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85" r:id="rId2"/>
    <p:sldId id="290" r:id="rId3"/>
    <p:sldId id="327" r:id="rId4"/>
    <p:sldId id="354" r:id="rId5"/>
    <p:sldId id="346" r:id="rId6"/>
    <p:sldId id="309" r:id="rId7"/>
    <p:sldId id="349" r:id="rId8"/>
    <p:sldId id="335" r:id="rId9"/>
    <p:sldId id="350" r:id="rId10"/>
    <p:sldId id="295" r:id="rId11"/>
    <p:sldId id="337" r:id="rId12"/>
    <p:sldId id="338" r:id="rId13"/>
    <p:sldId id="339" r:id="rId14"/>
    <p:sldId id="322" r:id="rId15"/>
    <p:sldId id="302" r:id="rId16"/>
    <p:sldId id="305" r:id="rId17"/>
    <p:sldId id="357" r:id="rId18"/>
    <p:sldId id="308" r:id="rId19"/>
    <p:sldId id="331" r:id="rId20"/>
    <p:sldId id="328" r:id="rId21"/>
    <p:sldId id="291" r:id="rId22"/>
    <p:sldId id="343" r:id="rId23"/>
    <p:sldId id="325" r:id="rId24"/>
    <p:sldId id="356" r:id="rId25"/>
    <p:sldId id="310" r:id="rId26"/>
    <p:sldId id="279" r:id="rId27"/>
    <p:sldId id="298" r:id="rId28"/>
    <p:sldId id="317" r:id="rId29"/>
    <p:sldId id="333" r:id="rId30"/>
    <p:sldId id="301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BC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preferSingleView="1">
    <p:restoredLeft sz="15620"/>
    <p:restoredTop sz="94660"/>
  </p:normalViewPr>
  <p:slideViewPr>
    <p:cSldViewPr snapToGrid="0" snapToObjects="1">
      <p:cViewPr varScale="1">
        <p:scale>
          <a:sx n="46" d="100"/>
          <a:sy n="46" d="100"/>
        </p:scale>
        <p:origin x="-165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6.wmf"/><Relationship Id="rId1" Type="http://schemas.openxmlformats.org/officeDocument/2006/relationships/image" Target="../media/image7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706F22-BA9B-924F-BC21-F88A6401BE24}" type="datetimeFigureOut">
              <a:rPr lang="en-US" smtClean="0"/>
              <a:t>6/3/2013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BA6035-1B29-ED4F-8827-84ED4E763D6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9183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33C13D-E20F-1746-BF3D-D943943EE5F4}" type="datetimeFigureOut">
              <a:rPr lang="en-US" smtClean="0"/>
              <a:t>6/3/2013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596B2E-200D-D949-8806-BB3DA6A1A60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5141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Tx/>
              <a:buChar char="-"/>
            </a:pPr>
            <a:r>
              <a:rPr lang="en-US" dirty="0" smtClean="0"/>
              <a:t>All quarks have same mass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Pinned at omega mass to convert to MeV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26CBD-17F5-8448-A33F-7D8DBC44A9F5}" type="slidenum">
              <a:rPr lang="fr-FR" smtClean="0"/>
              <a:pPr/>
              <a:t>3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E01DD0-7F9E-4544-81FE-89F0DADDF635}" type="slidenum">
              <a:rPr lang="it-IT"/>
              <a:pPr/>
              <a:t>6</a:t>
            </a:fld>
            <a:endParaRPr lang="it-IT"/>
          </a:p>
        </p:txBody>
      </p:sp>
      <p:sp>
        <p:nvSpPr>
          <p:cNvPr id="73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74688"/>
            <a:ext cx="4605338" cy="3454400"/>
          </a:xfrm>
          <a:ln/>
        </p:spPr>
      </p:sp>
      <p:sp>
        <p:nvSpPr>
          <p:cNvPr id="73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354513"/>
            <a:ext cx="5078412" cy="4124325"/>
          </a:xfrm>
        </p:spPr>
        <p:txBody>
          <a:bodyPr/>
          <a:lstStyle/>
          <a:p>
            <a:r>
              <a:rPr lang="en-US"/>
              <a:t>help me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Lower radiation having tagger in separate</a:t>
            </a:r>
            <a:r>
              <a:rPr lang="en-US" baseline="0" dirty="0" smtClean="0"/>
              <a:t> building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26CBD-17F5-8448-A33F-7D8DBC44A9F5}" type="slidenum">
              <a:rPr lang="fr-FR" smtClean="0"/>
              <a:pPr/>
              <a:t>8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Collimator cuts black curve down to yellow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96B2E-200D-D949-8806-BB3DA6A1A60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2884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Boxes</a:t>
            </a:r>
            <a:r>
              <a:rPr lang="en-US" baseline="0" dirty="0" smtClean="0"/>
              <a:t> are electronics racks with no electronics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96B2E-200D-D949-8806-BB3DA6A1A60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2332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96B2E-200D-D949-8806-BB3DA6A1A60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6435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276476-4C91-2245-BD8C-FD8A923D7E0D}" type="slidenum">
              <a:rPr lang="en-US"/>
              <a:pPr/>
              <a:t>28</a:t>
            </a:fld>
            <a:endParaRPr lang="en-US"/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3,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Exotic Hybrid Spectroscopy with GlueX    -    David Lawrence   -   JLab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64A82-B032-E645-B5C1-F9309B107E3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761814"/>
      </p:ext>
    </p:extLst>
  </p:cSld>
  <p:clrMapOvr>
    <a:masterClrMapping/>
  </p:clrMapOvr>
  <p:transition>
    <p:pull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3,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Exotic Hybrid Spectroscopy with GlueX    -    David Lawrence   -   JLab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64A82-B032-E645-B5C1-F9309B107E3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49779"/>
      </p:ext>
    </p:extLst>
  </p:cSld>
  <p:clrMapOvr>
    <a:masterClrMapping/>
  </p:clrMapOvr>
  <p:transition>
    <p:pull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3,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Exotic Hybrid Spectroscopy with GlueX    -    David Lawrence   -   JLab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64A82-B032-E645-B5C1-F9309B107E3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265651"/>
      </p:ext>
    </p:extLst>
  </p:cSld>
  <p:clrMapOvr>
    <a:masterClrMapping/>
  </p:clrMapOvr>
  <p:transition>
    <p:pull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2647" y="38100"/>
            <a:ext cx="7586662" cy="4397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Text Placeholder 2"/>
          <p:cNvSpPr>
            <a:spLocks noGrp="1"/>
          </p:cNvSpPr>
          <p:nvPr>
            <p:ph type="body" sz="half" idx="12"/>
          </p:nvPr>
        </p:nvSpPr>
        <p:spPr>
          <a:xfrm>
            <a:off x="32988" y="690869"/>
            <a:ext cx="4492621" cy="5523118"/>
          </a:xfrm>
          <a:prstGeom prst="rect">
            <a:avLst/>
          </a:prstGeom>
        </p:spPr>
        <p:txBody>
          <a:bodyPr/>
          <a:lstStyle>
            <a:lvl1pPr>
              <a:buSzPct val="100000"/>
              <a:buFontTx/>
              <a:buBlip>
                <a:blip r:embed="rId2"/>
              </a:buBlip>
              <a:defRPr sz="22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  <a:lvl2pPr>
              <a:buSzPct val="100000"/>
              <a:buFontTx/>
              <a:buBlip>
                <a:blip r:embed="rId2"/>
              </a:buBlip>
              <a:defRPr sz="20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2pPr>
            <a:lvl3pPr>
              <a:buClr>
                <a:srgbClr val="FF0000"/>
              </a:buClr>
              <a:buFont typeface="Wingdings" charset="2"/>
              <a:buChar char="q"/>
              <a:defRPr sz="18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3pPr>
            <a:lvl4pPr>
              <a:buClr>
                <a:srgbClr val="FF0000"/>
              </a:buClr>
              <a:defRPr sz="16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4pPr>
            <a:lvl5pPr>
              <a:buClr>
                <a:srgbClr val="FF0000"/>
              </a:buClr>
              <a:defRPr sz="14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sz="half" idx="13"/>
          </p:nvPr>
        </p:nvSpPr>
        <p:spPr>
          <a:xfrm>
            <a:off x="4634884" y="694810"/>
            <a:ext cx="4476127" cy="5523118"/>
          </a:xfrm>
          <a:prstGeom prst="rect">
            <a:avLst/>
          </a:prstGeom>
        </p:spPr>
        <p:txBody>
          <a:bodyPr/>
          <a:lstStyle>
            <a:lvl1pPr>
              <a:buSzPct val="100000"/>
              <a:buFontTx/>
              <a:buBlip>
                <a:blip r:embed="rId2"/>
              </a:buBlip>
              <a:defRPr sz="22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  <a:lvl2pPr>
              <a:buSzPct val="100000"/>
              <a:buFontTx/>
              <a:buBlip>
                <a:blip r:embed="rId2"/>
              </a:buBlip>
              <a:defRPr sz="20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2pPr>
            <a:lvl3pPr>
              <a:buClr>
                <a:srgbClr val="FF0000"/>
              </a:buClr>
              <a:buFont typeface="Wingdings" charset="2"/>
              <a:buChar char="q"/>
              <a:defRPr sz="18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3pPr>
            <a:lvl4pPr>
              <a:buClr>
                <a:srgbClr val="FF0000"/>
              </a:buClr>
              <a:defRPr sz="16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4pPr>
            <a:lvl5pPr>
              <a:buClr>
                <a:srgbClr val="FF0000"/>
              </a:buClr>
              <a:defRPr sz="14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Slide Number Placeholder 19"/>
          <p:cNvSpPr>
            <a:spLocks noGrp="1"/>
          </p:cNvSpPr>
          <p:nvPr>
            <p:ph type="sldNum" sz="quarter" idx="14"/>
          </p:nvPr>
        </p:nvSpPr>
        <p:spPr>
          <a:xfrm>
            <a:off x="6245225" y="6326188"/>
            <a:ext cx="1096963" cy="328612"/>
          </a:xfrm>
          <a:prstGeom prst="rect">
            <a:avLst/>
          </a:prstGeom>
        </p:spPr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C7E9E041-3114-473C-B6E7-B20BD7B09B04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00851"/>
      </p:ext>
    </p:extLst>
  </p:cSld>
  <p:clrMapOvr>
    <a:masterClrMapping/>
  </p:clrMapOvr>
  <p:transition>
    <p:pull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3,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Exotic Hybrid Spectroscopy with GlueX    -    David Lawrence   -   JLab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64A82-B032-E645-B5C1-F9309B107E3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155912"/>
      </p:ext>
    </p:extLst>
  </p:cSld>
  <p:clrMapOvr>
    <a:masterClrMapping/>
  </p:clrMapOvr>
  <p:transition>
    <p:pull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3,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Exotic Hybrid Spectroscopy with GlueX    -    David Lawrence   -   JLab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64A82-B032-E645-B5C1-F9309B107E3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567420"/>
      </p:ext>
    </p:extLst>
  </p:cSld>
  <p:clrMapOvr>
    <a:masterClrMapping/>
  </p:clrMapOvr>
  <p:transition>
    <p:pull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3,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Exotic Hybrid Spectroscopy with GlueX    -    David Lawrence   -   JLab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64A82-B032-E645-B5C1-F9309B107E3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684476"/>
      </p:ext>
    </p:extLst>
  </p:cSld>
  <p:clrMapOvr>
    <a:masterClrMapping/>
  </p:clrMapOvr>
  <p:transition>
    <p:pull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3,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Exotic Hybrid Spectroscopy with GlueX    -    David Lawrence   -   JLab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64A82-B032-E645-B5C1-F9309B107E3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793509"/>
      </p:ext>
    </p:extLst>
  </p:cSld>
  <p:clrMapOvr>
    <a:masterClrMapping/>
  </p:clrMapOvr>
  <p:transition>
    <p:pull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3,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Exotic Hybrid Spectroscopy with GlueX    -    David Lawrence   -   JLab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64A82-B032-E645-B5C1-F9309B107E3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437061"/>
      </p:ext>
    </p:extLst>
  </p:cSld>
  <p:clrMapOvr>
    <a:masterClrMapping/>
  </p:clrMapOvr>
  <p:transition>
    <p:pull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3,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Exotic Hybrid Spectroscopy with GlueX    -    David Lawrence   -   JLab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64A82-B032-E645-B5C1-F9309B107E3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233895"/>
      </p:ext>
    </p:extLst>
  </p:cSld>
  <p:clrMapOvr>
    <a:masterClrMapping/>
  </p:clrMapOvr>
  <p:transition>
    <p:pull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3,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Exotic Hybrid Spectroscopy with GlueX    -    David Lawrence   -   JLab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64A82-B032-E645-B5C1-F9309B107E3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179155"/>
      </p:ext>
    </p:extLst>
  </p:cSld>
  <p:clrMapOvr>
    <a:masterClrMapping/>
  </p:clrMapOvr>
  <p:transition>
    <p:pull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3,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Exotic Hybrid Spectroscopy with GlueX    -    David Lawrence   -   JLab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64A82-B032-E645-B5C1-F9309B107E3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66980"/>
      </p:ext>
    </p:extLst>
  </p:cSld>
  <p:clrMapOvr>
    <a:masterClrMapping/>
  </p:clrMapOvr>
  <p:transition>
    <p:pull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92875"/>
            <a:ext cx="12635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June 3,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6077" y="6492875"/>
            <a:ext cx="52851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Exotic Hybrid Spectroscopy with </a:t>
            </a:r>
            <a:r>
              <a:rPr lang="en-US" dirty="0" err="1" smtClean="0"/>
              <a:t>GlueX</a:t>
            </a:r>
            <a:r>
              <a:rPr lang="en-US" dirty="0" smtClean="0"/>
              <a:t>    -    David Lawrence   -   </a:t>
            </a:r>
            <a:r>
              <a:rPr lang="en-US" dirty="0" err="1" smtClean="0"/>
              <a:t>JLab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30668" y="6513088"/>
            <a:ext cx="11790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A64A82-B032-E645-B5C1-F9309B107E3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281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ransition>
    <p:pull dir="u"/>
  </p:transition>
  <p:timing>
    <p:tnLst>
      <p:par>
        <p:cTn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66.gif"/><Relationship Id="rId7" Type="http://schemas.openxmlformats.org/officeDocument/2006/relationships/image" Target="../media/image13.emf"/><Relationship Id="rId12" Type="http://schemas.openxmlformats.org/officeDocument/2006/relationships/image" Target="../media/image15.emf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11" Type="http://schemas.openxmlformats.org/officeDocument/2006/relationships/image" Target="../media/image70.emf"/><Relationship Id="rId5" Type="http://schemas.openxmlformats.org/officeDocument/2006/relationships/image" Target="../media/image11.emf"/><Relationship Id="rId10" Type="http://schemas.openxmlformats.org/officeDocument/2006/relationships/image" Target="../media/image69.emf"/><Relationship Id="rId4" Type="http://schemas.openxmlformats.org/officeDocument/2006/relationships/image" Target="../media/image67.gif"/><Relationship Id="rId9" Type="http://schemas.openxmlformats.org/officeDocument/2006/relationships/image" Target="../media/image6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6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75.w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9.png"/><Relationship Id="rId7" Type="http://schemas.openxmlformats.org/officeDocument/2006/relationships/image" Target="../media/image13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Relationship Id="rId9" Type="http://schemas.openxmlformats.org/officeDocument/2006/relationships/image" Target="../media/image1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8201"/>
            <a:ext cx="7772400" cy="1219200"/>
          </a:xfrm>
        </p:spPr>
        <p:txBody>
          <a:bodyPr>
            <a:normAutofit/>
          </a:bodyPr>
          <a:lstStyle/>
          <a:p>
            <a:r>
              <a:rPr lang="en-US" sz="3200" dirty="0"/>
              <a:t>Exotic Hybrid Meson Spectroscopy with the </a:t>
            </a:r>
            <a:r>
              <a:rPr lang="en-US" sz="3200" dirty="0" err="1"/>
              <a:t>GlueX</a:t>
            </a:r>
            <a:r>
              <a:rPr lang="en-US" sz="3200" dirty="0"/>
              <a:t> detector at </a:t>
            </a:r>
            <a:r>
              <a:rPr lang="en-US" sz="3200" dirty="0" err="1"/>
              <a:t>JLab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057401"/>
            <a:ext cx="6400800" cy="122183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June 3, 2013</a:t>
            </a:r>
          </a:p>
          <a:p>
            <a:r>
              <a:rPr lang="en-US" sz="2400" dirty="0" smtClean="0"/>
              <a:t>David Lawrence  </a:t>
            </a:r>
            <a:r>
              <a:rPr lang="en-US" sz="2400" dirty="0" err="1" smtClean="0"/>
              <a:t>JLab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3,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Exotic Hybrid Spectroscopy with GlueX    -    David Lawrence   -   JLab</a:t>
            </a:r>
            <a:endParaRPr lang="en-US"/>
          </a:p>
        </p:txBody>
      </p:sp>
      <p:pic>
        <p:nvPicPr>
          <p:cNvPr id="7" name="Picture 6" descr="Picture 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3334339"/>
            <a:ext cx="3095625" cy="2732599"/>
          </a:xfrm>
          <a:prstGeom prst="rect">
            <a:avLst/>
          </a:prstGeom>
          <a:ln>
            <a:solidFill>
              <a:srgbClr val="0000FF"/>
            </a:solidFill>
          </a:ln>
          <a:effectLst>
            <a:outerShdw blurRad="190500" dist="165100" dir="2700000" sx="103000" sy="103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0" name="Straight Arrow Connector 9"/>
          <p:cNvCxnSpPr/>
          <p:nvPr/>
        </p:nvCxnSpPr>
        <p:spPr>
          <a:xfrm rot="5400000" flipH="1" flipV="1">
            <a:off x="2500154" y="4982702"/>
            <a:ext cx="598646" cy="41434"/>
          </a:xfrm>
          <a:prstGeom prst="straightConnector1">
            <a:avLst/>
          </a:prstGeom>
          <a:ln w="5715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2820194" y="3163547"/>
            <a:ext cx="2391196" cy="154054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 flipV="1">
            <a:off x="2820194" y="4704096"/>
            <a:ext cx="2391196" cy="1362842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371600" y="5236702"/>
            <a:ext cx="259529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Newport News, Virginia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2A44C-AAFF-5D4B-B305-D357479621B3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0107"/>
            <a:ext cx="1905000" cy="5588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15999" t="16682" b="9853"/>
          <a:stretch/>
        </p:blipFill>
        <p:spPr>
          <a:xfrm>
            <a:off x="5211390" y="3163547"/>
            <a:ext cx="2843233" cy="2903391"/>
          </a:xfrm>
          <a:prstGeom prst="rect">
            <a:avLst/>
          </a:prstGeom>
          <a:effectLst>
            <a:outerShdw blurRad="317500" dist="38100" dir="2700000" sx="109000" sy="109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GlueX</a:t>
            </a:r>
            <a:r>
              <a:rPr lang="en-US" dirty="0" smtClean="0"/>
              <a:t> Detector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3,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Exotic Hybrid Spectroscopy with GlueX    -    David Lawrence   -   JLab</a:t>
            </a:r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lum bright="20000" contrast="20000"/>
          </a:blip>
          <a:srcRect l="6123" t="19358" r="10864" b="20199"/>
          <a:stretch>
            <a:fillRect/>
          </a:stretch>
        </p:blipFill>
        <p:spPr bwMode="auto">
          <a:xfrm>
            <a:off x="551865" y="1066800"/>
            <a:ext cx="4588162" cy="2585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 descr="detector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2493896"/>
            <a:ext cx="5437619" cy="3830704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rot="5400000">
            <a:off x="7353300" y="4229100"/>
            <a:ext cx="1447800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077995" y="2667000"/>
            <a:ext cx="819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i="1" dirty="0" smtClean="0">
                <a:latin typeface="Arial"/>
                <a:cs typeface="Arial"/>
              </a:rPr>
              <a:t>TOF</a:t>
            </a:r>
          </a:p>
          <a:p>
            <a:pPr algn="ctr"/>
            <a:r>
              <a:rPr 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time of flight</a:t>
            </a:r>
            <a:endParaRPr lang="en-US" sz="9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13" name="Straight Arrow Connector 12"/>
          <p:cNvCxnSpPr>
            <a:stCxn id="11" idx="2"/>
          </p:cNvCxnSpPr>
          <p:nvPr/>
        </p:nvCxnSpPr>
        <p:spPr>
          <a:xfrm rot="5400000">
            <a:off x="8048092" y="3066235"/>
            <a:ext cx="469662" cy="409856"/>
          </a:xfrm>
          <a:prstGeom prst="straightConnector1">
            <a:avLst/>
          </a:prstGeom>
          <a:ln w="3175" cmpd="sng">
            <a:solidFill>
              <a:schemeClr val="tx1">
                <a:lumMod val="85000"/>
                <a:lumOff val="15000"/>
              </a:schemeClr>
            </a:solidFill>
            <a:tailEnd type="triangle" w="sm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Snip Same Side Corner Rectangle 14"/>
          <p:cNvSpPr/>
          <p:nvPr/>
        </p:nvSpPr>
        <p:spPr>
          <a:xfrm rot="5400000">
            <a:off x="5100358" y="3992286"/>
            <a:ext cx="102867" cy="466017"/>
          </a:xfrm>
          <a:prstGeom prst="snip2SameRect">
            <a:avLst>
              <a:gd name="adj1" fmla="val 30081"/>
              <a:gd name="adj2" fmla="val 0"/>
            </a:avLst>
          </a:prstGeom>
          <a:solidFill>
            <a:schemeClr val="tx1">
              <a:lumMod val="75000"/>
              <a:lumOff val="25000"/>
              <a:alpha val="49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429000" y="3321328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i="1" dirty="0" smtClean="0">
                <a:latin typeface="Arial"/>
                <a:cs typeface="Arial"/>
              </a:rPr>
              <a:t>SC</a:t>
            </a:r>
          </a:p>
          <a:p>
            <a:pPr algn="ctr"/>
            <a:r>
              <a:rPr 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start counter</a:t>
            </a:r>
            <a:endParaRPr lang="en-US" sz="9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991256" y="3658394"/>
            <a:ext cx="901047" cy="563290"/>
          </a:xfrm>
          <a:prstGeom prst="straightConnector1">
            <a:avLst/>
          </a:prstGeom>
          <a:ln w="3175" cmpd="sng">
            <a:solidFill>
              <a:schemeClr val="tx1">
                <a:lumMod val="85000"/>
                <a:lumOff val="15000"/>
              </a:schemeClr>
            </a:solidFill>
            <a:tailEnd type="triangle" w="sm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283199" y="1066800"/>
            <a:ext cx="37592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/>
              <a:t> 2.2T superconducting </a:t>
            </a:r>
            <a:r>
              <a:rPr lang="en-US" sz="1600" dirty="0" err="1" smtClean="0"/>
              <a:t>solenoidal</a:t>
            </a:r>
            <a:r>
              <a:rPr lang="en-US" sz="1600" dirty="0" smtClean="0"/>
              <a:t> magnet</a:t>
            </a:r>
          </a:p>
          <a:p>
            <a:pPr>
              <a:buFont typeface="Arial"/>
              <a:buChar char="•"/>
            </a:pPr>
            <a:r>
              <a:rPr lang="en-US" sz="1600" dirty="0" smtClean="0"/>
              <a:t> Fixed target (LH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)</a:t>
            </a:r>
          </a:p>
          <a:p>
            <a:pPr>
              <a:buFont typeface="Arial"/>
              <a:buChar char="•"/>
            </a:pPr>
            <a:r>
              <a:rPr lang="en-US" sz="1600" dirty="0" smtClean="0"/>
              <a:t> 10</a:t>
            </a:r>
            <a:r>
              <a:rPr lang="en-US" sz="1600" baseline="30000" dirty="0" smtClean="0"/>
              <a:t>8</a:t>
            </a:r>
            <a:r>
              <a:rPr lang="en-US" sz="1600" dirty="0" smtClean="0"/>
              <a:t> tagged </a:t>
            </a:r>
            <a:r>
              <a:rPr lang="en-US" sz="1600" dirty="0" err="1" smtClean="0">
                <a:latin typeface="Symbol" charset="2"/>
                <a:cs typeface="Symbol" charset="2"/>
              </a:rPr>
              <a:t>g</a:t>
            </a:r>
            <a:r>
              <a:rPr lang="en-US" sz="1600" dirty="0" err="1" smtClean="0"/>
              <a:t>/s</a:t>
            </a:r>
            <a:r>
              <a:rPr lang="en-US" sz="1600" dirty="0" smtClean="0"/>
              <a:t> (8.4-9.0GeV)</a:t>
            </a:r>
          </a:p>
          <a:p>
            <a:pPr>
              <a:buFont typeface="Arial"/>
              <a:buChar char="•"/>
            </a:pPr>
            <a:r>
              <a:rPr lang="en-US" sz="1600" dirty="0" smtClean="0"/>
              <a:t> hermetic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3689208" y="805190"/>
            <a:ext cx="872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 smtClean="0"/>
              <a:t>2.2 Tesla</a:t>
            </a:r>
          </a:p>
          <a:p>
            <a:pPr algn="ctr"/>
            <a:r>
              <a:rPr lang="en-US" sz="1400" b="1" i="1" dirty="0" smtClean="0"/>
              <a:t>Solenoid</a:t>
            </a:r>
            <a:endParaRPr lang="en-US" sz="1400" b="1" i="1" dirty="0"/>
          </a:p>
        </p:txBody>
      </p:sp>
      <p:cxnSp>
        <p:nvCxnSpPr>
          <p:cNvPr id="24" name="Straight Arrow Connector 23"/>
          <p:cNvCxnSpPr/>
          <p:nvPr/>
        </p:nvCxnSpPr>
        <p:spPr>
          <a:xfrm rot="5400000">
            <a:off x="3081485" y="1478930"/>
            <a:ext cx="913798" cy="61275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54"/>
          <p:cNvGrpSpPr/>
          <p:nvPr/>
        </p:nvGrpSpPr>
        <p:grpSpPr>
          <a:xfrm>
            <a:off x="274125" y="3821573"/>
            <a:ext cx="6641025" cy="800220"/>
            <a:chOff x="274125" y="3821573"/>
            <a:chExt cx="6641025" cy="800220"/>
          </a:xfrm>
        </p:grpSpPr>
        <p:sp>
          <p:nvSpPr>
            <p:cNvPr id="48" name="Rectangle 47"/>
            <p:cNvSpPr/>
            <p:nvPr/>
          </p:nvSpPr>
          <p:spPr>
            <a:xfrm>
              <a:off x="274125" y="3821573"/>
              <a:ext cx="3026198" cy="800220"/>
            </a:xfrm>
            <a:prstGeom prst="rect">
              <a:avLst/>
            </a:prstGeom>
            <a:solidFill>
              <a:srgbClr val="FFFF00">
                <a:alpha val="38000"/>
              </a:srgb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924550" y="3914775"/>
              <a:ext cx="53975" cy="285749"/>
            </a:xfrm>
            <a:prstGeom prst="rect">
              <a:avLst/>
            </a:prstGeom>
            <a:solidFill>
              <a:srgbClr val="FFFF00">
                <a:alpha val="38000"/>
              </a:srgbClr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238875" y="3916039"/>
              <a:ext cx="53975" cy="285749"/>
            </a:xfrm>
            <a:prstGeom prst="rect">
              <a:avLst/>
            </a:prstGeom>
            <a:solidFill>
              <a:srgbClr val="FFFF00">
                <a:alpha val="38000"/>
              </a:srgbClr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559550" y="3916039"/>
              <a:ext cx="53975" cy="285749"/>
            </a:xfrm>
            <a:prstGeom prst="rect">
              <a:avLst/>
            </a:prstGeom>
            <a:solidFill>
              <a:srgbClr val="FFFF00">
                <a:alpha val="38000"/>
              </a:srgbClr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6861175" y="3916039"/>
              <a:ext cx="53975" cy="285749"/>
            </a:xfrm>
            <a:prstGeom prst="rect">
              <a:avLst/>
            </a:prstGeom>
            <a:solidFill>
              <a:srgbClr val="FFFF00">
                <a:alpha val="38000"/>
              </a:srgbClr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924550" y="4254497"/>
              <a:ext cx="53975" cy="285749"/>
            </a:xfrm>
            <a:prstGeom prst="rect">
              <a:avLst/>
            </a:prstGeom>
            <a:solidFill>
              <a:srgbClr val="FFFF00">
                <a:alpha val="38000"/>
              </a:srgbClr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6238875" y="4254497"/>
              <a:ext cx="53975" cy="285749"/>
            </a:xfrm>
            <a:prstGeom prst="rect">
              <a:avLst/>
            </a:prstGeom>
            <a:solidFill>
              <a:srgbClr val="FFFF00">
                <a:alpha val="38000"/>
              </a:srgbClr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559550" y="4254497"/>
              <a:ext cx="53975" cy="285749"/>
            </a:xfrm>
            <a:prstGeom prst="rect">
              <a:avLst/>
            </a:prstGeom>
            <a:solidFill>
              <a:srgbClr val="FFFF00">
                <a:alpha val="38000"/>
              </a:srgbClr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861175" y="4251328"/>
              <a:ext cx="53975" cy="285749"/>
            </a:xfrm>
            <a:prstGeom prst="rect">
              <a:avLst/>
            </a:prstGeom>
            <a:solidFill>
              <a:srgbClr val="FFFF00">
                <a:alpha val="38000"/>
              </a:srgbClr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867276" y="3914775"/>
              <a:ext cx="987424" cy="250825"/>
            </a:xfrm>
            <a:prstGeom prst="rect">
              <a:avLst/>
            </a:prstGeom>
            <a:solidFill>
              <a:srgbClr val="FFFF00">
                <a:alpha val="38000"/>
              </a:srgbClr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867276" y="4286252"/>
              <a:ext cx="987424" cy="250825"/>
            </a:xfrm>
            <a:prstGeom prst="rect">
              <a:avLst/>
            </a:prstGeom>
            <a:solidFill>
              <a:srgbClr val="FFFF00">
                <a:alpha val="38000"/>
              </a:srgbClr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50"/>
          <p:cNvGrpSpPr/>
          <p:nvPr/>
        </p:nvGrpSpPr>
        <p:grpSpPr>
          <a:xfrm>
            <a:off x="490483" y="3585839"/>
            <a:ext cx="8015342" cy="1835747"/>
            <a:chOff x="490483" y="3585839"/>
            <a:chExt cx="8015342" cy="1835747"/>
          </a:xfrm>
        </p:grpSpPr>
        <p:sp>
          <p:nvSpPr>
            <p:cNvPr id="50" name="Rectangle 49"/>
            <p:cNvSpPr/>
            <p:nvPr/>
          </p:nvSpPr>
          <p:spPr>
            <a:xfrm>
              <a:off x="490483" y="4702175"/>
              <a:ext cx="3255095" cy="719411"/>
            </a:xfrm>
            <a:prstGeom prst="rect">
              <a:avLst/>
            </a:prstGeom>
            <a:solidFill>
              <a:srgbClr val="FFFF00">
                <a:alpha val="38000"/>
              </a:srgb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883150" y="3756024"/>
              <a:ext cx="2070100" cy="142875"/>
            </a:xfrm>
            <a:prstGeom prst="rect">
              <a:avLst/>
            </a:prstGeom>
            <a:solidFill>
              <a:srgbClr val="FFFF00">
                <a:alpha val="35000"/>
              </a:srgbClr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883150" y="4559300"/>
              <a:ext cx="2070100" cy="142875"/>
            </a:xfrm>
            <a:prstGeom prst="rect">
              <a:avLst/>
            </a:prstGeom>
            <a:solidFill>
              <a:srgbClr val="FFFF00">
                <a:alpha val="35000"/>
              </a:srgbClr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8124825" y="3585839"/>
              <a:ext cx="381000" cy="1278261"/>
            </a:xfrm>
            <a:prstGeom prst="rect">
              <a:avLst/>
            </a:prstGeom>
            <a:solidFill>
              <a:srgbClr val="FFFF00">
                <a:alpha val="38000"/>
              </a:srgb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521620" y="4621793"/>
            <a:ext cx="322395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err="1" smtClean="0">
                <a:solidFill>
                  <a:srgbClr val="000090"/>
                </a:solidFill>
              </a:rPr>
              <a:t>Calorimetry</a:t>
            </a:r>
            <a:endParaRPr lang="en-US" b="1" u="sng" dirty="0" smtClean="0">
              <a:solidFill>
                <a:srgbClr val="000090"/>
              </a:solidFill>
            </a:endParaRPr>
          </a:p>
          <a:p>
            <a:pPr>
              <a:buFont typeface="Arial"/>
              <a:buChar char="•"/>
            </a:pPr>
            <a:r>
              <a:rPr lang="en-US" sz="1400" dirty="0" smtClean="0"/>
              <a:t> Barrel Calorimeter (lead, fiber sandwich)</a:t>
            </a:r>
          </a:p>
          <a:p>
            <a:pPr>
              <a:buFont typeface="Arial"/>
              <a:buChar char="•"/>
            </a:pPr>
            <a:r>
              <a:rPr lang="en-US" sz="1400" dirty="0" smtClean="0"/>
              <a:t> Forward Calorimeter (lead-glass blocks)</a:t>
            </a:r>
            <a:endParaRPr lang="en-US" sz="1400" dirty="0"/>
          </a:p>
        </p:txBody>
      </p:sp>
      <p:grpSp>
        <p:nvGrpSpPr>
          <p:cNvPr id="12" name="Group 52"/>
          <p:cNvGrpSpPr/>
          <p:nvPr/>
        </p:nvGrpSpPr>
        <p:grpSpPr>
          <a:xfrm>
            <a:off x="989724" y="3505994"/>
            <a:ext cx="7107002" cy="2892179"/>
            <a:chOff x="989724" y="3505994"/>
            <a:chExt cx="7107002" cy="2892179"/>
          </a:xfrm>
        </p:grpSpPr>
        <p:sp>
          <p:nvSpPr>
            <p:cNvPr id="42" name="Snip Same Side Corner Rectangle 41"/>
            <p:cNvSpPr/>
            <p:nvPr/>
          </p:nvSpPr>
          <p:spPr>
            <a:xfrm rot="5400000">
              <a:off x="5103533" y="3995461"/>
              <a:ext cx="102867" cy="466017"/>
            </a:xfrm>
            <a:prstGeom prst="snip2SameRect">
              <a:avLst>
                <a:gd name="adj1" fmla="val 30081"/>
                <a:gd name="adj2" fmla="val 0"/>
              </a:avLst>
            </a:prstGeom>
            <a:solidFill>
              <a:srgbClr val="FFFF00">
                <a:alpha val="49000"/>
              </a:srgbClr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8051007" y="3505994"/>
              <a:ext cx="45719" cy="1453356"/>
            </a:xfrm>
            <a:prstGeom prst="rect">
              <a:avLst/>
            </a:prstGeom>
            <a:solidFill>
              <a:srgbClr val="FFFF00">
                <a:alpha val="38000"/>
              </a:srgbClr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989724" y="5496353"/>
              <a:ext cx="2575035" cy="901820"/>
            </a:xfrm>
            <a:prstGeom prst="rect">
              <a:avLst/>
            </a:prstGeom>
            <a:solidFill>
              <a:srgbClr val="FFFF00">
                <a:alpha val="38000"/>
              </a:srgb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990600" y="5422012"/>
            <a:ext cx="25827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rgbClr val="000090"/>
                </a:solidFill>
              </a:rPr>
              <a:t>PID</a:t>
            </a:r>
          </a:p>
          <a:p>
            <a:pPr>
              <a:buFont typeface="Arial"/>
              <a:buChar char="•"/>
            </a:pPr>
            <a:r>
              <a:rPr lang="en-US" sz="1400" dirty="0" smtClean="0"/>
              <a:t> Time of Flight wall (</a:t>
            </a:r>
            <a:r>
              <a:rPr lang="en-US" sz="1400" dirty="0" err="1" smtClean="0"/>
              <a:t>scintillators</a:t>
            </a:r>
            <a:r>
              <a:rPr lang="en-US" sz="1400" dirty="0" smtClean="0"/>
              <a:t>)</a:t>
            </a:r>
          </a:p>
          <a:p>
            <a:pPr>
              <a:buFont typeface="Arial"/>
              <a:buChar char="•"/>
            </a:pPr>
            <a:r>
              <a:rPr lang="en-US" sz="1400" dirty="0" smtClean="0"/>
              <a:t> Start counter</a:t>
            </a:r>
          </a:p>
          <a:p>
            <a:pPr>
              <a:buFont typeface="Arial"/>
              <a:buChar char="•"/>
            </a:pPr>
            <a:r>
              <a:rPr lang="en-US" sz="1400" dirty="0" smtClean="0"/>
              <a:t> Barrel Calorimeter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274125" y="3821574"/>
            <a:ext cx="301877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rgbClr val="000090"/>
                </a:solidFill>
              </a:rPr>
              <a:t>Charged particle tracking</a:t>
            </a:r>
          </a:p>
          <a:p>
            <a:pPr>
              <a:buFont typeface="Arial"/>
              <a:buChar char="•"/>
            </a:pPr>
            <a:r>
              <a:rPr lang="en-US" sz="1400" dirty="0" smtClean="0"/>
              <a:t> Central drift chamber (straw tube)</a:t>
            </a:r>
          </a:p>
          <a:p>
            <a:pPr>
              <a:buFont typeface="Arial"/>
              <a:buChar char="•"/>
            </a:pPr>
            <a:r>
              <a:rPr lang="en-US" sz="1400" dirty="0" smtClean="0"/>
              <a:t> Forward drift chamber (cathode strip)</a:t>
            </a:r>
            <a:endParaRPr lang="en-US" sz="1400" dirty="0"/>
          </a:p>
        </p:txBody>
      </p:sp>
      <p:sp>
        <p:nvSpPr>
          <p:cNvPr id="41" name="Slide Number Placeholder 4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2A44C-AAFF-5D4B-B305-D357479621B3}" type="slidenum">
              <a:rPr lang="en-US" smtClean="0"/>
              <a:pPr/>
              <a:t>10</a:t>
            </a:fld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92183" y="2667000"/>
            <a:ext cx="583823" cy="13918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 rot="20783304">
            <a:off x="25576" y="2701012"/>
            <a:ext cx="757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latin typeface="Symbol" charset="2"/>
                <a:cs typeface="Symbol" charset="2"/>
              </a:rPr>
              <a:t>g</a:t>
            </a:r>
            <a:r>
              <a:rPr lang="en-US" sz="1400" i="1" dirty="0" smtClean="0"/>
              <a:t> beam</a:t>
            </a:r>
            <a:endParaRPr lang="en-US" sz="1400" i="1" dirty="0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M:\PhyCoord\cameras\halldcam3\201211\halldcam3-20121116-143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6480" y="812800"/>
            <a:ext cx="6990080" cy="393192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194"/>
            <a:ext cx="8229600" cy="538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Solenoid: testing in progress</a:t>
            </a:r>
            <a:endParaRPr lang="en-US" dirty="0"/>
          </a:p>
        </p:txBody>
      </p:sp>
      <p:sp>
        <p:nvSpPr>
          <p:cNvPr id="5" name="TextBox 86"/>
          <p:cNvSpPr txBox="1">
            <a:spLocks noChangeArrowheads="1"/>
          </p:cNvSpPr>
          <p:nvPr/>
        </p:nvSpPr>
        <p:spPr bwMode="auto">
          <a:xfrm>
            <a:off x="426403" y="4866639"/>
            <a:ext cx="834167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Clr>
                <a:srgbClr val="0000FF"/>
              </a:buClr>
              <a:buFont typeface="Wingdings" charset="2"/>
              <a:buChar char="§"/>
            </a:pPr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</a:rPr>
              <a:t>Used for LASS at SLAC, for MEGA at Los Alamos, refurbished for GlueX</a:t>
            </a:r>
          </a:p>
          <a:p>
            <a:pPr>
              <a:buClr>
                <a:srgbClr val="0000FF"/>
              </a:buClr>
              <a:buFont typeface="Wingdings" charset="2"/>
              <a:buChar char="§"/>
            </a:pP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</a:rPr>
              <a:t> Four separate coils, all different, “</a:t>
            </a:r>
            <a:r>
              <a:rPr lang="en-US" sz="1800" dirty="0" err="1" smtClean="0">
                <a:solidFill>
                  <a:srgbClr val="000000"/>
                </a:solidFill>
                <a:latin typeface="Comic Sans MS" pitchFamily="66" charset="0"/>
              </a:rPr>
              <a:t>Cryo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</a:rPr>
              <a:t>-stable” design</a:t>
            </a:r>
          </a:p>
          <a:p>
            <a:pPr>
              <a:buClr>
                <a:srgbClr val="0000FF"/>
              </a:buClr>
              <a:buFont typeface="Wingdings" charset="2"/>
              <a:buChar char="§"/>
            </a:pP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</a:rPr>
              <a:t> Bore ID=185cm, length 400cm, </a:t>
            </a:r>
            <a:r>
              <a:rPr lang="en-US" sz="1800" dirty="0" err="1" smtClean="0">
                <a:solidFill>
                  <a:srgbClr val="000000"/>
                </a:solidFill>
                <a:latin typeface="Comic Sans MS" pitchFamily="66" charset="0"/>
              </a:rPr>
              <a:t>Bmax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</a:rPr>
              <a:t>=2.2T</a:t>
            </a:r>
          </a:p>
          <a:p>
            <a:pPr>
              <a:buClr>
                <a:srgbClr val="0000FF"/>
              </a:buClr>
              <a:buFont typeface="Wingdings" charset="2"/>
              <a:buChar char="§"/>
            </a:pP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</a:rPr>
              <a:t> Full energy at 1500A is ~30 MJ</a:t>
            </a:r>
          </a:p>
          <a:p>
            <a:pPr algn="l">
              <a:buClr>
                <a:srgbClr val="0000FF"/>
              </a:buClr>
              <a:buFont typeface="Wingdings" charset="2"/>
              <a:buChar char="§"/>
            </a:pPr>
            <a:r>
              <a:rPr lang="en-US" sz="1800" dirty="0" smtClean="0">
                <a:latin typeface="Comic Sans MS" pitchFamily="66" charset="0"/>
              </a:rPr>
              <a:t> Field strength increases toward the downstream end of the magnet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Exotic Hybrid Spectroscopy with GlueX    -    David Lawrence   -   JLab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64A82-B032-E645-B5C1-F9309B107E38}" type="slidenum">
              <a:rPr lang="en-US" smtClean="0"/>
              <a:t>11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3,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335787"/>
      </p:ext>
    </p:extLst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BCAL_generic_2.png"/>
          <p:cNvPicPr>
            <a:picLocks noChangeAspect="1"/>
          </p:cNvPicPr>
          <p:nvPr/>
        </p:nvPicPr>
        <p:blipFill rotWithShape="1">
          <a:blip r:embed="rId2" cstate="print"/>
          <a:srcRect l="46071" t="8630" r="3251" b="67632"/>
          <a:stretch/>
        </p:blipFill>
        <p:spPr>
          <a:xfrm>
            <a:off x="102023" y="1441069"/>
            <a:ext cx="2862786" cy="1073532"/>
          </a:xfrm>
          <a:prstGeom prst="rect">
            <a:avLst/>
          </a:prstGeom>
        </p:spPr>
      </p:pic>
      <p:sp>
        <p:nvSpPr>
          <p:cNvPr id="30722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38100"/>
            <a:ext cx="9129713" cy="4397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800" dirty="0" smtClean="0"/>
              <a:t>BCAL: Barrel Calorimeter</a:t>
            </a:r>
          </a:p>
        </p:txBody>
      </p:sp>
      <p:sp>
        <p:nvSpPr>
          <p:cNvPr id="913417" name="Rectangle 9"/>
          <p:cNvSpPr>
            <a:spLocks noChangeArrowheads="1"/>
          </p:cNvSpPr>
          <p:nvPr/>
        </p:nvSpPr>
        <p:spPr bwMode="auto">
          <a:xfrm>
            <a:off x="1912081" y="855077"/>
            <a:ext cx="27209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642938" eaLnBrk="0" hangingPunct="0">
              <a:tabLst>
                <a:tab pos="749300" algn="l"/>
              </a:tabLst>
              <a:defRPr/>
            </a:pPr>
            <a:r>
              <a:rPr lang="en-US" sz="18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charset="0"/>
                <a:sym typeface="Futura" charset="0"/>
              </a:rPr>
              <a:t>48 modules (phi sectors)</a:t>
            </a:r>
          </a:p>
        </p:txBody>
      </p:sp>
      <p:sp>
        <p:nvSpPr>
          <p:cNvPr id="30726" name="Text Box 9"/>
          <p:cNvSpPr txBox="1">
            <a:spLocks noChangeArrowheads="1"/>
          </p:cNvSpPr>
          <p:nvPr/>
        </p:nvSpPr>
        <p:spPr bwMode="auto">
          <a:xfrm>
            <a:off x="1319699" y="516523"/>
            <a:ext cx="3582331" cy="338554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 i="1" dirty="0"/>
              <a:t>BCAL design modeled after KLOE </a:t>
            </a:r>
            <a:r>
              <a:rPr lang="en-US" sz="1600" i="1" dirty="0" smtClean="0"/>
              <a:t>EMC</a:t>
            </a:r>
            <a:endParaRPr lang="en-US" sz="1600" i="1" dirty="0"/>
          </a:p>
        </p:txBody>
      </p:sp>
      <p:pic>
        <p:nvPicPr>
          <p:cNvPr id="16" name="Picture 15" descr="BCAL_readout_assembly_1.png"/>
          <p:cNvPicPr>
            <a:picLocks noChangeAspect="1"/>
          </p:cNvPicPr>
          <p:nvPr/>
        </p:nvPicPr>
        <p:blipFill>
          <a:blip r:embed="rId3" cstate="print"/>
          <a:srcRect r="6369"/>
          <a:stretch>
            <a:fillRect/>
          </a:stretch>
        </p:blipFill>
        <p:spPr>
          <a:xfrm>
            <a:off x="5559015" y="685800"/>
            <a:ext cx="3584985" cy="2873356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 bwMode="auto">
          <a:xfrm>
            <a:off x="6416040" y="3048000"/>
            <a:ext cx="914400" cy="914400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H="1" flipV="1">
            <a:off x="6136640" y="2946400"/>
            <a:ext cx="304800" cy="152400"/>
          </a:xfrm>
          <a:prstGeom prst="straightConnector1">
            <a:avLst/>
          </a:prstGeom>
          <a:noFill/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6273800" y="3042920"/>
            <a:ext cx="1447800" cy="338554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  <a:latin typeface="Comic Sans MS" pitchFamily="66" charset="0"/>
              </a:rPr>
              <a:t>Light guides</a:t>
            </a:r>
            <a:endParaRPr lang="en-US" sz="16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84440" y="2915920"/>
            <a:ext cx="838200" cy="338554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FF6600"/>
                </a:solidFill>
                <a:latin typeface="Comic Sans MS" pitchFamily="66" charset="0"/>
              </a:rPr>
              <a:t>SiPMs</a:t>
            </a:r>
            <a:endParaRPr lang="en-US" sz="1600" dirty="0">
              <a:solidFill>
                <a:srgbClr val="FF6600"/>
              </a:solidFill>
              <a:latin typeface="Comic Sans MS" pitchFamily="66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 rot="10800000">
            <a:off x="6568440" y="2514600"/>
            <a:ext cx="1041400" cy="472440"/>
          </a:xfrm>
          <a:prstGeom prst="straightConnector1">
            <a:avLst/>
          </a:prstGeom>
          <a:noFill/>
          <a:ln w="2540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7330440" y="2362200"/>
            <a:ext cx="1524000" cy="338554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  <a:latin typeface="Comic Sans MS" pitchFamily="66" charset="0"/>
              </a:rPr>
              <a:t>Readout unit</a:t>
            </a:r>
            <a:endParaRPr lang="en-US" sz="16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 bwMode="auto">
          <a:xfrm flipH="1" flipV="1">
            <a:off x="7254240" y="1828800"/>
            <a:ext cx="381000" cy="609600"/>
          </a:xfrm>
          <a:prstGeom prst="straightConnector1">
            <a:avLst/>
          </a:prstGeom>
          <a:noFill/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6121400" y="3558540"/>
            <a:ext cx="140716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dirty="0" smtClean="0">
                <a:solidFill>
                  <a:srgbClr val="FF0000"/>
                </a:solidFill>
                <a:latin typeface="Comic Sans MS" pitchFamily="66" charset="0"/>
              </a:rPr>
              <a:t>Immune to </a:t>
            </a:r>
          </a:p>
          <a:p>
            <a:pPr algn="ctr"/>
            <a:r>
              <a:rPr lang="en-US" sz="1200" dirty="0" smtClean="0">
                <a:solidFill>
                  <a:srgbClr val="FF0000"/>
                </a:solidFill>
                <a:latin typeface="Comic Sans MS" pitchFamily="66" charset="0"/>
              </a:rPr>
              <a:t>magnetic fields!</a:t>
            </a:r>
            <a:endParaRPr lang="en-US" sz="1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23" name="Picture 22" descr="B101000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7100" y="4196080"/>
            <a:ext cx="3028104" cy="2271078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7548880" y="3354480"/>
            <a:ext cx="1595120" cy="1359760"/>
            <a:chOff x="6516199" y="1433985"/>
            <a:chExt cx="2009175" cy="1575540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516199" y="1433985"/>
              <a:ext cx="2009175" cy="1575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TextBox 30"/>
            <p:cNvSpPr txBox="1"/>
            <p:nvPr/>
          </p:nvSpPr>
          <p:spPr>
            <a:xfrm>
              <a:off x="7277850" y="2321472"/>
              <a:ext cx="838200" cy="677574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  <a:scene3d>
              <a:camera prst="orthographicFront">
                <a:rot lat="0" lon="0" rev="20999999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 sz="1600" i="1" dirty="0" smtClean="0">
                  <a:solidFill>
                    <a:srgbClr val="66FF99"/>
                  </a:solidFill>
                  <a:latin typeface="Comic Sans MS" pitchFamily="66" charset="0"/>
                </a:rPr>
                <a:t>12 mm</a:t>
              </a:r>
              <a:endParaRPr lang="en-US" sz="1600" i="1" dirty="0">
                <a:solidFill>
                  <a:srgbClr val="66FF99"/>
                </a:solidFill>
                <a:latin typeface="Comic Sans MS" pitchFamily="66" charset="0"/>
              </a:endParaRPr>
            </a:p>
          </p:txBody>
        </p:sp>
        <p:cxnSp>
          <p:nvCxnSpPr>
            <p:cNvPr id="32" name="Straight Arrow Connector 31"/>
            <p:cNvCxnSpPr/>
            <p:nvPr/>
          </p:nvCxnSpPr>
          <p:spPr bwMode="auto">
            <a:xfrm>
              <a:off x="7308858" y="2551564"/>
              <a:ext cx="693601" cy="175294"/>
            </a:xfrm>
            <a:prstGeom prst="straightConnector1">
              <a:avLst/>
            </a:prstGeom>
            <a:noFill/>
            <a:ln w="19050" cap="flat" cmpd="sng" algn="ctr">
              <a:solidFill>
                <a:srgbClr val="66FF99"/>
              </a:solidFill>
              <a:prstDash val="solid"/>
              <a:round/>
              <a:headEnd type="triangle" w="med" len="med"/>
              <a:tailEnd type="triangle"/>
            </a:ln>
            <a:effectLst/>
          </p:spPr>
        </p:cxnSp>
      </p:grpSp>
      <p:pic>
        <p:nvPicPr>
          <p:cNvPr id="27" name="Picture 26" descr="BCAL_generic_2.png"/>
          <p:cNvPicPr>
            <a:picLocks noChangeAspect="1"/>
          </p:cNvPicPr>
          <p:nvPr/>
        </p:nvPicPr>
        <p:blipFill rotWithShape="1">
          <a:blip r:embed="rId2" cstate="print"/>
          <a:srcRect l="60068" t="43889" r="3251" b="13519"/>
          <a:stretch/>
        </p:blipFill>
        <p:spPr>
          <a:xfrm>
            <a:off x="3048182" y="1306831"/>
            <a:ext cx="2072102" cy="1926166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210151" y="2857353"/>
            <a:ext cx="1970015" cy="3862610"/>
            <a:chOff x="108856" y="2519647"/>
            <a:chExt cx="1970015" cy="3862610"/>
          </a:xfrm>
        </p:grpSpPr>
        <p:pic>
          <p:nvPicPr>
            <p:cNvPr id="33" name="Picture 32" descr="Screen Shot 2012-04-03 at 3.46.32 PM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773" y="2519647"/>
              <a:ext cx="1397427" cy="3037742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108856" y="5551260"/>
              <a:ext cx="197001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 smtClean="0"/>
                <a:t>Completed BCAL module. The iPhone is placed against the opposing surface of the 4 meter module.</a:t>
              </a:r>
              <a:endParaRPr lang="en-US" sz="1200" i="1" dirty="0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413000" y="3492259"/>
            <a:ext cx="2813117" cy="3206974"/>
            <a:chOff x="1754360" y="3175283"/>
            <a:chExt cx="2813117" cy="3206974"/>
          </a:xfrm>
        </p:grpSpPr>
        <p:pic>
          <p:nvPicPr>
            <p:cNvPr id="36" name="Picture 35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111931" y="3175283"/>
              <a:ext cx="1982775" cy="2443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" name="TextBox 36"/>
            <p:cNvSpPr txBox="1"/>
            <p:nvPr/>
          </p:nvSpPr>
          <p:spPr>
            <a:xfrm>
              <a:off x="1754360" y="5551260"/>
              <a:ext cx="28131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 smtClean="0"/>
                <a:t>BCAL module under construction. Approximately 30k plastic fibers are used in 191 layers to make one module.</a:t>
              </a:r>
            </a:p>
            <a:p>
              <a:r>
                <a:rPr lang="en-US" sz="1200" i="1" dirty="0" err="1" smtClean="0"/>
                <a:t>Pb</a:t>
              </a:r>
              <a:r>
                <a:rPr lang="en-US" sz="1200" i="1" dirty="0" smtClean="0"/>
                <a:t>/</a:t>
              </a:r>
              <a:r>
                <a:rPr lang="en-US" sz="1200" i="1" dirty="0" err="1" smtClean="0"/>
                <a:t>Sc</a:t>
              </a:r>
              <a:r>
                <a:rPr lang="en-US" sz="1200" i="1" dirty="0" smtClean="0"/>
                <a:t>/Glue = 37/49/14 % (by volume)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>
          <a:xfrm>
            <a:off x="8032750" y="6490494"/>
            <a:ext cx="1096963" cy="328612"/>
          </a:xfrm>
        </p:spPr>
        <p:txBody>
          <a:bodyPr/>
          <a:lstStyle/>
          <a:p>
            <a:pPr>
              <a:defRPr/>
            </a:pPr>
            <a:fld id="{C7E9E041-3114-473C-B6E7-B20BD7B09B04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291860"/>
      </p:ext>
    </p:extLst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1010008.JPG"/>
          <p:cNvPicPr>
            <a:picLocks noChangeAspect="1"/>
          </p:cNvPicPr>
          <p:nvPr/>
        </p:nvPicPr>
        <p:blipFill>
          <a:blip r:embed="rId2"/>
          <a:srcRect l="16025" t="8445" r="20173" b="33184"/>
          <a:stretch>
            <a:fillRect/>
          </a:stretch>
        </p:blipFill>
        <p:spPr>
          <a:xfrm>
            <a:off x="5618480" y="670560"/>
            <a:ext cx="3281680" cy="40030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957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Forward Calorimeter</a:t>
            </a:r>
            <a:endParaRPr lang="en-US" dirty="0"/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228600" y="762000"/>
            <a:ext cx="5638800" cy="1126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0" hangingPunct="0">
              <a:lnSpc>
                <a:spcPct val="93000"/>
              </a:lnSpc>
              <a:buClr>
                <a:srgbClr val="0000FF"/>
              </a:buClr>
              <a:buSzPct val="100000"/>
            </a:pPr>
            <a:r>
              <a:rPr lang="en-US" sz="1800" i="1" u="sng" dirty="0" smtClean="0">
                <a:latin typeface="Comic Sans MS" pitchFamily="66" charset="0"/>
              </a:rPr>
              <a:t>Lead Glass Calorimeter</a:t>
            </a:r>
          </a:p>
          <a:p>
            <a:pPr algn="l">
              <a:lnSpc>
                <a:spcPct val="93000"/>
              </a:lnSpc>
              <a:buClr>
                <a:srgbClr val="0000FF"/>
              </a:buClr>
              <a:buSzPct val="100000"/>
              <a:buFont typeface="Wingdings" charset="2"/>
              <a:buChar char="§"/>
            </a:pPr>
            <a:r>
              <a:rPr lang="en-US" sz="1800" i="1" dirty="0" smtClean="0">
                <a:latin typeface="Comic Sans MS" pitchFamily="66" charset="0"/>
              </a:rPr>
              <a:t> </a:t>
            </a:r>
            <a:r>
              <a:rPr lang="en-US" sz="1800" dirty="0" smtClean="0">
                <a:latin typeface="Comic Sans MS" pitchFamily="66" charset="0"/>
              </a:rPr>
              <a:t>2800 lead glass F8-00 blocks 4x4x45cm³</a:t>
            </a:r>
            <a:endParaRPr lang="en-US" sz="1800" i="1" dirty="0" smtClean="0">
              <a:latin typeface="Comic Sans MS" pitchFamily="66" charset="0"/>
            </a:endParaRPr>
          </a:p>
          <a:p>
            <a:pPr algn="l">
              <a:lnSpc>
                <a:spcPct val="93000"/>
              </a:lnSpc>
              <a:buClr>
                <a:srgbClr val="0000FF"/>
              </a:buClr>
              <a:buSzPct val="100000"/>
              <a:buFont typeface="Wingdings" charset="2"/>
              <a:buChar char="§"/>
            </a:pPr>
            <a:r>
              <a:rPr lang="en-US" sz="1800" dirty="0" smtClean="0">
                <a:latin typeface="Comic Sans MS" pitchFamily="66" charset="0"/>
              </a:rPr>
              <a:t> PMTs FEU84-3</a:t>
            </a:r>
            <a:endParaRPr lang="en-US" sz="1800" i="1" dirty="0" smtClean="0">
              <a:latin typeface="Comic Sans MS" pitchFamily="66" charset="0"/>
            </a:endParaRPr>
          </a:p>
          <a:p>
            <a:pPr algn="l">
              <a:lnSpc>
                <a:spcPct val="93000"/>
              </a:lnSpc>
              <a:buClr>
                <a:srgbClr val="0000FF"/>
              </a:buClr>
              <a:buSzPct val="100000"/>
              <a:buFont typeface="Wingdings" charset="2"/>
              <a:buChar char="§"/>
            </a:pP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Cockroft</a:t>
            </a:r>
            <a:r>
              <a:rPr lang="en-US" sz="1800" dirty="0" smtClean="0">
                <a:latin typeface="Comic Sans MS" pitchFamily="66" charset="0"/>
              </a:rPr>
              <a:t>-Walton bases</a:t>
            </a:r>
            <a:endParaRPr lang="en-US" sz="1800" i="1" dirty="0" smtClean="0">
              <a:latin typeface="Comic Sans MS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12840" y="4038600"/>
            <a:ext cx="2667000" cy="646331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sz="1800" dirty="0" smtClean="0">
                <a:solidFill>
                  <a:srgbClr val="FFFF00"/>
                </a:solidFill>
                <a:latin typeface="Comic Sans MS" pitchFamily="66" charset="0"/>
              </a:rPr>
              <a:t>Calorimeter  assembled in Hall D</a:t>
            </a:r>
            <a:endParaRPr lang="en-US" sz="18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pic>
        <p:nvPicPr>
          <p:cNvPr id="16" name="Picture 15" descr="Picture 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3657600"/>
            <a:ext cx="3968750" cy="2645833"/>
          </a:xfrm>
          <a:prstGeom prst="rect">
            <a:avLst/>
          </a:prstGeom>
        </p:spPr>
      </p:pic>
      <p:pic>
        <p:nvPicPr>
          <p:cNvPr id="17" name="Picture 16" descr="Picture 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53000" y="4682764"/>
            <a:ext cx="4191000" cy="164183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28600" y="5638800"/>
            <a:ext cx="3048000" cy="646331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FFFF00"/>
                </a:solidFill>
                <a:latin typeface="Comic Sans MS" pitchFamily="66" charset="0"/>
              </a:rPr>
              <a:t>Cockroft</a:t>
            </a:r>
            <a:r>
              <a:rPr lang="en-US" sz="1800" dirty="0" smtClean="0">
                <a:solidFill>
                  <a:srgbClr val="FFFF00"/>
                </a:solidFill>
                <a:latin typeface="Comic Sans MS" pitchFamily="66" charset="0"/>
              </a:rPr>
              <a:t>-Walton bases under test at IU</a:t>
            </a:r>
            <a:endParaRPr lang="en-US" sz="18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05400" y="5943600"/>
            <a:ext cx="4038600" cy="369332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  <a:latin typeface="Comic Sans MS" pitchFamily="66" charset="0"/>
              </a:rPr>
              <a:t>Single parts for module assembly</a:t>
            </a:r>
            <a:endParaRPr lang="en-US" sz="18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208280" y="2717800"/>
            <a:ext cx="5638800" cy="607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0" hangingPunct="0">
              <a:lnSpc>
                <a:spcPct val="93000"/>
              </a:lnSpc>
              <a:buClr>
                <a:srgbClr val="0000FF"/>
              </a:buClr>
              <a:buSzPct val="100000"/>
            </a:pPr>
            <a:r>
              <a:rPr lang="en-US" sz="1800" i="1" u="sng" dirty="0" smtClean="0">
                <a:solidFill>
                  <a:srgbClr val="000000"/>
                </a:solidFill>
                <a:latin typeface="Comic Sans MS" pitchFamily="66" charset="0"/>
              </a:rPr>
              <a:t>Beam test with e</a:t>
            </a:r>
            <a:r>
              <a:rPr lang="en-US" sz="1800" i="1" u="sng" baseline="30000" dirty="0" smtClean="0">
                <a:solidFill>
                  <a:srgbClr val="000000"/>
                </a:solidFill>
                <a:latin typeface="Comic Sans MS" pitchFamily="66" charset="0"/>
              </a:rPr>
              <a:t>- </a:t>
            </a:r>
            <a:r>
              <a:rPr lang="en-US" sz="1800" i="1" u="sng" dirty="0" smtClean="0">
                <a:solidFill>
                  <a:srgbClr val="000000"/>
                </a:solidFill>
                <a:latin typeface="Comic Sans MS" pitchFamily="66" charset="0"/>
              </a:rPr>
              <a:t>in Hall B, 2012</a:t>
            </a:r>
            <a:endParaRPr lang="en-US" sz="1800" i="1" u="sng" dirty="0">
              <a:solidFill>
                <a:srgbClr val="000000"/>
              </a:solidFill>
              <a:latin typeface="Comic Sans MS" pitchFamily="66" charset="0"/>
            </a:endParaRPr>
          </a:p>
          <a:p>
            <a:pPr algn="l">
              <a:lnSpc>
                <a:spcPct val="93000"/>
              </a:lnSpc>
              <a:buClr>
                <a:srgbClr val="0000FF"/>
              </a:buClr>
              <a:buSzPct val="100000"/>
              <a:buFont typeface="Wingdings" charset="2"/>
              <a:buChar char="§"/>
            </a:pPr>
            <a:r>
              <a:rPr lang="en-US" sz="1800" i="1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l-GR" sz="1800" i="1" dirty="0" smtClean="0">
                <a:solidFill>
                  <a:srgbClr val="000000"/>
                </a:solidFill>
                <a:latin typeface="Comic Sans MS" pitchFamily="66" charset="0"/>
              </a:rPr>
              <a:t>σ</a:t>
            </a:r>
            <a:r>
              <a:rPr lang="en-US" sz="1800" baseline="-25000" dirty="0" smtClean="0">
                <a:solidFill>
                  <a:srgbClr val="000000"/>
                </a:solidFill>
                <a:latin typeface="Comic Sans MS" pitchFamily="66" charset="0"/>
              </a:rPr>
              <a:t>E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</a:rPr>
              <a:t>/E=20% at 100 MeV – as expected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6400" y="2072640"/>
            <a:ext cx="4084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  <a:latin typeface="Comic Sans MS" pitchFamily="66" charset="0"/>
              </a:rPr>
              <a:t>Fabricated at Indiana University</a:t>
            </a:r>
            <a:endParaRPr lang="en-US" sz="20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Exotic Hybrid Spectroscopy with GlueX    -    David Lawrence   -   JLab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64A82-B032-E645-B5C1-F9309B107E38}" type="slidenum">
              <a:rPr lang="en-US" smtClean="0"/>
              <a:t>13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3,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823425"/>
      </p:ext>
    </p:extLst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9103" y="3090"/>
            <a:ext cx="5532107" cy="66879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Charged Particle Tracking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13038" y="6602216"/>
            <a:ext cx="1263542" cy="365125"/>
          </a:xfrm>
        </p:spPr>
        <p:txBody>
          <a:bodyPr/>
          <a:lstStyle/>
          <a:p>
            <a:r>
              <a:rPr lang="en-US" dirty="0" smtClean="0"/>
              <a:t>June 3,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Exotic Hybrid Spectroscopy with GlueX    -    David Lawrence   -   JLab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64A82-B032-E645-B5C1-F9309B107E38}" type="slidenum">
              <a:rPr lang="en-US" smtClean="0"/>
              <a:t>14</a:t>
            </a:fld>
            <a:endParaRPr lang="en-US"/>
          </a:p>
        </p:txBody>
      </p:sp>
      <p:pic>
        <p:nvPicPr>
          <p:cNvPr id="8" name="Picture 7" descr="CD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8" y="2187384"/>
            <a:ext cx="2236144" cy="336053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8897" y="5505737"/>
            <a:ext cx="23488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The Central Drift Chamber (CDC) being constructed at Carnegie Melon University. Construction is done with the device in the vertical position, but it will be turned sideways for installation.</a:t>
            </a:r>
            <a:endParaRPr lang="en-US" sz="1200" i="1" dirty="0"/>
          </a:p>
        </p:txBody>
      </p:sp>
      <p:pic>
        <p:nvPicPr>
          <p:cNvPr id="40" name="Picture 39" descr="CDC_stringing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88897" y="70473"/>
            <a:ext cx="1587683" cy="2116911"/>
          </a:xfrm>
          <a:prstGeom prst="rect">
            <a:avLst/>
          </a:prstGeom>
        </p:spPr>
      </p:pic>
      <p:sp>
        <p:nvSpPr>
          <p:cNvPr id="41" name="Text Box 39"/>
          <p:cNvSpPr txBox="1">
            <a:spLocks noChangeArrowheads="1"/>
          </p:cNvSpPr>
          <p:nvPr/>
        </p:nvSpPr>
        <p:spPr bwMode="auto">
          <a:xfrm>
            <a:off x="1699103" y="730505"/>
            <a:ext cx="2800260" cy="209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93000"/>
              </a:lnSpc>
              <a:buClr>
                <a:srgbClr val="000000"/>
              </a:buClr>
              <a:buSzPct val="45000"/>
              <a:defRPr/>
            </a:pPr>
            <a:r>
              <a:rPr lang="en-US" sz="1400" b="1" u="sng" dirty="0">
                <a:solidFill>
                  <a:schemeClr val="accent2"/>
                </a:solidFill>
                <a:latin typeface="Comic Sans MS" charset="0"/>
              </a:rPr>
              <a:t>Central Drift Chamber (CDC)</a:t>
            </a:r>
            <a:r>
              <a:rPr lang="en-US" sz="1400" b="1" u="sng" dirty="0" smtClean="0">
                <a:solidFill>
                  <a:schemeClr val="accent2"/>
                </a:solidFill>
                <a:latin typeface="Comic Sans MS" charset="0"/>
              </a:rPr>
              <a:t>: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45000"/>
              <a:defRPr/>
            </a:pPr>
            <a:r>
              <a:rPr lang="en-US" sz="1400" dirty="0">
                <a:solidFill>
                  <a:schemeClr val="accent2"/>
                </a:solidFill>
                <a:latin typeface="Comic Sans MS" charset="0"/>
              </a:rPr>
              <a:t>Gas mixture: ~60/40 </a:t>
            </a:r>
            <a:r>
              <a:rPr lang="en-US" sz="1400" dirty="0" err="1">
                <a:solidFill>
                  <a:schemeClr val="accent2"/>
                </a:solidFill>
                <a:latin typeface="Comic Sans MS" charset="0"/>
              </a:rPr>
              <a:t>Ar</a:t>
            </a:r>
            <a:r>
              <a:rPr lang="en-US" sz="1400" dirty="0">
                <a:solidFill>
                  <a:schemeClr val="accent2"/>
                </a:solidFill>
                <a:latin typeface="Comic Sans MS" charset="0"/>
              </a:rPr>
              <a:t>/CO</a:t>
            </a:r>
            <a:r>
              <a:rPr lang="en-US" sz="1400" baseline="-25000" dirty="0">
                <a:solidFill>
                  <a:schemeClr val="accent2"/>
                </a:solidFill>
                <a:latin typeface="Comic Sans MS" charset="0"/>
              </a:rPr>
              <a:t>2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45000"/>
              <a:defRPr/>
            </a:pPr>
            <a:r>
              <a:rPr lang="en-US" sz="1400" dirty="0" smtClean="0">
                <a:solidFill>
                  <a:schemeClr val="accent2"/>
                </a:solidFill>
                <a:latin typeface="Comic Sans MS" charset="0"/>
              </a:rPr>
              <a:t>Angular Coverage: 6</a:t>
            </a:r>
            <a:r>
              <a:rPr lang="en-US" sz="1400" baseline="30000" dirty="0" smtClean="0">
                <a:solidFill>
                  <a:schemeClr val="accent2"/>
                </a:solidFill>
                <a:latin typeface="Comic Sans MS" charset="0"/>
              </a:rPr>
              <a:t>o</a:t>
            </a:r>
            <a:r>
              <a:rPr lang="en-US" sz="1400" dirty="0" smtClean="0">
                <a:solidFill>
                  <a:schemeClr val="accent2"/>
                </a:solidFill>
                <a:latin typeface="Comic Sans MS" charset="0"/>
              </a:rPr>
              <a:t>-155</a:t>
            </a:r>
            <a:r>
              <a:rPr lang="en-US" sz="1400" baseline="30000" dirty="0" smtClean="0">
                <a:solidFill>
                  <a:schemeClr val="accent2"/>
                </a:solidFill>
                <a:latin typeface="Comic Sans MS" charset="0"/>
              </a:rPr>
              <a:t>o</a:t>
            </a:r>
            <a:endParaRPr lang="en-US" sz="1400" dirty="0" smtClean="0">
              <a:solidFill>
                <a:schemeClr val="accent2"/>
              </a:solidFill>
              <a:latin typeface="Comic Sans MS" charset="0"/>
            </a:endParaRPr>
          </a:p>
          <a:p>
            <a:pPr algn="l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charset="2"/>
              <a:buNone/>
              <a:defRPr/>
            </a:pPr>
            <a:r>
              <a:rPr lang="en-US" sz="1400" dirty="0" smtClean="0">
                <a:solidFill>
                  <a:schemeClr val="accent2"/>
                </a:solidFill>
                <a:latin typeface="Comic Sans MS" charset="0"/>
              </a:rPr>
              <a:t>3500 straw tubes r=8mm</a:t>
            </a:r>
          </a:p>
          <a:p>
            <a:pPr eaLnBrk="0" hangingPunct="0">
              <a:lnSpc>
                <a:spcPct val="93000"/>
              </a:lnSpc>
              <a:buClr>
                <a:srgbClr val="000000"/>
              </a:buClr>
              <a:buSzPct val="45000"/>
              <a:defRPr/>
            </a:pPr>
            <a:r>
              <a:rPr lang="en-US" sz="1400" dirty="0" err="1">
                <a:solidFill>
                  <a:schemeClr val="accent2"/>
                </a:solidFill>
                <a:latin typeface="Comic Sans MS" charset="0"/>
              </a:rPr>
              <a:t>dE</a:t>
            </a:r>
            <a:r>
              <a:rPr lang="en-US" sz="1400" dirty="0">
                <a:solidFill>
                  <a:schemeClr val="accent2"/>
                </a:solidFill>
                <a:latin typeface="Comic Sans MS" charset="0"/>
              </a:rPr>
              <a:t>/dx for p &lt; 450 MeV/c</a:t>
            </a:r>
          </a:p>
          <a:p>
            <a:pPr eaLnBrk="0" hangingPunct="0">
              <a:lnSpc>
                <a:spcPct val="93000"/>
              </a:lnSpc>
              <a:buClr>
                <a:srgbClr val="000000"/>
              </a:buClr>
              <a:buSzPct val="45000"/>
              <a:defRPr/>
            </a:pPr>
            <a:r>
              <a:rPr lang="en-US" sz="1400" dirty="0">
                <a:solidFill>
                  <a:schemeClr val="accent2"/>
                </a:solidFill>
                <a:latin typeface="Comic Sans MS" charset="0"/>
              </a:rPr>
              <a:t>Readout: FADC-125MHz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45000"/>
              <a:defRPr/>
            </a:pPr>
            <a:r>
              <a:rPr lang="en-US" sz="1400" dirty="0">
                <a:solidFill>
                  <a:schemeClr val="accent2"/>
                </a:solidFill>
                <a:latin typeface="Comic Sans MS" charset="0"/>
                <a:sym typeface="Symbol" charset="2"/>
              </a:rPr>
              <a:t>Resolution: </a:t>
            </a:r>
            <a:r>
              <a:rPr lang="en-US" sz="1400" dirty="0">
                <a:solidFill>
                  <a:srgbClr val="008000"/>
                </a:solidFill>
                <a:latin typeface="Comic Sans MS" charset="0"/>
                <a:sym typeface="Symbol" charset="2"/>
              </a:rPr>
              <a:t></a:t>
            </a:r>
            <a:r>
              <a:rPr lang="en-US" sz="1400" baseline="-25000" dirty="0">
                <a:solidFill>
                  <a:srgbClr val="008000"/>
                </a:solidFill>
                <a:latin typeface="Comic Sans MS" charset="0"/>
                <a:sym typeface="Symbol" charset="2"/>
              </a:rPr>
              <a:t>r</a:t>
            </a:r>
            <a:r>
              <a:rPr lang="en-US" sz="1400" dirty="0">
                <a:solidFill>
                  <a:srgbClr val="008000"/>
                </a:solidFill>
                <a:latin typeface="Comic Sans MS" charset="0"/>
                <a:sym typeface="Symbol" charset="2"/>
              </a:rPr>
              <a:t> ~ </a:t>
            </a:r>
            <a:r>
              <a:rPr lang="en-US" sz="1400" dirty="0">
                <a:solidFill>
                  <a:srgbClr val="008000"/>
                </a:solidFill>
                <a:latin typeface="Comic Sans MS" charset="0"/>
              </a:rPr>
              <a:t>150 </a:t>
            </a:r>
            <a:r>
              <a:rPr lang="en-US" sz="1400" dirty="0">
                <a:solidFill>
                  <a:srgbClr val="008000"/>
                </a:solidFill>
                <a:latin typeface="Comic Sans MS" charset="0"/>
                <a:sym typeface="Symbol" charset="2"/>
              </a:rPr>
              <a:t></a:t>
            </a:r>
            <a:r>
              <a:rPr lang="en-US" sz="1400" dirty="0">
                <a:solidFill>
                  <a:srgbClr val="008000"/>
                </a:solidFill>
                <a:latin typeface="Comic Sans MS" charset="0"/>
              </a:rPr>
              <a:t>m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45000"/>
              <a:defRPr/>
            </a:pPr>
            <a:r>
              <a:rPr lang="en-US" sz="1400" dirty="0">
                <a:solidFill>
                  <a:srgbClr val="008000"/>
                </a:solidFill>
                <a:latin typeface="Comic Sans MS" charset="0"/>
                <a:sym typeface="Symbol" charset="2"/>
              </a:rPr>
              <a:t>		 </a:t>
            </a:r>
            <a:r>
              <a:rPr lang="en-US" sz="1400" baseline="-25000" dirty="0">
                <a:solidFill>
                  <a:srgbClr val="008000"/>
                </a:solidFill>
                <a:latin typeface="Comic Sans MS" charset="0"/>
                <a:sym typeface="Symbol" charset="2"/>
              </a:rPr>
              <a:t>z</a:t>
            </a:r>
            <a:r>
              <a:rPr lang="en-US" sz="1400" dirty="0">
                <a:solidFill>
                  <a:srgbClr val="008000"/>
                </a:solidFill>
                <a:latin typeface="Comic Sans MS" charset="0"/>
                <a:sym typeface="Symbol" charset="2"/>
              </a:rPr>
              <a:t>~</a:t>
            </a:r>
            <a:r>
              <a:rPr lang="en-US" sz="1400" dirty="0">
                <a:solidFill>
                  <a:srgbClr val="008000"/>
                </a:solidFill>
                <a:latin typeface="Comic Sans MS" charset="0"/>
              </a:rPr>
              <a:t>1.5 mm</a:t>
            </a:r>
          </a:p>
          <a:p>
            <a:pPr algn="l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charset="2"/>
              <a:buNone/>
              <a:defRPr/>
            </a:pPr>
            <a:r>
              <a:rPr lang="en-US" sz="1400" dirty="0" smtClean="0">
                <a:solidFill>
                  <a:schemeClr val="accent2"/>
                </a:solidFill>
                <a:latin typeface="Comic Sans MS" charset="0"/>
              </a:rPr>
              <a:t>		28 layers total</a:t>
            </a:r>
          </a:p>
          <a:p>
            <a:pPr eaLnBrk="0" hangingPunct="0">
              <a:lnSpc>
                <a:spcPct val="93000"/>
              </a:lnSpc>
              <a:buClr>
                <a:srgbClr val="000000"/>
              </a:buClr>
              <a:buSzPct val="45000"/>
              <a:defRPr/>
            </a:pPr>
            <a:r>
              <a:rPr lang="en-US" sz="1400" dirty="0" smtClean="0">
                <a:solidFill>
                  <a:schemeClr val="accent2"/>
                </a:solidFill>
                <a:latin typeface="Comic Sans MS" charset="0"/>
              </a:rPr>
              <a:t>		stereo layers: +/- 6</a:t>
            </a:r>
            <a:r>
              <a:rPr lang="en-US" sz="1400" baseline="30000" dirty="0" smtClean="0">
                <a:solidFill>
                  <a:schemeClr val="accent2"/>
                </a:solidFill>
                <a:latin typeface="Comic Sans MS" charset="0"/>
              </a:rPr>
              <a:t>0</a:t>
            </a:r>
            <a:endParaRPr lang="en-US" sz="1400" dirty="0">
              <a:solidFill>
                <a:schemeClr val="accent2"/>
              </a:solidFill>
              <a:latin typeface="Comic Sans MS" charset="0"/>
            </a:endParaRPr>
          </a:p>
        </p:txBody>
      </p:sp>
      <p:pic>
        <p:nvPicPr>
          <p:cNvPr id="44" name="Picture 10" descr="DSC0699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3566" y="728819"/>
            <a:ext cx="1995851" cy="2661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TextBox 44"/>
          <p:cNvSpPr txBox="1"/>
          <p:nvPr/>
        </p:nvSpPr>
        <p:spPr>
          <a:xfrm>
            <a:off x="6961109" y="3357865"/>
            <a:ext cx="219184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A Forward Drift Chamber (FDC) being tested in the lab. The </a:t>
            </a:r>
            <a:r>
              <a:rPr lang="en-US" sz="1200" i="1" dirty="0" err="1" smtClean="0"/>
              <a:t>GlueX</a:t>
            </a:r>
            <a:r>
              <a:rPr lang="en-US" sz="1200" i="1" dirty="0" smtClean="0"/>
              <a:t> detector will have 4 of these custom made chambers.</a:t>
            </a:r>
            <a:endParaRPr lang="en-US" sz="1200" i="1" dirty="0"/>
          </a:p>
        </p:txBody>
      </p:sp>
      <p:grpSp>
        <p:nvGrpSpPr>
          <p:cNvPr id="46" name="Group 31"/>
          <p:cNvGrpSpPr>
            <a:grpSpLocks/>
          </p:cNvGrpSpPr>
          <p:nvPr/>
        </p:nvGrpSpPr>
        <p:grpSpPr bwMode="auto">
          <a:xfrm>
            <a:off x="6616464" y="4188862"/>
            <a:ext cx="2406556" cy="2272025"/>
            <a:chOff x="192" y="176"/>
            <a:chExt cx="3024" cy="2984"/>
          </a:xfrm>
        </p:grpSpPr>
        <p:pic>
          <p:nvPicPr>
            <p:cNvPr id="47" name="Content Placeholder 15" descr="TOOLING_REAR_VIEW.JPG"/>
            <p:cNvPicPr>
              <a:picLocks noChangeAspect="1"/>
            </p:cNvPicPr>
            <p:nvPr/>
          </p:nvPicPr>
          <p:blipFill>
            <a:blip r:embed="rId5" cstate="print"/>
            <a:srcRect l="2760" r="6174" b="11444"/>
            <a:stretch>
              <a:fillRect/>
            </a:stretch>
          </p:blipFill>
          <p:spPr bwMode="auto">
            <a:xfrm>
              <a:off x="192" y="802"/>
              <a:ext cx="3024" cy="23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8" name="TextBox 16"/>
            <p:cNvSpPr txBox="1">
              <a:spLocks noChangeArrowheads="1"/>
            </p:cNvSpPr>
            <p:nvPr/>
          </p:nvSpPr>
          <p:spPr bwMode="auto">
            <a:xfrm>
              <a:off x="1246" y="176"/>
              <a:ext cx="1970" cy="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1600" dirty="0" smtClean="0">
                  <a:solidFill>
                    <a:srgbClr val="008000"/>
                  </a:solidFill>
                  <a:latin typeface="Arial" charset="0"/>
                </a:rPr>
                <a:t>4</a:t>
              </a:r>
              <a:r>
                <a:rPr lang="en-US" sz="1400" dirty="0" smtClean="0">
                  <a:latin typeface="Arial" charset="0"/>
                </a:rPr>
                <a:t> packages </a:t>
              </a:r>
              <a:r>
                <a:rPr lang="en-US" sz="1400" dirty="0" smtClean="0">
                  <a:solidFill>
                    <a:srgbClr val="0070C0"/>
                  </a:solidFill>
                  <a:latin typeface="Arial" charset="0"/>
                </a:rPr>
                <a:t>×</a:t>
              </a:r>
              <a:r>
                <a:rPr lang="en-US" sz="1400" dirty="0" smtClean="0">
                  <a:latin typeface="Arial" charset="0"/>
                </a:rPr>
                <a:t> </a:t>
              </a:r>
              <a:r>
                <a:rPr lang="en-US" sz="1600" dirty="0" smtClean="0">
                  <a:solidFill>
                    <a:srgbClr val="008000"/>
                  </a:solidFill>
                  <a:latin typeface="Arial" charset="0"/>
                </a:rPr>
                <a:t>6</a:t>
              </a:r>
              <a:r>
                <a:rPr lang="en-US" sz="1400" dirty="0" smtClean="0">
                  <a:latin typeface="Arial" charset="0"/>
                </a:rPr>
                <a:t> planes</a:t>
              </a:r>
              <a:endParaRPr lang="en-US" sz="1400" dirty="0">
                <a:latin typeface="Arial" charset="0"/>
              </a:endParaRPr>
            </a:p>
          </p:txBody>
        </p:sp>
        <p:cxnSp>
          <p:nvCxnSpPr>
            <p:cNvPr id="49" name="Straight Arrow Connector 18"/>
            <p:cNvCxnSpPr>
              <a:cxnSpLocks noChangeShapeType="1"/>
            </p:cNvCxnSpPr>
            <p:nvPr/>
          </p:nvCxnSpPr>
          <p:spPr bwMode="auto">
            <a:xfrm flipH="1">
              <a:off x="1296" y="541"/>
              <a:ext cx="364" cy="40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50" name="Straight Arrow Connector 20"/>
            <p:cNvCxnSpPr>
              <a:cxnSpLocks noChangeShapeType="1"/>
            </p:cNvCxnSpPr>
            <p:nvPr/>
          </p:nvCxnSpPr>
          <p:spPr bwMode="auto">
            <a:xfrm>
              <a:off x="1660" y="541"/>
              <a:ext cx="19" cy="59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51" name="Straight Arrow Connector 22"/>
            <p:cNvCxnSpPr>
              <a:cxnSpLocks noChangeShapeType="1"/>
            </p:cNvCxnSpPr>
            <p:nvPr/>
          </p:nvCxnSpPr>
          <p:spPr bwMode="auto">
            <a:xfrm>
              <a:off x="1660" y="541"/>
              <a:ext cx="452" cy="74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52" name="Straight Arrow Connector 24"/>
            <p:cNvCxnSpPr>
              <a:cxnSpLocks noChangeShapeType="1"/>
            </p:cNvCxnSpPr>
            <p:nvPr/>
          </p:nvCxnSpPr>
          <p:spPr bwMode="auto">
            <a:xfrm>
              <a:off x="1660" y="541"/>
              <a:ext cx="836" cy="93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53" name="TextBox 35"/>
            <p:cNvSpPr txBox="1">
              <a:spLocks noChangeArrowheads="1"/>
            </p:cNvSpPr>
            <p:nvPr/>
          </p:nvSpPr>
          <p:spPr bwMode="auto">
            <a:xfrm>
              <a:off x="336" y="2625"/>
              <a:ext cx="910" cy="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12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Cables</a:t>
              </a:r>
            </a:p>
          </p:txBody>
        </p:sp>
        <p:cxnSp>
          <p:nvCxnSpPr>
            <p:cNvPr id="54" name="Straight Arrow Connector 37"/>
            <p:cNvCxnSpPr>
              <a:cxnSpLocks noChangeShapeType="1"/>
            </p:cNvCxnSpPr>
            <p:nvPr/>
          </p:nvCxnSpPr>
          <p:spPr bwMode="auto">
            <a:xfrm rot="16200000" flipV="1">
              <a:off x="264" y="2218"/>
              <a:ext cx="672" cy="144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55" name="Straight Arrow Connector 39"/>
            <p:cNvCxnSpPr>
              <a:cxnSpLocks noChangeShapeType="1"/>
            </p:cNvCxnSpPr>
            <p:nvPr/>
          </p:nvCxnSpPr>
          <p:spPr bwMode="auto">
            <a:xfrm rot="5400000" flipH="1" flipV="1">
              <a:off x="360" y="1978"/>
              <a:ext cx="960" cy="336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sp>
        <p:nvSpPr>
          <p:cNvPr id="70" name="Text Box 8"/>
          <p:cNvSpPr txBox="1">
            <a:spLocks noChangeArrowheads="1"/>
          </p:cNvSpPr>
          <p:nvPr/>
        </p:nvSpPr>
        <p:spPr bwMode="auto">
          <a:xfrm>
            <a:off x="3822409" y="2828977"/>
            <a:ext cx="3251157" cy="1898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3000"/>
              </a:lnSpc>
              <a:buClr>
                <a:srgbClr val="0000FF"/>
              </a:buClr>
              <a:buSzPct val="100000"/>
            </a:pPr>
            <a:r>
              <a:rPr lang="en-US" sz="1400" b="1" u="sng" dirty="0" smtClean="0">
                <a:solidFill>
                  <a:srgbClr val="000000"/>
                </a:solidFill>
                <a:latin typeface="Comic Sans MS" pitchFamily="66" charset="0"/>
              </a:rPr>
              <a:t>Forward Drift Chamber (FDC):</a:t>
            </a:r>
          </a:p>
          <a:p>
            <a:pPr>
              <a:lnSpc>
                <a:spcPct val="93000"/>
              </a:lnSpc>
              <a:buClr>
                <a:srgbClr val="0000FF"/>
              </a:buClr>
              <a:buSzPct val="100000"/>
            </a:pPr>
            <a:r>
              <a:rPr lang="en-US" sz="1400" dirty="0" smtClean="0">
                <a:solidFill>
                  <a:srgbClr val="000000"/>
                </a:solidFill>
                <a:latin typeface="Comic Sans MS" pitchFamily="66" charset="0"/>
              </a:rPr>
              <a:t>Gas Mixture: 40/60 </a:t>
            </a:r>
            <a:r>
              <a:rPr lang="en-US" sz="1400" dirty="0" err="1" smtClean="0">
                <a:solidFill>
                  <a:srgbClr val="000000"/>
                </a:solidFill>
                <a:latin typeface="Comic Sans MS" pitchFamily="66" charset="0"/>
              </a:rPr>
              <a:t>Ar</a:t>
            </a:r>
            <a:r>
              <a:rPr lang="en-US" sz="1400" dirty="0" smtClean="0">
                <a:solidFill>
                  <a:srgbClr val="000000"/>
                </a:solidFill>
                <a:latin typeface="Comic Sans MS" pitchFamily="66" charset="0"/>
              </a:rPr>
              <a:t>/CO</a:t>
            </a:r>
            <a:r>
              <a:rPr lang="en-US" sz="1400" baseline="-25000" dirty="0" smtClean="0">
                <a:solidFill>
                  <a:srgbClr val="000000"/>
                </a:solidFill>
                <a:latin typeface="Comic Sans MS" pitchFamily="66" charset="0"/>
              </a:rPr>
              <a:t>2</a:t>
            </a:r>
          </a:p>
          <a:p>
            <a:pPr>
              <a:lnSpc>
                <a:spcPct val="93000"/>
              </a:lnSpc>
              <a:buClr>
                <a:srgbClr val="0000FF"/>
              </a:buClr>
              <a:buSzPct val="100000"/>
            </a:pPr>
            <a:r>
              <a:rPr lang="en-US" sz="1400" dirty="0" smtClean="0">
                <a:solidFill>
                  <a:srgbClr val="000000"/>
                </a:solidFill>
                <a:latin typeface="Comic Sans MS" pitchFamily="66" charset="0"/>
              </a:rPr>
              <a:t>Angular Coverage: 1</a:t>
            </a:r>
            <a:r>
              <a:rPr lang="en-US" sz="1400" baseline="30000" dirty="0" smtClean="0">
                <a:solidFill>
                  <a:srgbClr val="000000"/>
                </a:solidFill>
                <a:latin typeface="Comic Sans MS" pitchFamily="66" charset="0"/>
              </a:rPr>
              <a:t>o</a:t>
            </a:r>
            <a:r>
              <a:rPr lang="en-US" sz="1400" dirty="0" smtClean="0">
                <a:solidFill>
                  <a:srgbClr val="000000"/>
                </a:solidFill>
                <a:latin typeface="Comic Sans MS" pitchFamily="66" charset="0"/>
              </a:rPr>
              <a:t> – 30</a:t>
            </a:r>
            <a:r>
              <a:rPr lang="en-US" sz="1400" baseline="30000" dirty="0" smtClean="0">
                <a:solidFill>
                  <a:srgbClr val="000000"/>
                </a:solidFill>
                <a:latin typeface="Comic Sans MS" pitchFamily="66" charset="0"/>
              </a:rPr>
              <a:t>o</a:t>
            </a:r>
            <a:endParaRPr lang="en-US" sz="1400" dirty="0" smtClean="0">
              <a:solidFill>
                <a:srgbClr val="000000"/>
              </a:solidFill>
              <a:latin typeface="Comic Sans MS" pitchFamily="66" charset="0"/>
            </a:endParaRPr>
          </a:p>
          <a:p>
            <a:pPr>
              <a:lnSpc>
                <a:spcPct val="93000"/>
              </a:lnSpc>
              <a:buClr>
                <a:srgbClr val="0000FF"/>
              </a:buClr>
              <a:buSzPct val="100000"/>
            </a:pPr>
            <a:r>
              <a:rPr lang="en-US" sz="1400" dirty="0" smtClean="0">
                <a:solidFill>
                  <a:srgbClr val="000000"/>
                </a:solidFill>
                <a:latin typeface="Comic Sans MS" pitchFamily="66" charset="0"/>
              </a:rPr>
              <a:t>Readout:</a:t>
            </a:r>
          </a:p>
          <a:p>
            <a:pPr>
              <a:lnSpc>
                <a:spcPct val="93000"/>
              </a:lnSpc>
              <a:buClr>
                <a:srgbClr val="0000FF"/>
              </a:buClr>
              <a:buSzPct val="100000"/>
            </a:pPr>
            <a:r>
              <a:rPr lang="en-US" sz="1400" dirty="0" smtClean="0">
                <a:solidFill>
                  <a:srgbClr val="000000"/>
                </a:solidFill>
                <a:latin typeface="Comic Sans MS" pitchFamily="66" charset="0"/>
              </a:rPr>
              <a:t>  2300 anode wires    </a:t>
            </a:r>
            <a:r>
              <a:rPr lang="en-US" sz="1400" dirty="0" smtClean="0">
                <a:solidFill>
                  <a:srgbClr val="000000"/>
                </a:solidFill>
                <a:latin typeface="Comic Sans MS" pitchFamily="66" charset="0"/>
                <a:sym typeface="Symbol"/>
              </a:rPr>
              <a:t></a:t>
            </a:r>
            <a:r>
              <a:rPr lang="en-US" sz="1400" dirty="0" smtClean="0">
                <a:solidFill>
                  <a:srgbClr val="000000"/>
                </a:solidFill>
                <a:latin typeface="Comic Sans MS" pitchFamily="66" charset="0"/>
              </a:rPr>
              <a:t> F1TDC</a:t>
            </a:r>
          </a:p>
          <a:p>
            <a:pPr>
              <a:lnSpc>
                <a:spcPct val="93000"/>
              </a:lnSpc>
              <a:buClr>
                <a:srgbClr val="0000FF"/>
              </a:buClr>
              <a:buSzPct val="100000"/>
            </a:pPr>
            <a:r>
              <a:rPr lang="en-US" sz="1400" dirty="0" smtClean="0">
                <a:solidFill>
                  <a:srgbClr val="000000"/>
                </a:solidFill>
                <a:latin typeface="Comic Sans MS" pitchFamily="66" charset="0"/>
              </a:rPr>
              <a:t>  10200 cathode strips </a:t>
            </a:r>
            <a:r>
              <a:rPr lang="en-US" sz="1400" dirty="0" smtClean="0">
                <a:solidFill>
                  <a:srgbClr val="000000"/>
                </a:solidFill>
                <a:latin typeface="Comic Sans MS" pitchFamily="66" charset="0"/>
                <a:sym typeface="Symbol"/>
              </a:rPr>
              <a:t></a:t>
            </a:r>
            <a:r>
              <a:rPr lang="en-US" sz="1400" dirty="0" smtClean="0">
                <a:solidFill>
                  <a:srgbClr val="000000"/>
                </a:solidFill>
                <a:latin typeface="Comic Sans MS" pitchFamily="66" charset="0"/>
              </a:rPr>
              <a:t> FADC-125</a:t>
            </a:r>
          </a:p>
          <a:p>
            <a:pPr>
              <a:lnSpc>
                <a:spcPct val="93000"/>
              </a:lnSpc>
              <a:buClr>
                <a:srgbClr val="0000FF"/>
              </a:buClr>
              <a:buSzPct val="100000"/>
            </a:pPr>
            <a:r>
              <a:rPr lang="en-US" sz="1400" i="1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n-US" sz="1400" i="1" dirty="0" smtClean="0">
                <a:solidFill>
                  <a:srgbClr val="000000"/>
                </a:solidFill>
                <a:latin typeface="Comic Sans MS" pitchFamily="66" charset="0"/>
              </a:rPr>
              <a:t> 3 measured projections per plane</a:t>
            </a:r>
          </a:p>
          <a:p>
            <a:pPr>
              <a:lnSpc>
                <a:spcPct val="93000"/>
              </a:lnSpc>
              <a:buClr>
                <a:srgbClr val="0000FF"/>
              </a:buClr>
              <a:buSzPct val="100000"/>
            </a:pPr>
            <a:r>
              <a:rPr lang="en-US" sz="1400" dirty="0" smtClean="0">
                <a:solidFill>
                  <a:srgbClr val="000000"/>
                </a:solidFill>
                <a:latin typeface="Comic Sans MS" pitchFamily="66" charset="0"/>
              </a:rPr>
              <a:t>Resolution: </a:t>
            </a:r>
            <a:r>
              <a:rPr lang="en-US" sz="1400" dirty="0" smtClean="0">
                <a:solidFill>
                  <a:srgbClr val="008000"/>
                </a:solidFill>
                <a:latin typeface="Comic Sans MS" pitchFamily="66" charset="0"/>
              </a:rPr>
              <a:t>200</a:t>
            </a:r>
            <a:r>
              <a:rPr lang="en-US" sz="14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m</a:t>
            </a:r>
            <a:r>
              <a:rPr lang="en-US" sz="1400" dirty="0" smtClean="0">
                <a:solidFill>
                  <a:srgbClr val="008000"/>
                </a:solidFill>
                <a:latin typeface="Comic Sans MS" pitchFamily="66" charset="0"/>
              </a:rPr>
              <a:t>m</a:t>
            </a:r>
            <a:r>
              <a:rPr lang="en-US" sz="1400" dirty="0" smtClean="0">
                <a:solidFill>
                  <a:srgbClr val="333399"/>
                </a:solidFill>
                <a:latin typeface="Comic Sans MS" pitchFamily="66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Comic Sans MS" pitchFamily="66" charset="0"/>
              </a:rPr>
              <a:t>wires</a:t>
            </a:r>
            <a:endParaRPr lang="en-US" sz="1400" dirty="0">
              <a:solidFill>
                <a:srgbClr val="000000"/>
              </a:solidFill>
              <a:latin typeface="Comic Sans MS" pitchFamily="66" charset="0"/>
            </a:endParaRPr>
          </a:p>
          <a:p>
            <a:pPr>
              <a:lnSpc>
                <a:spcPct val="93000"/>
              </a:lnSpc>
              <a:buClr>
                <a:srgbClr val="0000FF"/>
              </a:buClr>
              <a:buSzPct val="100000"/>
            </a:pPr>
            <a:r>
              <a:rPr lang="en-US" sz="1400" dirty="0" smtClean="0">
                <a:solidFill>
                  <a:srgbClr val="000000"/>
                </a:solidFill>
                <a:latin typeface="Comic Sans MS" pitchFamily="66" charset="0"/>
              </a:rPr>
              <a:t>		 </a:t>
            </a:r>
            <a:r>
              <a:rPr lang="en-US" sz="1400" dirty="0" smtClean="0">
                <a:solidFill>
                  <a:srgbClr val="008000"/>
                </a:solidFill>
                <a:latin typeface="Comic Sans MS" pitchFamily="66" charset="0"/>
              </a:rPr>
              <a:t>200</a:t>
            </a:r>
            <a:r>
              <a:rPr lang="en-US" sz="1400" dirty="0" smtClean="0">
                <a:solidFill>
                  <a:srgbClr val="008000"/>
                </a:solidFill>
                <a:latin typeface="Symbol" charset="2"/>
                <a:cs typeface="Symbol" charset="2"/>
                <a:sym typeface="Symbol" pitchFamily="18" charset="2"/>
              </a:rPr>
              <a:t>m</a:t>
            </a:r>
            <a:r>
              <a:rPr lang="en-US" sz="1400" dirty="0" smtClean="0">
                <a:solidFill>
                  <a:srgbClr val="008000"/>
                </a:solidFill>
                <a:latin typeface="Comic Sans MS" pitchFamily="66" charset="0"/>
              </a:rPr>
              <a:t>m </a:t>
            </a:r>
            <a:r>
              <a:rPr lang="en-US" sz="1400" dirty="0" smtClean="0">
                <a:solidFill>
                  <a:srgbClr val="000000"/>
                </a:solidFill>
                <a:latin typeface="Comic Sans MS" pitchFamily="66" charset="0"/>
              </a:rPr>
              <a:t>strips</a:t>
            </a:r>
          </a:p>
        </p:txBody>
      </p:sp>
      <p:pic>
        <p:nvPicPr>
          <p:cNvPr id="23" name="Picture 22" descr="Picture 4.pdf"/>
          <p:cNvPicPr>
            <a:picLocks noChangeAspect="1"/>
          </p:cNvPicPr>
          <p:nvPr/>
        </p:nvPicPr>
        <p:blipFill rotWithShape="1">
          <a:blip r:embed="rId6"/>
          <a:srcRect l="1828" t="21016" r="51022" b="54200"/>
          <a:stretch/>
        </p:blipFill>
        <p:spPr>
          <a:xfrm>
            <a:off x="3026331" y="5030973"/>
            <a:ext cx="2946064" cy="1377661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1646755382"/>
      </p:ext>
    </p:extLst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Electronics and Data Rates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3,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Exotic Hybrid Spectroscopy with GlueX    -    David Lawrence   -   JLab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90654" y="886675"/>
            <a:ext cx="448574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Electronics</a:t>
            </a:r>
          </a:p>
          <a:p>
            <a:pPr>
              <a:buFont typeface="Arial"/>
              <a:buChar char="•"/>
            </a:pPr>
            <a:r>
              <a:rPr lang="en-US" dirty="0" smtClean="0"/>
              <a:t> All digitization electronics are fully pipelined (VME64x-VXS)</a:t>
            </a:r>
          </a:p>
          <a:p>
            <a:pPr lvl="1">
              <a:buFont typeface="Wingdings" charset="2"/>
              <a:buChar char="§"/>
            </a:pPr>
            <a:r>
              <a:rPr lang="en-US" sz="1600" dirty="0" smtClean="0"/>
              <a:t>F1TDC (60 </a:t>
            </a:r>
            <a:r>
              <a:rPr lang="en-US" sz="1600" dirty="0" err="1" smtClean="0"/>
              <a:t>ps</a:t>
            </a:r>
            <a:r>
              <a:rPr lang="en-US" sz="1600" dirty="0" smtClean="0"/>
              <a:t>, 32 </a:t>
            </a:r>
            <a:r>
              <a:rPr lang="en-US" sz="1600" dirty="0" err="1" smtClean="0"/>
              <a:t>ch</a:t>
            </a:r>
            <a:r>
              <a:rPr lang="en-US" sz="1600" dirty="0" smtClean="0"/>
              <a:t>. or 115 </a:t>
            </a:r>
            <a:r>
              <a:rPr lang="en-US" sz="1600" dirty="0" err="1" smtClean="0"/>
              <a:t>ps</a:t>
            </a:r>
            <a:r>
              <a:rPr lang="en-US" sz="1600" dirty="0" smtClean="0"/>
              <a:t> 48 </a:t>
            </a:r>
            <a:r>
              <a:rPr lang="en-US" sz="1600" dirty="0" err="1" smtClean="0"/>
              <a:t>ch</a:t>
            </a:r>
            <a:r>
              <a:rPr lang="en-US" sz="1600" dirty="0" smtClean="0"/>
              <a:t>.)</a:t>
            </a:r>
          </a:p>
          <a:p>
            <a:pPr lvl="1">
              <a:buFont typeface="Wingdings" charset="2"/>
              <a:buChar char="§"/>
            </a:pPr>
            <a:r>
              <a:rPr lang="en-US" sz="1600" dirty="0" smtClean="0"/>
              <a:t>125 MHz </a:t>
            </a:r>
            <a:r>
              <a:rPr lang="en-US" sz="1600" dirty="0" err="1" smtClean="0"/>
              <a:t>fADC</a:t>
            </a:r>
            <a:r>
              <a:rPr lang="en-US" sz="1600" dirty="0" smtClean="0"/>
              <a:t> (12 bit, 72 </a:t>
            </a:r>
            <a:r>
              <a:rPr lang="en-US" sz="1600" dirty="0" err="1" smtClean="0"/>
              <a:t>ch</a:t>
            </a:r>
            <a:r>
              <a:rPr lang="en-US" sz="1600" dirty="0" smtClean="0"/>
              <a:t>.)</a:t>
            </a:r>
          </a:p>
          <a:p>
            <a:pPr lvl="1">
              <a:buFont typeface="Wingdings" charset="2"/>
              <a:buChar char="§"/>
            </a:pPr>
            <a:r>
              <a:rPr lang="en-US" sz="1600" dirty="0" smtClean="0"/>
              <a:t>250 MHz </a:t>
            </a:r>
            <a:r>
              <a:rPr lang="en-US" sz="1600" dirty="0" err="1" smtClean="0"/>
              <a:t>fADC</a:t>
            </a:r>
            <a:r>
              <a:rPr lang="en-US" sz="1600" dirty="0" smtClean="0"/>
              <a:t> (12 bit, 16 </a:t>
            </a:r>
            <a:r>
              <a:rPr lang="en-US" sz="1600" dirty="0" err="1" smtClean="0"/>
              <a:t>ch.</a:t>
            </a:r>
            <a:r>
              <a:rPr lang="en-US" sz="1600" dirty="0" smtClean="0"/>
              <a:t>)</a:t>
            </a:r>
          </a:p>
          <a:p>
            <a:pPr lvl="2"/>
            <a:r>
              <a:rPr lang="en-US" sz="1400" dirty="0" smtClean="0"/>
              <a:t>- integrated into L1 trigger</a:t>
            </a:r>
          </a:p>
          <a:p>
            <a:pPr>
              <a:buFont typeface="Arial"/>
              <a:buChar char="•"/>
            </a:pPr>
            <a:r>
              <a:rPr lang="en-US" dirty="0" smtClean="0"/>
              <a:t> Trigger latency ~3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s</a:t>
            </a:r>
          </a:p>
          <a:p>
            <a:pPr>
              <a:buFont typeface="Arial"/>
              <a:buChar char="•"/>
            </a:pPr>
            <a:r>
              <a:rPr lang="en-US" dirty="0" smtClean="0"/>
              <a:t> 3GB/s readout from front </a:t>
            </a:r>
            <a:br>
              <a:rPr lang="en-US" dirty="0" smtClean="0"/>
            </a:br>
            <a:r>
              <a:rPr lang="en-US" dirty="0" smtClean="0"/>
              <a:t>   end</a:t>
            </a:r>
          </a:p>
          <a:p>
            <a:pPr>
              <a:buFont typeface="Arial"/>
              <a:buChar char="•"/>
            </a:pPr>
            <a:r>
              <a:rPr lang="en-US" dirty="0" smtClean="0"/>
              <a:t> 300MB/s to mass storage</a:t>
            </a:r>
          </a:p>
          <a:p>
            <a:pPr>
              <a:buFont typeface="Arial"/>
              <a:buChar char="•"/>
            </a:pPr>
            <a:r>
              <a:rPr lang="en-US" dirty="0" smtClean="0"/>
              <a:t>3PB/yr to tape</a:t>
            </a:r>
            <a:endParaRPr lang="en-US" sz="1200" i="1" dirty="0"/>
          </a:p>
        </p:txBody>
      </p:sp>
      <p:pic>
        <p:nvPicPr>
          <p:cNvPr id="14" name="Picture 13" descr="Picture 3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450292"/>
            <a:ext cx="1466850" cy="1874308"/>
          </a:xfrm>
          <a:prstGeom prst="rect">
            <a:avLst/>
          </a:prstGeom>
        </p:spPr>
      </p:pic>
      <p:pic>
        <p:nvPicPr>
          <p:cNvPr id="15" name="Picture 14" descr="F1TDC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1754" y="3834606"/>
            <a:ext cx="1051254" cy="218281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57200" y="4141788"/>
            <a:ext cx="157385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i="1" dirty="0" smtClean="0"/>
              <a:t>Crate Trigger Processor</a:t>
            </a:r>
            <a:endParaRPr lang="en-US" sz="1100" b="1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4644281" y="3572996"/>
            <a:ext cx="5861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i="1" dirty="0" smtClean="0"/>
              <a:t>F1TDC</a:t>
            </a:r>
            <a:endParaRPr lang="en-US" sz="1100" b="1" i="1" dirty="0"/>
          </a:p>
        </p:txBody>
      </p:sp>
      <p:pic>
        <p:nvPicPr>
          <p:cNvPr id="19" name="Picture 18" descr="Picture 4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2201" y="4141788"/>
            <a:ext cx="1600006" cy="199282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388351" y="3880178"/>
            <a:ext cx="166395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i="1" dirty="0" smtClean="0"/>
              <a:t>Signal distribution board</a:t>
            </a:r>
            <a:endParaRPr lang="en-US" sz="1100" b="1" i="1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2A44C-AAFF-5D4B-B305-D357479621B3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22" name="Picture 21" descr="P1240002.JPG"/>
          <p:cNvPicPr>
            <a:picLocks noChangeAspect="1"/>
          </p:cNvPicPr>
          <p:nvPr/>
        </p:nvPicPr>
        <p:blipFill>
          <a:blip r:embed="rId6" cstate="print"/>
          <a:srcRect l="3637" t="4473" r="1805"/>
          <a:stretch>
            <a:fillRect/>
          </a:stretch>
        </p:blipFill>
        <p:spPr>
          <a:xfrm rot="5400000">
            <a:off x="5382206" y="4225721"/>
            <a:ext cx="2131461" cy="1440376"/>
          </a:xfrm>
          <a:prstGeom prst="rect">
            <a:avLst/>
          </a:prstGeom>
        </p:spPr>
      </p:pic>
      <p:pic>
        <p:nvPicPr>
          <p:cNvPr id="23" name="Picture 22" descr="TI_BoardPhoto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400000">
            <a:off x="7227507" y="4177171"/>
            <a:ext cx="2073853" cy="147987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727748" y="3618568"/>
            <a:ext cx="13160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i="1" dirty="0" smtClean="0"/>
              <a:t>250MHz Flash ADC</a:t>
            </a:r>
            <a:endParaRPr lang="en-US" sz="1100" b="1" i="1" dirty="0"/>
          </a:p>
        </p:txBody>
      </p:sp>
      <p:sp>
        <p:nvSpPr>
          <p:cNvPr id="25" name="TextBox 24"/>
          <p:cNvSpPr txBox="1"/>
          <p:nvPr/>
        </p:nvSpPr>
        <p:spPr>
          <a:xfrm>
            <a:off x="7670368" y="3618569"/>
            <a:ext cx="11982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i="1" dirty="0" smtClean="0"/>
              <a:t>Trigger Interface</a:t>
            </a:r>
            <a:endParaRPr lang="en-US" sz="1100" b="1" i="1" dirty="0"/>
          </a:p>
        </p:txBody>
      </p:sp>
      <p:pic>
        <p:nvPicPr>
          <p:cNvPr id="26" name="Picture 2" descr="C:\Temp\New Folder\IMG_5815.jpg"/>
          <p:cNvPicPr>
            <a:picLocks noChangeAspect="1" noChangeArrowheads="1"/>
          </p:cNvPicPr>
          <p:nvPr/>
        </p:nvPicPr>
        <p:blipFill>
          <a:blip r:embed="rId8" cstate="print"/>
          <a:srcRect l="1703" t="18163" r="6350" b="19422"/>
          <a:stretch>
            <a:fillRect/>
          </a:stretch>
        </p:blipFill>
        <p:spPr bwMode="auto">
          <a:xfrm rot="5400000">
            <a:off x="4857766" y="1707786"/>
            <a:ext cx="2189064" cy="1293539"/>
          </a:xfrm>
          <a:prstGeom prst="rect">
            <a:avLst/>
          </a:prstGeom>
          <a:noFill/>
        </p:spPr>
      </p:pic>
      <p:pic>
        <p:nvPicPr>
          <p:cNvPr id="27" name="Picture 3" descr="C:\Users\skaneta\Pictures\GTP\IMAG0109.jpg"/>
          <p:cNvPicPr>
            <a:picLocks noChangeAspect="1" noChangeArrowheads="1"/>
          </p:cNvPicPr>
          <p:nvPr/>
        </p:nvPicPr>
        <p:blipFill>
          <a:blip r:embed="rId9" cstate="print"/>
          <a:srcRect t="2823" r="4953" b="16254"/>
          <a:stretch>
            <a:fillRect/>
          </a:stretch>
        </p:blipFill>
        <p:spPr bwMode="auto">
          <a:xfrm rot="5400000">
            <a:off x="6703459" y="1663270"/>
            <a:ext cx="2189066" cy="1382568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5274824" y="1006851"/>
            <a:ext cx="14783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i="1" dirty="0" smtClean="0"/>
              <a:t>Sub-system Processor</a:t>
            </a:r>
            <a:endParaRPr lang="en-US" sz="1100" b="1" i="1" dirty="0"/>
          </a:p>
        </p:txBody>
      </p:sp>
      <p:sp>
        <p:nvSpPr>
          <p:cNvPr id="29" name="TextBox 28"/>
          <p:cNvSpPr txBox="1"/>
          <p:nvPr/>
        </p:nvSpPr>
        <p:spPr>
          <a:xfrm>
            <a:off x="7062534" y="1006851"/>
            <a:ext cx="16480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i="1" dirty="0" smtClean="0"/>
              <a:t>Global Trigger Processor</a:t>
            </a:r>
            <a:endParaRPr lang="en-US" sz="1100" b="1" i="1" dirty="0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jana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03" y="1088719"/>
            <a:ext cx="4499691" cy="542436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3,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Exotic Hybrid Spectroscopy with GlueX    -    David Lawrence   -   JLab</a:t>
            </a:r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94322" y="0"/>
            <a:ext cx="4061804" cy="621137"/>
          </a:xfrm>
        </p:spPr>
        <p:txBody>
          <a:bodyPr>
            <a:normAutofit/>
          </a:bodyPr>
          <a:lstStyle/>
          <a:p>
            <a:r>
              <a:rPr lang="en-US" sz="2667" dirty="0" smtClean="0"/>
              <a:t>Offline Computing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2A44C-AAFF-5D4B-B305-D357479621B3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3" name="Picture 2" descr="Rate_vs_Nthread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080" y="1088719"/>
            <a:ext cx="2615698" cy="1773864"/>
          </a:xfrm>
          <a:prstGeom prst="rect">
            <a:avLst/>
          </a:prstGeom>
        </p:spPr>
      </p:pic>
      <p:pic>
        <p:nvPicPr>
          <p:cNvPr id="12" name="Picture 11" descr="Nvidia_Tesl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056" y="1044909"/>
            <a:ext cx="2391848" cy="1659614"/>
          </a:xfrm>
          <a:prstGeom prst="rect">
            <a:avLst/>
          </a:prstGeom>
        </p:spPr>
      </p:pic>
      <p:pic>
        <p:nvPicPr>
          <p:cNvPr id="13" name="Picture 12" descr="Screen Shot 2012-04-06 at 3.53.4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427" y="2682667"/>
            <a:ext cx="2848143" cy="37051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200" y="582494"/>
            <a:ext cx="3628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Multi-threaded event reconstruction</a:t>
            </a:r>
            <a:endParaRPr lang="en-US" u="sng" dirty="0"/>
          </a:p>
        </p:txBody>
      </p:sp>
      <p:sp>
        <p:nvSpPr>
          <p:cNvPr id="14" name="TextBox 13"/>
          <p:cNvSpPr txBox="1"/>
          <p:nvPr/>
        </p:nvSpPr>
        <p:spPr>
          <a:xfrm>
            <a:off x="5588197" y="582494"/>
            <a:ext cx="2826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Amplitude Analysis on GPUs</a:t>
            </a:r>
            <a:endParaRPr lang="en-US" u="sng" dirty="0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006"/>
            <a:ext cx="8229600" cy="606136"/>
          </a:xfrm>
        </p:spPr>
        <p:txBody>
          <a:bodyPr/>
          <a:lstStyle/>
          <a:p>
            <a:r>
              <a:rPr lang="en-US" sz="2800" dirty="0" smtClean="0"/>
              <a:t>Summary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831509" y="6492875"/>
            <a:ext cx="1263542" cy="365125"/>
          </a:xfrm>
        </p:spPr>
        <p:txBody>
          <a:bodyPr/>
          <a:lstStyle/>
          <a:p>
            <a:fld id="{4E3C8357-BD40-4847-A1AA-5E0327F54626}" type="slidenum">
              <a:rPr lang="fr-FR" smtClean="0"/>
              <a:pPr/>
              <a:t>17</a:t>
            </a:fld>
            <a:endParaRPr lang="fr-FR"/>
          </a:p>
        </p:txBody>
      </p:sp>
      <p:sp>
        <p:nvSpPr>
          <p:cNvPr id="4" name="Content Placeholder 3"/>
          <p:cNvSpPr txBox="1">
            <a:spLocks/>
          </p:cNvSpPr>
          <p:nvPr/>
        </p:nvSpPr>
        <p:spPr bwMode="auto">
          <a:xfrm>
            <a:off x="0" y="458182"/>
            <a:ext cx="9095051" cy="603469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Aft>
                <a:spcPts val="600"/>
              </a:spcAft>
              <a:buClr>
                <a:srgbClr val="660066"/>
              </a:buClr>
              <a:buFont typeface="Courier New"/>
              <a:buChar char="o"/>
            </a:pPr>
            <a:r>
              <a:rPr lang="en-US" sz="2000" kern="0" dirty="0" err="1" smtClean="0">
                <a:solidFill>
                  <a:srgbClr val="0000FF"/>
                </a:solidFill>
                <a:ea typeface="ＭＳ Ｐゴシック" pitchFamily="-112" charset="-128"/>
                <a:cs typeface="ＭＳ Ｐゴシック" pitchFamily="-112" charset="-128"/>
              </a:rPr>
              <a:t>GlueX</a:t>
            </a:r>
            <a:r>
              <a:rPr lang="en-US" sz="2000" kern="0" dirty="0" smtClean="0">
                <a:solidFill>
                  <a:srgbClr val="0000FF"/>
                </a:solidFill>
                <a:ea typeface="ＭＳ Ｐゴシック" pitchFamily="-112" charset="-128"/>
                <a:cs typeface="ＭＳ Ｐゴシック" pitchFamily="-112" charset="-128"/>
              </a:rPr>
              <a:t>: </a:t>
            </a:r>
            <a:r>
              <a:rPr lang="en-US" sz="2000" kern="0" dirty="0">
                <a:solidFill>
                  <a:srgbClr val="0000FF"/>
                </a:solidFill>
                <a:ea typeface="ＭＳ Ｐゴシック" pitchFamily="-112" charset="-128"/>
                <a:cs typeface="ＭＳ Ｐゴシック" pitchFamily="-112" charset="-128"/>
              </a:rPr>
              <a:t>Search for exotic hybrid mesons</a:t>
            </a:r>
          </a:p>
          <a:p>
            <a:pPr marL="800100" lvl="1" indent="-342900">
              <a:spcAft>
                <a:spcPts val="600"/>
              </a:spcAft>
              <a:buClr>
                <a:srgbClr val="008000"/>
              </a:buClr>
              <a:buFont typeface="Wingdings" charset="2"/>
              <a:buChar char="§"/>
            </a:pPr>
            <a:r>
              <a:rPr lang="en-US" kern="0" dirty="0" smtClean="0">
                <a:solidFill>
                  <a:srgbClr val="000000"/>
                </a:solidFill>
                <a:ea typeface="ＭＳ Ｐゴシック" pitchFamily="-112" charset="-128"/>
                <a:cs typeface="ＭＳ Ｐゴシック" pitchFamily="-112" charset="-128"/>
              </a:rPr>
              <a:t>Map exotic hybrid spectrum with polarized photon beam up to </a:t>
            </a:r>
            <a:r>
              <a:rPr lang="en-US" kern="0" dirty="0">
                <a:solidFill>
                  <a:srgbClr val="000000"/>
                </a:solidFill>
                <a:ea typeface="ＭＳ Ｐゴシック" pitchFamily="-112" charset="-128"/>
                <a:cs typeface="ＭＳ Ｐゴシック" pitchFamily="-112" charset="-128"/>
              </a:rPr>
              <a:t>up to M ~ 2.8 </a:t>
            </a:r>
            <a:r>
              <a:rPr lang="en-US" kern="0" dirty="0" err="1">
                <a:solidFill>
                  <a:srgbClr val="000000"/>
                </a:solidFill>
                <a:ea typeface="ＭＳ Ｐゴシック" pitchFamily="-112" charset="-128"/>
                <a:cs typeface="ＭＳ Ｐゴシック" pitchFamily="-112" charset="-128"/>
              </a:rPr>
              <a:t>GeV</a:t>
            </a:r>
            <a:r>
              <a:rPr lang="en-US" kern="0" dirty="0">
                <a:solidFill>
                  <a:srgbClr val="000000"/>
                </a:solidFill>
                <a:ea typeface="ＭＳ Ｐゴシック" pitchFamily="-112" charset="-128"/>
                <a:cs typeface="ＭＳ Ｐゴシック" pitchFamily="-112" charset="-128"/>
              </a:rPr>
              <a:t> with sensitivities of a few percent of the total cross section.</a:t>
            </a:r>
          </a:p>
          <a:p>
            <a:pPr marL="800100" lvl="1" indent="-342900">
              <a:spcBef>
                <a:spcPts val="0"/>
              </a:spcBef>
              <a:spcAft>
                <a:spcPts val="600"/>
              </a:spcAft>
              <a:buClr>
                <a:srgbClr val="008000"/>
              </a:buClr>
              <a:buFont typeface="Wingdings" charset="2"/>
              <a:buChar char="§"/>
            </a:pPr>
            <a:r>
              <a:rPr lang="en-US" kern="0" dirty="0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The civil construction and accelerator are &gt;90% complete and the experimental equipment is 50-60% obligated.</a:t>
            </a:r>
            <a:endParaRPr lang="en-US" kern="0" dirty="0">
              <a:ea typeface="ＭＳ Ｐゴシック" pitchFamily="-112" charset="-128"/>
              <a:cs typeface="ＭＳ Ｐゴシック" pitchFamily="-112" charset="-128"/>
            </a:endParaRPr>
          </a:p>
          <a:p>
            <a:pPr marL="342900" indent="-342900">
              <a:spcAft>
                <a:spcPts val="600"/>
              </a:spcAft>
              <a:buClr>
                <a:srgbClr val="660066"/>
              </a:buClr>
              <a:buFont typeface="Courier New"/>
              <a:buChar char="o"/>
            </a:pPr>
            <a:r>
              <a:rPr lang="en-US" sz="2000" dirty="0" smtClean="0">
                <a:solidFill>
                  <a:srgbClr val="0000FF"/>
                </a:solidFill>
              </a:rPr>
              <a:t>Schedule</a:t>
            </a:r>
            <a:r>
              <a:rPr lang="en-US" sz="2000" dirty="0" smtClean="0"/>
              <a:t> </a:t>
            </a:r>
          </a:p>
          <a:p>
            <a:pPr marL="742950" lvl="2" indent="-285750">
              <a:buClr>
                <a:srgbClr val="008000"/>
              </a:buClr>
              <a:buFont typeface="Wingdings" charset="2"/>
              <a:buChar char="§"/>
            </a:pPr>
            <a:r>
              <a:rPr lang="en-US" kern="0" dirty="0">
                <a:ea typeface="ＭＳ Ｐゴシック" pitchFamily="-112" charset="-128"/>
                <a:cs typeface="ＭＳ Ｐゴシック" pitchFamily="-112" charset="-128"/>
              </a:rPr>
              <a:t>Accelerator commissioning is planned for </a:t>
            </a:r>
            <a:r>
              <a:rPr lang="en-US" kern="0" dirty="0" smtClean="0">
                <a:ea typeface="ＭＳ Ｐゴシック" pitchFamily="-112" charset="-128"/>
                <a:cs typeface="ＭＳ Ｐゴシック" pitchFamily="-112" charset="-128"/>
              </a:rPr>
              <a:t>Oct 2013</a:t>
            </a:r>
            <a:r>
              <a:rPr lang="en-US" kern="0" dirty="0" smtClean="0">
                <a:solidFill>
                  <a:srgbClr val="000000"/>
                </a:solidFill>
                <a:ea typeface="ＭＳ Ｐゴシック" pitchFamily="-112" charset="-128"/>
                <a:cs typeface="ＭＳ Ｐゴシック" pitchFamily="-112" charset="-128"/>
              </a:rPr>
              <a:t> </a:t>
            </a:r>
            <a:endParaRPr lang="en-US" sz="2000" dirty="0" smtClean="0"/>
          </a:p>
          <a:p>
            <a:pPr marL="742950" lvl="1" indent="-285750">
              <a:buClr>
                <a:srgbClr val="008000"/>
              </a:buClr>
              <a:buFont typeface="Wingdings" charset="2"/>
              <a:buChar char="§"/>
            </a:pPr>
            <a:r>
              <a:rPr lang="en-US" dirty="0" smtClean="0"/>
              <a:t>Hall-D detector commissioning starts in Oct 2014</a:t>
            </a:r>
          </a:p>
          <a:p>
            <a:pPr marL="742950" lvl="1" indent="-285750">
              <a:buClr>
                <a:srgbClr val="008000"/>
              </a:buClr>
              <a:buFont typeface="Wingdings" charset="2"/>
              <a:buChar char="§"/>
            </a:pPr>
            <a:r>
              <a:rPr lang="en-US" dirty="0" smtClean="0"/>
              <a:t>Production data taking in 2015</a:t>
            </a:r>
            <a:br>
              <a:rPr lang="en-US" dirty="0" smtClean="0"/>
            </a:br>
            <a:endParaRPr lang="en-US" sz="2000" kern="0" dirty="0" smtClean="0">
              <a:solidFill>
                <a:srgbClr val="000000"/>
              </a:solidFill>
              <a:latin typeface="Arial"/>
              <a:ea typeface="ＭＳ Ｐゴシック" pitchFamily="-112" charset="-128"/>
              <a:cs typeface="ＭＳ Ｐゴシック" pitchFamily="-112" charset="-128"/>
            </a:endParaRPr>
          </a:p>
          <a:p>
            <a:pPr marL="342900" lvl="0" indent="-342900">
              <a:spcBef>
                <a:spcPts val="0"/>
              </a:spcBef>
              <a:spcAft>
                <a:spcPts val="600"/>
              </a:spcAft>
              <a:buClr>
                <a:srgbClr val="660066"/>
              </a:buClr>
              <a:buFont typeface="Courier New"/>
              <a:buChar char="o"/>
            </a:pPr>
            <a:r>
              <a:rPr lang="en-US" sz="2000" kern="0" dirty="0" smtClean="0">
                <a:solidFill>
                  <a:srgbClr val="0000FF"/>
                </a:solidFill>
                <a:ea typeface="ＭＳ Ｐゴシック" pitchFamily="-112" charset="-128"/>
                <a:cs typeface="ＭＳ Ｐゴシック" pitchFamily="-112" charset="-128"/>
              </a:rPr>
              <a:t>Other physics</a:t>
            </a:r>
          </a:p>
          <a:p>
            <a:pPr marL="800100" lvl="1" indent="-342900">
              <a:spcBef>
                <a:spcPts val="0"/>
              </a:spcBef>
              <a:spcAft>
                <a:spcPts val="600"/>
              </a:spcAft>
              <a:buClr>
                <a:srgbClr val="008000"/>
              </a:buClr>
              <a:buFont typeface="Wingdings" charset="2"/>
              <a:buChar char="§"/>
            </a:pPr>
            <a:r>
              <a:rPr lang="en-US" kern="0" dirty="0" smtClean="0">
                <a:ea typeface="ＭＳ Ｐゴシック" pitchFamily="-112" charset="-128"/>
                <a:cs typeface="ＭＳ Ｐゴシック" pitchFamily="-112" charset="-128"/>
              </a:rPr>
              <a:t>Approved:</a:t>
            </a:r>
          </a:p>
          <a:p>
            <a:pPr marL="1257300" lvl="2" indent="-342900">
              <a:spcAft>
                <a:spcPts val="600"/>
              </a:spcAft>
              <a:buClr>
                <a:srgbClr val="FF6600"/>
              </a:buClr>
              <a:buFont typeface="Arial"/>
              <a:buChar char="•"/>
            </a:pPr>
            <a:r>
              <a:rPr lang="en-US" sz="1600" i="1" kern="0" dirty="0" smtClean="0">
                <a:ea typeface="ＭＳ Ｐゴシック" pitchFamily="-112" charset="-128"/>
                <a:cs typeface="ＭＳ Ｐゴシック" pitchFamily="-112" charset="-128"/>
              </a:rPr>
              <a:t>Precision measurement of </a:t>
            </a:r>
            <a:r>
              <a:rPr lang="en-US" sz="1600" i="1" kern="0" dirty="0" smtClean="0">
                <a:latin typeface="Symbol" charset="2"/>
                <a:ea typeface="ＭＳ Ｐゴシック" pitchFamily="-112" charset="-128"/>
                <a:cs typeface="Symbol" charset="2"/>
              </a:rPr>
              <a:t>h </a:t>
            </a:r>
            <a:r>
              <a:rPr lang="en-US" sz="1600" i="1" kern="0" dirty="0" err="1" smtClean="0">
                <a:ea typeface="ＭＳ Ｐゴシック" pitchFamily="-112" charset="-128"/>
                <a:cs typeface="ＭＳ Ｐゴシック" pitchFamily="-112" charset="-128"/>
              </a:rPr>
              <a:t>radiative</a:t>
            </a:r>
            <a:r>
              <a:rPr lang="en-US" sz="1600" i="1" kern="0" dirty="0" smtClean="0">
                <a:ea typeface="ＭＳ Ｐゴシック" pitchFamily="-112" charset="-128"/>
                <a:cs typeface="ＭＳ Ｐゴシック" pitchFamily="-112" charset="-128"/>
              </a:rPr>
              <a:t> decay width </a:t>
            </a:r>
            <a:r>
              <a:rPr lang="en-US" sz="1600" i="1" kern="0" dirty="0" smtClean="0">
                <a:ea typeface="ＭＳ Ｐゴシック" pitchFamily="-112" charset="-128"/>
                <a:cs typeface="Comic Sans MS"/>
              </a:rPr>
              <a:t>via </a:t>
            </a:r>
            <a:r>
              <a:rPr lang="en-US" sz="1600" i="1" kern="0" dirty="0" err="1" smtClean="0">
                <a:ea typeface="ＭＳ Ｐゴシック" pitchFamily="-112" charset="-128"/>
                <a:cs typeface="Comic Sans MS"/>
              </a:rPr>
              <a:t>Primakoff</a:t>
            </a:r>
            <a:r>
              <a:rPr lang="en-US" sz="1600" i="1" kern="0" dirty="0" smtClean="0">
                <a:ea typeface="ＭＳ Ｐゴシック" pitchFamily="-112" charset="-128"/>
                <a:cs typeface="Comic Sans MS"/>
              </a:rPr>
              <a:t> Effect</a:t>
            </a:r>
            <a:endParaRPr lang="en-US" sz="1600" i="1" kern="0" dirty="0">
              <a:latin typeface="Comic Sans MS"/>
              <a:ea typeface="ＭＳ Ｐゴシック" pitchFamily="-112" charset="-128"/>
              <a:cs typeface="Comic Sans MS"/>
            </a:endParaRPr>
          </a:p>
          <a:p>
            <a:pPr marL="800100" lvl="1" indent="-342900">
              <a:spcBef>
                <a:spcPts val="0"/>
              </a:spcBef>
              <a:spcAft>
                <a:spcPts val="600"/>
              </a:spcAft>
              <a:buClr>
                <a:srgbClr val="008000"/>
              </a:buClr>
              <a:buFont typeface="Wingdings" charset="2"/>
              <a:buChar char="§"/>
            </a:pPr>
            <a:r>
              <a:rPr lang="en-US" kern="0" dirty="0" smtClean="0">
                <a:ea typeface="ＭＳ Ｐゴシック" pitchFamily="-112" charset="-128"/>
                <a:cs typeface="Comic Sans MS"/>
              </a:rPr>
              <a:t>Proposed:</a:t>
            </a:r>
          </a:p>
          <a:p>
            <a:pPr marL="1257300" lvl="2" indent="-342900">
              <a:spcAft>
                <a:spcPts val="600"/>
              </a:spcAft>
              <a:buClr>
                <a:srgbClr val="FF6600"/>
              </a:buClr>
              <a:buFont typeface="Arial"/>
              <a:buChar char="•"/>
            </a:pPr>
            <a:r>
              <a:rPr lang="en-US" sz="1600" i="1" dirty="0" smtClean="0"/>
              <a:t>An </a:t>
            </a:r>
            <a:r>
              <a:rPr lang="en-US" sz="1600" i="1" dirty="0"/>
              <a:t>initial study of mesons and baryons containing strange quarks with </a:t>
            </a:r>
            <a:r>
              <a:rPr lang="en-US" sz="1600" i="1" dirty="0" err="1"/>
              <a:t>GlueX</a:t>
            </a:r>
            <a:r>
              <a:rPr lang="en-US" sz="1600" i="1" dirty="0"/>
              <a:t> (</a:t>
            </a:r>
            <a:r>
              <a:rPr lang="en-US" sz="1050" i="1" dirty="0"/>
              <a:t>arXiv:1305.1523</a:t>
            </a:r>
            <a:r>
              <a:rPr lang="en-US" sz="1600" i="1" dirty="0" smtClean="0"/>
              <a:t>)</a:t>
            </a:r>
            <a:endParaRPr lang="en-US" sz="1600" i="1" dirty="0"/>
          </a:p>
          <a:p>
            <a:pPr marL="1257300" lvl="2" indent="-342900">
              <a:spcAft>
                <a:spcPts val="600"/>
              </a:spcAft>
              <a:buClr>
                <a:srgbClr val="FF6600"/>
              </a:buClr>
              <a:buFont typeface="Arial"/>
              <a:buChar char="•"/>
            </a:pPr>
            <a:r>
              <a:rPr lang="en-US" sz="1600" i="1" dirty="0" smtClean="0"/>
              <a:t>Measuring </a:t>
            </a:r>
            <a:r>
              <a:rPr lang="en-US" sz="1600" i="1" dirty="0"/>
              <a:t>the Charged-π </a:t>
            </a:r>
            <a:r>
              <a:rPr lang="en-US" sz="1600" i="1" dirty="0" err="1"/>
              <a:t>Polarizibility</a:t>
            </a:r>
            <a:r>
              <a:rPr lang="en-US" sz="1600" i="1" dirty="0"/>
              <a:t> in the </a:t>
            </a:r>
            <a:r>
              <a:rPr lang="en-US" sz="1600" i="1" dirty="0" err="1"/>
              <a:t>γγ</a:t>
            </a:r>
            <a:r>
              <a:rPr lang="en-US" sz="1600" i="1" dirty="0"/>
              <a:t> → π+π− </a:t>
            </a:r>
            <a:r>
              <a:rPr lang="en-US" sz="1600" i="1" dirty="0" smtClean="0"/>
              <a:t>Reaction</a:t>
            </a:r>
          </a:p>
          <a:p>
            <a:pPr marL="1257300" lvl="2" indent="-342900">
              <a:spcAft>
                <a:spcPts val="600"/>
              </a:spcAft>
              <a:buClr>
                <a:srgbClr val="FF6600"/>
              </a:buClr>
              <a:buFont typeface="Arial"/>
              <a:buChar char="•"/>
            </a:pPr>
            <a:r>
              <a:rPr lang="en-US" sz="1600" i="1" dirty="0" smtClean="0"/>
              <a:t>Symmetry </a:t>
            </a:r>
            <a:r>
              <a:rPr lang="en-US" sz="1600" i="1" dirty="0"/>
              <a:t>Tests of Rare </a:t>
            </a:r>
            <a:r>
              <a:rPr lang="en-US" sz="1600" i="1" dirty="0" err="1"/>
              <a:t>η</a:t>
            </a:r>
            <a:r>
              <a:rPr lang="en-US" sz="1600" i="1" dirty="0"/>
              <a:t> Decays to All-Neutral Final States:</a:t>
            </a:r>
            <a:br>
              <a:rPr lang="en-US" sz="1600" i="1" dirty="0"/>
            </a:br>
            <a:r>
              <a:rPr lang="en-US" sz="1600" i="1" dirty="0"/>
              <a:t>The </a:t>
            </a:r>
            <a:r>
              <a:rPr lang="en-US" sz="1600" i="1" dirty="0" err="1"/>
              <a:t>JLab</a:t>
            </a:r>
            <a:r>
              <a:rPr lang="en-US" sz="1600" i="1" dirty="0"/>
              <a:t> </a:t>
            </a:r>
            <a:r>
              <a:rPr lang="en-US" sz="1600" i="1" dirty="0" err="1"/>
              <a:t>η</a:t>
            </a:r>
            <a:r>
              <a:rPr lang="en-US" sz="1600" i="1" dirty="0"/>
              <a:t> Factory (JEF) </a:t>
            </a:r>
            <a:r>
              <a:rPr lang="en-US" sz="1600" i="1" dirty="0" smtClean="0"/>
              <a:t>Experiment</a:t>
            </a:r>
            <a:endParaRPr lang="en-US" sz="1600" i="1" dirty="0"/>
          </a:p>
          <a:p>
            <a:pPr marL="1257300" lvl="2" indent="-342900"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Wingdings" charset="2"/>
              <a:buChar char="§"/>
            </a:pPr>
            <a:endParaRPr lang="en-US" kern="0" dirty="0" smtClean="0">
              <a:latin typeface="Symbol" charset="2"/>
              <a:ea typeface="ＭＳ Ｐゴシック" pitchFamily="-112" charset="-128"/>
              <a:cs typeface="Symbol" charset="2"/>
            </a:endParaRPr>
          </a:p>
          <a:p>
            <a:pPr marL="800100" lvl="1" indent="-342900">
              <a:spcBef>
                <a:spcPts val="0"/>
              </a:spcBef>
              <a:spcAft>
                <a:spcPts val="600"/>
              </a:spcAft>
              <a:buClr>
                <a:srgbClr val="008000"/>
              </a:buClr>
              <a:buFont typeface="Wingdings" charset="2"/>
              <a:buChar char="§"/>
            </a:pPr>
            <a:endParaRPr lang="en-US" kern="0" dirty="0" smtClean="0">
              <a:latin typeface="Symbol" charset="2"/>
              <a:ea typeface="ＭＳ Ｐゴシック" pitchFamily="-112" charset="-128"/>
              <a:cs typeface="Symbol" charset="2"/>
            </a:endParaRPr>
          </a:p>
          <a:p>
            <a:pPr marL="800100" lvl="1" indent="-342900">
              <a:spcBef>
                <a:spcPts val="0"/>
              </a:spcBef>
              <a:spcAft>
                <a:spcPts val="600"/>
              </a:spcAft>
              <a:buClr>
                <a:srgbClr val="008000"/>
              </a:buClr>
              <a:buFont typeface="Wingdings" charset="2"/>
              <a:buChar char="§"/>
            </a:pPr>
            <a:endParaRPr lang="en-US" kern="0" dirty="0" smtClean="0">
              <a:solidFill>
                <a:srgbClr val="000000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Exotic Hybrid Spectroscopy with GlueX    -    David Lawrence   -   JLab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2535" y="6492875"/>
            <a:ext cx="1263542" cy="365125"/>
          </a:xfrm>
        </p:spPr>
        <p:txBody>
          <a:bodyPr/>
          <a:lstStyle/>
          <a:p>
            <a:r>
              <a:rPr lang="en-US" dirty="0" smtClean="0"/>
              <a:t>June 3,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907367"/>
      </p:ext>
    </p:extLst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l="-69017" r="-69017"/>
          <a:stretch>
            <a:fillRect/>
          </a:stretch>
        </p:blipFill>
        <p:spPr>
          <a:xfrm>
            <a:off x="2438400" y="2514600"/>
            <a:ext cx="4343400" cy="238870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3,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Exotic Hybrid Spectroscopy with GlueX    -    David Lawrence   -   JLab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2A44C-AAFF-5D4B-B305-D357479621B3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9069"/>
            <a:ext cx="8229600" cy="7143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Extrapolation to physical mass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880458" y="6489519"/>
            <a:ext cx="1263542" cy="365125"/>
          </a:xfrm>
        </p:spPr>
        <p:txBody>
          <a:bodyPr/>
          <a:lstStyle/>
          <a:p>
            <a:fld id="{4E3C8357-BD40-4847-A1AA-5E0327F54626}" type="slidenum">
              <a:rPr lang="fr-FR" smtClean="0"/>
              <a:pPr/>
              <a:t>19</a:t>
            </a:fld>
            <a:endParaRPr lang="fr-FR"/>
          </a:p>
        </p:txBody>
      </p:sp>
      <p:pic>
        <p:nvPicPr>
          <p:cNvPr id="5" name="Picture 4" descr="Picture 9.png"/>
          <p:cNvPicPr>
            <a:picLocks noChangeAspect="1"/>
          </p:cNvPicPr>
          <p:nvPr/>
        </p:nvPicPr>
        <p:blipFill>
          <a:blip r:embed="rId2"/>
          <a:srcRect t="11299"/>
          <a:stretch>
            <a:fillRect/>
          </a:stretch>
        </p:blipFill>
        <p:spPr>
          <a:xfrm>
            <a:off x="558800" y="1574800"/>
            <a:ext cx="7711440" cy="48257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2560" y="853440"/>
            <a:ext cx="8849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/>
                <a:ea typeface="ＭＳ ゴシック"/>
                <a:cs typeface="Comic Sans MS"/>
              </a:rPr>
              <a:t>At m</a:t>
            </a:r>
            <a:r>
              <a:rPr lang="en-US" sz="2400" baseline="-25000" dirty="0" smtClean="0">
                <a:solidFill>
                  <a:srgbClr val="FF0000"/>
                </a:solidFill>
                <a:latin typeface="Symbol" charset="2"/>
                <a:ea typeface="ＭＳ ゴシック"/>
                <a:cs typeface="Symbol" charset="2"/>
              </a:rPr>
              <a:t>p</a:t>
            </a:r>
            <a:r>
              <a:rPr lang="en-US" sz="2400" dirty="0" smtClean="0">
                <a:solidFill>
                  <a:srgbClr val="FF0000"/>
                </a:solidFill>
                <a:latin typeface="Comic Sans MS"/>
                <a:ea typeface="ＭＳ ゴシック"/>
                <a:cs typeface="Comic Sans MS"/>
              </a:rPr>
              <a:t>=400 MeV,  mass (1</a:t>
            </a:r>
            <a:r>
              <a:rPr lang="en-US" sz="2400" baseline="30000" dirty="0" smtClean="0">
                <a:solidFill>
                  <a:srgbClr val="FF0000"/>
                </a:solidFill>
                <a:latin typeface="ＭＳ ゴシック"/>
                <a:ea typeface="ＭＳ ゴシック"/>
                <a:cs typeface="ＭＳ ゴシック"/>
              </a:rPr>
              <a:t>−+</a:t>
            </a:r>
            <a:r>
              <a:rPr lang="en-US" sz="2400" dirty="0" smtClean="0">
                <a:solidFill>
                  <a:srgbClr val="FF0000"/>
                </a:solidFill>
                <a:latin typeface="Comic Sans MS"/>
                <a:ea typeface="ＭＳ ゴシック"/>
                <a:cs typeface="Comic Sans MS"/>
              </a:rPr>
              <a:t>) ~ 1.9 GeV, mass (0</a:t>
            </a:r>
            <a:r>
              <a:rPr lang="en-US" sz="2400" baseline="30000" dirty="0" smtClean="0">
                <a:solidFill>
                  <a:srgbClr val="FF0000"/>
                </a:solidFill>
                <a:latin typeface="Comic Sans MS"/>
                <a:ea typeface="ＭＳ ゴシック"/>
                <a:cs typeface="Comic Sans MS"/>
              </a:rPr>
              <a:t>+</a:t>
            </a:r>
            <a:r>
              <a:rPr lang="en-US" sz="2400" baseline="30000" dirty="0" smtClean="0">
                <a:solidFill>
                  <a:srgbClr val="FF0000"/>
                </a:solidFill>
                <a:latin typeface="ＭＳ ゴシック"/>
                <a:ea typeface="ＭＳ ゴシック"/>
                <a:cs typeface="ＭＳ ゴシック"/>
              </a:rPr>
              <a:t>−</a:t>
            </a:r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) ~ 2.5 GeV</a:t>
            </a:r>
            <a:endParaRPr lang="en-US" sz="24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Exotic Hybrid Spectroscopy with GlueX    -    David Lawrence   -   JLab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2535" y="6492875"/>
            <a:ext cx="1263542" cy="365125"/>
          </a:xfrm>
        </p:spPr>
        <p:txBody>
          <a:bodyPr/>
          <a:lstStyle/>
          <a:p>
            <a:r>
              <a:rPr lang="en-US" dirty="0" smtClean="0"/>
              <a:t>June 3,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816468"/>
      </p:ext>
    </p:extLst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45257"/>
            <a:ext cx="7313613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Exotic Hybrid Mesons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3,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Exotic Hybrid Spectroscopy with GlueX    -    David Lawrence   -   JLab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14524" y="1581337"/>
            <a:ext cx="2057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/>
              <a:t>Conventional meson has quantum numbers determined only by constituent quarks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5667658" y="1599219"/>
            <a:ext cx="22830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/>
              <a:t>Hybrid meson has some quantum properties due to contributions from the “glue”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323540" y="4570259"/>
            <a:ext cx="3184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Arial"/>
                <a:cs typeface="Arial"/>
              </a:rPr>
              <a:t>J</a:t>
            </a:r>
            <a:r>
              <a:rPr lang="en-US" i="1" baseline="30000" dirty="0" smtClean="0">
                <a:latin typeface="Arial"/>
                <a:cs typeface="Arial"/>
              </a:rPr>
              <a:t>PC</a:t>
            </a:r>
            <a:r>
              <a:rPr lang="en-US" i="1" dirty="0" smtClean="0">
                <a:latin typeface="Arial"/>
                <a:cs typeface="Arial"/>
              </a:rPr>
              <a:t> = 0</a:t>
            </a:r>
            <a:r>
              <a:rPr lang="en-US" i="1" baseline="30000" dirty="0" smtClean="0">
                <a:latin typeface="Arial"/>
                <a:cs typeface="Arial"/>
              </a:rPr>
              <a:t>-+</a:t>
            </a:r>
            <a:r>
              <a:rPr lang="en-US" i="1" dirty="0" smtClean="0">
                <a:latin typeface="Arial"/>
                <a:cs typeface="Arial"/>
              </a:rPr>
              <a:t>, 0</a:t>
            </a:r>
            <a:r>
              <a:rPr lang="en-US" i="1" baseline="30000" dirty="0" smtClean="0">
                <a:latin typeface="Arial"/>
                <a:cs typeface="Arial"/>
              </a:rPr>
              <a:t>++</a:t>
            </a:r>
            <a:r>
              <a:rPr lang="en-US" i="1" dirty="0" smtClean="0">
                <a:latin typeface="Arial"/>
                <a:cs typeface="Arial"/>
              </a:rPr>
              <a:t>, 1</a:t>
            </a:r>
            <a:r>
              <a:rPr lang="en-US" i="1" baseline="30000" dirty="0" smtClean="0">
                <a:latin typeface="Arial"/>
                <a:cs typeface="Arial"/>
              </a:rPr>
              <a:t>++</a:t>
            </a:r>
            <a:r>
              <a:rPr lang="en-US" i="1" dirty="0" smtClean="0">
                <a:latin typeface="Arial"/>
                <a:cs typeface="Arial"/>
              </a:rPr>
              <a:t>, 1</a:t>
            </a:r>
            <a:r>
              <a:rPr lang="en-US" i="1" baseline="30000" dirty="0" smtClean="0">
                <a:latin typeface="Arial"/>
                <a:cs typeface="Arial"/>
              </a:rPr>
              <a:t>+-</a:t>
            </a:r>
            <a:r>
              <a:rPr lang="en-US" i="1" dirty="0" smtClean="0">
                <a:latin typeface="Arial"/>
                <a:cs typeface="Arial"/>
              </a:rPr>
              <a:t>, 2</a:t>
            </a:r>
            <a:r>
              <a:rPr lang="en-US" i="1" baseline="30000" dirty="0" smtClean="0">
                <a:latin typeface="Arial"/>
                <a:cs typeface="Arial"/>
              </a:rPr>
              <a:t>-+</a:t>
            </a:r>
            <a:r>
              <a:rPr lang="en-US" i="1" dirty="0" smtClean="0">
                <a:latin typeface="Arial"/>
                <a:cs typeface="Arial"/>
              </a:rPr>
              <a:t>, 2</a:t>
            </a:r>
            <a:r>
              <a:rPr lang="en-US" i="1" baseline="30000" dirty="0" smtClean="0">
                <a:latin typeface="Arial"/>
                <a:cs typeface="Arial"/>
              </a:rPr>
              <a:t>++</a:t>
            </a:r>
            <a:endParaRPr lang="en-US" i="1" baseline="300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66467" y="4609258"/>
            <a:ext cx="4377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Arial"/>
                <a:cs typeface="Arial"/>
              </a:rPr>
              <a:t>J</a:t>
            </a:r>
            <a:r>
              <a:rPr lang="en-US" i="1" baseline="30000" dirty="0" smtClean="0">
                <a:latin typeface="Arial"/>
                <a:cs typeface="Arial"/>
              </a:rPr>
              <a:t>PC</a:t>
            </a:r>
            <a:r>
              <a:rPr lang="en-US" i="1" dirty="0" smtClean="0">
                <a:latin typeface="Arial"/>
                <a:cs typeface="Arial"/>
              </a:rPr>
              <a:t> = 0</a:t>
            </a:r>
            <a:r>
              <a:rPr lang="en-US" i="1" baseline="30000" dirty="0" smtClean="0">
                <a:latin typeface="Arial"/>
                <a:cs typeface="Arial"/>
              </a:rPr>
              <a:t>-+</a:t>
            </a:r>
            <a:r>
              <a:rPr lang="en-US" i="1" dirty="0" smtClean="0">
                <a:latin typeface="Arial"/>
                <a:cs typeface="Arial"/>
              </a:rPr>
              <a:t>, 0</a:t>
            </a:r>
            <a:r>
              <a:rPr lang="en-US" i="1" baseline="30000" dirty="0" smtClean="0">
                <a:latin typeface="Arial"/>
                <a:cs typeface="Arial"/>
              </a:rPr>
              <a:t>++</a:t>
            </a:r>
            <a:r>
              <a:rPr lang="en-US" i="1" dirty="0" smtClean="0">
                <a:latin typeface="Arial"/>
                <a:cs typeface="Arial"/>
              </a:rPr>
              <a:t>, </a:t>
            </a:r>
            <a:r>
              <a:rPr lang="en-US" b="1" i="1" dirty="0" smtClean="0">
                <a:latin typeface="Arial"/>
                <a:cs typeface="Arial"/>
              </a:rPr>
              <a:t>0</a:t>
            </a:r>
            <a:r>
              <a:rPr lang="en-US" b="1" i="1" baseline="30000" dirty="0" smtClean="0">
                <a:latin typeface="Arial"/>
                <a:cs typeface="Arial"/>
              </a:rPr>
              <a:t>+-</a:t>
            </a:r>
            <a:r>
              <a:rPr lang="en-US" i="1" dirty="0" smtClean="0">
                <a:latin typeface="Arial"/>
                <a:cs typeface="Arial"/>
              </a:rPr>
              <a:t>, 1</a:t>
            </a:r>
            <a:r>
              <a:rPr lang="en-US" i="1" baseline="30000" dirty="0" smtClean="0">
                <a:latin typeface="Arial"/>
                <a:cs typeface="Arial"/>
              </a:rPr>
              <a:t>++</a:t>
            </a:r>
            <a:r>
              <a:rPr lang="en-US" i="1" dirty="0" smtClean="0">
                <a:latin typeface="Arial"/>
                <a:cs typeface="Arial"/>
              </a:rPr>
              <a:t>, </a:t>
            </a:r>
            <a:r>
              <a:rPr lang="en-US" b="1" i="1" dirty="0" smtClean="0">
                <a:latin typeface="Arial"/>
                <a:cs typeface="Arial"/>
              </a:rPr>
              <a:t>1</a:t>
            </a:r>
            <a:r>
              <a:rPr lang="en-US" b="1" i="1" baseline="30000" dirty="0" smtClean="0">
                <a:latin typeface="Arial"/>
                <a:cs typeface="Arial"/>
              </a:rPr>
              <a:t>-+</a:t>
            </a:r>
            <a:r>
              <a:rPr lang="en-US" i="1" dirty="0" smtClean="0">
                <a:latin typeface="Arial"/>
                <a:cs typeface="Arial"/>
              </a:rPr>
              <a:t>, 1</a:t>
            </a:r>
            <a:r>
              <a:rPr lang="en-US" i="1" baseline="30000" dirty="0" smtClean="0">
                <a:latin typeface="Arial"/>
                <a:cs typeface="Arial"/>
              </a:rPr>
              <a:t>+-</a:t>
            </a:r>
            <a:r>
              <a:rPr lang="en-US" i="1" dirty="0" smtClean="0">
                <a:latin typeface="Arial"/>
                <a:cs typeface="Arial"/>
              </a:rPr>
              <a:t>, 2</a:t>
            </a:r>
            <a:r>
              <a:rPr lang="en-US" i="1" baseline="30000" dirty="0" smtClean="0">
                <a:latin typeface="Arial"/>
                <a:cs typeface="Arial"/>
              </a:rPr>
              <a:t>-+</a:t>
            </a:r>
            <a:r>
              <a:rPr lang="en-US" i="1" dirty="0" smtClean="0">
                <a:latin typeface="Arial"/>
                <a:cs typeface="Arial"/>
              </a:rPr>
              <a:t>, 2</a:t>
            </a:r>
            <a:r>
              <a:rPr lang="en-US" i="1" baseline="30000" dirty="0" smtClean="0">
                <a:latin typeface="Arial"/>
                <a:cs typeface="Arial"/>
              </a:rPr>
              <a:t>++</a:t>
            </a:r>
            <a:r>
              <a:rPr lang="en-US" i="1" dirty="0" smtClean="0">
                <a:latin typeface="Arial"/>
                <a:cs typeface="Arial"/>
              </a:rPr>
              <a:t>, </a:t>
            </a:r>
            <a:r>
              <a:rPr lang="en-US" b="1" i="1" dirty="0" smtClean="0">
                <a:latin typeface="Arial"/>
                <a:cs typeface="Arial"/>
              </a:rPr>
              <a:t>2</a:t>
            </a:r>
            <a:r>
              <a:rPr lang="en-US" b="1" i="1" baseline="30000" dirty="0" smtClean="0">
                <a:latin typeface="Arial"/>
                <a:cs typeface="Arial"/>
              </a:rPr>
              <a:t>+-</a:t>
            </a:r>
            <a:endParaRPr lang="en-US" b="1" i="1" baseline="30000" dirty="0">
              <a:latin typeface="Arial"/>
              <a:cs typeface="Arial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2A44C-AAFF-5D4B-B305-D357479621B3}" type="slidenum">
              <a:rPr lang="en-US" smtClean="0"/>
              <a:pPr/>
              <a:t>2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4766467" y="4605406"/>
            <a:ext cx="4377533" cy="1078939"/>
            <a:chOff x="4766467" y="4605406"/>
            <a:chExt cx="4377533" cy="1078939"/>
          </a:xfrm>
        </p:grpSpPr>
        <p:sp>
          <p:nvSpPr>
            <p:cNvPr id="19" name="TextBox 18"/>
            <p:cNvSpPr txBox="1"/>
            <p:nvPr/>
          </p:nvSpPr>
          <p:spPr>
            <a:xfrm>
              <a:off x="6503358" y="5315013"/>
              <a:ext cx="14473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“exotic” states</a:t>
              </a:r>
              <a:endParaRPr lang="en-US" dirty="0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rot="10800000">
              <a:off x="6432860" y="4909351"/>
              <a:ext cx="595584" cy="46420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rot="5400000" flipH="1" flipV="1">
              <a:off x="6901445" y="5132692"/>
              <a:ext cx="481724" cy="7007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V="1">
              <a:off x="7364775" y="4935624"/>
              <a:ext cx="1336566" cy="48522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4766467" y="4605406"/>
              <a:ext cx="43775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latin typeface="Arial"/>
                  <a:cs typeface="Arial"/>
                </a:rPr>
                <a:t>J</a:t>
              </a:r>
              <a:r>
                <a:rPr lang="en-US" i="1" baseline="30000" dirty="0" smtClean="0">
                  <a:latin typeface="Arial"/>
                  <a:cs typeface="Arial"/>
                </a:rPr>
                <a:t>PC</a:t>
              </a:r>
              <a:r>
                <a:rPr lang="en-US" i="1" dirty="0" smtClean="0">
                  <a:latin typeface="Arial"/>
                  <a:cs typeface="Arial"/>
                </a:rPr>
                <a:t> = 0</a:t>
              </a:r>
              <a:r>
                <a:rPr lang="en-US" i="1" baseline="30000" dirty="0" smtClean="0">
                  <a:latin typeface="Arial"/>
                  <a:cs typeface="Arial"/>
                </a:rPr>
                <a:t>-+</a:t>
              </a:r>
              <a:r>
                <a:rPr lang="en-US" i="1" dirty="0" smtClean="0">
                  <a:latin typeface="Arial"/>
                  <a:cs typeface="Arial"/>
                </a:rPr>
                <a:t>, 0</a:t>
              </a:r>
              <a:r>
                <a:rPr lang="en-US" i="1" baseline="30000" dirty="0" smtClean="0">
                  <a:latin typeface="Arial"/>
                  <a:cs typeface="Arial"/>
                </a:rPr>
                <a:t>++</a:t>
              </a:r>
              <a:r>
                <a:rPr lang="en-US" i="1" dirty="0" smtClean="0">
                  <a:latin typeface="Arial"/>
                  <a:cs typeface="Arial"/>
                </a:rPr>
                <a:t>, </a:t>
              </a:r>
              <a:r>
                <a:rPr lang="en-US" b="1" i="1" dirty="0" smtClean="0">
                  <a:solidFill>
                    <a:srgbClr val="FF0000"/>
                  </a:solidFill>
                  <a:latin typeface="Arial"/>
                  <a:cs typeface="Arial"/>
                </a:rPr>
                <a:t>0</a:t>
              </a:r>
              <a:r>
                <a:rPr lang="en-US" b="1" i="1" baseline="30000" dirty="0" smtClean="0">
                  <a:solidFill>
                    <a:srgbClr val="FF0000"/>
                  </a:solidFill>
                  <a:latin typeface="Arial"/>
                  <a:cs typeface="Arial"/>
                </a:rPr>
                <a:t>+-</a:t>
              </a:r>
              <a:r>
                <a:rPr lang="en-US" i="1" dirty="0" smtClean="0">
                  <a:latin typeface="Arial"/>
                  <a:cs typeface="Arial"/>
                </a:rPr>
                <a:t>, 1</a:t>
              </a:r>
              <a:r>
                <a:rPr lang="en-US" i="1" baseline="30000" dirty="0" smtClean="0">
                  <a:latin typeface="Arial"/>
                  <a:cs typeface="Arial"/>
                </a:rPr>
                <a:t>++</a:t>
              </a:r>
              <a:r>
                <a:rPr lang="en-US" i="1" dirty="0" smtClean="0">
                  <a:latin typeface="Arial"/>
                  <a:cs typeface="Arial"/>
                </a:rPr>
                <a:t>, </a:t>
              </a:r>
              <a:r>
                <a:rPr lang="en-US" b="1" i="1" dirty="0" smtClean="0">
                  <a:solidFill>
                    <a:srgbClr val="FF0000"/>
                  </a:solidFill>
                  <a:latin typeface="Arial"/>
                  <a:cs typeface="Arial"/>
                </a:rPr>
                <a:t>1</a:t>
              </a:r>
              <a:r>
                <a:rPr lang="en-US" b="1" i="1" baseline="30000" dirty="0" smtClean="0">
                  <a:solidFill>
                    <a:srgbClr val="FF0000"/>
                  </a:solidFill>
                  <a:latin typeface="Arial"/>
                  <a:cs typeface="Arial"/>
                </a:rPr>
                <a:t>-+</a:t>
              </a:r>
              <a:r>
                <a:rPr lang="en-US" i="1" dirty="0" smtClean="0">
                  <a:latin typeface="Arial"/>
                  <a:cs typeface="Arial"/>
                </a:rPr>
                <a:t>, 1</a:t>
              </a:r>
              <a:r>
                <a:rPr lang="en-US" i="1" baseline="30000" dirty="0" smtClean="0">
                  <a:latin typeface="Arial"/>
                  <a:cs typeface="Arial"/>
                </a:rPr>
                <a:t>+-</a:t>
              </a:r>
              <a:r>
                <a:rPr lang="en-US" i="1" dirty="0" smtClean="0">
                  <a:latin typeface="Arial"/>
                  <a:cs typeface="Arial"/>
                </a:rPr>
                <a:t>, 2</a:t>
              </a:r>
              <a:r>
                <a:rPr lang="en-US" i="1" baseline="30000" dirty="0" smtClean="0">
                  <a:latin typeface="Arial"/>
                  <a:cs typeface="Arial"/>
                </a:rPr>
                <a:t>-+</a:t>
              </a:r>
              <a:r>
                <a:rPr lang="en-US" i="1" dirty="0" smtClean="0">
                  <a:latin typeface="Arial"/>
                  <a:cs typeface="Arial"/>
                </a:rPr>
                <a:t>, 2</a:t>
              </a:r>
              <a:r>
                <a:rPr lang="en-US" i="1" baseline="30000" dirty="0" smtClean="0">
                  <a:latin typeface="Arial"/>
                  <a:cs typeface="Arial"/>
                </a:rPr>
                <a:t>++</a:t>
              </a:r>
              <a:r>
                <a:rPr lang="en-US" i="1" dirty="0" smtClean="0">
                  <a:latin typeface="Arial"/>
                  <a:cs typeface="Arial"/>
                </a:rPr>
                <a:t>, </a:t>
              </a:r>
              <a:r>
                <a:rPr lang="en-US" b="1" i="1" dirty="0" smtClean="0">
                  <a:solidFill>
                    <a:srgbClr val="FF0000"/>
                  </a:solidFill>
                  <a:latin typeface="Arial"/>
                  <a:cs typeface="Arial"/>
                </a:rPr>
                <a:t>2</a:t>
              </a:r>
              <a:r>
                <a:rPr lang="en-US" b="1" i="1" baseline="30000" dirty="0" smtClean="0">
                  <a:solidFill>
                    <a:srgbClr val="FF0000"/>
                  </a:solidFill>
                  <a:latin typeface="Arial"/>
                  <a:cs typeface="Arial"/>
                </a:rPr>
                <a:t>+-</a:t>
              </a:r>
              <a:endParaRPr lang="en-US" b="1" i="1" baseline="30000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507800" y="1037188"/>
            <a:ext cx="1793300" cy="3401973"/>
            <a:chOff x="420729" y="2262501"/>
            <a:chExt cx="1793300" cy="3401973"/>
          </a:xfrm>
        </p:grpSpPr>
        <p:sp>
          <p:nvSpPr>
            <p:cNvPr id="25" name="TextBox 24"/>
            <p:cNvSpPr txBox="1"/>
            <p:nvPr/>
          </p:nvSpPr>
          <p:spPr>
            <a:xfrm>
              <a:off x="571500" y="4341035"/>
              <a:ext cx="1460180" cy="132343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2000" dirty="0" smtClean="0">
                  <a:solidFill>
                    <a:srgbClr val="000000"/>
                  </a:solidFill>
                  <a:latin typeface="Comic Sans MS"/>
                  <a:cs typeface="Comic Sans MS"/>
                </a:rPr>
                <a:t>S = S</a:t>
              </a:r>
              <a:r>
                <a:rPr lang="en-US" sz="2000" baseline="-25000" dirty="0" smtClean="0">
                  <a:solidFill>
                    <a:srgbClr val="000000"/>
                  </a:solidFill>
                  <a:latin typeface="Comic Sans MS"/>
                  <a:cs typeface="Comic Sans MS"/>
                </a:rPr>
                <a:t>1</a:t>
              </a:r>
              <a:r>
                <a:rPr lang="en-US" sz="2000" dirty="0" smtClean="0">
                  <a:solidFill>
                    <a:srgbClr val="000000"/>
                  </a:solidFill>
                  <a:latin typeface="Comic Sans MS"/>
                  <a:cs typeface="Comic Sans MS"/>
                </a:rPr>
                <a:t> + S</a:t>
              </a:r>
              <a:r>
                <a:rPr lang="en-US" sz="2000" baseline="-25000" dirty="0" smtClean="0">
                  <a:solidFill>
                    <a:srgbClr val="000000"/>
                  </a:solidFill>
                  <a:latin typeface="Comic Sans MS"/>
                  <a:cs typeface="Comic Sans MS"/>
                </a:rPr>
                <a:t>2</a:t>
              </a:r>
            </a:p>
            <a:p>
              <a:r>
                <a:rPr lang="en-US" sz="2000" dirty="0" smtClean="0">
                  <a:solidFill>
                    <a:srgbClr val="000000"/>
                  </a:solidFill>
                  <a:latin typeface="Comic Sans MS"/>
                  <a:cs typeface="Comic Sans MS"/>
                </a:rPr>
                <a:t>J = L + S</a:t>
              </a:r>
            </a:p>
            <a:p>
              <a:r>
                <a:rPr lang="en-US" sz="2000" dirty="0" smtClean="0">
                  <a:solidFill>
                    <a:srgbClr val="000000"/>
                  </a:solidFill>
                  <a:latin typeface="Comic Sans MS"/>
                  <a:cs typeface="Comic Sans MS"/>
                </a:rPr>
                <a:t>P = - (-1)</a:t>
              </a:r>
              <a:r>
                <a:rPr lang="en-US" sz="2000" baseline="30000" dirty="0" smtClean="0">
                  <a:solidFill>
                    <a:srgbClr val="000000"/>
                  </a:solidFill>
                  <a:latin typeface="Comic Sans MS"/>
                  <a:cs typeface="Comic Sans MS"/>
                </a:rPr>
                <a:t>L</a:t>
              </a:r>
            </a:p>
            <a:p>
              <a:r>
                <a:rPr lang="en-US" sz="2000" dirty="0" smtClean="0">
                  <a:solidFill>
                    <a:srgbClr val="000000"/>
                  </a:solidFill>
                  <a:latin typeface="Comic Sans MS"/>
                  <a:cs typeface="Comic Sans MS"/>
                </a:rPr>
                <a:t>C = (-1)</a:t>
              </a:r>
              <a:r>
                <a:rPr lang="en-US" sz="2000" baseline="30000" dirty="0" smtClean="0">
                  <a:solidFill>
                    <a:srgbClr val="000000"/>
                  </a:solidFill>
                  <a:latin typeface="Comic Sans MS"/>
                  <a:cs typeface="Comic Sans MS"/>
                </a:rPr>
                <a:t>L+S</a:t>
              </a: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71500" y="2837295"/>
              <a:ext cx="1435100" cy="1118108"/>
              <a:chOff x="622300" y="3815195"/>
              <a:chExt cx="1435100" cy="1118108"/>
            </a:xfrm>
          </p:grpSpPr>
          <p:grpSp>
            <p:nvGrpSpPr>
              <p:cNvPr id="31" name="Group 77"/>
              <p:cNvGrpSpPr/>
              <p:nvPr/>
            </p:nvGrpSpPr>
            <p:grpSpPr>
              <a:xfrm>
                <a:off x="622300" y="4259695"/>
                <a:ext cx="254000" cy="673608"/>
                <a:chOff x="622300" y="4259695"/>
                <a:chExt cx="254000" cy="673608"/>
              </a:xfrm>
            </p:grpSpPr>
            <p:sp>
              <p:nvSpPr>
                <p:cNvPr id="36" name="Up Arrow 35"/>
                <p:cNvSpPr/>
                <p:nvPr/>
              </p:nvSpPr>
              <p:spPr bwMode="auto">
                <a:xfrm>
                  <a:off x="660400" y="4259695"/>
                  <a:ext cx="190500" cy="673608"/>
                </a:xfrm>
                <a:prstGeom prst="upArrow">
                  <a:avLst/>
                </a:prstGeom>
                <a:solidFill>
                  <a:srgbClr val="FFFF00"/>
                </a:solidFill>
                <a:ln w="158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-112" charset="0"/>
                  </a:endParaRPr>
                </a:p>
              </p:txBody>
            </p:sp>
            <p:sp>
              <p:nvSpPr>
                <p:cNvPr id="37" name="Oval 36"/>
                <p:cNvSpPr/>
                <p:nvPr/>
              </p:nvSpPr>
              <p:spPr bwMode="auto">
                <a:xfrm>
                  <a:off x="622300" y="4648200"/>
                  <a:ext cx="254000" cy="254000"/>
                </a:xfrm>
                <a:prstGeom prst="ellipse">
                  <a:avLst/>
                </a:prstGeom>
                <a:solidFill>
                  <a:srgbClr val="C0504D"/>
                </a:solidFill>
                <a:ln w="15875" cap="flat" cmpd="sng" algn="ctr">
                  <a:noFill/>
                  <a:prstDash val="solid"/>
                  <a:round/>
                  <a:headEnd type="none" w="med" len="med"/>
                  <a:tailEnd type="arrow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-112" charset="0"/>
                  </a:endParaRPr>
                </a:p>
              </p:txBody>
            </p:sp>
          </p:grpSp>
          <p:grpSp>
            <p:nvGrpSpPr>
              <p:cNvPr id="32" name="Group 85"/>
              <p:cNvGrpSpPr/>
              <p:nvPr/>
            </p:nvGrpSpPr>
            <p:grpSpPr>
              <a:xfrm>
                <a:off x="1803400" y="3815195"/>
                <a:ext cx="254000" cy="673608"/>
                <a:chOff x="1803400" y="3815195"/>
                <a:chExt cx="254000" cy="673608"/>
              </a:xfrm>
            </p:grpSpPr>
            <p:sp>
              <p:nvSpPr>
                <p:cNvPr id="34" name="Up Arrow 33"/>
                <p:cNvSpPr/>
                <p:nvPr/>
              </p:nvSpPr>
              <p:spPr bwMode="auto">
                <a:xfrm>
                  <a:off x="1841500" y="3815195"/>
                  <a:ext cx="190500" cy="673608"/>
                </a:xfrm>
                <a:prstGeom prst="upArrow">
                  <a:avLst/>
                </a:prstGeom>
                <a:solidFill>
                  <a:srgbClr val="FFFF00"/>
                </a:solidFill>
                <a:ln w="158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-112" charset="0"/>
                  </a:endParaRPr>
                </a:p>
              </p:txBody>
            </p:sp>
            <p:sp>
              <p:nvSpPr>
                <p:cNvPr id="35" name="Oval 34"/>
                <p:cNvSpPr/>
                <p:nvPr/>
              </p:nvSpPr>
              <p:spPr bwMode="auto">
                <a:xfrm>
                  <a:off x="1803400" y="4203700"/>
                  <a:ext cx="254000" cy="254000"/>
                </a:xfrm>
                <a:prstGeom prst="ellipse">
                  <a:avLst/>
                </a:prstGeom>
                <a:solidFill>
                  <a:srgbClr val="72BC89"/>
                </a:solidFill>
                <a:ln w="15875" cap="flat" cmpd="sng" algn="ctr">
                  <a:noFill/>
                  <a:prstDash val="solid"/>
                  <a:round/>
                  <a:headEnd type="none" w="med" len="med"/>
                  <a:tailEnd type="arrow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-112" charset="0"/>
                  </a:endParaRPr>
                </a:p>
              </p:txBody>
            </p:sp>
          </p:grpSp>
          <p:cxnSp>
            <p:nvCxnSpPr>
              <p:cNvPr id="33" name="Straight Arrow Connector 32"/>
              <p:cNvCxnSpPr/>
              <p:nvPr/>
            </p:nvCxnSpPr>
            <p:spPr bwMode="auto">
              <a:xfrm flipV="1">
                <a:off x="1054100" y="4208895"/>
                <a:ext cx="647700" cy="317500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arrow"/>
                <a:tailEnd type="arrow"/>
              </a:ln>
              <a:effectLst/>
            </p:spPr>
          </p:cxnSp>
        </p:grpSp>
        <p:sp>
          <p:nvSpPr>
            <p:cNvPr id="27" name="TextBox 26"/>
            <p:cNvSpPr txBox="1"/>
            <p:nvPr/>
          </p:nvSpPr>
          <p:spPr>
            <a:xfrm>
              <a:off x="420729" y="2707001"/>
              <a:ext cx="492443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2400" dirty="0" smtClean="0">
                  <a:solidFill>
                    <a:srgbClr val="000000"/>
                  </a:solidFill>
                  <a:latin typeface="Comic Sans MS"/>
                  <a:cs typeface="Comic Sans MS"/>
                </a:rPr>
                <a:t>S</a:t>
              </a:r>
              <a:r>
                <a:rPr lang="en-US" sz="2400" baseline="-25000" dirty="0" smtClean="0">
                  <a:solidFill>
                    <a:srgbClr val="000000"/>
                  </a:solidFill>
                  <a:latin typeface="Comic Sans MS"/>
                  <a:cs typeface="Comic Sans MS"/>
                </a:rPr>
                <a:t>1</a:t>
              </a:r>
              <a:endParaRPr lang="en-US" sz="2400" baseline="30000" dirty="0" smtClean="0">
                <a:solidFill>
                  <a:srgbClr val="0000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690729" y="2262501"/>
              <a:ext cx="523300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2400" dirty="0" smtClean="0">
                  <a:solidFill>
                    <a:srgbClr val="000000"/>
                  </a:solidFill>
                  <a:latin typeface="Comic Sans MS"/>
                  <a:cs typeface="Comic Sans MS"/>
                </a:rPr>
                <a:t>S</a:t>
              </a:r>
              <a:r>
                <a:rPr lang="en-US" sz="2400" baseline="-25000" dirty="0" smtClean="0">
                  <a:solidFill>
                    <a:srgbClr val="000000"/>
                  </a:solidFill>
                  <a:latin typeface="Comic Sans MS"/>
                  <a:cs typeface="Comic Sans MS"/>
                </a:rPr>
                <a:t>2</a:t>
              </a:r>
              <a:endParaRPr lang="en-US" sz="2400" baseline="30000" dirty="0" smtClean="0">
                <a:solidFill>
                  <a:srgbClr val="0000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144629" y="2821301"/>
              <a:ext cx="354183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2400" dirty="0" smtClean="0">
                  <a:solidFill>
                    <a:srgbClr val="000000"/>
                  </a:solidFill>
                  <a:latin typeface="Comic Sans MS"/>
                  <a:cs typeface="Comic Sans MS"/>
                </a:rPr>
                <a:t>L</a:t>
              </a:r>
              <a:endParaRPr lang="en-US" sz="2400" baseline="30000" dirty="0" smtClean="0">
                <a:solidFill>
                  <a:srgbClr val="000000"/>
                </a:solidFill>
                <a:latin typeface="Comic Sans MS"/>
                <a:cs typeface="Comic Sans MS"/>
              </a:endParaRPr>
            </a:p>
          </p:txBody>
        </p:sp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201" y="2836622"/>
            <a:ext cx="1634441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1" y="2840595"/>
            <a:ext cx="1629389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icture 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04509"/>
            <a:ext cx="9144000" cy="17058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Experimental evidence for 1</a:t>
            </a:r>
            <a:r>
              <a:rPr lang="en-US" baseline="30000" dirty="0" smtClean="0">
                <a:latin typeface="Symbol" charset="2"/>
                <a:cs typeface="Symbol" charset="2"/>
              </a:rPr>
              <a:t>-</a:t>
            </a:r>
            <a:r>
              <a:rPr lang="en-US" baseline="30000" dirty="0" smtClean="0"/>
              <a:t>+</a:t>
            </a:r>
            <a:r>
              <a:rPr lang="en-US" dirty="0" smtClean="0"/>
              <a:t> exotic hybrids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880458" y="6721977"/>
            <a:ext cx="1263542" cy="365125"/>
          </a:xfrm>
        </p:spPr>
        <p:txBody>
          <a:bodyPr/>
          <a:lstStyle/>
          <a:p>
            <a:fld id="{4E3C8357-BD40-4847-A1AA-5E0327F54626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7" name="TextBox 6"/>
          <p:cNvSpPr txBox="1"/>
          <p:nvPr/>
        </p:nvSpPr>
        <p:spPr>
          <a:xfrm>
            <a:off x="5194300" y="5441772"/>
            <a:ext cx="3213100" cy="1200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Comic Sans MS"/>
                <a:ea typeface="ＭＳ ゴシック"/>
                <a:cs typeface="Comic Sans MS"/>
              </a:rPr>
              <a:t>Listed among “further states” Needs confirmation</a:t>
            </a:r>
          </a:p>
        </p:txBody>
      </p:sp>
      <p:pic>
        <p:nvPicPr>
          <p:cNvPr id="9" name="Picture 8" descr="Picture 1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809064"/>
            <a:ext cx="6426200" cy="23667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93180" y="1003300"/>
            <a:ext cx="275082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/>
                <a:ea typeface="ＭＳ ゴシック"/>
                <a:cs typeface="Comic Sans MS"/>
              </a:rPr>
              <a:t>Unlikely Hybrid</a:t>
            </a:r>
            <a:endParaRPr lang="en-US" sz="2400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r>
              <a:rPr lang="en-US" sz="2400" dirty="0" smtClean="0">
                <a:solidFill>
                  <a:srgbClr val="FF0000"/>
                </a:solidFill>
                <a:latin typeface="Comic Sans MS"/>
                <a:ea typeface="ＭＳ ゴシック"/>
                <a:cs typeface="Comic Sans MS"/>
              </a:rPr>
              <a:t>Dynamical origin?</a:t>
            </a:r>
          </a:p>
        </p:txBody>
      </p:sp>
      <p:pic>
        <p:nvPicPr>
          <p:cNvPr id="10" name="Picture 9" descr="Picture 1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" y="3186154"/>
            <a:ext cx="6261101" cy="19281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32300" y="3314700"/>
            <a:ext cx="471170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/>
                <a:ea typeface="ＭＳ ゴシック"/>
                <a:cs typeface="Comic Sans MS"/>
              </a:rPr>
              <a:t>May be hybrid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Comic Sans MS"/>
                <a:ea typeface="ＭＳ ゴシック"/>
                <a:cs typeface="Comic Sans MS"/>
              </a:rPr>
              <a:t>Challenge in 3</a:t>
            </a:r>
            <a:r>
              <a:rPr lang="en-US" sz="2400" dirty="0" smtClean="0">
                <a:solidFill>
                  <a:srgbClr val="FF0000"/>
                </a:solidFill>
                <a:latin typeface="Symbol" charset="2"/>
                <a:ea typeface="ＭＳ ゴシック"/>
                <a:cs typeface="Symbol" charset="2"/>
              </a:rPr>
              <a:t>p</a:t>
            </a:r>
            <a:r>
              <a:rPr lang="en-US" sz="2400" dirty="0" smtClean="0">
                <a:solidFill>
                  <a:srgbClr val="FF0000"/>
                </a:solidFill>
                <a:latin typeface="Comic Sans MS"/>
                <a:ea typeface="ＭＳ ゴシック"/>
                <a:cs typeface="Comic Sans MS"/>
              </a:rPr>
              <a:t> 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Comic Sans MS"/>
                <a:ea typeface="ＭＳ ゴシック"/>
                <a:cs typeface="Comic Sans MS"/>
              </a:rPr>
              <a:t>    to separate exotic </a:t>
            </a:r>
            <a:r>
              <a:rPr lang="en-US" sz="2400" dirty="0" smtClean="0">
                <a:solidFill>
                  <a:srgbClr val="FF0000"/>
                </a:solidFill>
                <a:latin typeface="Symbol" charset="2"/>
                <a:ea typeface="ＭＳ ゴシック"/>
                <a:cs typeface="Symbol" charset="2"/>
              </a:rPr>
              <a:t>p</a:t>
            </a:r>
            <a:r>
              <a:rPr lang="en-US" sz="2400" baseline="-25000" dirty="0" smtClean="0">
                <a:solidFill>
                  <a:srgbClr val="FF0000"/>
                </a:solidFill>
                <a:latin typeface="Symbol" charset="2"/>
                <a:ea typeface="ＭＳ ゴシック"/>
                <a:cs typeface="Symbol" charset="2"/>
              </a:rPr>
              <a:t>1</a:t>
            </a:r>
            <a:r>
              <a:rPr lang="en-US" sz="2400" dirty="0" smtClean="0">
                <a:solidFill>
                  <a:srgbClr val="FF0000"/>
                </a:solidFill>
                <a:latin typeface="Symbol" charset="2"/>
                <a:ea typeface="ＭＳ ゴシック"/>
                <a:cs typeface="Symbol" charset="2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Comic Sans MS"/>
                <a:ea typeface="ＭＳ ゴシック"/>
                <a:cs typeface="Comic Sans MS"/>
              </a:rPr>
              <a:t>from</a:t>
            </a:r>
            <a:r>
              <a:rPr lang="en-US" sz="2400" dirty="0" smtClean="0">
                <a:solidFill>
                  <a:srgbClr val="FF0000"/>
                </a:solidFill>
                <a:latin typeface="Symbol" charset="2"/>
                <a:ea typeface="ＭＳ ゴシック"/>
                <a:cs typeface="Symbol" charset="2"/>
              </a:rPr>
              <a:t> p</a:t>
            </a:r>
            <a:r>
              <a:rPr lang="en-US" sz="2400" baseline="-25000" dirty="0" smtClean="0">
                <a:solidFill>
                  <a:srgbClr val="FF0000"/>
                </a:solidFill>
                <a:latin typeface="Symbol" charset="2"/>
                <a:ea typeface="ＭＳ ゴシック"/>
                <a:cs typeface="Symbol" charset="2"/>
              </a:rPr>
              <a:t>2</a:t>
            </a:r>
            <a:endParaRPr lang="en-US" sz="2400" dirty="0" smtClean="0">
              <a:solidFill>
                <a:srgbClr val="FF0000"/>
              </a:solidFill>
              <a:latin typeface="Comic Sans MS"/>
              <a:ea typeface="ＭＳ ゴシック"/>
              <a:cs typeface="Comic Sans MS"/>
            </a:endParaRPr>
          </a:p>
          <a:p>
            <a:r>
              <a:rPr lang="en-US" sz="2400" dirty="0" smtClean="0">
                <a:solidFill>
                  <a:srgbClr val="FF0000"/>
                </a:solidFill>
                <a:latin typeface="Comic Sans MS"/>
                <a:ea typeface="ＭＳ ゴシック"/>
                <a:cs typeface="Comic Sans MS"/>
              </a:rPr>
              <a:t>Cleaner</a:t>
            </a:r>
            <a:r>
              <a:rPr lang="en-US" sz="2400" dirty="0" smtClean="0">
                <a:solidFill>
                  <a:srgbClr val="FF0000"/>
                </a:solidFill>
                <a:latin typeface="Symbol" charset="2"/>
                <a:ea typeface="ＭＳ ゴシック"/>
                <a:cs typeface="Symbol" charset="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Symbol" charset="2"/>
                <a:ea typeface="ＭＳ ゴシック"/>
                <a:cs typeface="Symbol" charset="2"/>
              </a:rPr>
              <a:t>h</a:t>
            </a:r>
            <a:r>
              <a:rPr lang="en-US" sz="2400" dirty="0" err="1" smtClean="0">
                <a:solidFill>
                  <a:srgbClr val="FF0000"/>
                </a:solidFill>
                <a:latin typeface="Comic Sans MS"/>
                <a:ea typeface="ＭＳ ゴシック"/>
                <a:cs typeface="Comic Sans MS"/>
              </a:rPr>
              <a:t>’</a:t>
            </a:r>
            <a:r>
              <a:rPr lang="en-US" sz="2400" dirty="0" err="1" smtClean="0">
                <a:solidFill>
                  <a:srgbClr val="FF0000"/>
                </a:solidFill>
                <a:latin typeface="Symbol" charset="2"/>
                <a:ea typeface="ＭＳ ゴシック"/>
                <a:cs typeface="Symbol" charset="2"/>
              </a:rPr>
              <a:t>p</a:t>
            </a:r>
            <a:r>
              <a:rPr lang="en-US" sz="2400" dirty="0" smtClean="0">
                <a:solidFill>
                  <a:srgbClr val="FF0000"/>
                </a:solidFill>
                <a:latin typeface="Comic Sans MS"/>
                <a:ea typeface="ＭＳ ゴシック"/>
                <a:cs typeface="Comic Sans MS"/>
              </a:rPr>
              <a:t> signal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199" y="6721977"/>
            <a:ext cx="1263542" cy="365125"/>
          </a:xfrm>
        </p:spPr>
        <p:txBody>
          <a:bodyPr/>
          <a:lstStyle/>
          <a:p>
            <a:r>
              <a:rPr lang="en-US" dirty="0" smtClean="0"/>
              <a:t>June 3, 2013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946077" y="6747128"/>
            <a:ext cx="5285133" cy="365125"/>
          </a:xfrm>
        </p:spPr>
        <p:txBody>
          <a:bodyPr/>
          <a:lstStyle/>
          <a:p>
            <a:r>
              <a:rPr lang="en-US" dirty="0" smtClean="0"/>
              <a:t>Exotic Hybrid Spectroscopy with </a:t>
            </a:r>
            <a:r>
              <a:rPr lang="en-US" dirty="0" err="1" smtClean="0"/>
              <a:t>GlueX</a:t>
            </a:r>
            <a:r>
              <a:rPr lang="en-US" dirty="0" smtClean="0"/>
              <a:t>    -    David Lawrence   -   </a:t>
            </a:r>
            <a:r>
              <a:rPr lang="en-US" dirty="0" err="1" smtClean="0"/>
              <a:t>JLab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497024"/>
      </p:ext>
    </p:extLst>
  </p:cSld>
  <p:clrMapOvr>
    <a:masterClrMapping/>
  </p:clrMapOvr>
  <p:transition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0" y="152400"/>
            <a:ext cx="3962400" cy="639762"/>
          </a:xfrm>
        </p:spPr>
        <p:txBody>
          <a:bodyPr>
            <a:noAutofit/>
          </a:bodyPr>
          <a:lstStyle/>
          <a:p>
            <a:r>
              <a:rPr lang="en-US" sz="3200" dirty="0" smtClean="0"/>
              <a:t>Exotic Hybrid Decays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3,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Exotic Hybrid Spectroscopy with GlueX    -    David Lawrence   -   JLab</a:t>
            </a:r>
            <a:endParaRPr lang="en-US"/>
          </a:p>
        </p:txBody>
      </p:sp>
      <p:pic>
        <p:nvPicPr>
          <p:cNvPr id="10" name="Picture 9" descr="pmom_vs_theta_gamma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4572000" cy="2186609"/>
          </a:xfrm>
          <a:prstGeom prst="rect">
            <a:avLst/>
          </a:prstGeom>
        </p:spPr>
      </p:pic>
      <p:pic>
        <p:nvPicPr>
          <p:cNvPr id="11" name="Picture 10" descr="pmom_vs_theta_pip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39009"/>
            <a:ext cx="4572000" cy="2186609"/>
          </a:xfrm>
          <a:prstGeom prst="rect">
            <a:avLst/>
          </a:prstGeom>
        </p:spPr>
      </p:pic>
      <p:pic>
        <p:nvPicPr>
          <p:cNvPr id="12" name="Picture 11" descr="pmom_vs_theta_proton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25618"/>
            <a:ext cx="4572000" cy="2186609"/>
          </a:xfrm>
          <a:prstGeom prst="rect">
            <a:avLst/>
          </a:prstGeom>
        </p:spPr>
      </p:pic>
      <p:grpSp>
        <p:nvGrpSpPr>
          <p:cNvPr id="3" name="Group 54"/>
          <p:cNvGrpSpPr/>
          <p:nvPr/>
        </p:nvGrpSpPr>
        <p:grpSpPr>
          <a:xfrm>
            <a:off x="4516765" y="3535762"/>
            <a:ext cx="4696118" cy="2572233"/>
            <a:chOff x="4447882" y="927027"/>
            <a:chExt cx="4696118" cy="2572233"/>
          </a:xfrm>
        </p:grpSpPr>
        <p:grpSp>
          <p:nvGrpSpPr>
            <p:cNvPr id="7" name="Group 50"/>
            <p:cNvGrpSpPr/>
            <p:nvPr/>
          </p:nvGrpSpPr>
          <p:grpSpPr>
            <a:xfrm>
              <a:off x="4884460" y="1292551"/>
              <a:ext cx="2638849" cy="1001396"/>
              <a:chOff x="288925" y="2471930"/>
              <a:chExt cx="5308162" cy="1697394"/>
            </a:xfrm>
          </p:grpSpPr>
          <p:pic>
            <p:nvPicPr>
              <p:cNvPr id="41" name="Picture 40" descr="latex-image-1.pdf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11091" y="3530438"/>
                <a:ext cx="596900" cy="228600"/>
              </a:xfrm>
              <a:prstGeom prst="rect">
                <a:avLst/>
              </a:prstGeom>
            </p:spPr>
          </p:pic>
          <p:pic>
            <p:nvPicPr>
              <p:cNvPr id="42" name="Picture 41" descr="latex-image-1.pdf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71587" y="3940724"/>
                <a:ext cx="825500" cy="228600"/>
              </a:xfrm>
              <a:prstGeom prst="rect">
                <a:avLst/>
              </a:prstGeom>
            </p:spPr>
          </p:pic>
          <p:grpSp>
            <p:nvGrpSpPr>
              <p:cNvPr id="8" name="Group 18"/>
              <p:cNvGrpSpPr/>
              <p:nvPr/>
            </p:nvGrpSpPr>
            <p:grpSpPr>
              <a:xfrm>
                <a:off x="3716365" y="3416410"/>
                <a:ext cx="381794" cy="230188"/>
                <a:chOff x="2132806" y="4572000"/>
                <a:chExt cx="381794" cy="230188"/>
              </a:xfrm>
            </p:grpSpPr>
            <p:cxnSp>
              <p:nvCxnSpPr>
                <p:cNvPr id="52" name="Straight Arrow Connector 51"/>
                <p:cNvCxnSpPr/>
                <p:nvPr/>
              </p:nvCxnSpPr>
              <p:spPr>
                <a:xfrm>
                  <a:off x="2133600" y="4800600"/>
                  <a:ext cx="381000" cy="1588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16"/>
                <p:cNvCxnSpPr/>
                <p:nvPr/>
              </p:nvCxnSpPr>
              <p:spPr>
                <a:xfrm rot="5400000">
                  <a:off x="2018903" y="4685903"/>
                  <a:ext cx="229394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Group 19"/>
              <p:cNvGrpSpPr/>
              <p:nvPr/>
            </p:nvGrpSpPr>
            <p:grpSpPr>
              <a:xfrm>
                <a:off x="4360178" y="3834360"/>
                <a:ext cx="381794" cy="230188"/>
                <a:chOff x="2132806" y="4572000"/>
                <a:chExt cx="381794" cy="230188"/>
              </a:xfrm>
            </p:grpSpPr>
            <p:cxnSp>
              <p:nvCxnSpPr>
                <p:cNvPr id="50" name="Straight Arrow Connector 20"/>
                <p:cNvCxnSpPr/>
                <p:nvPr/>
              </p:nvCxnSpPr>
              <p:spPr>
                <a:xfrm>
                  <a:off x="2133600" y="4800600"/>
                  <a:ext cx="381000" cy="1588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/>
                <p:cNvCxnSpPr/>
                <p:nvPr/>
              </p:nvCxnSpPr>
              <p:spPr>
                <a:xfrm rot="5400000">
                  <a:off x="2018903" y="4685903"/>
                  <a:ext cx="229394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" name="Group 36"/>
              <p:cNvGrpSpPr/>
              <p:nvPr/>
            </p:nvGrpSpPr>
            <p:grpSpPr>
              <a:xfrm>
                <a:off x="3048369" y="2916430"/>
                <a:ext cx="381794" cy="230188"/>
                <a:chOff x="2132806" y="4572000"/>
                <a:chExt cx="381794" cy="230188"/>
              </a:xfrm>
            </p:grpSpPr>
            <p:cxnSp>
              <p:nvCxnSpPr>
                <p:cNvPr id="48" name="Straight Arrow Connector 47"/>
                <p:cNvCxnSpPr/>
                <p:nvPr/>
              </p:nvCxnSpPr>
              <p:spPr>
                <a:xfrm>
                  <a:off x="2133600" y="4800600"/>
                  <a:ext cx="381000" cy="1588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/>
                <p:cNvCxnSpPr/>
                <p:nvPr/>
              </p:nvCxnSpPr>
              <p:spPr>
                <a:xfrm rot="5400000">
                  <a:off x="2018903" y="4685903"/>
                  <a:ext cx="229394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6" name="Picture 45" descr="latex-image-1.pdf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39797" y="2947906"/>
                <a:ext cx="673100" cy="419100"/>
              </a:xfrm>
              <a:prstGeom prst="rect">
                <a:avLst/>
              </a:prstGeom>
            </p:spPr>
          </p:pic>
          <p:pic>
            <p:nvPicPr>
              <p:cNvPr id="47" name="Picture 46" descr="latex-image-1.pdf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8925" y="2471930"/>
                <a:ext cx="2959100" cy="444500"/>
              </a:xfrm>
              <a:prstGeom prst="rect">
                <a:avLst/>
              </a:prstGeom>
            </p:spPr>
          </p:pic>
        </p:grpSp>
        <p:grpSp>
          <p:nvGrpSpPr>
            <p:cNvPr id="14" name="Group 51"/>
            <p:cNvGrpSpPr/>
            <p:nvPr/>
          </p:nvGrpSpPr>
          <p:grpSpPr>
            <a:xfrm>
              <a:off x="4884460" y="2346418"/>
              <a:ext cx="2633580" cy="1006564"/>
              <a:chOff x="313593" y="4064548"/>
              <a:chExt cx="5297564" cy="1706153"/>
            </a:xfrm>
          </p:grpSpPr>
          <p:grpSp>
            <p:nvGrpSpPr>
              <p:cNvPr id="15" name="Group 23"/>
              <p:cNvGrpSpPr/>
              <p:nvPr/>
            </p:nvGrpSpPr>
            <p:grpSpPr>
              <a:xfrm>
                <a:off x="3752275" y="4971148"/>
                <a:ext cx="381794" cy="230188"/>
                <a:chOff x="2132806" y="4572000"/>
                <a:chExt cx="381794" cy="230188"/>
              </a:xfrm>
            </p:grpSpPr>
            <p:cxnSp>
              <p:nvCxnSpPr>
                <p:cNvPr id="39" name="Straight Arrow Connector 38"/>
                <p:cNvCxnSpPr/>
                <p:nvPr/>
              </p:nvCxnSpPr>
              <p:spPr>
                <a:xfrm>
                  <a:off x="2133600" y="4800600"/>
                  <a:ext cx="381000" cy="1588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 rot="5400000">
                  <a:off x="2018903" y="4685903"/>
                  <a:ext cx="229394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" name="Group 27"/>
              <p:cNvGrpSpPr/>
              <p:nvPr/>
            </p:nvGrpSpPr>
            <p:grpSpPr>
              <a:xfrm>
                <a:off x="4347342" y="5429224"/>
                <a:ext cx="381794" cy="230188"/>
                <a:chOff x="2132806" y="4572000"/>
                <a:chExt cx="381794" cy="230188"/>
              </a:xfrm>
            </p:grpSpPr>
            <p:cxnSp>
              <p:nvCxnSpPr>
                <p:cNvPr id="37" name="Straight Arrow Connector 36"/>
                <p:cNvCxnSpPr/>
                <p:nvPr/>
              </p:nvCxnSpPr>
              <p:spPr>
                <a:xfrm>
                  <a:off x="2133600" y="4800600"/>
                  <a:ext cx="381000" cy="1588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 rot="5400000">
                  <a:off x="2018903" y="4685903"/>
                  <a:ext cx="229394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30" name="Picture 29" descr="latex-image-1.pdf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203263" y="5058790"/>
                <a:ext cx="520700" cy="317500"/>
              </a:xfrm>
              <a:prstGeom prst="rect">
                <a:avLst/>
              </a:prstGeom>
            </p:spPr>
          </p:pic>
          <p:pic>
            <p:nvPicPr>
              <p:cNvPr id="31" name="Picture 30" descr="latex-image-1.pdf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785657" y="5542101"/>
                <a:ext cx="825500" cy="228600"/>
              </a:xfrm>
              <a:prstGeom prst="rect">
                <a:avLst/>
              </a:prstGeom>
            </p:spPr>
          </p:pic>
          <p:grpSp>
            <p:nvGrpSpPr>
              <p:cNvPr id="29" name="Group 41"/>
              <p:cNvGrpSpPr/>
              <p:nvPr/>
            </p:nvGrpSpPr>
            <p:grpSpPr>
              <a:xfrm>
                <a:off x="3057128" y="4494760"/>
                <a:ext cx="381794" cy="230188"/>
                <a:chOff x="2132806" y="4572000"/>
                <a:chExt cx="381794" cy="230188"/>
              </a:xfrm>
            </p:grpSpPr>
            <p:cxnSp>
              <p:nvCxnSpPr>
                <p:cNvPr id="35" name="Straight Arrow Connector 34"/>
                <p:cNvCxnSpPr/>
                <p:nvPr/>
              </p:nvCxnSpPr>
              <p:spPr>
                <a:xfrm>
                  <a:off x="2133600" y="4800600"/>
                  <a:ext cx="381000" cy="1588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 rot="5400000">
                  <a:off x="2018903" y="4685903"/>
                  <a:ext cx="229394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33" name="Picture 32" descr="latex-image-1.pdf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539797" y="4509048"/>
                <a:ext cx="698500" cy="431800"/>
              </a:xfrm>
              <a:prstGeom prst="rect">
                <a:avLst/>
              </a:prstGeom>
            </p:spPr>
          </p:pic>
          <p:pic>
            <p:nvPicPr>
              <p:cNvPr id="34" name="Picture 33" descr="latex-image-1.pdf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13593" y="4064548"/>
                <a:ext cx="2959100" cy="444500"/>
              </a:xfrm>
              <a:prstGeom prst="rect">
                <a:avLst/>
              </a:prstGeom>
            </p:spPr>
          </p:pic>
        </p:grpSp>
        <p:sp>
          <p:nvSpPr>
            <p:cNvPr id="16" name="TextBox 15"/>
            <p:cNvSpPr txBox="1"/>
            <p:nvPr/>
          </p:nvSpPr>
          <p:spPr>
            <a:xfrm>
              <a:off x="4447882" y="1769178"/>
              <a:ext cx="103415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i="1" dirty="0" smtClean="0"/>
                <a:t>9GeV linearly polarized </a:t>
              </a:r>
              <a:endParaRPr lang="en-US" sz="1100" i="1" dirty="0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rot="16200000" flipV="1">
              <a:off x="4889412" y="1670074"/>
              <a:ext cx="149786" cy="130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rot="5400000">
              <a:off x="4889412" y="2219933"/>
              <a:ext cx="149786" cy="130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5384700" y="1745621"/>
              <a:ext cx="5303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i="1" dirty="0"/>
                <a:t>h</a:t>
              </a:r>
              <a:r>
                <a:rPr lang="en-US" sz="1000" i="1" dirty="0" smtClean="0"/>
                <a:t>ybrid meson</a:t>
              </a:r>
              <a:endParaRPr lang="en-US" sz="1000" i="1" dirty="0"/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V="1">
              <a:off x="5841889" y="1560068"/>
              <a:ext cx="323515" cy="28968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5842325" y="2035341"/>
              <a:ext cx="323515" cy="28968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ight Brace 21"/>
            <p:cNvSpPr/>
            <p:nvPr/>
          </p:nvSpPr>
          <p:spPr>
            <a:xfrm>
              <a:off x="7619699" y="1213862"/>
              <a:ext cx="227288" cy="1132556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ight Brace 22"/>
            <p:cNvSpPr/>
            <p:nvPr/>
          </p:nvSpPr>
          <p:spPr>
            <a:xfrm>
              <a:off x="7619699" y="2366704"/>
              <a:ext cx="227288" cy="1132556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720037" y="927027"/>
              <a:ext cx="121559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 smtClean="0"/>
                <a:t>detectable final state</a:t>
              </a:r>
              <a:endParaRPr lang="en-US" sz="1600" i="1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846988" y="2071369"/>
              <a:ext cx="12970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 smtClean="0"/>
                <a:t>(mixed charged and neutral)</a:t>
              </a:r>
              <a:endParaRPr lang="en-US" sz="1400" i="1" dirty="0"/>
            </a:p>
          </p:txBody>
        </p:sp>
        <p:pic>
          <p:nvPicPr>
            <p:cNvPr id="26" name="Picture 25" descr="latex-image-1.pdf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928410" y="1669777"/>
              <a:ext cx="763940" cy="247253"/>
            </a:xfrm>
            <a:prstGeom prst="rect">
              <a:avLst/>
            </a:prstGeom>
          </p:spPr>
        </p:pic>
        <p:pic>
          <p:nvPicPr>
            <p:cNvPr id="27" name="Picture 26" descr="latex-image-1.pdf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928410" y="2809356"/>
              <a:ext cx="763940" cy="247253"/>
            </a:xfrm>
            <a:prstGeom prst="rect">
              <a:avLst/>
            </a:prstGeom>
          </p:spPr>
        </p:pic>
      </p:grpSp>
      <p:sp>
        <p:nvSpPr>
          <p:cNvPr id="56" name="TextBox 55"/>
          <p:cNvSpPr txBox="1"/>
          <p:nvPr/>
        </p:nvSpPr>
        <p:spPr>
          <a:xfrm>
            <a:off x="4767557" y="1100208"/>
            <a:ext cx="41945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sz="1600" dirty="0" smtClean="0"/>
              <a:t>The exotics will tend to decay into an s-wave meson and a p-wave meson</a:t>
            </a:r>
          </a:p>
          <a:p>
            <a:pPr marL="285750" indent="-285750">
              <a:buFont typeface="Wingdings" charset="2"/>
              <a:buChar char="q"/>
            </a:pPr>
            <a:endParaRPr lang="en-US" sz="1600" dirty="0"/>
          </a:p>
          <a:p>
            <a:pPr marL="285750" indent="-285750">
              <a:buFont typeface="Wingdings" charset="2"/>
              <a:buChar char="q"/>
            </a:pPr>
            <a:r>
              <a:rPr lang="en-US" sz="1600" dirty="0" smtClean="0"/>
              <a:t>Multiple generations of decays will occur before reaching a set of particles long-lived enough to be detected</a:t>
            </a:r>
            <a:endParaRPr lang="en-US" sz="1600" dirty="0"/>
          </a:p>
        </p:txBody>
      </p:sp>
      <p:sp>
        <p:nvSpPr>
          <p:cNvPr id="55" name="Slide Number Placeholder 5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2A44C-AAFF-5D4B-B305-D357479621B3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843125" y="2891106"/>
            <a:ext cx="42310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u="sng" dirty="0" smtClean="0"/>
              <a:t>Two examples of the possible decay chain of “X”</a:t>
            </a:r>
            <a:endParaRPr lang="en-US" sz="1600" i="1" u="sng" dirty="0"/>
          </a:p>
        </p:txBody>
      </p:sp>
      <p:sp>
        <p:nvSpPr>
          <p:cNvPr id="32" name="TextBox 31"/>
          <p:cNvSpPr txBox="1"/>
          <p:nvPr/>
        </p:nvSpPr>
        <p:spPr>
          <a:xfrm>
            <a:off x="5105400" y="3124200"/>
            <a:ext cx="35338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(“X” will have a lifetime on the order of 10</a:t>
            </a:r>
            <a:r>
              <a:rPr lang="en-US" sz="1200" baseline="30000" dirty="0" smtClean="0"/>
              <a:t>-20 </a:t>
            </a:r>
            <a:r>
              <a:rPr lang="en-US" sz="1200" dirty="0" smtClean="0"/>
              <a:t>seconds)</a:t>
            </a:r>
            <a:endParaRPr lang="en-US" sz="1200" dirty="0"/>
          </a:p>
        </p:txBody>
      </p:sp>
      <p:sp>
        <p:nvSpPr>
          <p:cNvPr id="43" name="TextBox 42"/>
          <p:cNvSpPr txBox="1"/>
          <p:nvPr/>
        </p:nvSpPr>
        <p:spPr>
          <a:xfrm>
            <a:off x="3697546" y="726143"/>
            <a:ext cx="35338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Symbol" charset="2"/>
                <a:cs typeface="Symbol" charset="2"/>
              </a:rPr>
              <a:t>g</a:t>
            </a:r>
            <a:endParaRPr lang="en-US" sz="3200" dirty="0">
              <a:latin typeface="Symbol" charset="2"/>
              <a:cs typeface="Symbol" charset="2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381502" y="726143"/>
            <a:ext cx="35338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Symbol" charset="2"/>
                <a:cs typeface="Symbol" charset="2"/>
              </a:rPr>
              <a:t>g</a:t>
            </a:r>
            <a:endParaRPr lang="en-US" sz="3200" dirty="0">
              <a:latin typeface="Symbol" charset="2"/>
              <a:cs typeface="Symbol" charset="2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520855" y="3108811"/>
            <a:ext cx="56003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Symbol" charset="2"/>
                <a:cs typeface="Symbol" charset="2"/>
              </a:rPr>
              <a:t>p</a:t>
            </a:r>
            <a:r>
              <a:rPr lang="en-US" sz="3200" baseline="30000" dirty="0" smtClean="0">
                <a:latin typeface="Symbol" charset="2"/>
                <a:cs typeface="Symbol" charset="2"/>
              </a:rPr>
              <a:t>+</a:t>
            </a:r>
            <a:endParaRPr lang="en-US" sz="3200" baseline="30000" dirty="0">
              <a:latin typeface="Symbol" charset="2"/>
              <a:cs typeface="Symbol" charset="2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204811" y="3108811"/>
            <a:ext cx="56003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Symbol" charset="2"/>
                <a:cs typeface="Symbol" charset="2"/>
              </a:rPr>
              <a:t>p</a:t>
            </a:r>
            <a:r>
              <a:rPr lang="en-US" sz="3200" baseline="30000" dirty="0">
                <a:latin typeface="Symbol" charset="2"/>
                <a:cs typeface="Symbol" charset="2"/>
              </a:rPr>
              <a:t>+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904200" y="5125703"/>
            <a:ext cx="49578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>
                <a:cs typeface="Symbol" charset="2"/>
              </a:rPr>
              <a:t>p</a:t>
            </a:r>
            <a:endParaRPr lang="en-US" sz="3200" i="1" dirty="0">
              <a:cs typeface="Symbol" charset="2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588156" y="5125703"/>
            <a:ext cx="49578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>
                <a:cs typeface="Symbol" charset="2"/>
              </a:rPr>
              <a:t>p</a:t>
            </a:r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77048"/>
            <a:ext cx="8229600" cy="747077"/>
          </a:xfrm>
        </p:spPr>
        <p:txBody>
          <a:bodyPr/>
          <a:lstStyle/>
          <a:p>
            <a:r>
              <a:rPr lang="en-US" sz="2800" dirty="0" smtClean="0"/>
              <a:t>Modern method of signal capture: all pipeline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6C6DB2-26EB-C54E-917E-797DD53ECBAD}" type="slidenum">
              <a:rPr lang="fr-FR" smtClean="0"/>
              <a:pPr/>
              <a:t>22</a:t>
            </a:fld>
            <a:endParaRPr lang="fr-FR"/>
          </a:p>
        </p:txBody>
      </p:sp>
      <p:sp>
        <p:nvSpPr>
          <p:cNvPr id="40" name="TextBox 49"/>
          <p:cNvSpPr txBox="1">
            <a:spLocks noChangeArrowheads="1"/>
          </p:cNvSpPr>
          <p:nvPr/>
        </p:nvSpPr>
        <p:spPr bwMode="auto">
          <a:xfrm>
            <a:off x="142240" y="4265295"/>
            <a:ext cx="8961437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buClr>
                <a:srgbClr val="0000FF"/>
              </a:buClr>
              <a:buFont typeface="Wingdings" charset="2"/>
              <a:buChar char="§"/>
            </a:pPr>
            <a:r>
              <a:rPr lang="en-US" sz="1800" dirty="0"/>
              <a:t> </a:t>
            </a:r>
            <a:r>
              <a:rPr lang="en-US" sz="1800" dirty="0" smtClean="0"/>
              <a:t>  </a:t>
            </a:r>
            <a:r>
              <a:rPr lang="en-US" sz="1800" dirty="0" smtClean="0">
                <a:latin typeface="Comic Sans MS"/>
                <a:cs typeface="Comic Sans MS"/>
              </a:rPr>
              <a:t>250MHz </a:t>
            </a:r>
            <a:r>
              <a:rPr lang="en-US" sz="1800" dirty="0">
                <a:latin typeface="Comic Sans MS"/>
                <a:cs typeface="Comic Sans MS"/>
              </a:rPr>
              <a:t>Flash ADC stores digitized signal in 8</a:t>
            </a:r>
            <a:r>
              <a:rPr lang="el-GR" sz="1800" dirty="0">
                <a:latin typeface="Comic Sans MS"/>
                <a:cs typeface="Comic Sans MS"/>
              </a:rPr>
              <a:t>μ</a:t>
            </a:r>
            <a:r>
              <a:rPr lang="en-US" sz="1800" dirty="0">
                <a:latin typeface="Comic Sans MS"/>
                <a:cs typeface="Comic Sans MS"/>
              </a:rPr>
              <a:t>s circular </a:t>
            </a:r>
            <a:r>
              <a:rPr lang="en-US" sz="1800" dirty="0" smtClean="0">
                <a:latin typeface="Comic Sans MS"/>
                <a:cs typeface="Comic Sans MS"/>
              </a:rPr>
              <a:t>memory   </a:t>
            </a:r>
            <a:endParaRPr lang="en-US" sz="1800" dirty="0">
              <a:latin typeface="Comic Sans MS"/>
              <a:cs typeface="Comic Sans MS"/>
            </a:endParaRPr>
          </a:p>
          <a:p>
            <a:pPr>
              <a:buClr>
                <a:srgbClr val="0000FF"/>
              </a:buClr>
              <a:buFont typeface="Wingdings" charset="2"/>
              <a:buChar char="§"/>
            </a:pPr>
            <a:r>
              <a:rPr lang="en-US" sz="1800" dirty="0">
                <a:latin typeface="Comic Sans MS"/>
                <a:cs typeface="Comic Sans MS"/>
              </a:rPr>
              <a:t> </a:t>
            </a:r>
            <a:r>
              <a:rPr lang="en-US" sz="1800" dirty="0" smtClean="0">
                <a:latin typeface="Comic Sans MS"/>
                <a:cs typeface="Comic Sans MS"/>
              </a:rPr>
              <a:t>  Trigger data contains detailed information useful for cluster finding, energy sum, etc.</a:t>
            </a:r>
          </a:p>
          <a:p>
            <a:pPr eaLnBrk="0" hangingPunct="0">
              <a:buClr>
                <a:srgbClr val="0000FF"/>
              </a:buClr>
              <a:buFont typeface="Wingdings" charset="2"/>
              <a:buChar char="§"/>
            </a:pPr>
            <a:r>
              <a:rPr lang="en-US" sz="1800" dirty="0" smtClean="0">
                <a:latin typeface="Comic Sans MS"/>
                <a:cs typeface="Comic Sans MS"/>
              </a:rPr>
              <a:t> “</a:t>
            </a:r>
            <a:r>
              <a:rPr lang="en-US" sz="1800" dirty="0">
                <a:latin typeface="Comic Sans MS"/>
                <a:cs typeface="Comic Sans MS"/>
              </a:rPr>
              <a:t>Event” </a:t>
            </a:r>
            <a:r>
              <a:rPr lang="en-US" sz="1800" dirty="0" smtClean="0">
                <a:latin typeface="Comic Sans MS"/>
                <a:cs typeface="Comic Sans MS"/>
              </a:rPr>
              <a:t>trigger extracts </a:t>
            </a:r>
            <a:r>
              <a:rPr lang="en-US" sz="1800" dirty="0">
                <a:latin typeface="Comic Sans MS"/>
                <a:cs typeface="Comic Sans MS"/>
              </a:rPr>
              <a:t>a </a:t>
            </a:r>
            <a:r>
              <a:rPr lang="en-US" sz="1800" dirty="0">
                <a:solidFill>
                  <a:srgbClr val="FF0000"/>
                </a:solidFill>
                <a:latin typeface="Comic Sans MS"/>
                <a:cs typeface="Comic Sans MS"/>
              </a:rPr>
              <a:t>window of the </a:t>
            </a:r>
            <a:r>
              <a:rPr lang="en-US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ADC data </a:t>
            </a:r>
            <a:r>
              <a:rPr lang="en-US" sz="1800" dirty="0">
                <a:solidFill>
                  <a:srgbClr val="FF0000"/>
                </a:solidFill>
                <a:latin typeface="Comic Sans MS"/>
                <a:cs typeface="Comic Sans MS"/>
              </a:rPr>
              <a:t>for pulse </a:t>
            </a:r>
            <a:r>
              <a:rPr lang="en-US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sum </a:t>
            </a:r>
            <a:r>
              <a:rPr lang="en-US" sz="1800" dirty="0">
                <a:solidFill>
                  <a:srgbClr val="FF0000"/>
                </a:solidFill>
                <a:latin typeface="Comic Sans MS"/>
                <a:cs typeface="Comic Sans MS"/>
              </a:rPr>
              <a:t>and </a:t>
            </a:r>
            <a:r>
              <a:rPr lang="en-US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time algorithms</a:t>
            </a:r>
          </a:p>
          <a:p>
            <a:pPr eaLnBrk="0" hangingPunct="0">
              <a:buClr>
                <a:srgbClr val="0000FF"/>
              </a:buClr>
              <a:buFont typeface="Wingdings" charset="2"/>
              <a:buChar char="§"/>
            </a:pPr>
            <a:r>
              <a:rPr lang="en-US" sz="1800" dirty="0">
                <a:latin typeface="Comic Sans MS"/>
                <a:cs typeface="Comic Sans MS"/>
              </a:rPr>
              <a:t> </a:t>
            </a:r>
            <a:r>
              <a:rPr lang="en-US" sz="1800" dirty="0" smtClean="0">
                <a:latin typeface="Comic Sans MS"/>
                <a:cs typeface="Comic Sans MS"/>
              </a:rPr>
              <a:t>  Hardware </a:t>
            </a:r>
            <a:r>
              <a:rPr lang="en-US" sz="1800" dirty="0">
                <a:latin typeface="Comic Sans MS"/>
                <a:cs typeface="Comic Sans MS"/>
              </a:rPr>
              <a:t>algorithms provide a huge data reduction by reporting only time &amp; </a:t>
            </a:r>
            <a:r>
              <a:rPr lang="en-US" sz="1800" dirty="0" smtClean="0">
                <a:latin typeface="Comic Sans MS"/>
                <a:cs typeface="Comic Sans MS"/>
              </a:rPr>
              <a:t>energy estimates </a:t>
            </a:r>
            <a:r>
              <a:rPr lang="en-US" sz="1800" dirty="0">
                <a:latin typeface="Comic Sans MS"/>
                <a:cs typeface="Comic Sans MS"/>
              </a:rPr>
              <a:t>for readout instead of raw samples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-174625" y="618490"/>
            <a:ext cx="9318625" cy="3459163"/>
            <a:chOff x="-174625" y="730250"/>
            <a:chExt cx="9318625" cy="3459163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60513" y="1976438"/>
              <a:ext cx="457200" cy="476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60575" y="3089275"/>
              <a:ext cx="1295400" cy="695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298825" y="2674938"/>
              <a:ext cx="3733800" cy="987425"/>
            </a:xfrm>
            <a:prstGeom prst="rect">
              <a:avLst/>
            </a:prstGeom>
            <a:noFill/>
            <a:ln w="9525">
              <a:solidFill>
                <a:schemeClr val="dk1">
                  <a:shade val="95000"/>
                  <a:satMod val="105000"/>
                </a:schemeClr>
              </a:solidFill>
              <a:miter lim="800000"/>
              <a:headEnd/>
              <a:tailEnd/>
            </a:ln>
          </p:spPr>
        </p:pic>
        <p:sp>
          <p:nvSpPr>
            <p:cNvPr id="9" name="Right Brace 8"/>
            <p:cNvSpPr/>
            <p:nvPr/>
          </p:nvSpPr>
          <p:spPr>
            <a:xfrm rot="16200000">
              <a:off x="4251325" y="1951038"/>
              <a:ext cx="304800" cy="990600"/>
            </a:xfrm>
            <a:prstGeom prst="rightBrace">
              <a:avLst/>
            </a:prstGeom>
            <a:ln w="158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dirty="0"/>
            </a:p>
          </p:txBody>
        </p:sp>
        <p:sp>
          <p:nvSpPr>
            <p:cNvPr id="10" name="Right Brace 9"/>
            <p:cNvSpPr/>
            <p:nvPr/>
          </p:nvSpPr>
          <p:spPr>
            <a:xfrm rot="16200000">
              <a:off x="5584825" y="1989138"/>
              <a:ext cx="304800" cy="914400"/>
            </a:xfrm>
            <a:prstGeom prst="rightBrace">
              <a:avLst/>
            </a:prstGeom>
            <a:ln w="158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dirty="0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rot="5400000" flipH="1" flipV="1">
              <a:off x="4812507" y="3855244"/>
              <a:ext cx="381000" cy="158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10" idx="1"/>
            </p:cNvCxnSpPr>
            <p:nvPr/>
          </p:nvCxnSpPr>
          <p:spPr>
            <a:xfrm rot="5400000" flipH="1" flipV="1">
              <a:off x="6060281" y="1969294"/>
              <a:ext cx="1588" cy="6477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4395788" y="2065338"/>
              <a:ext cx="1982787" cy="158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rot="5400000" flipH="1" flipV="1">
              <a:off x="6176169" y="3855244"/>
              <a:ext cx="381000" cy="158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/>
            <p:nvPr/>
          </p:nvSpPr>
          <p:spPr>
            <a:xfrm>
              <a:off x="6389688" y="1912938"/>
              <a:ext cx="15240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en-US" sz="1400" dirty="0">
                  <a:solidFill>
                    <a:schemeClr val="tx1"/>
                  </a:solidFill>
                </a:rPr>
                <a:t>Energy &amp; Time Algorithms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7913688" y="2176463"/>
              <a:ext cx="609600" cy="158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4288631" y="2180432"/>
              <a:ext cx="230187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TextBox 34"/>
            <p:cNvSpPr txBox="1">
              <a:spLocks noChangeArrowheads="1"/>
            </p:cNvSpPr>
            <p:nvPr/>
          </p:nvSpPr>
          <p:spPr bwMode="auto">
            <a:xfrm>
              <a:off x="3527425" y="2141538"/>
              <a:ext cx="83820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1200" dirty="0"/>
                <a:t>Event #1</a:t>
              </a:r>
            </a:p>
          </p:txBody>
        </p:sp>
        <p:sp>
          <p:nvSpPr>
            <p:cNvPr id="19" name="TextBox 35"/>
            <p:cNvSpPr txBox="1">
              <a:spLocks noChangeArrowheads="1"/>
            </p:cNvSpPr>
            <p:nvPr/>
          </p:nvSpPr>
          <p:spPr bwMode="auto">
            <a:xfrm>
              <a:off x="5040313" y="2135188"/>
              <a:ext cx="83820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1200" dirty="0"/>
                <a:t>Event #2</a:t>
              </a:r>
            </a:p>
          </p:txBody>
        </p:sp>
        <p:sp>
          <p:nvSpPr>
            <p:cNvPr id="20" name="TextBox 38"/>
            <p:cNvSpPr txBox="1">
              <a:spLocks noChangeArrowheads="1"/>
            </p:cNvSpPr>
            <p:nvPr/>
          </p:nvSpPr>
          <p:spPr bwMode="auto">
            <a:xfrm>
              <a:off x="8016875" y="2209800"/>
              <a:ext cx="1023938" cy="581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1600" dirty="0"/>
                <a:t>VME</a:t>
              </a:r>
            </a:p>
            <a:p>
              <a:pPr algn="ctr" eaLnBrk="0" hangingPunct="0"/>
              <a:r>
                <a:rPr lang="en-US" sz="1600" dirty="0"/>
                <a:t>Readout</a:t>
              </a:r>
            </a:p>
          </p:txBody>
        </p:sp>
        <p:sp>
          <p:nvSpPr>
            <p:cNvPr id="21" name="Pentagon 20"/>
            <p:cNvSpPr/>
            <p:nvPr/>
          </p:nvSpPr>
          <p:spPr>
            <a:xfrm flipH="1">
              <a:off x="1270000" y="2868613"/>
              <a:ext cx="838200" cy="406400"/>
            </a:xfrm>
            <a:prstGeom prst="homePlat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en-US" sz="1400" dirty="0">
                  <a:solidFill>
                    <a:schemeClr val="tx1"/>
                  </a:solidFill>
                </a:rPr>
                <a:t>FADC</a:t>
              </a:r>
            </a:p>
            <a:p>
              <a:pPr algn="ctr" eaLnBrk="0" hangingPunct="0">
                <a:defRPr/>
              </a:pPr>
              <a:r>
                <a:rPr lang="en-US" sz="1400" dirty="0">
                  <a:solidFill>
                    <a:schemeClr val="tx1"/>
                  </a:solidFill>
                </a:rPr>
                <a:t>12-bit</a:t>
              </a:r>
            </a:p>
          </p:txBody>
        </p:sp>
        <p:sp>
          <p:nvSpPr>
            <p:cNvPr id="22" name="TextBox 56"/>
            <p:cNvSpPr txBox="1">
              <a:spLocks noChangeArrowheads="1"/>
            </p:cNvSpPr>
            <p:nvPr/>
          </p:nvSpPr>
          <p:spPr bwMode="auto">
            <a:xfrm>
              <a:off x="5067300" y="3778250"/>
              <a:ext cx="99060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1200" dirty="0"/>
                <a:t>Trigger #1</a:t>
              </a:r>
            </a:p>
          </p:txBody>
        </p:sp>
        <p:sp>
          <p:nvSpPr>
            <p:cNvPr id="23" name="TextBox 57"/>
            <p:cNvSpPr txBox="1">
              <a:spLocks noChangeArrowheads="1"/>
            </p:cNvSpPr>
            <p:nvPr/>
          </p:nvSpPr>
          <p:spPr bwMode="auto">
            <a:xfrm>
              <a:off x="6438900" y="3770313"/>
              <a:ext cx="99060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1200" dirty="0"/>
                <a:t>Trigger #2</a:t>
              </a:r>
            </a:p>
          </p:txBody>
        </p:sp>
        <p:sp>
          <p:nvSpPr>
            <p:cNvPr id="24" name="TextBox 58"/>
            <p:cNvSpPr txBox="1">
              <a:spLocks noChangeArrowheads="1"/>
            </p:cNvSpPr>
            <p:nvPr/>
          </p:nvSpPr>
          <p:spPr bwMode="auto">
            <a:xfrm>
              <a:off x="5040313" y="3211513"/>
              <a:ext cx="1371600" cy="460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1200" dirty="0"/>
                <a:t>ADC Sample Pipeline</a:t>
              </a:r>
            </a:p>
          </p:txBody>
        </p:sp>
        <p:cxnSp>
          <p:nvCxnSpPr>
            <p:cNvPr id="25" name="Straight Connector 24"/>
            <p:cNvCxnSpPr/>
            <p:nvPr/>
          </p:nvCxnSpPr>
          <p:spPr>
            <a:xfrm rot="5400000">
              <a:off x="5977732" y="3304381"/>
              <a:ext cx="762000" cy="1587"/>
            </a:xfrm>
            <a:prstGeom prst="line">
              <a:avLst/>
            </a:prstGeom>
            <a:ln w="158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>
              <a:off x="4628357" y="3229769"/>
              <a:ext cx="762000" cy="1587"/>
            </a:xfrm>
            <a:prstGeom prst="line">
              <a:avLst/>
            </a:prstGeom>
            <a:ln w="158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21" idx="1"/>
            </p:cNvCxnSpPr>
            <p:nvPr/>
          </p:nvCxnSpPr>
          <p:spPr>
            <a:xfrm>
              <a:off x="2108200" y="3071813"/>
              <a:ext cx="1133475" cy="3175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Rectangle 27"/>
            <p:cNvSpPr/>
            <p:nvPr/>
          </p:nvSpPr>
          <p:spPr>
            <a:xfrm>
              <a:off x="6389688" y="1227138"/>
              <a:ext cx="1524000" cy="533400"/>
            </a:xfrm>
            <a:prstGeom prst="rect">
              <a:avLst/>
            </a:prstGeom>
            <a:ln w="50800" cmpd="thinThick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en-US" sz="1400" dirty="0">
                  <a:solidFill>
                    <a:schemeClr val="tx1"/>
                  </a:solidFill>
                </a:rPr>
                <a:t>Trigger Pulse</a:t>
              </a:r>
            </a:p>
            <a:p>
              <a:pPr algn="ctr" eaLnBrk="0" hangingPunct="0">
                <a:defRPr/>
              </a:pPr>
              <a:r>
                <a:rPr lang="en-US" sz="1400" dirty="0">
                  <a:solidFill>
                    <a:schemeClr val="tx1"/>
                  </a:solidFill>
                </a:rPr>
                <a:t>Pre-Processing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7913688" y="1490663"/>
              <a:ext cx="609600" cy="158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66"/>
            <p:cNvSpPr txBox="1">
              <a:spLocks noChangeArrowheads="1"/>
            </p:cNvSpPr>
            <p:nvPr/>
          </p:nvSpPr>
          <p:spPr bwMode="auto">
            <a:xfrm>
              <a:off x="8335963" y="730250"/>
              <a:ext cx="688975" cy="738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eaLnBrk="0" hangingPunct="0"/>
              <a:r>
                <a:rPr lang="en-US" sz="1200" dirty="0"/>
                <a:t>Gigabit</a:t>
              </a:r>
            </a:p>
            <a:p>
              <a:pPr algn="ctr" eaLnBrk="0" hangingPunct="0"/>
              <a:r>
                <a:rPr lang="en-US" sz="1200" dirty="0"/>
                <a:t>Serial</a:t>
              </a:r>
            </a:p>
            <a:p>
              <a:pPr algn="ctr" eaLnBrk="0" hangingPunct="0"/>
              <a:r>
                <a:rPr lang="en-US" sz="1200" dirty="0"/>
                <a:t>Trigger</a:t>
              </a:r>
            </a:p>
            <a:p>
              <a:pPr algn="ctr" eaLnBrk="0" hangingPunct="0"/>
              <a:r>
                <a:rPr lang="en-US" sz="1200" dirty="0" smtClean="0"/>
                <a:t>Data</a:t>
              </a:r>
              <a:endParaRPr lang="en-US" sz="1200" dirty="0"/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flipV="1">
              <a:off x="2901950" y="1497013"/>
              <a:ext cx="3473450" cy="1587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2102644" y="2288381"/>
              <a:ext cx="1600200" cy="1588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5432425" y="4040188"/>
              <a:ext cx="2570163" cy="635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76"/>
            <p:cNvSpPr txBox="1">
              <a:spLocks noChangeArrowheads="1"/>
            </p:cNvSpPr>
            <p:nvPr/>
          </p:nvSpPr>
          <p:spPr bwMode="auto">
            <a:xfrm>
              <a:off x="8129588" y="3113088"/>
              <a:ext cx="1014412" cy="862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eaLnBrk="0" hangingPunct="0"/>
              <a:r>
                <a:rPr lang="en-US" sz="1400" dirty="0"/>
                <a:t>Physics</a:t>
              </a:r>
            </a:p>
            <a:p>
              <a:pPr algn="ctr" eaLnBrk="0" hangingPunct="0"/>
              <a:r>
                <a:rPr lang="en-US" sz="1400" dirty="0"/>
                <a:t>‘Event’</a:t>
              </a:r>
            </a:p>
            <a:p>
              <a:pPr algn="ctr" eaLnBrk="0" hangingPunct="0"/>
              <a:r>
                <a:rPr lang="en-US" sz="1400" dirty="0"/>
                <a:t>Trigger Input</a:t>
              </a:r>
            </a:p>
          </p:txBody>
        </p:sp>
        <p:cxnSp>
          <p:nvCxnSpPr>
            <p:cNvPr id="35" name="Straight Connector 34"/>
            <p:cNvCxnSpPr/>
            <p:nvPr/>
          </p:nvCxnSpPr>
          <p:spPr>
            <a:xfrm flipV="1">
              <a:off x="4987925" y="4048125"/>
              <a:ext cx="520700" cy="1588"/>
            </a:xfrm>
            <a:prstGeom prst="line">
              <a:avLst/>
            </a:prstGeom>
            <a:ln w="158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Freeform 32"/>
            <p:cNvSpPr>
              <a:spLocks noChangeArrowheads="1"/>
            </p:cNvSpPr>
            <p:nvPr/>
          </p:nvSpPr>
          <p:spPr bwMode="auto">
            <a:xfrm>
              <a:off x="114300" y="3141663"/>
              <a:ext cx="1049338" cy="644525"/>
            </a:xfrm>
            <a:custGeom>
              <a:avLst/>
              <a:gdLst>
                <a:gd name="T0" fmla="*/ 0 w 1192378"/>
                <a:gd name="T1" fmla="*/ 0 h 285240"/>
                <a:gd name="T2" fmla="*/ 47338 w 1192378"/>
                <a:gd name="T3" fmla="*/ 179002925 h 285240"/>
                <a:gd name="T4" fmla="*/ 111820 w 1192378"/>
                <a:gd name="T5" fmla="*/ 89288158 h 285240"/>
                <a:gd name="T6" fmla="*/ 202984 w 1192378"/>
                <a:gd name="T7" fmla="*/ 22166471 h 285240"/>
                <a:gd name="T8" fmla="*/ 428678 w 1192378"/>
                <a:gd name="T9" fmla="*/ 4972342 h 285240"/>
                <a:gd name="T10" fmla="*/ 428678 w 1192378"/>
                <a:gd name="T11" fmla="*/ 4972342 h 2852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92378"/>
                <a:gd name="T19" fmla="*/ 0 h 285240"/>
                <a:gd name="T20" fmla="*/ 1192378 w 1192378"/>
                <a:gd name="T21" fmla="*/ 285240 h 28524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92378" h="285240">
                  <a:moveTo>
                    <a:pt x="0" y="0"/>
                  </a:moveTo>
                  <a:cubicBezTo>
                    <a:pt x="23774" y="128016"/>
                    <a:pt x="79836" y="241454"/>
                    <a:pt x="131674" y="263347"/>
                  </a:cubicBezTo>
                  <a:cubicBezTo>
                    <a:pt x="183512" y="285240"/>
                    <a:pt x="238874" y="169816"/>
                    <a:pt x="311029" y="131360"/>
                  </a:cubicBezTo>
                  <a:cubicBezTo>
                    <a:pt x="383184" y="92904"/>
                    <a:pt x="417713" y="53285"/>
                    <a:pt x="564604" y="32611"/>
                  </a:cubicBezTo>
                  <a:cubicBezTo>
                    <a:pt x="711495" y="11937"/>
                    <a:pt x="1087749" y="11531"/>
                    <a:pt x="1192378" y="7315"/>
                  </a:cubicBezTo>
                </a:path>
              </a:pathLst>
            </a:custGeom>
            <a:noFill/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/>
            </a:p>
          </p:txBody>
        </p:sp>
        <p:sp>
          <p:nvSpPr>
            <p:cNvPr id="37" name="TextBox 19"/>
            <p:cNvSpPr txBox="1">
              <a:spLocks noChangeArrowheads="1"/>
            </p:cNvSpPr>
            <p:nvPr/>
          </p:nvSpPr>
          <p:spPr bwMode="auto">
            <a:xfrm>
              <a:off x="-174625" y="2705100"/>
              <a:ext cx="1066800" cy="460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1200" dirty="0"/>
                <a:t>detector</a:t>
              </a:r>
            </a:p>
            <a:p>
              <a:pPr algn="ctr" eaLnBrk="0" hangingPunct="0"/>
              <a:r>
                <a:rPr lang="en-US" sz="1200" dirty="0"/>
                <a:t>signal</a:t>
              </a:r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>
              <a:off x="968375" y="3076575"/>
              <a:ext cx="303213" cy="1588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9" name="Rectangle 38"/>
            <p:cNvSpPr/>
            <p:nvPr/>
          </p:nvSpPr>
          <p:spPr bwMode="auto">
            <a:xfrm>
              <a:off x="1262063" y="1133475"/>
              <a:ext cx="6699250" cy="3055938"/>
            </a:xfrm>
            <a:prstGeom prst="rect">
              <a:avLst/>
            </a:pr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 dirty="0"/>
            </a:p>
          </p:txBody>
        </p:sp>
        <p:cxnSp>
          <p:nvCxnSpPr>
            <p:cNvPr id="41" name="Straight Arrow Connector 40"/>
            <p:cNvCxnSpPr>
              <a:endCxn id="21" idx="0"/>
            </p:cNvCxnSpPr>
            <p:nvPr/>
          </p:nvCxnSpPr>
          <p:spPr>
            <a:xfrm rot="16200000" flipH="1">
              <a:off x="1558131" y="2636044"/>
              <a:ext cx="465138" cy="0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2" name="TextBox 56"/>
            <p:cNvSpPr txBox="1">
              <a:spLocks noChangeArrowheads="1"/>
            </p:cNvSpPr>
            <p:nvPr/>
          </p:nvSpPr>
          <p:spPr bwMode="auto">
            <a:xfrm>
              <a:off x="1382713" y="1682750"/>
              <a:ext cx="862012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800" dirty="0"/>
                <a:t>250MHz</a:t>
              </a:r>
            </a:p>
            <a:p>
              <a:pPr algn="ctr" eaLnBrk="0" hangingPunct="0"/>
              <a:r>
                <a:rPr lang="en-US" sz="800" dirty="0"/>
                <a:t>Sample Clock</a:t>
              </a:r>
            </a:p>
          </p:txBody>
        </p:sp>
        <p:sp>
          <p:nvSpPr>
            <p:cNvPr id="43" name="TextBox 34"/>
            <p:cNvSpPr txBox="1">
              <a:spLocks noChangeArrowheads="1"/>
            </p:cNvSpPr>
            <p:nvPr/>
          </p:nvSpPr>
          <p:spPr bwMode="auto">
            <a:xfrm>
              <a:off x="3868738" y="1614488"/>
              <a:ext cx="1403350" cy="277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1200" dirty="0"/>
                <a:t>Capture Window</a:t>
              </a:r>
            </a:p>
          </p:txBody>
        </p:sp>
        <p:cxnSp>
          <p:nvCxnSpPr>
            <p:cNvPr id="44" name="Straight Connector 72"/>
            <p:cNvCxnSpPr>
              <a:cxnSpLocks noChangeShapeType="1"/>
              <a:stCxn id="43" idx="2"/>
            </p:cNvCxnSpPr>
            <p:nvPr/>
          </p:nvCxnSpPr>
          <p:spPr bwMode="auto">
            <a:xfrm rot="5400000">
              <a:off x="4309269" y="2139156"/>
              <a:ext cx="508000" cy="142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5" name="Straight Connector 77"/>
            <p:cNvCxnSpPr>
              <a:cxnSpLocks noChangeShapeType="1"/>
              <a:stCxn id="43" idx="2"/>
            </p:cNvCxnSpPr>
            <p:nvPr/>
          </p:nvCxnSpPr>
          <p:spPr bwMode="auto">
            <a:xfrm rot="16200000" flipH="1">
              <a:off x="4597401" y="1865312"/>
              <a:ext cx="622300" cy="676275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6" name="Straight Arrow Connector 45"/>
            <p:cNvCxnSpPr/>
            <p:nvPr/>
          </p:nvCxnSpPr>
          <p:spPr>
            <a:xfrm flipH="1" flipV="1">
              <a:off x="7964488" y="4032251"/>
              <a:ext cx="493712" cy="634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Box 47"/>
          <p:cNvSpPr txBox="1"/>
          <p:nvPr/>
        </p:nvSpPr>
        <p:spPr>
          <a:xfrm>
            <a:off x="436880" y="782320"/>
            <a:ext cx="3474720" cy="4001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Comic Sans MS" pitchFamily="66" charset="0"/>
              </a:rPr>
              <a:t>200 KHz L1 trigger rate</a:t>
            </a:r>
            <a:endParaRPr lang="en-US" sz="2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Exotic Hybrid Spectroscopy with GlueX    -    David Lawrence   -   JLab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3,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428773"/>
      </p:ext>
    </p:extLst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3,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Exotic Hybrid Spectroscopy with GlueX    -    David Lawrence   -   JLab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95B1-F9B5-7C45-85D9-61C97AD152DD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7" name="Picture 6" descr="Picture 6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04800"/>
            <a:ext cx="8610600" cy="60124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411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Trigger System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2400" y="6178771"/>
            <a:ext cx="44293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slide stolen from C. Cuevas’ talk at May 2010 </a:t>
            </a:r>
            <a:r>
              <a:rPr lang="en-US" sz="1200" i="1" dirty="0" err="1" smtClean="0"/>
              <a:t>GlueX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Collab</a:t>
            </a:r>
            <a:r>
              <a:rPr lang="en-US" sz="1200" i="1" dirty="0" smtClean="0"/>
              <a:t>. Meeting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147471569"/>
      </p:ext>
    </p:extLst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 rot="16200000">
            <a:off x="7861150" y="5053167"/>
            <a:ext cx="922867" cy="646331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 </a:t>
            </a:r>
          </a:p>
          <a:p>
            <a:pPr algn="ctr"/>
            <a:r>
              <a:rPr lang="en-US" sz="1200" b="1" dirty="0" smtClean="0"/>
              <a:t> </a:t>
            </a:r>
          </a:p>
          <a:p>
            <a:pPr algn="ctr"/>
            <a:r>
              <a:rPr lang="en-US" sz="1200" b="1" dirty="0" smtClean="0"/>
              <a:t> </a:t>
            </a:r>
            <a:endParaRPr lang="en-US" sz="12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9057"/>
            <a:ext cx="7848600" cy="921542"/>
          </a:xfrm>
        </p:spPr>
        <p:txBody>
          <a:bodyPr>
            <a:normAutofit/>
          </a:bodyPr>
          <a:lstStyle/>
          <a:p>
            <a:r>
              <a:rPr lang="en-US" sz="3600" dirty="0" err="1" smtClean="0">
                <a:latin typeface="Century Gothic"/>
                <a:cs typeface="Century Gothic"/>
              </a:rPr>
              <a:t>GlueX</a:t>
            </a:r>
            <a:r>
              <a:rPr lang="en-US" sz="3600" dirty="0" smtClean="0">
                <a:latin typeface="Century Gothic"/>
                <a:cs typeface="Century Gothic"/>
              </a:rPr>
              <a:t> Data Rates</a:t>
            </a:r>
            <a:br>
              <a:rPr lang="en-US" sz="3600" dirty="0" smtClean="0">
                <a:latin typeface="Century Gothic"/>
                <a:cs typeface="Century Gothic"/>
              </a:rPr>
            </a:br>
            <a:r>
              <a:rPr lang="en-US" sz="1800" i="1" dirty="0" smtClean="0">
                <a:latin typeface="Century Gothic"/>
                <a:cs typeface="Century Gothic"/>
              </a:rPr>
              <a:t>David Lawrence,  Jefferson Lab</a:t>
            </a:r>
            <a:endParaRPr lang="en-US" sz="3600" i="1" dirty="0">
              <a:latin typeface="Century Gothic"/>
              <a:cs typeface="Century Gothic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685800" y="990599"/>
          <a:ext cx="7313615" cy="4846320"/>
        </p:xfrm>
        <a:graphic>
          <a:graphicData uri="http://schemas.openxmlformats.org/drawingml/2006/table">
            <a:tbl>
              <a:tblPr firstRow="1" bandRow="1">
                <a:tableStyleId>{AF606853-7671-496A-8E4F-DF71F8EC918B}</a:tableStyleId>
              </a:tblPr>
              <a:tblGrid>
                <a:gridCol w="1462723"/>
                <a:gridCol w="1462723"/>
                <a:gridCol w="1462723"/>
                <a:gridCol w="1462723"/>
                <a:gridCol w="1462723"/>
              </a:tblGrid>
              <a:tr h="1113957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Front End</a:t>
                      </a:r>
                    </a:p>
                    <a:p>
                      <a:pPr algn="ctr"/>
                      <a:r>
                        <a:rPr lang="en-US" dirty="0" smtClean="0"/>
                        <a:t>DAQ Rate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Event</a:t>
                      </a:r>
                    </a:p>
                    <a:p>
                      <a:pPr algn="ctr"/>
                      <a:r>
                        <a:rPr lang="en-US" dirty="0" smtClean="0"/>
                        <a:t>Size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L1 Trigger</a:t>
                      </a:r>
                    </a:p>
                    <a:p>
                      <a:pPr algn="ctr"/>
                      <a:r>
                        <a:rPr lang="en-US" dirty="0" smtClean="0"/>
                        <a:t>Rate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Bandwidth</a:t>
                      </a:r>
                    </a:p>
                    <a:p>
                      <a:pPr algn="ctr"/>
                      <a:r>
                        <a:rPr lang="en-US" dirty="0" smtClean="0"/>
                        <a:t>to mass</a:t>
                      </a:r>
                    </a:p>
                    <a:p>
                      <a:pPr algn="ctr"/>
                      <a:r>
                        <a:rPr lang="en-US" dirty="0" smtClean="0"/>
                        <a:t>Storage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428445">
                <a:tc>
                  <a:txBody>
                    <a:bodyPr/>
                    <a:lstStyle/>
                    <a:p>
                      <a:r>
                        <a:rPr lang="en-US" sz="2400" b="1" dirty="0" err="1" smtClean="0"/>
                        <a:t>GlueX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/>
                        <a:t>3 GB/</a:t>
                      </a:r>
                      <a:r>
                        <a:rPr lang="en-US" sz="2400" b="1" dirty="0" err="1" smtClean="0"/>
                        <a:t>s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/>
                        <a:t>15 </a:t>
                      </a:r>
                      <a:r>
                        <a:rPr lang="en-US" sz="2400" b="1" dirty="0" err="1" smtClean="0"/>
                        <a:t>kB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/>
                        <a:t>200 kHz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/>
                        <a:t>300 MB/</a:t>
                      </a:r>
                      <a:r>
                        <a:rPr lang="en-US" sz="2400" b="1" dirty="0" err="1" smtClean="0"/>
                        <a:t>s</a:t>
                      </a:r>
                      <a:endParaRPr lang="en-US" sz="2400" b="1" dirty="0"/>
                    </a:p>
                  </a:txBody>
                  <a:tcPr/>
                </a:tc>
              </a:tr>
              <a:tr h="428445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CLAS12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/>
                        <a:t>0.1 GB/</a:t>
                      </a:r>
                      <a:r>
                        <a:rPr lang="en-US" sz="2400" b="1" dirty="0" err="1" smtClean="0"/>
                        <a:t>s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/>
                        <a:t>20 </a:t>
                      </a:r>
                      <a:r>
                        <a:rPr lang="en-US" sz="2400" b="1" dirty="0" err="1" smtClean="0"/>
                        <a:t>kB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/>
                        <a:t>10 kHz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/>
                        <a:t>100 MB/</a:t>
                      </a:r>
                      <a:r>
                        <a:rPr lang="en-US" sz="2400" b="1" dirty="0" err="1" smtClean="0"/>
                        <a:t>s</a:t>
                      </a:r>
                      <a:endParaRPr lang="en-US" sz="2400" b="1" dirty="0"/>
                    </a:p>
                  </a:txBody>
                  <a:tcPr/>
                </a:tc>
              </a:tr>
              <a:tr h="428445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ALICE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/>
                        <a:t>500 GB/</a:t>
                      </a:r>
                      <a:r>
                        <a:rPr lang="en-US" sz="2400" b="1" dirty="0" err="1" smtClean="0"/>
                        <a:t>s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/>
                        <a:t>2,500 </a:t>
                      </a:r>
                      <a:r>
                        <a:rPr lang="en-US" sz="2400" b="1" dirty="0" err="1" smtClean="0"/>
                        <a:t>kB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/>
                        <a:t>200 kHz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/>
                        <a:t>200 MB/</a:t>
                      </a:r>
                      <a:r>
                        <a:rPr lang="en-US" sz="2400" b="1" dirty="0" err="1" smtClean="0"/>
                        <a:t>s</a:t>
                      </a:r>
                      <a:endParaRPr lang="en-US" sz="2400" b="1" dirty="0"/>
                    </a:p>
                  </a:txBody>
                  <a:tcPr/>
                </a:tc>
              </a:tr>
              <a:tr h="428445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ATLAS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/>
                        <a:t>113 GB/</a:t>
                      </a:r>
                      <a:r>
                        <a:rPr lang="en-US" sz="2400" b="1" dirty="0" err="1" smtClean="0"/>
                        <a:t>s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/>
                        <a:t>1,500 </a:t>
                      </a:r>
                      <a:r>
                        <a:rPr lang="en-US" sz="2400" b="1" dirty="0" err="1" smtClean="0"/>
                        <a:t>kB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/>
                        <a:t>75 kHz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/>
                        <a:t>300 MB/</a:t>
                      </a:r>
                      <a:r>
                        <a:rPr lang="en-US" sz="2400" b="1" dirty="0" err="1" smtClean="0"/>
                        <a:t>s</a:t>
                      </a:r>
                      <a:endParaRPr lang="en-US" sz="2400" b="1" dirty="0"/>
                    </a:p>
                  </a:txBody>
                  <a:tcPr/>
                </a:tc>
              </a:tr>
              <a:tr h="428445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CMS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/>
                        <a:t>200 GB/</a:t>
                      </a:r>
                      <a:r>
                        <a:rPr lang="en-US" sz="2400" b="1" dirty="0" err="1" smtClean="0"/>
                        <a:t>s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/>
                        <a:t>1,000</a:t>
                      </a:r>
                      <a:r>
                        <a:rPr lang="en-US" sz="2400" b="1" baseline="0" dirty="0" smtClean="0"/>
                        <a:t> </a:t>
                      </a:r>
                      <a:r>
                        <a:rPr lang="en-US" sz="2400" b="1" baseline="0" dirty="0" err="1" smtClean="0"/>
                        <a:t>k</a:t>
                      </a:r>
                      <a:r>
                        <a:rPr lang="en-US" sz="2400" b="1" dirty="0" err="1" smtClean="0"/>
                        <a:t>B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/>
                        <a:t>100 kHz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/>
                        <a:t>100 MB/</a:t>
                      </a:r>
                      <a:r>
                        <a:rPr lang="en-US" sz="2400" b="1" dirty="0" err="1" smtClean="0"/>
                        <a:t>s</a:t>
                      </a:r>
                      <a:endParaRPr lang="en-US" sz="2400" b="1" dirty="0"/>
                    </a:p>
                  </a:txBody>
                  <a:tcPr/>
                </a:tc>
              </a:tr>
              <a:tr h="428445">
                <a:tc>
                  <a:txBody>
                    <a:bodyPr/>
                    <a:lstStyle/>
                    <a:p>
                      <a:r>
                        <a:rPr lang="en-US" sz="2400" b="1" dirty="0" err="1" smtClean="0"/>
                        <a:t>LHCb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/>
                        <a:t>40 GB/</a:t>
                      </a:r>
                      <a:r>
                        <a:rPr lang="en-US" sz="2400" b="1" dirty="0" err="1" smtClean="0"/>
                        <a:t>s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/>
                        <a:t>40 </a:t>
                      </a:r>
                      <a:r>
                        <a:rPr lang="en-US" sz="2400" b="1" dirty="0" err="1" smtClean="0"/>
                        <a:t>kB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/>
                        <a:t>1000 kHz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/>
                        <a:t>100 MB/</a:t>
                      </a:r>
                      <a:r>
                        <a:rPr lang="en-US" sz="2400" b="1" dirty="0" err="1" smtClean="0"/>
                        <a:t>s</a:t>
                      </a:r>
                      <a:endParaRPr lang="en-US" sz="2400" b="1" dirty="0"/>
                    </a:p>
                  </a:txBody>
                  <a:tcPr/>
                </a:tc>
              </a:tr>
              <a:tr h="428445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STAR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/>
                        <a:t>50 GB/</a:t>
                      </a:r>
                      <a:r>
                        <a:rPr lang="en-US" sz="2400" b="1" dirty="0" err="1" smtClean="0"/>
                        <a:t>s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/>
                        <a:t>1,000 </a:t>
                      </a:r>
                      <a:r>
                        <a:rPr lang="en-US" sz="2400" b="1" dirty="0" err="1" smtClean="0"/>
                        <a:t>kB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/>
                        <a:t>0.6 kHz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/>
                        <a:t>450 MB/</a:t>
                      </a:r>
                      <a:r>
                        <a:rPr lang="en-US" sz="2400" b="1" dirty="0" err="1" smtClean="0"/>
                        <a:t>s</a:t>
                      </a:r>
                      <a:endParaRPr lang="en-US" sz="2400" b="1" dirty="0"/>
                    </a:p>
                  </a:txBody>
                  <a:tcPr/>
                </a:tc>
              </a:tr>
              <a:tr h="428445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PHENIX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/>
                        <a:t>0.9 GB/</a:t>
                      </a:r>
                      <a:r>
                        <a:rPr lang="en-US" sz="2400" b="1" dirty="0" err="1" smtClean="0"/>
                        <a:t>s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baseline="0" dirty="0" smtClean="0"/>
                        <a:t>~</a:t>
                      </a:r>
                      <a:r>
                        <a:rPr lang="en-US" sz="2400" b="1" dirty="0" smtClean="0"/>
                        <a:t>60 </a:t>
                      </a:r>
                      <a:r>
                        <a:rPr lang="en-US" sz="2400" b="1" dirty="0" err="1" smtClean="0"/>
                        <a:t>kB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/>
                        <a:t>~</a:t>
                      </a:r>
                      <a:r>
                        <a:rPr lang="en-US" sz="2400" b="1" baseline="0" dirty="0" smtClean="0"/>
                        <a:t> 15 kHz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/>
                        <a:t>450 MB/</a:t>
                      </a:r>
                      <a:r>
                        <a:rPr lang="en-US" sz="2400" b="1" dirty="0" err="1" smtClean="0"/>
                        <a:t>s</a:t>
                      </a:r>
                      <a:endParaRPr lang="en-US" sz="24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3,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Exotic Hybrid Spectroscopy with GlueX    -    David Lawrence   -   JLab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E3651-AAAD-8441-AFB9-2026A0DB28BF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-395762" y="3833341"/>
            <a:ext cx="182456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LHC</a:t>
            </a:r>
            <a:endParaRPr lang="en-US" sz="1600" b="1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67895" y="2470207"/>
            <a:ext cx="901703" cy="338554"/>
          </a:xfrm>
          <a:prstGeom prst="rect">
            <a:avLst/>
          </a:prstGeom>
          <a:solidFill>
            <a:srgbClr val="B0A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/>
              <a:t>JLab</a:t>
            </a:r>
            <a:endParaRPr lang="en-US" sz="1600" b="1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57737" y="5206632"/>
            <a:ext cx="922019" cy="338554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BNL</a:t>
            </a:r>
            <a:endParaRPr lang="en-US" sz="1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8003649" y="5075766"/>
            <a:ext cx="593947" cy="276999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*</a:t>
            </a:r>
            <a:endParaRPr lang="en-US" sz="1200" b="1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7412415" y="3681566"/>
            <a:ext cx="1820334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CHEP2007 talk</a:t>
            </a:r>
          </a:p>
          <a:p>
            <a:pPr algn="ctr"/>
            <a:r>
              <a:rPr lang="en-US" sz="1200" b="1" dirty="0" smtClean="0"/>
              <a:t>Sylvain </a:t>
            </a:r>
            <a:r>
              <a:rPr lang="en-US" sz="1200" b="1" dirty="0" err="1" smtClean="0"/>
              <a:t>Chapelin</a:t>
            </a:r>
            <a:endParaRPr lang="en-US" sz="1200" b="1" dirty="0" smtClean="0"/>
          </a:p>
          <a:p>
            <a:pPr algn="ctr"/>
            <a:r>
              <a:rPr lang="en-US" sz="1200" b="1" dirty="0" smtClean="0"/>
              <a:t> </a:t>
            </a:r>
            <a:endParaRPr lang="en-US" sz="1200" b="1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7873850" y="2318434"/>
            <a:ext cx="897466" cy="646331"/>
          </a:xfrm>
          <a:prstGeom prst="rect">
            <a:avLst/>
          </a:prstGeom>
          <a:solidFill>
            <a:srgbClr val="B0A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private comm.</a:t>
            </a:r>
          </a:p>
          <a:p>
            <a:pPr algn="ctr"/>
            <a:r>
              <a:rPr lang="en-US" sz="1200" b="1" dirty="0" smtClean="0"/>
              <a:t> </a:t>
            </a:r>
            <a:endParaRPr lang="en-US" sz="1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105400" y="6028983"/>
            <a:ext cx="388620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 * Jeff </a:t>
            </a:r>
            <a:r>
              <a:rPr lang="en-US" sz="1200" b="1" dirty="0" err="1" smtClean="0"/>
              <a:t>Landgraf</a:t>
            </a:r>
            <a:r>
              <a:rPr lang="en-US" sz="1200" b="1" dirty="0" smtClean="0"/>
              <a:t> Private Comm. 2/11/2010</a:t>
            </a:r>
          </a:p>
          <a:p>
            <a:r>
              <a:rPr lang="en-US" sz="1200" b="1" dirty="0" smtClean="0"/>
              <a:t>** CHEP2006 talk Martin L. </a:t>
            </a:r>
            <a:r>
              <a:rPr lang="en-US" sz="1200" b="1" dirty="0" err="1" smtClean="0"/>
              <a:t>Purschke</a:t>
            </a:r>
            <a:r>
              <a:rPr lang="en-US" sz="1000" b="1" dirty="0" smtClean="0"/>
              <a:t>. current capability is 800MB/s peak, 500MB/s sustained (priv. comm. 2/14/2010)</a:t>
            </a:r>
            <a:endParaRPr lang="en-US" sz="1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8016348" y="5505735"/>
            <a:ext cx="593947" cy="276999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**</a:t>
            </a:r>
            <a:endParaRPr lang="en-US" sz="1200" b="1" dirty="0"/>
          </a:p>
        </p:txBody>
      </p:sp>
      <p:sp>
        <p:nvSpPr>
          <p:cNvPr id="19" name="Oval 18"/>
          <p:cNvSpPr/>
          <p:nvPr/>
        </p:nvSpPr>
        <p:spPr>
          <a:xfrm>
            <a:off x="6415893" y="2092953"/>
            <a:ext cx="1752600" cy="558312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57569"/>
      </p:ext>
    </p:extLst>
  </p:cSld>
  <p:clrMapOvr>
    <a:masterClrMapping/>
  </p:clrMapOvr>
  <p:transition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3,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Exotic Hybrid Spectroscopy with GlueX    -    David Lawrence   -   JLab</a:t>
            </a:r>
            <a:endParaRPr lang="en-US"/>
          </a:p>
        </p:txBody>
      </p:sp>
      <p:sp>
        <p:nvSpPr>
          <p:cNvPr id="7" name="Slide Number Placeholder 8"/>
          <p:cNvSpPr txBox="1">
            <a:spLocks/>
          </p:cNvSpPr>
          <p:nvPr/>
        </p:nvSpPr>
        <p:spPr>
          <a:xfrm>
            <a:off x="6229350" y="6310313"/>
            <a:ext cx="1096963" cy="32861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smtClean="0">
                <a:ln>
                  <a:noFill/>
                </a:ln>
                <a:solidFill>
                  <a:srgbClr val="E6E6E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omic Sans MS" charset="0"/>
                <a:ea typeface="ＭＳ Ｐゴシック" charset="-128"/>
                <a:cs typeface="ＭＳ Ｐゴシック" charset="-128"/>
              </a:rPr>
              <a:t>Page </a:t>
            </a:r>
            <a:fld id="{57327819-BB35-C04C-8F11-587168A383A1}" type="slidenum">
              <a:rPr kumimoji="0" lang="en-US" sz="1200" b="1" i="1" u="none" strike="noStrike" kern="1200" cap="none" spc="0" normalizeH="0" baseline="0" noProof="0" smtClean="0">
                <a:ln>
                  <a:noFill/>
                </a:ln>
                <a:solidFill>
                  <a:srgbClr val="E6E6E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omic Sans MS" charset="0"/>
                <a:ea typeface="ＭＳ Ｐゴシック" charset="-128"/>
                <a:cs typeface="ＭＳ Ｐゴシック" charset="-128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1" i="1" u="none" strike="noStrike" kern="1200" cap="none" spc="0" normalizeH="0" baseline="0" noProof="0">
              <a:ln>
                <a:noFill/>
              </a:ln>
              <a:solidFill>
                <a:srgbClr val="E6E6E6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graphicFrame>
        <p:nvGraphicFramePr>
          <p:cNvPr id="8" name="Group 102"/>
          <p:cNvGraphicFramePr>
            <a:graphicFrameLocks noGrp="1"/>
          </p:cNvGraphicFramePr>
          <p:nvPr/>
        </p:nvGraphicFramePr>
        <p:xfrm>
          <a:off x="0" y="573088"/>
          <a:ext cx="9144000" cy="6144260"/>
        </p:xfrm>
        <a:graphic>
          <a:graphicData uri="http://schemas.openxmlformats.org/drawingml/2006/table">
            <a:tbl>
              <a:tblPr/>
              <a:tblGrid>
                <a:gridCol w="2014538"/>
                <a:gridCol w="4081462"/>
                <a:gridCol w="3048000"/>
              </a:tblGrid>
              <a:tr h="241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33CC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Comic Sans MS" charset="0"/>
                          <a:ea typeface="ＭＳ Ｐゴシック" charset="-128"/>
                          <a:cs typeface="ＭＳ Ｐゴシック" charset="-128"/>
                        </a:rPr>
                        <a:t>Capability</a:t>
                      </a: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>
                          <a:ln>
                            <a:noFill/>
                          </a:ln>
                          <a:solidFill>
                            <a:srgbClr val="FF33CC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Comic Sans MS" charset="0"/>
                          <a:ea typeface="ＭＳ Ｐゴシック" charset="-128"/>
                          <a:cs typeface="ＭＳ Ｐゴシック" charset="-128"/>
                        </a:rPr>
                        <a:t>Quantity</a:t>
                      </a: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>
                          <a:ln>
                            <a:noFill/>
                          </a:ln>
                          <a:solidFill>
                            <a:srgbClr val="FF33CC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Comic Sans MS" charset="0"/>
                          <a:ea typeface="ＭＳ Ｐゴシック" charset="-128"/>
                          <a:cs typeface="ＭＳ Ｐゴシック" charset="-128"/>
                        </a:rPr>
                        <a:t>Range</a:t>
                      </a: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Charged particles</a:t>
                      </a: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Coverage</a:t>
                      </a: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1</a:t>
                      </a:r>
                      <a:r>
                        <a:rPr kumimoji="0" lang="en-US" sz="18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o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 &lt; 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Symbol" charset="2"/>
                          <a:ea typeface="ＭＳ Ｐゴシック" charset="-128"/>
                          <a:cs typeface="ＭＳ Ｐゴシック" charset="-128"/>
                        </a:rPr>
                        <a:t>q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 &lt; 160</a:t>
                      </a:r>
                      <a:r>
                        <a:rPr kumimoji="0" lang="en-US" sz="18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o</a:t>
                      </a: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0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Momentum Resolution (5</a:t>
                      </a:r>
                      <a:r>
                        <a:rPr kumimoji="0" lang="en-US" sz="18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o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-140</a:t>
                      </a:r>
                      <a:r>
                        <a:rPr kumimoji="0" lang="en-US" sz="18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o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)</a:t>
                      </a: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Symbol" charset="2"/>
                          <a:ea typeface="ＭＳ Ｐゴシック" charset="-128"/>
                          <a:cs typeface="ＭＳ Ｐゴシック" charset="-128"/>
                        </a:rPr>
                        <a:t>s</a:t>
                      </a:r>
                      <a:r>
                        <a:rPr kumimoji="0" lang="en-US" sz="18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p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/p = 1 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Comic Sans MS" charset="0"/>
                          <a:ea typeface="ＭＳ Ｐゴシック" charset="-128"/>
                          <a:cs typeface="ＭＳ Ｐゴシック" charset="-128"/>
                        </a:rPr>
                        <a:t>− 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3%</a:t>
                      </a: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Position resolution</a:t>
                      </a: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Symbol" charset="2"/>
                          <a:ea typeface="ＭＳ Ｐゴシック" charset="-128"/>
                          <a:cs typeface="ＭＳ Ｐゴシック" charset="-128"/>
                        </a:rPr>
                        <a:t>s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 ~ 150-200 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Symbol" charset="2"/>
                          <a:ea typeface="ＭＳ Ｐゴシック" charset="-128"/>
                          <a:cs typeface="ＭＳ Ｐゴシック" charset="-128"/>
                        </a:rPr>
                        <a:t>m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m</a:t>
                      </a: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dE/dx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 measurements</a:t>
                      </a: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20 &lt; 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Symbol" charset="2"/>
                          <a:ea typeface="ＭＳ Ｐゴシック" charset="-128"/>
                          <a:cs typeface="ＭＳ Ｐゴシック" charset="-128"/>
                        </a:rPr>
                        <a:t>q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 &lt; 160</a:t>
                      </a:r>
                      <a:r>
                        <a:rPr kumimoji="0" lang="en-US" sz="18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o</a:t>
                      </a: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Time-of-flight measurements</a:t>
                      </a: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Symbol" charset="2"/>
                          <a:ea typeface="ＭＳ Ｐゴシック" charset="-128"/>
                          <a:cs typeface="ＭＳ Ｐゴシック" charset="-128"/>
                        </a:rPr>
                        <a:t>s</a:t>
                      </a:r>
                      <a:r>
                        <a:rPr kumimoji="0" lang="en-US" sz="18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ToF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 ~ 60 ps; 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Symbol" charset="2"/>
                          <a:ea typeface="ＭＳ Ｐゴシック" charset="-128"/>
                          <a:cs typeface="ＭＳ Ｐゴシック" charset="-128"/>
                        </a:rPr>
                        <a:t>s</a:t>
                      </a:r>
                      <a:r>
                        <a:rPr kumimoji="0" lang="en-US" sz="18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BCal 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~ 200ps</a:t>
                      </a: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0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Barrel time resolution</a:t>
                      </a: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Symbol" charset="2"/>
                          <a:ea typeface="ＭＳ Ｐゴシック" charset="-128"/>
                          <a:cs typeface="ＭＳ Ｐゴシック" charset="-128"/>
                        </a:rPr>
                        <a:t>s</a:t>
                      </a:r>
                      <a:r>
                        <a:rPr kumimoji="0" lang="en-US" sz="18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t </a:t>
                      </a:r>
                      <a:r>
                        <a:rPr kumimoji="0" lang="en-US" sz="18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Symbol" charset="2"/>
                          <a:ea typeface="ＭＳ Ｐゴシック" charset="-128"/>
                          <a:cs typeface="ＭＳ Ｐゴシック" charset="-128"/>
                        </a:rPr>
                        <a:t>g 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&lt; (74 /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Arial" charset="0"/>
                          <a:cs typeface="Arial" charset="0"/>
                        </a:rPr>
                        <a:t>√E      33) ps</a:t>
                      </a: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Photon detection</a:t>
                      </a: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Energy measurements</a:t>
                      </a: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2</a:t>
                      </a:r>
                      <a:r>
                        <a:rPr kumimoji="0" lang="en-US" sz="18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o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 &lt; 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Symbol" charset="2"/>
                          <a:ea typeface="ＭＳ Ｐゴシック" charset="-128"/>
                          <a:cs typeface="ＭＳ Ｐゴシック" charset="-128"/>
                        </a:rPr>
                        <a:t>q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 &lt; 120</a:t>
                      </a:r>
                      <a:r>
                        <a:rPr kumimoji="0" lang="en-US" sz="18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o</a:t>
                      </a: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LGD energy resolution (E &gt; 60 MeV)</a:t>
                      </a: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Symbol" charset="2"/>
                          <a:ea typeface="ＭＳ Ｐゴシック" charset="-128"/>
                          <a:cs typeface="ＭＳ Ｐゴシック" charset="-128"/>
                        </a:rPr>
                        <a:t>s</a:t>
                      </a:r>
                      <a:r>
                        <a:rPr kumimoji="0" lang="en-US" sz="1800" b="1" i="0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E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/E =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(5.7/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Arial" charset="0"/>
                          <a:cs typeface="Arial" charset="0"/>
                        </a:rPr>
                        <a:t>√E   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Arial" charset="0"/>
                          <a:cs typeface="Arial" charset="0"/>
                        </a:rPr>
                        <a:t> 2.0)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Arial" charset="0"/>
                          <a:cs typeface="Arial" charset="0"/>
                        </a:rPr>
                        <a:t>%</a:t>
                      </a: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0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Barrel energy resolution (E &gt;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 60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MeV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)</a:t>
                      </a: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Symbol" charset="2"/>
                          <a:ea typeface="ＭＳ Ｐゴシック" charset="-128"/>
                          <a:cs typeface="ＭＳ Ｐゴシック" charset="-128"/>
                        </a:rPr>
                        <a:t>s</a:t>
                      </a:r>
                      <a:r>
                        <a:rPr kumimoji="0" lang="en-US" sz="18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E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/E =(5.54/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Arial" charset="0"/>
                          <a:cs typeface="Arial" charset="0"/>
                        </a:rPr>
                        <a:t>√E     1.6)%</a:t>
                      </a: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LGD position resolution</a:t>
                      </a: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Symbol" charset="2"/>
                          <a:ea typeface="ＭＳ Ｐゴシック" charset="-128"/>
                          <a:cs typeface="ＭＳ Ｐゴシック" charset="-128"/>
                        </a:rPr>
                        <a:t>s</a:t>
                      </a:r>
                      <a:r>
                        <a:rPr kumimoji="0" lang="en-US" sz="18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x,y,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 ~ 0. 64 cm/√E</a:t>
                      </a: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Barrel position resolution</a:t>
                      </a: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Symbol" charset="2"/>
                          <a:ea typeface="ＭＳ Ｐゴシック" charset="-128"/>
                          <a:cs typeface="ＭＳ Ｐゴシック" charset="-128"/>
                        </a:rPr>
                        <a:t>s</a:t>
                      </a:r>
                      <a:r>
                        <a:rPr kumimoji="0" lang="en-US" sz="18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z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 ~ 0.5cm /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Arial" charset="0"/>
                          <a:cs typeface="Arial" charset="0"/>
                        </a:rPr>
                        <a:t>√E</a:t>
                      </a: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DAQ/trigger</a:t>
                      </a: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Level 1</a:t>
                      </a: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&lt; 200 kHz</a:t>
                      </a: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Level 3 event rate to tape</a:t>
                      </a: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~ 15 kHz</a:t>
                      </a: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0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Data rate</a:t>
                      </a: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300 MB/s</a:t>
                      </a: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Electronics</a:t>
                      </a: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Fully pipelined</a:t>
                      </a: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250 / 125 MHz fADCs, TDCs</a:t>
                      </a: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Photon Flux</a:t>
                      </a: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Initial: 10</a:t>
                      </a:r>
                      <a:r>
                        <a:rPr kumimoji="0" lang="en-US" sz="18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7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 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Symbol" charset="2"/>
                          <a:ea typeface="ＭＳ Ｐゴシック" charset="-128"/>
                          <a:cs typeface="ＭＳ Ｐゴシック" charset="-128"/>
                        </a:rPr>
                        <a:t>g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/s</a:t>
                      </a: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Final: 10</a:t>
                      </a:r>
                      <a:r>
                        <a:rPr kumimoji="0" lang="en-US" sz="18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8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Symbol" charset="2"/>
                          <a:ea typeface="ＭＳ Ｐゴシック" charset="-128"/>
                          <a:cs typeface="ＭＳ Ｐゴシック" charset="-128"/>
                        </a:rPr>
                        <a:t>g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/s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" name="Rectangle 89"/>
          <p:cNvSpPr>
            <a:spLocks noChangeArrowheads="1"/>
          </p:cNvSpPr>
          <p:nvPr/>
        </p:nvSpPr>
        <p:spPr bwMode="auto">
          <a:xfrm>
            <a:off x="0" y="-42863"/>
            <a:ext cx="9144000" cy="609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US" sz="3200" i="1">
                <a:solidFill>
                  <a:srgbClr val="0000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MS Mincho" pitchFamily="49" charset="-128"/>
                <a:cs typeface="MS Mincho" pitchFamily="49" charset="-128"/>
              </a:rPr>
              <a:t>Hall D: Detector Design Parameters</a:t>
            </a:r>
          </a:p>
        </p:txBody>
      </p:sp>
      <p:graphicFrame>
        <p:nvGraphicFramePr>
          <p:cNvPr id="10" name="Object 93"/>
          <p:cNvGraphicFramePr>
            <a:graphicFrameLocks noChangeAspect="1"/>
          </p:cNvGraphicFramePr>
          <p:nvPr/>
        </p:nvGraphicFramePr>
        <p:xfrm>
          <a:off x="2616200" y="1892300"/>
          <a:ext cx="914400" cy="31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83" name="Equation" r:id="rId3" imgW="914400" imgH="311040" progId="">
                  <p:embed/>
                </p:oleObj>
              </mc:Choice>
              <mc:Fallback>
                <p:oleObj name="Equation" r:id="rId3" imgW="914400" imgH="3110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16200" y="1892300"/>
                        <a:ext cx="914400" cy="311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0"/>
          <p:cNvGraphicFramePr>
            <a:graphicFrameLocks noChangeAspect="1"/>
          </p:cNvGraphicFramePr>
          <p:nvPr/>
        </p:nvGraphicFramePr>
        <p:xfrm>
          <a:off x="7648575" y="3906838"/>
          <a:ext cx="2413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84" name="Equation" r:id="rId5" imgW="241200" imgH="241200" progId="">
                  <p:embed/>
                </p:oleObj>
              </mc:Choice>
              <mc:Fallback>
                <p:oleObj name="Equation" r:id="rId5" imgW="241200" imgH="2412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48575" y="3906838"/>
                        <a:ext cx="241300" cy="241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03"/>
          <p:cNvGraphicFramePr>
            <a:graphicFrameLocks noChangeAspect="1"/>
          </p:cNvGraphicFramePr>
          <p:nvPr/>
        </p:nvGraphicFramePr>
        <p:xfrm>
          <a:off x="7623175" y="3522663"/>
          <a:ext cx="2413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85" name="Equation" r:id="rId7" imgW="241200" imgH="241200" progId="">
                  <p:embed/>
                </p:oleObj>
              </mc:Choice>
              <mc:Fallback>
                <p:oleObj name="Equation" r:id="rId7" imgW="241200" imgH="2412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3175" y="3522663"/>
                        <a:ext cx="241300" cy="241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04"/>
          <p:cNvGraphicFramePr>
            <a:graphicFrameLocks noChangeAspect="1"/>
          </p:cNvGraphicFramePr>
          <p:nvPr/>
        </p:nvGraphicFramePr>
        <p:xfrm>
          <a:off x="7466013" y="2800350"/>
          <a:ext cx="2413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86" name="Equation" r:id="rId8" imgW="241200" imgH="241200" progId="">
                  <p:embed/>
                </p:oleObj>
              </mc:Choice>
              <mc:Fallback>
                <p:oleObj name="Equation" r:id="rId8" imgW="241200" imgH="2412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6013" y="2800350"/>
                        <a:ext cx="241300" cy="241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2A44C-AAFF-5D4B-B305-D357479621B3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ight Arrow Callout 13"/>
          <p:cNvSpPr/>
          <p:nvPr/>
        </p:nvSpPr>
        <p:spPr>
          <a:xfrm>
            <a:off x="585189" y="5364033"/>
            <a:ext cx="4748811" cy="830997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9122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Century Gothic"/>
                <a:cs typeface="Century Gothic"/>
              </a:rPr>
              <a:t>Detector Rates</a:t>
            </a:r>
            <a:endParaRPr lang="en-US" sz="3600" dirty="0">
              <a:latin typeface="Century Gothic"/>
              <a:cs typeface="Century Gothic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57199" y="1756192"/>
          <a:ext cx="3810002" cy="341122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172309"/>
                <a:gridCol w="805962"/>
                <a:gridCol w="879231"/>
                <a:gridCol w="9525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Detector</a:t>
                      </a:r>
                      <a:endParaRPr lang="en-US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E.M.</a:t>
                      </a:r>
                      <a:endParaRPr lang="en-US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/>
                        <a:t>Hadronic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baseline="0" dirty="0" err="1" smtClean="0"/>
                        <a:t>E</a:t>
                      </a:r>
                      <a:r>
                        <a:rPr lang="en-US" sz="1200" baseline="0" dirty="0" err="1" smtClean="0">
                          <a:latin typeface="Symbol" charset="2"/>
                          <a:cs typeface="Symbol" charset="2"/>
                        </a:rPr>
                        <a:t>g</a:t>
                      </a:r>
                      <a:r>
                        <a:rPr lang="en-US" sz="1200" baseline="0" dirty="0" smtClean="0"/>
                        <a:t>&lt;8.0GeV</a:t>
                      </a:r>
                      <a:endParaRPr lang="en-US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/>
                        <a:t>Hadronic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baseline="0" dirty="0" err="1" smtClean="0"/>
                        <a:t>E</a:t>
                      </a:r>
                      <a:r>
                        <a:rPr lang="en-US" sz="1200" baseline="0" dirty="0" err="1" smtClean="0">
                          <a:latin typeface="Symbol" charset="2"/>
                          <a:cs typeface="Symbol" charset="2"/>
                        </a:rPr>
                        <a:t>g</a:t>
                      </a:r>
                      <a:r>
                        <a:rPr lang="en-US" sz="1200" baseline="0" dirty="0" smtClean="0"/>
                        <a:t>&gt;8.0GeV</a:t>
                      </a:r>
                      <a:endParaRPr lang="en-US" sz="1200" b="1" dirty="0" smtClean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Start Counter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2.7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3.2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4.0</a:t>
                      </a:r>
                      <a:endParaRPr lang="en-US" sz="1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BCAL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6.19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83.6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112.2</a:t>
                      </a:r>
                      <a:endParaRPr lang="en-US" sz="1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FCAL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11.5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8.9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17.9</a:t>
                      </a:r>
                      <a:endParaRPr lang="en-US" sz="1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TOF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32.3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28.7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38.8</a:t>
                      </a:r>
                      <a:endParaRPr lang="en-US" sz="1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CDC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49.9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62.7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70.5</a:t>
                      </a:r>
                      <a:endParaRPr lang="en-US" sz="1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FDC anode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28.9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28.3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46.9</a:t>
                      </a:r>
                      <a:endParaRPr lang="en-US" sz="1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FDC cathode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275.8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269.9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444.6</a:t>
                      </a:r>
                      <a:endParaRPr lang="en-US" sz="1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/>
                        <a:t>Tagger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25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25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25</a:t>
                      </a:r>
                      <a:endParaRPr lang="en-US" sz="1400" b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85189" y="1459644"/>
            <a:ext cx="35390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Avg. number of hits per L1-trigger event</a:t>
            </a:r>
            <a:endParaRPr lang="en-US" sz="1600" i="1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724400" y="1756192"/>
          <a:ext cx="3810002" cy="209804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172309"/>
                <a:gridCol w="805962"/>
                <a:gridCol w="879231"/>
                <a:gridCol w="9525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Detector</a:t>
                      </a:r>
                      <a:endParaRPr lang="en-US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/>
                        <a:t>Nhits</a:t>
                      </a:r>
                      <a:endParaRPr lang="en-US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bytes/hits</a:t>
                      </a:r>
                      <a:endParaRPr lang="en-US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header bytes</a:t>
                      </a:r>
                      <a:endParaRPr lang="en-US" sz="1200" b="1" dirty="0" smtClean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F1TDC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285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548</a:t>
                      </a:r>
                      <a:endParaRPr lang="en-US" sz="1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FADC-125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1518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752</a:t>
                      </a:r>
                      <a:endParaRPr lang="en-US" sz="1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FADC-250</a:t>
                      </a:r>
                    </a:p>
                    <a:p>
                      <a:pPr algn="r"/>
                      <a:r>
                        <a:rPr lang="en-US" sz="1000" b="0" i="1" dirty="0" smtClean="0"/>
                        <a:t>(</a:t>
                      </a:r>
                      <a:r>
                        <a:rPr lang="en-US" sz="1000" b="0" i="1" dirty="0" err="1" smtClean="0"/>
                        <a:t>wihout</a:t>
                      </a:r>
                      <a:r>
                        <a:rPr lang="en-US" sz="1000" b="0" i="1" dirty="0" smtClean="0"/>
                        <a:t> timing)</a:t>
                      </a:r>
                      <a:endParaRPr lang="en-US" sz="1000" b="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180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808</a:t>
                      </a:r>
                      <a:endParaRPr lang="en-US" sz="1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/>
                        <a:t>FADC-250</a:t>
                      </a:r>
                    </a:p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1" dirty="0" smtClean="0"/>
                        <a:t>(with timing)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18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8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700</a:t>
                      </a:r>
                      <a:endParaRPr lang="en-US" sz="1400" b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724400" y="1459644"/>
            <a:ext cx="38551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Total bytes per signal event by digitizer type</a:t>
            </a:r>
            <a:endParaRPr lang="en-US" sz="16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4419600" y="3854232"/>
            <a:ext cx="436626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</a:t>
            </a:r>
            <a:r>
              <a:rPr lang="en-US" b="1" dirty="0" smtClean="0"/>
              <a:t>verage size of all L1 triggered events: 15kB</a:t>
            </a:r>
          </a:p>
          <a:p>
            <a:r>
              <a:rPr lang="en-US" sz="1200" i="1" dirty="0" smtClean="0"/>
              <a:t>(Event Size for L1 triggered </a:t>
            </a:r>
            <a:r>
              <a:rPr lang="en-US" sz="1200" i="1" dirty="0" err="1" smtClean="0"/>
              <a:t>E</a:t>
            </a:r>
            <a:r>
              <a:rPr lang="en-US" sz="1200" i="1" dirty="0" err="1" smtClean="0">
                <a:latin typeface="Symbol" charset="2"/>
                <a:cs typeface="Symbol" charset="2"/>
              </a:rPr>
              <a:t>g</a:t>
            </a:r>
            <a:r>
              <a:rPr lang="en-US" sz="1200" i="1" dirty="0" smtClean="0"/>
              <a:t>&gt;8.0GeV : 16.5kB)</a:t>
            </a:r>
            <a:endParaRPr lang="en-US" sz="1200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4419600" y="4486106"/>
            <a:ext cx="46987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Front-end data rate for high luminosity running</a:t>
            </a:r>
          </a:p>
          <a:p>
            <a:r>
              <a:rPr lang="en-US" sz="1400" dirty="0" smtClean="0"/>
              <a:t>15kB/event * 200k events/sec = </a:t>
            </a:r>
            <a:r>
              <a:rPr lang="en-US" b="1" dirty="0" smtClean="0"/>
              <a:t>3GB/sec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34000" y="5594866"/>
            <a:ext cx="3001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Data rate to tape: 300MB/sec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2706" y="5407826"/>
            <a:ext cx="44101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entury Gothic"/>
                <a:cs typeface="Century Gothic"/>
              </a:rPr>
              <a:t>For high luminosity running, Level-3 trigger will reject 90% of events</a:t>
            </a:r>
          </a:p>
          <a:p>
            <a:r>
              <a:rPr lang="en-US" sz="1400" dirty="0" smtClean="0">
                <a:solidFill>
                  <a:schemeClr val="bg1"/>
                </a:solidFill>
                <a:latin typeface="Century Gothic"/>
                <a:cs typeface="Century Gothic"/>
              </a:rPr>
              <a:t>For low luminosity running, all events will be kept.</a:t>
            </a:r>
            <a:endParaRPr lang="en-US" sz="14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3, 2013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38FC5-4543-D24E-A2E2-35481A6A5778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Exotic Hybrid Spectroscopy with GlueX    -    David Lawrence   -   JLab</a:t>
            </a:r>
            <a:endParaRPr lang="en-US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/>
      <p:bldP spid="9" grpId="0"/>
      <p:bldP spid="11" grpId="0"/>
      <p:bldP spid="12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6705600" cy="639762"/>
          </a:xfrm>
        </p:spPr>
        <p:txBody>
          <a:bodyPr>
            <a:noAutofit/>
          </a:bodyPr>
          <a:lstStyle/>
          <a:p>
            <a:r>
              <a:rPr lang="en-US" sz="3200" dirty="0" smtClean="0"/>
              <a:t>A single </a:t>
            </a:r>
            <a:r>
              <a:rPr lang="en-US" sz="3200" dirty="0" err="1" smtClean="0">
                <a:latin typeface="Symbol" charset="2"/>
                <a:cs typeface="Symbol" charset="2"/>
              </a:rPr>
              <a:t>g</a:t>
            </a:r>
            <a:r>
              <a:rPr lang="en-US" sz="3200" dirty="0" smtClean="0"/>
              <a:t> </a:t>
            </a:r>
            <a:r>
              <a:rPr lang="en-US" sz="3200" dirty="0" err="1" smtClean="0"/>
              <a:t>p</a:t>
            </a:r>
            <a:r>
              <a:rPr lang="en-US" sz="3200" dirty="0" smtClean="0"/>
              <a:t> </a:t>
            </a:r>
            <a:r>
              <a:rPr lang="en-US" sz="1800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en-US" sz="1100" dirty="0" smtClean="0">
                <a:latin typeface="Wingdings"/>
                <a:ea typeface="Wingdings"/>
                <a:cs typeface="Wingdings"/>
              </a:rPr>
              <a:t> </a:t>
            </a:r>
            <a:r>
              <a:rPr lang="en-US" sz="3200" dirty="0" smtClean="0"/>
              <a:t>pb</a:t>
            </a:r>
            <a:r>
              <a:rPr lang="en-US" sz="3200" baseline="-25000" dirty="0" smtClean="0"/>
              <a:t>1</a:t>
            </a:r>
            <a:r>
              <a:rPr lang="en-US" sz="3200" dirty="0" smtClean="0">
                <a:latin typeface="Symbol" charset="2"/>
                <a:cs typeface="Symbol" charset="2"/>
              </a:rPr>
              <a:t>p</a:t>
            </a:r>
            <a:r>
              <a:rPr lang="en-US" sz="3200" dirty="0" smtClean="0"/>
              <a:t> event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3,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Exotic Hybrid Spectroscopy with GlueX    -    David Lawrence   -   JLab</a:t>
            </a:r>
            <a:endParaRPr lang="en-US"/>
          </a:p>
        </p:txBody>
      </p:sp>
      <p:pic>
        <p:nvPicPr>
          <p:cNvPr id="26" name="Picture 25" descr="Picture 4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041" y="1019126"/>
            <a:ext cx="6248400" cy="55587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05200" y="639762"/>
            <a:ext cx="2531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Final state: </a:t>
            </a:r>
            <a:r>
              <a:rPr lang="en-US" dirty="0" err="1" smtClean="0"/>
              <a:t>p</a:t>
            </a:r>
            <a:r>
              <a:rPr lang="en-US" dirty="0" smtClean="0"/>
              <a:t> </a:t>
            </a:r>
            <a:r>
              <a:rPr lang="en-US" dirty="0" err="1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/>
              <a:t>+ </a:t>
            </a:r>
            <a:r>
              <a:rPr lang="en-US" dirty="0" err="1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/>
              <a:t>+ </a:t>
            </a:r>
            <a:r>
              <a:rPr lang="en-US" dirty="0" err="1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/>
              <a:t>- </a:t>
            </a:r>
            <a:r>
              <a:rPr lang="en-US" dirty="0" err="1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/>
              <a:t>- </a:t>
            </a:r>
            <a:r>
              <a:rPr lang="en-US" dirty="0" err="1" smtClean="0">
                <a:latin typeface="Symbol" charset="2"/>
                <a:cs typeface="Symbol" charset="2"/>
              </a:rPr>
              <a:t>p</a:t>
            </a:r>
            <a:r>
              <a:rPr lang="en-US" baseline="30000" dirty="0" err="1" smtClean="0"/>
              <a:t>o</a:t>
            </a:r>
            <a:endParaRPr lang="en-US" baseline="30000" dirty="0"/>
          </a:p>
        </p:txBody>
      </p:sp>
      <p:sp>
        <p:nvSpPr>
          <p:cNvPr id="8" name="Rounded Rectangle 7"/>
          <p:cNvSpPr/>
          <p:nvPr/>
        </p:nvSpPr>
        <p:spPr>
          <a:xfrm>
            <a:off x="3657599" y="5614276"/>
            <a:ext cx="2166883" cy="78652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80099" y="5518150"/>
            <a:ext cx="587375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2A44C-AAFF-5D4B-B305-D357479621B3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3,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Exotic Hybrid Spectroscopy with GlueX    -    David Lawrence   -   JLab</a:t>
            </a: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763000" cy="762000"/>
          </a:xfrm>
        </p:spPr>
        <p:txBody>
          <a:bodyPr>
            <a:normAutofit fontScale="90000"/>
          </a:bodyPr>
          <a:lstStyle/>
          <a:p>
            <a:r>
              <a:rPr lang="en-US"/>
              <a:t>Inhomogeneous Magnetic Field Map (</a:t>
            </a:r>
            <a:r>
              <a:rPr lang="en-US">
                <a:sym typeface="Symbol" pitchFamily="-65" charset="2"/>
              </a:rPr>
              <a:t></a:t>
            </a:r>
            <a:r>
              <a:rPr lang="en-US"/>
              <a:t>-symmetric)</a:t>
            </a:r>
          </a:p>
        </p:txBody>
      </p:sp>
      <p:pic>
        <p:nvPicPr>
          <p:cNvPr id="101380" name="Picture 4" descr="bfie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1600200"/>
            <a:ext cx="6746875" cy="4575175"/>
          </a:xfrm>
          <a:prstGeom prst="rect">
            <a:avLst/>
          </a:prstGeom>
          <a:noFill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2A44C-AAFF-5D4B-B305-D357479621B3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62"/>
            <a:ext cx="8229600" cy="54780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Photoproduction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C8357-BD40-4847-A1AA-5E0327F54626}" type="slidenum">
              <a:rPr lang="fr-FR" smtClean="0"/>
              <a:pPr/>
              <a:t>29</a:t>
            </a:fld>
            <a:endParaRPr lang="fr-FR"/>
          </a:p>
        </p:txBody>
      </p:sp>
      <p:pic>
        <p:nvPicPr>
          <p:cNvPr id="4" name="Picture 3" descr="Picture 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40" y="977075"/>
            <a:ext cx="8107680" cy="29665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1840" y="650240"/>
            <a:ext cx="7650480" cy="4001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Comic Sans MS"/>
                <a:ea typeface="ＭＳ ゴシック"/>
                <a:cs typeface="Comic Sans MS"/>
              </a:rPr>
              <a:t>Decomposition of total cross section </a:t>
            </a:r>
            <a:r>
              <a:rPr lang="en-US" sz="2000" dirty="0" err="1" smtClean="0">
                <a:solidFill>
                  <a:srgbClr val="000000"/>
                </a:solidFill>
                <a:latin typeface="Comic Sans MS"/>
                <a:ea typeface="ＭＳ ゴシック"/>
                <a:cs typeface="Comic Sans MS"/>
              </a:rPr>
              <a:t>E</a:t>
            </a:r>
            <a:r>
              <a:rPr lang="en-US" sz="2000" baseline="-25000" dirty="0" err="1" smtClean="0">
                <a:solidFill>
                  <a:srgbClr val="000000"/>
                </a:solidFill>
                <a:latin typeface="Symbol" charset="2"/>
                <a:ea typeface="ＭＳ ゴシック"/>
                <a:cs typeface="Symbol" charset="2"/>
              </a:rPr>
              <a:t>g</a:t>
            </a:r>
            <a:r>
              <a:rPr lang="en-US" sz="2000" dirty="0" smtClean="0">
                <a:solidFill>
                  <a:srgbClr val="000000"/>
                </a:solidFill>
                <a:latin typeface="Comic Sans MS"/>
                <a:ea typeface="ＭＳ ゴシック"/>
                <a:cs typeface="Comic Sans MS"/>
              </a:rPr>
              <a:t> = 9.3 GeV </a:t>
            </a:r>
            <a:endParaRPr lang="en-US" sz="20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3760" y="4246880"/>
            <a:ext cx="765048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Comic Sans MS"/>
                <a:ea typeface="ＭＳ ゴシック"/>
                <a:cs typeface="Comic Sans MS"/>
              </a:rPr>
              <a:t>Approximately 70% of total cross section in the energy region </a:t>
            </a:r>
            <a:r>
              <a:rPr lang="en-US" sz="2400" dirty="0" err="1" smtClean="0">
                <a:solidFill>
                  <a:srgbClr val="FF0000"/>
                </a:solidFill>
                <a:latin typeface="Comic Sans MS"/>
                <a:ea typeface="ＭＳ ゴシック"/>
                <a:cs typeface="Comic Sans MS"/>
              </a:rPr>
              <a:t>E</a:t>
            </a:r>
            <a:r>
              <a:rPr lang="en-US" sz="2400" baseline="-25000" dirty="0" err="1" smtClean="0">
                <a:solidFill>
                  <a:srgbClr val="FF0000"/>
                </a:solidFill>
                <a:latin typeface="Symbol" charset="2"/>
                <a:ea typeface="ＭＳ ゴシック"/>
                <a:cs typeface="Symbol" charset="2"/>
              </a:rPr>
              <a:t>g</a:t>
            </a:r>
            <a:r>
              <a:rPr lang="en-US" sz="2400" dirty="0" smtClean="0">
                <a:solidFill>
                  <a:srgbClr val="FF0000"/>
                </a:solidFill>
                <a:latin typeface="Comic Sans MS"/>
                <a:ea typeface="ＭＳ ゴシック"/>
                <a:cs typeface="Comic Sans MS"/>
              </a:rPr>
              <a:t> ~ 7-12 GeV has multiple neutrals and is completely unexplored</a:t>
            </a:r>
            <a:endParaRPr lang="en-US" sz="24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Exotic Hybrid Spectroscopy with GlueX    -    David Lawrence   -   JLab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3,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214688"/>
      </p:ext>
    </p:extLst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icture 7.png"/>
          <p:cNvPicPr>
            <a:picLocks noChangeAspect="1"/>
          </p:cNvPicPr>
          <p:nvPr/>
        </p:nvPicPr>
        <p:blipFill>
          <a:blip r:embed="rId3"/>
          <a:srcRect l="3000" r="1444"/>
          <a:stretch>
            <a:fillRect/>
          </a:stretch>
        </p:blipFill>
        <p:spPr>
          <a:xfrm>
            <a:off x="0" y="770683"/>
            <a:ext cx="9144000" cy="519517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893595" y="6492875"/>
            <a:ext cx="1263542" cy="365125"/>
          </a:xfrm>
        </p:spPr>
        <p:txBody>
          <a:bodyPr/>
          <a:lstStyle/>
          <a:p>
            <a:fld id="{4E3C8357-BD40-4847-A1AA-5E0327F54626}" type="slidenum">
              <a:rPr lang="fr-FR" smtClean="0"/>
              <a:pPr/>
              <a:t>3</a:t>
            </a:fld>
            <a:endParaRPr lang="fr-FR"/>
          </a:p>
        </p:txBody>
      </p:sp>
      <p:sp>
        <p:nvSpPr>
          <p:cNvPr id="5" name="TextBox 4"/>
          <p:cNvSpPr txBox="1"/>
          <p:nvPr/>
        </p:nvSpPr>
        <p:spPr>
          <a:xfrm>
            <a:off x="6734854" y="5974080"/>
            <a:ext cx="2409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Dudek</a:t>
            </a:r>
            <a:r>
              <a:rPr lang="en-US" sz="1400" b="1" dirty="0" smtClean="0"/>
              <a:t> PRD 83 (2011) 111502</a:t>
            </a:r>
            <a:endParaRPr lang="en-US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715042" y="6238240"/>
            <a:ext cx="24289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Dudek</a:t>
            </a:r>
            <a:r>
              <a:rPr lang="en-US" sz="1400" b="1" dirty="0" smtClean="0"/>
              <a:t> PRD 84 (2011) 074023</a:t>
            </a:r>
            <a:endParaRPr lang="en-US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69620" y="5933440"/>
            <a:ext cx="47371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Comic Sans MS"/>
                <a:cs typeface="Comic Sans MS"/>
              </a:rPr>
              <a:t>Isovector</a:t>
            </a:r>
            <a:r>
              <a:rPr lang="en-US" sz="2400" dirty="0" smtClean="0">
                <a:latin typeface="Comic Sans MS"/>
                <a:cs typeface="Comic Sans MS"/>
              </a:rPr>
              <a:t> mesons, m</a:t>
            </a:r>
            <a:r>
              <a:rPr lang="en-US" sz="2400" baseline="-25000" dirty="0" smtClean="0">
                <a:latin typeface="Symbol" charset="2"/>
                <a:cs typeface="Symbol" charset="2"/>
              </a:rPr>
              <a:t>p</a:t>
            </a:r>
            <a:r>
              <a:rPr lang="en-US" sz="2400" dirty="0" smtClean="0">
                <a:latin typeface="Comic Sans MS"/>
                <a:cs typeface="Comic Sans MS"/>
              </a:rPr>
              <a:t>~700 MeV</a:t>
            </a:r>
            <a:endParaRPr lang="en-US" sz="2400" dirty="0">
              <a:latin typeface="Comic Sans MS"/>
              <a:cs typeface="Comic Sans M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76880" y="4876800"/>
            <a:ext cx="22587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normal mesons</a:t>
            </a:r>
            <a:endParaRPr lang="en-US" sz="24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88480" y="3393440"/>
            <a:ext cx="1636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/>
                <a:cs typeface="Comic Sans MS"/>
              </a:rPr>
              <a:t>Exotic J</a:t>
            </a:r>
            <a:r>
              <a:rPr lang="en-US" sz="2400" baseline="30000" dirty="0">
                <a:solidFill>
                  <a:srgbClr val="FF0000"/>
                </a:solidFill>
                <a:latin typeface="Comic Sans MS"/>
                <a:cs typeface="Comic Sans MS"/>
              </a:rPr>
              <a:t>PC</a:t>
            </a:r>
          </a:p>
        </p:txBody>
      </p:sp>
      <p:grpSp>
        <p:nvGrpSpPr>
          <p:cNvPr id="4" name="Group 16"/>
          <p:cNvGrpSpPr/>
          <p:nvPr/>
        </p:nvGrpSpPr>
        <p:grpSpPr>
          <a:xfrm>
            <a:off x="1727200" y="883920"/>
            <a:ext cx="3535512" cy="4795520"/>
            <a:chOff x="1727200" y="883920"/>
            <a:chExt cx="3535512" cy="4795520"/>
          </a:xfrm>
        </p:grpSpPr>
        <p:pic>
          <p:nvPicPr>
            <p:cNvPr id="12" name="Picture 11" descr="Picture 8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46350" y="883920"/>
              <a:ext cx="2216362" cy="4795520"/>
            </a:xfrm>
            <a:prstGeom prst="rect">
              <a:avLst/>
            </a:prstGeom>
            <a:ln w="28575">
              <a:solidFill>
                <a:srgbClr val="FF0000"/>
              </a:solidFill>
            </a:ln>
          </p:spPr>
        </p:pic>
        <p:sp>
          <p:nvSpPr>
            <p:cNvPr id="13" name="Rectangle 12"/>
            <p:cNvSpPr/>
            <p:nvPr/>
          </p:nvSpPr>
          <p:spPr bwMode="auto">
            <a:xfrm>
              <a:off x="1727200" y="1767840"/>
              <a:ext cx="406400" cy="3362960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112" charset="0"/>
              </a:endParaRPr>
            </a:p>
          </p:txBody>
        </p:sp>
        <p:cxnSp>
          <p:nvCxnSpPr>
            <p:cNvPr id="15" name="Straight Arrow Connector 14"/>
            <p:cNvCxnSpPr>
              <a:stCxn id="13" idx="3"/>
              <a:endCxn id="12" idx="1"/>
            </p:cNvCxnSpPr>
            <p:nvPr/>
          </p:nvCxnSpPr>
          <p:spPr bwMode="auto">
            <a:xfrm flipV="1">
              <a:off x="2133600" y="3281680"/>
              <a:ext cx="912750" cy="167640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0" name="Group 19"/>
          <p:cNvGrpSpPr/>
          <p:nvPr/>
        </p:nvGrpSpPr>
        <p:grpSpPr>
          <a:xfrm>
            <a:off x="5910580" y="5209540"/>
            <a:ext cx="1747520" cy="467360"/>
            <a:chOff x="5910580" y="5209540"/>
            <a:chExt cx="1747520" cy="467360"/>
          </a:xfrm>
        </p:grpSpPr>
        <p:sp>
          <p:nvSpPr>
            <p:cNvPr id="14" name="TextBox 13"/>
            <p:cNvSpPr txBox="1"/>
            <p:nvPr/>
          </p:nvSpPr>
          <p:spPr>
            <a:xfrm>
              <a:off x="5910580" y="5209540"/>
              <a:ext cx="11201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hybrid</a:t>
              </a:r>
              <a:endParaRPr lang="en-US" sz="2400" dirty="0">
                <a:solidFill>
                  <a:srgbClr val="0000FF"/>
                </a:solidFill>
                <a:latin typeface="Comic Sans MS"/>
                <a:cs typeface="Comic Sans MS"/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 bwMode="auto">
            <a:xfrm>
              <a:off x="7162800" y="5435600"/>
              <a:ext cx="495300" cy="241300"/>
            </a:xfrm>
            <a:prstGeom prst="straightConnector1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769620" y="6492875"/>
            <a:ext cx="1263542" cy="365125"/>
          </a:xfrm>
        </p:spPr>
        <p:txBody>
          <a:bodyPr/>
          <a:lstStyle/>
          <a:p>
            <a:r>
              <a:rPr lang="en-US" dirty="0" smtClean="0"/>
              <a:t>June 3, 2013</a:t>
            </a:r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Exotic Hybrid Spectroscopy with GlueX    -    David Lawrence   -   JLab</a:t>
            </a:r>
            <a:endParaRPr lang="en-US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457200" y="185200"/>
            <a:ext cx="8229600" cy="59985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Meson Spectroscopy from LQCD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568326"/>
      </p:ext>
    </p:extLst>
  </p:cSld>
  <p:clrMapOvr>
    <a:masterClrMapping/>
  </p:clrMapOvr>
  <p:transition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2" descr="tofres_550cm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00926" y="4115528"/>
            <a:ext cx="2999874" cy="1873170"/>
          </a:xfrm>
          <a:prstGeom prst="rect">
            <a:avLst/>
          </a:prstGeom>
          <a:noFill/>
        </p:spPr>
      </p:pic>
      <p:grpSp>
        <p:nvGrpSpPr>
          <p:cNvPr id="3" name="Group 26"/>
          <p:cNvGrpSpPr/>
          <p:nvPr/>
        </p:nvGrpSpPr>
        <p:grpSpPr>
          <a:xfrm>
            <a:off x="301867" y="1779586"/>
            <a:ext cx="3113452" cy="2335941"/>
            <a:chOff x="5187434" y="4281681"/>
            <a:chExt cx="3308866" cy="2576319"/>
          </a:xfrm>
        </p:grpSpPr>
        <p:pic>
          <p:nvPicPr>
            <p:cNvPr id="21" name="Picture 13" descr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372100" y="4281681"/>
              <a:ext cx="3124200" cy="2576319"/>
            </a:xfrm>
            <a:prstGeom prst="rect">
              <a:avLst/>
            </a:prstGeom>
            <a:noFill/>
          </p:spPr>
        </p:pic>
        <p:sp>
          <p:nvSpPr>
            <p:cNvPr id="25" name="Rectangle 38"/>
            <p:cNvSpPr>
              <a:spLocks noChangeArrowheads="1"/>
            </p:cNvSpPr>
            <p:nvPr/>
          </p:nvSpPr>
          <p:spPr bwMode="auto">
            <a:xfrm rot="16175120">
              <a:off x="4863880" y="5306284"/>
              <a:ext cx="1016439" cy="369332"/>
            </a:xfrm>
            <a:prstGeom prst="rect">
              <a:avLst/>
            </a:prstGeom>
            <a:solidFill>
              <a:schemeClr val="bg1"/>
            </a:solidFill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800" dirty="0" err="1">
                  <a:latin typeface="Symbol" pitchFamily="-65" charset="2"/>
                  <a:sym typeface="Symbol" pitchFamily="-65" charset="2"/>
                </a:rPr>
                <a:t></a:t>
              </a:r>
              <a:r>
                <a:rPr lang="en-US" sz="1800" baseline="-25000" dirty="0" err="1"/>
                <a:t>diff</a:t>
              </a:r>
              <a:r>
                <a:rPr lang="en-US" sz="1800" baseline="-25000" dirty="0"/>
                <a:t> </a:t>
              </a:r>
              <a:r>
                <a:rPr lang="en-US" sz="1800" dirty="0"/>
                <a:t>(</a:t>
              </a:r>
              <a:r>
                <a:rPr lang="en-US" sz="1800" dirty="0" err="1"/>
                <a:t>ps</a:t>
              </a:r>
              <a:r>
                <a:rPr lang="en-US" sz="1800" dirty="0"/>
                <a:t>)</a:t>
              </a:r>
              <a:endParaRPr lang="en-US" sz="1800" dirty="0">
                <a:latin typeface="Comic Sans MS" pitchFamily="-65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Particle ID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3,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Exotic Hybrid Spectroscopy with GlueX    -    David Lawrence   -   JLab</a:t>
            </a:r>
            <a:endParaRPr lang="en-US"/>
          </a:p>
        </p:txBody>
      </p:sp>
      <p:pic>
        <p:nvPicPr>
          <p:cNvPr id="18" name="Picture 17" descr="Picture 3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7703" y="4057587"/>
            <a:ext cx="2206297" cy="151146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930697" y="5494752"/>
            <a:ext cx="2209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sz="1400" dirty="0" smtClean="0">
                <a:latin typeface="Symbol" charset="2"/>
                <a:cs typeface="Symbol" charset="2"/>
              </a:rPr>
              <a:t>p</a:t>
            </a:r>
            <a:r>
              <a:rPr lang="en-US" sz="1400" dirty="0" smtClean="0"/>
              <a:t>p separation &lt;450MeV/c</a:t>
            </a:r>
          </a:p>
          <a:p>
            <a:pPr>
              <a:buFont typeface="Arial"/>
              <a:buChar char="•"/>
            </a:pPr>
            <a:r>
              <a:rPr lang="en-US" sz="1400" dirty="0" smtClean="0">
                <a:latin typeface="Symbol" charset="2"/>
                <a:cs typeface="Symbol" charset="2"/>
              </a:rPr>
              <a:t> </a:t>
            </a:r>
            <a:r>
              <a:rPr lang="en-US" sz="1400" dirty="0" err="1" smtClean="0">
                <a:latin typeface="Symbol" charset="2"/>
                <a:cs typeface="Symbol" charset="2"/>
              </a:rPr>
              <a:t>p</a:t>
            </a:r>
            <a:r>
              <a:rPr lang="en-US" sz="1400" dirty="0" err="1" smtClean="0"/>
              <a:t>K</a:t>
            </a:r>
            <a:r>
              <a:rPr lang="en-US" sz="1400" dirty="0" smtClean="0"/>
              <a:t> separation &lt;275MeV/c</a:t>
            </a:r>
          </a:p>
        </p:txBody>
      </p:sp>
      <p:pic>
        <p:nvPicPr>
          <p:cNvPr id="26" name="Picture 1056" descr="halld_detector"/>
          <p:cNvPicPr>
            <a:picLocks noChangeAspect="1" noChangeArrowheads="1"/>
          </p:cNvPicPr>
          <p:nvPr/>
        </p:nvPicPr>
        <p:blipFill>
          <a:blip r:embed="rId5"/>
          <a:srcRect t="15033" r="2525" b="23203"/>
          <a:stretch>
            <a:fillRect/>
          </a:stretch>
        </p:blipFill>
        <p:spPr bwMode="auto">
          <a:xfrm>
            <a:off x="6400800" y="0"/>
            <a:ext cx="2743200" cy="1343205"/>
          </a:xfrm>
          <a:prstGeom prst="rect">
            <a:avLst/>
          </a:prstGeom>
          <a:noFill/>
        </p:spPr>
      </p:pic>
      <p:pic>
        <p:nvPicPr>
          <p:cNvPr id="29" name="Picture 7" descr="paddle_resolution_various_thicknes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6200000">
            <a:off x="781336" y="3951383"/>
            <a:ext cx="2349928" cy="2678217"/>
          </a:xfrm>
          <a:prstGeom prst="rect">
            <a:avLst/>
          </a:prstGeom>
          <a:noFill/>
        </p:spPr>
      </p:pic>
      <p:pic>
        <p:nvPicPr>
          <p:cNvPr id="34" name="Picture 13" descr="bcalres_65cm_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63633" y="1931986"/>
            <a:ext cx="2929612" cy="1828800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 rot="16200000">
            <a:off x="-731414" y="2690818"/>
            <a:ext cx="18013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Barrel Calorimeter</a:t>
            </a:r>
            <a:endParaRPr lang="en-US" sz="1600" b="1" i="1" dirty="0"/>
          </a:p>
        </p:txBody>
      </p:sp>
      <p:sp>
        <p:nvSpPr>
          <p:cNvPr id="27" name="TextBox 26"/>
          <p:cNvSpPr txBox="1"/>
          <p:nvPr/>
        </p:nvSpPr>
        <p:spPr>
          <a:xfrm rot="16200000">
            <a:off x="-492263" y="4988066"/>
            <a:ext cx="1323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Forward TOF</a:t>
            </a:r>
            <a:endParaRPr lang="en-US" sz="1600" b="1" i="1" dirty="0"/>
          </a:p>
        </p:txBody>
      </p:sp>
      <p:sp>
        <p:nvSpPr>
          <p:cNvPr id="28" name="Rectangle 38"/>
          <p:cNvSpPr>
            <a:spLocks noChangeArrowheads="1"/>
          </p:cNvSpPr>
          <p:nvPr/>
        </p:nvSpPr>
        <p:spPr bwMode="auto">
          <a:xfrm rot="16175120">
            <a:off x="-115538" y="5045623"/>
            <a:ext cx="1321817" cy="369332"/>
          </a:xfrm>
          <a:prstGeom prst="rect">
            <a:avLst/>
          </a:prstGeom>
          <a:solidFill>
            <a:schemeClr val="bg1"/>
          </a:solidFill>
          <a:ln w="1587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 err="1">
                <a:latin typeface="Symbol" pitchFamily="-65" charset="2"/>
                <a:sym typeface="Symbol" pitchFamily="-65" charset="2"/>
              </a:rPr>
              <a:t></a:t>
            </a:r>
            <a:r>
              <a:rPr lang="en-US" sz="1800" baseline="-25000" dirty="0" err="1"/>
              <a:t>diff</a:t>
            </a:r>
            <a:r>
              <a:rPr lang="en-US" sz="1800" baseline="-25000" dirty="0"/>
              <a:t> </a:t>
            </a:r>
            <a:r>
              <a:rPr lang="en-US" sz="1800" dirty="0" smtClean="0"/>
              <a:t>(</a:t>
            </a:r>
            <a:r>
              <a:rPr lang="en-US" dirty="0"/>
              <a:t>n</a:t>
            </a:r>
            <a:r>
              <a:rPr lang="en-US" sz="1800" dirty="0" smtClean="0"/>
              <a:t>s</a:t>
            </a:r>
            <a:r>
              <a:rPr lang="en-US" sz="1800" dirty="0"/>
              <a:t>)</a:t>
            </a:r>
            <a:endParaRPr lang="en-US" sz="1800" dirty="0">
              <a:latin typeface="Comic Sans MS" pitchFamily="-65" charset="0"/>
            </a:endParaRPr>
          </a:p>
        </p:txBody>
      </p:sp>
      <p:sp>
        <p:nvSpPr>
          <p:cNvPr id="30" name="Left Brace 29"/>
          <p:cNvSpPr/>
          <p:nvPr/>
        </p:nvSpPr>
        <p:spPr>
          <a:xfrm>
            <a:off x="298535" y="1779586"/>
            <a:ext cx="177092" cy="2182814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Left Brace 30"/>
          <p:cNvSpPr/>
          <p:nvPr/>
        </p:nvSpPr>
        <p:spPr>
          <a:xfrm>
            <a:off x="298535" y="4114800"/>
            <a:ext cx="177092" cy="2182814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1509986" y="1983828"/>
            <a:ext cx="7071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>
                <a:solidFill>
                  <a:schemeClr val="accent4">
                    <a:lumMod val="75000"/>
                  </a:schemeClr>
                </a:solidFill>
              </a:rPr>
              <a:t>~200 </a:t>
            </a:r>
            <a:r>
              <a:rPr lang="en-US" sz="1200" b="1" i="1" dirty="0" err="1" smtClean="0">
                <a:solidFill>
                  <a:schemeClr val="accent4">
                    <a:lumMod val="75000"/>
                  </a:schemeClr>
                </a:solidFill>
              </a:rPr>
              <a:t>ps</a:t>
            </a:r>
            <a:endParaRPr lang="en-US" sz="1200" b="1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126910" y="4318000"/>
            <a:ext cx="6291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>
                <a:solidFill>
                  <a:schemeClr val="accent4">
                    <a:lumMod val="75000"/>
                  </a:schemeClr>
                </a:solidFill>
              </a:rPr>
              <a:t>~80 </a:t>
            </a:r>
            <a:r>
              <a:rPr lang="en-US" sz="1200" b="1" i="1" dirty="0" err="1" smtClean="0">
                <a:solidFill>
                  <a:schemeClr val="accent4">
                    <a:lumMod val="75000"/>
                  </a:schemeClr>
                </a:solidFill>
              </a:rPr>
              <a:t>ps</a:t>
            </a:r>
            <a:endParaRPr lang="en-US" sz="1200" b="1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 rot="5400000">
            <a:off x="4173483" y="4033345"/>
            <a:ext cx="4712138" cy="262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 rot="16200000">
            <a:off x="6189030" y="4682416"/>
            <a:ext cx="11220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CDC </a:t>
            </a:r>
            <a:r>
              <a:rPr lang="en-US" sz="1600" b="1" i="1" dirty="0" err="1" smtClean="0"/>
              <a:t>dE/dx</a:t>
            </a:r>
            <a:endParaRPr lang="en-US" sz="1600" b="1" i="1" dirty="0"/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8"/>
          <a:srcRect l="3125" t="5469" r="21875" b="24219"/>
          <a:stretch>
            <a:fillRect/>
          </a:stretch>
        </p:blipFill>
        <p:spPr bwMode="auto">
          <a:xfrm flipV="1">
            <a:off x="7153762" y="1533789"/>
            <a:ext cx="1533038" cy="1149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Box 40"/>
          <p:cNvSpPr txBox="1"/>
          <p:nvPr/>
        </p:nvSpPr>
        <p:spPr>
          <a:xfrm>
            <a:off x="7010400" y="2683568"/>
            <a:ext cx="168507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400" dirty="0" smtClean="0"/>
              <a:t> 40 </a:t>
            </a:r>
            <a:r>
              <a:rPr lang="en-US" sz="1400" dirty="0" err="1" smtClean="0"/>
              <a:t>scintillators</a:t>
            </a:r>
            <a:endParaRPr lang="en-US" sz="1400" dirty="0" smtClean="0"/>
          </a:p>
          <a:p>
            <a:pPr>
              <a:buFont typeface="Arial"/>
              <a:buChar char="•"/>
            </a:pPr>
            <a:r>
              <a:rPr lang="en-US" sz="1400" dirty="0" smtClean="0"/>
              <a:t> 300 </a:t>
            </a:r>
            <a:r>
              <a:rPr lang="en-US" sz="1400" dirty="0" err="1" smtClean="0"/>
              <a:t>ps</a:t>
            </a:r>
            <a:r>
              <a:rPr lang="en-US" sz="1400" dirty="0" smtClean="0"/>
              <a:t> (</a:t>
            </a:r>
            <a:r>
              <a:rPr lang="en-US" sz="1400" dirty="0" err="1" smtClean="0"/>
              <a:t>w</a:t>
            </a:r>
            <a:r>
              <a:rPr lang="en-US" sz="1400" dirty="0" smtClean="0"/>
              <a:t>/tracking)</a:t>
            </a:r>
          </a:p>
          <a:p>
            <a:pPr>
              <a:buFont typeface="Arial"/>
              <a:buChar char="•"/>
            </a:pPr>
            <a:r>
              <a:rPr lang="en-US" sz="1400" dirty="0" smtClean="0"/>
              <a:t> Used for start-up</a:t>
            </a:r>
          </a:p>
          <a:p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 rot="16200000">
            <a:off x="6136521" y="2416749"/>
            <a:ext cx="13671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Start Counter</a:t>
            </a:r>
            <a:endParaRPr lang="en-US" sz="1600" b="1" i="1" dirty="0"/>
          </a:p>
        </p:txBody>
      </p:sp>
      <p:sp>
        <p:nvSpPr>
          <p:cNvPr id="43" name="TextBox 42"/>
          <p:cNvSpPr txBox="1"/>
          <p:nvPr/>
        </p:nvSpPr>
        <p:spPr>
          <a:xfrm>
            <a:off x="355926" y="628062"/>
            <a:ext cx="604487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Particle ID is done primarily through time of flight with some help from </a:t>
            </a:r>
            <a:r>
              <a:rPr lang="en-US" sz="1600" dirty="0" err="1" smtClean="0"/>
              <a:t>dE/dx</a:t>
            </a:r>
            <a:r>
              <a:rPr lang="en-US" sz="1600" dirty="0" smtClean="0"/>
              <a:t> in chambers. Space is left in design for a future PID detector.</a:t>
            </a:r>
            <a:endParaRPr lang="en-US" sz="1600" dirty="0"/>
          </a:p>
        </p:txBody>
      </p:sp>
      <p:sp>
        <p:nvSpPr>
          <p:cNvPr id="44" name="TextBox 43"/>
          <p:cNvSpPr txBox="1"/>
          <p:nvPr/>
        </p:nvSpPr>
        <p:spPr>
          <a:xfrm>
            <a:off x="1398112" y="1343205"/>
            <a:ext cx="14709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smtClean="0"/>
              <a:t>Beam Test Data</a:t>
            </a:r>
            <a:endParaRPr lang="en-US" sz="1600" u="sng" dirty="0"/>
          </a:p>
        </p:txBody>
      </p:sp>
      <p:sp>
        <p:nvSpPr>
          <p:cNvPr id="45" name="TextBox 44"/>
          <p:cNvSpPr txBox="1"/>
          <p:nvPr/>
        </p:nvSpPr>
        <p:spPr>
          <a:xfrm>
            <a:off x="4038600" y="1343205"/>
            <a:ext cx="18915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smtClean="0"/>
              <a:t>Expected Separation</a:t>
            </a:r>
            <a:endParaRPr lang="en-US" sz="1600" u="sng" dirty="0"/>
          </a:p>
        </p:txBody>
      </p:sp>
      <p:sp>
        <p:nvSpPr>
          <p:cNvPr id="46" name="Down Arrow 45"/>
          <p:cNvSpPr/>
          <p:nvPr/>
        </p:nvSpPr>
        <p:spPr>
          <a:xfrm>
            <a:off x="1756059" y="1649219"/>
            <a:ext cx="743191" cy="13036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Down Arrow 46"/>
          <p:cNvSpPr/>
          <p:nvPr/>
        </p:nvSpPr>
        <p:spPr>
          <a:xfrm>
            <a:off x="4648200" y="1649219"/>
            <a:ext cx="743191" cy="13036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Slide Number Placeholder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2A44C-AAFF-5D4B-B305-D357479621B3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4118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Photo-production of Exotic Hybrids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3,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Exotic Hybrid Spectroscopy with GlueX    -    David Lawrence   -   JLab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64A82-B032-E645-B5C1-F9309B107E38}" type="slidenum">
              <a:rPr lang="en-US" smtClean="0"/>
              <a:t>4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209248" y="3049222"/>
            <a:ext cx="54047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sz="1600" dirty="0" smtClean="0"/>
              <a:t>Photons have spin-1 component allowing easier production of exotics compared to pion beams where a spin flip must occur</a:t>
            </a:r>
          </a:p>
          <a:p>
            <a:pPr marL="285750" indent="-285750">
              <a:buFont typeface="Wingdings" charset="2"/>
              <a:buChar char="q"/>
            </a:pPr>
            <a:endParaRPr lang="en-US" sz="1600" dirty="0" smtClean="0"/>
          </a:p>
          <a:p>
            <a:pPr marL="285750" indent="-285750">
              <a:buFont typeface="Wingdings" charset="2"/>
              <a:buChar char="q"/>
            </a:pPr>
            <a:r>
              <a:rPr lang="en-US" sz="1600" dirty="0" smtClean="0"/>
              <a:t>Linear polarization of incident photon allows us to distinguish </a:t>
            </a:r>
            <a:r>
              <a:rPr lang="en-US" sz="1600" dirty="0" err="1" smtClean="0"/>
              <a:t>naturalities</a:t>
            </a:r>
            <a:r>
              <a:rPr lang="en-US" sz="1600" dirty="0" smtClean="0"/>
              <a:t> of the exchange particle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1206547" y="1084691"/>
            <a:ext cx="79374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dirty="0" smtClean="0"/>
              <a:t>High energy real</a:t>
            </a:r>
            <a:r>
              <a:rPr lang="en-US" baseline="30000" dirty="0" smtClean="0"/>
              <a:t>*</a:t>
            </a:r>
            <a:r>
              <a:rPr lang="en-US" dirty="0" smtClean="0"/>
              <a:t> photons incident on a liquid Hydrogen target</a:t>
            </a:r>
            <a:br>
              <a:rPr lang="en-US" dirty="0" smtClean="0"/>
            </a:br>
            <a:endParaRPr lang="en-US" dirty="0" smtClean="0"/>
          </a:p>
          <a:p>
            <a:pPr marL="285750" indent="-285750">
              <a:buFont typeface="Wingdings" charset="2"/>
              <a:buChar char="q"/>
            </a:pPr>
            <a:r>
              <a:rPr lang="en-US" dirty="0" smtClean="0"/>
              <a:t>Recent LQCD calculations indicate similar </a:t>
            </a:r>
            <a:r>
              <a:rPr lang="en-US" dirty="0" err="1" smtClean="0"/>
              <a:t>radiative</a:t>
            </a:r>
            <a:r>
              <a:rPr lang="en-US" dirty="0" smtClean="0"/>
              <a:t> decay widths for </a:t>
            </a:r>
            <a:r>
              <a:rPr lang="en-US" dirty="0" err="1" smtClean="0"/>
              <a:t>charmonium</a:t>
            </a:r>
            <a:r>
              <a:rPr lang="en-US" dirty="0" smtClean="0"/>
              <a:t> hybrids as for normal mesons</a:t>
            </a:r>
            <a:r>
              <a:rPr lang="en-US" baseline="30000" dirty="0" smtClean="0">
                <a:cs typeface="Symbol" charset="2"/>
              </a:rPr>
              <a:t>**</a:t>
            </a:r>
          </a:p>
          <a:p>
            <a:pPr lvl="1"/>
            <a:r>
              <a:rPr lang="en-US" sz="1600" i="1" dirty="0" smtClean="0"/>
              <a:t>(i.e. photo-production rates of hybrids should be similar to that of non-hybrid mesons)</a:t>
            </a:r>
            <a:endParaRPr lang="en-US" sz="1600" i="1" dirty="0"/>
          </a:p>
        </p:txBody>
      </p:sp>
      <p:grpSp>
        <p:nvGrpSpPr>
          <p:cNvPr id="14" name="Group 13"/>
          <p:cNvGrpSpPr/>
          <p:nvPr/>
        </p:nvGrpSpPr>
        <p:grpSpPr>
          <a:xfrm>
            <a:off x="48127" y="3023033"/>
            <a:ext cx="3290931" cy="2244720"/>
            <a:chOff x="1688341" y="2960929"/>
            <a:chExt cx="2427602" cy="1690718"/>
          </a:xfrm>
        </p:grpSpPr>
        <p:pic>
          <p:nvPicPr>
            <p:cNvPr id="7" name="Picture 6" descr="Picture 13.pdf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7523" t="5249" r="2771" b="13197"/>
            <a:stretch/>
          </p:blipFill>
          <p:spPr>
            <a:xfrm>
              <a:off x="1688341" y="2960929"/>
              <a:ext cx="2331846" cy="160145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854062" y="4282315"/>
              <a:ext cx="30594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810000" y="4267200"/>
              <a:ext cx="30594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</a:t>
              </a:r>
              <a:endParaRPr lang="en-US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-491639" y="4283567"/>
            <a:ext cx="3533664" cy="511144"/>
            <a:chOff x="-354719" y="4617539"/>
            <a:chExt cx="3533664" cy="511144"/>
          </a:xfrm>
        </p:grpSpPr>
        <p:pic>
          <p:nvPicPr>
            <p:cNvPr id="15" name="Picture 14" descr="Picture 3.png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7872" t="38147" r="4033" b="46773"/>
            <a:stretch/>
          </p:blipFill>
          <p:spPr>
            <a:xfrm>
              <a:off x="1999193" y="4617539"/>
              <a:ext cx="1179752" cy="511144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-354719" y="4644624"/>
              <a:ext cx="221238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dirty="0"/>
                <a:t>l</a:t>
              </a:r>
              <a:r>
                <a:rPr lang="en-US" sz="1100" dirty="0" smtClean="0"/>
                <a:t>inear polarization: </a:t>
              </a:r>
            </a:p>
            <a:p>
              <a:pPr algn="r"/>
              <a:r>
                <a:rPr lang="en-US" sz="1100" dirty="0" smtClean="0"/>
                <a:t>parity of exchange particle</a:t>
              </a:r>
              <a:endParaRPr lang="en-US" sz="1100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21713" y="5858660"/>
            <a:ext cx="9782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* </a:t>
            </a:r>
            <a:r>
              <a:rPr lang="en-US" sz="1200" i="1" dirty="0"/>
              <a:t>n</a:t>
            </a:r>
            <a:r>
              <a:rPr lang="en-US" sz="1200" i="1" dirty="0" smtClean="0"/>
              <a:t>ot virtual</a:t>
            </a:r>
            <a:endParaRPr lang="en-US" sz="1200" i="1" dirty="0"/>
          </a:p>
        </p:txBody>
      </p:sp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1839" y="2558852"/>
            <a:ext cx="3326876" cy="2959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41072" y="6003320"/>
            <a:ext cx="2231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**</a:t>
            </a:r>
            <a:r>
              <a:rPr lang="en-US" sz="1200" i="1" dirty="0" err="1" smtClean="0"/>
              <a:t>Dudek</a:t>
            </a:r>
            <a:r>
              <a:rPr lang="en-US" sz="1200" i="1" dirty="0" smtClean="0"/>
              <a:t>  PRD 79 (2009) 094504</a:t>
            </a:r>
            <a:endParaRPr lang="en-US" sz="1200" i="1" dirty="0"/>
          </a:p>
        </p:txBody>
      </p:sp>
      <p:grpSp>
        <p:nvGrpSpPr>
          <p:cNvPr id="19" name="Group 54"/>
          <p:cNvGrpSpPr/>
          <p:nvPr/>
        </p:nvGrpSpPr>
        <p:grpSpPr>
          <a:xfrm>
            <a:off x="3510656" y="4637572"/>
            <a:ext cx="4696118" cy="1667562"/>
            <a:chOff x="4447882" y="927027"/>
            <a:chExt cx="4696118" cy="1667562"/>
          </a:xfrm>
        </p:grpSpPr>
        <p:grpSp>
          <p:nvGrpSpPr>
            <p:cNvPr id="20" name="Group 50"/>
            <p:cNvGrpSpPr/>
            <p:nvPr/>
          </p:nvGrpSpPr>
          <p:grpSpPr>
            <a:xfrm>
              <a:off x="4884460" y="1292551"/>
              <a:ext cx="2638849" cy="1001396"/>
              <a:chOff x="288925" y="2471930"/>
              <a:chExt cx="5308162" cy="1697394"/>
            </a:xfrm>
          </p:grpSpPr>
          <p:pic>
            <p:nvPicPr>
              <p:cNvPr id="47" name="Picture 46" descr="latex-image-1.pdf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11091" y="3530438"/>
                <a:ext cx="596900" cy="228600"/>
              </a:xfrm>
              <a:prstGeom prst="rect">
                <a:avLst/>
              </a:prstGeom>
            </p:spPr>
          </p:pic>
          <p:pic>
            <p:nvPicPr>
              <p:cNvPr id="48" name="Picture 47" descr="latex-image-1.pdf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71587" y="3940724"/>
                <a:ext cx="825500" cy="228600"/>
              </a:xfrm>
              <a:prstGeom prst="rect">
                <a:avLst/>
              </a:prstGeom>
            </p:spPr>
          </p:pic>
          <p:grpSp>
            <p:nvGrpSpPr>
              <p:cNvPr id="49" name="Group 18"/>
              <p:cNvGrpSpPr/>
              <p:nvPr/>
            </p:nvGrpSpPr>
            <p:grpSpPr>
              <a:xfrm>
                <a:off x="3716365" y="3416410"/>
                <a:ext cx="381794" cy="230188"/>
                <a:chOff x="2132806" y="4572000"/>
                <a:chExt cx="381794" cy="230188"/>
              </a:xfrm>
            </p:grpSpPr>
            <p:cxnSp>
              <p:nvCxnSpPr>
                <p:cNvPr id="58" name="Straight Arrow Connector 57"/>
                <p:cNvCxnSpPr/>
                <p:nvPr/>
              </p:nvCxnSpPr>
              <p:spPr>
                <a:xfrm>
                  <a:off x="2133600" y="4800600"/>
                  <a:ext cx="381000" cy="1588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16"/>
                <p:cNvCxnSpPr/>
                <p:nvPr/>
              </p:nvCxnSpPr>
              <p:spPr>
                <a:xfrm rot="5400000">
                  <a:off x="2018903" y="4685903"/>
                  <a:ext cx="229394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19"/>
              <p:cNvGrpSpPr/>
              <p:nvPr/>
            </p:nvGrpSpPr>
            <p:grpSpPr>
              <a:xfrm>
                <a:off x="4360178" y="3834360"/>
                <a:ext cx="381794" cy="230188"/>
                <a:chOff x="2132806" y="4572000"/>
                <a:chExt cx="381794" cy="230188"/>
              </a:xfrm>
            </p:grpSpPr>
            <p:cxnSp>
              <p:nvCxnSpPr>
                <p:cNvPr id="56" name="Straight Arrow Connector 20"/>
                <p:cNvCxnSpPr/>
                <p:nvPr/>
              </p:nvCxnSpPr>
              <p:spPr>
                <a:xfrm>
                  <a:off x="2133600" y="4800600"/>
                  <a:ext cx="381000" cy="1588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5400000">
                  <a:off x="2018903" y="4685903"/>
                  <a:ext cx="229394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36"/>
              <p:cNvGrpSpPr/>
              <p:nvPr/>
            </p:nvGrpSpPr>
            <p:grpSpPr>
              <a:xfrm>
                <a:off x="3048369" y="2916430"/>
                <a:ext cx="381794" cy="230188"/>
                <a:chOff x="2132806" y="4572000"/>
                <a:chExt cx="381794" cy="230188"/>
              </a:xfrm>
            </p:grpSpPr>
            <p:cxnSp>
              <p:nvCxnSpPr>
                <p:cNvPr id="54" name="Straight Arrow Connector 53"/>
                <p:cNvCxnSpPr/>
                <p:nvPr/>
              </p:nvCxnSpPr>
              <p:spPr>
                <a:xfrm>
                  <a:off x="2133600" y="4800600"/>
                  <a:ext cx="381000" cy="1588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5400000">
                  <a:off x="2018903" y="4685903"/>
                  <a:ext cx="229394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2" name="Picture 51" descr="latex-image-1.pdf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39797" y="2947906"/>
                <a:ext cx="673100" cy="419100"/>
              </a:xfrm>
              <a:prstGeom prst="rect">
                <a:avLst/>
              </a:prstGeom>
            </p:spPr>
          </p:pic>
          <p:pic>
            <p:nvPicPr>
              <p:cNvPr id="53" name="Picture 52" descr="latex-image-1.pdf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8925" y="2471930"/>
                <a:ext cx="2959100" cy="444500"/>
              </a:xfrm>
              <a:prstGeom prst="rect">
                <a:avLst/>
              </a:prstGeom>
            </p:spPr>
          </p:pic>
        </p:grpSp>
        <p:sp>
          <p:nvSpPr>
            <p:cNvPr id="22" name="TextBox 21"/>
            <p:cNvSpPr txBox="1"/>
            <p:nvPr/>
          </p:nvSpPr>
          <p:spPr>
            <a:xfrm>
              <a:off x="4447882" y="1769178"/>
              <a:ext cx="103415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i="1" dirty="0" smtClean="0"/>
                <a:t>9GeV linearly polarized </a:t>
              </a:r>
              <a:endParaRPr lang="en-US" sz="1100" i="1" dirty="0"/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rot="16200000" flipV="1">
              <a:off x="4889412" y="1670074"/>
              <a:ext cx="149786" cy="130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5384700" y="1745621"/>
              <a:ext cx="5303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i="1" dirty="0"/>
                <a:t>h</a:t>
              </a:r>
              <a:r>
                <a:rPr lang="en-US" sz="1000" i="1" dirty="0" smtClean="0"/>
                <a:t>ybrid meson</a:t>
              </a:r>
              <a:endParaRPr lang="en-US" sz="1000" i="1" dirty="0"/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flipV="1">
              <a:off x="5841889" y="1560068"/>
              <a:ext cx="323515" cy="28968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ight Brace 27"/>
            <p:cNvSpPr/>
            <p:nvPr/>
          </p:nvSpPr>
          <p:spPr>
            <a:xfrm>
              <a:off x="7619699" y="1213862"/>
              <a:ext cx="227288" cy="1132556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720037" y="927027"/>
              <a:ext cx="121559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 smtClean="0"/>
                <a:t>detectable final state</a:t>
              </a:r>
              <a:endParaRPr lang="en-US" sz="1600" i="1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846988" y="2071369"/>
              <a:ext cx="12970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 smtClean="0"/>
                <a:t>(mixed charged and neutral)</a:t>
              </a:r>
              <a:endParaRPr lang="en-US" sz="1400" i="1" dirty="0"/>
            </a:p>
          </p:txBody>
        </p:sp>
        <p:pic>
          <p:nvPicPr>
            <p:cNvPr id="32" name="Picture 31" descr="latex-image-1.pdf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928410" y="1669777"/>
              <a:ext cx="763940" cy="2472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5238798"/>
      </p:ext>
    </p:extLst>
  </p:cSld>
  <p:clrMapOvr>
    <a:masterClrMapping/>
  </p:clrMapOvr>
  <p:transition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957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dirty="0"/>
              <a:t>Amplitude Analysis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890701" y="6492875"/>
            <a:ext cx="1263542" cy="365125"/>
          </a:xfrm>
        </p:spPr>
        <p:txBody>
          <a:bodyPr/>
          <a:lstStyle/>
          <a:p>
            <a:fld id="{4E3C8357-BD40-4847-A1AA-5E0327F54626}" type="slidenum">
              <a:rPr lang="fr-FR" smtClean="0"/>
              <a:pPr/>
              <a:t>5</a:t>
            </a:fld>
            <a:endParaRPr lang="fr-FR" dirty="0"/>
          </a:p>
        </p:txBody>
      </p:sp>
      <p:pic>
        <p:nvPicPr>
          <p:cNvPr id="4" name="Picture 3" descr="amp_analysis_fig.pdf"/>
          <p:cNvPicPr>
            <a:picLocks noChangeAspect="1"/>
          </p:cNvPicPr>
          <p:nvPr/>
        </p:nvPicPr>
        <p:blipFill>
          <a:blip r:embed="rId2"/>
          <a:srcRect l="2834" t="6852"/>
          <a:stretch>
            <a:fillRect/>
          </a:stretch>
        </p:blipFill>
        <p:spPr>
          <a:xfrm>
            <a:off x="3479800" y="641534"/>
            <a:ext cx="5664200" cy="59356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3081" y="4033520"/>
            <a:ext cx="26822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1</a:t>
            </a:r>
            <a:r>
              <a:rPr lang="en-US" sz="2000" baseline="30000" dirty="0" smtClean="0">
                <a:solidFill>
                  <a:srgbClr val="FF0000"/>
                </a:solidFill>
                <a:latin typeface="ＭＳ ゴシック"/>
                <a:ea typeface="ＭＳ ゴシック"/>
                <a:cs typeface="ＭＳ ゴシック"/>
              </a:rPr>
              <a:t>−</a:t>
            </a:r>
            <a:r>
              <a:rPr lang="en-US" sz="2000" baseline="30000" dirty="0" smtClean="0">
                <a:solidFill>
                  <a:srgbClr val="FF0000"/>
                </a:solidFill>
                <a:latin typeface="Comic Sans MS"/>
                <a:ea typeface="ＭＳ ゴシック"/>
                <a:cs typeface="Comic Sans MS"/>
              </a:rPr>
              <a:t>+</a:t>
            </a:r>
            <a:r>
              <a:rPr lang="en-US" sz="2000" dirty="0" smtClean="0">
                <a:solidFill>
                  <a:srgbClr val="FF0000"/>
                </a:solidFill>
                <a:latin typeface="Comic Sans MS"/>
                <a:ea typeface="ＭＳ ゴシック"/>
                <a:cs typeface="Comic Sans MS"/>
              </a:rPr>
              <a:t> exotic wave</a:t>
            </a:r>
          </a:p>
          <a:p>
            <a:r>
              <a:rPr lang="en-US" sz="2000" dirty="0" smtClean="0">
                <a:solidFill>
                  <a:srgbClr val="FF0000"/>
                </a:solidFill>
                <a:latin typeface="Comic Sans MS"/>
                <a:ea typeface="ＭＳ ゴシック"/>
                <a:cs typeface="Comic Sans MS"/>
              </a:rPr>
              <a:t>generated with 1.6% relative strength</a:t>
            </a:r>
            <a:endParaRPr lang="en-US" sz="20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390" y="924559"/>
            <a:ext cx="2845487" cy="4403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3200" y="5199380"/>
            <a:ext cx="38734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Comic Sans MS"/>
                <a:ea typeface="ＭＳ ゴシック"/>
                <a:cs typeface="Comic Sans MS"/>
              </a:rPr>
              <a:t>Corresponds to 3.5  hours GlueX data, full detector simulation and reconstruction</a:t>
            </a:r>
            <a:endParaRPr lang="en-US" sz="20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201" y="1544320"/>
            <a:ext cx="2661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/>
                <a:ea typeface="ＭＳ ゴシック"/>
                <a:cs typeface="Comic Sans MS"/>
              </a:rPr>
              <a:t>generated waves</a:t>
            </a:r>
            <a:endParaRPr lang="en-US" sz="24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859" y="2184400"/>
            <a:ext cx="3101924" cy="1691958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Exotic Hybrid Spectroscopy with GlueX    -    David Lawrence   -   JLab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2535" y="6492875"/>
            <a:ext cx="1263542" cy="365125"/>
          </a:xfrm>
        </p:spPr>
        <p:txBody>
          <a:bodyPr/>
          <a:lstStyle/>
          <a:p>
            <a:r>
              <a:rPr lang="en-US" dirty="0" smtClean="0"/>
              <a:t>June 3,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978709"/>
      </p:ext>
    </p:extLst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090" name="Line 2"/>
          <p:cNvSpPr>
            <a:spLocks noChangeShapeType="1"/>
          </p:cNvSpPr>
          <p:nvPr/>
        </p:nvSpPr>
        <p:spPr bwMode="auto">
          <a:xfrm>
            <a:off x="790222" y="1397000"/>
            <a:ext cx="2394479" cy="3527072"/>
          </a:xfrm>
          <a:prstGeom prst="line">
            <a:avLst/>
          </a:prstGeom>
          <a:noFill/>
          <a:ln w="38100">
            <a:solidFill>
              <a:srgbClr val="CC0066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29094" name="Text Box 6"/>
          <p:cNvSpPr txBox="1">
            <a:spLocks noChangeArrowheads="1"/>
          </p:cNvSpPr>
          <p:nvPr/>
        </p:nvSpPr>
        <p:spPr bwMode="auto">
          <a:xfrm>
            <a:off x="403578" y="915282"/>
            <a:ext cx="2971800" cy="57943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 i="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6 </a:t>
            </a:r>
            <a:r>
              <a:rPr lang="en-US" sz="3200" i="0" dirty="0" err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GeV</a:t>
            </a:r>
            <a:r>
              <a:rPr lang="en-US" sz="3200" i="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CEBAF</a:t>
            </a:r>
          </a:p>
        </p:txBody>
      </p:sp>
      <p:pic>
        <p:nvPicPr>
          <p:cNvPr id="729095" name="Picture 7" descr="12_GeV_mods_Arc-10_overla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6500" y="3275013"/>
            <a:ext cx="3079750" cy="1876425"/>
          </a:xfrm>
          <a:prstGeom prst="rect">
            <a:avLst/>
          </a:prstGeom>
          <a:noFill/>
        </p:spPr>
      </p:pic>
      <p:pic>
        <p:nvPicPr>
          <p:cNvPr id="729096" name="Picture 8" descr="12_GeV_mods_HallD-beamline_overla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67238" y="1339850"/>
            <a:ext cx="879475" cy="1338263"/>
          </a:xfrm>
          <a:prstGeom prst="rect">
            <a:avLst/>
          </a:prstGeom>
          <a:noFill/>
        </p:spPr>
      </p:pic>
      <p:grpSp>
        <p:nvGrpSpPr>
          <p:cNvPr id="2" name="Group 30"/>
          <p:cNvGrpSpPr/>
          <p:nvPr/>
        </p:nvGrpSpPr>
        <p:grpSpPr>
          <a:xfrm>
            <a:off x="1189038" y="1771650"/>
            <a:ext cx="6096000" cy="4691063"/>
            <a:chOff x="1189038" y="1771650"/>
            <a:chExt cx="6096000" cy="4691063"/>
          </a:xfrm>
        </p:grpSpPr>
        <p:pic>
          <p:nvPicPr>
            <p:cNvPr id="729098" name="Picture 10" descr="6_GeV_Racetrack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189038" y="1771650"/>
              <a:ext cx="6096000" cy="4691063"/>
            </a:xfrm>
            <a:prstGeom prst="rect">
              <a:avLst/>
            </a:prstGeom>
            <a:noFill/>
          </p:spPr>
        </p:pic>
        <p:sp>
          <p:nvSpPr>
            <p:cNvPr id="729099" name="AutoShape 11"/>
            <p:cNvSpPr>
              <a:spLocks noChangeArrowheads="1"/>
            </p:cNvSpPr>
            <p:nvPr/>
          </p:nvSpPr>
          <p:spPr bwMode="auto">
            <a:xfrm rot="5400000">
              <a:off x="4420611" y="3258993"/>
              <a:ext cx="533400" cy="346364"/>
            </a:xfrm>
            <a:prstGeom prst="parallelogram">
              <a:avLst>
                <a:gd name="adj" fmla="val 47911"/>
              </a:avLst>
            </a:prstGeom>
            <a:solidFill>
              <a:schemeClr val="bg1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pic>
        <p:nvPicPr>
          <p:cNvPr id="729100" name="Picture 12" descr="12_GeV_mods_SL-cryomodules_overlay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73727" y="3762552"/>
            <a:ext cx="1695450" cy="1363662"/>
          </a:xfrm>
          <a:prstGeom prst="rect">
            <a:avLst/>
          </a:prstGeom>
          <a:noFill/>
        </p:spPr>
      </p:pic>
      <p:sp>
        <p:nvSpPr>
          <p:cNvPr id="729101" name="Text Box 13"/>
          <p:cNvSpPr txBox="1">
            <a:spLocks noChangeArrowheads="1"/>
          </p:cNvSpPr>
          <p:nvPr/>
        </p:nvSpPr>
        <p:spPr bwMode="auto">
          <a:xfrm>
            <a:off x="253998" y="961144"/>
            <a:ext cx="3178175" cy="48736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 i="0" dirty="0">
                <a:solidFill>
                  <a:srgbClr val="CC009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11 </a:t>
            </a:r>
            <a:r>
              <a:rPr lang="en-US" sz="3200" i="0" dirty="0" err="1">
                <a:solidFill>
                  <a:srgbClr val="CC009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GeV</a:t>
            </a:r>
            <a:r>
              <a:rPr lang="en-US" sz="3200" i="0" dirty="0">
                <a:solidFill>
                  <a:srgbClr val="CC009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CEBAF</a:t>
            </a:r>
            <a:r>
              <a:rPr lang="en-US" sz="3200" i="0" u="sng" dirty="0">
                <a:solidFill>
                  <a:srgbClr val="CC0099"/>
                </a:solidFill>
                <a:effectLst/>
                <a:latin typeface="Arial" pitchFamily="-65" charset="0"/>
              </a:rPr>
              <a:t> </a:t>
            </a:r>
          </a:p>
        </p:txBody>
      </p: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4489449" y="2757488"/>
            <a:ext cx="1169309" cy="847725"/>
            <a:chOff x="3146" y="1440"/>
            <a:chExt cx="811" cy="534"/>
          </a:xfrm>
        </p:grpSpPr>
        <p:sp>
          <p:nvSpPr>
            <p:cNvPr id="729103" name="Text Box 15"/>
            <p:cNvSpPr txBox="1">
              <a:spLocks noChangeArrowheads="1"/>
            </p:cNvSpPr>
            <p:nvPr/>
          </p:nvSpPr>
          <p:spPr bwMode="auto">
            <a:xfrm>
              <a:off x="3360" y="1440"/>
              <a:ext cx="597" cy="15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 pitchFamily="-65" charset="0"/>
                </a:rPr>
                <a:t>CHL-2</a:t>
              </a:r>
            </a:p>
          </p:txBody>
        </p:sp>
        <p:grpSp>
          <p:nvGrpSpPr>
            <p:cNvPr id="4" name="Group 16"/>
            <p:cNvGrpSpPr>
              <a:grpSpLocks/>
            </p:cNvGrpSpPr>
            <p:nvPr/>
          </p:nvGrpSpPr>
          <p:grpSpPr bwMode="auto">
            <a:xfrm>
              <a:off x="3146" y="1536"/>
              <a:ext cx="406" cy="438"/>
              <a:chOff x="3146" y="1536"/>
              <a:chExt cx="406" cy="438"/>
            </a:xfrm>
          </p:grpSpPr>
          <p:pic>
            <p:nvPicPr>
              <p:cNvPr id="729105" name="Picture 17" descr="12_GeV_mods_CHL_overlay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3146" y="1707"/>
                <a:ext cx="184" cy="267"/>
              </a:xfrm>
              <a:prstGeom prst="rect">
                <a:avLst/>
              </a:prstGeom>
              <a:noFill/>
            </p:spPr>
          </p:pic>
          <p:pic>
            <p:nvPicPr>
              <p:cNvPr id="729106" name="Picture 18" descr="12_GeV_mods_arrow_overlay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3329" y="1536"/>
                <a:ext cx="223" cy="288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5418138" y="604838"/>
            <a:ext cx="1363662" cy="962025"/>
            <a:chOff x="3792" y="74"/>
            <a:chExt cx="945" cy="606"/>
          </a:xfrm>
        </p:grpSpPr>
        <p:pic>
          <p:nvPicPr>
            <p:cNvPr id="729108" name="Picture 20" descr="12_GeV_mods_Hall-D_overlay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792" y="74"/>
              <a:ext cx="945" cy="606"/>
            </a:xfrm>
            <a:prstGeom prst="rect">
              <a:avLst/>
            </a:prstGeom>
            <a:noFill/>
          </p:spPr>
        </p:pic>
        <p:sp>
          <p:nvSpPr>
            <p:cNvPr id="729109" name="AutoShape 21"/>
            <p:cNvSpPr>
              <a:spLocks noChangeArrowheads="1"/>
            </p:cNvSpPr>
            <p:nvPr/>
          </p:nvSpPr>
          <p:spPr bwMode="auto">
            <a:xfrm rot="5400000" flipV="1">
              <a:off x="4084" y="324"/>
              <a:ext cx="192" cy="240"/>
            </a:xfrm>
            <a:prstGeom prst="parallelogram">
              <a:avLst>
                <a:gd name="adj" fmla="val 59023"/>
              </a:avLst>
            </a:prstGeom>
            <a:solidFill>
              <a:schemeClr val="bg1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sp>
        <p:nvSpPr>
          <p:cNvPr id="729110" name="Freeform 22"/>
          <p:cNvSpPr>
            <a:spLocks/>
          </p:cNvSpPr>
          <p:nvPr/>
        </p:nvSpPr>
        <p:spPr bwMode="auto">
          <a:xfrm>
            <a:off x="5807075" y="1049338"/>
            <a:ext cx="438150" cy="206375"/>
          </a:xfrm>
          <a:custGeom>
            <a:avLst/>
            <a:gdLst/>
            <a:ahLst/>
            <a:cxnLst>
              <a:cxn ang="0">
                <a:pos x="0" y="130"/>
              </a:cxn>
              <a:cxn ang="0">
                <a:pos x="14" y="108"/>
              </a:cxn>
              <a:cxn ang="0">
                <a:pos x="28" y="122"/>
              </a:cxn>
              <a:cxn ang="0">
                <a:pos x="44" y="128"/>
              </a:cxn>
              <a:cxn ang="0">
                <a:pos x="53" y="107"/>
              </a:cxn>
              <a:cxn ang="0">
                <a:pos x="72" y="99"/>
              </a:cxn>
              <a:cxn ang="0">
                <a:pos x="88" y="106"/>
              </a:cxn>
              <a:cxn ang="0">
                <a:pos x="94" y="88"/>
              </a:cxn>
              <a:cxn ang="0">
                <a:pos x="96" y="82"/>
              </a:cxn>
              <a:cxn ang="0">
                <a:pos x="112" y="84"/>
              </a:cxn>
              <a:cxn ang="0">
                <a:pos x="128" y="88"/>
              </a:cxn>
              <a:cxn ang="0">
                <a:pos x="146" y="60"/>
              </a:cxn>
              <a:cxn ang="0">
                <a:pos x="152" y="62"/>
              </a:cxn>
              <a:cxn ang="0">
                <a:pos x="158" y="66"/>
              </a:cxn>
              <a:cxn ang="0">
                <a:pos x="170" y="70"/>
              </a:cxn>
              <a:cxn ang="0">
                <a:pos x="192" y="38"/>
              </a:cxn>
              <a:cxn ang="0">
                <a:pos x="214" y="54"/>
              </a:cxn>
              <a:cxn ang="0">
                <a:pos x="236" y="24"/>
              </a:cxn>
              <a:cxn ang="0">
                <a:pos x="254" y="34"/>
              </a:cxn>
              <a:cxn ang="0">
                <a:pos x="266" y="38"/>
              </a:cxn>
              <a:cxn ang="0">
                <a:pos x="286" y="10"/>
              </a:cxn>
              <a:cxn ang="0">
                <a:pos x="304" y="0"/>
              </a:cxn>
            </a:cxnLst>
            <a:rect l="0" t="0" r="r" b="b"/>
            <a:pathLst>
              <a:path w="304" h="130">
                <a:moveTo>
                  <a:pt x="0" y="130"/>
                </a:moveTo>
                <a:cubicBezTo>
                  <a:pt x="16" y="119"/>
                  <a:pt x="11" y="127"/>
                  <a:pt x="14" y="108"/>
                </a:cubicBezTo>
                <a:cubicBezTo>
                  <a:pt x="25" y="112"/>
                  <a:pt x="19" y="108"/>
                  <a:pt x="28" y="122"/>
                </a:cubicBezTo>
                <a:cubicBezTo>
                  <a:pt x="29" y="124"/>
                  <a:pt x="44" y="128"/>
                  <a:pt x="44" y="128"/>
                </a:cubicBezTo>
                <a:cubicBezTo>
                  <a:pt x="53" y="119"/>
                  <a:pt x="40" y="111"/>
                  <a:pt x="53" y="107"/>
                </a:cubicBezTo>
                <a:cubicBezTo>
                  <a:pt x="64" y="92"/>
                  <a:pt x="61" y="88"/>
                  <a:pt x="72" y="99"/>
                </a:cubicBezTo>
                <a:cubicBezTo>
                  <a:pt x="73" y="103"/>
                  <a:pt x="82" y="116"/>
                  <a:pt x="88" y="106"/>
                </a:cubicBezTo>
                <a:cubicBezTo>
                  <a:pt x="88" y="106"/>
                  <a:pt x="93" y="91"/>
                  <a:pt x="94" y="88"/>
                </a:cubicBezTo>
                <a:cubicBezTo>
                  <a:pt x="95" y="86"/>
                  <a:pt x="96" y="82"/>
                  <a:pt x="96" y="82"/>
                </a:cubicBezTo>
                <a:cubicBezTo>
                  <a:pt x="101" y="83"/>
                  <a:pt x="107" y="83"/>
                  <a:pt x="112" y="84"/>
                </a:cubicBezTo>
                <a:cubicBezTo>
                  <a:pt x="117" y="85"/>
                  <a:pt x="128" y="88"/>
                  <a:pt x="128" y="88"/>
                </a:cubicBezTo>
                <a:cubicBezTo>
                  <a:pt x="141" y="85"/>
                  <a:pt x="139" y="71"/>
                  <a:pt x="146" y="60"/>
                </a:cubicBezTo>
                <a:cubicBezTo>
                  <a:pt x="148" y="61"/>
                  <a:pt x="150" y="61"/>
                  <a:pt x="152" y="62"/>
                </a:cubicBezTo>
                <a:cubicBezTo>
                  <a:pt x="154" y="63"/>
                  <a:pt x="156" y="65"/>
                  <a:pt x="158" y="66"/>
                </a:cubicBezTo>
                <a:cubicBezTo>
                  <a:pt x="162" y="68"/>
                  <a:pt x="170" y="70"/>
                  <a:pt x="170" y="70"/>
                </a:cubicBezTo>
                <a:cubicBezTo>
                  <a:pt x="177" y="60"/>
                  <a:pt x="180" y="42"/>
                  <a:pt x="192" y="38"/>
                </a:cubicBezTo>
                <a:cubicBezTo>
                  <a:pt x="201" y="44"/>
                  <a:pt x="204" y="51"/>
                  <a:pt x="214" y="54"/>
                </a:cubicBezTo>
                <a:cubicBezTo>
                  <a:pt x="227" y="50"/>
                  <a:pt x="232" y="36"/>
                  <a:pt x="236" y="24"/>
                </a:cubicBezTo>
                <a:cubicBezTo>
                  <a:pt x="242" y="26"/>
                  <a:pt x="249" y="32"/>
                  <a:pt x="254" y="34"/>
                </a:cubicBezTo>
                <a:cubicBezTo>
                  <a:pt x="258" y="35"/>
                  <a:pt x="266" y="38"/>
                  <a:pt x="266" y="38"/>
                </a:cubicBezTo>
                <a:cubicBezTo>
                  <a:pt x="276" y="20"/>
                  <a:pt x="280" y="19"/>
                  <a:pt x="286" y="10"/>
                </a:cubicBezTo>
                <a:cubicBezTo>
                  <a:pt x="286" y="8"/>
                  <a:pt x="300" y="2"/>
                  <a:pt x="304" y="0"/>
                </a:cubicBezTo>
              </a:path>
            </a:pathLst>
          </a:custGeom>
          <a:noFill/>
          <a:ln w="317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29111" name="Text Box 23"/>
          <p:cNvSpPr txBox="1">
            <a:spLocks noChangeArrowheads="1"/>
          </p:cNvSpPr>
          <p:nvPr/>
        </p:nvSpPr>
        <p:spPr bwMode="auto">
          <a:xfrm>
            <a:off x="239887" y="960789"/>
            <a:ext cx="3925888" cy="5492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 i="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12 </a:t>
            </a:r>
            <a:r>
              <a:rPr lang="en-US" sz="3200" i="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GeV</a:t>
            </a:r>
            <a:r>
              <a:rPr lang="en-US" sz="3200" i="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CEBAF</a:t>
            </a:r>
            <a:r>
              <a:rPr lang="en-US" i="0" u="sng" dirty="0">
                <a:effectLst/>
                <a:latin typeface="Arial" pitchFamily="-65" charset="0"/>
              </a:rPr>
              <a:t> </a:t>
            </a:r>
          </a:p>
        </p:txBody>
      </p:sp>
      <p:grpSp>
        <p:nvGrpSpPr>
          <p:cNvPr id="6" name="Group 24"/>
          <p:cNvGrpSpPr>
            <a:grpSpLocks/>
          </p:cNvGrpSpPr>
          <p:nvPr/>
        </p:nvGrpSpPr>
        <p:grpSpPr bwMode="auto">
          <a:xfrm>
            <a:off x="6381928" y="1442154"/>
            <a:ext cx="2164832" cy="1231900"/>
            <a:chOff x="4560" y="484"/>
            <a:chExt cx="1499" cy="776"/>
          </a:xfrm>
        </p:grpSpPr>
        <p:sp>
          <p:nvSpPr>
            <p:cNvPr id="729113" name="Text Box 25"/>
            <p:cNvSpPr txBox="1">
              <a:spLocks noChangeArrowheads="1"/>
            </p:cNvSpPr>
            <p:nvPr/>
          </p:nvSpPr>
          <p:spPr bwMode="auto">
            <a:xfrm>
              <a:off x="4763" y="484"/>
              <a:ext cx="1296" cy="577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800" i="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Upgrade magnets and power supplies</a:t>
              </a:r>
            </a:p>
          </p:txBody>
        </p:sp>
        <p:pic>
          <p:nvPicPr>
            <p:cNvPr id="729114" name="Picture 26" descr="12_GeV_mods_arrow_overlay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560" y="864"/>
              <a:ext cx="306" cy="396"/>
            </a:xfrm>
            <a:prstGeom prst="rect">
              <a:avLst/>
            </a:prstGeom>
            <a:noFill/>
          </p:spPr>
        </p:pic>
      </p:grpSp>
      <p:sp>
        <p:nvSpPr>
          <p:cNvPr id="729115" name="Text Box 27"/>
          <p:cNvSpPr txBox="1">
            <a:spLocks noChangeArrowheads="1"/>
          </p:cNvSpPr>
          <p:nvPr/>
        </p:nvSpPr>
        <p:spPr bwMode="auto">
          <a:xfrm>
            <a:off x="6146800" y="4675188"/>
            <a:ext cx="28829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i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Two 0.6 GV linacs</a:t>
            </a:r>
          </a:p>
        </p:txBody>
      </p:sp>
      <p:sp>
        <p:nvSpPr>
          <p:cNvPr id="729116" name="Text Box 28"/>
          <p:cNvSpPr txBox="1">
            <a:spLocks noChangeArrowheads="1"/>
          </p:cNvSpPr>
          <p:nvPr/>
        </p:nvSpPr>
        <p:spPr bwMode="auto">
          <a:xfrm>
            <a:off x="6200775" y="4657725"/>
            <a:ext cx="261302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45720" rIns="0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i="0">
                <a:effectLst>
                  <a:outerShdw blurRad="38100" dist="38100" dir="2700000" algn="tl">
                    <a:srgbClr val="DDDDDD"/>
                  </a:outerShdw>
                </a:effectLst>
              </a:rPr>
              <a:t>Two 1.1GV linacs</a:t>
            </a:r>
          </a:p>
        </p:txBody>
      </p:sp>
      <p:pic>
        <p:nvPicPr>
          <p:cNvPr id="729117" name="Picture 29" descr="12_GeV_mods_NL-cryomodules_overlay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336925" y="1771650"/>
            <a:ext cx="1247775" cy="1228725"/>
          </a:xfrm>
          <a:prstGeom prst="rect">
            <a:avLst/>
          </a:prstGeom>
          <a:noFill/>
        </p:spPr>
      </p:pic>
      <p:sp>
        <p:nvSpPr>
          <p:cNvPr id="729118" name="Text Box 30"/>
          <p:cNvSpPr txBox="1">
            <a:spLocks noChangeArrowheads="1"/>
          </p:cNvSpPr>
          <p:nvPr/>
        </p:nvSpPr>
        <p:spPr bwMode="auto">
          <a:xfrm>
            <a:off x="0" y="5615164"/>
            <a:ext cx="2630488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 i="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Enhanced capabilities </a:t>
            </a:r>
          </a:p>
          <a:p>
            <a:pPr eaLnBrk="0" hangingPunct="0"/>
            <a:r>
              <a:rPr lang="en-US" sz="1800" i="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in existing Halls</a:t>
            </a:r>
          </a:p>
        </p:txBody>
      </p:sp>
      <p:sp>
        <p:nvSpPr>
          <p:cNvPr id="729119" name="Line 31"/>
          <p:cNvSpPr>
            <a:spLocks noChangeShapeType="1"/>
          </p:cNvSpPr>
          <p:nvPr/>
        </p:nvSpPr>
        <p:spPr bwMode="auto">
          <a:xfrm>
            <a:off x="1157111" y="1439333"/>
            <a:ext cx="3397428" cy="11779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9120" name="Rectangle 3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24203"/>
          </a:xfrm>
        </p:spPr>
        <p:txBody>
          <a:bodyPr/>
          <a:lstStyle/>
          <a:p>
            <a:r>
              <a:rPr lang="en-US" sz="2800" dirty="0"/>
              <a:t>The </a:t>
            </a:r>
            <a:r>
              <a:rPr lang="en-US" sz="2800" dirty="0" err="1"/>
              <a:t>JLab</a:t>
            </a:r>
            <a:r>
              <a:rPr lang="en-US" sz="2800" dirty="0"/>
              <a:t> 12GeV Upgrade</a:t>
            </a:r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3, 2013</a:t>
            </a:r>
            <a:endParaRPr lang="en-US"/>
          </a:p>
        </p:txBody>
      </p:sp>
      <p:sp>
        <p:nvSpPr>
          <p:cNvPr id="32" name="Footer Placeholder 3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Exotic Hybrid Spectroscopy with GlueX    -    David Lawrence   -   JLab</a:t>
            </a:r>
            <a:endParaRPr lang="en-US"/>
          </a:p>
        </p:txBody>
      </p:sp>
      <p:sp>
        <p:nvSpPr>
          <p:cNvPr id="33" name="Slide Number Placeholder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2A44C-AAFF-5D4B-B305-D357479621B3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165775" y="5888891"/>
            <a:ext cx="4978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See Larry </a:t>
            </a:r>
            <a:r>
              <a:rPr lang="en-US" sz="1400" i="1" dirty="0" err="1" smtClean="0"/>
              <a:t>Cardman’s</a:t>
            </a:r>
            <a:r>
              <a:rPr lang="en-US" sz="1400" i="1" dirty="0" smtClean="0"/>
              <a:t> talk in session I2 this afternoon for more details on 12GeV upgrade and </a:t>
            </a:r>
            <a:r>
              <a:rPr lang="en-US" sz="1400" i="1" dirty="0" err="1" smtClean="0"/>
              <a:t>JLab’s</a:t>
            </a:r>
            <a:r>
              <a:rPr lang="en-US" sz="1400" i="1" dirty="0" smtClean="0"/>
              <a:t> overall physics program</a:t>
            </a:r>
            <a:endParaRPr lang="en-US" sz="1400" i="1" dirty="0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29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29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29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29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29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29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29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29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729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7290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2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290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290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729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8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" dur="500"/>
                                        <p:tgtEl>
                                          <p:spTgt spid="729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29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29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5" dur="500"/>
                                        <p:tgtEl>
                                          <p:spTgt spid="729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9090" grpId="0" animBg="1"/>
      <p:bldP spid="729090" grpId="1" animBg="1"/>
      <p:bldP spid="729094" grpId="0"/>
      <p:bldP spid="729101" grpId="0"/>
      <p:bldP spid="729110" grpId="0" animBg="1"/>
      <p:bldP spid="729111" grpId="0"/>
      <p:bldP spid="729115" grpId="0"/>
      <p:bldP spid="729116" grpId="0"/>
      <p:bldP spid="729118" grpId="0"/>
      <p:bldP spid="7291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33" y="670242"/>
            <a:ext cx="2435971" cy="1143000"/>
          </a:xfrm>
        </p:spPr>
        <p:txBody>
          <a:bodyPr>
            <a:noAutofit/>
          </a:bodyPr>
          <a:lstStyle/>
          <a:p>
            <a:r>
              <a:rPr lang="en-US" sz="2000" dirty="0" smtClean="0"/>
              <a:t>Aerial photon taken April 6, 2012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3,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Exotic Hybrid Spectroscopy with GlueX    -    David Lawrence   -   JLab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44684" y="6356350"/>
            <a:ext cx="2133600" cy="365125"/>
          </a:xfrm>
        </p:spPr>
        <p:txBody>
          <a:bodyPr/>
          <a:lstStyle/>
          <a:p>
            <a:fld id="{D5A64A82-B032-E645-B5C1-F9309B107E38}" type="slidenum">
              <a:rPr lang="en-US" smtClean="0"/>
              <a:t>7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204" y="0"/>
            <a:ext cx="5873502" cy="685800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 rot="1833312">
            <a:off x="4906993" y="1207634"/>
            <a:ext cx="811991" cy="1124347"/>
          </a:xfrm>
          <a:prstGeom prst="ellipse">
            <a:avLst/>
          </a:prstGeom>
          <a:noFill/>
          <a:ln w="76200" cmpd="sng">
            <a:solidFill>
              <a:srgbClr val="FF0000">
                <a:alpha val="71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2335691" y="1811449"/>
            <a:ext cx="2477611" cy="55176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70070" y="2178546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Hall-D Complex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" y="87069"/>
            <a:ext cx="2332929" cy="53324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60" y="3042505"/>
            <a:ext cx="263864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Electron beam accelerator </a:t>
            </a:r>
          </a:p>
          <a:p>
            <a:pPr lvl="1">
              <a:buFont typeface="Arial"/>
              <a:buChar char="•"/>
            </a:pPr>
            <a:r>
              <a:rPr lang="en-US" sz="1400" dirty="0" smtClean="0"/>
              <a:t> </a:t>
            </a:r>
            <a:r>
              <a:rPr lang="en-US" sz="1600" dirty="0" smtClean="0"/>
              <a:t>continuous-wave </a:t>
            </a:r>
            <a:br>
              <a:rPr lang="en-US" sz="1600" dirty="0" smtClean="0"/>
            </a:br>
            <a:r>
              <a:rPr lang="en-US" sz="1600" dirty="0" smtClean="0"/>
              <a:t>  </a:t>
            </a:r>
            <a:r>
              <a:rPr lang="en-US" sz="1400" dirty="0" smtClean="0"/>
              <a:t>(1497MHz, 2ns bunch</a:t>
            </a:r>
            <a:br>
              <a:rPr lang="en-US" sz="1400" dirty="0" smtClean="0"/>
            </a:br>
            <a:r>
              <a:rPr lang="en-US" sz="1400" dirty="0" smtClean="0"/>
              <a:t>   structure in halls)</a:t>
            </a:r>
          </a:p>
          <a:p>
            <a:pPr lvl="1">
              <a:buFont typeface="Arial"/>
              <a:buChar char="•"/>
            </a:pPr>
            <a:r>
              <a:rPr lang="en-US" sz="1400" dirty="0" smtClean="0"/>
              <a:t> </a:t>
            </a:r>
            <a:r>
              <a:rPr lang="en-US" sz="1600" dirty="0" smtClean="0"/>
              <a:t>Polarized electron beam</a:t>
            </a:r>
          </a:p>
          <a:p>
            <a:pPr lvl="1">
              <a:buFont typeface="Arial"/>
              <a:buChar char="•"/>
            </a:pPr>
            <a:r>
              <a:rPr lang="en-US" sz="1600" dirty="0" smtClean="0"/>
              <a:t> Upgrading to 12GeV</a:t>
            </a:r>
            <a:br>
              <a:rPr lang="en-US" sz="1600" dirty="0" smtClean="0"/>
            </a:br>
            <a:r>
              <a:rPr lang="en-US" sz="1600" dirty="0" smtClean="0"/>
              <a:t>  </a:t>
            </a:r>
            <a:r>
              <a:rPr lang="en-US" sz="1400" dirty="0" smtClean="0"/>
              <a:t>(from 6GeV)</a:t>
            </a:r>
          </a:p>
          <a:p>
            <a:pPr lvl="1">
              <a:buFont typeface="Arial"/>
              <a:buChar char="•"/>
            </a:pPr>
            <a:r>
              <a:rPr lang="en-US" sz="1400" dirty="0" smtClean="0"/>
              <a:t> </a:t>
            </a:r>
            <a:r>
              <a:rPr lang="en-US" sz="1600" dirty="0" smtClean="0"/>
              <a:t>70 </a:t>
            </a:r>
            <a:r>
              <a:rPr lang="en-US" sz="1600" dirty="0" err="1" smtClean="0">
                <a:latin typeface="Symbol" charset="2"/>
                <a:cs typeface="Symbol" charset="2"/>
              </a:rPr>
              <a:t>m</a:t>
            </a:r>
            <a:r>
              <a:rPr lang="en-US" sz="1600" dirty="0" err="1" smtClean="0"/>
              <a:t>A</a:t>
            </a:r>
            <a:r>
              <a:rPr lang="en-US" sz="1600" dirty="0" smtClean="0"/>
              <a:t> max @ 12Gev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  (200</a:t>
            </a:r>
            <a:r>
              <a:rPr lang="en-US" sz="1400" dirty="0" smtClean="0">
                <a:latin typeface="Symbol" charset="2"/>
                <a:cs typeface="Symbol" charset="2"/>
              </a:rPr>
              <a:t>m</a:t>
            </a:r>
            <a:r>
              <a:rPr lang="en-US" sz="1400" dirty="0" smtClean="0"/>
              <a:t>A max @ 6GeV)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14032538"/>
      </p:ext>
    </p:extLst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457200" y="19639"/>
            <a:ext cx="8229600" cy="557912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000000"/>
                </a:solidFill>
                <a:cs typeface="Arial Rounded MT Bold"/>
              </a:rPr>
              <a:t>Photon beam and experimental area</a:t>
            </a:r>
          </a:p>
        </p:txBody>
      </p:sp>
      <p:grpSp>
        <p:nvGrpSpPr>
          <p:cNvPr id="112" name="Group 111"/>
          <p:cNvGrpSpPr/>
          <p:nvPr/>
        </p:nvGrpSpPr>
        <p:grpSpPr>
          <a:xfrm>
            <a:off x="0" y="1722120"/>
            <a:ext cx="9148763" cy="4837331"/>
            <a:chOff x="0" y="1722120"/>
            <a:chExt cx="9148763" cy="4837331"/>
          </a:xfrm>
        </p:grpSpPr>
        <p:grpSp>
          <p:nvGrpSpPr>
            <p:cNvPr id="2" name="Group 122"/>
            <p:cNvGrpSpPr>
              <a:grpSpLocks/>
            </p:cNvGrpSpPr>
            <p:nvPr/>
          </p:nvGrpSpPr>
          <p:grpSpPr bwMode="auto">
            <a:xfrm>
              <a:off x="0" y="1722120"/>
              <a:ext cx="9148763" cy="4152900"/>
              <a:chOff x="4763" y="2338388"/>
              <a:chExt cx="9148763" cy="4153460"/>
            </a:xfrm>
          </p:grpSpPr>
          <p:grpSp>
            <p:nvGrpSpPr>
              <p:cNvPr id="3" name="Group 120"/>
              <p:cNvGrpSpPr>
                <a:grpSpLocks/>
              </p:cNvGrpSpPr>
              <p:nvPr/>
            </p:nvGrpSpPr>
            <p:grpSpPr bwMode="auto">
              <a:xfrm>
                <a:off x="4763" y="2338388"/>
                <a:ext cx="9148763" cy="4153460"/>
                <a:chOff x="4763" y="2338388"/>
                <a:chExt cx="9148763" cy="4153460"/>
              </a:xfrm>
            </p:grpSpPr>
            <p:pic>
              <p:nvPicPr>
                <p:cNvPr id="13324" name="Picture 3" descr="Tagger Area &amp; Hall D rev2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t="18130" b="19608"/>
                <a:stretch>
                  <a:fillRect/>
                </a:stretch>
              </p:blipFill>
              <p:spPr bwMode="auto">
                <a:xfrm>
                  <a:off x="4763" y="2338388"/>
                  <a:ext cx="9148763" cy="32766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3325" name="Text Box 4"/>
                <p:cNvSpPr txBox="1">
                  <a:spLocks noChangeArrowheads="1"/>
                </p:cNvSpPr>
                <p:nvPr/>
              </p:nvSpPr>
              <p:spPr bwMode="auto">
                <a:xfrm>
                  <a:off x="1676400" y="3195638"/>
                  <a:ext cx="1076325" cy="336550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US" sz="1600" dirty="0">
                      <a:latin typeface="Comic Sans MS" pitchFamily="66" charset="0"/>
                      <a:ea typeface="ＭＳ Ｐゴシック"/>
                      <a:cs typeface="ＭＳ Ｐゴシック"/>
                    </a:rPr>
                    <a:t>Top View</a:t>
                  </a:r>
                </a:p>
              </p:txBody>
            </p:sp>
            <p:sp>
              <p:nvSpPr>
                <p:cNvPr id="13326" name="Rectangle 5"/>
                <p:cNvSpPr>
                  <a:spLocks noChangeArrowheads="1"/>
                </p:cNvSpPr>
                <p:nvPr/>
              </p:nvSpPr>
              <p:spPr bwMode="auto">
                <a:xfrm>
                  <a:off x="5105400" y="3875088"/>
                  <a:ext cx="184150" cy="762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endParaRPr lang="en-GB" sz="4400">
                    <a:solidFill>
                      <a:schemeClr val="tx2"/>
                    </a:solidFill>
                    <a:latin typeface="Comic Sans MS" pitchFamily="66" charset="0"/>
                    <a:ea typeface="ＭＳ Ｐゴシック"/>
                    <a:cs typeface="ＭＳ Ｐゴシック"/>
                  </a:endParaRPr>
                </a:p>
              </p:txBody>
            </p:sp>
            <p:grpSp>
              <p:nvGrpSpPr>
                <p:cNvPr id="4" name="Group 113"/>
                <p:cNvGrpSpPr>
                  <a:grpSpLocks/>
                </p:cNvGrpSpPr>
                <p:nvPr/>
              </p:nvGrpSpPr>
              <p:grpSpPr bwMode="auto">
                <a:xfrm>
                  <a:off x="1090613" y="3465513"/>
                  <a:ext cx="4641850" cy="422275"/>
                  <a:chOff x="1090613" y="3465513"/>
                  <a:chExt cx="4641850" cy="422275"/>
                </a:xfrm>
              </p:grpSpPr>
              <p:sp>
                <p:nvSpPr>
                  <p:cNvPr id="78" name="Line 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92201" y="3567279"/>
                    <a:ext cx="7937" cy="274675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omic Sans MS" pitchFamily="66" charset="0"/>
                    </a:endParaRPr>
                  </a:p>
                </p:txBody>
              </p:sp>
              <p:sp>
                <p:nvSpPr>
                  <p:cNvPr id="79" name="Line 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724526" y="3559341"/>
                    <a:ext cx="7937" cy="274674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omic Sans MS" pitchFamily="66" charset="0"/>
                    </a:endParaRPr>
                  </a:p>
                </p:txBody>
              </p:sp>
              <p:sp>
                <p:nvSpPr>
                  <p:cNvPr id="80" name="Line 9"/>
                  <p:cNvSpPr>
                    <a:spLocks noChangeShapeType="1"/>
                  </p:cNvSpPr>
                  <p:nvPr/>
                </p:nvSpPr>
                <p:spPr bwMode="auto">
                  <a:xfrm>
                    <a:off x="1090613" y="3695884"/>
                    <a:ext cx="4627563" cy="11114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omic Sans MS" pitchFamily="66" charset="0"/>
                    </a:endParaRPr>
                  </a:p>
                </p:txBody>
              </p:sp>
              <p:grpSp>
                <p:nvGrpSpPr>
                  <p:cNvPr id="5" name="Group 10"/>
                  <p:cNvGrpSpPr>
                    <a:grpSpLocks/>
                  </p:cNvGrpSpPr>
                  <p:nvPr/>
                </p:nvGrpSpPr>
                <p:grpSpPr bwMode="auto">
                  <a:xfrm>
                    <a:off x="4737425" y="3465513"/>
                    <a:ext cx="735963" cy="422275"/>
                    <a:chOff x="2175" y="3539"/>
                    <a:chExt cx="446" cy="266"/>
                  </a:xfrm>
                </p:grpSpPr>
                <p:sp>
                  <p:nvSpPr>
                    <p:cNvPr id="82" name="Rectangle 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78" y="3539"/>
                      <a:ext cx="444" cy="26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2857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en-US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Comic Sans MS" charset="0"/>
                        <a:ea typeface="ＭＳ Ｐゴシック" charset="-128"/>
                        <a:cs typeface="ＭＳ Ｐゴシック" charset="-128"/>
                      </a:endParaRPr>
                    </a:p>
                  </p:txBody>
                </p:sp>
                <p:grpSp>
                  <p:nvGrpSpPr>
                    <p:cNvPr id="6" name="Group 1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175" y="3610"/>
                      <a:ext cx="434" cy="145"/>
                      <a:chOff x="531" y="3321"/>
                      <a:chExt cx="2957" cy="581"/>
                    </a:xfrm>
                  </p:grpSpPr>
                  <p:sp>
                    <p:nvSpPr>
                      <p:cNvPr id="84" name="Line 13"/>
                      <p:cNvSpPr>
                        <a:spLocks noChangeShapeType="1"/>
                      </p:cNvSpPr>
                      <p:nvPr/>
                    </p:nvSpPr>
                    <p:spPr bwMode="auto">
                      <a:xfrm rot="5400000" flipV="1">
                        <a:off x="1428" y="3614"/>
                        <a:ext cx="289" cy="288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pPr algn="ctr">
                          <a:defRPr/>
                        </a:pPr>
                        <a:endParaRPr lang="en-US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endParaRPr>
                      </a:p>
                    </p:txBody>
                  </p:sp>
                  <p:sp>
                    <p:nvSpPr>
                      <p:cNvPr id="85" name="Line 14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716" y="3321"/>
                        <a:ext cx="590" cy="581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pPr algn="ctr">
                          <a:defRPr/>
                        </a:pPr>
                        <a:endParaRPr lang="en-US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endParaRPr>
                      </a:p>
                    </p:txBody>
                  </p:sp>
                  <p:sp>
                    <p:nvSpPr>
                      <p:cNvPr id="86" name="Line 1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30" y="3614"/>
                        <a:ext cx="898" cy="0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pPr algn="ctr">
                          <a:defRPr/>
                        </a:pPr>
                        <a:endParaRPr lang="en-US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endParaRPr>
                      </a:p>
                    </p:txBody>
                  </p:sp>
                  <p:sp>
                    <p:nvSpPr>
                      <p:cNvPr id="87" name="Line 16"/>
                      <p:cNvSpPr>
                        <a:spLocks noChangeShapeType="1"/>
                      </p:cNvSpPr>
                      <p:nvPr/>
                    </p:nvSpPr>
                    <p:spPr bwMode="auto">
                      <a:xfrm rot="5400000" flipV="1">
                        <a:off x="2306" y="3321"/>
                        <a:ext cx="289" cy="288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pPr algn="ctr">
                          <a:defRPr/>
                        </a:pPr>
                        <a:endParaRPr lang="en-US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endParaRPr>
                      </a:p>
                    </p:txBody>
                  </p:sp>
                  <p:sp>
                    <p:nvSpPr>
                      <p:cNvPr id="88" name="Line 1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594" y="3614"/>
                        <a:ext cx="905" cy="0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pPr algn="ctr">
                          <a:defRPr/>
                        </a:pPr>
                        <a:endParaRPr lang="en-US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endParaRPr>
                      </a:p>
                    </p:txBody>
                  </p:sp>
                </p:grpSp>
              </p:grpSp>
            </p:grpSp>
            <p:sp>
              <p:nvSpPr>
                <p:cNvPr id="17" name="Rectangle 18"/>
                <p:cNvSpPr>
                  <a:spLocks noChangeArrowheads="1"/>
                </p:cNvSpPr>
                <p:nvPr/>
              </p:nvSpPr>
              <p:spPr bwMode="auto">
                <a:xfrm>
                  <a:off x="4448176" y="4180136"/>
                  <a:ext cx="490537" cy="173061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Comic Sans MS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3329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3409774" y="3675945"/>
                  <a:ext cx="739775" cy="366713"/>
                </a:xfrm>
                <a:prstGeom prst="rect">
                  <a:avLst/>
                </a:prstGeom>
                <a:noFill/>
                <a:ln w="2857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US" sz="1800">
                      <a:latin typeface="Comic Sans MS" pitchFamily="66" charset="0"/>
                      <a:ea typeface="ＭＳ Ｐゴシック"/>
                      <a:cs typeface="ＭＳ Ｐゴシック"/>
                    </a:rPr>
                    <a:t>75 m</a:t>
                  </a:r>
                </a:p>
              </p:txBody>
            </p:sp>
            <p:sp>
              <p:nvSpPr>
                <p:cNvPr id="19" name="Line 20"/>
                <p:cNvSpPr>
                  <a:spLocks noChangeShapeType="1"/>
                </p:cNvSpPr>
                <p:nvPr/>
              </p:nvSpPr>
              <p:spPr bwMode="auto">
                <a:xfrm>
                  <a:off x="1190626" y="4249996"/>
                  <a:ext cx="7777162" cy="7939"/>
                </a:xfrm>
                <a:prstGeom prst="line">
                  <a:avLst/>
                </a:prstGeom>
                <a:noFill/>
                <a:ln w="28575">
                  <a:solidFill>
                    <a:srgbClr val="CC0000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>
                    <a:defRPr/>
                  </a:pPr>
                  <a:endParaRPr lang="en-US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20" name="Line 21"/>
                <p:cNvSpPr>
                  <a:spLocks noChangeShapeType="1"/>
                </p:cNvSpPr>
                <p:nvPr/>
              </p:nvSpPr>
              <p:spPr bwMode="auto">
                <a:xfrm>
                  <a:off x="1258888" y="4162671"/>
                  <a:ext cx="0" cy="180999"/>
                </a:xfrm>
                <a:prstGeom prst="line">
                  <a:avLst/>
                </a:prstGeom>
                <a:noFill/>
                <a:ln w="44450">
                  <a:solidFill>
                    <a:srgbClr val="0000FF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>
                    <a:defRPr/>
                  </a:pPr>
                  <a:endParaRPr lang="en-US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13332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742950" y="5599553"/>
                  <a:ext cx="2090738" cy="501717"/>
                </a:xfrm>
                <a:prstGeom prst="rect">
                  <a:avLst/>
                </a:prstGeom>
                <a:solidFill>
                  <a:srgbClr val="FFCC66"/>
                </a:solidFill>
                <a:ln w="44450">
                  <a:solidFill>
                    <a:srgbClr val="FF8000"/>
                  </a:solidFill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US" sz="2400">
                      <a:solidFill>
                        <a:srgbClr val="FF0000"/>
                      </a:solidFill>
                      <a:latin typeface="Comic Sans MS" pitchFamily="66" charset="0"/>
                      <a:ea typeface="ＭＳ Ｐゴシック"/>
                      <a:cs typeface="ＭＳ Ｐゴシック"/>
                    </a:rPr>
                    <a:t>Tagger Area</a:t>
                  </a:r>
                </a:p>
              </p:txBody>
            </p:sp>
            <p:sp>
              <p:nvSpPr>
                <p:cNvPr id="22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6548438" y="5634482"/>
                  <a:ext cx="2117725" cy="857366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4925">
                  <a:solidFill>
                    <a:schemeClr val="bg1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eaLnBrk="0" hangingPunct="0">
                    <a:defRPr/>
                  </a:pPr>
                  <a:r>
                    <a:rPr lang="en-US" sz="2400" dirty="0">
                      <a:latin typeface="Comic Sans MS" charset="0"/>
                      <a:ea typeface="ＭＳ Ｐゴシック" charset="-128"/>
                      <a:cs typeface="ＭＳ Ｐゴシック" charset="-128"/>
                    </a:rPr>
                    <a:t>Experimental</a:t>
                  </a:r>
                </a:p>
                <a:p>
                  <a:pPr algn="ctr" eaLnBrk="0" hangingPunct="0">
                    <a:defRPr/>
                  </a:pPr>
                  <a:r>
                    <a:rPr lang="en-US" sz="2400" dirty="0">
                      <a:latin typeface="Comic Sans MS" charset="0"/>
                      <a:ea typeface="ＭＳ Ｐゴシック" charset="-128"/>
                      <a:cs typeface="ＭＳ Ｐゴシック" charset="-128"/>
                    </a:rPr>
                    <a:t>Hall D</a:t>
                  </a:r>
                </a:p>
              </p:txBody>
            </p:sp>
            <p:sp>
              <p:nvSpPr>
                <p:cNvPr id="13334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1781175" y="4923187"/>
                  <a:ext cx="2359025" cy="336595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US" sz="1600" dirty="0">
                      <a:solidFill>
                        <a:srgbClr val="0000FF"/>
                      </a:solidFill>
                      <a:latin typeface="Comic Sans MS" pitchFamily="66" charset="0"/>
                      <a:ea typeface="ＭＳ Ｐゴシック"/>
                      <a:cs typeface="ＭＳ Ｐゴシック"/>
                    </a:rPr>
                    <a:t>Electron beam / dump</a:t>
                  </a:r>
                </a:p>
              </p:txBody>
            </p:sp>
            <p:sp>
              <p:nvSpPr>
                <p:cNvPr id="13335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3258961" y="2741435"/>
                  <a:ext cx="2646363" cy="581025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US" sz="1600" dirty="0">
                      <a:solidFill>
                        <a:srgbClr val="FF0000"/>
                      </a:solidFill>
                      <a:latin typeface="Comic Sans MS" pitchFamily="66" charset="0"/>
                      <a:ea typeface="ＭＳ Ｐゴシック"/>
                      <a:cs typeface="ＭＳ Ｐゴシック"/>
                    </a:rPr>
                    <a:t>Coherent Bremsstrahlung</a:t>
                  </a:r>
                </a:p>
                <a:p>
                  <a:pPr algn="ctr" eaLnBrk="0" hangingPunct="0"/>
                  <a:r>
                    <a:rPr lang="en-US" sz="1600" dirty="0">
                      <a:solidFill>
                        <a:srgbClr val="FF0000"/>
                      </a:solidFill>
                      <a:latin typeface="Comic Sans MS" pitchFamily="66" charset="0"/>
                      <a:ea typeface="ＭＳ Ｐゴシック"/>
                      <a:cs typeface="ＭＳ Ｐゴシック"/>
                    </a:rPr>
                    <a:t>photon beam</a:t>
                  </a:r>
                </a:p>
              </p:txBody>
            </p:sp>
            <p:sp>
              <p:nvSpPr>
                <p:cNvPr id="25" name="Line 27"/>
                <p:cNvSpPr>
                  <a:spLocks noChangeShapeType="1"/>
                </p:cNvSpPr>
                <p:nvPr/>
              </p:nvSpPr>
              <p:spPr bwMode="auto">
                <a:xfrm>
                  <a:off x="4641851" y="3217982"/>
                  <a:ext cx="387350" cy="1070119"/>
                </a:xfrm>
                <a:prstGeom prst="line">
                  <a:avLst/>
                </a:prstGeom>
                <a:noFill/>
                <a:ln w="317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pPr algn="ctr">
                    <a:defRPr/>
                  </a:pPr>
                  <a:endParaRPr lang="en-US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13337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6578600" y="4559600"/>
                  <a:ext cx="1693863" cy="581103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US" sz="1600" dirty="0">
                      <a:latin typeface="Comic Sans MS" pitchFamily="66" charset="0"/>
                      <a:ea typeface="ＭＳ Ｐゴシック"/>
                      <a:cs typeface="ＭＳ Ｐゴシック"/>
                    </a:rPr>
                    <a:t>Solenoid-</a:t>
                  </a:r>
                </a:p>
                <a:p>
                  <a:pPr algn="ctr" eaLnBrk="0" hangingPunct="0"/>
                  <a:r>
                    <a:rPr lang="en-US" sz="1600" dirty="0">
                      <a:latin typeface="Comic Sans MS" pitchFamily="66" charset="0"/>
                      <a:ea typeface="ＭＳ Ｐゴシック"/>
                      <a:cs typeface="ＭＳ Ｐゴシック"/>
                    </a:rPr>
                    <a:t>Based detector</a:t>
                  </a:r>
                </a:p>
              </p:txBody>
            </p:sp>
            <p:grpSp>
              <p:nvGrpSpPr>
                <p:cNvPr id="10" name="Group 116"/>
                <p:cNvGrpSpPr>
                  <a:grpSpLocks/>
                </p:cNvGrpSpPr>
                <p:nvPr/>
              </p:nvGrpSpPr>
              <p:grpSpPr bwMode="auto">
                <a:xfrm>
                  <a:off x="7070725" y="3902287"/>
                  <a:ext cx="1044575" cy="701770"/>
                  <a:chOff x="6802616" y="3902287"/>
                  <a:chExt cx="1044575" cy="701770"/>
                </a:xfrm>
              </p:grpSpPr>
              <p:sp>
                <p:nvSpPr>
                  <p:cNvPr id="57" name="Rectangle 30"/>
                  <p:cNvSpPr>
                    <a:spLocks noChangeArrowheads="1"/>
                  </p:cNvSpPr>
                  <p:nvPr/>
                </p:nvSpPr>
                <p:spPr bwMode="auto">
                  <a:xfrm>
                    <a:off x="6802617" y="3902287"/>
                    <a:ext cx="746125" cy="182587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Comic Sans MS" charset="0"/>
                      <a:ea typeface="ＭＳ Ｐゴシック" charset="-128"/>
                      <a:cs typeface="ＭＳ Ｐゴシック" charset="-128"/>
                    </a:endParaRPr>
                  </a:p>
                </p:txBody>
              </p:sp>
              <p:sp>
                <p:nvSpPr>
                  <p:cNvPr id="58" name="Rectangle 31"/>
                  <p:cNvSpPr>
                    <a:spLocks noChangeArrowheads="1"/>
                  </p:cNvSpPr>
                  <p:nvPr/>
                </p:nvSpPr>
                <p:spPr bwMode="auto">
                  <a:xfrm>
                    <a:off x="6818492" y="4099164"/>
                    <a:ext cx="730250" cy="41281"/>
                  </a:xfrm>
                  <a:prstGeom prst="rect">
                    <a:avLst/>
                  </a:prstGeom>
                  <a:solidFill>
                    <a:srgbClr val="80008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Comic Sans MS" charset="0"/>
                      <a:ea typeface="ＭＳ Ｐゴシック" charset="-128"/>
                      <a:cs typeface="ＭＳ Ｐゴシック" charset="-128"/>
                    </a:endParaRPr>
                  </a:p>
                </p:txBody>
              </p:sp>
              <p:sp>
                <p:nvSpPr>
                  <p:cNvPr id="59" name="Rectangle 32"/>
                  <p:cNvSpPr>
                    <a:spLocks noChangeArrowheads="1"/>
                  </p:cNvSpPr>
                  <p:nvPr/>
                </p:nvSpPr>
                <p:spPr bwMode="auto">
                  <a:xfrm>
                    <a:off x="6818492" y="4154733"/>
                    <a:ext cx="357187" cy="69859"/>
                  </a:xfrm>
                  <a:prstGeom prst="rect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Comic Sans MS" charset="0"/>
                      <a:ea typeface="ＭＳ Ｐゴシック" charset="-128"/>
                      <a:cs typeface="ＭＳ Ｐゴシック" charset="-128"/>
                    </a:endParaRPr>
                  </a:p>
                </p:txBody>
              </p:sp>
              <p:sp>
                <p:nvSpPr>
                  <p:cNvPr id="60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728129" y="4029304"/>
                    <a:ext cx="14288" cy="44773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Comic Sans MS" charset="0"/>
                      <a:ea typeface="ＭＳ Ｐゴシック" charset="-128"/>
                      <a:cs typeface="ＭＳ Ｐゴシック" charset="-128"/>
                    </a:endParaRPr>
                  </a:p>
                </p:txBody>
              </p:sp>
              <p:sp>
                <p:nvSpPr>
                  <p:cNvPr id="61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758292" y="4029304"/>
                    <a:ext cx="88900" cy="447736"/>
                  </a:xfrm>
                  <a:prstGeom prst="rect">
                    <a:avLst/>
                  </a:prstGeom>
                  <a:solidFill>
                    <a:srgbClr val="80008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Comic Sans MS" charset="0"/>
                      <a:ea typeface="ＭＳ Ｐゴシック" charset="-128"/>
                      <a:cs typeface="ＭＳ Ｐゴシック" charset="-128"/>
                    </a:endParaRPr>
                  </a:p>
                </p:txBody>
              </p:sp>
              <p:sp>
                <p:nvSpPr>
                  <p:cNvPr id="62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6818492" y="4267461"/>
                    <a:ext cx="357187" cy="69859"/>
                  </a:xfrm>
                  <a:prstGeom prst="rect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Comic Sans MS" charset="0"/>
                      <a:ea typeface="ＭＳ Ｐゴシック" charset="-128"/>
                      <a:cs typeface="ＭＳ Ｐゴシック" charset="-128"/>
                    </a:endParaRPr>
                  </a:p>
                </p:txBody>
              </p:sp>
              <p:sp>
                <p:nvSpPr>
                  <p:cNvPr id="63" name="Rectangle 38"/>
                  <p:cNvSpPr>
                    <a:spLocks noChangeArrowheads="1"/>
                  </p:cNvSpPr>
                  <p:nvPr/>
                </p:nvSpPr>
                <p:spPr bwMode="auto">
                  <a:xfrm>
                    <a:off x="6818492" y="4365900"/>
                    <a:ext cx="730250" cy="41281"/>
                  </a:xfrm>
                  <a:prstGeom prst="rect">
                    <a:avLst/>
                  </a:prstGeom>
                  <a:solidFill>
                    <a:srgbClr val="80008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Comic Sans MS" charset="0"/>
                      <a:ea typeface="ＭＳ Ｐゴシック" charset="-128"/>
                      <a:cs typeface="ＭＳ Ｐゴシック" charset="-128"/>
                    </a:endParaRPr>
                  </a:p>
                </p:txBody>
              </p:sp>
              <p:grpSp>
                <p:nvGrpSpPr>
                  <p:cNvPr id="11" name="Group 114"/>
                  <p:cNvGrpSpPr>
                    <a:grpSpLocks/>
                  </p:cNvGrpSpPr>
                  <p:nvPr/>
                </p:nvGrpSpPr>
                <p:grpSpPr bwMode="auto">
                  <a:xfrm>
                    <a:off x="7191554" y="4154733"/>
                    <a:ext cx="327025" cy="182589"/>
                    <a:chOff x="7191554" y="4154733"/>
                    <a:chExt cx="327025" cy="182589"/>
                  </a:xfrm>
                </p:grpSpPr>
                <p:sp>
                  <p:nvSpPr>
                    <p:cNvPr id="70" name="Rectangle 4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296329" y="4154733"/>
                      <a:ext cx="14288" cy="84150"/>
                    </a:xfrm>
                    <a:prstGeom prst="rect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en-US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omic Sans MS" charset="0"/>
                        <a:ea typeface="ＭＳ Ｐゴシック" charset="-128"/>
                        <a:cs typeface="ＭＳ Ｐゴシック" charset="-128"/>
                      </a:endParaRPr>
                    </a:p>
                  </p:txBody>
                </p:sp>
                <p:sp>
                  <p:nvSpPr>
                    <p:cNvPr id="71" name="Rectangle 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191554" y="4154733"/>
                      <a:ext cx="14288" cy="84150"/>
                    </a:xfrm>
                    <a:prstGeom prst="rect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en-US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omic Sans MS" charset="0"/>
                        <a:ea typeface="ＭＳ Ｐゴシック" charset="-128"/>
                        <a:cs typeface="ＭＳ Ｐゴシック" charset="-128"/>
                      </a:endParaRPr>
                    </a:p>
                  </p:txBody>
                </p:sp>
                <p:sp>
                  <p:nvSpPr>
                    <p:cNvPr id="72" name="Rectangle 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413804" y="4154733"/>
                      <a:ext cx="15875" cy="84150"/>
                    </a:xfrm>
                    <a:prstGeom prst="rect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en-US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omic Sans MS" charset="0"/>
                        <a:ea typeface="ＭＳ Ｐゴシック" charset="-128"/>
                        <a:cs typeface="ＭＳ Ｐゴシック" charset="-128"/>
                      </a:endParaRPr>
                    </a:p>
                  </p:txBody>
                </p:sp>
                <p:sp>
                  <p:nvSpPr>
                    <p:cNvPr id="73" name="Rectangle 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504292" y="4154733"/>
                      <a:ext cx="14287" cy="84150"/>
                    </a:xfrm>
                    <a:prstGeom prst="rect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en-US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omic Sans MS" charset="0"/>
                        <a:ea typeface="ＭＳ Ｐゴシック" charset="-128"/>
                        <a:cs typeface="ＭＳ Ｐゴシック" charset="-128"/>
                      </a:endParaRPr>
                    </a:p>
                  </p:txBody>
                </p:sp>
                <p:sp>
                  <p:nvSpPr>
                    <p:cNvPr id="74" name="Rectangle 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296329" y="4253171"/>
                      <a:ext cx="14288" cy="84150"/>
                    </a:xfrm>
                    <a:prstGeom prst="rect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en-US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omic Sans MS" charset="0"/>
                        <a:ea typeface="ＭＳ Ｐゴシック" charset="-128"/>
                        <a:cs typeface="ＭＳ Ｐゴシック" charset="-128"/>
                      </a:endParaRPr>
                    </a:p>
                  </p:txBody>
                </p:sp>
                <p:sp>
                  <p:nvSpPr>
                    <p:cNvPr id="75" name="Rectangle 4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191554" y="4253171"/>
                      <a:ext cx="14288" cy="84150"/>
                    </a:xfrm>
                    <a:prstGeom prst="rect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en-US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omic Sans MS" charset="0"/>
                        <a:ea typeface="ＭＳ Ｐゴシック" charset="-128"/>
                        <a:cs typeface="ＭＳ Ｐゴシック" charset="-128"/>
                      </a:endParaRPr>
                    </a:p>
                  </p:txBody>
                </p:sp>
                <p:sp>
                  <p:nvSpPr>
                    <p:cNvPr id="76" name="Rectangle 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413804" y="4253171"/>
                      <a:ext cx="15875" cy="84150"/>
                    </a:xfrm>
                    <a:prstGeom prst="rect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en-US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omic Sans MS" charset="0"/>
                        <a:ea typeface="ＭＳ Ｐゴシック" charset="-128"/>
                        <a:cs typeface="ＭＳ Ｐゴシック" charset="-128"/>
                      </a:endParaRPr>
                    </a:p>
                  </p:txBody>
                </p:sp>
                <p:sp>
                  <p:nvSpPr>
                    <p:cNvPr id="77" name="Rectangle 4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504292" y="4253171"/>
                      <a:ext cx="14287" cy="84150"/>
                    </a:xfrm>
                    <a:prstGeom prst="rect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en-US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omic Sans MS" charset="0"/>
                        <a:ea typeface="ＭＳ Ｐゴシック" charset="-128"/>
                        <a:cs typeface="ＭＳ Ｐゴシック" charset="-128"/>
                      </a:endParaRPr>
                    </a:p>
                  </p:txBody>
                </p:sp>
              </p:grpSp>
              <p:sp>
                <p:nvSpPr>
                  <p:cNvPr id="65" name="Rectangle 48"/>
                  <p:cNvSpPr>
                    <a:spLocks noChangeArrowheads="1"/>
                  </p:cNvSpPr>
                  <p:nvPr/>
                </p:nvSpPr>
                <p:spPr bwMode="auto">
                  <a:xfrm>
                    <a:off x="6802617" y="4421469"/>
                    <a:ext cx="746125" cy="182588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Comic Sans MS" charset="0"/>
                      <a:ea typeface="ＭＳ Ｐゴシック" charset="-128"/>
                      <a:cs typeface="ＭＳ Ｐゴシック" charset="-128"/>
                    </a:endParaRPr>
                  </a:p>
                </p:txBody>
              </p:sp>
              <p:grpSp>
                <p:nvGrpSpPr>
                  <p:cNvPr id="13" name="Group 115"/>
                  <p:cNvGrpSpPr>
                    <a:grpSpLocks/>
                  </p:cNvGrpSpPr>
                  <p:nvPr/>
                </p:nvGrpSpPr>
                <p:grpSpPr bwMode="auto">
                  <a:xfrm>
                    <a:off x="6832779" y="4238883"/>
                    <a:ext cx="88900" cy="14289"/>
                    <a:chOff x="6832779" y="4238883"/>
                    <a:chExt cx="88900" cy="14289"/>
                  </a:xfrm>
                </p:grpSpPr>
                <p:sp>
                  <p:nvSpPr>
                    <p:cNvPr id="67" name="Line 5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832779" y="4238883"/>
                      <a:ext cx="88900" cy="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8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defRPr/>
                      </a:pPr>
                      <a:endParaRPr lang="en-US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p:txBody>
                </p:sp>
                <p:sp>
                  <p:nvSpPr>
                    <p:cNvPr id="68" name="Rectangle 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47067" y="4238883"/>
                      <a:ext cx="60325" cy="14289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en-US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omic Sans MS" charset="0"/>
                        <a:ea typeface="ＭＳ Ｐゴシック" charset="-128"/>
                        <a:cs typeface="ＭＳ Ｐゴシック" charset="-128"/>
                      </a:endParaRPr>
                    </a:p>
                  </p:txBody>
                </p:sp>
                <p:sp>
                  <p:nvSpPr>
                    <p:cNvPr id="69" name="Line 5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832779" y="4253172"/>
                      <a:ext cx="88900" cy="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8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defRPr/>
                      </a:pPr>
                      <a:endParaRPr lang="en-US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p:txBody>
                </p:sp>
              </p:grpSp>
            </p:grpSp>
            <p:sp>
              <p:nvSpPr>
                <p:cNvPr id="13339" name="Text Box 54"/>
                <p:cNvSpPr txBox="1">
                  <a:spLocks noChangeArrowheads="1"/>
                </p:cNvSpPr>
                <p:nvPr/>
              </p:nvSpPr>
              <p:spPr bwMode="auto">
                <a:xfrm>
                  <a:off x="5098521" y="4785432"/>
                  <a:ext cx="1154113" cy="336550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US" sz="1600" dirty="0">
                      <a:solidFill>
                        <a:srgbClr val="FF0000"/>
                      </a:solidFill>
                      <a:latin typeface="Comic Sans MS" pitchFamily="66" charset="0"/>
                      <a:ea typeface="ＭＳ Ｐゴシック"/>
                      <a:cs typeface="ＭＳ Ｐゴシック"/>
                    </a:rPr>
                    <a:t>Collimator</a:t>
                  </a:r>
                </a:p>
              </p:txBody>
            </p:sp>
            <p:sp>
              <p:nvSpPr>
                <p:cNvPr id="29" name="Line 55"/>
                <p:cNvSpPr>
                  <a:spLocks noChangeShapeType="1"/>
                </p:cNvSpPr>
                <p:nvPr/>
              </p:nvSpPr>
              <p:spPr bwMode="auto">
                <a:xfrm flipV="1">
                  <a:off x="5649913" y="4297627"/>
                  <a:ext cx="169863" cy="585867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pPr algn="ctr">
                    <a:defRPr/>
                  </a:pPr>
                  <a:endParaRPr lang="en-US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13341" name="Text Box 56"/>
                <p:cNvSpPr txBox="1">
                  <a:spLocks noChangeArrowheads="1"/>
                </p:cNvSpPr>
                <p:nvPr/>
              </p:nvSpPr>
              <p:spPr bwMode="auto">
                <a:xfrm>
                  <a:off x="7872413" y="3051175"/>
                  <a:ext cx="1276350" cy="581025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US" sz="1600">
                      <a:solidFill>
                        <a:srgbClr val="FF0000"/>
                      </a:solidFill>
                      <a:latin typeface="Comic Sans MS" pitchFamily="66" charset="0"/>
                      <a:ea typeface="ＭＳ Ｐゴシック"/>
                      <a:cs typeface="ＭＳ Ｐゴシック"/>
                    </a:rPr>
                    <a:t>Photon</a:t>
                  </a:r>
                </a:p>
                <a:p>
                  <a:pPr algn="ctr" eaLnBrk="0" hangingPunct="0"/>
                  <a:r>
                    <a:rPr lang="en-US" sz="1600">
                      <a:solidFill>
                        <a:srgbClr val="FF0000"/>
                      </a:solidFill>
                      <a:latin typeface="Comic Sans MS" pitchFamily="66" charset="0"/>
                      <a:ea typeface="ＭＳ Ｐゴシック"/>
                      <a:cs typeface="ＭＳ Ｐゴシック"/>
                    </a:rPr>
                    <a:t>Beam dump</a:t>
                  </a:r>
                </a:p>
              </p:txBody>
            </p:sp>
            <p:sp>
              <p:nvSpPr>
                <p:cNvPr id="31" name="Line 57"/>
                <p:cNvSpPr>
                  <a:spLocks noChangeShapeType="1"/>
                </p:cNvSpPr>
                <p:nvPr/>
              </p:nvSpPr>
              <p:spPr bwMode="auto">
                <a:xfrm>
                  <a:off x="8761413" y="3629200"/>
                  <a:ext cx="109538" cy="557287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pPr algn="ctr">
                    <a:defRPr/>
                  </a:pPr>
                  <a:endParaRPr lang="en-US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32" name="Line 58"/>
                <p:cNvSpPr>
                  <a:spLocks noChangeShapeType="1"/>
                </p:cNvSpPr>
                <p:nvPr/>
              </p:nvSpPr>
              <p:spPr bwMode="auto">
                <a:xfrm flipV="1">
                  <a:off x="2771776" y="4624696"/>
                  <a:ext cx="346075" cy="282613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pPr algn="ctr">
                    <a:defRPr/>
                  </a:pPr>
                  <a:endParaRPr lang="en-US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33" name="Line 60"/>
                <p:cNvSpPr>
                  <a:spLocks noChangeShapeType="1"/>
                </p:cNvSpPr>
                <p:nvPr/>
              </p:nvSpPr>
              <p:spPr bwMode="auto">
                <a:xfrm>
                  <a:off x="1111251" y="4259522"/>
                  <a:ext cx="1389062" cy="0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>
                    <a:defRPr/>
                  </a:pPr>
                  <a:endParaRPr lang="en-US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13347" name="Rectangle 77"/>
                <p:cNvSpPr>
                  <a:spLocks noChangeArrowheads="1"/>
                </p:cNvSpPr>
                <p:nvPr/>
              </p:nvSpPr>
              <p:spPr bwMode="auto">
                <a:xfrm>
                  <a:off x="7115175" y="2497159"/>
                  <a:ext cx="1309688" cy="581104"/>
                </a:xfrm>
                <a:prstGeom prst="rect">
                  <a:avLst/>
                </a:prstGeom>
                <a:noFill/>
                <a:ln w="1587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eaLnBrk="0" hangingPunct="0"/>
                  <a:r>
                    <a:rPr lang="en-US" sz="1600">
                      <a:latin typeface="Comic Sans MS" pitchFamily="66" charset="0"/>
                      <a:ea typeface="ＭＳ Ｐゴシック"/>
                      <a:cs typeface="ＭＳ Ｐゴシック"/>
                    </a:rPr>
                    <a:t>Counting </a:t>
                  </a:r>
                </a:p>
                <a:p>
                  <a:pPr algn="ctr" eaLnBrk="0" hangingPunct="0"/>
                  <a:r>
                    <a:rPr lang="en-US" sz="1600">
                      <a:latin typeface="Comic Sans MS" pitchFamily="66" charset="0"/>
                      <a:ea typeface="ＭＳ Ｐゴシック"/>
                      <a:cs typeface="ＭＳ Ｐゴシック"/>
                    </a:rPr>
                    <a:t>House</a:t>
                  </a:r>
                </a:p>
              </p:txBody>
            </p:sp>
            <p:sp>
              <p:nvSpPr>
                <p:cNvPr id="37" name="Line 79"/>
                <p:cNvSpPr>
                  <a:spLocks noChangeShapeType="1"/>
                </p:cNvSpPr>
                <p:nvPr/>
              </p:nvSpPr>
              <p:spPr bwMode="auto">
                <a:xfrm>
                  <a:off x="6958013" y="2405072"/>
                  <a:ext cx="1304925" cy="0"/>
                </a:xfrm>
                <a:prstGeom prst="line">
                  <a:avLst/>
                </a:prstGeom>
                <a:noFill/>
                <a:ln w="158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>
                    <a:defRPr/>
                  </a:pPr>
                  <a:endParaRPr lang="en-US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38" name="Line 80"/>
                <p:cNvSpPr>
                  <a:spLocks noChangeShapeType="1"/>
                </p:cNvSpPr>
                <p:nvPr/>
              </p:nvSpPr>
              <p:spPr bwMode="auto">
                <a:xfrm>
                  <a:off x="8272463" y="2395546"/>
                  <a:ext cx="0" cy="685892"/>
                </a:xfrm>
                <a:prstGeom prst="line">
                  <a:avLst/>
                </a:prstGeom>
                <a:noFill/>
                <a:ln w="158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>
                    <a:defRPr/>
                  </a:pPr>
                  <a:endParaRPr lang="en-US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39" name="AutoShape 81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8164513" y="4415118"/>
                  <a:ext cx="374650" cy="4556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>
                    <a:defRPr/>
                  </a:pPr>
                  <a:endParaRPr lang="en-US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40" name="Freeform 82"/>
                <p:cNvSpPr>
                  <a:spLocks/>
                </p:cNvSpPr>
                <p:nvPr/>
              </p:nvSpPr>
              <p:spPr bwMode="auto">
                <a:xfrm>
                  <a:off x="8164513" y="4470688"/>
                  <a:ext cx="374650" cy="400104"/>
                </a:xfrm>
                <a:custGeom>
                  <a:avLst/>
                  <a:gdLst/>
                  <a:ahLst/>
                  <a:cxnLst>
                    <a:cxn ang="0">
                      <a:pos x="1538" y="855"/>
                    </a:cxn>
                    <a:cxn ang="0">
                      <a:pos x="1530" y="750"/>
                    </a:cxn>
                    <a:cxn ang="0">
                      <a:pos x="1506" y="649"/>
                    </a:cxn>
                    <a:cxn ang="0">
                      <a:pos x="1469" y="553"/>
                    </a:cxn>
                    <a:cxn ang="0">
                      <a:pos x="1417" y="464"/>
                    </a:cxn>
                    <a:cxn ang="0">
                      <a:pos x="1354" y="381"/>
                    </a:cxn>
                    <a:cxn ang="0">
                      <a:pos x="1277" y="308"/>
                    </a:cxn>
                    <a:cxn ang="0">
                      <a:pos x="1191" y="248"/>
                    </a:cxn>
                    <a:cxn ang="0">
                      <a:pos x="1098" y="201"/>
                    </a:cxn>
                    <a:cxn ang="0">
                      <a:pos x="998" y="168"/>
                    </a:cxn>
                    <a:cxn ang="0">
                      <a:pos x="895" y="150"/>
                    </a:cxn>
                    <a:cxn ang="0">
                      <a:pos x="824" y="147"/>
                    </a:cxn>
                    <a:cxn ang="0">
                      <a:pos x="824" y="147"/>
                    </a:cxn>
                    <a:cxn ang="0">
                      <a:pos x="752" y="151"/>
                    </a:cxn>
                    <a:cxn ang="0">
                      <a:pos x="649" y="168"/>
                    </a:cxn>
                    <a:cxn ang="0">
                      <a:pos x="553" y="200"/>
                    </a:cxn>
                    <a:cxn ang="0">
                      <a:pos x="464" y="245"/>
                    </a:cxn>
                    <a:cxn ang="0">
                      <a:pos x="382" y="300"/>
                    </a:cxn>
                    <a:cxn ang="0">
                      <a:pos x="310" y="367"/>
                    </a:cxn>
                    <a:cxn ang="0">
                      <a:pos x="246" y="443"/>
                    </a:cxn>
                    <a:cxn ang="0">
                      <a:pos x="194" y="528"/>
                    </a:cxn>
                    <a:cxn ang="0">
                      <a:pos x="153" y="619"/>
                    </a:cxn>
                    <a:cxn ang="0">
                      <a:pos x="125" y="717"/>
                    </a:cxn>
                    <a:cxn ang="0">
                      <a:pos x="112" y="819"/>
                    </a:cxn>
                    <a:cxn ang="0">
                      <a:pos x="111" y="885"/>
                    </a:cxn>
                    <a:cxn ang="0">
                      <a:pos x="121" y="985"/>
                    </a:cxn>
                    <a:cxn ang="0">
                      <a:pos x="146" y="1082"/>
                    </a:cxn>
                    <a:cxn ang="0">
                      <a:pos x="183" y="1175"/>
                    </a:cxn>
                    <a:cxn ang="0">
                      <a:pos x="234" y="1261"/>
                    </a:cxn>
                    <a:cxn ang="0">
                      <a:pos x="296" y="1340"/>
                    </a:cxn>
                    <a:cxn ang="0">
                      <a:pos x="368" y="1409"/>
                    </a:cxn>
                    <a:cxn ang="0">
                      <a:pos x="447" y="1467"/>
                    </a:cxn>
                    <a:cxn ang="0">
                      <a:pos x="533" y="1512"/>
                    </a:cxn>
                    <a:cxn ang="0">
                      <a:pos x="623" y="1546"/>
                    </a:cxn>
                    <a:cxn ang="0">
                      <a:pos x="718" y="1566"/>
                    </a:cxn>
                    <a:cxn ang="0">
                      <a:pos x="806" y="1761"/>
                    </a:cxn>
                    <a:cxn ang="0">
                      <a:pos x="897" y="1570"/>
                    </a:cxn>
                    <a:cxn ang="0">
                      <a:pos x="999" y="1552"/>
                    </a:cxn>
                    <a:cxn ang="0">
                      <a:pos x="1099" y="1519"/>
                    </a:cxn>
                    <a:cxn ang="0">
                      <a:pos x="1191" y="1473"/>
                    </a:cxn>
                    <a:cxn ang="0">
                      <a:pos x="1277" y="1412"/>
                    </a:cxn>
                    <a:cxn ang="0">
                      <a:pos x="1353" y="1340"/>
                    </a:cxn>
                    <a:cxn ang="0">
                      <a:pos x="1415" y="1261"/>
                    </a:cxn>
                    <a:cxn ang="0">
                      <a:pos x="1466" y="1175"/>
                    </a:cxn>
                    <a:cxn ang="0">
                      <a:pos x="1503" y="1083"/>
                    </a:cxn>
                    <a:cxn ang="0">
                      <a:pos x="1528" y="986"/>
                    </a:cxn>
                    <a:cxn ang="0">
                      <a:pos x="1538" y="885"/>
                    </a:cxn>
                  </a:cxnLst>
                  <a:rect l="0" t="0" r="r" b="b"/>
                  <a:pathLst>
                    <a:path w="1652" h="1761">
                      <a:moveTo>
                        <a:pt x="1538" y="885"/>
                      </a:moveTo>
                      <a:lnTo>
                        <a:pt x="1652" y="869"/>
                      </a:lnTo>
                      <a:lnTo>
                        <a:pt x="1538" y="855"/>
                      </a:lnTo>
                      <a:lnTo>
                        <a:pt x="1537" y="819"/>
                      </a:lnTo>
                      <a:lnTo>
                        <a:pt x="1534" y="785"/>
                      </a:lnTo>
                      <a:lnTo>
                        <a:pt x="1530" y="750"/>
                      </a:lnTo>
                      <a:lnTo>
                        <a:pt x="1524" y="716"/>
                      </a:lnTo>
                      <a:lnTo>
                        <a:pt x="1515" y="683"/>
                      </a:lnTo>
                      <a:lnTo>
                        <a:pt x="1506" y="649"/>
                      </a:lnTo>
                      <a:lnTo>
                        <a:pt x="1495" y="617"/>
                      </a:lnTo>
                      <a:lnTo>
                        <a:pt x="1483" y="585"/>
                      </a:lnTo>
                      <a:lnTo>
                        <a:pt x="1469" y="553"/>
                      </a:lnTo>
                      <a:lnTo>
                        <a:pt x="1453" y="523"/>
                      </a:lnTo>
                      <a:lnTo>
                        <a:pt x="1437" y="492"/>
                      </a:lnTo>
                      <a:lnTo>
                        <a:pt x="1417" y="464"/>
                      </a:lnTo>
                      <a:lnTo>
                        <a:pt x="1398" y="436"/>
                      </a:lnTo>
                      <a:lnTo>
                        <a:pt x="1376" y="408"/>
                      </a:lnTo>
                      <a:lnTo>
                        <a:pt x="1354" y="381"/>
                      </a:lnTo>
                      <a:lnTo>
                        <a:pt x="1329" y="356"/>
                      </a:lnTo>
                      <a:lnTo>
                        <a:pt x="1303" y="332"/>
                      </a:lnTo>
                      <a:lnTo>
                        <a:pt x="1277" y="308"/>
                      </a:lnTo>
                      <a:lnTo>
                        <a:pt x="1248" y="287"/>
                      </a:lnTo>
                      <a:lnTo>
                        <a:pt x="1220" y="267"/>
                      </a:lnTo>
                      <a:lnTo>
                        <a:pt x="1191" y="248"/>
                      </a:lnTo>
                      <a:lnTo>
                        <a:pt x="1160" y="230"/>
                      </a:lnTo>
                      <a:lnTo>
                        <a:pt x="1129" y="215"/>
                      </a:lnTo>
                      <a:lnTo>
                        <a:pt x="1098" y="201"/>
                      </a:lnTo>
                      <a:lnTo>
                        <a:pt x="1065" y="188"/>
                      </a:lnTo>
                      <a:lnTo>
                        <a:pt x="1032" y="177"/>
                      </a:lnTo>
                      <a:lnTo>
                        <a:pt x="998" y="168"/>
                      </a:lnTo>
                      <a:lnTo>
                        <a:pt x="964" y="161"/>
                      </a:lnTo>
                      <a:lnTo>
                        <a:pt x="930" y="155"/>
                      </a:lnTo>
                      <a:lnTo>
                        <a:pt x="895" y="150"/>
                      </a:lnTo>
                      <a:lnTo>
                        <a:pt x="860" y="148"/>
                      </a:lnTo>
                      <a:lnTo>
                        <a:pt x="824" y="147"/>
                      </a:lnTo>
                      <a:lnTo>
                        <a:pt x="824" y="147"/>
                      </a:lnTo>
                      <a:lnTo>
                        <a:pt x="824" y="147"/>
                      </a:lnTo>
                      <a:lnTo>
                        <a:pt x="824" y="147"/>
                      </a:lnTo>
                      <a:lnTo>
                        <a:pt x="824" y="147"/>
                      </a:lnTo>
                      <a:lnTo>
                        <a:pt x="806" y="0"/>
                      </a:lnTo>
                      <a:lnTo>
                        <a:pt x="786" y="148"/>
                      </a:lnTo>
                      <a:lnTo>
                        <a:pt x="752" y="151"/>
                      </a:lnTo>
                      <a:lnTo>
                        <a:pt x="717" y="155"/>
                      </a:lnTo>
                      <a:lnTo>
                        <a:pt x="683" y="161"/>
                      </a:lnTo>
                      <a:lnTo>
                        <a:pt x="649" y="168"/>
                      </a:lnTo>
                      <a:lnTo>
                        <a:pt x="617" y="177"/>
                      </a:lnTo>
                      <a:lnTo>
                        <a:pt x="585" y="188"/>
                      </a:lnTo>
                      <a:lnTo>
                        <a:pt x="553" y="200"/>
                      </a:lnTo>
                      <a:lnTo>
                        <a:pt x="523" y="213"/>
                      </a:lnTo>
                      <a:lnTo>
                        <a:pt x="494" y="228"/>
                      </a:lnTo>
                      <a:lnTo>
                        <a:pt x="464" y="245"/>
                      </a:lnTo>
                      <a:lnTo>
                        <a:pt x="436" y="262"/>
                      </a:lnTo>
                      <a:lnTo>
                        <a:pt x="409" y="281"/>
                      </a:lnTo>
                      <a:lnTo>
                        <a:pt x="382" y="300"/>
                      </a:lnTo>
                      <a:lnTo>
                        <a:pt x="357" y="322"/>
                      </a:lnTo>
                      <a:lnTo>
                        <a:pt x="333" y="344"/>
                      </a:lnTo>
                      <a:lnTo>
                        <a:pt x="310" y="367"/>
                      </a:lnTo>
                      <a:lnTo>
                        <a:pt x="287" y="391"/>
                      </a:lnTo>
                      <a:lnTo>
                        <a:pt x="266" y="417"/>
                      </a:lnTo>
                      <a:lnTo>
                        <a:pt x="246" y="443"/>
                      </a:lnTo>
                      <a:lnTo>
                        <a:pt x="228" y="470"/>
                      </a:lnTo>
                      <a:lnTo>
                        <a:pt x="210" y="499"/>
                      </a:lnTo>
                      <a:lnTo>
                        <a:pt x="194" y="528"/>
                      </a:lnTo>
                      <a:lnTo>
                        <a:pt x="179" y="557"/>
                      </a:lnTo>
                      <a:lnTo>
                        <a:pt x="165" y="588"/>
                      </a:lnTo>
                      <a:lnTo>
                        <a:pt x="153" y="619"/>
                      </a:lnTo>
                      <a:lnTo>
                        <a:pt x="143" y="651"/>
                      </a:lnTo>
                      <a:lnTo>
                        <a:pt x="134" y="684"/>
                      </a:lnTo>
                      <a:lnTo>
                        <a:pt x="125" y="717"/>
                      </a:lnTo>
                      <a:lnTo>
                        <a:pt x="119" y="750"/>
                      </a:lnTo>
                      <a:lnTo>
                        <a:pt x="115" y="785"/>
                      </a:lnTo>
                      <a:lnTo>
                        <a:pt x="112" y="819"/>
                      </a:lnTo>
                      <a:lnTo>
                        <a:pt x="111" y="855"/>
                      </a:lnTo>
                      <a:lnTo>
                        <a:pt x="0" y="869"/>
                      </a:lnTo>
                      <a:lnTo>
                        <a:pt x="111" y="885"/>
                      </a:lnTo>
                      <a:lnTo>
                        <a:pt x="113" y="918"/>
                      </a:lnTo>
                      <a:lnTo>
                        <a:pt x="116" y="953"/>
                      </a:lnTo>
                      <a:lnTo>
                        <a:pt x="121" y="985"/>
                      </a:lnTo>
                      <a:lnTo>
                        <a:pt x="128" y="1018"/>
                      </a:lnTo>
                      <a:lnTo>
                        <a:pt x="137" y="1051"/>
                      </a:lnTo>
                      <a:lnTo>
                        <a:pt x="146" y="1082"/>
                      </a:lnTo>
                      <a:lnTo>
                        <a:pt x="157" y="1114"/>
                      </a:lnTo>
                      <a:lnTo>
                        <a:pt x="170" y="1145"/>
                      </a:lnTo>
                      <a:lnTo>
                        <a:pt x="183" y="1175"/>
                      </a:lnTo>
                      <a:lnTo>
                        <a:pt x="199" y="1205"/>
                      </a:lnTo>
                      <a:lnTo>
                        <a:pt x="215" y="1233"/>
                      </a:lnTo>
                      <a:lnTo>
                        <a:pt x="234" y="1261"/>
                      </a:lnTo>
                      <a:lnTo>
                        <a:pt x="253" y="1289"/>
                      </a:lnTo>
                      <a:lnTo>
                        <a:pt x="274" y="1315"/>
                      </a:lnTo>
                      <a:lnTo>
                        <a:pt x="296" y="1340"/>
                      </a:lnTo>
                      <a:lnTo>
                        <a:pt x="320" y="1364"/>
                      </a:lnTo>
                      <a:lnTo>
                        <a:pt x="344" y="1388"/>
                      </a:lnTo>
                      <a:lnTo>
                        <a:pt x="368" y="1409"/>
                      </a:lnTo>
                      <a:lnTo>
                        <a:pt x="394" y="1429"/>
                      </a:lnTo>
                      <a:lnTo>
                        <a:pt x="421" y="1448"/>
                      </a:lnTo>
                      <a:lnTo>
                        <a:pt x="447" y="1467"/>
                      </a:lnTo>
                      <a:lnTo>
                        <a:pt x="475" y="1483"/>
                      </a:lnTo>
                      <a:lnTo>
                        <a:pt x="504" y="1498"/>
                      </a:lnTo>
                      <a:lnTo>
                        <a:pt x="533" y="1512"/>
                      </a:lnTo>
                      <a:lnTo>
                        <a:pt x="562" y="1524"/>
                      </a:lnTo>
                      <a:lnTo>
                        <a:pt x="593" y="1535"/>
                      </a:lnTo>
                      <a:lnTo>
                        <a:pt x="623" y="1546"/>
                      </a:lnTo>
                      <a:lnTo>
                        <a:pt x="655" y="1554"/>
                      </a:lnTo>
                      <a:lnTo>
                        <a:pt x="686" y="1561"/>
                      </a:lnTo>
                      <a:lnTo>
                        <a:pt x="718" y="1566"/>
                      </a:lnTo>
                      <a:lnTo>
                        <a:pt x="751" y="1570"/>
                      </a:lnTo>
                      <a:lnTo>
                        <a:pt x="783" y="1573"/>
                      </a:lnTo>
                      <a:lnTo>
                        <a:pt x="806" y="1761"/>
                      </a:lnTo>
                      <a:lnTo>
                        <a:pt x="827" y="1574"/>
                      </a:lnTo>
                      <a:lnTo>
                        <a:pt x="862" y="1573"/>
                      </a:lnTo>
                      <a:lnTo>
                        <a:pt x="897" y="1570"/>
                      </a:lnTo>
                      <a:lnTo>
                        <a:pt x="932" y="1566"/>
                      </a:lnTo>
                      <a:lnTo>
                        <a:pt x="966" y="1560"/>
                      </a:lnTo>
                      <a:lnTo>
                        <a:pt x="999" y="1552"/>
                      </a:lnTo>
                      <a:lnTo>
                        <a:pt x="1033" y="1542"/>
                      </a:lnTo>
                      <a:lnTo>
                        <a:pt x="1066" y="1531"/>
                      </a:lnTo>
                      <a:lnTo>
                        <a:pt x="1099" y="1519"/>
                      </a:lnTo>
                      <a:lnTo>
                        <a:pt x="1130" y="1505"/>
                      </a:lnTo>
                      <a:lnTo>
                        <a:pt x="1161" y="1490"/>
                      </a:lnTo>
                      <a:lnTo>
                        <a:pt x="1191" y="1473"/>
                      </a:lnTo>
                      <a:lnTo>
                        <a:pt x="1221" y="1453"/>
                      </a:lnTo>
                      <a:lnTo>
                        <a:pt x="1249" y="1433"/>
                      </a:lnTo>
                      <a:lnTo>
                        <a:pt x="1277" y="1412"/>
                      </a:lnTo>
                      <a:lnTo>
                        <a:pt x="1304" y="1389"/>
                      </a:lnTo>
                      <a:lnTo>
                        <a:pt x="1329" y="1364"/>
                      </a:lnTo>
                      <a:lnTo>
                        <a:pt x="1353" y="1340"/>
                      </a:lnTo>
                      <a:lnTo>
                        <a:pt x="1375" y="1315"/>
                      </a:lnTo>
                      <a:lnTo>
                        <a:pt x="1396" y="1289"/>
                      </a:lnTo>
                      <a:lnTo>
                        <a:pt x="1415" y="1261"/>
                      </a:lnTo>
                      <a:lnTo>
                        <a:pt x="1433" y="1233"/>
                      </a:lnTo>
                      <a:lnTo>
                        <a:pt x="1450" y="1205"/>
                      </a:lnTo>
                      <a:lnTo>
                        <a:pt x="1466" y="1175"/>
                      </a:lnTo>
                      <a:lnTo>
                        <a:pt x="1479" y="1145"/>
                      </a:lnTo>
                      <a:lnTo>
                        <a:pt x="1492" y="1115"/>
                      </a:lnTo>
                      <a:lnTo>
                        <a:pt x="1503" y="1083"/>
                      </a:lnTo>
                      <a:lnTo>
                        <a:pt x="1512" y="1051"/>
                      </a:lnTo>
                      <a:lnTo>
                        <a:pt x="1520" y="1018"/>
                      </a:lnTo>
                      <a:lnTo>
                        <a:pt x="1528" y="986"/>
                      </a:lnTo>
                      <a:lnTo>
                        <a:pt x="1533" y="953"/>
                      </a:lnTo>
                      <a:lnTo>
                        <a:pt x="1536" y="919"/>
                      </a:lnTo>
                      <a:lnTo>
                        <a:pt x="1538" y="88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>
                    <a:defRPr/>
                  </a:pPr>
                  <a:endParaRPr lang="en-US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Comic Sans MS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1" name="Freeform 83"/>
                <p:cNvSpPr>
                  <a:spLocks/>
                </p:cNvSpPr>
                <p:nvPr/>
              </p:nvSpPr>
              <p:spPr bwMode="auto">
                <a:xfrm>
                  <a:off x="8353426" y="4516732"/>
                  <a:ext cx="147637" cy="147658"/>
                </a:xfrm>
                <a:custGeom>
                  <a:avLst/>
                  <a:gdLst/>
                  <a:ahLst/>
                  <a:cxnLst>
                    <a:cxn ang="0">
                      <a:pos x="481" y="216"/>
                    </a:cxn>
                    <a:cxn ang="0">
                      <a:pos x="522" y="264"/>
                    </a:cxn>
                    <a:cxn ang="0">
                      <a:pos x="557" y="317"/>
                    </a:cxn>
                    <a:cxn ang="0">
                      <a:pos x="587" y="371"/>
                    </a:cxn>
                    <a:cxn ang="0">
                      <a:pos x="612" y="429"/>
                    </a:cxn>
                    <a:cxn ang="0">
                      <a:pos x="631" y="489"/>
                    </a:cxn>
                    <a:cxn ang="0">
                      <a:pos x="644" y="550"/>
                    </a:cxn>
                    <a:cxn ang="0">
                      <a:pos x="651" y="613"/>
                    </a:cxn>
                    <a:cxn ang="0">
                      <a:pos x="567" y="635"/>
                    </a:cxn>
                    <a:cxn ang="0">
                      <a:pos x="563" y="582"/>
                    </a:cxn>
                    <a:cxn ang="0">
                      <a:pos x="553" y="529"/>
                    </a:cxn>
                    <a:cxn ang="0">
                      <a:pos x="539" y="478"/>
                    </a:cxn>
                    <a:cxn ang="0">
                      <a:pos x="520" y="428"/>
                    </a:cxn>
                    <a:cxn ang="0">
                      <a:pos x="496" y="381"/>
                    </a:cxn>
                    <a:cxn ang="0">
                      <a:pos x="468" y="335"/>
                    </a:cxn>
                    <a:cxn ang="0">
                      <a:pos x="436" y="293"/>
                    </a:cxn>
                    <a:cxn ang="0">
                      <a:pos x="399" y="252"/>
                    </a:cxn>
                    <a:cxn ang="0">
                      <a:pos x="359" y="215"/>
                    </a:cxn>
                    <a:cxn ang="0">
                      <a:pos x="315" y="182"/>
                    </a:cxn>
                    <a:cxn ang="0">
                      <a:pos x="269" y="154"/>
                    </a:cxn>
                    <a:cxn ang="0">
                      <a:pos x="220" y="131"/>
                    </a:cxn>
                    <a:cxn ang="0">
                      <a:pos x="171" y="111"/>
                    </a:cxn>
                    <a:cxn ang="0">
                      <a:pos x="118" y="97"/>
                    </a:cxn>
                    <a:cxn ang="0">
                      <a:pos x="65" y="88"/>
                    </a:cxn>
                    <a:cxn ang="0">
                      <a:pos x="11" y="84"/>
                    </a:cxn>
                    <a:cxn ang="0">
                      <a:pos x="32" y="1"/>
                    </a:cxn>
                    <a:cxn ang="0">
                      <a:pos x="96" y="8"/>
                    </a:cxn>
                    <a:cxn ang="0">
                      <a:pos x="158" y="20"/>
                    </a:cxn>
                    <a:cxn ang="0">
                      <a:pos x="219" y="40"/>
                    </a:cxn>
                    <a:cxn ang="0">
                      <a:pos x="277" y="64"/>
                    </a:cxn>
                    <a:cxn ang="0">
                      <a:pos x="333" y="94"/>
                    </a:cxn>
                    <a:cxn ang="0">
                      <a:pos x="386" y="130"/>
                    </a:cxn>
                    <a:cxn ang="0">
                      <a:pos x="436" y="170"/>
                    </a:cxn>
                  </a:cxnLst>
                  <a:rect l="0" t="0" r="r" b="b"/>
                  <a:pathLst>
                    <a:path w="652" h="646">
                      <a:moveTo>
                        <a:pt x="459" y="192"/>
                      </a:moveTo>
                      <a:lnTo>
                        <a:pt x="481" y="216"/>
                      </a:lnTo>
                      <a:lnTo>
                        <a:pt x="502" y="240"/>
                      </a:lnTo>
                      <a:lnTo>
                        <a:pt x="522" y="264"/>
                      </a:lnTo>
                      <a:lnTo>
                        <a:pt x="540" y="290"/>
                      </a:lnTo>
                      <a:lnTo>
                        <a:pt x="557" y="317"/>
                      </a:lnTo>
                      <a:lnTo>
                        <a:pt x="572" y="344"/>
                      </a:lnTo>
                      <a:lnTo>
                        <a:pt x="587" y="371"/>
                      </a:lnTo>
                      <a:lnTo>
                        <a:pt x="599" y="401"/>
                      </a:lnTo>
                      <a:lnTo>
                        <a:pt x="612" y="429"/>
                      </a:lnTo>
                      <a:lnTo>
                        <a:pt x="622" y="459"/>
                      </a:lnTo>
                      <a:lnTo>
                        <a:pt x="631" y="489"/>
                      </a:lnTo>
                      <a:lnTo>
                        <a:pt x="638" y="520"/>
                      </a:lnTo>
                      <a:lnTo>
                        <a:pt x="644" y="550"/>
                      </a:lnTo>
                      <a:lnTo>
                        <a:pt x="648" y="582"/>
                      </a:lnTo>
                      <a:lnTo>
                        <a:pt x="651" y="613"/>
                      </a:lnTo>
                      <a:lnTo>
                        <a:pt x="652" y="646"/>
                      </a:lnTo>
                      <a:lnTo>
                        <a:pt x="567" y="635"/>
                      </a:lnTo>
                      <a:lnTo>
                        <a:pt x="565" y="608"/>
                      </a:lnTo>
                      <a:lnTo>
                        <a:pt x="563" y="582"/>
                      </a:lnTo>
                      <a:lnTo>
                        <a:pt x="559" y="556"/>
                      </a:lnTo>
                      <a:lnTo>
                        <a:pt x="553" y="529"/>
                      </a:lnTo>
                      <a:lnTo>
                        <a:pt x="547" y="503"/>
                      </a:lnTo>
                      <a:lnTo>
                        <a:pt x="539" y="478"/>
                      </a:lnTo>
                      <a:lnTo>
                        <a:pt x="530" y="452"/>
                      </a:lnTo>
                      <a:lnTo>
                        <a:pt x="520" y="428"/>
                      </a:lnTo>
                      <a:lnTo>
                        <a:pt x="508" y="404"/>
                      </a:lnTo>
                      <a:lnTo>
                        <a:pt x="496" y="381"/>
                      </a:lnTo>
                      <a:lnTo>
                        <a:pt x="483" y="357"/>
                      </a:lnTo>
                      <a:lnTo>
                        <a:pt x="468" y="335"/>
                      </a:lnTo>
                      <a:lnTo>
                        <a:pt x="453" y="314"/>
                      </a:lnTo>
                      <a:lnTo>
                        <a:pt x="436" y="293"/>
                      </a:lnTo>
                      <a:lnTo>
                        <a:pt x="418" y="271"/>
                      </a:lnTo>
                      <a:lnTo>
                        <a:pt x="399" y="252"/>
                      </a:lnTo>
                      <a:lnTo>
                        <a:pt x="379" y="233"/>
                      </a:lnTo>
                      <a:lnTo>
                        <a:pt x="359" y="215"/>
                      </a:lnTo>
                      <a:lnTo>
                        <a:pt x="337" y="198"/>
                      </a:lnTo>
                      <a:lnTo>
                        <a:pt x="315" y="182"/>
                      </a:lnTo>
                      <a:lnTo>
                        <a:pt x="292" y="168"/>
                      </a:lnTo>
                      <a:lnTo>
                        <a:pt x="269" y="154"/>
                      </a:lnTo>
                      <a:lnTo>
                        <a:pt x="245" y="142"/>
                      </a:lnTo>
                      <a:lnTo>
                        <a:pt x="220" y="131"/>
                      </a:lnTo>
                      <a:lnTo>
                        <a:pt x="196" y="121"/>
                      </a:lnTo>
                      <a:lnTo>
                        <a:pt x="171" y="111"/>
                      </a:lnTo>
                      <a:lnTo>
                        <a:pt x="144" y="104"/>
                      </a:lnTo>
                      <a:lnTo>
                        <a:pt x="118" y="97"/>
                      </a:lnTo>
                      <a:lnTo>
                        <a:pt x="92" y="92"/>
                      </a:lnTo>
                      <a:lnTo>
                        <a:pt x="65" y="88"/>
                      </a:lnTo>
                      <a:lnTo>
                        <a:pt x="38" y="85"/>
                      </a:lnTo>
                      <a:lnTo>
                        <a:pt x="11" y="84"/>
                      </a:lnTo>
                      <a:lnTo>
                        <a:pt x="0" y="0"/>
                      </a:lnTo>
                      <a:lnTo>
                        <a:pt x="32" y="1"/>
                      </a:lnTo>
                      <a:lnTo>
                        <a:pt x="64" y="3"/>
                      </a:lnTo>
                      <a:lnTo>
                        <a:pt x="96" y="8"/>
                      </a:lnTo>
                      <a:lnTo>
                        <a:pt x="127" y="13"/>
                      </a:lnTo>
                      <a:lnTo>
                        <a:pt x="158" y="20"/>
                      </a:lnTo>
                      <a:lnTo>
                        <a:pt x="189" y="29"/>
                      </a:lnTo>
                      <a:lnTo>
                        <a:pt x="219" y="40"/>
                      </a:lnTo>
                      <a:lnTo>
                        <a:pt x="248" y="51"/>
                      </a:lnTo>
                      <a:lnTo>
                        <a:pt x="277" y="64"/>
                      </a:lnTo>
                      <a:lnTo>
                        <a:pt x="305" y="78"/>
                      </a:lnTo>
                      <a:lnTo>
                        <a:pt x="333" y="94"/>
                      </a:lnTo>
                      <a:lnTo>
                        <a:pt x="360" y="110"/>
                      </a:lnTo>
                      <a:lnTo>
                        <a:pt x="386" y="130"/>
                      </a:lnTo>
                      <a:lnTo>
                        <a:pt x="411" y="149"/>
                      </a:lnTo>
                      <a:lnTo>
                        <a:pt x="436" y="170"/>
                      </a:lnTo>
                      <a:lnTo>
                        <a:pt x="459" y="192"/>
                      </a:lnTo>
                      <a:close/>
                    </a:path>
                  </a:pathLst>
                </a:custGeom>
                <a:solidFill>
                  <a:srgbClr val="0099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>
                    <a:defRPr/>
                  </a:pPr>
                  <a:endParaRPr lang="en-US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2" name="Freeform 84"/>
                <p:cNvSpPr>
                  <a:spLocks/>
                </p:cNvSpPr>
                <p:nvPr/>
              </p:nvSpPr>
              <p:spPr bwMode="auto">
                <a:xfrm>
                  <a:off x="8234363" y="4550074"/>
                  <a:ext cx="103188" cy="109552"/>
                </a:xfrm>
                <a:custGeom>
                  <a:avLst/>
                  <a:gdLst/>
                  <a:ahLst/>
                  <a:cxnLst>
                    <a:cxn ang="0">
                      <a:pos x="370" y="438"/>
                    </a:cxn>
                    <a:cxn ang="0">
                      <a:pos x="0" y="485"/>
                    </a:cxn>
                    <a:cxn ang="0">
                      <a:pos x="5" y="438"/>
                    </a:cxn>
                    <a:cxn ang="0">
                      <a:pos x="14" y="391"/>
                    </a:cxn>
                    <a:cxn ang="0">
                      <a:pos x="27" y="347"/>
                    </a:cxn>
                    <a:cxn ang="0">
                      <a:pos x="44" y="302"/>
                    </a:cxn>
                    <a:cxn ang="0">
                      <a:pos x="65" y="261"/>
                    </a:cxn>
                    <a:cxn ang="0">
                      <a:pos x="91" y="220"/>
                    </a:cxn>
                    <a:cxn ang="0">
                      <a:pos x="119" y="183"/>
                    </a:cxn>
                    <a:cxn ang="0">
                      <a:pos x="151" y="147"/>
                    </a:cxn>
                    <a:cxn ang="0">
                      <a:pos x="166" y="132"/>
                    </a:cxn>
                    <a:cxn ang="0">
                      <a:pos x="183" y="118"/>
                    </a:cxn>
                    <a:cxn ang="0">
                      <a:pos x="200" y="105"/>
                    </a:cxn>
                    <a:cxn ang="0">
                      <a:pos x="217" y="92"/>
                    </a:cxn>
                    <a:cxn ang="0">
                      <a:pos x="234" y="80"/>
                    </a:cxn>
                    <a:cxn ang="0">
                      <a:pos x="252" y="69"/>
                    </a:cxn>
                    <a:cxn ang="0">
                      <a:pos x="272" y="58"/>
                    </a:cxn>
                    <a:cxn ang="0">
                      <a:pos x="291" y="48"/>
                    </a:cxn>
                    <a:cxn ang="0">
                      <a:pos x="310" y="39"/>
                    </a:cxn>
                    <a:cxn ang="0">
                      <a:pos x="329" y="31"/>
                    </a:cxn>
                    <a:cxn ang="0">
                      <a:pos x="350" y="24"/>
                    </a:cxn>
                    <a:cxn ang="0">
                      <a:pos x="370" y="17"/>
                    </a:cxn>
                    <a:cxn ang="0">
                      <a:pos x="390" y="12"/>
                    </a:cxn>
                    <a:cxn ang="0">
                      <a:pos x="411" y="7"/>
                    </a:cxn>
                    <a:cxn ang="0">
                      <a:pos x="432" y="3"/>
                    </a:cxn>
                    <a:cxn ang="0">
                      <a:pos x="454" y="0"/>
                    </a:cxn>
                    <a:cxn ang="0">
                      <a:pos x="407" y="343"/>
                    </a:cxn>
                    <a:cxn ang="0">
                      <a:pos x="201" y="198"/>
                    </a:cxn>
                    <a:cxn ang="0">
                      <a:pos x="370" y="438"/>
                    </a:cxn>
                  </a:cxnLst>
                  <a:rect l="0" t="0" r="r" b="b"/>
                  <a:pathLst>
                    <a:path w="454" h="485">
                      <a:moveTo>
                        <a:pt x="370" y="438"/>
                      </a:moveTo>
                      <a:lnTo>
                        <a:pt x="0" y="485"/>
                      </a:lnTo>
                      <a:lnTo>
                        <a:pt x="5" y="438"/>
                      </a:lnTo>
                      <a:lnTo>
                        <a:pt x="14" y="391"/>
                      </a:lnTo>
                      <a:lnTo>
                        <a:pt x="27" y="347"/>
                      </a:lnTo>
                      <a:lnTo>
                        <a:pt x="44" y="302"/>
                      </a:lnTo>
                      <a:lnTo>
                        <a:pt x="65" y="261"/>
                      </a:lnTo>
                      <a:lnTo>
                        <a:pt x="91" y="220"/>
                      </a:lnTo>
                      <a:lnTo>
                        <a:pt x="119" y="183"/>
                      </a:lnTo>
                      <a:lnTo>
                        <a:pt x="151" y="147"/>
                      </a:lnTo>
                      <a:lnTo>
                        <a:pt x="166" y="132"/>
                      </a:lnTo>
                      <a:lnTo>
                        <a:pt x="183" y="118"/>
                      </a:lnTo>
                      <a:lnTo>
                        <a:pt x="200" y="105"/>
                      </a:lnTo>
                      <a:lnTo>
                        <a:pt x="217" y="92"/>
                      </a:lnTo>
                      <a:lnTo>
                        <a:pt x="234" y="80"/>
                      </a:lnTo>
                      <a:lnTo>
                        <a:pt x="252" y="69"/>
                      </a:lnTo>
                      <a:lnTo>
                        <a:pt x="272" y="58"/>
                      </a:lnTo>
                      <a:lnTo>
                        <a:pt x="291" y="48"/>
                      </a:lnTo>
                      <a:lnTo>
                        <a:pt x="310" y="39"/>
                      </a:lnTo>
                      <a:lnTo>
                        <a:pt x="329" y="31"/>
                      </a:lnTo>
                      <a:lnTo>
                        <a:pt x="350" y="24"/>
                      </a:lnTo>
                      <a:lnTo>
                        <a:pt x="370" y="17"/>
                      </a:lnTo>
                      <a:lnTo>
                        <a:pt x="390" y="12"/>
                      </a:lnTo>
                      <a:lnTo>
                        <a:pt x="411" y="7"/>
                      </a:lnTo>
                      <a:lnTo>
                        <a:pt x="432" y="3"/>
                      </a:lnTo>
                      <a:lnTo>
                        <a:pt x="454" y="0"/>
                      </a:lnTo>
                      <a:lnTo>
                        <a:pt x="407" y="343"/>
                      </a:lnTo>
                      <a:lnTo>
                        <a:pt x="201" y="198"/>
                      </a:lnTo>
                      <a:lnTo>
                        <a:pt x="370" y="438"/>
                      </a:lnTo>
                      <a:close/>
                    </a:path>
                  </a:pathLst>
                </a:custGeom>
                <a:solidFill>
                  <a:srgbClr val="E5FFA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>
                    <a:defRPr/>
                  </a:pPr>
                  <a:endParaRPr lang="en-US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3" name="Freeform 85"/>
                <p:cNvSpPr>
                  <a:spLocks/>
                </p:cNvSpPr>
                <p:nvPr/>
              </p:nvSpPr>
              <p:spPr bwMode="auto">
                <a:xfrm>
                  <a:off x="8234363" y="4678679"/>
                  <a:ext cx="103188" cy="104789"/>
                </a:xfrm>
                <a:custGeom>
                  <a:avLst/>
                  <a:gdLst/>
                  <a:ahLst/>
                  <a:cxnLst>
                    <a:cxn ang="0">
                      <a:pos x="348" y="49"/>
                    </a:cxn>
                    <a:cxn ang="0">
                      <a:pos x="193" y="273"/>
                    </a:cxn>
                    <a:cxn ang="0">
                      <a:pos x="410" y="121"/>
                    </a:cxn>
                    <a:cxn ang="0">
                      <a:pos x="453" y="464"/>
                    </a:cxn>
                    <a:cxn ang="0">
                      <a:pos x="431" y="461"/>
                    </a:cxn>
                    <a:cxn ang="0">
                      <a:pos x="410" y="457"/>
                    </a:cxn>
                    <a:cxn ang="0">
                      <a:pos x="389" y="451"/>
                    </a:cxn>
                    <a:cxn ang="0">
                      <a:pos x="369" y="446"/>
                    </a:cxn>
                    <a:cxn ang="0">
                      <a:pos x="349" y="439"/>
                    </a:cxn>
                    <a:cxn ang="0">
                      <a:pos x="328" y="432"/>
                    </a:cxn>
                    <a:cxn ang="0">
                      <a:pos x="309" y="424"/>
                    </a:cxn>
                    <a:cxn ang="0">
                      <a:pos x="290" y="416"/>
                    </a:cxn>
                    <a:cxn ang="0">
                      <a:pos x="271" y="406"/>
                    </a:cxn>
                    <a:cxn ang="0">
                      <a:pos x="251" y="396"/>
                    </a:cxn>
                    <a:cxn ang="0">
                      <a:pos x="233" y="385"/>
                    </a:cxn>
                    <a:cxn ang="0">
                      <a:pos x="216" y="373"/>
                    </a:cxn>
                    <a:cxn ang="0">
                      <a:pos x="199" y="359"/>
                    </a:cxn>
                    <a:cxn ang="0">
                      <a:pos x="182" y="346"/>
                    </a:cxn>
                    <a:cxn ang="0">
                      <a:pos x="165" y="332"/>
                    </a:cxn>
                    <a:cxn ang="0">
                      <a:pos x="150" y="317"/>
                    </a:cxn>
                    <a:cxn ang="0">
                      <a:pos x="120" y="284"/>
                    </a:cxn>
                    <a:cxn ang="0">
                      <a:pos x="93" y="248"/>
                    </a:cxn>
                    <a:cxn ang="0">
                      <a:pos x="68" y="211"/>
                    </a:cxn>
                    <a:cxn ang="0">
                      <a:pos x="47" y="171"/>
                    </a:cxn>
                    <a:cxn ang="0">
                      <a:pos x="30" y="130"/>
                    </a:cxn>
                    <a:cxn ang="0">
                      <a:pos x="16" y="88"/>
                    </a:cxn>
                    <a:cxn ang="0">
                      <a:pos x="6" y="45"/>
                    </a:cxn>
                    <a:cxn ang="0">
                      <a:pos x="0" y="0"/>
                    </a:cxn>
                    <a:cxn ang="0">
                      <a:pos x="348" y="49"/>
                    </a:cxn>
                  </a:cxnLst>
                  <a:rect l="0" t="0" r="r" b="b"/>
                  <a:pathLst>
                    <a:path w="453" h="464">
                      <a:moveTo>
                        <a:pt x="348" y="49"/>
                      </a:moveTo>
                      <a:lnTo>
                        <a:pt x="193" y="273"/>
                      </a:lnTo>
                      <a:lnTo>
                        <a:pt x="410" y="121"/>
                      </a:lnTo>
                      <a:lnTo>
                        <a:pt x="453" y="464"/>
                      </a:lnTo>
                      <a:lnTo>
                        <a:pt x="431" y="461"/>
                      </a:lnTo>
                      <a:lnTo>
                        <a:pt x="410" y="457"/>
                      </a:lnTo>
                      <a:lnTo>
                        <a:pt x="389" y="451"/>
                      </a:lnTo>
                      <a:lnTo>
                        <a:pt x="369" y="446"/>
                      </a:lnTo>
                      <a:lnTo>
                        <a:pt x="349" y="439"/>
                      </a:lnTo>
                      <a:lnTo>
                        <a:pt x="328" y="432"/>
                      </a:lnTo>
                      <a:lnTo>
                        <a:pt x="309" y="424"/>
                      </a:lnTo>
                      <a:lnTo>
                        <a:pt x="290" y="416"/>
                      </a:lnTo>
                      <a:lnTo>
                        <a:pt x="271" y="406"/>
                      </a:lnTo>
                      <a:lnTo>
                        <a:pt x="251" y="396"/>
                      </a:lnTo>
                      <a:lnTo>
                        <a:pt x="233" y="385"/>
                      </a:lnTo>
                      <a:lnTo>
                        <a:pt x="216" y="373"/>
                      </a:lnTo>
                      <a:lnTo>
                        <a:pt x="199" y="359"/>
                      </a:lnTo>
                      <a:lnTo>
                        <a:pt x="182" y="346"/>
                      </a:lnTo>
                      <a:lnTo>
                        <a:pt x="165" y="332"/>
                      </a:lnTo>
                      <a:lnTo>
                        <a:pt x="150" y="317"/>
                      </a:lnTo>
                      <a:lnTo>
                        <a:pt x="120" y="284"/>
                      </a:lnTo>
                      <a:lnTo>
                        <a:pt x="93" y="248"/>
                      </a:lnTo>
                      <a:lnTo>
                        <a:pt x="68" y="211"/>
                      </a:lnTo>
                      <a:lnTo>
                        <a:pt x="47" y="171"/>
                      </a:lnTo>
                      <a:lnTo>
                        <a:pt x="30" y="130"/>
                      </a:lnTo>
                      <a:lnTo>
                        <a:pt x="16" y="88"/>
                      </a:lnTo>
                      <a:lnTo>
                        <a:pt x="6" y="45"/>
                      </a:lnTo>
                      <a:lnTo>
                        <a:pt x="0" y="0"/>
                      </a:lnTo>
                      <a:lnTo>
                        <a:pt x="348" y="49"/>
                      </a:lnTo>
                      <a:close/>
                    </a:path>
                  </a:pathLst>
                </a:custGeom>
                <a:solidFill>
                  <a:srgbClr val="E5FFA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>
                    <a:defRPr/>
                  </a:pPr>
                  <a:endParaRPr lang="en-US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4" name="Freeform 86"/>
                <p:cNvSpPr>
                  <a:spLocks/>
                </p:cNvSpPr>
                <p:nvPr/>
              </p:nvSpPr>
              <p:spPr bwMode="auto">
                <a:xfrm>
                  <a:off x="8356601" y="4678679"/>
                  <a:ext cx="112712" cy="106377"/>
                </a:xfrm>
                <a:custGeom>
                  <a:avLst/>
                  <a:gdLst/>
                  <a:ahLst/>
                  <a:cxnLst>
                    <a:cxn ang="0">
                      <a:pos x="142" y="48"/>
                    </a:cxn>
                    <a:cxn ang="0">
                      <a:pos x="492" y="0"/>
                    </a:cxn>
                    <a:cxn ang="0">
                      <a:pos x="485" y="48"/>
                    </a:cxn>
                    <a:cxn ang="0">
                      <a:pos x="475" y="93"/>
                    </a:cxn>
                    <a:cxn ang="0">
                      <a:pos x="460" y="137"/>
                    </a:cxn>
                    <a:cxn ang="0">
                      <a:pos x="442" y="179"/>
                    </a:cxn>
                    <a:cxn ang="0">
                      <a:pos x="420" y="219"/>
                    </a:cxn>
                    <a:cxn ang="0">
                      <a:pos x="394" y="257"/>
                    </a:cxn>
                    <a:cxn ang="0">
                      <a:pos x="365" y="293"/>
                    </a:cxn>
                    <a:cxn ang="0">
                      <a:pos x="334" y="325"/>
                    </a:cxn>
                    <a:cxn ang="0">
                      <a:pos x="299" y="354"/>
                    </a:cxn>
                    <a:cxn ang="0">
                      <a:pos x="263" y="382"/>
                    </a:cxn>
                    <a:cxn ang="0">
                      <a:pos x="223" y="405"/>
                    </a:cxn>
                    <a:cxn ang="0">
                      <a:pos x="182" y="425"/>
                    </a:cxn>
                    <a:cxn ang="0">
                      <a:pos x="139" y="442"/>
                    </a:cxn>
                    <a:cxn ang="0">
                      <a:pos x="94" y="454"/>
                    </a:cxn>
                    <a:cxn ang="0">
                      <a:pos x="47" y="464"/>
                    </a:cxn>
                    <a:cxn ang="0">
                      <a:pos x="0" y="468"/>
                    </a:cxn>
                    <a:cxn ang="0">
                      <a:pos x="40" y="92"/>
                    </a:cxn>
                    <a:cxn ang="0">
                      <a:pos x="314" y="273"/>
                    </a:cxn>
                    <a:cxn ang="0">
                      <a:pos x="142" y="48"/>
                    </a:cxn>
                  </a:cxnLst>
                  <a:rect l="0" t="0" r="r" b="b"/>
                  <a:pathLst>
                    <a:path w="492" h="468">
                      <a:moveTo>
                        <a:pt x="142" y="48"/>
                      </a:moveTo>
                      <a:lnTo>
                        <a:pt x="492" y="0"/>
                      </a:lnTo>
                      <a:lnTo>
                        <a:pt x="485" y="48"/>
                      </a:lnTo>
                      <a:lnTo>
                        <a:pt x="475" y="93"/>
                      </a:lnTo>
                      <a:lnTo>
                        <a:pt x="460" y="137"/>
                      </a:lnTo>
                      <a:lnTo>
                        <a:pt x="442" y="179"/>
                      </a:lnTo>
                      <a:lnTo>
                        <a:pt x="420" y="219"/>
                      </a:lnTo>
                      <a:lnTo>
                        <a:pt x="394" y="257"/>
                      </a:lnTo>
                      <a:lnTo>
                        <a:pt x="365" y="293"/>
                      </a:lnTo>
                      <a:lnTo>
                        <a:pt x="334" y="325"/>
                      </a:lnTo>
                      <a:lnTo>
                        <a:pt x="299" y="354"/>
                      </a:lnTo>
                      <a:lnTo>
                        <a:pt x="263" y="382"/>
                      </a:lnTo>
                      <a:lnTo>
                        <a:pt x="223" y="405"/>
                      </a:lnTo>
                      <a:lnTo>
                        <a:pt x="182" y="425"/>
                      </a:lnTo>
                      <a:lnTo>
                        <a:pt x="139" y="442"/>
                      </a:lnTo>
                      <a:lnTo>
                        <a:pt x="94" y="454"/>
                      </a:lnTo>
                      <a:lnTo>
                        <a:pt x="47" y="464"/>
                      </a:lnTo>
                      <a:lnTo>
                        <a:pt x="0" y="468"/>
                      </a:lnTo>
                      <a:lnTo>
                        <a:pt x="40" y="92"/>
                      </a:lnTo>
                      <a:lnTo>
                        <a:pt x="314" y="273"/>
                      </a:lnTo>
                      <a:lnTo>
                        <a:pt x="142" y="48"/>
                      </a:lnTo>
                      <a:close/>
                    </a:path>
                  </a:pathLst>
                </a:custGeom>
                <a:solidFill>
                  <a:srgbClr val="E5FFA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>
                    <a:defRPr/>
                  </a:pPr>
                  <a:endParaRPr lang="en-US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5" name="Freeform 87"/>
                <p:cNvSpPr>
                  <a:spLocks/>
                </p:cNvSpPr>
                <p:nvPr/>
              </p:nvSpPr>
              <p:spPr bwMode="auto">
                <a:xfrm>
                  <a:off x="8356601" y="4548486"/>
                  <a:ext cx="112712" cy="111140"/>
                </a:xfrm>
                <a:custGeom>
                  <a:avLst/>
                  <a:gdLst/>
                  <a:ahLst/>
                  <a:cxnLst>
                    <a:cxn ang="0">
                      <a:pos x="122" y="443"/>
                    </a:cxn>
                    <a:cxn ang="0">
                      <a:pos x="293" y="202"/>
                    </a:cxn>
                    <a:cxn ang="0">
                      <a:pos x="45" y="376"/>
                    </a:cxn>
                    <a:cxn ang="0">
                      <a:pos x="0" y="0"/>
                    </a:cxn>
                    <a:cxn ang="0">
                      <a:pos x="24" y="2"/>
                    </a:cxn>
                    <a:cxn ang="0">
                      <a:pos x="48" y="4"/>
                    </a:cxn>
                    <a:cxn ang="0">
                      <a:pos x="72" y="8"/>
                    </a:cxn>
                    <a:cxn ang="0">
                      <a:pos x="95" y="13"/>
                    </a:cxn>
                    <a:cxn ang="0">
                      <a:pos x="118" y="19"/>
                    </a:cxn>
                    <a:cxn ang="0">
                      <a:pos x="141" y="26"/>
                    </a:cxn>
                    <a:cxn ang="0">
                      <a:pos x="164" y="34"/>
                    </a:cxn>
                    <a:cxn ang="0">
                      <a:pos x="186" y="43"/>
                    </a:cxn>
                    <a:cxn ang="0">
                      <a:pos x="207" y="53"/>
                    </a:cxn>
                    <a:cxn ang="0">
                      <a:pos x="228" y="64"/>
                    </a:cxn>
                    <a:cxn ang="0">
                      <a:pos x="249" y="77"/>
                    </a:cxn>
                    <a:cxn ang="0">
                      <a:pos x="269" y="90"/>
                    </a:cxn>
                    <a:cxn ang="0">
                      <a:pos x="288" y="104"/>
                    </a:cxn>
                    <a:cxn ang="0">
                      <a:pos x="307" y="119"/>
                    </a:cxn>
                    <a:cxn ang="0">
                      <a:pos x="325" y="134"/>
                    </a:cxn>
                    <a:cxn ang="0">
                      <a:pos x="344" y="151"/>
                    </a:cxn>
                    <a:cxn ang="0">
                      <a:pos x="376" y="187"/>
                    </a:cxn>
                    <a:cxn ang="0">
                      <a:pos x="404" y="224"/>
                    </a:cxn>
                    <a:cxn ang="0">
                      <a:pos x="430" y="265"/>
                    </a:cxn>
                    <a:cxn ang="0">
                      <a:pos x="451" y="306"/>
                    </a:cxn>
                    <a:cxn ang="0">
                      <a:pos x="468" y="351"/>
                    </a:cxn>
                    <a:cxn ang="0">
                      <a:pos x="481" y="395"/>
                    </a:cxn>
                    <a:cxn ang="0">
                      <a:pos x="490" y="442"/>
                    </a:cxn>
                    <a:cxn ang="0">
                      <a:pos x="495" y="489"/>
                    </a:cxn>
                    <a:cxn ang="0">
                      <a:pos x="122" y="443"/>
                    </a:cxn>
                  </a:cxnLst>
                  <a:rect l="0" t="0" r="r" b="b"/>
                  <a:pathLst>
                    <a:path w="495" h="489">
                      <a:moveTo>
                        <a:pt x="122" y="443"/>
                      </a:moveTo>
                      <a:lnTo>
                        <a:pt x="293" y="202"/>
                      </a:lnTo>
                      <a:lnTo>
                        <a:pt x="45" y="376"/>
                      </a:lnTo>
                      <a:lnTo>
                        <a:pt x="0" y="0"/>
                      </a:lnTo>
                      <a:lnTo>
                        <a:pt x="24" y="2"/>
                      </a:lnTo>
                      <a:lnTo>
                        <a:pt x="48" y="4"/>
                      </a:lnTo>
                      <a:lnTo>
                        <a:pt x="72" y="8"/>
                      </a:lnTo>
                      <a:lnTo>
                        <a:pt x="95" y="13"/>
                      </a:lnTo>
                      <a:lnTo>
                        <a:pt x="118" y="19"/>
                      </a:lnTo>
                      <a:lnTo>
                        <a:pt x="141" y="26"/>
                      </a:lnTo>
                      <a:lnTo>
                        <a:pt x="164" y="34"/>
                      </a:lnTo>
                      <a:lnTo>
                        <a:pt x="186" y="43"/>
                      </a:lnTo>
                      <a:lnTo>
                        <a:pt x="207" y="53"/>
                      </a:lnTo>
                      <a:lnTo>
                        <a:pt x="228" y="64"/>
                      </a:lnTo>
                      <a:lnTo>
                        <a:pt x="249" y="77"/>
                      </a:lnTo>
                      <a:lnTo>
                        <a:pt x="269" y="90"/>
                      </a:lnTo>
                      <a:lnTo>
                        <a:pt x="288" y="104"/>
                      </a:lnTo>
                      <a:lnTo>
                        <a:pt x="307" y="119"/>
                      </a:lnTo>
                      <a:lnTo>
                        <a:pt x="325" y="134"/>
                      </a:lnTo>
                      <a:lnTo>
                        <a:pt x="344" y="151"/>
                      </a:lnTo>
                      <a:lnTo>
                        <a:pt x="376" y="187"/>
                      </a:lnTo>
                      <a:lnTo>
                        <a:pt x="404" y="224"/>
                      </a:lnTo>
                      <a:lnTo>
                        <a:pt x="430" y="265"/>
                      </a:lnTo>
                      <a:lnTo>
                        <a:pt x="451" y="306"/>
                      </a:lnTo>
                      <a:lnTo>
                        <a:pt x="468" y="351"/>
                      </a:lnTo>
                      <a:lnTo>
                        <a:pt x="481" y="395"/>
                      </a:lnTo>
                      <a:lnTo>
                        <a:pt x="490" y="442"/>
                      </a:lnTo>
                      <a:lnTo>
                        <a:pt x="495" y="489"/>
                      </a:lnTo>
                      <a:lnTo>
                        <a:pt x="122" y="443"/>
                      </a:lnTo>
                      <a:close/>
                    </a:path>
                  </a:pathLst>
                </a:custGeom>
                <a:solidFill>
                  <a:srgbClr val="E5FFA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>
                    <a:defRPr/>
                  </a:pPr>
                  <a:endParaRPr lang="en-US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6" name="Freeform 88"/>
                <p:cNvSpPr>
                  <a:spLocks/>
                </p:cNvSpPr>
                <p:nvPr/>
              </p:nvSpPr>
              <p:spPr bwMode="auto">
                <a:xfrm>
                  <a:off x="8202613" y="4516732"/>
                  <a:ext cx="138113" cy="147658"/>
                </a:xfrm>
                <a:custGeom>
                  <a:avLst/>
                  <a:gdLst/>
                  <a:ahLst/>
                  <a:cxnLst>
                    <a:cxn ang="0">
                      <a:pos x="193" y="191"/>
                    </a:cxn>
                    <a:cxn ang="0">
                      <a:pos x="214" y="171"/>
                    </a:cxn>
                    <a:cxn ang="0">
                      <a:pos x="238" y="151"/>
                    </a:cxn>
                    <a:cxn ang="0">
                      <a:pos x="260" y="133"/>
                    </a:cxn>
                    <a:cxn ang="0">
                      <a:pos x="284" y="115"/>
                    </a:cxn>
                    <a:cxn ang="0">
                      <a:pos x="308" y="99"/>
                    </a:cxn>
                    <a:cxn ang="0">
                      <a:pos x="334" y="84"/>
                    </a:cxn>
                    <a:cxn ang="0">
                      <a:pos x="360" y="70"/>
                    </a:cxn>
                    <a:cxn ang="0">
                      <a:pos x="386" y="58"/>
                    </a:cxn>
                    <a:cxn ang="0">
                      <a:pos x="413" y="46"/>
                    </a:cxn>
                    <a:cxn ang="0">
                      <a:pos x="440" y="36"/>
                    </a:cxn>
                    <a:cxn ang="0">
                      <a:pos x="468" y="26"/>
                    </a:cxn>
                    <a:cxn ang="0">
                      <a:pos x="497" y="18"/>
                    </a:cxn>
                    <a:cxn ang="0">
                      <a:pos x="525" y="12"/>
                    </a:cxn>
                    <a:cxn ang="0">
                      <a:pos x="554" y="7"/>
                    </a:cxn>
                    <a:cxn ang="0">
                      <a:pos x="584" y="3"/>
                    </a:cxn>
                    <a:cxn ang="0">
                      <a:pos x="613" y="0"/>
                    </a:cxn>
                    <a:cxn ang="0">
                      <a:pos x="601" y="86"/>
                    </a:cxn>
                    <a:cxn ang="0">
                      <a:pos x="548" y="94"/>
                    </a:cxn>
                    <a:cxn ang="0">
                      <a:pos x="498" y="106"/>
                    </a:cxn>
                    <a:cxn ang="0">
                      <a:pos x="449" y="123"/>
                    </a:cxn>
                    <a:cxn ang="0">
                      <a:pos x="403" y="144"/>
                    </a:cxn>
                    <a:cxn ang="0">
                      <a:pos x="358" y="168"/>
                    </a:cxn>
                    <a:cxn ang="0">
                      <a:pos x="317" y="196"/>
                    </a:cxn>
                    <a:cxn ang="0">
                      <a:pos x="277" y="228"/>
                    </a:cxn>
                    <a:cxn ang="0">
                      <a:pos x="242" y="263"/>
                    </a:cxn>
                    <a:cxn ang="0">
                      <a:pos x="208" y="302"/>
                    </a:cxn>
                    <a:cxn ang="0">
                      <a:pos x="179" y="342"/>
                    </a:cxn>
                    <a:cxn ang="0">
                      <a:pos x="153" y="386"/>
                    </a:cxn>
                    <a:cxn ang="0">
                      <a:pos x="130" y="431"/>
                    </a:cxn>
                    <a:cxn ang="0">
                      <a:pos x="112" y="480"/>
                    </a:cxn>
                    <a:cxn ang="0">
                      <a:pos x="99" y="529"/>
                    </a:cxn>
                    <a:cxn ang="0">
                      <a:pos x="89" y="581"/>
                    </a:cxn>
                    <a:cxn ang="0">
                      <a:pos x="85" y="634"/>
                    </a:cxn>
                    <a:cxn ang="0">
                      <a:pos x="0" y="645"/>
                    </a:cxn>
                    <a:cxn ang="0">
                      <a:pos x="1" y="612"/>
                    </a:cxn>
                    <a:cxn ang="0">
                      <a:pos x="4" y="581"/>
                    </a:cxn>
                    <a:cxn ang="0">
                      <a:pos x="8" y="549"/>
                    </a:cxn>
                    <a:cxn ang="0">
                      <a:pos x="14" y="519"/>
                    </a:cxn>
                    <a:cxn ang="0">
                      <a:pos x="21" y="488"/>
                    </a:cxn>
                    <a:cxn ang="0">
                      <a:pos x="30" y="458"/>
                    </a:cxn>
                    <a:cxn ang="0">
                      <a:pos x="40" y="428"/>
                    </a:cxn>
                    <a:cxn ang="0">
                      <a:pos x="52" y="400"/>
                    </a:cxn>
                    <a:cxn ang="0">
                      <a:pos x="65" y="370"/>
                    </a:cxn>
                    <a:cxn ang="0">
                      <a:pos x="79" y="343"/>
                    </a:cxn>
                    <a:cxn ang="0">
                      <a:pos x="95" y="316"/>
                    </a:cxn>
                    <a:cxn ang="0">
                      <a:pos x="112" y="289"/>
                    </a:cxn>
                    <a:cxn ang="0">
                      <a:pos x="130" y="263"/>
                    </a:cxn>
                    <a:cxn ang="0">
                      <a:pos x="150" y="239"/>
                    </a:cxn>
                    <a:cxn ang="0">
                      <a:pos x="171" y="215"/>
                    </a:cxn>
                    <a:cxn ang="0">
                      <a:pos x="193" y="191"/>
                    </a:cxn>
                  </a:cxnLst>
                  <a:rect l="0" t="0" r="r" b="b"/>
                  <a:pathLst>
                    <a:path w="613" h="645">
                      <a:moveTo>
                        <a:pt x="193" y="191"/>
                      </a:moveTo>
                      <a:lnTo>
                        <a:pt x="214" y="171"/>
                      </a:lnTo>
                      <a:lnTo>
                        <a:pt x="238" y="151"/>
                      </a:lnTo>
                      <a:lnTo>
                        <a:pt x="260" y="133"/>
                      </a:lnTo>
                      <a:lnTo>
                        <a:pt x="284" y="115"/>
                      </a:lnTo>
                      <a:lnTo>
                        <a:pt x="308" y="99"/>
                      </a:lnTo>
                      <a:lnTo>
                        <a:pt x="334" y="84"/>
                      </a:lnTo>
                      <a:lnTo>
                        <a:pt x="360" y="70"/>
                      </a:lnTo>
                      <a:lnTo>
                        <a:pt x="386" y="58"/>
                      </a:lnTo>
                      <a:lnTo>
                        <a:pt x="413" y="46"/>
                      </a:lnTo>
                      <a:lnTo>
                        <a:pt x="440" y="36"/>
                      </a:lnTo>
                      <a:lnTo>
                        <a:pt x="468" y="26"/>
                      </a:lnTo>
                      <a:lnTo>
                        <a:pt x="497" y="18"/>
                      </a:lnTo>
                      <a:lnTo>
                        <a:pt x="525" y="12"/>
                      </a:lnTo>
                      <a:lnTo>
                        <a:pt x="554" y="7"/>
                      </a:lnTo>
                      <a:lnTo>
                        <a:pt x="584" y="3"/>
                      </a:lnTo>
                      <a:lnTo>
                        <a:pt x="613" y="0"/>
                      </a:lnTo>
                      <a:lnTo>
                        <a:pt x="601" y="86"/>
                      </a:lnTo>
                      <a:lnTo>
                        <a:pt x="548" y="94"/>
                      </a:lnTo>
                      <a:lnTo>
                        <a:pt x="498" y="106"/>
                      </a:lnTo>
                      <a:lnTo>
                        <a:pt x="449" y="123"/>
                      </a:lnTo>
                      <a:lnTo>
                        <a:pt x="403" y="144"/>
                      </a:lnTo>
                      <a:lnTo>
                        <a:pt x="358" y="168"/>
                      </a:lnTo>
                      <a:lnTo>
                        <a:pt x="317" y="196"/>
                      </a:lnTo>
                      <a:lnTo>
                        <a:pt x="277" y="228"/>
                      </a:lnTo>
                      <a:lnTo>
                        <a:pt x="242" y="263"/>
                      </a:lnTo>
                      <a:lnTo>
                        <a:pt x="208" y="302"/>
                      </a:lnTo>
                      <a:lnTo>
                        <a:pt x="179" y="342"/>
                      </a:lnTo>
                      <a:lnTo>
                        <a:pt x="153" y="386"/>
                      </a:lnTo>
                      <a:lnTo>
                        <a:pt x="130" y="431"/>
                      </a:lnTo>
                      <a:lnTo>
                        <a:pt x="112" y="480"/>
                      </a:lnTo>
                      <a:lnTo>
                        <a:pt x="99" y="529"/>
                      </a:lnTo>
                      <a:lnTo>
                        <a:pt x="89" y="581"/>
                      </a:lnTo>
                      <a:lnTo>
                        <a:pt x="85" y="634"/>
                      </a:lnTo>
                      <a:lnTo>
                        <a:pt x="0" y="645"/>
                      </a:lnTo>
                      <a:lnTo>
                        <a:pt x="1" y="612"/>
                      </a:lnTo>
                      <a:lnTo>
                        <a:pt x="4" y="581"/>
                      </a:lnTo>
                      <a:lnTo>
                        <a:pt x="8" y="549"/>
                      </a:lnTo>
                      <a:lnTo>
                        <a:pt x="14" y="519"/>
                      </a:lnTo>
                      <a:lnTo>
                        <a:pt x="21" y="488"/>
                      </a:lnTo>
                      <a:lnTo>
                        <a:pt x="30" y="458"/>
                      </a:lnTo>
                      <a:lnTo>
                        <a:pt x="40" y="428"/>
                      </a:lnTo>
                      <a:lnTo>
                        <a:pt x="52" y="400"/>
                      </a:lnTo>
                      <a:lnTo>
                        <a:pt x="65" y="370"/>
                      </a:lnTo>
                      <a:lnTo>
                        <a:pt x="79" y="343"/>
                      </a:lnTo>
                      <a:lnTo>
                        <a:pt x="95" y="316"/>
                      </a:lnTo>
                      <a:lnTo>
                        <a:pt x="112" y="289"/>
                      </a:lnTo>
                      <a:lnTo>
                        <a:pt x="130" y="263"/>
                      </a:lnTo>
                      <a:lnTo>
                        <a:pt x="150" y="239"/>
                      </a:lnTo>
                      <a:lnTo>
                        <a:pt x="171" y="215"/>
                      </a:lnTo>
                      <a:lnTo>
                        <a:pt x="193" y="191"/>
                      </a:lnTo>
                      <a:close/>
                    </a:path>
                  </a:pathLst>
                </a:custGeom>
                <a:solidFill>
                  <a:srgbClr val="0099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>
                    <a:defRPr/>
                  </a:pPr>
                  <a:endParaRPr lang="en-US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7" name="Freeform 89"/>
                <p:cNvSpPr>
                  <a:spLocks/>
                </p:cNvSpPr>
                <p:nvPr/>
              </p:nvSpPr>
              <p:spPr bwMode="auto">
                <a:xfrm>
                  <a:off x="8202613" y="4673916"/>
                  <a:ext cx="138113" cy="141306"/>
                </a:xfrm>
                <a:custGeom>
                  <a:avLst/>
                  <a:gdLst/>
                  <a:ahLst/>
                  <a:cxnLst>
                    <a:cxn ang="0">
                      <a:pos x="172" y="412"/>
                    </a:cxn>
                    <a:cxn ang="0">
                      <a:pos x="132" y="365"/>
                    </a:cxn>
                    <a:cxn ang="0">
                      <a:pos x="98" y="315"/>
                    </a:cxn>
                    <a:cxn ang="0">
                      <a:pos x="69" y="262"/>
                    </a:cxn>
                    <a:cxn ang="0">
                      <a:pos x="44" y="207"/>
                    </a:cxn>
                    <a:cxn ang="0">
                      <a:pos x="24" y="151"/>
                    </a:cxn>
                    <a:cxn ang="0">
                      <a:pos x="11" y="91"/>
                    </a:cxn>
                    <a:cxn ang="0">
                      <a:pos x="2" y="30"/>
                    </a:cxn>
                    <a:cxn ang="0">
                      <a:pos x="86" y="12"/>
                    </a:cxn>
                    <a:cxn ang="0">
                      <a:pos x="92" y="63"/>
                    </a:cxn>
                    <a:cxn ang="0">
                      <a:pos x="102" y="113"/>
                    </a:cxn>
                    <a:cxn ang="0">
                      <a:pos x="117" y="162"/>
                    </a:cxn>
                    <a:cxn ang="0">
                      <a:pos x="135" y="208"/>
                    </a:cxn>
                    <a:cxn ang="0">
                      <a:pos x="159" y="253"/>
                    </a:cxn>
                    <a:cxn ang="0">
                      <a:pos x="186" y="296"/>
                    </a:cxn>
                    <a:cxn ang="0">
                      <a:pos x="217" y="337"/>
                    </a:cxn>
                    <a:cxn ang="0">
                      <a:pos x="252" y="374"/>
                    </a:cxn>
                    <a:cxn ang="0">
                      <a:pos x="288" y="409"/>
                    </a:cxn>
                    <a:cxn ang="0">
                      <a:pos x="328" y="438"/>
                    </a:cxn>
                    <a:cxn ang="0">
                      <a:pos x="369" y="465"/>
                    </a:cxn>
                    <a:cxn ang="0">
                      <a:pos x="413" y="488"/>
                    </a:cxn>
                    <a:cxn ang="0">
                      <a:pos x="457" y="507"/>
                    </a:cxn>
                    <a:cxn ang="0">
                      <a:pos x="504" y="522"/>
                    </a:cxn>
                    <a:cxn ang="0">
                      <a:pos x="551" y="533"/>
                    </a:cxn>
                    <a:cxn ang="0">
                      <a:pos x="600" y="540"/>
                    </a:cxn>
                    <a:cxn ang="0">
                      <a:pos x="581" y="622"/>
                    </a:cxn>
                    <a:cxn ang="0">
                      <a:pos x="523" y="613"/>
                    </a:cxn>
                    <a:cxn ang="0">
                      <a:pos x="466" y="599"/>
                    </a:cxn>
                    <a:cxn ang="0">
                      <a:pos x="411" y="580"/>
                    </a:cxn>
                    <a:cxn ang="0">
                      <a:pos x="358" y="555"/>
                    </a:cxn>
                    <a:cxn ang="0">
                      <a:pos x="307" y="526"/>
                    </a:cxn>
                    <a:cxn ang="0">
                      <a:pos x="260" y="493"/>
                    </a:cxn>
                    <a:cxn ang="0">
                      <a:pos x="214" y="454"/>
                    </a:cxn>
                  </a:cxnLst>
                  <a:rect l="0" t="0" r="r" b="b"/>
                  <a:pathLst>
                    <a:path w="610" h="625">
                      <a:moveTo>
                        <a:pt x="193" y="434"/>
                      </a:moveTo>
                      <a:lnTo>
                        <a:pt x="172" y="412"/>
                      </a:lnTo>
                      <a:lnTo>
                        <a:pt x="152" y="388"/>
                      </a:lnTo>
                      <a:lnTo>
                        <a:pt x="132" y="365"/>
                      </a:lnTo>
                      <a:lnTo>
                        <a:pt x="114" y="340"/>
                      </a:lnTo>
                      <a:lnTo>
                        <a:pt x="98" y="315"/>
                      </a:lnTo>
                      <a:lnTo>
                        <a:pt x="83" y="289"/>
                      </a:lnTo>
                      <a:lnTo>
                        <a:pt x="69" y="262"/>
                      </a:lnTo>
                      <a:lnTo>
                        <a:pt x="56" y="235"/>
                      </a:lnTo>
                      <a:lnTo>
                        <a:pt x="44" y="207"/>
                      </a:lnTo>
                      <a:lnTo>
                        <a:pt x="33" y="179"/>
                      </a:lnTo>
                      <a:lnTo>
                        <a:pt x="24" y="151"/>
                      </a:lnTo>
                      <a:lnTo>
                        <a:pt x="17" y="121"/>
                      </a:lnTo>
                      <a:lnTo>
                        <a:pt x="11" y="91"/>
                      </a:lnTo>
                      <a:lnTo>
                        <a:pt x="6" y="62"/>
                      </a:lnTo>
                      <a:lnTo>
                        <a:pt x="2" y="30"/>
                      </a:lnTo>
                      <a:lnTo>
                        <a:pt x="0" y="0"/>
                      </a:lnTo>
                      <a:lnTo>
                        <a:pt x="86" y="12"/>
                      </a:lnTo>
                      <a:lnTo>
                        <a:pt x="88" y="37"/>
                      </a:lnTo>
                      <a:lnTo>
                        <a:pt x="92" y="63"/>
                      </a:lnTo>
                      <a:lnTo>
                        <a:pt x="97" y="88"/>
                      </a:lnTo>
                      <a:lnTo>
                        <a:pt x="102" y="113"/>
                      </a:lnTo>
                      <a:lnTo>
                        <a:pt x="109" y="138"/>
                      </a:lnTo>
                      <a:lnTo>
                        <a:pt x="117" y="162"/>
                      </a:lnTo>
                      <a:lnTo>
                        <a:pt x="126" y="185"/>
                      </a:lnTo>
                      <a:lnTo>
                        <a:pt x="135" y="208"/>
                      </a:lnTo>
                      <a:lnTo>
                        <a:pt x="147" y="231"/>
                      </a:lnTo>
                      <a:lnTo>
                        <a:pt x="159" y="253"/>
                      </a:lnTo>
                      <a:lnTo>
                        <a:pt x="172" y="275"/>
                      </a:lnTo>
                      <a:lnTo>
                        <a:pt x="186" y="296"/>
                      </a:lnTo>
                      <a:lnTo>
                        <a:pt x="201" y="317"/>
                      </a:lnTo>
                      <a:lnTo>
                        <a:pt x="217" y="337"/>
                      </a:lnTo>
                      <a:lnTo>
                        <a:pt x="234" y="356"/>
                      </a:lnTo>
                      <a:lnTo>
                        <a:pt x="252" y="374"/>
                      </a:lnTo>
                      <a:lnTo>
                        <a:pt x="270" y="392"/>
                      </a:lnTo>
                      <a:lnTo>
                        <a:pt x="288" y="409"/>
                      </a:lnTo>
                      <a:lnTo>
                        <a:pt x="308" y="424"/>
                      </a:lnTo>
                      <a:lnTo>
                        <a:pt x="328" y="438"/>
                      </a:lnTo>
                      <a:lnTo>
                        <a:pt x="348" y="452"/>
                      </a:lnTo>
                      <a:lnTo>
                        <a:pt x="369" y="465"/>
                      </a:lnTo>
                      <a:lnTo>
                        <a:pt x="390" y="478"/>
                      </a:lnTo>
                      <a:lnTo>
                        <a:pt x="413" y="488"/>
                      </a:lnTo>
                      <a:lnTo>
                        <a:pt x="434" y="498"/>
                      </a:lnTo>
                      <a:lnTo>
                        <a:pt x="457" y="507"/>
                      </a:lnTo>
                      <a:lnTo>
                        <a:pt x="480" y="515"/>
                      </a:lnTo>
                      <a:lnTo>
                        <a:pt x="504" y="522"/>
                      </a:lnTo>
                      <a:lnTo>
                        <a:pt x="527" y="528"/>
                      </a:lnTo>
                      <a:lnTo>
                        <a:pt x="551" y="533"/>
                      </a:lnTo>
                      <a:lnTo>
                        <a:pt x="576" y="537"/>
                      </a:lnTo>
                      <a:lnTo>
                        <a:pt x="600" y="540"/>
                      </a:lnTo>
                      <a:lnTo>
                        <a:pt x="610" y="625"/>
                      </a:lnTo>
                      <a:lnTo>
                        <a:pt x="581" y="622"/>
                      </a:lnTo>
                      <a:lnTo>
                        <a:pt x="551" y="618"/>
                      </a:lnTo>
                      <a:lnTo>
                        <a:pt x="523" y="613"/>
                      </a:lnTo>
                      <a:lnTo>
                        <a:pt x="494" y="607"/>
                      </a:lnTo>
                      <a:lnTo>
                        <a:pt x="466" y="599"/>
                      </a:lnTo>
                      <a:lnTo>
                        <a:pt x="438" y="590"/>
                      </a:lnTo>
                      <a:lnTo>
                        <a:pt x="411" y="580"/>
                      </a:lnTo>
                      <a:lnTo>
                        <a:pt x="384" y="568"/>
                      </a:lnTo>
                      <a:lnTo>
                        <a:pt x="358" y="555"/>
                      </a:lnTo>
                      <a:lnTo>
                        <a:pt x="333" y="541"/>
                      </a:lnTo>
                      <a:lnTo>
                        <a:pt x="307" y="526"/>
                      </a:lnTo>
                      <a:lnTo>
                        <a:pt x="283" y="510"/>
                      </a:lnTo>
                      <a:lnTo>
                        <a:pt x="260" y="493"/>
                      </a:lnTo>
                      <a:lnTo>
                        <a:pt x="237" y="474"/>
                      </a:lnTo>
                      <a:lnTo>
                        <a:pt x="214" y="454"/>
                      </a:lnTo>
                      <a:lnTo>
                        <a:pt x="193" y="434"/>
                      </a:lnTo>
                      <a:close/>
                    </a:path>
                  </a:pathLst>
                </a:custGeom>
                <a:solidFill>
                  <a:srgbClr val="0099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>
                    <a:defRPr/>
                  </a:pPr>
                  <a:endParaRPr lang="en-US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8" name="Freeform 90"/>
                <p:cNvSpPr>
                  <a:spLocks/>
                </p:cNvSpPr>
                <p:nvPr/>
              </p:nvSpPr>
              <p:spPr bwMode="auto">
                <a:xfrm>
                  <a:off x="8353426" y="4673916"/>
                  <a:ext cx="147637" cy="141306"/>
                </a:xfrm>
                <a:custGeom>
                  <a:avLst/>
                  <a:gdLst/>
                  <a:ahLst/>
                  <a:cxnLst>
                    <a:cxn ang="0">
                      <a:pos x="0" y="627"/>
                    </a:cxn>
                    <a:cxn ang="0">
                      <a:pos x="10" y="542"/>
                    </a:cxn>
                    <a:cxn ang="0">
                      <a:pos x="37" y="541"/>
                    </a:cxn>
                    <a:cxn ang="0">
                      <a:pos x="64" y="538"/>
                    </a:cxn>
                    <a:cxn ang="0">
                      <a:pos x="91" y="534"/>
                    </a:cxn>
                    <a:cxn ang="0">
                      <a:pos x="117" y="529"/>
                    </a:cxn>
                    <a:cxn ang="0">
                      <a:pos x="143" y="522"/>
                    </a:cxn>
                    <a:cxn ang="0">
                      <a:pos x="169" y="515"/>
                    </a:cxn>
                    <a:cxn ang="0">
                      <a:pos x="194" y="506"/>
                    </a:cxn>
                    <a:cxn ang="0">
                      <a:pos x="219" y="496"/>
                    </a:cxn>
                    <a:cxn ang="0">
                      <a:pos x="243" y="485"/>
                    </a:cxn>
                    <a:cxn ang="0">
                      <a:pos x="268" y="472"/>
                    </a:cxn>
                    <a:cxn ang="0">
                      <a:pos x="291" y="458"/>
                    </a:cxn>
                    <a:cxn ang="0">
                      <a:pos x="313" y="444"/>
                    </a:cxn>
                    <a:cxn ang="0">
                      <a:pos x="335" y="428"/>
                    </a:cxn>
                    <a:cxn ang="0">
                      <a:pos x="357" y="412"/>
                    </a:cxn>
                    <a:cxn ang="0">
                      <a:pos x="377" y="394"/>
                    </a:cxn>
                    <a:cxn ang="0">
                      <a:pos x="397" y="374"/>
                    </a:cxn>
                    <a:cxn ang="0">
                      <a:pos x="415" y="356"/>
                    </a:cxn>
                    <a:cxn ang="0">
                      <a:pos x="433" y="337"/>
                    </a:cxn>
                    <a:cxn ang="0">
                      <a:pos x="449" y="317"/>
                    </a:cxn>
                    <a:cxn ang="0">
                      <a:pos x="464" y="296"/>
                    </a:cxn>
                    <a:cxn ang="0">
                      <a:pos x="478" y="275"/>
                    </a:cxn>
                    <a:cxn ang="0">
                      <a:pos x="491" y="253"/>
                    </a:cxn>
                    <a:cxn ang="0">
                      <a:pos x="503" y="231"/>
                    </a:cxn>
                    <a:cxn ang="0">
                      <a:pos x="514" y="208"/>
                    </a:cxn>
                    <a:cxn ang="0">
                      <a:pos x="524" y="185"/>
                    </a:cxn>
                    <a:cxn ang="0">
                      <a:pos x="533" y="162"/>
                    </a:cxn>
                    <a:cxn ang="0">
                      <a:pos x="541" y="138"/>
                    </a:cxn>
                    <a:cxn ang="0">
                      <a:pos x="548" y="113"/>
                    </a:cxn>
                    <a:cxn ang="0">
                      <a:pos x="553" y="88"/>
                    </a:cxn>
                    <a:cxn ang="0">
                      <a:pos x="558" y="63"/>
                    </a:cxn>
                    <a:cxn ang="0">
                      <a:pos x="562" y="37"/>
                    </a:cxn>
                    <a:cxn ang="0">
                      <a:pos x="564" y="12"/>
                    </a:cxn>
                    <a:cxn ang="0">
                      <a:pos x="649" y="0"/>
                    </a:cxn>
                    <a:cxn ang="0">
                      <a:pos x="643" y="64"/>
                    </a:cxn>
                    <a:cxn ang="0">
                      <a:pos x="631" y="126"/>
                    </a:cxn>
                    <a:cxn ang="0">
                      <a:pos x="613" y="186"/>
                    </a:cxn>
                    <a:cxn ang="0">
                      <a:pos x="589" y="244"/>
                    </a:cxn>
                    <a:cxn ang="0">
                      <a:pos x="561" y="298"/>
                    </a:cxn>
                    <a:cxn ang="0">
                      <a:pos x="529" y="350"/>
                    </a:cxn>
                    <a:cxn ang="0">
                      <a:pos x="491" y="398"/>
                    </a:cxn>
                    <a:cxn ang="0">
                      <a:pos x="449" y="442"/>
                    </a:cxn>
                    <a:cxn ang="0">
                      <a:pos x="403" y="483"/>
                    </a:cxn>
                    <a:cxn ang="0">
                      <a:pos x="355" y="519"/>
                    </a:cxn>
                    <a:cxn ang="0">
                      <a:pos x="302" y="550"/>
                    </a:cxn>
                    <a:cxn ang="0">
                      <a:pos x="246" y="577"/>
                    </a:cxn>
                    <a:cxn ang="0">
                      <a:pos x="188" y="598"/>
                    </a:cxn>
                    <a:cxn ang="0">
                      <a:pos x="127" y="613"/>
                    </a:cxn>
                    <a:cxn ang="0">
                      <a:pos x="64" y="623"/>
                    </a:cxn>
                    <a:cxn ang="0">
                      <a:pos x="0" y="627"/>
                    </a:cxn>
                  </a:cxnLst>
                  <a:rect l="0" t="0" r="r" b="b"/>
                  <a:pathLst>
                    <a:path w="649" h="627">
                      <a:moveTo>
                        <a:pt x="0" y="627"/>
                      </a:moveTo>
                      <a:lnTo>
                        <a:pt x="10" y="542"/>
                      </a:lnTo>
                      <a:lnTo>
                        <a:pt x="37" y="541"/>
                      </a:lnTo>
                      <a:lnTo>
                        <a:pt x="64" y="538"/>
                      </a:lnTo>
                      <a:lnTo>
                        <a:pt x="91" y="534"/>
                      </a:lnTo>
                      <a:lnTo>
                        <a:pt x="117" y="529"/>
                      </a:lnTo>
                      <a:lnTo>
                        <a:pt x="143" y="522"/>
                      </a:lnTo>
                      <a:lnTo>
                        <a:pt x="169" y="515"/>
                      </a:lnTo>
                      <a:lnTo>
                        <a:pt x="194" y="506"/>
                      </a:lnTo>
                      <a:lnTo>
                        <a:pt x="219" y="496"/>
                      </a:lnTo>
                      <a:lnTo>
                        <a:pt x="243" y="485"/>
                      </a:lnTo>
                      <a:lnTo>
                        <a:pt x="268" y="472"/>
                      </a:lnTo>
                      <a:lnTo>
                        <a:pt x="291" y="458"/>
                      </a:lnTo>
                      <a:lnTo>
                        <a:pt x="313" y="444"/>
                      </a:lnTo>
                      <a:lnTo>
                        <a:pt x="335" y="428"/>
                      </a:lnTo>
                      <a:lnTo>
                        <a:pt x="357" y="412"/>
                      </a:lnTo>
                      <a:lnTo>
                        <a:pt x="377" y="394"/>
                      </a:lnTo>
                      <a:lnTo>
                        <a:pt x="397" y="374"/>
                      </a:lnTo>
                      <a:lnTo>
                        <a:pt x="415" y="356"/>
                      </a:lnTo>
                      <a:lnTo>
                        <a:pt x="433" y="337"/>
                      </a:lnTo>
                      <a:lnTo>
                        <a:pt x="449" y="317"/>
                      </a:lnTo>
                      <a:lnTo>
                        <a:pt x="464" y="296"/>
                      </a:lnTo>
                      <a:lnTo>
                        <a:pt x="478" y="275"/>
                      </a:lnTo>
                      <a:lnTo>
                        <a:pt x="491" y="253"/>
                      </a:lnTo>
                      <a:lnTo>
                        <a:pt x="503" y="231"/>
                      </a:lnTo>
                      <a:lnTo>
                        <a:pt x="514" y="208"/>
                      </a:lnTo>
                      <a:lnTo>
                        <a:pt x="524" y="185"/>
                      </a:lnTo>
                      <a:lnTo>
                        <a:pt x="533" y="162"/>
                      </a:lnTo>
                      <a:lnTo>
                        <a:pt x="541" y="138"/>
                      </a:lnTo>
                      <a:lnTo>
                        <a:pt x="548" y="113"/>
                      </a:lnTo>
                      <a:lnTo>
                        <a:pt x="553" y="88"/>
                      </a:lnTo>
                      <a:lnTo>
                        <a:pt x="558" y="63"/>
                      </a:lnTo>
                      <a:lnTo>
                        <a:pt x="562" y="37"/>
                      </a:lnTo>
                      <a:lnTo>
                        <a:pt x="564" y="12"/>
                      </a:lnTo>
                      <a:lnTo>
                        <a:pt x="649" y="0"/>
                      </a:lnTo>
                      <a:lnTo>
                        <a:pt x="643" y="64"/>
                      </a:lnTo>
                      <a:lnTo>
                        <a:pt x="631" y="126"/>
                      </a:lnTo>
                      <a:lnTo>
                        <a:pt x="613" y="186"/>
                      </a:lnTo>
                      <a:lnTo>
                        <a:pt x="589" y="244"/>
                      </a:lnTo>
                      <a:lnTo>
                        <a:pt x="561" y="298"/>
                      </a:lnTo>
                      <a:lnTo>
                        <a:pt x="529" y="350"/>
                      </a:lnTo>
                      <a:lnTo>
                        <a:pt x="491" y="398"/>
                      </a:lnTo>
                      <a:lnTo>
                        <a:pt x="449" y="442"/>
                      </a:lnTo>
                      <a:lnTo>
                        <a:pt x="403" y="483"/>
                      </a:lnTo>
                      <a:lnTo>
                        <a:pt x="355" y="519"/>
                      </a:lnTo>
                      <a:lnTo>
                        <a:pt x="302" y="550"/>
                      </a:lnTo>
                      <a:lnTo>
                        <a:pt x="246" y="577"/>
                      </a:lnTo>
                      <a:lnTo>
                        <a:pt x="188" y="598"/>
                      </a:lnTo>
                      <a:lnTo>
                        <a:pt x="127" y="613"/>
                      </a:lnTo>
                      <a:lnTo>
                        <a:pt x="64" y="623"/>
                      </a:lnTo>
                      <a:lnTo>
                        <a:pt x="0" y="627"/>
                      </a:lnTo>
                      <a:close/>
                    </a:path>
                  </a:pathLst>
                </a:custGeom>
                <a:solidFill>
                  <a:srgbClr val="0099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>
                    <a:defRPr/>
                  </a:pPr>
                  <a:endParaRPr lang="en-US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9" name="Freeform 91"/>
                <p:cNvSpPr>
                  <a:spLocks/>
                </p:cNvSpPr>
                <p:nvPr/>
              </p:nvSpPr>
              <p:spPr bwMode="auto">
                <a:xfrm>
                  <a:off x="8324851" y="4643749"/>
                  <a:ext cx="46037" cy="46044"/>
                </a:xfrm>
                <a:custGeom>
                  <a:avLst/>
                  <a:gdLst/>
                  <a:ahLst/>
                  <a:cxnLst>
                    <a:cxn ang="0">
                      <a:pos x="101" y="203"/>
                    </a:cxn>
                    <a:cxn ang="0">
                      <a:pos x="122" y="201"/>
                    </a:cxn>
                    <a:cxn ang="0">
                      <a:pos x="141" y="195"/>
                    </a:cxn>
                    <a:cxn ang="0">
                      <a:pos x="158" y="186"/>
                    </a:cxn>
                    <a:cxn ang="0">
                      <a:pos x="173" y="173"/>
                    </a:cxn>
                    <a:cxn ang="0">
                      <a:pos x="185" y="158"/>
                    </a:cxn>
                    <a:cxn ang="0">
                      <a:pos x="194" y="140"/>
                    </a:cxn>
                    <a:cxn ang="0">
                      <a:pos x="200" y="121"/>
                    </a:cxn>
                    <a:cxn ang="0">
                      <a:pos x="202" y="101"/>
                    </a:cxn>
                    <a:cxn ang="0">
                      <a:pos x="200" y="80"/>
                    </a:cxn>
                    <a:cxn ang="0">
                      <a:pos x="194" y="61"/>
                    </a:cxn>
                    <a:cxn ang="0">
                      <a:pos x="185" y="44"/>
                    </a:cxn>
                    <a:cxn ang="0">
                      <a:pos x="173" y="29"/>
                    </a:cxn>
                    <a:cxn ang="0">
                      <a:pos x="158" y="17"/>
                    </a:cxn>
                    <a:cxn ang="0">
                      <a:pos x="141" y="8"/>
                    </a:cxn>
                    <a:cxn ang="0">
                      <a:pos x="122" y="2"/>
                    </a:cxn>
                    <a:cxn ang="0">
                      <a:pos x="101" y="0"/>
                    </a:cxn>
                    <a:cxn ang="0">
                      <a:pos x="81" y="2"/>
                    </a:cxn>
                    <a:cxn ang="0">
                      <a:pos x="62" y="8"/>
                    </a:cxn>
                    <a:cxn ang="0">
                      <a:pos x="45" y="17"/>
                    </a:cxn>
                    <a:cxn ang="0">
                      <a:pos x="29" y="29"/>
                    </a:cxn>
                    <a:cxn ang="0">
                      <a:pos x="17" y="44"/>
                    </a:cxn>
                    <a:cxn ang="0">
                      <a:pos x="8" y="61"/>
                    </a:cxn>
                    <a:cxn ang="0">
                      <a:pos x="2" y="80"/>
                    </a:cxn>
                    <a:cxn ang="0">
                      <a:pos x="0" y="101"/>
                    </a:cxn>
                    <a:cxn ang="0">
                      <a:pos x="2" y="121"/>
                    </a:cxn>
                    <a:cxn ang="0">
                      <a:pos x="8" y="140"/>
                    </a:cxn>
                    <a:cxn ang="0">
                      <a:pos x="17" y="158"/>
                    </a:cxn>
                    <a:cxn ang="0">
                      <a:pos x="29" y="173"/>
                    </a:cxn>
                    <a:cxn ang="0">
                      <a:pos x="45" y="186"/>
                    </a:cxn>
                    <a:cxn ang="0">
                      <a:pos x="62" y="195"/>
                    </a:cxn>
                    <a:cxn ang="0">
                      <a:pos x="81" y="201"/>
                    </a:cxn>
                    <a:cxn ang="0">
                      <a:pos x="101" y="203"/>
                    </a:cxn>
                  </a:cxnLst>
                  <a:rect l="0" t="0" r="r" b="b"/>
                  <a:pathLst>
                    <a:path w="202" h="203">
                      <a:moveTo>
                        <a:pt x="101" y="203"/>
                      </a:moveTo>
                      <a:lnTo>
                        <a:pt x="122" y="201"/>
                      </a:lnTo>
                      <a:lnTo>
                        <a:pt x="141" y="195"/>
                      </a:lnTo>
                      <a:lnTo>
                        <a:pt x="158" y="186"/>
                      </a:lnTo>
                      <a:lnTo>
                        <a:pt x="173" y="173"/>
                      </a:lnTo>
                      <a:lnTo>
                        <a:pt x="185" y="158"/>
                      </a:lnTo>
                      <a:lnTo>
                        <a:pt x="194" y="140"/>
                      </a:lnTo>
                      <a:lnTo>
                        <a:pt x="200" y="121"/>
                      </a:lnTo>
                      <a:lnTo>
                        <a:pt x="202" y="101"/>
                      </a:lnTo>
                      <a:lnTo>
                        <a:pt x="200" y="80"/>
                      </a:lnTo>
                      <a:lnTo>
                        <a:pt x="194" y="61"/>
                      </a:lnTo>
                      <a:lnTo>
                        <a:pt x="185" y="44"/>
                      </a:lnTo>
                      <a:lnTo>
                        <a:pt x="173" y="29"/>
                      </a:lnTo>
                      <a:lnTo>
                        <a:pt x="158" y="17"/>
                      </a:lnTo>
                      <a:lnTo>
                        <a:pt x="141" y="8"/>
                      </a:lnTo>
                      <a:lnTo>
                        <a:pt x="122" y="2"/>
                      </a:lnTo>
                      <a:lnTo>
                        <a:pt x="101" y="0"/>
                      </a:lnTo>
                      <a:lnTo>
                        <a:pt x="81" y="2"/>
                      </a:lnTo>
                      <a:lnTo>
                        <a:pt x="62" y="8"/>
                      </a:lnTo>
                      <a:lnTo>
                        <a:pt x="45" y="17"/>
                      </a:lnTo>
                      <a:lnTo>
                        <a:pt x="29" y="29"/>
                      </a:lnTo>
                      <a:lnTo>
                        <a:pt x="17" y="44"/>
                      </a:lnTo>
                      <a:lnTo>
                        <a:pt x="8" y="61"/>
                      </a:lnTo>
                      <a:lnTo>
                        <a:pt x="2" y="80"/>
                      </a:lnTo>
                      <a:lnTo>
                        <a:pt x="0" y="101"/>
                      </a:lnTo>
                      <a:lnTo>
                        <a:pt x="2" y="121"/>
                      </a:lnTo>
                      <a:lnTo>
                        <a:pt x="8" y="140"/>
                      </a:lnTo>
                      <a:lnTo>
                        <a:pt x="17" y="158"/>
                      </a:lnTo>
                      <a:lnTo>
                        <a:pt x="29" y="173"/>
                      </a:lnTo>
                      <a:lnTo>
                        <a:pt x="45" y="186"/>
                      </a:lnTo>
                      <a:lnTo>
                        <a:pt x="62" y="195"/>
                      </a:lnTo>
                      <a:lnTo>
                        <a:pt x="81" y="201"/>
                      </a:lnTo>
                      <a:lnTo>
                        <a:pt x="101" y="203"/>
                      </a:lnTo>
                      <a:close/>
                    </a:path>
                  </a:pathLst>
                </a:custGeom>
                <a:solidFill>
                  <a:srgbClr val="0099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>
                    <a:defRPr/>
                  </a:pPr>
                  <a:endParaRPr lang="en-US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0" name="Freeform 92"/>
                <p:cNvSpPr>
                  <a:spLocks/>
                </p:cNvSpPr>
                <p:nvPr/>
              </p:nvSpPr>
              <p:spPr bwMode="auto">
                <a:xfrm>
                  <a:off x="8320088" y="4415118"/>
                  <a:ext cx="55563" cy="65097"/>
                </a:xfrm>
                <a:custGeom>
                  <a:avLst/>
                  <a:gdLst/>
                  <a:ahLst/>
                  <a:cxnLst>
                    <a:cxn ang="0">
                      <a:pos x="0" y="30"/>
                    </a:cxn>
                    <a:cxn ang="0">
                      <a:pos x="1" y="23"/>
                    </a:cxn>
                    <a:cxn ang="0">
                      <a:pos x="2" y="17"/>
                    </a:cxn>
                    <a:cxn ang="0">
                      <a:pos x="5" y="12"/>
                    </a:cxn>
                    <a:cxn ang="0">
                      <a:pos x="9" y="8"/>
                    </a:cxn>
                    <a:cxn ang="0">
                      <a:pos x="13" y="4"/>
                    </a:cxn>
                    <a:cxn ang="0">
                      <a:pos x="18" y="2"/>
                    </a:cxn>
                    <a:cxn ang="0">
                      <a:pos x="24" y="1"/>
                    </a:cxn>
                    <a:cxn ang="0">
                      <a:pos x="30" y="0"/>
                    </a:cxn>
                    <a:cxn ang="0">
                      <a:pos x="36" y="1"/>
                    </a:cxn>
                    <a:cxn ang="0">
                      <a:pos x="43" y="4"/>
                    </a:cxn>
                    <a:cxn ang="0">
                      <a:pos x="50" y="8"/>
                    </a:cxn>
                    <a:cxn ang="0">
                      <a:pos x="56" y="13"/>
                    </a:cxn>
                    <a:cxn ang="0">
                      <a:pos x="182" y="182"/>
                    </a:cxn>
                    <a:cxn ang="0">
                      <a:pos x="183" y="182"/>
                    </a:cxn>
                    <a:cxn ang="0">
                      <a:pos x="183" y="30"/>
                    </a:cxn>
                    <a:cxn ang="0">
                      <a:pos x="185" y="17"/>
                    </a:cxn>
                    <a:cxn ang="0">
                      <a:pos x="192" y="8"/>
                    </a:cxn>
                    <a:cxn ang="0">
                      <a:pos x="201" y="2"/>
                    </a:cxn>
                    <a:cxn ang="0">
                      <a:pos x="212" y="0"/>
                    </a:cxn>
                    <a:cxn ang="0">
                      <a:pos x="218" y="1"/>
                    </a:cxn>
                    <a:cxn ang="0">
                      <a:pos x="224" y="2"/>
                    </a:cxn>
                    <a:cxn ang="0">
                      <a:pos x="230" y="4"/>
                    </a:cxn>
                    <a:cxn ang="0">
                      <a:pos x="234" y="8"/>
                    </a:cxn>
                    <a:cxn ang="0">
                      <a:pos x="238" y="12"/>
                    </a:cxn>
                    <a:cxn ang="0">
                      <a:pos x="241" y="17"/>
                    </a:cxn>
                    <a:cxn ang="0">
                      <a:pos x="242" y="23"/>
                    </a:cxn>
                    <a:cxn ang="0">
                      <a:pos x="243" y="30"/>
                    </a:cxn>
                    <a:cxn ang="0">
                      <a:pos x="243" y="258"/>
                    </a:cxn>
                    <a:cxn ang="0">
                      <a:pos x="242" y="265"/>
                    </a:cxn>
                    <a:cxn ang="0">
                      <a:pos x="241" y="271"/>
                    </a:cxn>
                    <a:cxn ang="0">
                      <a:pos x="238" y="277"/>
                    </a:cxn>
                    <a:cxn ang="0">
                      <a:pos x="234" y="281"/>
                    </a:cxn>
                    <a:cxn ang="0">
                      <a:pos x="230" y="284"/>
                    </a:cxn>
                    <a:cxn ang="0">
                      <a:pos x="224" y="287"/>
                    </a:cxn>
                    <a:cxn ang="0">
                      <a:pos x="218" y="288"/>
                    </a:cxn>
                    <a:cxn ang="0">
                      <a:pos x="212" y="289"/>
                    </a:cxn>
                    <a:cxn ang="0">
                      <a:pos x="206" y="288"/>
                    </a:cxn>
                    <a:cxn ang="0">
                      <a:pos x="199" y="285"/>
                    </a:cxn>
                    <a:cxn ang="0">
                      <a:pos x="193" y="281"/>
                    </a:cxn>
                    <a:cxn ang="0">
                      <a:pos x="188" y="276"/>
                    </a:cxn>
                    <a:cxn ang="0">
                      <a:pos x="61" y="109"/>
                    </a:cxn>
                    <a:cxn ang="0">
                      <a:pos x="61" y="109"/>
                    </a:cxn>
                    <a:cxn ang="0">
                      <a:pos x="61" y="258"/>
                    </a:cxn>
                    <a:cxn ang="0">
                      <a:pos x="60" y="265"/>
                    </a:cxn>
                    <a:cxn ang="0">
                      <a:pos x="59" y="271"/>
                    </a:cxn>
                    <a:cxn ang="0">
                      <a:pos x="56" y="277"/>
                    </a:cxn>
                    <a:cxn ang="0">
                      <a:pos x="51" y="281"/>
                    </a:cxn>
                    <a:cxn ang="0">
                      <a:pos x="47" y="284"/>
                    </a:cxn>
                    <a:cxn ang="0">
                      <a:pos x="42" y="287"/>
                    </a:cxn>
                    <a:cxn ang="0">
                      <a:pos x="36" y="288"/>
                    </a:cxn>
                    <a:cxn ang="0">
                      <a:pos x="30" y="289"/>
                    </a:cxn>
                    <a:cxn ang="0">
                      <a:pos x="24" y="288"/>
                    </a:cxn>
                    <a:cxn ang="0">
                      <a:pos x="18" y="287"/>
                    </a:cxn>
                    <a:cxn ang="0">
                      <a:pos x="13" y="284"/>
                    </a:cxn>
                    <a:cxn ang="0">
                      <a:pos x="9" y="281"/>
                    </a:cxn>
                    <a:cxn ang="0">
                      <a:pos x="5" y="277"/>
                    </a:cxn>
                    <a:cxn ang="0">
                      <a:pos x="2" y="271"/>
                    </a:cxn>
                    <a:cxn ang="0">
                      <a:pos x="1" y="265"/>
                    </a:cxn>
                    <a:cxn ang="0">
                      <a:pos x="0" y="258"/>
                    </a:cxn>
                    <a:cxn ang="0">
                      <a:pos x="0" y="30"/>
                    </a:cxn>
                  </a:cxnLst>
                  <a:rect l="0" t="0" r="r" b="b"/>
                  <a:pathLst>
                    <a:path w="243" h="289">
                      <a:moveTo>
                        <a:pt x="0" y="30"/>
                      </a:moveTo>
                      <a:lnTo>
                        <a:pt x="1" y="23"/>
                      </a:lnTo>
                      <a:lnTo>
                        <a:pt x="2" y="17"/>
                      </a:lnTo>
                      <a:lnTo>
                        <a:pt x="5" y="12"/>
                      </a:lnTo>
                      <a:lnTo>
                        <a:pt x="9" y="8"/>
                      </a:lnTo>
                      <a:lnTo>
                        <a:pt x="13" y="4"/>
                      </a:lnTo>
                      <a:lnTo>
                        <a:pt x="18" y="2"/>
                      </a:lnTo>
                      <a:lnTo>
                        <a:pt x="24" y="1"/>
                      </a:lnTo>
                      <a:lnTo>
                        <a:pt x="30" y="0"/>
                      </a:lnTo>
                      <a:lnTo>
                        <a:pt x="36" y="1"/>
                      </a:lnTo>
                      <a:lnTo>
                        <a:pt x="43" y="4"/>
                      </a:lnTo>
                      <a:lnTo>
                        <a:pt x="50" y="8"/>
                      </a:lnTo>
                      <a:lnTo>
                        <a:pt x="56" y="13"/>
                      </a:lnTo>
                      <a:lnTo>
                        <a:pt x="182" y="182"/>
                      </a:lnTo>
                      <a:lnTo>
                        <a:pt x="183" y="182"/>
                      </a:lnTo>
                      <a:lnTo>
                        <a:pt x="183" y="30"/>
                      </a:lnTo>
                      <a:lnTo>
                        <a:pt x="185" y="17"/>
                      </a:lnTo>
                      <a:lnTo>
                        <a:pt x="192" y="8"/>
                      </a:lnTo>
                      <a:lnTo>
                        <a:pt x="201" y="2"/>
                      </a:lnTo>
                      <a:lnTo>
                        <a:pt x="212" y="0"/>
                      </a:lnTo>
                      <a:lnTo>
                        <a:pt x="218" y="1"/>
                      </a:lnTo>
                      <a:lnTo>
                        <a:pt x="224" y="2"/>
                      </a:lnTo>
                      <a:lnTo>
                        <a:pt x="230" y="4"/>
                      </a:lnTo>
                      <a:lnTo>
                        <a:pt x="234" y="8"/>
                      </a:lnTo>
                      <a:lnTo>
                        <a:pt x="238" y="12"/>
                      </a:lnTo>
                      <a:lnTo>
                        <a:pt x="241" y="17"/>
                      </a:lnTo>
                      <a:lnTo>
                        <a:pt x="242" y="23"/>
                      </a:lnTo>
                      <a:lnTo>
                        <a:pt x="243" y="30"/>
                      </a:lnTo>
                      <a:lnTo>
                        <a:pt x="243" y="258"/>
                      </a:lnTo>
                      <a:lnTo>
                        <a:pt x="242" y="265"/>
                      </a:lnTo>
                      <a:lnTo>
                        <a:pt x="241" y="271"/>
                      </a:lnTo>
                      <a:lnTo>
                        <a:pt x="238" y="277"/>
                      </a:lnTo>
                      <a:lnTo>
                        <a:pt x="234" y="281"/>
                      </a:lnTo>
                      <a:lnTo>
                        <a:pt x="230" y="284"/>
                      </a:lnTo>
                      <a:lnTo>
                        <a:pt x="224" y="287"/>
                      </a:lnTo>
                      <a:lnTo>
                        <a:pt x="218" y="288"/>
                      </a:lnTo>
                      <a:lnTo>
                        <a:pt x="212" y="289"/>
                      </a:lnTo>
                      <a:lnTo>
                        <a:pt x="206" y="288"/>
                      </a:lnTo>
                      <a:lnTo>
                        <a:pt x="199" y="285"/>
                      </a:lnTo>
                      <a:lnTo>
                        <a:pt x="193" y="281"/>
                      </a:lnTo>
                      <a:lnTo>
                        <a:pt x="188" y="276"/>
                      </a:lnTo>
                      <a:lnTo>
                        <a:pt x="61" y="109"/>
                      </a:lnTo>
                      <a:lnTo>
                        <a:pt x="61" y="109"/>
                      </a:lnTo>
                      <a:lnTo>
                        <a:pt x="61" y="258"/>
                      </a:lnTo>
                      <a:lnTo>
                        <a:pt x="60" y="265"/>
                      </a:lnTo>
                      <a:lnTo>
                        <a:pt x="59" y="271"/>
                      </a:lnTo>
                      <a:lnTo>
                        <a:pt x="56" y="277"/>
                      </a:lnTo>
                      <a:lnTo>
                        <a:pt x="51" y="281"/>
                      </a:lnTo>
                      <a:lnTo>
                        <a:pt x="47" y="284"/>
                      </a:lnTo>
                      <a:lnTo>
                        <a:pt x="42" y="287"/>
                      </a:lnTo>
                      <a:lnTo>
                        <a:pt x="36" y="288"/>
                      </a:lnTo>
                      <a:lnTo>
                        <a:pt x="30" y="289"/>
                      </a:lnTo>
                      <a:lnTo>
                        <a:pt x="24" y="288"/>
                      </a:lnTo>
                      <a:lnTo>
                        <a:pt x="18" y="287"/>
                      </a:lnTo>
                      <a:lnTo>
                        <a:pt x="13" y="284"/>
                      </a:lnTo>
                      <a:lnTo>
                        <a:pt x="9" y="281"/>
                      </a:lnTo>
                      <a:lnTo>
                        <a:pt x="5" y="277"/>
                      </a:lnTo>
                      <a:lnTo>
                        <a:pt x="2" y="271"/>
                      </a:lnTo>
                      <a:lnTo>
                        <a:pt x="1" y="265"/>
                      </a:lnTo>
                      <a:lnTo>
                        <a:pt x="0" y="258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>
                    <a:defRPr/>
                  </a:pPr>
                  <a:endParaRPr lang="en-US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Comic Sans MS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grpSp>
            <p:nvGrpSpPr>
              <p:cNvPr id="16" name="Group 121"/>
              <p:cNvGrpSpPr>
                <a:grpSpLocks/>
              </p:cNvGrpSpPr>
              <p:nvPr/>
            </p:nvGrpSpPr>
            <p:grpSpPr bwMode="auto">
              <a:xfrm>
                <a:off x="9526" y="2490809"/>
                <a:ext cx="1249362" cy="1671863"/>
                <a:chOff x="9526" y="2490809"/>
                <a:chExt cx="1249362" cy="1671863"/>
              </a:xfrm>
            </p:grpSpPr>
            <p:cxnSp>
              <p:nvCxnSpPr>
                <p:cNvPr id="13322" name="Straight Arrow Connector 111"/>
                <p:cNvCxnSpPr>
                  <a:cxnSpLocks noChangeShapeType="1"/>
                  <a:stCxn id="20" idx="0"/>
                </p:cNvCxnSpPr>
                <p:nvPr/>
              </p:nvCxnSpPr>
              <p:spPr bwMode="auto">
                <a:xfrm flipH="1" flipV="1">
                  <a:off x="663223" y="3090335"/>
                  <a:ext cx="595665" cy="1072337"/>
                </a:xfrm>
                <a:prstGeom prst="straightConnector1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 type="triangle" w="med" len="med"/>
                  <a:tailEnd/>
                </a:ln>
              </p:spPr>
            </p:cxnSp>
            <p:sp>
              <p:nvSpPr>
                <p:cNvPr id="12" name="TextBox 11"/>
                <p:cNvSpPr txBox="1"/>
                <p:nvPr/>
              </p:nvSpPr>
              <p:spPr bwMode="auto">
                <a:xfrm>
                  <a:off x="9526" y="2490809"/>
                  <a:ext cx="1120775" cy="64641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buSzPct val="100000"/>
                    <a:defRPr/>
                  </a:pPr>
                  <a:r>
                    <a:rPr lang="en-US" sz="1800" dirty="0" smtClean="0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Comic Sans MS" charset="0"/>
                      <a:ea typeface="ＭＳ Ｐゴシック" charset="-128"/>
                      <a:cs typeface="ＭＳ Ｐゴシック" charset="-128"/>
                    </a:rPr>
                    <a:t>Diamond</a:t>
                  </a:r>
                </a:p>
                <a:p>
                  <a:pPr algn="ctr">
                    <a:buSzPct val="100000"/>
                    <a:defRPr/>
                  </a:pPr>
                  <a:r>
                    <a:rPr lang="en-US" sz="1800" dirty="0" smtClean="0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Comic Sans MS" charset="0"/>
                      <a:ea typeface="ＭＳ Ｐゴシック" charset="-128"/>
                      <a:cs typeface="ＭＳ Ｐゴシック" charset="-128"/>
                    </a:rPr>
                    <a:t>Radiator</a:t>
                  </a:r>
                  <a:endParaRPr lang="en-US" sz="1800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Comic Sans MS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sp>
            <p:nvSpPr>
              <p:cNvPr id="7" name="Rectangle 6"/>
              <p:cNvSpPr/>
              <p:nvPr/>
            </p:nvSpPr>
            <p:spPr bwMode="auto">
              <a:xfrm>
                <a:off x="6534151" y="4205540"/>
                <a:ext cx="254000" cy="127017"/>
              </a:xfrm>
              <a:prstGeom prst="rect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8" name="Line 78"/>
              <p:cNvSpPr>
                <a:spLocks noChangeShapeType="1"/>
              </p:cNvSpPr>
              <p:nvPr/>
            </p:nvSpPr>
            <p:spPr bwMode="auto">
              <a:xfrm>
                <a:off x="6491288" y="3584744"/>
                <a:ext cx="131763" cy="596980"/>
              </a:xfrm>
              <a:prstGeom prst="line">
                <a:avLst/>
              </a:prstGeom>
              <a:noFill/>
              <a:ln w="34925">
                <a:solidFill>
                  <a:srgbClr val="FF0000"/>
                </a:solidFill>
                <a:round/>
                <a:headEnd/>
                <a:tailEnd type="arrow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5494338" y="3062386"/>
                <a:ext cx="1531938" cy="58110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>
                  <a:buSzPct val="100000"/>
                  <a:defRPr/>
                </a:pPr>
                <a:r>
                  <a:rPr lang="en-US" sz="16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charset="0"/>
                    <a:ea typeface="ＭＳ Ｐゴシック" charset="-128"/>
                    <a:cs typeface="ＭＳ Ｐゴシック" charset="-128"/>
                  </a:rPr>
                  <a:t>Pair</a:t>
                </a:r>
              </a:p>
              <a:p>
                <a:pPr algn="ctr">
                  <a:buSzPct val="100000"/>
                  <a:defRPr/>
                </a:pPr>
                <a:r>
                  <a:rPr lang="en-US" sz="16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charset="0"/>
                    <a:ea typeface="ＭＳ Ｐゴシック" charset="-128"/>
                    <a:cs typeface="ＭＳ Ｐゴシック" charset="-128"/>
                  </a:rPr>
                  <a:t>Spectrometer</a:t>
                </a:r>
              </a:p>
            </p:txBody>
          </p:sp>
          <p:sp>
            <p:nvSpPr>
              <p:cNvPr id="13321" name="Text Box 22"/>
              <p:cNvSpPr txBox="1">
                <a:spLocks noChangeArrowheads="1"/>
              </p:cNvSpPr>
              <p:nvPr/>
            </p:nvSpPr>
            <p:spPr bwMode="auto">
              <a:xfrm>
                <a:off x="4038600" y="5639246"/>
                <a:ext cx="2495550" cy="501717"/>
              </a:xfrm>
              <a:prstGeom prst="rect">
                <a:avLst/>
              </a:prstGeom>
              <a:solidFill>
                <a:srgbClr val="FFCC66"/>
              </a:solidFill>
              <a:ln w="44450">
                <a:solidFill>
                  <a:srgbClr val="FF8000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2400">
                    <a:solidFill>
                      <a:srgbClr val="FF0000"/>
                    </a:solidFill>
                    <a:latin typeface="Comic Sans MS" pitchFamily="66" charset="0"/>
                    <a:ea typeface="ＭＳ Ｐゴシック"/>
                    <a:cs typeface="ＭＳ Ｐゴシック"/>
                  </a:rPr>
                  <a:t>Collimator Cave</a:t>
                </a:r>
              </a:p>
            </p:txBody>
          </p:sp>
        </p:grpSp>
        <p:sp>
          <p:nvSpPr>
            <p:cNvPr id="89" name="Text Box 54"/>
            <p:cNvSpPr txBox="1">
              <a:spLocks noChangeArrowheads="1"/>
            </p:cNvSpPr>
            <p:nvPr/>
          </p:nvSpPr>
          <p:spPr bwMode="auto">
            <a:xfrm>
              <a:off x="309563" y="5913120"/>
              <a:ext cx="3124200" cy="369332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800" dirty="0" smtClean="0">
                  <a:solidFill>
                    <a:srgbClr val="333399"/>
                  </a:solidFill>
                  <a:latin typeface="Comic Sans MS" pitchFamily="66" charset="0"/>
                  <a:ea typeface="ＭＳ Ｐゴシック"/>
                  <a:cs typeface="ＭＳ Ｐゴシック"/>
                </a:rPr>
                <a:t>Radiation e</a:t>
              </a:r>
              <a:r>
                <a:rPr lang="en-US" sz="1800" baseline="30000" dirty="0" smtClean="0">
                  <a:solidFill>
                    <a:srgbClr val="333399"/>
                  </a:solidFill>
                  <a:latin typeface="Comic Sans MS" pitchFamily="66" charset="0"/>
                  <a:ea typeface="ＭＳ Ｐゴシック"/>
                  <a:cs typeface="ＭＳ Ｐゴシック"/>
                </a:rPr>
                <a:t>- </a:t>
              </a:r>
              <a:r>
                <a:rPr lang="en-US" sz="1800" dirty="0" smtClean="0">
                  <a:solidFill>
                    <a:srgbClr val="333399"/>
                  </a:solidFill>
                  <a:latin typeface="Comic Sans MS" pitchFamily="66" charset="0"/>
                  <a:ea typeface="ＭＳ Ｐゴシック"/>
                  <a:cs typeface="ＭＳ Ｐゴシック"/>
                </a:rPr>
                <a:t>Z</a:t>
              </a:r>
              <a:r>
                <a:rPr lang="en-US" sz="1800" dirty="0" smtClean="0">
                  <a:solidFill>
                    <a:srgbClr val="333399"/>
                  </a:solidFill>
                  <a:latin typeface="Comic Sans MS" charset="0"/>
                  <a:sym typeface="Symbol"/>
                </a:rPr>
                <a:t></a:t>
              </a:r>
              <a:r>
                <a:rPr lang="en-US" sz="1800" dirty="0" smtClean="0">
                  <a:solidFill>
                    <a:srgbClr val="333399"/>
                  </a:solidFill>
                  <a:latin typeface="Comic Sans MS" pitchFamily="66" charset="0"/>
                  <a:ea typeface="ＭＳ Ｐゴシック"/>
                  <a:cs typeface="ＭＳ Ｐゴシック"/>
                </a:rPr>
                <a:t> </a:t>
              </a:r>
              <a:r>
                <a:rPr lang="el-GR" sz="1800" dirty="0" smtClean="0">
                  <a:solidFill>
                    <a:srgbClr val="333399"/>
                  </a:solidFill>
                  <a:latin typeface="Comic Sans MS" pitchFamily="66" charset="0"/>
                  <a:ea typeface="ＭＳ Ｐゴシック"/>
                  <a:cs typeface="ＭＳ Ｐゴシック"/>
                </a:rPr>
                <a:t>γ</a:t>
              </a:r>
              <a:r>
                <a:rPr lang="en-US" sz="1800" dirty="0" smtClean="0">
                  <a:solidFill>
                    <a:srgbClr val="333399"/>
                  </a:solidFill>
                  <a:latin typeface="Comic Sans MS" pitchFamily="66" charset="0"/>
                  <a:ea typeface="ＭＳ Ｐゴシック"/>
                  <a:cs typeface="ＭＳ Ｐゴシック"/>
                </a:rPr>
                <a:t> e</a:t>
              </a:r>
              <a:r>
                <a:rPr lang="en-US" sz="1800" baseline="30000" dirty="0" smtClean="0">
                  <a:solidFill>
                    <a:srgbClr val="333399"/>
                  </a:solidFill>
                  <a:latin typeface="Comic Sans MS" pitchFamily="66" charset="0"/>
                  <a:ea typeface="ＭＳ Ｐゴシック"/>
                  <a:cs typeface="ＭＳ Ｐゴシック"/>
                </a:rPr>
                <a:t>-</a:t>
              </a:r>
              <a:r>
                <a:rPr lang="en-US" sz="1800" dirty="0" smtClean="0">
                  <a:solidFill>
                    <a:srgbClr val="333399"/>
                  </a:solidFill>
                  <a:latin typeface="Comic Sans MS" pitchFamily="66" charset="0"/>
                  <a:ea typeface="ＭＳ Ｐゴシック"/>
                  <a:cs typeface="ＭＳ Ｐゴシック"/>
                </a:rPr>
                <a:t> Z </a:t>
              </a:r>
              <a:endParaRPr lang="en-US" sz="1800" dirty="0">
                <a:solidFill>
                  <a:srgbClr val="333399"/>
                </a:solidFill>
                <a:latin typeface="Comic Sans MS" pitchFamily="66" charset="0"/>
                <a:ea typeface="ＭＳ Ｐゴシック"/>
                <a:cs typeface="ＭＳ Ｐゴシック"/>
              </a:endParaRPr>
            </a:p>
          </p:txBody>
        </p:sp>
        <p:sp>
          <p:nvSpPr>
            <p:cNvPr id="94" name="Text Box 54"/>
            <p:cNvSpPr txBox="1">
              <a:spLocks noChangeArrowheads="1"/>
            </p:cNvSpPr>
            <p:nvPr/>
          </p:nvSpPr>
          <p:spPr bwMode="auto">
            <a:xfrm>
              <a:off x="4043363" y="5760720"/>
              <a:ext cx="2209800" cy="646331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800" dirty="0" smtClean="0">
                  <a:solidFill>
                    <a:srgbClr val="333399"/>
                  </a:solidFill>
                  <a:latin typeface="Comic Sans MS" pitchFamily="66" charset="0"/>
                  <a:ea typeface="ＭＳ Ｐゴシック"/>
                  <a:cs typeface="ＭＳ Ｐゴシック"/>
                </a:rPr>
                <a:t>Selection </a:t>
              </a:r>
              <a:r>
                <a:rPr lang="el-GR" sz="1800" dirty="0" smtClean="0">
                  <a:solidFill>
                    <a:srgbClr val="333399"/>
                  </a:solidFill>
                  <a:latin typeface="Comic Sans MS" pitchFamily="66" charset="0"/>
                  <a:ea typeface="ＭＳ Ｐゴシック"/>
                  <a:cs typeface="ＭＳ Ｐゴシック"/>
                </a:rPr>
                <a:t>θ</a:t>
              </a:r>
              <a:r>
                <a:rPr lang="en-US" sz="1800" dirty="0" smtClean="0">
                  <a:solidFill>
                    <a:srgbClr val="333399"/>
                  </a:solidFill>
                  <a:latin typeface="Comic Sans MS" pitchFamily="66" charset="0"/>
                  <a:ea typeface="ＭＳ Ｐゴシック"/>
                  <a:cs typeface="ＭＳ Ｐゴシック"/>
                </a:rPr>
                <a:t>&lt;25µr</a:t>
              </a:r>
            </a:p>
            <a:p>
              <a:r>
                <a:rPr lang="en-US" sz="1800" dirty="0" smtClean="0">
                  <a:solidFill>
                    <a:srgbClr val="333399"/>
                  </a:solidFill>
                  <a:latin typeface="Comic Sans MS" pitchFamily="66" charset="0"/>
                  <a:ea typeface="ＭＳ Ｐゴシック"/>
                  <a:cs typeface="ＭＳ Ｐゴシック"/>
                </a:rPr>
                <a:t>polarized photons</a:t>
              </a:r>
              <a:endParaRPr lang="en-US" sz="1800" dirty="0">
                <a:solidFill>
                  <a:srgbClr val="333399"/>
                </a:solidFill>
                <a:latin typeface="Comic Sans MS" pitchFamily="66" charset="0"/>
                <a:ea typeface="ＭＳ Ｐゴシック"/>
                <a:cs typeface="ＭＳ Ｐゴシック"/>
              </a:endParaRPr>
            </a:p>
          </p:txBody>
        </p:sp>
        <p:sp>
          <p:nvSpPr>
            <p:cNvPr id="95" name="Text Box 54"/>
            <p:cNvSpPr txBox="1">
              <a:spLocks noChangeArrowheads="1"/>
            </p:cNvSpPr>
            <p:nvPr/>
          </p:nvSpPr>
          <p:spPr bwMode="auto">
            <a:xfrm>
              <a:off x="6634163" y="5913120"/>
              <a:ext cx="2209800" cy="646331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800" dirty="0" smtClean="0">
                  <a:solidFill>
                    <a:srgbClr val="333399"/>
                  </a:solidFill>
                  <a:latin typeface="Comic Sans MS" pitchFamily="66" charset="0"/>
                  <a:ea typeface="ＭＳ Ｐゴシック"/>
                  <a:cs typeface="ＭＳ Ｐゴシック"/>
                </a:rPr>
                <a:t>Target,</a:t>
              </a:r>
            </a:p>
            <a:p>
              <a:r>
                <a:rPr lang="en-US" sz="1800" dirty="0" smtClean="0">
                  <a:solidFill>
                    <a:srgbClr val="333399"/>
                  </a:solidFill>
                  <a:latin typeface="Comic Sans MS" pitchFamily="66" charset="0"/>
                  <a:ea typeface="ＭＳ Ｐゴシック"/>
                  <a:cs typeface="ＭＳ Ｐゴシック"/>
                </a:rPr>
                <a:t>Spectrometer</a:t>
              </a:r>
            </a:p>
          </p:txBody>
        </p:sp>
        <p:sp>
          <p:nvSpPr>
            <p:cNvPr id="93" name="TextBox 92"/>
            <p:cNvSpPr txBox="1"/>
            <p:nvPr/>
          </p:nvSpPr>
          <p:spPr bwMode="auto">
            <a:xfrm>
              <a:off x="4763" y="3779520"/>
              <a:ext cx="8382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SzPct val="100000"/>
                <a:defRPr/>
              </a:pPr>
              <a:r>
                <a:rPr lang="en-US" sz="1400" dirty="0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 charset="0"/>
                  <a:ea typeface="ＭＳ Ｐゴシック" charset="-128"/>
                  <a:cs typeface="ＭＳ Ｐゴシック" charset="-128"/>
                </a:rPr>
                <a:t>12 </a:t>
              </a:r>
              <a:r>
                <a:rPr lang="en-US" sz="1400" dirty="0" err="1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 charset="0"/>
                  <a:ea typeface="ＭＳ Ｐゴシック" charset="-128"/>
                  <a:cs typeface="ＭＳ Ｐゴシック" charset="-128"/>
                </a:rPr>
                <a:t>GeV</a:t>
              </a:r>
              <a:endParaRPr lang="en-US" sz="14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endParaRPr>
            </a:p>
            <a:p>
              <a:pPr algn="ctr">
                <a:buSzPct val="100000"/>
                <a:defRPr/>
              </a:pPr>
              <a:r>
                <a:rPr lang="en-US" sz="1400" dirty="0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 charset="0"/>
                  <a:ea typeface="ＭＳ Ｐゴシック" charset="-128"/>
                  <a:cs typeface="ＭＳ Ｐゴシック" charset="-128"/>
                </a:rPr>
                <a:t>e</a:t>
              </a:r>
              <a:r>
                <a:rPr lang="en-US" sz="1400" baseline="30000" dirty="0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 charset="0"/>
                  <a:ea typeface="ＭＳ Ｐゴシック" charset="-128"/>
                  <a:cs typeface="ＭＳ Ｐゴシック" charset="-128"/>
                </a:rPr>
                <a:t>-</a:t>
              </a:r>
              <a:endParaRPr lang="en-US" sz="14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2587308" y="599440"/>
            <a:ext cx="3529012" cy="1611313"/>
            <a:chOff x="2566988" y="762000"/>
            <a:chExt cx="3529012" cy="1611313"/>
          </a:xfrm>
        </p:grpSpPr>
        <p:sp>
          <p:nvSpPr>
            <p:cNvPr id="97" name="Arc 94"/>
            <p:cNvSpPr>
              <a:spLocks/>
            </p:cNvSpPr>
            <p:nvPr/>
          </p:nvSpPr>
          <p:spPr bwMode="auto">
            <a:xfrm rot="5400000" flipH="1">
              <a:off x="3583782" y="1427956"/>
              <a:ext cx="896938" cy="822325"/>
            </a:xfrm>
            <a:custGeom>
              <a:avLst/>
              <a:gdLst>
                <a:gd name="G0" fmla="+- 2081 0 0"/>
                <a:gd name="G1" fmla="+- 21600 0 0"/>
                <a:gd name="G2" fmla="+- 21600 0 0"/>
                <a:gd name="T0" fmla="*/ 0 w 23681"/>
                <a:gd name="T1" fmla="*/ 100 h 23005"/>
                <a:gd name="T2" fmla="*/ 23635 w 23681"/>
                <a:gd name="T3" fmla="*/ 23005 h 23005"/>
                <a:gd name="T4" fmla="*/ 2081 w 23681"/>
                <a:gd name="T5" fmla="*/ 21600 h 230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681" h="23005" fill="none" extrusionOk="0">
                  <a:moveTo>
                    <a:pt x="0" y="100"/>
                  </a:moveTo>
                  <a:cubicBezTo>
                    <a:pt x="691" y="33"/>
                    <a:pt x="1386" y="-1"/>
                    <a:pt x="2081" y="0"/>
                  </a:cubicBezTo>
                  <a:cubicBezTo>
                    <a:pt x="14010" y="0"/>
                    <a:pt x="23681" y="9670"/>
                    <a:pt x="23681" y="21600"/>
                  </a:cubicBezTo>
                  <a:cubicBezTo>
                    <a:pt x="23681" y="22068"/>
                    <a:pt x="23665" y="22537"/>
                    <a:pt x="23635" y="23005"/>
                  </a:cubicBezTo>
                </a:path>
                <a:path w="23681" h="23005" stroke="0" extrusionOk="0">
                  <a:moveTo>
                    <a:pt x="0" y="100"/>
                  </a:moveTo>
                  <a:cubicBezTo>
                    <a:pt x="691" y="33"/>
                    <a:pt x="1386" y="-1"/>
                    <a:pt x="2081" y="0"/>
                  </a:cubicBezTo>
                  <a:cubicBezTo>
                    <a:pt x="14010" y="0"/>
                    <a:pt x="23681" y="9670"/>
                    <a:pt x="23681" y="21600"/>
                  </a:cubicBezTo>
                  <a:cubicBezTo>
                    <a:pt x="23681" y="22068"/>
                    <a:pt x="23665" y="22537"/>
                    <a:pt x="23635" y="23005"/>
                  </a:cubicBezTo>
                  <a:lnTo>
                    <a:pt x="2081" y="21600"/>
                  </a:lnTo>
                  <a:close/>
                </a:path>
              </a:pathLst>
            </a:custGeom>
            <a:noFill/>
            <a:ln w="28575">
              <a:solidFill>
                <a:srgbClr val="FF7517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8" name="Line 95"/>
            <p:cNvSpPr>
              <a:spLocks noChangeShapeType="1"/>
            </p:cNvSpPr>
            <p:nvPr/>
          </p:nvSpPr>
          <p:spPr bwMode="auto">
            <a:xfrm flipH="1" flipV="1">
              <a:off x="3363913" y="1387475"/>
              <a:ext cx="265112" cy="3175"/>
            </a:xfrm>
            <a:prstGeom prst="line">
              <a:avLst/>
            </a:prstGeom>
            <a:noFill/>
            <a:ln w="28575">
              <a:solidFill>
                <a:srgbClr val="FF7517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99" name="Rectangle 96"/>
            <p:cNvSpPr>
              <a:spLocks noChangeArrowheads="1"/>
            </p:cNvSpPr>
            <p:nvPr/>
          </p:nvSpPr>
          <p:spPr bwMode="auto">
            <a:xfrm>
              <a:off x="4476750" y="1320800"/>
              <a:ext cx="238125" cy="130175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00" name="Rectangle 97"/>
            <p:cNvSpPr>
              <a:spLocks noChangeArrowheads="1"/>
            </p:cNvSpPr>
            <p:nvPr/>
          </p:nvSpPr>
          <p:spPr bwMode="auto">
            <a:xfrm>
              <a:off x="5341938" y="1311275"/>
              <a:ext cx="327025" cy="188913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01" name="Line 98"/>
            <p:cNvSpPr>
              <a:spLocks noChangeShapeType="1"/>
            </p:cNvSpPr>
            <p:nvPr/>
          </p:nvSpPr>
          <p:spPr bwMode="auto">
            <a:xfrm flipV="1">
              <a:off x="2976563" y="1379538"/>
              <a:ext cx="1549400" cy="9525"/>
            </a:xfrm>
            <a:prstGeom prst="line">
              <a:avLst/>
            </a:prstGeom>
            <a:noFill/>
            <a:ln w="28575">
              <a:solidFill>
                <a:srgbClr val="FF7517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02" name="Line 99"/>
            <p:cNvSpPr>
              <a:spLocks noChangeShapeType="1"/>
            </p:cNvSpPr>
            <p:nvPr/>
          </p:nvSpPr>
          <p:spPr bwMode="auto">
            <a:xfrm>
              <a:off x="4506913" y="1379538"/>
              <a:ext cx="250825" cy="63500"/>
            </a:xfrm>
            <a:prstGeom prst="line">
              <a:avLst/>
            </a:prstGeom>
            <a:noFill/>
            <a:ln w="28575">
              <a:solidFill>
                <a:srgbClr val="FF7517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03" name="Rectangle 100"/>
            <p:cNvSpPr>
              <a:spLocks noChangeArrowheads="1"/>
            </p:cNvSpPr>
            <p:nvPr/>
          </p:nvSpPr>
          <p:spPr bwMode="auto">
            <a:xfrm rot="-20136817">
              <a:off x="4738688" y="1422400"/>
              <a:ext cx="88900" cy="107950"/>
            </a:xfrm>
            <a:prstGeom prst="rect">
              <a:avLst/>
            </a:prstGeom>
            <a:solidFill>
              <a:schemeClr val="tx1"/>
            </a:solidFill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04" name="Line 101"/>
            <p:cNvSpPr>
              <a:spLocks noChangeShapeType="1"/>
            </p:cNvSpPr>
            <p:nvPr/>
          </p:nvSpPr>
          <p:spPr bwMode="auto">
            <a:xfrm>
              <a:off x="4537075" y="1381125"/>
              <a:ext cx="1203325" cy="30163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05" name="Rectangle 102"/>
            <p:cNvSpPr>
              <a:spLocks noChangeArrowheads="1"/>
            </p:cNvSpPr>
            <p:nvPr/>
          </p:nvSpPr>
          <p:spPr bwMode="auto">
            <a:xfrm>
              <a:off x="5689600" y="1370013"/>
              <a:ext cx="49213" cy="88900"/>
            </a:xfrm>
            <a:prstGeom prst="rect">
              <a:avLst/>
            </a:prstGeom>
            <a:solidFill>
              <a:schemeClr val="tx1"/>
            </a:solidFill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06" name="Text Box 103"/>
            <p:cNvSpPr txBox="1">
              <a:spLocks noChangeArrowheads="1"/>
            </p:cNvSpPr>
            <p:nvPr/>
          </p:nvSpPr>
          <p:spPr bwMode="auto">
            <a:xfrm>
              <a:off x="3589338" y="1920875"/>
              <a:ext cx="919162" cy="30480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/>
                <a:t>East arc</a:t>
              </a:r>
            </a:p>
          </p:txBody>
        </p:sp>
        <p:sp>
          <p:nvSpPr>
            <p:cNvPr id="107" name="Text Box 104"/>
            <p:cNvSpPr txBox="1">
              <a:spLocks noChangeArrowheads="1"/>
            </p:cNvSpPr>
            <p:nvPr/>
          </p:nvSpPr>
          <p:spPr bwMode="auto">
            <a:xfrm>
              <a:off x="2584450" y="1060450"/>
              <a:ext cx="1155700" cy="30480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/>
                <a:t>North linac</a:t>
              </a:r>
            </a:p>
          </p:txBody>
        </p:sp>
        <p:sp>
          <p:nvSpPr>
            <p:cNvPr id="108" name="Text Box 105"/>
            <p:cNvSpPr txBox="1">
              <a:spLocks noChangeArrowheads="1"/>
            </p:cNvSpPr>
            <p:nvPr/>
          </p:nvSpPr>
          <p:spPr bwMode="auto">
            <a:xfrm>
              <a:off x="4125913" y="792163"/>
              <a:ext cx="857250" cy="51752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/>
                <a:t>Tagger </a:t>
              </a:r>
            </a:p>
            <a:p>
              <a:pPr algn="ctr"/>
              <a:r>
                <a:rPr lang="en-US" sz="1400"/>
                <a:t>area</a:t>
              </a:r>
            </a:p>
          </p:txBody>
        </p:sp>
        <p:sp>
          <p:nvSpPr>
            <p:cNvPr id="109" name="Text Box 106"/>
            <p:cNvSpPr txBox="1">
              <a:spLocks noChangeArrowheads="1"/>
            </p:cNvSpPr>
            <p:nvPr/>
          </p:nvSpPr>
          <p:spPr bwMode="auto">
            <a:xfrm>
              <a:off x="5183188" y="900113"/>
              <a:ext cx="723900" cy="30480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/>
                <a:t>Hall D</a:t>
              </a:r>
            </a:p>
          </p:txBody>
        </p:sp>
        <p:sp>
          <p:nvSpPr>
            <p:cNvPr id="110" name="Text Box 107"/>
            <p:cNvSpPr txBox="1">
              <a:spLocks noChangeArrowheads="1"/>
            </p:cNvSpPr>
            <p:nvPr/>
          </p:nvSpPr>
          <p:spPr bwMode="auto">
            <a:xfrm>
              <a:off x="4500563" y="1576388"/>
              <a:ext cx="1141412" cy="51752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/>
                <a:t>Electron</a:t>
              </a:r>
            </a:p>
            <a:p>
              <a:pPr algn="ctr"/>
              <a:r>
                <a:rPr lang="en-US" sz="1400"/>
                <a:t>Beam dump</a:t>
              </a:r>
            </a:p>
          </p:txBody>
        </p:sp>
        <p:sp>
          <p:nvSpPr>
            <p:cNvPr id="111" name="Rectangle 108"/>
            <p:cNvSpPr>
              <a:spLocks noChangeArrowheads="1"/>
            </p:cNvSpPr>
            <p:nvPr/>
          </p:nvSpPr>
          <p:spPr bwMode="auto">
            <a:xfrm>
              <a:off x="2566988" y="762000"/>
              <a:ext cx="3529012" cy="1611313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Exotic Hybrid Spectroscopy with GlueX    -    David Lawrence   -   JLab</a:t>
            </a: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64A82-B032-E645-B5C1-F9309B107E38}" type="slidenum">
              <a:rPr lang="en-US" smtClean="0"/>
              <a:t>8</a:t>
            </a:fld>
            <a:endParaRPr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3,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576483"/>
      </p:ext>
    </p:extLst>
  </p:cSld>
  <p:clrMapOvr>
    <a:masterClrMapping/>
  </p:clrMapOvr>
  <p:transition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/>
          <p:cNvGrpSpPr/>
          <p:nvPr/>
        </p:nvGrpSpPr>
        <p:grpSpPr>
          <a:xfrm>
            <a:off x="224425" y="3380954"/>
            <a:ext cx="3201351" cy="3134244"/>
            <a:chOff x="224425" y="3380954"/>
            <a:chExt cx="3201351" cy="3134244"/>
          </a:xfrm>
        </p:grpSpPr>
        <p:grpSp>
          <p:nvGrpSpPr>
            <p:cNvPr id="60" name="Group 5"/>
            <p:cNvGrpSpPr>
              <a:grpSpLocks/>
            </p:cNvGrpSpPr>
            <p:nvPr/>
          </p:nvGrpSpPr>
          <p:grpSpPr bwMode="auto">
            <a:xfrm>
              <a:off x="224425" y="3380954"/>
              <a:ext cx="3201351" cy="3134244"/>
              <a:chOff x="2709" y="1104"/>
              <a:chExt cx="2910" cy="2849"/>
            </a:xfrm>
          </p:grpSpPr>
          <p:pic>
            <p:nvPicPr>
              <p:cNvPr id="61" name="Picture 6" descr="tagrates"/>
              <p:cNvPicPr>
                <a:picLocks noChangeAspect="1" noChangeArrowheads="1"/>
              </p:cNvPicPr>
              <p:nvPr/>
            </p:nvPicPr>
            <p:blipFill rotWithShape="1">
              <a:blip r:embed="rId3"/>
              <a:srcRect l="5132" t="6965" r="4388" b="5430"/>
              <a:stretch/>
            </p:blipFill>
            <p:spPr bwMode="auto">
              <a:xfrm>
                <a:off x="2709" y="1136"/>
                <a:ext cx="2910" cy="28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2" name="Rectangle 7"/>
              <p:cNvSpPr>
                <a:spLocks noChangeArrowheads="1"/>
              </p:cNvSpPr>
              <p:nvPr/>
            </p:nvSpPr>
            <p:spPr bwMode="auto">
              <a:xfrm>
                <a:off x="3080" y="1136"/>
                <a:ext cx="96" cy="96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3" name="Text Box 8"/>
              <p:cNvSpPr txBox="1">
                <a:spLocks noChangeArrowheads="1"/>
              </p:cNvSpPr>
              <p:nvPr/>
            </p:nvSpPr>
            <p:spPr bwMode="auto">
              <a:xfrm>
                <a:off x="3024" y="1104"/>
                <a:ext cx="192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>
                    <a:latin typeface="Arial" charset="0"/>
                  </a:rPr>
                  <a:t>4</a:t>
                </a:r>
              </a:p>
            </p:txBody>
          </p:sp>
          <p:sp>
            <p:nvSpPr>
              <p:cNvPr id="64" name="Line 9"/>
              <p:cNvSpPr>
                <a:spLocks noChangeShapeType="1"/>
              </p:cNvSpPr>
              <p:nvPr/>
            </p:nvSpPr>
            <p:spPr bwMode="auto">
              <a:xfrm>
                <a:off x="4128" y="2880"/>
                <a:ext cx="0" cy="144"/>
              </a:xfrm>
              <a:prstGeom prst="line">
                <a:avLst/>
              </a:prstGeom>
              <a:noFill/>
              <a:ln w="28575">
                <a:solidFill>
                  <a:srgbClr val="99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endParaRPr>
              </a:p>
            </p:txBody>
          </p:sp>
          <p:sp>
            <p:nvSpPr>
              <p:cNvPr id="65" name="Line 10"/>
              <p:cNvSpPr>
                <a:spLocks noChangeShapeType="1"/>
              </p:cNvSpPr>
              <p:nvPr/>
            </p:nvSpPr>
            <p:spPr bwMode="auto">
              <a:xfrm>
                <a:off x="4368" y="2880"/>
                <a:ext cx="0" cy="144"/>
              </a:xfrm>
              <a:prstGeom prst="line">
                <a:avLst/>
              </a:prstGeom>
              <a:noFill/>
              <a:ln w="28575">
                <a:solidFill>
                  <a:srgbClr val="99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endParaRPr>
              </a:p>
            </p:txBody>
          </p:sp>
          <p:sp>
            <p:nvSpPr>
              <p:cNvPr id="66" name="Line 11"/>
              <p:cNvSpPr>
                <a:spLocks noChangeShapeType="1"/>
              </p:cNvSpPr>
              <p:nvPr/>
            </p:nvSpPr>
            <p:spPr bwMode="auto">
              <a:xfrm>
                <a:off x="4128" y="2928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endParaRPr>
              </a:p>
            </p:txBody>
          </p:sp>
          <p:sp>
            <p:nvSpPr>
              <p:cNvPr id="67" name="Text Box 12"/>
              <p:cNvSpPr txBox="1">
                <a:spLocks noChangeArrowheads="1"/>
              </p:cNvSpPr>
              <p:nvPr/>
            </p:nvSpPr>
            <p:spPr bwMode="auto">
              <a:xfrm>
                <a:off x="3303" y="2082"/>
                <a:ext cx="766" cy="67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 dirty="0"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Comic Sans MS" charset="0"/>
                    <a:ea typeface="ＭＳ Ｐゴシック" charset="-128"/>
                    <a:cs typeface="ＭＳ Ｐゴシック" charset="-128"/>
                  </a:rPr>
                  <a:t>nominal</a:t>
                </a:r>
              </a:p>
              <a:p>
                <a:r>
                  <a:rPr lang="en-US" sz="1400" dirty="0"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Comic Sans MS" charset="0"/>
                    <a:ea typeface="ＭＳ Ｐゴシック" charset="-128"/>
                    <a:cs typeface="ＭＳ Ｐゴシック" charset="-128"/>
                  </a:rPr>
                  <a:t>tagging</a:t>
                </a:r>
              </a:p>
              <a:p>
                <a:r>
                  <a:rPr lang="en-US" sz="1400" dirty="0"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Comic Sans MS" charset="0"/>
                    <a:ea typeface="ＭＳ Ｐゴシック" charset="-128"/>
                    <a:cs typeface="ＭＳ Ｐゴシック" charset="-128"/>
                  </a:rPr>
                  <a:t>interval</a:t>
                </a:r>
              </a:p>
            </p:txBody>
          </p:sp>
          <p:sp>
            <p:nvSpPr>
              <p:cNvPr id="68" name="Line 13"/>
              <p:cNvSpPr>
                <a:spLocks noChangeShapeType="1"/>
              </p:cNvSpPr>
              <p:nvPr/>
            </p:nvSpPr>
            <p:spPr bwMode="auto">
              <a:xfrm>
                <a:off x="3936" y="2725"/>
                <a:ext cx="192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endParaRPr>
              </a:p>
            </p:txBody>
          </p:sp>
        </p:grpSp>
        <p:sp>
          <p:nvSpPr>
            <p:cNvPr id="59" name="TextBox 58"/>
            <p:cNvSpPr txBox="1"/>
            <p:nvPr/>
          </p:nvSpPr>
          <p:spPr>
            <a:xfrm>
              <a:off x="2105516" y="4271416"/>
              <a:ext cx="131467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Font typeface="Wingdings" charset="2"/>
                <a:buNone/>
              </a:pPr>
              <a:r>
                <a:rPr lang="en-US" sz="1100" dirty="0" smtClean="0">
                  <a:solidFill>
                    <a:srgbClr val="FF0000"/>
                  </a:solidFill>
                  <a:latin typeface="Comic Sans MS" charset="0"/>
                  <a:ea typeface="Wingdings" charset="2"/>
                </a:rPr>
                <a:t>Capable of 10</a:t>
              </a:r>
              <a:r>
                <a:rPr lang="en-US" sz="1100" baseline="30000" dirty="0" smtClean="0">
                  <a:solidFill>
                    <a:srgbClr val="FF0000"/>
                  </a:solidFill>
                  <a:latin typeface="Comic Sans MS" charset="0"/>
                  <a:ea typeface="Wingdings" charset="2"/>
                </a:rPr>
                <a:t>8</a:t>
              </a:r>
              <a:r>
                <a:rPr lang="en-US" sz="1100" dirty="0" smtClean="0">
                  <a:solidFill>
                    <a:srgbClr val="FF0000"/>
                  </a:solidFill>
                  <a:latin typeface="Symbol" charset="2"/>
                  <a:ea typeface="Wingdings" charset="2"/>
                </a:rPr>
                <a:t>g</a:t>
              </a:r>
              <a:r>
                <a:rPr lang="en-US" sz="1100" dirty="0">
                  <a:solidFill>
                    <a:srgbClr val="FF0000"/>
                  </a:solidFill>
                  <a:latin typeface="Comic Sans MS" charset="0"/>
                  <a:ea typeface="Wingdings" charset="2"/>
                </a:rPr>
                <a:t>/s </a:t>
              </a:r>
              <a:endParaRPr lang="en-US" sz="1100" dirty="0" smtClean="0">
                <a:solidFill>
                  <a:srgbClr val="FF0000"/>
                </a:solidFill>
                <a:latin typeface="Comic Sans MS" charset="0"/>
                <a:ea typeface="Wingdings" charset="2"/>
              </a:endParaRPr>
            </a:p>
            <a:p>
              <a:pPr algn="ctr">
                <a:buFont typeface="Wingdings" charset="2"/>
                <a:buNone/>
              </a:pPr>
              <a:r>
                <a:rPr lang="en-US" sz="1100" dirty="0" smtClean="0">
                  <a:solidFill>
                    <a:srgbClr val="FF0000"/>
                  </a:solidFill>
                  <a:latin typeface="Comic Sans MS" charset="0"/>
                  <a:ea typeface="Wingdings" charset="2"/>
                </a:rPr>
                <a:t>on</a:t>
              </a:r>
              <a:r>
                <a:rPr lang="en-US" sz="1100" dirty="0" smtClean="0">
                  <a:solidFill>
                    <a:srgbClr val="FF0066"/>
                  </a:solidFill>
                  <a:latin typeface="Comic Sans MS" charset="0"/>
                  <a:ea typeface="Wingdings" charset="2"/>
                </a:rPr>
                <a:t> </a:t>
              </a:r>
              <a:r>
                <a:rPr lang="en-US" sz="1100" dirty="0" smtClean="0">
                  <a:solidFill>
                    <a:srgbClr val="FF0000"/>
                  </a:solidFill>
                  <a:latin typeface="Comic Sans MS" charset="0"/>
                  <a:ea typeface="Wingdings" charset="2"/>
                </a:rPr>
                <a:t>target</a:t>
              </a:r>
            </a:p>
            <a:p>
              <a:pPr algn="ctr">
                <a:buFont typeface="Wingdings" charset="2"/>
                <a:buNone/>
              </a:pPr>
              <a:r>
                <a:rPr lang="en-US" sz="1000" dirty="0" smtClean="0">
                  <a:solidFill>
                    <a:srgbClr val="FF0000"/>
                  </a:solidFill>
                  <a:latin typeface="Comic Sans MS" charset="0"/>
                  <a:ea typeface="Wingdings" charset="2"/>
                </a:rPr>
                <a:t>(</a:t>
              </a:r>
              <a:r>
                <a:rPr lang="en-US" sz="1000" dirty="0" err="1">
                  <a:solidFill>
                    <a:srgbClr val="FF0000"/>
                  </a:solidFill>
                  <a:latin typeface="Symbol" charset="2"/>
                  <a:ea typeface="Wingdings" charset="2"/>
                  <a:cs typeface="Symbol" charset="2"/>
                </a:rPr>
                <a:t>D</a:t>
              </a:r>
              <a:r>
                <a:rPr lang="en-US" sz="1000" dirty="0" err="1">
                  <a:solidFill>
                    <a:srgbClr val="FF0000"/>
                  </a:solidFill>
                  <a:latin typeface="Comic Sans MS" charset="0"/>
                  <a:ea typeface="Wingdings" charset="2"/>
                </a:rPr>
                <a:t>E</a:t>
              </a:r>
              <a:r>
                <a:rPr lang="en-US" sz="1000" dirty="0" err="1">
                  <a:solidFill>
                    <a:srgbClr val="FF0000"/>
                  </a:solidFill>
                  <a:latin typeface="Symbol" charset="2"/>
                  <a:ea typeface="Wingdings" charset="2"/>
                  <a:cs typeface="Symbol" charset="2"/>
                </a:rPr>
                <a:t>g</a:t>
              </a:r>
              <a:r>
                <a:rPr lang="en-US" sz="1000" dirty="0">
                  <a:solidFill>
                    <a:srgbClr val="FF0000"/>
                  </a:solidFill>
                  <a:latin typeface="Comic Sans MS" charset="0"/>
                  <a:ea typeface="Wingdings" charset="2"/>
                </a:rPr>
                <a:t>=8.4-9GeV</a:t>
              </a:r>
              <a:r>
                <a:rPr lang="en-US" sz="1000" dirty="0" smtClean="0">
                  <a:solidFill>
                    <a:srgbClr val="FF0000"/>
                  </a:solidFill>
                  <a:latin typeface="Comic Sans MS" charset="0"/>
                  <a:ea typeface="Wingdings" charset="2"/>
                </a:rPr>
                <a:t>)</a:t>
              </a:r>
              <a:endParaRPr lang="en-US" sz="1000" dirty="0">
                <a:solidFill>
                  <a:srgbClr val="FF0000"/>
                </a:solidFill>
                <a:latin typeface="Comic Sans MS" charset="0"/>
                <a:ea typeface="Wingdings" charset="2"/>
              </a:endParaRPr>
            </a:p>
          </p:txBody>
        </p:sp>
      </p:grpSp>
      <p:sp>
        <p:nvSpPr>
          <p:cNvPr id="32" name="Text Box 25"/>
          <p:cNvSpPr txBox="1">
            <a:spLocks noChangeArrowheads="1"/>
          </p:cNvSpPr>
          <p:nvPr/>
        </p:nvSpPr>
        <p:spPr bwMode="auto">
          <a:xfrm>
            <a:off x="2060636" y="3250883"/>
            <a:ext cx="1922084" cy="338554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defRPr/>
            </a:pPr>
            <a:r>
              <a:rPr lang="en-US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Electron</a:t>
            </a:r>
            <a:r>
              <a:rPr lang="en-US" sz="16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beam</a:t>
            </a:r>
            <a:endParaRPr lang="en-US" sz="1600" dirty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/>
              <a:ea typeface="ＭＳ Ｐゴシック" charset="-128"/>
              <a:cs typeface="Times New Roman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3598751" y="124133"/>
            <a:ext cx="4613915" cy="3800492"/>
            <a:chOff x="211254" y="758876"/>
            <a:chExt cx="6763405" cy="5571031"/>
          </a:xfrm>
        </p:grpSpPr>
        <p:pic>
          <p:nvPicPr>
            <p:cNvPr id="41" name="Picture 40" descr="M:\halld\Users\Stewart\GlueX-doc-1127\chapter5\TAGGER_ISO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33984" y="1271933"/>
              <a:ext cx="5582265" cy="3960582"/>
            </a:xfrm>
            <a:prstGeom prst="rect">
              <a:avLst/>
            </a:prstGeom>
            <a:ln w="38100" cap="sq">
              <a:noFill/>
              <a:prstDash val="solid"/>
              <a:miter lim="800000"/>
            </a:ln>
            <a:effectLst/>
          </p:spPr>
        </p:pic>
        <p:sp>
          <p:nvSpPr>
            <p:cNvPr id="42" name="Rectangle 7"/>
            <p:cNvSpPr>
              <a:spLocks noChangeArrowheads="1"/>
            </p:cNvSpPr>
            <p:nvPr/>
          </p:nvSpPr>
          <p:spPr bwMode="auto">
            <a:xfrm>
              <a:off x="5378316" y="3028780"/>
              <a:ext cx="136279" cy="117810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 rot="19320000">
              <a:off x="764802" y="2825596"/>
              <a:ext cx="3172018" cy="541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1.5T dipole magnet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 rot="19620000">
              <a:off x="3771194" y="1337926"/>
              <a:ext cx="2803740" cy="4060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12m long vacuum chamber</a:t>
              </a:r>
              <a:endParaRPr lang="en-US" sz="1200" b="1" dirty="0"/>
            </a:p>
          </p:txBody>
        </p:sp>
        <p:sp>
          <p:nvSpPr>
            <p:cNvPr id="45" name="Parallelogram 44"/>
            <p:cNvSpPr/>
            <p:nvPr/>
          </p:nvSpPr>
          <p:spPr>
            <a:xfrm rot="5400000">
              <a:off x="455367" y="4825299"/>
              <a:ext cx="302983" cy="208469"/>
            </a:xfrm>
            <a:prstGeom prst="parallelogram">
              <a:avLst>
                <a:gd name="adj" fmla="val 4078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Arrow Connector 45"/>
            <p:cNvCxnSpPr/>
            <p:nvPr/>
          </p:nvCxnSpPr>
          <p:spPr>
            <a:xfrm flipV="1">
              <a:off x="226741" y="5039016"/>
              <a:ext cx="275007" cy="229476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211254" y="5142367"/>
              <a:ext cx="3106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e</a:t>
              </a:r>
              <a:r>
                <a:rPr lang="en-US" sz="1400" baseline="30000" dirty="0" smtClean="0"/>
                <a:t>-</a:t>
              </a:r>
              <a:endParaRPr lang="en-US" sz="1400" baseline="30000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837052" y="5450144"/>
              <a:ext cx="1081955" cy="879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20</a:t>
              </a:r>
              <a:r>
                <a:rPr lang="en-US" sz="1100" dirty="0" smtClean="0">
                  <a:latin typeface="Symbol" charset="2"/>
                  <a:cs typeface="Symbol" charset="2"/>
                </a:rPr>
                <a:t>m</a:t>
              </a:r>
              <a:r>
                <a:rPr lang="en-US" sz="1100" dirty="0" smtClean="0"/>
                <a:t>m diamond radiator</a:t>
              </a:r>
              <a:endParaRPr lang="en-US" sz="1100" dirty="0"/>
            </a:p>
          </p:txBody>
        </p:sp>
        <p:cxnSp>
          <p:nvCxnSpPr>
            <p:cNvPr id="49" name="Straight Connector 48"/>
            <p:cNvCxnSpPr>
              <a:endCxn id="45" idx="2"/>
            </p:cNvCxnSpPr>
            <p:nvPr/>
          </p:nvCxnSpPr>
          <p:spPr>
            <a:xfrm flipH="1" flipV="1">
              <a:off x="606857" y="5038517"/>
              <a:ext cx="327503" cy="428250"/>
            </a:xfrm>
            <a:prstGeom prst="line">
              <a:avLst/>
            </a:prstGeom>
            <a:ln w="31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Freeform 49"/>
            <p:cNvSpPr/>
            <p:nvPr/>
          </p:nvSpPr>
          <p:spPr>
            <a:xfrm>
              <a:off x="241617" y="876919"/>
              <a:ext cx="6577724" cy="4379311"/>
            </a:xfrm>
            <a:custGeom>
              <a:avLst/>
              <a:gdLst>
                <a:gd name="connsiteX0" fmla="*/ 0 w 6577724"/>
                <a:gd name="connsiteY0" fmla="*/ 4379311 h 4379311"/>
                <a:gd name="connsiteX1" fmla="*/ 840828 w 6577724"/>
                <a:gd name="connsiteY1" fmla="*/ 3678621 h 4379311"/>
                <a:gd name="connsiteX2" fmla="*/ 2277241 w 6577724"/>
                <a:gd name="connsiteY2" fmla="*/ 2618828 h 4379311"/>
                <a:gd name="connsiteX3" fmla="*/ 3433379 w 6577724"/>
                <a:gd name="connsiteY3" fmla="*/ 1813035 h 4379311"/>
                <a:gd name="connsiteX4" fmla="*/ 5570483 w 6577724"/>
                <a:gd name="connsiteY4" fmla="*/ 569311 h 4379311"/>
                <a:gd name="connsiteX5" fmla="*/ 6577724 w 6577724"/>
                <a:gd name="connsiteY5" fmla="*/ 0 h 437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7724" h="4379311">
                  <a:moveTo>
                    <a:pt x="0" y="4379311"/>
                  </a:moveTo>
                  <a:cubicBezTo>
                    <a:pt x="230644" y="4175673"/>
                    <a:pt x="461288" y="3972035"/>
                    <a:pt x="840828" y="3678621"/>
                  </a:cubicBezTo>
                  <a:cubicBezTo>
                    <a:pt x="1220368" y="3385207"/>
                    <a:pt x="1845149" y="2929759"/>
                    <a:pt x="2277241" y="2618828"/>
                  </a:cubicBezTo>
                  <a:cubicBezTo>
                    <a:pt x="2709333" y="2307897"/>
                    <a:pt x="2884505" y="2154621"/>
                    <a:pt x="3433379" y="1813035"/>
                  </a:cubicBezTo>
                  <a:cubicBezTo>
                    <a:pt x="3982253" y="1471449"/>
                    <a:pt x="5046426" y="871483"/>
                    <a:pt x="5570483" y="569311"/>
                  </a:cubicBezTo>
                  <a:cubicBezTo>
                    <a:pt x="6094540" y="267139"/>
                    <a:pt x="6577724" y="0"/>
                    <a:pt x="6577724" y="0"/>
                  </a:cubicBezTo>
                </a:path>
              </a:pathLst>
            </a:custGeom>
            <a:ln w="38100" cmpd="sng">
              <a:solidFill>
                <a:srgbClr val="660066"/>
              </a:solidFill>
              <a:prstDash val="sysDot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59133" y="1866643"/>
              <a:ext cx="6560207" cy="3389587"/>
            </a:xfrm>
            <a:custGeom>
              <a:avLst/>
              <a:gdLst>
                <a:gd name="connsiteX0" fmla="*/ 0 w 6069724"/>
                <a:gd name="connsiteY0" fmla="*/ 3389587 h 3389587"/>
                <a:gd name="connsiteX1" fmla="*/ 823311 w 6069724"/>
                <a:gd name="connsiteY1" fmla="*/ 2680138 h 3389587"/>
                <a:gd name="connsiteX2" fmla="*/ 2102069 w 6069724"/>
                <a:gd name="connsiteY2" fmla="*/ 1795518 h 3389587"/>
                <a:gd name="connsiteX3" fmla="*/ 3459656 w 6069724"/>
                <a:gd name="connsiteY3" fmla="*/ 1077311 h 3389587"/>
                <a:gd name="connsiteX4" fmla="*/ 5009931 w 6069724"/>
                <a:gd name="connsiteY4" fmla="*/ 420414 h 3389587"/>
                <a:gd name="connsiteX5" fmla="*/ 6069724 w 6069724"/>
                <a:gd name="connsiteY5" fmla="*/ 0 h 3389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69724" h="3389587">
                  <a:moveTo>
                    <a:pt x="0" y="3389587"/>
                  </a:moveTo>
                  <a:cubicBezTo>
                    <a:pt x="236483" y="3167701"/>
                    <a:pt x="472966" y="2945816"/>
                    <a:pt x="823311" y="2680138"/>
                  </a:cubicBezTo>
                  <a:cubicBezTo>
                    <a:pt x="1173656" y="2414460"/>
                    <a:pt x="1662678" y="2062656"/>
                    <a:pt x="2102069" y="1795518"/>
                  </a:cubicBezTo>
                  <a:cubicBezTo>
                    <a:pt x="2541460" y="1528380"/>
                    <a:pt x="2975012" y="1306495"/>
                    <a:pt x="3459656" y="1077311"/>
                  </a:cubicBezTo>
                  <a:cubicBezTo>
                    <a:pt x="3944300" y="848127"/>
                    <a:pt x="4574920" y="599966"/>
                    <a:pt x="5009931" y="420414"/>
                  </a:cubicBezTo>
                  <a:cubicBezTo>
                    <a:pt x="5444942" y="240862"/>
                    <a:pt x="5757333" y="120431"/>
                    <a:pt x="6069724" y="0"/>
                  </a:cubicBezTo>
                </a:path>
              </a:pathLst>
            </a:custGeom>
            <a:ln w="28575" cmpd="sng">
              <a:solidFill>
                <a:srgbClr val="F400F4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6664020" y="876919"/>
              <a:ext cx="3106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e</a:t>
              </a:r>
              <a:r>
                <a:rPr lang="en-US" sz="1400" baseline="30000" dirty="0" smtClean="0"/>
                <a:t>-</a:t>
              </a:r>
              <a:endParaRPr lang="en-US" sz="1400" baseline="30000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6553200" y="1866643"/>
              <a:ext cx="3106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e</a:t>
              </a:r>
              <a:r>
                <a:rPr lang="en-US" sz="1400" baseline="30000" dirty="0" smtClean="0"/>
                <a:t>-</a:t>
              </a:r>
              <a:endParaRPr lang="en-US" sz="1400" baseline="30000" dirty="0"/>
            </a:p>
          </p:txBody>
        </p:sp>
        <p:cxnSp>
          <p:nvCxnSpPr>
            <p:cNvPr id="54" name="Straight Arrow Connector 53"/>
            <p:cNvCxnSpPr>
              <a:stCxn id="51" idx="0"/>
            </p:cNvCxnSpPr>
            <p:nvPr/>
          </p:nvCxnSpPr>
          <p:spPr>
            <a:xfrm flipV="1">
              <a:off x="259133" y="1094934"/>
              <a:ext cx="5119183" cy="4161296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 rot="19200000">
              <a:off x="4525578" y="758876"/>
              <a:ext cx="1132643" cy="451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 smtClean="0"/>
                <a:t>photon</a:t>
              </a:r>
              <a:endParaRPr lang="en-US" sz="1400" i="1" baseline="30000" dirty="0"/>
            </a:p>
          </p:txBody>
        </p:sp>
      </p:grpSp>
      <p:pic>
        <p:nvPicPr>
          <p:cNvPr id="34" name="Picture 33" descr="Tag Mag install 5.JPG"/>
          <p:cNvPicPr>
            <a:picLocks noChangeAspect="1"/>
          </p:cNvPicPr>
          <p:nvPr/>
        </p:nvPicPr>
        <p:blipFill>
          <a:blip r:embed="rId5"/>
          <a:srcRect l="12889" t="10370" r="17578" b="26815"/>
          <a:stretch>
            <a:fillRect/>
          </a:stretch>
        </p:blipFill>
        <p:spPr>
          <a:xfrm>
            <a:off x="-1" y="690880"/>
            <a:ext cx="3628937" cy="24587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6220883" cy="588962"/>
          </a:xfrm>
        </p:spPr>
        <p:txBody>
          <a:bodyPr>
            <a:normAutofit fontScale="90000"/>
          </a:bodyPr>
          <a:lstStyle/>
          <a:p>
            <a:r>
              <a:rPr lang="en-US" dirty="0"/>
              <a:t>The Photon Tagger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0720" y="2783840"/>
            <a:ext cx="2397760" cy="307777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  <a:latin typeface="Comic Sans MS" pitchFamily="66" charset="0"/>
              </a:rPr>
              <a:t>Tagger magnet installation</a:t>
            </a:r>
            <a:endParaRPr lang="en-US" sz="14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4561840" y="2519680"/>
            <a:ext cx="4389120" cy="2644874"/>
            <a:chOff x="4561840" y="2519680"/>
            <a:chExt cx="4389120" cy="2644874"/>
          </a:xfrm>
        </p:grpSpPr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4561840" y="3987800"/>
              <a:ext cx="4338320" cy="868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 eaLnBrk="0" hangingPunct="0">
                <a:lnSpc>
                  <a:spcPct val="93000"/>
                </a:lnSpc>
                <a:buClr>
                  <a:srgbClr val="C00000"/>
                </a:buClr>
                <a:buSzPct val="100000"/>
              </a:pPr>
              <a:r>
                <a:rPr lang="en-US" sz="1800" i="1" u="sng" dirty="0" smtClean="0">
                  <a:solidFill>
                    <a:srgbClr val="000000"/>
                  </a:solidFill>
                  <a:latin typeface="Comic Sans MS" pitchFamily="66" charset="0"/>
                </a:rPr>
                <a:t>Fixed Array (</a:t>
              </a:r>
              <a:r>
                <a:rPr lang="en-US" sz="1800" i="1" u="sng" dirty="0" err="1" smtClean="0">
                  <a:solidFill>
                    <a:srgbClr val="000000"/>
                  </a:solidFill>
                  <a:latin typeface="Comic Sans MS" pitchFamily="66" charset="0"/>
                </a:rPr>
                <a:t>E</a:t>
              </a:r>
              <a:r>
                <a:rPr lang="en-US" sz="1800" i="1" u="sng" dirty="0" err="1" smtClean="0">
                  <a:solidFill>
                    <a:srgbClr val="000000"/>
                  </a:solidFill>
                  <a:latin typeface="Symbol" charset="2"/>
                  <a:cs typeface="Symbol" charset="2"/>
                </a:rPr>
                <a:t>g</a:t>
              </a:r>
              <a:r>
                <a:rPr lang="en-US" sz="1800" i="1" u="sng" dirty="0" smtClean="0">
                  <a:solidFill>
                    <a:srgbClr val="000000"/>
                  </a:solidFill>
                  <a:latin typeface="Comic Sans MS" pitchFamily="66" charset="0"/>
                </a:rPr>
                <a:t> ~ 3-11.6 GeV)</a:t>
              </a:r>
              <a:endParaRPr lang="en-US" sz="1800" i="1" dirty="0" smtClean="0">
                <a:solidFill>
                  <a:srgbClr val="000000"/>
                </a:solidFill>
                <a:latin typeface="Comic Sans MS" pitchFamily="66" charset="0"/>
              </a:endParaRPr>
            </a:p>
            <a:p>
              <a:pPr algn="l" eaLnBrk="0" hangingPunct="0">
                <a:lnSpc>
                  <a:spcPct val="93000"/>
                </a:lnSpc>
                <a:buClr>
                  <a:srgbClr val="0000FF"/>
                </a:buClr>
                <a:buSzPct val="100000"/>
                <a:buFont typeface="Wingdings" charset="2"/>
                <a:buChar char="§"/>
              </a:pPr>
              <a:r>
                <a:rPr lang="en-US" sz="1800" dirty="0" smtClean="0">
                  <a:solidFill>
                    <a:srgbClr val="000000"/>
                  </a:solidFill>
                  <a:latin typeface="Comic Sans MS" pitchFamily="66" charset="0"/>
                </a:rPr>
                <a:t> Small scintillators </a:t>
              </a:r>
            </a:p>
            <a:p>
              <a:pPr>
                <a:lnSpc>
                  <a:spcPct val="93000"/>
                </a:lnSpc>
                <a:buClr>
                  <a:srgbClr val="0000FF"/>
                </a:buClr>
                <a:buSzPct val="100000"/>
                <a:buFont typeface="Wingdings" charset="2"/>
                <a:buChar char="§"/>
              </a:pPr>
              <a:r>
                <a:rPr lang="en-US" sz="1800" i="1" dirty="0" smtClean="0">
                  <a:solidFill>
                    <a:srgbClr val="000000"/>
                  </a:solidFill>
                  <a:latin typeface="Comic Sans MS" pitchFamily="66" charset="0"/>
                </a:rPr>
                <a:t> </a:t>
              </a:r>
              <a:r>
                <a:rPr lang="en-US" sz="1800" dirty="0" smtClean="0">
                  <a:solidFill>
                    <a:srgbClr val="000000"/>
                  </a:solidFill>
                  <a:latin typeface="Comic Sans MS" pitchFamily="66" charset="0"/>
                </a:rPr>
                <a:t>R9800 photomultipliers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817360" y="4826000"/>
              <a:ext cx="2133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C00000"/>
                  </a:solidFill>
                  <a:latin typeface="Comic Sans MS" pitchFamily="66" charset="0"/>
                </a:rPr>
                <a:t>Fabrication at CUA</a:t>
              </a:r>
              <a:endParaRPr lang="en-US" sz="1600" dirty="0">
                <a:solidFill>
                  <a:srgbClr val="C00000"/>
                </a:solidFill>
                <a:latin typeface="Comic Sans MS" pitchFamily="66" charset="0"/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 bwMode="auto">
            <a:xfrm flipH="1" flipV="1">
              <a:off x="4878917" y="2519680"/>
              <a:ext cx="231563" cy="1452880"/>
            </a:xfrm>
            <a:prstGeom prst="straightConnector1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36" name="Group 35"/>
          <p:cNvGrpSpPr/>
          <p:nvPr/>
        </p:nvGrpSpPr>
        <p:grpSpPr>
          <a:xfrm>
            <a:off x="3789680" y="3149600"/>
            <a:ext cx="5659120" cy="3098512"/>
            <a:chOff x="3789680" y="3149600"/>
            <a:chExt cx="5659120" cy="3098512"/>
          </a:xfrm>
        </p:grpSpPr>
        <p:sp>
          <p:nvSpPr>
            <p:cNvPr id="7" name="Text Box 8"/>
            <p:cNvSpPr txBox="1">
              <a:spLocks noChangeArrowheads="1"/>
            </p:cNvSpPr>
            <p:nvPr/>
          </p:nvSpPr>
          <p:spPr bwMode="auto">
            <a:xfrm>
              <a:off x="3789680" y="5379720"/>
              <a:ext cx="5659120" cy="868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 eaLnBrk="0" hangingPunct="0">
                <a:lnSpc>
                  <a:spcPct val="93000"/>
                </a:lnSpc>
                <a:buClr>
                  <a:srgbClr val="0000FF"/>
                </a:buClr>
                <a:buSzPct val="100000"/>
              </a:pPr>
              <a:r>
                <a:rPr lang="en-US" sz="1800" i="1" u="sng" dirty="0" smtClean="0">
                  <a:solidFill>
                    <a:srgbClr val="000000"/>
                  </a:solidFill>
                  <a:latin typeface="Comic Sans MS" pitchFamily="66" charset="0"/>
                </a:rPr>
                <a:t>Thinning and testing of thin crystals</a:t>
              </a:r>
            </a:p>
            <a:p>
              <a:pPr algn="l" eaLnBrk="0" hangingPunct="0">
                <a:lnSpc>
                  <a:spcPct val="93000"/>
                </a:lnSpc>
                <a:buClr>
                  <a:srgbClr val="0000FF"/>
                </a:buClr>
                <a:buSzPct val="100000"/>
                <a:buFont typeface="Wingdings" charset="2"/>
                <a:buChar char="§"/>
              </a:pPr>
              <a:r>
                <a:rPr lang="en-US" sz="1800" dirty="0" smtClean="0">
                  <a:solidFill>
                    <a:srgbClr val="000000"/>
                  </a:solidFill>
                  <a:latin typeface="Comic Sans MS" pitchFamily="66" charset="0"/>
                </a:rPr>
                <a:t> UConn thinned a diamond to 40µm, ~25µr </a:t>
              </a:r>
            </a:p>
            <a:p>
              <a:pPr algn="l" eaLnBrk="0" hangingPunct="0">
                <a:lnSpc>
                  <a:spcPct val="93000"/>
                </a:lnSpc>
                <a:buClr>
                  <a:srgbClr val="0000FF"/>
                </a:buClr>
                <a:buSzPct val="100000"/>
                <a:buFont typeface="Wingdings" charset="2"/>
                <a:buChar char="§"/>
              </a:pPr>
              <a:r>
                <a:rPr lang="en-US" dirty="0">
                  <a:solidFill>
                    <a:srgbClr val="000000"/>
                  </a:solidFill>
                  <a:latin typeface="Comic Sans MS" pitchFamily="66" charset="0"/>
                </a:rPr>
                <a:t> </a:t>
              </a:r>
              <a:r>
                <a:rPr lang="en-US" sz="1800" dirty="0" err="1" smtClean="0">
                  <a:solidFill>
                    <a:srgbClr val="000000"/>
                  </a:solidFill>
                  <a:latin typeface="Comic Sans MS" pitchFamily="66" charset="0"/>
                </a:rPr>
                <a:t>GlueX</a:t>
              </a:r>
              <a:r>
                <a:rPr lang="en-US" sz="1800" dirty="0" smtClean="0">
                  <a:solidFill>
                    <a:srgbClr val="000000"/>
                  </a:solidFill>
                  <a:latin typeface="Comic Sans MS" pitchFamily="66" charset="0"/>
                </a:rPr>
                <a:t> goal is 20</a:t>
              </a:r>
              <a:r>
                <a:rPr lang="en-US" sz="1800" dirty="0" smtClean="0">
                  <a:solidFill>
                    <a:srgbClr val="000000"/>
                  </a:solidFill>
                  <a:latin typeface="Symbol" charset="2"/>
                  <a:cs typeface="Symbol" charset="2"/>
                </a:rPr>
                <a:t>m</a:t>
              </a:r>
              <a:r>
                <a:rPr lang="en-US" sz="1800" dirty="0" smtClean="0">
                  <a:solidFill>
                    <a:srgbClr val="000000"/>
                  </a:solidFill>
                  <a:latin typeface="Comic Sans MS" pitchFamily="66" charset="0"/>
                </a:rPr>
                <a:t>m </a:t>
              </a:r>
            </a:p>
          </p:txBody>
        </p:sp>
        <p:cxnSp>
          <p:nvCxnSpPr>
            <p:cNvPr id="33" name="Straight Arrow Connector 32"/>
            <p:cNvCxnSpPr/>
            <p:nvPr/>
          </p:nvCxnSpPr>
          <p:spPr bwMode="auto">
            <a:xfrm flipH="1" flipV="1">
              <a:off x="3887132" y="3149600"/>
              <a:ext cx="339428" cy="2275840"/>
            </a:xfrm>
            <a:prstGeom prst="straightConnector1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30" name="TextBox 29"/>
          <p:cNvSpPr txBox="1"/>
          <p:nvPr/>
        </p:nvSpPr>
        <p:spPr>
          <a:xfrm>
            <a:off x="-203200" y="690880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38" name="Group 37"/>
          <p:cNvGrpSpPr/>
          <p:nvPr/>
        </p:nvGrpSpPr>
        <p:grpSpPr>
          <a:xfrm>
            <a:off x="5811520" y="1598083"/>
            <a:ext cx="3332480" cy="2032311"/>
            <a:chOff x="5811520" y="1598083"/>
            <a:chExt cx="3332480" cy="2032311"/>
          </a:xfrm>
        </p:grpSpPr>
        <p:sp>
          <p:nvSpPr>
            <p:cNvPr id="17" name="TextBox 16"/>
            <p:cNvSpPr txBox="1"/>
            <p:nvPr/>
          </p:nvSpPr>
          <p:spPr>
            <a:xfrm>
              <a:off x="6766560" y="3291840"/>
              <a:ext cx="22250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C00000"/>
                  </a:solidFill>
                  <a:latin typeface="Comic Sans MS" pitchFamily="66" charset="0"/>
                </a:rPr>
                <a:t>Fabrication at </a:t>
              </a:r>
              <a:r>
                <a:rPr lang="en-US" sz="1600" dirty="0" err="1" smtClean="0">
                  <a:solidFill>
                    <a:srgbClr val="C00000"/>
                  </a:solidFill>
                  <a:latin typeface="Comic Sans MS" pitchFamily="66" charset="0"/>
                </a:rPr>
                <a:t>UConn</a:t>
              </a:r>
              <a:endParaRPr lang="en-US" sz="1600" dirty="0">
                <a:solidFill>
                  <a:srgbClr val="C00000"/>
                </a:solidFill>
                <a:latin typeface="Comic Sans MS" pitchFamily="66" charset="0"/>
              </a:endParaRPr>
            </a:p>
          </p:txBody>
        </p:sp>
        <p:cxnSp>
          <p:nvCxnSpPr>
            <p:cNvPr id="21" name="Straight Arrow Connector 20"/>
            <p:cNvCxnSpPr>
              <a:stCxn id="16" idx="0"/>
            </p:cNvCxnSpPr>
            <p:nvPr/>
          </p:nvCxnSpPr>
          <p:spPr bwMode="auto">
            <a:xfrm flipH="1" flipV="1">
              <a:off x="6381750" y="1598083"/>
              <a:ext cx="1096010" cy="611717"/>
            </a:xfrm>
            <a:prstGeom prst="straightConnector1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6" name="Text Box 8"/>
            <p:cNvSpPr txBox="1">
              <a:spLocks noChangeArrowheads="1"/>
            </p:cNvSpPr>
            <p:nvPr/>
          </p:nvSpPr>
          <p:spPr bwMode="auto">
            <a:xfrm>
              <a:off x="5811520" y="2209800"/>
              <a:ext cx="3332480" cy="11260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 eaLnBrk="0" hangingPunct="0">
                <a:lnSpc>
                  <a:spcPct val="93000"/>
                </a:lnSpc>
                <a:buClr>
                  <a:srgbClr val="C00000"/>
                </a:buClr>
                <a:buSzPct val="100000"/>
              </a:pPr>
              <a:r>
                <a:rPr lang="en-US" sz="1800" i="1" u="sng" dirty="0" smtClean="0">
                  <a:solidFill>
                    <a:srgbClr val="000000"/>
                  </a:solidFill>
                  <a:latin typeface="Comic Sans MS" pitchFamily="66" charset="0"/>
                </a:rPr>
                <a:t>Microscope (Coherent Peak)</a:t>
              </a:r>
              <a:endParaRPr lang="en-US" sz="1800" i="1" dirty="0" smtClean="0">
                <a:solidFill>
                  <a:srgbClr val="000000"/>
                </a:solidFill>
                <a:latin typeface="Comic Sans MS" pitchFamily="66" charset="0"/>
              </a:endParaRPr>
            </a:p>
            <a:p>
              <a:pPr algn="l" eaLnBrk="0" hangingPunct="0">
                <a:lnSpc>
                  <a:spcPct val="93000"/>
                </a:lnSpc>
                <a:buClr>
                  <a:srgbClr val="0000FF"/>
                </a:buClr>
                <a:buSzPct val="100000"/>
                <a:buFont typeface="Wingdings" charset="2"/>
                <a:buChar char="§"/>
              </a:pPr>
              <a:r>
                <a:rPr lang="en-US" sz="1800" dirty="0" smtClean="0">
                  <a:solidFill>
                    <a:srgbClr val="000000"/>
                  </a:solidFill>
                  <a:latin typeface="Comic Sans MS" pitchFamily="66" charset="0"/>
                </a:rPr>
                <a:t> Scintillating fibers</a:t>
              </a:r>
            </a:p>
            <a:p>
              <a:pPr>
                <a:lnSpc>
                  <a:spcPct val="93000"/>
                </a:lnSpc>
                <a:buClr>
                  <a:srgbClr val="0000FF"/>
                </a:buClr>
                <a:buSzPct val="100000"/>
                <a:buFont typeface="Wingdings" charset="2"/>
                <a:buChar char="§"/>
              </a:pPr>
              <a:r>
                <a:rPr lang="en-US" sz="1800" dirty="0" smtClean="0">
                  <a:solidFill>
                    <a:srgbClr val="000000"/>
                  </a:solidFill>
                  <a:latin typeface="Comic Sans MS" pitchFamily="66" charset="0"/>
                </a:rPr>
                <a:t> SiPMs light sensors </a:t>
              </a:r>
            </a:p>
            <a:p>
              <a:pPr algn="l" eaLnBrk="0" hangingPunct="0">
                <a:lnSpc>
                  <a:spcPct val="93000"/>
                </a:lnSpc>
                <a:buClr>
                  <a:srgbClr val="0000FF"/>
                </a:buClr>
                <a:buSzPct val="100000"/>
                <a:buFont typeface="Wingdings" charset="2"/>
                <a:buChar char="§"/>
              </a:pPr>
              <a:r>
                <a:rPr lang="en-US" sz="1800" dirty="0" smtClean="0">
                  <a:solidFill>
                    <a:srgbClr val="000000"/>
                  </a:solidFill>
                  <a:latin typeface="Comic Sans MS" pitchFamily="66" charset="0"/>
                </a:rPr>
                <a:t> 120 readout channels</a:t>
              </a:r>
            </a:p>
          </p:txBody>
        </p:sp>
      </p:grpSp>
      <p:sp>
        <p:nvSpPr>
          <p:cNvPr id="56" name="Footer Placeholder 5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Exotic Hybrid Spectroscopy with GlueX    -    David Lawrence   -   JLab</a:t>
            </a:r>
            <a:endParaRPr lang="en-US"/>
          </a:p>
        </p:txBody>
      </p:sp>
      <p:sp>
        <p:nvSpPr>
          <p:cNvPr id="57" name="Slide Number Placeholder 5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64A82-B032-E645-B5C1-F9309B107E38}" type="slidenum">
              <a:rPr lang="en-US" smtClean="0"/>
              <a:t>9</a:t>
            </a:fld>
            <a:endParaRPr lang="en-US"/>
          </a:p>
        </p:txBody>
      </p:sp>
      <p:sp>
        <p:nvSpPr>
          <p:cNvPr id="58" name="Date Placeholder 5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3,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785006"/>
      </p:ext>
    </p:extLst>
  </p:cSld>
  <p:clrMapOvr>
    <a:masterClrMapping/>
  </p:clrMapOvr>
  <p:transition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21704</TotalTime>
  <Words>2444</Words>
  <Application>Microsoft Office PowerPoint</Application>
  <PresentationFormat>Presentazione su schermo (4:3)</PresentationFormat>
  <Paragraphs>599</Paragraphs>
  <Slides>30</Slides>
  <Notes>7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32" baseType="lpstr">
      <vt:lpstr>Office Theme</vt:lpstr>
      <vt:lpstr>Equation</vt:lpstr>
      <vt:lpstr>Exotic Hybrid Meson Spectroscopy with the GlueX detector at JLab</vt:lpstr>
      <vt:lpstr>Exotic Hybrid Mesons</vt:lpstr>
      <vt:lpstr>Meson Spectroscopy from LQCD</vt:lpstr>
      <vt:lpstr>Photo-production of Exotic Hybrids</vt:lpstr>
      <vt:lpstr>Amplitude Analysis</vt:lpstr>
      <vt:lpstr>The JLab 12GeV Upgrade</vt:lpstr>
      <vt:lpstr>Aerial photon taken April 6, 2012</vt:lpstr>
      <vt:lpstr>Photon beam and experimental area</vt:lpstr>
      <vt:lpstr>The Photon Tagger</vt:lpstr>
      <vt:lpstr>The GlueX Detector</vt:lpstr>
      <vt:lpstr>Solenoid: testing in progress</vt:lpstr>
      <vt:lpstr>BCAL: Barrel Calorimeter</vt:lpstr>
      <vt:lpstr>Forward Calorimeter</vt:lpstr>
      <vt:lpstr>Charged Particle Tracking</vt:lpstr>
      <vt:lpstr>Electronics and Data Rates</vt:lpstr>
      <vt:lpstr>Offline Computing</vt:lpstr>
      <vt:lpstr>Summary</vt:lpstr>
      <vt:lpstr>Backup Slides</vt:lpstr>
      <vt:lpstr>Extrapolation to physical mass </vt:lpstr>
      <vt:lpstr>Experimental evidence for 1-+ exotic hybrids </vt:lpstr>
      <vt:lpstr>Exotic Hybrid Decays</vt:lpstr>
      <vt:lpstr>Modern method of signal capture: all pipeline</vt:lpstr>
      <vt:lpstr>Trigger System</vt:lpstr>
      <vt:lpstr>GlueX Data Rates David Lawrence,  Jefferson Lab</vt:lpstr>
      <vt:lpstr>Presentazione standard di PowerPoint</vt:lpstr>
      <vt:lpstr>Detector Rates</vt:lpstr>
      <vt:lpstr>A single g p  pb1p event</vt:lpstr>
      <vt:lpstr>Inhomogeneous Magnetic Field Map (-symmetric)</vt:lpstr>
      <vt:lpstr>Photoproduction</vt:lpstr>
      <vt:lpstr>Particle ID</vt:lpstr>
    </vt:vector>
  </TitlesOfParts>
  <Company>Jefferson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Lawrence</dc:creator>
  <cp:lastModifiedBy>tecno</cp:lastModifiedBy>
  <cp:revision>119</cp:revision>
  <cp:lastPrinted>2013-05-28T10:44:22Z</cp:lastPrinted>
  <dcterms:created xsi:type="dcterms:W3CDTF">2012-03-05T15:16:34Z</dcterms:created>
  <dcterms:modified xsi:type="dcterms:W3CDTF">2013-06-03T06:53:31Z</dcterms:modified>
</cp:coreProperties>
</file>