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6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66" r:id="rId15"/>
    <p:sldId id="27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64587-1BAC-5646-963B-C13F7E251C38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5FE01-FF57-0941-B920-CAFE4B350CF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53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98A5F-F554-A44F-B3E3-BD4B99C3690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5B928-9693-5944-81AD-A95ED9EF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5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LaBr3: 12 mill counts; </a:t>
            </a:r>
            <a:r>
              <a:rPr lang="en-US" dirty="0" err="1" smtClean="0"/>
              <a:t>NaI</a:t>
            </a:r>
            <a:r>
              <a:rPr lang="en-US" dirty="0" smtClean="0"/>
              <a:t>: 66 mill counts.  Per </a:t>
            </a:r>
            <a:r>
              <a:rPr lang="en-US" dirty="0" err="1" smtClean="0"/>
              <a:t>NaI</a:t>
            </a:r>
            <a:r>
              <a:rPr lang="en-US" baseline="0" dirty="0" smtClean="0"/>
              <a:t> detector 3 mill counts, per LaBr3 detector, 2 mill counts. Remember high threshold on CFD </a:t>
            </a:r>
            <a:r>
              <a:rPr lang="en-US" baseline="0" smtClean="0"/>
              <a:t>for LaBr3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B928-9693-5944-81AD-A95ED9EF6B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LaBr3: 12 mill counts; </a:t>
            </a:r>
            <a:r>
              <a:rPr lang="en-US" dirty="0" err="1" smtClean="0"/>
              <a:t>NaI</a:t>
            </a:r>
            <a:r>
              <a:rPr lang="en-US" dirty="0" smtClean="0"/>
              <a:t>: 66 mill counts.  Per </a:t>
            </a:r>
            <a:r>
              <a:rPr lang="en-US" dirty="0" err="1" smtClean="0"/>
              <a:t>NaI</a:t>
            </a:r>
            <a:r>
              <a:rPr lang="en-US" baseline="0" dirty="0" smtClean="0"/>
              <a:t> detector 3 mill counts, per LaBr3 detector, 2 mill counts. Remember high threshold on CFD </a:t>
            </a:r>
            <a:r>
              <a:rPr lang="en-US" baseline="0" smtClean="0"/>
              <a:t>for LaBr3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B928-9693-5944-81AD-A95ED9EF6B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LaBr3: 12 mill counts; </a:t>
            </a:r>
            <a:r>
              <a:rPr lang="en-US" dirty="0" err="1" smtClean="0"/>
              <a:t>NaI</a:t>
            </a:r>
            <a:r>
              <a:rPr lang="en-US" dirty="0" smtClean="0"/>
              <a:t>: 66 mill counts.  Per </a:t>
            </a:r>
            <a:r>
              <a:rPr lang="en-US" dirty="0" err="1" smtClean="0"/>
              <a:t>NaI</a:t>
            </a:r>
            <a:r>
              <a:rPr lang="en-US" baseline="0" dirty="0" smtClean="0"/>
              <a:t> detector 3 mill counts, per LaBr3 detector, 2 mill counts. Remember high threshold on CFD </a:t>
            </a:r>
            <a:r>
              <a:rPr lang="en-US" baseline="0" smtClean="0"/>
              <a:t>for LaBr3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B928-9693-5944-81AD-A95ED9EF6B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LaBr3: 12 mill counts; </a:t>
            </a:r>
            <a:r>
              <a:rPr lang="en-US" dirty="0" err="1" smtClean="0"/>
              <a:t>NaI</a:t>
            </a:r>
            <a:r>
              <a:rPr lang="en-US" dirty="0" smtClean="0"/>
              <a:t>: 66 mill counts.  Per </a:t>
            </a:r>
            <a:r>
              <a:rPr lang="en-US" dirty="0" err="1" smtClean="0"/>
              <a:t>NaI</a:t>
            </a:r>
            <a:r>
              <a:rPr lang="en-US" baseline="0" dirty="0" smtClean="0"/>
              <a:t> detector 3 mill counts, per LaBr3 detector, 2 mill counts. Remember high threshold on CFD </a:t>
            </a:r>
            <a:r>
              <a:rPr lang="en-US" baseline="0" smtClean="0"/>
              <a:t>for LaBr3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B928-9693-5944-81AD-A95ED9EF6B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92B5-A9D4-5748-8AF1-6AACD72E4DEA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9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E3F5-4582-9840-9A26-0E64A51439CD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6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A93C-85C5-6141-861F-16FA19D80F0A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2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CCF0-0599-E443-A5DE-73E99B03D57D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6A3E-3003-CF41-90E0-0E398B992C15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51D6-B8A8-A143-9B13-B4BE4D657312}" type="datetime1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7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95D9-5BD4-EB47-8725-6B8EBBBA7D84}" type="datetime1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4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277A-B679-F648-A9AA-AA4FE838CE12}" type="datetime1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CA2-BDA4-5348-84BC-572F24B0F913}" type="datetime1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2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73B8-D82B-8F42-8764-D8B56CC8F2F8}" type="datetime1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9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C5CE-397D-6F41-899D-07E9A626FC24}" type="datetime1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0A91E-3B86-4A48-9F87-F139A7512101}" type="datetime1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9D38-C0D0-6F4B-A151-4A9E5C75F9E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0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cintosh HD:Users:anncecil:Pictures:SN1987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398" y="2796986"/>
            <a:ext cx="3421204" cy="2899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1133764"/>
            <a:ext cx="8890000" cy="14700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/>
              <a:t>Low-energy enhancement of nuclear </a:t>
            </a:r>
            <a:r>
              <a:rPr lang="en-US" sz="3200" dirty="0" smtClean="0">
                <a:latin typeface="Symbol" charset="2"/>
                <a:cs typeface="Symbol" charset="2"/>
              </a:rPr>
              <a:t>g</a:t>
            </a:r>
            <a:r>
              <a:rPr lang="en-US" sz="3200" dirty="0" smtClean="0"/>
              <a:t> </a:t>
            </a:r>
            <a:r>
              <a:rPr lang="en-US" sz="3200" dirty="0"/>
              <a:t>strength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/>
              <a:t>its impact on astrophysical reaction rates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Picture 3" descr="OCL_logo_lite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56942"/>
            <a:ext cx="1800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N_FYSISK_A_EN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205" y="244751"/>
            <a:ext cx="4705590" cy="645616"/>
          </a:xfrm>
          <a:prstGeom prst="rect">
            <a:avLst/>
          </a:prstGeom>
        </p:spPr>
      </p:pic>
      <p:pic>
        <p:nvPicPr>
          <p:cNvPr id="6" name="Picture 8" descr="SAFE_Logo_desertblue_engelsk_versjon_24Sep20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26" y="150981"/>
            <a:ext cx="1412874" cy="7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5737246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Ann-Cecilie Larsen, Post doc, OCL/SAFE, University of Oslo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7368" y="6088895"/>
            <a:ext cx="568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Funding from the Research Council of Norway, project no. 205528 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7000" y="6430965"/>
            <a:ext cx="88900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International Nuclear Physics Conference 2013, Florence, 2-7 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5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Berkeley data on low-energy enhancement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61909" y="5804234"/>
            <a:ext cx="549121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Proton-</a:t>
            </a:r>
            <a:r>
              <a:rPr lang="en-US" dirty="0" err="1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γ</a:t>
            </a:r>
            <a:r>
              <a:rPr lang="en-US" dirty="0" smtClean="0"/>
              <a:t> correlations from the </a:t>
            </a:r>
            <a:r>
              <a:rPr lang="en-US" baseline="30000" dirty="0" smtClean="0"/>
              <a:t>94</a:t>
            </a:r>
            <a:r>
              <a:rPr lang="en-US" dirty="0" smtClean="0"/>
              <a:t>Mo(</a:t>
            </a:r>
            <a:r>
              <a:rPr lang="en-US" dirty="0" err="1" smtClean="0"/>
              <a:t>d,p</a:t>
            </a:r>
            <a:r>
              <a:rPr lang="en-US" dirty="0" smtClean="0"/>
              <a:t>)</a:t>
            </a:r>
            <a:r>
              <a:rPr lang="en-US" baseline="30000" dirty="0" smtClean="0"/>
              <a:t>95</a:t>
            </a:r>
            <a:r>
              <a:rPr lang="en-US" dirty="0" smtClean="0"/>
              <a:t>Mo reaction</a:t>
            </a:r>
          </a:p>
          <a:p>
            <a:pPr algn="ctr"/>
            <a:r>
              <a:rPr lang="en-US" dirty="0" smtClean="0"/>
              <a:t>(experiment at Berkeley National Lab).</a:t>
            </a:r>
          </a:p>
          <a:p>
            <a:pPr algn="ctr"/>
            <a:r>
              <a:rPr lang="en-US" dirty="0" err="1" smtClean="0"/>
              <a:t>Ge</a:t>
            </a:r>
            <a:r>
              <a:rPr lang="en-US" dirty="0" smtClean="0"/>
              <a:t> detectors. </a:t>
            </a:r>
            <a:r>
              <a:rPr lang="en-US" b="1" dirty="0" smtClean="0"/>
              <a:t>Completely model-independent!</a:t>
            </a:r>
            <a:endParaRPr lang="en-US" b="1" dirty="0"/>
          </a:p>
        </p:txBody>
      </p:sp>
      <p:pic>
        <p:nvPicPr>
          <p:cNvPr id="15" name="Picture 14" descr="Screen Shot 2012-08-10 at 8.03.24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873" y="1994020"/>
            <a:ext cx="5362255" cy="3793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2147" y="1497409"/>
            <a:ext cx="759970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M. </a:t>
            </a:r>
            <a:r>
              <a:rPr lang="en-US" sz="2400" dirty="0" err="1" smtClean="0"/>
              <a:t>Wiedeking</a:t>
            </a:r>
            <a:r>
              <a:rPr lang="en-US" sz="2400" dirty="0" smtClean="0"/>
              <a:t>, L. A. Bernstein </a:t>
            </a:r>
            <a:r>
              <a:rPr lang="en-US" sz="2400" i="1" dirty="0" smtClean="0"/>
              <a:t>et al.,</a:t>
            </a:r>
            <a:r>
              <a:rPr lang="en-US" sz="2400" dirty="0" smtClean="0"/>
              <a:t> PRL 108, 162503 (2012)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974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d_rsf_mo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034" y="1239292"/>
            <a:ext cx="5874264" cy="5053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Cd isotopes – transitional region?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1599" y="1434571"/>
            <a:ext cx="6630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aseline="30000" dirty="0" smtClean="0"/>
              <a:t>105</a:t>
            </a:r>
            <a:r>
              <a:rPr lang="en-US" dirty="0" smtClean="0"/>
              <a:t>Cd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0799" y="1443541"/>
            <a:ext cx="6630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aseline="30000" dirty="0" smtClean="0"/>
              <a:t>106</a:t>
            </a:r>
            <a:r>
              <a:rPr lang="en-US" dirty="0" smtClean="0"/>
              <a:t>Cd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31143" y="3797275"/>
            <a:ext cx="6630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aseline="30000" dirty="0" smtClean="0"/>
              <a:t>111</a:t>
            </a:r>
            <a:r>
              <a:rPr lang="en-US" dirty="0" smtClean="0"/>
              <a:t>Cd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0799" y="3797275"/>
            <a:ext cx="66301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aseline="30000" dirty="0" smtClean="0"/>
              <a:t>112</a:t>
            </a:r>
            <a:r>
              <a:rPr lang="en-US" dirty="0" smtClean="0"/>
              <a:t>Cd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32721" y="6352143"/>
            <a:ext cx="47344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 smtClean="0"/>
              <a:t>A.C</a:t>
            </a:r>
            <a:r>
              <a:rPr lang="en-US" dirty="0"/>
              <a:t>. Larsen </a:t>
            </a:r>
            <a:r>
              <a:rPr lang="en-US" dirty="0" smtClean="0"/>
              <a:t>et al., </a:t>
            </a:r>
            <a:r>
              <a:rPr lang="en-US" dirty="0"/>
              <a:t>Phys. Rev. C </a:t>
            </a:r>
            <a:r>
              <a:rPr lang="en-US" b="1" dirty="0" smtClean="0"/>
              <a:t>87</a:t>
            </a:r>
            <a:r>
              <a:rPr lang="en-US" dirty="0" smtClean="0"/>
              <a:t>, 014319 </a:t>
            </a:r>
            <a:r>
              <a:rPr lang="en-US" dirty="0"/>
              <a:t>(</a:t>
            </a:r>
            <a:r>
              <a:rPr lang="en-US" dirty="0" smtClean="0"/>
              <a:t>2013)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99733" y="2667000"/>
            <a:ext cx="3445932" cy="965200"/>
            <a:chOff x="2099733" y="2667000"/>
            <a:chExt cx="3445932" cy="965200"/>
          </a:xfrm>
        </p:grpSpPr>
        <p:sp>
          <p:nvSpPr>
            <p:cNvPr id="20" name="Oval 19"/>
            <p:cNvSpPr/>
            <p:nvPr/>
          </p:nvSpPr>
          <p:spPr>
            <a:xfrm>
              <a:off x="2099733" y="2667000"/>
              <a:ext cx="821266" cy="889000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724399" y="2743200"/>
              <a:ext cx="821266" cy="889000"/>
            </a:xfrm>
            <a:prstGeom prst="ellipse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784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LaBr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(</a:t>
            </a:r>
            <a:r>
              <a:rPr lang="en-US" sz="3200" dirty="0" err="1" smtClean="0"/>
              <a:t>Ce</a:t>
            </a:r>
            <a:r>
              <a:rPr lang="en-US" sz="3200" dirty="0" smtClean="0"/>
              <a:t>) experimental campaign – </a:t>
            </a:r>
            <a:r>
              <a:rPr lang="en-US" sz="3200" baseline="30000" dirty="0" smtClean="0"/>
              <a:t>56,57</a:t>
            </a:r>
            <a:r>
              <a:rPr lang="en-US" sz="3200" dirty="0" smtClean="0"/>
              <a:t>Fe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12</a:t>
            </a:fld>
            <a:endParaRPr lang="en-US" dirty="0"/>
          </a:p>
        </p:txBody>
      </p:sp>
      <p:pic>
        <p:nvPicPr>
          <p:cNvPr id="13" name="Picture 12" descr="IMG_09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24" y="2075892"/>
            <a:ext cx="5344135" cy="39916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6080" y="2837723"/>
            <a:ext cx="2570243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CACTUS: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6 LaBr</a:t>
            </a:r>
            <a:r>
              <a:rPr lang="en-US" sz="2000" baseline="-25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Ce</a:t>
            </a:r>
            <a:r>
              <a:rPr lang="en-US" sz="2000" dirty="0" smtClean="0">
                <a:solidFill>
                  <a:schemeClr val="bg1"/>
                </a:solidFill>
              </a:rPr>
              <a:t>), 3.5” x 8”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22 </a:t>
            </a:r>
            <a:r>
              <a:rPr lang="en-US" sz="2000" dirty="0" err="1" smtClean="0">
                <a:solidFill>
                  <a:schemeClr val="bg1"/>
                </a:solidFill>
              </a:rPr>
              <a:t>NaI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Tl</a:t>
            </a:r>
            <a:r>
              <a:rPr lang="en-US" sz="2000" dirty="0" smtClean="0">
                <a:solidFill>
                  <a:schemeClr val="bg1"/>
                </a:solidFill>
              </a:rPr>
              <a:t>), 5” x 5”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2804" y="1614227"/>
            <a:ext cx="587839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March 2 – 12, 2012: </a:t>
            </a:r>
            <a:r>
              <a:rPr lang="en-US" sz="2400" baseline="30000" dirty="0" smtClean="0"/>
              <a:t>56,57</a:t>
            </a:r>
            <a:r>
              <a:rPr lang="en-US" sz="2400" dirty="0" smtClean="0"/>
              <a:t>Fe(</a:t>
            </a:r>
            <a:r>
              <a:rPr lang="en-US" sz="2400" dirty="0" err="1" smtClean="0"/>
              <a:t>p,p</a:t>
            </a:r>
            <a:r>
              <a:rPr lang="en-US" sz="2400" dirty="0" smtClean="0"/>
              <a:t>’),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= 16 MeV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9873" y="5128489"/>
            <a:ext cx="7964255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Special thanks to the INFN Milan group: </a:t>
            </a:r>
          </a:p>
          <a:p>
            <a:pPr algn="ctr"/>
            <a:r>
              <a:rPr lang="en-US" sz="2400" b="1" dirty="0" smtClean="0"/>
              <a:t>Angela </a:t>
            </a:r>
            <a:r>
              <a:rPr lang="en-US" sz="2400" b="1" dirty="0" err="1" smtClean="0"/>
              <a:t>Bracco</a:t>
            </a:r>
            <a:r>
              <a:rPr lang="en-US" sz="2400" b="1" dirty="0" smtClean="0"/>
              <a:t>, Franco Camera, Silvia </a:t>
            </a:r>
            <a:r>
              <a:rPr lang="en-US" sz="2400" b="1" dirty="0" err="1" smtClean="0"/>
              <a:t>Leoni</a:t>
            </a:r>
            <a:r>
              <a:rPr lang="en-US" sz="2400" b="1" dirty="0" smtClean="0"/>
              <a:t>, </a:t>
            </a:r>
          </a:p>
          <a:p>
            <a:pPr algn="ctr"/>
            <a:r>
              <a:rPr lang="en-US" sz="2400" b="1" dirty="0" err="1" smtClean="0"/>
              <a:t>Nives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Blasi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Benedicte</a:t>
            </a:r>
            <a:r>
              <a:rPr lang="en-US" sz="2400" b="1" dirty="0" smtClean="0"/>
              <a:t> Million</a:t>
            </a:r>
            <a:endParaRPr lang="en-US" sz="2400" b="1" dirty="0"/>
          </a:p>
        </p:txBody>
      </p:sp>
      <p:pic>
        <p:nvPicPr>
          <p:cNvPr id="8" name="Picture 7" descr="all_nai_lab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755" y="1495696"/>
            <a:ext cx="6844491" cy="52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Gamma strength function, </a:t>
            </a:r>
            <a:r>
              <a:rPr lang="en-US" sz="3200" baseline="30000" dirty="0" smtClean="0"/>
              <a:t>56</a:t>
            </a:r>
            <a:r>
              <a:rPr lang="en-US" sz="3200" dirty="0" smtClean="0"/>
              <a:t>Fe</a:t>
            </a:r>
            <a:endParaRPr lang="en-US" sz="3200" dirty="0"/>
          </a:p>
        </p:txBody>
      </p:sp>
      <p:pic>
        <p:nvPicPr>
          <p:cNvPr id="5" name="Picture 4" descr="strength_56F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34" y="1516171"/>
            <a:ext cx="7433733" cy="5341829"/>
          </a:xfrm>
          <a:prstGeom prst="rect">
            <a:avLst/>
          </a:prstGeom>
        </p:spPr>
      </p:pic>
      <p:pic>
        <p:nvPicPr>
          <p:cNvPr id="6" name="Picture 5" descr="strength_56F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34" y="1516172"/>
            <a:ext cx="7433733" cy="5341828"/>
          </a:xfrm>
          <a:prstGeom prst="rect">
            <a:avLst/>
          </a:prstGeom>
        </p:spPr>
      </p:pic>
      <p:pic>
        <p:nvPicPr>
          <p:cNvPr id="7" name="Picture 6" descr="strength_56F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34" y="1516172"/>
            <a:ext cx="7433733" cy="5341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2406" y="4655065"/>
            <a:ext cx="3412262" cy="461665"/>
          </a:xfrm>
          <a:prstGeom prst="rect">
            <a:avLst/>
          </a:prstGeom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STILL A BIT PRELIMINARY!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754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Possible impact on (</a:t>
            </a:r>
            <a:r>
              <a:rPr lang="en-US" sz="3200" dirty="0" err="1" smtClean="0"/>
              <a:t>n,</a:t>
            </a:r>
            <a:r>
              <a:rPr lang="en-US" sz="3200" dirty="0" err="1" smtClean="0">
                <a:latin typeface="Symbol" charset="2"/>
                <a:cs typeface="Symbol" charset="2"/>
              </a:rPr>
              <a:t>g</a:t>
            </a:r>
            <a:r>
              <a:rPr lang="en-US" sz="3200" dirty="0" smtClean="0"/>
              <a:t>) rates for n-rich nuclei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 descr="fig_sigv_glo_up2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467" y="1700808"/>
            <a:ext cx="5095021" cy="36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2503548" y="3060689"/>
            <a:ext cx="3251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Rate </a:t>
            </a:r>
            <a:r>
              <a:rPr lang="en-US" sz="1800" dirty="0"/>
              <a:t>(</a:t>
            </a:r>
            <a:r>
              <a:rPr lang="en-US" sz="1800" dirty="0" err="1" smtClean="0"/>
              <a:t>upbend</a:t>
            </a:r>
            <a:r>
              <a:rPr lang="en-US" sz="1800" dirty="0" smtClean="0"/>
              <a:t>)/Rate (no </a:t>
            </a:r>
            <a:r>
              <a:rPr lang="en-US" sz="1800" dirty="0" err="1" smtClean="0"/>
              <a:t>upbend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454244" y="1530331"/>
            <a:ext cx="185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n,γ</a:t>
            </a:r>
            <a:r>
              <a:rPr lang="en-US" dirty="0" smtClean="0"/>
              <a:t>), T = 1 x 10</a:t>
            </a:r>
            <a:r>
              <a:rPr lang="en-US" baseline="30000" dirty="0" smtClean="0"/>
              <a:t>9</a:t>
            </a:r>
            <a:r>
              <a:rPr lang="en-US" dirty="0" smtClean="0"/>
              <a:t> K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454244" y="1899663"/>
            <a:ext cx="3232556" cy="147276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o95_RS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6" y="1542066"/>
            <a:ext cx="3806209" cy="36529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0379" y="6171684"/>
            <a:ext cx="55632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 smtClean="0"/>
              <a:t>A.C</a:t>
            </a:r>
            <a:r>
              <a:rPr lang="en-US" dirty="0"/>
              <a:t>. Larsen and S. </a:t>
            </a:r>
            <a:r>
              <a:rPr lang="en-US" dirty="0" err="1"/>
              <a:t>Goriely</a:t>
            </a:r>
            <a:r>
              <a:rPr lang="en-US" dirty="0"/>
              <a:t>, Phys. Rev. C </a:t>
            </a:r>
            <a:r>
              <a:rPr lang="en-US" b="1" dirty="0"/>
              <a:t>82</a:t>
            </a:r>
            <a:r>
              <a:rPr lang="en-US" dirty="0"/>
              <a:t>, 014318 (2010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4074" y="5501236"/>
            <a:ext cx="61558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/>
              <a:t>Assuming</a:t>
            </a:r>
            <a:r>
              <a:rPr lang="en-US" sz="2800" dirty="0"/>
              <a:t> E1 character of </a:t>
            </a:r>
            <a:r>
              <a:rPr lang="en-US" sz="2800" dirty="0" smtClean="0"/>
              <a:t>enhancement!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2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New calculations on the market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Screen Shot 2013-06-04 at 11.2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6" y="2084293"/>
            <a:ext cx="4245282" cy="3092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12" y="5438588"/>
            <a:ext cx="438428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Enhanced </a:t>
            </a:r>
            <a:r>
              <a:rPr lang="en-US" b="1" dirty="0" smtClean="0"/>
              <a:t>E1 </a:t>
            </a:r>
            <a:r>
              <a:rPr lang="en-US" dirty="0" smtClean="0"/>
              <a:t>strength – Elena </a:t>
            </a:r>
            <a:r>
              <a:rPr lang="en-US" dirty="0" err="1" smtClean="0"/>
              <a:t>Litvinova</a:t>
            </a:r>
            <a:r>
              <a:rPr lang="en-US" dirty="0" smtClean="0"/>
              <a:t> and </a:t>
            </a:r>
          </a:p>
          <a:p>
            <a:r>
              <a:rPr lang="en-US" dirty="0" smtClean="0"/>
              <a:t>Nicolay </a:t>
            </a:r>
            <a:r>
              <a:rPr lang="en-US" dirty="0" err="1" smtClean="0"/>
              <a:t>Berov</a:t>
            </a:r>
            <a:r>
              <a:rPr lang="en-US" dirty="0"/>
              <a:t> </a:t>
            </a:r>
            <a:r>
              <a:rPr lang="en-US" dirty="0" smtClean="0"/>
              <a:t>[arXiv:1302.4478v1, Feb 2013]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81682" y="1942353"/>
            <a:ext cx="4449318" cy="4142566"/>
            <a:chOff x="4536859" y="1942353"/>
            <a:chExt cx="4449318" cy="4142566"/>
          </a:xfrm>
        </p:grpSpPr>
        <p:pic>
          <p:nvPicPr>
            <p:cNvPr id="15" name="Picture 14" descr="Screen Shot 2013-06-04 at 11.29.48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6859" y="1942353"/>
              <a:ext cx="4259688" cy="32347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36859" y="5438588"/>
              <a:ext cx="4449318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Enhanced </a:t>
              </a:r>
              <a:r>
                <a:rPr lang="en-US" b="1" dirty="0" smtClean="0"/>
                <a:t>M1</a:t>
              </a:r>
              <a:r>
                <a:rPr lang="en-US" dirty="0" smtClean="0"/>
                <a:t> strength – Ronald </a:t>
              </a:r>
              <a:r>
                <a:rPr lang="en-US" dirty="0" err="1" smtClean="0"/>
                <a:t>Schwengner</a:t>
              </a:r>
              <a:r>
                <a:rPr lang="en-US" dirty="0" smtClean="0"/>
                <a:t>, </a:t>
              </a:r>
            </a:p>
            <a:p>
              <a:r>
                <a:rPr lang="en-US" dirty="0" smtClean="0"/>
                <a:t>ACL, Stefan </a:t>
              </a:r>
              <a:r>
                <a:rPr lang="en-US" dirty="0" err="1" smtClean="0"/>
                <a:t>Frauendorf</a:t>
              </a:r>
              <a:r>
                <a:rPr lang="en-US" dirty="0" smtClean="0"/>
                <a:t> [in preparation, 2013]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046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Summary &amp; future plans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498477"/>
            <a:ext cx="5175624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  <a:defRPr/>
            </a:pPr>
            <a:r>
              <a:rPr lang="en-US" dirty="0" smtClean="0"/>
              <a:t>Low-energy enhancement in </a:t>
            </a:r>
            <a:r>
              <a:rPr lang="en-US" dirty="0" err="1" smtClean="0"/>
              <a:t>γ</a:t>
            </a:r>
            <a:r>
              <a:rPr lang="en-US" dirty="0" smtClean="0"/>
              <a:t> strength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US" dirty="0" smtClean="0"/>
              <a:t>Cd: transitional region?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US" dirty="0" smtClean="0"/>
              <a:t>New data on </a:t>
            </a:r>
            <a:r>
              <a:rPr lang="en-US" baseline="30000" dirty="0" smtClean="0"/>
              <a:t>56</a:t>
            </a:r>
            <a:r>
              <a:rPr lang="en-US" dirty="0" smtClean="0"/>
              <a:t>Fe, LaBr</a:t>
            </a:r>
            <a:r>
              <a:rPr lang="en-US" baseline="-25000" dirty="0" smtClean="0"/>
              <a:t>3</a:t>
            </a:r>
            <a:r>
              <a:rPr lang="en-US" dirty="0" smtClean="0"/>
              <a:t>crystals from Milan =&gt; confirms enhancement in Fe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US" b="1" dirty="0"/>
              <a:t>Possible influence on reaction rates, n-rich </a:t>
            </a:r>
            <a:r>
              <a:rPr lang="en-US" b="1" dirty="0" smtClean="0"/>
              <a:t>nuclei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061839"/>
            <a:ext cx="517562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Open questions: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Mechanism of the enhancement?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Electromagnetic character and </a:t>
            </a:r>
            <a:r>
              <a:rPr lang="en-US" dirty="0" err="1" smtClean="0"/>
              <a:t>multipolarity</a:t>
            </a:r>
            <a:r>
              <a:rPr lang="en-US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 which nuclei is it present</a:t>
            </a:r>
            <a:r>
              <a:rPr lang="en-US" b="1" dirty="0"/>
              <a:t> </a:t>
            </a:r>
            <a:r>
              <a:rPr lang="en-US" b="1" dirty="0" smtClean="0"/>
              <a:t>(n-rich nuclei)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1" name="Picture 10" descr="fig_sigv_glo_up2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934" y="4209360"/>
            <a:ext cx="3780915" cy="26717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322141" y="5413792"/>
            <a:ext cx="239995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Rate </a:t>
            </a:r>
            <a:r>
              <a:rPr lang="en-US" sz="1300" dirty="0"/>
              <a:t>(</a:t>
            </a:r>
            <a:r>
              <a:rPr lang="en-US" sz="1300" dirty="0" err="1" smtClean="0"/>
              <a:t>upbend</a:t>
            </a:r>
            <a:r>
              <a:rPr lang="en-US" sz="1300" dirty="0" smtClean="0"/>
              <a:t>)/Rate (no </a:t>
            </a:r>
            <a:r>
              <a:rPr lang="en-US" sz="1300" dirty="0" err="1" smtClean="0"/>
              <a:t>upbend</a:t>
            </a:r>
            <a:r>
              <a:rPr lang="en-US" sz="1300" dirty="0" smtClean="0"/>
              <a:t>)</a:t>
            </a:r>
            <a:endParaRPr lang="en-US" sz="1300" dirty="0"/>
          </a:p>
        </p:txBody>
      </p:sp>
      <p:pic>
        <p:nvPicPr>
          <p:cNvPr id="3" name="Picture 2" descr="tumblr_m6ct85Bax81ryjooro1_5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892" y="1977441"/>
            <a:ext cx="4598261" cy="23825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13" name="Group 12"/>
          <p:cNvGrpSpPr/>
          <p:nvPr/>
        </p:nvGrpSpPr>
        <p:grpSpPr>
          <a:xfrm>
            <a:off x="1778247" y="4262168"/>
            <a:ext cx="4063753" cy="1606845"/>
            <a:chOff x="1778247" y="4232970"/>
            <a:chExt cx="4063753" cy="160684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357605" y="4232970"/>
              <a:ext cx="321163" cy="406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778247" y="4639486"/>
              <a:ext cx="4063753" cy="1200329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Radioactive beams!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HIE-ISOLDE proposal on </a:t>
              </a:r>
              <a:r>
                <a:rPr lang="en-US" baseline="30000" dirty="0" smtClean="0"/>
                <a:t>66,68</a:t>
              </a:r>
              <a:r>
                <a:rPr lang="en-US" dirty="0" smtClean="0"/>
                <a:t>Ni approved  (spokespersons </a:t>
              </a:r>
              <a:r>
                <a:rPr lang="en-US" dirty="0" err="1" smtClean="0"/>
                <a:t>Sunniva</a:t>
              </a:r>
              <a:r>
                <a:rPr lang="en-US" dirty="0" smtClean="0"/>
                <a:t> </a:t>
              </a:r>
              <a:r>
                <a:rPr lang="en-US" dirty="0" err="1" smtClean="0"/>
                <a:t>Siem</a:t>
              </a:r>
              <a:r>
                <a:rPr lang="en-US" dirty="0" smtClean="0"/>
                <a:t> &amp; Mathis </a:t>
              </a:r>
              <a:r>
                <a:rPr lang="en-US" dirty="0" err="1" smtClean="0"/>
                <a:t>Wiedeking</a:t>
              </a:r>
              <a:r>
                <a:rPr lang="en-US" dirty="0" smtClean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58061" y="6033184"/>
            <a:ext cx="72278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halkduster"/>
                <a:cs typeface="Chalkduster"/>
              </a:rPr>
              <a:t>Many thanks for listening!</a:t>
            </a:r>
            <a:endParaRPr lang="en-US" sz="3600" b="1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13282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me-01.jp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2081"/>
            <a:ext cx="8229600" cy="61759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Collaborators</a:t>
            </a:r>
            <a:endParaRPr lang="en-US" sz="3200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57200" y="1484784"/>
            <a:ext cx="8229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b="1" dirty="0" smtClean="0">
                <a:cs typeface="Bell MT"/>
              </a:rPr>
              <a:t>The Oslo group</a:t>
            </a:r>
            <a:r>
              <a:rPr lang="en-US" sz="1800" dirty="0" smtClean="0">
                <a:cs typeface="Bell MT"/>
              </a:rPr>
              <a:t>: T. K. </a:t>
            </a:r>
            <a:r>
              <a:rPr lang="en-US" sz="1800" dirty="0" err="1" smtClean="0">
                <a:cs typeface="Bell MT"/>
              </a:rPr>
              <a:t>Eriksen</a:t>
            </a:r>
            <a:r>
              <a:rPr lang="en-US" sz="1800" dirty="0" smtClean="0">
                <a:cs typeface="Bell MT"/>
              </a:rPr>
              <a:t>, F. </a:t>
            </a:r>
            <a:r>
              <a:rPr lang="en-US" sz="1800" dirty="0" err="1" smtClean="0">
                <a:cs typeface="Bell MT"/>
              </a:rPr>
              <a:t>Giacoppo</a:t>
            </a:r>
            <a:r>
              <a:rPr lang="en-US" sz="1800" dirty="0" smtClean="0">
                <a:cs typeface="Bell MT"/>
              </a:rPr>
              <a:t>, </a:t>
            </a:r>
            <a:r>
              <a:rPr lang="en-US" sz="1800" b="1" dirty="0" smtClean="0">
                <a:cs typeface="Bell MT"/>
              </a:rPr>
              <a:t>A. </a:t>
            </a:r>
            <a:r>
              <a:rPr lang="en-US" sz="1800" b="1" dirty="0" err="1" smtClean="0">
                <a:cs typeface="Bell MT"/>
              </a:rPr>
              <a:t>Görgen</a:t>
            </a:r>
            <a:r>
              <a:rPr lang="en-US" sz="1800" dirty="0" smtClean="0">
                <a:cs typeface="Bell MT"/>
              </a:rPr>
              <a:t>, </a:t>
            </a:r>
            <a:r>
              <a:rPr lang="en-US" sz="1800" b="1" dirty="0" err="1" smtClean="0">
                <a:cs typeface="Bell MT"/>
              </a:rPr>
              <a:t>M.Guttormsen</a:t>
            </a:r>
            <a:r>
              <a:rPr lang="en-US" sz="1800" dirty="0" smtClean="0">
                <a:cs typeface="Bell MT"/>
              </a:rPr>
              <a:t>, T. W. Hagen, P. Koehler, H. T. </a:t>
            </a:r>
            <a:r>
              <a:rPr lang="en-US" sz="1800" dirty="0" err="1" smtClean="0">
                <a:cs typeface="Bell MT"/>
              </a:rPr>
              <a:t>Nyhus</a:t>
            </a:r>
            <a:r>
              <a:rPr lang="en-US" sz="1800" dirty="0" smtClean="0">
                <a:cs typeface="Bell MT"/>
              </a:rPr>
              <a:t>, J. </a:t>
            </a:r>
            <a:r>
              <a:rPr lang="en-US" sz="1800" dirty="0" err="1" smtClean="0">
                <a:cs typeface="Bell MT"/>
              </a:rPr>
              <a:t>Rekstad</a:t>
            </a:r>
            <a:r>
              <a:rPr lang="en-US" sz="1800" dirty="0" smtClean="0">
                <a:cs typeface="Bell MT"/>
              </a:rPr>
              <a:t>, T. </a:t>
            </a:r>
            <a:r>
              <a:rPr lang="en-US" sz="1800" dirty="0" err="1" smtClean="0">
                <a:cs typeface="Bell MT"/>
              </a:rPr>
              <a:t>Renstrøm</a:t>
            </a:r>
            <a:r>
              <a:rPr lang="en-US" sz="1800" dirty="0" smtClean="0">
                <a:cs typeface="Bell MT"/>
              </a:rPr>
              <a:t>, S. J. Rose, I.E. Ruud,</a:t>
            </a:r>
            <a:r>
              <a:rPr lang="en-US" sz="1800" b="1" dirty="0" smtClean="0">
                <a:cs typeface="Bell MT"/>
              </a:rPr>
              <a:t> S. </a:t>
            </a:r>
            <a:r>
              <a:rPr lang="en-US" sz="1800" b="1" dirty="0" err="1" smtClean="0">
                <a:cs typeface="Bell MT"/>
              </a:rPr>
              <a:t>Siem</a:t>
            </a:r>
            <a:r>
              <a:rPr lang="en-US" sz="1800" dirty="0" smtClean="0">
                <a:cs typeface="Bell MT"/>
              </a:rPr>
              <a:t>, and G. M. </a:t>
            </a:r>
            <a:r>
              <a:rPr lang="en-US" sz="1800" dirty="0" err="1">
                <a:cs typeface="Bell MT"/>
              </a:rPr>
              <a:t>Tveten</a:t>
            </a:r>
            <a:r>
              <a:rPr lang="en-US" sz="1800" dirty="0">
                <a:cs typeface="Bell MT"/>
              </a:rPr>
              <a:t>; technical staff: J. C. Müller, E. A. Olsen, </a:t>
            </a:r>
            <a:r>
              <a:rPr lang="en-US" sz="1800" dirty="0" err="1">
                <a:cs typeface="Bell MT"/>
              </a:rPr>
              <a:t>A.Semchenkov</a:t>
            </a:r>
            <a:r>
              <a:rPr lang="en-US" sz="1800" dirty="0">
                <a:cs typeface="Bell MT"/>
              </a:rPr>
              <a:t> and J. </a:t>
            </a:r>
            <a:r>
              <a:rPr lang="en-US" sz="1800" dirty="0" err="1" smtClean="0">
                <a:cs typeface="Bell MT"/>
              </a:rPr>
              <a:t>Wikne</a:t>
            </a:r>
            <a:endParaRPr lang="en-US" sz="1800" dirty="0" smtClean="0">
              <a:cs typeface="Bell MT"/>
            </a:endParaRP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b="1" dirty="0" err="1" smtClean="0">
                <a:cs typeface="Bell MT"/>
              </a:rPr>
              <a:t>Stephane</a:t>
            </a:r>
            <a:r>
              <a:rPr lang="en-US" sz="1800" b="1" dirty="0" smtClean="0">
                <a:cs typeface="Bell MT"/>
              </a:rPr>
              <a:t> </a:t>
            </a:r>
            <a:r>
              <a:rPr lang="en-US" sz="1800" b="1" dirty="0" err="1" smtClean="0">
                <a:cs typeface="Bell MT"/>
              </a:rPr>
              <a:t>Goriely</a:t>
            </a:r>
            <a:r>
              <a:rPr lang="en-US" sz="1800" dirty="0" smtClean="0">
                <a:cs typeface="Bell MT"/>
              </a:rPr>
              <a:t>, </a:t>
            </a:r>
            <a:r>
              <a:rPr lang="en-US" sz="1800" dirty="0" err="1" smtClean="0">
                <a:cs typeface="Bell MT"/>
              </a:rPr>
              <a:t>Université</a:t>
            </a:r>
            <a:r>
              <a:rPr lang="en-US" sz="1800" dirty="0" smtClean="0">
                <a:cs typeface="Bell MT"/>
              </a:rPr>
              <a:t> </a:t>
            </a:r>
            <a:r>
              <a:rPr lang="en-US" sz="1800" dirty="0" err="1" smtClean="0">
                <a:cs typeface="Bell MT"/>
              </a:rPr>
              <a:t>Libre</a:t>
            </a:r>
            <a:r>
              <a:rPr lang="en-US" sz="1800" dirty="0" smtClean="0">
                <a:cs typeface="Bell MT"/>
              </a:rPr>
              <a:t> de </a:t>
            </a:r>
            <a:r>
              <a:rPr lang="en-US" sz="1800" dirty="0" err="1" smtClean="0">
                <a:cs typeface="Bell MT"/>
              </a:rPr>
              <a:t>Bruxelles</a:t>
            </a:r>
            <a:endParaRPr lang="en-US" sz="1800" dirty="0" smtClean="0">
              <a:cs typeface="Bell MT"/>
            </a:endParaRP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b="1" dirty="0" err="1" smtClean="0">
                <a:cs typeface="Bell MT"/>
              </a:rPr>
              <a:t>Sotirios</a:t>
            </a:r>
            <a:r>
              <a:rPr lang="en-US" sz="1800" b="1" dirty="0" smtClean="0">
                <a:cs typeface="Bell MT"/>
              </a:rPr>
              <a:t> </a:t>
            </a:r>
            <a:r>
              <a:rPr lang="en-US" sz="1800" b="1" dirty="0" err="1" smtClean="0">
                <a:cs typeface="Bell MT"/>
              </a:rPr>
              <a:t>Harrisopulos</a:t>
            </a:r>
            <a:r>
              <a:rPr lang="en-US" sz="1800" dirty="0" smtClean="0">
                <a:cs typeface="Bell MT"/>
              </a:rPr>
              <a:t>, NCSR “</a:t>
            </a:r>
            <a:r>
              <a:rPr lang="en-US" sz="1800" dirty="0" err="1" smtClean="0">
                <a:cs typeface="Bell MT"/>
              </a:rPr>
              <a:t>Demokritos</a:t>
            </a:r>
            <a:r>
              <a:rPr lang="en-US" sz="1800" dirty="0" smtClean="0">
                <a:cs typeface="Bell MT"/>
              </a:rPr>
              <a:t>”</a:t>
            </a: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b="1" dirty="0" smtClean="0">
                <a:cs typeface="Bell MT"/>
              </a:rPr>
              <a:t>Alexander </a:t>
            </a:r>
            <a:r>
              <a:rPr lang="en-US" sz="1800" b="1" dirty="0" err="1" smtClean="0">
                <a:cs typeface="Bell MT"/>
              </a:rPr>
              <a:t>Voinov</a:t>
            </a:r>
            <a:r>
              <a:rPr lang="en-US" sz="1800" dirty="0" smtClean="0">
                <a:cs typeface="Bell MT"/>
              </a:rPr>
              <a:t>, Ohio University</a:t>
            </a: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b="1" dirty="0">
                <a:cs typeface="Bell MT"/>
              </a:rPr>
              <a:t>Lee Bernstein </a:t>
            </a:r>
            <a:r>
              <a:rPr lang="en-US" sz="1800" dirty="0">
                <a:cs typeface="Bell MT"/>
              </a:rPr>
              <a:t>and </a:t>
            </a:r>
            <a:r>
              <a:rPr lang="en-US" sz="1800" b="1" dirty="0">
                <a:cs typeface="Bell MT"/>
              </a:rPr>
              <a:t>Darren </a:t>
            </a:r>
            <a:r>
              <a:rPr lang="en-US" sz="1800" b="1" dirty="0" err="1">
                <a:cs typeface="Bell MT"/>
              </a:rPr>
              <a:t>Bleuel</a:t>
            </a:r>
            <a:r>
              <a:rPr lang="en-US" sz="1800" dirty="0">
                <a:cs typeface="Bell MT"/>
              </a:rPr>
              <a:t>, </a:t>
            </a:r>
            <a:r>
              <a:rPr lang="en-US" sz="1800" dirty="0" smtClean="0">
                <a:cs typeface="Bell MT"/>
              </a:rPr>
              <a:t>Lawrence Livermore </a:t>
            </a:r>
            <a:r>
              <a:rPr lang="en-US" sz="1800" dirty="0">
                <a:cs typeface="Bell MT"/>
              </a:rPr>
              <a:t>National Lab</a:t>
            </a: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b="1" dirty="0">
                <a:cs typeface="Bell MT"/>
              </a:rPr>
              <a:t>Mathis </a:t>
            </a:r>
            <a:r>
              <a:rPr lang="en-US" sz="1800" b="1" dirty="0" err="1">
                <a:cs typeface="Bell MT"/>
              </a:rPr>
              <a:t>Wiedeking</a:t>
            </a:r>
            <a:r>
              <a:rPr lang="en-US" sz="1800" dirty="0">
                <a:cs typeface="Bell MT"/>
              </a:rPr>
              <a:t>, </a:t>
            </a:r>
            <a:r>
              <a:rPr lang="en-US" sz="1800" dirty="0" err="1">
                <a:cs typeface="Bell MT"/>
              </a:rPr>
              <a:t>iThemba</a:t>
            </a:r>
            <a:r>
              <a:rPr lang="en-US" sz="1800" dirty="0">
                <a:cs typeface="Bell MT"/>
              </a:rPr>
              <a:t> </a:t>
            </a:r>
            <a:r>
              <a:rPr lang="en-US" sz="1800" dirty="0" smtClean="0">
                <a:cs typeface="Bell MT"/>
              </a:rPr>
              <a:t>LABS</a:t>
            </a: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b="1" dirty="0" smtClean="0">
                <a:cs typeface="Bell MT"/>
              </a:rPr>
              <a:t>Angela </a:t>
            </a:r>
            <a:r>
              <a:rPr lang="en-US" sz="1800" b="1" dirty="0" err="1" smtClean="0">
                <a:cs typeface="Bell MT"/>
              </a:rPr>
              <a:t>Bracco</a:t>
            </a:r>
            <a:r>
              <a:rPr lang="en-US" sz="1800" b="1" dirty="0" smtClean="0">
                <a:cs typeface="Bell MT"/>
              </a:rPr>
              <a:t>, Franco Camera, Silvia </a:t>
            </a:r>
            <a:r>
              <a:rPr lang="en-US" sz="1800" b="1" dirty="0" err="1" smtClean="0">
                <a:cs typeface="Bell MT"/>
              </a:rPr>
              <a:t>Leoni</a:t>
            </a:r>
            <a:r>
              <a:rPr lang="en-US" sz="1800" b="1" dirty="0" smtClean="0">
                <a:cs typeface="Bell MT"/>
              </a:rPr>
              <a:t>, </a:t>
            </a:r>
            <a:r>
              <a:rPr lang="en-US" sz="1800" b="1" dirty="0" err="1" smtClean="0">
                <a:cs typeface="Bell MT"/>
              </a:rPr>
              <a:t>Nives</a:t>
            </a:r>
            <a:r>
              <a:rPr lang="en-US" sz="1800" b="1" dirty="0" smtClean="0">
                <a:cs typeface="Bell MT"/>
              </a:rPr>
              <a:t> </a:t>
            </a:r>
            <a:r>
              <a:rPr lang="en-US" sz="1800" b="1" dirty="0" err="1" smtClean="0">
                <a:cs typeface="Bell MT"/>
              </a:rPr>
              <a:t>Blasi</a:t>
            </a:r>
            <a:r>
              <a:rPr lang="en-US" sz="1800" b="1" dirty="0" smtClean="0">
                <a:cs typeface="Bell MT"/>
              </a:rPr>
              <a:t>, </a:t>
            </a:r>
            <a:r>
              <a:rPr lang="en-US" sz="1800" b="1" dirty="0" err="1" smtClean="0">
                <a:cs typeface="Bell MT"/>
              </a:rPr>
              <a:t>Benedicte</a:t>
            </a:r>
            <a:r>
              <a:rPr lang="en-US" sz="1800" b="1" dirty="0" smtClean="0">
                <a:cs typeface="Bell MT"/>
              </a:rPr>
              <a:t> Million</a:t>
            </a:r>
            <a:r>
              <a:rPr lang="en-US" sz="1800" dirty="0" smtClean="0">
                <a:cs typeface="Bell MT"/>
              </a:rPr>
              <a:t>, INFN Milano</a:t>
            </a: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b="1" dirty="0" smtClean="0">
                <a:cs typeface="Bell MT"/>
              </a:rPr>
              <a:t>Ronald </a:t>
            </a:r>
            <a:r>
              <a:rPr lang="en-US" sz="1800" b="1" dirty="0" err="1" smtClean="0">
                <a:cs typeface="Bell MT"/>
              </a:rPr>
              <a:t>Schwengner</a:t>
            </a:r>
            <a:r>
              <a:rPr lang="en-US" sz="1800" b="1" dirty="0" smtClean="0">
                <a:cs typeface="Bell MT"/>
              </a:rPr>
              <a:t>, </a:t>
            </a:r>
            <a:r>
              <a:rPr lang="en-US" sz="1800" dirty="0" smtClean="0">
                <a:cs typeface="Bell MT"/>
              </a:rPr>
              <a:t>HZDR Dresden</a:t>
            </a: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b="1" dirty="0" smtClean="0">
                <a:cs typeface="Bell MT"/>
              </a:rPr>
              <a:t>Stefan </a:t>
            </a:r>
            <a:r>
              <a:rPr lang="en-US" sz="1800" b="1" dirty="0" err="1" smtClean="0">
                <a:cs typeface="Bell MT"/>
              </a:rPr>
              <a:t>Frauendorf</a:t>
            </a:r>
            <a:r>
              <a:rPr lang="en-US" sz="1800" b="1" dirty="0" smtClean="0">
                <a:cs typeface="Bell MT"/>
              </a:rPr>
              <a:t>, </a:t>
            </a:r>
            <a:r>
              <a:rPr lang="en-US" sz="1800" dirty="0" smtClean="0">
                <a:cs typeface="Bell MT"/>
              </a:rPr>
              <a:t>University of Notre Dame</a:t>
            </a: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b="1" dirty="0" smtClean="0">
                <a:cs typeface="Bell MT"/>
              </a:rPr>
              <a:t>Rick Firestone</a:t>
            </a:r>
            <a:r>
              <a:rPr lang="en-US" sz="1800" dirty="0" smtClean="0">
                <a:cs typeface="Bell MT"/>
              </a:rPr>
              <a:t>, Lawrence Berkeley National Lab</a:t>
            </a: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cs typeface="Bell MT"/>
              </a:rPr>
              <a:t>Jonathan Wilson and Baptist </a:t>
            </a:r>
            <a:r>
              <a:rPr lang="en-US" sz="1800" dirty="0" err="1" smtClean="0">
                <a:cs typeface="Bell MT"/>
              </a:rPr>
              <a:t>Leniau</a:t>
            </a:r>
            <a:r>
              <a:rPr lang="en-US" sz="1800" dirty="0" smtClean="0">
                <a:cs typeface="Bell MT"/>
              </a:rPr>
              <a:t>, IPN </a:t>
            </a:r>
            <a:r>
              <a:rPr lang="en-US" sz="1800" dirty="0" err="1" smtClean="0">
                <a:cs typeface="Bell MT"/>
              </a:rPr>
              <a:t>Orsay</a:t>
            </a:r>
            <a:endParaRPr lang="en-US" sz="1800" dirty="0" smtClean="0">
              <a:cs typeface="Bell MT"/>
            </a:endParaRP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cs typeface="Bell MT"/>
              </a:rPr>
              <a:t>Frank </a:t>
            </a:r>
            <a:r>
              <a:rPr lang="en-US" sz="1800" dirty="0" err="1" smtClean="0">
                <a:cs typeface="Bell MT"/>
              </a:rPr>
              <a:t>Gunsing</a:t>
            </a:r>
            <a:r>
              <a:rPr lang="en-US" sz="1800" dirty="0" smtClean="0">
                <a:cs typeface="Bell MT"/>
              </a:rPr>
              <a:t>, CEA </a:t>
            </a:r>
            <a:r>
              <a:rPr lang="en-US" sz="1800" dirty="0" err="1" smtClean="0">
                <a:cs typeface="Bell MT"/>
              </a:rPr>
              <a:t>Saclay</a:t>
            </a:r>
            <a:endParaRPr lang="en-US" sz="1800" dirty="0" smtClean="0">
              <a:cs typeface="Bell MT"/>
            </a:endParaRPr>
          </a:p>
          <a:p>
            <a:pPr marL="285750" indent="-285750" algn="l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cs typeface="Bell MT"/>
              </a:rPr>
              <a:t>Milan </a:t>
            </a:r>
            <a:r>
              <a:rPr lang="en-US" sz="1800" dirty="0" err="1" smtClean="0">
                <a:cs typeface="Bell MT"/>
              </a:rPr>
              <a:t>Krticka</a:t>
            </a:r>
            <a:r>
              <a:rPr lang="en-US" sz="1800" dirty="0" smtClean="0">
                <a:cs typeface="Bell MT"/>
              </a:rPr>
              <a:t>, Charles University</a:t>
            </a:r>
          </a:p>
        </p:txBody>
      </p:sp>
    </p:spTree>
    <p:extLst>
      <p:ext uri="{BB962C8B-B14F-4D97-AF65-F5344CB8AC3E}">
        <p14:creationId xmlns:p14="http://schemas.microsoft.com/office/powerpoint/2010/main" val="52758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ssiopeiaA.jp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 </a:t>
            </a:r>
          </a:p>
          <a:p>
            <a:r>
              <a:rPr lang="en-US" sz="24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Experiments @ OCL</a:t>
            </a:r>
          </a:p>
          <a:p>
            <a:r>
              <a:rPr lang="en-US" sz="24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Low-energy enhancement in </a:t>
            </a:r>
            <a:r>
              <a:rPr lang="en-US" sz="24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strength</a:t>
            </a:r>
          </a:p>
          <a:p>
            <a:r>
              <a:rPr lang="en-US" sz="24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Cd and Fe isotopes – new data</a:t>
            </a:r>
          </a:p>
          <a:p>
            <a:r>
              <a:rPr lang="en-US" sz="24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Calculated (</a:t>
            </a:r>
            <a:r>
              <a:rPr lang="en-US" sz="2400" dirty="0" err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n,</a:t>
            </a:r>
            <a:r>
              <a:rPr lang="en-US" sz="2400" dirty="0" err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mbol" charset="2"/>
                <a:cs typeface="Symbol" charset="2"/>
              </a:rPr>
              <a:t>g</a:t>
            </a:r>
            <a:r>
              <a:rPr lang="en-US" sz="24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reaction </a:t>
            </a:r>
            <a:r>
              <a:rPr lang="en-US" sz="24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rates</a:t>
            </a:r>
          </a:p>
          <a:p>
            <a:r>
              <a:rPr lang="en-US" sz="2400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Summary &amp; future plans</a:t>
            </a:r>
            <a:endParaRPr lang="en-US" sz="2400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06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abund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651" y="1672158"/>
            <a:ext cx="4166879" cy="24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Heavy-element abundances and </a:t>
            </a:r>
            <a:br>
              <a:rPr lang="en-US" sz="3200" dirty="0" smtClean="0"/>
            </a:br>
            <a:r>
              <a:rPr lang="en-US" sz="3200" dirty="0" err="1" smtClean="0"/>
              <a:t>Maxwellian</a:t>
            </a:r>
            <a:r>
              <a:rPr lang="en-US" sz="3200" dirty="0" smtClean="0"/>
              <a:t>-averaged reaction rates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64907"/>
              </p:ext>
            </p:extLst>
          </p:nvPr>
        </p:nvGraphicFramePr>
        <p:xfrm>
          <a:off x="313873" y="4181486"/>
          <a:ext cx="8147220" cy="1537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" name="Equation" r:id="rId4" imgW="4711700" imgH="889000" progId="Equation.3">
                  <p:embed/>
                </p:oleObj>
              </mc:Choice>
              <mc:Fallback>
                <p:oleObj name="Equation" r:id="rId4" imgW="47117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873" y="4181486"/>
                        <a:ext cx="8147220" cy="1537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2727217"/>
            <a:ext cx="400084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tx1"/>
                </a:solidFill>
              </a:rPr>
              <a:t>In large network </a:t>
            </a:r>
            <a:r>
              <a:rPr lang="en-US" dirty="0" smtClean="0">
                <a:solidFill>
                  <a:schemeClr val="tx1"/>
                </a:solidFill>
              </a:rPr>
              <a:t>calculations (r-process):</a:t>
            </a:r>
            <a:endParaRPr lang="en-US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r>
              <a:rPr lang="en-US" altLang="ja-JP" dirty="0">
                <a:solidFill>
                  <a:schemeClr val="tx1"/>
                </a:solidFill>
              </a:rPr>
              <a:t>≈ </a:t>
            </a:r>
            <a:r>
              <a:rPr lang="en-US" altLang="ja-JP" dirty="0" smtClean="0">
                <a:solidFill>
                  <a:schemeClr val="tx1"/>
                </a:solidFill>
              </a:rPr>
              <a:t>5000 </a:t>
            </a:r>
            <a:r>
              <a:rPr lang="en-US" altLang="ja-JP" dirty="0">
                <a:solidFill>
                  <a:schemeClr val="tx1"/>
                </a:solidFill>
              </a:rPr>
              <a:t>nuclei, </a:t>
            </a:r>
            <a:r>
              <a:rPr lang="en-US" altLang="ja-JP" dirty="0" smtClean="0">
                <a:solidFill>
                  <a:schemeClr val="tx1"/>
                </a:solidFill>
              </a:rPr>
              <a:t>≈50 </a:t>
            </a:r>
            <a:r>
              <a:rPr lang="en-US" altLang="ja-JP" dirty="0">
                <a:solidFill>
                  <a:schemeClr val="tx1"/>
                </a:solidFill>
              </a:rPr>
              <a:t>000 cross sections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57765" y="4197450"/>
            <a:ext cx="722675" cy="77840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32363" y="4975845"/>
            <a:ext cx="1441450" cy="1165316"/>
            <a:chOff x="4932040" y="3210360"/>
            <a:chExt cx="1441420" cy="1164036"/>
          </a:xfrm>
        </p:grpSpPr>
        <p:cxnSp>
          <p:nvCxnSpPr>
            <p:cNvPr id="15" name="Straight Arrow Connector 30"/>
            <p:cNvCxnSpPr>
              <a:cxnSpLocks noChangeShapeType="1"/>
              <a:endCxn id="6" idx="4"/>
            </p:cNvCxnSpPr>
            <p:nvPr/>
          </p:nvCxnSpPr>
          <p:spPr bwMode="auto">
            <a:xfrm flipV="1">
              <a:off x="5652750" y="3210360"/>
              <a:ext cx="166012" cy="720081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932040" y="4005064"/>
              <a:ext cx="1441420" cy="3693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cs typeface="Bell MT"/>
                </a:rPr>
                <a:t>Level density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375798" y="4861865"/>
            <a:ext cx="2625725" cy="1782549"/>
            <a:chOff x="5634968" y="3096332"/>
            <a:chExt cx="2625313" cy="1782120"/>
          </a:xfrm>
        </p:grpSpPr>
        <p:cxnSp>
          <p:nvCxnSpPr>
            <p:cNvPr id="18" name="Straight Arrow Connector 17"/>
            <p:cNvCxnSpPr>
              <a:endCxn id="6" idx="5"/>
            </p:cNvCxnSpPr>
            <p:nvPr/>
          </p:nvCxnSpPr>
          <p:spPr bwMode="auto">
            <a:xfrm flipH="1" flipV="1">
              <a:off x="6333667" y="3096332"/>
              <a:ext cx="800728" cy="133763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34968" y="4509120"/>
              <a:ext cx="2625313" cy="369332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cs typeface="Bell MT"/>
                </a:rPr>
                <a:t>Gamma strength function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180442" y="4691529"/>
            <a:ext cx="1853808" cy="1304887"/>
            <a:chOff x="6182090" y="2926239"/>
            <a:chExt cx="1851524" cy="1303847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6182090" y="2926239"/>
              <a:ext cx="1414006" cy="9345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380312" y="3861048"/>
              <a:ext cx="653302" cy="36903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/>
                <a:t>OMP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1858246"/>
            <a:ext cx="393028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Arnould</a:t>
            </a:r>
            <a:r>
              <a:rPr lang="en-US" dirty="0"/>
              <a:t>, S. </a:t>
            </a:r>
            <a:r>
              <a:rPr lang="en-US" dirty="0" err="1"/>
              <a:t>Goriely</a:t>
            </a:r>
            <a:r>
              <a:rPr lang="en-US" dirty="0"/>
              <a:t>, and </a:t>
            </a:r>
            <a:r>
              <a:rPr lang="en-US" dirty="0" err="1"/>
              <a:t>K.Takahashi</a:t>
            </a:r>
            <a:r>
              <a:rPr lang="en-US" dirty="0" smtClean="0"/>
              <a:t>,</a:t>
            </a:r>
          </a:p>
          <a:p>
            <a:r>
              <a:rPr lang="en-US" dirty="0" smtClean="0"/>
              <a:t>Phys</a:t>
            </a:r>
            <a:r>
              <a:rPr lang="en-US" dirty="0"/>
              <a:t>. Rep. </a:t>
            </a:r>
            <a:r>
              <a:rPr lang="en-US" b="1" dirty="0"/>
              <a:t>450</a:t>
            </a:r>
            <a:r>
              <a:rPr lang="en-US" dirty="0"/>
              <a:t>, 97 (2007)</a:t>
            </a:r>
          </a:p>
        </p:txBody>
      </p:sp>
    </p:spTree>
    <p:extLst>
      <p:ext uri="{BB962C8B-B14F-4D97-AF65-F5344CB8AC3E}">
        <p14:creationId xmlns:p14="http://schemas.microsoft.com/office/powerpoint/2010/main" val="65385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1294738" y="3318562"/>
            <a:ext cx="3539662" cy="3453844"/>
            <a:chOff x="1138174" y="3388142"/>
            <a:chExt cx="3539662" cy="3453844"/>
          </a:xfrm>
        </p:grpSpPr>
        <p:pic>
          <p:nvPicPr>
            <p:cNvPr id="69" name="Picture 68" descr="strength96M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489" y="3388142"/>
              <a:ext cx="3406347" cy="326917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1965797" y="3796983"/>
              <a:ext cx="765316" cy="430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aseline="30000" dirty="0" smtClean="0"/>
                <a:t>96</a:t>
              </a:r>
              <a:r>
                <a:rPr lang="en-US" sz="2200" dirty="0" smtClean="0"/>
                <a:t>Mo</a:t>
              </a:r>
              <a:endParaRPr lang="en-US" sz="2200" baseline="300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65797" y="6472654"/>
              <a:ext cx="22523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Gamma energy (MeV)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 rot="16200000">
              <a:off x="-36197" y="4894615"/>
              <a:ext cx="2718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g</a:t>
              </a:r>
              <a:r>
                <a:rPr lang="en-US" dirty="0" smtClean="0"/>
                <a:t> strength function (MeV</a:t>
              </a:r>
              <a:r>
                <a:rPr lang="en-US" baseline="30000" dirty="0" smtClean="0"/>
                <a:t>-3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Nuclear </a:t>
            </a:r>
            <a:r>
              <a:rPr lang="en-US" sz="3200" dirty="0" smtClean="0">
                <a:latin typeface="Symbol" charset="2"/>
                <a:cs typeface="Symbol" charset="2"/>
              </a:rPr>
              <a:t>g</a:t>
            </a:r>
            <a:r>
              <a:rPr lang="en-US" sz="3200" dirty="0" smtClean="0"/>
              <a:t> strength function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598816"/>
            <a:ext cx="5316301" cy="4325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ea typeface="ＭＳ Ｐゴシック" charset="0"/>
                <a:cs typeface="ＭＳ Ｐゴシック" charset="0"/>
              </a:rPr>
              <a:t>A measure on the </a:t>
            </a:r>
            <a:r>
              <a:rPr lang="en-US" sz="2000" b="1" i="1" dirty="0" smtClean="0">
                <a:ea typeface="ＭＳ Ｐゴシック" charset="0"/>
                <a:cs typeface="ＭＳ Ｐゴシック" charset="0"/>
              </a:rPr>
              <a:t>average, nuclear electromagnetic response</a:t>
            </a:r>
            <a:r>
              <a:rPr lang="en-US" sz="2000" i="1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d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irectly related to reduced transition probabilities </a:t>
            </a:r>
            <a:r>
              <a:rPr lang="en-US" sz="2000" i="1" dirty="0" smtClean="0">
                <a:ea typeface="ＭＳ Ｐゴシック" charset="0"/>
                <a:cs typeface="ＭＳ Ｐゴシック" charset="0"/>
              </a:rPr>
              <a:t>B(XL)</a:t>
            </a:r>
            <a:r>
              <a:rPr lang="en-US" sz="200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and </a:t>
            </a:r>
            <a:r>
              <a:rPr lang="en-US" sz="2000" dirty="0" smtClean="0">
                <a:latin typeface="Symbol" charset="2"/>
                <a:ea typeface="ＭＳ Ｐゴシック" charset="0"/>
                <a:cs typeface="Symbol" charset="2"/>
              </a:rPr>
              <a:t>g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-transmission coefficients</a:t>
            </a:r>
          </a:p>
          <a:p>
            <a:r>
              <a:rPr lang="en-US" sz="2000" dirty="0" smtClean="0">
                <a:ea typeface="ＭＳ Ｐゴシック" charset="0"/>
                <a:cs typeface="ＭＳ Ｐゴシック" charset="0"/>
              </a:rPr>
              <a:t>Fruitful concept in the quasi-continuum/continuum region (high level density)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002101" y="1611007"/>
            <a:ext cx="2980532" cy="4745476"/>
            <a:chOff x="6002101" y="1390878"/>
            <a:chExt cx="2980532" cy="474547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282004" y="5466716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290044" y="5898836"/>
              <a:ext cx="2055840" cy="179103"/>
            </a:xfrm>
            <a:prstGeom prst="rect">
              <a:avLst/>
            </a:prstGeom>
            <a:pattFill prst="wdUpDiag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82489" y="5767022"/>
              <a:ext cx="50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g.s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282004" y="5226043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20104" y="4834187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320104" y="4669104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320104" y="4428431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320104" y="4338938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320104" y="4264563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320104" y="4190188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320104" y="4115813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320104" y="4085577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20104" y="4026325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184202" y="1768234"/>
              <a:ext cx="0" cy="4309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002101" y="139087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x</a:t>
              </a:r>
              <a:endParaRPr lang="en-US" dirty="0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6394437" y="5496952"/>
              <a:ext cx="317526" cy="3603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7234323" y="5256279"/>
              <a:ext cx="151203" cy="24067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6711963" y="4864423"/>
              <a:ext cx="241925" cy="60229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320104" y="3982191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320104" y="3938057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320104" y="3893923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320104" y="3653255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320104" y="3609121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320104" y="3564987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320104" y="3520853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320104" y="3476719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320104" y="3442348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320104" y="3805655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320104" y="3761521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320104" y="3717387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320104" y="3673253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20104" y="3629119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320104" y="3594748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320104" y="4026325"/>
              <a:ext cx="2055840" cy="30236"/>
            </a:xfrm>
            <a:prstGeom prst="line">
              <a:avLst/>
            </a:prstGeom>
            <a:ln w="381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320104" y="1874658"/>
              <a:ext cx="2055839" cy="1567689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553200" y="1965367"/>
              <a:ext cx="0" cy="5140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05600" y="2117767"/>
              <a:ext cx="0" cy="5140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7091420" y="2117767"/>
              <a:ext cx="0" cy="9209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7385526" y="2631786"/>
              <a:ext cx="0" cy="963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7756713" y="2902697"/>
              <a:ext cx="15120" cy="14362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8074241" y="3609121"/>
              <a:ext cx="0" cy="10902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Oval 75"/>
          <p:cNvSpPr/>
          <p:nvPr/>
        </p:nvSpPr>
        <p:spPr>
          <a:xfrm>
            <a:off x="1813173" y="4398591"/>
            <a:ext cx="1508125" cy="15875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97745" y="4442415"/>
            <a:ext cx="5704356" cy="95410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N</a:t>
            </a:r>
            <a:r>
              <a:rPr lang="en-US" sz="2800" b="1" dirty="0" smtClean="0">
                <a:solidFill>
                  <a:schemeClr val="tx2"/>
                </a:solidFill>
              </a:rPr>
              <a:t>o universal, theoretical </a:t>
            </a:r>
            <a:r>
              <a:rPr lang="en-US" sz="2800" b="1" dirty="0">
                <a:solidFill>
                  <a:schemeClr val="tx2"/>
                </a:solidFill>
              </a:rPr>
              <a:t>description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for </a:t>
            </a:r>
            <a:r>
              <a:rPr lang="en-US" sz="2800" b="1" dirty="0">
                <a:solidFill>
                  <a:schemeClr val="tx2"/>
                </a:solidFill>
              </a:rPr>
              <a:t>all mass regions and </a:t>
            </a:r>
            <a:r>
              <a:rPr lang="en-US" sz="2800" b="1" dirty="0" smtClean="0">
                <a:solidFill>
                  <a:schemeClr val="tx2"/>
                </a:solidFill>
              </a:rPr>
              <a:t>phenomena!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6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Experiments @ OCL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6</a:t>
            </a:fld>
            <a:endParaRPr lang="en-US" dirty="0"/>
          </a:p>
        </p:txBody>
      </p:sp>
      <p:pic>
        <p:nvPicPr>
          <p:cNvPr id="8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57" y="1502834"/>
            <a:ext cx="633571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2351620" y="5319184"/>
            <a:ext cx="215900" cy="215900"/>
          </a:xfrm>
          <a:prstGeom prst="ellips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2640545" y="3015721"/>
            <a:ext cx="6470650" cy="3378200"/>
            <a:chOff x="2699792" y="2780928"/>
            <a:chExt cx="6470894" cy="3378200"/>
          </a:xfrm>
        </p:grpSpPr>
        <p:pic>
          <p:nvPicPr>
            <p:cNvPr id="86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90686" y="2780928"/>
              <a:ext cx="5080000" cy="337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7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2699792" y="5084391"/>
              <a:ext cx="3529145" cy="73025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pic>
          <p:nvPicPr>
            <p:cNvPr id="88" name="Picture 11" descr="cyclologomiddel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3968" y="4509120"/>
              <a:ext cx="1611313" cy="55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973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Experiments @ OCL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512888"/>
            <a:ext cx="562133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85" y="2119838"/>
            <a:ext cx="2590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IMG_006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0" y="4747151"/>
            <a:ext cx="2595562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76247" y="1510238"/>
            <a:ext cx="3240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ea typeface="Bell MT" pitchFamily="84" charset="0"/>
                <a:cs typeface="Bell MT" pitchFamily="84" charset="0"/>
              </a:rPr>
              <a:t>CACTUS</a:t>
            </a:r>
            <a:r>
              <a:rPr lang="en-US" sz="1600">
                <a:ea typeface="Bell MT" pitchFamily="84" charset="0"/>
                <a:cs typeface="Bell MT" pitchFamily="84" charset="0"/>
              </a:rPr>
              <a:t>: 28 collimated NaI(Tl) gamma detectors (efficiency 15.2%)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6247" y="4093101"/>
            <a:ext cx="32400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ea typeface="Bell MT" pitchFamily="84" charset="0"/>
                <a:cs typeface="Bell MT" pitchFamily="84" charset="0"/>
              </a:rPr>
              <a:t>SiRi</a:t>
            </a:r>
            <a:r>
              <a:rPr lang="en-US" sz="1600">
                <a:ea typeface="Bell MT" pitchFamily="84" charset="0"/>
                <a:cs typeface="Bell MT" pitchFamily="84" charset="0"/>
              </a:rPr>
              <a:t>: 8x8 Si </a:t>
            </a:r>
            <a:r>
              <a:rPr lang="en-US" sz="1600">
                <a:ea typeface="Lucida Grande" pitchFamily="84" charset="0"/>
                <a:cs typeface="Lucida Grande" pitchFamily="84" charset="0"/>
              </a:rPr>
              <a:t>Δ</a:t>
            </a:r>
            <a:r>
              <a:rPr lang="en-US" sz="1600">
                <a:ea typeface="Bell MT" pitchFamily="84" charset="0"/>
                <a:cs typeface="Bell MT" pitchFamily="84" charset="0"/>
              </a:rPr>
              <a:t>E-E particle detectors </a:t>
            </a:r>
          </a:p>
          <a:p>
            <a:pPr eaLnBrk="0" hangingPunct="0"/>
            <a:r>
              <a:rPr lang="en-US" sz="1600">
                <a:ea typeface="Bell MT" pitchFamily="84" charset="0"/>
                <a:cs typeface="Bell MT" pitchFamily="84" charset="0"/>
              </a:rPr>
              <a:t>(≈9% of 4π)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396491" y="4321527"/>
            <a:ext cx="4041632" cy="2445117"/>
            <a:chOff x="3244094" y="4135264"/>
            <a:chExt cx="4125938" cy="2445117"/>
          </a:xfrm>
        </p:grpSpPr>
        <p:sp>
          <p:nvSpPr>
            <p:cNvPr id="16" name="Rectangle 15"/>
            <p:cNvSpPr/>
            <p:nvPr/>
          </p:nvSpPr>
          <p:spPr>
            <a:xfrm>
              <a:off x="3419475" y="4433888"/>
              <a:ext cx="3950557" cy="2144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"/>
            <p:cNvGrpSpPr>
              <a:grpSpLocks/>
            </p:cNvGrpSpPr>
            <p:nvPr/>
          </p:nvGrpSpPr>
          <p:grpSpPr bwMode="auto">
            <a:xfrm>
              <a:off x="3244094" y="4135264"/>
              <a:ext cx="4041632" cy="2445117"/>
              <a:chOff x="251520" y="2620963"/>
              <a:chExt cx="4946762" cy="2930830"/>
            </a:xfrm>
          </p:grpSpPr>
          <p:sp>
            <p:nvSpPr>
              <p:cNvPr id="18" name="Oval 14"/>
              <p:cNvSpPr>
                <a:spLocks noChangeAspect="1" noChangeArrowheads="1"/>
              </p:cNvSpPr>
              <p:nvPr/>
            </p:nvSpPr>
            <p:spPr bwMode="auto">
              <a:xfrm>
                <a:off x="1728788" y="4954588"/>
                <a:ext cx="103187" cy="101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19" name="Oval 15"/>
              <p:cNvSpPr>
                <a:spLocks noChangeAspect="1" noChangeArrowheads="1"/>
              </p:cNvSpPr>
              <p:nvPr/>
            </p:nvSpPr>
            <p:spPr bwMode="auto">
              <a:xfrm>
                <a:off x="2036763" y="4954588"/>
                <a:ext cx="103187" cy="1016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0" name="Oval 16"/>
              <p:cNvSpPr>
                <a:spLocks noChangeAspect="1" noChangeArrowheads="1"/>
              </p:cNvSpPr>
              <p:nvPr/>
            </p:nvSpPr>
            <p:spPr bwMode="auto">
              <a:xfrm>
                <a:off x="1831975" y="5056188"/>
                <a:ext cx="103188" cy="10318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1" name="Oval 17"/>
              <p:cNvSpPr>
                <a:spLocks noChangeAspect="1" noChangeArrowheads="1"/>
              </p:cNvSpPr>
              <p:nvPr/>
            </p:nvSpPr>
            <p:spPr bwMode="auto">
              <a:xfrm>
                <a:off x="1985963" y="4902200"/>
                <a:ext cx="103187" cy="1031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2" name="Oval 18"/>
              <p:cNvSpPr>
                <a:spLocks noChangeAspect="1" noChangeArrowheads="1"/>
              </p:cNvSpPr>
              <p:nvPr/>
            </p:nvSpPr>
            <p:spPr bwMode="auto">
              <a:xfrm>
                <a:off x="496888" y="4902200"/>
                <a:ext cx="101600" cy="1031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3" name="Oval 19"/>
              <p:cNvSpPr>
                <a:spLocks noChangeAspect="1" noChangeArrowheads="1"/>
              </p:cNvSpPr>
              <p:nvPr/>
            </p:nvSpPr>
            <p:spPr bwMode="auto">
              <a:xfrm>
                <a:off x="547688" y="4954588"/>
                <a:ext cx="103187" cy="1016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4" name="Oval 20"/>
              <p:cNvSpPr>
                <a:spLocks noChangeAspect="1" noChangeArrowheads="1"/>
              </p:cNvSpPr>
              <p:nvPr/>
            </p:nvSpPr>
            <p:spPr bwMode="auto">
              <a:xfrm>
                <a:off x="598488" y="4902200"/>
                <a:ext cx="103187" cy="1031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5" name="Line 21"/>
              <p:cNvSpPr>
                <a:spLocks noChangeAspect="1" noChangeShapeType="1"/>
              </p:cNvSpPr>
              <p:nvPr/>
            </p:nvSpPr>
            <p:spPr bwMode="auto">
              <a:xfrm>
                <a:off x="752475" y="4954588"/>
                <a:ext cx="771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2"/>
              <p:cNvSpPr>
                <a:spLocks noChangeAspect="1" noChangeArrowheads="1"/>
              </p:cNvSpPr>
              <p:nvPr/>
            </p:nvSpPr>
            <p:spPr bwMode="auto">
              <a:xfrm>
                <a:off x="1831975" y="4800600"/>
                <a:ext cx="103188" cy="1016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7" name="Oval 23"/>
              <p:cNvSpPr>
                <a:spLocks noChangeAspect="1" noChangeArrowheads="1"/>
              </p:cNvSpPr>
              <p:nvPr/>
            </p:nvSpPr>
            <p:spPr bwMode="auto">
              <a:xfrm>
                <a:off x="1781175" y="4902200"/>
                <a:ext cx="101600" cy="1031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8" name="Oval 24"/>
              <p:cNvSpPr>
                <a:spLocks noChangeAspect="1" noChangeArrowheads="1"/>
              </p:cNvSpPr>
              <p:nvPr/>
            </p:nvSpPr>
            <p:spPr bwMode="auto">
              <a:xfrm>
                <a:off x="1985963" y="4851400"/>
                <a:ext cx="103187" cy="1031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9" name="Oval 25"/>
              <p:cNvSpPr>
                <a:spLocks noChangeAspect="1" noChangeArrowheads="1"/>
              </p:cNvSpPr>
              <p:nvPr/>
            </p:nvSpPr>
            <p:spPr bwMode="auto">
              <a:xfrm>
                <a:off x="1882775" y="4902200"/>
                <a:ext cx="103188" cy="1031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0" name="Oval 26"/>
              <p:cNvSpPr>
                <a:spLocks noChangeAspect="1" noChangeArrowheads="1"/>
              </p:cNvSpPr>
              <p:nvPr/>
            </p:nvSpPr>
            <p:spPr bwMode="auto">
              <a:xfrm>
                <a:off x="1882775" y="4851400"/>
                <a:ext cx="103188" cy="1031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1" name="Oval 27"/>
              <p:cNvSpPr>
                <a:spLocks noChangeAspect="1" noChangeArrowheads="1"/>
              </p:cNvSpPr>
              <p:nvPr/>
            </p:nvSpPr>
            <p:spPr bwMode="auto">
              <a:xfrm>
                <a:off x="1882775" y="5005388"/>
                <a:ext cx="103188" cy="10318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2" name="Oval 28"/>
              <p:cNvSpPr>
                <a:spLocks noChangeAspect="1" noChangeArrowheads="1"/>
              </p:cNvSpPr>
              <p:nvPr/>
            </p:nvSpPr>
            <p:spPr bwMode="auto">
              <a:xfrm>
                <a:off x="1935163" y="4954588"/>
                <a:ext cx="101600" cy="1016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3" name="Oval 29"/>
              <p:cNvSpPr>
                <a:spLocks noChangeAspect="1" noChangeArrowheads="1"/>
              </p:cNvSpPr>
              <p:nvPr/>
            </p:nvSpPr>
            <p:spPr bwMode="auto">
              <a:xfrm>
                <a:off x="1781175" y="5005388"/>
                <a:ext cx="101600" cy="10318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4" name="Oval 30"/>
              <p:cNvSpPr>
                <a:spLocks noChangeAspect="1" noChangeArrowheads="1"/>
              </p:cNvSpPr>
              <p:nvPr/>
            </p:nvSpPr>
            <p:spPr bwMode="auto">
              <a:xfrm>
                <a:off x="1781175" y="4851400"/>
                <a:ext cx="101600" cy="1031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5" name="Oval 31"/>
              <p:cNvSpPr>
                <a:spLocks noChangeAspect="1" noChangeArrowheads="1"/>
              </p:cNvSpPr>
              <p:nvPr/>
            </p:nvSpPr>
            <p:spPr bwMode="auto">
              <a:xfrm>
                <a:off x="1985963" y="5005388"/>
                <a:ext cx="103187" cy="10318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6" name="Oval 32"/>
              <p:cNvSpPr>
                <a:spLocks noChangeAspect="1" noChangeArrowheads="1"/>
              </p:cNvSpPr>
              <p:nvPr/>
            </p:nvSpPr>
            <p:spPr bwMode="auto">
              <a:xfrm>
                <a:off x="1935163" y="4800600"/>
                <a:ext cx="101600" cy="101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7" name="Oval 33"/>
              <p:cNvSpPr>
                <a:spLocks noChangeAspect="1" noChangeArrowheads="1"/>
              </p:cNvSpPr>
              <p:nvPr/>
            </p:nvSpPr>
            <p:spPr bwMode="auto">
              <a:xfrm>
                <a:off x="1831975" y="4954588"/>
                <a:ext cx="103188" cy="101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8" name="Oval 34"/>
              <p:cNvSpPr>
                <a:spLocks noChangeAspect="1" noChangeArrowheads="1"/>
              </p:cNvSpPr>
              <p:nvPr/>
            </p:nvSpPr>
            <p:spPr bwMode="auto">
              <a:xfrm>
                <a:off x="1935163" y="5056188"/>
                <a:ext cx="101600" cy="10318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39" name="Oval 35"/>
              <p:cNvSpPr>
                <a:spLocks noChangeAspect="1" noChangeArrowheads="1"/>
              </p:cNvSpPr>
              <p:nvPr/>
            </p:nvSpPr>
            <p:spPr bwMode="auto">
              <a:xfrm>
                <a:off x="2755900" y="4389438"/>
                <a:ext cx="103188" cy="1016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0" name="Oval 36"/>
              <p:cNvSpPr>
                <a:spLocks noChangeAspect="1" noChangeArrowheads="1"/>
              </p:cNvSpPr>
              <p:nvPr/>
            </p:nvSpPr>
            <p:spPr bwMode="auto">
              <a:xfrm>
                <a:off x="2808288" y="4440238"/>
                <a:ext cx="101600" cy="10318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1" name="Oval 37"/>
              <p:cNvSpPr>
                <a:spLocks noChangeAspect="1" noChangeArrowheads="1"/>
              </p:cNvSpPr>
              <p:nvPr/>
            </p:nvSpPr>
            <p:spPr bwMode="auto">
              <a:xfrm>
                <a:off x="2859088" y="4389438"/>
                <a:ext cx="103187" cy="1016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2" name="Oval 38"/>
              <p:cNvSpPr>
                <a:spLocks noChangeAspect="1" noChangeArrowheads="1"/>
              </p:cNvSpPr>
              <p:nvPr/>
            </p:nvSpPr>
            <p:spPr bwMode="auto">
              <a:xfrm>
                <a:off x="2808288" y="4337050"/>
                <a:ext cx="101600" cy="1031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3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2859088" y="4081463"/>
                <a:ext cx="615950" cy="358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0"/>
              <p:cNvSpPr>
                <a:spLocks noChangeAspect="1" noChangeShapeType="1"/>
              </p:cNvSpPr>
              <p:nvPr/>
            </p:nvSpPr>
            <p:spPr bwMode="auto">
              <a:xfrm>
                <a:off x="1574800" y="4954588"/>
                <a:ext cx="2773363" cy="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1882775" y="4337050"/>
                <a:ext cx="1130300" cy="617538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Arc 42"/>
              <p:cNvSpPr>
                <a:spLocks noChangeAspect="1"/>
              </p:cNvSpPr>
              <p:nvPr/>
            </p:nvSpPr>
            <p:spPr bwMode="auto">
              <a:xfrm>
                <a:off x="2293938" y="4700588"/>
                <a:ext cx="153987" cy="254000"/>
              </a:xfrm>
              <a:custGeom>
                <a:avLst/>
                <a:gdLst>
                  <a:gd name="T0" fmla="*/ 278 w 21600"/>
                  <a:gd name="T1" fmla="*/ 0 h 21337"/>
                  <a:gd name="T2" fmla="*/ 692 w 21600"/>
                  <a:gd name="T3" fmla="*/ 1905 h 21337"/>
                  <a:gd name="T4" fmla="*/ 0 w 21600"/>
                  <a:gd name="T5" fmla="*/ 1762 h 2133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337"/>
                  <a:gd name="T11" fmla="*/ 21600 w 21600"/>
                  <a:gd name="T12" fmla="*/ 21337 h 213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337" fill="none" extrusionOk="0">
                    <a:moveTo>
                      <a:pt x="8674" y="-1"/>
                    </a:moveTo>
                    <a:cubicBezTo>
                      <a:pt x="16527" y="3442"/>
                      <a:pt x="21600" y="11205"/>
                      <a:pt x="21600" y="19781"/>
                    </a:cubicBezTo>
                    <a:cubicBezTo>
                      <a:pt x="21600" y="20300"/>
                      <a:pt x="21581" y="20819"/>
                      <a:pt x="21543" y="21337"/>
                    </a:cubicBezTo>
                  </a:path>
                  <a:path w="21600" h="21337" stroke="0" extrusionOk="0">
                    <a:moveTo>
                      <a:pt x="8674" y="-1"/>
                    </a:moveTo>
                    <a:cubicBezTo>
                      <a:pt x="16527" y="3442"/>
                      <a:pt x="21600" y="11205"/>
                      <a:pt x="21600" y="19781"/>
                    </a:cubicBezTo>
                    <a:cubicBezTo>
                      <a:pt x="21600" y="20300"/>
                      <a:pt x="21581" y="20819"/>
                      <a:pt x="21543" y="21337"/>
                    </a:cubicBezTo>
                    <a:lnTo>
                      <a:pt x="0" y="1978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47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2654299" y="4581128"/>
                <a:ext cx="948508" cy="389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nb-NO" sz="1600" dirty="0" smtClean="0"/>
                  <a:t>40 – 54</a:t>
                </a:r>
                <a:r>
                  <a:rPr lang="nb-NO" sz="1600" baseline="30000" dirty="0" smtClean="0"/>
                  <a:t>o</a:t>
                </a:r>
                <a:endParaRPr lang="nb-NO" sz="1600" dirty="0"/>
              </a:p>
            </p:txBody>
          </p:sp>
          <p:grpSp>
            <p:nvGrpSpPr>
              <p:cNvPr id="48" name="Group 44"/>
              <p:cNvGrpSpPr>
                <a:grpSpLocks noChangeAspect="1"/>
              </p:cNvGrpSpPr>
              <p:nvPr/>
            </p:nvGrpSpPr>
            <p:grpSpPr bwMode="auto">
              <a:xfrm>
                <a:off x="1524000" y="4081463"/>
                <a:ext cx="315913" cy="719137"/>
                <a:chOff x="2160" y="2928"/>
                <a:chExt cx="296" cy="672"/>
              </a:xfrm>
            </p:grpSpPr>
            <p:sp>
              <p:nvSpPr>
                <p:cNvPr id="64" name="Freeform 45"/>
                <p:cNvSpPr>
                  <a:spLocks noChangeAspect="1"/>
                </p:cNvSpPr>
                <p:nvPr/>
              </p:nvSpPr>
              <p:spPr bwMode="auto">
                <a:xfrm>
                  <a:off x="2208" y="3120"/>
                  <a:ext cx="248" cy="480"/>
                </a:xfrm>
                <a:custGeom>
                  <a:avLst/>
                  <a:gdLst>
                    <a:gd name="T0" fmla="*/ 248 w 248"/>
                    <a:gd name="T1" fmla="*/ 480 h 480"/>
                    <a:gd name="T2" fmla="*/ 104 w 248"/>
                    <a:gd name="T3" fmla="*/ 432 h 480"/>
                    <a:gd name="T4" fmla="*/ 200 w 248"/>
                    <a:gd name="T5" fmla="*/ 336 h 480"/>
                    <a:gd name="T6" fmla="*/ 104 w 248"/>
                    <a:gd name="T7" fmla="*/ 288 h 480"/>
                    <a:gd name="T8" fmla="*/ 152 w 248"/>
                    <a:gd name="T9" fmla="*/ 192 h 480"/>
                    <a:gd name="T10" fmla="*/ 8 w 248"/>
                    <a:gd name="T11" fmla="*/ 144 h 480"/>
                    <a:gd name="T12" fmla="*/ 104 w 248"/>
                    <a:gd name="T13" fmla="*/ 48 h 480"/>
                    <a:gd name="T14" fmla="*/ 8 w 248"/>
                    <a:gd name="T15" fmla="*/ 0 h 4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8"/>
                    <a:gd name="T25" fmla="*/ 0 h 480"/>
                    <a:gd name="T26" fmla="*/ 248 w 248"/>
                    <a:gd name="T27" fmla="*/ 480 h 4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8" h="480">
                      <a:moveTo>
                        <a:pt x="248" y="480"/>
                      </a:moveTo>
                      <a:cubicBezTo>
                        <a:pt x="180" y="468"/>
                        <a:pt x="112" y="456"/>
                        <a:pt x="104" y="432"/>
                      </a:cubicBezTo>
                      <a:cubicBezTo>
                        <a:pt x="96" y="408"/>
                        <a:pt x="200" y="360"/>
                        <a:pt x="200" y="336"/>
                      </a:cubicBezTo>
                      <a:cubicBezTo>
                        <a:pt x="200" y="312"/>
                        <a:pt x="112" y="312"/>
                        <a:pt x="104" y="288"/>
                      </a:cubicBezTo>
                      <a:cubicBezTo>
                        <a:pt x="96" y="264"/>
                        <a:pt x="168" y="216"/>
                        <a:pt x="152" y="192"/>
                      </a:cubicBezTo>
                      <a:cubicBezTo>
                        <a:pt x="136" y="168"/>
                        <a:pt x="16" y="168"/>
                        <a:pt x="8" y="144"/>
                      </a:cubicBezTo>
                      <a:cubicBezTo>
                        <a:pt x="0" y="120"/>
                        <a:pt x="104" y="72"/>
                        <a:pt x="104" y="48"/>
                      </a:cubicBezTo>
                      <a:cubicBezTo>
                        <a:pt x="104" y="24"/>
                        <a:pt x="24" y="8"/>
                        <a:pt x="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65" name="Line 4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160" y="2928"/>
                  <a:ext cx="4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" name="Line 48"/>
              <p:cNvSpPr>
                <a:spLocks noChangeAspect="1" noChangeShapeType="1"/>
              </p:cNvSpPr>
              <p:nvPr/>
            </p:nvSpPr>
            <p:spPr bwMode="auto">
              <a:xfrm rot="-2100000">
                <a:off x="3767891" y="3833552"/>
                <a:ext cx="7834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9"/>
              <p:cNvSpPr>
                <a:spLocks noChangeAspect="1" noChangeShapeType="1"/>
              </p:cNvSpPr>
              <p:nvPr/>
            </p:nvSpPr>
            <p:spPr bwMode="auto">
              <a:xfrm rot="-2100000">
                <a:off x="3559850" y="3489572"/>
                <a:ext cx="7539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50"/>
              <p:cNvSpPr>
                <a:spLocks noChangeAspect="1" noChangeShapeType="1"/>
              </p:cNvSpPr>
              <p:nvPr/>
            </p:nvSpPr>
            <p:spPr bwMode="auto">
              <a:xfrm rot="-2100000">
                <a:off x="3753357" y="3679996"/>
                <a:ext cx="0" cy="40957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53"/>
              <p:cNvSpPr>
                <a:spLocks noChangeAspect="1" noChangeArrowheads="1"/>
              </p:cNvSpPr>
              <p:nvPr/>
            </p:nvSpPr>
            <p:spPr bwMode="auto">
              <a:xfrm rot="-2100000">
                <a:off x="3811226" y="3604732"/>
                <a:ext cx="51385" cy="409575"/>
              </a:xfrm>
              <a:prstGeom prst="rect">
                <a:avLst/>
              </a:prstGeom>
              <a:solidFill>
                <a:srgbClr val="C050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3" name="Rectangle 54"/>
              <p:cNvSpPr>
                <a:spLocks noChangeAspect="1" noChangeArrowheads="1"/>
              </p:cNvSpPr>
              <p:nvPr/>
            </p:nvSpPr>
            <p:spPr bwMode="auto">
              <a:xfrm rot="-2100000">
                <a:off x="3895684" y="3383684"/>
                <a:ext cx="513848" cy="40957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4" name="AutoShape 56"/>
              <p:cNvSpPr>
                <a:spLocks noChangeAspect="1" noChangeArrowheads="1"/>
              </p:cNvSpPr>
              <p:nvPr/>
            </p:nvSpPr>
            <p:spPr bwMode="auto">
              <a:xfrm rot="-1200000">
                <a:off x="1271588" y="3787775"/>
                <a:ext cx="411162" cy="257175"/>
              </a:xfrm>
              <a:custGeom>
                <a:avLst/>
                <a:gdLst>
                  <a:gd name="T0" fmla="*/ 6396 w 21600"/>
                  <a:gd name="T1" fmla="*/ 1429 h 21600"/>
                  <a:gd name="T2" fmla="*/ 3655 w 21600"/>
                  <a:gd name="T3" fmla="*/ 2858 h 21600"/>
                  <a:gd name="T4" fmla="*/ 914 w 21600"/>
                  <a:gd name="T5" fmla="*/ 1429 h 21600"/>
                  <a:gd name="T6" fmla="*/ 365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5" name="Rectangle 57"/>
              <p:cNvSpPr>
                <a:spLocks noChangeAspect="1" noChangeArrowheads="1"/>
              </p:cNvSpPr>
              <p:nvPr/>
            </p:nvSpPr>
            <p:spPr bwMode="auto">
              <a:xfrm rot="-6600000">
                <a:off x="1348581" y="3864769"/>
                <a:ext cx="257175" cy="1031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6" name="AutoShape 58"/>
              <p:cNvSpPr>
                <a:spLocks noChangeAspect="1" noChangeArrowheads="1"/>
              </p:cNvSpPr>
              <p:nvPr/>
            </p:nvSpPr>
            <p:spPr bwMode="auto">
              <a:xfrm rot="9600000" flipH="1">
                <a:off x="1023938" y="3057525"/>
                <a:ext cx="411162" cy="360363"/>
              </a:xfrm>
              <a:custGeom>
                <a:avLst/>
                <a:gdLst>
                  <a:gd name="T0" fmla="*/ 6396 w 21600"/>
                  <a:gd name="T1" fmla="*/ 2803 h 21600"/>
                  <a:gd name="T2" fmla="*/ 3655 w 21600"/>
                  <a:gd name="T3" fmla="*/ 5606 h 21600"/>
                  <a:gd name="T4" fmla="*/ 914 w 21600"/>
                  <a:gd name="T5" fmla="*/ 2803 h 21600"/>
                  <a:gd name="T6" fmla="*/ 365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7" name="Rectangle 59"/>
              <p:cNvSpPr>
                <a:spLocks noChangeAspect="1" noChangeArrowheads="1"/>
              </p:cNvSpPr>
              <p:nvPr/>
            </p:nvSpPr>
            <p:spPr bwMode="auto">
              <a:xfrm rot="-6600000">
                <a:off x="858838" y="2749550"/>
                <a:ext cx="461962" cy="2047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8" name="Rectangle 60"/>
              <p:cNvSpPr>
                <a:spLocks noChangeAspect="1" noChangeArrowheads="1"/>
              </p:cNvSpPr>
              <p:nvPr/>
            </p:nvSpPr>
            <p:spPr bwMode="auto">
              <a:xfrm rot="-6600000">
                <a:off x="1155701" y="3395662"/>
                <a:ext cx="411162" cy="41116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GB"/>
              </a:p>
            </p:txBody>
          </p:sp>
          <p:sp>
            <p:nvSpPr>
              <p:cNvPr id="5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1624013" y="3089275"/>
                <a:ext cx="807347" cy="389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nb-NO" sz="1600"/>
                  <a:t>NaI(Tl)</a:t>
                </a:r>
              </a:p>
            </p:txBody>
          </p:sp>
          <p:sp>
            <p:nvSpPr>
              <p:cNvPr id="6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116388" y="4024313"/>
                <a:ext cx="1081894" cy="672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nb-NO" sz="1600"/>
                  <a:t>Si </a:t>
                </a:r>
                <a:r>
                  <a:rPr lang="nb-NO" sz="1600">
                    <a:sym typeface="Symbol" pitchFamily="84" charset="2"/>
                  </a:rPr>
                  <a:t></a:t>
                </a:r>
                <a:r>
                  <a:rPr lang="nb-NO" sz="1600"/>
                  <a:t>E-E </a:t>
                </a:r>
              </a:p>
              <a:p>
                <a:pPr eaLnBrk="0" hangingPunct="0"/>
                <a:r>
                  <a:rPr lang="nb-NO" sz="1600"/>
                  <a:t>telescope</a:t>
                </a:r>
              </a:p>
            </p:txBody>
          </p:sp>
          <p:sp>
            <p:nvSpPr>
              <p:cNvPr id="61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251520" y="4509120"/>
                <a:ext cx="528966" cy="389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nb-NO" sz="1600" baseline="30000"/>
                  <a:t>3</a:t>
                </a:r>
                <a:r>
                  <a:rPr lang="nb-NO" sz="1600"/>
                  <a:t>He</a:t>
                </a:r>
                <a:endParaRPr lang="nb-NO" sz="1600" baseline="30000"/>
              </a:p>
            </p:txBody>
          </p:sp>
          <p:sp>
            <p:nvSpPr>
              <p:cNvPr id="62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1266825" y="5162550"/>
                <a:ext cx="1538889" cy="389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nb-NO" sz="1600" dirty="0"/>
                  <a:t>Target </a:t>
                </a:r>
                <a:r>
                  <a:rPr lang="nb-NO" sz="1600" dirty="0" err="1"/>
                  <a:t>nucleus</a:t>
                </a:r>
                <a:endParaRPr lang="nb-NO" sz="1600" dirty="0"/>
              </a:p>
            </p:txBody>
          </p:sp>
          <p:sp>
            <p:nvSpPr>
              <p:cNvPr id="63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544253" y="3947807"/>
                <a:ext cx="343343" cy="389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nb-NO" sz="1600" dirty="0">
                    <a:sym typeface="Symbol" pitchFamily="84" charset="2"/>
                  </a:rPr>
                  <a:t></a:t>
                </a:r>
                <a:endParaRPr lang="nb-NO" sz="1600" dirty="0"/>
              </a:p>
            </p:txBody>
          </p:sp>
        </p:grpSp>
      </p:grpSp>
      <p:pic>
        <p:nvPicPr>
          <p:cNvPr id="3" name="Picture 2" descr="alfnaun_105C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475" y="3302426"/>
            <a:ext cx="3850541" cy="346907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02847" y="3956786"/>
            <a:ext cx="8283954" cy="615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 smtClean="0"/>
              <a:t>For references </a:t>
            </a:r>
            <a:r>
              <a:rPr lang="en-US" dirty="0"/>
              <a:t>and to download the published </a:t>
            </a:r>
            <a:r>
              <a:rPr lang="en-US" dirty="0" smtClean="0"/>
              <a:t>data, see</a:t>
            </a:r>
            <a:endParaRPr lang="en-US" sz="1600" dirty="0"/>
          </a:p>
          <a:p>
            <a:pPr eaLnBrk="0" hangingPunct="0">
              <a:defRPr/>
            </a:pPr>
            <a:r>
              <a:rPr lang="en-US" sz="1600" dirty="0" smtClean="0"/>
              <a:t>http</a:t>
            </a:r>
            <a:r>
              <a:rPr lang="en-US" sz="1600" dirty="0"/>
              <a:t>://www.mn.uio.no/fysikk/english/research/about/infrastructure/OCL/compilation</a:t>
            </a:r>
            <a:r>
              <a:rPr lang="en-US" sz="1600" dirty="0" smtClean="0"/>
              <a:t>/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16282" y="1557038"/>
            <a:ext cx="8270518" cy="20928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Oslo method (crash-course version)</a:t>
            </a:r>
          </a:p>
          <a:p>
            <a:r>
              <a:rPr lang="en-US" dirty="0" smtClean="0"/>
              <a:t>1) </a:t>
            </a:r>
            <a:r>
              <a:rPr lang="en-US" b="1" dirty="0" smtClean="0"/>
              <a:t>Unfold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spectra [</a:t>
            </a:r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M. </a:t>
            </a:r>
            <a:r>
              <a:rPr lang="en-US" dirty="0" err="1">
                <a:ea typeface="Bell MT" pitchFamily="84" charset="0"/>
                <a:cs typeface="Bell MT" pitchFamily="84" charset="0"/>
                <a:sym typeface="Symbol" pitchFamily="84" charset="2"/>
              </a:rPr>
              <a:t>Guttormsen</a:t>
            </a:r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 </a:t>
            </a:r>
            <a:r>
              <a:rPr lang="en-US" i="1" dirty="0">
                <a:ea typeface="Bell MT" pitchFamily="84" charset="0"/>
                <a:cs typeface="Bell MT" pitchFamily="84" charset="0"/>
                <a:sym typeface="Symbol" pitchFamily="84" charset="2"/>
              </a:rPr>
              <a:t>et al.</a:t>
            </a:r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, NIM A </a:t>
            </a:r>
            <a:r>
              <a:rPr lang="en-US" b="1" dirty="0">
                <a:ea typeface="Bell MT" pitchFamily="84" charset="0"/>
                <a:cs typeface="Bell MT" pitchFamily="84" charset="0"/>
                <a:sym typeface="Symbol" pitchFamily="84" charset="2"/>
              </a:rPr>
              <a:t>374</a:t>
            </a:r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, 371 (1996</a:t>
            </a:r>
            <a:r>
              <a:rPr lang="en-US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)]</a:t>
            </a:r>
          </a:p>
          <a:p>
            <a:r>
              <a:rPr lang="en-US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2) Obtain </a:t>
            </a:r>
            <a:r>
              <a:rPr lang="en-US" b="1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distribution of primary </a:t>
            </a:r>
            <a:r>
              <a:rPr lang="en-US" b="1" dirty="0" smtClean="0">
                <a:latin typeface="Symbol" charset="2"/>
                <a:ea typeface="Bell MT" pitchFamily="84" charset="0"/>
                <a:cs typeface="Symbol" charset="2"/>
                <a:sym typeface="Symbol" pitchFamily="84" charset="2"/>
              </a:rPr>
              <a:t>g</a:t>
            </a:r>
            <a:r>
              <a:rPr lang="en-US" b="1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 rays </a:t>
            </a:r>
            <a:r>
              <a:rPr lang="en-US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[</a:t>
            </a:r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M. </a:t>
            </a:r>
            <a:r>
              <a:rPr lang="en-US" dirty="0" err="1">
                <a:ea typeface="Bell MT" pitchFamily="84" charset="0"/>
                <a:cs typeface="Bell MT" pitchFamily="84" charset="0"/>
                <a:sym typeface="Symbol" pitchFamily="84" charset="2"/>
              </a:rPr>
              <a:t>Guttormsen</a:t>
            </a:r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 </a:t>
            </a:r>
            <a:r>
              <a:rPr lang="en-US" i="1" dirty="0">
                <a:ea typeface="Bell MT" pitchFamily="84" charset="0"/>
                <a:cs typeface="Bell MT" pitchFamily="84" charset="0"/>
                <a:sym typeface="Symbol" pitchFamily="84" charset="2"/>
              </a:rPr>
              <a:t>et al., </a:t>
            </a:r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NIM </a:t>
            </a:r>
            <a:r>
              <a:rPr lang="en-US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A </a:t>
            </a:r>
            <a:r>
              <a:rPr lang="en-US" b="1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255</a:t>
            </a:r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, 518 (</a:t>
            </a:r>
            <a:r>
              <a:rPr lang="en-US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1987)]</a:t>
            </a:r>
          </a:p>
          <a:p>
            <a:r>
              <a:rPr lang="en-US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3) Extract </a:t>
            </a:r>
            <a:r>
              <a:rPr lang="en-US" b="1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level density &amp;</a:t>
            </a:r>
            <a:r>
              <a:rPr lang="en-US" b="1" dirty="0" smtClean="0">
                <a:latin typeface="Symbol" charset="2"/>
                <a:ea typeface="Bell MT" pitchFamily="84" charset="0"/>
                <a:cs typeface="Symbol" charset="2"/>
                <a:sym typeface="Symbol" pitchFamily="84" charset="2"/>
              </a:rPr>
              <a:t> g </a:t>
            </a:r>
            <a:r>
              <a:rPr lang="en-US" b="1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strength </a:t>
            </a:r>
            <a:r>
              <a:rPr lang="en-US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from primary </a:t>
            </a:r>
            <a:r>
              <a:rPr lang="en-US" dirty="0" smtClean="0">
                <a:latin typeface="Symbol" charset="2"/>
                <a:ea typeface="Bell MT" pitchFamily="84" charset="0"/>
                <a:cs typeface="Symbol" charset="2"/>
                <a:sym typeface="Symbol" pitchFamily="84" charset="2"/>
              </a:rPr>
              <a:t>g</a:t>
            </a:r>
            <a:r>
              <a:rPr lang="en-US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 matrix </a:t>
            </a:r>
          </a:p>
          <a:p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 </a:t>
            </a:r>
            <a:r>
              <a:rPr lang="en-US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    [A</a:t>
            </a:r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. Schiller </a:t>
            </a:r>
            <a:r>
              <a:rPr lang="en-US" i="1" dirty="0">
                <a:ea typeface="Bell MT" pitchFamily="84" charset="0"/>
                <a:cs typeface="Bell MT" pitchFamily="84" charset="0"/>
                <a:sym typeface="Symbol" pitchFamily="84" charset="2"/>
              </a:rPr>
              <a:t>et al., </a:t>
            </a:r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NIM </a:t>
            </a:r>
            <a:r>
              <a:rPr lang="en-US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A </a:t>
            </a:r>
            <a:r>
              <a:rPr lang="en-US" b="1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447</a:t>
            </a:r>
            <a:r>
              <a:rPr lang="en-US" dirty="0">
                <a:ea typeface="Bell MT" pitchFamily="84" charset="0"/>
                <a:cs typeface="Bell MT" pitchFamily="84" charset="0"/>
                <a:sym typeface="Symbol" pitchFamily="84" charset="2"/>
              </a:rPr>
              <a:t>, 498 (2000</a:t>
            </a:r>
            <a:r>
              <a:rPr lang="en-US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)]</a:t>
            </a:r>
          </a:p>
          <a:p>
            <a:r>
              <a:rPr lang="en-US" sz="1600" dirty="0" smtClean="0">
                <a:ea typeface="Bell MT" pitchFamily="84" charset="0"/>
                <a:cs typeface="Bell MT" pitchFamily="84" charset="0"/>
                <a:sym typeface="Symbol" pitchFamily="84" charset="2"/>
              </a:rPr>
              <a:t>Systematic-error analysis: </a:t>
            </a:r>
            <a:r>
              <a:rPr lang="en-US" sz="1600" dirty="0"/>
              <a:t>A.C. Larsen et al., PRC 83, 034315 (2011</a:t>
            </a:r>
            <a:r>
              <a:rPr lang="en-US" sz="1600" dirty="0" smtClean="0"/>
              <a:t>)</a:t>
            </a:r>
          </a:p>
          <a:p>
            <a:r>
              <a:rPr lang="en-US" b="1" dirty="0" smtClean="0"/>
              <a:t>Talk of M. </a:t>
            </a:r>
            <a:r>
              <a:rPr lang="en-US" b="1" dirty="0" err="1" smtClean="0"/>
              <a:t>Guttormsen</a:t>
            </a:r>
            <a:r>
              <a:rPr lang="en-US" b="1" dirty="0" smtClean="0"/>
              <a:t> on Monday [NS084] </a:t>
            </a:r>
            <a:r>
              <a:rPr lang="en-US" b="1" dirty="0"/>
              <a:t>+</a:t>
            </a:r>
            <a:r>
              <a:rPr lang="en-US" b="1" dirty="0" smtClean="0"/>
              <a:t> poster of Francesca </a:t>
            </a:r>
            <a:r>
              <a:rPr lang="en-US" b="1" dirty="0" err="1" smtClean="0"/>
              <a:t>Giacoppo</a:t>
            </a:r>
            <a:r>
              <a:rPr lang="en-US" b="1" dirty="0" smtClean="0"/>
              <a:t> [NS077]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428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First discovery of low-energy enhancement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8</a:t>
            </a:fld>
            <a:endParaRPr lang="en-US" dirty="0"/>
          </a:p>
        </p:txBody>
      </p:sp>
      <p:pic>
        <p:nvPicPr>
          <p:cNvPr id="67" name="Picture 66" descr="Screen Shot 2012-12-06 at 9.3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7067"/>
            <a:ext cx="9144000" cy="48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8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Oslo data on low-energy enhancement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9D38-C0D0-6F4B-A151-4A9E5C75F9E8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upbend_RSF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6" y="1451229"/>
            <a:ext cx="5857182" cy="4969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128283" y="3626935"/>
            <a:ext cx="252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Gamma strength (MeV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70624" y="2506632"/>
            <a:ext cx="3515725" cy="3342351"/>
            <a:chOff x="770624" y="2506632"/>
            <a:chExt cx="3515725" cy="3342351"/>
          </a:xfrm>
        </p:grpSpPr>
        <p:sp>
          <p:nvSpPr>
            <p:cNvPr id="8" name="Oval 7"/>
            <p:cNvSpPr/>
            <p:nvPr/>
          </p:nvSpPr>
          <p:spPr>
            <a:xfrm>
              <a:off x="770624" y="2506632"/>
              <a:ext cx="756351" cy="775220"/>
            </a:xfrm>
            <a:prstGeom prst="ellipse">
              <a:avLst/>
            </a:prstGeom>
            <a:noFill/>
            <a:ln w="28575" cmpd="sng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29998" y="5073763"/>
              <a:ext cx="756351" cy="775220"/>
            </a:xfrm>
            <a:prstGeom prst="ellipse">
              <a:avLst/>
            </a:prstGeom>
            <a:noFill/>
            <a:ln w="28575" cmpd="sng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29998" y="2616680"/>
              <a:ext cx="756351" cy="775220"/>
            </a:xfrm>
            <a:prstGeom prst="ellipse">
              <a:avLst/>
            </a:prstGeom>
            <a:noFill/>
            <a:ln w="28575" cmpd="sng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0624" y="4984046"/>
              <a:ext cx="756351" cy="775220"/>
            </a:xfrm>
            <a:prstGeom prst="ellipse">
              <a:avLst/>
            </a:prstGeom>
            <a:noFill/>
            <a:ln w="28575" cmpd="sng"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34322" y="1649442"/>
            <a:ext cx="3915567" cy="48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baseline="30000" dirty="0" smtClean="0"/>
              <a:t>56,57</a:t>
            </a:r>
            <a:r>
              <a:rPr lang="en-US" b="1" dirty="0" smtClean="0"/>
              <a:t>Fe: </a:t>
            </a:r>
          </a:p>
          <a:p>
            <a:r>
              <a:rPr lang="en-US" sz="1600" dirty="0" err="1" smtClean="0"/>
              <a:t>Voinov</a:t>
            </a:r>
            <a:r>
              <a:rPr lang="en-US" sz="1600" dirty="0" smtClean="0"/>
              <a:t> </a:t>
            </a:r>
            <a:r>
              <a:rPr lang="en-US" sz="1600" i="1" dirty="0"/>
              <a:t>et al.,</a:t>
            </a:r>
            <a:r>
              <a:rPr lang="en-US" sz="1600" dirty="0"/>
              <a:t> PRL 93, 142504 (2004</a:t>
            </a:r>
            <a:r>
              <a:rPr lang="en-US" sz="1600" dirty="0" smtClean="0"/>
              <a:t>) </a:t>
            </a:r>
            <a:endParaRPr lang="en-US" sz="1600" dirty="0"/>
          </a:p>
          <a:p>
            <a:endParaRPr lang="en-US" sz="1600" dirty="0"/>
          </a:p>
          <a:p>
            <a:r>
              <a:rPr lang="en-US" b="1" baseline="30000" dirty="0"/>
              <a:t>93-</a:t>
            </a:r>
            <a:r>
              <a:rPr lang="en-US" b="1" baseline="30000" dirty="0" smtClean="0"/>
              <a:t>98</a:t>
            </a:r>
            <a:r>
              <a:rPr lang="en-US" b="1" dirty="0" smtClean="0"/>
              <a:t>Mo: </a:t>
            </a:r>
          </a:p>
          <a:p>
            <a:r>
              <a:rPr lang="en-US" sz="1600" dirty="0" err="1" smtClean="0"/>
              <a:t>Guttormsen</a:t>
            </a:r>
            <a:r>
              <a:rPr lang="en-US" sz="1600" dirty="0" smtClean="0"/>
              <a:t> </a:t>
            </a:r>
            <a:r>
              <a:rPr lang="en-US" sz="1600" i="1" dirty="0"/>
              <a:t>et al.</a:t>
            </a:r>
            <a:r>
              <a:rPr lang="en-US" sz="1600" i="1" dirty="0" smtClean="0"/>
              <a:t>, </a:t>
            </a:r>
            <a:r>
              <a:rPr lang="en-US" sz="1600" dirty="0" smtClean="0"/>
              <a:t>PRC </a:t>
            </a:r>
            <a:r>
              <a:rPr lang="en-US" sz="1600" dirty="0"/>
              <a:t>71, 044307 (2005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b="1" baseline="30000" dirty="0" smtClean="0"/>
              <a:t>50,51</a:t>
            </a:r>
            <a:r>
              <a:rPr lang="en-US" b="1" dirty="0" smtClean="0"/>
              <a:t>V: </a:t>
            </a:r>
          </a:p>
          <a:p>
            <a:r>
              <a:rPr lang="en-US" sz="1600" dirty="0" smtClean="0"/>
              <a:t>Larsen </a:t>
            </a:r>
            <a:r>
              <a:rPr lang="en-US" sz="1600" i="1" dirty="0"/>
              <a:t>et al.,</a:t>
            </a:r>
            <a:r>
              <a:rPr lang="en-US" sz="1600" dirty="0"/>
              <a:t> PRC 73, 064301 (2006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b="1" baseline="30000" dirty="0" smtClean="0"/>
              <a:t>43-45</a:t>
            </a:r>
            <a:r>
              <a:rPr lang="en-US" b="1" dirty="0" smtClean="0"/>
              <a:t>Sc: </a:t>
            </a:r>
          </a:p>
          <a:p>
            <a:r>
              <a:rPr lang="en-US" sz="1600" dirty="0" smtClean="0"/>
              <a:t>Larsen </a:t>
            </a:r>
            <a:r>
              <a:rPr lang="en-US" sz="1600" i="1" dirty="0"/>
              <a:t>et al.,</a:t>
            </a:r>
            <a:r>
              <a:rPr lang="en-US" sz="1600" dirty="0"/>
              <a:t> PRC 76, 044303 (2007</a:t>
            </a:r>
            <a:r>
              <a:rPr lang="en-US" sz="1600" dirty="0" smtClean="0"/>
              <a:t>)</a:t>
            </a:r>
          </a:p>
          <a:p>
            <a:r>
              <a:rPr lang="en-US" sz="1600" dirty="0" err="1" smtClean="0"/>
              <a:t>Bürger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PRC 85, 064328 (2012)</a:t>
            </a:r>
          </a:p>
          <a:p>
            <a:endParaRPr lang="en-US" sz="1600" dirty="0"/>
          </a:p>
          <a:p>
            <a:r>
              <a:rPr lang="en-US" sz="1600" b="1" baseline="30000" dirty="0" smtClean="0"/>
              <a:t>44-46</a:t>
            </a:r>
            <a:r>
              <a:rPr lang="en-US" sz="1600" b="1" dirty="0" smtClean="0"/>
              <a:t>Ti:</a:t>
            </a:r>
          </a:p>
          <a:p>
            <a:r>
              <a:rPr lang="en-US" sz="1600" dirty="0" smtClean="0"/>
              <a:t>Larsen </a:t>
            </a:r>
            <a:r>
              <a:rPr lang="en-US" sz="1600" i="1" dirty="0" smtClean="0"/>
              <a:t>et al.,</a:t>
            </a:r>
            <a:r>
              <a:rPr lang="en-US" sz="1600" dirty="0" smtClean="0"/>
              <a:t> PRC 85, 014320 (2012)</a:t>
            </a:r>
          </a:p>
          <a:p>
            <a:r>
              <a:rPr lang="en-US" sz="1600" dirty="0" smtClean="0"/>
              <a:t>Syed </a:t>
            </a:r>
            <a:r>
              <a:rPr lang="en-US" sz="1600" i="1" dirty="0" smtClean="0"/>
              <a:t>et al.,</a:t>
            </a:r>
            <a:r>
              <a:rPr lang="en-US" sz="1600" dirty="0" smtClean="0"/>
              <a:t> PRC 80, 044309 (2009)</a:t>
            </a:r>
          </a:p>
          <a:p>
            <a:r>
              <a:rPr lang="en-US" sz="1600" dirty="0" err="1" smtClean="0"/>
              <a:t>Guttormsen</a:t>
            </a:r>
            <a:r>
              <a:rPr lang="en-US" sz="1600" dirty="0" smtClean="0"/>
              <a:t> </a:t>
            </a:r>
            <a:r>
              <a:rPr lang="en-US" sz="1600" i="1" dirty="0" smtClean="0"/>
              <a:t>et al., </a:t>
            </a:r>
            <a:r>
              <a:rPr lang="en-US" sz="1600" dirty="0" smtClean="0"/>
              <a:t>PRC 83, 014312 (2011)</a:t>
            </a:r>
          </a:p>
          <a:p>
            <a:endParaRPr lang="en-US" sz="1600" dirty="0" smtClean="0"/>
          </a:p>
          <a:p>
            <a:endParaRPr lang="en-US" sz="16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33997" y="6337906"/>
            <a:ext cx="225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Gamma energy (MeV)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9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8059</TotalTime>
  <Words>1111</Words>
  <Application>Microsoft Office PowerPoint</Application>
  <PresentationFormat>Presentazione su schermo (4:3)</PresentationFormat>
  <Paragraphs>152</Paragraphs>
  <Slides>16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Low-energy enhancement of nuclear g strength  and its impact on astrophysical reaction rates  </vt:lpstr>
      <vt:lpstr>Collaborators</vt:lpstr>
      <vt:lpstr>Outline</vt:lpstr>
      <vt:lpstr>Heavy-element abundances and  Maxwellian-averaged reaction rates</vt:lpstr>
      <vt:lpstr>Nuclear g strength function</vt:lpstr>
      <vt:lpstr>Experiments @ OCL</vt:lpstr>
      <vt:lpstr>Experiments @ OCL</vt:lpstr>
      <vt:lpstr>First discovery of low-energy enhancement</vt:lpstr>
      <vt:lpstr>Oslo data on low-energy enhancement</vt:lpstr>
      <vt:lpstr>Berkeley data on low-energy enhancement</vt:lpstr>
      <vt:lpstr>Cd isotopes – transitional region?</vt:lpstr>
      <vt:lpstr>LaBr3(Ce) experimental campaign – 56,57Fe</vt:lpstr>
      <vt:lpstr>Gamma strength function, 56Fe</vt:lpstr>
      <vt:lpstr>Possible impact on (n,g) rates for n-rich nuclei</vt:lpstr>
      <vt:lpstr>New calculations on the market</vt:lpstr>
      <vt:lpstr>Summary &amp; future plans</vt:lpstr>
    </vt:vector>
  </TitlesOfParts>
  <Company>University of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Low-energy enhancement of nuclear g strength and its impact on astrophysical reaction rates  </dc:title>
  <dc:creator>Ann-Cecilie Larsen</dc:creator>
  <cp:lastModifiedBy>tecno</cp:lastModifiedBy>
  <cp:revision>289</cp:revision>
  <dcterms:created xsi:type="dcterms:W3CDTF">2013-05-26T17:52:28Z</dcterms:created>
  <dcterms:modified xsi:type="dcterms:W3CDTF">2013-06-05T08:45:57Z</dcterms:modified>
</cp:coreProperties>
</file>