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75" r:id="rId2"/>
    <p:sldMasterId id="2147483683" r:id="rId3"/>
    <p:sldMasterId id="2147483762" r:id="rId4"/>
  </p:sldMasterIdLst>
  <p:notesMasterIdLst>
    <p:notesMasterId r:id="rId27"/>
  </p:notesMasterIdLst>
  <p:sldIdLst>
    <p:sldId id="256" r:id="rId5"/>
    <p:sldId id="314" r:id="rId6"/>
    <p:sldId id="322" r:id="rId7"/>
    <p:sldId id="318" r:id="rId8"/>
    <p:sldId id="292" r:id="rId9"/>
    <p:sldId id="305" r:id="rId10"/>
    <p:sldId id="308" r:id="rId11"/>
    <p:sldId id="293" r:id="rId12"/>
    <p:sldId id="319" r:id="rId13"/>
    <p:sldId id="296" r:id="rId14"/>
    <p:sldId id="295" r:id="rId15"/>
    <p:sldId id="303" r:id="rId16"/>
    <p:sldId id="323" r:id="rId17"/>
    <p:sldId id="324" r:id="rId18"/>
    <p:sldId id="325" r:id="rId19"/>
    <p:sldId id="326" r:id="rId20"/>
    <p:sldId id="297" r:id="rId21"/>
    <p:sldId id="311" r:id="rId22"/>
    <p:sldId id="317" r:id="rId23"/>
    <p:sldId id="312" r:id="rId24"/>
    <p:sldId id="310" r:id="rId25"/>
    <p:sldId id="30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ACA"/>
    <a:srgbClr val="000000"/>
    <a:srgbClr val="FF0000"/>
    <a:srgbClr val="00537C"/>
    <a:srgbClr val="00FFFF"/>
    <a:srgbClr val="66FF66"/>
    <a:srgbClr val="33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19" autoAdjust="0"/>
    <p:restoredTop sz="94622" autoAdjust="0"/>
  </p:normalViewPr>
  <p:slideViewPr>
    <p:cSldViewPr>
      <p:cViewPr>
        <p:scale>
          <a:sx n="55" d="100"/>
          <a:sy n="55" d="100"/>
        </p:scale>
        <p:origin x="-13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notesViewPr>
    <p:cSldViewPr>
      <p:cViewPr varScale="1">
        <p:scale>
          <a:sx n="57" d="100"/>
          <a:sy n="57" d="100"/>
        </p:scale>
        <p:origin x="-121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2D028037-16A1-4F02-B04C-4DF432C0232E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47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5402-72CD-44C9-AE50-A12F7063C250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7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AA2-3C14-4D3C-828A-E0DE7EFD1564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86C9D-E4DF-40E6-9F1D-AB961DD669BD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4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88099-A145-406A-885C-7A206CB81916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1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8DD2-E44D-4B07-AC29-D9230C8681F3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6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238CC-DDD9-4B1B-AC17-232933C9B3C1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9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E6E7-5518-4C10-BD92-1FF812D88D26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2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E4A6C-31C6-4A71-BC8A-20C4EBF2FCD7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79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314F2-E0C3-4B77-87B8-F50EB3BBC8DF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4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1059C-627A-48EE-9246-37FDE86A694F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5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C9467-D74C-44A1-86E9-63F4217113EE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6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45E4-A268-415B-A3A2-48733B1775D3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1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24BA-5811-4C24-A3F2-857434947097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90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30A2B-F121-413A-8CC0-BEB62784251A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7EEE-5430-4A2F-8F7F-26CF088C7439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9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37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37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D1F2-8B06-4EBD-A467-1D727694C413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8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A999-A3AF-4500-B494-589FD9BCDFA9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67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C2BC-527A-4CB1-A105-FB58EC4974C2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0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ED48-9A89-48FD-BFE8-825733C8154A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48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F269-954B-4A18-B06F-A9E0633BC786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15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08A4-A272-40AD-81B2-A834B22E9D70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73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DBD8-FE10-45AF-8B9B-6B3A31C82A9A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0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99AD-EFF5-4AF5-A62A-0356502BB13C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50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EC76-0B36-4E0D-A9E2-8D32237D3806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5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9BE9-4D64-4B2D-BDCB-2533465BE59D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10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819E-7132-48C5-912C-2A5F57619ED6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44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8C60-66D6-4AC0-A719-0CC114E918BE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89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96BAC-CB51-4DBF-997B-5855CDD5F136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12AB2-504E-4A7D-A4E0-DC8FB2527FE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0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4285-ACE7-43EE-A647-7EEF8493BED7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74F26-B3B5-421B-9352-43AAAEB8759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7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2409-39A0-48F3-81A7-DF3CE457D00E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612C-A8DC-4336-AE3B-6E59707513D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39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1644-0CD8-485B-8DAE-04EE38F2F5DC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B18D5-6165-472D-A1BF-C1340AE6D2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67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3778-4006-4B37-B26E-BF4D4BC1219D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222D6-38DF-482D-8286-0FA65BA4238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59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DF7AC-F706-4D78-91FD-A331D27807CE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2C7EE-6A38-46D3-9200-434D2ADB28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108A-1627-4E80-92E0-0F50E27A6EA4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3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11D5-61E9-4787-B9F9-22EE2F84C938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037C9-00AE-400D-A4BC-61D118FEEA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7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6360F-B095-462A-B4DD-B98E616500E1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5EF40-AA60-4CED-BF2F-5E00A238E04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58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2C38-8286-4BFC-8AEC-1E5497782DD4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7E1E-0342-4CA7-815B-EE451DC9F1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64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FACB-DBA2-4CE8-A01D-CEEFFF0DAFDD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EAA12-D82B-4366-807F-8F8AFC56026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7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A3E4-5AB4-4CDB-8ED6-7A07B85AC3E2}" type="datetime1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E8C1-E837-4AF3-BFDB-A91EA833AF15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4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26E3-7579-4529-A296-1E77DCDCB833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4E126-CC5F-424C-BAF4-D1F6B4354FC0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3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6386-BBDB-439F-99E5-D576B9FD11F8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6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DD4E-EBB7-412C-A22A-77E5EDBD9D0E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0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9A58-9DD4-43BE-9E29-1B0F4525BC38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8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379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379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79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79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380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380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380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0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1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3812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13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1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381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382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2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2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382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3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3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3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3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3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3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3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83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3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4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4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F948DC41-1F1E-4212-B6E6-D8BB6B941A7B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0EB497F-5ECB-4E13-9C08-890C1152D509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26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26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26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27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27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27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62729FC-952A-428B-8D71-86CB23EC58E8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36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2400"/>
            </a:p>
          </p:txBody>
        </p:sp>
        <p:grpSp>
          <p:nvGrpSpPr>
            <p:cNvPr id="410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3619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en-US" sz="2400"/>
              </a:p>
            </p:txBody>
          </p:sp>
          <p:sp>
            <p:nvSpPr>
              <p:cNvPr id="13619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fld id="{7449B840-2374-43A3-B91F-FF096D6C4586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pPr>
              <a:defRPr/>
            </a:pPr>
            <a:fld id="{EF784F2C-C040-4358-8DE8-C719EDA63D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4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133600"/>
            <a:ext cx="8180387" cy="1081088"/>
          </a:xfrm>
        </p:spPr>
        <p:txBody>
          <a:bodyPr anchor="b"/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Pre-equilibrium </a:t>
            </a: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a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-particle emission as a probe to study </a:t>
            </a: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a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-clustering in nuclei</a:t>
            </a:r>
            <a:r>
              <a:rPr lang="en-US" sz="5400" smtClean="0">
                <a:latin typeface="Arial" charset="0"/>
              </a:rPr>
              <a:t> </a:t>
            </a:r>
            <a:endParaRPr lang="ru-RU" sz="5400" smtClean="0">
              <a:latin typeface="Arial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58750" y="3284538"/>
            <a:ext cx="8985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O.V. Fotina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S.A. Goncharov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D.O. Eremenko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O.A. Yuminov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S.Yu. Platonov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</a:p>
          <a:p>
            <a:pPr algn="ctr"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V.L. Kravchuk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F. Gramegna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T. Marchi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M. Cinausero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</a:p>
          <a:p>
            <a:pPr algn="ctr"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M. D'Agostino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M. Bruno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G. Baiocco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L. Morelli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M. Degerlier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for the NUCL-ex and HECTOR collaboration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755650" y="4508500"/>
            <a:ext cx="81565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aseline="3000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600" i="1">
                <a:solidFill>
                  <a:srgbClr val="000000"/>
                </a:solidFill>
                <a:latin typeface="Arial" charset="0"/>
              </a:rPr>
              <a:t> Lomonosov </a:t>
            </a:r>
            <a:r>
              <a:rPr lang="en-GB" sz="1600" i="1">
                <a:solidFill>
                  <a:srgbClr val="000000"/>
                </a:solidFill>
                <a:latin typeface="Arial" charset="0"/>
              </a:rPr>
              <a:t>Moscow State University</a:t>
            </a:r>
            <a:r>
              <a:rPr lang="en-US" sz="1600" i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600" i="1">
                <a:solidFill>
                  <a:srgbClr val="000000"/>
                </a:solidFill>
                <a:latin typeface="Arial" charset="0"/>
              </a:rPr>
              <a:t>Physics Department,</a:t>
            </a:r>
            <a:r>
              <a:rPr lang="en-GB" sz="16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600" i="1">
                <a:solidFill>
                  <a:srgbClr val="000000"/>
                </a:solidFill>
                <a:latin typeface="Arial" charset="0"/>
              </a:rPr>
              <a:t>SINP, Moscow, Russia </a:t>
            </a:r>
            <a:endParaRPr lang="it-IT" sz="16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it-IT" sz="1600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it-IT" sz="1600" i="1">
                <a:solidFill>
                  <a:srgbClr val="000000"/>
                </a:solidFill>
                <a:latin typeface="Arial" charset="0"/>
              </a:rPr>
              <a:t> INFN, Laboratori Nazionali di Legnaro, Legnaro, Italy</a:t>
            </a:r>
          </a:p>
          <a:p>
            <a:pPr eaLnBrk="1" hangingPunct="1"/>
            <a:r>
              <a:rPr lang="it-IT" sz="1600" i="1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it-IT" sz="1600" i="1">
                <a:solidFill>
                  <a:srgbClr val="000000"/>
                </a:solidFill>
                <a:latin typeface="Arial" charset="0"/>
              </a:rPr>
              <a:t> Dipartimento di Fisica, University of Bologna and INFN sezione di Bologna, Italy</a:t>
            </a:r>
          </a:p>
          <a:p>
            <a:pPr eaLnBrk="1" hangingPunct="1"/>
            <a:r>
              <a:rPr lang="en-GB" sz="1600" i="1" baseline="30000">
                <a:solidFill>
                  <a:srgbClr val="000000"/>
                </a:solidFill>
                <a:latin typeface="Arial" charset="0"/>
              </a:rPr>
              <a:t>4 </a:t>
            </a:r>
            <a:r>
              <a:rPr lang="en-GB" sz="1600" i="1">
                <a:solidFill>
                  <a:srgbClr val="000000"/>
                </a:solidFill>
                <a:latin typeface="Arial" charset="0"/>
              </a:rPr>
              <a:t>University of Nevsehir, Science and Art Faculty, Physics Department, Nevsehir, Turkey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4104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e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3276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13"/>
          <p:cNvSpPr>
            <a:spLocks noChangeArrowheads="1"/>
          </p:cNvSpPr>
          <p:nvPr/>
        </p:nvSpPr>
        <p:spPr bwMode="auto">
          <a:xfrm>
            <a:off x="4643438" y="6127750"/>
            <a:ext cx="3671887" cy="730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/>
              <a:t>Skobeltsyn Institute of Nuclear Physics </a:t>
            </a:r>
            <a:br>
              <a:rPr lang="en-US" sz="1400" b="1"/>
            </a:br>
            <a:r>
              <a:rPr lang="en-US" sz="1400" b="1"/>
              <a:t>Lomonosov Moscow State University</a:t>
            </a:r>
          </a:p>
          <a:p>
            <a:endParaRPr lang="en-US" sz="1400" b="1"/>
          </a:p>
        </p:txBody>
      </p:sp>
      <p:pic>
        <p:nvPicPr>
          <p:cNvPr id="28680" name="Picture 10" descr="SINP M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15050"/>
            <a:ext cx="1403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1547813" y="6237288"/>
            <a:ext cx="6400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kumimoji="0" lang="ru-RU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7891" name="Рисунок 2" descr="Fig сl 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40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3276600" y="40481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</a:rPr>
              <a:t>Preliminary  Result  for </a:t>
            </a:r>
            <a:r>
              <a:rPr lang="en-US" sz="2000" b="1">
                <a:solidFill>
                  <a:srgbClr val="000000"/>
                </a:solidFill>
                <a:latin typeface="Symbol" pitchFamily="18" charset="2"/>
              </a:rPr>
              <a:t>a</a:t>
            </a:r>
            <a:endParaRPr lang="ru-RU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42913" y="103188"/>
            <a:ext cx="8243887" cy="123825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effectLst/>
                <a:latin typeface="Symbol" pitchFamily="18" charset="2"/>
              </a:rPr>
              <a:t>a</a:t>
            </a:r>
            <a:r>
              <a:rPr lang="en-US" sz="2400" b="1" smtClean="0">
                <a:effectLst/>
                <a:latin typeface="Times New Roman" pitchFamily="18" charset="0"/>
              </a:rPr>
              <a:t>, </a:t>
            </a:r>
            <a:br>
              <a:rPr lang="en-US" sz="2400" b="1" smtClean="0">
                <a:effectLst/>
                <a:latin typeface="Times New Roman" pitchFamily="18" charset="0"/>
              </a:rPr>
            </a:br>
            <a:r>
              <a:rPr lang="en-US" sz="2400" b="1" baseline="30000" smtClean="0">
                <a:effectLst/>
                <a:latin typeface="Times New Roman" pitchFamily="18" charset="0"/>
              </a:rPr>
              <a:t>16</a:t>
            </a:r>
            <a:r>
              <a:rPr lang="en-US" sz="2400" b="1" smtClean="0">
                <a:effectLst/>
                <a:latin typeface="Times New Roman" pitchFamily="18" charset="0"/>
              </a:rPr>
              <a:t>O+</a:t>
            </a:r>
            <a:r>
              <a:rPr lang="en-US" sz="2400" b="1" baseline="30000" smtClean="0">
                <a:effectLst/>
                <a:latin typeface="Times New Roman" pitchFamily="18" charset="0"/>
              </a:rPr>
              <a:t>65</a:t>
            </a:r>
            <a:r>
              <a:rPr lang="en-US" sz="2400" b="1" smtClean="0">
                <a:effectLst/>
                <a:latin typeface="Times New Roman" pitchFamily="18" charset="0"/>
              </a:rPr>
              <a:t>Cu</a:t>
            </a:r>
            <a:r>
              <a:rPr lang="en-US" sz="2400" b="1" smtClean="0">
                <a:effectLst/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2400" b="1" baseline="30000" smtClean="0">
                <a:effectLst/>
                <a:latin typeface="Times New Roman" pitchFamily="18" charset="0"/>
                <a:sym typeface="Symbol" pitchFamily="18" charset="2"/>
              </a:rPr>
              <a:t>81</a:t>
            </a:r>
            <a:r>
              <a:rPr lang="en-US" sz="2400" b="1" smtClean="0">
                <a:effectLst/>
                <a:latin typeface="Times New Roman" pitchFamily="18" charset="0"/>
                <a:sym typeface="Symbol" pitchFamily="18" charset="2"/>
              </a:rPr>
              <a:t>Rb</a:t>
            </a:r>
            <a:r>
              <a:rPr lang="en-US" sz="2400" b="1" smtClean="0">
                <a:effectLst/>
                <a:latin typeface="Times New Roman" pitchFamily="18" charset="0"/>
              </a:rPr>
              <a:t>, E</a:t>
            </a:r>
            <a:r>
              <a:rPr lang="en-US" sz="2400" b="1" baseline="-25000" smtClean="0">
                <a:effectLst/>
                <a:latin typeface="Times New Roman" pitchFamily="18" charset="0"/>
              </a:rPr>
              <a:t>O</a:t>
            </a:r>
            <a:r>
              <a:rPr lang="en-US" sz="2400" b="1" smtClean="0">
                <a:effectLst/>
                <a:latin typeface="Times New Roman" pitchFamily="18" charset="0"/>
              </a:rPr>
              <a:t>=256 </a:t>
            </a:r>
            <a:r>
              <a:rPr lang="en-US" sz="1800" b="1" smtClean="0">
                <a:effectLst/>
                <a:latin typeface="Times New Roman" pitchFamily="18" charset="0"/>
              </a:rPr>
              <a:t>MeV </a:t>
            </a:r>
            <a:r>
              <a:rPr lang="en-US" sz="2400" b="1" smtClean="0">
                <a:effectLst/>
                <a:latin typeface="Times New Roman" pitchFamily="18" charset="0"/>
              </a:rPr>
              <a:t>(16 </a:t>
            </a:r>
            <a:r>
              <a:rPr lang="en-US" sz="1800" b="1" smtClean="0">
                <a:effectLst/>
                <a:latin typeface="Times New Roman" pitchFamily="18" charset="0"/>
              </a:rPr>
              <a:t>MeV/u</a:t>
            </a:r>
            <a:r>
              <a:rPr lang="en-US" sz="2400" b="1" smtClean="0">
                <a:effectLst/>
                <a:latin typeface="Times New Roman" pitchFamily="18" charset="0"/>
              </a:rPr>
              <a:t>); E*=208,9 </a:t>
            </a:r>
            <a:r>
              <a:rPr lang="en-US" sz="1800" b="1" smtClean="0">
                <a:effectLst/>
                <a:latin typeface="Times New Roman" pitchFamily="18" charset="0"/>
              </a:rPr>
              <a:t>MeV</a:t>
            </a:r>
            <a:r>
              <a:rPr lang="en-US" sz="2400" b="1" smtClean="0">
                <a:effectLst/>
                <a:latin typeface="Times New Roman" pitchFamily="18" charset="0"/>
              </a:rPr>
              <a:t>  </a:t>
            </a:r>
            <a:br>
              <a:rPr lang="en-US" sz="2400" b="1" smtClean="0">
                <a:effectLst/>
                <a:latin typeface="Times New Roman" pitchFamily="18" charset="0"/>
              </a:rPr>
            </a:br>
            <a:r>
              <a:rPr lang="en-US" sz="2400" b="1" baseline="30000" smtClean="0">
                <a:effectLst/>
                <a:latin typeface="Times New Roman" pitchFamily="18" charset="0"/>
              </a:rPr>
              <a:t>19</a:t>
            </a:r>
            <a:r>
              <a:rPr lang="en-US" sz="2400" b="1" smtClean="0">
                <a:effectLst/>
                <a:latin typeface="Times New Roman" pitchFamily="18" charset="0"/>
              </a:rPr>
              <a:t>F+</a:t>
            </a:r>
            <a:r>
              <a:rPr lang="en-US" sz="2400" b="1" baseline="30000" smtClean="0">
                <a:effectLst/>
                <a:latin typeface="Times New Roman" pitchFamily="18" charset="0"/>
              </a:rPr>
              <a:t>62</a:t>
            </a:r>
            <a:r>
              <a:rPr lang="en-US" sz="2400" b="1" smtClean="0">
                <a:effectLst/>
                <a:latin typeface="Times New Roman" pitchFamily="18" charset="0"/>
              </a:rPr>
              <a:t>Ni </a:t>
            </a:r>
            <a:r>
              <a:rPr lang="en-US" sz="2400" b="1" smtClean="0">
                <a:effectLst/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2400" b="1" baseline="30000" smtClean="0">
                <a:effectLst/>
                <a:latin typeface="Times New Roman" pitchFamily="18" charset="0"/>
                <a:sym typeface="Symbol" pitchFamily="18" charset="2"/>
              </a:rPr>
              <a:t>81</a:t>
            </a:r>
            <a:r>
              <a:rPr lang="en-US" sz="2400" b="1" smtClean="0">
                <a:effectLst/>
                <a:latin typeface="Times New Roman" pitchFamily="18" charset="0"/>
                <a:sym typeface="Symbol" pitchFamily="18" charset="2"/>
              </a:rPr>
              <a:t>Rb</a:t>
            </a:r>
            <a:r>
              <a:rPr lang="en-US" sz="2400" b="1" smtClean="0">
                <a:effectLst/>
                <a:latin typeface="Times New Roman" pitchFamily="18" charset="0"/>
              </a:rPr>
              <a:t>, E</a:t>
            </a:r>
            <a:r>
              <a:rPr lang="en-US" sz="2400" b="1" baseline="-25000" smtClean="0">
                <a:effectLst/>
                <a:latin typeface="Times New Roman" pitchFamily="18" charset="0"/>
              </a:rPr>
              <a:t>F</a:t>
            </a:r>
            <a:r>
              <a:rPr lang="en-US" sz="2400" b="1" smtClean="0">
                <a:effectLst/>
                <a:latin typeface="Times New Roman" pitchFamily="18" charset="0"/>
              </a:rPr>
              <a:t>=304 </a:t>
            </a:r>
            <a:r>
              <a:rPr lang="en-US" sz="1800" b="1" smtClean="0">
                <a:effectLst/>
                <a:latin typeface="Times New Roman" pitchFamily="18" charset="0"/>
              </a:rPr>
              <a:t>MeV </a:t>
            </a:r>
            <a:r>
              <a:rPr lang="en-US" sz="2400" b="1" smtClean="0">
                <a:effectLst/>
                <a:latin typeface="Times New Roman" pitchFamily="18" charset="0"/>
              </a:rPr>
              <a:t>(16 </a:t>
            </a:r>
            <a:r>
              <a:rPr lang="en-US" sz="1800" b="1" smtClean="0">
                <a:effectLst/>
                <a:latin typeface="Times New Roman" pitchFamily="18" charset="0"/>
              </a:rPr>
              <a:t>MeV/u</a:t>
            </a:r>
            <a:r>
              <a:rPr lang="en-US" sz="2400" b="1" smtClean="0">
                <a:effectLst/>
                <a:latin typeface="Times New Roman" pitchFamily="18" charset="0"/>
              </a:rPr>
              <a:t>); E*=239,9</a:t>
            </a:r>
            <a:r>
              <a:rPr lang="en-US" sz="1800" b="1" smtClean="0">
                <a:effectLst/>
                <a:latin typeface="Times New Roman" pitchFamily="18" charset="0"/>
              </a:rPr>
              <a:t>MeV</a:t>
            </a:r>
            <a:br>
              <a:rPr lang="en-US" sz="1800" b="1" smtClean="0">
                <a:effectLst/>
                <a:latin typeface="Times New Roman" pitchFamily="18" charset="0"/>
              </a:rPr>
            </a:br>
            <a:r>
              <a:rPr lang="en-US" sz="1800" b="1" smtClean="0">
                <a:effectLst/>
                <a:latin typeface="Times New Roman" pitchFamily="18" charset="0"/>
              </a:rPr>
              <a:t>( in lab)</a:t>
            </a:r>
            <a:endParaRPr lang="ru-RU" sz="2400" b="1" smtClean="0">
              <a:effectLst/>
              <a:latin typeface="Times New Roman" pitchFamily="18" charset="0"/>
            </a:endParaRPr>
          </a:p>
        </p:txBody>
      </p:sp>
      <p:pic>
        <p:nvPicPr>
          <p:cNvPr id="38915" name="Picture 5" descr="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38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1547813" y="6237288"/>
            <a:ext cx="6400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kumimoji="0"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5003800" y="2708275"/>
            <a:ext cx="3838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>
                <a:solidFill>
                  <a:srgbClr val="000000"/>
                </a:solidFill>
              </a:rPr>
              <a:t> </a:t>
            </a:r>
            <a:r>
              <a:rPr lang="en-US" sz="4000" b="1">
                <a:solidFill>
                  <a:srgbClr val="000000"/>
                </a:solidFill>
              </a:rPr>
              <a:t>Thank you for your attention</a:t>
            </a:r>
            <a:r>
              <a:rPr lang="en-US" sz="4000" b="1">
                <a:solidFill>
                  <a:srgbClr val="0A85FF"/>
                </a:solidFill>
              </a:rPr>
              <a:t>  </a:t>
            </a:r>
          </a:p>
        </p:txBody>
      </p:sp>
      <p:pic>
        <p:nvPicPr>
          <p:cNvPr id="39940" name="Рисунок 4" descr="Ferrara-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8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44675"/>
            <a:ext cx="8243888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39750" y="476250"/>
            <a:ext cx="80645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l-PL" sz="1400" i="1">
                <a:solidFill>
                  <a:srgbClr val="000000"/>
                </a:solidFill>
              </a:rPr>
              <a:t>(Cross-Section (CS) in arbitrary units)</a:t>
            </a:r>
            <a:r>
              <a:rPr lang="pl-PL">
                <a:solidFill>
                  <a:srgbClr val="000000"/>
                </a:solidFill>
              </a:rPr>
              <a:t> </a:t>
            </a:r>
            <a:r>
              <a:rPr lang="pl-PL" sz="1400" i="1">
                <a:solidFill>
                  <a:srgbClr val="000000"/>
                </a:solidFill>
              </a:rPr>
              <a:t>Experimental data are shown in red. </a:t>
            </a:r>
            <a:r>
              <a:rPr lang="en-US" sz="1400" i="1">
                <a:solidFill>
                  <a:srgbClr val="000000"/>
                </a:solidFill>
              </a:rPr>
              <a:t>Open circles show the pre-equilibrium part of the spectra. The continuous line is the sum of evaporative plus pre-equilibrium contribution from the calculation [1-3]. </a:t>
            </a:r>
          </a:p>
          <a:p>
            <a:pPr eaLnBrk="1" hangingPunct="1"/>
            <a:r>
              <a:rPr lang="de-DE" sz="1400">
                <a:solidFill>
                  <a:srgbClr val="000000"/>
                </a:solidFill>
              </a:rPr>
              <a:t>[1] O.V. Fotina et al., </a:t>
            </a:r>
            <a:r>
              <a:rPr lang="it-IT" sz="1400">
                <a:solidFill>
                  <a:srgbClr val="000000"/>
                </a:solidFill>
              </a:rPr>
              <a:t>Int. </a:t>
            </a:r>
            <a:r>
              <a:rPr lang="en-GB" sz="1400">
                <a:solidFill>
                  <a:srgbClr val="000000"/>
                </a:solidFill>
              </a:rPr>
              <a:t>Journ. Mod. Phys. E, (2010)</a:t>
            </a:r>
            <a:r>
              <a:rPr lang="en-US" sz="1400">
                <a:solidFill>
                  <a:srgbClr val="000000"/>
                </a:solidFill>
              </a:rPr>
              <a:t>. 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[2] D.O. Eremenko et al., Phys. </a:t>
            </a:r>
            <a:r>
              <a:rPr lang="en-GB" sz="1400">
                <a:solidFill>
                  <a:srgbClr val="000000"/>
                </a:solidFill>
              </a:rPr>
              <a:t>Atom. </a:t>
            </a:r>
            <a:r>
              <a:rPr lang="it-IT" sz="1400">
                <a:solidFill>
                  <a:srgbClr val="000000"/>
                </a:solidFill>
              </a:rPr>
              <a:t>Nucl. 65, 18 (2002). </a:t>
            </a:r>
          </a:p>
          <a:p>
            <a:pPr eaLnBrk="1" hangingPunct="1"/>
            <a:r>
              <a:rPr lang="it-IT" sz="1400">
                <a:solidFill>
                  <a:srgbClr val="000000"/>
                </a:solidFill>
              </a:rPr>
              <a:t>[3] O.V. Fotina et al., Phys. </a:t>
            </a:r>
            <a:r>
              <a:rPr lang="en-GB" sz="1400">
                <a:solidFill>
                  <a:srgbClr val="000000"/>
                </a:solidFill>
              </a:rPr>
              <a:t>Atom. Nucl., (2010).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i="1">
                <a:solidFill>
                  <a:srgbClr val="000000"/>
                </a:solidFill>
              </a:rPr>
              <a:t>Double differential spectra for </a:t>
            </a:r>
            <a:r>
              <a:rPr lang="pl-PL" b="1" i="1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pl-PL" i="1">
                <a:solidFill>
                  <a:srgbClr val="000000"/>
                </a:solidFill>
              </a:rPr>
              <a:t> particles for the </a:t>
            </a:r>
            <a:r>
              <a:rPr lang="pl-PL" b="1">
                <a:solidFill>
                  <a:srgbClr val="000000"/>
                </a:solidFill>
              </a:rPr>
              <a:t>250</a:t>
            </a:r>
            <a:r>
              <a:rPr lang="pl-PL" i="1">
                <a:solidFill>
                  <a:srgbClr val="000000"/>
                </a:solidFill>
              </a:rPr>
              <a:t> Me</a:t>
            </a:r>
            <a:r>
              <a:rPr lang="en-US" i="1">
                <a:solidFill>
                  <a:srgbClr val="000000"/>
                </a:solidFill>
              </a:rPr>
              <a:t>V</a:t>
            </a:r>
            <a:r>
              <a:rPr lang="pl-PL" i="1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 </a:t>
            </a:r>
            <a:r>
              <a:rPr lang="en-US" b="1" i="1" baseline="30000">
                <a:solidFill>
                  <a:srgbClr val="000000"/>
                </a:solidFill>
              </a:rPr>
              <a:t>16</a:t>
            </a:r>
            <a:r>
              <a:rPr lang="en-US" b="1" i="1">
                <a:solidFill>
                  <a:srgbClr val="000000"/>
                </a:solidFill>
              </a:rPr>
              <a:t>O+</a:t>
            </a:r>
            <a:r>
              <a:rPr lang="en-US" b="1" i="1" baseline="30000">
                <a:solidFill>
                  <a:srgbClr val="000000"/>
                </a:solidFill>
              </a:rPr>
              <a:t>116</a:t>
            </a:r>
            <a:r>
              <a:rPr lang="en-US" b="1" i="1">
                <a:solidFill>
                  <a:srgbClr val="000000"/>
                </a:solidFill>
              </a:rPr>
              <a:t>Sn</a:t>
            </a:r>
            <a:r>
              <a:rPr lang="en-US" i="1">
                <a:solidFill>
                  <a:srgbClr val="000000"/>
                </a:solidFill>
              </a:rPr>
              <a:t> reaction.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 txBox="1">
            <a:spLocks noGrp="1"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9065366-5612-4DE5-B46E-9416FD7615F3}" type="slidenum">
              <a:rPr kumimoji="0" lang="ru-RU" sz="1000">
                <a:latin typeface="+mn-lt"/>
              </a:rPr>
              <a:pPr algn="r">
                <a:defRPr/>
              </a:pPr>
              <a:t>14</a:t>
            </a:fld>
            <a:endParaRPr kumimoji="0" lang="ru-RU" sz="1000">
              <a:latin typeface="+mn-lt"/>
            </a:endParaRP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3563938" y="4076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i="1"/>
              <a:t>Double differential spectra </a:t>
            </a:r>
            <a:r>
              <a:rPr lang="pl-PL" sz="1600" i="1"/>
              <a:t>for</a:t>
            </a:r>
            <a:r>
              <a:rPr lang="pl-PL" i="1"/>
              <a:t> </a:t>
            </a:r>
            <a:r>
              <a:rPr lang="pl-PL" b="1" i="1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pl-PL" i="1"/>
              <a:t> </a:t>
            </a:r>
            <a:r>
              <a:rPr lang="pl-PL" sz="1600" i="1"/>
              <a:t>particles for the</a:t>
            </a:r>
            <a:r>
              <a:rPr lang="pl-PL" i="1"/>
              <a:t> </a:t>
            </a:r>
            <a:r>
              <a:rPr lang="en-US" b="1">
                <a:solidFill>
                  <a:srgbClr val="FF0000"/>
                </a:solidFill>
              </a:rPr>
              <a:t>130</a:t>
            </a:r>
            <a:r>
              <a:rPr lang="pl-PL" i="1"/>
              <a:t> </a:t>
            </a:r>
            <a:r>
              <a:rPr lang="pl-PL" sz="1600" i="1"/>
              <a:t>Me</a:t>
            </a:r>
            <a:r>
              <a:rPr lang="en-US" sz="1600" i="1"/>
              <a:t>V </a:t>
            </a:r>
            <a:r>
              <a:rPr lang="en-US" i="1" baseline="30000"/>
              <a:t>16</a:t>
            </a:r>
            <a:r>
              <a:rPr lang="en-US" i="1"/>
              <a:t>O+</a:t>
            </a:r>
            <a:r>
              <a:rPr lang="en-US" i="1" baseline="30000"/>
              <a:t>116</a:t>
            </a:r>
            <a:r>
              <a:rPr lang="en-US" i="1"/>
              <a:t>Sn reaction.</a:t>
            </a:r>
            <a:r>
              <a:rPr lang="pl-PL" i="1"/>
              <a:t> </a:t>
            </a:r>
            <a:endParaRPr lang="en-US" i="1"/>
          </a:p>
          <a:p>
            <a:pPr algn="ctr" eaLnBrk="1" hangingPunct="1">
              <a:lnSpc>
                <a:spcPct val="80000"/>
              </a:lnSpc>
            </a:pPr>
            <a:r>
              <a:rPr lang="en-US" sz="1400" i="1"/>
              <a:t>Symbols are the same as in (on) </a:t>
            </a:r>
            <a:r>
              <a:rPr lang="ru-RU" sz="1400" i="1"/>
              <a:t>the previous slide</a:t>
            </a:r>
            <a:r>
              <a:rPr lang="en-US" sz="1400"/>
              <a:t> </a:t>
            </a:r>
            <a:r>
              <a:rPr lang="en-US" sz="1400" i="1"/>
              <a:t>.</a:t>
            </a:r>
            <a:r>
              <a:rPr lang="pl-PL" sz="1400"/>
              <a:t> </a:t>
            </a:r>
            <a:endParaRPr lang="en-US" sz="1400"/>
          </a:p>
        </p:txBody>
      </p:sp>
      <p:pic>
        <p:nvPicPr>
          <p:cNvPr id="41989" name="Picture 9" descr="Fig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8208962" cy="4668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231775" y="5118100"/>
            <a:ext cx="89122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The significant increase observed in the yield of the secondary alpha particles at small angles in </a:t>
            </a:r>
            <a:r>
              <a:rPr lang="en-US"/>
              <a:t>the pre-equilibrium part of spectra</a:t>
            </a:r>
            <a:r>
              <a:rPr lang="pl-PL"/>
              <a:t> may be, in fact, connected with the presence of</a:t>
            </a:r>
            <a:r>
              <a:rPr lang="pl-PL" i="1"/>
              <a:t> </a:t>
            </a:r>
            <a:r>
              <a:rPr lang="en-US"/>
              <a:t>a-cluster in the </a:t>
            </a:r>
            <a:r>
              <a:rPr lang="en-US" baseline="30000"/>
              <a:t>16</a:t>
            </a:r>
            <a:r>
              <a:rPr lang="en-US"/>
              <a:t>O projectile nucleus. A confirmation</a:t>
            </a:r>
            <a:r>
              <a:rPr lang="pl-PL"/>
              <a:t> of this effect can be obtained comparing the </a:t>
            </a:r>
            <a:r>
              <a:rPr lang="en-US"/>
              <a:t>secondary alpha particles emitted in fusion reactions where a clustering projectile (for example </a:t>
            </a:r>
            <a:r>
              <a:rPr lang="en-US" baseline="30000"/>
              <a:t>16</a:t>
            </a:r>
            <a:r>
              <a:rPr lang="en-GB"/>
              <a:t>O</a:t>
            </a:r>
            <a:r>
              <a:rPr lang="en-US"/>
              <a:t>) and projectile without alpha clusterization (</a:t>
            </a:r>
            <a:r>
              <a:rPr lang="en-US" baseline="30000"/>
              <a:t>19</a:t>
            </a:r>
            <a:r>
              <a:rPr lang="en-GB"/>
              <a:t>F) are used</a:t>
            </a:r>
            <a:r>
              <a:rPr lang="en-US"/>
              <a:t>. </a:t>
            </a:r>
            <a:r>
              <a:rPr lang="en-US" i="1"/>
              <a:t> </a:t>
            </a:r>
            <a:r>
              <a:rPr lang="en-US"/>
              <a:t>These data have been shown to provide an important testing ground for the theoretical models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1655763" cy="620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kumimoji="0" lang="en-US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kumimoji="0"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llustration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203575" y="282575"/>
            <a:ext cx="2732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/>
              <a:t>E(</a:t>
            </a:r>
            <a:r>
              <a:rPr lang="en-US" sz="2800" baseline="30000"/>
              <a:t>16</a:t>
            </a:r>
            <a:r>
              <a:rPr lang="en-US" sz="2800"/>
              <a:t>O</a:t>
            </a:r>
            <a:r>
              <a:rPr lang="en-US" sz="2800" b="1"/>
              <a:t>)=250 MeV</a:t>
            </a:r>
            <a:endParaRPr lang="ru-RU" sz="2800" b="1"/>
          </a:p>
        </p:txBody>
      </p:sp>
      <p:pic>
        <p:nvPicPr>
          <p:cNvPr id="43012" name="Picture 4" descr="p-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31875"/>
            <a:ext cx="8963025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7092950" y="188913"/>
            <a:ext cx="187325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O+</a:t>
            </a: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116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</a:t>
            </a: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0" y="0"/>
            <a:ext cx="1655763" cy="620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kumimoji="0" lang="en-US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kumimoji="0"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llustration</a:t>
            </a:r>
          </a:p>
        </p:txBody>
      </p:sp>
      <p:pic>
        <p:nvPicPr>
          <p:cNvPr id="44035" name="Picture 3" descr="O_130_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748712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6948488" y="188913"/>
            <a:ext cx="1871662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O+</a:t>
            </a: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116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</a:t>
            </a: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1547813" y="6237288"/>
            <a:ext cx="6400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kumimoji="0" lang="ru-RU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3276600" y="404813"/>
            <a:ext cx="2678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</a:rPr>
              <a:t>Preliminary  Result  for </a:t>
            </a:r>
            <a:r>
              <a:rPr lang="en-US" sz="2800" b="1" i="1">
                <a:solidFill>
                  <a:srgbClr val="000000"/>
                </a:solidFill>
              </a:rPr>
              <a:t>p</a:t>
            </a:r>
            <a:endParaRPr lang="ru-RU" sz="2000" b="1">
              <a:solidFill>
                <a:srgbClr val="000000"/>
              </a:solidFill>
            </a:endParaRPr>
          </a:p>
        </p:txBody>
      </p:sp>
      <p:pic>
        <p:nvPicPr>
          <p:cNvPr id="45060" name="Рисунок 5" descr="p_cl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5588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Figure 1: </a:t>
            </a:r>
            <a:r>
              <a:rPr lang="en-GB" sz="2000" i="1" smtClean="0">
                <a:solidFill>
                  <a:srgbClr val="000000"/>
                </a:solidFill>
              </a:rPr>
              <a:t>Double differential spectra (Cross-Section (CS) in arbitrary units) for </a:t>
            </a:r>
            <a:br>
              <a:rPr lang="en-GB" sz="2000" i="1" smtClean="0">
                <a:solidFill>
                  <a:srgbClr val="000000"/>
                </a:solidFill>
              </a:rPr>
            </a:br>
            <a:r>
              <a:rPr lang="en-GB" sz="2000" i="1" smtClean="0">
                <a:solidFill>
                  <a:srgbClr val="000000"/>
                </a:solidFill>
              </a:rPr>
              <a:t>	 </a:t>
            </a:r>
            <a:r>
              <a:rPr lang="it-IT" sz="2000" i="1" smtClean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GB" sz="2000" i="1" smtClean="0">
                <a:solidFill>
                  <a:srgbClr val="000000"/>
                </a:solidFill>
              </a:rPr>
              <a:t> particles for the 250 MeV </a:t>
            </a:r>
            <a:r>
              <a:rPr lang="en-US" sz="2000" i="1" baseline="30000" smtClean="0">
                <a:solidFill>
                  <a:srgbClr val="000000"/>
                </a:solidFill>
              </a:rPr>
              <a:t>16</a:t>
            </a:r>
            <a:r>
              <a:rPr lang="en-US" sz="2000" i="1" smtClean="0">
                <a:solidFill>
                  <a:srgbClr val="000000"/>
                </a:solidFill>
              </a:rPr>
              <a:t>O + </a:t>
            </a:r>
            <a:r>
              <a:rPr lang="en-US" sz="2000" i="1" baseline="30000" smtClean="0">
                <a:solidFill>
                  <a:srgbClr val="000000"/>
                </a:solidFill>
              </a:rPr>
              <a:t>116</a:t>
            </a:r>
            <a:r>
              <a:rPr lang="en-US" sz="2000" i="1" smtClean="0">
                <a:solidFill>
                  <a:srgbClr val="000000"/>
                </a:solidFill>
              </a:rPr>
              <a:t>Sn reaction.</a:t>
            </a:r>
            <a:r>
              <a:rPr lang="en-GB" sz="2000" i="1" smtClean="0">
                <a:solidFill>
                  <a:srgbClr val="000000"/>
                </a:solidFill>
              </a:rPr>
              <a:t> </a:t>
            </a:r>
            <a:endParaRPr lang="en-US" sz="2000" i="1" smtClean="0">
              <a:solidFill>
                <a:srgbClr val="000000"/>
              </a:solidFill>
            </a:endParaRPr>
          </a:p>
        </p:txBody>
      </p:sp>
      <p:pic>
        <p:nvPicPr>
          <p:cNvPr id="46083" name="Picture 4" descr="Fig сl 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23988"/>
            <a:ext cx="7877175" cy="4838700"/>
          </a:xfrm>
          <a:noFill/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7886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en-US" i="1">
                <a:solidFill>
                  <a:srgbClr val="000000"/>
                </a:solidFill>
              </a:rPr>
              <a:t>Experimental data are shown in red. </a:t>
            </a:r>
            <a:br>
              <a:rPr kumimoji="0" lang="en-US" i="1">
                <a:solidFill>
                  <a:srgbClr val="000000"/>
                </a:solidFill>
              </a:rPr>
            </a:br>
            <a:r>
              <a:rPr kumimoji="0" lang="en-US" i="1">
                <a:solidFill>
                  <a:srgbClr val="000000"/>
                </a:solidFill>
              </a:rPr>
              <a:t>Other lines - the results of estimates for different probabilities α-clustering in nuclei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30"/>
          <p:cNvSpPr>
            <a:spLocks noChangeShapeType="1"/>
          </p:cNvSpPr>
          <p:nvPr/>
        </p:nvSpPr>
        <p:spPr bwMode="auto">
          <a:xfrm>
            <a:off x="5364163" y="2781300"/>
            <a:ext cx="43180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07" name="Line 31"/>
          <p:cNvSpPr>
            <a:spLocks noChangeShapeType="1"/>
          </p:cNvSpPr>
          <p:nvPr/>
        </p:nvSpPr>
        <p:spPr bwMode="auto">
          <a:xfrm>
            <a:off x="6732588" y="4149725"/>
            <a:ext cx="21590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08" name="Line 32"/>
          <p:cNvSpPr>
            <a:spLocks noChangeShapeType="1"/>
          </p:cNvSpPr>
          <p:nvPr/>
        </p:nvSpPr>
        <p:spPr bwMode="auto">
          <a:xfrm>
            <a:off x="7596188" y="5013325"/>
            <a:ext cx="21590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09" name="Line 38"/>
          <p:cNvSpPr>
            <a:spLocks noChangeShapeType="1"/>
          </p:cNvSpPr>
          <p:nvPr/>
        </p:nvSpPr>
        <p:spPr bwMode="auto">
          <a:xfrm>
            <a:off x="2124075" y="620713"/>
            <a:ext cx="647700" cy="144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7110" name="Group 54"/>
          <p:cNvGrpSpPr>
            <a:grpSpLocks/>
          </p:cNvGrpSpPr>
          <p:nvPr/>
        </p:nvGrpSpPr>
        <p:grpSpPr bwMode="auto">
          <a:xfrm>
            <a:off x="2555875" y="404813"/>
            <a:ext cx="4143375" cy="1293812"/>
            <a:chOff x="1746" y="1298"/>
            <a:chExt cx="2610" cy="815"/>
          </a:xfrm>
        </p:grpSpPr>
        <p:pic>
          <p:nvPicPr>
            <p:cNvPr id="47119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298"/>
              <a:ext cx="2610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661"/>
              <a:ext cx="204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1" name="Picture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979"/>
              <a:ext cx="9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1" name="Group 53"/>
          <p:cNvGrpSpPr>
            <a:grpSpLocks/>
          </p:cNvGrpSpPr>
          <p:nvPr/>
        </p:nvGrpSpPr>
        <p:grpSpPr bwMode="auto">
          <a:xfrm>
            <a:off x="3132138" y="2492375"/>
            <a:ext cx="2016125" cy="1079500"/>
            <a:chOff x="2109" y="210"/>
            <a:chExt cx="1270" cy="680"/>
          </a:xfrm>
        </p:grpSpPr>
        <p:pic>
          <p:nvPicPr>
            <p:cNvPr id="47116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55"/>
              <a:ext cx="72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4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436"/>
              <a:ext cx="1134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8" name="AutoShape 48"/>
            <p:cNvSpPr>
              <a:spLocks noChangeArrowheads="1"/>
            </p:cNvSpPr>
            <p:nvPr/>
          </p:nvSpPr>
          <p:spPr bwMode="auto">
            <a:xfrm>
              <a:off x="2109" y="210"/>
              <a:ext cx="1270" cy="680"/>
            </a:xfrm>
            <a:prstGeom prst="flowChartAlternateProcess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2" name="AutoShape 49"/>
          <p:cNvSpPr>
            <a:spLocks noChangeArrowheads="1"/>
          </p:cNvSpPr>
          <p:nvPr/>
        </p:nvSpPr>
        <p:spPr bwMode="auto">
          <a:xfrm>
            <a:off x="2484438" y="260350"/>
            <a:ext cx="4140200" cy="1439863"/>
          </a:xfrm>
          <a:prstGeom prst="flowChartAlternateProcess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3" name="Group 53"/>
          <p:cNvGrpSpPr>
            <a:grpSpLocks/>
          </p:cNvGrpSpPr>
          <p:nvPr/>
        </p:nvGrpSpPr>
        <p:grpSpPr bwMode="auto">
          <a:xfrm>
            <a:off x="1979613" y="4076700"/>
            <a:ext cx="4932362" cy="863600"/>
            <a:chOff x="0" y="2704"/>
            <a:chExt cx="3107" cy="544"/>
          </a:xfrm>
        </p:grpSpPr>
        <p:pic>
          <p:nvPicPr>
            <p:cNvPr id="47114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750"/>
              <a:ext cx="290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5" name="AutoShape 50"/>
            <p:cNvSpPr>
              <a:spLocks noChangeArrowheads="1"/>
            </p:cNvSpPr>
            <p:nvPr/>
          </p:nvSpPr>
          <p:spPr bwMode="auto">
            <a:xfrm>
              <a:off x="0" y="2704"/>
              <a:ext cx="3107" cy="544"/>
            </a:xfrm>
            <a:prstGeom prst="flowChartAlternateProcess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"/>
          <p:cNvSpPr>
            <a:spLocks noChangeShapeType="1"/>
          </p:cNvSpPr>
          <p:nvPr/>
        </p:nvSpPr>
        <p:spPr bwMode="auto">
          <a:xfrm>
            <a:off x="3563938" y="4076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9699" name="Picture 5" descr="a250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8824913" cy="29987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195513" y="908720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250 MeV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6659563" y="13335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250 MeV</a:t>
            </a: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29702" name="Picture 8" descr="a130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6338"/>
            <a:ext cx="8799513" cy="29400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2268538" y="3933825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130 MeV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6443663" y="3933825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130 MeV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3779838" y="0"/>
            <a:ext cx="1439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baseline="30000">
                <a:solidFill>
                  <a:srgbClr val="FF0000"/>
                </a:solidFill>
              </a:rPr>
              <a:t>16</a:t>
            </a:r>
            <a:r>
              <a:rPr lang="en-US" sz="2400" b="1">
                <a:solidFill>
                  <a:srgbClr val="FF0000"/>
                </a:solidFill>
              </a:rPr>
              <a:t>O+</a:t>
            </a:r>
            <a:r>
              <a:rPr lang="en-US" sz="2400" b="1" baseline="30000">
                <a:solidFill>
                  <a:srgbClr val="FF0000"/>
                </a:solidFill>
              </a:rPr>
              <a:t>116</a:t>
            </a:r>
            <a:r>
              <a:rPr lang="en-US" sz="2400" b="1">
                <a:solidFill>
                  <a:srgbClr val="FF0000"/>
                </a:solidFill>
              </a:rPr>
              <a:t>Sn</a:t>
            </a:r>
            <a:endParaRPr 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2771775" y="0"/>
            <a:ext cx="403383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it-IT" sz="4000">
                <a:solidFill>
                  <a:schemeClr val="tx2"/>
                </a:solidFill>
              </a:rPr>
              <a:t>Theoretical Model</a:t>
            </a:r>
            <a:endParaRPr kumimoji="0" lang="en-US" sz="4000">
              <a:solidFill>
                <a:schemeClr val="tx2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981075"/>
            <a:ext cx="5724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en-US" sz="2100" b="1"/>
              <a:t>Evaporative (statistical) emission</a:t>
            </a:r>
            <a:r>
              <a:rPr kumimoji="0" lang="ru-RU" sz="2100" b="1"/>
              <a:t>: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1196975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kumimoji="0" lang="en-US" sz="9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The method of analysis of heavy-ion reactions is based on the statistical theory of nuclear reactions using Monte-Carlo simulation of a number of characteristics of nucleus disintegration (modified PACE2 code):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Tx/>
              <a:buChar char="•"/>
            </a:pP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decay channel (n, p, alpha, gamma or fission);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Tx/>
              <a:buChar char="•"/>
            </a:pP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kinetic energy of escaping particles;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Tx/>
              <a:buChar char="•"/>
            </a:pP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particle escaping angels, and (or) angular momentum of emitting particles.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kumimoji="0" lang="en-US" sz="1200" u="sng">
                <a:solidFill>
                  <a:srgbClr val="000000"/>
                </a:solidFill>
                <a:latin typeface="Arial" charset="0"/>
              </a:rPr>
              <a:t>Probabilities of all process were estimated within Hauser-Feshbach model </a:t>
            </a:r>
            <a:endParaRPr kumimoji="0" lang="ru-RU" sz="1200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79388" y="3357563"/>
            <a:ext cx="873442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To describe the relaxation processes in the nuclear system produced in the fusion reaction </a:t>
            </a:r>
            <a:br>
              <a:rPr kumimoji="0" lang="en-US" sz="1200">
                <a:solidFill>
                  <a:srgbClr val="000000"/>
                </a:solidFill>
                <a:latin typeface="Arial" charset="0"/>
              </a:rPr>
            </a:br>
            <a:r>
              <a:rPr kumimoji="0" lang="en-US" sz="1200" u="sng">
                <a:solidFill>
                  <a:srgbClr val="000000"/>
                </a:solidFill>
                <a:latin typeface="Arial" charset="0"/>
              </a:rPr>
              <a:t>Hybrid exciton model</a:t>
            </a: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 based on Griffin exciton model was used {J.J. Griffin,   Phys. Rev. Lett., </a:t>
            </a:r>
            <a:r>
              <a:rPr kumimoji="0" lang="en-US" sz="1200" b="1">
                <a:solidFill>
                  <a:srgbClr val="000000"/>
                </a:solidFill>
                <a:latin typeface="Arial" charset="0"/>
              </a:rPr>
              <a:t>478</a:t>
            </a: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, p 478 (1966)}.</a:t>
            </a:r>
            <a:endParaRPr kumimoji="0" lang="ru-RU" sz="120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In the Hybrid exciton model, the state of the nuclear system produced by collision of bombarding particle and target nucleus is determined by the exciton number </a:t>
            </a:r>
            <a:r>
              <a:rPr kumimoji="0" lang="en-US" sz="1200" b="1" i="1">
                <a:solidFill>
                  <a:srgbClr val="000000"/>
                </a:solidFill>
                <a:latin typeface="Arial" charset="0"/>
              </a:rPr>
              <a:t>n = p + h</a:t>
            </a: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, where </a:t>
            </a:r>
            <a:r>
              <a:rPr kumimoji="0" lang="en-US" sz="1200" b="1" i="1">
                <a:solidFill>
                  <a:srgbClr val="000000"/>
                </a:solidFill>
                <a:latin typeface="Arial" charset="0"/>
              </a:rPr>
              <a:t>p</a:t>
            </a: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 is a number of particles located above the Fermi energy and </a:t>
            </a:r>
            <a:r>
              <a:rPr kumimoji="0" lang="en-US" sz="1200" b="1" i="1">
                <a:solidFill>
                  <a:srgbClr val="000000"/>
                </a:solidFill>
                <a:latin typeface="Arial" charset="0"/>
              </a:rPr>
              <a:t>h </a:t>
            </a: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is a number of holes located under the Fermi energy, and by excitation energy </a:t>
            </a:r>
            <a:r>
              <a:rPr kumimoji="0" lang="en-US" sz="1200" b="1" i="1">
                <a:solidFill>
                  <a:srgbClr val="000000"/>
                </a:solidFill>
                <a:latin typeface="Arial" charset="0"/>
              </a:rPr>
              <a:t>E*</a:t>
            </a: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.  The exciton number can be determined from the empirical trend  (N. Cindro et al., Phys. Rev. Lett. 66(1991)868 ).</a:t>
            </a:r>
            <a:endParaRPr kumimoji="0" lang="ru-RU" sz="120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More detailed description of using method can be found in O.V. Fotina, et al.  Phys. of Atomic Nuclei, Vol. 73, No 1, 2010, p. 1317 and ref. therein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We regard as free parameter next values </a:t>
            </a:r>
            <a:r>
              <a:rPr kumimoji="0" lang="en-US" sz="1200" b="1" i="1">
                <a:solidFill>
                  <a:srgbClr val="000000"/>
                </a:solidFill>
                <a:latin typeface="Arial" charset="0"/>
              </a:rPr>
              <a:t>n,</a:t>
            </a: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en-US" sz="1200" b="1" i="1">
                <a:solidFill>
                  <a:srgbClr val="000000"/>
                </a:solidFill>
                <a:latin typeface="Arial" charset="0"/>
              </a:rPr>
              <a:t>k, g.</a:t>
            </a:r>
            <a:r>
              <a:rPr kumimoji="0" lang="en-US" sz="1200">
                <a:solidFill>
                  <a:srgbClr val="000000"/>
                </a:solidFill>
                <a:latin typeface="Arial" charset="0"/>
              </a:rPr>
              <a:t> </a:t>
            </a:r>
            <a:endParaRPr kumimoji="0" lang="ru-RU" sz="1200">
              <a:solidFill>
                <a:srgbClr val="000000"/>
              </a:solidFill>
              <a:latin typeface="Arial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ü"/>
            </a:pP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k 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is parameters, connected with transition matrix element </a:t>
            </a: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&lt;|M|</a:t>
            </a:r>
            <a:r>
              <a:rPr kumimoji="0" lang="en-US" sz="1100" b="1" i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&gt;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 and determined of the transition rate of emission particle into continuum with energy </a:t>
            </a: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ε</a:t>
            </a:r>
            <a:r>
              <a:rPr kumimoji="0" lang="en-US" sz="1100" b="1" i="1" baseline="-25000">
                <a:solidFill>
                  <a:srgbClr val="000000"/>
                </a:solidFill>
                <a:latin typeface="Arial" charset="0"/>
              </a:rPr>
              <a:t>b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. This parameter was varied in wide region from 200 to 800 MeV</a:t>
            </a:r>
            <a:r>
              <a:rPr kumimoji="0" lang="en-US" sz="1100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ü"/>
            </a:pP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The single particle level density </a:t>
            </a: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g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 is connected with the level density parameter in the Fermi-gas model by relation </a:t>
            </a: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g = 6a/ π</a:t>
            </a:r>
            <a:r>
              <a:rPr kumimoji="0" lang="en-US" sz="1100" b="1" i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.  For variation of  values</a:t>
            </a: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 g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 we used Fermi-gas model and level-density phenomenological model {A.V. Ignatyuk, K.K. Istekov,  and G.N. Smirenkin,   [Yad. Fiz.,  </a:t>
            </a:r>
            <a:r>
              <a:rPr kumimoji="0" lang="en-US" sz="1100" b="1">
                <a:solidFill>
                  <a:srgbClr val="000000"/>
                </a:solidFill>
                <a:latin typeface="Arial" charset="0"/>
              </a:rPr>
              <a:t>29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, 875 (1979)]  Sov. J. Nucl. Phys. </a:t>
            </a:r>
            <a:r>
              <a:rPr kumimoji="0" lang="en-US" sz="1100" b="1">
                <a:solidFill>
                  <a:srgbClr val="000000"/>
                </a:solidFill>
                <a:latin typeface="Arial" charset="0"/>
              </a:rPr>
              <a:t>29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, 450, 1979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ü"/>
            </a:pP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And </a:t>
            </a: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n 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is mentioned above exciton number. The initial exciton configuration </a:t>
            </a: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(p</a:t>
            </a:r>
            <a:r>
              <a:rPr kumimoji="0" lang="en-US" sz="1100" b="1" i="1" baseline="-25000">
                <a:solidFill>
                  <a:srgbClr val="000000"/>
                </a:solidFill>
                <a:latin typeface="Arial" charset="0"/>
              </a:rPr>
              <a:t>0</a:t>
            </a: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,h</a:t>
            </a:r>
            <a:r>
              <a:rPr kumimoji="0" lang="en-US" sz="1100" b="1" i="1" baseline="-25000">
                <a:solidFill>
                  <a:srgbClr val="000000"/>
                </a:solidFill>
                <a:latin typeface="Arial" charset="0"/>
              </a:rPr>
              <a:t>0</a:t>
            </a:r>
            <a:r>
              <a:rPr kumimoji="0" lang="en-US" sz="1100" b="1" i="1">
                <a:solidFill>
                  <a:srgbClr val="000000"/>
                </a:solidFill>
                <a:latin typeface="Arial" charset="0"/>
              </a:rPr>
              <a:t>) 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 from which the equilibration process starts is the free parameter of the model. In our calculations we used next  of the initial exciton configurations: </a:t>
            </a:r>
            <a:r>
              <a:rPr kumimoji="0" lang="en-US" sz="1100" b="1">
                <a:solidFill>
                  <a:srgbClr val="000000"/>
                </a:solidFill>
                <a:latin typeface="Arial" charset="0"/>
              </a:rPr>
              <a:t>n</a:t>
            </a:r>
            <a:r>
              <a:rPr kumimoji="0" lang="en-US" sz="1100" b="1" baseline="-25000">
                <a:solidFill>
                  <a:srgbClr val="000000"/>
                </a:solidFill>
                <a:latin typeface="Arial" charset="0"/>
              </a:rPr>
              <a:t>0</a:t>
            </a:r>
            <a:r>
              <a:rPr kumimoji="0" lang="en-US" sz="1100" b="1">
                <a:solidFill>
                  <a:srgbClr val="000000"/>
                </a:solidFill>
                <a:latin typeface="Arial" charset="0"/>
              </a:rPr>
              <a:t> = (16p,1h) ( </a:t>
            </a:r>
            <a:r>
              <a:rPr kumimoji="0" lang="en-US" sz="1100" b="1" baseline="30000">
                <a:solidFill>
                  <a:srgbClr val="000000"/>
                </a:solidFill>
                <a:latin typeface="Arial" charset="0"/>
              </a:rPr>
              <a:t>16</a:t>
            </a:r>
            <a:r>
              <a:rPr kumimoji="0" lang="en-US" sz="1100" b="1">
                <a:solidFill>
                  <a:srgbClr val="000000"/>
                </a:solidFill>
                <a:latin typeface="Arial" charset="0"/>
              </a:rPr>
              <a:t>O+</a:t>
            </a:r>
            <a:r>
              <a:rPr kumimoji="0" lang="en-US" sz="1100" b="1" baseline="30000">
                <a:solidFill>
                  <a:srgbClr val="000000"/>
                </a:solidFill>
                <a:latin typeface="Arial" charset="0"/>
              </a:rPr>
              <a:t>65</a:t>
            </a:r>
            <a:r>
              <a:rPr kumimoji="0" lang="en-US" sz="1100" b="1">
                <a:solidFill>
                  <a:srgbClr val="000000"/>
                </a:solidFill>
                <a:latin typeface="Arial" charset="0"/>
              </a:rPr>
              <a:t>Cu) and n</a:t>
            </a:r>
            <a:r>
              <a:rPr kumimoji="0" lang="en-US" sz="1100" b="1" baseline="-25000">
                <a:solidFill>
                  <a:srgbClr val="000000"/>
                </a:solidFill>
                <a:latin typeface="Arial" charset="0"/>
              </a:rPr>
              <a:t>0</a:t>
            </a:r>
            <a:r>
              <a:rPr kumimoji="0" lang="en-US" sz="1100" b="1">
                <a:solidFill>
                  <a:srgbClr val="000000"/>
                </a:solidFill>
                <a:latin typeface="Arial" charset="0"/>
              </a:rPr>
              <a:t> = (19p,1h) ( </a:t>
            </a:r>
            <a:r>
              <a:rPr kumimoji="0" lang="en-US" sz="1100" b="1" baseline="30000">
                <a:solidFill>
                  <a:srgbClr val="000000"/>
                </a:solidFill>
                <a:latin typeface="Arial" charset="0"/>
              </a:rPr>
              <a:t>19</a:t>
            </a:r>
            <a:r>
              <a:rPr kumimoji="0" lang="en-US" sz="1100" b="1">
                <a:solidFill>
                  <a:srgbClr val="000000"/>
                </a:solidFill>
                <a:latin typeface="Arial" charset="0"/>
              </a:rPr>
              <a:t>F+</a:t>
            </a:r>
            <a:r>
              <a:rPr kumimoji="0" lang="en-US" sz="1100" b="1" baseline="30000">
                <a:solidFill>
                  <a:srgbClr val="000000"/>
                </a:solidFill>
                <a:latin typeface="Arial" charset="0"/>
              </a:rPr>
              <a:t>62</a:t>
            </a:r>
            <a:r>
              <a:rPr kumimoji="0" lang="en-US" sz="1100" b="1">
                <a:solidFill>
                  <a:srgbClr val="000000"/>
                </a:solidFill>
                <a:latin typeface="Arial" charset="0"/>
              </a:rPr>
              <a:t>Ni) </a:t>
            </a:r>
            <a:r>
              <a:rPr kumimoji="0" lang="en-US" sz="1100">
                <a:solidFill>
                  <a:srgbClr val="000000"/>
                </a:solidFill>
                <a:latin typeface="Arial" charset="0"/>
              </a:rPr>
              <a:t>.</a:t>
            </a:r>
            <a:endParaRPr kumimoji="0" lang="ru-RU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08275"/>
            <a:ext cx="8964613" cy="504825"/>
          </a:xfrm>
          <a:noFill/>
        </p:spPr>
        <p:txBody>
          <a:bodyPr/>
          <a:lstStyle/>
          <a:p>
            <a:pPr eaLnBrk="1" hangingPunct="1"/>
            <a:r>
              <a:rPr lang="en-US" sz="2100" b="1" smtClean="0"/>
              <a:t>Pre-equilibrium emission </a:t>
            </a:r>
            <a:r>
              <a:rPr lang="ru-RU" sz="2100" b="1" smtClean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260350"/>
            <a:ext cx="2073275" cy="1143000"/>
          </a:xfrm>
        </p:spPr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35183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kumimoji="0" lang="en-GB"/>
              <a:t>The method of description of the pre-equilibrium alpha-particle emission during the non-equilibrium stage of the nuclear reactions is discussed. </a:t>
            </a:r>
            <a:r>
              <a:rPr kumimoji="0" lang="en-US"/>
              <a:t>An approach was developed to describe the double differential spectra of secondary particles formed in heavy ions reactions. Griffin model of non-equilibrium processes was used to account for the non-equilibrium stage of the compound system formation. Simulation of de-excitation of the compound system was carried out using the Monte – Carlo method. Fission and </a:t>
            </a:r>
            <a:r>
              <a:rPr kumimoji="0" lang="it-IT">
                <a:sym typeface="Symbol" pitchFamily="18" charset="2"/>
              </a:rPr>
              <a:t></a:t>
            </a:r>
            <a:r>
              <a:rPr kumimoji="0" lang="en-US"/>
              <a:t>-ray emission were also considered after equilibration. Analysis of the probabilities of neutron, proton and </a:t>
            </a:r>
            <a:r>
              <a:rPr kumimoji="0" lang="en-US">
                <a:sym typeface="Symbol" pitchFamily="18" charset="2"/>
              </a:rPr>
              <a:t></a:t>
            </a:r>
            <a:r>
              <a:rPr kumimoji="0" lang="en-US"/>
              <a:t>-particle emission was performed both at equilibrium, and in the pre-equilibrium stages of the process. </a:t>
            </a:r>
            <a:r>
              <a:rPr kumimoji="0" lang="ru-RU"/>
              <a:t>The</a:t>
            </a:r>
            <a:r>
              <a:rPr kumimoji="0" lang="en-US"/>
              <a:t> theoretical modeling</a:t>
            </a:r>
            <a:r>
              <a:rPr kumimoji="0" lang="ru-RU"/>
              <a:t> which takes into account the possible influence of the cluster structure in the projectile nucleus excited by collision will be discussed together with </a:t>
            </a:r>
            <a:r>
              <a:rPr kumimoji="0" lang="en-US"/>
              <a:t>the comparison between simulated and experimental double differential cross sections of p, </a:t>
            </a:r>
            <a:r>
              <a:rPr kumimoji="0" lang="it-IT">
                <a:sym typeface="Symbol" pitchFamily="18" charset="2"/>
              </a:rPr>
              <a:t></a:t>
            </a:r>
            <a:r>
              <a:rPr kumimoji="0" lang="en-US"/>
              <a:t>-particles for the E =250MeV </a:t>
            </a:r>
            <a:r>
              <a:rPr kumimoji="0" lang="en-US" baseline="30000"/>
              <a:t>16</a:t>
            </a:r>
            <a:r>
              <a:rPr kumimoji="0" lang="en-US"/>
              <a:t>O +</a:t>
            </a:r>
            <a:r>
              <a:rPr kumimoji="0" lang="en-US" baseline="30000"/>
              <a:t>116</a:t>
            </a:r>
            <a:r>
              <a:rPr kumimoji="0" lang="en-US"/>
              <a:t>Sn reaction, where different clusterization probabilities have been considered. </a:t>
            </a:r>
          </a:p>
          <a:p>
            <a:pPr eaLnBrk="1" hangingPunct="1"/>
            <a:endParaRPr lang="en-US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0" y="6308725"/>
            <a:ext cx="787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00"/>
                </a:solidFill>
              </a:rPr>
              <a:t>International Nuclear Physics Conference INPC2013: 2-7 June 2013, Firenze, Italy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1547813" y="6237288"/>
            <a:ext cx="6400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kumimoji="0" lang="ru-RU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2195513" y="476250"/>
            <a:ext cx="455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</a:rPr>
              <a:t> Case A  (angular dependency by optic. model)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0" y="2424113"/>
            <a:ext cx="88931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GB">
                <a:solidFill>
                  <a:srgbClr val="000000"/>
                </a:solidFill>
              </a:rPr>
              <a:t>We propose to investigate the alpha-particle emission from hot </a:t>
            </a:r>
            <a:r>
              <a:rPr lang="en-GB" baseline="30000">
                <a:solidFill>
                  <a:srgbClr val="000000"/>
                </a:solidFill>
              </a:rPr>
              <a:t>81</a:t>
            </a:r>
            <a:r>
              <a:rPr lang="en-GB">
                <a:solidFill>
                  <a:srgbClr val="000000"/>
                </a:solidFill>
              </a:rPr>
              <a:t>Rb nucleus, formed in the reactions with alpha-cluster </a:t>
            </a:r>
            <a:r>
              <a:rPr lang="en-GB" baseline="30000">
                <a:solidFill>
                  <a:srgbClr val="000000"/>
                </a:solidFill>
              </a:rPr>
              <a:t>16</a:t>
            </a:r>
            <a:r>
              <a:rPr lang="en-GB">
                <a:solidFill>
                  <a:srgbClr val="000000"/>
                </a:solidFill>
              </a:rPr>
              <a:t>O projectile on </a:t>
            </a:r>
            <a:r>
              <a:rPr lang="en-GB" baseline="30000">
                <a:solidFill>
                  <a:srgbClr val="000000"/>
                </a:solidFill>
              </a:rPr>
              <a:t>65</a:t>
            </a:r>
            <a:r>
              <a:rPr lang="en-GB">
                <a:solidFill>
                  <a:srgbClr val="000000"/>
                </a:solidFill>
              </a:rPr>
              <a:t>Cu target and with non alpha-cluster </a:t>
            </a:r>
            <a:r>
              <a:rPr lang="en-GB" baseline="30000">
                <a:solidFill>
                  <a:srgbClr val="000000"/>
                </a:solidFill>
              </a:rPr>
              <a:t>19</a:t>
            </a:r>
            <a:r>
              <a:rPr lang="en-GB">
                <a:solidFill>
                  <a:srgbClr val="000000"/>
                </a:solidFill>
              </a:rPr>
              <a:t>F projectile on </a:t>
            </a:r>
            <a:r>
              <a:rPr lang="en-GB" baseline="30000">
                <a:solidFill>
                  <a:srgbClr val="000000"/>
                </a:solidFill>
              </a:rPr>
              <a:t>62</a:t>
            </a:r>
            <a:r>
              <a:rPr lang="en-GB">
                <a:solidFill>
                  <a:srgbClr val="000000"/>
                </a:solidFill>
              </a:rPr>
              <a:t>Ni target, using the GARFIELD and RCo detection arrays. The main goal of the proposal is to measure the pre-equilibrium alpha-particle emission for the two systems indicated above in order to extract information about the influence of alpha-clustering in the </a:t>
            </a:r>
            <a:r>
              <a:rPr lang="en-GB" baseline="30000">
                <a:solidFill>
                  <a:srgbClr val="000000"/>
                </a:solidFill>
              </a:rPr>
              <a:t>16</a:t>
            </a:r>
            <a:r>
              <a:rPr lang="en-GB">
                <a:solidFill>
                  <a:srgbClr val="000000"/>
                </a:solidFill>
              </a:rPr>
              <a:t>O projectile on alpha-particles production during the non-equilibrium stage of the nuclear reactions.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1655763" cy="620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kumimoji="0" lang="en-US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kumimoji="0"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llustration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03575" y="0"/>
            <a:ext cx="2732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/>
              <a:t>E(</a:t>
            </a:r>
            <a:r>
              <a:rPr lang="en-US" sz="2800" baseline="30000"/>
              <a:t>16</a:t>
            </a:r>
            <a:r>
              <a:rPr lang="en-US" sz="2800"/>
              <a:t>O</a:t>
            </a:r>
            <a:r>
              <a:rPr lang="en-US" sz="2800" b="1"/>
              <a:t>)=250 MeV</a:t>
            </a:r>
            <a:endParaRPr lang="ru-RU" sz="2800" b="1"/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7092950" y="0"/>
            <a:ext cx="18732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O+</a:t>
            </a: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116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</a:t>
            </a: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5" name="Picture 6" descr="p25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524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p250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620713"/>
            <a:ext cx="45720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p130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49725"/>
            <a:ext cx="447833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 descr="p130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725"/>
            <a:ext cx="448151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3"/>
          <p:cNvSpPr txBox="1">
            <a:spLocks noChangeArrowheads="1"/>
          </p:cNvSpPr>
          <p:nvPr/>
        </p:nvSpPr>
        <p:spPr bwMode="auto">
          <a:xfrm>
            <a:off x="3279775" y="3500438"/>
            <a:ext cx="2732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/>
              <a:t>E(</a:t>
            </a:r>
            <a:r>
              <a:rPr lang="en-US" sz="2800" baseline="30000"/>
              <a:t>16</a:t>
            </a:r>
            <a:r>
              <a:rPr lang="en-US" sz="2800"/>
              <a:t>O</a:t>
            </a:r>
            <a:r>
              <a:rPr lang="en-US" sz="2800" b="1"/>
              <a:t>)=130 MeV</a:t>
            </a:r>
            <a:endParaRPr lang="ru-RU" sz="2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54" descr="707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3319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9" descr="рулетка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28"/>
          <p:cNvSpPr>
            <a:spLocks noChangeArrowheads="1"/>
          </p:cNvSpPr>
          <p:nvPr/>
        </p:nvSpPr>
        <p:spPr bwMode="auto">
          <a:xfrm>
            <a:off x="6588125" y="1989138"/>
            <a:ext cx="2555875" cy="1511300"/>
          </a:xfrm>
          <a:prstGeom prst="wedgeRectCallout">
            <a:avLst>
              <a:gd name="adj1" fmla="val -59875"/>
              <a:gd name="adj2" fmla="val -9453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31749" name="Picture 19" descr="рулетка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Содержимое 15" descr="N4.bmp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0"/>
            <a:ext cx="1079500" cy="1125538"/>
          </a:xfrm>
        </p:spPr>
      </p:pic>
      <p:pic>
        <p:nvPicPr>
          <p:cNvPr id="31751" name="Содержимое 15" descr="N4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Содержимое 15" descr="N4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8913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3" name="Прямая со стрелкой 19"/>
          <p:cNvCxnSpPr>
            <a:cxnSpLocks noChangeShapeType="1"/>
          </p:cNvCxnSpPr>
          <p:nvPr/>
        </p:nvCxnSpPr>
        <p:spPr bwMode="auto">
          <a:xfrm flipV="1">
            <a:off x="1258888" y="3284538"/>
            <a:ext cx="287337" cy="11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4" name="Содержимое 15" descr="N4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73238"/>
            <a:ext cx="12461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Рисунок 24" descr="n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2857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Рисунок 25" descr="a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65175"/>
            <a:ext cx="542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Содержимое 15" descr="N4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68638"/>
            <a:ext cx="12477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Содержимое 15" descr="N4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4763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Рисунок 28" descr="p.bm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352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AutoShape 12"/>
          <p:cNvSpPr>
            <a:spLocks noChangeArrowheads="1"/>
          </p:cNvSpPr>
          <p:nvPr/>
        </p:nvSpPr>
        <p:spPr bwMode="auto">
          <a:xfrm>
            <a:off x="4859338" y="44450"/>
            <a:ext cx="4284662" cy="1584325"/>
          </a:xfrm>
          <a:prstGeom prst="cloudCallout">
            <a:avLst>
              <a:gd name="adj1" fmla="val -63569"/>
              <a:gd name="adj2" fmla="val 57944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1761" name="Text Box 13"/>
          <p:cNvSpPr txBox="1">
            <a:spLocks noChangeArrowheads="1"/>
          </p:cNvSpPr>
          <p:nvPr/>
        </p:nvSpPr>
        <p:spPr bwMode="auto">
          <a:xfrm>
            <a:off x="5580063" y="2603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31762" name="Text Box 14"/>
          <p:cNvSpPr txBox="1">
            <a:spLocks noChangeArrowheads="1"/>
          </p:cNvSpPr>
          <p:nvPr/>
        </p:nvSpPr>
        <p:spPr bwMode="auto">
          <a:xfrm>
            <a:off x="6516688" y="2603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</a:t>
            </a:r>
          </a:p>
        </p:txBody>
      </p:sp>
      <p:sp>
        <p:nvSpPr>
          <p:cNvPr id="31763" name="Text Box 15"/>
          <p:cNvSpPr txBox="1">
            <a:spLocks noChangeArrowheads="1"/>
          </p:cNvSpPr>
          <p:nvPr/>
        </p:nvSpPr>
        <p:spPr bwMode="auto">
          <a:xfrm>
            <a:off x="6280150" y="781050"/>
            <a:ext cx="32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</a:p>
        </p:txBody>
      </p:sp>
      <p:pic>
        <p:nvPicPr>
          <p:cNvPr id="31764" name="Picture 16" descr="Fo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781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17" descr="Fiss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5113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20" descr="рулетка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28775"/>
            <a:ext cx="504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7" name="Line 22"/>
          <p:cNvSpPr>
            <a:spLocks noChangeShapeType="1"/>
          </p:cNvSpPr>
          <p:nvPr/>
        </p:nvSpPr>
        <p:spPr bwMode="auto">
          <a:xfrm>
            <a:off x="611188" y="333375"/>
            <a:ext cx="360362" cy="71438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68" name="Text Box 23"/>
          <p:cNvSpPr txBox="1">
            <a:spLocks noChangeArrowheads="1"/>
          </p:cNvSpPr>
          <p:nvPr/>
        </p:nvSpPr>
        <p:spPr bwMode="auto">
          <a:xfrm>
            <a:off x="179388" y="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Pr</a:t>
            </a:r>
          </a:p>
        </p:txBody>
      </p:sp>
      <p:sp>
        <p:nvSpPr>
          <p:cNvPr id="31769" name="Text Box 24"/>
          <p:cNvSpPr txBox="1">
            <a:spLocks noChangeArrowheads="1"/>
          </p:cNvSpPr>
          <p:nvPr/>
        </p:nvSpPr>
        <p:spPr bwMode="auto">
          <a:xfrm>
            <a:off x="1600200" y="2825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Tar</a:t>
            </a:r>
          </a:p>
        </p:txBody>
      </p:sp>
      <p:sp>
        <p:nvSpPr>
          <p:cNvPr id="38938" name="Text Box 25"/>
          <p:cNvSpPr txBox="1">
            <a:spLocks noChangeArrowheads="1"/>
          </p:cNvSpPr>
          <p:nvPr/>
        </p:nvSpPr>
        <p:spPr bwMode="auto">
          <a:xfrm>
            <a:off x="3419475" y="692150"/>
            <a:ext cx="90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-25000" dirty="0">
                <a:solidFill>
                  <a:srgbClr val="FFFF00"/>
                </a:solidFill>
              </a:rPr>
              <a:t>pr</a:t>
            </a:r>
            <a:endParaRPr lang="en-US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(E</a:t>
            </a:r>
            <a:r>
              <a:rPr lang="en-US" baseline="300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’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,J</a:t>
            </a:r>
            <a:r>
              <a:rPr lang="en-US" baseline="300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’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8939" name="Text Box 26"/>
          <p:cNvSpPr txBox="1">
            <a:spLocks noChangeArrowheads="1"/>
          </p:cNvSpPr>
          <p:nvPr/>
        </p:nvSpPr>
        <p:spPr bwMode="auto">
          <a:xfrm>
            <a:off x="4787900" y="2060575"/>
            <a:ext cx="760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(E,J)</a:t>
            </a:r>
          </a:p>
        </p:txBody>
      </p:sp>
      <p:sp>
        <p:nvSpPr>
          <p:cNvPr id="38940" name="Text Box 27"/>
          <p:cNvSpPr txBox="1">
            <a:spLocks noChangeArrowheads="1"/>
          </p:cNvSpPr>
          <p:nvPr/>
        </p:nvSpPr>
        <p:spPr bwMode="auto">
          <a:xfrm>
            <a:off x="6084888" y="3357563"/>
            <a:ext cx="760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(E,J)</a:t>
            </a:r>
          </a:p>
        </p:txBody>
      </p:sp>
      <p:sp>
        <p:nvSpPr>
          <p:cNvPr id="38941" name="Text Box 28"/>
          <p:cNvSpPr txBox="1">
            <a:spLocks noChangeArrowheads="1"/>
          </p:cNvSpPr>
          <p:nvPr/>
        </p:nvSpPr>
        <p:spPr bwMode="auto">
          <a:xfrm>
            <a:off x="8101013" y="5373688"/>
            <a:ext cx="760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baseline="-25000" dirty="0" err="1">
                <a:solidFill>
                  <a:schemeClr val="accent3">
                    <a:lumMod val="50000"/>
                  </a:schemeClr>
                </a:solidFill>
              </a:rPr>
              <a:t>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(E,J)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6659563" y="1989138"/>
            <a:ext cx="248443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kumimoji="0"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</a:t>
            </a:r>
            <a:r>
              <a:rPr kumimoji="0"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kinetic energy of escaping 	particles;</a:t>
            </a:r>
          </a:p>
          <a:p>
            <a:pPr>
              <a:buFontTx/>
              <a:buChar char="•"/>
              <a:defRPr/>
            </a:pPr>
            <a:r>
              <a:rPr kumimoji="0"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</a:t>
            </a:r>
            <a:r>
              <a:rPr kumimoji="0"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angular momentum of 	particles.</a:t>
            </a:r>
          </a:p>
          <a:p>
            <a:pPr>
              <a:buFontTx/>
              <a:buChar char="•"/>
              <a:defRPr/>
            </a:pPr>
            <a:r>
              <a:rPr kumimoji="0"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q</a:t>
            </a:r>
            <a:r>
              <a:rPr kumimoji="0"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</a:t>
            </a:r>
            <a:r>
              <a:rPr kumimoji="0"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particle escaping angels, </a:t>
            </a:r>
          </a:p>
          <a:p>
            <a:pPr>
              <a:buFontTx/>
              <a:buChar char="•"/>
              <a:defRPr/>
            </a:pPr>
            <a:endParaRPr kumimoji="0"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75" name="Line 30"/>
          <p:cNvSpPr>
            <a:spLocks noChangeShapeType="1"/>
          </p:cNvSpPr>
          <p:nvPr/>
        </p:nvSpPr>
        <p:spPr bwMode="auto">
          <a:xfrm>
            <a:off x="5364163" y="2781300"/>
            <a:ext cx="43180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76" name="Line 31"/>
          <p:cNvSpPr>
            <a:spLocks noChangeShapeType="1"/>
          </p:cNvSpPr>
          <p:nvPr/>
        </p:nvSpPr>
        <p:spPr bwMode="auto">
          <a:xfrm>
            <a:off x="6732588" y="4149725"/>
            <a:ext cx="21590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77" name="Line 32"/>
          <p:cNvSpPr>
            <a:spLocks noChangeShapeType="1"/>
          </p:cNvSpPr>
          <p:nvPr/>
        </p:nvSpPr>
        <p:spPr bwMode="auto">
          <a:xfrm>
            <a:off x="7596188" y="5013325"/>
            <a:ext cx="21590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1778" name="Picture 19" descr="рулетка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9" name="Picture 19" descr="рулетка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6562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0" name="Oval 35"/>
          <p:cNvSpPr>
            <a:spLocks noChangeArrowheads="1"/>
          </p:cNvSpPr>
          <p:nvPr/>
        </p:nvSpPr>
        <p:spPr bwMode="auto">
          <a:xfrm>
            <a:off x="6948488" y="4365625"/>
            <a:ext cx="142875" cy="142875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Oval 36"/>
          <p:cNvSpPr>
            <a:spLocks noChangeArrowheads="1"/>
          </p:cNvSpPr>
          <p:nvPr/>
        </p:nvSpPr>
        <p:spPr bwMode="auto">
          <a:xfrm>
            <a:off x="7164388" y="4581525"/>
            <a:ext cx="142875" cy="142875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Oval 37"/>
          <p:cNvSpPr>
            <a:spLocks noChangeArrowheads="1"/>
          </p:cNvSpPr>
          <p:nvPr/>
        </p:nvSpPr>
        <p:spPr bwMode="auto">
          <a:xfrm>
            <a:off x="7380288" y="4797425"/>
            <a:ext cx="142875" cy="142875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Line 38"/>
          <p:cNvSpPr>
            <a:spLocks noChangeShapeType="1"/>
          </p:cNvSpPr>
          <p:nvPr/>
        </p:nvSpPr>
        <p:spPr bwMode="auto">
          <a:xfrm>
            <a:off x="2124075" y="620713"/>
            <a:ext cx="647700" cy="144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971550" y="6400800"/>
            <a:ext cx="161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code PACE</a:t>
            </a:r>
          </a:p>
        </p:txBody>
      </p:sp>
      <p:sp>
        <p:nvSpPr>
          <p:cNvPr id="31785" name="Выноска-облако 50"/>
          <p:cNvSpPr>
            <a:spLocks noChangeArrowheads="1"/>
          </p:cNvSpPr>
          <p:nvPr/>
        </p:nvSpPr>
        <p:spPr bwMode="auto">
          <a:xfrm>
            <a:off x="0" y="1628775"/>
            <a:ext cx="4643438" cy="2447925"/>
          </a:xfrm>
          <a:prstGeom prst="cloudCallout">
            <a:avLst>
              <a:gd name="adj1" fmla="val 4338"/>
              <a:gd name="adj2" fmla="val -8365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57200" indent="-457200"/>
            <a:r>
              <a:rPr lang="ru-RU" i="1"/>
              <a:t>Compound Nucleus</a:t>
            </a:r>
            <a:r>
              <a:rPr lang="en-US"/>
              <a:t> </a:t>
            </a:r>
          </a:p>
          <a:p>
            <a:pPr marL="457200" indent="-457200"/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b="1">
                <a:solidFill>
                  <a:srgbClr val="000000"/>
                </a:solidFill>
              </a:rPr>
              <a:t>or</a:t>
            </a:r>
            <a:r>
              <a:rPr lang="ru-RU">
                <a:solidFill>
                  <a:srgbClr val="000000"/>
                </a:solidFill>
              </a:rPr>
              <a:t>    </a:t>
            </a:r>
            <a:endParaRPr lang="en-US">
              <a:solidFill>
                <a:srgbClr val="000000"/>
              </a:solidFill>
            </a:endParaRPr>
          </a:p>
          <a:p>
            <a:pPr marL="457200" indent="-457200"/>
            <a:r>
              <a:rPr lang="ru-RU" i="1"/>
              <a:t>Non-Equilibrium Processes</a:t>
            </a:r>
            <a:r>
              <a:rPr lang="en-US"/>
              <a:t> </a:t>
            </a:r>
            <a:endParaRPr lang="ru-RU">
              <a:solidFill>
                <a:srgbClr val="000000"/>
              </a:solidFill>
            </a:endParaRPr>
          </a:p>
          <a:p>
            <a:pPr marL="457200" indent="-457200"/>
            <a:r>
              <a:rPr lang="en-US" sz="1600" b="1">
                <a:solidFill>
                  <a:srgbClr val="000000"/>
                </a:solidFill>
              </a:rPr>
              <a:t>If</a:t>
            </a: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ru-RU" sz="1600" i="1"/>
              <a:t>Non-Equilibrium Processes</a:t>
            </a:r>
            <a:endParaRPr lang="en-US" sz="1600" i="1"/>
          </a:p>
          <a:p>
            <a:pPr marL="457200" indent="-457200"/>
            <a:r>
              <a:rPr lang="ru-RU" b="1"/>
              <a:t>Then</a:t>
            </a:r>
            <a:r>
              <a:rPr lang="en-US"/>
              <a:t>         </a:t>
            </a:r>
            <a:r>
              <a:rPr lang="en-US" sz="2000">
                <a:solidFill>
                  <a:srgbClr val="000000"/>
                </a:solidFill>
              </a:rPr>
              <a:t>n, p, 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a (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E, J, </a:t>
            </a:r>
            <a:r>
              <a:rPr lang="en-US" sz="2000" b="1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)</a:t>
            </a:r>
            <a:endParaRPr lang="ru-RU" sz="2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5690" name="Прямоугольник 52"/>
          <p:cNvSpPr>
            <a:spLocks noChangeArrowheads="1"/>
          </p:cNvSpPr>
          <p:nvPr/>
        </p:nvSpPr>
        <p:spPr bwMode="auto">
          <a:xfrm>
            <a:off x="684213" y="4292600"/>
            <a:ext cx="331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u="sng">
                <a:solidFill>
                  <a:srgbClr val="000000"/>
                </a:solidFill>
              </a:rPr>
              <a:t>Hybrid exciton model</a:t>
            </a:r>
            <a:r>
              <a:rPr kumimoji="0" lang="en-US"/>
              <a:t> </a:t>
            </a:r>
            <a:r>
              <a:rPr kumimoji="0" lang="en-US">
                <a:solidFill>
                  <a:srgbClr val="000000"/>
                </a:solidFill>
              </a:rPr>
              <a:t>based on</a:t>
            </a:r>
            <a:r>
              <a:rPr kumimoji="0" lang="en-US"/>
              <a:t> </a:t>
            </a:r>
            <a:r>
              <a:rPr lang="it-IT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Griffin’s exciton model</a:t>
            </a:r>
            <a:r>
              <a:rPr lang="it-IT">
                <a:solidFill>
                  <a:srgbClr val="000000"/>
                </a:solidFill>
              </a:rPr>
              <a:t> 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1787" name="AutoShape 45"/>
          <p:cNvSpPr>
            <a:spLocks noChangeArrowheads="1"/>
          </p:cNvSpPr>
          <p:nvPr/>
        </p:nvSpPr>
        <p:spPr bwMode="auto">
          <a:xfrm>
            <a:off x="0" y="2708275"/>
            <a:ext cx="611188" cy="2017713"/>
          </a:xfrm>
          <a:prstGeom prst="curvedRightArrow">
            <a:avLst>
              <a:gd name="adj1" fmla="val 3913"/>
              <a:gd name="adj2" fmla="val 117227"/>
              <a:gd name="adj3" fmla="val 21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88" name="Text Box 46"/>
          <p:cNvSpPr txBox="1">
            <a:spLocks noChangeArrowheads="1"/>
          </p:cNvSpPr>
          <p:nvPr/>
        </p:nvSpPr>
        <p:spPr bwMode="auto">
          <a:xfrm>
            <a:off x="2392363" y="5322888"/>
            <a:ext cx="4916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en-US" u="sng">
                <a:solidFill>
                  <a:srgbClr val="000000"/>
                </a:solidFill>
              </a:rPr>
              <a:t>Probabilities of all </a:t>
            </a:r>
            <a:r>
              <a:rPr kumimoji="0" lang="en-US" u="sng"/>
              <a:t>CN deexcitation </a:t>
            </a:r>
            <a:r>
              <a:rPr kumimoji="0" lang="en-US" u="sng">
                <a:solidFill>
                  <a:srgbClr val="000000"/>
                </a:solidFill>
              </a:rPr>
              <a:t>process were estimated within Hauser-Feshbach model</a:t>
            </a:r>
          </a:p>
        </p:txBody>
      </p:sp>
      <p:cxnSp>
        <p:nvCxnSpPr>
          <p:cNvPr id="31789" name="AutoShape 47"/>
          <p:cNvCxnSpPr>
            <a:cxnSpLocks noChangeShapeType="1"/>
            <a:stCxn id="31788" idx="0"/>
          </p:cNvCxnSpPr>
          <p:nvPr/>
        </p:nvCxnSpPr>
        <p:spPr bwMode="auto">
          <a:xfrm rot="5400000" flipH="1">
            <a:off x="3584575" y="4056063"/>
            <a:ext cx="2254250" cy="279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44913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</a:rPr>
              <a:t>The Model Brief Description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2771" name="Picture 5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200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36838"/>
            <a:ext cx="65532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2735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f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013325"/>
            <a:ext cx="6553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179388" y="404813"/>
            <a:ext cx="8964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>
                <a:solidFill>
                  <a:srgbClr val="000000"/>
                </a:solidFill>
              </a:rPr>
              <a:t>In the Griffin’s exciton model of nuclear reactions, relaxation of the compound to equilibrium is described by the master equation</a:t>
            </a:r>
            <a:r>
              <a:rPr lang="ru-RU">
                <a:solidFill>
                  <a:srgbClr val="000000"/>
                </a:solidFill>
              </a:rPr>
              <a:t>: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2776" name="AutoShape 12"/>
          <p:cNvCxnSpPr>
            <a:cxnSpLocks noChangeShapeType="1"/>
          </p:cNvCxnSpPr>
          <p:nvPr/>
        </p:nvCxnSpPr>
        <p:spPr bwMode="auto">
          <a:xfrm>
            <a:off x="7956550" y="1666875"/>
            <a:ext cx="576263" cy="1851025"/>
          </a:xfrm>
          <a:prstGeom prst="curvedConnector3">
            <a:avLst>
              <a:gd name="adj1" fmla="val 139671"/>
            </a:avLst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0" y="2636838"/>
            <a:ext cx="19081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>
                <a:solidFill>
                  <a:srgbClr val="000000"/>
                </a:solidFill>
              </a:rPr>
              <a:t>The generalized master equation takes form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5003800" y="4508500"/>
            <a:ext cx="3889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>
                <a:solidFill>
                  <a:srgbClr val="000000"/>
                </a:solidFill>
              </a:rPr>
              <a:t>The initial condition for this equation is</a:t>
            </a:r>
          </a:p>
          <a:p>
            <a:pPr eaLnBrk="1" hangingPunct="1"/>
            <a:r>
              <a:rPr lang="it-IT">
                <a:solidFill>
                  <a:srgbClr val="000000"/>
                </a:solidFill>
              </a:rPr>
              <a:t>(where H  is the Heavyside function)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32779" name="AutoShape 15"/>
          <p:cNvCxnSpPr>
            <a:cxnSpLocks noChangeShapeType="1"/>
          </p:cNvCxnSpPr>
          <p:nvPr/>
        </p:nvCxnSpPr>
        <p:spPr bwMode="auto">
          <a:xfrm flipV="1">
            <a:off x="2700338" y="3789363"/>
            <a:ext cx="433387" cy="149225"/>
          </a:xfrm>
          <a:prstGeom prst="curvedConnector2">
            <a:avLst/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0" name="AutoShape 15"/>
          <p:cNvCxnSpPr>
            <a:cxnSpLocks noChangeShapeType="1"/>
          </p:cNvCxnSpPr>
          <p:nvPr/>
        </p:nvCxnSpPr>
        <p:spPr bwMode="auto">
          <a:xfrm flipV="1">
            <a:off x="4427538" y="5805488"/>
            <a:ext cx="1081087" cy="287337"/>
          </a:xfrm>
          <a:prstGeom prst="curvedConnector3">
            <a:avLst>
              <a:gd name="adj1" fmla="val 60750"/>
            </a:avLst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1" name="Прямоугольник 17"/>
          <p:cNvSpPr>
            <a:spLocks noChangeArrowheads="1"/>
          </p:cNvSpPr>
          <p:nvPr/>
        </p:nvSpPr>
        <p:spPr bwMode="auto">
          <a:xfrm>
            <a:off x="0" y="4437063"/>
            <a:ext cx="3995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000000"/>
                </a:solidFill>
              </a:rPr>
              <a:t>dσ/dΩ is the free differential nucleon-nucleon scattering cross section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82" name="TextBox 18"/>
          <p:cNvSpPr txBox="1">
            <a:spLocks noChangeArrowheads="1"/>
          </p:cNvSpPr>
          <p:nvPr/>
        </p:nvSpPr>
        <p:spPr bwMode="auto">
          <a:xfrm>
            <a:off x="3563938" y="2133600"/>
            <a:ext cx="125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</a:rPr>
              <a:t>Case B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2783" name="TextBox 19"/>
          <p:cNvSpPr txBox="1">
            <a:spLocks noChangeArrowheads="1"/>
          </p:cNvSpPr>
          <p:nvPr/>
        </p:nvSpPr>
        <p:spPr bwMode="auto">
          <a:xfrm>
            <a:off x="7667625" y="765175"/>
            <a:ext cx="125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</a:rPr>
              <a:t>Case A</a:t>
            </a: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32784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3848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64293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1547813" y="6237288"/>
            <a:ext cx="6400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kumimoji="0"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789113" y="404813"/>
            <a:ext cx="5983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000000"/>
                </a:solidFill>
              </a:rPr>
              <a:t> </a:t>
            </a:r>
            <a:r>
              <a:rPr lang="en-US" sz="2800" b="1" i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800" b="1" i="1">
                <a:solidFill>
                  <a:srgbClr val="000000"/>
                </a:solidFill>
              </a:rPr>
              <a:t>  parameter </a:t>
            </a:r>
            <a:r>
              <a:rPr lang="en-US" sz="2400" i="1">
                <a:solidFill>
                  <a:srgbClr val="000000"/>
                </a:solidFill>
              </a:rPr>
              <a:t>What affect this value? </a:t>
            </a:r>
            <a:r>
              <a:rPr lang="en-US" b="1" i="1">
                <a:solidFill>
                  <a:srgbClr val="000000"/>
                </a:solidFill>
              </a:rPr>
              <a:t>(Case B)</a:t>
            </a:r>
            <a:endParaRPr lang="ru-RU" b="1" i="1">
              <a:solidFill>
                <a:srgbClr val="000000"/>
              </a:solidFill>
            </a:endParaRPr>
          </a:p>
        </p:txBody>
      </p:sp>
      <p:pic>
        <p:nvPicPr>
          <p:cNvPr id="33796" name="Рисунок 4" descr="B cas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6553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2771775" y="5157788"/>
            <a:ext cx="444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Vertical lines is the range of GARFILD angles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1403350" y="5732463"/>
            <a:ext cx="6878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 i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4000" b="1" i="1">
                <a:solidFill>
                  <a:srgbClr val="000000"/>
                </a:solidFill>
              </a:rPr>
              <a:t>  </a:t>
            </a:r>
            <a:r>
              <a:rPr lang="en-US" sz="3200" b="1">
                <a:solidFill>
                  <a:srgbClr val="000000"/>
                </a:solidFill>
              </a:rPr>
              <a:t>parameter  is a strong parameter !!</a:t>
            </a:r>
            <a:endParaRPr lang="ru-RU"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1547813" y="6237288"/>
            <a:ext cx="6400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kumimoji="0" lang="ru-RU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3132138" y="0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</a:rPr>
              <a:t> Theta  (for </a:t>
            </a:r>
            <a:r>
              <a:rPr lang="en-US" sz="2800" b="1" i="1">
                <a:solidFill>
                  <a:srgbClr val="000000"/>
                </a:solidFill>
              </a:rPr>
              <a:t>p)</a:t>
            </a:r>
          </a:p>
        </p:txBody>
      </p:sp>
      <p:pic>
        <p:nvPicPr>
          <p:cNvPr id="34820" name="Рисунок 4" descr="The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6408737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3455988" cy="90805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Start conditions</a:t>
            </a:r>
            <a:br>
              <a:rPr lang="en-US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en-US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en-US" sz="1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Possible</a:t>
            </a:r>
            <a:r>
              <a:rPr lang="en-US" sz="1000" b="1" smtClean="0">
                <a:solidFill>
                  <a:srgbClr val="FF0000"/>
                </a:solidFill>
                <a:effectLst/>
                <a:latin typeface="Symbol" pitchFamily="18" charset="2"/>
              </a:rPr>
              <a:t> a </a:t>
            </a:r>
            <a:r>
              <a:rPr lang="en-US" sz="1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clustering configurations in</a:t>
            </a:r>
            <a:r>
              <a:rPr lang="en-US" sz="1000" b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1000" b="1" baseline="30000" smtClean="0">
                <a:solidFill>
                  <a:srgbClr val="FF0000"/>
                </a:solidFill>
                <a:effectLst/>
                <a:latin typeface="Times New Roman" pitchFamily="18" charset="0"/>
              </a:rPr>
              <a:t>16</a:t>
            </a:r>
            <a:r>
              <a:rPr lang="en-US" sz="1000" b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O </a:t>
            </a:r>
            <a:r>
              <a:rPr lang="en-US" sz="1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nucleus</a:t>
            </a:r>
            <a:endParaRPr lang="ru-RU" sz="1000" b="1" smtClean="0">
              <a:effectLst/>
              <a:latin typeface="Times New Roman" pitchFamily="18" charset="0"/>
            </a:endParaRPr>
          </a:p>
        </p:txBody>
      </p:sp>
      <p:sp>
        <p:nvSpPr>
          <p:cNvPr id="35843" name="Line 7"/>
          <p:cNvSpPr>
            <a:spLocks noChangeShapeType="1"/>
          </p:cNvSpPr>
          <p:nvPr/>
        </p:nvSpPr>
        <p:spPr bwMode="auto">
          <a:xfrm>
            <a:off x="3563938" y="4076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5844" name="Содержимое 8" descr="Fig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836613"/>
            <a:ext cx="4038600" cy="1592262"/>
          </a:xfrm>
        </p:spPr>
      </p:pic>
      <p:pic>
        <p:nvPicPr>
          <p:cNvPr id="35845" name="Рисунок 19" descr="Fig1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20938"/>
            <a:ext cx="230505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 bwMode="auto">
          <a:xfrm>
            <a:off x="4572000" y="1844675"/>
            <a:ext cx="1944688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35847" name="TextBox 20"/>
          <p:cNvSpPr txBox="1">
            <a:spLocks noChangeArrowheads="1"/>
          </p:cNvSpPr>
          <p:nvPr/>
        </p:nvSpPr>
        <p:spPr bwMode="auto">
          <a:xfrm>
            <a:off x="6300788" y="3860800"/>
            <a:ext cx="207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000000"/>
                </a:solidFill>
              </a:rPr>
              <a:t>n</a:t>
            </a:r>
            <a:r>
              <a:rPr lang="en-US" sz="1200" b="1">
                <a:solidFill>
                  <a:srgbClr val="000000"/>
                </a:solidFill>
              </a:rPr>
              <a:t>O</a:t>
            </a:r>
            <a:r>
              <a:rPr lang="en-US" sz="2400" b="1">
                <a:solidFill>
                  <a:srgbClr val="000000"/>
                </a:solidFill>
              </a:rPr>
              <a:t>=16p+0(1)h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35848" name="TextBox 21"/>
          <p:cNvSpPr txBox="1">
            <a:spLocks noChangeArrowheads="1"/>
          </p:cNvSpPr>
          <p:nvPr/>
        </p:nvSpPr>
        <p:spPr bwMode="auto">
          <a:xfrm rot="1461006">
            <a:off x="4826000" y="1595438"/>
            <a:ext cx="122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000000"/>
                </a:solidFill>
              </a:rPr>
              <a:t>100-N%</a:t>
            </a:r>
            <a:endParaRPr lang="ru-RU" sz="2400" b="1" i="1">
              <a:solidFill>
                <a:srgbClr val="000000"/>
              </a:solidFill>
            </a:endParaRPr>
          </a:p>
        </p:txBody>
      </p:sp>
      <p:sp>
        <p:nvSpPr>
          <p:cNvPr id="24" name="Левая фигурная скобка 23"/>
          <p:cNvSpPr/>
          <p:nvPr/>
        </p:nvSpPr>
        <p:spPr bwMode="auto">
          <a:xfrm rot="16200000">
            <a:off x="3095626" y="2744787"/>
            <a:ext cx="431800" cy="936625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50" name="TextBox 25"/>
          <p:cNvSpPr txBox="1">
            <a:spLocks noChangeArrowheads="1"/>
          </p:cNvSpPr>
          <p:nvPr/>
        </p:nvSpPr>
        <p:spPr bwMode="auto">
          <a:xfrm>
            <a:off x="2987675" y="34290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000000"/>
                </a:solidFill>
              </a:rPr>
              <a:t>N%</a:t>
            </a:r>
            <a:endParaRPr lang="ru-RU" sz="2400" b="1" i="1">
              <a:solidFill>
                <a:srgbClr val="000000"/>
              </a:solidFill>
            </a:endParaRPr>
          </a:p>
        </p:txBody>
      </p:sp>
      <p:pic>
        <p:nvPicPr>
          <p:cNvPr id="35851" name="Рисунок 26" descr="Fig1b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57563"/>
            <a:ext cx="14827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 bwMode="auto">
          <a:xfrm flipH="1">
            <a:off x="2339975" y="2276475"/>
            <a:ext cx="1079500" cy="11525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35853" name="TextBox 27"/>
          <p:cNvSpPr txBox="1">
            <a:spLocks noChangeArrowheads="1"/>
          </p:cNvSpPr>
          <p:nvPr/>
        </p:nvSpPr>
        <p:spPr bwMode="auto">
          <a:xfrm>
            <a:off x="971550" y="4508500"/>
            <a:ext cx="2039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  </a:t>
            </a:r>
            <a:r>
              <a:rPr lang="en-US" sz="3600" b="1" i="1">
                <a:solidFill>
                  <a:srgbClr val="000000"/>
                </a:solidFill>
              </a:rPr>
              <a:t>n</a:t>
            </a:r>
            <a:r>
              <a:rPr lang="en-US" sz="1200" b="1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2400" b="1">
                <a:solidFill>
                  <a:srgbClr val="000000"/>
                </a:solidFill>
              </a:rPr>
              <a:t>=4p+0(1)h</a:t>
            </a:r>
            <a:endParaRPr lang="ru-RU" sz="2400" b="1">
              <a:solidFill>
                <a:srgbClr val="000000"/>
              </a:solidFill>
            </a:endParaRPr>
          </a:p>
        </p:txBody>
      </p:sp>
      <p:pic>
        <p:nvPicPr>
          <p:cNvPr id="35854" name="Рисунок 28" descr="Fig1c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84538"/>
            <a:ext cx="17573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 bwMode="auto">
          <a:xfrm>
            <a:off x="3419475" y="2276475"/>
            <a:ext cx="647700" cy="11525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35856" name="TextBox 29"/>
          <p:cNvSpPr txBox="1">
            <a:spLocks noChangeArrowheads="1"/>
          </p:cNvSpPr>
          <p:nvPr/>
        </p:nvSpPr>
        <p:spPr bwMode="auto">
          <a:xfrm>
            <a:off x="3635375" y="4365625"/>
            <a:ext cx="2154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 </a:t>
            </a:r>
            <a:r>
              <a:rPr lang="en-US" sz="4000" b="1" i="1">
                <a:solidFill>
                  <a:srgbClr val="000000"/>
                </a:solidFill>
              </a:rPr>
              <a:t>n</a:t>
            </a:r>
            <a:r>
              <a:rPr lang="en-US" sz="1000" b="1">
                <a:solidFill>
                  <a:srgbClr val="000000"/>
                </a:solidFill>
              </a:rPr>
              <a:t>C</a:t>
            </a:r>
            <a:r>
              <a:rPr lang="en-US" sz="2400" b="1">
                <a:solidFill>
                  <a:srgbClr val="000000"/>
                </a:solidFill>
              </a:rPr>
              <a:t>=12p+0(1)h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35857" name="TextBox 30"/>
          <p:cNvSpPr txBox="1">
            <a:spLocks noChangeArrowheads="1"/>
          </p:cNvSpPr>
          <p:nvPr/>
        </p:nvSpPr>
        <p:spPr bwMode="auto">
          <a:xfrm>
            <a:off x="684213" y="5157788"/>
            <a:ext cx="73961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000000"/>
                </a:solidFill>
              </a:rPr>
              <a:t>If  En</a:t>
            </a:r>
            <a:r>
              <a:rPr lang="en-US" sz="1200" b="1">
                <a:solidFill>
                  <a:srgbClr val="000000"/>
                </a:solidFill>
              </a:rPr>
              <a:t>O</a:t>
            </a:r>
            <a:r>
              <a:rPr lang="en-US" sz="2400" b="1">
                <a:solidFill>
                  <a:srgbClr val="000000"/>
                </a:solidFill>
              </a:rPr>
              <a:t>=250MeV,  then E</a:t>
            </a:r>
            <a:r>
              <a:rPr lang="en-US" sz="2400" b="1" i="1">
                <a:solidFill>
                  <a:srgbClr val="000000"/>
                </a:solidFill>
              </a:rPr>
              <a:t>n</a:t>
            </a:r>
            <a:r>
              <a:rPr lang="en-US" sz="1000" b="1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2800" b="1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sz="2400" b="1">
                <a:solidFill>
                  <a:srgbClr val="000000"/>
                </a:solidFill>
              </a:rPr>
              <a:t> E</a:t>
            </a:r>
            <a:r>
              <a:rPr lang="en-US" sz="2400" b="1" i="1">
                <a:solidFill>
                  <a:srgbClr val="000000"/>
                </a:solidFill>
              </a:rPr>
              <a:t>n</a:t>
            </a:r>
            <a:r>
              <a:rPr lang="en-US" sz="1000" b="1">
                <a:solidFill>
                  <a:srgbClr val="000000"/>
                </a:solidFill>
              </a:rPr>
              <a:t>C</a:t>
            </a:r>
            <a:r>
              <a:rPr lang="en-US" sz="2400" b="1">
                <a:solidFill>
                  <a:srgbClr val="000000"/>
                </a:solidFill>
                <a:latin typeface="Symbol" pitchFamily="18" charset="2"/>
              </a:rPr>
              <a:t>=(</a:t>
            </a:r>
            <a:r>
              <a:rPr lang="en-US" sz="2400" b="1">
                <a:solidFill>
                  <a:srgbClr val="000000"/>
                </a:solidFill>
              </a:rPr>
              <a:t>250</a:t>
            </a:r>
            <a:r>
              <a:rPr lang="en-US" sz="3200" b="1">
                <a:solidFill>
                  <a:srgbClr val="000000"/>
                </a:solidFill>
              </a:rPr>
              <a:t>-</a:t>
            </a:r>
            <a:r>
              <a:rPr lang="en-US" sz="2400" b="1">
                <a:solidFill>
                  <a:srgbClr val="000000"/>
                </a:solidFill>
              </a:rPr>
              <a:t>B</a:t>
            </a: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3200" b="1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E</a:t>
            </a:r>
            <a:r>
              <a:rPr lang="en-US" sz="1000" b="1">
                <a:solidFill>
                  <a:srgbClr val="000000"/>
                </a:solidFill>
              </a:rPr>
              <a:t>Clas</a:t>
            </a:r>
            <a:r>
              <a:rPr lang="en-US" sz="2400" b="1">
                <a:solidFill>
                  <a:srgbClr val="000000"/>
                </a:solidFill>
              </a:rPr>
              <a:t>)MeV</a:t>
            </a:r>
          </a:p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but E</a:t>
            </a:r>
            <a:r>
              <a:rPr lang="en-US" sz="2400" b="1" i="1">
                <a:solidFill>
                  <a:srgbClr val="000000"/>
                </a:solidFill>
              </a:rPr>
              <a:t>n</a:t>
            </a:r>
            <a:r>
              <a:rPr lang="en-US" sz="1000" b="1">
                <a:solidFill>
                  <a:srgbClr val="000000"/>
                </a:solidFill>
                <a:latin typeface="Symbol" pitchFamily="18" charset="2"/>
              </a:rPr>
              <a:t>a  -  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?</a:t>
            </a:r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and </a:t>
            </a:r>
            <a:r>
              <a:rPr lang="en-US" sz="2400" b="1">
                <a:solidFill>
                  <a:srgbClr val="000000"/>
                </a:solidFill>
              </a:rPr>
              <a:t>E</a:t>
            </a:r>
            <a:r>
              <a:rPr lang="en-US" sz="2400" b="1" i="1">
                <a:solidFill>
                  <a:srgbClr val="000000"/>
                </a:solidFill>
              </a:rPr>
              <a:t>n</a:t>
            </a:r>
            <a:r>
              <a:rPr lang="en-US" sz="1000" b="1">
                <a:solidFill>
                  <a:srgbClr val="000000"/>
                </a:solidFill>
              </a:rPr>
              <a:t>C </a:t>
            </a:r>
            <a:r>
              <a:rPr lang="en-US" sz="2400" b="1">
                <a:solidFill>
                  <a:srgbClr val="000000"/>
                </a:solidFill>
                <a:latin typeface="Symbol" pitchFamily="18" charset="2"/>
              </a:rPr>
              <a:t>-  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36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36096" y="764704"/>
            <a:ext cx="86409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1547813" y="6237288"/>
            <a:ext cx="6400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kumimoji="0" lang="ru-RU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395288" y="549275"/>
            <a:ext cx="2101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Blann  model (2000)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49275"/>
            <a:ext cx="40671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4813"/>
            <a:ext cx="23495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539750" y="1196975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</a:rPr>
              <a:t>e</a:t>
            </a:r>
            <a:r>
              <a:rPr lang="en-US">
                <a:solidFill>
                  <a:srgbClr val="000000"/>
                </a:solidFill>
              </a:rPr>
              <a:t> – clusters energy, and x – random number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1916832"/>
            <a:ext cx="9361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6872" name="Picture 9" descr="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921625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2795</TotalTime>
  <Words>1010</Words>
  <Application>Microsoft Office PowerPoint</Application>
  <PresentationFormat>Presentazione su schermo (4:3)</PresentationFormat>
  <Paragraphs>108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Шары</vt:lpstr>
      <vt:lpstr>Текстура</vt:lpstr>
      <vt:lpstr>Орбита</vt:lpstr>
      <vt:lpstr>Слои</vt:lpstr>
      <vt:lpstr>Pre-equilibrium a-particle emission as a probe to study a-clustering in nuclei </vt:lpstr>
      <vt:lpstr>Presentazione standard di PowerPoint</vt:lpstr>
      <vt:lpstr>Presentazione standard di PowerPoint</vt:lpstr>
      <vt:lpstr>Presentazione standard di PowerPoint</vt:lpstr>
      <vt:lpstr>The Model Brief Description</vt:lpstr>
      <vt:lpstr>Presentazione standard di PowerPoint</vt:lpstr>
      <vt:lpstr>Presentazione standard di PowerPoint</vt:lpstr>
      <vt:lpstr>Start conditions  Possible a clustering configurations in 16O nucleus</vt:lpstr>
      <vt:lpstr>Presentazione standard di PowerPoint</vt:lpstr>
      <vt:lpstr>Presentazione standard di PowerPoint</vt:lpstr>
      <vt:lpstr>a,  16O+65Cu81Rb, EO=256 MeV (16 MeV/u); E*=208,9 MeV   19F+62Ni 81Rb, EF=304 MeV (16 MeV/u); E*=239,9MeV ( in lab)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Figure 1: Double differential spectra (Cross-Section (CS) in arbitrary units) for     particles for the 250 MeV 16O + 116Sn reaction. </vt:lpstr>
      <vt:lpstr>Presentazione standard di PowerPoint</vt:lpstr>
      <vt:lpstr>Pre-equilibrium emission :</vt:lpstr>
      <vt:lpstr>Abstract</vt:lpstr>
      <vt:lpstr>Presentazione standard di PowerPoint</vt:lpstr>
    </vt:vector>
  </TitlesOfParts>
  <Company>Physical Department, 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Fotina</dc:creator>
  <cp:lastModifiedBy>tecno</cp:lastModifiedBy>
  <cp:revision>178</cp:revision>
  <dcterms:created xsi:type="dcterms:W3CDTF">2007-09-24T12:35:32Z</dcterms:created>
  <dcterms:modified xsi:type="dcterms:W3CDTF">2013-06-04T06:51:41Z</dcterms:modified>
</cp:coreProperties>
</file>