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817" r:id="rId2"/>
    <p:sldId id="767" r:id="rId3"/>
    <p:sldId id="719" r:id="rId4"/>
    <p:sldId id="720" r:id="rId5"/>
    <p:sldId id="764" r:id="rId6"/>
    <p:sldId id="765" r:id="rId7"/>
    <p:sldId id="722" r:id="rId8"/>
    <p:sldId id="723" r:id="rId9"/>
    <p:sldId id="727" r:id="rId10"/>
    <p:sldId id="794" r:id="rId11"/>
    <p:sldId id="796" r:id="rId12"/>
    <p:sldId id="805" r:id="rId13"/>
    <p:sldId id="797" r:id="rId14"/>
    <p:sldId id="798" r:id="rId15"/>
    <p:sldId id="799" r:id="rId16"/>
    <p:sldId id="806" r:id="rId17"/>
    <p:sldId id="808" r:id="rId18"/>
    <p:sldId id="800" r:id="rId19"/>
    <p:sldId id="801" r:id="rId20"/>
    <p:sldId id="802" r:id="rId21"/>
    <p:sldId id="803" r:id="rId22"/>
    <p:sldId id="804" r:id="rId23"/>
    <p:sldId id="679" r:id="rId24"/>
    <p:sldId id="715" r:id="rId25"/>
    <p:sldId id="414" r:id="rId26"/>
    <p:sldId id="716" r:id="rId27"/>
    <p:sldId id="766" r:id="rId28"/>
    <p:sldId id="680" r:id="rId29"/>
    <p:sldId id="681" r:id="rId30"/>
    <p:sldId id="819" r:id="rId31"/>
    <p:sldId id="672" r:id="rId32"/>
    <p:sldId id="696" r:id="rId33"/>
    <p:sldId id="809" r:id="rId34"/>
    <p:sldId id="297" r:id="rId35"/>
    <p:sldId id="697" r:id="rId36"/>
    <p:sldId id="698" r:id="rId37"/>
    <p:sldId id="699" r:id="rId38"/>
    <p:sldId id="700" r:id="rId39"/>
    <p:sldId id="701" r:id="rId40"/>
    <p:sldId id="702" r:id="rId41"/>
    <p:sldId id="703" r:id="rId42"/>
    <p:sldId id="704" r:id="rId43"/>
    <p:sldId id="735" r:id="rId44"/>
    <p:sldId id="736" r:id="rId45"/>
    <p:sldId id="810" r:id="rId46"/>
    <p:sldId id="737" r:id="rId47"/>
    <p:sldId id="811" r:id="rId48"/>
    <p:sldId id="301" r:id="rId49"/>
    <p:sldId id="650" r:id="rId50"/>
    <p:sldId id="820" r:id="rId51"/>
    <p:sldId id="276" r:id="rId52"/>
    <p:sldId id="686" r:id="rId53"/>
    <p:sldId id="687" r:id="rId54"/>
    <p:sldId id="688" r:id="rId55"/>
    <p:sldId id="689" r:id="rId56"/>
    <p:sldId id="690" r:id="rId57"/>
    <p:sldId id="692" r:id="rId58"/>
    <p:sldId id="693" r:id="rId59"/>
    <p:sldId id="726" r:id="rId60"/>
    <p:sldId id="695" r:id="rId61"/>
    <p:sldId id="768" r:id="rId62"/>
    <p:sldId id="769" r:id="rId63"/>
    <p:sldId id="770" r:id="rId64"/>
    <p:sldId id="772" r:id="rId65"/>
    <p:sldId id="773" r:id="rId66"/>
    <p:sldId id="774" r:id="rId67"/>
    <p:sldId id="775" r:id="rId68"/>
    <p:sldId id="776" r:id="rId69"/>
    <p:sldId id="777" r:id="rId70"/>
    <p:sldId id="778" r:id="rId71"/>
    <p:sldId id="779" r:id="rId72"/>
    <p:sldId id="780" r:id="rId73"/>
    <p:sldId id="821" r:id="rId74"/>
    <p:sldId id="822" r:id="rId75"/>
    <p:sldId id="781" r:id="rId76"/>
    <p:sldId id="322" r:id="rId77"/>
    <p:sldId id="316" r:id="rId78"/>
    <p:sldId id="708" r:id="rId79"/>
    <p:sldId id="709" r:id="rId80"/>
    <p:sldId id="710" r:id="rId81"/>
    <p:sldId id="711" r:id="rId82"/>
    <p:sldId id="712" r:id="rId83"/>
    <p:sldId id="713" r:id="rId84"/>
    <p:sldId id="714" r:id="rId85"/>
    <p:sldId id="816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CC"/>
    <a:srgbClr val="FFFF00"/>
    <a:srgbClr val="8D280A"/>
    <a:srgbClr val="8C280A"/>
    <a:srgbClr val="8C290A"/>
    <a:srgbClr val="902108"/>
    <a:srgbClr val="722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37" autoAdjust="0"/>
    <p:restoredTop sz="98427" autoAdjust="0"/>
  </p:normalViewPr>
  <p:slideViewPr>
    <p:cSldViewPr>
      <p:cViewPr varScale="1">
        <p:scale>
          <a:sx n="46" d="100"/>
          <a:sy n="46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3509133-C189-4714-AC82-B134D2A2F1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82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9011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D92EDE5-E22A-41C7-81B2-547F59462141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endParaRPr lang="it-IT" dirty="0" smtClean="0">
              <a:latin typeface="Arial" pitchFamily="34" charset="0"/>
            </a:endParaRPr>
          </a:p>
        </p:txBody>
      </p:sp>
      <p:sp>
        <p:nvSpPr>
          <p:cNvPr id="10035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54A8EB8-DDB3-455A-A815-41C3D66E7EDF}" type="slidenum">
              <a:rPr lang="en-US" sz="1200">
                <a:ea typeface="ＭＳ Ｐゴシック" pitchFamily="34" charset="-128"/>
              </a:rPr>
              <a:pPr algn="r" eaLnBrk="1" hangingPunct="1"/>
              <a:t>23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013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91F8923-82E7-483A-9255-3D545D616A9B}" type="slidenum">
              <a:rPr lang="en-US" sz="1200" smtClean="0"/>
              <a:pPr eaLnBrk="1" hangingPunct="1"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0240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E4B8781-FAE2-4D84-9004-E02F853CE743}" type="slidenum">
              <a:rPr lang="en-US" sz="1200">
                <a:ea typeface="ＭＳ Ｐゴシック" pitchFamily="34" charset="-128"/>
              </a:rPr>
              <a:pPr algn="r" eaLnBrk="1" hangingPunct="1"/>
              <a:t>28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00985D2-ADA9-482B-8386-555623521528}" type="slidenum">
              <a:rPr lang="it-IT" sz="1200">
                <a:ea typeface="ＭＳ Ｐゴシック" pitchFamily="34" charset="-128"/>
              </a:rPr>
              <a:pPr algn="r" eaLnBrk="1" hangingPunct="1"/>
              <a:t>32</a:t>
            </a:fld>
            <a:endParaRPr lang="it-IT" sz="1200">
              <a:ea typeface="ＭＳ Ｐゴシック" pitchFamily="34" charset="-128"/>
            </a:endParaRPr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054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A76EA42-7C81-4551-963A-40B25E5DEFB9}" type="slidenum">
              <a:rPr lang="en-US" sz="1200" smtClean="0"/>
              <a:pPr eaLnBrk="1" hangingPunct="1"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05BDB5F-41C6-4BCB-9619-A05425366619}" type="slidenum">
              <a:rPr lang="en-US" sz="1200">
                <a:ea typeface="ＭＳ Ｐゴシック" pitchFamily="34" charset="-128"/>
              </a:rPr>
              <a:pPr algn="r" eaLnBrk="1" hangingPunct="1"/>
              <a:t>35</a:t>
            </a:fld>
            <a:endParaRPr lang="en-US" sz="1200">
              <a:ea typeface="ＭＳ Ｐゴシック" pitchFamily="34" charset="-128"/>
            </a:endParaRPr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267F56E-1F8B-4B6F-A156-F7862409DFF3}" type="slidenum">
              <a:rPr lang="it-IT" sz="1200">
                <a:ea typeface="ＭＳ Ｐゴシック" pitchFamily="34" charset="-128"/>
              </a:rPr>
              <a:pPr algn="r" eaLnBrk="1" hangingPunct="1"/>
              <a:t>37</a:t>
            </a:fld>
            <a:endParaRPr lang="it-IT" sz="1200">
              <a:ea typeface="ＭＳ Ｐゴシック" pitchFamily="34" charset="-128"/>
            </a:endParaRPr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7" tIns="45678" rIns="91357" bIns="45678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A87AE25-BA61-4B8D-A1F1-7ED72693A314}" type="slidenum">
              <a:rPr lang="en-GB" sz="1200">
                <a:latin typeface="Times New Roman" pitchFamily="18" charset="0"/>
                <a:ea typeface="ＭＳ Ｐゴシック" pitchFamily="34" charset="-128"/>
              </a:rPr>
              <a:pPr algn="r"/>
              <a:t>3</a:t>
            </a:fld>
            <a:endParaRPr lang="en-GB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7" tIns="45678" rIns="91357" bIns="45678"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6EA0B8D-E5E2-4E82-939A-D331929A7663}" type="slidenum">
              <a:rPr lang="en-GB" sz="1200">
                <a:ea typeface="ＭＳ Ｐゴシック" pitchFamily="34" charset="-128"/>
              </a:rPr>
              <a:pPr algn="r" eaLnBrk="1" hangingPunct="1"/>
              <a:t>38</a:t>
            </a:fld>
            <a:endParaRPr lang="en-GB" sz="1200">
              <a:ea typeface="ＭＳ Ｐゴシック" pitchFamily="34" charset="-128"/>
            </a:endParaRPr>
          </a:p>
        </p:txBody>
      </p:sp>
      <p:sp>
        <p:nvSpPr>
          <p:cNvPr id="1095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C8A645E-2AF7-4433-8733-A6E13354122E}" type="slidenum">
              <a:rPr lang="en-GB" sz="1200">
                <a:ea typeface="ＭＳ Ｐゴシック" pitchFamily="34" charset="-128"/>
              </a:rPr>
              <a:pPr algn="r" eaLnBrk="1" hangingPunct="1"/>
              <a:t>39</a:t>
            </a:fld>
            <a:endParaRPr lang="en-GB" sz="1200">
              <a:ea typeface="ＭＳ Ｐゴシック" pitchFamily="34" charset="-128"/>
            </a:endParaRPr>
          </a:p>
        </p:txBody>
      </p:sp>
      <p:sp>
        <p:nvSpPr>
          <p:cNvPr id="1105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9CC23D5-31A2-4EA1-832D-1A3E27BBDABE}" type="slidenum">
              <a:rPr lang="en-GB" sz="1200">
                <a:ea typeface="ＭＳ Ｐゴシック" pitchFamily="34" charset="-128"/>
              </a:rPr>
              <a:pPr algn="r" eaLnBrk="1" hangingPunct="1"/>
              <a:t>40</a:t>
            </a:fld>
            <a:endParaRPr lang="en-GB" sz="1200">
              <a:ea typeface="ＭＳ Ｐゴシック" pitchFamily="34" charset="-128"/>
            </a:endParaRPr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444255A-113B-4C15-8EBF-BBF762A5F8D1}" type="slidenum">
              <a:rPr lang="en-GB" sz="1200">
                <a:ea typeface="ＭＳ Ｐゴシック" pitchFamily="34" charset="-128"/>
              </a:rPr>
              <a:pPr algn="r" eaLnBrk="1" hangingPunct="1"/>
              <a:t>41</a:t>
            </a:fld>
            <a:endParaRPr lang="en-GB" sz="1200">
              <a:ea typeface="ＭＳ Ｐゴシック" pitchFamily="34" charset="-128"/>
            </a:endParaRPr>
          </a:p>
        </p:txBody>
      </p:sp>
      <p:sp>
        <p:nvSpPr>
          <p:cNvPr id="1126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167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EFF8147-3646-481A-A64F-D19018F36A51}" type="slidenum">
              <a:rPr lang="en-US" sz="1200" smtClean="0"/>
              <a:pPr eaLnBrk="1" hangingPunct="1"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187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53EB058-283E-4E7D-8839-DA2003BF8C52}" type="slidenum">
              <a:rPr lang="en-US" sz="1200" smtClean="0"/>
              <a:pPr eaLnBrk="1" hangingPunct="1"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19812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40AA0AF-F889-469D-92FB-5CB6F25E0155}" type="slidenum">
              <a:rPr lang="en-US" sz="1200">
                <a:ea typeface="ＭＳ Ｐゴシック" pitchFamily="34" charset="-128"/>
              </a:rPr>
              <a:pPr algn="r" eaLnBrk="1" hangingPunct="1"/>
              <a:t>52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2083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2083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404EF54-6CAE-4D31-8BBA-4220AADF86EA}" type="slidenum">
              <a:rPr lang="en-US" sz="1200">
                <a:ea typeface="ＭＳ Ｐゴシック" pitchFamily="34" charset="-128"/>
              </a:rPr>
              <a:pPr algn="r" eaLnBrk="1" hangingPunct="1"/>
              <a:t>53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21860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9E26411-108C-4A39-9A93-58FF81EE782F}" type="slidenum">
              <a:rPr lang="en-US" sz="1200">
                <a:ea typeface="ＭＳ Ｐゴシック" pitchFamily="34" charset="-128"/>
              </a:rPr>
              <a:pPr algn="r" eaLnBrk="1" hangingPunct="1"/>
              <a:t>54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2288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F741F65-3200-4912-A74B-E886D3C5F333}" type="slidenum">
              <a:rPr lang="en-US" sz="1200">
                <a:ea typeface="ＭＳ Ｐゴシック" pitchFamily="34" charset="-128"/>
              </a:rPr>
              <a:pPr algn="r" eaLnBrk="1" hangingPunct="1"/>
              <a:t>56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123907" name="Rectangle 3"/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67350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124931" name="Rectangle 3"/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67350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125955" name="Rectangle 3"/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67350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  <a:cs typeface="Times New Roman" pitchFamily="18" charset="0"/>
              </a:rPr>
              <a:t>Analizzare tanti campioni raccolti con campionatori standard per lunghe campagne di misura</a:t>
            </a:r>
          </a:p>
          <a:p>
            <a:r>
              <a:rPr lang="en-GB" smtClean="0">
                <a:latin typeface="Arial" pitchFamily="34" charset="0"/>
                <a:cs typeface="Times New Roman" pitchFamily="18" charset="0"/>
              </a:rPr>
              <a:t>Fondamentale per ottenere risultati rappresentativi e affidabili</a:t>
            </a:r>
          </a:p>
          <a:p>
            <a:r>
              <a:rPr lang="en-GB" smtClean="0">
                <a:latin typeface="Arial" pitchFamily="34" charset="0"/>
                <a:cs typeface="Times New Roman" pitchFamily="18" charset="0"/>
              </a:rPr>
              <a:t>(spesso studi poco seri sui giornali)</a:t>
            </a:r>
          </a:p>
          <a:p>
            <a:pPr>
              <a:buFontTx/>
              <a:buChar char="•"/>
            </a:pPr>
            <a:endParaRPr lang="en-GB" smtClean="0">
              <a:latin typeface="Arial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GB" smtClean="0">
                <a:latin typeface="Arial" pitchFamily="34" charset="0"/>
                <a:cs typeface="Times New Roman" pitchFamily="18" charset="0"/>
              </a:rPr>
              <a:t>QUESTE SLIDES SUI SETUP TE LE MANDA PIù BELLINE MASSIMO</a:t>
            </a:r>
          </a:p>
          <a:p>
            <a:pPr>
              <a:buFontTx/>
              <a:buChar char="•"/>
            </a:pPr>
            <a:endParaRPr lang="nl-NL" smtClean="0">
              <a:latin typeface="Arial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endParaRPr lang="en-GB" smtClean="0">
              <a:latin typeface="Comic Sans MS" pitchFamily="66" charset="0"/>
              <a:cs typeface="Times New Roman" pitchFamily="18" charset="0"/>
            </a:endParaRPr>
          </a:p>
          <a:p>
            <a:endParaRPr lang="en-US" smtClean="0">
              <a:latin typeface="Arial" pitchFamily="34" charset="0"/>
              <a:cs typeface="Times New Roman" pitchFamily="18" charset="0"/>
            </a:endParaRPr>
          </a:p>
          <a:p>
            <a:r>
              <a:rPr lang="en-US" smtClean="0">
                <a:latin typeface="Arial" pitchFamily="34" charset="0"/>
                <a:cs typeface="Times New Roman" pitchFamily="18" charset="0"/>
              </a:rPr>
              <a:t> </a:t>
            </a:r>
          </a:p>
          <a:p>
            <a:endParaRPr lang="it-IT" smtClean="0">
              <a:latin typeface="Arial" pitchFamily="34" charset="0"/>
            </a:endParaRPr>
          </a:p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latin typeface="Arial" pitchFamily="34" charset="0"/>
                <a:cs typeface="Times New Roman" pitchFamily="18" charset="0"/>
              </a:rPr>
              <a:t>Oraio solo con PIXE, </a:t>
            </a:r>
          </a:p>
          <a:p>
            <a:r>
              <a:rPr lang="it-IT" smtClean="0">
                <a:latin typeface="Arial" pitchFamily="34" charset="0"/>
                <a:cs typeface="Times New Roman" pitchFamily="18" charset="0"/>
              </a:rPr>
              <a:t>fondamentale per sorgenti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latin typeface="Arial" pitchFamily="34" charset="0"/>
              </a:rPr>
              <a:t>Emissioni industriali notturne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7" tIns="45678" rIns="91357" bIns="45678"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latin typeface="Arial" pitchFamily="34" charset="0"/>
              </a:rPr>
              <a:t>Risollevamento (elementi del suolo) durante le ore del giorno dovuto a visitatori</a:t>
            </a:r>
          </a:p>
          <a:p>
            <a:r>
              <a:rPr lang="it-IT" smtClean="0">
                <a:latin typeface="Arial" pitchFamily="34" charset="0"/>
              </a:rPr>
              <a:t>(non c’è infatti per il primo dell’anno)</a:t>
            </a:r>
          </a:p>
          <a:p>
            <a:r>
              <a:rPr lang="it-IT" smtClean="0">
                <a:latin typeface="Arial" pitchFamily="34" charset="0"/>
              </a:rPr>
              <a:t>Ti può fare comodo come collegamento ai BBCC</a:t>
            </a:r>
          </a:p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latin typeface="Arial" pitchFamily="34" charset="0"/>
              </a:rPr>
              <a:t>Caratterizzazione media chimica </a:t>
            </a:r>
          </a:p>
          <a:p>
            <a:r>
              <a:rPr lang="it-IT" smtClean="0">
                <a:latin typeface="Arial" pitchFamily="34" charset="0"/>
              </a:rPr>
              <a:t>Soil dust e marino con pixe</a:t>
            </a:r>
          </a:p>
          <a:p>
            <a:r>
              <a:rPr lang="it-IT" smtClean="0">
                <a:latin typeface="Arial" pitchFamily="34" charset="0"/>
              </a:rPr>
              <a:t>E traccianti importanti di sorgenti ... Slide dopo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latin typeface="Arial" pitchFamily="34" charset="0"/>
              </a:rPr>
              <a:t>Identificazione sorgenti tramite modelli statistici</a:t>
            </a:r>
          </a:p>
          <a:p>
            <a:r>
              <a:rPr lang="it-IT" smtClean="0">
                <a:latin typeface="Arial" pitchFamily="34" charset="0"/>
              </a:rPr>
              <a:t>Esempio riportato:</a:t>
            </a:r>
          </a:p>
          <a:p>
            <a:r>
              <a:rPr lang="it-IT" smtClean="0">
                <a:latin typeface="Arial" pitchFamily="34" charset="0"/>
              </a:rPr>
              <a:t>Sito più inquinato</a:t>
            </a:r>
          </a:p>
          <a:p>
            <a:r>
              <a:rPr lang="it-IT" smtClean="0">
                <a:latin typeface="Arial" pitchFamily="34" charset="0"/>
              </a:rPr>
              <a:t>E quale è la sorgente più importante quando si hanno superamenti? combustione della legna!!!!</a:t>
            </a:r>
          </a:p>
          <a:p>
            <a:r>
              <a:rPr lang="it-IT" smtClean="0">
                <a:latin typeface="Arial" pitchFamily="34" charset="0"/>
              </a:rPr>
              <a:t>Come siamo sicuri?</a:t>
            </a:r>
          </a:p>
          <a:p>
            <a:r>
              <a:rPr lang="it-IT" smtClean="0">
                <a:latin typeface="Arial" pitchFamily="34" charset="0"/>
              </a:rPr>
              <a:t>Slide dopo</a:t>
            </a:r>
          </a:p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latin typeface="Arial" pitchFamily="34" charset="0"/>
              </a:rPr>
              <a:t>Tema importante su cui pixe è unica perchè vede bene tutti i crostali</a:t>
            </a:r>
          </a:p>
          <a:p>
            <a:r>
              <a:rPr lang="it-IT" smtClean="0">
                <a:latin typeface="Arial" pitchFamily="34" charset="0"/>
              </a:rPr>
              <a:t>Ad es. In questo episodio il pm10 ha superato il limite dei 50 ug/m3 in tutta la regione e il contribuuto del sahara è stato più del 50%  e quindi determinante (sconto comunità europea)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latin typeface="Arial" pitchFamily="34" charset="0"/>
              </a:rPr>
              <a:t>Puoi saltare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361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DC7D391-E3EB-4C59-BFCC-3AC7EA260915}" type="slidenum">
              <a:rPr lang="en-US" sz="1200" smtClean="0"/>
              <a:pPr eaLnBrk="1" hangingPunct="1"/>
              <a:t>76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372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53A6D9D-2573-4A2E-9AFA-992AF986FDAF}" type="slidenum">
              <a:rPr lang="en-US" sz="1200" smtClean="0"/>
              <a:pPr eaLnBrk="1" hangingPunct="1"/>
              <a:t>77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3824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F63D0A3-6D1D-4158-BEEF-0441BD96415A}" type="slidenum">
              <a:rPr lang="en-US" sz="1200">
                <a:ea typeface="ＭＳ Ｐゴシック" pitchFamily="34" charset="-128"/>
              </a:rPr>
              <a:pPr algn="r" eaLnBrk="1" hangingPunct="1"/>
              <a:t>78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39268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303D4AD-3164-4C9D-8A45-3002B6A6859D}" type="slidenum">
              <a:rPr lang="en-US" sz="1200">
                <a:ea typeface="ＭＳ Ｐゴシック" pitchFamily="34" charset="-128"/>
              </a:rPr>
              <a:pPr algn="r" eaLnBrk="1" hangingPunct="1"/>
              <a:t>80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40292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4FCA7CF-092B-4233-9286-3F68866B0608}" type="slidenum">
              <a:rPr lang="en-US" sz="1200">
                <a:ea typeface="ＭＳ Ｐゴシック" pitchFamily="34" charset="-128"/>
              </a:rPr>
              <a:pPr algn="r" eaLnBrk="1" hangingPunct="1"/>
              <a:t>81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4131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A850AFC-7267-44FA-B67D-722CD49EBC9A}" type="slidenum">
              <a:rPr lang="en-US" sz="1200">
                <a:ea typeface="ＭＳ Ｐゴシック" pitchFamily="34" charset="-128"/>
              </a:rPr>
              <a:pPr algn="r" eaLnBrk="1" hangingPunct="1"/>
              <a:t>82</a:t>
            </a:fld>
            <a:endParaRPr lang="en-US" sz="12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142340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C40F2F9-8616-4EF3-BD43-31D950E31F90}" type="slidenum">
              <a:rPr lang="en-US" sz="1200"/>
              <a:pPr algn="r" eaLnBrk="1" hangingPunct="1"/>
              <a:t>85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19690-E5D6-4138-955E-41EB77B1728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852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824E3-F994-47FF-B033-39ECE68843D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3700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9D069-10B5-4443-84C3-66151885493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2772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A7173-DE08-4130-BC2B-9B2B8468124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384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9D82D-0035-46BC-B025-A6EBC30E093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670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21DB-36B9-44AB-93FC-F1439A514EA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90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900DB-1C5A-4CF8-801E-AED50A51AFD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7782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F7FD7-29E5-4400-9670-ED0DE2A38A3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9852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C2C8D-7989-410C-8A67-1151EDC2531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703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6D804-8037-4E35-9B2E-8C61CB17DDF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247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1FFDC-5DF9-4348-A314-2834F8FCA8F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8745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BF3A2-E757-48E6-9A2B-9A58C22D6DE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991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24B71-A0A1-4C88-901E-EB099E1A9B4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83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1DB21-67CA-4BEF-9008-09B45543DF3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417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EDE2751-A8FC-494E-8D54-99A4E1AEAC8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3.emf"/><Relationship Id="rId4" Type="http://schemas.openxmlformats.org/officeDocument/2006/relationships/oleObject" Target="../embeddings/Grafico_di_Microsoft_Excel1.xls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61"/>
          <a:stretch>
            <a:fillRect/>
          </a:stretch>
        </p:blipFill>
        <p:spPr bwMode="auto">
          <a:xfrm>
            <a:off x="14288" y="-12700"/>
            <a:ext cx="91440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07950" y="4868863"/>
            <a:ext cx="6985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4000" b="1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Nuclear Physics techniques </a:t>
            </a:r>
          </a:p>
          <a:p>
            <a:pPr eaLnBrk="1" hangingPunct="1"/>
            <a:r>
              <a:rPr lang="en-GB" sz="4000" b="1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for Cultural Heritage </a:t>
            </a:r>
          </a:p>
          <a:p>
            <a:pPr eaLnBrk="1" hangingPunct="1"/>
            <a:r>
              <a:rPr lang="en-GB" sz="4000" b="1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and environmental monitoring</a:t>
            </a:r>
            <a:endParaRPr lang="en-US" sz="4000" b="1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052" name="Rettangolo 9"/>
          <p:cNvSpPr>
            <a:spLocks noChangeArrowheads="1"/>
          </p:cNvSpPr>
          <p:nvPr/>
        </p:nvSpPr>
        <p:spPr bwMode="auto">
          <a:xfrm>
            <a:off x="7596188" y="5373688"/>
            <a:ext cx="14398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000" i="1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P.A.Mandò</a:t>
            </a:r>
          </a:p>
          <a:p>
            <a:r>
              <a:rPr lang="it-IT" sz="2000" i="1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Università &amp; INFN,</a:t>
            </a:r>
          </a:p>
          <a:p>
            <a:r>
              <a:rPr lang="it-IT" sz="2000" i="1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Firenze</a:t>
            </a:r>
            <a:endParaRPr lang="it-IT" sz="200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547813" y="1052513"/>
            <a:ext cx="6624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/>
          </a:p>
        </p:txBody>
      </p:sp>
      <p:sp>
        <p:nvSpPr>
          <p:cNvPr id="387075" name="Text Box 3"/>
          <p:cNvSpPr txBox="1">
            <a:spLocks noChangeArrowheads="1"/>
          </p:cNvSpPr>
          <p:nvPr/>
        </p:nvSpPr>
        <p:spPr bwMode="auto">
          <a:xfrm>
            <a:off x="179388" y="1473200"/>
            <a:ext cx="896461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Aerosols, i.e. the fine particles suspended in the atmosphere (the “famous” PM – Particulate Matter)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Determining its composition (not only its concentration) is crucial for</a:t>
            </a:r>
            <a:r>
              <a:rPr lang="it-IT" sz="2700" i="1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89646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Why </a:t>
            </a:r>
            <a:r>
              <a:rPr lang="it-IT" sz="4000">
                <a:solidFill>
                  <a:srgbClr val="FFFF00"/>
                </a:solidFill>
                <a:latin typeface="Times New Roman" pitchFamily="18" charset="0"/>
              </a:rPr>
              <a:t>material analysis</a:t>
            </a:r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 for environmental problems? </a:t>
            </a:r>
          </a:p>
        </p:txBody>
      </p:sp>
      <p:sp>
        <p:nvSpPr>
          <p:cNvPr id="387077" name="Text Box 5"/>
          <p:cNvSpPr txBox="1">
            <a:spLocks noChangeArrowheads="1"/>
          </p:cNvSpPr>
          <p:nvPr/>
        </p:nvSpPr>
        <p:spPr bwMode="auto">
          <a:xfrm>
            <a:off x="179388" y="4005263"/>
            <a:ext cx="8964612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700" i="1">
                <a:solidFill>
                  <a:schemeClr val="bg1"/>
                </a:solidFill>
                <a:latin typeface="Times New Roman" pitchFamily="18" charset="0"/>
              </a:rPr>
              <a:t> evaluating its direct impact on human health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700" i="1">
                <a:solidFill>
                  <a:schemeClr val="bg1"/>
                </a:solidFill>
                <a:latin typeface="Times New Roman" pitchFamily="18" charset="0"/>
              </a:rPr>
              <a:t> identifying the pollution sources, each characterised by given compositions of the directly or indirectly produced PM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700" i="1">
                <a:solidFill>
                  <a:schemeClr val="bg1"/>
                </a:solidFill>
                <a:latin typeface="Times New Roman" pitchFamily="18" charset="0"/>
              </a:rPr>
              <a:t> therefore, deciding the most effective actions to prevent pollution problems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7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7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7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5" grpId="0"/>
      <p:bldP spid="38707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1925"/>
            <a:ext cx="8229600" cy="1143000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99CC"/>
                    </a:gs>
                    <a:gs pos="100000">
                      <a:srgbClr val="00749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Radiocarbon (</a:t>
            </a:r>
            <a:r>
              <a:rPr lang="it-IT" sz="4800" i="1" baseline="30000" smtClean="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C)</a:t>
            </a:r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314325" y="2903538"/>
            <a:ext cx="8497888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Aft>
                <a:spcPct val="50000"/>
              </a:spcAft>
            </a:pP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this is the result of an equilibrium between continuously “disappearing” by radioactive decay and being continuosly produced in the troposphere (15-18 km altitude) by cosmic rays</a:t>
            </a:r>
          </a:p>
          <a:p>
            <a:pPr algn="ctr" eaLnBrk="1" hangingPunct="1">
              <a:lnSpc>
                <a:spcPct val="120000"/>
              </a:lnSpc>
              <a:spcAft>
                <a:spcPct val="50000"/>
              </a:spcAft>
            </a:pP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when formed, it oxidizes to </a:t>
            </a:r>
            <a:r>
              <a:rPr lang="it-IT" sz="3000" i="1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CO</a:t>
            </a:r>
            <a:r>
              <a:rPr lang="it-IT" sz="3000" i="1" baseline="-25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and as such spreads throughout the atmosphere, down to the ground level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323850" y="908050"/>
            <a:ext cx="849788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Aft>
                <a:spcPct val="50000"/>
              </a:spcAft>
            </a:pPr>
            <a:r>
              <a:rPr lang="it-IT" sz="3000" i="1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  is a naturally occurring </a:t>
            </a:r>
            <a:r>
              <a:rPr lang="it-IT" sz="3000" i="1" u="sng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radioactive</a:t>
            </a: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isotope of Carbon, wish is present  in  atmosphere in a very small concentration, </a:t>
            </a: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~10</a:t>
            </a:r>
            <a:r>
              <a:rPr lang="it-IT" sz="3000" i="1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-12</a:t>
            </a:r>
            <a:endParaRPr lang="it-IT" sz="30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1925"/>
            <a:ext cx="8229600" cy="1143000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99CC"/>
                    </a:gs>
                    <a:gs pos="100000">
                      <a:srgbClr val="00749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Radiocarbon (</a:t>
            </a:r>
            <a:r>
              <a:rPr lang="it-IT" sz="4800" i="1" baseline="30000" smtClean="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C)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11150" y="1196975"/>
            <a:ext cx="864235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Through various metabolic mechanisms,  </a:t>
            </a:r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it-IT" sz="3000" i="1" u="sng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ALL LIVING ORGANISMS PARTICIPATE IN THIS EQUILIBRIUM</a:t>
            </a: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250825" y="3789363"/>
            <a:ext cx="864235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and have therefore in their tissues the same </a:t>
            </a:r>
            <a:r>
              <a:rPr lang="it-IT" sz="3000" i="1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 concentration </a:t>
            </a:r>
          </a:p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it-IT" sz="3000" i="1" u="sng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UNTIL  LIVING</a:t>
            </a:r>
            <a:r>
              <a:rPr lang="it-IT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3"/>
          <p:cNvGrpSpPr>
            <a:grpSpLocks/>
          </p:cNvGrpSpPr>
          <p:nvPr/>
        </p:nvGrpSpPr>
        <p:grpSpPr bwMode="auto">
          <a:xfrm>
            <a:off x="276225" y="976313"/>
            <a:ext cx="8658225" cy="5832475"/>
            <a:chOff x="166" y="663"/>
            <a:chExt cx="5454" cy="3674"/>
          </a:xfrm>
        </p:grpSpPr>
        <p:grpSp>
          <p:nvGrpSpPr>
            <p:cNvPr id="14340" name="Group 4"/>
            <p:cNvGrpSpPr>
              <a:grpSpLocks/>
            </p:cNvGrpSpPr>
            <p:nvPr/>
          </p:nvGrpSpPr>
          <p:grpSpPr bwMode="auto">
            <a:xfrm>
              <a:off x="166" y="663"/>
              <a:ext cx="5454" cy="3674"/>
              <a:chOff x="113" y="663"/>
              <a:chExt cx="5454" cy="3674"/>
            </a:xfrm>
          </p:grpSpPr>
          <p:pic>
            <p:nvPicPr>
              <p:cNvPr id="1435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663"/>
                <a:ext cx="5454" cy="3674"/>
              </a:xfrm>
              <a:prstGeom prst="rect">
                <a:avLst/>
              </a:prstGeom>
              <a:noFill/>
              <a:ln w="12700">
                <a:solidFill>
                  <a:srgbClr val="99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358" name="Rectangle 6"/>
              <p:cNvSpPr>
                <a:spLocks noChangeArrowheads="1"/>
              </p:cNvSpPr>
              <p:nvPr/>
            </p:nvSpPr>
            <p:spPr bwMode="auto">
              <a:xfrm>
                <a:off x="1837" y="2125"/>
                <a:ext cx="862" cy="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9" name="Text Box 7"/>
              <p:cNvSpPr txBox="1">
                <a:spLocks noChangeArrowheads="1"/>
              </p:cNvSpPr>
              <p:nvPr/>
            </p:nvSpPr>
            <p:spPr bwMode="auto">
              <a:xfrm>
                <a:off x="1612" y="1284"/>
                <a:ext cx="1132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it-IT" sz="1800">
                    <a:ea typeface="ＭＳ Ｐゴシック" pitchFamily="34" charset="-128"/>
                  </a:rPr>
                  <a:t>photosynthesis</a:t>
                </a:r>
              </a:p>
            </p:txBody>
          </p:sp>
          <p:sp>
            <p:nvSpPr>
              <p:cNvPr id="14360" name="Text Box 8"/>
              <p:cNvSpPr txBox="1">
                <a:spLocks noChangeArrowheads="1"/>
              </p:cNvSpPr>
              <p:nvPr/>
            </p:nvSpPr>
            <p:spPr bwMode="auto">
              <a:xfrm>
                <a:off x="1936" y="2251"/>
                <a:ext cx="944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it-IT" sz="1800">
                    <a:ea typeface="ＭＳ Ｐゴシック" pitchFamily="34" charset="-128"/>
                  </a:rPr>
                  <a:t>food chain</a:t>
                </a:r>
              </a:p>
            </p:txBody>
          </p:sp>
        </p:grpSp>
        <p:sp>
          <p:nvSpPr>
            <p:cNvPr id="14341" name="Rectangle 9"/>
            <p:cNvSpPr>
              <a:spLocks noChangeArrowheads="1"/>
            </p:cNvSpPr>
            <p:nvPr/>
          </p:nvSpPr>
          <p:spPr bwMode="auto">
            <a:xfrm>
              <a:off x="340" y="3195"/>
              <a:ext cx="2177" cy="9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4342" name="Group 10"/>
            <p:cNvGrpSpPr>
              <a:grpSpLocks noChangeAspect="1"/>
            </p:cNvGrpSpPr>
            <p:nvPr/>
          </p:nvGrpSpPr>
          <p:grpSpPr bwMode="auto">
            <a:xfrm>
              <a:off x="3588" y="3974"/>
              <a:ext cx="466" cy="180"/>
              <a:chOff x="1331" y="1971"/>
              <a:chExt cx="1474" cy="787"/>
            </a:xfrm>
          </p:grpSpPr>
          <p:sp>
            <p:nvSpPr>
              <p:cNvPr id="14353" name="Freeform 11"/>
              <p:cNvSpPr>
                <a:spLocks noChangeAspect="1"/>
              </p:cNvSpPr>
              <p:nvPr/>
            </p:nvSpPr>
            <p:spPr bwMode="auto">
              <a:xfrm>
                <a:off x="1331" y="1971"/>
                <a:ext cx="1193" cy="787"/>
              </a:xfrm>
              <a:custGeom>
                <a:avLst/>
                <a:gdLst>
                  <a:gd name="T0" fmla="*/ 7 w 1193"/>
                  <a:gd name="T1" fmla="*/ 416 h 787"/>
                  <a:gd name="T2" fmla="*/ 415 w 1193"/>
                  <a:gd name="T3" fmla="*/ 8 h 787"/>
                  <a:gd name="T4" fmla="*/ 1186 w 1193"/>
                  <a:gd name="T5" fmla="*/ 370 h 787"/>
                  <a:gd name="T6" fmla="*/ 460 w 1193"/>
                  <a:gd name="T7" fmla="*/ 779 h 787"/>
                  <a:gd name="T8" fmla="*/ 7 w 1193"/>
                  <a:gd name="T9" fmla="*/ 416 h 7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3" h="787">
                    <a:moveTo>
                      <a:pt x="7" y="416"/>
                    </a:moveTo>
                    <a:cubicBezTo>
                      <a:pt x="0" y="288"/>
                      <a:pt x="219" y="16"/>
                      <a:pt x="415" y="8"/>
                    </a:cubicBezTo>
                    <a:cubicBezTo>
                      <a:pt x="611" y="0"/>
                      <a:pt x="1179" y="242"/>
                      <a:pt x="1186" y="370"/>
                    </a:cubicBezTo>
                    <a:cubicBezTo>
                      <a:pt x="1193" y="498"/>
                      <a:pt x="656" y="771"/>
                      <a:pt x="460" y="779"/>
                    </a:cubicBezTo>
                    <a:cubicBezTo>
                      <a:pt x="264" y="787"/>
                      <a:pt x="14" y="544"/>
                      <a:pt x="7" y="416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54" name="Oval 12"/>
              <p:cNvSpPr>
                <a:spLocks noChangeAspect="1" noChangeArrowheads="1"/>
              </p:cNvSpPr>
              <p:nvPr/>
            </p:nvSpPr>
            <p:spPr bwMode="auto">
              <a:xfrm>
                <a:off x="1519" y="2251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5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2517" y="2040"/>
                <a:ext cx="288" cy="576"/>
              </a:xfrm>
              <a:prstGeom prst="moon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6" name="Freeform 14"/>
              <p:cNvSpPr>
                <a:spLocks noChangeAspect="1"/>
              </p:cNvSpPr>
              <p:nvPr/>
            </p:nvSpPr>
            <p:spPr bwMode="auto">
              <a:xfrm>
                <a:off x="1338" y="2387"/>
                <a:ext cx="136" cy="45"/>
              </a:xfrm>
              <a:custGeom>
                <a:avLst/>
                <a:gdLst>
                  <a:gd name="T0" fmla="*/ 0 w 136"/>
                  <a:gd name="T1" fmla="*/ 0 h 45"/>
                  <a:gd name="T2" fmla="*/ 91 w 136"/>
                  <a:gd name="T3" fmla="*/ 45 h 45"/>
                  <a:gd name="T4" fmla="*/ 136 w 136"/>
                  <a:gd name="T5" fmla="*/ 0 h 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6" h="45">
                    <a:moveTo>
                      <a:pt x="0" y="0"/>
                    </a:moveTo>
                    <a:cubicBezTo>
                      <a:pt x="34" y="22"/>
                      <a:pt x="68" y="45"/>
                      <a:pt x="91" y="45"/>
                    </a:cubicBezTo>
                    <a:cubicBezTo>
                      <a:pt x="114" y="45"/>
                      <a:pt x="129" y="7"/>
                      <a:pt x="136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4343" name="Group 15"/>
            <p:cNvGrpSpPr>
              <a:grpSpLocks noChangeAspect="1"/>
            </p:cNvGrpSpPr>
            <p:nvPr/>
          </p:nvGrpSpPr>
          <p:grpSpPr bwMode="auto">
            <a:xfrm>
              <a:off x="4792" y="3523"/>
              <a:ext cx="466" cy="180"/>
              <a:chOff x="1331" y="1971"/>
              <a:chExt cx="1474" cy="787"/>
            </a:xfrm>
          </p:grpSpPr>
          <p:sp>
            <p:nvSpPr>
              <p:cNvPr id="14349" name="Freeform 16"/>
              <p:cNvSpPr>
                <a:spLocks noChangeAspect="1"/>
              </p:cNvSpPr>
              <p:nvPr/>
            </p:nvSpPr>
            <p:spPr bwMode="auto">
              <a:xfrm>
                <a:off x="1331" y="1971"/>
                <a:ext cx="1193" cy="787"/>
              </a:xfrm>
              <a:custGeom>
                <a:avLst/>
                <a:gdLst>
                  <a:gd name="T0" fmla="*/ 7 w 1193"/>
                  <a:gd name="T1" fmla="*/ 416 h 787"/>
                  <a:gd name="T2" fmla="*/ 415 w 1193"/>
                  <a:gd name="T3" fmla="*/ 8 h 787"/>
                  <a:gd name="T4" fmla="*/ 1186 w 1193"/>
                  <a:gd name="T5" fmla="*/ 370 h 787"/>
                  <a:gd name="T6" fmla="*/ 460 w 1193"/>
                  <a:gd name="T7" fmla="*/ 779 h 787"/>
                  <a:gd name="T8" fmla="*/ 7 w 1193"/>
                  <a:gd name="T9" fmla="*/ 416 h 7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3" h="787">
                    <a:moveTo>
                      <a:pt x="7" y="416"/>
                    </a:moveTo>
                    <a:cubicBezTo>
                      <a:pt x="0" y="288"/>
                      <a:pt x="219" y="16"/>
                      <a:pt x="415" y="8"/>
                    </a:cubicBezTo>
                    <a:cubicBezTo>
                      <a:pt x="611" y="0"/>
                      <a:pt x="1179" y="242"/>
                      <a:pt x="1186" y="370"/>
                    </a:cubicBezTo>
                    <a:cubicBezTo>
                      <a:pt x="1193" y="498"/>
                      <a:pt x="656" y="771"/>
                      <a:pt x="460" y="779"/>
                    </a:cubicBezTo>
                    <a:cubicBezTo>
                      <a:pt x="264" y="787"/>
                      <a:pt x="14" y="544"/>
                      <a:pt x="7" y="416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50" name="Oval 17"/>
              <p:cNvSpPr>
                <a:spLocks noChangeAspect="1" noChangeArrowheads="1"/>
              </p:cNvSpPr>
              <p:nvPr/>
            </p:nvSpPr>
            <p:spPr bwMode="auto">
              <a:xfrm>
                <a:off x="1519" y="2251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1" name="AutoShape 18"/>
              <p:cNvSpPr>
                <a:spLocks noChangeAspect="1" noChangeArrowheads="1"/>
              </p:cNvSpPr>
              <p:nvPr/>
            </p:nvSpPr>
            <p:spPr bwMode="auto">
              <a:xfrm>
                <a:off x="2517" y="2040"/>
                <a:ext cx="288" cy="576"/>
              </a:xfrm>
              <a:prstGeom prst="moon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2" name="Freeform 19"/>
              <p:cNvSpPr>
                <a:spLocks noChangeAspect="1"/>
              </p:cNvSpPr>
              <p:nvPr/>
            </p:nvSpPr>
            <p:spPr bwMode="auto">
              <a:xfrm>
                <a:off x="1338" y="2387"/>
                <a:ext cx="136" cy="45"/>
              </a:xfrm>
              <a:custGeom>
                <a:avLst/>
                <a:gdLst>
                  <a:gd name="T0" fmla="*/ 0 w 136"/>
                  <a:gd name="T1" fmla="*/ 0 h 45"/>
                  <a:gd name="T2" fmla="*/ 91 w 136"/>
                  <a:gd name="T3" fmla="*/ 45 h 45"/>
                  <a:gd name="T4" fmla="*/ 136 w 136"/>
                  <a:gd name="T5" fmla="*/ 0 h 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6" h="45">
                    <a:moveTo>
                      <a:pt x="0" y="0"/>
                    </a:moveTo>
                    <a:cubicBezTo>
                      <a:pt x="34" y="22"/>
                      <a:pt x="68" y="45"/>
                      <a:pt x="91" y="45"/>
                    </a:cubicBezTo>
                    <a:cubicBezTo>
                      <a:pt x="114" y="45"/>
                      <a:pt x="129" y="7"/>
                      <a:pt x="136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4344" name="Group 20"/>
            <p:cNvGrpSpPr>
              <a:grpSpLocks noChangeAspect="1"/>
            </p:cNvGrpSpPr>
            <p:nvPr/>
          </p:nvGrpSpPr>
          <p:grpSpPr bwMode="auto">
            <a:xfrm>
              <a:off x="4578" y="3974"/>
              <a:ext cx="466" cy="180"/>
              <a:chOff x="1331" y="1971"/>
              <a:chExt cx="1474" cy="787"/>
            </a:xfrm>
          </p:grpSpPr>
          <p:sp>
            <p:nvSpPr>
              <p:cNvPr id="14345" name="Freeform 21"/>
              <p:cNvSpPr>
                <a:spLocks noChangeAspect="1"/>
              </p:cNvSpPr>
              <p:nvPr/>
            </p:nvSpPr>
            <p:spPr bwMode="auto">
              <a:xfrm>
                <a:off x="1331" y="1971"/>
                <a:ext cx="1193" cy="787"/>
              </a:xfrm>
              <a:custGeom>
                <a:avLst/>
                <a:gdLst>
                  <a:gd name="T0" fmla="*/ 7 w 1193"/>
                  <a:gd name="T1" fmla="*/ 416 h 787"/>
                  <a:gd name="T2" fmla="*/ 415 w 1193"/>
                  <a:gd name="T3" fmla="*/ 8 h 787"/>
                  <a:gd name="T4" fmla="*/ 1186 w 1193"/>
                  <a:gd name="T5" fmla="*/ 370 h 787"/>
                  <a:gd name="T6" fmla="*/ 460 w 1193"/>
                  <a:gd name="T7" fmla="*/ 779 h 787"/>
                  <a:gd name="T8" fmla="*/ 7 w 1193"/>
                  <a:gd name="T9" fmla="*/ 416 h 7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3" h="787">
                    <a:moveTo>
                      <a:pt x="7" y="416"/>
                    </a:moveTo>
                    <a:cubicBezTo>
                      <a:pt x="0" y="288"/>
                      <a:pt x="219" y="16"/>
                      <a:pt x="415" y="8"/>
                    </a:cubicBezTo>
                    <a:cubicBezTo>
                      <a:pt x="611" y="0"/>
                      <a:pt x="1179" y="242"/>
                      <a:pt x="1186" y="370"/>
                    </a:cubicBezTo>
                    <a:cubicBezTo>
                      <a:pt x="1193" y="498"/>
                      <a:pt x="656" y="771"/>
                      <a:pt x="460" y="779"/>
                    </a:cubicBezTo>
                    <a:cubicBezTo>
                      <a:pt x="264" y="787"/>
                      <a:pt x="14" y="544"/>
                      <a:pt x="7" y="416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46" name="Oval 22"/>
              <p:cNvSpPr>
                <a:spLocks noChangeAspect="1" noChangeArrowheads="1"/>
              </p:cNvSpPr>
              <p:nvPr/>
            </p:nvSpPr>
            <p:spPr bwMode="auto">
              <a:xfrm>
                <a:off x="1519" y="2251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7" name="AutoShape 23"/>
              <p:cNvSpPr>
                <a:spLocks noChangeAspect="1" noChangeArrowheads="1"/>
              </p:cNvSpPr>
              <p:nvPr/>
            </p:nvSpPr>
            <p:spPr bwMode="auto">
              <a:xfrm>
                <a:off x="2517" y="2040"/>
                <a:ext cx="288" cy="576"/>
              </a:xfrm>
              <a:prstGeom prst="moon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8" name="Freeform 24"/>
              <p:cNvSpPr>
                <a:spLocks noChangeAspect="1"/>
              </p:cNvSpPr>
              <p:nvPr/>
            </p:nvSpPr>
            <p:spPr bwMode="auto">
              <a:xfrm>
                <a:off x="1338" y="2387"/>
                <a:ext cx="136" cy="45"/>
              </a:xfrm>
              <a:custGeom>
                <a:avLst/>
                <a:gdLst>
                  <a:gd name="T0" fmla="*/ 0 w 136"/>
                  <a:gd name="T1" fmla="*/ 0 h 45"/>
                  <a:gd name="T2" fmla="*/ 91 w 136"/>
                  <a:gd name="T3" fmla="*/ 45 h 45"/>
                  <a:gd name="T4" fmla="*/ 136 w 136"/>
                  <a:gd name="T5" fmla="*/ 0 h 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6" h="45">
                    <a:moveTo>
                      <a:pt x="0" y="0"/>
                    </a:moveTo>
                    <a:cubicBezTo>
                      <a:pt x="34" y="22"/>
                      <a:pt x="68" y="45"/>
                      <a:pt x="91" y="45"/>
                    </a:cubicBezTo>
                    <a:cubicBezTo>
                      <a:pt x="114" y="45"/>
                      <a:pt x="129" y="7"/>
                      <a:pt x="136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339" name="Rectangle 27"/>
          <p:cNvSpPr>
            <a:spLocks noGrp="1" noChangeArrowheads="1"/>
          </p:cNvSpPr>
          <p:nvPr>
            <p:ph type="title"/>
          </p:nvPr>
        </p:nvSpPr>
        <p:spPr>
          <a:xfrm>
            <a:off x="457200" y="-161925"/>
            <a:ext cx="8229600" cy="1143000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99CC"/>
                    </a:gs>
                    <a:gs pos="100000">
                      <a:srgbClr val="00749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Radiocarbon (</a:t>
            </a:r>
            <a:r>
              <a:rPr lang="it-IT" sz="4800" i="1" baseline="30000" smtClean="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C)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36525" y="1390650"/>
            <a:ext cx="8893175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Starting from the death of the organism, the radioactive decay of  </a:t>
            </a:r>
            <a:r>
              <a:rPr lang="it-IT" sz="3600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 is no more compensated by any uptake; there are no mechanisms of in-situ production; thus, its concentration decreases continuously after death, at a well known rate given by the radioactive decay law 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61925"/>
            <a:ext cx="8229600" cy="1143000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99CC"/>
                    </a:gs>
                    <a:gs pos="100000">
                      <a:srgbClr val="00749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Radiocarbon (</a:t>
            </a:r>
            <a:r>
              <a:rPr lang="it-IT" sz="4800" i="1" baseline="30000" smtClean="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C)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49213" y="549275"/>
            <a:ext cx="9188450" cy="6408738"/>
            <a:chOff x="31" y="346"/>
            <a:chExt cx="5788" cy="4037"/>
          </a:xfrm>
        </p:grpSpPr>
        <p:grpSp>
          <p:nvGrpSpPr>
            <p:cNvPr id="16398" name="Group 3"/>
            <p:cNvGrpSpPr>
              <a:grpSpLocks/>
            </p:cNvGrpSpPr>
            <p:nvPr/>
          </p:nvGrpSpPr>
          <p:grpSpPr bwMode="auto">
            <a:xfrm>
              <a:off x="31" y="346"/>
              <a:ext cx="5738" cy="4037"/>
              <a:chOff x="31" y="346"/>
              <a:chExt cx="5738" cy="4037"/>
            </a:xfrm>
          </p:grpSpPr>
          <p:pic>
            <p:nvPicPr>
              <p:cNvPr id="16401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r="2620" b="467"/>
              <a:stretch>
                <a:fillRect/>
              </a:stretch>
            </p:blipFill>
            <p:spPr bwMode="auto">
              <a:xfrm>
                <a:off x="31" y="346"/>
                <a:ext cx="5738" cy="40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402" name="Text Box 5"/>
              <p:cNvSpPr txBox="1">
                <a:spLocks noChangeArrowheads="1"/>
              </p:cNvSpPr>
              <p:nvPr/>
            </p:nvSpPr>
            <p:spPr bwMode="auto">
              <a:xfrm>
                <a:off x="2330" y="4065"/>
                <a:ext cx="337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it-IT">
                    <a:latin typeface="Times New Roman" pitchFamily="18" charset="0"/>
                    <a:ea typeface="ＭＳ Ｐゴシック" pitchFamily="34" charset="-128"/>
                  </a:rPr>
                  <a:t>time from death	(years)</a:t>
                </a:r>
                <a:endParaRPr lang="en-US"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6403" name="Text Box 6"/>
              <p:cNvSpPr txBox="1">
                <a:spLocks noChangeArrowheads="1"/>
              </p:cNvSpPr>
              <p:nvPr/>
            </p:nvSpPr>
            <p:spPr bwMode="auto">
              <a:xfrm>
                <a:off x="711" y="482"/>
                <a:ext cx="77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sz="2800">
                    <a:ea typeface="ＭＳ Ｐゴシック" pitchFamily="34" charset="-128"/>
                    <a:cs typeface="Times New Roman" pitchFamily="18" charset="0"/>
                  </a:rPr>
                  <a:t>·</a:t>
                </a:r>
                <a:r>
                  <a:rPr lang="it-IT" sz="2800">
                    <a:ea typeface="ＭＳ Ｐゴシック" pitchFamily="34" charset="-128"/>
                    <a:cs typeface="Times New Roman" pitchFamily="18" charset="0"/>
                  </a:rPr>
                  <a:t> 10</a:t>
                </a:r>
                <a:r>
                  <a:rPr lang="it-IT" sz="2800" baseline="30000">
                    <a:ea typeface="ＭＳ Ｐゴシック" pitchFamily="34" charset="-128"/>
                    <a:cs typeface="Times New Roman" pitchFamily="18" charset="0"/>
                  </a:rPr>
                  <a:t>-12</a:t>
                </a:r>
                <a:endParaRPr lang="el-GR" sz="2800" baseline="30000">
                  <a:ea typeface="ＭＳ Ｐゴシック" pitchFamily="34" charset="-128"/>
                  <a:cs typeface="Times New Roman" pitchFamily="18" charset="0"/>
                </a:endParaRPr>
              </a:p>
            </p:txBody>
          </p:sp>
          <p:sp>
            <p:nvSpPr>
              <p:cNvPr id="16404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-921" y="1933"/>
                <a:ext cx="2232" cy="3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it-IT" sz="2800" baseline="30000">
                    <a:latin typeface="Times New Roman" pitchFamily="18" charset="0"/>
                    <a:ea typeface="ＭＳ Ｐゴシック" pitchFamily="34" charset="-128"/>
                  </a:rPr>
                  <a:t>14</a:t>
                </a:r>
                <a:r>
                  <a:rPr lang="it-IT" sz="2800">
                    <a:latin typeface="Times New Roman" pitchFamily="18" charset="0"/>
                    <a:ea typeface="ＭＳ Ｐゴシック" pitchFamily="34" charset="-128"/>
                  </a:rPr>
                  <a:t>R (</a:t>
                </a:r>
                <a:r>
                  <a:rPr lang="it-IT" sz="2800" baseline="30000">
                    <a:latin typeface="Times New Roman" pitchFamily="18" charset="0"/>
                    <a:ea typeface="ＭＳ Ｐゴシック" pitchFamily="34" charset="-128"/>
                  </a:rPr>
                  <a:t>14</a:t>
                </a:r>
                <a:r>
                  <a:rPr lang="it-IT" sz="2800">
                    <a:latin typeface="Times New Roman" pitchFamily="18" charset="0"/>
                    <a:ea typeface="ＭＳ Ｐゴシック" pitchFamily="34" charset="-128"/>
                  </a:rPr>
                  <a:t>C/</a:t>
                </a:r>
                <a:r>
                  <a:rPr lang="it-IT" sz="2800" baseline="30000">
                    <a:latin typeface="Times New Roman" pitchFamily="18" charset="0"/>
                    <a:ea typeface="ＭＳ Ｐゴシック" pitchFamily="34" charset="-128"/>
                  </a:rPr>
                  <a:t>12</a:t>
                </a:r>
                <a:r>
                  <a:rPr lang="it-IT" sz="2800">
                    <a:latin typeface="Times New Roman" pitchFamily="18" charset="0"/>
                    <a:ea typeface="ＭＳ Ｐゴシック" pitchFamily="34" charset="-128"/>
                  </a:rPr>
                  <a:t>C ratio)</a:t>
                </a:r>
              </a:p>
            </p:txBody>
          </p:sp>
        </p:grpSp>
        <p:sp>
          <p:nvSpPr>
            <p:cNvPr id="16399" name="Text Box 8"/>
            <p:cNvSpPr txBox="1">
              <a:spLocks noChangeArrowheads="1"/>
            </p:cNvSpPr>
            <p:nvPr/>
          </p:nvSpPr>
          <p:spPr bwMode="auto">
            <a:xfrm>
              <a:off x="2100" y="890"/>
              <a:ext cx="272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3200" i="1" baseline="30000">
                  <a:latin typeface="Times New Roman" pitchFamily="18" charset="0"/>
                  <a:ea typeface="ＭＳ Ｐゴシック" pitchFamily="34" charset="-128"/>
                </a:rPr>
                <a:t>14</a:t>
              </a:r>
              <a:r>
                <a:rPr lang="it-IT" sz="3200" i="1">
                  <a:latin typeface="Times New Roman" pitchFamily="18" charset="0"/>
                  <a:ea typeface="ＭＳ Ｐゴシック" pitchFamily="34" charset="-128"/>
                </a:rPr>
                <a:t>R(t) = </a:t>
              </a:r>
              <a:r>
                <a:rPr lang="it-IT" sz="3200" i="1" baseline="30000">
                  <a:latin typeface="Times New Roman" pitchFamily="18" charset="0"/>
                  <a:ea typeface="ＭＳ Ｐゴシック" pitchFamily="34" charset="-128"/>
                </a:rPr>
                <a:t>14</a:t>
              </a:r>
              <a:r>
                <a:rPr lang="it-IT" sz="3200" i="1">
                  <a:latin typeface="Times New Roman" pitchFamily="18" charset="0"/>
                  <a:ea typeface="ＭＳ Ｐゴシック" pitchFamily="34" charset="-128"/>
                </a:rPr>
                <a:t>R</a:t>
              </a:r>
              <a:r>
                <a:rPr lang="it-IT" sz="3200" i="1" baseline="-25000">
                  <a:latin typeface="Times New Roman" pitchFamily="18" charset="0"/>
                  <a:ea typeface="ＭＳ Ｐゴシック" pitchFamily="34" charset="-128"/>
                </a:rPr>
                <a:t>0</a:t>
              </a:r>
              <a:r>
                <a:rPr lang="it-IT" sz="3200" i="1">
                  <a:latin typeface="Times New Roman" pitchFamily="18" charset="0"/>
                  <a:ea typeface="ＭＳ Ｐゴシック" pitchFamily="34" charset="-128"/>
                </a:rPr>
                <a:t> </a:t>
              </a:r>
              <a:r>
                <a:rPr lang="en-US" sz="3200" i="1"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· e </a:t>
              </a:r>
              <a:r>
                <a:rPr lang="en-US" sz="3200" i="1" baseline="30000"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–t/</a:t>
              </a:r>
              <a:r>
                <a:rPr lang="en-US" sz="3200" i="1" baseline="30000">
                  <a:latin typeface="Symbol" pitchFamily="18" charset="2"/>
                  <a:ea typeface="ＭＳ Ｐゴシック" pitchFamily="34" charset="-128"/>
                  <a:cs typeface="Times New Roman" pitchFamily="18" charset="0"/>
                </a:rPr>
                <a:t>t</a:t>
              </a:r>
            </a:p>
          </p:txBody>
        </p:sp>
        <p:sp>
          <p:nvSpPr>
            <p:cNvPr id="16400" name="Text Box 9"/>
            <p:cNvSpPr txBox="1">
              <a:spLocks noChangeArrowheads="1"/>
            </p:cNvSpPr>
            <p:nvPr/>
          </p:nvSpPr>
          <p:spPr bwMode="auto">
            <a:xfrm>
              <a:off x="1464" y="1298"/>
              <a:ext cx="435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800" i="1">
                  <a:latin typeface="Times New Roman" pitchFamily="18" charset="0"/>
                  <a:ea typeface="ＭＳ Ｐゴシック" pitchFamily="34" charset="-128"/>
                </a:rPr>
                <a:t>with </a:t>
              </a:r>
              <a:r>
                <a:rPr lang="it-IT" sz="2800" i="1" baseline="30000">
                  <a:latin typeface="Times New Roman" pitchFamily="18" charset="0"/>
                  <a:ea typeface="ＭＳ Ｐゴシック" pitchFamily="34" charset="-128"/>
                </a:rPr>
                <a:t>14</a:t>
              </a:r>
              <a:r>
                <a:rPr lang="it-IT" sz="2800" i="1">
                  <a:latin typeface="Times New Roman" pitchFamily="18" charset="0"/>
                  <a:ea typeface="ＭＳ Ｐゴシック" pitchFamily="34" charset="-128"/>
                </a:rPr>
                <a:t>R</a:t>
              </a:r>
              <a:r>
                <a:rPr lang="it-IT" sz="2800" i="1" baseline="-25000">
                  <a:latin typeface="Times New Roman" pitchFamily="18" charset="0"/>
                  <a:ea typeface="ＭＳ Ｐゴシック" pitchFamily="34" charset="-128"/>
                </a:rPr>
                <a:t>0</a:t>
              </a:r>
              <a:r>
                <a:rPr lang="it-IT" sz="2800" i="1">
                  <a:latin typeface="Times New Roman" pitchFamily="18" charset="0"/>
                  <a:ea typeface="ＭＳ Ｐゴシック" pitchFamily="34" charset="-128"/>
                </a:rPr>
                <a:t> = 1.18 10</a:t>
              </a:r>
              <a:r>
                <a:rPr lang="it-IT" sz="2800" i="1" baseline="30000">
                  <a:latin typeface="Times New Roman" pitchFamily="18" charset="0"/>
                  <a:ea typeface="ＭＳ Ｐゴシック" pitchFamily="34" charset="-128"/>
                </a:rPr>
                <a:t>-12</a:t>
              </a:r>
              <a:r>
                <a:rPr lang="it-IT" sz="2800" i="1">
                  <a:latin typeface="Times New Roman" pitchFamily="18" charset="0"/>
                  <a:ea typeface="ＭＳ Ｐゴシック" pitchFamily="34" charset="-128"/>
                </a:rPr>
                <a:t> and </a:t>
              </a:r>
              <a:r>
                <a:rPr lang="it-IT" sz="2800" i="1">
                  <a:latin typeface="Symbol" pitchFamily="18" charset="2"/>
                  <a:ea typeface="ＭＳ Ｐゴシック" pitchFamily="34" charset="-128"/>
                </a:rPr>
                <a:t>t</a:t>
              </a:r>
              <a:r>
                <a:rPr lang="it-IT" sz="2800" i="1">
                  <a:latin typeface="Times New Roman" pitchFamily="18" charset="0"/>
                  <a:ea typeface="ＭＳ Ｐゴシック" pitchFamily="34" charset="-128"/>
                </a:rPr>
                <a:t> = 8266 y</a:t>
              </a:r>
              <a:endParaRPr lang="en-US" sz="2800" i="1" baseline="30000">
                <a:latin typeface="Symbol" pitchFamily="18" charset="2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395274" name="Text Box 10"/>
          <p:cNvSpPr txBox="1">
            <a:spLocks noChangeArrowheads="1"/>
          </p:cNvSpPr>
          <p:nvPr/>
        </p:nvSpPr>
        <p:spPr bwMode="auto">
          <a:xfrm>
            <a:off x="2916238" y="2708275"/>
            <a:ext cx="5472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3200" i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t =</a:t>
            </a:r>
            <a:r>
              <a:rPr lang="it-IT" sz="3200" i="1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it-IT" sz="3200" i="1">
                <a:solidFill>
                  <a:srgbClr val="FF0000"/>
                </a:solidFill>
                <a:latin typeface="Symbol" pitchFamily="18" charset="2"/>
                <a:ea typeface="ＭＳ Ｐゴシック" pitchFamily="34" charset="-128"/>
              </a:rPr>
              <a:t>t </a:t>
            </a:r>
            <a:r>
              <a:rPr lang="it-IT" sz="3200" i="1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· </a:t>
            </a:r>
            <a:r>
              <a:rPr lang="it-IT" sz="3200" i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ln [</a:t>
            </a:r>
            <a:r>
              <a:rPr lang="it-IT" sz="3200" i="1" baseline="300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3200" i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</a:t>
            </a:r>
            <a:r>
              <a:rPr lang="it-IT" sz="3200" i="1" baseline="-250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0  </a:t>
            </a:r>
            <a:r>
              <a:rPr lang="it-IT" sz="3200" b="1" i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/ </a:t>
            </a:r>
            <a:r>
              <a:rPr lang="it-IT" sz="3200" i="1" baseline="3000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3200" i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R(t)]</a:t>
            </a:r>
            <a:endParaRPr lang="en-US" sz="3200" i="1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395275" name="Group 11"/>
          <p:cNvGrpSpPr>
            <a:grpSpLocks/>
          </p:cNvGrpSpPr>
          <p:nvPr/>
        </p:nvGrpSpPr>
        <p:grpSpPr bwMode="auto">
          <a:xfrm>
            <a:off x="1331913" y="3068638"/>
            <a:ext cx="719137" cy="2736850"/>
            <a:chOff x="839" y="1933"/>
            <a:chExt cx="453" cy="1724"/>
          </a:xfrm>
        </p:grpSpPr>
        <p:sp>
          <p:nvSpPr>
            <p:cNvPr id="16396" name="Line 12"/>
            <p:cNvSpPr>
              <a:spLocks noChangeShapeType="1"/>
            </p:cNvSpPr>
            <p:nvPr/>
          </p:nvSpPr>
          <p:spPr bwMode="auto">
            <a:xfrm>
              <a:off x="839" y="1933"/>
              <a:ext cx="453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397" name="Line 13"/>
            <p:cNvSpPr>
              <a:spLocks noChangeShapeType="1"/>
            </p:cNvSpPr>
            <p:nvPr/>
          </p:nvSpPr>
          <p:spPr bwMode="auto">
            <a:xfrm>
              <a:off x="1292" y="1933"/>
              <a:ext cx="0" cy="172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95278" name="Group 14"/>
          <p:cNvGrpSpPr>
            <a:grpSpLocks/>
          </p:cNvGrpSpPr>
          <p:nvPr/>
        </p:nvGrpSpPr>
        <p:grpSpPr bwMode="auto">
          <a:xfrm>
            <a:off x="1331913" y="4005263"/>
            <a:ext cx="1368425" cy="1800225"/>
            <a:chOff x="839" y="2523"/>
            <a:chExt cx="862" cy="1134"/>
          </a:xfrm>
        </p:grpSpPr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839" y="2523"/>
              <a:ext cx="86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395" name="Line 16"/>
            <p:cNvSpPr>
              <a:spLocks noChangeShapeType="1"/>
            </p:cNvSpPr>
            <p:nvPr/>
          </p:nvSpPr>
          <p:spPr bwMode="auto">
            <a:xfrm>
              <a:off x="1701" y="2523"/>
              <a:ext cx="0" cy="113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95281" name="Group 17"/>
          <p:cNvGrpSpPr>
            <a:grpSpLocks/>
          </p:cNvGrpSpPr>
          <p:nvPr/>
        </p:nvGrpSpPr>
        <p:grpSpPr bwMode="auto">
          <a:xfrm>
            <a:off x="1331913" y="4868863"/>
            <a:ext cx="2303462" cy="936625"/>
            <a:chOff x="839" y="3067"/>
            <a:chExt cx="1451" cy="590"/>
          </a:xfrm>
        </p:grpSpPr>
        <p:sp>
          <p:nvSpPr>
            <p:cNvPr id="16392" name="Line 18"/>
            <p:cNvSpPr>
              <a:spLocks noChangeShapeType="1"/>
            </p:cNvSpPr>
            <p:nvPr/>
          </p:nvSpPr>
          <p:spPr bwMode="auto">
            <a:xfrm>
              <a:off x="839" y="3067"/>
              <a:ext cx="1451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393" name="Line 19"/>
            <p:cNvSpPr>
              <a:spLocks noChangeShapeType="1"/>
            </p:cNvSpPr>
            <p:nvPr/>
          </p:nvSpPr>
          <p:spPr bwMode="auto">
            <a:xfrm>
              <a:off x="2290" y="3067"/>
              <a:ext cx="0" cy="59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39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-161925"/>
            <a:ext cx="8229600" cy="1143000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99CC"/>
                    </a:gs>
                    <a:gs pos="100000">
                      <a:srgbClr val="00749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Radiocarbon (</a:t>
            </a:r>
            <a:r>
              <a:rPr lang="it-IT" sz="4800" i="1" baseline="30000" smtClean="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4800" i="1" smtClean="0">
                <a:solidFill>
                  <a:schemeClr val="bg1"/>
                </a:solidFill>
                <a:latin typeface="Times New Roman" pitchFamily="18" charset="0"/>
              </a:rPr>
              <a:t>C)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5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5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5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47813" y="1052513"/>
            <a:ext cx="6624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/>
          </a:p>
        </p:txBody>
      </p:sp>
      <p:sp>
        <p:nvSpPr>
          <p:cNvPr id="405507" name="Text Box 3"/>
          <p:cNvSpPr txBox="1">
            <a:spLocks noChangeArrowheads="1"/>
          </p:cNvSpPr>
          <p:nvPr/>
        </p:nvSpPr>
        <p:spPr bwMode="auto">
          <a:xfrm>
            <a:off x="109538" y="1141413"/>
            <a:ext cx="8964612" cy="55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Most important method for</a:t>
            </a:r>
          </a:p>
          <a:p>
            <a:pPr algn="ctr" eaLnBrk="1" hangingPunct="1"/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dating all </a:t>
            </a:r>
            <a:r>
              <a:rPr lang="it-IT" sz="3200" i="1" u="sng">
                <a:solidFill>
                  <a:schemeClr val="bg1"/>
                </a:solidFill>
                <a:latin typeface="Times New Roman" pitchFamily="18" charset="0"/>
              </a:rPr>
              <a:t>materials of organic origin</a:t>
            </a:r>
          </a:p>
          <a:p>
            <a:pPr algn="ctr" eaLnBrk="1" hangingPunct="1"/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(date </a:t>
            </a:r>
            <a:r>
              <a:rPr lang="it-IT" sz="32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 time from the death </a:t>
            </a:r>
          </a:p>
          <a:p>
            <a:pPr algn="ctr" eaLnBrk="1" hangingPunct="1"/>
            <a:r>
              <a:rPr lang="it-IT" sz="3200" i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of the organism of origin)</a:t>
            </a:r>
            <a:endParaRPr lang="it-IT" sz="3200" i="1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/>
            <a:endParaRPr lang="it-IT" sz="3200" i="1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spcAft>
                <a:spcPct val="40000"/>
              </a:spcAft>
            </a:pPr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Therefore:</a:t>
            </a:r>
          </a:p>
          <a:p>
            <a:pPr algn="ctr" eaLnBrk="1" hangingPunct="1">
              <a:spcAft>
                <a:spcPct val="40000"/>
              </a:spcAft>
            </a:pPr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absolute chronological reconstruction of archaeological sequences </a:t>
            </a:r>
          </a:p>
          <a:p>
            <a:pPr algn="ctr" eaLnBrk="1" hangingPunct="1">
              <a:spcAft>
                <a:spcPct val="40000"/>
              </a:spcAft>
            </a:pPr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authentications of works of art</a:t>
            </a:r>
          </a:p>
          <a:p>
            <a:pPr algn="ctr" eaLnBrk="1" hangingPunct="1">
              <a:spcAft>
                <a:spcPct val="40000"/>
              </a:spcAft>
            </a:pPr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compatibility of alleged relics with their attribution</a:t>
            </a:r>
            <a:endParaRPr lang="it-IT" sz="2700" i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8964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Why </a:t>
            </a:r>
            <a:r>
              <a:rPr lang="it-IT" sz="4000">
                <a:solidFill>
                  <a:srgbClr val="FFFF00"/>
                </a:solidFill>
                <a:latin typeface="Times New Roman" pitchFamily="18" charset="0"/>
              </a:rPr>
              <a:t>measuring </a:t>
            </a:r>
            <a:r>
              <a:rPr lang="it-IT" sz="4000" baseline="30000">
                <a:solidFill>
                  <a:srgbClr val="FFFF00"/>
                </a:solidFill>
                <a:latin typeface="Times New Roman" pitchFamily="18" charset="0"/>
              </a:rPr>
              <a:t>14</a:t>
            </a:r>
            <a:r>
              <a:rPr lang="it-IT" sz="4000">
                <a:solidFill>
                  <a:srgbClr val="FFFF00"/>
                </a:solidFill>
                <a:latin typeface="Times New Roman" pitchFamily="18" charset="0"/>
              </a:rPr>
              <a:t>C </a:t>
            </a:r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for C.H.?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5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5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5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5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5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47813" y="1052513"/>
            <a:ext cx="6624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/>
          </a:p>
        </p:txBody>
      </p:sp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287338" y="1196975"/>
            <a:ext cx="8605837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ct val="60000"/>
              </a:spcAft>
            </a:pPr>
            <a:r>
              <a:rPr lang="it-IT" sz="3000" i="1">
                <a:solidFill>
                  <a:schemeClr val="bg1"/>
                </a:solidFill>
                <a:latin typeface="Times New Roman" pitchFamily="18" charset="0"/>
              </a:rPr>
              <a:t>The carbon component is a large fraction of aerosols</a:t>
            </a:r>
          </a:p>
          <a:p>
            <a:pPr algn="ctr" eaLnBrk="1" hangingPunct="1">
              <a:lnSpc>
                <a:spcPct val="110000"/>
              </a:lnSpc>
              <a:spcAft>
                <a:spcPct val="60000"/>
              </a:spcAft>
            </a:pPr>
            <a:r>
              <a:rPr lang="it-IT" sz="3000" i="1">
                <a:solidFill>
                  <a:schemeClr val="bg1"/>
                </a:solidFill>
                <a:latin typeface="Times New Roman" pitchFamily="18" charset="0"/>
              </a:rPr>
              <a:t>Schematically, it can have a “natural” or a “bad” man-induced component (e.g. combustion of  fossil fuels)</a:t>
            </a:r>
          </a:p>
          <a:p>
            <a:pPr algn="ctr" eaLnBrk="1" hangingPunct="1">
              <a:lnSpc>
                <a:spcPct val="110000"/>
              </a:lnSpc>
              <a:spcAft>
                <a:spcPct val="60000"/>
              </a:spcAft>
            </a:pPr>
            <a:r>
              <a:rPr lang="it-IT" sz="3000" i="1">
                <a:solidFill>
                  <a:schemeClr val="bg1"/>
                </a:solidFill>
                <a:latin typeface="Times New Roman" pitchFamily="18" charset="0"/>
              </a:rPr>
              <a:t>The latter has zero </a:t>
            </a:r>
            <a:r>
              <a:rPr lang="it-IT" sz="3000" i="1" baseline="3000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3000" i="1">
                <a:solidFill>
                  <a:schemeClr val="bg1"/>
                </a:solidFill>
                <a:latin typeface="Times New Roman" pitchFamily="18" charset="0"/>
              </a:rPr>
              <a:t>C, the former has the </a:t>
            </a:r>
            <a:r>
              <a:rPr lang="it-IT" sz="3000" i="1" baseline="3000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3000" i="1">
                <a:solidFill>
                  <a:schemeClr val="bg1"/>
                </a:solidFill>
                <a:latin typeface="Times New Roman" pitchFamily="18" charset="0"/>
              </a:rPr>
              <a:t>C concentration characteristic of the living organisms</a:t>
            </a:r>
          </a:p>
          <a:p>
            <a:pPr algn="ctr" eaLnBrk="1" hangingPunct="1">
              <a:lnSpc>
                <a:spcPct val="110000"/>
              </a:lnSpc>
              <a:spcAft>
                <a:spcPct val="60000"/>
              </a:spcAft>
            </a:pPr>
            <a:r>
              <a:rPr lang="it-IT" sz="3000" i="1">
                <a:solidFill>
                  <a:schemeClr val="bg1"/>
                </a:solidFill>
                <a:latin typeface="Times New Roman" pitchFamily="18" charset="0"/>
              </a:rPr>
              <a:t>Therefore, the radiocarbon concentration in aerosols is an indirect measurement of the fraction of the “bad” anthropogenic component of carbon 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8964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Why </a:t>
            </a:r>
            <a:r>
              <a:rPr lang="it-IT" sz="4000">
                <a:solidFill>
                  <a:srgbClr val="FFFF00"/>
                </a:solidFill>
                <a:latin typeface="Times New Roman" pitchFamily="18" charset="0"/>
              </a:rPr>
              <a:t>measuring </a:t>
            </a:r>
            <a:r>
              <a:rPr lang="it-IT" sz="4000" baseline="30000">
                <a:solidFill>
                  <a:srgbClr val="FFFF00"/>
                </a:solidFill>
                <a:latin typeface="Times New Roman" pitchFamily="18" charset="0"/>
              </a:rPr>
              <a:t>14</a:t>
            </a:r>
            <a:r>
              <a:rPr lang="it-IT" sz="4000">
                <a:solidFill>
                  <a:srgbClr val="FFFF00"/>
                </a:solidFill>
                <a:latin typeface="Times New Roman" pitchFamily="18" charset="0"/>
              </a:rPr>
              <a:t>C </a:t>
            </a:r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in aerosols?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8163" y="1700213"/>
            <a:ext cx="8137525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Also nuclear are the techniques for measuring </a:t>
            </a:r>
            <a:r>
              <a:rPr lang="it-IT" sz="3600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  residual concentrations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the now dominant technology is </a:t>
            </a:r>
          </a:p>
          <a:p>
            <a:pPr algn="ctr" eaLnBrk="1" hangingPunct="1"/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Accelerator Mass Spectrometry </a:t>
            </a:r>
            <a:r>
              <a:rPr lang="it-IT" sz="36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(AMS)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457200" y="-1619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99CC"/>
                    </a:gs>
                    <a:gs pos="100000">
                      <a:srgbClr val="00749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it-IT" sz="4800" i="1">
                <a:solidFill>
                  <a:schemeClr val="bg1"/>
                </a:solidFill>
                <a:latin typeface="Times New Roman" pitchFamily="18" charset="0"/>
              </a:rPr>
              <a:t>Radiocarbon (</a:t>
            </a:r>
            <a:r>
              <a:rPr lang="it-IT" sz="4800" i="1" baseline="3000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4800" i="1">
                <a:solidFill>
                  <a:schemeClr val="bg1"/>
                </a:solidFill>
                <a:latin typeface="Times New Roman" pitchFamily="18" charset="0"/>
              </a:rPr>
              <a:t>C)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ext Box 2"/>
          <p:cNvSpPr txBox="1">
            <a:spLocks noChangeArrowheads="1"/>
          </p:cNvSpPr>
          <p:nvPr/>
        </p:nvSpPr>
        <p:spPr bwMode="auto">
          <a:xfrm>
            <a:off x="238125" y="2017713"/>
            <a:ext cx="8640763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Indeed,  </a:t>
            </a:r>
            <a:r>
              <a:rPr lang="it-IT" sz="2800" u="sng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ultra-low </a:t>
            </a:r>
            <a:r>
              <a:rPr lang="it-IT" sz="2800" u="sng" baseline="300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2800" u="sng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C concentrations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(down to 10</a:t>
            </a:r>
            <a:r>
              <a:rPr lang="it-IT" sz="2800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-15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) must be measured with  </a:t>
            </a:r>
          </a:p>
          <a:p>
            <a:pPr algn="ctr" eaLnBrk="1" hangingPunct="1"/>
            <a:r>
              <a:rPr lang="it-IT" sz="2800" u="sng">
                <a:solidFill>
                  <a:srgbClr val="FFCCCC"/>
                </a:solidFill>
                <a:latin typeface="Times New Roman" pitchFamily="18" charset="0"/>
                <a:ea typeface="ＭＳ Ｐゴシック" pitchFamily="34" charset="-128"/>
              </a:rPr>
              <a:t>small uncertainty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(e.g.: 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.5% error on concentration 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sym typeface="Wingdings" pitchFamily="2" charset="2"/>
              </a:rPr>
              <a:t> 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40 years on age)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893888" y="50800"/>
            <a:ext cx="53292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The challenge of AMS</a:t>
            </a:r>
          </a:p>
        </p:txBody>
      </p:sp>
      <p:sp>
        <p:nvSpPr>
          <p:cNvPr id="398340" name="Text Box 4"/>
          <p:cNvSpPr txBox="1">
            <a:spLocks noChangeArrowheads="1"/>
          </p:cNvSpPr>
          <p:nvPr/>
        </p:nvSpPr>
        <p:spPr bwMode="auto">
          <a:xfrm>
            <a:off x="366713" y="908050"/>
            <a:ext cx="83518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Attaining a huge</a:t>
            </a:r>
            <a:r>
              <a:rPr lang="it-IT" sz="2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 </a:t>
            </a:r>
            <a:r>
              <a:rPr lang="it-IT" sz="2800" i="1" u="sng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sensitivity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 </a:t>
            </a:r>
          </a:p>
          <a:p>
            <a:pPr algn="ctr" eaLnBrk="1" hangingPunct="1"/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still keeping high </a:t>
            </a:r>
            <a:r>
              <a:rPr lang="it-IT" sz="2800" i="1" u="sng">
                <a:solidFill>
                  <a:srgbClr val="FFCCCC"/>
                </a:solidFill>
                <a:latin typeface="Times New Roman" pitchFamily="18" charset="0"/>
                <a:ea typeface="ＭＳ Ｐゴシック" pitchFamily="34" charset="-128"/>
              </a:rPr>
              <a:t>precision</a:t>
            </a:r>
            <a:endParaRPr lang="it-IT" sz="2800">
              <a:solidFill>
                <a:srgbClr val="FFCC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98341" name="Text Box 5"/>
          <p:cNvSpPr txBox="1">
            <a:spLocks noChangeArrowheads="1"/>
          </p:cNvSpPr>
          <p:nvPr/>
        </p:nvSpPr>
        <p:spPr bwMode="auto">
          <a:xfrm>
            <a:off x="77788" y="5445125"/>
            <a:ext cx="8964612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.. </a:t>
            </a:r>
            <a:r>
              <a:rPr lang="it-IT" sz="2800" u="sng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in addition, only requiring tiny quantities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of material</a:t>
            </a:r>
          </a:p>
          <a:p>
            <a:pPr algn="ctr" eaLnBrk="1" hangingPunct="1">
              <a:spcBef>
                <a:spcPct val="15000"/>
              </a:spcBef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(</a:t>
            </a:r>
            <a:r>
              <a:rPr lang="it-IT" sz="2800" u="sng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few milligrams, or even less</a:t>
            </a: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, are sufficient)</a:t>
            </a:r>
            <a:endParaRPr lang="it-IT" sz="28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309563" y="449421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Accelerator Mass Spectrometry  can do that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8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8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98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8" grpId="0"/>
      <p:bldP spid="398340" grpId="0"/>
      <p:bldP spid="398341" grpId="0"/>
      <p:bldP spid="3983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0645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The association of Nuclear Physics to matters such as </a:t>
            </a:r>
          </a:p>
          <a:p>
            <a:pPr algn="ctr" eaLnBrk="1" hangingPunct="1">
              <a:lnSpc>
                <a:spcPct val="125000"/>
              </a:lnSpc>
            </a:pPr>
            <a:r>
              <a:rPr lang="it-IT" sz="4000" i="1">
                <a:solidFill>
                  <a:schemeClr val="bg1"/>
                </a:solidFill>
                <a:latin typeface="Times New Roman" pitchFamily="18" charset="0"/>
              </a:rPr>
              <a:t>Cultural Heritage</a:t>
            </a:r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lnSpc>
                <a:spcPct val="125000"/>
              </a:lnSpc>
            </a:pPr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or </a:t>
            </a:r>
          </a:p>
          <a:p>
            <a:pPr algn="ctr" eaLnBrk="1" hangingPunct="1">
              <a:lnSpc>
                <a:spcPct val="125000"/>
              </a:lnSpc>
            </a:pPr>
            <a:r>
              <a:rPr lang="it-IT" sz="4000" i="1">
                <a:solidFill>
                  <a:schemeClr val="bg1"/>
                </a:solidFill>
                <a:latin typeface="Times New Roman" pitchFamily="18" charset="0"/>
              </a:rPr>
              <a:t>environmental protection</a:t>
            </a:r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lnSpc>
                <a:spcPct val="125000"/>
              </a:lnSpc>
            </a:pPr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sounds probably surprising, and the applications in these fields are not always so well known</a:t>
            </a:r>
            <a:endParaRPr lang="en-US" sz="40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44450"/>
            <a:ext cx="4968876" cy="576263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99CC"/>
                    </a:gs>
                    <a:gs pos="100000">
                      <a:srgbClr val="00749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</a:extLst>
        </p:spPr>
        <p:txBody>
          <a:bodyPr/>
          <a:lstStyle/>
          <a:p>
            <a:r>
              <a:rPr lang="it-IT" sz="3200" i="1" smtClean="0">
                <a:solidFill>
                  <a:schemeClr val="bg1"/>
                </a:solidFill>
                <a:latin typeface="Times New Roman" pitchFamily="18" charset="0"/>
              </a:rPr>
              <a:t>Measuring </a:t>
            </a:r>
            <a:r>
              <a:rPr lang="it-IT" sz="3200" i="1" baseline="30000" smtClean="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3200" i="1" smtClean="0">
                <a:solidFill>
                  <a:schemeClr val="bg1"/>
                </a:solidFill>
                <a:latin typeface="Times New Roman" pitchFamily="18" charset="0"/>
              </a:rPr>
              <a:t>C with AMS</a:t>
            </a:r>
            <a:r>
              <a:rPr lang="it-IT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4000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99363" name="Text Box 3"/>
          <p:cNvSpPr txBox="1">
            <a:spLocks noChangeArrowheads="1"/>
          </p:cNvSpPr>
          <p:nvPr/>
        </p:nvSpPr>
        <p:spPr bwMode="auto">
          <a:xfrm>
            <a:off x="715963" y="5734050"/>
            <a:ext cx="2592387" cy="101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Negative ion source (eliminates interference of </a:t>
            </a:r>
            <a:r>
              <a:rPr lang="it-IT" sz="2000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N)</a:t>
            </a:r>
            <a:endParaRPr lang="en-US" sz="20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2914650" y="765175"/>
            <a:ext cx="2736850" cy="101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Stripping at HV terminal (eliminates interference of </a:t>
            </a:r>
            <a:r>
              <a:rPr lang="it-IT" sz="2000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13</a:t>
            </a:r>
            <a:r>
              <a:rPr lang="it-IT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CH, </a:t>
            </a:r>
            <a:r>
              <a:rPr lang="it-IT" sz="2000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12</a:t>
            </a:r>
            <a:r>
              <a:rPr lang="it-IT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CH</a:t>
            </a:r>
            <a:r>
              <a:rPr lang="it-IT" sz="2000" baseline="-25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it-IT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)</a:t>
            </a:r>
            <a:endParaRPr lang="en-US" sz="20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99365" name="Text Box 5"/>
          <p:cNvSpPr txBox="1">
            <a:spLocks noChangeArrowheads="1"/>
          </p:cNvSpPr>
          <p:nvPr/>
        </p:nvSpPr>
        <p:spPr bwMode="auto">
          <a:xfrm>
            <a:off x="4395788" y="5842000"/>
            <a:ext cx="4140200" cy="101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Magnetic + electrostatic analysis + detection systems of </a:t>
            </a:r>
            <a:r>
              <a:rPr lang="it-IT" sz="2000" u="sng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high energy</a:t>
            </a:r>
            <a:r>
              <a:rPr lang="it-IT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ions (remove residual interferences)</a:t>
            </a:r>
            <a:endParaRPr lang="en-US" sz="20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651500" y="3357563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 i="1">
              <a:ea typeface="ＭＳ Ｐゴシック" pitchFamily="34" charset="-128"/>
            </a:endParaRPr>
          </a:p>
        </p:txBody>
      </p: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684213" y="1825625"/>
            <a:ext cx="7859712" cy="3892550"/>
            <a:chOff x="113" y="1150"/>
            <a:chExt cx="4951" cy="2452"/>
          </a:xfrm>
        </p:grpSpPr>
        <p:pic>
          <p:nvPicPr>
            <p:cNvPr id="21512" name="Picture 8" descr="Accel_g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50"/>
              <a:ext cx="4951" cy="2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13" name="Text Box 9"/>
            <p:cNvSpPr txBox="1">
              <a:spLocks noChangeArrowheads="1"/>
            </p:cNvSpPr>
            <p:nvPr/>
          </p:nvSpPr>
          <p:spPr bwMode="auto">
            <a:xfrm>
              <a:off x="1655" y="1207"/>
              <a:ext cx="204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600">
                  <a:ea typeface="ＭＳ Ｐゴシック" pitchFamily="34" charset="-128"/>
                </a:rPr>
                <a:t> Tandem accelerator</a:t>
              </a:r>
              <a:endParaRPr lang="en-US" sz="1600">
                <a:ea typeface="ＭＳ Ｐゴシック" pitchFamily="34" charset="-128"/>
              </a:endParaRPr>
            </a:p>
          </p:txBody>
        </p:sp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748" y="2973"/>
              <a:ext cx="95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600">
                  <a:ea typeface="ＭＳ Ｐゴシック" pitchFamily="34" charset="-128"/>
                </a:rPr>
                <a:t>Multi-sample source</a:t>
              </a:r>
              <a:endParaRPr lang="en-US" sz="1600">
                <a:ea typeface="ＭＳ Ｐゴシック" pitchFamily="34" charset="-128"/>
              </a:endParaRPr>
            </a:p>
          </p:txBody>
        </p:sp>
        <p:sp>
          <p:nvSpPr>
            <p:cNvPr id="21515" name="Text Box 11"/>
            <p:cNvSpPr txBox="1">
              <a:spLocks noChangeArrowheads="1"/>
            </p:cNvSpPr>
            <p:nvPr/>
          </p:nvSpPr>
          <p:spPr bwMode="auto">
            <a:xfrm>
              <a:off x="3061" y="2251"/>
              <a:ext cx="127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it-IT" sz="1600">
                  <a:ea typeface="ＭＳ Ｐゴシック" pitchFamily="34" charset="-128"/>
                </a:rPr>
                <a:t>Analysis and detection systems</a:t>
              </a:r>
              <a:endParaRPr lang="en-US" sz="1600">
                <a:ea typeface="ＭＳ Ｐゴシック" pitchFamily="34" charset="-128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9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99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3" grpId="0" animBg="1"/>
      <p:bldP spid="399364" grpId="0" animBg="1"/>
      <p:bldP spid="3993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DSCN7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1" name="Picture 3" descr="DSCN7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981075"/>
            <a:ext cx="6948487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1412" name="Picture 4" descr="IMG_02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1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1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fld id="{38CA5E77-1810-4474-ACA7-85E74789B9D8}" type="slidenum">
              <a:rPr lang="en-GB" sz="1400" smtClean="0">
                <a:latin typeface="Times New Roman" pitchFamily="18" charset="0"/>
                <a:ea typeface="ＭＳ Ｐゴシック" pitchFamily="34" charset="-128"/>
              </a:rPr>
              <a:pPr algn="r">
                <a:defRPr/>
              </a:pPr>
              <a:t>22</a:t>
            </a:fld>
            <a:endParaRPr lang="en-GB" sz="1400" smtClean="0"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0" y="-26988"/>
            <a:ext cx="9253538" cy="7050088"/>
            <a:chOff x="-23" y="0"/>
            <a:chExt cx="5829" cy="4441"/>
          </a:xfrm>
        </p:grpSpPr>
        <p:pic>
          <p:nvPicPr>
            <p:cNvPr id="23556" name="Picture 3" descr="IMG_2350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0"/>
              <a:ext cx="5829" cy="4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3" descr="new logo LABEC tras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" y="1"/>
              <a:ext cx="841" cy="8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numero diapositiva 4"/>
          <p:cNvSpPr txBox="1">
            <a:spLocks noGrp="1"/>
          </p:cNvSpPr>
          <p:nvPr/>
        </p:nvSpPr>
        <p:spPr bwMode="auto">
          <a:xfrm>
            <a:off x="611188" y="5732463"/>
            <a:ext cx="77057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GB" sz="200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GB">
                <a:solidFill>
                  <a:schemeClr val="bg1"/>
                </a:solidFill>
                <a:ea typeface="ＭＳ Ｐゴシック" pitchFamily="34" charset="-128"/>
              </a:rPr>
              <a:t>Since the mid 1980</a:t>
            </a:r>
            <a:r>
              <a:rPr lang="en-GB" altLang="en-US">
                <a:solidFill>
                  <a:schemeClr val="bg1"/>
                </a:solidFill>
                <a:ea typeface="ＭＳ Ｐゴシック" pitchFamily="34" charset="-128"/>
              </a:rPr>
              <a:t>’</a:t>
            </a:r>
            <a:r>
              <a:rPr lang="en-GB">
                <a:solidFill>
                  <a:schemeClr val="bg1"/>
                </a:solidFill>
                <a:ea typeface="ＭＳ Ｐゴシック" pitchFamily="34" charset="-128"/>
              </a:rPr>
              <a:t>s its </a:t>
            </a:r>
            <a:r>
              <a:rPr lang="en-GB" altLang="en-US">
                <a:solidFill>
                  <a:schemeClr val="bg1"/>
                </a:solidFill>
                <a:ea typeface="ＭＳ Ｐゴシック" pitchFamily="34" charset="-128"/>
              </a:rPr>
              <a:t>“</a:t>
            </a:r>
            <a:r>
              <a:rPr lang="en-GB">
                <a:solidFill>
                  <a:schemeClr val="bg1"/>
                </a:solidFill>
                <a:ea typeface="ＭＳ Ｐゴシック" pitchFamily="34" charset="-128"/>
              </a:rPr>
              <a:t>research goals</a:t>
            </a:r>
            <a:r>
              <a:rPr lang="en-GB" altLang="en-US">
                <a:solidFill>
                  <a:schemeClr val="bg1"/>
                </a:solidFill>
                <a:ea typeface="ＭＳ Ｐゴシック" pitchFamily="34" charset="-128"/>
              </a:rPr>
              <a:t>”</a:t>
            </a:r>
            <a:r>
              <a:rPr lang="en-GB">
                <a:solidFill>
                  <a:schemeClr val="bg1"/>
                </a:solidFill>
                <a:ea typeface="ＭＳ Ｐゴシック" pitchFamily="34" charset="-128"/>
              </a:rPr>
              <a:t> were changed to applications using Ion Beam Analysis</a:t>
            </a:r>
            <a:endParaRPr lang="it-IT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95288" y="115888"/>
            <a:ext cx="4729162" cy="70961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4400" kern="0" dirty="0">
                <a:solidFill>
                  <a:srgbClr val="FFFF00"/>
                </a:solidFill>
                <a:latin typeface="Times New Roman"/>
                <a:ea typeface="+mj-ea"/>
                <a:cs typeface="Times New Roman"/>
              </a:rPr>
              <a:t>In Florence....</a:t>
            </a:r>
          </a:p>
        </p:txBody>
      </p:sp>
      <p:sp>
        <p:nvSpPr>
          <p:cNvPr id="24580" name="Rectangle 7"/>
          <p:cNvSpPr txBox="1">
            <a:spLocks noChangeArrowheads="1"/>
          </p:cNvSpPr>
          <p:nvPr/>
        </p:nvSpPr>
        <p:spPr bwMode="auto">
          <a:xfrm>
            <a:off x="0" y="836613"/>
            <a:ext cx="88201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30000"/>
              </a:spcBef>
            </a:pPr>
            <a:r>
              <a:rPr lang="en-GB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long standing tradition with </a:t>
            </a:r>
            <a:r>
              <a:rPr lang="en-GB" sz="32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PIXE</a:t>
            </a:r>
            <a:r>
              <a:rPr lang="en-GB" sz="320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algn="r" eaLnBrk="1" hangingPunct="1"/>
            <a:r>
              <a:rPr lang="en-GB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(and </a:t>
            </a:r>
            <a:r>
              <a:rPr lang="en-GB" sz="32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IBA </a:t>
            </a:r>
            <a:r>
              <a:rPr lang="en-GB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 general) applied to </a:t>
            </a:r>
            <a:r>
              <a:rPr lang="en-GB" sz="32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Cultural Heritage and environmental monitoring</a:t>
            </a:r>
          </a:p>
        </p:txBody>
      </p:sp>
      <p:pic>
        <p:nvPicPr>
          <p:cNvPr id="24581" name="Picture 13" descr="Kn3000_firenze_22"/>
          <p:cNvPicPr>
            <a:picLocks noChangeAspect="1" noChangeArrowheads="1"/>
          </p:cNvPicPr>
          <p:nvPr/>
        </p:nvPicPr>
        <p:blipFill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492375"/>
            <a:ext cx="4549775" cy="30972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354513" y="2565400"/>
            <a:ext cx="44656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This applied physics activity </a:t>
            </a:r>
          </a:p>
          <a:p>
            <a:pPr algn="r"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started during the Eighties </a:t>
            </a:r>
          </a:p>
          <a:p>
            <a:pPr algn="r"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with an old 3 MV Van de </a:t>
            </a:r>
            <a:r>
              <a:rPr lang="en-GB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Graaff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</a:p>
          <a:p>
            <a:pPr marL="355600" algn="r">
              <a:spcBef>
                <a:spcPts val="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single-ended accelerator</a:t>
            </a:r>
          </a:p>
          <a:p>
            <a:pPr marL="342900" indent="-342900">
              <a:spcBef>
                <a:spcPct val="30000"/>
              </a:spcBef>
              <a:defRPr/>
            </a:pPr>
            <a:endParaRPr lang="en-GB" sz="18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pSp>
        <p:nvGrpSpPr>
          <p:cNvPr id="24583" name="Group 29"/>
          <p:cNvGrpSpPr>
            <a:grpSpLocks/>
          </p:cNvGrpSpPr>
          <p:nvPr/>
        </p:nvGrpSpPr>
        <p:grpSpPr bwMode="auto">
          <a:xfrm>
            <a:off x="6156325" y="0"/>
            <a:ext cx="2376488" cy="765175"/>
            <a:chOff x="3763" y="78"/>
            <a:chExt cx="1497" cy="482"/>
          </a:xfrm>
        </p:grpSpPr>
        <p:pic>
          <p:nvPicPr>
            <p:cNvPr id="24585" name="Picture 25" descr="new logo LABEC tras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" y="78"/>
              <a:ext cx="75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6" name="Picture 26" descr="new logo LABEC tras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" y="490"/>
              <a:ext cx="753" cy="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3" name="Rettangolo 11"/>
          <p:cNvSpPr>
            <a:spLocks noChangeArrowheads="1"/>
          </p:cNvSpPr>
          <p:nvPr/>
        </p:nvSpPr>
        <p:spPr bwMode="auto">
          <a:xfrm>
            <a:off x="4283075" y="4151313"/>
            <a:ext cx="4537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8900" algn="r">
              <a:defRPr/>
            </a:pPr>
            <a:r>
              <a:rPr lang="en-GB" sz="200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Until then, basic nuclear physics activities had been still </a:t>
            </a:r>
          </a:p>
          <a:p>
            <a:pPr marL="88900" algn="r">
              <a:defRPr/>
            </a:pPr>
            <a:r>
              <a:rPr lang="en-GB" sz="200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carried out with this accelerator </a:t>
            </a:r>
            <a:endParaRPr lang="it-IT" sz="2000" dirty="0">
              <a:solidFill>
                <a:schemeClr val="bg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on jur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SCN04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N0193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78925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50825" y="836613"/>
            <a:ext cx="8713788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50000"/>
              </a:spcAft>
            </a:pPr>
            <a:r>
              <a:rPr lang="it-IT" sz="36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move of the Physics Department and INFN Unit  to a new campus</a:t>
            </a:r>
          </a:p>
          <a:p>
            <a:pPr algn="ctr" eaLnBrk="1" hangingPunct="1">
              <a:spcAft>
                <a:spcPct val="50000"/>
              </a:spcAft>
              <a:buFontTx/>
              <a:buChar char="•"/>
            </a:pPr>
            <a:r>
              <a:rPr lang="it-IT" sz="36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INFN and University create a new lab</a:t>
            </a:r>
          </a:p>
          <a:p>
            <a:pPr algn="ctr" eaLnBrk="1" hangingPunct="1">
              <a:spcAft>
                <a:spcPct val="70000"/>
              </a:spcAft>
              <a:buFontTx/>
              <a:buChar char="•"/>
            </a:pPr>
            <a:r>
              <a:rPr lang="it-IT" sz="36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new  3 MV  Tandetron, designed from the beginning to perform </a:t>
            </a:r>
            <a:r>
              <a:rPr lang="it-IT" sz="3600" i="1" u="sng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Accelerator Mass Spectrometry (AMS)</a:t>
            </a:r>
            <a:r>
              <a:rPr lang="it-IT" sz="36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for </a:t>
            </a:r>
            <a:r>
              <a:rPr lang="it-IT" sz="3600" i="1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36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 measurements, besides IBA </a:t>
            </a:r>
          </a:p>
          <a:p>
            <a:pPr algn="ctr" eaLnBrk="1" hangingPunct="1">
              <a:lnSpc>
                <a:spcPct val="95000"/>
              </a:lnSpc>
              <a:spcAft>
                <a:spcPct val="35000"/>
              </a:spcAft>
              <a:buFontTx/>
              <a:buChar char="•"/>
            </a:pPr>
            <a:r>
              <a:rPr lang="it-IT" sz="36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 the new laboratory, LABEC, is operational in   May 2004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93675" y="44450"/>
            <a:ext cx="87137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50000"/>
              </a:spcAft>
            </a:pPr>
            <a:r>
              <a:rPr lang="it-IT" sz="4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2001-2003</a:t>
            </a:r>
            <a:endParaRPr lang="it-IT" sz="44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3000375" y="2805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5459" name="Picture 3" descr="DSCN403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contrast="12000"/>
          </a:blip>
          <a:srcRect/>
          <a:stretch>
            <a:fillRect/>
          </a:stretch>
        </p:blipFill>
        <p:spPr>
          <a:xfrm>
            <a:off x="0" y="-4763"/>
            <a:ext cx="9144000" cy="3273426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0724" name="Picture 5" descr="Picture1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284538"/>
            <a:ext cx="3511550" cy="3516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new logo Polo Scientifico tra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471863"/>
            <a:ext cx="439102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7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8E52428-F1AD-4AC7-9396-674914A83936}" type="slidenum">
              <a:rPr lang="en-GB" sz="1400">
                <a:latin typeface="Times New Roman" pitchFamily="18" charset="0"/>
                <a:ea typeface="ＭＳ Ｐゴシック" pitchFamily="34" charset="-128"/>
              </a:rPr>
              <a:pPr algn="r"/>
              <a:t>3</a:t>
            </a:fld>
            <a:endParaRPr lang="en-GB" sz="14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099" name="Rectangle 515"/>
          <p:cNvSpPr>
            <a:spLocks noChangeArrowheads="1"/>
          </p:cNvSpPr>
          <p:nvPr/>
        </p:nvSpPr>
        <p:spPr bwMode="auto">
          <a:xfrm>
            <a:off x="0" y="2636838"/>
            <a:ext cx="9144000" cy="42211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8964613" cy="2074862"/>
          </a:xfrm>
        </p:spPr>
        <p:txBody>
          <a:bodyPr/>
          <a:lstStyle/>
          <a:p>
            <a:r>
              <a:rPr lang="it-IT" sz="4000" i="1" smtClean="0">
                <a:solidFill>
                  <a:schemeClr val="bg1"/>
                </a:solidFill>
                <a:latin typeface="Times New Roman" pitchFamily="18" charset="0"/>
              </a:rPr>
              <a:t>Main contributions of  Nuclear Physics in the fields of Cultural Heritage and environmental protection </a:t>
            </a:r>
            <a:endParaRPr lang="en-GB" sz="4000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101" name="Picture 4" descr="urtopall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6938" y="3357563"/>
            <a:ext cx="1690687" cy="1084262"/>
          </a:xfrm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1214100" y="6437313"/>
            <a:ext cx="7938" cy="15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11222038" y="6437313"/>
            <a:ext cx="17462" cy="15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11239500" y="6437313"/>
            <a:ext cx="7938" cy="15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11247438" y="6437313"/>
            <a:ext cx="15875" cy="15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11263313" y="6437313"/>
            <a:ext cx="15875" cy="15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935288" y="6142038"/>
            <a:ext cx="7826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t-IT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4108" name="Group 12"/>
          <p:cNvGrpSpPr>
            <a:grpSpLocks/>
          </p:cNvGrpSpPr>
          <p:nvPr/>
        </p:nvGrpSpPr>
        <p:grpSpPr bwMode="auto">
          <a:xfrm>
            <a:off x="7092950" y="4826000"/>
            <a:ext cx="1577975" cy="690563"/>
            <a:chOff x="4195" y="1796"/>
            <a:chExt cx="994" cy="435"/>
          </a:xfrm>
        </p:grpSpPr>
        <p:grpSp>
          <p:nvGrpSpPr>
            <p:cNvPr id="4113" name="Group 13"/>
            <p:cNvGrpSpPr>
              <a:grpSpLocks noChangeAspect="1"/>
            </p:cNvGrpSpPr>
            <p:nvPr/>
          </p:nvGrpSpPr>
          <p:grpSpPr bwMode="auto">
            <a:xfrm>
              <a:off x="4266" y="1980"/>
              <a:ext cx="1" cy="244"/>
              <a:chOff x="1340" y="3079"/>
              <a:chExt cx="5" cy="981"/>
            </a:xfrm>
          </p:grpSpPr>
          <p:sp>
            <p:nvSpPr>
              <p:cNvPr id="4575" name="Freeform 14"/>
              <p:cNvSpPr>
                <a:spLocks noChangeAspect="1"/>
              </p:cNvSpPr>
              <p:nvPr/>
            </p:nvSpPr>
            <p:spPr bwMode="auto">
              <a:xfrm>
                <a:off x="1340" y="3079"/>
                <a:ext cx="5" cy="21"/>
              </a:xfrm>
              <a:custGeom>
                <a:avLst/>
                <a:gdLst>
                  <a:gd name="T0" fmla="*/ 5 w 5"/>
                  <a:gd name="T1" fmla="*/ 0 h 21"/>
                  <a:gd name="T2" fmla="*/ 0 w 5"/>
                  <a:gd name="T3" fmla="*/ 0 h 21"/>
                  <a:gd name="T4" fmla="*/ 0 w 5"/>
                  <a:gd name="T5" fmla="*/ 0 h 21"/>
                  <a:gd name="T6" fmla="*/ 0 w 5"/>
                  <a:gd name="T7" fmla="*/ 21 h 21"/>
                  <a:gd name="T8" fmla="*/ 0 w 5"/>
                  <a:gd name="T9" fmla="*/ 21 h 21"/>
                  <a:gd name="T10" fmla="*/ 5 w 5"/>
                  <a:gd name="T11" fmla="*/ 21 h 21"/>
                  <a:gd name="T12" fmla="*/ 5 w 5"/>
                  <a:gd name="T13" fmla="*/ 0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1"/>
                  <a:gd name="T23" fmla="*/ 5 w 5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1">
                    <a:moveTo>
                      <a:pt x="5" y="0"/>
                    </a:moveTo>
                    <a:lnTo>
                      <a:pt x="0" y="0"/>
                    </a:lnTo>
                    <a:lnTo>
                      <a:pt x="0" y="21"/>
                    </a:lnTo>
                    <a:lnTo>
                      <a:pt x="5" y="2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6" name="Freeform 15"/>
              <p:cNvSpPr>
                <a:spLocks noChangeAspect="1"/>
              </p:cNvSpPr>
              <p:nvPr/>
            </p:nvSpPr>
            <p:spPr bwMode="auto">
              <a:xfrm>
                <a:off x="1340" y="3110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7" name="Freeform 16"/>
              <p:cNvSpPr>
                <a:spLocks noChangeAspect="1"/>
              </p:cNvSpPr>
              <p:nvPr/>
            </p:nvSpPr>
            <p:spPr bwMode="auto">
              <a:xfrm>
                <a:off x="1340" y="3131"/>
                <a:ext cx="5" cy="25"/>
              </a:xfrm>
              <a:custGeom>
                <a:avLst/>
                <a:gdLst>
                  <a:gd name="T0" fmla="*/ 5 w 5"/>
                  <a:gd name="T1" fmla="*/ 5 h 25"/>
                  <a:gd name="T2" fmla="*/ 0 w 5"/>
                  <a:gd name="T3" fmla="*/ 0 h 25"/>
                  <a:gd name="T4" fmla="*/ 0 w 5"/>
                  <a:gd name="T5" fmla="*/ 5 h 25"/>
                  <a:gd name="T6" fmla="*/ 0 w 5"/>
                  <a:gd name="T7" fmla="*/ 25 h 25"/>
                  <a:gd name="T8" fmla="*/ 0 w 5"/>
                  <a:gd name="T9" fmla="*/ 25 h 25"/>
                  <a:gd name="T10" fmla="*/ 5 w 5"/>
                  <a:gd name="T11" fmla="*/ 25 h 25"/>
                  <a:gd name="T12" fmla="*/ 5 w 5"/>
                  <a:gd name="T13" fmla="*/ 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5"/>
                  <a:gd name="T23" fmla="*/ 5 w 5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5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8" name="Freeform 17"/>
              <p:cNvSpPr>
                <a:spLocks noChangeAspect="1"/>
              </p:cNvSpPr>
              <p:nvPr/>
            </p:nvSpPr>
            <p:spPr bwMode="auto">
              <a:xfrm>
                <a:off x="1340" y="3167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79" name="Freeform 18"/>
              <p:cNvSpPr>
                <a:spLocks noChangeAspect="1"/>
              </p:cNvSpPr>
              <p:nvPr/>
            </p:nvSpPr>
            <p:spPr bwMode="auto">
              <a:xfrm>
                <a:off x="1340" y="3187"/>
                <a:ext cx="5" cy="26"/>
              </a:xfrm>
              <a:custGeom>
                <a:avLst/>
                <a:gdLst>
                  <a:gd name="T0" fmla="*/ 5 w 5"/>
                  <a:gd name="T1" fmla="*/ 6 h 26"/>
                  <a:gd name="T2" fmla="*/ 0 w 5"/>
                  <a:gd name="T3" fmla="*/ 0 h 26"/>
                  <a:gd name="T4" fmla="*/ 0 w 5"/>
                  <a:gd name="T5" fmla="*/ 6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0" name="Freeform 19"/>
              <p:cNvSpPr>
                <a:spLocks noChangeAspect="1"/>
              </p:cNvSpPr>
              <p:nvPr/>
            </p:nvSpPr>
            <p:spPr bwMode="auto">
              <a:xfrm>
                <a:off x="1340" y="3224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1" name="Freeform 20"/>
              <p:cNvSpPr>
                <a:spLocks noChangeAspect="1"/>
              </p:cNvSpPr>
              <p:nvPr/>
            </p:nvSpPr>
            <p:spPr bwMode="auto">
              <a:xfrm>
                <a:off x="1340" y="3244"/>
                <a:ext cx="5" cy="26"/>
              </a:xfrm>
              <a:custGeom>
                <a:avLst/>
                <a:gdLst>
                  <a:gd name="T0" fmla="*/ 5 w 5"/>
                  <a:gd name="T1" fmla="*/ 5 h 26"/>
                  <a:gd name="T2" fmla="*/ 0 w 5"/>
                  <a:gd name="T3" fmla="*/ 0 h 26"/>
                  <a:gd name="T4" fmla="*/ 0 w 5"/>
                  <a:gd name="T5" fmla="*/ 5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5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2" name="Freeform 21"/>
              <p:cNvSpPr>
                <a:spLocks noChangeAspect="1"/>
              </p:cNvSpPr>
              <p:nvPr/>
            </p:nvSpPr>
            <p:spPr bwMode="auto">
              <a:xfrm>
                <a:off x="1340" y="3280"/>
                <a:ext cx="5" cy="11"/>
              </a:xfrm>
              <a:custGeom>
                <a:avLst/>
                <a:gdLst>
                  <a:gd name="T0" fmla="*/ 5 w 5"/>
                  <a:gd name="T1" fmla="*/ 6 h 11"/>
                  <a:gd name="T2" fmla="*/ 0 w 5"/>
                  <a:gd name="T3" fmla="*/ 0 h 11"/>
                  <a:gd name="T4" fmla="*/ 0 w 5"/>
                  <a:gd name="T5" fmla="*/ 6 h 11"/>
                  <a:gd name="T6" fmla="*/ 0 w 5"/>
                  <a:gd name="T7" fmla="*/ 11 h 11"/>
                  <a:gd name="T8" fmla="*/ 0 w 5"/>
                  <a:gd name="T9" fmla="*/ 11 h 11"/>
                  <a:gd name="T10" fmla="*/ 5 w 5"/>
                  <a:gd name="T11" fmla="*/ 11 h 11"/>
                  <a:gd name="T12" fmla="*/ 5 w 5"/>
                  <a:gd name="T13" fmla="*/ 6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1"/>
                  <a:gd name="T23" fmla="*/ 5 w 5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1">
                    <a:moveTo>
                      <a:pt x="5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5" y="11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3" name="Freeform 22"/>
              <p:cNvSpPr>
                <a:spLocks noChangeAspect="1"/>
              </p:cNvSpPr>
              <p:nvPr/>
            </p:nvSpPr>
            <p:spPr bwMode="auto">
              <a:xfrm>
                <a:off x="1340" y="3301"/>
                <a:ext cx="5" cy="26"/>
              </a:xfrm>
              <a:custGeom>
                <a:avLst/>
                <a:gdLst>
                  <a:gd name="T0" fmla="*/ 5 w 5"/>
                  <a:gd name="T1" fmla="*/ 5 h 26"/>
                  <a:gd name="T2" fmla="*/ 0 w 5"/>
                  <a:gd name="T3" fmla="*/ 0 h 26"/>
                  <a:gd name="T4" fmla="*/ 0 w 5"/>
                  <a:gd name="T5" fmla="*/ 5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5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4" name="Freeform 23"/>
              <p:cNvSpPr>
                <a:spLocks noChangeAspect="1"/>
              </p:cNvSpPr>
              <p:nvPr/>
            </p:nvSpPr>
            <p:spPr bwMode="auto">
              <a:xfrm>
                <a:off x="1340" y="3337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5" name="Freeform 24"/>
              <p:cNvSpPr>
                <a:spLocks noChangeAspect="1"/>
              </p:cNvSpPr>
              <p:nvPr/>
            </p:nvSpPr>
            <p:spPr bwMode="auto">
              <a:xfrm>
                <a:off x="1340" y="3358"/>
                <a:ext cx="5" cy="26"/>
              </a:xfrm>
              <a:custGeom>
                <a:avLst/>
                <a:gdLst>
                  <a:gd name="T0" fmla="*/ 5 w 5"/>
                  <a:gd name="T1" fmla="*/ 5 h 26"/>
                  <a:gd name="T2" fmla="*/ 0 w 5"/>
                  <a:gd name="T3" fmla="*/ 0 h 26"/>
                  <a:gd name="T4" fmla="*/ 0 w 5"/>
                  <a:gd name="T5" fmla="*/ 5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5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6" name="Freeform 25"/>
              <p:cNvSpPr>
                <a:spLocks noChangeAspect="1"/>
              </p:cNvSpPr>
              <p:nvPr/>
            </p:nvSpPr>
            <p:spPr bwMode="auto">
              <a:xfrm>
                <a:off x="1340" y="3394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7" name="Freeform 26"/>
              <p:cNvSpPr>
                <a:spLocks noChangeAspect="1"/>
              </p:cNvSpPr>
              <p:nvPr/>
            </p:nvSpPr>
            <p:spPr bwMode="auto">
              <a:xfrm>
                <a:off x="1340" y="3415"/>
                <a:ext cx="5" cy="25"/>
              </a:xfrm>
              <a:custGeom>
                <a:avLst/>
                <a:gdLst>
                  <a:gd name="T0" fmla="*/ 5 w 5"/>
                  <a:gd name="T1" fmla="*/ 5 h 25"/>
                  <a:gd name="T2" fmla="*/ 0 w 5"/>
                  <a:gd name="T3" fmla="*/ 0 h 25"/>
                  <a:gd name="T4" fmla="*/ 0 w 5"/>
                  <a:gd name="T5" fmla="*/ 5 h 25"/>
                  <a:gd name="T6" fmla="*/ 0 w 5"/>
                  <a:gd name="T7" fmla="*/ 25 h 25"/>
                  <a:gd name="T8" fmla="*/ 0 w 5"/>
                  <a:gd name="T9" fmla="*/ 25 h 25"/>
                  <a:gd name="T10" fmla="*/ 5 w 5"/>
                  <a:gd name="T11" fmla="*/ 25 h 25"/>
                  <a:gd name="T12" fmla="*/ 5 w 5"/>
                  <a:gd name="T13" fmla="*/ 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5"/>
                  <a:gd name="T23" fmla="*/ 5 w 5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5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8" name="Freeform 27"/>
              <p:cNvSpPr>
                <a:spLocks noChangeAspect="1"/>
              </p:cNvSpPr>
              <p:nvPr/>
            </p:nvSpPr>
            <p:spPr bwMode="auto">
              <a:xfrm>
                <a:off x="1340" y="3451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89" name="Freeform 28"/>
              <p:cNvSpPr>
                <a:spLocks noChangeAspect="1"/>
              </p:cNvSpPr>
              <p:nvPr/>
            </p:nvSpPr>
            <p:spPr bwMode="auto">
              <a:xfrm>
                <a:off x="1340" y="3471"/>
                <a:ext cx="5" cy="26"/>
              </a:xfrm>
              <a:custGeom>
                <a:avLst/>
                <a:gdLst>
                  <a:gd name="T0" fmla="*/ 5 w 5"/>
                  <a:gd name="T1" fmla="*/ 6 h 26"/>
                  <a:gd name="T2" fmla="*/ 0 w 5"/>
                  <a:gd name="T3" fmla="*/ 0 h 26"/>
                  <a:gd name="T4" fmla="*/ 0 w 5"/>
                  <a:gd name="T5" fmla="*/ 6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0" name="Freeform 29"/>
              <p:cNvSpPr>
                <a:spLocks noChangeAspect="1"/>
              </p:cNvSpPr>
              <p:nvPr/>
            </p:nvSpPr>
            <p:spPr bwMode="auto">
              <a:xfrm>
                <a:off x="1340" y="3507"/>
                <a:ext cx="5" cy="11"/>
              </a:xfrm>
              <a:custGeom>
                <a:avLst/>
                <a:gdLst>
                  <a:gd name="T0" fmla="*/ 5 w 5"/>
                  <a:gd name="T1" fmla="*/ 6 h 11"/>
                  <a:gd name="T2" fmla="*/ 0 w 5"/>
                  <a:gd name="T3" fmla="*/ 0 h 11"/>
                  <a:gd name="T4" fmla="*/ 0 w 5"/>
                  <a:gd name="T5" fmla="*/ 6 h 11"/>
                  <a:gd name="T6" fmla="*/ 0 w 5"/>
                  <a:gd name="T7" fmla="*/ 11 h 11"/>
                  <a:gd name="T8" fmla="*/ 0 w 5"/>
                  <a:gd name="T9" fmla="*/ 11 h 11"/>
                  <a:gd name="T10" fmla="*/ 5 w 5"/>
                  <a:gd name="T11" fmla="*/ 11 h 11"/>
                  <a:gd name="T12" fmla="*/ 5 w 5"/>
                  <a:gd name="T13" fmla="*/ 6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1"/>
                  <a:gd name="T23" fmla="*/ 5 w 5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1">
                    <a:moveTo>
                      <a:pt x="5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5" y="11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1" name="Freeform 30"/>
              <p:cNvSpPr>
                <a:spLocks noChangeAspect="1"/>
              </p:cNvSpPr>
              <p:nvPr/>
            </p:nvSpPr>
            <p:spPr bwMode="auto">
              <a:xfrm>
                <a:off x="1340" y="3528"/>
                <a:ext cx="5" cy="26"/>
              </a:xfrm>
              <a:custGeom>
                <a:avLst/>
                <a:gdLst>
                  <a:gd name="T0" fmla="*/ 5 w 5"/>
                  <a:gd name="T1" fmla="*/ 5 h 26"/>
                  <a:gd name="T2" fmla="*/ 0 w 5"/>
                  <a:gd name="T3" fmla="*/ 0 h 26"/>
                  <a:gd name="T4" fmla="*/ 0 w 5"/>
                  <a:gd name="T5" fmla="*/ 5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5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2" name="Freeform 31"/>
              <p:cNvSpPr>
                <a:spLocks noChangeAspect="1"/>
              </p:cNvSpPr>
              <p:nvPr/>
            </p:nvSpPr>
            <p:spPr bwMode="auto">
              <a:xfrm>
                <a:off x="1340" y="3564"/>
                <a:ext cx="5" cy="11"/>
              </a:xfrm>
              <a:custGeom>
                <a:avLst/>
                <a:gdLst>
                  <a:gd name="T0" fmla="*/ 5 w 5"/>
                  <a:gd name="T1" fmla="*/ 5 h 11"/>
                  <a:gd name="T2" fmla="*/ 0 w 5"/>
                  <a:gd name="T3" fmla="*/ 0 h 11"/>
                  <a:gd name="T4" fmla="*/ 0 w 5"/>
                  <a:gd name="T5" fmla="*/ 5 h 11"/>
                  <a:gd name="T6" fmla="*/ 0 w 5"/>
                  <a:gd name="T7" fmla="*/ 11 h 11"/>
                  <a:gd name="T8" fmla="*/ 0 w 5"/>
                  <a:gd name="T9" fmla="*/ 11 h 11"/>
                  <a:gd name="T10" fmla="*/ 5 w 5"/>
                  <a:gd name="T11" fmla="*/ 11 h 11"/>
                  <a:gd name="T12" fmla="*/ 5 w 5"/>
                  <a:gd name="T13" fmla="*/ 5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1"/>
                  <a:gd name="T23" fmla="*/ 5 w 5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1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5" y="11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3" name="Freeform 32"/>
              <p:cNvSpPr>
                <a:spLocks noChangeAspect="1"/>
              </p:cNvSpPr>
              <p:nvPr/>
            </p:nvSpPr>
            <p:spPr bwMode="auto">
              <a:xfrm>
                <a:off x="1340" y="3585"/>
                <a:ext cx="5" cy="26"/>
              </a:xfrm>
              <a:custGeom>
                <a:avLst/>
                <a:gdLst>
                  <a:gd name="T0" fmla="*/ 5 w 5"/>
                  <a:gd name="T1" fmla="*/ 5 h 26"/>
                  <a:gd name="T2" fmla="*/ 0 w 5"/>
                  <a:gd name="T3" fmla="*/ 0 h 26"/>
                  <a:gd name="T4" fmla="*/ 0 w 5"/>
                  <a:gd name="T5" fmla="*/ 5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5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4" name="Freeform 33"/>
              <p:cNvSpPr>
                <a:spLocks noChangeAspect="1"/>
              </p:cNvSpPr>
              <p:nvPr/>
            </p:nvSpPr>
            <p:spPr bwMode="auto">
              <a:xfrm>
                <a:off x="1340" y="3621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5" name="Freeform 34"/>
              <p:cNvSpPr>
                <a:spLocks noChangeAspect="1"/>
              </p:cNvSpPr>
              <p:nvPr/>
            </p:nvSpPr>
            <p:spPr bwMode="auto">
              <a:xfrm>
                <a:off x="1340" y="3642"/>
                <a:ext cx="5" cy="26"/>
              </a:xfrm>
              <a:custGeom>
                <a:avLst/>
                <a:gdLst>
                  <a:gd name="T0" fmla="*/ 5 w 5"/>
                  <a:gd name="T1" fmla="*/ 5 h 26"/>
                  <a:gd name="T2" fmla="*/ 0 w 5"/>
                  <a:gd name="T3" fmla="*/ 0 h 26"/>
                  <a:gd name="T4" fmla="*/ 0 w 5"/>
                  <a:gd name="T5" fmla="*/ 5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5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6" name="Freeform 35"/>
              <p:cNvSpPr>
                <a:spLocks noChangeAspect="1"/>
              </p:cNvSpPr>
              <p:nvPr/>
            </p:nvSpPr>
            <p:spPr bwMode="auto">
              <a:xfrm>
                <a:off x="1340" y="3678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7" name="Freeform 36"/>
              <p:cNvSpPr>
                <a:spLocks noChangeAspect="1"/>
              </p:cNvSpPr>
              <p:nvPr/>
            </p:nvSpPr>
            <p:spPr bwMode="auto">
              <a:xfrm>
                <a:off x="1340" y="3698"/>
                <a:ext cx="5" cy="26"/>
              </a:xfrm>
              <a:custGeom>
                <a:avLst/>
                <a:gdLst>
                  <a:gd name="T0" fmla="*/ 5 w 5"/>
                  <a:gd name="T1" fmla="*/ 6 h 26"/>
                  <a:gd name="T2" fmla="*/ 0 w 5"/>
                  <a:gd name="T3" fmla="*/ 0 h 26"/>
                  <a:gd name="T4" fmla="*/ 0 w 5"/>
                  <a:gd name="T5" fmla="*/ 6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8" name="Freeform 37"/>
              <p:cNvSpPr>
                <a:spLocks noChangeAspect="1"/>
              </p:cNvSpPr>
              <p:nvPr/>
            </p:nvSpPr>
            <p:spPr bwMode="auto">
              <a:xfrm>
                <a:off x="1340" y="3735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99" name="Freeform 38"/>
              <p:cNvSpPr>
                <a:spLocks noChangeAspect="1"/>
              </p:cNvSpPr>
              <p:nvPr/>
            </p:nvSpPr>
            <p:spPr bwMode="auto">
              <a:xfrm>
                <a:off x="1340" y="3755"/>
                <a:ext cx="5" cy="26"/>
              </a:xfrm>
              <a:custGeom>
                <a:avLst/>
                <a:gdLst>
                  <a:gd name="T0" fmla="*/ 5 w 5"/>
                  <a:gd name="T1" fmla="*/ 5 h 26"/>
                  <a:gd name="T2" fmla="*/ 0 w 5"/>
                  <a:gd name="T3" fmla="*/ 0 h 26"/>
                  <a:gd name="T4" fmla="*/ 0 w 5"/>
                  <a:gd name="T5" fmla="*/ 5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5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0" name="Freeform 39"/>
              <p:cNvSpPr>
                <a:spLocks noChangeAspect="1"/>
              </p:cNvSpPr>
              <p:nvPr/>
            </p:nvSpPr>
            <p:spPr bwMode="auto">
              <a:xfrm>
                <a:off x="1340" y="3791"/>
                <a:ext cx="5" cy="11"/>
              </a:xfrm>
              <a:custGeom>
                <a:avLst/>
                <a:gdLst>
                  <a:gd name="T0" fmla="*/ 5 w 5"/>
                  <a:gd name="T1" fmla="*/ 6 h 11"/>
                  <a:gd name="T2" fmla="*/ 0 w 5"/>
                  <a:gd name="T3" fmla="*/ 0 h 11"/>
                  <a:gd name="T4" fmla="*/ 0 w 5"/>
                  <a:gd name="T5" fmla="*/ 6 h 11"/>
                  <a:gd name="T6" fmla="*/ 0 w 5"/>
                  <a:gd name="T7" fmla="*/ 11 h 11"/>
                  <a:gd name="T8" fmla="*/ 0 w 5"/>
                  <a:gd name="T9" fmla="*/ 11 h 11"/>
                  <a:gd name="T10" fmla="*/ 5 w 5"/>
                  <a:gd name="T11" fmla="*/ 11 h 11"/>
                  <a:gd name="T12" fmla="*/ 5 w 5"/>
                  <a:gd name="T13" fmla="*/ 6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1"/>
                  <a:gd name="T23" fmla="*/ 5 w 5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1">
                    <a:moveTo>
                      <a:pt x="5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5" y="11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1" name="Freeform 40"/>
              <p:cNvSpPr>
                <a:spLocks noChangeAspect="1"/>
              </p:cNvSpPr>
              <p:nvPr/>
            </p:nvSpPr>
            <p:spPr bwMode="auto">
              <a:xfrm>
                <a:off x="1340" y="3812"/>
                <a:ext cx="5" cy="26"/>
              </a:xfrm>
              <a:custGeom>
                <a:avLst/>
                <a:gdLst>
                  <a:gd name="T0" fmla="*/ 5 w 5"/>
                  <a:gd name="T1" fmla="*/ 5 h 26"/>
                  <a:gd name="T2" fmla="*/ 0 w 5"/>
                  <a:gd name="T3" fmla="*/ 0 h 26"/>
                  <a:gd name="T4" fmla="*/ 0 w 5"/>
                  <a:gd name="T5" fmla="*/ 5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5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2" name="Freeform 41"/>
              <p:cNvSpPr>
                <a:spLocks noChangeAspect="1"/>
              </p:cNvSpPr>
              <p:nvPr/>
            </p:nvSpPr>
            <p:spPr bwMode="auto">
              <a:xfrm>
                <a:off x="1340" y="3848"/>
                <a:ext cx="5" cy="11"/>
              </a:xfrm>
              <a:custGeom>
                <a:avLst/>
                <a:gdLst>
                  <a:gd name="T0" fmla="*/ 5 w 5"/>
                  <a:gd name="T1" fmla="*/ 5 h 11"/>
                  <a:gd name="T2" fmla="*/ 0 w 5"/>
                  <a:gd name="T3" fmla="*/ 0 h 11"/>
                  <a:gd name="T4" fmla="*/ 0 w 5"/>
                  <a:gd name="T5" fmla="*/ 5 h 11"/>
                  <a:gd name="T6" fmla="*/ 0 w 5"/>
                  <a:gd name="T7" fmla="*/ 11 h 11"/>
                  <a:gd name="T8" fmla="*/ 0 w 5"/>
                  <a:gd name="T9" fmla="*/ 11 h 11"/>
                  <a:gd name="T10" fmla="*/ 5 w 5"/>
                  <a:gd name="T11" fmla="*/ 11 h 11"/>
                  <a:gd name="T12" fmla="*/ 5 w 5"/>
                  <a:gd name="T13" fmla="*/ 5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1"/>
                  <a:gd name="T23" fmla="*/ 5 w 5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1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5" y="11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3" name="Freeform 42"/>
              <p:cNvSpPr>
                <a:spLocks noChangeAspect="1"/>
              </p:cNvSpPr>
              <p:nvPr/>
            </p:nvSpPr>
            <p:spPr bwMode="auto">
              <a:xfrm>
                <a:off x="1340" y="3869"/>
                <a:ext cx="5" cy="26"/>
              </a:xfrm>
              <a:custGeom>
                <a:avLst/>
                <a:gdLst>
                  <a:gd name="T0" fmla="*/ 5 w 5"/>
                  <a:gd name="T1" fmla="*/ 5 h 26"/>
                  <a:gd name="T2" fmla="*/ 0 w 5"/>
                  <a:gd name="T3" fmla="*/ 0 h 26"/>
                  <a:gd name="T4" fmla="*/ 0 w 5"/>
                  <a:gd name="T5" fmla="*/ 5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5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4" name="Freeform 43"/>
              <p:cNvSpPr>
                <a:spLocks noChangeAspect="1"/>
              </p:cNvSpPr>
              <p:nvPr/>
            </p:nvSpPr>
            <p:spPr bwMode="auto">
              <a:xfrm>
                <a:off x="1340" y="3905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5" name="Freeform 44"/>
              <p:cNvSpPr>
                <a:spLocks noChangeAspect="1"/>
              </p:cNvSpPr>
              <p:nvPr/>
            </p:nvSpPr>
            <p:spPr bwMode="auto">
              <a:xfrm>
                <a:off x="1340" y="3926"/>
                <a:ext cx="5" cy="25"/>
              </a:xfrm>
              <a:custGeom>
                <a:avLst/>
                <a:gdLst>
                  <a:gd name="T0" fmla="*/ 5 w 5"/>
                  <a:gd name="T1" fmla="*/ 5 h 25"/>
                  <a:gd name="T2" fmla="*/ 0 w 5"/>
                  <a:gd name="T3" fmla="*/ 0 h 25"/>
                  <a:gd name="T4" fmla="*/ 0 w 5"/>
                  <a:gd name="T5" fmla="*/ 5 h 25"/>
                  <a:gd name="T6" fmla="*/ 0 w 5"/>
                  <a:gd name="T7" fmla="*/ 25 h 25"/>
                  <a:gd name="T8" fmla="*/ 0 w 5"/>
                  <a:gd name="T9" fmla="*/ 25 h 25"/>
                  <a:gd name="T10" fmla="*/ 5 w 5"/>
                  <a:gd name="T11" fmla="*/ 25 h 25"/>
                  <a:gd name="T12" fmla="*/ 5 w 5"/>
                  <a:gd name="T13" fmla="*/ 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5"/>
                  <a:gd name="T23" fmla="*/ 5 w 5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5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6" name="Freeform 45"/>
              <p:cNvSpPr>
                <a:spLocks noChangeAspect="1"/>
              </p:cNvSpPr>
              <p:nvPr/>
            </p:nvSpPr>
            <p:spPr bwMode="auto">
              <a:xfrm>
                <a:off x="1340" y="3962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7" name="Freeform 46"/>
              <p:cNvSpPr>
                <a:spLocks noChangeAspect="1"/>
              </p:cNvSpPr>
              <p:nvPr/>
            </p:nvSpPr>
            <p:spPr bwMode="auto">
              <a:xfrm>
                <a:off x="1340" y="3982"/>
                <a:ext cx="5" cy="26"/>
              </a:xfrm>
              <a:custGeom>
                <a:avLst/>
                <a:gdLst>
                  <a:gd name="T0" fmla="*/ 5 w 5"/>
                  <a:gd name="T1" fmla="*/ 6 h 26"/>
                  <a:gd name="T2" fmla="*/ 0 w 5"/>
                  <a:gd name="T3" fmla="*/ 0 h 26"/>
                  <a:gd name="T4" fmla="*/ 0 w 5"/>
                  <a:gd name="T5" fmla="*/ 6 h 26"/>
                  <a:gd name="T6" fmla="*/ 0 w 5"/>
                  <a:gd name="T7" fmla="*/ 26 h 26"/>
                  <a:gd name="T8" fmla="*/ 0 w 5"/>
                  <a:gd name="T9" fmla="*/ 26 h 26"/>
                  <a:gd name="T10" fmla="*/ 5 w 5"/>
                  <a:gd name="T11" fmla="*/ 26 h 26"/>
                  <a:gd name="T12" fmla="*/ 5 w 5"/>
                  <a:gd name="T13" fmla="*/ 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6"/>
                  <a:gd name="T23" fmla="*/ 5 w 5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6">
                    <a:moveTo>
                      <a:pt x="5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8" name="Freeform 47"/>
              <p:cNvSpPr>
                <a:spLocks noChangeAspect="1"/>
              </p:cNvSpPr>
              <p:nvPr/>
            </p:nvSpPr>
            <p:spPr bwMode="auto">
              <a:xfrm>
                <a:off x="1340" y="4019"/>
                <a:ext cx="5" cy="10"/>
              </a:xfrm>
              <a:custGeom>
                <a:avLst/>
                <a:gdLst>
                  <a:gd name="T0" fmla="*/ 5 w 5"/>
                  <a:gd name="T1" fmla="*/ 5 h 10"/>
                  <a:gd name="T2" fmla="*/ 0 w 5"/>
                  <a:gd name="T3" fmla="*/ 0 h 10"/>
                  <a:gd name="T4" fmla="*/ 0 w 5"/>
                  <a:gd name="T5" fmla="*/ 5 h 10"/>
                  <a:gd name="T6" fmla="*/ 0 w 5"/>
                  <a:gd name="T7" fmla="*/ 10 h 10"/>
                  <a:gd name="T8" fmla="*/ 0 w 5"/>
                  <a:gd name="T9" fmla="*/ 10 h 10"/>
                  <a:gd name="T10" fmla="*/ 5 w 5"/>
                  <a:gd name="T11" fmla="*/ 10 h 10"/>
                  <a:gd name="T12" fmla="*/ 5 w 5"/>
                  <a:gd name="T13" fmla="*/ 5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09" name="Freeform 48"/>
              <p:cNvSpPr>
                <a:spLocks noChangeAspect="1"/>
              </p:cNvSpPr>
              <p:nvPr/>
            </p:nvSpPr>
            <p:spPr bwMode="auto">
              <a:xfrm>
                <a:off x="1340" y="4039"/>
                <a:ext cx="5" cy="21"/>
              </a:xfrm>
              <a:custGeom>
                <a:avLst/>
                <a:gdLst>
                  <a:gd name="T0" fmla="*/ 5 w 5"/>
                  <a:gd name="T1" fmla="*/ 5 h 21"/>
                  <a:gd name="T2" fmla="*/ 0 w 5"/>
                  <a:gd name="T3" fmla="*/ 0 h 21"/>
                  <a:gd name="T4" fmla="*/ 0 w 5"/>
                  <a:gd name="T5" fmla="*/ 5 h 21"/>
                  <a:gd name="T6" fmla="*/ 0 w 5"/>
                  <a:gd name="T7" fmla="*/ 21 h 21"/>
                  <a:gd name="T8" fmla="*/ 0 w 5"/>
                  <a:gd name="T9" fmla="*/ 21 h 21"/>
                  <a:gd name="T10" fmla="*/ 5 w 5"/>
                  <a:gd name="T11" fmla="*/ 21 h 21"/>
                  <a:gd name="T12" fmla="*/ 5 w 5"/>
                  <a:gd name="T13" fmla="*/ 5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1"/>
                  <a:gd name="T23" fmla="*/ 5 w 5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1">
                    <a:moveTo>
                      <a:pt x="5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5" y="21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114" name="Group 49"/>
            <p:cNvGrpSpPr>
              <a:grpSpLocks/>
            </p:cNvGrpSpPr>
            <p:nvPr/>
          </p:nvGrpSpPr>
          <p:grpSpPr bwMode="auto">
            <a:xfrm>
              <a:off x="4195" y="1796"/>
              <a:ext cx="994" cy="435"/>
              <a:chOff x="4195" y="1796"/>
              <a:chExt cx="994" cy="435"/>
            </a:xfrm>
          </p:grpSpPr>
          <p:grpSp>
            <p:nvGrpSpPr>
              <p:cNvPr id="4115" name="Group 50"/>
              <p:cNvGrpSpPr>
                <a:grpSpLocks noChangeAspect="1"/>
              </p:cNvGrpSpPr>
              <p:nvPr/>
            </p:nvGrpSpPr>
            <p:grpSpPr bwMode="auto">
              <a:xfrm>
                <a:off x="4511" y="2169"/>
                <a:ext cx="394" cy="49"/>
                <a:chOff x="2321" y="3838"/>
                <a:chExt cx="1581" cy="197"/>
              </a:xfrm>
            </p:grpSpPr>
            <p:sp>
              <p:nvSpPr>
                <p:cNvPr id="4375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2321" y="383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76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2331" y="3838"/>
                  <a:ext cx="11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77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2342" y="384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78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2347" y="3843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79" name="Line 55"/>
                <p:cNvSpPr>
                  <a:spLocks noChangeAspect="1" noChangeShapeType="1"/>
                </p:cNvSpPr>
                <p:nvPr/>
              </p:nvSpPr>
              <p:spPr bwMode="auto">
                <a:xfrm>
                  <a:off x="2357" y="3848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0" name="Line 56"/>
                <p:cNvSpPr>
                  <a:spLocks noChangeAspect="1" noChangeShapeType="1"/>
                </p:cNvSpPr>
                <p:nvPr/>
              </p:nvSpPr>
              <p:spPr bwMode="auto">
                <a:xfrm>
                  <a:off x="2362" y="3848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1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2372" y="385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2" name="Line 58"/>
                <p:cNvSpPr>
                  <a:spLocks noChangeAspect="1" noChangeShapeType="1"/>
                </p:cNvSpPr>
                <p:nvPr/>
              </p:nvSpPr>
              <p:spPr bwMode="auto">
                <a:xfrm>
                  <a:off x="2377" y="3853"/>
                  <a:ext cx="10" cy="6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3" name="Line 59"/>
                <p:cNvSpPr>
                  <a:spLocks noChangeAspect="1" noChangeShapeType="1"/>
                </p:cNvSpPr>
                <p:nvPr/>
              </p:nvSpPr>
              <p:spPr bwMode="auto">
                <a:xfrm>
                  <a:off x="2387" y="385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4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2392" y="3859"/>
                  <a:ext cx="11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5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2403" y="386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6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2413" y="386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7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2418" y="3864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8" name="Line 64"/>
                <p:cNvSpPr>
                  <a:spLocks noChangeAspect="1" noChangeShapeType="1"/>
                </p:cNvSpPr>
                <p:nvPr/>
              </p:nvSpPr>
              <p:spPr bwMode="auto">
                <a:xfrm>
                  <a:off x="2428" y="386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89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2433" y="3869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0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2443" y="387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1" name="Line 67"/>
                <p:cNvSpPr>
                  <a:spLocks noChangeAspect="1" noChangeShapeType="1"/>
                </p:cNvSpPr>
                <p:nvPr/>
              </p:nvSpPr>
              <p:spPr bwMode="auto">
                <a:xfrm>
                  <a:off x="2448" y="3874"/>
                  <a:ext cx="11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2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2459" y="387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3" name="Line 69"/>
                <p:cNvSpPr>
                  <a:spLocks noChangeAspect="1" noChangeShapeType="1"/>
                </p:cNvSpPr>
                <p:nvPr/>
              </p:nvSpPr>
              <p:spPr bwMode="auto">
                <a:xfrm>
                  <a:off x="2464" y="387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4" name="Line 70"/>
                <p:cNvSpPr>
                  <a:spLocks noChangeAspect="1" noChangeShapeType="1"/>
                </p:cNvSpPr>
                <p:nvPr/>
              </p:nvSpPr>
              <p:spPr bwMode="auto">
                <a:xfrm>
                  <a:off x="2474" y="3879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5" name="Line 71"/>
                <p:cNvSpPr>
                  <a:spLocks noChangeAspect="1" noChangeShapeType="1"/>
                </p:cNvSpPr>
                <p:nvPr/>
              </p:nvSpPr>
              <p:spPr bwMode="auto">
                <a:xfrm>
                  <a:off x="2484" y="388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6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2489" y="3884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7" name="Line 73"/>
                <p:cNvSpPr>
                  <a:spLocks noChangeAspect="1" noChangeShapeType="1"/>
                </p:cNvSpPr>
                <p:nvPr/>
              </p:nvSpPr>
              <p:spPr bwMode="auto">
                <a:xfrm>
                  <a:off x="2499" y="388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8" name="Line 74"/>
                <p:cNvSpPr>
                  <a:spLocks noChangeAspect="1" noChangeShapeType="1"/>
                </p:cNvSpPr>
                <p:nvPr/>
              </p:nvSpPr>
              <p:spPr bwMode="auto">
                <a:xfrm>
                  <a:off x="2504" y="388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99" name="Line 75"/>
                <p:cNvSpPr>
                  <a:spLocks noChangeAspect="1" noChangeShapeType="1"/>
                </p:cNvSpPr>
                <p:nvPr/>
              </p:nvSpPr>
              <p:spPr bwMode="auto">
                <a:xfrm>
                  <a:off x="2514" y="3889"/>
                  <a:ext cx="6" cy="6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0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2520" y="3895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1" name="Line 77"/>
                <p:cNvSpPr>
                  <a:spLocks noChangeAspect="1" noChangeShapeType="1"/>
                </p:cNvSpPr>
                <p:nvPr/>
              </p:nvSpPr>
              <p:spPr bwMode="auto">
                <a:xfrm>
                  <a:off x="2530" y="3895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2" name="Line 78"/>
                <p:cNvSpPr>
                  <a:spLocks noChangeAspect="1" noChangeShapeType="1"/>
                </p:cNvSpPr>
                <p:nvPr/>
              </p:nvSpPr>
              <p:spPr bwMode="auto">
                <a:xfrm>
                  <a:off x="2535" y="3900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3" name="Line 79"/>
                <p:cNvSpPr>
                  <a:spLocks noChangeAspect="1" noChangeShapeType="1"/>
                </p:cNvSpPr>
                <p:nvPr/>
              </p:nvSpPr>
              <p:spPr bwMode="auto">
                <a:xfrm>
                  <a:off x="2545" y="3900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4" name="Line 80"/>
                <p:cNvSpPr>
                  <a:spLocks noChangeAspect="1" noChangeShapeType="1"/>
                </p:cNvSpPr>
                <p:nvPr/>
              </p:nvSpPr>
              <p:spPr bwMode="auto">
                <a:xfrm>
                  <a:off x="2550" y="3900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5" name="Line 81"/>
                <p:cNvSpPr>
                  <a:spLocks noChangeAspect="1" noChangeShapeType="1"/>
                </p:cNvSpPr>
                <p:nvPr/>
              </p:nvSpPr>
              <p:spPr bwMode="auto">
                <a:xfrm>
                  <a:off x="2560" y="3905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6" name="Line 82"/>
                <p:cNvSpPr>
                  <a:spLocks noChangeAspect="1" noChangeShapeType="1"/>
                </p:cNvSpPr>
                <p:nvPr/>
              </p:nvSpPr>
              <p:spPr bwMode="auto">
                <a:xfrm>
                  <a:off x="2570" y="3905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7" name="Line 83"/>
                <p:cNvSpPr>
                  <a:spLocks noChangeAspect="1" noChangeShapeType="1"/>
                </p:cNvSpPr>
                <p:nvPr/>
              </p:nvSpPr>
              <p:spPr bwMode="auto">
                <a:xfrm>
                  <a:off x="2575" y="3905"/>
                  <a:ext cx="11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8" name="Line 84"/>
                <p:cNvSpPr>
                  <a:spLocks noChangeAspect="1" noChangeShapeType="1"/>
                </p:cNvSpPr>
                <p:nvPr/>
              </p:nvSpPr>
              <p:spPr bwMode="auto">
                <a:xfrm>
                  <a:off x="2586" y="3910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9" name="Line 85"/>
                <p:cNvSpPr>
                  <a:spLocks noChangeAspect="1" noChangeShapeType="1"/>
                </p:cNvSpPr>
                <p:nvPr/>
              </p:nvSpPr>
              <p:spPr bwMode="auto">
                <a:xfrm>
                  <a:off x="2591" y="3910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0" name="Line 86"/>
                <p:cNvSpPr>
                  <a:spLocks noChangeAspect="1" noChangeShapeType="1"/>
                </p:cNvSpPr>
                <p:nvPr/>
              </p:nvSpPr>
              <p:spPr bwMode="auto">
                <a:xfrm>
                  <a:off x="2601" y="3910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1" name="Line 87"/>
                <p:cNvSpPr>
                  <a:spLocks noChangeAspect="1" noChangeShapeType="1"/>
                </p:cNvSpPr>
                <p:nvPr/>
              </p:nvSpPr>
              <p:spPr bwMode="auto">
                <a:xfrm>
                  <a:off x="2606" y="3915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2" name="Line 88"/>
                <p:cNvSpPr>
                  <a:spLocks noChangeAspect="1" noChangeShapeType="1"/>
                </p:cNvSpPr>
                <p:nvPr/>
              </p:nvSpPr>
              <p:spPr bwMode="auto">
                <a:xfrm>
                  <a:off x="2616" y="3915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3" name="Line 89"/>
                <p:cNvSpPr>
                  <a:spLocks noChangeAspect="1" noChangeShapeType="1"/>
                </p:cNvSpPr>
                <p:nvPr/>
              </p:nvSpPr>
              <p:spPr bwMode="auto">
                <a:xfrm>
                  <a:off x="2621" y="3915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4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2631" y="3920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5" name="Line 91"/>
                <p:cNvSpPr>
                  <a:spLocks noChangeAspect="1" noChangeShapeType="1"/>
                </p:cNvSpPr>
                <p:nvPr/>
              </p:nvSpPr>
              <p:spPr bwMode="auto">
                <a:xfrm>
                  <a:off x="2642" y="3920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6" name="Line 92"/>
                <p:cNvSpPr>
                  <a:spLocks noChangeAspect="1" noChangeShapeType="1"/>
                </p:cNvSpPr>
                <p:nvPr/>
              </p:nvSpPr>
              <p:spPr bwMode="auto">
                <a:xfrm>
                  <a:off x="2647" y="3920"/>
                  <a:ext cx="10" cy="6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7" name="Line 93"/>
                <p:cNvSpPr>
                  <a:spLocks noChangeAspect="1" noChangeShapeType="1"/>
                </p:cNvSpPr>
                <p:nvPr/>
              </p:nvSpPr>
              <p:spPr bwMode="auto">
                <a:xfrm>
                  <a:off x="2657" y="3926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8" name="Line 94"/>
                <p:cNvSpPr>
                  <a:spLocks noChangeAspect="1" noChangeShapeType="1"/>
                </p:cNvSpPr>
                <p:nvPr/>
              </p:nvSpPr>
              <p:spPr bwMode="auto">
                <a:xfrm>
                  <a:off x="2662" y="3926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19" name="Line 95"/>
                <p:cNvSpPr>
                  <a:spLocks noChangeAspect="1" noChangeShapeType="1"/>
                </p:cNvSpPr>
                <p:nvPr/>
              </p:nvSpPr>
              <p:spPr bwMode="auto">
                <a:xfrm>
                  <a:off x="2672" y="3926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0" name="Line 96"/>
                <p:cNvSpPr>
                  <a:spLocks noChangeAspect="1" noChangeShapeType="1"/>
                </p:cNvSpPr>
                <p:nvPr/>
              </p:nvSpPr>
              <p:spPr bwMode="auto">
                <a:xfrm>
                  <a:off x="2677" y="3926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1" name="Line 97"/>
                <p:cNvSpPr>
                  <a:spLocks noChangeAspect="1" noChangeShapeType="1"/>
                </p:cNvSpPr>
                <p:nvPr/>
              </p:nvSpPr>
              <p:spPr bwMode="auto">
                <a:xfrm>
                  <a:off x="2687" y="3931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2" name="Line 98"/>
                <p:cNvSpPr>
                  <a:spLocks noChangeAspect="1" noChangeShapeType="1"/>
                </p:cNvSpPr>
                <p:nvPr/>
              </p:nvSpPr>
              <p:spPr bwMode="auto">
                <a:xfrm>
                  <a:off x="2692" y="3931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3" name="Line 99"/>
                <p:cNvSpPr>
                  <a:spLocks noChangeAspect="1" noChangeShapeType="1"/>
                </p:cNvSpPr>
                <p:nvPr/>
              </p:nvSpPr>
              <p:spPr bwMode="auto">
                <a:xfrm>
                  <a:off x="2703" y="3931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4" name="Line 100"/>
                <p:cNvSpPr>
                  <a:spLocks noChangeAspect="1" noChangeShapeType="1"/>
                </p:cNvSpPr>
                <p:nvPr/>
              </p:nvSpPr>
              <p:spPr bwMode="auto">
                <a:xfrm>
                  <a:off x="2713" y="3936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5" name="Line 101"/>
                <p:cNvSpPr>
                  <a:spLocks noChangeAspect="1" noChangeShapeType="1"/>
                </p:cNvSpPr>
                <p:nvPr/>
              </p:nvSpPr>
              <p:spPr bwMode="auto">
                <a:xfrm>
                  <a:off x="2718" y="3936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6" name="Line 102"/>
                <p:cNvSpPr>
                  <a:spLocks noChangeAspect="1" noChangeShapeType="1"/>
                </p:cNvSpPr>
                <p:nvPr/>
              </p:nvSpPr>
              <p:spPr bwMode="auto">
                <a:xfrm>
                  <a:off x="2728" y="3936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7" name="Line 103"/>
                <p:cNvSpPr>
                  <a:spLocks noChangeAspect="1" noChangeShapeType="1"/>
                </p:cNvSpPr>
                <p:nvPr/>
              </p:nvSpPr>
              <p:spPr bwMode="auto">
                <a:xfrm>
                  <a:off x="2733" y="3936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8" name="Line 104"/>
                <p:cNvSpPr>
                  <a:spLocks noChangeAspect="1" noChangeShapeType="1"/>
                </p:cNvSpPr>
                <p:nvPr/>
              </p:nvSpPr>
              <p:spPr bwMode="auto">
                <a:xfrm>
                  <a:off x="2743" y="3941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29" name="Line 105"/>
                <p:cNvSpPr>
                  <a:spLocks noChangeAspect="1" noChangeShapeType="1"/>
                </p:cNvSpPr>
                <p:nvPr/>
              </p:nvSpPr>
              <p:spPr bwMode="auto">
                <a:xfrm>
                  <a:off x="2748" y="3941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0" name="Line 106"/>
                <p:cNvSpPr>
                  <a:spLocks noChangeAspect="1" noChangeShapeType="1"/>
                </p:cNvSpPr>
                <p:nvPr/>
              </p:nvSpPr>
              <p:spPr bwMode="auto">
                <a:xfrm>
                  <a:off x="2759" y="3941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1" name="Line 107"/>
                <p:cNvSpPr>
                  <a:spLocks noChangeAspect="1" noChangeShapeType="1"/>
                </p:cNvSpPr>
                <p:nvPr/>
              </p:nvSpPr>
              <p:spPr bwMode="auto">
                <a:xfrm>
                  <a:off x="2764" y="3946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2" name="Line 108"/>
                <p:cNvSpPr>
                  <a:spLocks noChangeAspect="1" noChangeShapeType="1"/>
                </p:cNvSpPr>
                <p:nvPr/>
              </p:nvSpPr>
              <p:spPr bwMode="auto">
                <a:xfrm>
                  <a:off x="2774" y="3946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3" name="Line 109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3946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4" name="Line 110"/>
                <p:cNvSpPr>
                  <a:spLocks noChangeAspect="1" noChangeShapeType="1"/>
                </p:cNvSpPr>
                <p:nvPr/>
              </p:nvSpPr>
              <p:spPr bwMode="auto">
                <a:xfrm>
                  <a:off x="2789" y="3946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5" name="Line 111"/>
                <p:cNvSpPr>
                  <a:spLocks noChangeAspect="1" noChangeShapeType="1"/>
                </p:cNvSpPr>
                <p:nvPr/>
              </p:nvSpPr>
              <p:spPr bwMode="auto">
                <a:xfrm>
                  <a:off x="2799" y="3951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6" name="Line 112"/>
                <p:cNvSpPr>
                  <a:spLocks noChangeAspect="1" noChangeShapeType="1"/>
                </p:cNvSpPr>
                <p:nvPr/>
              </p:nvSpPr>
              <p:spPr bwMode="auto">
                <a:xfrm>
                  <a:off x="2804" y="3951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7" name="Line 113"/>
                <p:cNvSpPr>
                  <a:spLocks noChangeAspect="1" noChangeShapeType="1"/>
                </p:cNvSpPr>
                <p:nvPr/>
              </p:nvSpPr>
              <p:spPr bwMode="auto">
                <a:xfrm>
                  <a:off x="2814" y="3951"/>
                  <a:ext cx="6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8" name="Line 114"/>
                <p:cNvSpPr>
                  <a:spLocks noChangeAspect="1" noChangeShapeType="1"/>
                </p:cNvSpPr>
                <p:nvPr/>
              </p:nvSpPr>
              <p:spPr bwMode="auto">
                <a:xfrm>
                  <a:off x="2820" y="3951"/>
                  <a:ext cx="10" cy="6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39" name="Line 115"/>
                <p:cNvSpPr>
                  <a:spLocks noChangeAspect="1" noChangeShapeType="1"/>
                </p:cNvSpPr>
                <p:nvPr/>
              </p:nvSpPr>
              <p:spPr bwMode="auto">
                <a:xfrm>
                  <a:off x="2830" y="3957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0" name="Line 116"/>
                <p:cNvSpPr>
                  <a:spLocks noChangeAspect="1" noChangeShapeType="1"/>
                </p:cNvSpPr>
                <p:nvPr/>
              </p:nvSpPr>
              <p:spPr bwMode="auto">
                <a:xfrm>
                  <a:off x="2835" y="3957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1" name="Line 117"/>
                <p:cNvSpPr>
                  <a:spLocks noChangeAspect="1" noChangeShapeType="1"/>
                </p:cNvSpPr>
                <p:nvPr/>
              </p:nvSpPr>
              <p:spPr bwMode="auto">
                <a:xfrm>
                  <a:off x="2845" y="3957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2" name="Line 118"/>
                <p:cNvSpPr>
                  <a:spLocks noChangeAspect="1" noChangeShapeType="1"/>
                </p:cNvSpPr>
                <p:nvPr/>
              </p:nvSpPr>
              <p:spPr bwMode="auto">
                <a:xfrm>
                  <a:off x="2855" y="3957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3" name="Line 119"/>
                <p:cNvSpPr>
                  <a:spLocks noChangeAspect="1" noChangeShapeType="1"/>
                </p:cNvSpPr>
                <p:nvPr/>
              </p:nvSpPr>
              <p:spPr bwMode="auto">
                <a:xfrm>
                  <a:off x="2860" y="3957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4" name="Line 120"/>
                <p:cNvSpPr>
                  <a:spLocks noChangeAspect="1" noChangeShapeType="1"/>
                </p:cNvSpPr>
                <p:nvPr/>
              </p:nvSpPr>
              <p:spPr bwMode="auto">
                <a:xfrm>
                  <a:off x="2870" y="3962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5" name="Line 121"/>
                <p:cNvSpPr>
                  <a:spLocks noChangeAspect="1" noChangeShapeType="1"/>
                </p:cNvSpPr>
                <p:nvPr/>
              </p:nvSpPr>
              <p:spPr bwMode="auto">
                <a:xfrm>
                  <a:off x="2875" y="3962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6" name="Line 122"/>
                <p:cNvSpPr>
                  <a:spLocks noChangeAspect="1" noChangeShapeType="1"/>
                </p:cNvSpPr>
                <p:nvPr/>
              </p:nvSpPr>
              <p:spPr bwMode="auto">
                <a:xfrm>
                  <a:off x="2886" y="3962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7" name="Line 123"/>
                <p:cNvSpPr>
                  <a:spLocks noChangeAspect="1" noChangeShapeType="1"/>
                </p:cNvSpPr>
                <p:nvPr/>
              </p:nvSpPr>
              <p:spPr bwMode="auto">
                <a:xfrm>
                  <a:off x="2891" y="3962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8" name="Line 124"/>
                <p:cNvSpPr>
                  <a:spLocks noChangeAspect="1" noChangeShapeType="1"/>
                </p:cNvSpPr>
                <p:nvPr/>
              </p:nvSpPr>
              <p:spPr bwMode="auto">
                <a:xfrm>
                  <a:off x="2901" y="3967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49" name="Line 125"/>
                <p:cNvSpPr>
                  <a:spLocks noChangeAspect="1" noChangeShapeType="1"/>
                </p:cNvSpPr>
                <p:nvPr/>
              </p:nvSpPr>
              <p:spPr bwMode="auto">
                <a:xfrm>
                  <a:off x="2906" y="3967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0" name="Line 126"/>
                <p:cNvSpPr>
                  <a:spLocks noChangeAspect="1" noChangeShapeType="1"/>
                </p:cNvSpPr>
                <p:nvPr/>
              </p:nvSpPr>
              <p:spPr bwMode="auto">
                <a:xfrm>
                  <a:off x="2916" y="3967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1" name="Line 127"/>
                <p:cNvSpPr>
                  <a:spLocks noChangeAspect="1" noChangeShapeType="1"/>
                </p:cNvSpPr>
                <p:nvPr/>
              </p:nvSpPr>
              <p:spPr bwMode="auto">
                <a:xfrm>
                  <a:off x="2926" y="3967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2" name="Line 128"/>
                <p:cNvSpPr>
                  <a:spLocks noChangeAspect="1" noChangeShapeType="1"/>
                </p:cNvSpPr>
                <p:nvPr/>
              </p:nvSpPr>
              <p:spPr bwMode="auto">
                <a:xfrm>
                  <a:off x="2931" y="3967"/>
                  <a:ext cx="11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3" name="Line 129"/>
                <p:cNvSpPr>
                  <a:spLocks noChangeAspect="1" noChangeShapeType="1"/>
                </p:cNvSpPr>
                <p:nvPr/>
              </p:nvSpPr>
              <p:spPr bwMode="auto">
                <a:xfrm>
                  <a:off x="2942" y="3972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4" name="Line 130"/>
                <p:cNvSpPr>
                  <a:spLocks noChangeAspect="1" noChangeShapeType="1"/>
                </p:cNvSpPr>
                <p:nvPr/>
              </p:nvSpPr>
              <p:spPr bwMode="auto">
                <a:xfrm>
                  <a:off x="2947" y="3972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5" name="Line 131"/>
                <p:cNvSpPr>
                  <a:spLocks noChangeAspect="1" noChangeShapeType="1"/>
                </p:cNvSpPr>
                <p:nvPr/>
              </p:nvSpPr>
              <p:spPr bwMode="auto">
                <a:xfrm>
                  <a:off x="2957" y="3972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6" name="Line 132"/>
                <p:cNvSpPr>
                  <a:spLocks noChangeAspect="1" noChangeShapeType="1"/>
                </p:cNvSpPr>
                <p:nvPr/>
              </p:nvSpPr>
              <p:spPr bwMode="auto">
                <a:xfrm>
                  <a:off x="2962" y="3972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7" name="Line 133"/>
                <p:cNvSpPr>
                  <a:spLocks noChangeAspect="1" noChangeShapeType="1"/>
                </p:cNvSpPr>
                <p:nvPr/>
              </p:nvSpPr>
              <p:spPr bwMode="auto">
                <a:xfrm>
                  <a:off x="2972" y="3972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8" name="Line 134"/>
                <p:cNvSpPr>
                  <a:spLocks noChangeAspect="1" noChangeShapeType="1"/>
                </p:cNvSpPr>
                <p:nvPr/>
              </p:nvSpPr>
              <p:spPr bwMode="auto">
                <a:xfrm>
                  <a:off x="2977" y="3977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59" name="Line 135"/>
                <p:cNvSpPr>
                  <a:spLocks noChangeAspect="1" noChangeShapeType="1"/>
                </p:cNvSpPr>
                <p:nvPr/>
              </p:nvSpPr>
              <p:spPr bwMode="auto">
                <a:xfrm>
                  <a:off x="2987" y="3977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0" name="Line 136"/>
                <p:cNvSpPr>
                  <a:spLocks noChangeAspect="1" noChangeShapeType="1"/>
                </p:cNvSpPr>
                <p:nvPr/>
              </p:nvSpPr>
              <p:spPr bwMode="auto">
                <a:xfrm>
                  <a:off x="2997" y="3977"/>
                  <a:ext cx="6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1" name="Line 137"/>
                <p:cNvSpPr>
                  <a:spLocks noChangeAspect="1" noChangeShapeType="1"/>
                </p:cNvSpPr>
                <p:nvPr/>
              </p:nvSpPr>
              <p:spPr bwMode="auto">
                <a:xfrm>
                  <a:off x="3003" y="3977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2" name="Line 138"/>
                <p:cNvSpPr>
                  <a:spLocks noChangeAspect="1" noChangeShapeType="1"/>
                </p:cNvSpPr>
                <p:nvPr/>
              </p:nvSpPr>
              <p:spPr bwMode="auto">
                <a:xfrm>
                  <a:off x="3013" y="3977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3" name="Line 139"/>
                <p:cNvSpPr>
                  <a:spLocks noChangeAspect="1" noChangeShapeType="1"/>
                </p:cNvSpPr>
                <p:nvPr/>
              </p:nvSpPr>
              <p:spPr bwMode="auto">
                <a:xfrm>
                  <a:off x="3018" y="3977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4" name="Line 140"/>
                <p:cNvSpPr>
                  <a:spLocks noChangeAspect="1" noChangeShapeType="1"/>
                </p:cNvSpPr>
                <p:nvPr/>
              </p:nvSpPr>
              <p:spPr bwMode="auto">
                <a:xfrm>
                  <a:off x="3028" y="3982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5" name="Line 141"/>
                <p:cNvSpPr>
                  <a:spLocks noChangeAspect="1" noChangeShapeType="1"/>
                </p:cNvSpPr>
                <p:nvPr/>
              </p:nvSpPr>
              <p:spPr bwMode="auto">
                <a:xfrm>
                  <a:off x="3033" y="3982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6" name="Line 142"/>
                <p:cNvSpPr>
                  <a:spLocks noChangeAspect="1" noChangeShapeType="1"/>
                </p:cNvSpPr>
                <p:nvPr/>
              </p:nvSpPr>
              <p:spPr bwMode="auto">
                <a:xfrm>
                  <a:off x="3043" y="3982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7" name="Line 143"/>
                <p:cNvSpPr>
                  <a:spLocks noChangeAspect="1" noChangeShapeType="1"/>
                </p:cNvSpPr>
                <p:nvPr/>
              </p:nvSpPr>
              <p:spPr bwMode="auto">
                <a:xfrm>
                  <a:off x="3048" y="3982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8" name="Line 144"/>
                <p:cNvSpPr>
                  <a:spLocks noChangeAspect="1" noChangeShapeType="1"/>
                </p:cNvSpPr>
                <p:nvPr/>
              </p:nvSpPr>
              <p:spPr bwMode="auto">
                <a:xfrm>
                  <a:off x="3058" y="3982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69" name="Line 145"/>
                <p:cNvSpPr>
                  <a:spLocks noChangeAspect="1" noChangeShapeType="1"/>
                </p:cNvSpPr>
                <p:nvPr/>
              </p:nvSpPr>
              <p:spPr bwMode="auto">
                <a:xfrm>
                  <a:off x="3069" y="3982"/>
                  <a:ext cx="5" cy="6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0" name="Line 146"/>
                <p:cNvSpPr>
                  <a:spLocks noChangeAspect="1" noChangeShapeType="1"/>
                </p:cNvSpPr>
                <p:nvPr/>
              </p:nvSpPr>
              <p:spPr bwMode="auto">
                <a:xfrm>
                  <a:off x="3074" y="398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1" name="Line 147"/>
                <p:cNvSpPr>
                  <a:spLocks noChangeAspect="1" noChangeShapeType="1"/>
                </p:cNvSpPr>
                <p:nvPr/>
              </p:nvSpPr>
              <p:spPr bwMode="auto">
                <a:xfrm>
                  <a:off x="3084" y="3988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2" name="Line 148"/>
                <p:cNvSpPr>
                  <a:spLocks noChangeAspect="1" noChangeShapeType="1"/>
                </p:cNvSpPr>
                <p:nvPr/>
              </p:nvSpPr>
              <p:spPr bwMode="auto">
                <a:xfrm>
                  <a:off x="3089" y="398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3" name="Line 149"/>
                <p:cNvSpPr>
                  <a:spLocks noChangeAspect="1" noChangeShapeType="1"/>
                </p:cNvSpPr>
                <p:nvPr/>
              </p:nvSpPr>
              <p:spPr bwMode="auto">
                <a:xfrm>
                  <a:off x="3099" y="3988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4" name="Line 150"/>
                <p:cNvSpPr>
                  <a:spLocks noChangeAspect="1" noChangeShapeType="1"/>
                </p:cNvSpPr>
                <p:nvPr/>
              </p:nvSpPr>
              <p:spPr bwMode="auto">
                <a:xfrm>
                  <a:off x="3104" y="398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5" name="Line 151"/>
                <p:cNvSpPr>
                  <a:spLocks noChangeAspect="1" noChangeShapeType="1"/>
                </p:cNvSpPr>
                <p:nvPr/>
              </p:nvSpPr>
              <p:spPr bwMode="auto">
                <a:xfrm>
                  <a:off x="3114" y="3988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6" name="Line 152"/>
                <p:cNvSpPr>
                  <a:spLocks noChangeAspect="1" noChangeShapeType="1"/>
                </p:cNvSpPr>
                <p:nvPr/>
              </p:nvSpPr>
              <p:spPr bwMode="auto">
                <a:xfrm>
                  <a:off x="3119" y="3993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7" name="Line 153"/>
                <p:cNvSpPr>
                  <a:spLocks noChangeAspect="1" noChangeShapeType="1"/>
                </p:cNvSpPr>
                <p:nvPr/>
              </p:nvSpPr>
              <p:spPr bwMode="auto">
                <a:xfrm>
                  <a:off x="3130" y="399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8" name="Line 154"/>
                <p:cNvSpPr>
                  <a:spLocks noChangeAspect="1" noChangeShapeType="1"/>
                </p:cNvSpPr>
                <p:nvPr/>
              </p:nvSpPr>
              <p:spPr bwMode="auto">
                <a:xfrm>
                  <a:off x="3135" y="399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79" name="Line 155"/>
                <p:cNvSpPr>
                  <a:spLocks noChangeAspect="1" noChangeShapeType="1"/>
                </p:cNvSpPr>
                <p:nvPr/>
              </p:nvSpPr>
              <p:spPr bwMode="auto">
                <a:xfrm>
                  <a:off x="3145" y="399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0" name="Line 156"/>
                <p:cNvSpPr>
                  <a:spLocks noChangeAspect="1" noChangeShapeType="1"/>
                </p:cNvSpPr>
                <p:nvPr/>
              </p:nvSpPr>
              <p:spPr bwMode="auto">
                <a:xfrm>
                  <a:off x="3155" y="399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1" name="Line 157"/>
                <p:cNvSpPr>
                  <a:spLocks noChangeAspect="1" noChangeShapeType="1"/>
                </p:cNvSpPr>
                <p:nvPr/>
              </p:nvSpPr>
              <p:spPr bwMode="auto">
                <a:xfrm>
                  <a:off x="3160" y="399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2" name="Line 158"/>
                <p:cNvSpPr>
                  <a:spLocks noChangeAspect="1" noChangeShapeType="1"/>
                </p:cNvSpPr>
                <p:nvPr/>
              </p:nvSpPr>
              <p:spPr bwMode="auto">
                <a:xfrm>
                  <a:off x="3170" y="3993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3" name="Line 159"/>
                <p:cNvSpPr>
                  <a:spLocks noChangeAspect="1" noChangeShapeType="1"/>
                </p:cNvSpPr>
                <p:nvPr/>
              </p:nvSpPr>
              <p:spPr bwMode="auto">
                <a:xfrm>
                  <a:off x="3175" y="3998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4" name="Line 160"/>
                <p:cNvSpPr>
                  <a:spLocks noChangeAspect="1" noChangeShapeType="1"/>
                </p:cNvSpPr>
                <p:nvPr/>
              </p:nvSpPr>
              <p:spPr bwMode="auto">
                <a:xfrm>
                  <a:off x="3186" y="3998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5" name="Line 161"/>
                <p:cNvSpPr>
                  <a:spLocks noChangeAspect="1" noChangeShapeType="1"/>
                </p:cNvSpPr>
                <p:nvPr/>
              </p:nvSpPr>
              <p:spPr bwMode="auto">
                <a:xfrm>
                  <a:off x="3191" y="399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6" name="Line 162"/>
                <p:cNvSpPr>
                  <a:spLocks noChangeAspect="1" noChangeShapeType="1"/>
                </p:cNvSpPr>
                <p:nvPr/>
              </p:nvSpPr>
              <p:spPr bwMode="auto">
                <a:xfrm>
                  <a:off x="3201" y="3998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7" name="Line 163"/>
                <p:cNvSpPr>
                  <a:spLocks noChangeAspect="1" noChangeShapeType="1"/>
                </p:cNvSpPr>
                <p:nvPr/>
              </p:nvSpPr>
              <p:spPr bwMode="auto">
                <a:xfrm>
                  <a:off x="3206" y="399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8" name="Line 164"/>
                <p:cNvSpPr>
                  <a:spLocks noChangeAspect="1" noChangeShapeType="1"/>
                </p:cNvSpPr>
                <p:nvPr/>
              </p:nvSpPr>
              <p:spPr bwMode="auto">
                <a:xfrm>
                  <a:off x="3216" y="399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89" name="Line 165"/>
                <p:cNvSpPr>
                  <a:spLocks noChangeAspect="1" noChangeShapeType="1"/>
                </p:cNvSpPr>
                <p:nvPr/>
              </p:nvSpPr>
              <p:spPr bwMode="auto">
                <a:xfrm>
                  <a:off x="3226" y="3998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0" name="Line 166"/>
                <p:cNvSpPr>
                  <a:spLocks noChangeAspect="1" noChangeShapeType="1"/>
                </p:cNvSpPr>
                <p:nvPr/>
              </p:nvSpPr>
              <p:spPr bwMode="auto">
                <a:xfrm>
                  <a:off x="3231" y="3998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1" name="Line 167"/>
                <p:cNvSpPr>
                  <a:spLocks noChangeAspect="1" noChangeShapeType="1"/>
                </p:cNvSpPr>
                <p:nvPr/>
              </p:nvSpPr>
              <p:spPr bwMode="auto">
                <a:xfrm>
                  <a:off x="3241" y="4003"/>
                  <a:ext cx="6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2" name="Line 168"/>
                <p:cNvSpPr>
                  <a:spLocks noChangeAspect="1" noChangeShapeType="1"/>
                </p:cNvSpPr>
                <p:nvPr/>
              </p:nvSpPr>
              <p:spPr bwMode="auto">
                <a:xfrm>
                  <a:off x="3247" y="400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3" name="Line 169"/>
                <p:cNvSpPr>
                  <a:spLocks noChangeAspect="1" noChangeShapeType="1"/>
                </p:cNvSpPr>
                <p:nvPr/>
              </p:nvSpPr>
              <p:spPr bwMode="auto">
                <a:xfrm>
                  <a:off x="3257" y="400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4" name="Line 170"/>
                <p:cNvSpPr>
                  <a:spLocks noChangeAspect="1" noChangeShapeType="1"/>
                </p:cNvSpPr>
                <p:nvPr/>
              </p:nvSpPr>
              <p:spPr bwMode="auto">
                <a:xfrm>
                  <a:off x="3262" y="400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5" name="Line 171"/>
                <p:cNvSpPr>
                  <a:spLocks noChangeAspect="1" noChangeShapeType="1"/>
                </p:cNvSpPr>
                <p:nvPr/>
              </p:nvSpPr>
              <p:spPr bwMode="auto">
                <a:xfrm>
                  <a:off x="3272" y="400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6" name="Line 172"/>
                <p:cNvSpPr>
                  <a:spLocks noChangeAspect="1" noChangeShapeType="1"/>
                </p:cNvSpPr>
                <p:nvPr/>
              </p:nvSpPr>
              <p:spPr bwMode="auto">
                <a:xfrm>
                  <a:off x="3277" y="400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7" name="Line 173"/>
                <p:cNvSpPr>
                  <a:spLocks noChangeAspect="1" noChangeShapeType="1"/>
                </p:cNvSpPr>
                <p:nvPr/>
              </p:nvSpPr>
              <p:spPr bwMode="auto">
                <a:xfrm>
                  <a:off x="3287" y="400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8" name="Line 174"/>
                <p:cNvSpPr>
                  <a:spLocks noChangeAspect="1" noChangeShapeType="1"/>
                </p:cNvSpPr>
                <p:nvPr/>
              </p:nvSpPr>
              <p:spPr bwMode="auto">
                <a:xfrm>
                  <a:off x="3297" y="4003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99" name="Line 175"/>
                <p:cNvSpPr>
                  <a:spLocks noChangeAspect="1" noChangeShapeType="1"/>
                </p:cNvSpPr>
                <p:nvPr/>
              </p:nvSpPr>
              <p:spPr bwMode="auto">
                <a:xfrm>
                  <a:off x="3302" y="4008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0" name="Line 176"/>
                <p:cNvSpPr>
                  <a:spLocks noChangeAspect="1" noChangeShapeType="1"/>
                </p:cNvSpPr>
                <p:nvPr/>
              </p:nvSpPr>
              <p:spPr bwMode="auto">
                <a:xfrm>
                  <a:off x="3313" y="4008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1" name="Line 177"/>
                <p:cNvSpPr>
                  <a:spLocks noChangeAspect="1" noChangeShapeType="1"/>
                </p:cNvSpPr>
                <p:nvPr/>
              </p:nvSpPr>
              <p:spPr bwMode="auto">
                <a:xfrm>
                  <a:off x="3318" y="400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2" name="Line 178"/>
                <p:cNvSpPr>
                  <a:spLocks noChangeAspect="1" noChangeShapeType="1"/>
                </p:cNvSpPr>
                <p:nvPr/>
              </p:nvSpPr>
              <p:spPr bwMode="auto">
                <a:xfrm>
                  <a:off x="3328" y="4008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3" name="Line 179"/>
                <p:cNvSpPr>
                  <a:spLocks noChangeAspect="1" noChangeShapeType="1"/>
                </p:cNvSpPr>
                <p:nvPr/>
              </p:nvSpPr>
              <p:spPr bwMode="auto">
                <a:xfrm>
                  <a:off x="3333" y="400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4" name="Line 180"/>
                <p:cNvSpPr>
                  <a:spLocks noChangeAspect="1" noChangeShapeType="1"/>
                </p:cNvSpPr>
                <p:nvPr/>
              </p:nvSpPr>
              <p:spPr bwMode="auto">
                <a:xfrm>
                  <a:off x="3343" y="4008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5" name="Line 181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4008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6" name="Line 182"/>
                <p:cNvSpPr>
                  <a:spLocks noChangeAspect="1" noChangeShapeType="1"/>
                </p:cNvSpPr>
                <p:nvPr/>
              </p:nvSpPr>
              <p:spPr bwMode="auto">
                <a:xfrm>
                  <a:off x="3358" y="4008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7" name="Line 183"/>
                <p:cNvSpPr>
                  <a:spLocks noChangeAspect="1" noChangeShapeType="1"/>
                </p:cNvSpPr>
                <p:nvPr/>
              </p:nvSpPr>
              <p:spPr bwMode="auto">
                <a:xfrm>
                  <a:off x="3369" y="4008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8" name="Line 184"/>
                <p:cNvSpPr>
                  <a:spLocks noChangeAspect="1" noChangeShapeType="1"/>
                </p:cNvSpPr>
                <p:nvPr/>
              </p:nvSpPr>
              <p:spPr bwMode="auto">
                <a:xfrm>
                  <a:off x="3374" y="401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09" name="Line 185"/>
                <p:cNvSpPr>
                  <a:spLocks noChangeAspect="1" noChangeShapeType="1"/>
                </p:cNvSpPr>
                <p:nvPr/>
              </p:nvSpPr>
              <p:spPr bwMode="auto">
                <a:xfrm>
                  <a:off x="3384" y="401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0" name="Line 186"/>
                <p:cNvSpPr>
                  <a:spLocks noChangeAspect="1" noChangeShapeType="1"/>
                </p:cNvSpPr>
                <p:nvPr/>
              </p:nvSpPr>
              <p:spPr bwMode="auto">
                <a:xfrm>
                  <a:off x="3389" y="401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1" name="Line 187"/>
                <p:cNvSpPr>
                  <a:spLocks noChangeAspect="1" noChangeShapeType="1"/>
                </p:cNvSpPr>
                <p:nvPr/>
              </p:nvSpPr>
              <p:spPr bwMode="auto">
                <a:xfrm>
                  <a:off x="3399" y="401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2" name="Line 188"/>
                <p:cNvSpPr>
                  <a:spLocks noChangeAspect="1" noChangeShapeType="1"/>
                </p:cNvSpPr>
                <p:nvPr/>
              </p:nvSpPr>
              <p:spPr bwMode="auto">
                <a:xfrm>
                  <a:off x="3404" y="401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3" name="Line 189"/>
                <p:cNvSpPr>
                  <a:spLocks noChangeAspect="1" noChangeShapeType="1"/>
                </p:cNvSpPr>
                <p:nvPr/>
              </p:nvSpPr>
              <p:spPr bwMode="auto">
                <a:xfrm>
                  <a:off x="3414" y="401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4" name="Line 190"/>
                <p:cNvSpPr>
                  <a:spLocks noChangeAspect="1" noChangeShapeType="1"/>
                </p:cNvSpPr>
                <p:nvPr/>
              </p:nvSpPr>
              <p:spPr bwMode="auto">
                <a:xfrm>
                  <a:off x="3419" y="4013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5" name="Line 191"/>
                <p:cNvSpPr>
                  <a:spLocks noChangeAspect="1" noChangeShapeType="1"/>
                </p:cNvSpPr>
                <p:nvPr/>
              </p:nvSpPr>
              <p:spPr bwMode="auto">
                <a:xfrm>
                  <a:off x="3430" y="4013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6" name="Line 192"/>
                <p:cNvSpPr>
                  <a:spLocks noChangeAspect="1" noChangeShapeType="1"/>
                </p:cNvSpPr>
                <p:nvPr/>
              </p:nvSpPr>
              <p:spPr bwMode="auto">
                <a:xfrm>
                  <a:off x="3440" y="4013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7" name="Line 193"/>
                <p:cNvSpPr>
                  <a:spLocks noChangeAspect="1" noChangeShapeType="1"/>
                </p:cNvSpPr>
                <p:nvPr/>
              </p:nvSpPr>
              <p:spPr bwMode="auto">
                <a:xfrm>
                  <a:off x="3445" y="4013"/>
                  <a:ext cx="10" cy="6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8" name="Line 194"/>
                <p:cNvSpPr>
                  <a:spLocks noChangeAspect="1" noChangeShapeType="1"/>
                </p:cNvSpPr>
                <p:nvPr/>
              </p:nvSpPr>
              <p:spPr bwMode="auto">
                <a:xfrm>
                  <a:off x="3455" y="401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19" name="Line 195"/>
                <p:cNvSpPr>
                  <a:spLocks noChangeAspect="1" noChangeShapeType="1"/>
                </p:cNvSpPr>
                <p:nvPr/>
              </p:nvSpPr>
              <p:spPr bwMode="auto">
                <a:xfrm>
                  <a:off x="3460" y="401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0" name="Line 196"/>
                <p:cNvSpPr>
                  <a:spLocks noChangeAspect="1" noChangeShapeType="1"/>
                </p:cNvSpPr>
                <p:nvPr/>
              </p:nvSpPr>
              <p:spPr bwMode="auto">
                <a:xfrm>
                  <a:off x="3470" y="401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1" name="Line 197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401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2" name="Line 198"/>
                <p:cNvSpPr>
                  <a:spLocks noChangeAspect="1" noChangeShapeType="1"/>
                </p:cNvSpPr>
                <p:nvPr/>
              </p:nvSpPr>
              <p:spPr bwMode="auto">
                <a:xfrm>
                  <a:off x="3485" y="4019"/>
                  <a:ext cx="6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3" name="Line 199"/>
                <p:cNvSpPr>
                  <a:spLocks noChangeAspect="1" noChangeShapeType="1"/>
                </p:cNvSpPr>
                <p:nvPr/>
              </p:nvSpPr>
              <p:spPr bwMode="auto">
                <a:xfrm>
                  <a:off x="3491" y="401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4" name="Line 200"/>
                <p:cNvSpPr>
                  <a:spLocks noChangeAspect="1" noChangeShapeType="1"/>
                </p:cNvSpPr>
                <p:nvPr/>
              </p:nvSpPr>
              <p:spPr bwMode="auto">
                <a:xfrm>
                  <a:off x="3501" y="401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5" name="Line 201"/>
                <p:cNvSpPr>
                  <a:spLocks noChangeAspect="1" noChangeShapeType="1"/>
                </p:cNvSpPr>
                <p:nvPr/>
              </p:nvSpPr>
              <p:spPr bwMode="auto">
                <a:xfrm>
                  <a:off x="3511" y="401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6" name="Line 202"/>
                <p:cNvSpPr>
                  <a:spLocks noChangeAspect="1" noChangeShapeType="1"/>
                </p:cNvSpPr>
                <p:nvPr/>
              </p:nvSpPr>
              <p:spPr bwMode="auto">
                <a:xfrm>
                  <a:off x="3516" y="401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7" name="Line 203"/>
                <p:cNvSpPr>
                  <a:spLocks noChangeAspect="1" noChangeShapeType="1"/>
                </p:cNvSpPr>
                <p:nvPr/>
              </p:nvSpPr>
              <p:spPr bwMode="auto">
                <a:xfrm>
                  <a:off x="3526" y="401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8" name="Line 204"/>
                <p:cNvSpPr>
                  <a:spLocks noChangeAspect="1" noChangeShapeType="1"/>
                </p:cNvSpPr>
                <p:nvPr/>
              </p:nvSpPr>
              <p:spPr bwMode="auto">
                <a:xfrm>
                  <a:off x="3531" y="401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29" name="Line 205"/>
                <p:cNvSpPr>
                  <a:spLocks noChangeAspect="1" noChangeShapeType="1"/>
                </p:cNvSpPr>
                <p:nvPr/>
              </p:nvSpPr>
              <p:spPr bwMode="auto">
                <a:xfrm>
                  <a:off x="3541" y="4019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0" name="Line 206"/>
                <p:cNvSpPr>
                  <a:spLocks noChangeAspect="1" noChangeShapeType="1"/>
                </p:cNvSpPr>
                <p:nvPr/>
              </p:nvSpPr>
              <p:spPr bwMode="auto">
                <a:xfrm>
                  <a:off x="3546" y="4024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1" name="Line 207"/>
                <p:cNvSpPr>
                  <a:spLocks noChangeAspect="1" noChangeShapeType="1"/>
                </p:cNvSpPr>
                <p:nvPr/>
              </p:nvSpPr>
              <p:spPr bwMode="auto">
                <a:xfrm>
                  <a:off x="3557" y="402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2" name="Line 208"/>
                <p:cNvSpPr>
                  <a:spLocks noChangeAspect="1" noChangeShapeType="1"/>
                </p:cNvSpPr>
                <p:nvPr/>
              </p:nvSpPr>
              <p:spPr bwMode="auto">
                <a:xfrm>
                  <a:off x="3562" y="402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3" name="Line 209"/>
                <p:cNvSpPr>
                  <a:spLocks noChangeAspect="1" noChangeShapeType="1"/>
                </p:cNvSpPr>
                <p:nvPr/>
              </p:nvSpPr>
              <p:spPr bwMode="auto">
                <a:xfrm>
                  <a:off x="3572" y="402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4" name="Line 210"/>
                <p:cNvSpPr>
                  <a:spLocks noChangeAspect="1" noChangeShapeType="1"/>
                </p:cNvSpPr>
                <p:nvPr/>
              </p:nvSpPr>
              <p:spPr bwMode="auto">
                <a:xfrm>
                  <a:off x="3582" y="402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5" name="Line 211"/>
                <p:cNvSpPr>
                  <a:spLocks noChangeAspect="1" noChangeShapeType="1"/>
                </p:cNvSpPr>
                <p:nvPr/>
              </p:nvSpPr>
              <p:spPr bwMode="auto">
                <a:xfrm>
                  <a:off x="3587" y="402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6" name="Line 212"/>
                <p:cNvSpPr>
                  <a:spLocks noChangeAspect="1" noChangeShapeType="1"/>
                </p:cNvSpPr>
                <p:nvPr/>
              </p:nvSpPr>
              <p:spPr bwMode="auto">
                <a:xfrm>
                  <a:off x="3597" y="402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7" name="Line 213"/>
                <p:cNvSpPr>
                  <a:spLocks noChangeAspect="1" noChangeShapeType="1"/>
                </p:cNvSpPr>
                <p:nvPr/>
              </p:nvSpPr>
              <p:spPr bwMode="auto">
                <a:xfrm>
                  <a:off x="3602" y="4024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8" name="Line 214"/>
                <p:cNvSpPr>
                  <a:spLocks noChangeAspect="1" noChangeShapeType="1"/>
                </p:cNvSpPr>
                <p:nvPr/>
              </p:nvSpPr>
              <p:spPr bwMode="auto">
                <a:xfrm>
                  <a:off x="3613" y="402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39" name="Line 215"/>
                <p:cNvSpPr>
                  <a:spLocks noChangeAspect="1" noChangeShapeType="1"/>
                </p:cNvSpPr>
                <p:nvPr/>
              </p:nvSpPr>
              <p:spPr bwMode="auto">
                <a:xfrm>
                  <a:off x="3618" y="402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0" name="Line 216"/>
                <p:cNvSpPr>
                  <a:spLocks noChangeAspect="1" noChangeShapeType="1"/>
                </p:cNvSpPr>
                <p:nvPr/>
              </p:nvSpPr>
              <p:spPr bwMode="auto">
                <a:xfrm>
                  <a:off x="3628" y="402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1" name="Line 217"/>
                <p:cNvSpPr>
                  <a:spLocks noChangeAspect="1" noChangeShapeType="1"/>
                </p:cNvSpPr>
                <p:nvPr/>
              </p:nvSpPr>
              <p:spPr bwMode="auto">
                <a:xfrm>
                  <a:off x="3633" y="402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2" name="Line 218"/>
                <p:cNvSpPr>
                  <a:spLocks noChangeAspect="1" noChangeShapeType="1"/>
                </p:cNvSpPr>
                <p:nvPr/>
              </p:nvSpPr>
              <p:spPr bwMode="auto">
                <a:xfrm>
                  <a:off x="3643" y="402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3" name="Line 219"/>
                <p:cNvSpPr>
                  <a:spLocks noChangeAspect="1" noChangeShapeType="1"/>
                </p:cNvSpPr>
                <p:nvPr/>
              </p:nvSpPr>
              <p:spPr bwMode="auto">
                <a:xfrm>
                  <a:off x="3648" y="4024"/>
                  <a:ext cx="10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4" name="Line 220"/>
                <p:cNvSpPr>
                  <a:spLocks noChangeAspect="1" noChangeShapeType="1"/>
                </p:cNvSpPr>
                <p:nvPr/>
              </p:nvSpPr>
              <p:spPr bwMode="auto">
                <a:xfrm>
                  <a:off x="3658" y="402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5" name="Line 221"/>
                <p:cNvSpPr>
                  <a:spLocks noChangeAspect="1" noChangeShapeType="1"/>
                </p:cNvSpPr>
                <p:nvPr/>
              </p:nvSpPr>
              <p:spPr bwMode="auto">
                <a:xfrm>
                  <a:off x="3668" y="4029"/>
                  <a:ext cx="6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6" name="Line 222"/>
                <p:cNvSpPr>
                  <a:spLocks noChangeAspect="1" noChangeShapeType="1"/>
                </p:cNvSpPr>
                <p:nvPr/>
              </p:nvSpPr>
              <p:spPr bwMode="auto">
                <a:xfrm>
                  <a:off x="3674" y="402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7" name="Line 223"/>
                <p:cNvSpPr>
                  <a:spLocks noChangeAspect="1" noChangeShapeType="1"/>
                </p:cNvSpPr>
                <p:nvPr/>
              </p:nvSpPr>
              <p:spPr bwMode="auto">
                <a:xfrm>
                  <a:off x="3684" y="402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8" name="Line 224"/>
                <p:cNvSpPr>
                  <a:spLocks noChangeAspect="1" noChangeShapeType="1"/>
                </p:cNvSpPr>
                <p:nvPr/>
              </p:nvSpPr>
              <p:spPr bwMode="auto">
                <a:xfrm>
                  <a:off x="3689" y="402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49" name="Line 225"/>
                <p:cNvSpPr>
                  <a:spLocks noChangeAspect="1" noChangeShapeType="1"/>
                </p:cNvSpPr>
                <p:nvPr/>
              </p:nvSpPr>
              <p:spPr bwMode="auto">
                <a:xfrm>
                  <a:off x="3699" y="402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0" name="Line 226"/>
                <p:cNvSpPr>
                  <a:spLocks noChangeAspect="1" noChangeShapeType="1"/>
                </p:cNvSpPr>
                <p:nvPr/>
              </p:nvSpPr>
              <p:spPr bwMode="auto">
                <a:xfrm>
                  <a:off x="3704" y="402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1" name="Line 227"/>
                <p:cNvSpPr>
                  <a:spLocks noChangeAspect="1" noChangeShapeType="1"/>
                </p:cNvSpPr>
                <p:nvPr/>
              </p:nvSpPr>
              <p:spPr bwMode="auto">
                <a:xfrm>
                  <a:off x="3714" y="402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2" name="Line 228"/>
                <p:cNvSpPr>
                  <a:spLocks noChangeAspect="1" noChangeShapeType="1"/>
                </p:cNvSpPr>
                <p:nvPr/>
              </p:nvSpPr>
              <p:spPr bwMode="auto">
                <a:xfrm>
                  <a:off x="3719" y="402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3" name="Line 229"/>
                <p:cNvSpPr>
                  <a:spLocks noChangeAspect="1" noChangeShapeType="1"/>
                </p:cNvSpPr>
                <p:nvPr/>
              </p:nvSpPr>
              <p:spPr bwMode="auto">
                <a:xfrm>
                  <a:off x="3729" y="4029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4" name="Line 230"/>
                <p:cNvSpPr>
                  <a:spLocks noChangeAspect="1" noChangeShapeType="1"/>
                </p:cNvSpPr>
                <p:nvPr/>
              </p:nvSpPr>
              <p:spPr bwMode="auto">
                <a:xfrm>
                  <a:off x="3740" y="402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5" name="Line 231"/>
                <p:cNvSpPr>
                  <a:spLocks noChangeAspect="1" noChangeShapeType="1"/>
                </p:cNvSpPr>
                <p:nvPr/>
              </p:nvSpPr>
              <p:spPr bwMode="auto">
                <a:xfrm>
                  <a:off x="3745" y="402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6" name="Line 232"/>
                <p:cNvSpPr>
                  <a:spLocks noChangeAspect="1" noChangeShapeType="1"/>
                </p:cNvSpPr>
                <p:nvPr/>
              </p:nvSpPr>
              <p:spPr bwMode="auto">
                <a:xfrm>
                  <a:off x="3755" y="402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7" name="Line 233"/>
                <p:cNvSpPr>
                  <a:spLocks noChangeAspect="1" noChangeShapeType="1"/>
                </p:cNvSpPr>
                <p:nvPr/>
              </p:nvSpPr>
              <p:spPr bwMode="auto">
                <a:xfrm>
                  <a:off x="3760" y="402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8" name="Line 234"/>
                <p:cNvSpPr>
                  <a:spLocks noChangeAspect="1" noChangeShapeType="1"/>
                </p:cNvSpPr>
                <p:nvPr/>
              </p:nvSpPr>
              <p:spPr bwMode="auto">
                <a:xfrm>
                  <a:off x="3770" y="4029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59" name="Line 235"/>
                <p:cNvSpPr>
                  <a:spLocks noChangeAspect="1" noChangeShapeType="1"/>
                </p:cNvSpPr>
                <p:nvPr/>
              </p:nvSpPr>
              <p:spPr bwMode="auto">
                <a:xfrm>
                  <a:off x="3775" y="4029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0" name="Line 236"/>
                <p:cNvSpPr>
                  <a:spLocks noChangeAspect="1" noChangeShapeType="1"/>
                </p:cNvSpPr>
                <p:nvPr/>
              </p:nvSpPr>
              <p:spPr bwMode="auto">
                <a:xfrm>
                  <a:off x="3785" y="4029"/>
                  <a:ext cx="5" cy="5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1" name="Line 237"/>
                <p:cNvSpPr>
                  <a:spLocks noChangeAspect="1" noChangeShapeType="1"/>
                </p:cNvSpPr>
                <p:nvPr/>
              </p:nvSpPr>
              <p:spPr bwMode="auto">
                <a:xfrm>
                  <a:off x="3790" y="4034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2" name="Line 238"/>
                <p:cNvSpPr>
                  <a:spLocks noChangeAspect="1" noChangeShapeType="1"/>
                </p:cNvSpPr>
                <p:nvPr/>
              </p:nvSpPr>
              <p:spPr bwMode="auto">
                <a:xfrm>
                  <a:off x="3801" y="403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3" name="Line 239"/>
                <p:cNvSpPr>
                  <a:spLocks noChangeAspect="1" noChangeShapeType="1"/>
                </p:cNvSpPr>
                <p:nvPr/>
              </p:nvSpPr>
              <p:spPr bwMode="auto">
                <a:xfrm>
                  <a:off x="3811" y="403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4" name="Line 240"/>
                <p:cNvSpPr>
                  <a:spLocks noChangeAspect="1" noChangeShapeType="1"/>
                </p:cNvSpPr>
                <p:nvPr/>
              </p:nvSpPr>
              <p:spPr bwMode="auto">
                <a:xfrm>
                  <a:off x="3816" y="403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5" name="Line 241"/>
                <p:cNvSpPr>
                  <a:spLocks noChangeAspect="1" noChangeShapeType="1"/>
                </p:cNvSpPr>
                <p:nvPr/>
              </p:nvSpPr>
              <p:spPr bwMode="auto">
                <a:xfrm>
                  <a:off x="3826" y="403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6" name="Line 242"/>
                <p:cNvSpPr>
                  <a:spLocks noChangeAspect="1" noChangeShapeType="1"/>
                </p:cNvSpPr>
                <p:nvPr/>
              </p:nvSpPr>
              <p:spPr bwMode="auto">
                <a:xfrm>
                  <a:off x="3831" y="403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7" name="Line 243"/>
                <p:cNvSpPr>
                  <a:spLocks noChangeAspect="1" noChangeShapeType="1"/>
                </p:cNvSpPr>
                <p:nvPr/>
              </p:nvSpPr>
              <p:spPr bwMode="auto">
                <a:xfrm>
                  <a:off x="3841" y="403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8" name="Line 244"/>
                <p:cNvSpPr>
                  <a:spLocks noChangeAspect="1" noChangeShapeType="1"/>
                </p:cNvSpPr>
                <p:nvPr/>
              </p:nvSpPr>
              <p:spPr bwMode="auto">
                <a:xfrm>
                  <a:off x="3846" y="4034"/>
                  <a:ext cx="11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69" name="Line 245"/>
                <p:cNvSpPr>
                  <a:spLocks noChangeAspect="1" noChangeShapeType="1"/>
                </p:cNvSpPr>
                <p:nvPr/>
              </p:nvSpPr>
              <p:spPr bwMode="auto">
                <a:xfrm>
                  <a:off x="3857" y="403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70" name="Line 246"/>
                <p:cNvSpPr>
                  <a:spLocks noChangeAspect="1" noChangeShapeType="1"/>
                </p:cNvSpPr>
                <p:nvPr/>
              </p:nvSpPr>
              <p:spPr bwMode="auto">
                <a:xfrm>
                  <a:off x="3862" y="403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71" name="Line 247"/>
                <p:cNvSpPr>
                  <a:spLocks noChangeAspect="1" noChangeShapeType="1"/>
                </p:cNvSpPr>
                <p:nvPr/>
              </p:nvSpPr>
              <p:spPr bwMode="auto">
                <a:xfrm>
                  <a:off x="3872" y="403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72" name="Line 248"/>
                <p:cNvSpPr>
                  <a:spLocks noChangeAspect="1" noChangeShapeType="1"/>
                </p:cNvSpPr>
                <p:nvPr/>
              </p:nvSpPr>
              <p:spPr bwMode="auto">
                <a:xfrm>
                  <a:off x="3882" y="403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73" name="Line 249"/>
                <p:cNvSpPr>
                  <a:spLocks noChangeAspect="1" noChangeShapeType="1"/>
                </p:cNvSpPr>
                <p:nvPr/>
              </p:nvSpPr>
              <p:spPr bwMode="auto">
                <a:xfrm>
                  <a:off x="3887" y="4034"/>
                  <a:ext cx="10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74" name="Line 250"/>
                <p:cNvSpPr>
                  <a:spLocks noChangeAspect="1" noChangeShapeType="1"/>
                </p:cNvSpPr>
                <p:nvPr/>
              </p:nvSpPr>
              <p:spPr bwMode="auto">
                <a:xfrm>
                  <a:off x="3897" y="4034"/>
                  <a:ext cx="5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4116" name="Group 251"/>
              <p:cNvGrpSpPr>
                <a:grpSpLocks noChangeAspect="1"/>
              </p:cNvGrpSpPr>
              <p:nvPr/>
            </p:nvGrpSpPr>
            <p:grpSpPr bwMode="auto">
              <a:xfrm>
                <a:off x="4380" y="2102"/>
                <a:ext cx="3" cy="122"/>
                <a:chOff x="1798" y="3569"/>
                <a:chExt cx="10" cy="491"/>
              </a:xfrm>
            </p:grpSpPr>
            <p:sp>
              <p:nvSpPr>
                <p:cNvPr id="4357" name="Freeform 252"/>
                <p:cNvSpPr>
                  <a:spLocks noChangeAspect="1"/>
                </p:cNvSpPr>
                <p:nvPr/>
              </p:nvSpPr>
              <p:spPr bwMode="auto">
                <a:xfrm>
                  <a:off x="1798" y="3569"/>
                  <a:ext cx="5" cy="21"/>
                </a:xfrm>
                <a:custGeom>
                  <a:avLst/>
                  <a:gdLst>
                    <a:gd name="T0" fmla="*/ 5 w 5"/>
                    <a:gd name="T1" fmla="*/ 0 h 21"/>
                    <a:gd name="T2" fmla="*/ 0 w 5"/>
                    <a:gd name="T3" fmla="*/ 0 h 21"/>
                    <a:gd name="T4" fmla="*/ 0 w 5"/>
                    <a:gd name="T5" fmla="*/ 0 h 21"/>
                    <a:gd name="T6" fmla="*/ 0 w 5"/>
                    <a:gd name="T7" fmla="*/ 21 h 21"/>
                    <a:gd name="T8" fmla="*/ 0 w 5"/>
                    <a:gd name="T9" fmla="*/ 21 h 21"/>
                    <a:gd name="T10" fmla="*/ 5 w 5"/>
                    <a:gd name="T11" fmla="*/ 21 h 21"/>
                    <a:gd name="T12" fmla="*/ 5 w 5"/>
                    <a:gd name="T13" fmla="*/ 0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21"/>
                    <a:gd name="T23" fmla="*/ 5 w 5"/>
                    <a:gd name="T24" fmla="*/ 21 h 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21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0" y="21"/>
                      </a:lnTo>
                      <a:lnTo>
                        <a:pt x="5" y="2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58" name="Freeform 253"/>
                <p:cNvSpPr>
                  <a:spLocks noChangeAspect="1"/>
                </p:cNvSpPr>
                <p:nvPr/>
              </p:nvSpPr>
              <p:spPr bwMode="auto">
                <a:xfrm>
                  <a:off x="1798" y="3600"/>
                  <a:ext cx="5" cy="11"/>
                </a:xfrm>
                <a:custGeom>
                  <a:avLst/>
                  <a:gdLst>
                    <a:gd name="T0" fmla="*/ 5 w 5"/>
                    <a:gd name="T1" fmla="*/ 6 h 11"/>
                    <a:gd name="T2" fmla="*/ 0 w 5"/>
                    <a:gd name="T3" fmla="*/ 0 h 11"/>
                    <a:gd name="T4" fmla="*/ 0 w 5"/>
                    <a:gd name="T5" fmla="*/ 6 h 11"/>
                    <a:gd name="T6" fmla="*/ 0 w 5"/>
                    <a:gd name="T7" fmla="*/ 11 h 11"/>
                    <a:gd name="T8" fmla="*/ 0 w 5"/>
                    <a:gd name="T9" fmla="*/ 11 h 11"/>
                    <a:gd name="T10" fmla="*/ 5 w 5"/>
                    <a:gd name="T11" fmla="*/ 11 h 11"/>
                    <a:gd name="T12" fmla="*/ 5 w 5"/>
                    <a:gd name="T13" fmla="*/ 6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1"/>
                    <a:gd name="T23" fmla="*/ 5 w 5"/>
                    <a:gd name="T24" fmla="*/ 11 h 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1">
                      <a:moveTo>
                        <a:pt x="5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59" name="Freeform 254"/>
                <p:cNvSpPr>
                  <a:spLocks noChangeAspect="1"/>
                </p:cNvSpPr>
                <p:nvPr/>
              </p:nvSpPr>
              <p:spPr bwMode="auto">
                <a:xfrm>
                  <a:off x="1798" y="3621"/>
                  <a:ext cx="5" cy="26"/>
                </a:xfrm>
                <a:custGeom>
                  <a:avLst/>
                  <a:gdLst>
                    <a:gd name="T0" fmla="*/ 5 w 5"/>
                    <a:gd name="T1" fmla="*/ 5 h 26"/>
                    <a:gd name="T2" fmla="*/ 0 w 5"/>
                    <a:gd name="T3" fmla="*/ 0 h 26"/>
                    <a:gd name="T4" fmla="*/ 0 w 5"/>
                    <a:gd name="T5" fmla="*/ 5 h 26"/>
                    <a:gd name="T6" fmla="*/ 0 w 5"/>
                    <a:gd name="T7" fmla="*/ 26 h 26"/>
                    <a:gd name="T8" fmla="*/ 0 w 5"/>
                    <a:gd name="T9" fmla="*/ 26 h 26"/>
                    <a:gd name="T10" fmla="*/ 5 w 5"/>
                    <a:gd name="T11" fmla="*/ 26 h 26"/>
                    <a:gd name="T12" fmla="*/ 5 w 5"/>
                    <a:gd name="T13" fmla="*/ 5 h 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26"/>
                    <a:gd name="T23" fmla="*/ 5 w 5"/>
                    <a:gd name="T24" fmla="*/ 26 h 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26">
                      <a:moveTo>
                        <a:pt x="5" y="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26"/>
                      </a:lnTo>
                      <a:lnTo>
                        <a:pt x="5" y="26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0" name="Freeform 255"/>
                <p:cNvSpPr>
                  <a:spLocks noChangeAspect="1"/>
                </p:cNvSpPr>
                <p:nvPr/>
              </p:nvSpPr>
              <p:spPr bwMode="auto">
                <a:xfrm>
                  <a:off x="1798" y="3657"/>
                  <a:ext cx="5" cy="11"/>
                </a:xfrm>
                <a:custGeom>
                  <a:avLst/>
                  <a:gdLst>
                    <a:gd name="T0" fmla="*/ 5 w 5"/>
                    <a:gd name="T1" fmla="*/ 5 h 11"/>
                    <a:gd name="T2" fmla="*/ 0 w 5"/>
                    <a:gd name="T3" fmla="*/ 0 h 11"/>
                    <a:gd name="T4" fmla="*/ 0 w 5"/>
                    <a:gd name="T5" fmla="*/ 5 h 11"/>
                    <a:gd name="T6" fmla="*/ 0 w 5"/>
                    <a:gd name="T7" fmla="*/ 11 h 11"/>
                    <a:gd name="T8" fmla="*/ 0 w 5"/>
                    <a:gd name="T9" fmla="*/ 11 h 11"/>
                    <a:gd name="T10" fmla="*/ 5 w 5"/>
                    <a:gd name="T11" fmla="*/ 11 h 11"/>
                    <a:gd name="T12" fmla="*/ 5 w 5"/>
                    <a:gd name="T13" fmla="*/ 5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1"/>
                    <a:gd name="T23" fmla="*/ 5 w 5"/>
                    <a:gd name="T24" fmla="*/ 11 h 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1">
                      <a:moveTo>
                        <a:pt x="5" y="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1" name="Freeform 256"/>
                <p:cNvSpPr>
                  <a:spLocks noChangeAspect="1"/>
                </p:cNvSpPr>
                <p:nvPr/>
              </p:nvSpPr>
              <p:spPr bwMode="auto">
                <a:xfrm>
                  <a:off x="1798" y="3678"/>
                  <a:ext cx="5" cy="26"/>
                </a:xfrm>
                <a:custGeom>
                  <a:avLst/>
                  <a:gdLst>
                    <a:gd name="T0" fmla="*/ 5 w 5"/>
                    <a:gd name="T1" fmla="*/ 5 h 26"/>
                    <a:gd name="T2" fmla="*/ 0 w 5"/>
                    <a:gd name="T3" fmla="*/ 0 h 26"/>
                    <a:gd name="T4" fmla="*/ 0 w 5"/>
                    <a:gd name="T5" fmla="*/ 5 h 26"/>
                    <a:gd name="T6" fmla="*/ 0 w 5"/>
                    <a:gd name="T7" fmla="*/ 26 h 26"/>
                    <a:gd name="T8" fmla="*/ 0 w 5"/>
                    <a:gd name="T9" fmla="*/ 26 h 26"/>
                    <a:gd name="T10" fmla="*/ 5 w 5"/>
                    <a:gd name="T11" fmla="*/ 26 h 26"/>
                    <a:gd name="T12" fmla="*/ 5 w 5"/>
                    <a:gd name="T13" fmla="*/ 5 h 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26"/>
                    <a:gd name="T23" fmla="*/ 5 w 5"/>
                    <a:gd name="T24" fmla="*/ 26 h 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26">
                      <a:moveTo>
                        <a:pt x="5" y="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26"/>
                      </a:lnTo>
                      <a:lnTo>
                        <a:pt x="5" y="26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2" name="Freeform 257"/>
                <p:cNvSpPr>
                  <a:spLocks noChangeAspect="1"/>
                </p:cNvSpPr>
                <p:nvPr/>
              </p:nvSpPr>
              <p:spPr bwMode="auto">
                <a:xfrm>
                  <a:off x="1798" y="3714"/>
                  <a:ext cx="5" cy="10"/>
                </a:xfrm>
                <a:custGeom>
                  <a:avLst/>
                  <a:gdLst>
                    <a:gd name="T0" fmla="*/ 5 w 5"/>
                    <a:gd name="T1" fmla="*/ 5 h 10"/>
                    <a:gd name="T2" fmla="*/ 0 w 5"/>
                    <a:gd name="T3" fmla="*/ 0 h 10"/>
                    <a:gd name="T4" fmla="*/ 0 w 5"/>
                    <a:gd name="T5" fmla="*/ 5 h 10"/>
                    <a:gd name="T6" fmla="*/ 0 w 5"/>
                    <a:gd name="T7" fmla="*/ 10 h 10"/>
                    <a:gd name="T8" fmla="*/ 0 w 5"/>
                    <a:gd name="T9" fmla="*/ 10 h 10"/>
                    <a:gd name="T10" fmla="*/ 5 w 5"/>
                    <a:gd name="T11" fmla="*/ 10 h 10"/>
                    <a:gd name="T12" fmla="*/ 5 w 5"/>
                    <a:gd name="T13" fmla="*/ 5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0"/>
                    <a:gd name="T23" fmla="*/ 5 w 5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0">
                      <a:moveTo>
                        <a:pt x="5" y="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3" name="Freeform 258"/>
                <p:cNvSpPr>
                  <a:spLocks noChangeAspect="1"/>
                </p:cNvSpPr>
                <p:nvPr/>
              </p:nvSpPr>
              <p:spPr bwMode="auto">
                <a:xfrm>
                  <a:off x="1798" y="3735"/>
                  <a:ext cx="5" cy="25"/>
                </a:xfrm>
                <a:custGeom>
                  <a:avLst/>
                  <a:gdLst>
                    <a:gd name="T0" fmla="*/ 5 w 5"/>
                    <a:gd name="T1" fmla="*/ 5 h 25"/>
                    <a:gd name="T2" fmla="*/ 0 w 5"/>
                    <a:gd name="T3" fmla="*/ 0 h 25"/>
                    <a:gd name="T4" fmla="*/ 0 w 5"/>
                    <a:gd name="T5" fmla="*/ 5 h 25"/>
                    <a:gd name="T6" fmla="*/ 0 w 5"/>
                    <a:gd name="T7" fmla="*/ 25 h 25"/>
                    <a:gd name="T8" fmla="*/ 0 w 5"/>
                    <a:gd name="T9" fmla="*/ 25 h 25"/>
                    <a:gd name="T10" fmla="*/ 5 w 5"/>
                    <a:gd name="T11" fmla="*/ 25 h 25"/>
                    <a:gd name="T12" fmla="*/ 5 w 5"/>
                    <a:gd name="T13" fmla="*/ 5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25"/>
                    <a:gd name="T23" fmla="*/ 5 w 5"/>
                    <a:gd name="T24" fmla="*/ 25 h 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25">
                      <a:moveTo>
                        <a:pt x="5" y="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4" name="Freeform 259"/>
                <p:cNvSpPr>
                  <a:spLocks noChangeAspect="1"/>
                </p:cNvSpPr>
                <p:nvPr/>
              </p:nvSpPr>
              <p:spPr bwMode="auto">
                <a:xfrm>
                  <a:off x="1798" y="3771"/>
                  <a:ext cx="5" cy="10"/>
                </a:xfrm>
                <a:custGeom>
                  <a:avLst/>
                  <a:gdLst>
                    <a:gd name="T0" fmla="*/ 5 w 5"/>
                    <a:gd name="T1" fmla="*/ 5 h 10"/>
                    <a:gd name="T2" fmla="*/ 0 w 5"/>
                    <a:gd name="T3" fmla="*/ 0 h 10"/>
                    <a:gd name="T4" fmla="*/ 0 w 5"/>
                    <a:gd name="T5" fmla="*/ 5 h 10"/>
                    <a:gd name="T6" fmla="*/ 0 w 5"/>
                    <a:gd name="T7" fmla="*/ 10 h 10"/>
                    <a:gd name="T8" fmla="*/ 0 w 5"/>
                    <a:gd name="T9" fmla="*/ 10 h 10"/>
                    <a:gd name="T10" fmla="*/ 5 w 5"/>
                    <a:gd name="T11" fmla="*/ 10 h 10"/>
                    <a:gd name="T12" fmla="*/ 5 w 5"/>
                    <a:gd name="T13" fmla="*/ 5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0"/>
                    <a:gd name="T23" fmla="*/ 5 w 5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0">
                      <a:moveTo>
                        <a:pt x="5" y="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5" name="Freeform 260"/>
                <p:cNvSpPr>
                  <a:spLocks noChangeAspect="1"/>
                </p:cNvSpPr>
                <p:nvPr/>
              </p:nvSpPr>
              <p:spPr bwMode="auto">
                <a:xfrm>
                  <a:off x="1798" y="3791"/>
                  <a:ext cx="5" cy="26"/>
                </a:xfrm>
                <a:custGeom>
                  <a:avLst/>
                  <a:gdLst>
                    <a:gd name="T0" fmla="*/ 5 w 5"/>
                    <a:gd name="T1" fmla="*/ 6 h 26"/>
                    <a:gd name="T2" fmla="*/ 0 w 5"/>
                    <a:gd name="T3" fmla="*/ 0 h 26"/>
                    <a:gd name="T4" fmla="*/ 0 w 5"/>
                    <a:gd name="T5" fmla="*/ 6 h 26"/>
                    <a:gd name="T6" fmla="*/ 0 w 5"/>
                    <a:gd name="T7" fmla="*/ 26 h 26"/>
                    <a:gd name="T8" fmla="*/ 5 w 5"/>
                    <a:gd name="T9" fmla="*/ 26 h 26"/>
                    <a:gd name="T10" fmla="*/ 5 w 5"/>
                    <a:gd name="T11" fmla="*/ 26 h 26"/>
                    <a:gd name="T12" fmla="*/ 5 w 5"/>
                    <a:gd name="T13" fmla="*/ 6 h 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26"/>
                    <a:gd name="T23" fmla="*/ 5 w 5"/>
                    <a:gd name="T24" fmla="*/ 26 h 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26">
                      <a:moveTo>
                        <a:pt x="5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26"/>
                      </a:lnTo>
                      <a:lnTo>
                        <a:pt x="5" y="2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6" name="Freeform 261"/>
                <p:cNvSpPr>
                  <a:spLocks noChangeAspect="1"/>
                </p:cNvSpPr>
                <p:nvPr/>
              </p:nvSpPr>
              <p:spPr bwMode="auto">
                <a:xfrm>
                  <a:off x="1798" y="3828"/>
                  <a:ext cx="5" cy="10"/>
                </a:xfrm>
                <a:custGeom>
                  <a:avLst/>
                  <a:gdLst>
                    <a:gd name="T0" fmla="*/ 5 w 5"/>
                    <a:gd name="T1" fmla="*/ 5 h 10"/>
                    <a:gd name="T2" fmla="*/ 5 w 5"/>
                    <a:gd name="T3" fmla="*/ 0 h 10"/>
                    <a:gd name="T4" fmla="*/ 0 w 5"/>
                    <a:gd name="T5" fmla="*/ 5 h 10"/>
                    <a:gd name="T6" fmla="*/ 0 w 5"/>
                    <a:gd name="T7" fmla="*/ 10 h 10"/>
                    <a:gd name="T8" fmla="*/ 5 w 5"/>
                    <a:gd name="T9" fmla="*/ 10 h 10"/>
                    <a:gd name="T10" fmla="*/ 5 w 5"/>
                    <a:gd name="T11" fmla="*/ 10 h 10"/>
                    <a:gd name="T12" fmla="*/ 5 w 5"/>
                    <a:gd name="T13" fmla="*/ 5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0"/>
                    <a:gd name="T23" fmla="*/ 5 w 5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0">
                      <a:moveTo>
                        <a:pt x="5" y="5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7" name="Freeform 262"/>
                <p:cNvSpPr>
                  <a:spLocks noChangeAspect="1"/>
                </p:cNvSpPr>
                <p:nvPr/>
              </p:nvSpPr>
              <p:spPr bwMode="auto">
                <a:xfrm>
                  <a:off x="1798" y="3848"/>
                  <a:ext cx="5" cy="26"/>
                </a:xfrm>
                <a:custGeom>
                  <a:avLst/>
                  <a:gdLst>
                    <a:gd name="T0" fmla="*/ 5 w 5"/>
                    <a:gd name="T1" fmla="*/ 5 h 26"/>
                    <a:gd name="T2" fmla="*/ 5 w 5"/>
                    <a:gd name="T3" fmla="*/ 0 h 26"/>
                    <a:gd name="T4" fmla="*/ 0 w 5"/>
                    <a:gd name="T5" fmla="*/ 5 h 26"/>
                    <a:gd name="T6" fmla="*/ 0 w 5"/>
                    <a:gd name="T7" fmla="*/ 26 h 26"/>
                    <a:gd name="T8" fmla="*/ 5 w 5"/>
                    <a:gd name="T9" fmla="*/ 26 h 26"/>
                    <a:gd name="T10" fmla="*/ 5 w 5"/>
                    <a:gd name="T11" fmla="*/ 26 h 26"/>
                    <a:gd name="T12" fmla="*/ 5 w 5"/>
                    <a:gd name="T13" fmla="*/ 5 h 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26"/>
                    <a:gd name="T23" fmla="*/ 5 w 5"/>
                    <a:gd name="T24" fmla="*/ 26 h 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26">
                      <a:moveTo>
                        <a:pt x="5" y="5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26"/>
                      </a:lnTo>
                      <a:lnTo>
                        <a:pt x="5" y="26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8" name="Freeform 263"/>
                <p:cNvSpPr>
                  <a:spLocks noChangeAspect="1"/>
                </p:cNvSpPr>
                <p:nvPr/>
              </p:nvSpPr>
              <p:spPr bwMode="auto">
                <a:xfrm>
                  <a:off x="1798" y="3884"/>
                  <a:ext cx="5" cy="11"/>
                </a:xfrm>
                <a:custGeom>
                  <a:avLst/>
                  <a:gdLst>
                    <a:gd name="T0" fmla="*/ 5 w 5"/>
                    <a:gd name="T1" fmla="*/ 5 h 11"/>
                    <a:gd name="T2" fmla="*/ 5 w 5"/>
                    <a:gd name="T3" fmla="*/ 0 h 11"/>
                    <a:gd name="T4" fmla="*/ 0 w 5"/>
                    <a:gd name="T5" fmla="*/ 5 h 11"/>
                    <a:gd name="T6" fmla="*/ 0 w 5"/>
                    <a:gd name="T7" fmla="*/ 11 h 11"/>
                    <a:gd name="T8" fmla="*/ 5 w 5"/>
                    <a:gd name="T9" fmla="*/ 11 h 11"/>
                    <a:gd name="T10" fmla="*/ 5 w 5"/>
                    <a:gd name="T11" fmla="*/ 11 h 11"/>
                    <a:gd name="T12" fmla="*/ 5 w 5"/>
                    <a:gd name="T13" fmla="*/ 5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1"/>
                    <a:gd name="T23" fmla="*/ 5 w 5"/>
                    <a:gd name="T24" fmla="*/ 11 h 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1">
                      <a:moveTo>
                        <a:pt x="5" y="5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69" name="Freeform 264"/>
                <p:cNvSpPr>
                  <a:spLocks noChangeAspect="1"/>
                </p:cNvSpPr>
                <p:nvPr/>
              </p:nvSpPr>
              <p:spPr bwMode="auto">
                <a:xfrm>
                  <a:off x="1798" y="3905"/>
                  <a:ext cx="5" cy="26"/>
                </a:xfrm>
                <a:custGeom>
                  <a:avLst/>
                  <a:gdLst>
                    <a:gd name="T0" fmla="*/ 5 w 5"/>
                    <a:gd name="T1" fmla="*/ 5 h 26"/>
                    <a:gd name="T2" fmla="*/ 5 w 5"/>
                    <a:gd name="T3" fmla="*/ 0 h 26"/>
                    <a:gd name="T4" fmla="*/ 0 w 5"/>
                    <a:gd name="T5" fmla="*/ 5 h 26"/>
                    <a:gd name="T6" fmla="*/ 0 w 5"/>
                    <a:gd name="T7" fmla="*/ 26 h 26"/>
                    <a:gd name="T8" fmla="*/ 5 w 5"/>
                    <a:gd name="T9" fmla="*/ 26 h 26"/>
                    <a:gd name="T10" fmla="*/ 5 w 5"/>
                    <a:gd name="T11" fmla="*/ 26 h 26"/>
                    <a:gd name="T12" fmla="*/ 5 w 5"/>
                    <a:gd name="T13" fmla="*/ 5 h 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26"/>
                    <a:gd name="T23" fmla="*/ 5 w 5"/>
                    <a:gd name="T24" fmla="*/ 26 h 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26">
                      <a:moveTo>
                        <a:pt x="5" y="5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26"/>
                      </a:lnTo>
                      <a:lnTo>
                        <a:pt x="5" y="26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70" name="Freeform 265"/>
                <p:cNvSpPr>
                  <a:spLocks noChangeAspect="1"/>
                </p:cNvSpPr>
                <p:nvPr/>
              </p:nvSpPr>
              <p:spPr bwMode="auto">
                <a:xfrm>
                  <a:off x="1798" y="3941"/>
                  <a:ext cx="5" cy="10"/>
                </a:xfrm>
                <a:custGeom>
                  <a:avLst/>
                  <a:gdLst>
                    <a:gd name="T0" fmla="*/ 5 w 5"/>
                    <a:gd name="T1" fmla="*/ 5 h 10"/>
                    <a:gd name="T2" fmla="*/ 5 w 5"/>
                    <a:gd name="T3" fmla="*/ 0 h 10"/>
                    <a:gd name="T4" fmla="*/ 0 w 5"/>
                    <a:gd name="T5" fmla="*/ 5 h 10"/>
                    <a:gd name="T6" fmla="*/ 0 w 5"/>
                    <a:gd name="T7" fmla="*/ 10 h 10"/>
                    <a:gd name="T8" fmla="*/ 5 w 5"/>
                    <a:gd name="T9" fmla="*/ 10 h 10"/>
                    <a:gd name="T10" fmla="*/ 5 w 5"/>
                    <a:gd name="T11" fmla="*/ 10 h 10"/>
                    <a:gd name="T12" fmla="*/ 5 w 5"/>
                    <a:gd name="T13" fmla="*/ 5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0"/>
                    <a:gd name="T23" fmla="*/ 5 w 5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0">
                      <a:moveTo>
                        <a:pt x="5" y="5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71" name="Freeform 266"/>
                <p:cNvSpPr>
                  <a:spLocks noChangeAspect="1"/>
                </p:cNvSpPr>
                <p:nvPr/>
              </p:nvSpPr>
              <p:spPr bwMode="auto">
                <a:xfrm>
                  <a:off x="1798" y="3962"/>
                  <a:ext cx="5" cy="26"/>
                </a:xfrm>
                <a:custGeom>
                  <a:avLst/>
                  <a:gdLst>
                    <a:gd name="T0" fmla="*/ 5 w 5"/>
                    <a:gd name="T1" fmla="*/ 5 h 26"/>
                    <a:gd name="T2" fmla="*/ 5 w 5"/>
                    <a:gd name="T3" fmla="*/ 0 h 26"/>
                    <a:gd name="T4" fmla="*/ 0 w 5"/>
                    <a:gd name="T5" fmla="*/ 5 h 26"/>
                    <a:gd name="T6" fmla="*/ 0 w 5"/>
                    <a:gd name="T7" fmla="*/ 26 h 26"/>
                    <a:gd name="T8" fmla="*/ 5 w 5"/>
                    <a:gd name="T9" fmla="*/ 26 h 26"/>
                    <a:gd name="T10" fmla="*/ 5 w 5"/>
                    <a:gd name="T11" fmla="*/ 26 h 26"/>
                    <a:gd name="T12" fmla="*/ 5 w 5"/>
                    <a:gd name="T13" fmla="*/ 5 h 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26"/>
                    <a:gd name="T23" fmla="*/ 5 w 5"/>
                    <a:gd name="T24" fmla="*/ 26 h 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26">
                      <a:moveTo>
                        <a:pt x="5" y="5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26"/>
                      </a:lnTo>
                      <a:lnTo>
                        <a:pt x="5" y="26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72" name="Freeform 267"/>
                <p:cNvSpPr>
                  <a:spLocks noChangeAspect="1"/>
                </p:cNvSpPr>
                <p:nvPr/>
              </p:nvSpPr>
              <p:spPr bwMode="auto">
                <a:xfrm>
                  <a:off x="1798" y="3998"/>
                  <a:ext cx="5" cy="10"/>
                </a:xfrm>
                <a:custGeom>
                  <a:avLst/>
                  <a:gdLst>
                    <a:gd name="T0" fmla="*/ 5 w 5"/>
                    <a:gd name="T1" fmla="*/ 5 h 10"/>
                    <a:gd name="T2" fmla="*/ 5 w 5"/>
                    <a:gd name="T3" fmla="*/ 0 h 10"/>
                    <a:gd name="T4" fmla="*/ 0 w 5"/>
                    <a:gd name="T5" fmla="*/ 5 h 10"/>
                    <a:gd name="T6" fmla="*/ 0 w 5"/>
                    <a:gd name="T7" fmla="*/ 10 h 10"/>
                    <a:gd name="T8" fmla="*/ 5 w 5"/>
                    <a:gd name="T9" fmla="*/ 10 h 10"/>
                    <a:gd name="T10" fmla="*/ 5 w 5"/>
                    <a:gd name="T11" fmla="*/ 10 h 10"/>
                    <a:gd name="T12" fmla="*/ 5 w 5"/>
                    <a:gd name="T13" fmla="*/ 5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0"/>
                    <a:gd name="T23" fmla="*/ 5 w 5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0">
                      <a:moveTo>
                        <a:pt x="5" y="5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73" name="Freeform 268"/>
                <p:cNvSpPr>
                  <a:spLocks noChangeAspect="1"/>
                </p:cNvSpPr>
                <p:nvPr/>
              </p:nvSpPr>
              <p:spPr bwMode="auto">
                <a:xfrm>
                  <a:off x="1798" y="4019"/>
                  <a:ext cx="5" cy="25"/>
                </a:xfrm>
                <a:custGeom>
                  <a:avLst/>
                  <a:gdLst>
                    <a:gd name="T0" fmla="*/ 5 w 5"/>
                    <a:gd name="T1" fmla="*/ 5 h 25"/>
                    <a:gd name="T2" fmla="*/ 5 w 5"/>
                    <a:gd name="T3" fmla="*/ 0 h 25"/>
                    <a:gd name="T4" fmla="*/ 0 w 5"/>
                    <a:gd name="T5" fmla="*/ 5 h 25"/>
                    <a:gd name="T6" fmla="*/ 0 w 5"/>
                    <a:gd name="T7" fmla="*/ 25 h 25"/>
                    <a:gd name="T8" fmla="*/ 5 w 5"/>
                    <a:gd name="T9" fmla="*/ 25 h 25"/>
                    <a:gd name="T10" fmla="*/ 5 w 5"/>
                    <a:gd name="T11" fmla="*/ 25 h 25"/>
                    <a:gd name="T12" fmla="*/ 5 w 5"/>
                    <a:gd name="T13" fmla="*/ 5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25"/>
                    <a:gd name="T23" fmla="*/ 5 w 5"/>
                    <a:gd name="T24" fmla="*/ 25 h 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25">
                      <a:moveTo>
                        <a:pt x="5" y="5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374" name="Freeform 269"/>
                <p:cNvSpPr>
                  <a:spLocks noChangeAspect="1"/>
                </p:cNvSpPr>
                <p:nvPr/>
              </p:nvSpPr>
              <p:spPr bwMode="auto">
                <a:xfrm>
                  <a:off x="1798" y="4055"/>
                  <a:ext cx="10" cy="5"/>
                </a:xfrm>
                <a:custGeom>
                  <a:avLst/>
                  <a:gdLst>
                    <a:gd name="T0" fmla="*/ 5 w 10"/>
                    <a:gd name="T1" fmla="*/ 5 h 5"/>
                    <a:gd name="T2" fmla="*/ 5 w 10"/>
                    <a:gd name="T3" fmla="*/ 0 h 5"/>
                    <a:gd name="T4" fmla="*/ 0 w 10"/>
                    <a:gd name="T5" fmla="*/ 5 h 5"/>
                    <a:gd name="T6" fmla="*/ 5 w 10"/>
                    <a:gd name="T7" fmla="*/ 5 h 5"/>
                    <a:gd name="T8" fmla="*/ 5 w 10"/>
                    <a:gd name="T9" fmla="*/ 5 h 5"/>
                    <a:gd name="T10" fmla="*/ 10 w 10"/>
                    <a:gd name="T11" fmla="*/ 5 h 5"/>
                    <a:gd name="T12" fmla="*/ 5 w 10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"/>
                    <a:gd name="T22" fmla="*/ 0 h 5"/>
                    <a:gd name="T23" fmla="*/ 10 w 10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" h="5">
                      <a:moveTo>
                        <a:pt x="5" y="5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4117" name="Group 270"/>
              <p:cNvGrpSpPr>
                <a:grpSpLocks/>
              </p:cNvGrpSpPr>
              <p:nvPr/>
            </p:nvGrpSpPr>
            <p:grpSpPr bwMode="auto">
              <a:xfrm>
                <a:off x="4195" y="1796"/>
                <a:ext cx="994" cy="435"/>
                <a:chOff x="4199" y="1796"/>
                <a:chExt cx="994" cy="435"/>
              </a:xfrm>
            </p:grpSpPr>
            <p:grpSp>
              <p:nvGrpSpPr>
                <p:cNvPr id="4118" name="Group 271"/>
                <p:cNvGrpSpPr>
                  <a:grpSpLocks noChangeAspect="1"/>
                </p:cNvGrpSpPr>
                <p:nvPr/>
              </p:nvGrpSpPr>
              <p:grpSpPr bwMode="auto">
                <a:xfrm>
                  <a:off x="4204" y="2102"/>
                  <a:ext cx="177" cy="1"/>
                  <a:chOff x="1091" y="3569"/>
                  <a:chExt cx="712" cy="6"/>
                </a:xfrm>
              </p:grpSpPr>
              <p:sp>
                <p:nvSpPr>
                  <p:cNvPr id="4331" name="Freeform 272"/>
                  <p:cNvSpPr>
                    <a:spLocks noChangeAspect="1"/>
                  </p:cNvSpPr>
                  <p:nvPr/>
                </p:nvSpPr>
                <p:spPr bwMode="auto">
                  <a:xfrm>
                    <a:off x="1091" y="3569"/>
                    <a:ext cx="20" cy="6"/>
                  </a:xfrm>
                  <a:custGeom>
                    <a:avLst/>
                    <a:gdLst>
                      <a:gd name="T0" fmla="*/ 0 w 20"/>
                      <a:gd name="T1" fmla="*/ 0 h 6"/>
                      <a:gd name="T2" fmla="*/ 0 w 20"/>
                      <a:gd name="T3" fmla="*/ 0 h 6"/>
                      <a:gd name="T4" fmla="*/ 0 w 20"/>
                      <a:gd name="T5" fmla="*/ 6 h 6"/>
                      <a:gd name="T6" fmla="*/ 20 w 20"/>
                      <a:gd name="T7" fmla="*/ 6 h 6"/>
                      <a:gd name="T8" fmla="*/ 20 w 20"/>
                      <a:gd name="T9" fmla="*/ 0 h 6"/>
                      <a:gd name="T10" fmla="*/ 20 w 20"/>
                      <a:gd name="T11" fmla="*/ 0 h 6"/>
                      <a:gd name="T12" fmla="*/ 0 w 2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0"/>
                      <a:gd name="T22" fmla="*/ 0 h 6"/>
                      <a:gd name="T23" fmla="*/ 20 w 2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0" h="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20" y="6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32" name="Freeform 273"/>
                  <p:cNvSpPr>
                    <a:spLocks noChangeAspect="1"/>
                  </p:cNvSpPr>
                  <p:nvPr/>
                </p:nvSpPr>
                <p:spPr bwMode="auto">
                  <a:xfrm>
                    <a:off x="1122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33" name="Freeform 274"/>
                  <p:cNvSpPr>
                    <a:spLocks noChangeAspect="1"/>
                  </p:cNvSpPr>
                  <p:nvPr/>
                </p:nvSpPr>
                <p:spPr bwMode="auto">
                  <a:xfrm>
                    <a:off x="1142" y="3569"/>
                    <a:ext cx="25" cy="6"/>
                  </a:xfrm>
                  <a:custGeom>
                    <a:avLst/>
                    <a:gdLst>
                      <a:gd name="T0" fmla="*/ 5 w 25"/>
                      <a:gd name="T1" fmla="*/ 0 h 6"/>
                      <a:gd name="T2" fmla="*/ 0 w 25"/>
                      <a:gd name="T3" fmla="*/ 0 h 6"/>
                      <a:gd name="T4" fmla="*/ 5 w 25"/>
                      <a:gd name="T5" fmla="*/ 6 h 6"/>
                      <a:gd name="T6" fmla="*/ 25 w 25"/>
                      <a:gd name="T7" fmla="*/ 6 h 6"/>
                      <a:gd name="T8" fmla="*/ 25 w 25"/>
                      <a:gd name="T9" fmla="*/ 0 h 6"/>
                      <a:gd name="T10" fmla="*/ 25 w 25"/>
                      <a:gd name="T11" fmla="*/ 0 h 6"/>
                      <a:gd name="T12" fmla="*/ 5 w 25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6"/>
                      <a:gd name="T23" fmla="*/ 25 w 25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5" y="6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34" name="Freeform 275"/>
                  <p:cNvSpPr>
                    <a:spLocks noChangeAspect="1"/>
                  </p:cNvSpPr>
                  <p:nvPr/>
                </p:nvSpPr>
                <p:spPr bwMode="auto">
                  <a:xfrm>
                    <a:off x="1177" y="3569"/>
                    <a:ext cx="11" cy="6"/>
                  </a:xfrm>
                  <a:custGeom>
                    <a:avLst/>
                    <a:gdLst>
                      <a:gd name="T0" fmla="*/ 6 w 11"/>
                      <a:gd name="T1" fmla="*/ 0 h 6"/>
                      <a:gd name="T2" fmla="*/ 0 w 11"/>
                      <a:gd name="T3" fmla="*/ 0 h 6"/>
                      <a:gd name="T4" fmla="*/ 6 w 11"/>
                      <a:gd name="T5" fmla="*/ 6 h 6"/>
                      <a:gd name="T6" fmla="*/ 11 w 11"/>
                      <a:gd name="T7" fmla="*/ 6 h 6"/>
                      <a:gd name="T8" fmla="*/ 11 w 11"/>
                      <a:gd name="T9" fmla="*/ 0 h 6"/>
                      <a:gd name="T10" fmla="*/ 11 w 11"/>
                      <a:gd name="T11" fmla="*/ 0 h 6"/>
                      <a:gd name="T12" fmla="*/ 6 w 11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1"/>
                      <a:gd name="T22" fmla="*/ 0 h 6"/>
                      <a:gd name="T23" fmla="*/ 11 w 11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1" h="6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11" y="6"/>
                        </a:lnTo>
                        <a:lnTo>
                          <a:pt x="11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35" name="Freeform 276"/>
                  <p:cNvSpPr>
                    <a:spLocks noChangeAspect="1"/>
                  </p:cNvSpPr>
                  <p:nvPr/>
                </p:nvSpPr>
                <p:spPr bwMode="auto">
                  <a:xfrm>
                    <a:off x="1198" y="3569"/>
                    <a:ext cx="25" cy="6"/>
                  </a:xfrm>
                  <a:custGeom>
                    <a:avLst/>
                    <a:gdLst>
                      <a:gd name="T0" fmla="*/ 5 w 25"/>
                      <a:gd name="T1" fmla="*/ 0 h 6"/>
                      <a:gd name="T2" fmla="*/ 0 w 25"/>
                      <a:gd name="T3" fmla="*/ 0 h 6"/>
                      <a:gd name="T4" fmla="*/ 5 w 25"/>
                      <a:gd name="T5" fmla="*/ 6 h 6"/>
                      <a:gd name="T6" fmla="*/ 25 w 25"/>
                      <a:gd name="T7" fmla="*/ 6 h 6"/>
                      <a:gd name="T8" fmla="*/ 25 w 25"/>
                      <a:gd name="T9" fmla="*/ 0 h 6"/>
                      <a:gd name="T10" fmla="*/ 25 w 25"/>
                      <a:gd name="T11" fmla="*/ 0 h 6"/>
                      <a:gd name="T12" fmla="*/ 5 w 25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6"/>
                      <a:gd name="T23" fmla="*/ 25 w 25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5" y="6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36" name="Freeform 277"/>
                  <p:cNvSpPr>
                    <a:spLocks noChangeAspect="1"/>
                  </p:cNvSpPr>
                  <p:nvPr/>
                </p:nvSpPr>
                <p:spPr bwMode="auto">
                  <a:xfrm>
                    <a:off x="1233" y="3569"/>
                    <a:ext cx="11" cy="6"/>
                  </a:xfrm>
                  <a:custGeom>
                    <a:avLst/>
                    <a:gdLst>
                      <a:gd name="T0" fmla="*/ 5 w 11"/>
                      <a:gd name="T1" fmla="*/ 0 h 6"/>
                      <a:gd name="T2" fmla="*/ 0 w 11"/>
                      <a:gd name="T3" fmla="*/ 0 h 6"/>
                      <a:gd name="T4" fmla="*/ 5 w 11"/>
                      <a:gd name="T5" fmla="*/ 6 h 6"/>
                      <a:gd name="T6" fmla="*/ 11 w 11"/>
                      <a:gd name="T7" fmla="*/ 6 h 6"/>
                      <a:gd name="T8" fmla="*/ 11 w 11"/>
                      <a:gd name="T9" fmla="*/ 0 h 6"/>
                      <a:gd name="T10" fmla="*/ 11 w 11"/>
                      <a:gd name="T11" fmla="*/ 0 h 6"/>
                      <a:gd name="T12" fmla="*/ 5 w 11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1"/>
                      <a:gd name="T22" fmla="*/ 0 h 6"/>
                      <a:gd name="T23" fmla="*/ 11 w 11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1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1" y="6"/>
                        </a:lnTo>
                        <a:lnTo>
                          <a:pt x="11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37" name="Freeform 278"/>
                  <p:cNvSpPr>
                    <a:spLocks noChangeAspect="1"/>
                  </p:cNvSpPr>
                  <p:nvPr/>
                </p:nvSpPr>
                <p:spPr bwMode="auto">
                  <a:xfrm>
                    <a:off x="1254" y="3569"/>
                    <a:ext cx="25" cy="6"/>
                  </a:xfrm>
                  <a:custGeom>
                    <a:avLst/>
                    <a:gdLst>
                      <a:gd name="T0" fmla="*/ 5 w 25"/>
                      <a:gd name="T1" fmla="*/ 0 h 6"/>
                      <a:gd name="T2" fmla="*/ 0 w 25"/>
                      <a:gd name="T3" fmla="*/ 0 h 6"/>
                      <a:gd name="T4" fmla="*/ 5 w 25"/>
                      <a:gd name="T5" fmla="*/ 6 h 6"/>
                      <a:gd name="T6" fmla="*/ 25 w 25"/>
                      <a:gd name="T7" fmla="*/ 6 h 6"/>
                      <a:gd name="T8" fmla="*/ 25 w 25"/>
                      <a:gd name="T9" fmla="*/ 0 h 6"/>
                      <a:gd name="T10" fmla="*/ 25 w 25"/>
                      <a:gd name="T11" fmla="*/ 0 h 6"/>
                      <a:gd name="T12" fmla="*/ 5 w 25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6"/>
                      <a:gd name="T23" fmla="*/ 25 w 25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5" y="6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38" name="Freeform 279"/>
                  <p:cNvSpPr>
                    <a:spLocks noChangeAspect="1"/>
                  </p:cNvSpPr>
                  <p:nvPr/>
                </p:nvSpPr>
                <p:spPr bwMode="auto">
                  <a:xfrm>
                    <a:off x="1289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39" name="Freeform 280"/>
                  <p:cNvSpPr>
                    <a:spLocks noChangeAspect="1"/>
                  </p:cNvSpPr>
                  <p:nvPr/>
                </p:nvSpPr>
                <p:spPr bwMode="auto">
                  <a:xfrm>
                    <a:off x="1310" y="3569"/>
                    <a:ext cx="25" cy="6"/>
                  </a:xfrm>
                  <a:custGeom>
                    <a:avLst/>
                    <a:gdLst>
                      <a:gd name="T0" fmla="*/ 5 w 25"/>
                      <a:gd name="T1" fmla="*/ 0 h 6"/>
                      <a:gd name="T2" fmla="*/ 0 w 25"/>
                      <a:gd name="T3" fmla="*/ 0 h 6"/>
                      <a:gd name="T4" fmla="*/ 5 w 25"/>
                      <a:gd name="T5" fmla="*/ 6 h 6"/>
                      <a:gd name="T6" fmla="*/ 25 w 25"/>
                      <a:gd name="T7" fmla="*/ 6 h 6"/>
                      <a:gd name="T8" fmla="*/ 25 w 25"/>
                      <a:gd name="T9" fmla="*/ 0 h 6"/>
                      <a:gd name="T10" fmla="*/ 25 w 25"/>
                      <a:gd name="T11" fmla="*/ 0 h 6"/>
                      <a:gd name="T12" fmla="*/ 5 w 25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6"/>
                      <a:gd name="T23" fmla="*/ 25 w 25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5" y="6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0" name="Freeform 281"/>
                  <p:cNvSpPr>
                    <a:spLocks noChangeAspect="1"/>
                  </p:cNvSpPr>
                  <p:nvPr/>
                </p:nvSpPr>
                <p:spPr bwMode="auto">
                  <a:xfrm>
                    <a:off x="1345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1" name="Freeform 282"/>
                  <p:cNvSpPr>
                    <a:spLocks noChangeAspect="1"/>
                  </p:cNvSpPr>
                  <p:nvPr/>
                </p:nvSpPr>
                <p:spPr bwMode="auto">
                  <a:xfrm>
                    <a:off x="1366" y="3569"/>
                    <a:ext cx="25" cy="6"/>
                  </a:xfrm>
                  <a:custGeom>
                    <a:avLst/>
                    <a:gdLst>
                      <a:gd name="T0" fmla="*/ 5 w 25"/>
                      <a:gd name="T1" fmla="*/ 0 h 6"/>
                      <a:gd name="T2" fmla="*/ 0 w 25"/>
                      <a:gd name="T3" fmla="*/ 0 h 6"/>
                      <a:gd name="T4" fmla="*/ 5 w 25"/>
                      <a:gd name="T5" fmla="*/ 6 h 6"/>
                      <a:gd name="T6" fmla="*/ 25 w 25"/>
                      <a:gd name="T7" fmla="*/ 6 h 6"/>
                      <a:gd name="T8" fmla="*/ 25 w 25"/>
                      <a:gd name="T9" fmla="*/ 0 h 6"/>
                      <a:gd name="T10" fmla="*/ 25 w 25"/>
                      <a:gd name="T11" fmla="*/ 0 h 6"/>
                      <a:gd name="T12" fmla="*/ 5 w 25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6"/>
                      <a:gd name="T23" fmla="*/ 25 w 25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5" y="6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2" name="Freeform 283"/>
                  <p:cNvSpPr>
                    <a:spLocks noChangeAspect="1"/>
                  </p:cNvSpPr>
                  <p:nvPr/>
                </p:nvSpPr>
                <p:spPr bwMode="auto">
                  <a:xfrm>
                    <a:off x="1401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3" name="Freeform 284"/>
                  <p:cNvSpPr>
                    <a:spLocks noChangeAspect="1"/>
                  </p:cNvSpPr>
                  <p:nvPr/>
                </p:nvSpPr>
                <p:spPr bwMode="auto">
                  <a:xfrm>
                    <a:off x="1421" y="3569"/>
                    <a:ext cx="26" cy="6"/>
                  </a:xfrm>
                  <a:custGeom>
                    <a:avLst/>
                    <a:gdLst>
                      <a:gd name="T0" fmla="*/ 6 w 26"/>
                      <a:gd name="T1" fmla="*/ 0 h 6"/>
                      <a:gd name="T2" fmla="*/ 0 w 26"/>
                      <a:gd name="T3" fmla="*/ 0 h 6"/>
                      <a:gd name="T4" fmla="*/ 6 w 26"/>
                      <a:gd name="T5" fmla="*/ 6 h 6"/>
                      <a:gd name="T6" fmla="*/ 26 w 26"/>
                      <a:gd name="T7" fmla="*/ 6 h 6"/>
                      <a:gd name="T8" fmla="*/ 26 w 26"/>
                      <a:gd name="T9" fmla="*/ 0 h 6"/>
                      <a:gd name="T10" fmla="*/ 26 w 26"/>
                      <a:gd name="T11" fmla="*/ 0 h 6"/>
                      <a:gd name="T12" fmla="*/ 6 w 26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"/>
                      <a:gd name="T22" fmla="*/ 0 h 6"/>
                      <a:gd name="T23" fmla="*/ 26 w 26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" h="6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26" y="6"/>
                        </a:lnTo>
                        <a:lnTo>
                          <a:pt x="26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4" name="Freeform 285"/>
                  <p:cNvSpPr>
                    <a:spLocks noChangeAspect="1"/>
                  </p:cNvSpPr>
                  <p:nvPr/>
                </p:nvSpPr>
                <p:spPr bwMode="auto">
                  <a:xfrm>
                    <a:off x="1457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5" name="Freeform 286"/>
                  <p:cNvSpPr>
                    <a:spLocks noChangeAspect="1"/>
                  </p:cNvSpPr>
                  <p:nvPr/>
                </p:nvSpPr>
                <p:spPr bwMode="auto">
                  <a:xfrm>
                    <a:off x="1477" y="3569"/>
                    <a:ext cx="26" cy="6"/>
                  </a:xfrm>
                  <a:custGeom>
                    <a:avLst/>
                    <a:gdLst>
                      <a:gd name="T0" fmla="*/ 5 w 26"/>
                      <a:gd name="T1" fmla="*/ 0 h 6"/>
                      <a:gd name="T2" fmla="*/ 0 w 26"/>
                      <a:gd name="T3" fmla="*/ 0 h 6"/>
                      <a:gd name="T4" fmla="*/ 5 w 26"/>
                      <a:gd name="T5" fmla="*/ 6 h 6"/>
                      <a:gd name="T6" fmla="*/ 26 w 26"/>
                      <a:gd name="T7" fmla="*/ 6 h 6"/>
                      <a:gd name="T8" fmla="*/ 26 w 26"/>
                      <a:gd name="T9" fmla="*/ 0 h 6"/>
                      <a:gd name="T10" fmla="*/ 26 w 26"/>
                      <a:gd name="T11" fmla="*/ 0 h 6"/>
                      <a:gd name="T12" fmla="*/ 5 w 26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"/>
                      <a:gd name="T22" fmla="*/ 0 h 6"/>
                      <a:gd name="T23" fmla="*/ 26 w 26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6" y="6"/>
                        </a:lnTo>
                        <a:lnTo>
                          <a:pt x="26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6" name="Freeform 287"/>
                  <p:cNvSpPr>
                    <a:spLocks noChangeAspect="1"/>
                  </p:cNvSpPr>
                  <p:nvPr/>
                </p:nvSpPr>
                <p:spPr bwMode="auto">
                  <a:xfrm>
                    <a:off x="1513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7" name="Freeform 288"/>
                  <p:cNvSpPr>
                    <a:spLocks noChangeAspect="1"/>
                  </p:cNvSpPr>
                  <p:nvPr/>
                </p:nvSpPr>
                <p:spPr bwMode="auto">
                  <a:xfrm>
                    <a:off x="1533" y="3569"/>
                    <a:ext cx="26" cy="6"/>
                  </a:xfrm>
                  <a:custGeom>
                    <a:avLst/>
                    <a:gdLst>
                      <a:gd name="T0" fmla="*/ 5 w 26"/>
                      <a:gd name="T1" fmla="*/ 0 h 6"/>
                      <a:gd name="T2" fmla="*/ 0 w 26"/>
                      <a:gd name="T3" fmla="*/ 0 h 6"/>
                      <a:gd name="T4" fmla="*/ 5 w 26"/>
                      <a:gd name="T5" fmla="*/ 6 h 6"/>
                      <a:gd name="T6" fmla="*/ 26 w 26"/>
                      <a:gd name="T7" fmla="*/ 6 h 6"/>
                      <a:gd name="T8" fmla="*/ 26 w 26"/>
                      <a:gd name="T9" fmla="*/ 0 h 6"/>
                      <a:gd name="T10" fmla="*/ 26 w 26"/>
                      <a:gd name="T11" fmla="*/ 0 h 6"/>
                      <a:gd name="T12" fmla="*/ 5 w 26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"/>
                      <a:gd name="T22" fmla="*/ 0 h 6"/>
                      <a:gd name="T23" fmla="*/ 26 w 26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6" y="6"/>
                        </a:lnTo>
                        <a:lnTo>
                          <a:pt x="26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8" name="Freeform 289"/>
                  <p:cNvSpPr>
                    <a:spLocks noChangeAspect="1"/>
                  </p:cNvSpPr>
                  <p:nvPr/>
                </p:nvSpPr>
                <p:spPr bwMode="auto">
                  <a:xfrm>
                    <a:off x="1569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49" name="Freeform 290"/>
                  <p:cNvSpPr>
                    <a:spLocks noChangeAspect="1"/>
                  </p:cNvSpPr>
                  <p:nvPr/>
                </p:nvSpPr>
                <p:spPr bwMode="auto">
                  <a:xfrm>
                    <a:off x="1589" y="3569"/>
                    <a:ext cx="26" cy="6"/>
                  </a:xfrm>
                  <a:custGeom>
                    <a:avLst/>
                    <a:gdLst>
                      <a:gd name="T0" fmla="*/ 5 w 26"/>
                      <a:gd name="T1" fmla="*/ 0 h 6"/>
                      <a:gd name="T2" fmla="*/ 0 w 26"/>
                      <a:gd name="T3" fmla="*/ 0 h 6"/>
                      <a:gd name="T4" fmla="*/ 5 w 26"/>
                      <a:gd name="T5" fmla="*/ 6 h 6"/>
                      <a:gd name="T6" fmla="*/ 26 w 26"/>
                      <a:gd name="T7" fmla="*/ 6 h 6"/>
                      <a:gd name="T8" fmla="*/ 26 w 26"/>
                      <a:gd name="T9" fmla="*/ 0 h 6"/>
                      <a:gd name="T10" fmla="*/ 26 w 26"/>
                      <a:gd name="T11" fmla="*/ 0 h 6"/>
                      <a:gd name="T12" fmla="*/ 5 w 26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"/>
                      <a:gd name="T22" fmla="*/ 0 h 6"/>
                      <a:gd name="T23" fmla="*/ 26 w 26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6" y="6"/>
                        </a:lnTo>
                        <a:lnTo>
                          <a:pt x="26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50" name="Freeform 291"/>
                  <p:cNvSpPr>
                    <a:spLocks noChangeAspect="1"/>
                  </p:cNvSpPr>
                  <p:nvPr/>
                </p:nvSpPr>
                <p:spPr bwMode="auto">
                  <a:xfrm>
                    <a:off x="1625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51" name="Freeform 292"/>
                  <p:cNvSpPr>
                    <a:spLocks noChangeAspect="1"/>
                  </p:cNvSpPr>
                  <p:nvPr/>
                </p:nvSpPr>
                <p:spPr bwMode="auto">
                  <a:xfrm>
                    <a:off x="1645" y="3569"/>
                    <a:ext cx="26" cy="6"/>
                  </a:xfrm>
                  <a:custGeom>
                    <a:avLst/>
                    <a:gdLst>
                      <a:gd name="T0" fmla="*/ 5 w 26"/>
                      <a:gd name="T1" fmla="*/ 0 h 6"/>
                      <a:gd name="T2" fmla="*/ 0 w 26"/>
                      <a:gd name="T3" fmla="*/ 0 h 6"/>
                      <a:gd name="T4" fmla="*/ 5 w 26"/>
                      <a:gd name="T5" fmla="*/ 6 h 6"/>
                      <a:gd name="T6" fmla="*/ 26 w 26"/>
                      <a:gd name="T7" fmla="*/ 6 h 6"/>
                      <a:gd name="T8" fmla="*/ 26 w 26"/>
                      <a:gd name="T9" fmla="*/ 0 h 6"/>
                      <a:gd name="T10" fmla="*/ 26 w 26"/>
                      <a:gd name="T11" fmla="*/ 0 h 6"/>
                      <a:gd name="T12" fmla="*/ 5 w 26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"/>
                      <a:gd name="T22" fmla="*/ 0 h 6"/>
                      <a:gd name="T23" fmla="*/ 26 w 26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6" y="6"/>
                        </a:lnTo>
                        <a:lnTo>
                          <a:pt x="26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52" name="Freeform 293"/>
                  <p:cNvSpPr>
                    <a:spLocks noChangeAspect="1"/>
                  </p:cNvSpPr>
                  <p:nvPr/>
                </p:nvSpPr>
                <p:spPr bwMode="auto">
                  <a:xfrm>
                    <a:off x="1681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53" name="Freeform 294"/>
                  <p:cNvSpPr>
                    <a:spLocks noChangeAspect="1"/>
                  </p:cNvSpPr>
                  <p:nvPr/>
                </p:nvSpPr>
                <p:spPr bwMode="auto">
                  <a:xfrm>
                    <a:off x="1701" y="3569"/>
                    <a:ext cx="26" cy="6"/>
                  </a:xfrm>
                  <a:custGeom>
                    <a:avLst/>
                    <a:gdLst>
                      <a:gd name="T0" fmla="*/ 5 w 26"/>
                      <a:gd name="T1" fmla="*/ 0 h 6"/>
                      <a:gd name="T2" fmla="*/ 0 w 26"/>
                      <a:gd name="T3" fmla="*/ 0 h 6"/>
                      <a:gd name="T4" fmla="*/ 5 w 26"/>
                      <a:gd name="T5" fmla="*/ 6 h 6"/>
                      <a:gd name="T6" fmla="*/ 26 w 26"/>
                      <a:gd name="T7" fmla="*/ 6 h 6"/>
                      <a:gd name="T8" fmla="*/ 26 w 26"/>
                      <a:gd name="T9" fmla="*/ 0 h 6"/>
                      <a:gd name="T10" fmla="*/ 26 w 26"/>
                      <a:gd name="T11" fmla="*/ 0 h 6"/>
                      <a:gd name="T12" fmla="*/ 5 w 26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"/>
                      <a:gd name="T22" fmla="*/ 0 h 6"/>
                      <a:gd name="T23" fmla="*/ 26 w 26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6" y="6"/>
                        </a:lnTo>
                        <a:lnTo>
                          <a:pt x="26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54" name="Freeform 295"/>
                  <p:cNvSpPr>
                    <a:spLocks noChangeAspect="1"/>
                  </p:cNvSpPr>
                  <p:nvPr/>
                </p:nvSpPr>
                <p:spPr bwMode="auto">
                  <a:xfrm>
                    <a:off x="1737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55" name="Freeform 296"/>
                  <p:cNvSpPr>
                    <a:spLocks noChangeAspect="1"/>
                  </p:cNvSpPr>
                  <p:nvPr/>
                </p:nvSpPr>
                <p:spPr bwMode="auto">
                  <a:xfrm>
                    <a:off x="1757" y="3569"/>
                    <a:ext cx="25" cy="6"/>
                  </a:xfrm>
                  <a:custGeom>
                    <a:avLst/>
                    <a:gdLst>
                      <a:gd name="T0" fmla="*/ 5 w 25"/>
                      <a:gd name="T1" fmla="*/ 0 h 6"/>
                      <a:gd name="T2" fmla="*/ 0 w 25"/>
                      <a:gd name="T3" fmla="*/ 0 h 6"/>
                      <a:gd name="T4" fmla="*/ 5 w 25"/>
                      <a:gd name="T5" fmla="*/ 6 h 6"/>
                      <a:gd name="T6" fmla="*/ 25 w 25"/>
                      <a:gd name="T7" fmla="*/ 6 h 6"/>
                      <a:gd name="T8" fmla="*/ 25 w 25"/>
                      <a:gd name="T9" fmla="*/ 0 h 6"/>
                      <a:gd name="T10" fmla="*/ 25 w 25"/>
                      <a:gd name="T11" fmla="*/ 0 h 6"/>
                      <a:gd name="T12" fmla="*/ 5 w 25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6"/>
                      <a:gd name="T23" fmla="*/ 25 w 25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25" y="6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56" name="Freeform 297"/>
                  <p:cNvSpPr>
                    <a:spLocks noChangeAspect="1"/>
                  </p:cNvSpPr>
                  <p:nvPr/>
                </p:nvSpPr>
                <p:spPr bwMode="auto">
                  <a:xfrm>
                    <a:off x="1793" y="3569"/>
                    <a:ext cx="10" cy="6"/>
                  </a:xfrm>
                  <a:custGeom>
                    <a:avLst/>
                    <a:gdLst>
                      <a:gd name="T0" fmla="*/ 5 w 10"/>
                      <a:gd name="T1" fmla="*/ 0 h 6"/>
                      <a:gd name="T2" fmla="*/ 0 w 10"/>
                      <a:gd name="T3" fmla="*/ 0 h 6"/>
                      <a:gd name="T4" fmla="*/ 5 w 10"/>
                      <a:gd name="T5" fmla="*/ 6 h 6"/>
                      <a:gd name="T6" fmla="*/ 10 w 10"/>
                      <a:gd name="T7" fmla="*/ 6 h 6"/>
                      <a:gd name="T8" fmla="*/ 10 w 10"/>
                      <a:gd name="T9" fmla="*/ 0 h 6"/>
                      <a:gd name="T10" fmla="*/ 10 w 10"/>
                      <a:gd name="T11" fmla="*/ 0 h 6"/>
                      <a:gd name="T12" fmla="*/ 5 w 10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6"/>
                      <a:gd name="T23" fmla="*/ 10 w 10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6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6"/>
                        </a:lnTo>
                        <a:lnTo>
                          <a:pt x="10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119" name="Group 298"/>
                <p:cNvGrpSpPr>
                  <a:grpSpLocks noChangeAspect="1"/>
                </p:cNvGrpSpPr>
                <p:nvPr/>
              </p:nvGrpSpPr>
              <p:grpSpPr bwMode="auto">
                <a:xfrm>
                  <a:off x="4199" y="1796"/>
                  <a:ext cx="994" cy="435"/>
                  <a:chOff x="1055" y="2346"/>
                  <a:chExt cx="3987" cy="1745"/>
                </a:xfrm>
              </p:grpSpPr>
              <p:sp>
                <p:nvSpPr>
                  <p:cNvPr id="4131" name="Rectangle 2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1" y="2346"/>
                    <a:ext cx="3950" cy="17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it-IT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4132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1" y="2346"/>
                    <a:ext cx="3950" cy="1709"/>
                  </a:xfrm>
                  <a:prstGeom prst="rect">
                    <a:avLst/>
                  </a:prstGeom>
                  <a:noFill/>
                  <a:ln w="7938">
                    <a:solidFill>
                      <a:srgbClr val="80808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it-IT">
                      <a:solidFill>
                        <a:schemeClr val="bg1"/>
                      </a:solidFill>
                      <a:latin typeface="Times New Roman" pitchFamily="18" charset="0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4133" name="Line 30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91" y="2346"/>
                    <a:ext cx="1" cy="1709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34" name="Line 30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5" y="4055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35" name="Line 30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5" y="3812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36" name="Line 30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5" y="3564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37" name="Line 30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5" y="3322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38" name="Line 30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5" y="3079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39" name="Line 30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5" y="2836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0" name="Line 3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5" y="2589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1" name="Line 30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55" y="2346"/>
                    <a:ext cx="36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2" name="Line 3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91" y="4055"/>
                    <a:ext cx="3950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3" name="Line 31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91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4" name="Line 3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9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5" name="Line 31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406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6" name="Line 31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564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7" name="Line 3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21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8" name="Line 31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79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49" name="Line 31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37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0" name="Line 31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199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1" name="Line 31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357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2" name="Line 32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514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3" name="Line 32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672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4" name="Line 32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830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5" name="Line 3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987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6" name="Line 32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145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7" name="Line 32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2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8" name="Line 32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460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59" name="Line 32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618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0" name="Line 32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775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1" name="Line 32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933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2" name="Line 33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096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3" name="Line 33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253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4" name="Line 33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411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5" name="Line 33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568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6" name="Line 33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726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7" name="Line 33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83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8" name="Line 33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041" y="4055"/>
                    <a:ext cx="1" cy="2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69" name="Line 33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91" y="4055"/>
                    <a:ext cx="1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0" name="Line 33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879" y="4055"/>
                    <a:ext cx="1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1" name="Line 33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672" y="4055"/>
                    <a:ext cx="1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2" name="Line 34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460" y="4055"/>
                    <a:ext cx="1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3" name="Line 34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253" y="4055"/>
                    <a:ext cx="1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4" name="Line 34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041" y="4055"/>
                    <a:ext cx="1" cy="36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5" name="Line 34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091" y="2614"/>
                    <a:ext cx="10" cy="1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6" name="Line 34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01" y="2630"/>
                    <a:ext cx="5" cy="2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7" name="Line 34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06" y="2651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8" name="Line 34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16" y="2666"/>
                    <a:ext cx="6" cy="1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79" name="Line 34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22" y="2682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0" name="Line 3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32" y="2697"/>
                    <a:ext cx="5" cy="2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1" name="Line 34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37" y="2718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2" name="Line 3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47" y="2733"/>
                    <a:ext cx="5" cy="1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3" name="Line 3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52" y="2749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4" name="Line 35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62" y="2764"/>
                    <a:ext cx="10" cy="1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5" name="Line 3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72" y="2780"/>
                    <a:ext cx="5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6" name="Line 3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77" y="2795"/>
                    <a:ext cx="11" cy="1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7" name="Line 35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88" y="2811"/>
                    <a:ext cx="5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8" name="Line 35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193" y="2826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89" name="Line 35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03" y="2836"/>
                    <a:ext cx="5" cy="1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0" name="Line 35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08" y="2852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1" name="Line 35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18" y="2867"/>
                    <a:ext cx="5" cy="1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2" name="Line 3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23" y="2883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3" name="Line 3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33" y="2898"/>
                    <a:ext cx="11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4" name="Line 36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44" y="2909"/>
                    <a:ext cx="5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5" name="Line 36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49" y="2924"/>
                    <a:ext cx="10" cy="1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6" name="Line 36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59" y="2940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7" name="Line 36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64" y="2950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8" name="Line 36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74" y="2965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99" name="Line 36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79" y="2976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0" name="Line 3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89" y="2991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1" name="Line 36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4" y="3002"/>
                    <a:ext cx="11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2" name="Line 37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05" y="3017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3" name="Line 37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15" y="3027"/>
                    <a:ext cx="5" cy="1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4" name="Line 37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20" y="3043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5" name="Line 37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30" y="3053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6" name="Line 37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35" y="3064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7" name="Line 37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45" y="3079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8" name="Line 37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50" y="3089"/>
                    <a:ext cx="10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09" name="Line 37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60" y="3100"/>
                    <a:ext cx="6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0" name="Line 37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66" y="3110"/>
                    <a:ext cx="10" cy="1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1" name="Line 37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76" y="3125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2" name="Line 38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81" y="3136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3" name="Line 38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91" y="3146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4" name="Line 38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01" y="3156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5" name="Line 3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06" y="3167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6" name="Line 38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16" y="3177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7" name="Line 38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21" y="3187"/>
                    <a:ext cx="11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8" name="Line 38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32" y="3198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19" name="Line 38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37" y="3208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0" name="Line 38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47" y="3218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1" name="Line 38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52" y="3229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2" name="Line 39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62" y="3239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3" name="Line 3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72" y="3249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4" name="Line 39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77" y="3260"/>
                    <a:ext cx="11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5" name="Line 3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88" y="3270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6" name="Line 3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93" y="3275"/>
                    <a:ext cx="10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7" name="Line 3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03" y="3286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8" name="Line 39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08" y="3296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29" name="Line 39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18" y="3306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0" name="Line 39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23" y="3316"/>
                    <a:ext cx="10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1" name="Line 39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33" y="3322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2" name="Line 40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43" y="3332"/>
                    <a:ext cx="6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3" name="Line 40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49" y="3342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4" name="Line 40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59" y="3347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5" name="Line 40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64" y="3358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6" name="Line 40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74" y="3368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7" name="Line 40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79" y="3373"/>
                    <a:ext cx="10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8" name="Line 40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89" y="3384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39" name="Line 40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594" y="3389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0" name="Line 4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04" y="3399"/>
                    <a:ext cx="11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1" name="Line 40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15" y="3404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2" name="Line 4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20" y="3415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3" name="Line 4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30" y="3420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4" name="Line 4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35" y="3430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5" name="Line 41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45" y="3435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6" name="Line 41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50" y="3446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7" name="Line 41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60" y="3451"/>
                    <a:ext cx="6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8" name="Line 4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66" y="3461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49" name="Line 41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76" y="3466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0" name="Line 4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86" y="3471"/>
                    <a:ext cx="5" cy="1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1" name="Line 41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91" y="3482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2" name="Line 42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01" y="3487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3" name="Line 42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06" y="3492"/>
                    <a:ext cx="10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4" name="Line 42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16" y="3502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5" name="Line 42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1" y="3507"/>
                    <a:ext cx="1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6" name="Line 42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32" y="3513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7" name="Line 42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37" y="3523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8" name="Line 42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47" y="3528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59" name="Line 42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57" y="3533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0" name="Line 42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62" y="3538"/>
                    <a:ext cx="10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1" name="Line 42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72" y="3544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2" name="Line 4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77" y="3554"/>
                    <a:ext cx="11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3" name="Line 43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88" y="3559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4" name="Line 43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93" y="3564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5" name="Line 43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03" y="3569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6" name="Line 43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08" y="3575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7" name="Line 43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18" y="3580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8" name="Line 43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28" y="3585"/>
                    <a:ext cx="5" cy="10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69" name="Line 43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33" y="3595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0" name="Line 43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43" y="3600"/>
                    <a:ext cx="6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1" name="Line 43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49" y="3606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2" name="Line 44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59" y="3611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3" name="Line 44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64" y="3616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4" name="Line 4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74" y="3621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5" name="Line 44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79" y="3626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6" name="Line 44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89" y="3631"/>
                    <a:ext cx="10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7" name="Line 44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899" y="3637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8" name="Line 44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04" y="3642"/>
                    <a:ext cx="11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79" name="Line 44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15" y="3647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0" name="Line 4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20" y="3652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1" name="Line 44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30" y="3657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2" name="Line 4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35" y="3662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3" name="Line 4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45" y="3662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4" name="Line 45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50" y="3668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5" name="Line 4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60" y="3673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6" name="Line 4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65" y="3678"/>
                    <a:ext cx="11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7" name="Line 45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76" y="3683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8" name="Line 45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86" y="3688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89" name="Line 45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91" y="3693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0" name="Line 45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01" y="3698"/>
                    <a:ext cx="5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1" name="Line 45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06" y="3698"/>
                    <a:ext cx="10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2" name="Line 4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16" y="3704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3" name="Line 4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21" y="3709"/>
                    <a:ext cx="11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4" name="Line 46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32" y="3714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5" name="Line 46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37" y="3719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6" name="Line 46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47" y="3719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7" name="Line 46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57" y="3724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8" name="Line 46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62" y="3729"/>
                    <a:ext cx="10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299" name="Line 46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72" y="3735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0" name="Line 46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77" y="3740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1" name="Line 46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87" y="3740"/>
                    <a:ext cx="6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2" name="Line 47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093" y="3745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3" name="Line 47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03" y="3750"/>
                    <a:ext cx="5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4" name="Line 47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08" y="3750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5" name="Line 47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18" y="3755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6" name="Line 47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28" y="3760"/>
                    <a:ext cx="5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7" name="Line 47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33" y="3760"/>
                    <a:ext cx="10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8" name="Line 47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43" y="3766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09" name="Line 47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48" y="3771"/>
                    <a:ext cx="11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0" name="Line 47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59" y="3776"/>
                    <a:ext cx="5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1" name="Line 47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64" y="3776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2" name="Line 48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74" y="3781"/>
                    <a:ext cx="5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3" name="Line 48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79" y="3781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4" name="Line 48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89" y="3786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5" name="Line 4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99" y="3791"/>
                    <a:ext cx="5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6" name="Line 48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04" y="3791"/>
                    <a:ext cx="11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7" name="Line 48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15" y="3797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8" name="Line 48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20" y="3802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19" name="Line 48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30" y="3802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0" name="Line 48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35" y="3807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1" name="Line 48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45" y="3807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2" name="Line 49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50" y="3812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3" name="Line 4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60" y="3812"/>
                    <a:ext cx="10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4" name="Line 49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70" y="3817"/>
                    <a:ext cx="6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5" name="Line 49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76" y="3822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6" name="Line 49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86" y="3822"/>
                    <a:ext cx="5" cy="6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7" name="Line 49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291" y="3828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8" name="Line 49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301" y="3828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29" name="Line 49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306" y="3833"/>
                    <a:ext cx="10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330" name="Line 49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316" y="3833"/>
                    <a:ext cx="5" cy="5"/>
                  </a:xfrm>
                  <a:prstGeom prst="line">
                    <a:avLst/>
                  </a:prstGeom>
                  <a:noFill/>
                  <a:ln w="158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120" name="Group 499"/>
                <p:cNvGrpSpPr>
                  <a:grpSpLocks noChangeAspect="1"/>
                </p:cNvGrpSpPr>
                <p:nvPr/>
              </p:nvGrpSpPr>
              <p:grpSpPr bwMode="auto">
                <a:xfrm>
                  <a:off x="4201" y="1980"/>
                  <a:ext cx="61" cy="1"/>
                  <a:chOff x="1081" y="3079"/>
                  <a:chExt cx="244" cy="5"/>
                </a:xfrm>
              </p:grpSpPr>
              <p:sp>
                <p:nvSpPr>
                  <p:cNvPr id="4122" name="Freeform 500"/>
                  <p:cNvSpPr>
                    <a:spLocks noChangeAspect="1"/>
                  </p:cNvSpPr>
                  <p:nvPr/>
                </p:nvSpPr>
                <p:spPr bwMode="auto">
                  <a:xfrm>
                    <a:off x="1081" y="3079"/>
                    <a:ext cx="20" cy="5"/>
                  </a:xfrm>
                  <a:custGeom>
                    <a:avLst/>
                    <a:gdLst>
                      <a:gd name="T0" fmla="*/ 0 w 20"/>
                      <a:gd name="T1" fmla="*/ 0 h 5"/>
                      <a:gd name="T2" fmla="*/ 0 w 20"/>
                      <a:gd name="T3" fmla="*/ 0 h 5"/>
                      <a:gd name="T4" fmla="*/ 0 w 20"/>
                      <a:gd name="T5" fmla="*/ 5 h 5"/>
                      <a:gd name="T6" fmla="*/ 20 w 20"/>
                      <a:gd name="T7" fmla="*/ 5 h 5"/>
                      <a:gd name="T8" fmla="*/ 20 w 20"/>
                      <a:gd name="T9" fmla="*/ 0 h 5"/>
                      <a:gd name="T10" fmla="*/ 20 w 20"/>
                      <a:gd name="T11" fmla="*/ 0 h 5"/>
                      <a:gd name="T12" fmla="*/ 0 w 20"/>
                      <a:gd name="T13" fmla="*/ 0 h 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0"/>
                      <a:gd name="T22" fmla="*/ 0 h 5"/>
                      <a:gd name="T23" fmla="*/ 20 w 20"/>
                      <a:gd name="T24" fmla="*/ 5 h 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0" h="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20" y="5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3" name="Freeform 501"/>
                  <p:cNvSpPr>
                    <a:spLocks noChangeAspect="1"/>
                  </p:cNvSpPr>
                  <p:nvPr/>
                </p:nvSpPr>
                <p:spPr bwMode="auto">
                  <a:xfrm>
                    <a:off x="1111" y="3079"/>
                    <a:ext cx="11" cy="5"/>
                  </a:xfrm>
                  <a:custGeom>
                    <a:avLst/>
                    <a:gdLst>
                      <a:gd name="T0" fmla="*/ 5 w 11"/>
                      <a:gd name="T1" fmla="*/ 0 h 5"/>
                      <a:gd name="T2" fmla="*/ 0 w 11"/>
                      <a:gd name="T3" fmla="*/ 0 h 5"/>
                      <a:gd name="T4" fmla="*/ 5 w 11"/>
                      <a:gd name="T5" fmla="*/ 5 h 5"/>
                      <a:gd name="T6" fmla="*/ 11 w 11"/>
                      <a:gd name="T7" fmla="*/ 5 h 5"/>
                      <a:gd name="T8" fmla="*/ 11 w 11"/>
                      <a:gd name="T9" fmla="*/ 0 h 5"/>
                      <a:gd name="T10" fmla="*/ 11 w 11"/>
                      <a:gd name="T11" fmla="*/ 0 h 5"/>
                      <a:gd name="T12" fmla="*/ 5 w 11"/>
                      <a:gd name="T13" fmla="*/ 0 h 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1"/>
                      <a:gd name="T22" fmla="*/ 0 h 5"/>
                      <a:gd name="T23" fmla="*/ 11 w 11"/>
                      <a:gd name="T24" fmla="*/ 5 h 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1" h="5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5"/>
                        </a:lnTo>
                        <a:lnTo>
                          <a:pt x="11" y="5"/>
                        </a:lnTo>
                        <a:lnTo>
                          <a:pt x="11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4" name="Freeform 502"/>
                  <p:cNvSpPr>
                    <a:spLocks noChangeAspect="1"/>
                  </p:cNvSpPr>
                  <p:nvPr/>
                </p:nvSpPr>
                <p:spPr bwMode="auto">
                  <a:xfrm>
                    <a:off x="1132" y="3079"/>
                    <a:ext cx="25" cy="5"/>
                  </a:xfrm>
                  <a:custGeom>
                    <a:avLst/>
                    <a:gdLst>
                      <a:gd name="T0" fmla="*/ 5 w 25"/>
                      <a:gd name="T1" fmla="*/ 0 h 5"/>
                      <a:gd name="T2" fmla="*/ 0 w 25"/>
                      <a:gd name="T3" fmla="*/ 0 h 5"/>
                      <a:gd name="T4" fmla="*/ 5 w 25"/>
                      <a:gd name="T5" fmla="*/ 5 h 5"/>
                      <a:gd name="T6" fmla="*/ 25 w 25"/>
                      <a:gd name="T7" fmla="*/ 5 h 5"/>
                      <a:gd name="T8" fmla="*/ 25 w 25"/>
                      <a:gd name="T9" fmla="*/ 0 h 5"/>
                      <a:gd name="T10" fmla="*/ 25 w 25"/>
                      <a:gd name="T11" fmla="*/ 0 h 5"/>
                      <a:gd name="T12" fmla="*/ 5 w 25"/>
                      <a:gd name="T13" fmla="*/ 0 h 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5"/>
                      <a:gd name="T23" fmla="*/ 25 w 25"/>
                      <a:gd name="T24" fmla="*/ 5 h 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5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5"/>
                        </a:lnTo>
                        <a:lnTo>
                          <a:pt x="25" y="5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5" name="Freeform 503"/>
                  <p:cNvSpPr>
                    <a:spLocks noChangeAspect="1"/>
                  </p:cNvSpPr>
                  <p:nvPr/>
                </p:nvSpPr>
                <p:spPr bwMode="auto">
                  <a:xfrm>
                    <a:off x="1167" y="3079"/>
                    <a:ext cx="10" cy="5"/>
                  </a:xfrm>
                  <a:custGeom>
                    <a:avLst/>
                    <a:gdLst>
                      <a:gd name="T0" fmla="*/ 5 w 10"/>
                      <a:gd name="T1" fmla="*/ 0 h 5"/>
                      <a:gd name="T2" fmla="*/ 0 w 10"/>
                      <a:gd name="T3" fmla="*/ 0 h 5"/>
                      <a:gd name="T4" fmla="*/ 5 w 10"/>
                      <a:gd name="T5" fmla="*/ 5 h 5"/>
                      <a:gd name="T6" fmla="*/ 10 w 10"/>
                      <a:gd name="T7" fmla="*/ 5 h 5"/>
                      <a:gd name="T8" fmla="*/ 10 w 10"/>
                      <a:gd name="T9" fmla="*/ 0 h 5"/>
                      <a:gd name="T10" fmla="*/ 10 w 10"/>
                      <a:gd name="T11" fmla="*/ 0 h 5"/>
                      <a:gd name="T12" fmla="*/ 5 w 10"/>
                      <a:gd name="T13" fmla="*/ 0 h 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5"/>
                      <a:gd name="T23" fmla="*/ 10 w 10"/>
                      <a:gd name="T24" fmla="*/ 5 h 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5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5"/>
                        </a:lnTo>
                        <a:lnTo>
                          <a:pt x="1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6" name="Freeform 504"/>
                  <p:cNvSpPr>
                    <a:spLocks noChangeAspect="1"/>
                  </p:cNvSpPr>
                  <p:nvPr/>
                </p:nvSpPr>
                <p:spPr bwMode="auto">
                  <a:xfrm>
                    <a:off x="1188" y="3079"/>
                    <a:ext cx="25" cy="5"/>
                  </a:xfrm>
                  <a:custGeom>
                    <a:avLst/>
                    <a:gdLst>
                      <a:gd name="T0" fmla="*/ 5 w 25"/>
                      <a:gd name="T1" fmla="*/ 0 h 5"/>
                      <a:gd name="T2" fmla="*/ 0 w 25"/>
                      <a:gd name="T3" fmla="*/ 0 h 5"/>
                      <a:gd name="T4" fmla="*/ 5 w 25"/>
                      <a:gd name="T5" fmla="*/ 5 h 5"/>
                      <a:gd name="T6" fmla="*/ 25 w 25"/>
                      <a:gd name="T7" fmla="*/ 5 h 5"/>
                      <a:gd name="T8" fmla="*/ 25 w 25"/>
                      <a:gd name="T9" fmla="*/ 0 h 5"/>
                      <a:gd name="T10" fmla="*/ 25 w 25"/>
                      <a:gd name="T11" fmla="*/ 0 h 5"/>
                      <a:gd name="T12" fmla="*/ 5 w 25"/>
                      <a:gd name="T13" fmla="*/ 0 h 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5"/>
                      <a:gd name="T23" fmla="*/ 25 w 25"/>
                      <a:gd name="T24" fmla="*/ 5 h 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5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5"/>
                        </a:lnTo>
                        <a:lnTo>
                          <a:pt x="25" y="5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7" name="Freeform 505"/>
                  <p:cNvSpPr>
                    <a:spLocks noChangeAspect="1"/>
                  </p:cNvSpPr>
                  <p:nvPr/>
                </p:nvSpPr>
                <p:spPr bwMode="auto">
                  <a:xfrm>
                    <a:off x="1223" y="3079"/>
                    <a:ext cx="10" cy="5"/>
                  </a:xfrm>
                  <a:custGeom>
                    <a:avLst/>
                    <a:gdLst>
                      <a:gd name="T0" fmla="*/ 5 w 10"/>
                      <a:gd name="T1" fmla="*/ 0 h 5"/>
                      <a:gd name="T2" fmla="*/ 0 w 10"/>
                      <a:gd name="T3" fmla="*/ 0 h 5"/>
                      <a:gd name="T4" fmla="*/ 5 w 10"/>
                      <a:gd name="T5" fmla="*/ 5 h 5"/>
                      <a:gd name="T6" fmla="*/ 10 w 10"/>
                      <a:gd name="T7" fmla="*/ 5 h 5"/>
                      <a:gd name="T8" fmla="*/ 10 w 10"/>
                      <a:gd name="T9" fmla="*/ 0 h 5"/>
                      <a:gd name="T10" fmla="*/ 10 w 10"/>
                      <a:gd name="T11" fmla="*/ 0 h 5"/>
                      <a:gd name="T12" fmla="*/ 5 w 10"/>
                      <a:gd name="T13" fmla="*/ 0 h 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5"/>
                      <a:gd name="T23" fmla="*/ 10 w 10"/>
                      <a:gd name="T24" fmla="*/ 5 h 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5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5"/>
                        </a:lnTo>
                        <a:lnTo>
                          <a:pt x="1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8" name="Freeform 506"/>
                  <p:cNvSpPr>
                    <a:spLocks noChangeAspect="1"/>
                  </p:cNvSpPr>
                  <p:nvPr/>
                </p:nvSpPr>
                <p:spPr bwMode="auto">
                  <a:xfrm>
                    <a:off x="1244" y="3079"/>
                    <a:ext cx="25" cy="5"/>
                  </a:xfrm>
                  <a:custGeom>
                    <a:avLst/>
                    <a:gdLst>
                      <a:gd name="T0" fmla="*/ 5 w 25"/>
                      <a:gd name="T1" fmla="*/ 0 h 5"/>
                      <a:gd name="T2" fmla="*/ 0 w 25"/>
                      <a:gd name="T3" fmla="*/ 0 h 5"/>
                      <a:gd name="T4" fmla="*/ 5 w 25"/>
                      <a:gd name="T5" fmla="*/ 5 h 5"/>
                      <a:gd name="T6" fmla="*/ 25 w 25"/>
                      <a:gd name="T7" fmla="*/ 5 h 5"/>
                      <a:gd name="T8" fmla="*/ 25 w 25"/>
                      <a:gd name="T9" fmla="*/ 0 h 5"/>
                      <a:gd name="T10" fmla="*/ 25 w 25"/>
                      <a:gd name="T11" fmla="*/ 0 h 5"/>
                      <a:gd name="T12" fmla="*/ 5 w 25"/>
                      <a:gd name="T13" fmla="*/ 0 h 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5"/>
                      <a:gd name="T23" fmla="*/ 25 w 25"/>
                      <a:gd name="T24" fmla="*/ 5 h 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5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5"/>
                        </a:lnTo>
                        <a:lnTo>
                          <a:pt x="25" y="5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29" name="Freeform 507"/>
                  <p:cNvSpPr>
                    <a:spLocks noChangeAspect="1"/>
                  </p:cNvSpPr>
                  <p:nvPr/>
                </p:nvSpPr>
                <p:spPr bwMode="auto">
                  <a:xfrm>
                    <a:off x="1279" y="3079"/>
                    <a:ext cx="10" cy="5"/>
                  </a:xfrm>
                  <a:custGeom>
                    <a:avLst/>
                    <a:gdLst>
                      <a:gd name="T0" fmla="*/ 5 w 10"/>
                      <a:gd name="T1" fmla="*/ 0 h 5"/>
                      <a:gd name="T2" fmla="*/ 0 w 10"/>
                      <a:gd name="T3" fmla="*/ 0 h 5"/>
                      <a:gd name="T4" fmla="*/ 5 w 10"/>
                      <a:gd name="T5" fmla="*/ 5 h 5"/>
                      <a:gd name="T6" fmla="*/ 10 w 10"/>
                      <a:gd name="T7" fmla="*/ 5 h 5"/>
                      <a:gd name="T8" fmla="*/ 10 w 10"/>
                      <a:gd name="T9" fmla="*/ 0 h 5"/>
                      <a:gd name="T10" fmla="*/ 10 w 10"/>
                      <a:gd name="T11" fmla="*/ 0 h 5"/>
                      <a:gd name="T12" fmla="*/ 5 w 10"/>
                      <a:gd name="T13" fmla="*/ 0 h 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"/>
                      <a:gd name="T22" fmla="*/ 0 h 5"/>
                      <a:gd name="T23" fmla="*/ 10 w 10"/>
                      <a:gd name="T24" fmla="*/ 5 h 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" h="5">
                        <a:moveTo>
                          <a:pt x="5" y="0"/>
                        </a:moveTo>
                        <a:lnTo>
                          <a:pt x="0" y="0"/>
                        </a:lnTo>
                        <a:lnTo>
                          <a:pt x="5" y="5"/>
                        </a:lnTo>
                        <a:lnTo>
                          <a:pt x="1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130" name="Freeform 508"/>
                  <p:cNvSpPr>
                    <a:spLocks noChangeAspect="1"/>
                  </p:cNvSpPr>
                  <p:nvPr/>
                </p:nvSpPr>
                <p:spPr bwMode="auto">
                  <a:xfrm>
                    <a:off x="1299" y="3079"/>
                    <a:ext cx="26" cy="5"/>
                  </a:xfrm>
                  <a:custGeom>
                    <a:avLst/>
                    <a:gdLst>
                      <a:gd name="T0" fmla="*/ 6 w 26"/>
                      <a:gd name="T1" fmla="*/ 0 h 5"/>
                      <a:gd name="T2" fmla="*/ 0 w 26"/>
                      <a:gd name="T3" fmla="*/ 0 h 5"/>
                      <a:gd name="T4" fmla="*/ 6 w 26"/>
                      <a:gd name="T5" fmla="*/ 5 h 5"/>
                      <a:gd name="T6" fmla="*/ 26 w 26"/>
                      <a:gd name="T7" fmla="*/ 5 h 5"/>
                      <a:gd name="T8" fmla="*/ 26 w 26"/>
                      <a:gd name="T9" fmla="*/ 0 h 5"/>
                      <a:gd name="T10" fmla="*/ 26 w 26"/>
                      <a:gd name="T11" fmla="*/ 0 h 5"/>
                      <a:gd name="T12" fmla="*/ 6 w 26"/>
                      <a:gd name="T13" fmla="*/ 0 h 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6"/>
                      <a:gd name="T22" fmla="*/ 0 h 5"/>
                      <a:gd name="T23" fmla="*/ 26 w 26"/>
                      <a:gd name="T24" fmla="*/ 5 h 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6" h="5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6" y="5"/>
                        </a:lnTo>
                        <a:lnTo>
                          <a:pt x="26" y="5"/>
                        </a:lnTo>
                        <a:lnTo>
                          <a:pt x="26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sp>
              <p:nvSpPr>
                <p:cNvPr id="4121" name="Rectangle 509"/>
                <p:cNvSpPr>
                  <a:spLocks noChangeAspect="1" noChangeArrowheads="1"/>
                </p:cNvSpPr>
                <p:nvPr/>
              </p:nvSpPr>
              <p:spPr bwMode="auto">
                <a:xfrm>
                  <a:off x="4269" y="2147"/>
                  <a:ext cx="122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it-IT">
                    <a:solidFill>
                      <a:schemeClr val="bg1"/>
                    </a:solidFill>
                    <a:latin typeface="Times New Roman" pitchFamily="18" charset="0"/>
                    <a:ea typeface="ＭＳ Ｐゴシック" pitchFamily="34" charset="-128"/>
                  </a:endParaRPr>
                </a:p>
              </p:txBody>
            </p:sp>
          </p:grpSp>
        </p:grpSp>
      </p:grpSp>
      <p:sp>
        <p:nvSpPr>
          <p:cNvPr id="4109" name="Text Box 511"/>
          <p:cNvSpPr txBox="1">
            <a:spLocks noChangeArrowheads="1"/>
          </p:cNvSpPr>
          <p:nvPr/>
        </p:nvSpPr>
        <p:spPr bwMode="auto">
          <a:xfrm>
            <a:off x="179388" y="2636838"/>
            <a:ext cx="66976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1510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21510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21510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21510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21510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10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10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10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10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4000" b="1" i="1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it-IT" sz="3200" b="1" i="1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material composition measurements</a:t>
            </a:r>
            <a:r>
              <a:rPr lang="it-IT" sz="4000" b="1" i="1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it-IT" sz="2800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with Ion Beam Analysis (IBA) </a:t>
            </a:r>
          </a:p>
          <a:p>
            <a:pPr eaLnBrk="1" hangingPunct="1"/>
            <a:r>
              <a:rPr lang="it-IT" sz="2800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and X Ray Fluorescence (XRF)</a:t>
            </a:r>
            <a:r>
              <a:rPr lang="it-IT" sz="3200" b="1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  </a:t>
            </a:r>
            <a:endParaRPr lang="en-US" sz="3200" b="1" i="1">
              <a:solidFill>
                <a:srgbClr val="7E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4110" name="Picture 518" descr="DSCN69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708275"/>
            <a:ext cx="9334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520" descr="papi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602288"/>
            <a:ext cx="1187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Rectangle 5"/>
          <p:cNvSpPr>
            <a:spLocks noChangeArrowheads="1"/>
          </p:cNvSpPr>
          <p:nvPr/>
        </p:nvSpPr>
        <p:spPr bwMode="auto">
          <a:xfrm>
            <a:off x="0" y="4868863"/>
            <a:ext cx="71294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4950" indent="-57150" defTabSz="179388" eaLnBrk="0" hangingPunct="0">
              <a:buFontTx/>
              <a:buChar char="•"/>
              <a:tabLst>
                <a:tab pos="742950" algn="l"/>
                <a:tab pos="1030288" algn="l"/>
              </a:tabLst>
            </a:pPr>
            <a:r>
              <a:rPr lang="it-IT" sz="4000" b="1" i="1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it-IT" sz="3200" b="1" i="1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radiocarbon</a:t>
            </a:r>
            <a:r>
              <a:rPr lang="it-IT" sz="4000" b="1" i="1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it-IT" sz="4000" b="1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(</a:t>
            </a:r>
            <a:r>
              <a:rPr lang="it-IT" sz="3200" b="1" baseline="30000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it-IT" sz="3200" b="1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C) </a:t>
            </a:r>
            <a:r>
              <a:rPr lang="it-IT" sz="2800">
                <a:solidFill>
                  <a:srgbClr val="7E0000"/>
                </a:solidFill>
                <a:latin typeface="Times New Roman" pitchFamily="18" charset="0"/>
                <a:ea typeface="ＭＳ Ｐゴシック" pitchFamily="34" charset="-128"/>
              </a:rPr>
              <a:t>measurements, for archaeological dating and carbon component origin in atmospheric aerosols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2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cienzes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23850" y="90488"/>
            <a:ext cx="849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 i="1">
                <a:solidFill>
                  <a:schemeClr val="bg1"/>
                </a:solidFill>
                <a:latin typeface="Times New Roman" pitchFamily="18" charset="0"/>
              </a:rPr>
              <a:t>LABEC will be open to public on the occasion of</a:t>
            </a:r>
            <a:endParaRPr lang="en-US" sz="3600" i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44422" name="Oval 6"/>
          <p:cNvSpPr>
            <a:spLocks noChangeArrowheads="1"/>
          </p:cNvSpPr>
          <p:nvPr/>
        </p:nvSpPr>
        <p:spPr bwMode="auto">
          <a:xfrm>
            <a:off x="6659563" y="1412875"/>
            <a:ext cx="2449512" cy="1655763"/>
          </a:xfrm>
          <a:prstGeom prst="ellipse">
            <a:avLst/>
          </a:prstGeom>
          <a:noFill/>
          <a:ln w="38100">
            <a:solidFill>
              <a:srgbClr val="8C28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Lab-07-1 LUCA CASON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Picture 3" descr="Lab-11abc LUCA CASON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-26988"/>
            <a:ext cx="5283200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4" descr="IU8D75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new logo LABEC tras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1525588" cy="153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7" descr="Immagin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674688"/>
            <a:ext cx="9140825" cy="75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7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04813"/>
            <a:ext cx="8782050" cy="2017712"/>
          </a:xfrm>
          <a:noFill/>
        </p:spPr>
        <p:txBody>
          <a:bodyPr/>
          <a:lstStyle/>
          <a:p>
            <a:pPr algn="r" eaLnBrk="1" hangingPunct="1"/>
            <a:r>
              <a:rPr lang="en-US" sz="54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Ion Beam Analysis techniques for Cultural Heritage</a:t>
            </a:r>
            <a:endParaRPr lang="it-IT" sz="54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99CC"/>
                    </a:gs>
                    <a:gs pos="100000">
                      <a:srgbClr val="00749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</a:extLst>
        </p:spPr>
        <p:txBody>
          <a:bodyPr/>
          <a:lstStyle/>
          <a:p>
            <a:r>
              <a:rPr lang="it-IT" sz="3600" i="1" smtClean="0">
                <a:solidFill>
                  <a:schemeClr val="bg1"/>
                </a:solidFill>
                <a:latin typeface="Times New Roman" pitchFamily="18" charset="0"/>
              </a:rPr>
              <a:t>An essential feature to perform IBA for C.H.</a:t>
            </a:r>
            <a:endParaRPr lang="it-IT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4819" name="Picture 3" descr="fascioesterno480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463"/>
            <a:ext cx="9158288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5181600" y="6324600"/>
            <a:ext cx="457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105400" y="5943600"/>
            <a:ext cx="712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Times New Roman" pitchFamily="18" charset="0"/>
              </a:rPr>
              <a:t>1 cm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408582" name="Text Box 6"/>
          <p:cNvSpPr txBox="1">
            <a:spLocks noChangeArrowheads="1"/>
          </p:cNvSpPr>
          <p:nvPr/>
        </p:nvSpPr>
        <p:spPr bwMode="auto">
          <a:xfrm>
            <a:off x="4284663" y="1557338"/>
            <a:ext cx="46085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the external-beam setup</a:t>
            </a:r>
            <a:endParaRPr lang="en-US" sz="3200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8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3600">
                <a:solidFill>
                  <a:schemeClr val="bg1"/>
                </a:solidFill>
                <a:latin typeface="Times New Roman" pitchFamily="18" charset="0"/>
              </a:rPr>
              <a:t>At LABEC, two dedicated </a:t>
            </a:r>
            <a:r>
              <a:rPr lang="it-IT" sz="3600" u="sng">
                <a:solidFill>
                  <a:schemeClr val="bg1"/>
                </a:solidFill>
                <a:latin typeface="Times New Roman" pitchFamily="18" charset="0"/>
              </a:rPr>
              <a:t>external</a:t>
            </a:r>
            <a:r>
              <a:rPr lang="it-IT" sz="3600">
                <a:solidFill>
                  <a:schemeClr val="bg1"/>
                </a:solidFill>
                <a:latin typeface="Times New Roman" pitchFamily="18" charset="0"/>
              </a:rPr>
              <a:t> beamlines</a:t>
            </a:r>
            <a:endParaRPr lang="en-US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5843" name="Picture 5" descr="DSCN322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00225"/>
            <a:ext cx="45370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DSCN54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773238"/>
            <a:ext cx="41290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0" y="823913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>
                <a:solidFill>
                  <a:schemeClr val="bg1"/>
                </a:solidFill>
                <a:latin typeface="Times New Roman" pitchFamily="18" charset="0"/>
              </a:rPr>
              <a:t>beam size defined by collimation (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Ø   0.2 ÷ 1 mm)</a:t>
            </a: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4859338" y="827088"/>
            <a:ext cx="43926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>
                <a:solidFill>
                  <a:schemeClr val="bg1"/>
                </a:solidFill>
                <a:latin typeface="Times New Roman" pitchFamily="18" charset="0"/>
              </a:rPr>
              <a:t>strong focusing system, quadrupole doublet (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Ø 8÷10 </a:t>
            </a:r>
            <a:r>
              <a:rPr lang="en-US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908050"/>
            <a:ext cx="8351837" cy="453707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it-IT" i="1" smtClean="0">
                <a:solidFill>
                  <a:schemeClr val="bg1"/>
                </a:solidFill>
                <a:latin typeface="Times New Roman" pitchFamily="18" charset="0"/>
              </a:rPr>
              <a:t>Using  external beam set-ups </a:t>
            </a:r>
            <a:br>
              <a:rPr lang="it-IT" i="1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it-IT" i="1" smtClean="0">
                <a:solidFill>
                  <a:schemeClr val="bg1"/>
                </a:solidFill>
                <a:latin typeface="Times New Roman" pitchFamily="18" charset="0"/>
              </a:rPr>
              <a:t>we have investigated </a:t>
            </a:r>
            <a:br>
              <a:rPr lang="it-IT" i="1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it-IT" i="1" u="sng" smtClean="0">
                <a:solidFill>
                  <a:schemeClr val="bg1"/>
                </a:solidFill>
                <a:latin typeface="Times New Roman" pitchFamily="18" charset="0"/>
              </a:rPr>
              <a:t>with no damage whatsoever</a:t>
            </a:r>
            <a:r>
              <a:rPr lang="it-IT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br>
              <a:rPr lang="it-IT" i="1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it-IT" i="1" smtClean="0">
                <a:solidFill>
                  <a:schemeClr val="bg1"/>
                </a:solidFill>
                <a:latin typeface="Times New Roman" pitchFamily="18" charset="0"/>
              </a:rPr>
              <a:t>the quantitative composition of       </a:t>
            </a:r>
            <a:r>
              <a:rPr lang="it-IT" i="1" u="sng" smtClean="0">
                <a:solidFill>
                  <a:schemeClr val="bg1"/>
                </a:solidFill>
                <a:latin typeface="Times New Roman" pitchFamily="18" charset="0"/>
              </a:rPr>
              <a:t>a large variety</a:t>
            </a:r>
            <a:r>
              <a:rPr lang="it-IT" i="1" smtClean="0">
                <a:solidFill>
                  <a:schemeClr val="bg1"/>
                </a:solidFill>
                <a:latin typeface="Times New Roman" pitchFamily="18" charset="0"/>
              </a:rPr>
              <a:t> of artworks </a:t>
            </a:r>
            <a:endParaRPr lang="en-US" i="1" smtClean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20" name="Text Box 8"/>
          <p:cNvSpPr txBox="1">
            <a:spLocks noChangeArrowheads="1"/>
          </p:cNvSpPr>
          <p:nvPr/>
        </p:nvSpPr>
        <p:spPr bwMode="auto">
          <a:xfrm>
            <a:off x="971550" y="358775"/>
            <a:ext cx="72024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3000" i="1" smtClean="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Analysis of semiprecious stone artefacts,</a:t>
            </a:r>
            <a:endParaRPr lang="en-US" sz="3000" i="1" smtClean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94921" name="Text Box 9"/>
          <p:cNvSpPr txBox="1">
            <a:spLocks noChangeArrowheads="1"/>
          </p:cNvSpPr>
          <p:nvPr/>
        </p:nvSpPr>
        <p:spPr bwMode="auto">
          <a:xfrm>
            <a:off x="996950" y="5661025"/>
            <a:ext cx="7246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it-IT" altLang="en-US" sz="1800" i="1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“</a:t>
            </a:r>
            <a:r>
              <a:rPr lang="it-IT" sz="1800" i="1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Disc with star</a:t>
            </a:r>
            <a:r>
              <a:rPr lang="it-IT" altLang="en-US" sz="1800" i="1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”</a:t>
            </a:r>
            <a:r>
              <a:rPr lang="it-IT" sz="1800" i="1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and jewel case, from </a:t>
            </a:r>
            <a:r>
              <a:rPr lang="it-IT" altLang="en-US" sz="1800" i="1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“</a:t>
            </a:r>
            <a:r>
              <a:rPr lang="it-IT" sz="1800" i="1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Collezione Medicea di Pietre Ornamentali</a:t>
            </a:r>
            <a:r>
              <a:rPr lang="it-IT" altLang="en-US" sz="1800" i="1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”</a:t>
            </a:r>
            <a:r>
              <a:rPr lang="it-IT" sz="1800" i="1" smtClean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Natural History Museum, Florence</a:t>
            </a:r>
          </a:p>
        </p:txBody>
      </p:sp>
      <p:pic>
        <p:nvPicPr>
          <p:cNvPr id="37892" name="Picture 10" descr="Deflector fig 3 095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960812" cy="41036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11" descr="Deflector fig 3 115"/>
          <p:cNvPicPr>
            <a:picLocks noChangeAspect="1" noChangeArrowheads="1"/>
          </p:cNvPicPr>
          <p:nvPr/>
        </p:nvPicPr>
        <p:blipFill>
          <a:blip r:embed="rId4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84313"/>
            <a:ext cx="4716462" cy="35496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323850" y="73025"/>
            <a:ext cx="4038600" cy="6524625"/>
            <a:chOff x="204" y="0"/>
            <a:chExt cx="2544" cy="4110"/>
          </a:xfrm>
        </p:grpSpPr>
        <p:sp>
          <p:nvSpPr>
            <p:cNvPr id="38921" name="Text Box 3"/>
            <p:cNvSpPr txBox="1">
              <a:spLocks noChangeArrowheads="1"/>
            </p:cNvSpPr>
            <p:nvPr/>
          </p:nvSpPr>
          <p:spPr bwMode="auto">
            <a:xfrm>
              <a:off x="204" y="3533"/>
              <a:ext cx="240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t-IT" sz="1800" i="1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rPr>
                <a:t>External-beam PIXE analysis of the frontispiece of   Pl.16,22 (XV century, Biblioteca Laurenziana in Florence)</a:t>
              </a:r>
            </a:p>
          </p:txBody>
        </p:sp>
        <p:sp>
          <p:nvSpPr>
            <p:cNvPr id="38922" name="Text Box 4"/>
            <p:cNvSpPr txBox="1">
              <a:spLocks noChangeArrowheads="1"/>
            </p:cNvSpPr>
            <p:nvPr/>
          </p:nvSpPr>
          <p:spPr bwMode="auto">
            <a:xfrm>
              <a:off x="204" y="0"/>
              <a:ext cx="2544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t-IT" sz="3000" i="1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rPr>
                <a:t>...ancient illuminated manuscripts,</a:t>
              </a:r>
            </a:p>
          </p:txBody>
        </p:sp>
        <p:grpSp>
          <p:nvGrpSpPr>
            <p:cNvPr id="38923" name="Group 5"/>
            <p:cNvGrpSpPr>
              <a:grpSpLocks/>
            </p:cNvGrpSpPr>
            <p:nvPr/>
          </p:nvGrpSpPr>
          <p:grpSpPr bwMode="auto">
            <a:xfrm>
              <a:off x="295" y="754"/>
              <a:ext cx="2268" cy="2676"/>
              <a:chOff x="-23" y="391"/>
              <a:chExt cx="2948" cy="3175"/>
            </a:xfrm>
          </p:grpSpPr>
          <p:sp>
            <p:nvSpPr>
              <p:cNvPr id="38924" name="Rectangle 6"/>
              <p:cNvSpPr>
                <a:spLocks noChangeArrowheads="1"/>
              </p:cNvSpPr>
              <p:nvPr/>
            </p:nvSpPr>
            <p:spPr bwMode="auto">
              <a:xfrm>
                <a:off x="-23" y="391"/>
                <a:ext cx="2948" cy="317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800">
                  <a:ea typeface="ＭＳ Ｐゴシック" pitchFamily="34" charset="-128"/>
                </a:endParaRPr>
              </a:p>
            </p:txBody>
          </p:sp>
          <p:pic>
            <p:nvPicPr>
              <p:cNvPr id="38925" name="Picture 7" descr="setupms66_c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" y="455"/>
                <a:ext cx="2817" cy="3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478338" y="115888"/>
            <a:ext cx="4505325" cy="6546850"/>
            <a:chOff x="2821" y="73"/>
            <a:chExt cx="2838" cy="4124"/>
          </a:xfrm>
        </p:grpSpPr>
        <p:sp>
          <p:nvSpPr>
            <p:cNvPr id="38916" name="Text Box 9"/>
            <p:cNvSpPr txBox="1">
              <a:spLocks noChangeArrowheads="1"/>
            </p:cNvSpPr>
            <p:nvPr/>
          </p:nvSpPr>
          <p:spPr bwMode="auto">
            <a:xfrm>
              <a:off x="2925" y="73"/>
              <a:ext cx="2722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3000" i="1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rPr>
                <a:t>...historical documents,</a:t>
              </a:r>
              <a:endParaRPr lang="en-US" sz="3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grpSp>
          <p:nvGrpSpPr>
            <p:cNvPr id="38917" name="Group 10"/>
            <p:cNvGrpSpPr>
              <a:grpSpLocks/>
            </p:cNvGrpSpPr>
            <p:nvPr/>
          </p:nvGrpSpPr>
          <p:grpSpPr bwMode="auto">
            <a:xfrm>
              <a:off x="2915" y="706"/>
              <a:ext cx="2607" cy="2996"/>
              <a:chOff x="148" y="789"/>
              <a:chExt cx="2607" cy="2996"/>
            </a:xfrm>
          </p:grpSpPr>
          <p:sp>
            <p:nvSpPr>
              <p:cNvPr id="38919" name="Rectangle 11"/>
              <p:cNvSpPr>
                <a:spLocks noChangeArrowheads="1"/>
              </p:cNvSpPr>
              <p:nvPr/>
            </p:nvSpPr>
            <p:spPr bwMode="auto">
              <a:xfrm>
                <a:off x="148" y="789"/>
                <a:ext cx="2607" cy="29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 sz="1800">
                  <a:ea typeface="ＭＳ Ｐゴシック" pitchFamily="34" charset="-128"/>
                </a:endParaRPr>
              </a:p>
            </p:txBody>
          </p:sp>
          <p:pic>
            <p:nvPicPr>
              <p:cNvPr id="38920" name="Picture 12" descr="setuplettera_lr"/>
              <p:cNvPicPr>
                <a:picLocks noChangeAspect="1" noChangeArrowheads="1"/>
              </p:cNvPicPr>
              <p:nvPr/>
            </p:nvPicPr>
            <p:blipFill>
              <a:blip r:embed="rId4">
                <a:lum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" y="818"/>
                <a:ext cx="2513" cy="2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18" name="Text Box 13"/>
            <p:cNvSpPr txBox="1">
              <a:spLocks noChangeArrowheads="1"/>
            </p:cNvSpPr>
            <p:nvPr/>
          </p:nvSpPr>
          <p:spPr bwMode="auto">
            <a:xfrm>
              <a:off x="2821" y="3793"/>
              <a:ext cx="283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800" i="1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rPr>
                <a:t>Inks in Galileo</a:t>
              </a:r>
              <a:r>
                <a:rPr lang="it-IT" altLang="en-US" sz="1800" i="1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rPr>
                <a:t>’</a:t>
              </a:r>
              <a:r>
                <a:rPr lang="it-IT" sz="1800" i="1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rPr>
                <a:t>s manuscripts (Florence National Library) analysed by external PIXE</a:t>
              </a:r>
              <a:endParaRPr lang="en-US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089525" y="779463"/>
            <a:ext cx="3875088" cy="5113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473450" y="0"/>
            <a:ext cx="25384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36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...drawings,</a:t>
            </a:r>
            <a:endParaRPr lang="en-US" sz="36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19075" y="836613"/>
            <a:ext cx="3816350" cy="5040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 sz="1800">
              <a:ea typeface="ＭＳ Ｐゴシック" pitchFamily="34" charset="-128"/>
            </a:endParaRPr>
          </a:p>
        </p:txBody>
      </p:sp>
      <p:pic>
        <p:nvPicPr>
          <p:cNvPr id="39941" name="Picture 5" descr="DSCN3506_lower res"/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638" y="892175"/>
            <a:ext cx="3689350" cy="4929188"/>
          </a:xfrm>
          <a:noFill/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-34925" y="6092825"/>
            <a:ext cx="4535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PIXE-PIGE analysis of a drawing on prepared paper, by Leonardo or his school</a:t>
            </a:r>
            <a:endParaRPr lang="en-US" sz="18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39943" name="Picture 7" descr="DSCN3509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836613"/>
            <a:ext cx="37020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608513" y="6021388"/>
            <a:ext cx="4643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PIXE-PIGE analysis of a drawing on prepared paper, school of Verona, XVI cent.</a:t>
            </a:r>
            <a:endParaRPr lang="en-US" sz="18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8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179388" y="549275"/>
            <a:ext cx="3816350" cy="5113338"/>
            <a:chOff x="2962" y="527"/>
            <a:chExt cx="2503" cy="3311"/>
          </a:xfrm>
        </p:grpSpPr>
        <p:sp>
          <p:nvSpPr>
            <p:cNvPr id="40971" name="Rectangle 3"/>
            <p:cNvSpPr>
              <a:spLocks noChangeArrowheads="1"/>
            </p:cNvSpPr>
            <p:nvPr/>
          </p:nvSpPr>
          <p:spPr bwMode="auto">
            <a:xfrm>
              <a:off x="2962" y="527"/>
              <a:ext cx="2503" cy="331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pic>
          <p:nvPicPr>
            <p:cNvPr id="40972" name="Picture 4" descr="DSCN7023_mod"/>
            <p:cNvPicPr>
              <a:picLocks noChangeAspect="1" noChangeArrowheads="1"/>
            </p:cNvPicPr>
            <p:nvPr/>
          </p:nvPicPr>
          <p:blipFill>
            <a:blip r:embed="rId3">
              <a:lum bright="18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572"/>
              <a:ext cx="2410" cy="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34925" y="44450"/>
            <a:ext cx="4032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…ancient embroideries,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50825" y="5661025"/>
            <a:ext cx="37449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Micro-PIXE and –PIGE analysis of gold threads of a Renaissance embroidery based on a cartoon by Raffaellino del Garbo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75238" y="30163"/>
            <a:ext cx="3889375" cy="6567487"/>
            <a:chOff x="3197" y="19"/>
            <a:chExt cx="2450" cy="4137"/>
          </a:xfrm>
        </p:grpSpPr>
        <p:grpSp>
          <p:nvGrpSpPr>
            <p:cNvPr id="40966" name="Group 8"/>
            <p:cNvGrpSpPr>
              <a:grpSpLocks/>
            </p:cNvGrpSpPr>
            <p:nvPr/>
          </p:nvGrpSpPr>
          <p:grpSpPr bwMode="auto">
            <a:xfrm>
              <a:off x="3197" y="436"/>
              <a:ext cx="2450" cy="3221"/>
              <a:chOff x="3052" y="436"/>
              <a:chExt cx="2459" cy="3266"/>
            </a:xfrm>
          </p:grpSpPr>
          <p:sp>
            <p:nvSpPr>
              <p:cNvPr id="40969" name="Rectangle 9"/>
              <p:cNvSpPr>
                <a:spLocks noChangeArrowheads="1"/>
              </p:cNvSpPr>
              <p:nvPr/>
            </p:nvSpPr>
            <p:spPr bwMode="auto">
              <a:xfrm>
                <a:off x="3052" y="436"/>
                <a:ext cx="2459" cy="32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800">
                  <a:ea typeface="ＭＳ Ｐゴシック" pitchFamily="34" charset="-128"/>
                </a:endParaRPr>
              </a:p>
            </p:txBody>
          </p:sp>
          <p:pic>
            <p:nvPicPr>
              <p:cNvPr id="40970" name="Picture 10" descr="DSCN5678"/>
              <p:cNvPicPr>
                <a:picLocks noChangeAspect="1" noChangeArrowheads="1"/>
              </p:cNvPicPr>
              <p:nvPr/>
            </p:nvPicPr>
            <p:blipFill>
              <a:blip r:embed="rId4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7" y="482"/>
                <a:ext cx="2330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67" name="Text Box 11"/>
            <p:cNvSpPr txBox="1">
              <a:spLocks noChangeArrowheads="1"/>
            </p:cNvSpPr>
            <p:nvPr/>
          </p:nvSpPr>
          <p:spPr bwMode="auto">
            <a:xfrm>
              <a:off x="3198" y="19"/>
              <a:ext cx="238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800" i="1">
                  <a:solidFill>
                    <a:schemeClr val="bg1"/>
                  </a:solidFill>
                  <a:ea typeface="ＭＳ Ｐゴシック" pitchFamily="34" charset="-128"/>
                </a:rPr>
                <a:t>…</a:t>
              </a:r>
              <a:r>
                <a:rPr lang="it-IT" sz="2800" i="1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early photographs</a:t>
              </a:r>
            </a:p>
          </p:txBody>
        </p:sp>
        <p:sp>
          <p:nvSpPr>
            <p:cNvPr id="40968" name="Text Box 12"/>
            <p:cNvSpPr txBox="1">
              <a:spLocks noChangeArrowheads="1"/>
            </p:cNvSpPr>
            <p:nvPr/>
          </p:nvSpPr>
          <p:spPr bwMode="auto">
            <a:xfrm>
              <a:off x="3231" y="3752"/>
              <a:ext cx="237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it-IT" sz="1800" i="1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PIXE-PIGE analysis of a print on metal plate of the XIX century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26" name="Rectangle 46" descr="Papyrus"/>
          <p:cNvSpPr>
            <a:spLocks noChangeArrowheads="1"/>
          </p:cNvSpPr>
          <p:nvPr/>
        </p:nvSpPr>
        <p:spPr bwMode="auto">
          <a:xfrm>
            <a:off x="7164388" y="4076700"/>
            <a:ext cx="792162" cy="22320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438" y="908050"/>
            <a:ext cx="9072562" cy="15255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80975" indent="0">
              <a:spcBef>
                <a:spcPct val="0"/>
              </a:spcBef>
              <a:spcAft>
                <a:spcPct val="30000"/>
              </a:spcAft>
              <a:tabLst>
                <a:tab pos="450850" algn="l"/>
              </a:tabLst>
            </a:pPr>
            <a:r>
              <a:rPr lang="it-IT" sz="2800" smtClean="0">
                <a:solidFill>
                  <a:srgbClr val="993300"/>
                </a:solidFill>
                <a:latin typeface="Times New Roman" pitchFamily="18" charset="0"/>
              </a:rPr>
              <a:t> Material composition analysis through the “bombardment” 	of a particle beam from an accelerator</a:t>
            </a:r>
          </a:p>
          <a:p>
            <a:pPr marL="450850" lvl="1" indent="0">
              <a:spcBef>
                <a:spcPct val="0"/>
              </a:spcBef>
              <a:spcAft>
                <a:spcPct val="20000"/>
              </a:spcAft>
              <a:buFontTx/>
              <a:buNone/>
              <a:tabLst>
                <a:tab pos="450850" algn="l"/>
              </a:tabLst>
            </a:pPr>
            <a:r>
              <a:rPr lang="it-IT" sz="2600" smtClean="0">
                <a:solidFill>
                  <a:srgbClr val="993300"/>
                </a:solidFill>
                <a:latin typeface="Times New Roman" pitchFamily="18" charset="0"/>
              </a:rPr>
              <a:t>typically protons or alphas (energy of </a:t>
            </a:r>
            <a:r>
              <a:rPr lang="en-US" sz="2600" smtClean="0">
                <a:solidFill>
                  <a:srgbClr val="993300"/>
                </a:solidFill>
                <a:latin typeface="Times New Roman" pitchFamily="18" charset="0"/>
              </a:rPr>
              <a:t>some MeV)</a:t>
            </a:r>
          </a:p>
        </p:txBody>
      </p:sp>
      <p:grpSp>
        <p:nvGrpSpPr>
          <p:cNvPr id="250888" name="Group 8"/>
          <p:cNvGrpSpPr>
            <a:grpSpLocks/>
          </p:cNvGrpSpPr>
          <p:nvPr/>
        </p:nvGrpSpPr>
        <p:grpSpPr bwMode="auto">
          <a:xfrm>
            <a:off x="323850" y="4508500"/>
            <a:ext cx="3240088" cy="2089150"/>
            <a:chOff x="204" y="2931"/>
            <a:chExt cx="2041" cy="1316"/>
          </a:xfrm>
        </p:grpSpPr>
        <p:pic>
          <p:nvPicPr>
            <p:cNvPr id="5159" name="Picture 9" descr="DSCF00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931"/>
              <a:ext cx="2041" cy="1316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60" name="Line 10"/>
            <p:cNvSpPr>
              <a:spLocks noChangeShapeType="1"/>
            </p:cNvSpPr>
            <p:nvPr/>
          </p:nvSpPr>
          <p:spPr bwMode="auto">
            <a:xfrm flipV="1">
              <a:off x="210" y="2950"/>
              <a:ext cx="1934" cy="6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61" name="Text Box 11"/>
            <p:cNvSpPr txBox="1">
              <a:spLocks noChangeArrowheads="1"/>
            </p:cNvSpPr>
            <p:nvPr/>
          </p:nvSpPr>
          <p:spPr bwMode="auto">
            <a:xfrm>
              <a:off x="206" y="3987"/>
              <a:ext cx="18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800" i="1">
                  <a:solidFill>
                    <a:srgbClr val="000000"/>
                  </a:solidFill>
                  <a:latin typeface="Tahoma" pitchFamily="34" charset="0"/>
                  <a:ea typeface="ＭＳ Ｐゴシック" pitchFamily="34" charset="-128"/>
                </a:rPr>
                <a:t>particle accelerator</a:t>
              </a:r>
            </a:p>
          </p:txBody>
        </p:sp>
      </p:grpSp>
      <p:grpSp>
        <p:nvGrpSpPr>
          <p:cNvPr id="250892" name="Group 12"/>
          <p:cNvGrpSpPr>
            <a:grpSpLocks/>
          </p:cNvGrpSpPr>
          <p:nvPr/>
        </p:nvGrpSpPr>
        <p:grpSpPr bwMode="auto">
          <a:xfrm>
            <a:off x="3563938" y="4479925"/>
            <a:ext cx="3959225" cy="960438"/>
            <a:chOff x="2245" y="2913"/>
            <a:chExt cx="2494" cy="605"/>
          </a:xfrm>
        </p:grpSpPr>
        <p:sp>
          <p:nvSpPr>
            <p:cNvPr id="5139" name="Text Box 13"/>
            <p:cNvSpPr txBox="1">
              <a:spLocks noChangeArrowheads="1"/>
            </p:cNvSpPr>
            <p:nvPr/>
          </p:nvSpPr>
          <p:spPr bwMode="auto">
            <a:xfrm>
              <a:off x="2245" y="2913"/>
              <a:ext cx="15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D3F7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800" i="1">
                  <a:solidFill>
                    <a:srgbClr val="FF0000"/>
                  </a:solidFill>
                  <a:latin typeface="Tahoma" pitchFamily="34" charset="0"/>
                  <a:ea typeface="ＭＳ Ｐゴシック" pitchFamily="34" charset="-128"/>
                </a:rPr>
                <a:t>particle beam</a:t>
              </a:r>
            </a:p>
          </p:txBody>
        </p:sp>
        <p:grpSp>
          <p:nvGrpSpPr>
            <p:cNvPr id="5140" name="Group 14"/>
            <p:cNvGrpSpPr>
              <a:grpSpLocks/>
            </p:cNvGrpSpPr>
            <p:nvPr/>
          </p:nvGrpSpPr>
          <p:grpSpPr bwMode="auto">
            <a:xfrm>
              <a:off x="2699" y="3159"/>
              <a:ext cx="2040" cy="359"/>
              <a:chOff x="1134" y="4372"/>
              <a:chExt cx="7043" cy="897"/>
            </a:xfrm>
          </p:grpSpPr>
          <p:sp>
            <p:nvSpPr>
              <p:cNvPr id="5141" name="Oval 15"/>
              <p:cNvSpPr>
                <a:spLocks noChangeAspect="1" noChangeArrowheads="1"/>
              </p:cNvSpPr>
              <p:nvPr/>
            </p:nvSpPr>
            <p:spPr bwMode="auto">
              <a:xfrm>
                <a:off x="2034" y="4942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2" name="Oval 16"/>
              <p:cNvSpPr>
                <a:spLocks noChangeAspect="1" noChangeArrowheads="1"/>
              </p:cNvSpPr>
              <p:nvPr/>
            </p:nvSpPr>
            <p:spPr bwMode="auto">
              <a:xfrm>
                <a:off x="2934" y="5107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5143" name="Group 17"/>
              <p:cNvGrpSpPr>
                <a:grpSpLocks/>
              </p:cNvGrpSpPr>
              <p:nvPr/>
            </p:nvGrpSpPr>
            <p:grpSpPr bwMode="auto">
              <a:xfrm>
                <a:off x="1134" y="4477"/>
                <a:ext cx="7043" cy="720"/>
                <a:chOff x="1134" y="4477"/>
                <a:chExt cx="7043" cy="720"/>
              </a:xfrm>
            </p:grpSpPr>
            <p:sp>
              <p:nvSpPr>
                <p:cNvPr id="5154" name="Line 18"/>
                <p:cNvSpPr>
                  <a:spLocks noChangeShapeType="1"/>
                </p:cNvSpPr>
                <p:nvPr/>
              </p:nvSpPr>
              <p:spPr bwMode="auto">
                <a:xfrm>
                  <a:off x="1134" y="4477"/>
                  <a:ext cx="6803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155" name="Line 19"/>
                <p:cNvSpPr>
                  <a:spLocks noChangeShapeType="1"/>
                </p:cNvSpPr>
                <p:nvPr/>
              </p:nvSpPr>
              <p:spPr bwMode="auto">
                <a:xfrm>
                  <a:off x="1374" y="4657"/>
                  <a:ext cx="6803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156" name="Line 20"/>
                <p:cNvSpPr>
                  <a:spLocks noChangeShapeType="1"/>
                </p:cNvSpPr>
                <p:nvPr/>
              </p:nvSpPr>
              <p:spPr bwMode="auto">
                <a:xfrm>
                  <a:off x="1134" y="4837"/>
                  <a:ext cx="6803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157" name="Line 21"/>
                <p:cNvSpPr>
                  <a:spLocks noChangeShapeType="1"/>
                </p:cNvSpPr>
                <p:nvPr/>
              </p:nvSpPr>
              <p:spPr bwMode="auto">
                <a:xfrm>
                  <a:off x="1314" y="5017"/>
                  <a:ext cx="6803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5158" name="Line 22"/>
                <p:cNvSpPr>
                  <a:spLocks noChangeShapeType="1"/>
                </p:cNvSpPr>
                <p:nvPr/>
              </p:nvSpPr>
              <p:spPr bwMode="auto">
                <a:xfrm>
                  <a:off x="1134" y="5197"/>
                  <a:ext cx="6803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5144" name="Oval 23"/>
              <p:cNvSpPr>
                <a:spLocks noChangeAspect="1" noChangeArrowheads="1"/>
              </p:cNvSpPr>
              <p:nvPr/>
            </p:nvSpPr>
            <p:spPr bwMode="auto">
              <a:xfrm>
                <a:off x="4914" y="5122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5" name="Oval 24"/>
              <p:cNvSpPr>
                <a:spLocks noChangeAspect="1" noChangeArrowheads="1"/>
              </p:cNvSpPr>
              <p:nvPr/>
            </p:nvSpPr>
            <p:spPr bwMode="auto">
              <a:xfrm>
                <a:off x="4014" y="4942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6" name="Oval 25"/>
              <p:cNvSpPr>
                <a:spLocks noChangeAspect="1" noChangeArrowheads="1"/>
              </p:cNvSpPr>
              <p:nvPr/>
            </p:nvSpPr>
            <p:spPr bwMode="auto">
              <a:xfrm>
                <a:off x="6174" y="4942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7" name="Oval 26"/>
              <p:cNvSpPr>
                <a:spLocks noChangeAspect="1" noChangeArrowheads="1"/>
              </p:cNvSpPr>
              <p:nvPr/>
            </p:nvSpPr>
            <p:spPr bwMode="auto">
              <a:xfrm>
                <a:off x="5127" y="4750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8" name="Oval 27"/>
              <p:cNvSpPr>
                <a:spLocks noChangeAspect="1" noChangeArrowheads="1"/>
              </p:cNvSpPr>
              <p:nvPr/>
            </p:nvSpPr>
            <p:spPr bwMode="auto">
              <a:xfrm>
                <a:off x="3507" y="4762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49" name="Oval 28"/>
              <p:cNvSpPr>
                <a:spLocks noChangeAspect="1" noChangeArrowheads="1"/>
              </p:cNvSpPr>
              <p:nvPr/>
            </p:nvSpPr>
            <p:spPr bwMode="auto">
              <a:xfrm>
                <a:off x="1887" y="4582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0" name="Oval 29"/>
              <p:cNvSpPr>
                <a:spLocks noChangeAspect="1" noChangeArrowheads="1"/>
              </p:cNvSpPr>
              <p:nvPr/>
            </p:nvSpPr>
            <p:spPr bwMode="auto">
              <a:xfrm>
                <a:off x="4407" y="4567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1" name="Oval 30"/>
              <p:cNvSpPr>
                <a:spLocks noChangeAspect="1" noChangeArrowheads="1"/>
              </p:cNvSpPr>
              <p:nvPr/>
            </p:nvSpPr>
            <p:spPr bwMode="auto">
              <a:xfrm>
                <a:off x="7044" y="4762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2" name="Oval 31"/>
              <p:cNvSpPr>
                <a:spLocks noChangeAspect="1" noChangeArrowheads="1"/>
              </p:cNvSpPr>
              <p:nvPr/>
            </p:nvSpPr>
            <p:spPr bwMode="auto">
              <a:xfrm>
                <a:off x="2724" y="4372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53" name="Oval 32"/>
              <p:cNvSpPr>
                <a:spLocks noChangeAspect="1" noChangeArrowheads="1"/>
              </p:cNvSpPr>
              <p:nvPr/>
            </p:nvSpPr>
            <p:spPr bwMode="auto">
              <a:xfrm>
                <a:off x="5814" y="4390"/>
                <a:ext cx="147" cy="1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250913" name="Group 33"/>
          <p:cNvGrpSpPr>
            <a:grpSpLocks/>
          </p:cNvGrpSpPr>
          <p:nvPr/>
        </p:nvGrpSpPr>
        <p:grpSpPr bwMode="auto">
          <a:xfrm>
            <a:off x="6142038" y="3740150"/>
            <a:ext cx="1238250" cy="1128713"/>
            <a:chOff x="3869" y="2447"/>
            <a:chExt cx="780" cy="711"/>
          </a:xfrm>
        </p:grpSpPr>
        <p:sp>
          <p:nvSpPr>
            <p:cNvPr id="5135" name="Line 34"/>
            <p:cNvSpPr>
              <a:spLocks noChangeShapeType="1"/>
            </p:cNvSpPr>
            <p:nvPr/>
          </p:nvSpPr>
          <p:spPr bwMode="auto">
            <a:xfrm flipH="1" flipV="1">
              <a:off x="4241" y="2447"/>
              <a:ext cx="408" cy="612"/>
            </a:xfrm>
            <a:prstGeom prst="line">
              <a:avLst/>
            </a:prstGeom>
            <a:noFill/>
            <a:ln w="28575" cap="rnd">
              <a:solidFill>
                <a:srgbClr val="000066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6" name="Line 35"/>
            <p:cNvSpPr>
              <a:spLocks noChangeShapeType="1"/>
            </p:cNvSpPr>
            <p:nvPr/>
          </p:nvSpPr>
          <p:spPr bwMode="auto">
            <a:xfrm flipH="1" flipV="1">
              <a:off x="3951" y="2728"/>
              <a:ext cx="635" cy="385"/>
            </a:xfrm>
            <a:prstGeom prst="line">
              <a:avLst/>
            </a:prstGeom>
            <a:noFill/>
            <a:ln w="28575" cap="rnd">
              <a:solidFill>
                <a:srgbClr val="000066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7" name="Line 36"/>
            <p:cNvSpPr>
              <a:spLocks noChangeShapeType="1"/>
            </p:cNvSpPr>
            <p:nvPr/>
          </p:nvSpPr>
          <p:spPr bwMode="auto">
            <a:xfrm flipH="1" flipV="1">
              <a:off x="4069" y="2565"/>
              <a:ext cx="544" cy="521"/>
            </a:xfrm>
            <a:prstGeom prst="line">
              <a:avLst/>
            </a:prstGeom>
            <a:noFill/>
            <a:ln w="28575" cap="rnd">
              <a:solidFill>
                <a:srgbClr val="000066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8" name="Line 37"/>
            <p:cNvSpPr>
              <a:spLocks noChangeShapeType="1"/>
            </p:cNvSpPr>
            <p:nvPr/>
          </p:nvSpPr>
          <p:spPr bwMode="auto">
            <a:xfrm flipH="1" flipV="1">
              <a:off x="3869" y="2864"/>
              <a:ext cx="726" cy="294"/>
            </a:xfrm>
            <a:prstGeom prst="line">
              <a:avLst/>
            </a:prstGeom>
            <a:noFill/>
            <a:ln w="28575" cap="rnd">
              <a:solidFill>
                <a:srgbClr val="000066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50918" name="Text Box 38"/>
          <p:cNvSpPr txBox="1">
            <a:spLocks noChangeArrowheads="1"/>
          </p:cNvSpPr>
          <p:nvPr/>
        </p:nvSpPr>
        <p:spPr bwMode="auto">
          <a:xfrm>
            <a:off x="5940425" y="2781300"/>
            <a:ext cx="2736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D3F7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rgbClr val="000066"/>
                </a:solidFill>
                <a:latin typeface="Tahoma" pitchFamily="34" charset="0"/>
                <a:ea typeface="ＭＳ Ｐゴシック" pitchFamily="34" charset="-128"/>
              </a:rPr>
              <a:t>Emission of radiation of </a:t>
            </a:r>
            <a:r>
              <a:rPr lang="it-IT" sz="1800" i="1" u="sng">
                <a:solidFill>
                  <a:srgbClr val="000066"/>
                </a:solidFill>
                <a:latin typeface="Tahoma" pitchFamily="34" charset="0"/>
                <a:ea typeface="ＭＳ Ｐゴシック" pitchFamily="34" charset="-128"/>
              </a:rPr>
              <a:t>characteristic energies</a:t>
            </a:r>
            <a:r>
              <a:rPr lang="it-IT" sz="1800" i="1">
                <a:solidFill>
                  <a:srgbClr val="000066"/>
                </a:solidFill>
                <a:latin typeface="Tahoma" pitchFamily="34" charset="0"/>
                <a:ea typeface="ＭＳ Ｐゴシック" pitchFamily="34" charset="-128"/>
              </a:rPr>
              <a:t> </a:t>
            </a:r>
            <a:r>
              <a:rPr lang="it-IT" sz="1800">
                <a:solidFill>
                  <a:srgbClr val="000066"/>
                </a:solidFill>
                <a:latin typeface="Tahoma" pitchFamily="34" charset="0"/>
                <a:ea typeface="ＭＳ Ｐゴシック" pitchFamily="34" charset="-128"/>
              </a:rPr>
              <a:t>(X-rays, </a:t>
            </a:r>
            <a:r>
              <a:rPr lang="it-IT" sz="1800">
                <a:solidFill>
                  <a:srgbClr val="000066"/>
                </a:solidFill>
                <a:latin typeface="Symbol" pitchFamily="18" charset="2"/>
                <a:ea typeface="ＭＳ Ｐゴシック" pitchFamily="34" charset="-128"/>
              </a:rPr>
              <a:t>g</a:t>
            </a:r>
            <a:r>
              <a:rPr lang="it-IT" sz="1800">
                <a:solidFill>
                  <a:srgbClr val="000066"/>
                </a:solidFill>
                <a:latin typeface="Tahoma" pitchFamily="34" charset="0"/>
                <a:ea typeface="ＭＳ Ｐゴシック" pitchFamily="34" charset="-128"/>
              </a:rPr>
              <a:t>, particles…)</a:t>
            </a:r>
          </a:p>
        </p:txBody>
      </p:sp>
      <p:grpSp>
        <p:nvGrpSpPr>
          <p:cNvPr id="250919" name="Group 39"/>
          <p:cNvGrpSpPr>
            <a:grpSpLocks/>
          </p:cNvGrpSpPr>
          <p:nvPr/>
        </p:nvGrpSpPr>
        <p:grpSpPr bwMode="auto">
          <a:xfrm>
            <a:off x="1187450" y="2565400"/>
            <a:ext cx="4376738" cy="1549400"/>
            <a:chOff x="748" y="1616"/>
            <a:chExt cx="2757" cy="976"/>
          </a:xfrm>
        </p:grpSpPr>
        <p:sp>
          <p:nvSpPr>
            <p:cNvPr id="5130" name="Text Box 40"/>
            <p:cNvSpPr txBox="1">
              <a:spLocks noChangeArrowheads="1"/>
            </p:cNvSpPr>
            <p:nvPr/>
          </p:nvSpPr>
          <p:spPr bwMode="auto">
            <a:xfrm>
              <a:off x="748" y="1752"/>
              <a:ext cx="167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800" i="1">
                  <a:solidFill>
                    <a:srgbClr val="336600"/>
                  </a:solidFill>
                  <a:latin typeface="Tahoma" pitchFamily="34" charset="0"/>
                  <a:ea typeface="ＭＳ Ｐゴシック" pitchFamily="34" charset="-128"/>
                </a:rPr>
                <a:t>Radiation detection and spectral analysis</a:t>
              </a:r>
            </a:p>
          </p:txBody>
        </p:sp>
        <p:pic>
          <p:nvPicPr>
            <p:cNvPr id="5131" name="Picture 41" descr="sd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616"/>
              <a:ext cx="1079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2" name="Group 42"/>
            <p:cNvGrpSpPr>
              <a:grpSpLocks/>
            </p:cNvGrpSpPr>
            <p:nvPr/>
          </p:nvGrpSpPr>
          <p:grpSpPr bwMode="auto">
            <a:xfrm>
              <a:off x="1474" y="2160"/>
              <a:ext cx="720" cy="432"/>
              <a:chOff x="720" y="1776"/>
              <a:chExt cx="720" cy="432"/>
            </a:xfrm>
          </p:grpSpPr>
          <p:sp>
            <p:nvSpPr>
              <p:cNvPr id="5133" name="Rectangle 43"/>
              <p:cNvSpPr>
                <a:spLocks noChangeArrowheads="1"/>
              </p:cNvSpPr>
              <p:nvPr/>
            </p:nvSpPr>
            <p:spPr bwMode="auto">
              <a:xfrm>
                <a:off x="720" y="1776"/>
                <a:ext cx="720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5134" name="Picture 4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1824"/>
                <a:ext cx="624" cy="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129" name="Rectangle 45"/>
          <p:cNvSpPr>
            <a:spLocks noChangeArrowheads="1"/>
          </p:cNvSpPr>
          <p:nvPr/>
        </p:nvSpPr>
        <p:spPr bwMode="auto">
          <a:xfrm>
            <a:off x="935038" y="-26988"/>
            <a:ext cx="7308850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GB" sz="4800" i="1">
                <a:solidFill>
                  <a:srgbClr val="CC3300"/>
                </a:solidFill>
                <a:latin typeface="Times New Roman" pitchFamily="18" charset="0"/>
              </a:rPr>
              <a:t>Ion Beam Analysis (IBA)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0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0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5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926" grpId="0" animBg="1"/>
      <p:bldP spid="2509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55650" y="-26988"/>
            <a:ext cx="7453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...paintings on wood or canvas</a:t>
            </a:r>
            <a:endParaRPr lang="en-US" sz="36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429125" y="6092825"/>
            <a:ext cx="4643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Micro-PIXE and -PIGE analysis of the </a:t>
            </a:r>
          </a:p>
          <a:p>
            <a:pPr algn="ctr" eaLnBrk="1" hangingPunct="1"/>
            <a:r>
              <a:rPr lang="it-IT" altLang="en-US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“</a:t>
            </a: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Ritratto Trivulzio</a:t>
            </a:r>
            <a:r>
              <a:rPr lang="it-IT" altLang="en-US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”</a:t>
            </a: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by Antonello da Messina</a:t>
            </a:r>
            <a:endParaRPr lang="en-US" sz="18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716463" y="708025"/>
            <a:ext cx="3960812" cy="5097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 sz="1800">
              <a:ea typeface="ＭＳ Ｐゴシック" pitchFamily="34" charset="-128"/>
            </a:endParaRPr>
          </a:p>
        </p:txBody>
      </p:sp>
      <p:pic>
        <p:nvPicPr>
          <p:cNvPr id="41989" name="Picture 5" descr="DSCN6985"/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4725" y="765175"/>
            <a:ext cx="3805238" cy="4926013"/>
          </a:xfrm>
          <a:noFill/>
        </p:spPr>
      </p:pic>
      <p:grpSp>
        <p:nvGrpSpPr>
          <p:cNvPr id="41990" name="Group 6"/>
          <p:cNvGrpSpPr>
            <a:grpSpLocks/>
          </p:cNvGrpSpPr>
          <p:nvPr/>
        </p:nvGrpSpPr>
        <p:grpSpPr bwMode="auto">
          <a:xfrm>
            <a:off x="236538" y="692150"/>
            <a:ext cx="4176712" cy="5113338"/>
            <a:chOff x="149" y="436"/>
            <a:chExt cx="2631" cy="3221"/>
          </a:xfrm>
        </p:grpSpPr>
        <p:sp>
          <p:nvSpPr>
            <p:cNvPr id="41992" name="Rectangle 7"/>
            <p:cNvSpPr>
              <a:spLocks noChangeArrowheads="1"/>
            </p:cNvSpPr>
            <p:nvPr/>
          </p:nvSpPr>
          <p:spPr bwMode="auto">
            <a:xfrm>
              <a:off x="149" y="436"/>
              <a:ext cx="2631" cy="3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pic>
          <p:nvPicPr>
            <p:cNvPr id="41993" name="Picture 8" descr="DSCN14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482"/>
              <a:ext cx="2534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-107950" y="6092825"/>
            <a:ext cx="4643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Differential PIXE and PIGE analysis of the </a:t>
            </a:r>
          </a:p>
          <a:p>
            <a:pPr algn="ctr" eaLnBrk="1" hangingPunct="1"/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Madonna dei Fusi  by Leonardo</a:t>
            </a:r>
            <a:endParaRPr lang="en-US" sz="18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SCN95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4925"/>
            <a:ext cx="4578350" cy="5516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100"/>
            <a:ext cx="4356100" cy="5516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84213" y="5661025"/>
            <a:ext cx="33845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Giorgio Vasari</a:t>
            </a:r>
          </a:p>
          <a:p>
            <a:pPr algn="ctr" eaLnBrk="1" hangingPunct="1">
              <a:spcBef>
                <a:spcPct val="25000"/>
              </a:spcBef>
            </a:pP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Tavoletta with  S.Lucia, from  Pala Albergotti, Arezzo</a:t>
            </a:r>
            <a:endParaRPr lang="en-US" sz="18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859338" y="5684838"/>
            <a:ext cx="39957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Andrea Mantegna</a:t>
            </a:r>
          </a:p>
          <a:p>
            <a:pPr algn="ctr" eaLnBrk="1" hangingPunct="1">
              <a:spcBef>
                <a:spcPct val="25000"/>
              </a:spcBef>
            </a:pP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Madonna col Bambino, oil on canvas, Accademia Carrara di Bergamo</a:t>
            </a:r>
            <a:endParaRPr lang="en-US" sz="18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Calici_CasaSiviero\IMG_0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4032250" cy="38957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645025" y="342900"/>
            <a:ext cx="4248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32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...metal artefacts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643438" y="5516563"/>
            <a:ext cx="45005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PIXE and PESA analysis of some gilded chalices from the Museum of Casa Siviero, Florence</a:t>
            </a:r>
          </a:p>
        </p:txBody>
      </p:sp>
      <p:grpSp>
        <p:nvGrpSpPr>
          <p:cNvPr id="44037" name="Group 18"/>
          <p:cNvGrpSpPr>
            <a:grpSpLocks/>
          </p:cNvGrpSpPr>
          <p:nvPr/>
        </p:nvGrpSpPr>
        <p:grpSpPr bwMode="auto">
          <a:xfrm>
            <a:off x="498475" y="373063"/>
            <a:ext cx="3784600" cy="6353175"/>
            <a:chOff x="314" y="235"/>
            <a:chExt cx="2384" cy="4002"/>
          </a:xfrm>
        </p:grpSpPr>
        <p:pic>
          <p:nvPicPr>
            <p:cNvPr id="44038" name="Picture 14" descr="Dellarobbia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"/>
            <a:stretch>
              <a:fillRect/>
            </a:stretch>
          </p:blipFill>
          <p:spPr bwMode="auto">
            <a:xfrm>
              <a:off x="314" y="860"/>
              <a:ext cx="2322" cy="243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39" name="Text Box 15"/>
            <p:cNvSpPr txBox="1">
              <a:spLocks noChangeArrowheads="1"/>
            </p:cNvSpPr>
            <p:nvPr/>
          </p:nvSpPr>
          <p:spPr bwMode="auto">
            <a:xfrm>
              <a:off x="340" y="235"/>
              <a:ext cx="2358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3000" i="1" dirty="0">
                  <a:solidFill>
                    <a:srgbClr val="FFFFFF"/>
                  </a:solidFill>
                  <a:latin typeface="Times New Roman"/>
                  <a:ea typeface="ＭＳ Ｐゴシック" charset="0"/>
                  <a:cs typeface="Times New Roman"/>
                </a:rPr>
                <a:t>...</a:t>
              </a:r>
              <a:r>
                <a:rPr lang="it-IT" sz="3000" i="1" dirty="0" err="1">
                  <a:solidFill>
                    <a:srgbClr val="FFFFFF"/>
                  </a:solidFill>
                  <a:latin typeface="Times New Roman"/>
                  <a:ea typeface="ＭＳ Ｐゴシック" charset="0"/>
                  <a:cs typeface="Times New Roman"/>
                </a:rPr>
                <a:t>glazed</a:t>
              </a:r>
              <a:r>
                <a:rPr lang="it-IT" sz="3000" i="1" dirty="0">
                  <a:solidFill>
                    <a:srgbClr val="FFFFFF"/>
                  </a:solidFill>
                  <a:latin typeface="Times New Roman"/>
                  <a:ea typeface="ＭＳ Ｐゴシック" charset="0"/>
                  <a:cs typeface="Times New Roman"/>
                </a:rPr>
                <a:t> </a:t>
              </a:r>
              <a:r>
                <a:rPr lang="it-IT" sz="3000" i="1" dirty="0" err="1">
                  <a:solidFill>
                    <a:srgbClr val="FFFFFF"/>
                  </a:solidFill>
                  <a:latin typeface="Times New Roman"/>
                  <a:ea typeface="ＭＳ Ｐゴシック" charset="0"/>
                  <a:cs typeface="Times New Roman"/>
                </a:rPr>
                <a:t>terracottas</a:t>
              </a:r>
              <a:r>
                <a:rPr lang="it-IT" sz="3000" i="1" dirty="0">
                  <a:solidFill>
                    <a:srgbClr val="FFFFFF"/>
                  </a:solidFill>
                  <a:latin typeface="Times New Roman"/>
                  <a:ea typeface="ＭＳ Ｐゴシック" charset="0"/>
                  <a:cs typeface="Times New Roman"/>
                </a:rPr>
                <a:t>,</a:t>
              </a:r>
              <a:endParaRPr lang="en-US" sz="3000" i="1" dirty="0">
                <a:solidFill>
                  <a:srgbClr val="FFFFFF"/>
                </a:solidFill>
                <a:latin typeface="Times New Roman"/>
                <a:ea typeface="ＭＳ Ｐゴシック" charset="0"/>
                <a:cs typeface="Times New Roman"/>
              </a:endParaRPr>
            </a:p>
          </p:txBody>
        </p:sp>
        <p:sp>
          <p:nvSpPr>
            <p:cNvPr id="52240" name="Text Box 16"/>
            <p:cNvSpPr txBox="1">
              <a:spLocks noChangeArrowheads="1"/>
            </p:cNvSpPr>
            <p:nvPr/>
          </p:nvSpPr>
          <p:spPr bwMode="auto">
            <a:xfrm>
              <a:off x="349" y="3391"/>
              <a:ext cx="2304" cy="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it-IT" sz="1800" i="1" smtClean="0">
                  <a:solidFill>
                    <a:srgbClr val="FFFFFF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External PIXE analysis of the </a:t>
              </a:r>
              <a:r>
                <a:rPr lang="it-IT" altLang="en-US" sz="1800" i="1" smtClean="0">
                  <a:solidFill>
                    <a:srgbClr val="FFFFFF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“</a:t>
              </a:r>
              <a:r>
                <a:rPr lang="it-IT" sz="1800" i="1" smtClean="0">
                  <a:solidFill>
                    <a:srgbClr val="FFFFFF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Ritratto di fanciullo</a:t>
              </a:r>
              <a:r>
                <a:rPr lang="it-IT" altLang="en-US" sz="1800" i="1" smtClean="0">
                  <a:solidFill>
                    <a:srgbClr val="FFFFFF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”</a:t>
              </a:r>
              <a:r>
                <a:rPr lang="it-IT" sz="1800" i="1" smtClean="0">
                  <a:solidFill>
                    <a:srgbClr val="FFFFFF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by Luca Della Robbia – before restoration at  the Opificio delle Pietre Dure in Florence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88" y="100013"/>
            <a:ext cx="8964612" cy="14398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3600" smtClean="0">
                <a:solidFill>
                  <a:schemeClr val="bg1"/>
                </a:solidFill>
                <a:latin typeface="Times New Roman" pitchFamily="18" charset="0"/>
              </a:rPr>
              <a:t>The “Madonna dei Fusi” by Leonardo: composition and stratigraphy of the paint layers by differential PIXE and PIGE analysis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4414838" y="1844675"/>
            <a:ext cx="440531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it-IT" sz="2200" i="1">
                <a:solidFill>
                  <a:schemeClr val="bg1"/>
                </a:solidFill>
                <a:latin typeface="Times New Roman" pitchFamily="18" charset="0"/>
              </a:rPr>
              <a:t>Collaboration with the </a:t>
            </a: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it-IT" sz="2200" i="1">
                <a:solidFill>
                  <a:schemeClr val="bg1"/>
                </a:solidFill>
                <a:latin typeface="Times New Roman" pitchFamily="18" charset="0"/>
              </a:rPr>
              <a:t>Opificio delle Pietre Dure (Florence)</a:t>
            </a:r>
          </a:p>
        </p:txBody>
      </p:sp>
      <p:pic>
        <p:nvPicPr>
          <p:cNvPr id="45060" name="Picture 4" descr="DSCN0896"/>
          <p:cNvPicPr>
            <a:picLocks noChangeAspect="1" noChangeArrowheads="1"/>
          </p:cNvPicPr>
          <p:nvPr/>
        </p:nvPicPr>
        <p:blipFill>
          <a:blip r:embed="rId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570038"/>
            <a:ext cx="4011613" cy="52181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DSCN0879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87675"/>
            <a:ext cx="4184650" cy="34655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ixe+pige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8575"/>
            <a:ext cx="5199062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256213" y="5205413"/>
            <a:ext cx="377983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50000"/>
              </a:spcAft>
            </a:pPr>
            <a:r>
              <a:rPr kumimoji="1" lang="en-GB" sz="2000" b="1" i="1">
                <a:solidFill>
                  <a:schemeClr val="bg1"/>
                </a:solidFill>
                <a:latin typeface="Times New Roman" pitchFamily="18" charset="0"/>
              </a:rPr>
              <a:t>IBA</a:t>
            </a:r>
          </a:p>
          <a:p>
            <a:pPr algn="just" eaLnBrk="1" hangingPunct="1"/>
            <a:r>
              <a:rPr kumimoji="1" lang="en-GB" sz="2000" i="1">
                <a:solidFill>
                  <a:schemeClr val="bg1"/>
                </a:solidFill>
                <a:latin typeface="Times New Roman" pitchFamily="18" charset="0"/>
              </a:rPr>
              <a:t>Measured spots during some beam-times at the old accelerator (3 MeV max. proton energy)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364163" y="260350"/>
            <a:ext cx="3779837" cy="19446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it-IT" sz="2800" i="1">
                <a:solidFill>
                  <a:srgbClr val="000000"/>
                </a:solidFill>
                <a:latin typeface="Times New Roman" pitchFamily="18" charset="0"/>
              </a:rPr>
              <a:t>Leonardo da Vinci</a:t>
            </a:r>
          </a:p>
          <a:p>
            <a:pPr>
              <a:spcBef>
                <a:spcPct val="20000"/>
              </a:spcBef>
            </a:pPr>
            <a:r>
              <a:rPr lang="it-IT" sz="2000" i="1">
                <a:solidFill>
                  <a:srgbClr val="000000"/>
                </a:solidFill>
                <a:latin typeface="Tahoma" pitchFamily="34" charset="0"/>
              </a:rPr>
              <a:t>“Madonna dei Fusi” (1501)</a:t>
            </a:r>
          </a:p>
          <a:p>
            <a:r>
              <a:rPr lang="it-IT" sz="2000" i="1">
                <a:solidFill>
                  <a:srgbClr val="000000"/>
                </a:solidFill>
                <a:latin typeface="Tahoma" pitchFamily="34" charset="0"/>
              </a:rPr>
              <a:t>(ex-Reford version)</a:t>
            </a:r>
          </a:p>
          <a:p>
            <a:pPr>
              <a:spcBef>
                <a:spcPct val="20000"/>
              </a:spcBef>
            </a:pPr>
            <a:r>
              <a:rPr lang="it-IT" sz="2000" i="1">
                <a:solidFill>
                  <a:srgbClr val="000000"/>
                </a:solidFill>
                <a:latin typeface="Tahoma" pitchFamily="34" charset="0"/>
              </a:rPr>
              <a:t>oil on wood, 50x36 cm</a:t>
            </a:r>
            <a:r>
              <a:rPr lang="it-IT" sz="2000" i="1" baseline="30000">
                <a:solidFill>
                  <a:srgbClr val="000000"/>
                </a:solidFill>
                <a:latin typeface="Tahoma" pitchFamily="34" charset="0"/>
              </a:rPr>
              <a:t>2</a:t>
            </a:r>
          </a:p>
          <a:p>
            <a:pPr>
              <a:spcBef>
                <a:spcPct val="15000"/>
              </a:spcBef>
            </a:pPr>
            <a:r>
              <a:rPr lang="it-IT" sz="1600" b="1" i="1">
                <a:solidFill>
                  <a:srgbClr val="000000"/>
                </a:solidFill>
                <a:latin typeface="Tahoma" pitchFamily="34" charset="0"/>
              </a:rPr>
              <a:t>(private collection)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364163" y="2343150"/>
            <a:ext cx="338455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GB" sz="2200">
                <a:solidFill>
                  <a:schemeClr val="bg1"/>
                </a:solidFill>
                <a:latin typeface="Times New Roman" pitchFamily="18" charset="0"/>
              </a:rPr>
              <a:t>interdisciplinary project, aimed at discovering the “secrets” of Leonardo’s painting techniques by non-destructive analysis,  with different scientific techniques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4450"/>
            <a:ext cx="5473700" cy="1050925"/>
          </a:xfrm>
        </p:spPr>
        <p:txBody>
          <a:bodyPr/>
          <a:lstStyle/>
          <a:p>
            <a:r>
              <a:rPr lang="it-IT" sz="4000" b="1" smtClean="0">
                <a:solidFill>
                  <a:srgbClr val="003399"/>
                </a:solidFill>
                <a:latin typeface="Times New Roman" pitchFamily="18" charset="0"/>
              </a:rPr>
              <a:t>Differential PIXE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205038"/>
            <a:ext cx="5329237" cy="2520950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GB" sz="2800" smtClean="0">
                <a:latin typeface="Times New Roman" pitchFamily="18" charset="0"/>
              </a:rPr>
              <a:t>exploiting the different ranges at different particle energies, one can get information on </a:t>
            </a:r>
            <a:r>
              <a:rPr lang="en-GB" sz="2800" smtClean="0">
                <a:latin typeface="Times New Roman" pitchFamily="18" charset="0"/>
                <a:cs typeface="Times New Roman" pitchFamily="18" charset="0"/>
              </a:rPr>
              <a:t>which elements belong to the surface layers and which to the deeper ones</a:t>
            </a:r>
            <a:endParaRPr lang="en-GB" sz="2800" smtClean="0">
              <a:latin typeface="Times New Roman" pitchFamily="18" charset="0"/>
            </a:endParaRPr>
          </a:p>
        </p:txBody>
      </p:sp>
      <p:grpSp>
        <p:nvGrpSpPr>
          <p:cNvPr id="410628" name="Group 4"/>
          <p:cNvGrpSpPr>
            <a:grpSpLocks/>
          </p:cNvGrpSpPr>
          <p:nvPr/>
        </p:nvGrpSpPr>
        <p:grpSpPr bwMode="auto">
          <a:xfrm>
            <a:off x="7218363" y="1035050"/>
            <a:ext cx="1314450" cy="2136775"/>
            <a:chOff x="4547" y="1661"/>
            <a:chExt cx="828" cy="1346"/>
          </a:xfrm>
        </p:grpSpPr>
        <p:sp>
          <p:nvSpPr>
            <p:cNvPr id="47124" name="Text Box 5"/>
            <p:cNvSpPr txBox="1">
              <a:spLocks noChangeArrowheads="1"/>
            </p:cNvSpPr>
            <p:nvPr/>
          </p:nvSpPr>
          <p:spPr bwMode="auto">
            <a:xfrm>
              <a:off x="4740" y="1661"/>
              <a:ext cx="2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80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47125" name="Text Box 6"/>
            <p:cNvSpPr txBox="1">
              <a:spLocks noChangeArrowheads="1"/>
            </p:cNvSpPr>
            <p:nvPr/>
          </p:nvSpPr>
          <p:spPr bwMode="auto">
            <a:xfrm>
              <a:off x="4559" y="1661"/>
              <a:ext cx="1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800">
                  <a:latin typeface="Comic Sans MS" pitchFamily="66" charset="0"/>
                </a:rPr>
                <a:t>a</a:t>
              </a:r>
            </a:p>
          </p:txBody>
        </p:sp>
        <p:sp>
          <p:nvSpPr>
            <p:cNvPr id="47126" name="Text Box 7"/>
            <p:cNvSpPr txBox="1">
              <a:spLocks noChangeArrowheads="1"/>
            </p:cNvSpPr>
            <p:nvPr/>
          </p:nvSpPr>
          <p:spPr bwMode="auto">
            <a:xfrm>
              <a:off x="5012" y="1662"/>
              <a:ext cx="1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800">
                  <a:latin typeface="Comic Sans MS" pitchFamily="66" charset="0"/>
                </a:rPr>
                <a:t>c</a:t>
              </a:r>
            </a:p>
          </p:txBody>
        </p:sp>
        <p:grpSp>
          <p:nvGrpSpPr>
            <p:cNvPr id="47127" name="Group 8"/>
            <p:cNvGrpSpPr>
              <a:grpSpLocks/>
            </p:cNvGrpSpPr>
            <p:nvPr/>
          </p:nvGrpSpPr>
          <p:grpSpPr bwMode="auto">
            <a:xfrm>
              <a:off x="4547" y="1873"/>
              <a:ext cx="828" cy="1134"/>
              <a:chOff x="4456" y="2062"/>
              <a:chExt cx="601" cy="1413"/>
            </a:xfrm>
          </p:grpSpPr>
          <p:sp>
            <p:nvSpPr>
              <p:cNvPr id="47128" name="Rectangle 9" descr="Diagonali chiare verso l'alto"/>
              <p:cNvSpPr>
                <a:spLocks noChangeArrowheads="1"/>
              </p:cNvSpPr>
              <p:nvPr/>
            </p:nvSpPr>
            <p:spPr bwMode="auto">
              <a:xfrm rot="-5400000">
                <a:off x="3958" y="2690"/>
                <a:ext cx="1410" cy="159"/>
              </a:xfrm>
              <a:prstGeom prst="rect">
                <a:avLst/>
              </a:prstGeom>
              <a:pattFill prst="ltUpDiag">
                <a:fgClr>
                  <a:srgbClr val="5F5F5F"/>
                </a:fgClr>
                <a:bgClr>
                  <a:srgbClr val="FFFFFF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129" name="Rectangle 10" descr="10%"/>
              <p:cNvSpPr>
                <a:spLocks noChangeArrowheads="1"/>
              </p:cNvSpPr>
              <p:nvPr/>
            </p:nvSpPr>
            <p:spPr bwMode="auto">
              <a:xfrm rot="-5400000">
                <a:off x="3819" y="2702"/>
                <a:ext cx="1410" cy="136"/>
              </a:xfrm>
              <a:prstGeom prst="rect">
                <a:avLst/>
              </a:prstGeom>
              <a:pattFill prst="pct10">
                <a:fgClr>
                  <a:srgbClr val="5F5F5F"/>
                </a:fgClr>
                <a:bgClr>
                  <a:srgbClr val="FFFFFF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7130" name="AutoShape 11" descr="5%"/>
              <p:cNvSpPr>
                <a:spLocks noChangeArrowheads="1"/>
              </p:cNvSpPr>
              <p:nvPr/>
            </p:nvSpPr>
            <p:spPr bwMode="auto">
              <a:xfrm rot="-5400000">
                <a:off x="4192" y="2609"/>
                <a:ext cx="1412" cy="318"/>
              </a:xfrm>
              <a:prstGeom prst="flowChartDocument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</p:grpSp>
      </p:grpSp>
      <p:grpSp>
        <p:nvGrpSpPr>
          <p:cNvPr id="410636" name="Group 12"/>
          <p:cNvGrpSpPr>
            <a:grpSpLocks/>
          </p:cNvGrpSpPr>
          <p:nvPr/>
        </p:nvGrpSpPr>
        <p:grpSpPr bwMode="auto">
          <a:xfrm>
            <a:off x="5795963" y="1846263"/>
            <a:ext cx="1871662" cy="1254125"/>
            <a:chOff x="3651" y="1498"/>
            <a:chExt cx="1179" cy="790"/>
          </a:xfrm>
        </p:grpSpPr>
        <p:sp>
          <p:nvSpPr>
            <p:cNvPr id="47121" name="Line 13"/>
            <p:cNvSpPr>
              <a:spLocks noChangeShapeType="1"/>
            </p:cNvSpPr>
            <p:nvPr/>
          </p:nvSpPr>
          <p:spPr bwMode="auto">
            <a:xfrm rot="-5400000">
              <a:off x="4445" y="1248"/>
              <a:ext cx="0" cy="771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stealth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47122" name="Text Box 14"/>
            <p:cNvSpPr txBox="1">
              <a:spLocks noChangeArrowheads="1"/>
            </p:cNvSpPr>
            <p:nvPr/>
          </p:nvSpPr>
          <p:spPr bwMode="auto">
            <a:xfrm>
              <a:off x="3651" y="1498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it-IT" sz="1800">
                  <a:solidFill>
                    <a:srgbClr val="009900"/>
                  </a:solidFill>
                  <a:latin typeface="Comic Sans MS" pitchFamily="66" charset="0"/>
                </a:rPr>
                <a:t>E</a:t>
              </a:r>
              <a:r>
                <a:rPr kumimoji="1" lang="it-IT" sz="1800" baseline="-25000">
                  <a:solidFill>
                    <a:srgbClr val="009900"/>
                  </a:solidFill>
                  <a:latin typeface="Comic Sans MS" pitchFamily="66" charset="0"/>
                </a:rPr>
                <a:t>2</a:t>
              </a:r>
              <a:endParaRPr kumimoji="1" lang="en-US" sz="1800" baseline="-25000">
                <a:solidFill>
                  <a:srgbClr val="009900"/>
                </a:solidFill>
                <a:latin typeface="Comic Sans MS" pitchFamily="66" charset="0"/>
              </a:endParaRPr>
            </a:p>
          </p:txBody>
        </p:sp>
        <p:sp>
          <p:nvSpPr>
            <p:cNvPr id="47123" name="Text Box 15"/>
            <p:cNvSpPr txBox="1">
              <a:spLocks noChangeArrowheads="1"/>
            </p:cNvSpPr>
            <p:nvPr/>
          </p:nvSpPr>
          <p:spPr bwMode="auto">
            <a:xfrm>
              <a:off x="4008" y="2057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it-IT" sz="1800">
                  <a:solidFill>
                    <a:srgbClr val="009900"/>
                  </a:solidFill>
                  <a:latin typeface="Comic Sans MS" pitchFamily="66" charset="0"/>
                </a:rPr>
                <a:t>E</a:t>
              </a:r>
              <a:r>
                <a:rPr kumimoji="1" lang="it-IT" sz="1800" baseline="-25000">
                  <a:solidFill>
                    <a:srgbClr val="009900"/>
                  </a:solidFill>
                  <a:latin typeface="Comic Sans MS" pitchFamily="66" charset="0"/>
                </a:rPr>
                <a:t>2</a:t>
              </a:r>
              <a:r>
                <a:rPr kumimoji="1" lang="it-IT" sz="1800">
                  <a:solidFill>
                    <a:srgbClr val="009900"/>
                  </a:solidFill>
                  <a:latin typeface="Comic Sans MS" pitchFamily="66" charset="0"/>
                </a:rPr>
                <a:t> &lt;</a:t>
              </a:r>
              <a:endParaRPr kumimoji="1" lang="en-US" sz="1800" baseline="-25000">
                <a:solidFill>
                  <a:srgbClr val="0099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410640" name="Group 16"/>
          <p:cNvGrpSpPr>
            <a:grpSpLocks/>
          </p:cNvGrpSpPr>
          <p:nvPr/>
        </p:nvGrpSpPr>
        <p:grpSpPr bwMode="auto">
          <a:xfrm>
            <a:off x="5905500" y="2154238"/>
            <a:ext cx="1549400" cy="946150"/>
            <a:chOff x="3720" y="1692"/>
            <a:chExt cx="976" cy="596"/>
          </a:xfrm>
        </p:grpSpPr>
        <p:sp>
          <p:nvSpPr>
            <p:cNvPr id="47118" name="Line 17"/>
            <p:cNvSpPr>
              <a:spLocks noChangeShapeType="1"/>
            </p:cNvSpPr>
            <p:nvPr/>
          </p:nvSpPr>
          <p:spPr bwMode="auto">
            <a:xfrm rot="-5400000">
              <a:off x="4379" y="1374"/>
              <a:ext cx="0" cy="63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stealth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47119" name="Text Box 18"/>
            <p:cNvSpPr txBox="1">
              <a:spLocks noChangeArrowheads="1"/>
            </p:cNvSpPr>
            <p:nvPr/>
          </p:nvSpPr>
          <p:spPr bwMode="auto">
            <a:xfrm>
              <a:off x="3969" y="1709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it-IT" sz="1800">
                  <a:solidFill>
                    <a:srgbClr val="000066"/>
                  </a:solidFill>
                  <a:latin typeface="Comic Sans MS" pitchFamily="66" charset="0"/>
                </a:rPr>
                <a:t>E</a:t>
              </a:r>
              <a:r>
                <a:rPr kumimoji="1" lang="it-IT" sz="1800" baseline="-25000">
                  <a:solidFill>
                    <a:srgbClr val="000066"/>
                  </a:solidFill>
                  <a:latin typeface="Comic Sans MS" pitchFamily="66" charset="0"/>
                </a:rPr>
                <a:t>3</a:t>
              </a:r>
              <a:endParaRPr kumimoji="1" lang="en-US" sz="1800" baseline="-250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47120" name="Text Box 19"/>
            <p:cNvSpPr txBox="1">
              <a:spLocks noChangeArrowheads="1"/>
            </p:cNvSpPr>
            <p:nvPr/>
          </p:nvSpPr>
          <p:spPr bwMode="auto">
            <a:xfrm>
              <a:off x="3720" y="2057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it-IT" sz="1800">
                  <a:solidFill>
                    <a:srgbClr val="000066"/>
                  </a:solidFill>
                  <a:latin typeface="Comic Sans MS" pitchFamily="66" charset="0"/>
                </a:rPr>
                <a:t>E</a:t>
              </a:r>
              <a:r>
                <a:rPr kumimoji="1" lang="it-IT" sz="1800" baseline="-25000">
                  <a:solidFill>
                    <a:srgbClr val="000066"/>
                  </a:solidFill>
                  <a:latin typeface="Comic Sans MS" pitchFamily="66" charset="0"/>
                </a:rPr>
                <a:t>3</a:t>
              </a:r>
              <a:r>
                <a:rPr kumimoji="1" lang="it-IT" sz="1800">
                  <a:solidFill>
                    <a:srgbClr val="000066"/>
                  </a:solidFill>
                  <a:latin typeface="Comic Sans MS" pitchFamily="66" charset="0"/>
                </a:rPr>
                <a:t> &lt;</a:t>
              </a:r>
              <a:endParaRPr kumimoji="1" lang="en-US" sz="1800" baseline="-250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410644" name="Group 20"/>
          <p:cNvGrpSpPr>
            <a:grpSpLocks/>
          </p:cNvGrpSpPr>
          <p:nvPr/>
        </p:nvGrpSpPr>
        <p:grpSpPr bwMode="auto">
          <a:xfrm>
            <a:off x="6011863" y="1652588"/>
            <a:ext cx="2232025" cy="1470025"/>
            <a:chOff x="3787" y="2050"/>
            <a:chExt cx="1406" cy="926"/>
          </a:xfrm>
        </p:grpSpPr>
        <p:grpSp>
          <p:nvGrpSpPr>
            <p:cNvPr id="47114" name="Group 21"/>
            <p:cNvGrpSpPr>
              <a:grpSpLocks/>
            </p:cNvGrpSpPr>
            <p:nvPr/>
          </p:nvGrpSpPr>
          <p:grpSpPr bwMode="auto">
            <a:xfrm>
              <a:off x="3787" y="2050"/>
              <a:ext cx="811" cy="926"/>
              <a:chOff x="3787" y="2036"/>
              <a:chExt cx="811" cy="926"/>
            </a:xfrm>
          </p:grpSpPr>
          <p:sp>
            <p:nvSpPr>
              <p:cNvPr id="47116" name="Text Box 22"/>
              <p:cNvSpPr txBox="1">
                <a:spLocks noChangeArrowheads="1"/>
              </p:cNvSpPr>
              <p:nvPr/>
            </p:nvSpPr>
            <p:spPr bwMode="auto">
              <a:xfrm>
                <a:off x="3787" y="2036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kumimoji="1" lang="it-IT" sz="1800">
                    <a:solidFill>
                      <a:srgbClr val="CC3300"/>
                    </a:solidFill>
                    <a:latin typeface="Comic Sans MS" pitchFamily="66" charset="0"/>
                  </a:rPr>
                  <a:t>E</a:t>
                </a:r>
                <a:r>
                  <a:rPr kumimoji="1" lang="it-IT" sz="1800" baseline="-25000">
                    <a:solidFill>
                      <a:srgbClr val="CC3300"/>
                    </a:solidFill>
                    <a:latin typeface="Comic Sans MS" pitchFamily="66" charset="0"/>
                  </a:rPr>
                  <a:t>1</a:t>
                </a:r>
                <a:endParaRPr kumimoji="1" lang="en-US" sz="1800" baseline="-2500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7117" name="Text Box 23"/>
              <p:cNvSpPr txBox="1">
                <a:spLocks noChangeArrowheads="1"/>
              </p:cNvSpPr>
              <p:nvPr/>
            </p:nvSpPr>
            <p:spPr bwMode="auto">
              <a:xfrm>
                <a:off x="4235" y="2731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kumimoji="1" lang="it-IT" sz="1800">
                    <a:solidFill>
                      <a:srgbClr val="CC3300"/>
                    </a:solidFill>
                    <a:latin typeface="Comic Sans MS" pitchFamily="66" charset="0"/>
                  </a:rPr>
                  <a:t>E</a:t>
                </a:r>
                <a:r>
                  <a:rPr kumimoji="1" lang="it-IT" sz="1800" baseline="-25000">
                    <a:solidFill>
                      <a:srgbClr val="CC3300"/>
                    </a:solidFill>
                    <a:latin typeface="Comic Sans MS" pitchFamily="66" charset="0"/>
                  </a:rPr>
                  <a:t>1</a:t>
                </a:r>
                <a:endParaRPr kumimoji="1" lang="en-US" sz="1800" baseline="-25000">
                  <a:solidFill>
                    <a:srgbClr val="CC33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47115" name="Line 24"/>
            <p:cNvSpPr>
              <a:spLocks noChangeShapeType="1"/>
            </p:cNvSpPr>
            <p:nvPr/>
          </p:nvSpPr>
          <p:spPr bwMode="auto">
            <a:xfrm>
              <a:off x="4059" y="2256"/>
              <a:ext cx="1134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stealth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7112" name="Rectangle 25"/>
          <p:cNvSpPr>
            <a:spLocks noChangeArrowheads="1"/>
          </p:cNvSpPr>
          <p:nvPr/>
        </p:nvSpPr>
        <p:spPr bwMode="auto">
          <a:xfrm>
            <a:off x="481013" y="981075"/>
            <a:ext cx="48831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sz="28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Measurements on the same spot with different beam energies</a:t>
            </a:r>
          </a:p>
        </p:txBody>
      </p:sp>
      <p:sp>
        <p:nvSpPr>
          <p:cNvPr id="410650" name="Rectangle 26"/>
          <p:cNvSpPr>
            <a:spLocks noChangeArrowheads="1"/>
          </p:cNvSpPr>
          <p:nvPr/>
        </p:nvSpPr>
        <p:spPr bwMode="auto">
          <a:xfrm>
            <a:off x="781050" y="4791075"/>
            <a:ext cx="76073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GB" sz="2800" u="sng">
                <a:solidFill>
                  <a:srgbClr val="000066"/>
                </a:solidFill>
                <a:latin typeface="Times New Roman" pitchFamily="18" charset="0"/>
              </a:rPr>
              <a:t>Information on layers structure (up to 100-200 </a:t>
            </a:r>
            <a:r>
              <a:rPr lang="en-GB" sz="2800" u="sng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en-GB" sz="2800" u="sng">
                <a:solidFill>
                  <a:srgbClr val="000066"/>
                </a:solidFill>
                <a:latin typeface="Times New Roman" pitchFamily="18" charset="0"/>
              </a:rPr>
              <a:t>m from surface) </a:t>
            </a:r>
            <a:r>
              <a:rPr lang="en-GB" sz="2800" u="sng">
                <a:solidFill>
                  <a:srgbClr val="000066"/>
                </a:solidFill>
                <a:latin typeface="Times New Roman" pitchFamily="18" charset="0"/>
                <a:sym typeface="Wingdings" pitchFamily="2" charset="2"/>
              </a:rPr>
              <a:t>obtained without picking up samples!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0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0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0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7" grpId="0" build="p"/>
      <p:bldP spid="41065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03800" y="1989138"/>
            <a:ext cx="3816350" cy="1584325"/>
          </a:xfrm>
        </p:spPr>
        <p:txBody>
          <a:bodyPr/>
          <a:lstStyle/>
          <a:p>
            <a:r>
              <a:rPr lang="en-GB" sz="2800" smtClean="0">
                <a:solidFill>
                  <a:schemeClr val="bg1"/>
                </a:solidFill>
                <a:latin typeface="Times New Roman" pitchFamily="18" charset="0"/>
              </a:rPr>
              <a:t>pigments identification</a:t>
            </a:r>
          </a:p>
          <a:p>
            <a:r>
              <a:rPr lang="en-GB" sz="2800" smtClean="0">
                <a:solidFill>
                  <a:schemeClr val="bg1"/>
                </a:solidFill>
                <a:latin typeface="Times New Roman" pitchFamily="18" charset="0"/>
              </a:rPr>
              <a:t>information on the arrangement of layers</a:t>
            </a:r>
          </a:p>
        </p:txBody>
      </p:sp>
      <p:pic>
        <p:nvPicPr>
          <p:cNvPr id="48131" name="Picture 3" descr="DSCN1470_mod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33375"/>
            <a:ext cx="4465638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509838" y="5013325"/>
            <a:ext cx="1800225" cy="739775"/>
          </a:xfrm>
          <a:prstGeom prst="rect">
            <a:avLst/>
          </a:prstGeom>
          <a:noFill/>
          <a:ln w="38100">
            <a:solidFill>
              <a:srgbClr val="CC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GB" sz="2000">
                <a:solidFill>
                  <a:srgbClr val="CCFFCC"/>
                </a:solidFill>
                <a:latin typeface="Tahoma" pitchFamily="34" charset="0"/>
              </a:rPr>
              <a:t>PIXE + PIGE</a:t>
            </a:r>
          </a:p>
          <a:p>
            <a:pPr algn="ctr" eaLnBrk="1" hangingPunct="1"/>
            <a:r>
              <a:rPr kumimoji="1" lang="en-GB" sz="2000">
                <a:solidFill>
                  <a:srgbClr val="CCFFCC"/>
                </a:solidFill>
                <a:latin typeface="Tahoma" pitchFamily="34" charset="0"/>
              </a:rPr>
              <a:t>detectors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flipH="1" flipV="1">
            <a:off x="2987675" y="3716338"/>
            <a:ext cx="215900" cy="12969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V="1">
            <a:off x="3348038" y="3141663"/>
            <a:ext cx="71437" cy="187166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3419475" y="3933825"/>
            <a:ext cx="360363" cy="10795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2652713" y="3328988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800" i="1">
                <a:solidFill>
                  <a:schemeClr val="bg1"/>
                </a:solidFill>
                <a:latin typeface="Tahoma" pitchFamily="34" charset="0"/>
              </a:rPr>
              <a:t>Si det.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3600450" y="3543300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800" i="1">
                <a:solidFill>
                  <a:srgbClr val="FFCC00"/>
                </a:solidFill>
                <a:latin typeface="Tahoma" pitchFamily="34" charset="0"/>
              </a:rPr>
              <a:t>Ge det.</a:t>
            </a:r>
          </a:p>
        </p:txBody>
      </p:sp>
      <p:sp>
        <p:nvSpPr>
          <p:cNvPr id="48138" name="Rectangle 11"/>
          <p:cNvSpPr>
            <a:spLocks noChangeArrowheads="1"/>
          </p:cNvSpPr>
          <p:nvPr/>
        </p:nvSpPr>
        <p:spPr bwMode="auto">
          <a:xfrm>
            <a:off x="4716463" y="476250"/>
            <a:ext cx="44275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GB" sz="2900">
                <a:solidFill>
                  <a:schemeClr val="bg1"/>
                </a:solidFill>
                <a:latin typeface="Times New Roman" pitchFamily="18" charset="0"/>
              </a:rPr>
              <a:t>Combining</a:t>
            </a:r>
            <a:r>
              <a:rPr lang="en-GB" sz="2900">
                <a:latin typeface="Times New Roman" pitchFamily="18" charset="0"/>
              </a:rPr>
              <a:t>  </a:t>
            </a:r>
            <a:r>
              <a:rPr lang="en-GB" sz="2900">
                <a:solidFill>
                  <a:srgbClr val="FFFF00"/>
                </a:solidFill>
                <a:latin typeface="Times New Roman" pitchFamily="18" charset="0"/>
              </a:rPr>
              <a:t>differential PIXE</a:t>
            </a:r>
            <a:r>
              <a:rPr lang="en-GB" sz="2900">
                <a:latin typeface="Times New Roman" pitchFamily="18" charset="0"/>
              </a:rPr>
              <a:t> </a:t>
            </a:r>
            <a:r>
              <a:rPr lang="en-GB" sz="2900">
                <a:solidFill>
                  <a:schemeClr val="bg1"/>
                </a:solidFill>
                <a:latin typeface="Times New Roman" pitchFamily="18" charset="0"/>
              </a:rPr>
              <a:t>and</a:t>
            </a:r>
            <a:r>
              <a:rPr lang="en-GB" sz="2900">
                <a:latin typeface="Times New Roman" pitchFamily="18" charset="0"/>
              </a:rPr>
              <a:t> </a:t>
            </a:r>
            <a:r>
              <a:rPr lang="en-GB" sz="2900">
                <a:solidFill>
                  <a:srgbClr val="FFFF00"/>
                </a:solidFill>
                <a:latin typeface="Times New Roman" pitchFamily="18" charset="0"/>
              </a:rPr>
              <a:t>PIGE</a:t>
            </a:r>
            <a:r>
              <a:rPr lang="en-GB" sz="2900">
                <a:latin typeface="Times New Roman" pitchFamily="18" charset="0"/>
              </a:rPr>
              <a:t> </a:t>
            </a:r>
            <a:r>
              <a:rPr lang="en-GB" sz="2900">
                <a:solidFill>
                  <a:schemeClr val="bg1"/>
                </a:solidFill>
                <a:latin typeface="Times New Roman" pitchFamily="18" charset="0"/>
              </a:rPr>
              <a:t>allowed us:</a:t>
            </a:r>
          </a:p>
        </p:txBody>
      </p:sp>
      <p:sp>
        <p:nvSpPr>
          <p:cNvPr id="48139" name="Line 13"/>
          <p:cNvSpPr>
            <a:spLocks noChangeShapeType="1"/>
          </p:cNvSpPr>
          <p:nvPr/>
        </p:nvSpPr>
        <p:spPr bwMode="auto">
          <a:xfrm flipV="1">
            <a:off x="-11113" y="3806825"/>
            <a:ext cx="2700338" cy="649288"/>
          </a:xfrm>
          <a:prstGeom prst="line">
            <a:avLst/>
          </a:prstGeom>
          <a:noFill/>
          <a:ln w="38100">
            <a:solidFill>
              <a:srgbClr val="CDFA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8140" name="Text Box 14"/>
          <p:cNvSpPr txBox="1">
            <a:spLocks noChangeArrowheads="1"/>
          </p:cNvSpPr>
          <p:nvPr/>
        </p:nvSpPr>
        <p:spPr bwMode="auto">
          <a:xfrm>
            <a:off x="250825" y="4292600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i="1">
                <a:solidFill>
                  <a:srgbClr val="CDFAFF"/>
                </a:solidFill>
                <a:latin typeface="Tahoma" pitchFamily="34" charset="0"/>
              </a:rPr>
              <a:t>beam</a:t>
            </a:r>
          </a:p>
        </p:txBody>
      </p:sp>
      <p:sp>
        <p:nvSpPr>
          <p:cNvPr id="48141" name="Text Box 15"/>
          <p:cNvSpPr txBox="1">
            <a:spLocks noChangeArrowheads="1"/>
          </p:cNvSpPr>
          <p:nvPr/>
        </p:nvSpPr>
        <p:spPr bwMode="auto">
          <a:xfrm>
            <a:off x="684213" y="5876925"/>
            <a:ext cx="799147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ja-JP" sz="22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Nuclear Instruments &amp; Methods B239 (2005), 71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ja-JP" sz="22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X-Ray Spectrometry, vol.34,4 (2005), 306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ja-JP" sz="22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Nuclear Instruments &amp; Methods B219-220 (2004),48 </a:t>
            </a:r>
            <a:endParaRPr lang="en-US" sz="2200" i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1882775" y="141288"/>
            <a:ext cx="7142163" cy="2303462"/>
            <a:chOff x="1148" y="666"/>
            <a:chExt cx="4499" cy="1451"/>
          </a:xfrm>
        </p:grpSpPr>
        <p:sp>
          <p:nvSpPr>
            <p:cNvPr id="49200" name="Rectangle 3"/>
            <p:cNvSpPr>
              <a:spLocks noChangeArrowheads="1"/>
            </p:cNvSpPr>
            <p:nvPr/>
          </p:nvSpPr>
          <p:spPr bwMode="auto">
            <a:xfrm>
              <a:off x="1148" y="666"/>
              <a:ext cx="4499" cy="1451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grpSp>
          <p:nvGrpSpPr>
            <p:cNvPr id="49201" name="Group 4"/>
            <p:cNvGrpSpPr>
              <a:grpSpLocks/>
            </p:cNvGrpSpPr>
            <p:nvPr/>
          </p:nvGrpSpPr>
          <p:grpSpPr bwMode="auto">
            <a:xfrm>
              <a:off x="1180" y="705"/>
              <a:ext cx="4436" cy="1367"/>
              <a:chOff x="1180" y="797"/>
              <a:chExt cx="4436" cy="1367"/>
            </a:xfrm>
          </p:grpSpPr>
          <p:grpSp>
            <p:nvGrpSpPr>
              <p:cNvPr id="49202" name="Group 5"/>
              <p:cNvGrpSpPr>
                <a:grpSpLocks/>
              </p:cNvGrpSpPr>
              <p:nvPr/>
            </p:nvGrpSpPr>
            <p:grpSpPr bwMode="auto">
              <a:xfrm>
                <a:off x="1180" y="797"/>
                <a:ext cx="2217" cy="1359"/>
                <a:chOff x="1156" y="717"/>
                <a:chExt cx="2217" cy="1359"/>
              </a:xfrm>
            </p:grpSpPr>
            <p:pic>
              <p:nvPicPr>
                <p:cNvPr id="49206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6" y="717"/>
                  <a:ext cx="2217" cy="135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49207" name="Group 7"/>
                <p:cNvGrpSpPr>
                  <a:grpSpLocks/>
                </p:cNvGrpSpPr>
                <p:nvPr/>
              </p:nvGrpSpPr>
              <p:grpSpPr bwMode="auto">
                <a:xfrm>
                  <a:off x="1592" y="864"/>
                  <a:ext cx="1560" cy="845"/>
                  <a:chOff x="1704" y="744"/>
                  <a:chExt cx="1560" cy="845"/>
                </a:xfrm>
              </p:grpSpPr>
              <p:sp>
                <p:nvSpPr>
                  <p:cNvPr id="49208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04" y="1416"/>
                    <a:ext cx="256" cy="17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GB" sz="1200">
                        <a:solidFill>
                          <a:srgbClr val="000000"/>
                        </a:solidFill>
                      </a:rPr>
                      <a:t>Ca</a:t>
                    </a:r>
                  </a:p>
                </p:txBody>
              </p:sp>
              <p:sp>
                <p:nvSpPr>
                  <p:cNvPr id="49209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24" y="1304"/>
                    <a:ext cx="256" cy="17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GB" sz="1200">
                        <a:solidFill>
                          <a:srgbClr val="000000"/>
                        </a:solidFill>
                      </a:rPr>
                      <a:t>Fe</a:t>
                    </a:r>
                  </a:p>
                </p:txBody>
              </p:sp>
              <p:sp>
                <p:nvSpPr>
                  <p:cNvPr id="49210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08" y="744"/>
                    <a:ext cx="256" cy="17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GB" sz="1200">
                        <a:solidFill>
                          <a:srgbClr val="000000"/>
                        </a:solidFill>
                      </a:rPr>
                      <a:t>Pb</a:t>
                    </a:r>
                  </a:p>
                </p:txBody>
              </p:sp>
              <p:sp>
                <p:nvSpPr>
                  <p:cNvPr id="49211" name="Line 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136" y="880"/>
                    <a:ext cx="64" cy="66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49212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76" y="864"/>
                    <a:ext cx="104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4921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712" y="768"/>
                    <a:ext cx="312" cy="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49203" name="Group 14"/>
              <p:cNvGrpSpPr>
                <a:grpSpLocks/>
              </p:cNvGrpSpPr>
              <p:nvPr/>
            </p:nvGrpSpPr>
            <p:grpSpPr bwMode="auto">
              <a:xfrm>
                <a:off x="3399" y="803"/>
                <a:ext cx="2217" cy="1361"/>
                <a:chOff x="3519" y="619"/>
                <a:chExt cx="2217" cy="1361"/>
              </a:xfrm>
            </p:grpSpPr>
            <p:pic>
              <p:nvPicPr>
                <p:cNvPr id="49204" name="Picture 1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9" y="619"/>
                  <a:ext cx="2217" cy="13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205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560" y="762"/>
                  <a:ext cx="276" cy="1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endParaRPr lang="en-GB" sz="1200" b="1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49155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1873250" cy="863600"/>
          </a:xfrm>
        </p:spPr>
        <p:txBody>
          <a:bodyPr/>
          <a:lstStyle/>
          <a:p>
            <a:pPr marL="0" indent="0">
              <a:spcBef>
                <a:spcPct val="50000"/>
              </a:spcBef>
              <a:buClr>
                <a:schemeClr val="bg1"/>
              </a:buClr>
              <a:buFontTx/>
              <a:buNone/>
            </a:pPr>
            <a:r>
              <a:rPr lang="en-GB" sz="2400" smtClean="0">
                <a:solidFill>
                  <a:schemeClr val="bg1"/>
                </a:solidFill>
                <a:latin typeface="Tahoma" pitchFamily="34" charset="0"/>
              </a:rPr>
              <a:t>Original blue area</a:t>
            </a:r>
          </a:p>
        </p:txBody>
      </p:sp>
      <p:grpSp>
        <p:nvGrpSpPr>
          <p:cNvPr id="49156" name="Group 18"/>
          <p:cNvGrpSpPr>
            <a:grpSpLocks/>
          </p:cNvGrpSpPr>
          <p:nvPr/>
        </p:nvGrpSpPr>
        <p:grpSpPr bwMode="auto">
          <a:xfrm>
            <a:off x="1882775" y="1989138"/>
            <a:ext cx="7135813" cy="2257425"/>
            <a:chOff x="1136" y="797"/>
            <a:chExt cx="4495" cy="1422"/>
          </a:xfrm>
        </p:grpSpPr>
        <p:sp>
          <p:nvSpPr>
            <p:cNvPr id="49189" name="Rectangle 19"/>
            <p:cNvSpPr>
              <a:spLocks noChangeArrowheads="1"/>
            </p:cNvSpPr>
            <p:nvPr/>
          </p:nvSpPr>
          <p:spPr bwMode="auto">
            <a:xfrm>
              <a:off x="1136" y="797"/>
              <a:ext cx="4495" cy="142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pic>
          <p:nvPicPr>
            <p:cNvPr id="49190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" y="832"/>
              <a:ext cx="2228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9191" name="Group 21"/>
            <p:cNvGrpSpPr>
              <a:grpSpLocks/>
            </p:cNvGrpSpPr>
            <p:nvPr/>
          </p:nvGrpSpPr>
          <p:grpSpPr bwMode="auto">
            <a:xfrm>
              <a:off x="1152" y="840"/>
              <a:ext cx="2240" cy="1360"/>
              <a:chOff x="1176" y="670"/>
              <a:chExt cx="2240" cy="1360"/>
            </a:xfrm>
          </p:grpSpPr>
          <p:pic>
            <p:nvPicPr>
              <p:cNvPr id="49193" name="Picture 2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6" y="670"/>
                <a:ext cx="2240" cy="1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194" name="Text Box 23"/>
              <p:cNvSpPr txBox="1">
                <a:spLocks noChangeArrowheads="1"/>
              </p:cNvSpPr>
              <p:nvPr/>
            </p:nvSpPr>
            <p:spPr bwMode="auto">
              <a:xfrm>
                <a:off x="1612" y="1562"/>
                <a:ext cx="25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GB" sz="1200">
                    <a:solidFill>
                      <a:srgbClr val="000000"/>
                    </a:solidFill>
                  </a:rPr>
                  <a:t>Ca</a:t>
                </a:r>
              </a:p>
            </p:txBody>
          </p:sp>
          <p:sp>
            <p:nvSpPr>
              <p:cNvPr id="49195" name="Text Box 24"/>
              <p:cNvSpPr txBox="1">
                <a:spLocks noChangeArrowheads="1"/>
              </p:cNvSpPr>
              <p:nvPr/>
            </p:nvSpPr>
            <p:spPr bwMode="auto">
              <a:xfrm>
                <a:off x="1924" y="1410"/>
                <a:ext cx="25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GB" sz="1200">
                    <a:solidFill>
                      <a:srgbClr val="000000"/>
                    </a:solidFill>
                  </a:rPr>
                  <a:t>Fe</a:t>
                </a:r>
              </a:p>
            </p:txBody>
          </p:sp>
          <p:sp>
            <p:nvSpPr>
              <p:cNvPr id="49196" name="Text Box 25"/>
              <p:cNvSpPr txBox="1">
                <a:spLocks noChangeArrowheads="1"/>
              </p:cNvSpPr>
              <p:nvPr/>
            </p:nvSpPr>
            <p:spPr bwMode="auto">
              <a:xfrm>
                <a:off x="2992" y="946"/>
                <a:ext cx="25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GB" sz="1200">
                    <a:solidFill>
                      <a:srgbClr val="000000"/>
                    </a:solidFill>
                  </a:rPr>
                  <a:t>Pb</a:t>
                </a:r>
              </a:p>
            </p:txBody>
          </p:sp>
          <p:sp>
            <p:nvSpPr>
              <p:cNvPr id="49197" name="Line 26"/>
              <p:cNvSpPr>
                <a:spLocks noChangeShapeType="1"/>
              </p:cNvSpPr>
              <p:nvPr/>
            </p:nvSpPr>
            <p:spPr bwMode="auto">
              <a:xfrm flipV="1">
                <a:off x="2880" y="1066"/>
                <a:ext cx="136" cy="1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9198" name="Line 27"/>
              <p:cNvSpPr>
                <a:spLocks noChangeShapeType="1"/>
              </p:cNvSpPr>
              <p:nvPr/>
            </p:nvSpPr>
            <p:spPr bwMode="auto">
              <a:xfrm>
                <a:off x="2640" y="906"/>
                <a:ext cx="344" cy="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9199" name="Line 28"/>
              <p:cNvSpPr>
                <a:spLocks noChangeShapeType="1"/>
              </p:cNvSpPr>
              <p:nvPr/>
            </p:nvSpPr>
            <p:spPr bwMode="auto">
              <a:xfrm>
                <a:off x="3104" y="1128"/>
                <a:ext cx="0" cy="5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49192" name="Text Box 29"/>
            <p:cNvSpPr txBox="1">
              <a:spLocks noChangeArrowheads="1"/>
            </p:cNvSpPr>
            <p:nvPr/>
          </p:nvSpPr>
          <p:spPr bwMode="auto">
            <a:xfrm>
              <a:off x="4464" y="1152"/>
              <a:ext cx="43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GB" sz="12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9157" name="Group 30"/>
          <p:cNvGrpSpPr>
            <a:grpSpLocks/>
          </p:cNvGrpSpPr>
          <p:nvPr/>
        </p:nvGrpSpPr>
        <p:grpSpPr bwMode="auto">
          <a:xfrm>
            <a:off x="1887538" y="4470400"/>
            <a:ext cx="7165975" cy="2305050"/>
            <a:chOff x="1133" y="2552"/>
            <a:chExt cx="4514" cy="1452"/>
          </a:xfrm>
        </p:grpSpPr>
        <p:sp>
          <p:nvSpPr>
            <p:cNvPr id="49172" name="Rectangle 31"/>
            <p:cNvSpPr>
              <a:spLocks noChangeArrowheads="1"/>
            </p:cNvSpPr>
            <p:nvPr/>
          </p:nvSpPr>
          <p:spPr bwMode="auto">
            <a:xfrm>
              <a:off x="1133" y="2552"/>
              <a:ext cx="4514" cy="14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pic>
          <p:nvPicPr>
            <p:cNvPr id="49173" name="Picture 3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" y="2588"/>
              <a:ext cx="2222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9174" name="Group 33"/>
            <p:cNvGrpSpPr>
              <a:grpSpLocks/>
            </p:cNvGrpSpPr>
            <p:nvPr/>
          </p:nvGrpSpPr>
          <p:grpSpPr bwMode="auto">
            <a:xfrm>
              <a:off x="1164" y="2589"/>
              <a:ext cx="2223" cy="1356"/>
              <a:chOff x="1164" y="2619"/>
              <a:chExt cx="2223" cy="1356"/>
            </a:xfrm>
          </p:grpSpPr>
          <p:grpSp>
            <p:nvGrpSpPr>
              <p:cNvPr id="49175" name="Group 34"/>
              <p:cNvGrpSpPr>
                <a:grpSpLocks/>
              </p:cNvGrpSpPr>
              <p:nvPr/>
            </p:nvGrpSpPr>
            <p:grpSpPr bwMode="auto">
              <a:xfrm>
                <a:off x="1164" y="2619"/>
                <a:ext cx="2223" cy="1356"/>
                <a:chOff x="1292" y="2473"/>
                <a:chExt cx="2223" cy="1356"/>
              </a:xfrm>
            </p:grpSpPr>
            <p:pic>
              <p:nvPicPr>
                <p:cNvPr id="49177" name="Picture 35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2" y="2473"/>
                  <a:ext cx="2223" cy="13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78" name="Rectangle 36"/>
                <p:cNvSpPr>
                  <a:spLocks noChangeArrowheads="1"/>
                </p:cNvSpPr>
                <p:nvPr/>
              </p:nvSpPr>
              <p:spPr bwMode="auto">
                <a:xfrm>
                  <a:off x="2880" y="2614"/>
                  <a:ext cx="408" cy="1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49179" name="Group 37"/>
                <p:cNvGrpSpPr>
                  <a:grpSpLocks/>
                </p:cNvGrpSpPr>
                <p:nvPr/>
              </p:nvGrpSpPr>
              <p:grpSpPr bwMode="auto">
                <a:xfrm>
                  <a:off x="1739" y="2621"/>
                  <a:ext cx="1322" cy="764"/>
                  <a:chOff x="404" y="148"/>
                  <a:chExt cx="1322" cy="764"/>
                </a:xfrm>
              </p:grpSpPr>
              <p:sp>
                <p:nvSpPr>
                  <p:cNvPr id="4918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50" y="148"/>
                    <a:ext cx="212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GB" sz="1000">
                        <a:solidFill>
                          <a:srgbClr val="000000"/>
                        </a:solidFill>
                      </a:rPr>
                      <a:t>Zn</a:t>
                    </a:r>
                  </a:p>
                </p:txBody>
              </p:sp>
              <p:sp>
                <p:nvSpPr>
                  <p:cNvPr id="49181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0" y="616"/>
                    <a:ext cx="212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GB" sz="1000">
                        <a:solidFill>
                          <a:srgbClr val="000000"/>
                        </a:solidFill>
                      </a:rPr>
                      <a:t>Fe</a:t>
                    </a:r>
                  </a:p>
                </p:txBody>
              </p:sp>
              <p:sp>
                <p:nvSpPr>
                  <p:cNvPr id="49182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66" y="562"/>
                    <a:ext cx="260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GB" sz="1000">
                        <a:solidFill>
                          <a:srgbClr val="000000"/>
                        </a:solidFill>
                      </a:rPr>
                      <a:t>Pb</a:t>
                    </a:r>
                  </a:p>
                </p:txBody>
              </p:sp>
              <p:sp>
                <p:nvSpPr>
                  <p:cNvPr id="49183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4" y="502"/>
                    <a:ext cx="248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GB" sz="1000">
                        <a:solidFill>
                          <a:srgbClr val="000000"/>
                        </a:solidFill>
                      </a:rPr>
                      <a:t>Co</a:t>
                    </a:r>
                  </a:p>
                </p:txBody>
              </p:sp>
              <p:sp>
                <p:nvSpPr>
                  <p:cNvPr id="49184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4" y="742"/>
                    <a:ext cx="224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GB" sz="1000">
                        <a:solidFill>
                          <a:srgbClr val="000000"/>
                        </a:solidFill>
                      </a:rPr>
                      <a:t>Ca</a:t>
                    </a:r>
                  </a:p>
                </p:txBody>
              </p:sp>
              <p:sp>
                <p:nvSpPr>
                  <p:cNvPr id="49185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86" y="702"/>
                    <a:ext cx="144" cy="1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49186" name="Line 4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90" y="714"/>
                    <a:ext cx="6" cy="19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49187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158" y="204"/>
                    <a:ext cx="120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49188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54" y="294"/>
                    <a:ext cx="72" cy="55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49176" name="Rectangle 47"/>
              <p:cNvSpPr>
                <a:spLocks noChangeArrowheads="1"/>
              </p:cNvSpPr>
              <p:nvPr/>
            </p:nvSpPr>
            <p:spPr bwMode="auto">
              <a:xfrm>
                <a:off x="2592" y="3120"/>
                <a:ext cx="432" cy="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411696" name="Rectangle 48"/>
          <p:cNvSpPr>
            <a:spLocks noChangeArrowheads="1"/>
          </p:cNvSpPr>
          <p:nvPr/>
        </p:nvSpPr>
        <p:spPr bwMode="auto">
          <a:xfrm>
            <a:off x="288925" y="4581525"/>
            <a:ext cx="1546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en-GB" sz="2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Restored blue area</a:t>
            </a:r>
          </a:p>
        </p:txBody>
      </p:sp>
      <p:sp>
        <p:nvSpPr>
          <p:cNvPr id="49159" name="Text Box 49"/>
          <p:cNvSpPr txBox="1">
            <a:spLocks noChangeArrowheads="1"/>
          </p:cNvSpPr>
          <p:nvPr/>
        </p:nvSpPr>
        <p:spPr bwMode="auto">
          <a:xfrm>
            <a:off x="2032000" y="4149725"/>
            <a:ext cx="739775" cy="376238"/>
          </a:xfrm>
          <a:prstGeom prst="rect">
            <a:avLst/>
          </a:prstGeom>
          <a:solidFill>
            <a:srgbClr val="FF99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GB" sz="1800">
                <a:latin typeface="Tahoma" pitchFamily="34" charset="0"/>
              </a:rPr>
              <a:t>PIXE</a:t>
            </a:r>
          </a:p>
        </p:txBody>
      </p:sp>
      <p:sp>
        <p:nvSpPr>
          <p:cNvPr id="49160" name="Text Box 50"/>
          <p:cNvSpPr txBox="1">
            <a:spLocks noChangeArrowheads="1"/>
          </p:cNvSpPr>
          <p:nvPr/>
        </p:nvSpPr>
        <p:spPr bwMode="auto">
          <a:xfrm>
            <a:off x="8101013" y="4149725"/>
            <a:ext cx="863600" cy="376238"/>
          </a:xfrm>
          <a:prstGeom prst="rect">
            <a:avLst/>
          </a:prstGeom>
          <a:solidFill>
            <a:srgbClr val="FF99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GB" sz="1800">
                <a:latin typeface="Tahoma" pitchFamily="34" charset="0"/>
              </a:rPr>
              <a:t>PIGE</a:t>
            </a:r>
          </a:p>
        </p:txBody>
      </p:sp>
      <p:sp>
        <p:nvSpPr>
          <p:cNvPr id="49161" name="Line 51"/>
          <p:cNvSpPr>
            <a:spLocks noChangeShapeType="1"/>
          </p:cNvSpPr>
          <p:nvPr/>
        </p:nvSpPr>
        <p:spPr bwMode="auto">
          <a:xfrm>
            <a:off x="1258888" y="1268413"/>
            <a:ext cx="792162" cy="3603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49162" name="Line 52"/>
          <p:cNvSpPr>
            <a:spLocks noChangeShapeType="1"/>
          </p:cNvSpPr>
          <p:nvPr/>
        </p:nvSpPr>
        <p:spPr bwMode="auto">
          <a:xfrm>
            <a:off x="1403350" y="1557338"/>
            <a:ext cx="647700" cy="71437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9163" name="Line 53"/>
          <p:cNvSpPr>
            <a:spLocks noChangeShapeType="1"/>
          </p:cNvSpPr>
          <p:nvPr/>
        </p:nvSpPr>
        <p:spPr bwMode="auto">
          <a:xfrm>
            <a:off x="1258888" y="1700213"/>
            <a:ext cx="720725" cy="7921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9164" name="Text Box 54"/>
          <p:cNvSpPr txBox="1">
            <a:spLocks noChangeArrowheads="1"/>
          </p:cNvSpPr>
          <p:nvPr/>
        </p:nvSpPr>
        <p:spPr bwMode="auto">
          <a:xfrm>
            <a:off x="2530475" y="404813"/>
            <a:ext cx="792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/>
              <a:t>2.8 MeV</a:t>
            </a:r>
          </a:p>
        </p:txBody>
      </p:sp>
      <p:sp>
        <p:nvSpPr>
          <p:cNvPr id="49165" name="Text Box 55"/>
          <p:cNvSpPr txBox="1">
            <a:spLocks noChangeArrowheads="1"/>
          </p:cNvSpPr>
          <p:nvPr/>
        </p:nvSpPr>
        <p:spPr bwMode="auto">
          <a:xfrm>
            <a:off x="2530475" y="2276475"/>
            <a:ext cx="792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/>
              <a:t>2.8 MeV</a:t>
            </a:r>
          </a:p>
        </p:txBody>
      </p:sp>
      <p:sp>
        <p:nvSpPr>
          <p:cNvPr id="49166" name="Text Box 56"/>
          <p:cNvSpPr txBox="1">
            <a:spLocks noChangeArrowheads="1"/>
          </p:cNvSpPr>
          <p:nvPr/>
        </p:nvSpPr>
        <p:spPr bwMode="auto">
          <a:xfrm>
            <a:off x="2530475" y="4724400"/>
            <a:ext cx="792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/>
              <a:t>2.8 MeV</a:t>
            </a:r>
          </a:p>
        </p:txBody>
      </p:sp>
      <p:sp>
        <p:nvSpPr>
          <p:cNvPr id="49167" name="Rectangle 57"/>
          <p:cNvSpPr>
            <a:spLocks noChangeArrowheads="1"/>
          </p:cNvSpPr>
          <p:nvPr/>
        </p:nvSpPr>
        <p:spPr bwMode="auto">
          <a:xfrm>
            <a:off x="7524750" y="549275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9168" name="Text Box 58"/>
          <p:cNvSpPr txBox="1">
            <a:spLocks noChangeArrowheads="1"/>
          </p:cNvSpPr>
          <p:nvPr/>
        </p:nvSpPr>
        <p:spPr bwMode="auto">
          <a:xfrm>
            <a:off x="7235825" y="430213"/>
            <a:ext cx="5762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FF0000"/>
                </a:solidFill>
              </a:rPr>
              <a:t>Na-</a:t>
            </a:r>
            <a:r>
              <a:rPr lang="en-GB" sz="1400" b="1">
                <a:solidFill>
                  <a:srgbClr val="FF00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9169" name="Text Box 59"/>
          <p:cNvSpPr txBox="1">
            <a:spLocks noChangeArrowheads="1"/>
          </p:cNvSpPr>
          <p:nvPr/>
        </p:nvSpPr>
        <p:spPr bwMode="auto">
          <a:xfrm>
            <a:off x="7235825" y="2420938"/>
            <a:ext cx="574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FF0000"/>
                </a:solidFill>
              </a:rPr>
              <a:t>Na-</a:t>
            </a:r>
            <a:r>
              <a:rPr lang="en-GB" sz="1400" b="1">
                <a:solidFill>
                  <a:srgbClr val="FF00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49170" name="Text Box 60"/>
          <p:cNvSpPr txBox="1">
            <a:spLocks noChangeArrowheads="1"/>
          </p:cNvSpPr>
          <p:nvPr/>
        </p:nvSpPr>
        <p:spPr bwMode="auto">
          <a:xfrm>
            <a:off x="80963" y="2416175"/>
            <a:ext cx="1690687" cy="730250"/>
          </a:xfrm>
          <a:prstGeom prst="rect">
            <a:avLst/>
          </a:prstGeom>
          <a:noFill/>
          <a:ln w="28575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i="1">
                <a:solidFill>
                  <a:schemeClr val="bg1"/>
                </a:solidFill>
                <a:latin typeface="Tahoma" pitchFamily="34" charset="0"/>
              </a:rPr>
              <a:t>lapis-lazuli + lead white</a:t>
            </a:r>
          </a:p>
        </p:txBody>
      </p:sp>
      <p:sp>
        <p:nvSpPr>
          <p:cNvPr id="49171" name="Text Box 61"/>
          <p:cNvSpPr txBox="1">
            <a:spLocks noChangeArrowheads="1"/>
          </p:cNvSpPr>
          <p:nvPr/>
        </p:nvSpPr>
        <p:spPr bwMode="auto">
          <a:xfrm>
            <a:off x="107950" y="5507038"/>
            <a:ext cx="1727200" cy="730250"/>
          </a:xfrm>
          <a:prstGeom prst="rect">
            <a:avLst/>
          </a:prstGeom>
          <a:noFill/>
          <a:ln w="2857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i="1">
                <a:solidFill>
                  <a:schemeClr val="bg1"/>
                </a:solidFill>
                <a:latin typeface="Tahoma" pitchFamily="34" charset="0"/>
              </a:rPr>
              <a:t>cobalt blue + zinc white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8" descr="microfas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00213"/>
            <a:ext cx="46482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731838"/>
          </a:xfrm>
        </p:spPr>
        <p:txBody>
          <a:bodyPr/>
          <a:lstStyle/>
          <a:p>
            <a:pPr eaLnBrk="1" hangingPunct="1"/>
            <a:r>
              <a:rPr lang="it-IT" sz="4000" u="sng" smtClean="0">
                <a:solidFill>
                  <a:schemeClr val="bg1"/>
                </a:solidFill>
                <a:latin typeface="Times New Roman" pitchFamily="18" charset="0"/>
              </a:rPr>
              <a:t>External</a:t>
            </a:r>
            <a:r>
              <a:rPr lang="it-IT" sz="4000" smtClean="0">
                <a:solidFill>
                  <a:schemeClr val="bg1"/>
                </a:solidFill>
                <a:latin typeface="Times New Roman" pitchFamily="18" charset="0"/>
              </a:rPr>
              <a:t> scanning microbeam line</a:t>
            </a:r>
            <a:endParaRPr lang="it-IT" sz="4000" i="1" u="sng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1196975"/>
            <a:ext cx="4211638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5738">
              <a:spcBef>
                <a:spcPct val="40000"/>
              </a:spcBef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</a:rPr>
              <a:t>magnetic scan of areas within the window aperture</a:t>
            </a:r>
            <a:endParaRPr lang="it-IT" sz="2800">
              <a:solidFill>
                <a:schemeClr val="bg1"/>
              </a:solidFill>
              <a:latin typeface="Times New Roman" pitchFamily="18" charset="0"/>
              <a:sym typeface="Wingdings" pitchFamily="2" charset="2"/>
            </a:endParaRPr>
          </a:p>
          <a:p>
            <a:pPr marL="185738">
              <a:spcBef>
                <a:spcPct val="40000"/>
              </a:spcBef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</a:rPr>
              <a:t>list-mode (E,x,y) DAQ</a:t>
            </a:r>
          </a:p>
          <a:p>
            <a:pPr marL="185738">
              <a:spcBef>
                <a:spcPct val="40000"/>
              </a:spcBef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</a:rPr>
              <a:t>includes detection systems for PIXE, PIGE, </a:t>
            </a:r>
          </a:p>
          <a:p>
            <a:pPr marL="185738"/>
            <a:r>
              <a:rPr lang="it-IT" sz="2800">
                <a:solidFill>
                  <a:schemeClr val="bg1"/>
                </a:solidFill>
                <a:latin typeface="Times New Roman" pitchFamily="18" charset="0"/>
              </a:rPr>
              <a:t>backward and forward particle scattering, </a:t>
            </a:r>
            <a:endParaRPr lang="it-IT" sz="2800">
              <a:solidFill>
                <a:schemeClr val="bg1"/>
              </a:solidFill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50181" name="Rectangle 14"/>
          <p:cNvSpPr>
            <a:spLocks noChangeArrowheads="1"/>
          </p:cNvSpPr>
          <p:nvPr/>
        </p:nvSpPr>
        <p:spPr bwMode="auto">
          <a:xfrm>
            <a:off x="468313" y="692150"/>
            <a:ext cx="54721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5738">
              <a:spcBef>
                <a:spcPct val="60000"/>
              </a:spcBef>
            </a:pPr>
            <a:r>
              <a:rPr lang="it-IT" sz="3200">
                <a:solidFill>
                  <a:schemeClr val="bg1"/>
                </a:solidFill>
                <a:latin typeface="Times New Roman" pitchFamily="18" charset="0"/>
              </a:rPr>
              <a:t> &lt; 10 </a:t>
            </a:r>
            <a:r>
              <a:rPr lang="it-IT" sz="32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it-IT" sz="3200">
                <a:solidFill>
                  <a:schemeClr val="bg1"/>
                </a:solidFill>
                <a:latin typeface="Times New Roman" pitchFamily="18" charset="0"/>
              </a:rPr>
              <a:t>m beam size </a:t>
            </a:r>
            <a:r>
              <a:rPr lang="it-IT" sz="3200" u="sng">
                <a:solidFill>
                  <a:schemeClr val="bg1"/>
                </a:solidFill>
                <a:latin typeface="Times New Roman" pitchFamily="18" charset="0"/>
              </a:rPr>
              <a:t>on target</a:t>
            </a:r>
            <a:endParaRPr lang="it-IT" sz="3200">
              <a:solidFill>
                <a:schemeClr val="bg1"/>
              </a:solidFill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50182" name="Rectangle 15"/>
          <p:cNvSpPr>
            <a:spLocks noChangeArrowheads="1"/>
          </p:cNvSpPr>
          <p:nvPr/>
        </p:nvSpPr>
        <p:spPr bwMode="auto">
          <a:xfrm>
            <a:off x="-11113" y="5013325"/>
            <a:ext cx="5616576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5738">
              <a:spcBef>
                <a:spcPct val="60000"/>
              </a:spcBef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</a:rPr>
              <a:t>ion induced luminescence (IBIL)</a:t>
            </a:r>
            <a:endParaRPr lang="it-IT" sz="2800">
              <a:solidFill>
                <a:schemeClr val="bg1"/>
              </a:solidFill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50183" name="Line 16"/>
          <p:cNvSpPr>
            <a:spLocks noChangeShapeType="1"/>
          </p:cNvSpPr>
          <p:nvPr/>
        </p:nvSpPr>
        <p:spPr bwMode="auto">
          <a:xfrm flipH="1">
            <a:off x="5292725" y="3128963"/>
            <a:ext cx="3851275" cy="151130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184" name="Rectangle 17"/>
          <p:cNvSpPr>
            <a:spLocks noChangeArrowheads="1"/>
          </p:cNvSpPr>
          <p:nvPr/>
        </p:nvSpPr>
        <p:spPr bwMode="auto">
          <a:xfrm>
            <a:off x="8221663" y="3357563"/>
            <a:ext cx="7429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it-IT" sz="2000" i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beam</a:t>
            </a: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1670050" y="5973763"/>
            <a:ext cx="58943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200" i="1">
                <a:solidFill>
                  <a:schemeClr val="bg1"/>
                </a:solidFill>
                <a:latin typeface="Times New Roman" pitchFamily="18" charset="0"/>
              </a:rPr>
              <a:t>Nuclear Instruments &amp; Methods A 576 (2007), 266</a:t>
            </a:r>
          </a:p>
          <a:p>
            <a:pPr algn="ctr" eaLnBrk="1" hangingPunct="1"/>
            <a:r>
              <a:rPr lang="en-US" sz="2200" i="1">
                <a:solidFill>
                  <a:schemeClr val="bg1"/>
                </a:solidFill>
                <a:latin typeface="Times New Roman" pitchFamily="18" charset="0"/>
              </a:rPr>
              <a:t>Nuclear Instruments &amp; Methods</a:t>
            </a:r>
            <a:r>
              <a:rPr lang="en-US" sz="2200">
                <a:latin typeface="Times New Roman" pitchFamily="18" charset="0"/>
              </a:rPr>
              <a:t> </a:t>
            </a:r>
            <a:r>
              <a:rPr lang="en-US" sz="2200" i="1">
                <a:solidFill>
                  <a:schemeClr val="bg1"/>
                </a:solidFill>
                <a:latin typeface="Times New Roman" pitchFamily="18" charset="0"/>
              </a:rPr>
              <a:t>B 190 (2002), 276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-177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1800"/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0" y="-1778000"/>
            <a:ext cx="1831975" cy="1441450"/>
            <a:chOff x="4554" y="11317"/>
            <a:chExt cx="2886" cy="2269"/>
          </a:xfrm>
        </p:grpSpPr>
        <p:pic>
          <p:nvPicPr>
            <p:cNvPr id="51222" name="Picture 4" descr="dettag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9" t="27638" r="24318" b="24579"/>
            <a:stretch>
              <a:fillRect/>
            </a:stretch>
          </p:blipFill>
          <p:spPr bwMode="auto">
            <a:xfrm>
              <a:off x="4554" y="11317"/>
              <a:ext cx="2886" cy="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3" name="Rectangle 5"/>
            <p:cNvSpPr>
              <a:spLocks noChangeArrowheads="1"/>
            </p:cNvSpPr>
            <p:nvPr/>
          </p:nvSpPr>
          <p:spPr bwMode="auto">
            <a:xfrm>
              <a:off x="5481" y="12326"/>
              <a:ext cx="540" cy="48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24" name="Line 6"/>
            <p:cNvSpPr>
              <a:spLocks noChangeShapeType="1"/>
            </p:cNvSpPr>
            <p:nvPr/>
          </p:nvSpPr>
          <p:spPr bwMode="auto">
            <a:xfrm>
              <a:off x="6594" y="12867"/>
              <a:ext cx="5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225" name="Text Box 7"/>
            <p:cNvSpPr txBox="1">
              <a:spLocks noChangeArrowheads="1"/>
            </p:cNvSpPr>
            <p:nvPr/>
          </p:nvSpPr>
          <p:spPr bwMode="auto">
            <a:xfrm>
              <a:off x="6454" y="1293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200">
                  <a:cs typeface="Times New Roman" pitchFamily="18" charset="0"/>
                </a:rPr>
                <a:t>2 mm</a:t>
              </a:r>
              <a:endParaRPr lang="it-IT" sz="1800"/>
            </a:p>
          </p:txBody>
        </p:sp>
      </p:grpSp>
      <p:sp>
        <p:nvSpPr>
          <p:cNvPr id="51204" name="Rectangle 8"/>
          <p:cNvSpPr>
            <a:spLocks noChangeArrowheads="1"/>
          </p:cNvSpPr>
          <p:nvPr/>
        </p:nvSpPr>
        <p:spPr bwMode="auto">
          <a:xfrm>
            <a:off x="4371975" y="-336550"/>
            <a:ext cx="39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it-IT" sz="1200">
              <a:cs typeface="Times New Roman" pitchFamily="18" charset="0"/>
            </a:endParaRPr>
          </a:p>
          <a:p>
            <a:pPr algn="ctr" eaLnBrk="0" hangingPunct="0"/>
            <a:r>
              <a:rPr lang="it-IT" sz="1200">
                <a:cs typeface="Times New Roman" pitchFamily="18" charset="0"/>
              </a:rPr>
              <a:t>     </a:t>
            </a:r>
            <a:endParaRPr lang="it-IT" sz="1800"/>
          </a:p>
        </p:txBody>
      </p:sp>
      <p:sp>
        <p:nvSpPr>
          <p:cNvPr id="51205" name="Rectangle 9"/>
          <p:cNvSpPr>
            <a:spLocks noChangeArrowheads="1"/>
          </p:cNvSpPr>
          <p:nvPr/>
        </p:nvSpPr>
        <p:spPr bwMode="auto">
          <a:xfrm>
            <a:off x="0" y="1563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1800"/>
          </a:p>
        </p:txBody>
      </p:sp>
      <p:sp>
        <p:nvSpPr>
          <p:cNvPr id="51206" name="Rectangle 10"/>
          <p:cNvSpPr>
            <a:spLocks noChangeArrowheads="1"/>
          </p:cNvSpPr>
          <p:nvPr/>
        </p:nvSpPr>
        <p:spPr bwMode="auto">
          <a:xfrm>
            <a:off x="4371975" y="3006725"/>
            <a:ext cx="39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it-IT" sz="1200">
              <a:cs typeface="Times New Roman" pitchFamily="18" charset="0"/>
            </a:endParaRPr>
          </a:p>
          <a:p>
            <a:pPr algn="ctr" eaLnBrk="0" hangingPunct="0"/>
            <a:r>
              <a:rPr lang="it-IT" sz="1200">
                <a:cs typeface="Times New Roman" pitchFamily="18" charset="0"/>
              </a:rPr>
              <a:t>     </a:t>
            </a:r>
            <a:endParaRPr lang="it-IT" sz="1800"/>
          </a:p>
        </p:txBody>
      </p:sp>
      <p:sp>
        <p:nvSpPr>
          <p:cNvPr id="51207" name="Rectangle 11"/>
          <p:cNvSpPr>
            <a:spLocks noChangeArrowheads="1"/>
          </p:cNvSpPr>
          <p:nvPr/>
        </p:nvSpPr>
        <p:spPr bwMode="auto">
          <a:xfrm>
            <a:off x="4371975" y="4906963"/>
            <a:ext cx="39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it-IT" sz="1200">
              <a:cs typeface="Times New Roman" pitchFamily="18" charset="0"/>
            </a:endParaRPr>
          </a:p>
          <a:p>
            <a:pPr algn="ctr" eaLnBrk="0" hangingPunct="0"/>
            <a:r>
              <a:rPr lang="it-IT" sz="1200">
                <a:cs typeface="Times New Roman" pitchFamily="18" charset="0"/>
              </a:rPr>
              <a:t>     </a:t>
            </a:r>
            <a:endParaRPr lang="it-IT" sz="1800"/>
          </a:p>
        </p:txBody>
      </p:sp>
      <p:sp>
        <p:nvSpPr>
          <p:cNvPr id="51208" name="Rectangle 12"/>
          <p:cNvSpPr>
            <a:spLocks noChangeArrowheads="1"/>
          </p:cNvSpPr>
          <p:nvPr/>
        </p:nvSpPr>
        <p:spPr bwMode="auto">
          <a:xfrm>
            <a:off x="4351338" y="6807200"/>
            <a:ext cx="441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it-IT" sz="1200">
              <a:cs typeface="Times New Roman" pitchFamily="18" charset="0"/>
            </a:endParaRPr>
          </a:p>
          <a:p>
            <a:pPr algn="ctr" eaLnBrk="0" hangingPunct="0"/>
            <a:r>
              <a:rPr lang="it-IT" sz="1200">
                <a:cs typeface="Times New Roman" pitchFamily="18" charset="0"/>
              </a:rPr>
              <a:t>      </a:t>
            </a:r>
            <a:endParaRPr lang="it-IT" sz="1800"/>
          </a:p>
        </p:txBody>
      </p:sp>
      <p:grpSp>
        <p:nvGrpSpPr>
          <p:cNvPr id="51209" name="Group 13"/>
          <p:cNvGrpSpPr>
            <a:grpSpLocks/>
          </p:cNvGrpSpPr>
          <p:nvPr/>
        </p:nvGrpSpPr>
        <p:grpSpPr bwMode="auto">
          <a:xfrm>
            <a:off x="0" y="7264400"/>
            <a:ext cx="684213" cy="1371600"/>
            <a:chOff x="8759" y="12937"/>
            <a:chExt cx="1078" cy="2160"/>
          </a:xfrm>
        </p:grpSpPr>
        <p:sp>
          <p:nvSpPr>
            <p:cNvPr id="51219" name="Text Box 14"/>
            <p:cNvSpPr txBox="1">
              <a:spLocks noChangeArrowheads="1"/>
            </p:cNvSpPr>
            <p:nvPr/>
          </p:nvSpPr>
          <p:spPr bwMode="auto">
            <a:xfrm>
              <a:off x="8937" y="1293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200">
                  <a:cs typeface="Times New Roman" pitchFamily="18" charset="0"/>
                </a:rPr>
                <a:t>max</a:t>
              </a:r>
              <a:endParaRPr lang="it-IT" sz="1800"/>
            </a:p>
          </p:txBody>
        </p:sp>
        <p:sp>
          <p:nvSpPr>
            <p:cNvPr id="51220" name="Text Box 15"/>
            <p:cNvSpPr txBox="1">
              <a:spLocks noChangeArrowheads="1"/>
            </p:cNvSpPr>
            <p:nvPr/>
          </p:nvSpPr>
          <p:spPr bwMode="auto">
            <a:xfrm>
              <a:off x="8937" y="14665"/>
              <a:ext cx="90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sz="1200">
                  <a:cs typeface="Times New Roman" pitchFamily="18" charset="0"/>
                </a:rPr>
                <a:t>min</a:t>
              </a:r>
              <a:endParaRPr lang="it-IT" sz="1800"/>
            </a:p>
          </p:txBody>
        </p:sp>
        <p:pic>
          <p:nvPicPr>
            <p:cNvPr id="51221" name="Picture 16" descr="scal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" y="13035"/>
              <a:ext cx="224" cy="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644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0" t="53911" r="5121"/>
          <a:stretch>
            <a:fillRect/>
          </a:stretch>
        </p:blipFill>
        <p:spPr bwMode="auto">
          <a:xfrm>
            <a:off x="2700338" y="1944688"/>
            <a:ext cx="6335712" cy="2347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5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2" t="3795" r="20070" b="49869"/>
          <a:stretch>
            <a:fillRect/>
          </a:stretch>
        </p:blipFill>
        <p:spPr bwMode="auto">
          <a:xfrm>
            <a:off x="2701925" y="4292600"/>
            <a:ext cx="2590800" cy="2368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5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53510" r="71176"/>
          <a:stretch>
            <a:fillRect/>
          </a:stretch>
        </p:blipFill>
        <p:spPr bwMode="auto">
          <a:xfrm>
            <a:off x="5292725" y="4292600"/>
            <a:ext cx="2536825" cy="2365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3" name="Picture 20" descr="dettagl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27638" r="37209" b="30614"/>
          <a:stretch>
            <a:fillRect/>
          </a:stretch>
        </p:blipFill>
        <p:spPr bwMode="auto">
          <a:xfrm rot="-525544">
            <a:off x="228600" y="1947863"/>
            <a:ext cx="21621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Rectangle 21"/>
          <p:cNvSpPr>
            <a:spLocks noChangeAspect="1" noChangeArrowheads="1"/>
          </p:cNvSpPr>
          <p:nvPr/>
        </p:nvSpPr>
        <p:spPr bwMode="auto">
          <a:xfrm>
            <a:off x="1571625" y="2743200"/>
            <a:ext cx="434975" cy="458788"/>
          </a:xfrm>
          <a:prstGeom prst="rect">
            <a:avLst/>
          </a:prstGeom>
          <a:noFill/>
          <a:ln w="1905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15" name="Line 22"/>
          <p:cNvSpPr>
            <a:spLocks noChangeAspect="1" noChangeShapeType="1"/>
          </p:cNvSpPr>
          <p:nvPr/>
        </p:nvSpPr>
        <p:spPr bwMode="auto">
          <a:xfrm>
            <a:off x="1560513" y="3494088"/>
            <a:ext cx="4333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16" name="Text Box 23"/>
          <p:cNvSpPr txBox="1">
            <a:spLocks noChangeAspect="1" noChangeArrowheads="1"/>
          </p:cNvSpPr>
          <p:nvPr/>
        </p:nvSpPr>
        <p:spPr bwMode="auto">
          <a:xfrm>
            <a:off x="1547813" y="3500438"/>
            <a:ext cx="7207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sz="1200"/>
              <a:t>2 mm</a:t>
            </a:r>
            <a:endParaRPr lang="it-IT" sz="1800"/>
          </a:p>
        </p:txBody>
      </p:sp>
      <p:sp>
        <p:nvSpPr>
          <p:cNvPr id="51217" name="Text Box 24"/>
          <p:cNvSpPr txBox="1">
            <a:spLocks noChangeArrowheads="1"/>
          </p:cNvSpPr>
          <p:nvPr/>
        </p:nvSpPr>
        <p:spPr bwMode="auto">
          <a:xfrm>
            <a:off x="468313" y="44450"/>
            <a:ext cx="81359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 i="1">
                <a:solidFill>
                  <a:schemeClr val="bg1"/>
                </a:solidFill>
                <a:latin typeface="Times New Roman" pitchFamily="18" charset="0"/>
              </a:rPr>
              <a:t>Diagnostics of ink elements distribution in </a:t>
            </a:r>
            <a:r>
              <a:rPr lang="it-IT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3600" i="1">
                <a:solidFill>
                  <a:schemeClr val="bg1"/>
                </a:solidFill>
                <a:latin typeface="Times New Roman" pitchFamily="18" charset="0"/>
              </a:rPr>
              <a:t>a XVII century document</a:t>
            </a:r>
          </a:p>
        </p:txBody>
      </p:sp>
      <p:sp>
        <p:nvSpPr>
          <p:cNvPr id="146457" name="Text Box 25"/>
          <p:cNvSpPr txBox="1">
            <a:spLocks noChangeArrowheads="1"/>
          </p:cNvSpPr>
          <p:nvPr/>
        </p:nvSpPr>
        <p:spPr bwMode="auto">
          <a:xfrm>
            <a:off x="827088" y="5775325"/>
            <a:ext cx="18716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it-IT" i="1">
                <a:solidFill>
                  <a:schemeClr val="bg1"/>
                </a:solidFill>
                <a:latin typeface="Times New Roman" pitchFamily="18" charset="0"/>
              </a:rPr>
              <a:t>damage precursor?</a:t>
            </a:r>
            <a:endParaRPr lang="en-US" i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6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2057400" y="765175"/>
            <a:ext cx="5218113" cy="52181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it-IT">
              <a:solidFill>
                <a:srgbClr val="6633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219200"/>
            <a:ext cx="209073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4957763" y="2341563"/>
            <a:ext cx="338137" cy="325437"/>
          </a:xfrm>
          <a:prstGeom prst="ellipse">
            <a:avLst/>
          </a:prstGeom>
          <a:gradFill rotWithShape="0">
            <a:gsLst>
              <a:gs pos="0">
                <a:srgbClr val="372512"/>
              </a:gs>
              <a:gs pos="100000">
                <a:srgbClr val="9966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4386263" y="4430713"/>
            <a:ext cx="338137" cy="327025"/>
          </a:xfrm>
          <a:prstGeom prst="ellipse">
            <a:avLst/>
          </a:prstGeom>
          <a:gradFill rotWithShape="0">
            <a:gsLst>
              <a:gs pos="0">
                <a:srgbClr val="404040"/>
              </a:gs>
              <a:gs pos="100000">
                <a:srgbClr val="B2B2B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4560888" y="4932363"/>
            <a:ext cx="338137" cy="325437"/>
          </a:xfrm>
          <a:prstGeom prst="ellipse">
            <a:avLst/>
          </a:prstGeom>
          <a:gradFill rotWithShape="0">
            <a:gsLst>
              <a:gs pos="0">
                <a:srgbClr val="37004A"/>
              </a:gs>
              <a:gs pos="100000">
                <a:srgbClr val="99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4333875" y="2130425"/>
            <a:ext cx="338138" cy="327025"/>
          </a:xfrm>
          <a:prstGeom prst="ellipse">
            <a:avLst/>
          </a:prstGeom>
          <a:gradFill rotWithShape="0">
            <a:gsLst>
              <a:gs pos="0">
                <a:srgbClr val="5C370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5257800" y="2012950"/>
            <a:ext cx="338138" cy="325438"/>
          </a:xfrm>
          <a:prstGeom prst="ellipse">
            <a:avLst/>
          </a:prstGeom>
          <a:gradFill rotWithShape="0">
            <a:gsLst>
              <a:gs pos="0">
                <a:srgbClr val="004A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34857" name="Group 9"/>
          <p:cNvGrpSpPr>
            <a:grpSpLocks/>
          </p:cNvGrpSpPr>
          <p:nvPr/>
        </p:nvGrpSpPr>
        <p:grpSpPr bwMode="auto">
          <a:xfrm rot="10437926">
            <a:off x="3205163" y="1533525"/>
            <a:ext cx="1168400" cy="1308100"/>
            <a:chOff x="1248" y="960"/>
            <a:chExt cx="2592" cy="2112"/>
          </a:xfrm>
        </p:grpSpPr>
        <p:grpSp>
          <p:nvGrpSpPr>
            <p:cNvPr id="6333" name="Group 10"/>
            <p:cNvGrpSpPr>
              <a:grpSpLocks/>
            </p:cNvGrpSpPr>
            <p:nvPr/>
          </p:nvGrpSpPr>
          <p:grpSpPr bwMode="auto">
            <a:xfrm>
              <a:off x="1248" y="960"/>
              <a:ext cx="2588" cy="2086"/>
              <a:chOff x="1248" y="960"/>
              <a:chExt cx="2588" cy="2086"/>
            </a:xfrm>
          </p:grpSpPr>
          <p:grpSp>
            <p:nvGrpSpPr>
              <p:cNvPr id="6335" name="Group 11"/>
              <p:cNvGrpSpPr>
                <a:grpSpLocks/>
              </p:cNvGrpSpPr>
              <p:nvPr/>
            </p:nvGrpSpPr>
            <p:grpSpPr bwMode="auto">
              <a:xfrm>
                <a:off x="1248" y="960"/>
                <a:ext cx="1307" cy="1045"/>
                <a:chOff x="1248" y="960"/>
                <a:chExt cx="1307" cy="1045"/>
              </a:xfrm>
            </p:grpSpPr>
            <p:grpSp>
              <p:nvGrpSpPr>
                <p:cNvPr id="6347" name="Group 12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53" name="AutoShape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54" name="AutoShape 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55" name="AutoShape 1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56" name="AutoShape 1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348" name="Group 17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49" name="AutoShape 1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50" name="AutoShape 1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51" name="AutoShape 2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52" name="AutoShape 2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336" name="Group 22"/>
              <p:cNvGrpSpPr>
                <a:grpSpLocks/>
              </p:cNvGrpSpPr>
              <p:nvPr/>
            </p:nvGrpSpPr>
            <p:grpSpPr bwMode="auto">
              <a:xfrm>
                <a:off x="2529" y="2001"/>
                <a:ext cx="1307" cy="1045"/>
                <a:chOff x="1248" y="960"/>
                <a:chExt cx="1307" cy="1045"/>
              </a:xfrm>
            </p:grpSpPr>
            <p:grpSp>
              <p:nvGrpSpPr>
                <p:cNvPr id="6337" name="Group 23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43" name="AutoShape 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44" name="AutoShape 2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45" name="AutoShape 2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46" name="AutoShape 2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338" name="Group 28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39" name="AutoShape 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40" name="AutoShape 3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41" name="AutoShape 3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42" name="AutoShape 3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sp>
          <p:nvSpPr>
            <p:cNvPr id="6334" name="Line 33"/>
            <p:cNvSpPr>
              <a:spLocks noChangeShapeType="1"/>
            </p:cNvSpPr>
            <p:nvPr/>
          </p:nvSpPr>
          <p:spPr bwMode="auto">
            <a:xfrm>
              <a:off x="3792" y="3024"/>
              <a:ext cx="48" cy="48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34882" name="Group 34"/>
          <p:cNvGrpSpPr>
            <a:grpSpLocks/>
          </p:cNvGrpSpPr>
          <p:nvPr/>
        </p:nvGrpSpPr>
        <p:grpSpPr bwMode="auto">
          <a:xfrm rot="-9994027">
            <a:off x="4016375" y="1041400"/>
            <a:ext cx="1617663" cy="2743200"/>
            <a:chOff x="1248" y="960"/>
            <a:chExt cx="2592" cy="2112"/>
          </a:xfrm>
        </p:grpSpPr>
        <p:grpSp>
          <p:nvGrpSpPr>
            <p:cNvPr id="6309" name="Group 35"/>
            <p:cNvGrpSpPr>
              <a:grpSpLocks/>
            </p:cNvGrpSpPr>
            <p:nvPr/>
          </p:nvGrpSpPr>
          <p:grpSpPr bwMode="auto">
            <a:xfrm>
              <a:off x="1248" y="960"/>
              <a:ext cx="2588" cy="2086"/>
              <a:chOff x="1248" y="960"/>
              <a:chExt cx="2588" cy="2086"/>
            </a:xfrm>
          </p:grpSpPr>
          <p:grpSp>
            <p:nvGrpSpPr>
              <p:cNvPr id="6311" name="Group 36"/>
              <p:cNvGrpSpPr>
                <a:grpSpLocks/>
              </p:cNvGrpSpPr>
              <p:nvPr/>
            </p:nvGrpSpPr>
            <p:grpSpPr bwMode="auto">
              <a:xfrm>
                <a:off x="1248" y="960"/>
                <a:ext cx="1307" cy="1045"/>
                <a:chOff x="1248" y="960"/>
                <a:chExt cx="1307" cy="1045"/>
              </a:xfrm>
            </p:grpSpPr>
            <p:grpSp>
              <p:nvGrpSpPr>
                <p:cNvPr id="6323" name="Group 37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29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30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31" name="AutoShape 4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32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324" name="Group 42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25" name="AutoShape 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26" name="AutoShape 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27" name="AutoShape 4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28" name="AutoShape 4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312" name="Group 47"/>
              <p:cNvGrpSpPr>
                <a:grpSpLocks/>
              </p:cNvGrpSpPr>
              <p:nvPr/>
            </p:nvGrpSpPr>
            <p:grpSpPr bwMode="auto">
              <a:xfrm>
                <a:off x="2529" y="2001"/>
                <a:ext cx="1307" cy="1045"/>
                <a:chOff x="1248" y="960"/>
                <a:chExt cx="1307" cy="1045"/>
              </a:xfrm>
            </p:grpSpPr>
            <p:grpSp>
              <p:nvGrpSpPr>
                <p:cNvPr id="6313" name="Group 48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19" name="AutoShape 4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20" name="AutoShape 5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21" name="AutoShape 5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22" name="AutoShape 5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314" name="Group 53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15" name="AutoShape 5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16" name="AutoShape 5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17" name="AutoShape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18" name="AutoShape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CC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sp>
          <p:nvSpPr>
            <p:cNvPr id="6310" name="Line 58"/>
            <p:cNvSpPr>
              <a:spLocks noChangeShapeType="1"/>
            </p:cNvSpPr>
            <p:nvPr/>
          </p:nvSpPr>
          <p:spPr bwMode="auto">
            <a:xfrm>
              <a:off x="3792" y="3024"/>
              <a:ext cx="48" cy="48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34907" name="Group 59"/>
          <p:cNvGrpSpPr>
            <a:grpSpLocks/>
          </p:cNvGrpSpPr>
          <p:nvPr/>
        </p:nvGrpSpPr>
        <p:grpSpPr bwMode="auto">
          <a:xfrm rot="-2675808">
            <a:off x="5937250" y="2949575"/>
            <a:ext cx="1038225" cy="1497013"/>
            <a:chOff x="1248" y="960"/>
            <a:chExt cx="2592" cy="2112"/>
          </a:xfrm>
        </p:grpSpPr>
        <p:grpSp>
          <p:nvGrpSpPr>
            <p:cNvPr id="6285" name="Group 60"/>
            <p:cNvGrpSpPr>
              <a:grpSpLocks/>
            </p:cNvGrpSpPr>
            <p:nvPr/>
          </p:nvGrpSpPr>
          <p:grpSpPr bwMode="auto">
            <a:xfrm>
              <a:off x="1248" y="960"/>
              <a:ext cx="2588" cy="2086"/>
              <a:chOff x="1248" y="960"/>
              <a:chExt cx="2588" cy="2086"/>
            </a:xfrm>
          </p:grpSpPr>
          <p:grpSp>
            <p:nvGrpSpPr>
              <p:cNvPr id="6287" name="Group 61"/>
              <p:cNvGrpSpPr>
                <a:grpSpLocks/>
              </p:cNvGrpSpPr>
              <p:nvPr/>
            </p:nvGrpSpPr>
            <p:grpSpPr bwMode="auto">
              <a:xfrm>
                <a:off x="1248" y="960"/>
                <a:ext cx="1307" cy="1045"/>
                <a:chOff x="1248" y="960"/>
                <a:chExt cx="1307" cy="1045"/>
              </a:xfrm>
            </p:grpSpPr>
            <p:grpSp>
              <p:nvGrpSpPr>
                <p:cNvPr id="6299" name="Group 62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05" name="AutoShape 6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06" name="AutoShape 6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07" name="AutoShape 6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08" name="AutoShape 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300" name="Group 67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301" name="AutoShape 6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02" name="AutoShape 6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03" name="AutoShape 7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04" name="AutoShape 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288" name="Group 72"/>
              <p:cNvGrpSpPr>
                <a:grpSpLocks/>
              </p:cNvGrpSpPr>
              <p:nvPr/>
            </p:nvGrpSpPr>
            <p:grpSpPr bwMode="auto">
              <a:xfrm>
                <a:off x="2529" y="2001"/>
                <a:ext cx="1307" cy="1045"/>
                <a:chOff x="1248" y="960"/>
                <a:chExt cx="1307" cy="1045"/>
              </a:xfrm>
            </p:grpSpPr>
            <p:grpSp>
              <p:nvGrpSpPr>
                <p:cNvPr id="6289" name="Group 73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95" name="AutoShape 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96" name="AutoShape 7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97" name="AutoShape 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98" name="AutoShape 7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290" name="Group 78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91" name="AutoShape 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92" name="AutoShape 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93" name="AutoShape 8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94" name="AutoShape 8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sp>
          <p:nvSpPr>
            <p:cNvPr id="6286" name="Line 83"/>
            <p:cNvSpPr>
              <a:spLocks noChangeShapeType="1"/>
            </p:cNvSpPr>
            <p:nvPr/>
          </p:nvSpPr>
          <p:spPr bwMode="auto">
            <a:xfrm>
              <a:off x="3792" y="3024"/>
              <a:ext cx="48" cy="48"/>
            </a:xfrm>
            <a:prstGeom prst="line">
              <a:avLst/>
            </a:prstGeom>
            <a:noFill/>
            <a:ln w="19050">
              <a:solidFill>
                <a:srgbClr val="9900CC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34932" name="Group 84"/>
          <p:cNvGrpSpPr>
            <a:grpSpLocks/>
          </p:cNvGrpSpPr>
          <p:nvPr/>
        </p:nvGrpSpPr>
        <p:grpSpPr bwMode="auto">
          <a:xfrm rot="5508508">
            <a:off x="3246438" y="4044950"/>
            <a:ext cx="1011238" cy="1258887"/>
            <a:chOff x="1248" y="960"/>
            <a:chExt cx="2592" cy="2112"/>
          </a:xfrm>
        </p:grpSpPr>
        <p:grpSp>
          <p:nvGrpSpPr>
            <p:cNvPr id="6261" name="Group 85"/>
            <p:cNvGrpSpPr>
              <a:grpSpLocks/>
            </p:cNvGrpSpPr>
            <p:nvPr/>
          </p:nvGrpSpPr>
          <p:grpSpPr bwMode="auto">
            <a:xfrm>
              <a:off x="1248" y="960"/>
              <a:ext cx="2588" cy="2086"/>
              <a:chOff x="1248" y="960"/>
              <a:chExt cx="2588" cy="2086"/>
            </a:xfrm>
          </p:grpSpPr>
          <p:grpSp>
            <p:nvGrpSpPr>
              <p:cNvPr id="6263" name="Group 86"/>
              <p:cNvGrpSpPr>
                <a:grpSpLocks/>
              </p:cNvGrpSpPr>
              <p:nvPr/>
            </p:nvGrpSpPr>
            <p:grpSpPr bwMode="auto">
              <a:xfrm>
                <a:off x="1248" y="960"/>
                <a:ext cx="1307" cy="1045"/>
                <a:chOff x="1248" y="960"/>
                <a:chExt cx="1307" cy="1045"/>
              </a:xfrm>
            </p:grpSpPr>
            <p:grpSp>
              <p:nvGrpSpPr>
                <p:cNvPr id="6275" name="Group 87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81" name="AutoShape 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82" name="AutoShape 8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83" name="AutoShape 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84" name="AutoShape 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276" name="Group 92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77" name="AutoShape 9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78" name="AutoShape 9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79" name="AutoShape 9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80" name="AutoShape 9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264" name="Group 97"/>
              <p:cNvGrpSpPr>
                <a:grpSpLocks/>
              </p:cNvGrpSpPr>
              <p:nvPr/>
            </p:nvGrpSpPr>
            <p:grpSpPr bwMode="auto">
              <a:xfrm>
                <a:off x="2529" y="2001"/>
                <a:ext cx="1307" cy="1045"/>
                <a:chOff x="1248" y="960"/>
                <a:chExt cx="1307" cy="1045"/>
              </a:xfrm>
            </p:grpSpPr>
            <p:grpSp>
              <p:nvGrpSpPr>
                <p:cNvPr id="6265" name="Group 98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71" name="AutoShape 9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72" name="AutoShape 10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73" name="AutoShape 10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74" name="AutoShape 10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266" name="Group 103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67" name="AutoShape 10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68" name="AutoShape 10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69" name="AutoShape 10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70" name="AutoShape 10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9966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sp>
          <p:nvSpPr>
            <p:cNvPr id="6262" name="Line 108"/>
            <p:cNvSpPr>
              <a:spLocks noChangeShapeType="1"/>
            </p:cNvSpPr>
            <p:nvPr/>
          </p:nvSpPr>
          <p:spPr bwMode="auto">
            <a:xfrm>
              <a:off x="3792" y="3024"/>
              <a:ext cx="48" cy="48"/>
            </a:xfrm>
            <a:prstGeom prst="line">
              <a:avLst/>
            </a:prstGeom>
            <a:noFill/>
            <a:ln w="19050">
              <a:solidFill>
                <a:srgbClr val="9966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57" name="Oval 109"/>
          <p:cNvSpPr>
            <a:spLocks noChangeArrowheads="1"/>
          </p:cNvSpPr>
          <p:nvPr/>
        </p:nvSpPr>
        <p:spPr bwMode="auto">
          <a:xfrm>
            <a:off x="4381500" y="3952875"/>
            <a:ext cx="338138" cy="327025"/>
          </a:xfrm>
          <a:prstGeom prst="ellipse">
            <a:avLst/>
          </a:prstGeom>
          <a:gradFill rotWithShape="0">
            <a:gsLst>
              <a:gs pos="0">
                <a:srgbClr val="372512"/>
              </a:gs>
              <a:gs pos="100000">
                <a:srgbClr val="9966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8" name="Oval 110"/>
          <p:cNvSpPr>
            <a:spLocks noChangeArrowheads="1"/>
          </p:cNvSpPr>
          <p:nvPr/>
        </p:nvSpPr>
        <p:spPr bwMode="auto">
          <a:xfrm>
            <a:off x="5149850" y="3935413"/>
            <a:ext cx="338138" cy="325437"/>
          </a:xfrm>
          <a:prstGeom prst="ellipse">
            <a:avLst/>
          </a:prstGeom>
          <a:gradFill rotWithShape="0">
            <a:gsLst>
              <a:gs pos="0">
                <a:srgbClr val="004A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9" name="Oval 111"/>
          <p:cNvSpPr>
            <a:spLocks noChangeArrowheads="1"/>
          </p:cNvSpPr>
          <p:nvPr/>
        </p:nvSpPr>
        <p:spPr bwMode="auto">
          <a:xfrm>
            <a:off x="4762500" y="3625850"/>
            <a:ext cx="338138" cy="327025"/>
          </a:xfrm>
          <a:prstGeom prst="ellipse">
            <a:avLst/>
          </a:prstGeom>
          <a:gradFill rotWithShape="0">
            <a:gsLst>
              <a:gs pos="0">
                <a:srgbClr val="404040"/>
              </a:gs>
              <a:gs pos="100000">
                <a:srgbClr val="B2B2B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60" name="Oval 112"/>
          <p:cNvSpPr>
            <a:spLocks noChangeArrowheads="1"/>
          </p:cNvSpPr>
          <p:nvPr/>
        </p:nvSpPr>
        <p:spPr bwMode="auto">
          <a:xfrm>
            <a:off x="5257800" y="3352800"/>
            <a:ext cx="338138" cy="327025"/>
          </a:xfrm>
          <a:prstGeom prst="ellipse">
            <a:avLst/>
          </a:prstGeom>
          <a:gradFill rotWithShape="0">
            <a:gsLst>
              <a:gs pos="0">
                <a:srgbClr val="37004A"/>
              </a:gs>
              <a:gs pos="100000">
                <a:srgbClr val="99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61" name="Oval 113"/>
          <p:cNvSpPr>
            <a:spLocks noChangeArrowheads="1"/>
          </p:cNvSpPr>
          <p:nvPr/>
        </p:nvSpPr>
        <p:spPr bwMode="auto">
          <a:xfrm>
            <a:off x="4467225" y="3252788"/>
            <a:ext cx="338138" cy="325437"/>
          </a:xfrm>
          <a:prstGeom prst="ellipse">
            <a:avLst/>
          </a:prstGeom>
          <a:gradFill rotWithShape="0">
            <a:gsLst>
              <a:gs pos="0">
                <a:srgbClr val="000072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62" name="Oval 114"/>
          <p:cNvSpPr>
            <a:spLocks noChangeArrowheads="1"/>
          </p:cNvSpPr>
          <p:nvPr/>
        </p:nvSpPr>
        <p:spPr bwMode="auto">
          <a:xfrm>
            <a:off x="5059363" y="2860675"/>
            <a:ext cx="338137" cy="327025"/>
          </a:xfrm>
          <a:prstGeom prst="ellipse">
            <a:avLst/>
          </a:prstGeom>
          <a:gradFill rotWithShape="0">
            <a:gsLst>
              <a:gs pos="0">
                <a:srgbClr val="5C3700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63" name="Oval 115"/>
          <p:cNvSpPr>
            <a:spLocks noChangeArrowheads="1"/>
          </p:cNvSpPr>
          <p:nvPr/>
        </p:nvSpPr>
        <p:spPr bwMode="auto">
          <a:xfrm>
            <a:off x="4381500" y="2667000"/>
            <a:ext cx="338138" cy="325438"/>
          </a:xfrm>
          <a:prstGeom prst="ellipse">
            <a:avLst/>
          </a:prstGeom>
          <a:gradFill rotWithShape="0">
            <a:gsLst>
              <a:gs pos="0">
                <a:srgbClr val="2F4776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34964" name="Group 116"/>
          <p:cNvGrpSpPr>
            <a:grpSpLocks/>
          </p:cNvGrpSpPr>
          <p:nvPr/>
        </p:nvGrpSpPr>
        <p:grpSpPr bwMode="auto">
          <a:xfrm rot="-341208">
            <a:off x="2705100" y="3054350"/>
            <a:ext cx="1954213" cy="955675"/>
            <a:chOff x="1878" y="1440"/>
            <a:chExt cx="1192" cy="1470"/>
          </a:xfrm>
        </p:grpSpPr>
        <p:grpSp>
          <p:nvGrpSpPr>
            <p:cNvPr id="6237" name="Group 117"/>
            <p:cNvGrpSpPr>
              <a:grpSpLocks/>
            </p:cNvGrpSpPr>
            <p:nvPr/>
          </p:nvGrpSpPr>
          <p:grpSpPr bwMode="auto">
            <a:xfrm rot="10185411">
              <a:off x="2016" y="1440"/>
              <a:ext cx="1054" cy="1470"/>
              <a:chOff x="1248" y="960"/>
              <a:chExt cx="2588" cy="2086"/>
            </a:xfrm>
          </p:grpSpPr>
          <p:grpSp>
            <p:nvGrpSpPr>
              <p:cNvPr id="6239" name="Group 118"/>
              <p:cNvGrpSpPr>
                <a:grpSpLocks/>
              </p:cNvGrpSpPr>
              <p:nvPr/>
            </p:nvGrpSpPr>
            <p:grpSpPr bwMode="auto">
              <a:xfrm>
                <a:off x="1248" y="960"/>
                <a:ext cx="1307" cy="1045"/>
                <a:chOff x="1248" y="960"/>
                <a:chExt cx="1307" cy="1045"/>
              </a:xfrm>
            </p:grpSpPr>
            <p:grpSp>
              <p:nvGrpSpPr>
                <p:cNvPr id="6251" name="Group 119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57" name="AutoShape 12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58" name="AutoShape 12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59" name="AutoShape 12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60" name="AutoShape 1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252" name="Group 124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53" name="AutoShape 12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54" name="AutoShape 12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55" name="AutoShape 12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56" name="AutoShape 1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240" name="Group 129"/>
              <p:cNvGrpSpPr>
                <a:grpSpLocks/>
              </p:cNvGrpSpPr>
              <p:nvPr/>
            </p:nvGrpSpPr>
            <p:grpSpPr bwMode="auto">
              <a:xfrm>
                <a:off x="2529" y="2001"/>
                <a:ext cx="1307" cy="1045"/>
                <a:chOff x="1248" y="960"/>
                <a:chExt cx="1307" cy="1045"/>
              </a:xfrm>
            </p:grpSpPr>
            <p:grpSp>
              <p:nvGrpSpPr>
                <p:cNvPr id="6241" name="Group 130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47" name="AutoShape 13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48" name="AutoShape 13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49" name="AutoShape 13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50" name="AutoShape 13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242" name="Group 135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43" name="AutoShape 13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44" name="AutoShape 13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45" name="AutoShape 1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46" name="AutoShape 1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sp>
          <p:nvSpPr>
            <p:cNvPr id="6238" name="Line 140"/>
            <p:cNvSpPr>
              <a:spLocks noChangeShapeType="1"/>
            </p:cNvSpPr>
            <p:nvPr/>
          </p:nvSpPr>
          <p:spPr bwMode="auto">
            <a:xfrm rot="10247986">
              <a:off x="1878" y="1512"/>
              <a:ext cx="20" cy="3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34989" name="Group 141"/>
          <p:cNvGrpSpPr>
            <a:grpSpLocks/>
          </p:cNvGrpSpPr>
          <p:nvPr/>
        </p:nvGrpSpPr>
        <p:grpSpPr bwMode="auto">
          <a:xfrm rot="222477">
            <a:off x="5295900" y="3205163"/>
            <a:ext cx="1725613" cy="1454150"/>
            <a:chOff x="1248" y="960"/>
            <a:chExt cx="2592" cy="2112"/>
          </a:xfrm>
        </p:grpSpPr>
        <p:grpSp>
          <p:nvGrpSpPr>
            <p:cNvPr id="6213" name="Group 142"/>
            <p:cNvGrpSpPr>
              <a:grpSpLocks/>
            </p:cNvGrpSpPr>
            <p:nvPr/>
          </p:nvGrpSpPr>
          <p:grpSpPr bwMode="auto">
            <a:xfrm>
              <a:off x="1248" y="960"/>
              <a:ext cx="2588" cy="2086"/>
              <a:chOff x="1248" y="960"/>
              <a:chExt cx="2588" cy="2086"/>
            </a:xfrm>
          </p:grpSpPr>
          <p:grpSp>
            <p:nvGrpSpPr>
              <p:cNvPr id="6215" name="Group 143"/>
              <p:cNvGrpSpPr>
                <a:grpSpLocks/>
              </p:cNvGrpSpPr>
              <p:nvPr/>
            </p:nvGrpSpPr>
            <p:grpSpPr bwMode="auto">
              <a:xfrm>
                <a:off x="1248" y="960"/>
                <a:ext cx="1307" cy="1045"/>
                <a:chOff x="1248" y="960"/>
                <a:chExt cx="1307" cy="1045"/>
              </a:xfrm>
            </p:grpSpPr>
            <p:grpSp>
              <p:nvGrpSpPr>
                <p:cNvPr id="6227" name="Group 144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33" name="AutoShape 14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34" name="AutoShape 14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35" name="AutoShape 14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36" name="AutoShape 14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228" name="Group 149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29" name="AutoShape 15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30" name="AutoShape 15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31" name="AutoShape 15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32" name="AutoShape 15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216" name="Group 154"/>
              <p:cNvGrpSpPr>
                <a:grpSpLocks/>
              </p:cNvGrpSpPr>
              <p:nvPr/>
            </p:nvGrpSpPr>
            <p:grpSpPr bwMode="auto">
              <a:xfrm>
                <a:off x="2529" y="2001"/>
                <a:ext cx="1307" cy="1045"/>
                <a:chOff x="1248" y="960"/>
                <a:chExt cx="1307" cy="1045"/>
              </a:xfrm>
            </p:grpSpPr>
            <p:grpSp>
              <p:nvGrpSpPr>
                <p:cNvPr id="6217" name="Group 155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23" name="AutoShape 1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24" name="AutoShape 1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25" name="AutoShape 15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26" name="AutoShape 15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218" name="Group 160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219" name="AutoShape 1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20" name="AutoShape 1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21" name="AutoShape 16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222" name="AutoShape 16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FF99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sp>
          <p:nvSpPr>
            <p:cNvPr id="6214" name="Line 165"/>
            <p:cNvSpPr>
              <a:spLocks noChangeShapeType="1"/>
            </p:cNvSpPr>
            <p:nvPr/>
          </p:nvSpPr>
          <p:spPr bwMode="auto">
            <a:xfrm>
              <a:off x="3792" y="3024"/>
              <a:ext cx="48" cy="48"/>
            </a:xfrm>
            <a:prstGeom prst="line">
              <a:avLst/>
            </a:prstGeom>
            <a:noFill/>
            <a:ln w="19050">
              <a:solidFill>
                <a:srgbClr val="FF9966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66" name="Oval 166"/>
          <p:cNvSpPr>
            <a:spLocks noChangeArrowheads="1"/>
          </p:cNvSpPr>
          <p:nvPr/>
        </p:nvSpPr>
        <p:spPr bwMode="auto">
          <a:xfrm>
            <a:off x="5224463" y="4856163"/>
            <a:ext cx="338137" cy="325437"/>
          </a:xfrm>
          <a:prstGeom prst="ellipse">
            <a:avLst/>
          </a:prstGeom>
          <a:gradFill rotWithShape="0">
            <a:gsLst>
              <a:gs pos="0">
                <a:srgbClr val="000072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67" name="Oval 167"/>
          <p:cNvSpPr>
            <a:spLocks noChangeArrowheads="1"/>
          </p:cNvSpPr>
          <p:nvPr/>
        </p:nvSpPr>
        <p:spPr bwMode="auto">
          <a:xfrm>
            <a:off x="4919663" y="4398963"/>
            <a:ext cx="338137" cy="325437"/>
          </a:xfrm>
          <a:prstGeom prst="ellipse">
            <a:avLst/>
          </a:prstGeom>
          <a:gradFill rotWithShape="0">
            <a:gsLst>
              <a:gs pos="0">
                <a:srgbClr val="2F4776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35016" name="Group 168"/>
          <p:cNvGrpSpPr>
            <a:grpSpLocks/>
          </p:cNvGrpSpPr>
          <p:nvPr/>
        </p:nvGrpSpPr>
        <p:grpSpPr bwMode="auto">
          <a:xfrm>
            <a:off x="2209800" y="2647950"/>
            <a:ext cx="3800475" cy="1428750"/>
            <a:chOff x="1392" y="1668"/>
            <a:chExt cx="2394" cy="900"/>
          </a:xfrm>
        </p:grpSpPr>
        <p:sp>
          <p:nvSpPr>
            <p:cNvPr id="6195" name="Oval 169"/>
            <p:cNvSpPr>
              <a:spLocks noChangeArrowheads="1"/>
            </p:cNvSpPr>
            <p:nvPr/>
          </p:nvSpPr>
          <p:spPr bwMode="auto">
            <a:xfrm>
              <a:off x="1824" y="1869"/>
              <a:ext cx="96" cy="9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96" name="Oval 170"/>
            <p:cNvSpPr>
              <a:spLocks noChangeArrowheads="1"/>
            </p:cNvSpPr>
            <p:nvPr/>
          </p:nvSpPr>
          <p:spPr bwMode="auto">
            <a:xfrm>
              <a:off x="2352" y="1683"/>
              <a:ext cx="96" cy="9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97" name="Oval 171"/>
            <p:cNvSpPr>
              <a:spLocks noChangeArrowheads="1"/>
            </p:cNvSpPr>
            <p:nvPr/>
          </p:nvSpPr>
          <p:spPr bwMode="auto">
            <a:xfrm>
              <a:off x="2112" y="20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98" name="Oval 172"/>
            <p:cNvSpPr>
              <a:spLocks noChangeArrowheads="1"/>
            </p:cNvSpPr>
            <p:nvPr/>
          </p:nvSpPr>
          <p:spPr bwMode="auto">
            <a:xfrm>
              <a:off x="1632" y="2183"/>
              <a:ext cx="95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99" name="Oval 173"/>
            <p:cNvSpPr>
              <a:spLocks noChangeArrowheads="1"/>
            </p:cNvSpPr>
            <p:nvPr/>
          </p:nvSpPr>
          <p:spPr bwMode="auto">
            <a:xfrm>
              <a:off x="1902" y="24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0" name="Oval 174"/>
            <p:cNvSpPr>
              <a:spLocks noChangeArrowheads="1"/>
            </p:cNvSpPr>
            <p:nvPr/>
          </p:nvSpPr>
          <p:spPr bwMode="auto">
            <a:xfrm>
              <a:off x="2449" y="2327"/>
              <a:ext cx="95" cy="9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1" name="Freeform 175"/>
            <p:cNvSpPr>
              <a:spLocks/>
            </p:cNvSpPr>
            <p:nvPr/>
          </p:nvSpPr>
          <p:spPr bwMode="auto">
            <a:xfrm flipV="1">
              <a:off x="1449" y="1668"/>
              <a:ext cx="606" cy="61"/>
            </a:xfrm>
            <a:custGeom>
              <a:avLst/>
              <a:gdLst>
                <a:gd name="T0" fmla="*/ 0 w 1168"/>
                <a:gd name="T1" fmla="*/ 0 h 1"/>
                <a:gd name="T2" fmla="*/ 606 w 1168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68" h="1">
                  <a:moveTo>
                    <a:pt x="0" y="0"/>
                  </a:moveTo>
                  <a:lnTo>
                    <a:pt x="1168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2" name="Freeform 176"/>
            <p:cNvSpPr>
              <a:spLocks/>
            </p:cNvSpPr>
            <p:nvPr/>
          </p:nvSpPr>
          <p:spPr bwMode="auto">
            <a:xfrm>
              <a:off x="2171" y="2234"/>
              <a:ext cx="1583" cy="1"/>
            </a:xfrm>
            <a:custGeom>
              <a:avLst/>
              <a:gdLst>
                <a:gd name="T0" fmla="*/ 0 w 1583"/>
                <a:gd name="T1" fmla="*/ 0 h 1"/>
                <a:gd name="T2" fmla="*/ 1583 w 1583"/>
                <a:gd name="T3" fmla="*/ 1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83" h="1">
                  <a:moveTo>
                    <a:pt x="0" y="0"/>
                  </a:moveTo>
                  <a:lnTo>
                    <a:pt x="1583" y="1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3" name="Line 177"/>
            <p:cNvSpPr>
              <a:spLocks noChangeShapeType="1"/>
            </p:cNvSpPr>
            <p:nvPr/>
          </p:nvSpPr>
          <p:spPr bwMode="auto">
            <a:xfrm>
              <a:off x="1392" y="2076"/>
              <a:ext cx="6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4" name="Line 178"/>
            <p:cNvSpPr>
              <a:spLocks noChangeShapeType="1"/>
            </p:cNvSpPr>
            <p:nvPr/>
          </p:nvSpPr>
          <p:spPr bwMode="auto">
            <a:xfrm>
              <a:off x="2055" y="2076"/>
              <a:ext cx="17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5" name="Line 179"/>
            <p:cNvSpPr>
              <a:spLocks noChangeShapeType="1"/>
            </p:cNvSpPr>
            <p:nvPr/>
          </p:nvSpPr>
          <p:spPr bwMode="auto">
            <a:xfrm>
              <a:off x="1398" y="2232"/>
              <a:ext cx="7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6" name="Line 180"/>
            <p:cNvSpPr>
              <a:spLocks noChangeShapeType="1"/>
            </p:cNvSpPr>
            <p:nvPr/>
          </p:nvSpPr>
          <p:spPr bwMode="auto">
            <a:xfrm>
              <a:off x="2058" y="1728"/>
              <a:ext cx="14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7" name="Line 181"/>
            <p:cNvSpPr>
              <a:spLocks noChangeShapeType="1"/>
            </p:cNvSpPr>
            <p:nvPr/>
          </p:nvSpPr>
          <p:spPr bwMode="auto">
            <a:xfrm>
              <a:off x="1392" y="1920"/>
              <a:ext cx="7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8" name="Line 182"/>
            <p:cNvSpPr>
              <a:spLocks noChangeShapeType="1"/>
            </p:cNvSpPr>
            <p:nvPr/>
          </p:nvSpPr>
          <p:spPr bwMode="auto">
            <a:xfrm>
              <a:off x="2160" y="1920"/>
              <a:ext cx="144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09" name="Line 183"/>
            <p:cNvSpPr>
              <a:spLocks noChangeShapeType="1"/>
            </p:cNvSpPr>
            <p:nvPr/>
          </p:nvSpPr>
          <p:spPr bwMode="auto">
            <a:xfrm>
              <a:off x="1401" y="2376"/>
              <a:ext cx="81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10" name="Line 184"/>
            <p:cNvSpPr>
              <a:spLocks noChangeShapeType="1"/>
            </p:cNvSpPr>
            <p:nvPr/>
          </p:nvSpPr>
          <p:spPr bwMode="auto">
            <a:xfrm>
              <a:off x="2208" y="2382"/>
              <a:ext cx="144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11" name="Line 185"/>
            <p:cNvSpPr>
              <a:spLocks noChangeShapeType="1"/>
            </p:cNvSpPr>
            <p:nvPr/>
          </p:nvSpPr>
          <p:spPr bwMode="auto">
            <a:xfrm>
              <a:off x="1440" y="2523"/>
              <a:ext cx="6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12" name="Line 186"/>
            <p:cNvSpPr>
              <a:spLocks noChangeShapeType="1"/>
            </p:cNvSpPr>
            <p:nvPr/>
          </p:nvSpPr>
          <p:spPr bwMode="auto">
            <a:xfrm>
              <a:off x="2106" y="2523"/>
              <a:ext cx="16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35035" name="Group 187"/>
          <p:cNvGrpSpPr>
            <a:grpSpLocks/>
          </p:cNvGrpSpPr>
          <p:nvPr/>
        </p:nvGrpSpPr>
        <p:grpSpPr bwMode="auto">
          <a:xfrm>
            <a:off x="2478088" y="2046288"/>
            <a:ext cx="1852612" cy="1506537"/>
            <a:chOff x="1561" y="1289"/>
            <a:chExt cx="1167" cy="949"/>
          </a:xfrm>
        </p:grpSpPr>
        <p:grpSp>
          <p:nvGrpSpPr>
            <p:cNvPr id="6171" name="Group 188"/>
            <p:cNvGrpSpPr>
              <a:grpSpLocks/>
            </p:cNvGrpSpPr>
            <p:nvPr/>
          </p:nvGrpSpPr>
          <p:grpSpPr bwMode="auto">
            <a:xfrm rot="9844203">
              <a:off x="1730" y="1289"/>
              <a:ext cx="998" cy="949"/>
              <a:chOff x="1248" y="960"/>
              <a:chExt cx="2588" cy="2086"/>
            </a:xfrm>
          </p:grpSpPr>
          <p:grpSp>
            <p:nvGrpSpPr>
              <p:cNvPr id="6173" name="Group 189"/>
              <p:cNvGrpSpPr>
                <a:grpSpLocks/>
              </p:cNvGrpSpPr>
              <p:nvPr/>
            </p:nvGrpSpPr>
            <p:grpSpPr bwMode="auto">
              <a:xfrm>
                <a:off x="1248" y="960"/>
                <a:ext cx="1307" cy="1045"/>
                <a:chOff x="1248" y="960"/>
                <a:chExt cx="1307" cy="1045"/>
              </a:xfrm>
            </p:grpSpPr>
            <p:grpSp>
              <p:nvGrpSpPr>
                <p:cNvPr id="6185" name="Group 190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191" name="AutoShape 1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92" name="AutoShape 19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93" name="AutoShape 19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94" name="AutoShape 19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186" name="Group 195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187" name="AutoShape 19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88" name="AutoShape 19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89" name="AutoShape 19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90" name="AutoShape 19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174" name="Group 200"/>
              <p:cNvGrpSpPr>
                <a:grpSpLocks/>
              </p:cNvGrpSpPr>
              <p:nvPr/>
            </p:nvGrpSpPr>
            <p:grpSpPr bwMode="auto">
              <a:xfrm>
                <a:off x="2529" y="2001"/>
                <a:ext cx="1307" cy="1045"/>
                <a:chOff x="1248" y="960"/>
                <a:chExt cx="1307" cy="1045"/>
              </a:xfrm>
            </p:grpSpPr>
            <p:grpSp>
              <p:nvGrpSpPr>
                <p:cNvPr id="6175" name="Group 201"/>
                <p:cNvGrpSpPr>
                  <a:grpSpLocks/>
                </p:cNvGrpSpPr>
                <p:nvPr/>
              </p:nvGrpSpPr>
              <p:grpSpPr bwMode="auto">
                <a:xfrm>
                  <a:off x="1248" y="960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181" name="AutoShape 20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82" name="AutoShape 20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83" name="AutoShape 20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84" name="AutoShape 20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6176" name="Group 206"/>
                <p:cNvGrpSpPr>
                  <a:grpSpLocks/>
                </p:cNvGrpSpPr>
                <p:nvPr/>
              </p:nvGrpSpPr>
              <p:grpSpPr bwMode="auto">
                <a:xfrm>
                  <a:off x="1883" y="1477"/>
                  <a:ext cx="672" cy="528"/>
                  <a:chOff x="1248" y="960"/>
                  <a:chExt cx="2197" cy="1702"/>
                </a:xfrm>
              </p:grpSpPr>
              <p:cxnSp>
                <p:nvCxnSpPr>
                  <p:cNvPr id="6177" name="AutoShape 20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248" y="96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78" name="AutoShape 20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776" y="1381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79" name="AutoShape 20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330" y="1813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180" name="AutoShape 21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69" y="2230"/>
                    <a:ext cx="576" cy="43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9050">
                    <a:solidFill>
                      <a:srgbClr val="00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sp>
          <p:nvSpPr>
            <p:cNvPr id="6172" name="Line 211"/>
            <p:cNvSpPr>
              <a:spLocks noChangeShapeType="1"/>
            </p:cNvSpPr>
            <p:nvPr/>
          </p:nvSpPr>
          <p:spPr bwMode="auto">
            <a:xfrm rot="9906779">
              <a:off x="1561" y="1399"/>
              <a:ext cx="19" cy="22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70" name="Rectangle 212"/>
          <p:cNvSpPr>
            <a:spLocks noChangeArrowheads="1"/>
          </p:cNvSpPr>
          <p:nvPr/>
        </p:nvSpPr>
        <p:spPr bwMode="auto">
          <a:xfrm>
            <a:off x="935038" y="-26988"/>
            <a:ext cx="7308850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GB" sz="4800" i="1">
                <a:solidFill>
                  <a:srgbClr val="CC3300"/>
                </a:solidFill>
                <a:latin typeface="Times New Roman" pitchFamily="18" charset="0"/>
              </a:rPr>
              <a:t>Ion Beam Analysis (IBA)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5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5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3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3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34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3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3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34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335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442" name="Group 2"/>
          <p:cNvGrpSpPr>
            <a:grpSpLocks/>
          </p:cNvGrpSpPr>
          <p:nvPr/>
        </p:nvGrpSpPr>
        <p:grpSpPr bwMode="auto">
          <a:xfrm>
            <a:off x="5153025" y="160338"/>
            <a:ext cx="3681413" cy="3371850"/>
            <a:chOff x="3288" y="255"/>
            <a:chExt cx="2319" cy="2124"/>
          </a:xfrm>
        </p:grpSpPr>
        <p:pic>
          <p:nvPicPr>
            <p:cNvPr id="52254" name="Picture 3" descr="AU_PI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55"/>
              <a:ext cx="1134" cy="103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5444" name="Text Box 4"/>
            <p:cNvSpPr txBox="1">
              <a:spLocks noChangeArrowheads="1"/>
            </p:cNvSpPr>
            <p:nvPr/>
          </p:nvSpPr>
          <p:spPr bwMode="auto">
            <a:xfrm>
              <a:off x="3309" y="1071"/>
              <a:ext cx="5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4133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sz="16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Au L</a:t>
              </a:r>
              <a:r>
                <a:rPr lang="en-GB" sz="1600" baseline="-25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α</a:t>
              </a:r>
            </a:p>
          </p:txBody>
        </p:sp>
        <p:pic>
          <p:nvPicPr>
            <p:cNvPr id="52256" name="Picture 5" descr="PB__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" y="255"/>
              <a:ext cx="1134" cy="103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5446" name="Text Box 6"/>
            <p:cNvSpPr txBox="1">
              <a:spLocks noChangeArrowheads="1"/>
            </p:cNvSpPr>
            <p:nvPr/>
          </p:nvSpPr>
          <p:spPr bwMode="auto">
            <a:xfrm>
              <a:off x="4522" y="1093"/>
              <a:ext cx="45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4133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sz="16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Pb L</a:t>
              </a:r>
              <a:r>
                <a:rPr lang="en-GB" sz="1600" baseline="-25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α</a:t>
              </a:r>
            </a:p>
          </p:txBody>
        </p:sp>
        <p:grpSp>
          <p:nvGrpSpPr>
            <p:cNvPr id="52258" name="Group 7"/>
            <p:cNvGrpSpPr>
              <a:grpSpLocks/>
            </p:cNvGrpSpPr>
            <p:nvPr/>
          </p:nvGrpSpPr>
          <p:grpSpPr bwMode="auto">
            <a:xfrm>
              <a:off x="3291" y="1326"/>
              <a:ext cx="2316" cy="1053"/>
              <a:chOff x="3291" y="1434"/>
              <a:chExt cx="2316" cy="1053"/>
            </a:xfrm>
          </p:grpSpPr>
          <p:pic>
            <p:nvPicPr>
              <p:cNvPr id="52259" name="Picture 8" descr="SN__K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1" y="1434"/>
                <a:ext cx="1134" cy="1044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5449" name="Text Box 9"/>
              <p:cNvSpPr txBox="1">
                <a:spLocks noChangeArrowheads="1"/>
              </p:cNvSpPr>
              <p:nvPr/>
            </p:nvSpPr>
            <p:spPr bwMode="auto">
              <a:xfrm>
                <a:off x="3312" y="2270"/>
                <a:ext cx="40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A5002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541338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GB" sz="160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Sn K</a:t>
                </a:r>
              </a:p>
            </p:txBody>
          </p:sp>
          <p:pic>
            <p:nvPicPr>
              <p:cNvPr id="52261" name="Picture 10" descr="FE_PIX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3" y="1434"/>
                <a:ext cx="1134" cy="1044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5451" name="Text Box 11"/>
              <p:cNvSpPr txBox="1">
                <a:spLocks noChangeArrowheads="1"/>
              </p:cNvSpPr>
              <p:nvPr/>
            </p:nvSpPr>
            <p:spPr bwMode="auto">
              <a:xfrm>
                <a:off x="4473" y="2275"/>
                <a:ext cx="40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A5002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541338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GB" sz="160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Fe</a:t>
                </a:r>
              </a:p>
            </p:txBody>
          </p:sp>
        </p:grpSp>
      </p:grpSp>
      <p:pic>
        <p:nvPicPr>
          <p:cNvPr id="445452" name="Picture 12" descr="occhio Madonna run10_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262063"/>
            <a:ext cx="1873250" cy="12477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453" name="Picture 13" descr="occhio Madonna run10_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1" t="39296" r="52806" b="29417"/>
          <a:stretch>
            <a:fillRect/>
          </a:stretch>
        </p:blipFill>
        <p:spPr bwMode="auto">
          <a:xfrm>
            <a:off x="3078163" y="1028700"/>
            <a:ext cx="2087562" cy="19446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454" name="Rectangle 14"/>
          <p:cNvSpPr>
            <a:spLocks noChangeArrowheads="1"/>
          </p:cNvSpPr>
          <p:nvPr/>
        </p:nvSpPr>
        <p:spPr bwMode="auto">
          <a:xfrm>
            <a:off x="3519488" y="1460500"/>
            <a:ext cx="1368425" cy="1152525"/>
          </a:xfrm>
          <a:prstGeom prst="rect">
            <a:avLst/>
          </a:prstGeom>
          <a:noFill/>
          <a:ln w="28575" algn="ctr">
            <a:solidFill>
              <a:srgbClr val="FFFF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45455" name="Group 15"/>
          <p:cNvGrpSpPr>
            <a:grpSpLocks/>
          </p:cNvGrpSpPr>
          <p:nvPr/>
        </p:nvGrpSpPr>
        <p:grpSpPr bwMode="auto">
          <a:xfrm>
            <a:off x="1152525" y="1046163"/>
            <a:ext cx="1919288" cy="1890712"/>
            <a:chOff x="537" y="890"/>
            <a:chExt cx="1209" cy="1191"/>
          </a:xfrm>
        </p:grpSpPr>
        <p:sp>
          <p:nvSpPr>
            <p:cNvPr id="52251" name="Rectangle 16"/>
            <p:cNvSpPr>
              <a:spLocks noChangeArrowheads="1"/>
            </p:cNvSpPr>
            <p:nvPr/>
          </p:nvSpPr>
          <p:spPr bwMode="auto">
            <a:xfrm>
              <a:off x="537" y="1292"/>
              <a:ext cx="317" cy="272"/>
            </a:xfrm>
            <a:prstGeom prst="rect">
              <a:avLst/>
            </a:prstGeom>
            <a:noFill/>
            <a:ln w="19050" algn="ctr">
              <a:solidFill>
                <a:srgbClr val="FFFF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252" name="Line 17"/>
            <p:cNvSpPr>
              <a:spLocks noChangeShapeType="1"/>
            </p:cNvSpPr>
            <p:nvPr/>
          </p:nvSpPr>
          <p:spPr bwMode="auto">
            <a:xfrm flipV="1">
              <a:off x="884" y="890"/>
              <a:ext cx="862" cy="4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253" name="Line 18"/>
            <p:cNvSpPr>
              <a:spLocks noChangeShapeType="1"/>
            </p:cNvSpPr>
            <p:nvPr/>
          </p:nvSpPr>
          <p:spPr bwMode="auto">
            <a:xfrm>
              <a:off x="839" y="1570"/>
              <a:ext cx="907" cy="51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45459" name="Group 19"/>
          <p:cNvGrpSpPr>
            <a:grpSpLocks/>
          </p:cNvGrpSpPr>
          <p:nvPr/>
        </p:nvGrpSpPr>
        <p:grpSpPr bwMode="auto">
          <a:xfrm>
            <a:off x="2757488" y="3382963"/>
            <a:ext cx="5554662" cy="3363912"/>
            <a:chOff x="1618" y="2115"/>
            <a:chExt cx="3499" cy="2119"/>
          </a:xfrm>
        </p:grpSpPr>
        <p:grpSp>
          <p:nvGrpSpPr>
            <p:cNvPr id="52242" name="Group 20"/>
            <p:cNvGrpSpPr>
              <a:grpSpLocks/>
            </p:cNvGrpSpPr>
            <p:nvPr/>
          </p:nvGrpSpPr>
          <p:grpSpPr bwMode="auto">
            <a:xfrm>
              <a:off x="1618" y="2115"/>
              <a:ext cx="1134" cy="1058"/>
              <a:chOff x="1021" y="3158"/>
              <a:chExt cx="1134" cy="1058"/>
            </a:xfrm>
          </p:grpSpPr>
          <p:pic>
            <p:nvPicPr>
              <p:cNvPr id="52249" name="Picture 21" descr="AU_PIX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" y="3158"/>
                <a:ext cx="1134" cy="1046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5462" name="Text Box 22"/>
              <p:cNvSpPr txBox="1">
                <a:spLocks noChangeArrowheads="1"/>
              </p:cNvSpPr>
              <p:nvPr/>
            </p:nvSpPr>
            <p:spPr bwMode="auto">
              <a:xfrm>
                <a:off x="1021" y="4004"/>
                <a:ext cx="54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A5002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541338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GB" sz="160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Au L</a:t>
                </a:r>
                <a:r>
                  <a:rPr lang="en-GB" sz="1600" baseline="-2500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α</a:t>
                </a:r>
              </a:p>
            </p:txBody>
          </p:sp>
        </p:grpSp>
        <p:pic>
          <p:nvPicPr>
            <p:cNvPr id="52243" name="Picture 23" descr="AL_PI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" y="3182"/>
              <a:ext cx="1134" cy="104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5464" name="Text Box 24"/>
            <p:cNvSpPr txBox="1">
              <a:spLocks noChangeArrowheads="1"/>
            </p:cNvSpPr>
            <p:nvPr/>
          </p:nvSpPr>
          <p:spPr bwMode="auto">
            <a:xfrm>
              <a:off x="2837" y="4020"/>
              <a:ext cx="36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4133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sz="16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Al</a:t>
              </a:r>
            </a:p>
          </p:txBody>
        </p:sp>
        <p:pic>
          <p:nvPicPr>
            <p:cNvPr id="52245" name="Picture 25" descr="SI_PI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" y="3176"/>
              <a:ext cx="1134" cy="104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5466" name="Text Box 26"/>
            <p:cNvSpPr txBox="1">
              <a:spLocks noChangeArrowheads="1"/>
            </p:cNvSpPr>
            <p:nvPr/>
          </p:nvSpPr>
          <p:spPr bwMode="auto">
            <a:xfrm>
              <a:off x="1618" y="4017"/>
              <a:ext cx="36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4133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sz="16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Si</a:t>
              </a:r>
            </a:p>
          </p:txBody>
        </p:sp>
        <p:pic>
          <p:nvPicPr>
            <p:cNvPr id="52247" name="Picture 27" descr="PB_PIX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" y="3182"/>
              <a:ext cx="1134" cy="104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5468" name="Text Box 28"/>
            <p:cNvSpPr txBox="1">
              <a:spLocks noChangeArrowheads="1"/>
            </p:cNvSpPr>
            <p:nvPr/>
          </p:nvSpPr>
          <p:spPr bwMode="auto">
            <a:xfrm>
              <a:off x="3999" y="4022"/>
              <a:ext cx="5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41338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sz="16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Pb L</a:t>
              </a:r>
              <a:r>
                <a:rPr lang="en-GB" sz="1600" baseline="-2500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α</a:t>
              </a:r>
            </a:p>
          </p:txBody>
        </p:sp>
      </p:grpSp>
      <p:pic>
        <p:nvPicPr>
          <p:cNvPr id="52232" name="Picture 29" descr="Mantegna dettagli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2974975"/>
            <a:ext cx="2300288" cy="33512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5470" name="Group 30"/>
          <p:cNvGrpSpPr>
            <a:grpSpLocks/>
          </p:cNvGrpSpPr>
          <p:nvPr/>
        </p:nvGrpSpPr>
        <p:grpSpPr bwMode="auto">
          <a:xfrm>
            <a:off x="3492500" y="981075"/>
            <a:ext cx="1439863" cy="336550"/>
            <a:chOff x="2200" y="618"/>
            <a:chExt cx="907" cy="212"/>
          </a:xfrm>
        </p:grpSpPr>
        <p:sp>
          <p:nvSpPr>
            <p:cNvPr id="52240" name="Line 31"/>
            <p:cNvSpPr>
              <a:spLocks noChangeShapeType="1"/>
            </p:cNvSpPr>
            <p:nvPr/>
          </p:nvSpPr>
          <p:spPr bwMode="auto">
            <a:xfrm>
              <a:off x="2200" y="810"/>
              <a:ext cx="907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45472" name="Text Box 32"/>
            <p:cNvSpPr txBox="1">
              <a:spLocks noChangeArrowheads="1"/>
            </p:cNvSpPr>
            <p:nvPr/>
          </p:nvSpPr>
          <p:spPr bwMode="auto">
            <a:xfrm>
              <a:off x="2420" y="618"/>
              <a:ext cx="5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2 mm</a:t>
              </a:r>
            </a:p>
          </p:txBody>
        </p:sp>
      </p:grpSp>
      <p:pic>
        <p:nvPicPr>
          <p:cNvPr id="445473" name="Picture 33" descr="oro su lapis run 07_s"/>
          <p:cNvPicPr>
            <a:picLocks noChangeAspect="1" noChangeArrowheads="1"/>
          </p:cNvPicPr>
          <p:nvPr/>
        </p:nvPicPr>
        <p:blipFill>
          <a:blip r:embed="rId14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3611563"/>
            <a:ext cx="2171700" cy="1558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474" name="Rectangle 34"/>
          <p:cNvSpPr>
            <a:spLocks noChangeAspect="1" noChangeArrowheads="1"/>
          </p:cNvSpPr>
          <p:nvPr/>
        </p:nvSpPr>
        <p:spPr bwMode="auto">
          <a:xfrm>
            <a:off x="4964113" y="3990975"/>
            <a:ext cx="1130300" cy="942975"/>
          </a:xfrm>
          <a:prstGeom prst="rect">
            <a:avLst/>
          </a:prstGeom>
          <a:noFill/>
          <a:ln w="28575" algn="ctr">
            <a:solidFill>
              <a:srgbClr val="FFFF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45475" name="Group 35"/>
          <p:cNvGrpSpPr>
            <a:grpSpLocks/>
          </p:cNvGrpSpPr>
          <p:nvPr/>
        </p:nvGrpSpPr>
        <p:grpSpPr bwMode="auto">
          <a:xfrm>
            <a:off x="4941888" y="3556000"/>
            <a:ext cx="1152525" cy="336550"/>
            <a:chOff x="3113" y="2240"/>
            <a:chExt cx="726" cy="212"/>
          </a:xfrm>
        </p:grpSpPr>
        <p:sp>
          <p:nvSpPr>
            <p:cNvPr id="52238" name="Line 36"/>
            <p:cNvSpPr>
              <a:spLocks noChangeShapeType="1"/>
            </p:cNvSpPr>
            <p:nvPr/>
          </p:nvSpPr>
          <p:spPr bwMode="auto">
            <a:xfrm flipV="1">
              <a:off x="3113" y="2451"/>
              <a:ext cx="726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445477" name="Text Box 37"/>
            <p:cNvSpPr txBox="1">
              <a:spLocks noChangeArrowheads="1"/>
            </p:cNvSpPr>
            <p:nvPr/>
          </p:nvSpPr>
          <p:spPr bwMode="auto">
            <a:xfrm>
              <a:off x="3191" y="2240"/>
              <a:ext cx="5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2 mm</a:t>
              </a:r>
            </a:p>
          </p:txBody>
        </p:sp>
      </p:grpSp>
      <p:sp>
        <p:nvSpPr>
          <p:cNvPr id="52237" name="Text Box 38"/>
          <p:cNvSpPr txBox="1">
            <a:spLocks noChangeArrowheads="1"/>
          </p:cNvSpPr>
          <p:nvPr/>
        </p:nvSpPr>
        <p:spPr bwMode="auto">
          <a:xfrm>
            <a:off x="0" y="0"/>
            <a:ext cx="5076825" cy="80327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300" i="1">
                <a:latin typeface="Times New Roman" pitchFamily="18" charset="0"/>
              </a:rPr>
              <a:t>Mantegna, </a:t>
            </a:r>
            <a:r>
              <a:rPr lang="en-GB" sz="2300">
                <a:latin typeface="Times New Roman" pitchFamily="18" charset="0"/>
              </a:rPr>
              <a:t>Madonna col Bambino </a:t>
            </a:r>
            <a:r>
              <a:rPr lang="en-GB" sz="2300" i="1">
                <a:latin typeface="Times New Roman" pitchFamily="18" charset="0"/>
              </a:rPr>
              <a:t>(1460)</a:t>
            </a:r>
          </a:p>
          <a:p>
            <a:pPr eaLnBrk="1" hangingPunct="1"/>
            <a:r>
              <a:rPr lang="en-GB" sz="2300">
                <a:latin typeface="Times New Roman" pitchFamily="18" charset="0"/>
              </a:rPr>
              <a:t>Accademia Carrara (Bergamo)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5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45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4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45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4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54" grpId="0" animBg="1"/>
      <p:bldP spid="44547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8"/>
          <p:cNvSpPr txBox="1">
            <a:spLocks noChangeArrowheads="1"/>
          </p:cNvSpPr>
          <p:nvPr/>
        </p:nvSpPr>
        <p:spPr bwMode="auto">
          <a:xfrm>
            <a:off x="512763" y="115888"/>
            <a:ext cx="8091487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5400">
                <a:solidFill>
                  <a:schemeClr val="bg1"/>
                </a:solidFill>
                <a:latin typeface="Times New Roman" pitchFamily="18" charset="0"/>
              </a:rPr>
              <a:t>AMS </a:t>
            </a:r>
            <a:r>
              <a:rPr lang="it-IT" sz="5400" baseline="3000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it-IT" sz="5400">
                <a:solidFill>
                  <a:schemeClr val="bg1"/>
                </a:solidFill>
                <a:latin typeface="Times New Roman" pitchFamily="18" charset="0"/>
              </a:rPr>
              <a:t>C dating at LABEC</a:t>
            </a:r>
            <a:r>
              <a:rPr lang="it-IT" sz="44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3251" name="Text Box 40"/>
          <p:cNvSpPr txBox="1">
            <a:spLocks noChangeArrowheads="1"/>
          </p:cNvSpPr>
          <p:nvPr/>
        </p:nvSpPr>
        <p:spPr bwMode="auto">
          <a:xfrm>
            <a:off x="5219700" y="2133600"/>
            <a:ext cx="2376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it-IT" sz="2000" b="1"/>
              <a:t>Distribution of analysed materials</a:t>
            </a:r>
            <a:endParaRPr lang="en-US" sz="2000" b="1"/>
          </a:p>
        </p:txBody>
      </p:sp>
      <p:pic>
        <p:nvPicPr>
          <p:cNvPr id="53252" name="Picture 41" descr="tor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2022475"/>
            <a:ext cx="627856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8"/>
          <p:cNvSpPr txBox="1">
            <a:spLocks noChangeArrowheads="1"/>
          </p:cNvSpPr>
          <p:nvPr/>
        </p:nvSpPr>
        <p:spPr bwMode="auto">
          <a:xfrm>
            <a:off x="1403350" y="5554663"/>
            <a:ext cx="3924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Archaeological diggings in downtown Florence (Palazzo Vecchio and surroundings)</a:t>
            </a:r>
          </a:p>
        </p:txBody>
      </p:sp>
      <p:sp>
        <p:nvSpPr>
          <p:cNvPr id="54275" name="Text Box 13"/>
          <p:cNvSpPr txBox="1">
            <a:spLocks noChangeArrowheads="1"/>
          </p:cNvSpPr>
          <p:nvPr/>
        </p:nvSpPr>
        <p:spPr bwMode="auto">
          <a:xfrm>
            <a:off x="5219700" y="908050"/>
            <a:ext cx="3924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Etruscan site diggings in Southern Tuscany</a:t>
            </a:r>
          </a:p>
        </p:txBody>
      </p:sp>
      <p:sp>
        <p:nvSpPr>
          <p:cNvPr id="54276" name="Text Box 19"/>
          <p:cNvSpPr txBox="1">
            <a:spLocks noChangeArrowheads="1"/>
          </p:cNvSpPr>
          <p:nvPr/>
        </p:nvSpPr>
        <p:spPr bwMode="auto">
          <a:xfrm>
            <a:off x="0" y="3213100"/>
            <a:ext cx="8785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River sediments – the Abak Creek layers in Ethiopia</a:t>
            </a:r>
          </a:p>
        </p:txBody>
      </p:sp>
      <p:pic>
        <p:nvPicPr>
          <p:cNvPr id="54277" name="Picture 24" descr="abak cre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489585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6" descr="barat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3375"/>
            <a:ext cx="36385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27" descr="uffiz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4276725"/>
            <a:ext cx="36385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5" descr="ros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2852738"/>
            <a:ext cx="3573462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10"/>
          <p:cNvSpPr txBox="1">
            <a:spLocks noChangeArrowheads="1"/>
          </p:cNvSpPr>
          <p:nvPr/>
        </p:nvSpPr>
        <p:spPr bwMode="auto">
          <a:xfrm>
            <a:off x="369888" y="-26988"/>
            <a:ext cx="6507162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Artemidorus papyrus</a:t>
            </a:r>
          </a:p>
        </p:txBody>
      </p:sp>
      <p:sp>
        <p:nvSpPr>
          <p:cNvPr id="55300" name="Text Box 16"/>
          <p:cNvSpPr txBox="1">
            <a:spLocks noChangeArrowheads="1"/>
          </p:cNvSpPr>
          <p:nvPr/>
        </p:nvSpPr>
        <p:spPr bwMode="auto">
          <a:xfrm>
            <a:off x="5940425" y="6237288"/>
            <a:ext cx="2738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7036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703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The Rosano Crucifix</a:t>
            </a:r>
          </a:p>
        </p:txBody>
      </p:sp>
      <p:pic>
        <p:nvPicPr>
          <p:cNvPr id="55301" name="Picture 23" descr="artemido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4813"/>
            <a:ext cx="835501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Immagine 5" descr="trittico corni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924175"/>
            <a:ext cx="378618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179388" y="2205038"/>
            <a:ext cx="36353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1800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The frame of a </a:t>
            </a:r>
            <a:r>
              <a:rPr lang="it-IT" sz="1800" dirty="0" err="1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tryptic</a:t>
            </a:r>
            <a:r>
              <a:rPr lang="it-IT" sz="1800" dirty="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rPr>
              <a:t> by Ambrogio Lorenzetti  </a:t>
            </a:r>
            <a:endParaRPr lang="en-US" sz="1800" dirty="0">
              <a:solidFill>
                <a:schemeClr val="bg1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4098" name="Immagine 0" descr="trittico restaur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236913"/>
            <a:ext cx="289718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539750" y="49213"/>
            <a:ext cx="8101013" cy="11906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AMS dating of St.Francis</a:t>
            </a:r>
            <a:r>
              <a:rPr lang="it-IT" altLang="en-US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’</a:t>
            </a: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relics in Cortona and Florence</a:t>
            </a:r>
          </a:p>
        </p:txBody>
      </p:sp>
      <p:pic>
        <p:nvPicPr>
          <p:cNvPr id="56323" name="Picture 9" descr="cuscino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716338"/>
            <a:ext cx="20177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SF 005_compres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34813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4" descr="DSCN50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414463"/>
            <a:ext cx="344011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5"/>
          <p:cNvSpPr txBox="1">
            <a:spLocks noChangeArrowheads="1"/>
          </p:cNvSpPr>
          <p:nvPr/>
        </p:nvSpPr>
        <p:spPr bwMode="auto">
          <a:xfrm>
            <a:off x="252413" y="6315075"/>
            <a:ext cx="86407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i="1">
                <a:solidFill>
                  <a:schemeClr val="bg1"/>
                </a:solidFill>
                <a:latin typeface="Times New Roman" pitchFamily="18" charset="0"/>
              </a:rPr>
              <a:t>Nuclear Instruments &amp; Methods B266 (2008),</a:t>
            </a:r>
            <a:r>
              <a:rPr lang="en-GB" sz="2200" i="1">
                <a:solidFill>
                  <a:schemeClr val="bg1"/>
                </a:solidFill>
                <a:latin typeface="Times New Roman" pitchFamily="18" charset="0"/>
              </a:rPr>
              <a:t> 2251</a:t>
            </a:r>
            <a:endParaRPr lang="en-US" sz="2200" i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EFE4EB1-D784-4399-AA17-CD97C143F3DB}" type="slidenum">
              <a:rPr lang="en-GB" sz="1400">
                <a:ea typeface="ＭＳ Ｐゴシック" pitchFamily="34" charset="-128"/>
              </a:rPr>
              <a:pPr algn="r" eaLnBrk="1" hangingPunct="1"/>
              <a:t>55</a:t>
            </a:fld>
            <a:endParaRPr lang="en-GB" sz="1400">
              <a:ea typeface="ＭＳ Ｐゴシック" pitchFamily="34" charset="-128"/>
            </a:endParaRPr>
          </a:p>
        </p:txBody>
      </p:sp>
      <p:sp>
        <p:nvSpPr>
          <p:cNvPr id="756738" name="Text Box 2"/>
          <p:cNvSpPr txBox="1">
            <a:spLocks noChangeArrowheads="1"/>
          </p:cNvSpPr>
          <p:nvPr/>
        </p:nvSpPr>
        <p:spPr bwMode="auto">
          <a:xfrm>
            <a:off x="323850" y="0"/>
            <a:ext cx="2179638" cy="579438"/>
          </a:xfrm>
          <a:prstGeom prst="rect">
            <a:avLst/>
          </a:prstGeom>
          <a:solidFill>
            <a:srgbClr val="FFFFCC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3200" b="1" u="sng" dirty="0" err="1">
                <a:solidFill>
                  <a:srgbClr val="990033"/>
                </a:solidFill>
                <a:latin typeface="Times New Roman"/>
                <a:ea typeface="ＭＳ Ｐゴシック" charset="0"/>
                <a:cs typeface="Times New Roman"/>
              </a:rPr>
              <a:t>Results</a:t>
            </a:r>
            <a:endParaRPr lang="it-IT" sz="3200" b="1" u="sng" dirty="0">
              <a:solidFill>
                <a:srgbClr val="990033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756739" name="Text Box 3"/>
          <p:cNvSpPr txBox="1">
            <a:spLocks noChangeArrowheads="1"/>
          </p:cNvSpPr>
          <p:nvPr/>
        </p:nvSpPr>
        <p:spPr bwMode="auto">
          <a:xfrm>
            <a:off x="1651000" y="3352800"/>
            <a:ext cx="156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7349" name="Object 4"/>
          <p:cNvGraphicFramePr>
            <a:graphicFrameLocks noChangeAspect="1"/>
          </p:cNvGraphicFramePr>
          <p:nvPr/>
        </p:nvGraphicFramePr>
        <p:xfrm>
          <a:off x="666750" y="690563"/>
          <a:ext cx="7804150" cy="570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2" name="Worksheet" r:id="rId3" imgW="7905750" imgH="6105737" progId="Excel.Sheet.8">
                  <p:embed/>
                </p:oleObj>
              </mc:Choice>
              <mc:Fallback>
                <p:oleObj name="Worksheet" r:id="rId3" imgW="7905750" imgH="6105737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690563"/>
                        <a:ext cx="7804150" cy="570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6741" name="Rectangle 5"/>
          <p:cNvSpPr>
            <a:spLocks noChangeArrowheads="1"/>
          </p:cNvSpPr>
          <p:nvPr/>
        </p:nvSpPr>
        <p:spPr bwMode="auto">
          <a:xfrm>
            <a:off x="1979613" y="1412875"/>
            <a:ext cx="2087562" cy="1800225"/>
          </a:xfrm>
          <a:prstGeom prst="rect">
            <a:avLst/>
          </a:prstGeom>
          <a:noFill/>
          <a:ln w="9525">
            <a:solidFill>
              <a:srgbClr val="FF33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6743" name="Rectangle 7"/>
          <p:cNvSpPr>
            <a:spLocks noChangeArrowheads="1"/>
          </p:cNvSpPr>
          <p:nvPr/>
        </p:nvSpPr>
        <p:spPr bwMode="auto">
          <a:xfrm>
            <a:off x="5795963" y="2997200"/>
            <a:ext cx="2087562" cy="1511300"/>
          </a:xfrm>
          <a:prstGeom prst="rect">
            <a:avLst/>
          </a:prstGeom>
          <a:noFill/>
          <a:ln w="9525">
            <a:solidFill>
              <a:srgbClr val="FF33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41" grpId="0" animBg="1"/>
      <p:bldP spid="75674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7"/>
          <p:cNvGrpSpPr>
            <a:grpSpLocks/>
          </p:cNvGrpSpPr>
          <p:nvPr/>
        </p:nvGrpSpPr>
        <p:grpSpPr bwMode="auto">
          <a:xfrm>
            <a:off x="71438" y="1354138"/>
            <a:ext cx="9072562" cy="4714875"/>
            <a:chOff x="45" y="914"/>
            <a:chExt cx="5715" cy="2970"/>
          </a:xfrm>
        </p:grpSpPr>
        <p:pic>
          <p:nvPicPr>
            <p:cNvPr id="583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914"/>
              <a:ext cx="5715" cy="29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5" name="Text Box 6"/>
            <p:cNvSpPr txBox="1">
              <a:spLocks noChangeArrowheads="1"/>
            </p:cNvSpPr>
            <p:nvPr/>
          </p:nvSpPr>
          <p:spPr bwMode="auto">
            <a:xfrm>
              <a:off x="906" y="1933"/>
              <a:ext cx="217" cy="26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200">
                  <a:solidFill>
                    <a:srgbClr val="3333CC"/>
                  </a:solidFill>
                  <a:latin typeface="Times New Roman" pitchFamily="18" charset="0"/>
                </a:rPr>
                <a:t>2</a:t>
              </a:r>
              <a:endParaRPr lang="en-US" sz="220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08625" y="1773238"/>
            <a:ext cx="358775" cy="3024187"/>
            <a:chOff x="3470" y="1162"/>
            <a:chExt cx="226" cy="1905"/>
          </a:xfrm>
        </p:grpSpPr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 flipV="1">
              <a:off x="3696" y="1162"/>
              <a:ext cx="0" cy="190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 flipV="1">
              <a:off x="3470" y="1162"/>
              <a:ext cx="0" cy="190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120B372-30FC-4AEC-8493-995362DA82A7}" type="slidenum">
              <a:rPr lang="en-GB" sz="1400">
                <a:latin typeface="Times New Roman" pitchFamily="18" charset="0"/>
                <a:ea typeface="ＭＳ Ｐゴシック" pitchFamily="34" charset="-128"/>
              </a:rPr>
              <a:pPr algn="r"/>
              <a:t>57</a:t>
            </a:fld>
            <a:endParaRPr lang="en-GB" sz="14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463"/>
            <a:ext cx="9144000" cy="1143001"/>
          </a:xfrm>
        </p:spPr>
        <p:txBody>
          <a:bodyPr/>
          <a:lstStyle/>
          <a:p>
            <a:r>
              <a:rPr lang="it-IT" sz="4000" i="1" smtClean="0">
                <a:solidFill>
                  <a:schemeClr val="bg1"/>
                </a:solidFill>
                <a:latin typeface="Times New Roman" pitchFamily="18" charset="0"/>
              </a:rPr>
              <a:t>Exploiting the effect of nuclear explosions in atmosphere during the cold war</a:t>
            </a:r>
          </a:p>
        </p:txBody>
      </p:sp>
      <p:grpSp>
        <p:nvGrpSpPr>
          <p:cNvPr id="59396" name="Group 7"/>
          <p:cNvGrpSpPr>
            <a:grpSpLocks/>
          </p:cNvGrpSpPr>
          <p:nvPr/>
        </p:nvGrpSpPr>
        <p:grpSpPr bwMode="auto">
          <a:xfrm>
            <a:off x="36513" y="1196975"/>
            <a:ext cx="9144000" cy="5511800"/>
            <a:chOff x="0" y="754"/>
            <a:chExt cx="5760" cy="3472"/>
          </a:xfrm>
        </p:grpSpPr>
        <p:graphicFrame>
          <p:nvGraphicFramePr>
            <p:cNvPr id="59398" name="Object 10"/>
            <p:cNvGraphicFramePr>
              <a:graphicFrameLocks noChangeAspect="1"/>
            </p:cNvGraphicFramePr>
            <p:nvPr/>
          </p:nvGraphicFramePr>
          <p:xfrm>
            <a:off x="0" y="754"/>
            <a:ext cx="5760" cy="3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00" name="Chart" r:id="rId4" imgW="7000951" imgH="4219651" progId="Excel.Chart.8">
                    <p:embed/>
                  </p:oleObj>
                </mc:Choice>
                <mc:Fallback>
                  <p:oleObj name="Chart" r:id="rId4" imgW="7000951" imgH="4219651" progId="Excel.Chart.8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754"/>
                          <a:ext cx="5760" cy="347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399" name="Text Box 6"/>
            <p:cNvSpPr txBox="1">
              <a:spLocks noChangeArrowheads="1"/>
            </p:cNvSpPr>
            <p:nvPr/>
          </p:nvSpPr>
          <p:spPr bwMode="auto">
            <a:xfrm rot="-5400000">
              <a:off x="-1068" y="2067"/>
              <a:ext cx="2495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sz="1800">
                  <a:ea typeface="ＭＳ Ｐゴシック" pitchFamily="34" charset="-128"/>
                </a:rPr>
                <a:t>pMC (percent of Modern Carbon)</a:t>
              </a:r>
              <a:endParaRPr lang="en-US" sz="1800">
                <a:ea typeface="ＭＳ Ｐゴシック" pitchFamily="34" charset="-128"/>
              </a:endParaRPr>
            </a:p>
          </p:txBody>
        </p:sp>
      </p:grpSp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5292725" y="1844675"/>
            <a:ext cx="3311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>
                <a:latin typeface="Times New Roman" pitchFamily="18" charset="0"/>
                <a:ea typeface="ＭＳ Ｐゴシック" pitchFamily="34" charset="-128"/>
              </a:rPr>
              <a:t>Reference curve for the Boreal Emisphere</a:t>
            </a:r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84213" y="476250"/>
            <a:ext cx="77041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Many intersting applications in forensics and biology, </a:t>
            </a:r>
            <a:endParaRPr lang="en-US" sz="36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30115" name="Text Box 3"/>
          <p:cNvSpPr txBox="1">
            <a:spLocks noChangeArrowheads="1"/>
          </p:cNvSpPr>
          <p:nvPr/>
        </p:nvSpPr>
        <p:spPr bwMode="auto">
          <a:xfrm>
            <a:off x="684213" y="2276475"/>
            <a:ext cx="7848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0000"/>
              </a:spcBef>
            </a:pP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but these </a:t>
            </a:r>
            <a:r>
              <a:rPr lang="en-GB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large variations of  </a:t>
            </a:r>
            <a:r>
              <a:rPr lang="en-GB" sz="3600" baseline="30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14</a:t>
            </a:r>
            <a:r>
              <a:rPr lang="en-GB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 concentration during the past 60 years might also be exploited to </a:t>
            </a:r>
            <a:r>
              <a:rPr lang="it-IT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discover recent fakes of contemporary art, </a:t>
            </a:r>
            <a:r>
              <a:rPr lang="en-GB" sz="36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claimed instead to have been produced during e.g. the first half of the  XX century</a:t>
            </a:r>
            <a:endParaRPr lang="en-US" sz="36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1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827088" y="1844675"/>
            <a:ext cx="756126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5400" i="1">
                <a:solidFill>
                  <a:schemeClr val="bg1"/>
                </a:solidFill>
                <a:latin typeface="Times New Roman" pitchFamily="18" charset="0"/>
              </a:rPr>
              <a:t>May </a:t>
            </a:r>
            <a:r>
              <a:rPr lang="en-US" sz="5400" i="1" baseline="3000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en-US" sz="5400" i="1">
                <a:solidFill>
                  <a:schemeClr val="bg1"/>
                </a:solidFill>
                <a:latin typeface="Times New Roman" pitchFamily="18" charset="0"/>
              </a:rPr>
              <a:t>C be used </a:t>
            </a:r>
          </a:p>
          <a:p>
            <a:pPr algn="ctr" eaLnBrk="1" hangingPunct="1"/>
            <a:r>
              <a:rPr lang="en-US" sz="5400" i="1">
                <a:solidFill>
                  <a:schemeClr val="bg1"/>
                </a:solidFill>
                <a:latin typeface="Times New Roman" pitchFamily="18" charset="0"/>
              </a:rPr>
              <a:t>to date contemporary art?</a:t>
            </a:r>
            <a:endParaRPr lang="en-US" sz="5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276225" y="5734050"/>
            <a:ext cx="856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  <a:latin typeface="Times New Roman" pitchFamily="18" charset="0"/>
              </a:rPr>
              <a:t>Nuclear Instruments &amp; Methods B 294 (2013)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i="1">
                <a:solidFill>
                  <a:schemeClr val="bg1"/>
                </a:solidFill>
                <a:latin typeface="Times New Roman" pitchFamily="18" charset="0"/>
              </a:rPr>
              <a:t>662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7163" y="204788"/>
            <a:ext cx="8820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800">
                <a:solidFill>
                  <a:srgbClr val="4C2600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PIXE</a:t>
            </a:r>
            <a:r>
              <a:rPr lang="it-IT" sz="4000">
                <a:solidFill>
                  <a:srgbClr val="4C2600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: </a:t>
            </a:r>
            <a:r>
              <a:rPr lang="it-IT" sz="4000" i="1">
                <a:solidFill>
                  <a:srgbClr val="4C2600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Particle Induced X-Ray Emission</a:t>
            </a:r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4338638" y="3357563"/>
            <a:ext cx="468312" cy="468312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rgbClr val="FF33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3762375" y="2817813"/>
            <a:ext cx="1619250" cy="1619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844800" y="1844675"/>
            <a:ext cx="3455988" cy="34559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501900" y="1522413"/>
            <a:ext cx="4138613" cy="41386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4760913" y="4283075"/>
            <a:ext cx="179387" cy="179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4284663" y="1773238"/>
            <a:ext cx="179387" cy="1793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4356100" y="5195888"/>
            <a:ext cx="179388" cy="1793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5651500" y="5194300"/>
            <a:ext cx="179388" cy="179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2411413" y="3394075"/>
            <a:ext cx="179387" cy="1793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6516688" y="3357563"/>
            <a:ext cx="179387" cy="1793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35885" name="Oval 13"/>
          <p:cNvSpPr>
            <a:spLocks noChangeArrowheads="1"/>
          </p:cNvSpPr>
          <p:nvPr/>
        </p:nvSpPr>
        <p:spPr bwMode="auto">
          <a:xfrm>
            <a:off x="3960813" y="2924175"/>
            <a:ext cx="179387" cy="17938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35886" name="Oval 14"/>
          <p:cNvSpPr>
            <a:spLocks noChangeArrowheads="1"/>
          </p:cNvSpPr>
          <p:nvPr/>
        </p:nvSpPr>
        <p:spPr bwMode="auto">
          <a:xfrm>
            <a:off x="3251200" y="1844675"/>
            <a:ext cx="179388" cy="17938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35887" name="Oval 15"/>
          <p:cNvSpPr>
            <a:spLocks noChangeArrowheads="1"/>
          </p:cNvSpPr>
          <p:nvPr/>
        </p:nvSpPr>
        <p:spPr bwMode="auto">
          <a:xfrm>
            <a:off x="3563938" y="2852738"/>
            <a:ext cx="287337" cy="28733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chemeClr val="accent2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35888" name="Line 16"/>
          <p:cNvSpPr>
            <a:spLocks noChangeShapeType="1"/>
          </p:cNvSpPr>
          <p:nvPr/>
        </p:nvSpPr>
        <p:spPr bwMode="auto">
          <a:xfrm>
            <a:off x="3335338" y="1916113"/>
            <a:ext cx="731837" cy="11525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5889" name="Text Box 17"/>
          <p:cNvSpPr txBox="1">
            <a:spLocks noChangeArrowheads="1"/>
          </p:cNvSpPr>
          <p:nvPr/>
        </p:nvSpPr>
        <p:spPr bwMode="auto">
          <a:xfrm>
            <a:off x="3779838" y="2179638"/>
            <a:ext cx="72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>
                <a:ea typeface="ＭＳ Ｐゴシック" pitchFamily="34" charset="-128"/>
                <a:cs typeface="Arial" pitchFamily="34" charset="0"/>
              </a:rPr>
              <a:t>Δ</a:t>
            </a:r>
            <a:r>
              <a:rPr lang="it-IT">
                <a:ea typeface="ＭＳ Ｐゴシック" pitchFamily="34" charset="-128"/>
                <a:cs typeface="Arial" pitchFamily="34" charset="0"/>
              </a:rPr>
              <a:t>E</a:t>
            </a:r>
          </a:p>
        </p:txBody>
      </p:sp>
      <p:grpSp>
        <p:nvGrpSpPr>
          <p:cNvPr id="335890" name="Group 18"/>
          <p:cNvGrpSpPr>
            <a:grpSpLocks/>
          </p:cNvGrpSpPr>
          <p:nvPr/>
        </p:nvGrpSpPr>
        <p:grpSpPr bwMode="auto">
          <a:xfrm>
            <a:off x="684213" y="2540000"/>
            <a:ext cx="2963862" cy="2200275"/>
            <a:chOff x="431" y="1600"/>
            <a:chExt cx="1867" cy="1386"/>
          </a:xfrm>
        </p:grpSpPr>
        <p:sp>
          <p:nvSpPr>
            <p:cNvPr id="7191" name="Text Box 19"/>
            <p:cNvSpPr txBox="1">
              <a:spLocks noChangeArrowheads="1"/>
            </p:cNvSpPr>
            <p:nvPr/>
          </p:nvSpPr>
          <p:spPr bwMode="auto">
            <a:xfrm>
              <a:off x="431" y="2659"/>
              <a:ext cx="113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800" b="1">
                  <a:solidFill>
                    <a:srgbClr val="4C2600"/>
                  </a:solidFill>
                  <a:ea typeface="ＭＳ Ｐゴシック" pitchFamily="34" charset="-128"/>
                  <a:cs typeface="Arial" pitchFamily="34" charset="0"/>
                </a:rPr>
                <a:t>E</a:t>
              </a:r>
              <a:r>
                <a:rPr lang="it-IT" sz="2800" b="1" baseline="-25000">
                  <a:solidFill>
                    <a:srgbClr val="FF0000"/>
                  </a:solidFill>
                  <a:ea typeface="ＭＳ Ｐゴシック" pitchFamily="34" charset="-128"/>
                  <a:cs typeface="Arial" pitchFamily="34" charset="0"/>
                </a:rPr>
                <a:t>X</a:t>
              </a:r>
              <a:r>
                <a:rPr lang="it-IT" sz="2800" b="1">
                  <a:ea typeface="ＭＳ Ｐゴシック" pitchFamily="34" charset="-128"/>
                  <a:cs typeface="Arial" pitchFamily="34" charset="0"/>
                </a:rPr>
                <a:t> = </a:t>
              </a:r>
              <a:r>
                <a:rPr lang="el-GR" sz="2800" b="1">
                  <a:solidFill>
                    <a:srgbClr val="4C2600"/>
                  </a:solidFill>
                  <a:ea typeface="ＭＳ Ｐゴシック" pitchFamily="34" charset="-128"/>
                  <a:cs typeface="Arial" pitchFamily="34" charset="0"/>
                </a:rPr>
                <a:t>Δ</a:t>
              </a:r>
              <a:r>
                <a:rPr lang="it-IT" sz="2800" b="1">
                  <a:solidFill>
                    <a:srgbClr val="4C2600"/>
                  </a:solidFill>
                  <a:ea typeface="ＭＳ Ｐゴシック" pitchFamily="34" charset="-128"/>
                  <a:cs typeface="Arial" pitchFamily="34" charset="0"/>
                </a:rPr>
                <a:t>E</a:t>
              </a:r>
              <a:endParaRPr lang="el-GR" sz="2800" b="1">
                <a:solidFill>
                  <a:srgbClr val="4C2600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7192" name="Group 20"/>
            <p:cNvGrpSpPr>
              <a:grpSpLocks/>
            </p:cNvGrpSpPr>
            <p:nvPr/>
          </p:nvGrpSpPr>
          <p:grpSpPr bwMode="auto">
            <a:xfrm>
              <a:off x="567" y="1600"/>
              <a:ext cx="1731" cy="855"/>
              <a:chOff x="567" y="1600"/>
              <a:chExt cx="1731" cy="855"/>
            </a:xfrm>
          </p:grpSpPr>
          <p:sp>
            <p:nvSpPr>
              <p:cNvPr id="7193" name="Text Box 21"/>
              <p:cNvSpPr txBox="1">
                <a:spLocks noChangeArrowheads="1"/>
              </p:cNvSpPr>
              <p:nvPr/>
            </p:nvSpPr>
            <p:spPr bwMode="auto">
              <a:xfrm>
                <a:off x="567" y="2205"/>
                <a:ext cx="86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it-IT" sz="2000" b="1">
                    <a:solidFill>
                      <a:srgbClr val="FF0000"/>
                    </a:solidFill>
                    <a:ea typeface="ＭＳ Ｐゴシック" pitchFamily="34" charset="-128"/>
                    <a:cs typeface="Arial" pitchFamily="34" charset="0"/>
                  </a:rPr>
                  <a:t>X-ray</a:t>
                </a:r>
              </a:p>
            </p:txBody>
          </p:sp>
          <p:grpSp>
            <p:nvGrpSpPr>
              <p:cNvPr id="7194" name="Group 22"/>
              <p:cNvGrpSpPr>
                <a:grpSpLocks/>
              </p:cNvGrpSpPr>
              <p:nvPr/>
            </p:nvGrpSpPr>
            <p:grpSpPr bwMode="auto">
              <a:xfrm>
                <a:off x="1372" y="1600"/>
                <a:ext cx="926" cy="545"/>
                <a:chOff x="1372" y="1600"/>
                <a:chExt cx="926" cy="545"/>
              </a:xfrm>
            </p:grpSpPr>
            <p:grpSp>
              <p:nvGrpSpPr>
                <p:cNvPr id="7195" name="Group 23"/>
                <p:cNvGrpSpPr>
                  <a:grpSpLocks/>
                </p:cNvGrpSpPr>
                <p:nvPr/>
              </p:nvGrpSpPr>
              <p:grpSpPr bwMode="auto">
                <a:xfrm>
                  <a:off x="1383" y="1600"/>
                  <a:ext cx="915" cy="545"/>
                  <a:chOff x="703" y="3386"/>
                  <a:chExt cx="824" cy="770"/>
                </a:xfrm>
              </p:grpSpPr>
              <p:cxnSp>
                <p:nvCxnSpPr>
                  <p:cNvPr id="7198" name="AutoShape 24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703" y="3884"/>
                    <a:ext cx="272" cy="27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199" name="AutoShape 25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975" y="3645"/>
                    <a:ext cx="272" cy="27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200" name="AutoShape 26"/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1255" y="3386"/>
                    <a:ext cx="272" cy="27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7196" name="Line 27"/>
                <p:cNvSpPr>
                  <a:spLocks noChangeShapeType="1"/>
                </p:cNvSpPr>
                <p:nvPr/>
              </p:nvSpPr>
              <p:spPr bwMode="auto">
                <a:xfrm>
                  <a:off x="1383" y="2032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197" name="Line 28"/>
                <p:cNvSpPr>
                  <a:spLocks noChangeShapeType="1"/>
                </p:cNvSpPr>
                <p:nvPr/>
              </p:nvSpPr>
              <p:spPr bwMode="auto">
                <a:xfrm>
                  <a:off x="1372" y="2128"/>
                  <a:ext cx="91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335901" name="AutoShape 29"/>
          <p:cNvSpPr>
            <a:spLocks noChangeArrowheads="1"/>
          </p:cNvSpPr>
          <p:nvPr/>
        </p:nvSpPr>
        <p:spPr bwMode="auto">
          <a:xfrm>
            <a:off x="1187450" y="4868863"/>
            <a:ext cx="576263" cy="933450"/>
          </a:xfrm>
          <a:prstGeom prst="downArrow">
            <a:avLst>
              <a:gd name="adj1" fmla="val 50000"/>
              <a:gd name="adj2" fmla="val 40496"/>
            </a:avLst>
          </a:prstGeom>
          <a:solidFill>
            <a:srgbClr val="FF0000"/>
          </a:soli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it-IT" sz="1800">
              <a:solidFill>
                <a:srgbClr val="FF000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35902" name="Text Box 30"/>
          <p:cNvSpPr txBox="1">
            <a:spLocks noChangeArrowheads="1"/>
          </p:cNvSpPr>
          <p:nvPr/>
        </p:nvSpPr>
        <p:spPr bwMode="auto">
          <a:xfrm>
            <a:off x="171450" y="5978525"/>
            <a:ext cx="8820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200">
                <a:solidFill>
                  <a:srgbClr val="4C2600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X-ray energy is </a:t>
            </a:r>
            <a:r>
              <a:rPr lang="it-IT" sz="3200" u="sng">
                <a:solidFill>
                  <a:srgbClr val="4C2600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characteristic</a:t>
            </a:r>
            <a:r>
              <a:rPr lang="it-IT" sz="3200">
                <a:solidFill>
                  <a:srgbClr val="4C2600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 of the element </a:t>
            </a:r>
          </a:p>
        </p:txBody>
      </p:sp>
      <p:sp>
        <p:nvSpPr>
          <p:cNvPr id="7189" name="Oval 31"/>
          <p:cNvSpPr>
            <a:spLocks noChangeArrowheads="1"/>
          </p:cNvSpPr>
          <p:nvPr/>
        </p:nvSpPr>
        <p:spPr bwMode="auto">
          <a:xfrm>
            <a:off x="5508625" y="1700213"/>
            <a:ext cx="179388" cy="1793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190" name="Oval 32"/>
          <p:cNvSpPr>
            <a:spLocks noChangeArrowheads="1"/>
          </p:cNvSpPr>
          <p:nvPr/>
        </p:nvSpPr>
        <p:spPr bwMode="auto">
          <a:xfrm>
            <a:off x="3276600" y="5183188"/>
            <a:ext cx="179388" cy="1793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800"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5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5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0.03955 L 0.07812 0.1600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35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601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35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3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85" grpId="0" animBg="1"/>
      <p:bldP spid="335886" grpId="0" animBg="1"/>
      <p:bldP spid="335887" grpId="0" animBg="1"/>
      <p:bldP spid="335887" grpId="1" animBg="1"/>
      <p:bldP spid="335888" grpId="0" animBg="1"/>
      <p:bldP spid="335889" grpId="0"/>
      <p:bldP spid="335901" grpId="0" animBg="1"/>
      <p:bldP spid="33590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2339975" y="173038"/>
            <a:ext cx="6553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3200" smtClean="0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Yes...if the painting support is only compatible with a later period...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5508625" y="2997200"/>
            <a:ext cx="3384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sz="2800" smtClean="0">
                <a:solidFill>
                  <a:schemeClr val="accent2"/>
                </a:solidFill>
                <a:latin typeface="GoudyOlSt BT"/>
                <a:ea typeface="ＭＳ Ｐゴシック" pitchFamily="34" charset="-128"/>
              </a:rPr>
              <a:t>129.05 </a:t>
            </a:r>
            <a:r>
              <a:rPr lang="en-US" sz="2800" smtClean="0">
                <a:solidFill>
                  <a:schemeClr val="accent2"/>
                </a:solidFill>
                <a:latin typeface="GoudyOlSt BT"/>
                <a:ea typeface="ＭＳ Ｐゴシック" pitchFamily="34" charset="-128"/>
              </a:rPr>
              <a:t>± 0.68 pMC</a:t>
            </a:r>
          </a:p>
        </p:txBody>
      </p:sp>
      <p:pic>
        <p:nvPicPr>
          <p:cNvPr id="62468" name="Picture 4" descr="DSCN1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23050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69" name="Group 5"/>
          <p:cNvGrpSpPr>
            <a:grpSpLocks/>
          </p:cNvGrpSpPr>
          <p:nvPr/>
        </p:nvGrpSpPr>
        <p:grpSpPr bwMode="auto">
          <a:xfrm>
            <a:off x="-1474788" y="2687638"/>
            <a:ext cx="10309226" cy="3448050"/>
            <a:chOff x="-929" y="1693"/>
            <a:chExt cx="6494" cy="2172"/>
          </a:xfrm>
        </p:grpSpPr>
        <p:sp>
          <p:nvSpPr>
            <p:cNvPr id="62926" name="Rectangle 6"/>
            <p:cNvSpPr>
              <a:spLocks noChangeArrowheads="1"/>
            </p:cNvSpPr>
            <p:nvPr/>
          </p:nvSpPr>
          <p:spPr bwMode="auto">
            <a:xfrm>
              <a:off x="1667" y="1693"/>
              <a:ext cx="3897" cy="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27" name="Rectangle 7"/>
            <p:cNvSpPr>
              <a:spLocks noChangeArrowheads="1"/>
            </p:cNvSpPr>
            <p:nvPr/>
          </p:nvSpPr>
          <p:spPr bwMode="auto">
            <a:xfrm>
              <a:off x="1667" y="1693"/>
              <a:ext cx="3897" cy="214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28" name="Line 8"/>
            <p:cNvSpPr>
              <a:spLocks noChangeShapeType="1"/>
            </p:cNvSpPr>
            <p:nvPr/>
          </p:nvSpPr>
          <p:spPr bwMode="auto">
            <a:xfrm>
              <a:off x="1667" y="1693"/>
              <a:ext cx="1" cy="21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29" name="Line 9"/>
            <p:cNvSpPr>
              <a:spLocks noChangeShapeType="1"/>
            </p:cNvSpPr>
            <p:nvPr/>
          </p:nvSpPr>
          <p:spPr bwMode="auto">
            <a:xfrm>
              <a:off x="1642" y="3840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0" name="Line 10"/>
            <p:cNvSpPr>
              <a:spLocks noChangeShapeType="1"/>
            </p:cNvSpPr>
            <p:nvPr/>
          </p:nvSpPr>
          <p:spPr bwMode="auto">
            <a:xfrm>
              <a:off x="1642" y="3802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1" name="Line 11"/>
            <p:cNvSpPr>
              <a:spLocks noChangeShapeType="1"/>
            </p:cNvSpPr>
            <p:nvPr/>
          </p:nvSpPr>
          <p:spPr bwMode="auto">
            <a:xfrm>
              <a:off x="1642" y="376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2" name="Line 12"/>
            <p:cNvSpPr>
              <a:spLocks noChangeShapeType="1"/>
            </p:cNvSpPr>
            <p:nvPr/>
          </p:nvSpPr>
          <p:spPr bwMode="auto">
            <a:xfrm>
              <a:off x="1642" y="3720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3" name="Line 13"/>
            <p:cNvSpPr>
              <a:spLocks noChangeShapeType="1"/>
            </p:cNvSpPr>
            <p:nvPr/>
          </p:nvSpPr>
          <p:spPr bwMode="auto">
            <a:xfrm>
              <a:off x="1642" y="3682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4" name="Line 14"/>
            <p:cNvSpPr>
              <a:spLocks noChangeShapeType="1"/>
            </p:cNvSpPr>
            <p:nvPr/>
          </p:nvSpPr>
          <p:spPr bwMode="auto">
            <a:xfrm>
              <a:off x="1642" y="364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5" name="Line 15"/>
            <p:cNvSpPr>
              <a:spLocks noChangeShapeType="1"/>
            </p:cNvSpPr>
            <p:nvPr/>
          </p:nvSpPr>
          <p:spPr bwMode="auto">
            <a:xfrm>
              <a:off x="1642" y="3606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6" name="Line 16"/>
            <p:cNvSpPr>
              <a:spLocks noChangeShapeType="1"/>
            </p:cNvSpPr>
            <p:nvPr/>
          </p:nvSpPr>
          <p:spPr bwMode="auto">
            <a:xfrm>
              <a:off x="1642" y="3568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7" name="Line 17"/>
            <p:cNvSpPr>
              <a:spLocks noChangeShapeType="1"/>
            </p:cNvSpPr>
            <p:nvPr/>
          </p:nvSpPr>
          <p:spPr bwMode="auto">
            <a:xfrm>
              <a:off x="1642" y="3531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8" name="Line 18"/>
            <p:cNvSpPr>
              <a:spLocks noChangeShapeType="1"/>
            </p:cNvSpPr>
            <p:nvPr/>
          </p:nvSpPr>
          <p:spPr bwMode="auto">
            <a:xfrm>
              <a:off x="1642" y="3486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39" name="Line 19"/>
            <p:cNvSpPr>
              <a:spLocks noChangeShapeType="1"/>
            </p:cNvSpPr>
            <p:nvPr/>
          </p:nvSpPr>
          <p:spPr bwMode="auto">
            <a:xfrm>
              <a:off x="1642" y="3448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0" name="Line 20"/>
            <p:cNvSpPr>
              <a:spLocks noChangeShapeType="1"/>
            </p:cNvSpPr>
            <p:nvPr/>
          </p:nvSpPr>
          <p:spPr bwMode="auto">
            <a:xfrm>
              <a:off x="1642" y="3411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1" name="Line 21"/>
            <p:cNvSpPr>
              <a:spLocks noChangeShapeType="1"/>
            </p:cNvSpPr>
            <p:nvPr/>
          </p:nvSpPr>
          <p:spPr bwMode="auto">
            <a:xfrm>
              <a:off x="1642" y="3373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2" name="Line 22"/>
            <p:cNvSpPr>
              <a:spLocks noChangeShapeType="1"/>
            </p:cNvSpPr>
            <p:nvPr/>
          </p:nvSpPr>
          <p:spPr bwMode="auto">
            <a:xfrm>
              <a:off x="1642" y="3335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3" name="Line 23"/>
            <p:cNvSpPr>
              <a:spLocks noChangeShapeType="1"/>
            </p:cNvSpPr>
            <p:nvPr/>
          </p:nvSpPr>
          <p:spPr bwMode="auto">
            <a:xfrm>
              <a:off x="1642" y="3291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4" name="Line 24"/>
            <p:cNvSpPr>
              <a:spLocks noChangeShapeType="1"/>
            </p:cNvSpPr>
            <p:nvPr/>
          </p:nvSpPr>
          <p:spPr bwMode="auto">
            <a:xfrm>
              <a:off x="1642" y="3253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5" name="Line 25"/>
            <p:cNvSpPr>
              <a:spLocks noChangeShapeType="1"/>
            </p:cNvSpPr>
            <p:nvPr/>
          </p:nvSpPr>
          <p:spPr bwMode="auto">
            <a:xfrm>
              <a:off x="1642" y="3215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6" name="Line 26"/>
            <p:cNvSpPr>
              <a:spLocks noChangeShapeType="1"/>
            </p:cNvSpPr>
            <p:nvPr/>
          </p:nvSpPr>
          <p:spPr bwMode="auto">
            <a:xfrm>
              <a:off x="1642" y="3177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7" name="Line 27"/>
            <p:cNvSpPr>
              <a:spLocks noChangeShapeType="1"/>
            </p:cNvSpPr>
            <p:nvPr/>
          </p:nvSpPr>
          <p:spPr bwMode="auto">
            <a:xfrm>
              <a:off x="1642" y="3139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8" name="Line 28"/>
            <p:cNvSpPr>
              <a:spLocks noChangeShapeType="1"/>
            </p:cNvSpPr>
            <p:nvPr/>
          </p:nvSpPr>
          <p:spPr bwMode="auto">
            <a:xfrm>
              <a:off x="1642" y="3101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49" name="Line 29"/>
            <p:cNvSpPr>
              <a:spLocks noChangeShapeType="1"/>
            </p:cNvSpPr>
            <p:nvPr/>
          </p:nvSpPr>
          <p:spPr bwMode="auto">
            <a:xfrm>
              <a:off x="1642" y="3057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0" name="Line 30"/>
            <p:cNvSpPr>
              <a:spLocks noChangeShapeType="1"/>
            </p:cNvSpPr>
            <p:nvPr/>
          </p:nvSpPr>
          <p:spPr bwMode="auto">
            <a:xfrm>
              <a:off x="1642" y="3019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1" name="Line 31"/>
            <p:cNvSpPr>
              <a:spLocks noChangeShapeType="1"/>
            </p:cNvSpPr>
            <p:nvPr/>
          </p:nvSpPr>
          <p:spPr bwMode="auto">
            <a:xfrm>
              <a:off x="1642" y="2981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2" name="Line 32"/>
            <p:cNvSpPr>
              <a:spLocks noChangeShapeType="1"/>
            </p:cNvSpPr>
            <p:nvPr/>
          </p:nvSpPr>
          <p:spPr bwMode="auto">
            <a:xfrm>
              <a:off x="1642" y="2943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3" name="Line 33"/>
            <p:cNvSpPr>
              <a:spLocks noChangeShapeType="1"/>
            </p:cNvSpPr>
            <p:nvPr/>
          </p:nvSpPr>
          <p:spPr bwMode="auto">
            <a:xfrm>
              <a:off x="1642" y="2905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4" name="Line 34"/>
            <p:cNvSpPr>
              <a:spLocks noChangeShapeType="1"/>
            </p:cNvSpPr>
            <p:nvPr/>
          </p:nvSpPr>
          <p:spPr bwMode="auto">
            <a:xfrm>
              <a:off x="1642" y="2861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5" name="Line 35"/>
            <p:cNvSpPr>
              <a:spLocks noChangeShapeType="1"/>
            </p:cNvSpPr>
            <p:nvPr/>
          </p:nvSpPr>
          <p:spPr bwMode="auto">
            <a:xfrm>
              <a:off x="1642" y="2823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6" name="Line 36"/>
            <p:cNvSpPr>
              <a:spLocks noChangeShapeType="1"/>
            </p:cNvSpPr>
            <p:nvPr/>
          </p:nvSpPr>
          <p:spPr bwMode="auto">
            <a:xfrm>
              <a:off x="1642" y="2785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7" name="Line 37"/>
            <p:cNvSpPr>
              <a:spLocks noChangeShapeType="1"/>
            </p:cNvSpPr>
            <p:nvPr/>
          </p:nvSpPr>
          <p:spPr bwMode="auto">
            <a:xfrm>
              <a:off x="1642" y="2747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8" name="Line 38"/>
            <p:cNvSpPr>
              <a:spLocks noChangeShapeType="1"/>
            </p:cNvSpPr>
            <p:nvPr/>
          </p:nvSpPr>
          <p:spPr bwMode="auto">
            <a:xfrm>
              <a:off x="1642" y="2710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59" name="Line 39"/>
            <p:cNvSpPr>
              <a:spLocks noChangeShapeType="1"/>
            </p:cNvSpPr>
            <p:nvPr/>
          </p:nvSpPr>
          <p:spPr bwMode="auto">
            <a:xfrm>
              <a:off x="1642" y="2672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0" name="Line 40"/>
            <p:cNvSpPr>
              <a:spLocks noChangeShapeType="1"/>
            </p:cNvSpPr>
            <p:nvPr/>
          </p:nvSpPr>
          <p:spPr bwMode="auto">
            <a:xfrm>
              <a:off x="1642" y="2627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1" name="Line 41"/>
            <p:cNvSpPr>
              <a:spLocks noChangeShapeType="1"/>
            </p:cNvSpPr>
            <p:nvPr/>
          </p:nvSpPr>
          <p:spPr bwMode="auto">
            <a:xfrm>
              <a:off x="1642" y="2590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2" name="Line 42"/>
            <p:cNvSpPr>
              <a:spLocks noChangeShapeType="1"/>
            </p:cNvSpPr>
            <p:nvPr/>
          </p:nvSpPr>
          <p:spPr bwMode="auto">
            <a:xfrm>
              <a:off x="1642" y="2552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3" name="Line 43"/>
            <p:cNvSpPr>
              <a:spLocks noChangeShapeType="1"/>
            </p:cNvSpPr>
            <p:nvPr/>
          </p:nvSpPr>
          <p:spPr bwMode="auto">
            <a:xfrm>
              <a:off x="1642" y="251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4" name="Line 44"/>
            <p:cNvSpPr>
              <a:spLocks noChangeShapeType="1"/>
            </p:cNvSpPr>
            <p:nvPr/>
          </p:nvSpPr>
          <p:spPr bwMode="auto">
            <a:xfrm>
              <a:off x="1642" y="2476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5" name="Line 45"/>
            <p:cNvSpPr>
              <a:spLocks noChangeShapeType="1"/>
            </p:cNvSpPr>
            <p:nvPr/>
          </p:nvSpPr>
          <p:spPr bwMode="auto">
            <a:xfrm>
              <a:off x="1642" y="2432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6" name="Line 46"/>
            <p:cNvSpPr>
              <a:spLocks noChangeShapeType="1"/>
            </p:cNvSpPr>
            <p:nvPr/>
          </p:nvSpPr>
          <p:spPr bwMode="auto">
            <a:xfrm>
              <a:off x="1642" y="239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7" name="Line 47"/>
            <p:cNvSpPr>
              <a:spLocks noChangeShapeType="1"/>
            </p:cNvSpPr>
            <p:nvPr/>
          </p:nvSpPr>
          <p:spPr bwMode="auto">
            <a:xfrm>
              <a:off x="1642" y="2356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8" name="Line 48"/>
            <p:cNvSpPr>
              <a:spLocks noChangeShapeType="1"/>
            </p:cNvSpPr>
            <p:nvPr/>
          </p:nvSpPr>
          <p:spPr bwMode="auto">
            <a:xfrm>
              <a:off x="1642" y="2318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69" name="Line 49"/>
            <p:cNvSpPr>
              <a:spLocks noChangeShapeType="1"/>
            </p:cNvSpPr>
            <p:nvPr/>
          </p:nvSpPr>
          <p:spPr bwMode="auto">
            <a:xfrm>
              <a:off x="1642" y="2280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0" name="Line 50"/>
            <p:cNvSpPr>
              <a:spLocks noChangeShapeType="1"/>
            </p:cNvSpPr>
            <p:nvPr/>
          </p:nvSpPr>
          <p:spPr bwMode="auto">
            <a:xfrm>
              <a:off x="1642" y="2242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1" name="Line 51"/>
            <p:cNvSpPr>
              <a:spLocks noChangeShapeType="1"/>
            </p:cNvSpPr>
            <p:nvPr/>
          </p:nvSpPr>
          <p:spPr bwMode="auto">
            <a:xfrm>
              <a:off x="1642" y="2198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2" name="Line 52"/>
            <p:cNvSpPr>
              <a:spLocks noChangeShapeType="1"/>
            </p:cNvSpPr>
            <p:nvPr/>
          </p:nvSpPr>
          <p:spPr bwMode="auto">
            <a:xfrm>
              <a:off x="1642" y="2160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3" name="Line 53"/>
            <p:cNvSpPr>
              <a:spLocks noChangeShapeType="1"/>
            </p:cNvSpPr>
            <p:nvPr/>
          </p:nvSpPr>
          <p:spPr bwMode="auto">
            <a:xfrm>
              <a:off x="1642" y="2122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4" name="Line 54"/>
            <p:cNvSpPr>
              <a:spLocks noChangeShapeType="1"/>
            </p:cNvSpPr>
            <p:nvPr/>
          </p:nvSpPr>
          <p:spPr bwMode="auto">
            <a:xfrm>
              <a:off x="1642" y="208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5" name="Line 55"/>
            <p:cNvSpPr>
              <a:spLocks noChangeShapeType="1"/>
            </p:cNvSpPr>
            <p:nvPr/>
          </p:nvSpPr>
          <p:spPr bwMode="auto">
            <a:xfrm>
              <a:off x="1642" y="2046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6" name="Line 56"/>
            <p:cNvSpPr>
              <a:spLocks noChangeShapeType="1"/>
            </p:cNvSpPr>
            <p:nvPr/>
          </p:nvSpPr>
          <p:spPr bwMode="auto">
            <a:xfrm>
              <a:off x="1642" y="2002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7" name="Line 57"/>
            <p:cNvSpPr>
              <a:spLocks noChangeShapeType="1"/>
            </p:cNvSpPr>
            <p:nvPr/>
          </p:nvSpPr>
          <p:spPr bwMode="auto">
            <a:xfrm>
              <a:off x="1642" y="196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8" name="Line 58"/>
            <p:cNvSpPr>
              <a:spLocks noChangeShapeType="1"/>
            </p:cNvSpPr>
            <p:nvPr/>
          </p:nvSpPr>
          <p:spPr bwMode="auto">
            <a:xfrm>
              <a:off x="1642" y="1926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79" name="Line 59"/>
            <p:cNvSpPr>
              <a:spLocks noChangeShapeType="1"/>
            </p:cNvSpPr>
            <p:nvPr/>
          </p:nvSpPr>
          <p:spPr bwMode="auto">
            <a:xfrm>
              <a:off x="1642" y="1889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0" name="Line 60"/>
            <p:cNvSpPr>
              <a:spLocks noChangeShapeType="1"/>
            </p:cNvSpPr>
            <p:nvPr/>
          </p:nvSpPr>
          <p:spPr bwMode="auto">
            <a:xfrm>
              <a:off x="1642" y="1851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1" name="Line 61"/>
            <p:cNvSpPr>
              <a:spLocks noChangeShapeType="1"/>
            </p:cNvSpPr>
            <p:nvPr/>
          </p:nvSpPr>
          <p:spPr bwMode="auto">
            <a:xfrm>
              <a:off x="1642" y="1813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2" name="Line 62"/>
            <p:cNvSpPr>
              <a:spLocks noChangeShapeType="1"/>
            </p:cNvSpPr>
            <p:nvPr/>
          </p:nvSpPr>
          <p:spPr bwMode="auto">
            <a:xfrm>
              <a:off x="1642" y="1769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3" name="Line 63"/>
            <p:cNvSpPr>
              <a:spLocks noChangeShapeType="1"/>
            </p:cNvSpPr>
            <p:nvPr/>
          </p:nvSpPr>
          <p:spPr bwMode="auto">
            <a:xfrm>
              <a:off x="1642" y="1731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4" name="Line 64"/>
            <p:cNvSpPr>
              <a:spLocks noChangeShapeType="1"/>
            </p:cNvSpPr>
            <p:nvPr/>
          </p:nvSpPr>
          <p:spPr bwMode="auto">
            <a:xfrm>
              <a:off x="1642" y="1693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5" name="Line 65"/>
            <p:cNvSpPr>
              <a:spLocks noChangeShapeType="1"/>
            </p:cNvSpPr>
            <p:nvPr/>
          </p:nvSpPr>
          <p:spPr bwMode="auto">
            <a:xfrm>
              <a:off x="1635" y="3840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6" name="Line 66"/>
            <p:cNvSpPr>
              <a:spLocks noChangeShapeType="1"/>
            </p:cNvSpPr>
            <p:nvPr/>
          </p:nvSpPr>
          <p:spPr bwMode="auto">
            <a:xfrm>
              <a:off x="1635" y="3644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7" name="Line 67"/>
            <p:cNvSpPr>
              <a:spLocks noChangeShapeType="1"/>
            </p:cNvSpPr>
            <p:nvPr/>
          </p:nvSpPr>
          <p:spPr bwMode="auto">
            <a:xfrm>
              <a:off x="1635" y="3448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8" name="Line 68"/>
            <p:cNvSpPr>
              <a:spLocks noChangeShapeType="1"/>
            </p:cNvSpPr>
            <p:nvPr/>
          </p:nvSpPr>
          <p:spPr bwMode="auto">
            <a:xfrm>
              <a:off x="1635" y="3253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89" name="Line 69"/>
            <p:cNvSpPr>
              <a:spLocks noChangeShapeType="1"/>
            </p:cNvSpPr>
            <p:nvPr/>
          </p:nvSpPr>
          <p:spPr bwMode="auto">
            <a:xfrm>
              <a:off x="1635" y="3057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0" name="Line 70"/>
            <p:cNvSpPr>
              <a:spLocks noChangeShapeType="1"/>
            </p:cNvSpPr>
            <p:nvPr/>
          </p:nvSpPr>
          <p:spPr bwMode="auto">
            <a:xfrm>
              <a:off x="1635" y="2861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1" name="Line 71"/>
            <p:cNvSpPr>
              <a:spLocks noChangeShapeType="1"/>
            </p:cNvSpPr>
            <p:nvPr/>
          </p:nvSpPr>
          <p:spPr bwMode="auto">
            <a:xfrm>
              <a:off x="1635" y="2672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2" name="Line 72"/>
            <p:cNvSpPr>
              <a:spLocks noChangeShapeType="1"/>
            </p:cNvSpPr>
            <p:nvPr/>
          </p:nvSpPr>
          <p:spPr bwMode="auto">
            <a:xfrm>
              <a:off x="1635" y="2476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3" name="Line 73"/>
            <p:cNvSpPr>
              <a:spLocks noChangeShapeType="1"/>
            </p:cNvSpPr>
            <p:nvPr/>
          </p:nvSpPr>
          <p:spPr bwMode="auto">
            <a:xfrm>
              <a:off x="1635" y="2280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4" name="Line 74"/>
            <p:cNvSpPr>
              <a:spLocks noChangeShapeType="1"/>
            </p:cNvSpPr>
            <p:nvPr/>
          </p:nvSpPr>
          <p:spPr bwMode="auto">
            <a:xfrm>
              <a:off x="1635" y="2084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5" name="Line 75"/>
            <p:cNvSpPr>
              <a:spLocks noChangeShapeType="1"/>
            </p:cNvSpPr>
            <p:nvPr/>
          </p:nvSpPr>
          <p:spPr bwMode="auto">
            <a:xfrm>
              <a:off x="1635" y="1889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6" name="Line 76"/>
            <p:cNvSpPr>
              <a:spLocks noChangeShapeType="1"/>
            </p:cNvSpPr>
            <p:nvPr/>
          </p:nvSpPr>
          <p:spPr bwMode="auto">
            <a:xfrm>
              <a:off x="1635" y="1693"/>
              <a:ext cx="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7" name="Line 77"/>
            <p:cNvSpPr>
              <a:spLocks noChangeShapeType="1"/>
            </p:cNvSpPr>
            <p:nvPr/>
          </p:nvSpPr>
          <p:spPr bwMode="auto">
            <a:xfrm>
              <a:off x="1667" y="3840"/>
              <a:ext cx="389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8" name="Line 78"/>
            <p:cNvSpPr>
              <a:spLocks noChangeShapeType="1"/>
            </p:cNvSpPr>
            <p:nvPr/>
          </p:nvSpPr>
          <p:spPr bwMode="auto">
            <a:xfrm flipV="1">
              <a:off x="1667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999" name="Line 79"/>
            <p:cNvSpPr>
              <a:spLocks noChangeShapeType="1"/>
            </p:cNvSpPr>
            <p:nvPr/>
          </p:nvSpPr>
          <p:spPr bwMode="auto">
            <a:xfrm flipV="1">
              <a:off x="1730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0" name="Line 80"/>
            <p:cNvSpPr>
              <a:spLocks noChangeShapeType="1"/>
            </p:cNvSpPr>
            <p:nvPr/>
          </p:nvSpPr>
          <p:spPr bwMode="auto">
            <a:xfrm flipV="1">
              <a:off x="1800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1" name="Line 81"/>
            <p:cNvSpPr>
              <a:spLocks noChangeShapeType="1"/>
            </p:cNvSpPr>
            <p:nvPr/>
          </p:nvSpPr>
          <p:spPr bwMode="auto">
            <a:xfrm flipV="1">
              <a:off x="1863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2" name="Line 82"/>
            <p:cNvSpPr>
              <a:spLocks noChangeShapeType="1"/>
            </p:cNvSpPr>
            <p:nvPr/>
          </p:nvSpPr>
          <p:spPr bwMode="auto">
            <a:xfrm flipV="1">
              <a:off x="1926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3" name="Line 83"/>
            <p:cNvSpPr>
              <a:spLocks noChangeShapeType="1"/>
            </p:cNvSpPr>
            <p:nvPr/>
          </p:nvSpPr>
          <p:spPr bwMode="auto">
            <a:xfrm flipV="1">
              <a:off x="1989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4" name="Line 84"/>
            <p:cNvSpPr>
              <a:spLocks noChangeShapeType="1"/>
            </p:cNvSpPr>
            <p:nvPr/>
          </p:nvSpPr>
          <p:spPr bwMode="auto">
            <a:xfrm flipV="1">
              <a:off x="2058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5" name="Line 85"/>
            <p:cNvSpPr>
              <a:spLocks noChangeShapeType="1"/>
            </p:cNvSpPr>
            <p:nvPr/>
          </p:nvSpPr>
          <p:spPr bwMode="auto">
            <a:xfrm flipV="1">
              <a:off x="2122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6" name="Line 86"/>
            <p:cNvSpPr>
              <a:spLocks noChangeShapeType="1"/>
            </p:cNvSpPr>
            <p:nvPr/>
          </p:nvSpPr>
          <p:spPr bwMode="auto">
            <a:xfrm flipV="1">
              <a:off x="2185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7" name="Line 87"/>
            <p:cNvSpPr>
              <a:spLocks noChangeShapeType="1"/>
            </p:cNvSpPr>
            <p:nvPr/>
          </p:nvSpPr>
          <p:spPr bwMode="auto">
            <a:xfrm flipV="1">
              <a:off x="2254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8" name="Line 88"/>
            <p:cNvSpPr>
              <a:spLocks noChangeShapeType="1"/>
            </p:cNvSpPr>
            <p:nvPr/>
          </p:nvSpPr>
          <p:spPr bwMode="auto">
            <a:xfrm flipV="1">
              <a:off x="2317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09" name="Line 89"/>
            <p:cNvSpPr>
              <a:spLocks noChangeShapeType="1"/>
            </p:cNvSpPr>
            <p:nvPr/>
          </p:nvSpPr>
          <p:spPr bwMode="auto">
            <a:xfrm flipV="1">
              <a:off x="2381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0" name="Line 90"/>
            <p:cNvSpPr>
              <a:spLocks noChangeShapeType="1"/>
            </p:cNvSpPr>
            <p:nvPr/>
          </p:nvSpPr>
          <p:spPr bwMode="auto">
            <a:xfrm flipV="1">
              <a:off x="2444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1" name="Line 91"/>
            <p:cNvSpPr>
              <a:spLocks noChangeShapeType="1"/>
            </p:cNvSpPr>
            <p:nvPr/>
          </p:nvSpPr>
          <p:spPr bwMode="auto">
            <a:xfrm flipV="1">
              <a:off x="2513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2" name="Line 92"/>
            <p:cNvSpPr>
              <a:spLocks noChangeShapeType="1"/>
            </p:cNvSpPr>
            <p:nvPr/>
          </p:nvSpPr>
          <p:spPr bwMode="auto">
            <a:xfrm flipV="1">
              <a:off x="2576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3" name="Line 93"/>
            <p:cNvSpPr>
              <a:spLocks noChangeShapeType="1"/>
            </p:cNvSpPr>
            <p:nvPr/>
          </p:nvSpPr>
          <p:spPr bwMode="auto">
            <a:xfrm flipV="1">
              <a:off x="2640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4" name="Line 94"/>
            <p:cNvSpPr>
              <a:spLocks noChangeShapeType="1"/>
            </p:cNvSpPr>
            <p:nvPr/>
          </p:nvSpPr>
          <p:spPr bwMode="auto">
            <a:xfrm flipV="1">
              <a:off x="2709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5" name="Line 95"/>
            <p:cNvSpPr>
              <a:spLocks noChangeShapeType="1"/>
            </p:cNvSpPr>
            <p:nvPr/>
          </p:nvSpPr>
          <p:spPr bwMode="auto">
            <a:xfrm flipV="1">
              <a:off x="2772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6" name="Line 96"/>
            <p:cNvSpPr>
              <a:spLocks noChangeShapeType="1"/>
            </p:cNvSpPr>
            <p:nvPr/>
          </p:nvSpPr>
          <p:spPr bwMode="auto">
            <a:xfrm flipV="1">
              <a:off x="2835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7" name="Line 97"/>
            <p:cNvSpPr>
              <a:spLocks noChangeShapeType="1"/>
            </p:cNvSpPr>
            <p:nvPr/>
          </p:nvSpPr>
          <p:spPr bwMode="auto">
            <a:xfrm flipV="1">
              <a:off x="2899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8" name="Line 98"/>
            <p:cNvSpPr>
              <a:spLocks noChangeShapeType="1"/>
            </p:cNvSpPr>
            <p:nvPr/>
          </p:nvSpPr>
          <p:spPr bwMode="auto">
            <a:xfrm flipV="1">
              <a:off x="2968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19" name="Line 99"/>
            <p:cNvSpPr>
              <a:spLocks noChangeShapeType="1"/>
            </p:cNvSpPr>
            <p:nvPr/>
          </p:nvSpPr>
          <p:spPr bwMode="auto">
            <a:xfrm flipV="1">
              <a:off x="3031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0" name="Line 100"/>
            <p:cNvSpPr>
              <a:spLocks noChangeShapeType="1"/>
            </p:cNvSpPr>
            <p:nvPr/>
          </p:nvSpPr>
          <p:spPr bwMode="auto">
            <a:xfrm flipV="1">
              <a:off x="3094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1" name="Line 101"/>
            <p:cNvSpPr>
              <a:spLocks noChangeShapeType="1"/>
            </p:cNvSpPr>
            <p:nvPr/>
          </p:nvSpPr>
          <p:spPr bwMode="auto">
            <a:xfrm flipV="1">
              <a:off x="3164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2" name="Line 102"/>
            <p:cNvSpPr>
              <a:spLocks noChangeShapeType="1"/>
            </p:cNvSpPr>
            <p:nvPr/>
          </p:nvSpPr>
          <p:spPr bwMode="auto">
            <a:xfrm flipV="1">
              <a:off x="3227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3" name="Line 103"/>
            <p:cNvSpPr>
              <a:spLocks noChangeShapeType="1"/>
            </p:cNvSpPr>
            <p:nvPr/>
          </p:nvSpPr>
          <p:spPr bwMode="auto">
            <a:xfrm flipV="1">
              <a:off x="3290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4" name="Line 104"/>
            <p:cNvSpPr>
              <a:spLocks noChangeShapeType="1"/>
            </p:cNvSpPr>
            <p:nvPr/>
          </p:nvSpPr>
          <p:spPr bwMode="auto">
            <a:xfrm flipV="1">
              <a:off x="3353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5" name="Line 105"/>
            <p:cNvSpPr>
              <a:spLocks noChangeShapeType="1"/>
            </p:cNvSpPr>
            <p:nvPr/>
          </p:nvSpPr>
          <p:spPr bwMode="auto">
            <a:xfrm flipV="1">
              <a:off x="3423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6" name="Line 106"/>
            <p:cNvSpPr>
              <a:spLocks noChangeShapeType="1"/>
            </p:cNvSpPr>
            <p:nvPr/>
          </p:nvSpPr>
          <p:spPr bwMode="auto">
            <a:xfrm flipV="1">
              <a:off x="3486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7" name="Line 107"/>
            <p:cNvSpPr>
              <a:spLocks noChangeShapeType="1"/>
            </p:cNvSpPr>
            <p:nvPr/>
          </p:nvSpPr>
          <p:spPr bwMode="auto">
            <a:xfrm flipV="1">
              <a:off x="3549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8" name="Line 108"/>
            <p:cNvSpPr>
              <a:spLocks noChangeShapeType="1"/>
            </p:cNvSpPr>
            <p:nvPr/>
          </p:nvSpPr>
          <p:spPr bwMode="auto">
            <a:xfrm flipV="1">
              <a:off x="3619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29" name="Line 109"/>
            <p:cNvSpPr>
              <a:spLocks noChangeShapeType="1"/>
            </p:cNvSpPr>
            <p:nvPr/>
          </p:nvSpPr>
          <p:spPr bwMode="auto">
            <a:xfrm flipV="1">
              <a:off x="3682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0" name="Line 110"/>
            <p:cNvSpPr>
              <a:spLocks noChangeShapeType="1"/>
            </p:cNvSpPr>
            <p:nvPr/>
          </p:nvSpPr>
          <p:spPr bwMode="auto">
            <a:xfrm flipV="1">
              <a:off x="3745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1" name="Line 111"/>
            <p:cNvSpPr>
              <a:spLocks noChangeShapeType="1"/>
            </p:cNvSpPr>
            <p:nvPr/>
          </p:nvSpPr>
          <p:spPr bwMode="auto">
            <a:xfrm flipV="1">
              <a:off x="3808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2" name="Line 112"/>
            <p:cNvSpPr>
              <a:spLocks noChangeShapeType="1"/>
            </p:cNvSpPr>
            <p:nvPr/>
          </p:nvSpPr>
          <p:spPr bwMode="auto">
            <a:xfrm flipV="1">
              <a:off x="3878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3" name="Line 113"/>
            <p:cNvSpPr>
              <a:spLocks noChangeShapeType="1"/>
            </p:cNvSpPr>
            <p:nvPr/>
          </p:nvSpPr>
          <p:spPr bwMode="auto">
            <a:xfrm flipV="1">
              <a:off x="3941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4" name="Line 114"/>
            <p:cNvSpPr>
              <a:spLocks noChangeShapeType="1"/>
            </p:cNvSpPr>
            <p:nvPr/>
          </p:nvSpPr>
          <p:spPr bwMode="auto">
            <a:xfrm flipV="1">
              <a:off x="4004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5" name="Line 115"/>
            <p:cNvSpPr>
              <a:spLocks noChangeShapeType="1"/>
            </p:cNvSpPr>
            <p:nvPr/>
          </p:nvSpPr>
          <p:spPr bwMode="auto">
            <a:xfrm flipV="1">
              <a:off x="4067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6" name="Line 116"/>
            <p:cNvSpPr>
              <a:spLocks noChangeShapeType="1"/>
            </p:cNvSpPr>
            <p:nvPr/>
          </p:nvSpPr>
          <p:spPr bwMode="auto">
            <a:xfrm flipV="1">
              <a:off x="4137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7" name="Line 117"/>
            <p:cNvSpPr>
              <a:spLocks noChangeShapeType="1"/>
            </p:cNvSpPr>
            <p:nvPr/>
          </p:nvSpPr>
          <p:spPr bwMode="auto">
            <a:xfrm flipV="1">
              <a:off x="4200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8" name="Line 118"/>
            <p:cNvSpPr>
              <a:spLocks noChangeShapeType="1"/>
            </p:cNvSpPr>
            <p:nvPr/>
          </p:nvSpPr>
          <p:spPr bwMode="auto">
            <a:xfrm flipV="1">
              <a:off x="4263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39" name="Line 119"/>
            <p:cNvSpPr>
              <a:spLocks noChangeShapeType="1"/>
            </p:cNvSpPr>
            <p:nvPr/>
          </p:nvSpPr>
          <p:spPr bwMode="auto">
            <a:xfrm flipV="1">
              <a:off x="4332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0" name="Line 120"/>
            <p:cNvSpPr>
              <a:spLocks noChangeShapeType="1"/>
            </p:cNvSpPr>
            <p:nvPr/>
          </p:nvSpPr>
          <p:spPr bwMode="auto">
            <a:xfrm flipV="1">
              <a:off x="4396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1" name="Line 121"/>
            <p:cNvSpPr>
              <a:spLocks noChangeShapeType="1"/>
            </p:cNvSpPr>
            <p:nvPr/>
          </p:nvSpPr>
          <p:spPr bwMode="auto">
            <a:xfrm flipV="1">
              <a:off x="4459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2" name="Line 122"/>
            <p:cNvSpPr>
              <a:spLocks noChangeShapeType="1"/>
            </p:cNvSpPr>
            <p:nvPr/>
          </p:nvSpPr>
          <p:spPr bwMode="auto">
            <a:xfrm flipV="1">
              <a:off x="4522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3" name="Line 123"/>
            <p:cNvSpPr>
              <a:spLocks noChangeShapeType="1"/>
            </p:cNvSpPr>
            <p:nvPr/>
          </p:nvSpPr>
          <p:spPr bwMode="auto">
            <a:xfrm flipV="1">
              <a:off x="4591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4" name="Line 124"/>
            <p:cNvSpPr>
              <a:spLocks noChangeShapeType="1"/>
            </p:cNvSpPr>
            <p:nvPr/>
          </p:nvSpPr>
          <p:spPr bwMode="auto">
            <a:xfrm flipV="1">
              <a:off x="4655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5" name="Line 125"/>
            <p:cNvSpPr>
              <a:spLocks noChangeShapeType="1"/>
            </p:cNvSpPr>
            <p:nvPr/>
          </p:nvSpPr>
          <p:spPr bwMode="auto">
            <a:xfrm flipV="1">
              <a:off x="4718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6" name="Line 126"/>
            <p:cNvSpPr>
              <a:spLocks noChangeShapeType="1"/>
            </p:cNvSpPr>
            <p:nvPr/>
          </p:nvSpPr>
          <p:spPr bwMode="auto">
            <a:xfrm flipV="1">
              <a:off x="4787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7" name="Line 127"/>
            <p:cNvSpPr>
              <a:spLocks noChangeShapeType="1"/>
            </p:cNvSpPr>
            <p:nvPr/>
          </p:nvSpPr>
          <p:spPr bwMode="auto">
            <a:xfrm flipV="1">
              <a:off x="4850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8" name="Line 128"/>
            <p:cNvSpPr>
              <a:spLocks noChangeShapeType="1"/>
            </p:cNvSpPr>
            <p:nvPr/>
          </p:nvSpPr>
          <p:spPr bwMode="auto">
            <a:xfrm flipV="1">
              <a:off x="4914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49" name="Line 129"/>
            <p:cNvSpPr>
              <a:spLocks noChangeShapeType="1"/>
            </p:cNvSpPr>
            <p:nvPr/>
          </p:nvSpPr>
          <p:spPr bwMode="auto">
            <a:xfrm flipV="1">
              <a:off x="4977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0" name="Line 130"/>
            <p:cNvSpPr>
              <a:spLocks noChangeShapeType="1"/>
            </p:cNvSpPr>
            <p:nvPr/>
          </p:nvSpPr>
          <p:spPr bwMode="auto">
            <a:xfrm flipV="1">
              <a:off x="5046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1" name="Line 131"/>
            <p:cNvSpPr>
              <a:spLocks noChangeShapeType="1"/>
            </p:cNvSpPr>
            <p:nvPr/>
          </p:nvSpPr>
          <p:spPr bwMode="auto">
            <a:xfrm flipV="1">
              <a:off x="5109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2" name="Line 132"/>
            <p:cNvSpPr>
              <a:spLocks noChangeShapeType="1"/>
            </p:cNvSpPr>
            <p:nvPr/>
          </p:nvSpPr>
          <p:spPr bwMode="auto">
            <a:xfrm flipV="1">
              <a:off x="5173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3" name="Line 133"/>
            <p:cNvSpPr>
              <a:spLocks noChangeShapeType="1"/>
            </p:cNvSpPr>
            <p:nvPr/>
          </p:nvSpPr>
          <p:spPr bwMode="auto">
            <a:xfrm flipV="1">
              <a:off x="5242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4" name="Line 134"/>
            <p:cNvSpPr>
              <a:spLocks noChangeShapeType="1"/>
            </p:cNvSpPr>
            <p:nvPr/>
          </p:nvSpPr>
          <p:spPr bwMode="auto">
            <a:xfrm flipV="1">
              <a:off x="5305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5" name="Line 135"/>
            <p:cNvSpPr>
              <a:spLocks noChangeShapeType="1"/>
            </p:cNvSpPr>
            <p:nvPr/>
          </p:nvSpPr>
          <p:spPr bwMode="auto">
            <a:xfrm flipV="1">
              <a:off x="5368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6" name="Line 136"/>
            <p:cNvSpPr>
              <a:spLocks noChangeShapeType="1"/>
            </p:cNvSpPr>
            <p:nvPr/>
          </p:nvSpPr>
          <p:spPr bwMode="auto">
            <a:xfrm flipV="1">
              <a:off x="5432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7" name="Line 137"/>
            <p:cNvSpPr>
              <a:spLocks noChangeShapeType="1"/>
            </p:cNvSpPr>
            <p:nvPr/>
          </p:nvSpPr>
          <p:spPr bwMode="auto">
            <a:xfrm flipV="1">
              <a:off x="5501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8" name="Line 138"/>
            <p:cNvSpPr>
              <a:spLocks noChangeShapeType="1"/>
            </p:cNvSpPr>
            <p:nvPr/>
          </p:nvSpPr>
          <p:spPr bwMode="auto">
            <a:xfrm flipV="1">
              <a:off x="5564" y="3840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59" name="Line 139"/>
            <p:cNvSpPr>
              <a:spLocks noChangeShapeType="1"/>
            </p:cNvSpPr>
            <p:nvPr/>
          </p:nvSpPr>
          <p:spPr bwMode="auto">
            <a:xfrm flipV="1">
              <a:off x="1667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0" name="Line 140"/>
            <p:cNvSpPr>
              <a:spLocks noChangeShapeType="1"/>
            </p:cNvSpPr>
            <p:nvPr/>
          </p:nvSpPr>
          <p:spPr bwMode="auto">
            <a:xfrm flipV="1">
              <a:off x="1989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1" name="Line 141"/>
            <p:cNvSpPr>
              <a:spLocks noChangeShapeType="1"/>
            </p:cNvSpPr>
            <p:nvPr/>
          </p:nvSpPr>
          <p:spPr bwMode="auto">
            <a:xfrm flipV="1">
              <a:off x="2317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2" name="Line 142"/>
            <p:cNvSpPr>
              <a:spLocks noChangeShapeType="1"/>
            </p:cNvSpPr>
            <p:nvPr/>
          </p:nvSpPr>
          <p:spPr bwMode="auto">
            <a:xfrm flipV="1">
              <a:off x="2640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3" name="Line 143"/>
            <p:cNvSpPr>
              <a:spLocks noChangeShapeType="1"/>
            </p:cNvSpPr>
            <p:nvPr/>
          </p:nvSpPr>
          <p:spPr bwMode="auto">
            <a:xfrm flipV="1">
              <a:off x="2968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4" name="Line 144"/>
            <p:cNvSpPr>
              <a:spLocks noChangeShapeType="1"/>
            </p:cNvSpPr>
            <p:nvPr/>
          </p:nvSpPr>
          <p:spPr bwMode="auto">
            <a:xfrm flipV="1">
              <a:off x="3290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5" name="Line 145"/>
            <p:cNvSpPr>
              <a:spLocks noChangeShapeType="1"/>
            </p:cNvSpPr>
            <p:nvPr/>
          </p:nvSpPr>
          <p:spPr bwMode="auto">
            <a:xfrm flipV="1">
              <a:off x="3619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6" name="Line 146"/>
            <p:cNvSpPr>
              <a:spLocks noChangeShapeType="1"/>
            </p:cNvSpPr>
            <p:nvPr/>
          </p:nvSpPr>
          <p:spPr bwMode="auto">
            <a:xfrm flipV="1">
              <a:off x="3941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7" name="Line 147"/>
            <p:cNvSpPr>
              <a:spLocks noChangeShapeType="1"/>
            </p:cNvSpPr>
            <p:nvPr/>
          </p:nvSpPr>
          <p:spPr bwMode="auto">
            <a:xfrm flipV="1">
              <a:off x="4263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8" name="Line 148"/>
            <p:cNvSpPr>
              <a:spLocks noChangeShapeType="1"/>
            </p:cNvSpPr>
            <p:nvPr/>
          </p:nvSpPr>
          <p:spPr bwMode="auto">
            <a:xfrm flipV="1">
              <a:off x="4591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69" name="Line 149"/>
            <p:cNvSpPr>
              <a:spLocks noChangeShapeType="1"/>
            </p:cNvSpPr>
            <p:nvPr/>
          </p:nvSpPr>
          <p:spPr bwMode="auto">
            <a:xfrm flipV="1">
              <a:off x="4914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70" name="Line 150"/>
            <p:cNvSpPr>
              <a:spLocks noChangeShapeType="1"/>
            </p:cNvSpPr>
            <p:nvPr/>
          </p:nvSpPr>
          <p:spPr bwMode="auto">
            <a:xfrm flipV="1">
              <a:off x="5242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71" name="Line 151"/>
            <p:cNvSpPr>
              <a:spLocks noChangeShapeType="1"/>
            </p:cNvSpPr>
            <p:nvPr/>
          </p:nvSpPr>
          <p:spPr bwMode="auto">
            <a:xfrm flipV="1">
              <a:off x="5564" y="3840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72" name="Freeform 152"/>
            <p:cNvSpPr>
              <a:spLocks/>
            </p:cNvSpPr>
            <p:nvPr/>
          </p:nvSpPr>
          <p:spPr bwMode="auto">
            <a:xfrm>
              <a:off x="-929" y="1724"/>
              <a:ext cx="6462" cy="1971"/>
            </a:xfrm>
            <a:custGeom>
              <a:avLst/>
              <a:gdLst>
                <a:gd name="T0" fmla="*/ 14364 w 1023"/>
                <a:gd name="T1" fmla="*/ 12331 h 312"/>
                <a:gd name="T2" fmla="*/ 24263 w 1023"/>
                <a:gd name="T3" fmla="*/ 9899 h 312"/>
                <a:gd name="T4" fmla="*/ 24540 w 1023"/>
                <a:gd name="T5" fmla="*/ 9217 h 312"/>
                <a:gd name="T6" fmla="*/ 24780 w 1023"/>
                <a:gd name="T7" fmla="*/ 9217 h 312"/>
                <a:gd name="T8" fmla="*/ 25058 w 1023"/>
                <a:gd name="T9" fmla="*/ 9577 h 312"/>
                <a:gd name="T10" fmla="*/ 25336 w 1023"/>
                <a:gd name="T11" fmla="*/ 9419 h 312"/>
                <a:gd name="T12" fmla="*/ 25696 w 1023"/>
                <a:gd name="T13" fmla="*/ 7265 h 312"/>
                <a:gd name="T14" fmla="*/ 25974 w 1023"/>
                <a:gd name="T15" fmla="*/ 4113 h 312"/>
                <a:gd name="T16" fmla="*/ 26252 w 1023"/>
                <a:gd name="T17" fmla="*/ 2192 h 312"/>
                <a:gd name="T18" fmla="*/ 26537 w 1023"/>
                <a:gd name="T19" fmla="*/ 1478 h 312"/>
                <a:gd name="T20" fmla="*/ 26814 w 1023"/>
                <a:gd name="T21" fmla="*/ 2716 h 312"/>
                <a:gd name="T22" fmla="*/ 27092 w 1023"/>
                <a:gd name="T23" fmla="*/ 3512 h 312"/>
                <a:gd name="T24" fmla="*/ 27370 w 1023"/>
                <a:gd name="T25" fmla="*/ 3392 h 312"/>
                <a:gd name="T26" fmla="*/ 27610 w 1023"/>
                <a:gd name="T27" fmla="*/ 4113 h 312"/>
                <a:gd name="T28" fmla="*/ 27888 w 1023"/>
                <a:gd name="T29" fmla="*/ 4789 h 312"/>
                <a:gd name="T30" fmla="*/ 28173 w 1023"/>
                <a:gd name="T31" fmla="*/ 5029 h 312"/>
                <a:gd name="T32" fmla="*/ 28450 w 1023"/>
                <a:gd name="T33" fmla="*/ 5231 h 312"/>
                <a:gd name="T34" fmla="*/ 28728 w 1023"/>
                <a:gd name="T35" fmla="*/ 5351 h 312"/>
                <a:gd name="T36" fmla="*/ 29006 w 1023"/>
                <a:gd name="T37" fmla="*/ 5464 h 312"/>
                <a:gd name="T38" fmla="*/ 29284 w 1023"/>
                <a:gd name="T39" fmla="*/ 5585 h 312"/>
                <a:gd name="T40" fmla="*/ 29524 w 1023"/>
                <a:gd name="T41" fmla="*/ 5869 h 312"/>
                <a:gd name="T42" fmla="*/ 29809 w 1023"/>
                <a:gd name="T43" fmla="*/ 6267 h 312"/>
                <a:gd name="T44" fmla="*/ 30087 w 1023"/>
                <a:gd name="T45" fmla="*/ 6867 h 312"/>
                <a:gd name="T46" fmla="*/ 30364 w 1023"/>
                <a:gd name="T47" fmla="*/ 6867 h 312"/>
                <a:gd name="T48" fmla="*/ 30642 w 1023"/>
                <a:gd name="T49" fmla="*/ 7145 h 312"/>
                <a:gd name="T50" fmla="*/ 30920 w 1023"/>
                <a:gd name="T51" fmla="*/ 7423 h 312"/>
                <a:gd name="T52" fmla="*/ 31205 w 1023"/>
                <a:gd name="T53" fmla="*/ 7663 h 312"/>
                <a:gd name="T54" fmla="*/ 31445 w 1023"/>
                <a:gd name="T55" fmla="*/ 7783 h 312"/>
                <a:gd name="T56" fmla="*/ 31723 w 1023"/>
                <a:gd name="T57" fmla="*/ 7979 h 312"/>
                <a:gd name="T58" fmla="*/ 32000 w 1023"/>
                <a:gd name="T59" fmla="*/ 8181 h 312"/>
                <a:gd name="T60" fmla="*/ 32278 w 1023"/>
                <a:gd name="T61" fmla="*/ 8181 h 312"/>
                <a:gd name="T62" fmla="*/ 32556 w 1023"/>
                <a:gd name="T63" fmla="*/ 8459 h 312"/>
                <a:gd name="T64" fmla="*/ 32841 w 1023"/>
                <a:gd name="T65" fmla="*/ 8737 h 312"/>
                <a:gd name="T66" fmla="*/ 33119 w 1023"/>
                <a:gd name="T67" fmla="*/ 8781 h 312"/>
                <a:gd name="T68" fmla="*/ 33359 w 1023"/>
                <a:gd name="T69" fmla="*/ 8939 h 312"/>
                <a:gd name="T70" fmla="*/ 33637 w 1023"/>
                <a:gd name="T71" fmla="*/ 9021 h 312"/>
                <a:gd name="T72" fmla="*/ 33914 w 1023"/>
                <a:gd name="T73" fmla="*/ 9141 h 312"/>
                <a:gd name="T74" fmla="*/ 34192 w 1023"/>
                <a:gd name="T75" fmla="*/ 9299 h 312"/>
                <a:gd name="T76" fmla="*/ 34477 w 1023"/>
                <a:gd name="T77" fmla="*/ 9337 h 312"/>
                <a:gd name="T78" fmla="*/ 34755 w 1023"/>
                <a:gd name="T79" fmla="*/ 9457 h 312"/>
                <a:gd name="T80" fmla="*/ 35033 w 1023"/>
                <a:gd name="T81" fmla="*/ 9615 h 312"/>
                <a:gd name="T82" fmla="*/ 35273 w 1023"/>
                <a:gd name="T83" fmla="*/ 9697 h 312"/>
                <a:gd name="T84" fmla="*/ 35550 w 1023"/>
                <a:gd name="T85" fmla="*/ 9817 h 312"/>
                <a:gd name="T86" fmla="*/ 35828 w 1023"/>
                <a:gd name="T87" fmla="*/ 9817 h 312"/>
                <a:gd name="T88" fmla="*/ 36113 w 1023"/>
                <a:gd name="T89" fmla="*/ 9899 h 312"/>
                <a:gd name="T90" fmla="*/ 36391 w 1023"/>
                <a:gd name="T91" fmla="*/ 9975 h 312"/>
                <a:gd name="T92" fmla="*/ 36669 w 1023"/>
                <a:gd name="T93" fmla="*/ 10019 h 312"/>
                <a:gd name="T94" fmla="*/ 36946 w 1023"/>
                <a:gd name="T95" fmla="*/ 10139 h 312"/>
                <a:gd name="T96" fmla="*/ 37187 w 1023"/>
                <a:gd name="T97" fmla="*/ 10215 h 312"/>
                <a:gd name="T98" fmla="*/ 37464 w 1023"/>
                <a:gd name="T99" fmla="*/ 10417 h 312"/>
                <a:gd name="T100" fmla="*/ 37749 w 1023"/>
                <a:gd name="T101" fmla="*/ 10455 h 312"/>
                <a:gd name="T102" fmla="*/ 38027 w 1023"/>
                <a:gd name="T103" fmla="*/ 10379 h 312"/>
                <a:gd name="T104" fmla="*/ 38305 w 1023"/>
                <a:gd name="T105" fmla="*/ 10417 h 312"/>
                <a:gd name="T106" fmla="*/ 38582 w 1023"/>
                <a:gd name="T107" fmla="*/ 10613 h 312"/>
                <a:gd name="T108" fmla="*/ 38823 w 1023"/>
                <a:gd name="T109" fmla="*/ 10575 h 312"/>
                <a:gd name="T110" fmla="*/ 39100 w 1023"/>
                <a:gd name="T111" fmla="*/ 10657 h 312"/>
                <a:gd name="T112" fmla="*/ 39385 w 1023"/>
                <a:gd name="T113" fmla="*/ 10777 h 312"/>
                <a:gd name="T114" fmla="*/ 39663 w 1023"/>
                <a:gd name="T115" fmla="*/ 1077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23" h="312">
                  <a:moveTo>
                    <a:pt x="0" y="305"/>
                  </a:moveTo>
                  <a:lnTo>
                    <a:pt x="51" y="306"/>
                  </a:lnTo>
                  <a:lnTo>
                    <a:pt x="103" y="306"/>
                  </a:lnTo>
                  <a:lnTo>
                    <a:pt x="154" y="307"/>
                  </a:lnTo>
                  <a:lnTo>
                    <a:pt x="205" y="308"/>
                  </a:lnTo>
                  <a:lnTo>
                    <a:pt x="257" y="308"/>
                  </a:lnTo>
                  <a:lnTo>
                    <a:pt x="308" y="309"/>
                  </a:lnTo>
                  <a:lnTo>
                    <a:pt x="360" y="309"/>
                  </a:lnTo>
                  <a:lnTo>
                    <a:pt x="411" y="310"/>
                  </a:lnTo>
                  <a:lnTo>
                    <a:pt x="462" y="311"/>
                  </a:lnTo>
                  <a:lnTo>
                    <a:pt x="514" y="312"/>
                  </a:lnTo>
                  <a:lnTo>
                    <a:pt x="570" y="297"/>
                  </a:lnTo>
                  <a:lnTo>
                    <a:pt x="581" y="292"/>
                  </a:lnTo>
                  <a:lnTo>
                    <a:pt x="591" y="273"/>
                  </a:lnTo>
                  <a:lnTo>
                    <a:pt x="601" y="252"/>
                  </a:lnTo>
                  <a:lnTo>
                    <a:pt x="608" y="248"/>
                  </a:lnTo>
                  <a:lnTo>
                    <a:pt x="608" y="243"/>
                  </a:lnTo>
                  <a:lnTo>
                    <a:pt x="609" y="233"/>
                  </a:lnTo>
                  <a:lnTo>
                    <a:pt x="610" y="232"/>
                  </a:lnTo>
                  <a:lnTo>
                    <a:pt x="611" y="218"/>
                  </a:lnTo>
                  <a:lnTo>
                    <a:pt x="612" y="227"/>
                  </a:lnTo>
                  <a:lnTo>
                    <a:pt x="613" y="220"/>
                  </a:lnTo>
                  <a:lnTo>
                    <a:pt x="614" y="226"/>
                  </a:lnTo>
                  <a:lnTo>
                    <a:pt x="615" y="231"/>
                  </a:lnTo>
                  <a:lnTo>
                    <a:pt x="615" y="233"/>
                  </a:lnTo>
                  <a:lnTo>
                    <a:pt x="616" y="237"/>
                  </a:lnTo>
                  <a:lnTo>
                    <a:pt x="617" y="242"/>
                  </a:lnTo>
                  <a:lnTo>
                    <a:pt x="618" y="241"/>
                  </a:lnTo>
                  <a:lnTo>
                    <a:pt x="619" y="240"/>
                  </a:lnTo>
                  <a:lnTo>
                    <a:pt x="620" y="241"/>
                  </a:lnTo>
                  <a:lnTo>
                    <a:pt x="620" y="236"/>
                  </a:lnTo>
                  <a:lnTo>
                    <a:pt x="621" y="231"/>
                  </a:lnTo>
                  <a:lnTo>
                    <a:pt x="622" y="232"/>
                  </a:lnTo>
                  <a:lnTo>
                    <a:pt x="623" y="235"/>
                  </a:lnTo>
                  <a:lnTo>
                    <a:pt x="624" y="237"/>
                  </a:lnTo>
                  <a:lnTo>
                    <a:pt x="625" y="239"/>
                  </a:lnTo>
                  <a:lnTo>
                    <a:pt x="626" y="240"/>
                  </a:lnTo>
                  <a:lnTo>
                    <a:pt x="626" y="239"/>
                  </a:lnTo>
                  <a:lnTo>
                    <a:pt x="627" y="241"/>
                  </a:lnTo>
                  <a:lnTo>
                    <a:pt x="628" y="240"/>
                  </a:lnTo>
                  <a:lnTo>
                    <a:pt x="629" y="236"/>
                  </a:lnTo>
                  <a:lnTo>
                    <a:pt x="630" y="238"/>
                  </a:lnTo>
                  <a:lnTo>
                    <a:pt x="631" y="237"/>
                  </a:lnTo>
                  <a:lnTo>
                    <a:pt x="632" y="227"/>
                  </a:lnTo>
                  <a:lnTo>
                    <a:pt x="632" y="233"/>
                  </a:lnTo>
                  <a:lnTo>
                    <a:pt x="633" y="229"/>
                  </a:lnTo>
                  <a:lnTo>
                    <a:pt x="634" y="240"/>
                  </a:lnTo>
                  <a:lnTo>
                    <a:pt x="635" y="236"/>
                  </a:lnTo>
                  <a:lnTo>
                    <a:pt x="637" y="230"/>
                  </a:lnTo>
                  <a:lnTo>
                    <a:pt x="638" y="223"/>
                  </a:lnTo>
                  <a:lnTo>
                    <a:pt x="638" y="215"/>
                  </a:lnTo>
                  <a:lnTo>
                    <a:pt x="639" y="210"/>
                  </a:lnTo>
                  <a:lnTo>
                    <a:pt x="641" y="190"/>
                  </a:lnTo>
                  <a:lnTo>
                    <a:pt x="643" y="182"/>
                  </a:lnTo>
                  <a:lnTo>
                    <a:pt x="644" y="175"/>
                  </a:lnTo>
                  <a:lnTo>
                    <a:pt x="644" y="182"/>
                  </a:lnTo>
                  <a:lnTo>
                    <a:pt x="645" y="185"/>
                  </a:lnTo>
                  <a:lnTo>
                    <a:pt x="646" y="177"/>
                  </a:lnTo>
                  <a:lnTo>
                    <a:pt x="647" y="173"/>
                  </a:lnTo>
                  <a:lnTo>
                    <a:pt x="648" y="175"/>
                  </a:lnTo>
                  <a:lnTo>
                    <a:pt x="649" y="161"/>
                  </a:lnTo>
                  <a:lnTo>
                    <a:pt x="650" y="153"/>
                  </a:lnTo>
                  <a:lnTo>
                    <a:pt x="650" y="131"/>
                  </a:lnTo>
                  <a:lnTo>
                    <a:pt x="651" y="103"/>
                  </a:lnTo>
                  <a:lnTo>
                    <a:pt x="652" y="68"/>
                  </a:lnTo>
                  <a:lnTo>
                    <a:pt x="653" y="31"/>
                  </a:lnTo>
                  <a:lnTo>
                    <a:pt x="654" y="0"/>
                  </a:lnTo>
                  <a:lnTo>
                    <a:pt x="655" y="2"/>
                  </a:lnTo>
                  <a:lnTo>
                    <a:pt x="656" y="40"/>
                  </a:lnTo>
                  <a:lnTo>
                    <a:pt x="656" y="49"/>
                  </a:lnTo>
                  <a:lnTo>
                    <a:pt x="657" y="52"/>
                  </a:lnTo>
                  <a:lnTo>
                    <a:pt x="658" y="55"/>
                  </a:lnTo>
                  <a:lnTo>
                    <a:pt x="659" y="57"/>
                  </a:lnTo>
                  <a:lnTo>
                    <a:pt x="660" y="56"/>
                  </a:lnTo>
                  <a:lnTo>
                    <a:pt x="661" y="45"/>
                  </a:lnTo>
                  <a:lnTo>
                    <a:pt x="662" y="27"/>
                  </a:lnTo>
                  <a:lnTo>
                    <a:pt x="662" y="20"/>
                  </a:lnTo>
                  <a:lnTo>
                    <a:pt x="663" y="21"/>
                  </a:lnTo>
                  <a:lnTo>
                    <a:pt x="664" y="26"/>
                  </a:lnTo>
                  <a:lnTo>
                    <a:pt x="665" y="37"/>
                  </a:lnTo>
                  <a:lnTo>
                    <a:pt x="666" y="45"/>
                  </a:lnTo>
                  <a:lnTo>
                    <a:pt x="667" y="60"/>
                  </a:lnTo>
                  <a:lnTo>
                    <a:pt x="668" y="64"/>
                  </a:lnTo>
                  <a:lnTo>
                    <a:pt x="668" y="63"/>
                  </a:lnTo>
                  <a:lnTo>
                    <a:pt x="669" y="74"/>
                  </a:lnTo>
                  <a:lnTo>
                    <a:pt x="670" y="70"/>
                  </a:lnTo>
                  <a:lnTo>
                    <a:pt x="671" y="68"/>
                  </a:lnTo>
                  <a:lnTo>
                    <a:pt x="672" y="68"/>
                  </a:lnTo>
                  <a:lnTo>
                    <a:pt x="673" y="57"/>
                  </a:lnTo>
                  <a:lnTo>
                    <a:pt x="674" y="56"/>
                  </a:lnTo>
                  <a:lnTo>
                    <a:pt x="674" y="61"/>
                  </a:lnTo>
                  <a:lnTo>
                    <a:pt x="675" y="69"/>
                  </a:lnTo>
                  <a:lnTo>
                    <a:pt x="676" y="73"/>
                  </a:lnTo>
                  <a:lnTo>
                    <a:pt x="677" y="79"/>
                  </a:lnTo>
                  <a:lnTo>
                    <a:pt x="678" y="86"/>
                  </a:lnTo>
                  <a:lnTo>
                    <a:pt x="679" y="88"/>
                  </a:lnTo>
                  <a:lnTo>
                    <a:pt x="680" y="90"/>
                  </a:lnTo>
                  <a:lnTo>
                    <a:pt x="681" y="90"/>
                  </a:lnTo>
                  <a:lnTo>
                    <a:pt x="682" y="87"/>
                  </a:lnTo>
                  <a:lnTo>
                    <a:pt x="683" y="81"/>
                  </a:lnTo>
                  <a:lnTo>
                    <a:pt x="684" y="81"/>
                  </a:lnTo>
                  <a:lnTo>
                    <a:pt x="685" y="83"/>
                  </a:lnTo>
                  <a:lnTo>
                    <a:pt x="686" y="85"/>
                  </a:lnTo>
                  <a:lnTo>
                    <a:pt x="686" y="96"/>
                  </a:lnTo>
                  <a:lnTo>
                    <a:pt x="687" y="103"/>
                  </a:lnTo>
                  <a:lnTo>
                    <a:pt x="688" y="99"/>
                  </a:lnTo>
                  <a:lnTo>
                    <a:pt x="689" y="103"/>
                  </a:lnTo>
                  <a:lnTo>
                    <a:pt x="690" y="102"/>
                  </a:lnTo>
                  <a:lnTo>
                    <a:pt x="691" y="105"/>
                  </a:lnTo>
                  <a:lnTo>
                    <a:pt x="692" y="105"/>
                  </a:lnTo>
                  <a:lnTo>
                    <a:pt x="692" y="103"/>
                  </a:lnTo>
                  <a:lnTo>
                    <a:pt x="693" y="101"/>
                  </a:lnTo>
                  <a:lnTo>
                    <a:pt x="694" y="103"/>
                  </a:lnTo>
                  <a:lnTo>
                    <a:pt x="695" y="106"/>
                  </a:lnTo>
                  <a:lnTo>
                    <a:pt x="696" y="112"/>
                  </a:lnTo>
                  <a:lnTo>
                    <a:pt x="697" y="110"/>
                  </a:lnTo>
                  <a:lnTo>
                    <a:pt x="698" y="115"/>
                  </a:lnTo>
                  <a:lnTo>
                    <a:pt x="698" y="120"/>
                  </a:lnTo>
                  <a:lnTo>
                    <a:pt x="699" y="120"/>
                  </a:lnTo>
                  <a:lnTo>
                    <a:pt x="700" y="125"/>
                  </a:lnTo>
                  <a:lnTo>
                    <a:pt x="701" y="126"/>
                  </a:lnTo>
                  <a:lnTo>
                    <a:pt x="702" y="123"/>
                  </a:lnTo>
                  <a:lnTo>
                    <a:pt x="703" y="124"/>
                  </a:lnTo>
                  <a:lnTo>
                    <a:pt x="704" y="125"/>
                  </a:lnTo>
                  <a:lnTo>
                    <a:pt x="704" y="121"/>
                  </a:lnTo>
                  <a:lnTo>
                    <a:pt x="705" y="123"/>
                  </a:lnTo>
                  <a:lnTo>
                    <a:pt x="706" y="126"/>
                  </a:lnTo>
                  <a:lnTo>
                    <a:pt x="707" y="130"/>
                  </a:lnTo>
                  <a:lnTo>
                    <a:pt x="708" y="134"/>
                  </a:lnTo>
                  <a:lnTo>
                    <a:pt x="709" y="131"/>
                  </a:lnTo>
                  <a:lnTo>
                    <a:pt x="710" y="126"/>
                  </a:lnTo>
                  <a:lnTo>
                    <a:pt x="710" y="136"/>
                  </a:lnTo>
                  <a:lnTo>
                    <a:pt x="711" y="136"/>
                  </a:lnTo>
                  <a:lnTo>
                    <a:pt x="712" y="132"/>
                  </a:lnTo>
                  <a:lnTo>
                    <a:pt x="713" y="131"/>
                  </a:lnTo>
                  <a:lnTo>
                    <a:pt x="714" y="130"/>
                  </a:lnTo>
                  <a:lnTo>
                    <a:pt x="715" y="131"/>
                  </a:lnTo>
                  <a:lnTo>
                    <a:pt x="716" y="133"/>
                  </a:lnTo>
                  <a:lnTo>
                    <a:pt x="716" y="136"/>
                  </a:lnTo>
                  <a:lnTo>
                    <a:pt x="717" y="128"/>
                  </a:lnTo>
                  <a:lnTo>
                    <a:pt x="718" y="132"/>
                  </a:lnTo>
                  <a:lnTo>
                    <a:pt x="719" y="138"/>
                  </a:lnTo>
                  <a:lnTo>
                    <a:pt x="720" y="134"/>
                  </a:lnTo>
                  <a:lnTo>
                    <a:pt x="721" y="140"/>
                  </a:lnTo>
                  <a:lnTo>
                    <a:pt x="722" y="143"/>
                  </a:lnTo>
                  <a:lnTo>
                    <a:pt x="722" y="139"/>
                  </a:lnTo>
                  <a:lnTo>
                    <a:pt x="723" y="138"/>
                  </a:lnTo>
                  <a:lnTo>
                    <a:pt x="724" y="136"/>
                  </a:lnTo>
                  <a:lnTo>
                    <a:pt x="725" y="137"/>
                  </a:lnTo>
                  <a:lnTo>
                    <a:pt x="726" y="139"/>
                  </a:lnTo>
                  <a:lnTo>
                    <a:pt x="727" y="137"/>
                  </a:lnTo>
                  <a:lnTo>
                    <a:pt x="728" y="138"/>
                  </a:lnTo>
                  <a:lnTo>
                    <a:pt x="728" y="145"/>
                  </a:lnTo>
                  <a:lnTo>
                    <a:pt x="729" y="143"/>
                  </a:lnTo>
                  <a:lnTo>
                    <a:pt x="730" y="148"/>
                  </a:lnTo>
                  <a:lnTo>
                    <a:pt x="731" y="152"/>
                  </a:lnTo>
                  <a:lnTo>
                    <a:pt x="732" y="156"/>
                  </a:lnTo>
                  <a:lnTo>
                    <a:pt x="733" y="149"/>
                  </a:lnTo>
                  <a:lnTo>
                    <a:pt x="734" y="140"/>
                  </a:lnTo>
                  <a:lnTo>
                    <a:pt x="734" y="141"/>
                  </a:lnTo>
                  <a:lnTo>
                    <a:pt x="735" y="150"/>
                  </a:lnTo>
                  <a:lnTo>
                    <a:pt x="736" y="144"/>
                  </a:lnTo>
                  <a:lnTo>
                    <a:pt x="737" y="149"/>
                  </a:lnTo>
                  <a:lnTo>
                    <a:pt x="738" y="144"/>
                  </a:lnTo>
                  <a:lnTo>
                    <a:pt x="739" y="155"/>
                  </a:lnTo>
                  <a:lnTo>
                    <a:pt x="740" y="150"/>
                  </a:lnTo>
                  <a:lnTo>
                    <a:pt x="740" y="147"/>
                  </a:lnTo>
                  <a:lnTo>
                    <a:pt x="741" y="155"/>
                  </a:lnTo>
                  <a:lnTo>
                    <a:pt x="742" y="154"/>
                  </a:lnTo>
                  <a:lnTo>
                    <a:pt x="743" y="155"/>
                  </a:lnTo>
                  <a:lnTo>
                    <a:pt x="744" y="156"/>
                  </a:lnTo>
                  <a:lnTo>
                    <a:pt x="745" y="154"/>
                  </a:lnTo>
                  <a:lnTo>
                    <a:pt x="746" y="156"/>
                  </a:lnTo>
                  <a:lnTo>
                    <a:pt x="746" y="161"/>
                  </a:lnTo>
                  <a:lnTo>
                    <a:pt x="747" y="157"/>
                  </a:lnTo>
                  <a:lnTo>
                    <a:pt x="748" y="160"/>
                  </a:lnTo>
                  <a:lnTo>
                    <a:pt x="749" y="156"/>
                  </a:lnTo>
                  <a:lnTo>
                    <a:pt x="750" y="169"/>
                  </a:lnTo>
                  <a:lnTo>
                    <a:pt x="751" y="168"/>
                  </a:lnTo>
                  <a:lnTo>
                    <a:pt x="752" y="167"/>
                  </a:lnTo>
                  <a:lnTo>
                    <a:pt x="752" y="169"/>
                  </a:lnTo>
                  <a:lnTo>
                    <a:pt x="753" y="169"/>
                  </a:lnTo>
                  <a:lnTo>
                    <a:pt x="754" y="172"/>
                  </a:lnTo>
                  <a:lnTo>
                    <a:pt x="755" y="165"/>
                  </a:lnTo>
                  <a:lnTo>
                    <a:pt x="756" y="170"/>
                  </a:lnTo>
                  <a:lnTo>
                    <a:pt x="757" y="163"/>
                  </a:lnTo>
                  <a:lnTo>
                    <a:pt x="758" y="165"/>
                  </a:lnTo>
                  <a:lnTo>
                    <a:pt x="758" y="167"/>
                  </a:lnTo>
                  <a:lnTo>
                    <a:pt x="759" y="167"/>
                  </a:lnTo>
                  <a:lnTo>
                    <a:pt x="760" y="179"/>
                  </a:lnTo>
                  <a:lnTo>
                    <a:pt x="761" y="172"/>
                  </a:lnTo>
                  <a:lnTo>
                    <a:pt x="762" y="176"/>
                  </a:lnTo>
                  <a:lnTo>
                    <a:pt x="763" y="174"/>
                  </a:lnTo>
                  <a:lnTo>
                    <a:pt x="764" y="174"/>
                  </a:lnTo>
                  <a:lnTo>
                    <a:pt x="764" y="173"/>
                  </a:lnTo>
                  <a:lnTo>
                    <a:pt x="765" y="172"/>
                  </a:lnTo>
                  <a:lnTo>
                    <a:pt x="766" y="174"/>
                  </a:lnTo>
                  <a:lnTo>
                    <a:pt x="767" y="171"/>
                  </a:lnTo>
                  <a:lnTo>
                    <a:pt x="768" y="179"/>
                  </a:lnTo>
                  <a:lnTo>
                    <a:pt x="769" y="177"/>
                  </a:lnTo>
                  <a:lnTo>
                    <a:pt x="770" y="180"/>
                  </a:lnTo>
                  <a:lnTo>
                    <a:pt x="770" y="188"/>
                  </a:lnTo>
                  <a:lnTo>
                    <a:pt x="771" y="187"/>
                  </a:lnTo>
                  <a:lnTo>
                    <a:pt x="772" y="187"/>
                  </a:lnTo>
                  <a:lnTo>
                    <a:pt x="773" y="190"/>
                  </a:lnTo>
                  <a:lnTo>
                    <a:pt x="774" y="186"/>
                  </a:lnTo>
                  <a:lnTo>
                    <a:pt x="775" y="186"/>
                  </a:lnTo>
                  <a:lnTo>
                    <a:pt x="776" y="181"/>
                  </a:lnTo>
                  <a:lnTo>
                    <a:pt x="776" y="178"/>
                  </a:lnTo>
                  <a:lnTo>
                    <a:pt x="777" y="185"/>
                  </a:lnTo>
                  <a:lnTo>
                    <a:pt x="778" y="181"/>
                  </a:lnTo>
                  <a:lnTo>
                    <a:pt x="779" y="182"/>
                  </a:lnTo>
                  <a:lnTo>
                    <a:pt x="780" y="189"/>
                  </a:lnTo>
                  <a:lnTo>
                    <a:pt x="781" y="188"/>
                  </a:lnTo>
                  <a:lnTo>
                    <a:pt x="782" y="192"/>
                  </a:lnTo>
                  <a:lnTo>
                    <a:pt x="783" y="198"/>
                  </a:lnTo>
                  <a:lnTo>
                    <a:pt x="784" y="197"/>
                  </a:lnTo>
                  <a:lnTo>
                    <a:pt x="785" y="196"/>
                  </a:lnTo>
                  <a:lnTo>
                    <a:pt x="786" y="194"/>
                  </a:lnTo>
                  <a:lnTo>
                    <a:pt x="787" y="192"/>
                  </a:lnTo>
                  <a:lnTo>
                    <a:pt x="788" y="196"/>
                  </a:lnTo>
                  <a:lnTo>
                    <a:pt x="788" y="195"/>
                  </a:lnTo>
                  <a:lnTo>
                    <a:pt x="789" y="199"/>
                  </a:lnTo>
                  <a:lnTo>
                    <a:pt x="790" y="196"/>
                  </a:lnTo>
                  <a:lnTo>
                    <a:pt x="791" y="201"/>
                  </a:lnTo>
                  <a:lnTo>
                    <a:pt x="792" y="200"/>
                  </a:lnTo>
                  <a:lnTo>
                    <a:pt x="793" y="201"/>
                  </a:lnTo>
                  <a:lnTo>
                    <a:pt x="794" y="199"/>
                  </a:lnTo>
                  <a:lnTo>
                    <a:pt x="794" y="201"/>
                  </a:lnTo>
                  <a:lnTo>
                    <a:pt x="795" y="200"/>
                  </a:lnTo>
                  <a:lnTo>
                    <a:pt x="796" y="199"/>
                  </a:lnTo>
                  <a:lnTo>
                    <a:pt x="797" y="198"/>
                  </a:lnTo>
                  <a:lnTo>
                    <a:pt x="798" y="200"/>
                  </a:lnTo>
                  <a:lnTo>
                    <a:pt x="799" y="200"/>
                  </a:lnTo>
                  <a:lnTo>
                    <a:pt x="800" y="201"/>
                  </a:lnTo>
                  <a:lnTo>
                    <a:pt x="800" y="203"/>
                  </a:lnTo>
                  <a:lnTo>
                    <a:pt x="801" y="206"/>
                  </a:lnTo>
                  <a:lnTo>
                    <a:pt x="802" y="205"/>
                  </a:lnTo>
                  <a:lnTo>
                    <a:pt x="803" y="203"/>
                  </a:lnTo>
                  <a:lnTo>
                    <a:pt x="804" y="204"/>
                  </a:lnTo>
                  <a:lnTo>
                    <a:pt x="805" y="203"/>
                  </a:lnTo>
                  <a:lnTo>
                    <a:pt x="806" y="203"/>
                  </a:lnTo>
                  <a:lnTo>
                    <a:pt x="806" y="200"/>
                  </a:lnTo>
                  <a:lnTo>
                    <a:pt x="807" y="202"/>
                  </a:lnTo>
                  <a:lnTo>
                    <a:pt x="808" y="203"/>
                  </a:lnTo>
                  <a:lnTo>
                    <a:pt x="809" y="205"/>
                  </a:lnTo>
                  <a:lnTo>
                    <a:pt x="810" y="206"/>
                  </a:lnTo>
                  <a:lnTo>
                    <a:pt x="811" y="205"/>
                  </a:lnTo>
                  <a:lnTo>
                    <a:pt x="812" y="206"/>
                  </a:lnTo>
                  <a:lnTo>
                    <a:pt x="812" y="209"/>
                  </a:lnTo>
                  <a:lnTo>
                    <a:pt x="813" y="210"/>
                  </a:lnTo>
                  <a:lnTo>
                    <a:pt x="814" y="212"/>
                  </a:lnTo>
                  <a:lnTo>
                    <a:pt x="815" y="212"/>
                  </a:lnTo>
                  <a:lnTo>
                    <a:pt x="816" y="212"/>
                  </a:lnTo>
                  <a:lnTo>
                    <a:pt x="817" y="213"/>
                  </a:lnTo>
                  <a:lnTo>
                    <a:pt x="818" y="214"/>
                  </a:lnTo>
                  <a:lnTo>
                    <a:pt x="818" y="210"/>
                  </a:lnTo>
                  <a:lnTo>
                    <a:pt x="819" y="213"/>
                  </a:lnTo>
                  <a:lnTo>
                    <a:pt x="820" y="214"/>
                  </a:lnTo>
                  <a:lnTo>
                    <a:pt x="821" y="214"/>
                  </a:lnTo>
                  <a:lnTo>
                    <a:pt x="822" y="219"/>
                  </a:lnTo>
                  <a:lnTo>
                    <a:pt x="823" y="219"/>
                  </a:lnTo>
                  <a:lnTo>
                    <a:pt x="824" y="220"/>
                  </a:lnTo>
                  <a:lnTo>
                    <a:pt x="824" y="223"/>
                  </a:lnTo>
                  <a:lnTo>
                    <a:pt x="825" y="221"/>
                  </a:lnTo>
                  <a:lnTo>
                    <a:pt x="826" y="221"/>
                  </a:lnTo>
                  <a:lnTo>
                    <a:pt x="827" y="219"/>
                  </a:lnTo>
                  <a:lnTo>
                    <a:pt x="828" y="217"/>
                  </a:lnTo>
                  <a:lnTo>
                    <a:pt x="829" y="220"/>
                  </a:lnTo>
                  <a:lnTo>
                    <a:pt x="830" y="220"/>
                  </a:lnTo>
                  <a:lnTo>
                    <a:pt x="830" y="221"/>
                  </a:lnTo>
                  <a:lnTo>
                    <a:pt x="831" y="223"/>
                  </a:lnTo>
                  <a:lnTo>
                    <a:pt x="832" y="224"/>
                  </a:lnTo>
                  <a:lnTo>
                    <a:pt x="833" y="225"/>
                  </a:lnTo>
                  <a:lnTo>
                    <a:pt x="834" y="222"/>
                  </a:lnTo>
                  <a:lnTo>
                    <a:pt x="835" y="226"/>
                  </a:lnTo>
                  <a:lnTo>
                    <a:pt x="836" y="226"/>
                  </a:lnTo>
                  <a:lnTo>
                    <a:pt x="836" y="224"/>
                  </a:lnTo>
                  <a:lnTo>
                    <a:pt x="837" y="221"/>
                  </a:lnTo>
                  <a:lnTo>
                    <a:pt x="838" y="223"/>
                  </a:lnTo>
                  <a:lnTo>
                    <a:pt x="839" y="224"/>
                  </a:lnTo>
                  <a:lnTo>
                    <a:pt x="840" y="224"/>
                  </a:lnTo>
                  <a:lnTo>
                    <a:pt x="841" y="221"/>
                  </a:lnTo>
                  <a:lnTo>
                    <a:pt x="842" y="227"/>
                  </a:lnTo>
                  <a:lnTo>
                    <a:pt x="842" y="224"/>
                  </a:lnTo>
                  <a:lnTo>
                    <a:pt x="843" y="226"/>
                  </a:lnTo>
                  <a:lnTo>
                    <a:pt x="844" y="228"/>
                  </a:lnTo>
                  <a:lnTo>
                    <a:pt x="845" y="229"/>
                  </a:lnTo>
                  <a:lnTo>
                    <a:pt x="846" y="229"/>
                  </a:lnTo>
                  <a:lnTo>
                    <a:pt x="847" y="228"/>
                  </a:lnTo>
                  <a:lnTo>
                    <a:pt x="848" y="229"/>
                  </a:lnTo>
                  <a:lnTo>
                    <a:pt x="848" y="230"/>
                  </a:lnTo>
                  <a:lnTo>
                    <a:pt x="849" y="228"/>
                  </a:lnTo>
                  <a:lnTo>
                    <a:pt x="850" y="229"/>
                  </a:lnTo>
                  <a:lnTo>
                    <a:pt x="851" y="229"/>
                  </a:lnTo>
                  <a:lnTo>
                    <a:pt x="852" y="231"/>
                  </a:lnTo>
                  <a:lnTo>
                    <a:pt x="853" y="231"/>
                  </a:lnTo>
                  <a:lnTo>
                    <a:pt x="854" y="233"/>
                  </a:lnTo>
                  <a:lnTo>
                    <a:pt x="855" y="231"/>
                  </a:lnTo>
                  <a:lnTo>
                    <a:pt x="856" y="233"/>
                  </a:lnTo>
                  <a:lnTo>
                    <a:pt x="857" y="233"/>
                  </a:lnTo>
                  <a:lnTo>
                    <a:pt x="858" y="230"/>
                  </a:lnTo>
                  <a:lnTo>
                    <a:pt x="859" y="231"/>
                  </a:lnTo>
                  <a:lnTo>
                    <a:pt x="860" y="230"/>
                  </a:lnTo>
                  <a:lnTo>
                    <a:pt x="860" y="233"/>
                  </a:lnTo>
                  <a:lnTo>
                    <a:pt x="861" y="233"/>
                  </a:lnTo>
                  <a:lnTo>
                    <a:pt x="862" y="236"/>
                  </a:lnTo>
                  <a:lnTo>
                    <a:pt x="863" y="236"/>
                  </a:lnTo>
                  <a:lnTo>
                    <a:pt x="864" y="234"/>
                  </a:lnTo>
                  <a:lnTo>
                    <a:pt x="865" y="237"/>
                  </a:lnTo>
                  <a:lnTo>
                    <a:pt x="866" y="240"/>
                  </a:lnTo>
                  <a:lnTo>
                    <a:pt x="866" y="238"/>
                  </a:lnTo>
                  <a:lnTo>
                    <a:pt x="867" y="237"/>
                  </a:lnTo>
                  <a:lnTo>
                    <a:pt x="868" y="236"/>
                  </a:lnTo>
                  <a:lnTo>
                    <a:pt x="869" y="238"/>
                  </a:lnTo>
                  <a:lnTo>
                    <a:pt x="870" y="238"/>
                  </a:lnTo>
                  <a:lnTo>
                    <a:pt x="871" y="237"/>
                  </a:lnTo>
                  <a:lnTo>
                    <a:pt x="872" y="237"/>
                  </a:lnTo>
                  <a:lnTo>
                    <a:pt x="872" y="238"/>
                  </a:lnTo>
                  <a:lnTo>
                    <a:pt x="873" y="236"/>
                  </a:lnTo>
                  <a:lnTo>
                    <a:pt x="874" y="241"/>
                  </a:lnTo>
                  <a:lnTo>
                    <a:pt x="875" y="242"/>
                  </a:lnTo>
                  <a:lnTo>
                    <a:pt x="876" y="241"/>
                  </a:lnTo>
                  <a:lnTo>
                    <a:pt x="877" y="241"/>
                  </a:lnTo>
                  <a:lnTo>
                    <a:pt x="878" y="241"/>
                  </a:lnTo>
                  <a:lnTo>
                    <a:pt x="878" y="239"/>
                  </a:lnTo>
                  <a:lnTo>
                    <a:pt x="879" y="240"/>
                  </a:lnTo>
                  <a:lnTo>
                    <a:pt x="880" y="239"/>
                  </a:lnTo>
                  <a:lnTo>
                    <a:pt x="881" y="240"/>
                  </a:lnTo>
                  <a:lnTo>
                    <a:pt x="882" y="243"/>
                  </a:lnTo>
                  <a:lnTo>
                    <a:pt x="883" y="245"/>
                  </a:lnTo>
                  <a:lnTo>
                    <a:pt x="884" y="244"/>
                  </a:lnTo>
                  <a:lnTo>
                    <a:pt x="884" y="243"/>
                  </a:lnTo>
                  <a:lnTo>
                    <a:pt x="885" y="244"/>
                  </a:lnTo>
                  <a:lnTo>
                    <a:pt x="886" y="244"/>
                  </a:lnTo>
                  <a:lnTo>
                    <a:pt x="887" y="245"/>
                  </a:lnTo>
                  <a:lnTo>
                    <a:pt x="888" y="245"/>
                  </a:lnTo>
                  <a:lnTo>
                    <a:pt x="889" y="245"/>
                  </a:lnTo>
                  <a:lnTo>
                    <a:pt x="889" y="244"/>
                  </a:lnTo>
                  <a:lnTo>
                    <a:pt x="890" y="243"/>
                  </a:lnTo>
                  <a:lnTo>
                    <a:pt x="891" y="246"/>
                  </a:lnTo>
                  <a:lnTo>
                    <a:pt x="892" y="244"/>
                  </a:lnTo>
                  <a:lnTo>
                    <a:pt x="893" y="245"/>
                  </a:lnTo>
                  <a:lnTo>
                    <a:pt x="894" y="247"/>
                  </a:lnTo>
                  <a:lnTo>
                    <a:pt x="895" y="246"/>
                  </a:lnTo>
                  <a:lnTo>
                    <a:pt x="896" y="247"/>
                  </a:lnTo>
                  <a:lnTo>
                    <a:pt x="896" y="250"/>
                  </a:lnTo>
                  <a:lnTo>
                    <a:pt x="897" y="248"/>
                  </a:lnTo>
                  <a:lnTo>
                    <a:pt x="898" y="246"/>
                  </a:lnTo>
                  <a:lnTo>
                    <a:pt x="899" y="245"/>
                  </a:lnTo>
                  <a:lnTo>
                    <a:pt x="900" y="244"/>
                  </a:lnTo>
                  <a:lnTo>
                    <a:pt x="901" y="244"/>
                  </a:lnTo>
                  <a:lnTo>
                    <a:pt x="902" y="245"/>
                  </a:lnTo>
                  <a:lnTo>
                    <a:pt x="902" y="247"/>
                  </a:lnTo>
                  <a:lnTo>
                    <a:pt x="903" y="248"/>
                  </a:lnTo>
                  <a:lnTo>
                    <a:pt x="904" y="251"/>
                  </a:lnTo>
                  <a:lnTo>
                    <a:pt x="905" y="248"/>
                  </a:lnTo>
                  <a:lnTo>
                    <a:pt x="906" y="250"/>
                  </a:lnTo>
                  <a:lnTo>
                    <a:pt x="907" y="248"/>
                  </a:lnTo>
                  <a:lnTo>
                    <a:pt x="908" y="251"/>
                  </a:lnTo>
                  <a:lnTo>
                    <a:pt x="908" y="250"/>
                  </a:lnTo>
                  <a:lnTo>
                    <a:pt x="909" y="250"/>
                  </a:lnTo>
                  <a:lnTo>
                    <a:pt x="910" y="248"/>
                  </a:lnTo>
                  <a:lnTo>
                    <a:pt x="911" y="249"/>
                  </a:lnTo>
                  <a:lnTo>
                    <a:pt x="912" y="250"/>
                  </a:lnTo>
                  <a:lnTo>
                    <a:pt x="913" y="249"/>
                  </a:lnTo>
                  <a:lnTo>
                    <a:pt x="914" y="253"/>
                  </a:lnTo>
                  <a:lnTo>
                    <a:pt x="914" y="251"/>
                  </a:lnTo>
                  <a:lnTo>
                    <a:pt x="915" y="250"/>
                  </a:lnTo>
                  <a:lnTo>
                    <a:pt x="916" y="251"/>
                  </a:lnTo>
                  <a:lnTo>
                    <a:pt x="917" y="252"/>
                  </a:lnTo>
                  <a:lnTo>
                    <a:pt x="918" y="253"/>
                  </a:lnTo>
                  <a:lnTo>
                    <a:pt x="919" y="251"/>
                  </a:lnTo>
                  <a:lnTo>
                    <a:pt x="920" y="252"/>
                  </a:lnTo>
                  <a:lnTo>
                    <a:pt x="920" y="254"/>
                  </a:lnTo>
                  <a:lnTo>
                    <a:pt x="921" y="253"/>
                  </a:lnTo>
                  <a:lnTo>
                    <a:pt x="922" y="252"/>
                  </a:lnTo>
                  <a:lnTo>
                    <a:pt x="923" y="253"/>
                  </a:lnTo>
                  <a:lnTo>
                    <a:pt x="924" y="254"/>
                  </a:lnTo>
                  <a:lnTo>
                    <a:pt x="925" y="256"/>
                  </a:lnTo>
                  <a:lnTo>
                    <a:pt x="926" y="254"/>
                  </a:lnTo>
                  <a:lnTo>
                    <a:pt x="927" y="255"/>
                  </a:lnTo>
                  <a:lnTo>
                    <a:pt x="928" y="256"/>
                  </a:lnTo>
                  <a:lnTo>
                    <a:pt x="929" y="257"/>
                  </a:lnTo>
                  <a:lnTo>
                    <a:pt x="930" y="255"/>
                  </a:lnTo>
                  <a:lnTo>
                    <a:pt x="931" y="256"/>
                  </a:lnTo>
                  <a:lnTo>
                    <a:pt x="932" y="257"/>
                  </a:lnTo>
                  <a:lnTo>
                    <a:pt x="932" y="256"/>
                  </a:lnTo>
                  <a:lnTo>
                    <a:pt x="933" y="256"/>
                  </a:lnTo>
                  <a:lnTo>
                    <a:pt x="934" y="258"/>
                  </a:lnTo>
                  <a:lnTo>
                    <a:pt x="935" y="259"/>
                  </a:lnTo>
                  <a:lnTo>
                    <a:pt x="936" y="259"/>
                  </a:lnTo>
                  <a:lnTo>
                    <a:pt x="937" y="260"/>
                  </a:lnTo>
                  <a:lnTo>
                    <a:pt x="938" y="262"/>
                  </a:lnTo>
                  <a:lnTo>
                    <a:pt x="938" y="260"/>
                  </a:lnTo>
                  <a:lnTo>
                    <a:pt x="939" y="261"/>
                  </a:lnTo>
                  <a:lnTo>
                    <a:pt x="940" y="261"/>
                  </a:lnTo>
                  <a:lnTo>
                    <a:pt x="941" y="258"/>
                  </a:lnTo>
                  <a:lnTo>
                    <a:pt x="942" y="258"/>
                  </a:lnTo>
                  <a:lnTo>
                    <a:pt x="943" y="259"/>
                  </a:lnTo>
                  <a:lnTo>
                    <a:pt x="944" y="261"/>
                  </a:lnTo>
                  <a:lnTo>
                    <a:pt x="944" y="259"/>
                  </a:lnTo>
                  <a:lnTo>
                    <a:pt x="945" y="260"/>
                  </a:lnTo>
                  <a:lnTo>
                    <a:pt x="946" y="262"/>
                  </a:lnTo>
                  <a:lnTo>
                    <a:pt x="947" y="264"/>
                  </a:lnTo>
                  <a:lnTo>
                    <a:pt x="948" y="262"/>
                  </a:lnTo>
                  <a:lnTo>
                    <a:pt x="949" y="261"/>
                  </a:lnTo>
                  <a:lnTo>
                    <a:pt x="950" y="262"/>
                  </a:lnTo>
                  <a:lnTo>
                    <a:pt x="950" y="260"/>
                  </a:lnTo>
                  <a:lnTo>
                    <a:pt x="951" y="260"/>
                  </a:lnTo>
                  <a:lnTo>
                    <a:pt x="952" y="259"/>
                  </a:lnTo>
                  <a:lnTo>
                    <a:pt x="953" y="260"/>
                  </a:lnTo>
                  <a:lnTo>
                    <a:pt x="954" y="262"/>
                  </a:lnTo>
                  <a:lnTo>
                    <a:pt x="955" y="260"/>
                  </a:lnTo>
                  <a:lnTo>
                    <a:pt x="956" y="263"/>
                  </a:lnTo>
                  <a:lnTo>
                    <a:pt x="956" y="264"/>
                  </a:lnTo>
                  <a:lnTo>
                    <a:pt x="957" y="263"/>
                  </a:lnTo>
                  <a:lnTo>
                    <a:pt x="958" y="265"/>
                  </a:lnTo>
                  <a:lnTo>
                    <a:pt x="959" y="263"/>
                  </a:lnTo>
                  <a:lnTo>
                    <a:pt x="960" y="261"/>
                  </a:lnTo>
                  <a:lnTo>
                    <a:pt x="961" y="264"/>
                  </a:lnTo>
                  <a:lnTo>
                    <a:pt x="961" y="263"/>
                  </a:lnTo>
                  <a:lnTo>
                    <a:pt x="962" y="264"/>
                  </a:lnTo>
                  <a:lnTo>
                    <a:pt x="963" y="263"/>
                  </a:lnTo>
                  <a:lnTo>
                    <a:pt x="964" y="263"/>
                  </a:lnTo>
                  <a:lnTo>
                    <a:pt x="965" y="269"/>
                  </a:lnTo>
                  <a:lnTo>
                    <a:pt x="966" y="267"/>
                  </a:lnTo>
                  <a:lnTo>
                    <a:pt x="967" y="266"/>
                  </a:lnTo>
                  <a:lnTo>
                    <a:pt x="968" y="267"/>
                  </a:lnTo>
                  <a:lnTo>
                    <a:pt x="968" y="265"/>
                  </a:lnTo>
                  <a:lnTo>
                    <a:pt x="969" y="266"/>
                  </a:lnTo>
                  <a:lnTo>
                    <a:pt x="970" y="266"/>
                  </a:lnTo>
                  <a:lnTo>
                    <a:pt x="971" y="265"/>
                  </a:lnTo>
                  <a:lnTo>
                    <a:pt x="972" y="266"/>
                  </a:lnTo>
                  <a:lnTo>
                    <a:pt x="973" y="265"/>
                  </a:lnTo>
                  <a:lnTo>
                    <a:pt x="974" y="267"/>
                  </a:lnTo>
                  <a:lnTo>
                    <a:pt x="975" y="265"/>
                  </a:lnTo>
                  <a:lnTo>
                    <a:pt x="976" y="268"/>
                  </a:lnTo>
                  <a:lnTo>
                    <a:pt x="977" y="267"/>
                  </a:lnTo>
                  <a:lnTo>
                    <a:pt x="978" y="267"/>
                  </a:lnTo>
                  <a:lnTo>
                    <a:pt x="979" y="267"/>
                  </a:lnTo>
                  <a:lnTo>
                    <a:pt x="979" y="270"/>
                  </a:lnTo>
                  <a:lnTo>
                    <a:pt x="980" y="267"/>
                  </a:lnTo>
                  <a:lnTo>
                    <a:pt x="981" y="268"/>
                  </a:lnTo>
                  <a:lnTo>
                    <a:pt x="982" y="266"/>
                  </a:lnTo>
                  <a:lnTo>
                    <a:pt x="983" y="268"/>
                  </a:lnTo>
                  <a:lnTo>
                    <a:pt x="984" y="265"/>
                  </a:lnTo>
                  <a:lnTo>
                    <a:pt x="985" y="269"/>
                  </a:lnTo>
                  <a:lnTo>
                    <a:pt x="986" y="269"/>
                  </a:lnTo>
                  <a:lnTo>
                    <a:pt x="986" y="270"/>
                  </a:lnTo>
                  <a:lnTo>
                    <a:pt x="987" y="270"/>
                  </a:lnTo>
                  <a:lnTo>
                    <a:pt x="988" y="272"/>
                  </a:lnTo>
                  <a:lnTo>
                    <a:pt x="989" y="273"/>
                  </a:lnTo>
                  <a:lnTo>
                    <a:pt x="990" y="272"/>
                  </a:lnTo>
                  <a:lnTo>
                    <a:pt x="991" y="271"/>
                  </a:lnTo>
                  <a:lnTo>
                    <a:pt x="991" y="270"/>
                  </a:lnTo>
                  <a:lnTo>
                    <a:pt x="992" y="269"/>
                  </a:lnTo>
                  <a:lnTo>
                    <a:pt x="993" y="270"/>
                  </a:lnTo>
                  <a:lnTo>
                    <a:pt x="994" y="270"/>
                  </a:lnTo>
                  <a:lnTo>
                    <a:pt x="995" y="270"/>
                  </a:lnTo>
                  <a:lnTo>
                    <a:pt x="996" y="269"/>
                  </a:lnTo>
                  <a:lnTo>
                    <a:pt x="997" y="270"/>
                  </a:lnTo>
                  <a:lnTo>
                    <a:pt x="998" y="272"/>
                  </a:lnTo>
                  <a:lnTo>
                    <a:pt x="1023" y="274"/>
                  </a:lnTo>
                </a:path>
              </a:pathLst>
            </a:custGeom>
            <a:noFill/>
            <a:ln w="20638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073" name="Rectangle 153"/>
            <p:cNvSpPr>
              <a:spLocks noChangeArrowheads="1"/>
            </p:cNvSpPr>
            <p:nvPr/>
          </p:nvSpPr>
          <p:spPr bwMode="auto">
            <a:xfrm>
              <a:off x="1661" y="367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74" name="Rectangle 154"/>
            <p:cNvSpPr>
              <a:spLocks noChangeArrowheads="1"/>
            </p:cNvSpPr>
            <p:nvPr/>
          </p:nvSpPr>
          <p:spPr bwMode="auto">
            <a:xfrm>
              <a:off x="1983" y="368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75" name="Rectangle 155"/>
            <p:cNvSpPr>
              <a:spLocks noChangeArrowheads="1"/>
            </p:cNvSpPr>
            <p:nvPr/>
          </p:nvSpPr>
          <p:spPr bwMode="auto">
            <a:xfrm>
              <a:off x="2311" y="3688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76" name="Rectangle 156"/>
            <p:cNvSpPr>
              <a:spLocks noChangeArrowheads="1"/>
            </p:cNvSpPr>
            <p:nvPr/>
          </p:nvSpPr>
          <p:spPr bwMode="auto">
            <a:xfrm>
              <a:off x="2665" y="359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77" name="Rectangle 157"/>
            <p:cNvSpPr>
              <a:spLocks noChangeArrowheads="1"/>
            </p:cNvSpPr>
            <p:nvPr/>
          </p:nvSpPr>
          <p:spPr bwMode="auto">
            <a:xfrm>
              <a:off x="2734" y="3562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78" name="Rectangle 158"/>
            <p:cNvSpPr>
              <a:spLocks noChangeArrowheads="1"/>
            </p:cNvSpPr>
            <p:nvPr/>
          </p:nvSpPr>
          <p:spPr bwMode="auto">
            <a:xfrm>
              <a:off x="2798" y="344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79" name="Rectangle 159"/>
            <p:cNvSpPr>
              <a:spLocks noChangeArrowheads="1"/>
            </p:cNvSpPr>
            <p:nvPr/>
          </p:nvSpPr>
          <p:spPr bwMode="auto">
            <a:xfrm>
              <a:off x="2861" y="331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0" name="Rectangle 160"/>
            <p:cNvSpPr>
              <a:spLocks noChangeArrowheads="1"/>
            </p:cNvSpPr>
            <p:nvPr/>
          </p:nvSpPr>
          <p:spPr bwMode="auto">
            <a:xfrm>
              <a:off x="2905" y="328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1" name="Rectangle 161"/>
            <p:cNvSpPr>
              <a:spLocks noChangeArrowheads="1"/>
            </p:cNvSpPr>
            <p:nvPr/>
          </p:nvSpPr>
          <p:spPr bwMode="auto">
            <a:xfrm>
              <a:off x="2905" y="325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2" name="Rectangle 162"/>
            <p:cNvSpPr>
              <a:spLocks noChangeArrowheads="1"/>
            </p:cNvSpPr>
            <p:nvPr/>
          </p:nvSpPr>
          <p:spPr bwMode="auto">
            <a:xfrm>
              <a:off x="2911" y="319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3" name="Rectangle 163"/>
            <p:cNvSpPr>
              <a:spLocks noChangeArrowheads="1"/>
            </p:cNvSpPr>
            <p:nvPr/>
          </p:nvSpPr>
          <p:spPr bwMode="auto">
            <a:xfrm>
              <a:off x="2918" y="318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4" name="Rectangle 164"/>
            <p:cNvSpPr>
              <a:spLocks noChangeArrowheads="1"/>
            </p:cNvSpPr>
            <p:nvPr/>
          </p:nvSpPr>
          <p:spPr bwMode="auto">
            <a:xfrm>
              <a:off x="2924" y="309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5" name="Rectangle 165"/>
            <p:cNvSpPr>
              <a:spLocks noChangeArrowheads="1"/>
            </p:cNvSpPr>
            <p:nvPr/>
          </p:nvSpPr>
          <p:spPr bwMode="auto">
            <a:xfrm>
              <a:off x="2930" y="315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6" name="Rectangle 166"/>
            <p:cNvSpPr>
              <a:spLocks noChangeArrowheads="1"/>
            </p:cNvSpPr>
            <p:nvPr/>
          </p:nvSpPr>
          <p:spPr bwMode="auto">
            <a:xfrm>
              <a:off x="2936" y="3107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7" name="Rectangle 167"/>
            <p:cNvSpPr>
              <a:spLocks noChangeArrowheads="1"/>
            </p:cNvSpPr>
            <p:nvPr/>
          </p:nvSpPr>
          <p:spPr bwMode="auto">
            <a:xfrm>
              <a:off x="2943" y="314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8" name="Rectangle 168"/>
            <p:cNvSpPr>
              <a:spLocks noChangeArrowheads="1"/>
            </p:cNvSpPr>
            <p:nvPr/>
          </p:nvSpPr>
          <p:spPr bwMode="auto">
            <a:xfrm>
              <a:off x="2949" y="317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89" name="Rectangle 169"/>
            <p:cNvSpPr>
              <a:spLocks noChangeArrowheads="1"/>
            </p:cNvSpPr>
            <p:nvPr/>
          </p:nvSpPr>
          <p:spPr bwMode="auto">
            <a:xfrm>
              <a:off x="2949" y="319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0" name="Rectangle 170"/>
            <p:cNvSpPr>
              <a:spLocks noChangeArrowheads="1"/>
            </p:cNvSpPr>
            <p:nvPr/>
          </p:nvSpPr>
          <p:spPr bwMode="auto">
            <a:xfrm>
              <a:off x="2955" y="321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1" name="Rectangle 171"/>
            <p:cNvSpPr>
              <a:spLocks noChangeArrowheads="1"/>
            </p:cNvSpPr>
            <p:nvPr/>
          </p:nvSpPr>
          <p:spPr bwMode="auto">
            <a:xfrm>
              <a:off x="2962" y="324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2" name="Rectangle 172"/>
            <p:cNvSpPr>
              <a:spLocks noChangeArrowheads="1"/>
            </p:cNvSpPr>
            <p:nvPr/>
          </p:nvSpPr>
          <p:spPr bwMode="auto">
            <a:xfrm>
              <a:off x="2968" y="324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3" name="Rectangle 173"/>
            <p:cNvSpPr>
              <a:spLocks noChangeArrowheads="1"/>
            </p:cNvSpPr>
            <p:nvPr/>
          </p:nvSpPr>
          <p:spPr bwMode="auto">
            <a:xfrm>
              <a:off x="2974" y="323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4" name="Rectangle 174"/>
            <p:cNvSpPr>
              <a:spLocks noChangeArrowheads="1"/>
            </p:cNvSpPr>
            <p:nvPr/>
          </p:nvSpPr>
          <p:spPr bwMode="auto">
            <a:xfrm>
              <a:off x="2981" y="324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5" name="Rectangle 175"/>
            <p:cNvSpPr>
              <a:spLocks noChangeArrowheads="1"/>
            </p:cNvSpPr>
            <p:nvPr/>
          </p:nvSpPr>
          <p:spPr bwMode="auto">
            <a:xfrm>
              <a:off x="2981" y="320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6" name="Rectangle 176"/>
            <p:cNvSpPr>
              <a:spLocks noChangeArrowheads="1"/>
            </p:cNvSpPr>
            <p:nvPr/>
          </p:nvSpPr>
          <p:spPr bwMode="auto">
            <a:xfrm>
              <a:off x="2987" y="317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7" name="Rectangle 177"/>
            <p:cNvSpPr>
              <a:spLocks noChangeArrowheads="1"/>
            </p:cNvSpPr>
            <p:nvPr/>
          </p:nvSpPr>
          <p:spPr bwMode="auto">
            <a:xfrm>
              <a:off x="2993" y="3183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8" name="Rectangle 178"/>
            <p:cNvSpPr>
              <a:spLocks noChangeArrowheads="1"/>
            </p:cNvSpPr>
            <p:nvPr/>
          </p:nvSpPr>
          <p:spPr bwMode="auto">
            <a:xfrm>
              <a:off x="3000" y="3202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099" name="Rectangle 179"/>
            <p:cNvSpPr>
              <a:spLocks noChangeArrowheads="1"/>
            </p:cNvSpPr>
            <p:nvPr/>
          </p:nvSpPr>
          <p:spPr bwMode="auto">
            <a:xfrm>
              <a:off x="3006" y="321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0" name="Rectangle 180"/>
            <p:cNvSpPr>
              <a:spLocks noChangeArrowheads="1"/>
            </p:cNvSpPr>
            <p:nvPr/>
          </p:nvSpPr>
          <p:spPr bwMode="auto">
            <a:xfrm>
              <a:off x="3012" y="3227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1" name="Rectangle 181"/>
            <p:cNvSpPr>
              <a:spLocks noChangeArrowheads="1"/>
            </p:cNvSpPr>
            <p:nvPr/>
          </p:nvSpPr>
          <p:spPr bwMode="auto">
            <a:xfrm>
              <a:off x="3019" y="323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2" name="Rectangle 182"/>
            <p:cNvSpPr>
              <a:spLocks noChangeArrowheads="1"/>
            </p:cNvSpPr>
            <p:nvPr/>
          </p:nvSpPr>
          <p:spPr bwMode="auto">
            <a:xfrm>
              <a:off x="3019" y="322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3" name="Rectangle 183"/>
            <p:cNvSpPr>
              <a:spLocks noChangeArrowheads="1"/>
            </p:cNvSpPr>
            <p:nvPr/>
          </p:nvSpPr>
          <p:spPr bwMode="auto">
            <a:xfrm>
              <a:off x="3025" y="324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4" name="Rectangle 184"/>
            <p:cNvSpPr>
              <a:spLocks noChangeArrowheads="1"/>
            </p:cNvSpPr>
            <p:nvPr/>
          </p:nvSpPr>
          <p:spPr bwMode="auto">
            <a:xfrm>
              <a:off x="3031" y="323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5" name="Rectangle 185"/>
            <p:cNvSpPr>
              <a:spLocks noChangeArrowheads="1"/>
            </p:cNvSpPr>
            <p:nvPr/>
          </p:nvSpPr>
          <p:spPr bwMode="auto">
            <a:xfrm>
              <a:off x="3038" y="320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6" name="Rectangle 186"/>
            <p:cNvSpPr>
              <a:spLocks noChangeArrowheads="1"/>
            </p:cNvSpPr>
            <p:nvPr/>
          </p:nvSpPr>
          <p:spPr bwMode="auto">
            <a:xfrm>
              <a:off x="3044" y="322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7" name="Rectangle 187"/>
            <p:cNvSpPr>
              <a:spLocks noChangeArrowheads="1"/>
            </p:cNvSpPr>
            <p:nvPr/>
          </p:nvSpPr>
          <p:spPr bwMode="auto">
            <a:xfrm>
              <a:off x="3050" y="321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8" name="Rectangle 188"/>
            <p:cNvSpPr>
              <a:spLocks noChangeArrowheads="1"/>
            </p:cNvSpPr>
            <p:nvPr/>
          </p:nvSpPr>
          <p:spPr bwMode="auto">
            <a:xfrm>
              <a:off x="3057" y="315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09" name="Rectangle 189"/>
            <p:cNvSpPr>
              <a:spLocks noChangeArrowheads="1"/>
            </p:cNvSpPr>
            <p:nvPr/>
          </p:nvSpPr>
          <p:spPr bwMode="auto">
            <a:xfrm>
              <a:off x="3057" y="319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0" name="Rectangle 190"/>
            <p:cNvSpPr>
              <a:spLocks noChangeArrowheads="1"/>
            </p:cNvSpPr>
            <p:nvPr/>
          </p:nvSpPr>
          <p:spPr bwMode="auto">
            <a:xfrm>
              <a:off x="3063" y="316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1" name="Rectangle 191"/>
            <p:cNvSpPr>
              <a:spLocks noChangeArrowheads="1"/>
            </p:cNvSpPr>
            <p:nvPr/>
          </p:nvSpPr>
          <p:spPr bwMode="auto">
            <a:xfrm>
              <a:off x="3069" y="323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2" name="Rectangle 192"/>
            <p:cNvSpPr>
              <a:spLocks noChangeArrowheads="1"/>
            </p:cNvSpPr>
            <p:nvPr/>
          </p:nvSpPr>
          <p:spPr bwMode="auto">
            <a:xfrm>
              <a:off x="3075" y="320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3" name="Rectangle 193"/>
            <p:cNvSpPr>
              <a:spLocks noChangeArrowheads="1"/>
            </p:cNvSpPr>
            <p:nvPr/>
          </p:nvSpPr>
          <p:spPr bwMode="auto">
            <a:xfrm>
              <a:off x="3088" y="317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4" name="Rectangle 194"/>
            <p:cNvSpPr>
              <a:spLocks noChangeArrowheads="1"/>
            </p:cNvSpPr>
            <p:nvPr/>
          </p:nvSpPr>
          <p:spPr bwMode="auto">
            <a:xfrm>
              <a:off x="3094" y="3126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5" name="Rectangle 195"/>
            <p:cNvSpPr>
              <a:spLocks noChangeArrowheads="1"/>
            </p:cNvSpPr>
            <p:nvPr/>
          </p:nvSpPr>
          <p:spPr bwMode="auto">
            <a:xfrm>
              <a:off x="3094" y="3076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6" name="Rectangle 196"/>
            <p:cNvSpPr>
              <a:spLocks noChangeArrowheads="1"/>
            </p:cNvSpPr>
            <p:nvPr/>
          </p:nvSpPr>
          <p:spPr bwMode="auto">
            <a:xfrm>
              <a:off x="3101" y="304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7" name="Rectangle 197"/>
            <p:cNvSpPr>
              <a:spLocks noChangeArrowheads="1"/>
            </p:cNvSpPr>
            <p:nvPr/>
          </p:nvSpPr>
          <p:spPr bwMode="auto">
            <a:xfrm>
              <a:off x="3113" y="291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8" name="Rectangle 198"/>
            <p:cNvSpPr>
              <a:spLocks noChangeArrowheads="1"/>
            </p:cNvSpPr>
            <p:nvPr/>
          </p:nvSpPr>
          <p:spPr bwMode="auto">
            <a:xfrm>
              <a:off x="3126" y="286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19" name="Rectangle 199"/>
            <p:cNvSpPr>
              <a:spLocks noChangeArrowheads="1"/>
            </p:cNvSpPr>
            <p:nvPr/>
          </p:nvSpPr>
          <p:spPr bwMode="auto">
            <a:xfrm>
              <a:off x="3132" y="2823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20" name="Rectangle 200"/>
            <p:cNvSpPr>
              <a:spLocks noChangeArrowheads="1"/>
            </p:cNvSpPr>
            <p:nvPr/>
          </p:nvSpPr>
          <p:spPr bwMode="auto">
            <a:xfrm>
              <a:off x="3132" y="2867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21" name="Rectangle 201"/>
            <p:cNvSpPr>
              <a:spLocks noChangeArrowheads="1"/>
            </p:cNvSpPr>
            <p:nvPr/>
          </p:nvSpPr>
          <p:spPr bwMode="auto">
            <a:xfrm>
              <a:off x="3139" y="288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22" name="Rectangle 202"/>
            <p:cNvSpPr>
              <a:spLocks noChangeArrowheads="1"/>
            </p:cNvSpPr>
            <p:nvPr/>
          </p:nvSpPr>
          <p:spPr bwMode="auto">
            <a:xfrm>
              <a:off x="3145" y="283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23" name="Rectangle 203"/>
            <p:cNvSpPr>
              <a:spLocks noChangeArrowheads="1"/>
            </p:cNvSpPr>
            <p:nvPr/>
          </p:nvSpPr>
          <p:spPr bwMode="auto">
            <a:xfrm>
              <a:off x="3151" y="281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24" name="Rectangle 204"/>
            <p:cNvSpPr>
              <a:spLocks noChangeArrowheads="1"/>
            </p:cNvSpPr>
            <p:nvPr/>
          </p:nvSpPr>
          <p:spPr bwMode="auto">
            <a:xfrm>
              <a:off x="3158" y="282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3125" name="Rectangle 205"/>
            <p:cNvSpPr>
              <a:spLocks noChangeArrowheads="1"/>
            </p:cNvSpPr>
            <p:nvPr/>
          </p:nvSpPr>
          <p:spPr bwMode="auto">
            <a:xfrm>
              <a:off x="3164" y="273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</p:grpSp>
      <p:grpSp>
        <p:nvGrpSpPr>
          <p:cNvPr id="62470" name="Group 206"/>
          <p:cNvGrpSpPr>
            <a:grpSpLocks/>
          </p:cNvGrpSpPr>
          <p:nvPr/>
        </p:nvGrpSpPr>
        <p:grpSpPr bwMode="auto">
          <a:xfrm>
            <a:off x="5032375" y="2727325"/>
            <a:ext cx="1714500" cy="2155825"/>
            <a:chOff x="3170" y="1718"/>
            <a:chExt cx="1080" cy="1358"/>
          </a:xfrm>
        </p:grpSpPr>
        <p:sp>
          <p:nvSpPr>
            <p:cNvPr id="62726" name="Rectangle 207"/>
            <p:cNvSpPr>
              <a:spLocks noChangeArrowheads="1"/>
            </p:cNvSpPr>
            <p:nvPr/>
          </p:nvSpPr>
          <p:spPr bwMode="auto">
            <a:xfrm>
              <a:off x="3170" y="268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27" name="Rectangle 208"/>
            <p:cNvSpPr>
              <a:spLocks noChangeArrowheads="1"/>
            </p:cNvSpPr>
            <p:nvPr/>
          </p:nvSpPr>
          <p:spPr bwMode="auto">
            <a:xfrm>
              <a:off x="3170" y="2545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28" name="Rectangle 209"/>
            <p:cNvSpPr>
              <a:spLocks noChangeArrowheads="1"/>
            </p:cNvSpPr>
            <p:nvPr/>
          </p:nvSpPr>
          <p:spPr bwMode="auto">
            <a:xfrm>
              <a:off x="3177" y="236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29" name="Rectangle 210"/>
            <p:cNvSpPr>
              <a:spLocks noChangeArrowheads="1"/>
            </p:cNvSpPr>
            <p:nvPr/>
          </p:nvSpPr>
          <p:spPr bwMode="auto">
            <a:xfrm>
              <a:off x="3183" y="214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0" name="Rectangle 211"/>
            <p:cNvSpPr>
              <a:spLocks noChangeArrowheads="1"/>
            </p:cNvSpPr>
            <p:nvPr/>
          </p:nvSpPr>
          <p:spPr bwMode="auto">
            <a:xfrm>
              <a:off x="3189" y="191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1" name="Rectangle 212"/>
            <p:cNvSpPr>
              <a:spLocks noChangeArrowheads="1"/>
            </p:cNvSpPr>
            <p:nvPr/>
          </p:nvSpPr>
          <p:spPr bwMode="auto">
            <a:xfrm>
              <a:off x="3195" y="171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2" name="Rectangle 213"/>
            <p:cNvSpPr>
              <a:spLocks noChangeArrowheads="1"/>
            </p:cNvSpPr>
            <p:nvPr/>
          </p:nvSpPr>
          <p:spPr bwMode="auto">
            <a:xfrm>
              <a:off x="3202" y="173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3" name="Rectangle 214"/>
            <p:cNvSpPr>
              <a:spLocks noChangeArrowheads="1"/>
            </p:cNvSpPr>
            <p:nvPr/>
          </p:nvSpPr>
          <p:spPr bwMode="auto">
            <a:xfrm>
              <a:off x="3208" y="197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4" name="Rectangle 215"/>
            <p:cNvSpPr>
              <a:spLocks noChangeArrowheads="1"/>
            </p:cNvSpPr>
            <p:nvPr/>
          </p:nvSpPr>
          <p:spPr bwMode="auto">
            <a:xfrm>
              <a:off x="3208" y="202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5" name="Rectangle 216"/>
            <p:cNvSpPr>
              <a:spLocks noChangeArrowheads="1"/>
            </p:cNvSpPr>
            <p:nvPr/>
          </p:nvSpPr>
          <p:spPr bwMode="auto">
            <a:xfrm>
              <a:off x="3214" y="2046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6" name="Rectangle 217"/>
            <p:cNvSpPr>
              <a:spLocks noChangeArrowheads="1"/>
            </p:cNvSpPr>
            <p:nvPr/>
          </p:nvSpPr>
          <p:spPr bwMode="auto">
            <a:xfrm>
              <a:off x="3221" y="206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7" name="Rectangle 218"/>
            <p:cNvSpPr>
              <a:spLocks noChangeArrowheads="1"/>
            </p:cNvSpPr>
            <p:nvPr/>
          </p:nvSpPr>
          <p:spPr bwMode="auto">
            <a:xfrm>
              <a:off x="3227" y="207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8" name="Rectangle 219"/>
            <p:cNvSpPr>
              <a:spLocks noChangeArrowheads="1"/>
            </p:cNvSpPr>
            <p:nvPr/>
          </p:nvSpPr>
          <p:spPr bwMode="auto">
            <a:xfrm>
              <a:off x="3233" y="2072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39" name="Rectangle 220"/>
            <p:cNvSpPr>
              <a:spLocks noChangeArrowheads="1"/>
            </p:cNvSpPr>
            <p:nvPr/>
          </p:nvSpPr>
          <p:spPr bwMode="auto">
            <a:xfrm>
              <a:off x="3240" y="2002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0" name="Rectangle 221"/>
            <p:cNvSpPr>
              <a:spLocks noChangeArrowheads="1"/>
            </p:cNvSpPr>
            <p:nvPr/>
          </p:nvSpPr>
          <p:spPr bwMode="auto">
            <a:xfrm>
              <a:off x="3246" y="188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1" name="Rectangle 222"/>
            <p:cNvSpPr>
              <a:spLocks noChangeArrowheads="1"/>
            </p:cNvSpPr>
            <p:nvPr/>
          </p:nvSpPr>
          <p:spPr bwMode="auto">
            <a:xfrm>
              <a:off x="3246" y="184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2" name="Rectangle 223"/>
            <p:cNvSpPr>
              <a:spLocks noChangeArrowheads="1"/>
            </p:cNvSpPr>
            <p:nvPr/>
          </p:nvSpPr>
          <p:spPr bwMode="auto">
            <a:xfrm>
              <a:off x="3252" y="185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3" name="Rectangle 224"/>
            <p:cNvSpPr>
              <a:spLocks noChangeArrowheads="1"/>
            </p:cNvSpPr>
            <p:nvPr/>
          </p:nvSpPr>
          <p:spPr bwMode="auto">
            <a:xfrm>
              <a:off x="3259" y="1882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4" name="Rectangle 225"/>
            <p:cNvSpPr>
              <a:spLocks noChangeArrowheads="1"/>
            </p:cNvSpPr>
            <p:nvPr/>
          </p:nvSpPr>
          <p:spPr bwMode="auto">
            <a:xfrm>
              <a:off x="3265" y="195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5" name="Rectangle 226"/>
            <p:cNvSpPr>
              <a:spLocks noChangeArrowheads="1"/>
            </p:cNvSpPr>
            <p:nvPr/>
          </p:nvSpPr>
          <p:spPr bwMode="auto">
            <a:xfrm>
              <a:off x="3271" y="2002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6" name="Rectangle 227"/>
            <p:cNvSpPr>
              <a:spLocks noChangeArrowheads="1"/>
            </p:cNvSpPr>
            <p:nvPr/>
          </p:nvSpPr>
          <p:spPr bwMode="auto">
            <a:xfrm>
              <a:off x="3278" y="209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7" name="Rectangle 228"/>
            <p:cNvSpPr>
              <a:spLocks noChangeArrowheads="1"/>
            </p:cNvSpPr>
            <p:nvPr/>
          </p:nvSpPr>
          <p:spPr bwMode="auto">
            <a:xfrm>
              <a:off x="3284" y="2122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8" name="Rectangle 229"/>
            <p:cNvSpPr>
              <a:spLocks noChangeArrowheads="1"/>
            </p:cNvSpPr>
            <p:nvPr/>
          </p:nvSpPr>
          <p:spPr bwMode="auto">
            <a:xfrm>
              <a:off x="3284" y="211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49" name="Rectangle 230"/>
            <p:cNvSpPr>
              <a:spLocks noChangeArrowheads="1"/>
            </p:cNvSpPr>
            <p:nvPr/>
          </p:nvSpPr>
          <p:spPr bwMode="auto">
            <a:xfrm>
              <a:off x="3290" y="2185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0" name="Rectangle 231"/>
            <p:cNvSpPr>
              <a:spLocks noChangeArrowheads="1"/>
            </p:cNvSpPr>
            <p:nvPr/>
          </p:nvSpPr>
          <p:spPr bwMode="auto">
            <a:xfrm>
              <a:off x="3297" y="216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1" name="Rectangle 232"/>
            <p:cNvSpPr>
              <a:spLocks noChangeArrowheads="1"/>
            </p:cNvSpPr>
            <p:nvPr/>
          </p:nvSpPr>
          <p:spPr bwMode="auto">
            <a:xfrm>
              <a:off x="3303" y="214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2" name="Rectangle 233"/>
            <p:cNvSpPr>
              <a:spLocks noChangeArrowheads="1"/>
            </p:cNvSpPr>
            <p:nvPr/>
          </p:nvSpPr>
          <p:spPr bwMode="auto">
            <a:xfrm>
              <a:off x="3309" y="214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3" name="Rectangle 234"/>
            <p:cNvSpPr>
              <a:spLocks noChangeArrowheads="1"/>
            </p:cNvSpPr>
            <p:nvPr/>
          </p:nvSpPr>
          <p:spPr bwMode="auto">
            <a:xfrm>
              <a:off x="3315" y="207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4" name="Rectangle 235"/>
            <p:cNvSpPr>
              <a:spLocks noChangeArrowheads="1"/>
            </p:cNvSpPr>
            <p:nvPr/>
          </p:nvSpPr>
          <p:spPr bwMode="auto">
            <a:xfrm>
              <a:off x="3322" y="207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5" name="Rectangle 236"/>
            <p:cNvSpPr>
              <a:spLocks noChangeArrowheads="1"/>
            </p:cNvSpPr>
            <p:nvPr/>
          </p:nvSpPr>
          <p:spPr bwMode="auto">
            <a:xfrm>
              <a:off x="3322" y="210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6" name="Rectangle 237"/>
            <p:cNvSpPr>
              <a:spLocks noChangeArrowheads="1"/>
            </p:cNvSpPr>
            <p:nvPr/>
          </p:nvSpPr>
          <p:spPr bwMode="auto">
            <a:xfrm>
              <a:off x="3328" y="215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7" name="Rectangle 238"/>
            <p:cNvSpPr>
              <a:spLocks noChangeArrowheads="1"/>
            </p:cNvSpPr>
            <p:nvPr/>
          </p:nvSpPr>
          <p:spPr bwMode="auto">
            <a:xfrm>
              <a:off x="3334" y="217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8" name="Rectangle 239"/>
            <p:cNvSpPr>
              <a:spLocks noChangeArrowheads="1"/>
            </p:cNvSpPr>
            <p:nvPr/>
          </p:nvSpPr>
          <p:spPr bwMode="auto">
            <a:xfrm>
              <a:off x="3341" y="221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59" name="Rectangle 240"/>
            <p:cNvSpPr>
              <a:spLocks noChangeArrowheads="1"/>
            </p:cNvSpPr>
            <p:nvPr/>
          </p:nvSpPr>
          <p:spPr bwMode="auto">
            <a:xfrm>
              <a:off x="3347" y="2261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0" name="Rectangle 241"/>
            <p:cNvSpPr>
              <a:spLocks noChangeArrowheads="1"/>
            </p:cNvSpPr>
            <p:nvPr/>
          </p:nvSpPr>
          <p:spPr bwMode="auto">
            <a:xfrm>
              <a:off x="3353" y="227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1" name="Rectangle 242"/>
            <p:cNvSpPr>
              <a:spLocks noChangeArrowheads="1"/>
            </p:cNvSpPr>
            <p:nvPr/>
          </p:nvSpPr>
          <p:spPr bwMode="auto">
            <a:xfrm>
              <a:off x="3360" y="228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2" name="Rectangle 243"/>
            <p:cNvSpPr>
              <a:spLocks noChangeArrowheads="1"/>
            </p:cNvSpPr>
            <p:nvPr/>
          </p:nvSpPr>
          <p:spPr bwMode="auto">
            <a:xfrm>
              <a:off x="3360" y="228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3" name="Rectangle 244"/>
            <p:cNvSpPr>
              <a:spLocks noChangeArrowheads="1"/>
            </p:cNvSpPr>
            <p:nvPr/>
          </p:nvSpPr>
          <p:spPr bwMode="auto">
            <a:xfrm>
              <a:off x="3366" y="228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4" name="Rectangle 245"/>
            <p:cNvSpPr>
              <a:spLocks noChangeArrowheads="1"/>
            </p:cNvSpPr>
            <p:nvPr/>
          </p:nvSpPr>
          <p:spPr bwMode="auto">
            <a:xfrm>
              <a:off x="3372" y="226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5" name="Rectangle 246"/>
            <p:cNvSpPr>
              <a:spLocks noChangeArrowheads="1"/>
            </p:cNvSpPr>
            <p:nvPr/>
          </p:nvSpPr>
          <p:spPr bwMode="auto">
            <a:xfrm>
              <a:off x="3379" y="223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6" name="Rectangle 247"/>
            <p:cNvSpPr>
              <a:spLocks noChangeArrowheads="1"/>
            </p:cNvSpPr>
            <p:nvPr/>
          </p:nvSpPr>
          <p:spPr bwMode="auto">
            <a:xfrm>
              <a:off x="3385" y="223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7" name="Rectangle 248"/>
            <p:cNvSpPr>
              <a:spLocks noChangeArrowheads="1"/>
            </p:cNvSpPr>
            <p:nvPr/>
          </p:nvSpPr>
          <p:spPr bwMode="auto">
            <a:xfrm>
              <a:off x="3391" y="2242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8" name="Rectangle 249"/>
            <p:cNvSpPr>
              <a:spLocks noChangeArrowheads="1"/>
            </p:cNvSpPr>
            <p:nvPr/>
          </p:nvSpPr>
          <p:spPr bwMode="auto">
            <a:xfrm>
              <a:off x="3398" y="225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69" name="Rectangle 250"/>
            <p:cNvSpPr>
              <a:spLocks noChangeArrowheads="1"/>
            </p:cNvSpPr>
            <p:nvPr/>
          </p:nvSpPr>
          <p:spPr bwMode="auto">
            <a:xfrm>
              <a:off x="3398" y="232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0" name="Rectangle 251"/>
            <p:cNvSpPr>
              <a:spLocks noChangeArrowheads="1"/>
            </p:cNvSpPr>
            <p:nvPr/>
          </p:nvSpPr>
          <p:spPr bwMode="auto">
            <a:xfrm>
              <a:off x="3404" y="236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1" name="Rectangle 252"/>
            <p:cNvSpPr>
              <a:spLocks noChangeArrowheads="1"/>
            </p:cNvSpPr>
            <p:nvPr/>
          </p:nvSpPr>
          <p:spPr bwMode="auto">
            <a:xfrm>
              <a:off x="3410" y="2343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2" name="Rectangle 253"/>
            <p:cNvSpPr>
              <a:spLocks noChangeArrowheads="1"/>
            </p:cNvSpPr>
            <p:nvPr/>
          </p:nvSpPr>
          <p:spPr bwMode="auto">
            <a:xfrm>
              <a:off x="3417" y="236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3" name="Rectangle 254"/>
            <p:cNvSpPr>
              <a:spLocks noChangeArrowheads="1"/>
            </p:cNvSpPr>
            <p:nvPr/>
          </p:nvSpPr>
          <p:spPr bwMode="auto">
            <a:xfrm>
              <a:off x="3423" y="2362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4" name="Rectangle 255"/>
            <p:cNvSpPr>
              <a:spLocks noChangeArrowheads="1"/>
            </p:cNvSpPr>
            <p:nvPr/>
          </p:nvSpPr>
          <p:spPr bwMode="auto">
            <a:xfrm>
              <a:off x="3429" y="2381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5" name="Rectangle 256"/>
            <p:cNvSpPr>
              <a:spLocks noChangeArrowheads="1"/>
            </p:cNvSpPr>
            <p:nvPr/>
          </p:nvSpPr>
          <p:spPr bwMode="auto">
            <a:xfrm>
              <a:off x="3435" y="2381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6" name="Rectangle 257"/>
            <p:cNvSpPr>
              <a:spLocks noChangeArrowheads="1"/>
            </p:cNvSpPr>
            <p:nvPr/>
          </p:nvSpPr>
          <p:spPr bwMode="auto">
            <a:xfrm>
              <a:off x="3435" y="236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7" name="Rectangle 258"/>
            <p:cNvSpPr>
              <a:spLocks noChangeArrowheads="1"/>
            </p:cNvSpPr>
            <p:nvPr/>
          </p:nvSpPr>
          <p:spPr bwMode="auto">
            <a:xfrm>
              <a:off x="3442" y="235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8" name="Rectangle 259"/>
            <p:cNvSpPr>
              <a:spLocks noChangeArrowheads="1"/>
            </p:cNvSpPr>
            <p:nvPr/>
          </p:nvSpPr>
          <p:spPr bwMode="auto">
            <a:xfrm>
              <a:off x="3448" y="236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79" name="Rectangle 260"/>
            <p:cNvSpPr>
              <a:spLocks noChangeArrowheads="1"/>
            </p:cNvSpPr>
            <p:nvPr/>
          </p:nvSpPr>
          <p:spPr bwMode="auto">
            <a:xfrm>
              <a:off x="3454" y="238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0" name="Rectangle 261"/>
            <p:cNvSpPr>
              <a:spLocks noChangeArrowheads="1"/>
            </p:cNvSpPr>
            <p:nvPr/>
          </p:nvSpPr>
          <p:spPr bwMode="auto">
            <a:xfrm>
              <a:off x="3461" y="242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1" name="Rectangle 262"/>
            <p:cNvSpPr>
              <a:spLocks noChangeArrowheads="1"/>
            </p:cNvSpPr>
            <p:nvPr/>
          </p:nvSpPr>
          <p:spPr bwMode="auto">
            <a:xfrm>
              <a:off x="3467" y="241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2" name="Rectangle 263"/>
            <p:cNvSpPr>
              <a:spLocks noChangeArrowheads="1"/>
            </p:cNvSpPr>
            <p:nvPr/>
          </p:nvSpPr>
          <p:spPr bwMode="auto">
            <a:xfrm>
              <a:off x="3473" y="244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3" name="Rectangle 264"/>
            <p:cNvSpPr>
              <a:spLocks noChangeArrowheads="1"/>
            </p:cNvSpPr>
            <p:nvPr/>
          </p:nvSpPr>
          <p:spPr bwMode="auto">
            <a:xfrm>
              <a:off x="3473" y="2476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4" name="Rectangle 265"/>
            <p:cNvSpPr>
              <a:spLocks noChangeArrowheads="1"/>
            </p:cNvSpPr>
            <p:nvPr/>
          </p:nvSpPr>
          <p:spPr bwMode="auto">
            <a:xfrm>
              <a:off x="3480" y="247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5" name="Rectangle 266"/>
            <p:cNvSpPr>
              <a:spLocks noChangeArrowheads="1"/>
            </p:cNvSpPr>
            <p:nvPr/>
          </p:nvSpPr>
          <p:spPr bwMode="auto">
            <a:xfrm>
              <a:off x="3486" y="250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6" name="Rectangle 267"/>
            <p:cNvSpPr>
              <a:spLocks noChangeArrowheads="1"/>
            </p:cNvSpPr>
            <p:nvPr/>
          </p:nvSpPr>
          <p:spPr bwMode="auto">
            <a:xfrm>
              <a:off x="3492" y="251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7" name="Rectangle 268"/>
            <p:cNvSpPr>
              <a:spLocks noChangeArrowheads="1"/>
            </p:cNvSpPr>
            <p:nvPr/>
          </p:nvSpPr>
          <p:spPr bwMode="auto">
            <a:xfrm>
              <a:off x="3499" y="249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8" name="Rectangle 269"/>
            <p:cNvSpPr>
              <a:spLocks noChangeArrowheads="1"/>
            </p:cNvSpPr>
            <p:nvPr/>
          </p:nvSpPr>
          <p:spPr bwMode="auto">
            <a:xfrm>
              <a:off x="3505" y="2501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89" name="Rectangle 270"/>
            <p:cNvSpPr>
              <a:spLocks noChangeArrowheads="1"/>
            </p:cNvSpPr>
            <p:nvPr/>
          </p:nvSpPr>
          <p:spPr bwMode="auto">
            <a:xfrm>
              <a:off x="3511" y="250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0" name="Rectangle 271"/>
            <p:cNvSpPr>
              <a:spLocks noChangeArrowheads="1"/>
            </p:cNvSpPr>
            <p:nvPr/>
          </p:nvSpPr>
          <p:spPr bwMode="auto">
            <a:xfrm>
              <a:off x="3511" y="2482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1" name="Rectangle 272"/>
            <p:cNvSpPr>
              <a:spLocks noChangeArrowheads="1"/>
            </p:cNvSpPr>
            <p:nvPr/>
          </p:nvSpPr>
          <p:spPr bwMode="auto">
            <a:xfrm>
              <a:off x="3518" y="249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2" name="Rectangle 273"/>
            <p:cNvSpPr>
              <a:spLocks noChangeArrowheads="1"/>
            </p:cNvSpPr>
            <p:nvPr/>
          </p:nvSpPr>
          <p:spPr bwMode="auto">
            <a:xfrm>
              <a:off x="3524" y="251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3" name="Rectangle 274"/>
            <p:cNvSpPr>
              <a:spLocks noChangeArrowheads="1"/>
            </p:cNvSpPr>
            <p:nvPr/>
          </p:nvSpPr>
          <p:spPr bwMode="auto">
            <a:xfrm>
              <a:off x="3530" y="253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4" name="Rectangle 275"/>
            <p:cNvSpPr>
              <a:spLocks noChangeArrowheads="1"/>
            </p:cNvSpPr>
            <p:nvPr/>
          </p:nvSpPr>
          <p:spPr bwMode="auto">
            <a:xfrm>
              <a:off x="3537" y="256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5" name="Rectangle 276"/>
            <p:cNvSpPr>
              <a:spLocks noChangeArrowheads="1"/>
            </p:cNvSpPr>
            <p:nvPr/>
          </p:nvSpPr>
          <p:spPr bwMode="auto">
            <a:xfrm>
              <a:off x="3543" y="254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6" name="Rectangle 277"/>
            <p:cNvSpPr>
              <a:spLocks noChangeArrowheads="1"/>
            </p:cNvSpPr>
            <p:nvPr/>
          </p:nvSpPr>
          <p:spPr bwMode="auto">
            <a:xfrm>
              <a:off x="3549" y="251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7" name="Rectangle 278"/>
            <p:cNvSpPr>
              <a:spLocks noChangeArrowheads="1"/>
            </p:cNvSpPr>
            <p:nvPr/>
          </p:nvSpPr>
          <p:spPr bwMode="auto">
            <a:xfrm>
              <a:off x="3549" y="2577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8" name="Rectangle 279"/>
            <p:cNvSpPr>
              <a:spLocks noChangeArrowheads="1"/>
            </p:cNvSpPr>
            <p:nvPr/>
          </p:nvSpPr>
          <p:spPr bwMode="auto">
            <a:xfrm>
              <a:off x="3556" y="257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99" name="Rectangle 280"/>
            <p:cNvSpPr>
              <a:spLocks noChangeArrowheads="1"/>
            </p:cNvSpPr>
            <p:nvPr/>
          </p:nvSpPr>
          <p:spPr bwMode="auto">
            <a:xfrm>
              <a:off x="3562" y="255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0" name="Rectangle 281"/>
            <p:cNvSpPr>
              <a:spLocks noChangeArrowheads="1"/>
            </p:cNvSpPr>
            <p:nvPr/>
          </p:nvSpPr>
          <p:spPr bwMode="auto">
            <a:xfrm>
              <a:off x="3568" y="254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1" name="Rectangle 282"/>
            <p:cNvSpPr>
              <a:spLocks noChangeArrowheads="1"/>
            </p:cNvSpPr>
            <p:nvPr/>
          </p:nvSpPr>
          <p:spPr bwMode="auto">
            <a:xfrm>
              <a:off x="3574" y="253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2" name="Rectangle 283"/>
            <p:cNvSpPr>
              <a:spLocks noChangeArrowheads="1"/>
            </p:cNvSpPr>
            <p:nvPr/>
          </p:nvSpPr>
          <p:spPr bwMode="auto">
            <a:xfrm>
              <a:off x="3581" y="254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3" name="Rectangle 284"/>
            <p:cNvSpPr>
              <a:spLocks noChangeArrowheads="1"/>
            </p:cNvSpPr>
            <p:nvPr/>
          </p:nvSpPr>
          <p:spPr bwMode="auto">
            <a:xfrm>
              <a:off x="3587" y="255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4" name="Rectangle 285"/>
            <p:cNvSpPr>
              <a:spLocks noChangeArrowheads="1"/>
            </p:cNvSpPr>
            <p:nvPr/>
          </p:nvSpPr>
          <p:spPr bwMode="auto">
            <a:xfrm>
              <a:off x="3587" y="257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5" name="Rectangle 286"/>
            <p:cNvSpPr>
              <a:spLocks noChangeArrowheads="1"/>
            </p:cNvSpPr>
            <p:nvPr/>
          </p:nvSpPr>
          <p:spPr bwMode="auto">
            <a:xfrm>
              <a:off x="3593" y="2526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6" name="Rectangle 287"/>
            <p:cNvSpPr>
              <a:spLocks noChangeArrowheads="1"/>
            </p:cNvSpPr>
            <p:nvPr/>
          </p:nvSpPr>
          <p:spPr bwMode="auto">
            <a:xfrm>
              <a:off x="3600" y="255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7" name="Rectangle 288"/>
            <p:cNvSpPr>
              <a:spLocks noChangeArrowheads="1"/>
            </p:cNvSpPr>
            <p:nvPr/>
          </p:nvSpPr>
          <p:spPr bwMode="auto">
            <a:xfrm>
              <a:off x="3606" y="259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8" name="Rectangle 289"/>
            <p:cNvSpPr>
              <a:spLocks noChangeArrowheads="1"/>
            </p:cNvSpPr>
            <p:nvPr/>
          </p:nvSpPr>
          <p:spPr bwMode="auto">
            <a:xfrm>
              <a:off x="3612" y="256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09" name="Rectangle 290"/>
            <p:cNvSpPr>
              <a:spLocks noChangeArrowheads="1"/>
            </p:cNvSpPr>
            <p:nvPr/>
          </p:nvSpPr>
          <p:spPr bwMode="auto">
            <a:xfrm>
              <a:off x="3619" y="2602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0" name="Rectangle 291"/>
            <p:cNvSpPr>
              <a:spLocks noChangeArrowheads="1"/>
            </p:cNvSpPr>
            <p:nvPr/>
          </p:nvSpPr>
          <p:spPr bwMode="auto">
            <a:xfrm>
              <a:off x="3625" y="262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1" name="Rectangle 292"/>
            <p:cNvSpPr>
              <a:spLocks noChangeArrowheads="1"/>
            </p:cNvSpPr>
            <p:nvPr/>
          </p:nvSpPr>
          <p:spPr bwMode="auto">
            <a:xfrm>
              <a:off x="3625" y="259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2" name="Rectangle 293"/>
            <p:cNvSpPr>
              <a:spLocks noChangeArrowheads="1"/>
            </p:cNvSpPr>
            <p:nvPr/>
          </p:nvSpPr>
          <p:spPr bwMode="auto">
            <a:xfrm>
              <a:off x="3631" y="259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3" name="Rectangle 294"/>
            <p:cNvSpPr>
              <a:spLocks noChangeArrowheads="1"/>
            </p:cNvSpPr>
            <p:nvPr/>
          </p:nvSpPr>
          <p:spPr bwMode="auto">
            <a:xfrm>
              <a:off x="3638" y="257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4" name="Rectangle 295"/>
            <p:cNvSpPr>
              <a:spLocks noChangeArrowheads="1"/>
            </p:cNvSpPr>
            <p:nvPr/>
          </p:nvSpPr>
          <p:spPr bwMode="auto">
            <a:xfrm>
              <a:off x="3644" y="258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5" name="Rectangle 296"/>
            <p:cNvSpPr>
              <a:spLocks noChangeArrowheads="1"/>
            </p:cNvSpPr>
            <p:nvPr/>
          </p:nvSpPr>
          <p:spPr bwMode="auto">
            <a:xfrm>
              <a:off x="3650" y="2596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6" name="Rectangle 297"/>
            <p:cNvSpPr>
              <a:spLocks noChangeArrowheads="1"/>
            </p:cNvSpPr>
            <p:nvPr/>
          </p:nvSpPr>
          <p:spPr bwMode="auto">
            <a:xfrm>
              <a:off x="3657" y="258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7" name="Rectangle 298"/>
            <p:cNvSpPr>
              <a:spLocks noChangeArrowheads="1"/>
            </p:cNvSpPr>
            <p:nvPr/>
          </p:nvSpPr>
          <p:spPr bwMode="auto">
            <a:xfrm>
              <a:off x="3663" y="259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8" name="Rectangle 299"/>
            <p:cNvSpPr>
              <a:spLocks noChangeArrowheads="1"/>
            </p:cNvSpPr>
            <p:nvPr/>
          </p:nvSpPr>
          <p:spPr bwMode="auto">
            <a:xfrm>
              <a:off x="3663" y="263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19" name="Rectangle 300"/>
            <p:cNvSpPr>
              <a:spLocks noChangeArrowheads="1"/>
            </p:cNvSpPr>
            <p:nvPr/>
          </p:nvSpPr>
          <p:spPr bwMode="auto">
            <a:xfrm>
              <a:off x="3669" y="262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0" name="Rectangle 301"/>
            <p:cNvSpPr>
              <a:spLocks noChangeArrowheads="1"/>
            </p:cNvSpPr>
            <p:nvPr/>
          </p:nvSpPr>
          <p:spPr bwMode="auto">
            <a:xfrm>
              <a:off x="3676" y="265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1" name="Rectangle 302"/>
            <p:cNvSpPr>
              <a:spLocks noChangeArrowheads="1"/>
            </p:cNvSpPr>
            <p:nvPr/>
          </p:nvSpPr>
          <p:spPr bwMode="auto">
            <a:xfrm>
              <a:off x="3682" y="267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2" name="Rectangle 303"/>
            <p:cNvSpPr>
              <a:spLocks noChangeArrowheads="1"/>
            </p:cNvSpPr>
            <p:nvPr/>
          </p:nvSpPr>
          <p:spPr bwMode="auto">
            <a:xfrm>
              <a:off x="3688" y="270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3" name="Rectangle 304"/>
            <p:cNvSpPr>
              <a:spLocks noChangeArrowheads="1"/>
            </p:cNvSpPr>
            <p:nvPr/>
          </p:nvSpPr>
          <p:spPr bwMode="auto">
            <a:xfrm>
              <a:off x="3694" y="265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4" name="Rectangle 305"/>
            <p:cNvSpPr>
              <a:spLocks noChangeArrowheads="1"/>
            </p:cNvSpPr>
            <p:nvPr/>
          </p:nvSpPr>
          <p:spPr bwMode="auto">
            <a:xfrm>
              <a:off x="3701" y="2602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5" name="Rectangle 306"/>
            <p:cNvSpPr>
              <a:spLocks noChangeArrowheads="1"/>
            </p:cNvSpPr>
            <p:nvPr/>
          </p:nvSpPr>
          <p:spPr bwMode="auto">
            <a:xfrm>
              <a:off x="3701" y="260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6" name="Rectangle 307"/>
            <p:cNvSpPr>
              <a:spLocks noChangeArrowheads="1"/>
            </p:cNvSpPr>
            <p:nvPr/>
          </p:nvSpPr>
          <p:spPr bwMode="auto">
            <a:xfrm>
              <a:off x="3707" y="266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7" name="Rectangle 308"/>
            <p:cNvSpPr>
              <a:spLocks noChangeArrowheads="1"/>
            </p:cNvSpPr>
            <p:nvPr/>
          </p:nvSpPr>
          <p:spPr bwMode="auto">
            <a:xfrm>
              <a:off x="3713" y="2627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8" name="Rectangle 309"/>
            <p:cNvSpPr>
              <a:spLocks noChangeArrowheads="1"/>
            </p:cNvSpPr>
            <p:nvPr/>
          </p:nvSpPr>
          <p:spPr bwMode="auto">
            <a:xfrm>
              <a:off x="3720" y="265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29" name="Rectangle 310"/>
            <p:cNvSpPr>
              <a:spLocks noChangeArrowheads="1"/>
            </p:cNvSpPr>
            <p:nvPr/>
          </p:nvSpPr>
          <p:spPr bwMode="auto">
            <a:xfrm>
              <a:off x="3726" y="262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0" name="Rectangle 311"/>
            <p:cNvSpPr>
              <a:spLocks noChangeArrowheads="1"/>
            </p:cNvSpPr>
            <p:nvPr/>
          </p:nvSpPr>
          <p:spPr bwMode="auto">
            <a:xfrm>
              <a:off x="3732" y="2697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1" name="Rectangle 312"/>
            <p:cNvSpPr>
              <a:spLocks noChangeArrowheads="1"/>
            </p:cNvSpPr>
            <p:nvPr/>
          </p:nvSpPr>
          <p:spPr bwMode="auto">
            <a:xfrm>
              <a:off x="3739" y="266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2" name="Rectangle 313"/>
            <p:cNvSpPr>
              <a:spLocks noChangeArrowheads="1"/>
            </p:cNvSpPr>
            <p:nvPr/>
          </p:nvSpPr>
          <p:spPr bwMode="auto">
            <a:xfrm>
              <a:off x="3739" y="264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3" name="Rectangle 314"/>
            <p:cNvSpPr>
              <a:spLocks noChangeArrowheads="1"/>
            </p:cNvSpPr>
            <p:nvPr/>
          </p:nvSpPr>
          <p:spPr bwMode="auto">
            <a:xfrm>
              <a:off x="3745" y="269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4" name="Rectangle 315"/>
            <p:cNvSpPr>
              <a:spLocks noChangeArrowheads="1"/>
            </p:cNvSpPr>
            <p:nvPr/>
          </p:nvSpPr>
          <p:spPr bwMode="auto">
            <a:xfrm>
              <a:off x="3751" y="269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5" name="Rectangle 316"/>
            <p:cNvSpPr>
              <a:spLocks noChangeArrowheads="1"/>
            </p:cNvSpPr>
            <p:nvPr/>
          </p:nvSpPr>
          <p:spPr bwMode="auto">
            <a:xfrm>
              <a:off x="3758" y="269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6" name="Rectangle 317"/>
            <p:cNvSpPr>
              <a:spLocks noChangeArrowheads="1"/>
            </p:cNvSpPr>
            <p:nvPr/>
          </p:nvSpPr>
          <p:spPr bwMode="auto">
            <a:xfrm>
              <a:off x="3764" y="270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7" name="Rectangle 318"/>
            <p:cNvSpPr>
              <a:spLocks noChangeArrowheads="1"/>
            </p:cNvSpPr>
            <p:nvPr/>
          </p:nvSpPr>
          <p:spPr bwMode="auto">
            <a:xfrm>
              <a:off x="3770" y="269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8" name="Rectangle 319"/>
            <p:cNvSpPr>
              <a:spLocks noChangeArrowheads="1"/>
            </p:cNvSpPr>
            <p:nvPr/>
          </p:nvSpPr>
          <p:spPr bwMode="auto">
            <a:xfrm>
              <a:off x="3777" y="270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39" name="Rectangle 320"/>
            <p:cNvSpPr>
              <a:spLocks noChangeArrowheads="1"/>
            </p:cNvSpPr>
            <p:nvPr/>
          </p:nvSpPr>
          <p:spPr bwMode="auto">
            <a:xfrm>
              <a:off x="3777" y="273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0" name="Rectangle 321"/>
            <p:cNvSpPr>
              <a:spLocks noChangeArrowheads="1"/>
            </p:cNvSpPr>
            <p:nvPr/>
          </p:nvSpPr>
          <p:spPr bwMode="auto">
            <a:xfrm>
              <a:off x="3783" y="271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1" name="Rectangle 322"/>
            <p:cNvSpPr>
              <a:spLocks noChangeArrowheads="1"/>
            </p:cNvSpPr>
            <p:nvPr/>
          </p:nvSpPr>
          <p:spPr bwMode="auto">
            <a:xfrm>
              <a:off x="3789" y="272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2" name="Rectangle 323"/>
            <p:cNvSpPr>
              <a:spLocks noChangeArrowheads="1"/>
            </p:cNvSpPr>
            <p:nvPr/>
          </p:nvSpPr>
          <p:spPr bwMode="auto">
            <a:xfrm>
              <a:off x="3796" y="270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3" name="Rectangle 324"/>
            <p:cNvSpPr>
              <a:spLocks noChangeArrowheads="1"/>
            </p:cNvSpPr>
            <p:nvPr/>
          </p:nvSpPr>
          <p:spPr bwMode="auto">
            <a:xfrm>
              <a:off x="3802" y="278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4" name="Rectangle 325"/>
            <p:cNvSpPr>
              <a:spLocks noChangeArrowheads="1"/>
            </p:cNvSpPr>
            <p:nvPr/>
          </p:nvSpPr>
          <p:spPr bwMode="auto">
            <a:xfrm>
              <a:off x="3808" y="277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5" name="Rectangle 326"/>
            <p:cNvSpPr>
              <a:spLocks noChangeArrowheads="1"/>
            </p:cNvSpPr>
            <p:nvPr/>
          </p:nvSpPr>
          <p:spPr bwMode="auto">
            <a:xfrm>
              <a:off x="3814" y="2773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6" name="Rectangle 327"/>
            <p:cNvSpPr>
              <a:spLocks noChangeArrowheads="1"/>
            </p:cNvSpPr>
            <p:nvPr/>
          </p:nvSpPr>
          <p:spPr bwMode="auto">
            <a:xfrm>
              <a:off x="3814" y="2785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7" name="Rectangle 328"/>
            <p:cNvSpPr>
              <a:spLocks noChangeArrowheads="1"/>
            </p:cNvSpPr>
            <p:nvPr/>
          </p:nvSpPr>
          <p:spPr bwMode="auto">
            <a:xfrm>
              <a:off x="3821" y="278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8" name="Rectangle 329"/>
            <p:cNvSpPr>
              <a:spLocks noChangeArrowheads="1"/>
            </p:cNvSpPr>
            <p:nvPr/>
          </p:nvSpPr>
          <p:spPr bwMode="auto">
            <a:xfrm>
              <a:off x="3827" y="280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49" name="Rectangle 330"/>
            <p:cNvSpPr>
              <a:spLocks noChangeArrowheads="1"/>
            </p:cNvSpPr>
            <p:nvPr/>
          </p:nvSpPr>
          <p:spPr bwMode="auto">
            <a:xfrm>
              <a:off x="3833" y="276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0" name="Rectangle 331"/>
            <p:cNvSpPr>
              <a:spLocks noChangeArrowheads="1"/>
            </p:cNvSpPr>
            <p:nvPr/>
          </p:nvSpPr>
          <p:spPr bwMode="auto">
            <a:xfrm>
              <a:off x="3840" y="279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1" name="Rectangle 332"/>
            <p:cNvSpPr>
              <a:spLocks noChangeArrowheads="1"/>
            </p:cNvSpPr>
            <p:nvPr/>
          </p:nvSpPr>
          <p:spPr bwMode="auto">
            <a:xfrm>
              <a:off x="3846" y="274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2" name="Rectangle 333"/>
            <p:cNvSpPr>
              <a:spLocks noChangeArrowheads="1"/>
            </p:cNvSpPr>
            <p:nvPr/>
          </p:nvSpPr>
          <p:spPr bwMode="auto">
            <a:xfrm>
              <a:off x="3852" y="276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3" name="Rectangle 334"/>
            <p:cNvSpPr>
              <a:spLocks noChangeArrowheads="1"/>
            </p:cNvSpPr>
            <p:nvPr/>
          </p:nvSpPr>
          <p:spPr bwMode="auto">
            <a:xfrm>
              <a:off x="3852" y="2773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4" name="Rectangle 335"/>
            <p:cNvSpPr>
              <a:spLocks noChangeArrowheads="1"/>
            </p:cNvSpPr>
            <p:nvPr/>
          </p:nvSpPr>
          <p:spPr bwMode="auto">
            <a:xfrm>
              <a:off x="3859" y="277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5" name="Rectangle 336"/>
            <p:cNvSpPr>
              <a:spLocks noChangeArrowheads="1"/>
            </p:cNvSpPr>
            <p:nvPr/>
          </p:nvSpPr>
          <p:spPr bwMode="auto">
            <a:xfrm>
              <a:off x="3865" y="284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6" name="Rectangle 337"/>
            <p:cNvSpPr>
              <a:spLocks noChangeArrowheads="1"/>
            </p:cNvSpPr>
            <p:nvPr/>
          </p:nvSpPr>
          <p:spPr bwMode="auto">
            <a:xfrm>
              <a:off x="3871" y="280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7" name="Rectangle 338"/>
            <p:cNvSpPr>
              <a:spLocks noChangeArrowheads="1"/>
            </p:cNvSpPr>
            <p:nvPr/>
          </p:nvSpPr>
          <p:spPr bwMode="auto">
            <a:xfrm>
              <a:off x="3878" y="283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8" name="Rectangle 339"/>
            <p:cNvSpPr>
              <a:spLocks noChangeArrowheads="1"/>
            </p:cNvSpPr>
            <p:nvPr/>
          </p:nvSpPr>
          <p:spPr bwMode="auto">
            <a:xfrm>
              <a:off x="3884" y="281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59" name="Rectangle 340"/>
            <p:cNvSpPr>
              <a:spLocks noChangeArrowheads="1"/>
            </p:cNvSpPr>
            <p:nvPr/>
          </p:nvSpPr>
          <p:spPr bwMode="auto">
            <a:xfrm>
              <a:off x="3890" y="2817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0" name="Rectangle 341"/>
            <p:cNvSpPr>
              <a:spLocks noChangeArrowheads="1"/>
            </p:cNvSpPr>
            <p:nvPr/>
          </p:nvSpPr>
          <p:spPr bwMode="auto">
            <a:xfrm>
              <a:off x="3890" y="281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1" name="Rectangle 342"/>
            <p:cNvSpPr>
              <a:spLocks noChangeArrowheads="1"/>
            </p:cNvSpPr>
            <p:nvPr/>
          </p:nvSpPr>
          <p:spPr bwMode="auto">
            <a:xfrm>
              <a:off x="3897" y="280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2" name="Rectangle 343"/>
            <p:cNvSpPr>
              <a:spLocks noChangeArrowheads="1"/>
            </p:cNvSpPr>
            <p:nvPr/>
          </p:nvSpPr>
          <p:spPr bwMode="auto">
            <a:xfrm>
              <a:off x="3903" y="281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3" name="Rectangle 344"/>
            <p:cNvSpPr>
              <a:spLocks noChangeArrowheads="1"/>
            </p:cNvSpPr>
            <p:nvPr/>
          </p:nvSpPr>
          <p:spPr bwMode="auto">
            <a:xfrm>
              <a:off x="3909" y="279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4" name="Rectangle 345"/>
            <p:cNvSpPr>
              <a:spLocks noChangeArrowheads="1"/>
            </p:cNvSpPr>
            <p:nvPr/>
          </p:nvSpPr>
          <p:spPr bwMode="auto">
            <a:xfrm>
              <a:off x="3916" y="284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5" name="Rectangle 346"/>
            <p:cNvSpPr>
              <a:spLocks noChangeArrowheads="1"/>
            </p:cNvSpPr>
            <p:nvPr/>
          </p:nvSpPr>
          <p:spPr bwMode="auto">
            <a:xfrm>
              <a:off x="3922" y="283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6" name="Rectangle 347"/>
            <p:cNvSpPr>
              <a:spLocks noChangeArrowheads="1"/>
            </p:cNvSpPr>
            <p:nvPr/>
          </p:nvSpPr>
          <p:spPr bwMode="auto">
            <a:xfrm>
              <a:off x="3928" y="285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7" name="Rectangle 348"/>
            <p:cNvSpPr>
              <a:spLocks noChangeArrowheads="1"/>
            </p:cNvSpPr>
            <p:nvPr/>
          </p:nvSpPr>
          <p:spPr bwMode="auto">
            <a:xfrm>
              <a:off x="3928" y="2905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8" name="Rectangle 349"/>
            <p:cNvSpPr>
              <a:spLocks noChangeArrowheads="1"/>
            </p:cNvSpPr>
            <p:nvPr/>
          </p:nvSpPr>
          <p:spPr bwMode="auto">
            <a:xfrm>
              <a:off x="3935" y="289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69" name="Rectangle 350"/>
            <p:cNvSpPr>
              <a:spLocks noChangeArrowheads="1"/>
            </p:cNvSpPr>
            <p:nvPr/>
          </p:nvSpPr>
          <p:spPr bwMode="auto">
            <a:xfrm>
              <a:off x="3941" y="289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0" name="Rectangle 351"/>
            <p:cNvSpPr>
              <a:spLocks noChangeArrowheads="1"/>
            </p:cNvSpPr>
            <p:nvPr/>
          </p:nvSpPr>
          <p:spPr bwMode="auto">
            <a:xfrm>
              <a:off x="3947" y="291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1" name="Rectangle 352"/>
            <p:cNvSpPr>
              <a:spLocks noChangeArrowheads="1"/>
            </p:cNvSpPr>
            <p:nvPr/>
          </p:nvSpPr>
          <p:spPr bwMode="auto">
            <a:xfrm>
              <a:off x="3953" y="2893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2" name="Rectangle 353"/>
            <p:cNvSpPr>
              <a:spLocks noChangeArrowheads="1"/>
            </p:cNvSpPr>
            <p:nvPr/>
          </p:nvSpPr>
          <p:spPr bwMode="auto">
            <a:xfrm>
              <a:off x="3960" y="289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3" name="Rectangle 354"/>
            <p:cNvSpPr>
              <a:spLocks noChangeArrowheads="1"/>
            </p:cNvSpPr>
            <p:nvPr/>
          </p:nvSpPr>
          <p:spPr bwMode="auto">
            <a:xfrm>
              <a:off x="3966" y="286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4" name="Rectangle 355"/>
            <p:cNvSpPr>
              <a:spLocks noChangeArrowheads="1"/>
            </p:cNvSpPr>
            <p:nvPr/>
          </p:nvSpPr>
          <p:spPr bwMode="auto">
            <a:xfrm>
              <a:off x="3966" y="2842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5" name="Rectangle 356"/>
            <p:cNvSpPr>
              <a:spLocks noChangeArrowheads="1"/>
            </p:cNvSpPr>
            <p:nvPr/>
          </p:nvSpPr>
          <p:spPr bwMode="auto">
            <a:xfrm>
              <a:off x="3972" y="2886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6" name="Rectangle 357"/>
            <p:cNvSpPr>
              <a:spLocks noChangeArrowheads="1"/>
            </p:cNvSpPr>
            <p:nvPr/>
          </p:nvSpPr>
          <p:spPr bwMode="auto">
            <a:xfrm>
              <a:off x="3979" y="286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7" name="Rectangle 358"/>
            <p:cNvSpPr>
              <a:spLocks noChangeArrowheads="1"/>
            </p:cNvSpPr>
            <p:nvPr/>
          </p:nvSpPr>
          <p:spPr bwMode="auto">
            <a:xfrm>
              <a:off x="3985" y="286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8" name="Rectangle 359"/>
            <p:cNvSpPr>
              <a:spLocks noChangeArrowheads="1"/>
            </p:cNvSpPr>
            <p:nvPr/>
          </p:nvSpPr>
          <p:spPr bwMode="auto">
            <a:xfrm>
              <a:off x="3991" y="2912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79" name="Rectangle 360"/>
            <p:cNvSpPr>
              <a:spLocks noChangeArrowheads="1"/>
            </p:cNvSpPr>
            <p:nvPr/>
          </p:nvSpPr>
          <p:spPr bwMode="auto">
            <a:xfrm>
              <a:off x="3998" y="290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0" name="Rectangle 361"/>
            <p:cNvSpPr>
              <a:spLocks noChangeArrowheads="1"/>
            </p:cNvSpPr>
            <p:nvPr/>
          </p:nvSpPr>
          <p:spPr bwMode="auto">
            <a:xfrm>
              <a:off x="4004" y="293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1" name="Rectangle 362"/>
            <p:cNvSpPr>
              <a:spLocks noChangeArrowheads="1"/>
            </p:cNvSpPr>
            <p:nvPr/>
          </p:nvSpPr>
          <p:spPr bwMode="auto">
            <a:xfrm>
              <a:off x="4004" y="293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2" name="Rectangle 363"/>
            <p:cNvSpPr>
              <a:spLocks noChangeArrowheads="1"/>
            </p:cNvSpPr>
            <p:nvPr/>
          </p:nvSpPr>
          <p:spPr bwMode="auto">
            <a:xfrm>
              <a:off x="4010" y="296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3" name="Rectangle 364"/>
            <p:cNvSpPr>
              <a:spLocks noChangeArrowheads="1"/>
            </p:cNvSpPr>
            <p:nvPr/>
          </p:nvSpPr>
          <p:spPr bwMode="auto">
            <a:xfrm>
              <a:off x="4017" y="2962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4" name="Rectangle 365"/>
            <p:cNvSpPr>
              <a:spLocks noChangeArrowheads="1"/>
            </p:cNvSpPr>
            <p:nvPr/>
          </p:nvSpPr>
          <p:spPr bwMode="auto">
            <a:xfrm>
              <a:off x="4023" y="295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5" name="Rectangle 366"/>
            <p:cNvSpPr>
              <a:spLocks noChangeArrowheads="1"/>
            </p:cNvSpPr>
            <p:nvPr/>
          </p:nvSpPr>
          <p:spPr bwMode="auto">
            <a:xfrm>
              <a:off x="4029" y="2943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6" name="Rectangle 367"/>
            <p:cNvSpPr>
              <a:spLocks noChangeArrowheads="1"/>
            </p:cNvSpPr>
            <p:nvPr/>
          </p:nvSpPr>
          <p:spPr bwMode="auto">
            <a:xfrm>
              <a:off x="4036" y="293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7" name="Rectangle 368"/>
            <p:cNvSpPr>
              <a:spLocks noChangeArrowheads="1"/>
            </p:cNvSpPr>
            <p:nvPr/>
          </p:nvSpPr>
          <p:spPr bwMode="auto">
            <a:xfrm>
              <a:off x="4042" y="295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8" name="Rectangle 369"/>
            <p:cNvSpPr>
              <a:spLocks noChangeArrowheads="1"/>
            </p:cNvSpPr>
            <p:nvPr/>
          </p:nvSpPr>
          <p:spPr bwMode="auto">
            <a:xfrm>
              <a:off x="4042" y="295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89" name="Rectangle 370"/>
            <p:cNvSpPr>
              <a:spLocks noChangeArrowheads="1"/>
            </p:cNvSpPr>
            <p:nvPr/>
          </p:nvSpPr>
          <p:spPr bwMode="auto">
            <a:xfrm>
              <a:off x="4048" y="297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0" name="Rectangle 371"/>
            <p:cNvSpPr>
              <a:spLocks noChangeArrowheads="1"/>
            </p:cNvSpPr>
            <p:nvPr/>
          </p:nvSpPr>
          <p:spPr bwMode="auto">
            <a:xfrm>
              <a:off x="4055" y="295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1" name="Rectangle 372"/>
            <p:cNvSpPr>
              <a:spLocks noChangeArrowheads="1"/>
            </p:cNvSpPr>
            <p:nvPr/>
          </p:nvSpPr>
          <p:spPr bwMode="auto">
            <a:xfrm>
              <a:off x="4061" y="298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2" name="Rectangle 373"/>
            <p:cNvSpPr>
              <a:spLocks noChangeArrowheads="1"/>
            </p:cNvSpPr>
            <p:nvPr/>
          </p:nvSpPr>
          <p:spPr bwMode="auto">
            <a:xfrm>
              <a:off x="4067" y="298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3" name="Rectangle 374"/>
            <p:cNvSpPr>
              <a:spLocks noChangeArrowheads="1"/>
            </p:cNvSpPr>
            <p:nvPr/>
          </p:nvSpPr>
          <p:spPr bwMode="auto">
            <a:xfrm>
              <a:off x="4073" y="2987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4" name="Rectangle 375"/>
            <p:cNvSpPr>
              <a:spLocks noChangeArrowheads="1"/>
            </p:cNvSpPr>
            <p:nvPr/>
          </p:nvSpPr>
          <p:spPr bwMode="auto">
            <a:xfrm>
              <a:off x="4080" y="297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5" name="Rectangle 376"/>
            <p:cNvSpPr>
              <a:spLocks noChangeArrowheads="1"/>
            </p:cNvSpPr>
            <p:nvPr/>
          </p:nvSpPr>
          <p:spPr bwMode="auto">
            <a:xfrm>
              <a:off x="4080" y="298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6" name="Rectangle 377"/>
            <p:cNvSpPr>
              <a:spLocks noChangeArrowheads="1"/>
            </p:cNvSpPr>
            <p:nvPr/>
          </p:nvSpPr>
          <p:spPr bwMode="auto">
            <a:xfrm>
              <a:off x="4086" y="298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7" name="Rectangle 378"/>
            <p:cNvSpPr>
              <a:spLocks noChangeArrowheads="1"/>
            </p:cNvSpPr>
            <p:nvPr/>
          </p:nvSpPr>
          <p:spPr bwMode="auto">
            <a:xfrm>
              <a:off x="4092" y="297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8" name="Rectangle 379"/>
            <p:cNvSpPr>
              <a:spLocks noChangeArrowheads="1"/>
            </p:cNvSpPr>
            <p:nvPr/>
          </p:nvSpPr>
          <p:spPr bwMode="auto">
            <a:xfrm>
              <a:off x="4099" y="296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899" name="Rectangle 380"/>
            <p:cNvSpPr>
              <a:spLocks noChangeArrowheads="1"/>
            </p:cNvSpPr>
            <p:nvPr/>
          </p:nvSpPr>
          <p:spPr bwMode="auto">
            <a:xfrm>
              <a:off x="4105" y="298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0" name="Rectangle 381"/>
            <p:cNvSpPr>
              <a:spLocks noChangeArrowheads="1"/>
            </p:cNvSpPr>
            <p:nvPr/>
          </p:nvSpPr>
          <p:spPr bwMode="auto">
            <a:xfrm>
              <a:off x="4111" y="298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1" name="Rectangle 382"/>
            <p:cNvSpPr>
              <a:spLocks noChangeArrowheads="1"/>
            </p:cNvSpPr>
            <p:nvPr/>
          </p:nvSpPr>
          <p:spPr bwMode="auto">
            <a:xfrm>
              <a:off x="4118" y="298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2" name="Rectangle 383"/>
            <p:cNvSpPr>
              <a:spLocks noChangeArrowheads="1"/>
            </p:cNvSpPr>
            <p:nvPr/>
          </p:nvSpPr>
          <p:spPr bwMode="auto">
            <a:xfrm>
              <a:off x="4118" y="300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3" name="Rectangle 384"/>
            <p:cNvSpPr>
              <a:spLocks noChangeArrowheads="1"/>
            </p:cNvSpPr>
            <p:nvPr/>
          </p:nvSpPr>
          <p:spPr bwMode="auto">
            <a:xfrm>
              <a:off x="4124" y="301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4" name="Rectangle 385"/>
            <p:cNvSpPr>
              <a:spLocks noChangeArrowheads="1"/>
            </p:cNvSpPr>
            <p:nvPr/>
          </p:nvSpPr>
          <p:spPr bwMode="auto">
            <a:xfrm>
              <a:off x="4130" y="3013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5" name="Rectangle 386"/>
            <p:cNvSpPr>
              <a:spLocks noChangeArrowheads="1"/>
            </p:cNvSpPr>
            <p:nvPr/>
          </p:nvSpPr>
          <p:spPr bwMode="auto">
            <a:xfrm>
              <a:off x="4137" y="300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6" name="Rectangle 387"/>
            <p:cNvSpPr>
              <a:spLocks noChangeArrowheads="1"/>
            </p:cNvSpPr>
            <p:nvPr/>
          </p:nvSpPr>
          <p:spPr bwMode="auto">
            <a:xfrm>
              <a:off x="4143" y="300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7" name="Rectangle 388"/>
            <p:cNvSpPr>
              <a:spLocks noChangeArrowheads="1"/>
            </p:cNvSpPr>
            <p:nvPr/>
          </p:nvSpPr>
          <p:spPr bwMode="auto">
            <a:xfrm>
              <a:off x="4149" y="300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8" name="Rectangle 389"/>
            <p:cNvSpPr>
              <a:spLocks noChangeArrowheads="1"/>
            </p:cNvSpPr>
            <p:nvPr/>
          </p:nvSpPr>
          <p:spPr bwMode="auto">
            <a:xfrm>
              <a:off x="4156" y="300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09" name="Rectangle 390"/>
            <p:cNvSpPr>
              <a:spLocks noChangeArrowheads="1"/>
            </p:cNvSpPr>
            <p:nvPr/>
          </p:nvSpPr>
          <p:spPr bwMode="auto">
            <a:xfrm>
              <a:off x="4156" y="298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0" name="Rectangle 391"/>
            <p:cNvSpPr>
              <a:spLocks noChangeArrowheads="1"/>
            </p:cNvSpPr>
            <p:nvPr/>
          </p:nvSpPr>
          <p:spPr bwMode="auto">
            <a:xfrm>
              <a:off x="4162" y="299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1" name="Rectangle 392"/>
            <p:cNvSpPr>
              <a:spLocks noChangeArrowheads="1"/>
            </p:cNvSpPr>
            <p:nvPr/>
          </p:nvSpPr>
          <p:spPr bwMode="auto">
            <a:xfrm>
              <a:off x="4168" y="300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2" name="Rectangle 393"/>
            <p:cNvSpPr>
              <a:spLocks noChangeArrowheads="1"/>
            </p:cNvSpPr>
            <p:nvPr/>
          </p:nvSpPr>
          <p:spPr bwMode="auto">
            <a:xfrm>
              <a:off x="4175" y="301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3" name="Rectangle 394"/>
            <p:cNvSpPr>
              <a:spLocks noChangeArrowheads="1"/>
            </p:cNvSpPr>
            <p:nvPr/>
          </p:nvSpPr>
          <p:spPr bwMode="auto">
            <a:xfrm>
              <a:off x="4181" y="301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4" name="Rectangle 395"/>
            <p:cNvSpPr>
              <a:spLocks noChangeArrowheads="1"/>
            </p:cNvSpPr>
            <p:nvPr/>
          </p:nvSpPr>
          <p:spPr bwMode="auto">
            <a:xfrm>
              <a:off x="4187" y="301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5" name="Rectangle 396"/>
            <p:cNvSpPr>
              <a:spLocks noChangeArrowheads="1"/>
            </p:cNvSpPr>
            <p:nvPr/>
          </p:nvSpPr>
          <p:spPr bwMode="auto">
            <a:xfrm>
              <a:off x="4193" y="301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6" name="Rectangle 397"/>
            <p:cNvSpPr>
              <a:spLocks noChangeArrowheads="1"/>
            </p:cNvSpPr>
            <p:nvPr/>
          </p:nvSpPr>
          <p:spPr bwMode="auto">
            <a:xfrm>
              <a:off x="4193" y="303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7" name="Rectangle 398"/>
            <p:cNvSpPr>
              <a:spLocks noChangeArrowheads="1"/>
            </p:cNvSpPr>
            <p:nvPr/>
          </p:nvSpPr>
          <p:spPr bwMode="auto">
            <a:xfrm>
              <a:off x="4200" y="304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8" name="Rectangle 399"/>
            <p:cNvSpPr>
              <a:spLocks noChangeArrowheads="1"/>
            </p:cNvSpPr>
            <p:nvPr/>
          </p:nvSpPr>
          <p:spPr bwMode="auto">
            <a:xfrm>
              <a:off x="4206" y="305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19" name="Rectangle 400"/>
            <p:cNvSpPr>
              <a:spLocks noChangeArrowheads="1"/>
            </p:cNvSpPr>
            <p:nvPr/>
          </p:nvSpPr>
          <p:spPr bwMode="auto">
            <a:xfrm>
              <a:off x="4212" y="3057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20" name="Rectangle 401"/>
            <p:cNvSpPr>
              <a:spLocks noChangeArrowheads="1"/>
            </p:cNvSpPr>
            <p:nvPr/>
          </p:nvSpPr>
          <p:spPr bwMode="auto">
            <a:xfrm>
              <a:off x="4219" y="305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21" name="Rectangle 402"/>
            <p:cNvSpPr>
              <a:spLocks noChangeArrowheads="1"/>
            </p:cNvSpPr>
            <p:nvPr/>
          </p:nvSpPr>
          <p:spPr bwMode="auto">
            <a:xfrm>
              <a:off x="4225" y="306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22" name="Rectangle 403"/>
            <p:cNvSpPr>
              <a:spLocks noChangeArrowheads="1"/>
            </p:cNvSpPr>
            <p:nvPr/>
          </p:nvSpPr>
          <p:spPr bwMode="auto">
            <a:xfrm>
              <a:off x="4231" y="307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23" name="Rectangle 404"/>
            <p:cNvSpPr>
              <a:spLocks noChangeArrowheads="1"/>
            </p:cNvSpPr>
            <p:nvPr/>
          </p:nvSpPr>
          <p:spPr bwMode="auto">
            <a:xfrm>
              <a:off x="4231" y="304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24" name="Rectangle 405"/>
            <p:cNvSpPr>
              <a:spLocks noChangeArrowheads="1"/>
            </p:cNvSpPr>
            <p:nvPr/>
          </p:nvSpPr>
          <p:spPr bwMode="auto">
            <a:xfrm>
              <a:off x="4238" y="306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925" name="Rectangle 406"/>
            <p:cNvSpPr>
              <a:spLocks noChangeArrowheads="1"/>
            </p:cNvSpPr>
            <p:nvPr/>
          </p:nvSpPr>
          <p:spPr bwMode="auto">
            <a:xfrm>
              <a:off x="4244" y="307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</p:grpSp>
      <p:grpSp>
        <p:nvGrpSpPr>
          <p:cNvPr id="62471" name="Group 407"/>
          <p:cNvGrpSpPr>
            <a:grpSpLocks/>
          </p:cNvGrpSpPr>
          <p:nvPr/>
        </p:nvGrpSpPr>
        <p:grpSpPr bwMode="auto">
          <a:xfrm>
            <a:off x="6746875" y="4873625"/>
            <a:ext cx="1714500" cy="600075"/>
            <a:chOff x="4250" y="3070"/>
            <a:chExt cx="1080" cy="378"/>
          </a:xfrm>
        </p:grpSpPr>
        <p:sp>
          <p:nvSpPr>
            <p:cNvPr id="62526" name="Rectangle 408"/>
            <p:cNvSpPr>
              <a:spLocks noChangeArrowheads="1"/>
            </p:cNvSpPr>
            <p:nvPr/>
          </p:nvSpPr>
          <p:spPr bwMode="auto">
            <a:xfrm>
              <a:off x="4250" y="307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27" name="Rectangle 409"/>
            <p:cNvSpPr>
              <a:spLocks noChangeArrowheads="1"/>
            </p:cNvSpPr>
            <p:nvPr/>
          </p:nvSpPr>
          <p:spPr bwMode="auto">
            <a:xfrm>
              <a:off x="4257" y="310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28" name="Rectangle 410"/>
            <p:cNvSpPr>
              <a:spLocks noChangeArrowheads="1"/>
            </p:cNvSpPr>
            <p:nvPr/>
          </p:nvSpPr>
          <p:spPr bwMode="auto">
            <a:xfrm>
              <a:off x="4263" y="310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29" name="Rectangle 411"/>
            <p:cNvSpPr>
              <a:spLocks noChangeArrowheads="1"/>
            </p:cNvSpPr>
            <p:nvPr/>
          </p:nvSpPr>
          <p:spPr bwMode="auto">
            <a:xfrm>
              <a:off x="4269" y="3107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0" name="Rectangle 412"/>
            <p:cNvSpPr>
              <a:spLocks noChangeArrowheads="1"/>
            </p:cNvSpPr>
            <p:nvPr/>
          </p:nvSpPr>
          <p:spPr bwMode="auto">
            <a:xfrm>
              <a:off x="4269" y="3126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1" name="Rectangle 413"/>
            <p:cNvSpPr>
              <a:spLocks noChangeArrowheads="1"/>
            </p:cNvSpPr>
            <p:nvPr/>
          </p:nvSpPr>
          <p:spPr bwMode="auto">
            <a:xfrm>
              <a:off x="4276" y="311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2" name="Rectangle 414"/>
            <p:cNvSpPr>
              <a:spLocks noChangeArrowheads="1"/>
            </p:cNvSpPr>
            <p:nvPr/>
          </p:nvSpPr>
          <p:spPr bwMode="auto">
            <a:xfrm>
              <a:off x="4282" y="311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3" name="Rectangle 415"/>
            <p:cNvSpPr>
              <a:spLocks noChangeArrowheads="1"/>
            </p:cNvSpPr>
            <p:nvPr/>
          </p:nvSpPr>
          <p:spPr bwMode="auto">
            <a:xfrm>
              <a:off x="4288" y="310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4" name="Rectangle 416"/>
            <p:cNvSpPr>
              <a:spLocks noChangeArrowheads="1"/>
            </p:cNvSpPr>
            <p:nvPr/>
          </p:nvSpPr>
          <p:spPr bwMode="auto">
            <a:xfrm>
              <a:off x="4295" y="308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5" name="Rectangle 417"/>
            <p:cNvSpPr>
              <a:spLocks noChangeArrowheads="1"/>
            </p:cNvSpPr>
            <p:nvPr/>
          </p:nvSpPr>
          <p:spPr bwMode="auto">
            <a:xfrm>
              <a:off x="4301" y="310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6" name="Rectangle 418"/>
            <p:cNvSpPr>
              <a:spLocks noChangeArrowheads="1"/>
            </p:cNvSpPr>
            <p:nvPr/>
          </p:nvSpPr>
          <p:spPr bwMode="auto">
            <a:xfrm>
              <a:off x="4307" y="3107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7" name="Rectangle 419"/>
            <p:cNvSpPr>
              <a:spLocks noChangeArrowheads="1"/>
            </p:cNvSpPr>
            <p:nvPr/>
          </p:nvSpPr>
          <p:spPr bwMode="auto">
            <a:xfrm>
              <a:off x="4307" y="311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8" name="Rectangle 420"/>
            <p:cNvSpPr>
              <a:spLocks noChangeArrowheads="1"/>
            </p:cNvSpPr>
            <p:nvPr/>
          </p:nvSpPr>
          <p:spPr bwMode="auto">
            <a:xfrm>
              <a:off x="4314" y="312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39" name="Rectangle 421"/>
            <p:cNvSpPr>
              <a:spLocks noChangeArrowheads="1"/>
            </p:cNvSpPr>
            <p:nvPr/>
          </p:nvSpPr>
          <p:spPr bwMode="auto">
            <a:xfrm>
              <a:off x="4320" y="313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0" name="Rectangle 422"/>
            <p:cNvSpPr>
              <a:spLocks noChangeArrowheads="1"/>
            </p:cNvSpPr>
            <p:nvPr/>
          </p:nvSpPr>
          <p:spPr bwMode="auto">
            <a:xfrm>
              <a:off x="4326" y="313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1" name="Rectangle 423"/>
            <p:cNvSpPr>
              <a:spLocks noChangeArrowheads="1"/>
            </p:cNvSpPr>
            <p:nvPr/>
          </p:nvSpPr>
          <p:spPr bwMode="auto">
            <a:xfrm>
              <a:off x="4332" y="312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2" name="Rectangle 424"/>
            <p:cNvSpPr>
              <a:spLocks noChangeArrowheads="1"/>
            </p:cNvSpPr>
            <p:nvPr/>
          </p:nvSpPr>
          <p:spPr bwMode="auto">
            <a:xfrm>
              <a:off x="4339" y="314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3" name="Rectangle 425"/>
            <p:cNvSpPr>
              <a:spLocks noChangeArrowheads="1"/>
            </p:cNvSpPr>
            <p:nvPr/>
          </p:nvSpPr>
          <p:spPr bwMode="auto">
            <a:xfrm>
              <a:off x="4345" y="314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4" name="Rectangle 426"/>
            <p:cNvSpPr>
              <a:spLocks noChangeArrowheads="1"/>
            </p:cNvSpPr>
            <p:nvPr/>
          </p:nvSpPr>
          <p:spPr bwMode="auto">
            <a:xfrm>
              <a:off x="4345" y="313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5" name="Rectangle 427"/>
            <p:cNvSpPr>
              <a:spLocks noChangeArrowheads="1"/>
            </p:cNvSpPr>
            <p:nvPr/>
          </p:nvSpPr>
          <p:spPr bwMode="auto">
            <a:xfrm>
              <a:off x="4351" y="311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6" name="Rectangle 428"/>
            <p:cNvSpPr>
              <a:spLocks noChangeArrowheads="1"/>
            </p:cNvSpPr>
            <p:nvPr/>
          </p:nvSpPr>
          <p:spPr bwMode="auto">
            <a:xfrm>
              <a:off x="4358" y="312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7" name="Rectangle 429"/>
            <p:cNvSpPr>
              <a:spLocks noChangeArrowheads="1"/>
            </p:cNvSpPr>
            <p:nvPr/>
          </p:nvSpPr>
          <p:spPr bwMode="auto">
            <a:xfrm>
              <a:off x="4364" y="313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8" name="Rectangle 430"/>
            <p:cNvSpPr>
              <a:spLocks noChangeArrowheads="1"/>
            </p:cNvSpPr>
            <p:nvPr/>
          </p:nvSpPr>
          <p:spPr bwMode="auto">
            <a:xfrm>
              <a:off x="4370" y="3133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49" name="Rectangle 431"/>
            <p:cNvSpPr>
              <a:spLocks noChangeArrowheads="1"/>
            </p:cNvSpPr>
            <p:nvPr/>
          </p:nvSpPr>
          <p:spPr bwMode="auto">
            <a:xfrm>
              <a:off x="4377" y="311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0" name="Rectangle 432"/>
            <p:cNvSpPr>
              <a:spLocks noChangeArrowheads="1"/>
            </p:cNvSpPr>
            <p:nvPr/>
          </p:nvSpPr>
          <p:spPr bwMode="auto">
            <a:xfrm>
              <a:off x="4383" y="315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1" name="Rectangle 433"/>
            <p:cNvSpPr>
              <a:spLocks noChangeArrowheads="1"/>
            </p:cNvSpPr>
            <p:nvPr/>
          </p:nvSpPr>
          <p:spPr bwMode="auto">
            <a:xfrm>
              <a:off x="4383" y="313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2" name="Rectangle 434"/>
            <p:cNvSpPr>
              <a:spLocks noChangeArrowheads="1"/>
            </p:cNvSpPr>
            <p:nvPr/>
          </p:nvSpPr>
          <p:spPr bwMode="auto">
            <a:xfrm>
              <a:off x="4389" y="3145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3" name="Rectangle 435"/>
            <p:cNvSpPr>
              <a:spLocks noChangeArrowheads="1"/>
            </p:cNvSpPr>
            <p:nvPr/>
          </p:nvSpPr>
          <p:spPr bwMode="auto">
            <a:xfrm>
              <a:off x="4396" y="315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4" name="Rectangle 436"/>
            <p:cNvSpPr>
              <a:spLocks noChangeArrowheads="1"/>
            </p:cNvSpPr>
            <p:nvPr/>
          </p:nvSpPr>
          <p:spPr bwMode="auto">
            <a:xfrm>
              <a:off x="4402" y="316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5" name="Rectangle 437"/>
            <p:cNvSpPr>
              <a:spLocks noChangeArrowheads="1"/>
            </p:cNvSpPr>
            <p:nvPr/>
          </p:nvSpPr>
          <p:spPr bwMode="auto">
            <a:xfrm>
              <a:off x="4408" y="316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6" name="Rectangle 438"/>
            <p:cNvSpPr>
              <a:spLocks noChangeArrowheads="1"/>
            </p:cNvSpPr>
            <p:nvPr/>
          </p:nvSpPr>
          <p:spPr bwMode="auto">
            <a:xfrm>
              <a:off x="4415" y="315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7" name="Rectangle 439"/>
            <p:cNvSpPr>
              <a:spLocks noChangeArrowheads="1"/>
            </p:cNvSpPr>
            <p:nvPr/>
          </p:nvSpPr>
          <p:spPr bwMode="auto">
            <a:xfrm>
              <a:off x="4421" y="316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8" name="Rectangle 440"/>
            <p:cNvSpPr>
              <a:spLocks noChangeArrowheads="1"/>
            </p:cNvSpPr>
            <p:nvPr/>
          </p:nvSpPr>
          <p:spPr bwMode="auto">
            <a:xfrm>
              <a:off x="4421" y="317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59" name="Rectangle 441"/>
            <p:cNvSpPr>
              <a:spLocks noChangeArrowheads="1"/>
            </p:cNvSpPr>
            <p:nvPr/>
          </p:nvSpPr>
          <p:spPr bwMode="auto">
            <a:xfrm>
              <a:off x="4427" y="315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0" name="Rectangle 442"/>
            <p:cNvSpPr>
              <a:spLocks noChangeArrowheads="1"/>
            </p:cNvSpPr>
            <p:nvPr/>
          </p:nvSpPr>
          <p:spPr bwMode="auto">
            <a:xfrm>
              <a:off x="4434" y="316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1" name="Rectangle 443"/>
            <p:cNvSpPr>
              <a:spLocks noChangeArrowheads="1"/>
            </p:cNvSpPr>
            <p:nvPr/>
          </p:nvSpPr>
          <p:spPr bwMode="auto">
            <a:xfrm>
              <a:off x="4440" y="316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2" name="Rectangle 444"/>
            <p:cNvSpPr>
              <a:spLocks noChangeArrowheads="1"/>
            </p:cNvSpPr>
            <p:nvPr/>
          </p:nvSpPr>
          <p:spPr bwMode="auto">
            <a:xfrm>
              <a:off x="4446" y="317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3" name="Rectangle 445"/>
            <p:cNvSpPr>
              <a:spLocks noChangeArrowheads="1"/>
            </p:cNvSpPr>
            <p:nvPr/>
          </p:nvSpPr>
          <p:spPr bwMode="auto">
            <a:xfrm>
              <a:off x="4452" y="3177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4" name="Rectangle 446"/>
            <p:cNvSpPr>
              <a:spLocks noChangeArrowheads="1"/>
            </p:cNvSpPr>
            <p:nvPr/>
          </p:nvSpPr>
          <p:spPr bwMode="auto">
            <a:xfrm>
              <a:off x="4459" y="319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5" name="Rectangle 447"/>
            <p:cNvSpPr>
              <a:spLocks noChangeArrowheads="1"/>
            </p:cNvSpPr>
            <p:nvPr/>
          </p:nvSpPr>
          <p:spPr bwMode="auto">
            <a:xfrm>
              <a:off x="4459" y="319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6" name="Rectangle 448"/>
            <p:cNvSpPr>
              <a:spLocks noChangeArrowheads="1"/>
            </p:cNvSpPr>
            <p:nvPr/>
          </p:nvSpPr>
          <p:spPr bwMode="auto">
            <a:xfrm>
              <a:off x="4465" y="317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7" name="Rectangle 449"/>
            <p:cNvSpPr>
              <a:spLocks noChangeArrowheads="1"/>
            </p:cNvSpPr>
            <p:nvPr/>
          </p:nvSpPr>
          <p:spPr bwMode="auto">
            <a:xfrm>
              <a:off x="4471" y="319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8" name="Rectangle 450"/>
            <p:cNvSpPr>
              <a:spLocks noChangeArrowheads="1"/>
            </p:cNvSpPr>
            <p:nvPr/>
          </p:nvSpPr>
          <p:spPr bwMode="auto">
            <a:xfrm>
              <a:off x="4478" y="319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69" name="Rectangle 451"/>
            <p:cNvSpPr>
              <a:spLocks noChangeArrowheads="1"/>
            </p:cNvSpPr>
            <p:nvPr/>
          </p:nvSpPr>
          <p:spPr bwMode="auto">
            <a:xfrm>
              <a:off x="4484" y="317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0" name="Rectangle 452"/>
            <p:cNvSpPr>
              <a:spLocks noChangeArrowheads="1"/>
            </p:cNvSpPr>
            <p:nvPr/>
          </p:nvSpPr>
          <p:spPr bwMode="auto">
            <a:xfrm>
              <a:off x="4490" y="3177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1" name="Rectangle 453"/>
            <p:cNvSpPr>
              <a:spLocks noChangeArrowheads="1"/>
            </p:cNvSpPr>
            <p:nvPr/>
          </p:nvSpPr>
          <p:spPr bwMode="auto">
            <a:xfrm>
              <a:off x="4497" y="317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2" name="Rectangle 454"/>
            <p:cNvSpPr>
              <a:spLocks noChangeArrowheads="1"/>
            </p:cNvSpPr>
            <p:nvPr/>
          </p:nvSpPr>
          <p:spPr bwMode="auto">
            <a:xfrm>
              <a:off x="4497" y="319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3" name="Rectangle 455"/>
            <p:cNvSpPr>
              <a:spLocks noChangeArrowheads="1"/>
            </p:cNvSpPr>
            <p:nvPr/>
          </p:nvSpPr>
          <p:spPr bwMode="auto">
            <a:xfrm>
              <a:off x="4503" y="319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4" name="Rectangle 456"/>
            <p:cNvSpPr>
              <a:spLocks noChangeArrowheads="1"/>
            </p:cNvSpPr>
            <p:nvPr/>
          </p:nvSpPr>
          <p:spPr bwMode="auto">
            <a:xfrm>
              <a:off x="4509" y="320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5" name="Rectangle 457"/>
            <p:cNvSpPr>
              <a:spLocks noChangeArrowheads="1"/>
            </p:cNvSpPr>
            <p:nvPr/>
          </p:nvSpPr>
          <p:spPr bwMode="auto">
            <a:xfrm>
              <a:off x="4516" y="320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6" name="Rectangle 458"/>
            <p:cNvSpPr>
              <a:spLocks noChangeArrowheads="1"/>
            </p:cNvSpPr>
            <p:nvPr/>
          </p:nvSpPr>
          <p:spPr bwMode="auto">
            <a:xfrm>
              <a:off x="4522" y="319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7" name="Rectangle 459"/>
            <p:cNvSpPr>
              <a:spLocks noChangeArrowheads="1"/>
            </p:cNvSpPr>
            <p:nvPr/>
          </p:nvSpPr>
          <p:spPr bwMode="auto">
            <a:xfrm>
              <a:off x="4528" y="321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8" name="Rectangle 460"/>
            <p:cNvSpPr>
              <a:spLocks noChangeArrowheads="1"/>
            </p:cNvSpPr>
            <p:nvPr/>
          </p:nvSpPr>
          <p:spPr bwMode="auto">
            <a:xfrm>
              <a:off x="4535" y="323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79" name="Rectangle 461"/>
            <p:cNvSpPr>
              <a:spLocks noChangeArrowheads="1"/>
            </p:cNvSpPr>
            <p:nvPr/>
          </p:nvSpPr>
          <p:spPr bwMode="auto">
            <a:xfrm>
              <a:off x="4535" y="322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0" name="Rectangle 462"/>
            <p:cNvSpPr>
              <a:spLocks noChangeArrowheads="1"/>
            </p:cNvSpPr>
            <p:nvPr/>
          </p:nvSpPr>
          <p:spPr bwMode="auto">
            <a:xfrm>
              <a:off x="4541" y="321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1" name="Rectangle 463"/>
            <p:cNvSpPr>
              <a:spLocks noChangeArrowheads="1"/>
            </p:cNvSpPr>
            <p:nvPr/>
          </p:nvSpPr>
          <p:spPr bwMode="auto">
            <a:xfrm>
              <a:off x="4547" y="320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2" name="Rectangle 464"/>
            <p:cNvSpPr>
              <a:spLocks noChangeArrowheads="1"/>
            </p:cNvSpPr>
            <p:nvPr/>
          </p:nvSpPr>
          <p:spPr bwMode="auto">
            <a:xfrm>
              <a:off x="4554" y="322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3" name="Rectangle 465"/>
            <p:cNvSpPr>
              <a:spLocks noChangeArrowheads="1"/>
            </p:cNvSpPr>
            <p:nvPr/>
          </p:nvSpPr>
          <p:spPr bwMode="auto">
            <a:xfrm>
              <a:off x="4560" y="322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4" name="Rectangle 466"/>
            <p:cNvSpPr>
              <a:spLocks noChangeArrowheads="1"/>
            </p:cNvSpPr>
            <p:nvPr/>
          </p:nvSpPr>
          <p:spPr bwMode="auto">
            <a:xfrm>
              <a:off x="4566" y="321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5" name="Rectangle 467"/>
            <p:cNvSpPr>
              <a:spLocks noChangeArrowheads="1"/>
            </p:cNvSpPr>
            <p:nvPr/>
          </p:nvSpPr>
          <p:spPr bwMode="auto">
            <a:xfrm>
              <a:off x="4572" y="321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6" name="Rectangle 468"/>
            <p:cNvSpPr>
              <a:spLocks noChangeArrowheads="1"/>
            </p:cNvSpPr>
            <p:nvPr/>
          </p:nvSpPr>
          <p:spPr bwMode="auto">
            <a:xfrm>
              <a:off x="4572" y="322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7" name="Rectangle 469"/>
            <p:cNvSpPr>
              <a:spLocks noChangeArrowheads="1"/>
            </p:cNvSpPr>
            <p:nvPr/>
          </p:nvSpPr>
          <p:spPr bwMode="auto">
            <a:xfrm>
              <a:off x="4579" y="320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8" name="Rectangle 470"/>
            <p:cNvSpPr>
              <a:spLocks noChangeArrowheads="1"/>
            </p:cNvSpPr>
            <p:nvPr/>
          </p:nvSpPr>
          <p:spPr bwMode="auto">
            <a:xfrm>
              <a:off x="4585" y="324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89" name="Rectangle 471"/>
            <p:cNvSpPr>
              <a:spLocks noChangeArrowheads="1"/>
            </p:cNvSpPr>
            <p:nvPr/>
          </p:nvSpPr>
          <p:spPr bwMode="auto">
            <a:xfrm>
              <a:off x="4591" y="3246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0" name="Rectangle 472"/>
            <p:cNvSpPr>
              <a:spLocks noChangeArrowheads="1"/>
            </p:cNvSpPr>
            <p:nvPr/>
          </p:nvSpPr>
          <p:spPr bwMode="auto">
            <a:xfrm>
              <a:off x="4598" y="324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1" name="Rectangle 473"/>
            <p:cNvSpPr>
              <a:spLocks noChangeArrowheads="1"/>
            </p:cNvSpPr>
            <p:nvPr/>
          </p:nvSpPr>
          <p:spPr bwMode="auto">
            <a:xfrm>
              <a:off x="4604" y="324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2" name="Rectangle 474"/>
            <p:cNvSpPr>
              <a:spLocks noChangeArrowheads="1"/>
            </p:cNvSpPr>
            <p:nvPr/>
          </p:nvSpPr>
          <p:spPr bwMode="auto">
            <a:xfrm>
              <a:off x="4610" y="324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3" name="Rectangle 475"/>
            <p:cNvSpPr>
              <a:spLocks noChangeArrowheads="1"/>
            </p:cNvSpPr>
            <p:nvPr/>
          </p:nvSpPr>
          <p:spPr bwMode="auto">
            <a:xfrm>
              <a:off x="4610" y="3227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4" name="Rectangle 476"/>
            <p:cNvSpPr>
              <a:spLocks noChangeArrowheads="1"/>
            </p:cNvSpPr>
            <p:nvPr/>
          </p:nvSpPr>
          <p:spPr bwMode="auto">
            <a:xfrm>
              <a:off x="4617" y="323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5" name="Rectangle 477"/>
            <p:cNvSpPr>
              <a:spLocks noChangeArrowheads="1"/>
            </p:cNvSpPr>
            <p:nvPr/>
          </p:nvSpPr>
          <p:spPr bwMode="auto">
            <a:xfrm>
              <a:off x="4623" y="322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6" name="Rectangle 478"/>
            <p:cNvSpPr>
              <a:spLocks noChangeArrowheads="1"/>
            </p:cNvSpPr>
            <p:nvPr/>
          </p:nvSpPr>
          <p:spPr bwMode="auto">
            <a:xfrm>
              <a:off x="4629" y="323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7" name="Rectangle 479"/>
            <p:cNvSpPr>
              <a:spLocks noChangeArrowheads="1"/>
            </p:cNvSpPr>
            <p:nvPr/>
          </p:nvSpPr>
          <p:spPr bwMode="auto">
            <a:xfrm>
              <a:off x="4636" y="325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8" name="Rectangle 480"/>
            <p:cNvSpPr>
              <a:spLocks noChangeArrowheads="1"/>
            </p:cNvSpPr>
            <p:nvPr/>
          </p:nvSpPr>
          <p:spPr bwMode="auto">
            <a:xfrm>
              <a:off x="4642" y="326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99" name="Rectangle 481"/>
            <p:cNvSpPr>
              <a:spLocks noChangeArrowheads="1"/>
            </p:cNvSpPr>
            <p:nvPr/>
          </p:nvSpPr>
          <p:spPr bwMode="auto">
            <a:xfrm>
              <a:off x="4648" y="325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0" name="Rectangle 482"/>
            <p:cNvSpPr>
              <a:spLocks noChangeArrowheads="1"/>
            </p:cNvSpPr>
            <p:nvPr/>
          </p:nvSpPr>
          <p:spPr bwMode="auto">
            <a:xfrm>
              <a:off x="4648" y="3253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1" name="Rectangle 483"/>
            <p:cNvSpPr>
              <a:spLocks noChangeArrowheads="1"/>
            </p:cNvSpPr>
            <p:nvPr/>
          </p:nvSpPr>
          <p:spPr bwMode="auto">
            <a:xfrm>
              <a:off x="4655" y="325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2" name="Rectangle 484"/>
            <p:cNvSpPr>
              <a:spLocks noChangeArrowheads="1"/>
            </p:cNvSpPr>
            <p:nvPr/>
          </p:nvSpPr>
          <p:spPr bwMode="auto">
            <a:xfrm>
              <a:off x="4661" y="325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3" name="Rectangle 485"/>
            <p:cNvSpPr>
              <a:spLocks noChangeArrowheads="1"/>
            </p:cNvSpPr>
            <p:nvPr/>
          </p:nvSpPr>
          <p:spPr bwMode="auto">
            <a:xfrm>
              <a:off x="4667" y="3265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4" name="Rectangle 486"/>
            <p:cNvSpPr>
              <a:spLocks noChangeArrowheads="1"/>
            </p:cNvSpPr>
            <p:nvPr/>
          </p:nvSpPr>
          <p:spPr bwMode="auto">
            <a:xfrm>
              <a:off x="4674" y="326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5" name="Rectangle 487"/>
            <p:cNvSpPr>
              <a:spLocks noChangeArrowheads="1"/>
            </p:cNvSpPr>
            <p:nvPr/>
          </p:nvSpPr>
          <p:spPr bwMode="auto">
            <a:xfrm>
              <a:off x="4680" y="326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6" name="Rectangle 488"/>
            <p:cNvSpPr>
              <a:spLocks noChangeArrowheads="1"/>
            </p:cNvSpPr>
            <p:nvPr/>
          </p:nvSpPr>
          <p:spPr bwMode="auto">
            <a:xfrm>
              <a:off x="4680" y="325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7" name="Rectangle 489"/>
            <p:cNvSpPr>
              <a:spLocks noChangeArrowheads="1"/>
            </p:cNvSpPr>
            <p:nvPr/>
          </p:nvSpPr>
          <p:spPr bwMode="auto">
            <a:xfrm>
              <a:off x="4686" y="325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8" name="Rectangle 490"/>
            <p:cNvSpPr>
              <a:spLocks noChangeArrowheads="1"/>
            </p:cNvSpPr>
            <p:nvPr/>
          </p:nvSpPr>
          <p:spPr bwMode="auto">
            <a:xfrm>
              <a:off x="4692" y="3272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09" name="Rectangle 491"/>
            <p:cNvSpPr>
              <a:spLocks noChangeArrowheads="1"/>
            </p:cNvSpPr>
            <p:nvPr/>
          </p:nvSpPr>
          <p:spPr bwMode="auto">
            <a:xfrm>
              <a:off x="4699" y="325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0" name="Rectangle 492"/>
            <p:cNvSpPr>
              <a:spLocks noChangeArrowheads="1"/>
            </p:cNvSpPr>
            <p:nvPr/>
          </p:nvSpPr>
          <p:spPr bwMode="auto">
            <a:xfrm>
              <a:off x="4705" y="326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1" name="Rectangle 493"/>
            <p:cNvSpPr>
              <a:spLocks noChangeArrowheads="1"/>
            </p:cNvSpPr>
            <p:nvPr/>
          </p:nvSpPr>
          <p:spPr bwMode="auto">
            <a:xfrm>
              <a:off x="4711" y="327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2" name="Rectangle 494"/>
            <p:cNvSpPr>
              <a:spLocks noChangeArrowheads="1"/>
            </p:cNvSpPr>
            <p:nvPr/>
          </p:nvSpPr>
          <p:spPr bwMode="auto">
            <a:xfrm>
              <a:off x="4718" y="327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3" name="Rectangle 495"/>
            <p:cNvSpPr>
              <a:spLocks noChangeArrowheads="1"/>
            </p:cNvSpPr>
            <p:nvPr/>
          </p:nvSpPr>
          <p:spPr bwMode="auto">
            <a:xfrm>
              <a:off x="4724" y="327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4" name="Rectangle 496"/>
            <p:cNvSpPr>
              <a:spLocks noChangeArrowheads="1"/>
            </p:cNvSpPr>
            <p:nvPr/>
          </p:nvSpPr>
          <p:spPr bwMode="auto">
            <a:xfrm>
              <a:off x="4724" y="329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5" name="Rectangle 497"/>
            <p:cNvSpPr>
              <a:spLocks noChangeArrowheads="1"/>
            </p:cNvSpPr>
            <p:nvPr/>
          </p:nvSpPr>
          <p:spPr bwMode="auto">
            <a:xfrm>
              <a:off x="4730" y="328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6" name="Rectangle 498"/>
            <p:cNvSpPr>
              <a:spLocks noChangeArrowheads="1"/>
            </p:cNvSpPr>
            <p:nvPr/>
          </p:nvSpPr>
          <p:spPr bwMode="auto">
            <a:xfrm>
              <a:off x="4737" y="327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7" name="Rectangle 499"/>
            <p:cNvSpPr>
              <a:spLocks noChangeArrowheads="1"/>
            </p:cNvSpPr>
            <p:nvPr/>
          </p:nvSpPr>
          <p:spPr bwMode="auto">
            <a:xfrm>
              <a:off x="4743" y="326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8" name="Rectangle 500"/>
            <p:cNvSpPr>
              <a:spLocks noChangeArrowheads="1"/>
            </p:cNvSpPr>
            <p:nvPr/>
          </p:nvSpPr>
          <p:spPr bwMode="auto">
            <a:xfrm>
              <a:off x="4749" y="325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19" name="Rectangle 501"/>
            <p:cNvSpPr>
              <a:spLocks noChangeArrowheads="1"/>
            </p:cNvSpPr>
            <p:nvPr/>
          </p:nvSpPr>
          <p:spPr bwMode="auto">
            <a:xfrm>
              <a:off x="4756" y="325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0" name="Rectangle 502"/>
            <p:cNvSpPr>
              <a:spLocks noChangeArrowheads="1"/>
            </p:cNvSpPr>
            <p:nvPr/>
          </p:nvSpPr>
          <p:spPr bwMode="auto">
            <a:xfrm>
              <a:off x="4762" y="326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1" name="Rectangle 503"/>
            <p:cNvSpPr>
              <a:spLocks noChangeArrowheads="1"/>
            </p:cNvSpPr>
            <p:nvPr/>
          </p:nvSpPr>
          <p:spPr bwMode="auto">
            <a:xfrm>
              <a:off x="4762" y="327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2" name="Rectangle 504"/>
            <p:cNvSpPr>
              <a:spLocks noChangeArrowheads="1"/>
            </p:cNvSpPr>
            <p:nvPr/>
          </p:nvSpPr>
          <p:spPr bwMode="auto">
            <a:xfrm>
              <a:off x="4768" y="328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3" name="Rectangle 505"/>
            <p:cNvSpPr>
              <a:spLocks noChangeArrowheads="1"/>
            </p:cNvSpPr>
            <p:nvPr/>
          </p:nvSpPr>
          <p:spPr bwMode="auto">
            <a:xfrm>
              <a:off x="4775" y="330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4" name="Rectangle 506"/>
            <p:cNvSpPr>
              <a:spLocks noChangeArrowheads="1"/>
            </p:cNvSpPr>
            <p:nvPr/>
          </p:nvSpPr>
          <p:spPr bwMode="auto">
            <a:xfrm>
              <a:off x="4781" y="328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5" name="Rectangle 507"/>
            <p:cNvSpPr>
              <a:spLocks noChangeArrowheads="1"/>
            </p:cNvSpPr>
            <p:nvPr/>
          </p:nvSpPr>
          <p:spPr bwMode="auto">
            <a:xfrm>
              <a:off x="4787" y="3297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6" name="Rectangle 508"/>
            <p:cNvSpPr>
              <a:spLocks noChangeArrowheads="1"/>
            </p:cNvSpPr>
            <p:nvPr/>
          </p:nvSpPr>
          <p:spPr bwMode="auto">
            <a:xfrm>
              <a:off x="4794" y="328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7" name="Rectangle 509"/>
            <p:cNvSpPr>
              <a:spLocks noChangeArrowheads="1"/>
            </p:cNvSpPr>
            <p:nvPr/>
          </p:nvSpPr>
          <p:spPr bwMode="auto">
            <a:xfrm>
              <a:off x="4800" y="330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8" name="Rectangle 510"/>
            <p:cNvSpPr>
              <a:spLocks noChangeArrowheads="1"/>
            </p:cNvSpPr>
            <p:nvPr/>
          </p:nvSpPr>
          <p:spPr bwMode="auto">
            <a:xfrm>
              <a:off x="4800" y="329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29" name="Rectangle 511"/>
            <p:cNvSpPr>
              <a:spLocks noChangeArrowheads="1"/>
            </p:cNvSpPr>
            <p:nvPr/>
          </p:nvSpPr>
          <p:spPr bwMode="auto">
            <a:xfrm>
              <a:off x="4806" y="3297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0" name="Rectangle 512"/>
            <p:cNvSpPr>
              <a:spLocks noChangeArrowheads="1"/>
            </p:cNvSpPr>
            <p:nvPr/>
          </p:nvSpPr>
          <p:spPr bwMode="auto">
            <a:xfrm>
              <a:off x="4813" y="328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1" name="Rectangle 513"/>
            <p:cNvSpPr>
              <a:spLocks noChangeArrowheads="1"/>
            </p:cNvSpPr>
            <p:nvPr/>
          </p:nvSpPr>
          <p:spPr bwMode="auto">
            <a:xfrm>
              <a:off x="4819" y="329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2" name="Rectangle 514"/>
            <p:cNvSpPr>
              <a:spLocks noChangeArrowheads="1"/>
            </p:cNvSpPr>
            <p:nvPr/>
          </p:nvSpPr>
          <p:spPr bwMode="auto">
            <a:xfrm>
              <a:off x="4825" y="329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3" name="Rectangle 515"/>
            <p:cNvSpPr>
              <a:spLocks noChangeArrowheads="1"/>
            </p:cNvSpPr>
            <p:nvPr/>
          </p:nvSpPr>
          <p:spPr bwMode="auto">
            <a:xfrm>
              <a:off x="4831" y="329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4" name="Rectangle 516"/>
            <p:cNvSpPr>
              <a:spLocks noChangeArrowheads="1"/>
            </p:cNvSpPr>
            <p:nvPr/>
          </p:nvSpPr>
          <p:spPr bwMode="auto">
            <a:xfrm>
              <a:off x="4838" y="331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5" name="Rectangle 517"/>
            <p:cNvSpPr>
              <a:spLocks noChangeArrowheads="1"/>
            </p:cNvSpPr>
            <p:nvPr/>
          </p:nvSpPr>
          <p:spPr bwMode="auto">
            <a:xfrm>
              <a:off x="4838" y="330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6" name="Rectangle 518"/>
            <p:cNvSpPr>
              <a:spLocks noChangeArrowheads="1"/>
            </p:cNvSpPr>
            <p:nvPr/>
          </p:nvSpPr>
          <p:spPr bwMode="auto">
            <a:xfrm>
              <a:off x="4844" y="329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7" name="Rectangle 519"/>
            <p:cNvSpPr>
              <a:spLocks noChangeArrowheads="1"/>
            </p:cNvSpPr>
            <p:nvPr/>
          </p:nvSpPr>
          <p:spPr bwMode="auto">
            <a:xfrm>
              <a:off x="4850" y="3303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8" name="Rectangle 520"/>
            <p:cNvSpPr>
              <a:spLocks noChangeArrowheads="1"/>
            </p:cNvSpPr>
            <p:nvPr/>
          </p:nvSpPr>
          <p:spPr bwMode="auto">
            <a:xfrm>
              <a:off x="4857" y="331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39" name="Rectangle 521"/>
            <p:cNvSpPr>
              <a:spLocks noChangeArrowheads="1"/>
            </p:cNvSpPr>
            <p:nvPr/>
          </p:nvSpPr>
          <p:spPr bwMode="auto">
            <a:xfrm>
              <a:off x="4863" y="331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0" name="Rectangle 522"/>
            <p:cNvSpPr>
              <a:spLocks noChangeArrowheads="1"/>
            </p:cNvSpPr>
            <p:nvPr/>
          </p:nvSpPr>
          <p:spPr bwMode="auto">
            <a:xfrm>
              <a:off x="4869" y="3303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1" name="Rectangle 523"/>
            <p:cNvSpPr>
              <a:spLocks noChangeArrowheads="1"/>
            </p:cNvSpPr>
            <p:nvPr/>
          </p:nvSpPr>
          <p:spPr bwMode="auto">
            <a:xfrm>
              <a:off x="4876" y="331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2" name="Rectangle 524"/>
            <p:cNvSpPr>
              <a:spLocks noChangeArrowheads="1"/>
            </p:cNvSpPr>
            <p:nvPr/>
          </p:nvSpPr>
          <p:spPr bwMode="auto">
            <a:xfrm>
              <a:off x="4876" y="332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3" name="Rectangle 525"/>
            <p:cNvSpPr>
              <a:spLocks noChangeArrowheads="1"/>
            </p:cNvSpPr>
            <p:nvPr/>
          </p:nvSpPr>
          <p:spPr bwMode="auto">
            <a:xfrm>
              <a:off x="4882" y="331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4" name="Rectangle 526"/>
            <p:cNvSpPr>
              <a:spLocks noChangeArrowheads="1"/>
            </p:cNvSpPr>
            <p:nvPr/>
          </p:nvSpPr>
          <p:spPr bwMode="auto">
            <a:xfrm>
              <a:off x="4888" y="331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5" name="Rectangle 527"/>
            <p:cNvSpPr>
              <a:spLocks noChangeArrowheads="1"/>
            </p:cNvSpPr>
            <p:nvPr/>
          </p:nvSpPr>
          <p:spPr bwMode="auto">
            <a:xfrm>
              <a:off x="4895" y="331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6" name="Rectangle 528"/>
            <p:cNvSpPr>
              <a:spLocks noChangeArrowheads="1"/>
            </p:cNvSpPr>
            <p:nvPr/>
          </p:nvSpPr>
          <p:spPr bwMode="auto">
            <a:xfrm>
              <a:off x="4901" y="332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7" name="Rectangle 529"/>
            <p:cNvSpPr>
              <a:spLocks noChangeArrowheads="1"/>
            </p:cNvSpPr>
            <p:nvPr/>
          </p:nvSpPr>
          <p:spPr bwMode="auto">
            <a:xfrm>
              <a:off x="4907" y="333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8" name="Rectangle 530"/>
            <p:cNvSpPr>
              <a:spLocks noChangeArrowheads="1"/>
            </p:cNvSpPr>
            <p:nvPr/>
          </p:nvSpPr>
          <p:spPr bwMode="auto">
            <a:xfrm>
              <a:off x="4914" y="332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49" name="Rectangle 531"/>
            <p:cNvSpPr>
              <a:spLocks noChangeArrowheads="1"/>
            </p:cNvSpPr>
            <p:nvPr/>
          </p:nvSpPr>
          <p:spPr bwMode="auto">
            <a:xfrm>
              <a:off x="4914" y="332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0" name="Rectangle 532"/>
            <p:cNvSpPr>
              <a:spLocks noChangeArrowheads="1"/>
            </p:cNvSpPr>
            <p:nvPr/>
          </p:nvSpPr>
          <p:spPr bwMode="auto">
            <a:xfrm>
              <a:off x="4920" y="3328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1" name="Rectangle 533"/>
            <p:cNvSpPr>
              <a:spLocks noChangeArrowheads="1"/>
            </p:cNvSpPr>
            <p:nvPr/>
          </p:nvSpPr>
          <p:spPr bwMode="auto">
            <a:xfrm>
              <a:off x="4926" y="333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2" name="Rectangle 534"/>
            <p:cNvSpPr>
              <a:spLocks noChangeArrowheads="1"/>
            </p:cNvSpPr>
            <p:nvPr/>
          </p:nvSpPr>
          <p:spPr bwMode="auto">
            <a:xfrm>
              <a:off x="4933" y="334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3" name="Rectangle 535"/>
            <p:cNvSpPr>
              <a:spLocks noChangeArrowheads="1"/>
            </p:cNvSpPr>
            <p:nvPr/>
          </p:nvSpPr>
          <p:spPr bwMode="auto">
            <a:xfrm>
              <a:off x="4939" y="3328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4" name="Rectangle 536"/>
            <p:cNvSpPr>
              <a:spLocks noChangeArrowheads="1"/>
            </p:cNvSpPr>
            <p:nvPr/>
          </p:nvSpPr>
          <p:spPr bwMode="auto">
            <a:xfrm>
              <a:off x="4945" y="333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5" name="Rectangle 537"/>
            <p:cNvSpPr>
              <a:spLocks noChangeArrowheads="1"/>
            </p:cNvSpPr>
            <p:nvPr/>
          </p:nvSpPr>
          <p:spPr bwMode="auto">
            <a:xfrm>
              <a:off x="4951" y="334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6" name="Rectangle 538"/>
            <p:cNvSpPr>
              <a:spLocks noChangeArrowheads="1"/>
            </p:cNvSpPr>
            <p:nvPr/>
          </p:nvSpPr>
          <p:spPr bwMode="auto">
            <a:xfrm>
              <a:off x="4951" y="3335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7" name="Rectangle 539"/>
            <p:cNvSpPr>
              <a:spLocks noChangeArrowheads="1"/>
            </p:cNvSpPr>
            <p:nvPr/>
          </p:nvSpPr>
          <p:spPr bwMode="auto">
            <a:xfrm>
              <a:off x="4958" y="3335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8" name="Rectangle 540"/>
            <p:cNvSpPr>
              <a:spLocks noChangeArrowheads="1"/>
            </p:cNvSpPr>
            <p:nvPr/>
          </p:nvSpPr>
          <p:spPr bwMode="auto">
            <a:xfrm>
              <a:off x="4964" y="334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59" name="Rectangle 541"/>
            <p:cNvSpPr>
              <a:spLocks noChangeArrowheads="1"/>
            </p:cNvSpPr>
            <p:nvPr/>
          </p:nvSpPr>
          <p:spPr bwMode="auto">
            <a:xfrm>
              <a:off x="4970" y="335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0" name="Rectangle 542"/>
            <p:cNvSpPr>
              <a:spLocks noChangeArrowheads="1"/>
            </p:cNvSpPr>
            <p:nvPr/>
          </p:nvSpPr>
          <p:spPr bwMode="auto">
            <a:xfrm>
              <a:off x="4977" y="335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1" name="Rectangle 543"/>
            <p:cNvSpPr>
              <a:spLocks noChangeArrowheads="1"/>
            </p:cNvSpPr>
            <p:nvPr/>
          </p:nvSpPr>
          <p:spPr bwMode="auto">
            <a:xfrm>
              <a:off x="4983" y="336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2" name="Rectangle 544"/>
            <p:cNvSpPr>
              <a:spLocks noChangeArrowheads="1"/>
            </p:cNvSpPr>
            <p:nvPr/>
          </p:nvSpPr>
          <p:spPr bwMode="auto">
            <a:xfrm>
              <a:off x="4989" y="3373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3" name="Rectangle 545"/>
            <p:cNvSpPr>
              <a:spLocks noChangeArrowheads="1"/>
            </p:cNvSpPr>
            <p:nvPr/>
          </p:nvSpPr>
          <p:spPr bwMode="auto">
            <a:xfrm>
              <a:off x="4989" y="336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4" name="Rectangle 546"/>
            <p:cNvSpPr>
              <a:spLocks noChangeArrowheads="1"/>
            </p:cNvSpPr>
            <p:nvPr/>
          </p:nvSpPr>
          <p:spPr bwMode="auto">
            <a:xfrm>
              <a:off x="4996" y="336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5" name="Rectangle 547"/>
            <p:cNvSpPr>
              <a:spLocks noChangeArrowheads="1"/>
            </p:cNvSpPr>
            <p:nvPr/>
          </p:nvSpPr>
          <p:spPr bwMode="auto">
            <a:xfrm>
              <a:off x="5002" y="336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6" name="Rectangle 548"/>
            <p:cNvSpPr>
              <a:spLocks noChangeArrowheads="1"/>
            </p:cNvSpPr>
            <p:nvPr/>
          </p:nvSpPr>
          <p:spPr bwMode="auto">
            <a:xfrm>
              <a:off x="5008" y="3347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7" name="Rectangle 549"/>
            <p:cNvSpPr>
              <a:spLocks noChangeArrowheads="1"/>
            </p:cNvSpPr>
            <p:nvPr/>
          </p:nvSpPr>
          <p:spPr bwMode="auto">
            <a:xfrm>
              <a:off x="5015" y="3347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8" name="Rectangle 550"/>
            <p:cNvSpPr>
              <a:spLocks noChangeArrowheads="1"/>
            </p:cNvSpPr>
            <p:nvPr/>
          </p:nvSpPr>
          <p:spPr bwMode="auto">
            <a:xfrm>
              <a:off x="5021" y="335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69" name="Rectangle 551"/>
            <p:cNvSpPr>
              <a:spLocks noChangeArrowheads="1"/>
            </p:cNvSpPr>
            <p:nvPr/>
          </p:nvSpPr>
          <p:spPr bwMode="auto">
            <a:xfrm>
              <a:off x="5027" y="3366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0" name="Rectangle 552"/>
            <p:cNvSpPr>
              <a:spLocks noChangeArrowheads="1"/>
            </p:cNvSpPr>
            <p:nvPr/>
          </p:nvSpPr>
          <p:spPr bwMode="auto">
            <a:xfrm>
              <a:off x="5027" y="3354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1" name="Rectangle 553"/>
            <p:cNvSpPr>
              <a:spLocks noChangeArrowheads="1"/>
            </p:cNvSpPr>
            <p:nvPr/>
          </p:nvSpPr>
          <p:spPr bwMode="auto">
            <a:xfrm>
              <a:off x="5034" y="336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2" name="Rectangle 554"/>
            <p:cNvSpPr>
              <a:spLocks noChangeArrowheads="1"/>
            </p:cNvSpPr>
            <p:nvPr/>
          </p:nvSpPr>
          <p:spPr bwMode="auto">
            <a:xfrm>
              <a:off x="5040" y="337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3" name="Rectangle 555"/>
            <p:cNvSpPr>
              <a:spLocks noChangeArrowheads="1"/>
            </p:cNvSpPr>
            <p:nvPr/>
          </p:nvSpPr>
          <p:spPr bwMode="auto">
            <a:xfrm>
              <a:off x="5046" y="3385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4" name="Rectangle 556"/>
            <p:cNvSpPr>
              <a:spLocks noChangeArrowheads="1"/>
            </p:cNvSpPr>
            <p:nvPr/>
          </p:nvSpPr>
          <p:spPr bwMode="auto">
            <a:xfrm>
              <a:off x="5053" y="337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5" name="Rectangle 557"/>
            <p:cNvSpPr>
              <a:spLocks noChangeArrowheads="1"/>
            </p:cNvSpPr>
            <p:nvPr/>
          </p:nvSpPr>
          <p:spPr bwMode="auto">
            <a:xfrm>
              <a:off x="5059" y="3366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6" name="Rectangle 558"/>
            <p:cNvSpPr>
              <a:spLocks noChangeArrowheads="1"/>
            </p:cNvSpPr>
            <p:nvPr/>
          </p:nvSpPr>
          <p:spPr bwMode="auto">
            <a:xfrm>
              <a:off x="5065" y="3373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7" name="Rectangle 559"/>
            <p:cNvSpPr>
              <a:spLocks noChangeArrowheads="1"/>
            </p:cNvSpPr>
            <p:nvPr/>
          </p:nvSpPr>
          <p:spPr bwMode="auto">
            <a:xfrm>
              <a:off x="5065" y="336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8" name="Rectangle 560"/>
            <p:cNvSpPr>
              <a:spLocks noChangeArrowheads="1"/>
            </p:cNvSpPr>
            <p:nvPr/>
          </p:nvSpPr>
          <p:spPr bwMode="auto">
            <a:xfrm>
              <a:off x="5071" y="3360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79" name="Rectangle 561"/>
            <p:cNvSpPr>
              <a:spLocks noChangeArrowheads="1"/>
            </p:cNvSpPr>
            <p:nvPr/>
          </p:nvSpPr>
          <p:spPr bwMode="auto">
            <a:xfrm>
              <a:off x="5078" y="3354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0" name="Rectangle 562"/>
            <p:cNvSpPr>
              <a:spLocks noChangeArrowheads="1"/>
            </p:cNvSpPr>
            <p:nvPr/>
          </p:nvSpPr>
          <p:spPr bwMode="auto">
            <a:xfrm>
              <a:off x="5084" y="336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1" name="Rectangle 563"/>
            <p:cNvSpPr>
              <a:spLocks noChangeArrowheads="1"/>
            </p:cNvSpPr>
            <p:nvPr/>
          </p:nvSpPr>
          <p:spPr bwMode="auto">
            <a:xfrm>
              <a:off x="5090" y="3373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2" name="Rectangle 564"/>
            <p:cNvSpPr>
              <a:spLocks noChangeArrowheads="1"/>
            </p:cNvSpPr>
            <p:nvPr/>
          </p:nvSpPr>
          <p:spPr bwMode="auto">
            <a:xfrm>
              <a:off x="5097" y="336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3" name="Rectangle 565"/>
            <p:cNvSpPr>
              <a:spLocks noChangeArrowheads="1"/>
            </p:cNvSpPr>
            <p:nvPr/>
          </p:nvSpPr>
          <p:spPr bwMode="auto">
            <a:xfrm>
              <a:off x="5103" y="337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4" name="Rectangle 566"/>
            <p:cNvSpPr>
              <a:spLocks noChangeArrowheads="1"/>
            </p:cNvSpPr>
            <p:nvPr/>
          </p:nvSpPr>
          <p:spPr bwMode="auto">
            <a:xfrm>
              <a:off x="5103" y="338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5" name="Rectangle 567"/>
            <p:cNvSpPr>
              <a:spLocks noChangeArrowheads="1"/>
            </p:cNvSpPr>
            <p:nvPr/>
          </p:nvSpPr>
          <p:spPr bwMode="auto">
            <a:xfrm>
              <a:off x="5109" y="337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6" name="Rectangle 568"/>
            <p:cNvSpPr>
              <a:spLocks noChangeArrowheads="1"/>
            </p:cNvSpPr>
            <p:nvPr/>
          </p:nvSpPr>
          <p:spPr bwMode="auto">
            <a:xfrm>
              <a:off x="5116" y="339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7" name="Rectangle 569"/>
            <p:cNvSpPr>
              <a:spLocks noChangeArrowheads="1"/>
            </p:cNvSpPr>
            <p:nvPr/>
          </p:nvSpPr>
          <p:spPr bwMode="auto">
            <a:xfrm>
              <a:off x="5122" y="337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8" name="Rectangle 570"/>
            <p:cNvSpPr>
              <a:spLocks noChangeArrowheads="1"/>
            </p:cNvSpPr>
            <p:nvPr/>
          </p:nvSpPr>
          <p:spPr bwMode="auto">
            <a:xfrm>
              <a:off x="5128" y="3366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89" name="Rectangle 571"/>
            <p:cNvSpPr>
              <a:spLocks noChangeArrowheads="1"/>
            </p:cNvSpPr>
            <p:nvPr/>
          </p:nvSpPr>
          <p:spPr bwMode="auto">
            <a:xfrm>
              <a:off x="5135" y="338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0" name="Rectangle 572"/>
            <p:cNvSpPr>
              <a:spLocks noChangeArrowheads="1"/>
            </p:cNvSpPr>
            <p:nvPr/>
          </p:nvSpPr>
          <p:spPr bwMode="auto">
            <a:xfrm>
              <a:off x="5135" y="337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1" name="Rectangle 573"/>
            <p:cNvSpPr>
              <a:spLocks noChangeArrowheads="1"/>
            </p:cNvSpPr>
            <p:nvPr/>
          </p:nvSpPr>
          <p:spPr bwMode="auto">
            <a:xfrm>
              <a:off x="5141" y="3385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2" name="Rectangle 574"/>
            <p:cNvSpPr>
              <a:spLocks noChangeArrowheads="1"/>
            </p:cNvSpPr>
            <p:nvPr/>
          </p:nvSpPr>
          <p:spPr bwMode="auto">
            <a:xfrm>
              <a:off x="5147" y="3379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3" name="Rectangle 575"/>
            <p:cNvSpPr>
              <a:spLocks noChangeArrowheads="1"/>
            </p:cNvSpPr>
            <p:nvPr/>
          </p:nvSpPr>
          <p:spPr bwMode="auto">
            <a:xfrm>
              <a:off x="5154" y="3379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4" name="Rectangle 576"/>
            <p:cNvSpPr>
              <a:spLocks noChangeArrowheads="1"/>
            </p:cNvSpPr>
            <p:nvPr/>
          </p:nvSpPr>
          <p:spPr bwMode="auto">
            <a:xfrm>
              <a:off x="5160" y="341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5" name="Rectangle 577"/>
            <p:cNvSpPr>
              <a:spLocks noChangeArrowheads="1"/>
            </p:cNvSpPr>
            <p:nvPr/>
          </p:nvSpPr>
          <p:spPr bwMode="auto">
            <a:xfrm>
              <a:off x="5166" y="340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6" name="Rectangle 578"/>
            <p:cNvSpPr>
              <a:spLocks noChangeArrowheads="1"/>
            </p:cNvSpPr>
            <p:nvPr/>
          </p:nvSpPr>
          <p:spPr bwMode="auto">
            <a:xfrm>
              <a:off x="5173" y="339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7" name="Rectangle 579"/>
            <p:cNvSpPr>
              <a:spLocks noChangeArrowheads="1"/>
            </p:cNvSpPr>
            <p:nvPr/>
          </p:nvSpPr>
          <p:spPr bwMode="auto">
            <a:xfrm>
              <a:off x="5179" y="340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8" name="Rectangle 580"/>
            <p:cNvSpPr>
              <a:spLocks noChangeArrowheads="1"/>
            </p:cNvSpPr>
            <p:nvPr/>
          </p:nvSpPr>
          <p:spPr bwMode="auto">
            <a:xfrm>
              <a:off x="5179" y="339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699" name="Rectangle 581"/>
            <p:cNvSpPr>
              <a:spLocks noChangeArrowheads="1"/>
            </p:cNvSpPr>
            <p:nvPr/>
          </p:nvSpPr>
          <p:spPr bwMode="auto">
            <a:xfrm>
              <a:off x="5185" y="339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0" name="Rectangle 582"/>
            <p:cNvSpPr>
              <a:spLocks noChangeArrowheads="1"/>
            </p:cNvSpPr>
            <p:nvPr/>
          </p:nvSpPr>
          <p:spPr bwMode="auto">
            <a:xfrm>
              <a:off x="5192" y="339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1" name="Rectangle 583"/>
            <p:cNvSpPr>
              <a:spLocks noChangeArrowheads="1"/>
            </p:cNvSpPr>
            <p:nvPr/>
          </p:nvSpPr>
          <p:spPr bwMode="auto">
            <a:xfrm>
              <a:off x="5198" y="339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2" name="Rectangle 584"/>
            <p:cNvSpPr>
              <a:spLocks noChangeArrowheads="1"/>
            </p:cNvSpPr>
            <p:nvPr/>
          </p:nvSpPr>
          <p:spPr bwMode="auto">
            <a:xfrm>
              <a:off x="5204" y="3398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3" name="Rectangle 585"/>
            <p:cNvSpPr>
              <a:spLocks noChangeArrowheads="1"/>
            </p:cNvSpPr>
            <p:nvPr/>
          </p:nvSpPr>
          <p:spPr bwMode="auto">
            <a:xfrm>
              <a:off x="5210" y="3392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4" name="Rectangle 586"/>
            <p:cNvSpPr>
              <a:spLocks noChangeArrowheads="1"/>
            </p:cNvSpPr>
            <p:nvPr/>
          </p:nvSpPr>
          <p:spPr bwMode="auto">
            <a:xfrm>
              <a:off x="5210" y="3392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5" name="Rectangle 587"/>
            <p:cNvSpPr>
              <a:spLocks noChangeArrowheads="1"/>
            </p:cNvSpPr>
            <p:nvPr/>
          </p:nvSpPr>
          <p:spPr bwMode="auto">
            <a:xfrm>
              <a:off x="5217" y="340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6" name="Rectangle 588"/>
            <p:cNvSpPr>
              <a:spLocks noChangeArrowheads="1"/>
            </p:cNvSpPr>
            <p:nvPr/>
          </p:nvSpPr>
          <p:spPr bwMode="auto">
            <a:xfrm>
              <a:off x="5223" y="339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7" name="Rectangle 589"/>
            <p:cNvSpPr>
              <a:spLocks noChangeArrowheads="1"/>
            </p:cNvSpPr>
            <p:nvPr/>
          </p:nvSpPr>
          <p:spPr bwMode="auto">
            <a:xfrm>
              <a:off x="5229" y="3411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8" name="Rectangle 590"/>
            <p:cNvSpPr>
              <a:spLocks noChangeArrowheads="1"/>
            </p:cNvSpPr>
            <p:nvPr/>
          </p:nvSpPr>
          <p:spPr bwMode="auto">
            <a:xfrm>
              <a:off x="5236" y="340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09" name="Rectangle 591"/>
            <p:cNvSpPr>
              <a:spLocks noChangeArrowheads="1"/>
            </p:cNvSpPr>
            <p:nvPr/>
          </p:nvSpPr>
          <p:spPr bwMode="auto">
            <a:xfrm>
              <a:off x="5242" y="340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0" name="Rectangle 592"/>
            <p:cNvSpPr>
              <a:spLocks noChangeArrowheads="1"/>
            </p:cNvSpPr>
            <p:nvPr/>
          </p:nvSpPr>
          <p:spPr bwMode="auto">
            <a:xfrm>
              <a:off x="5248" y="3404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1" name="Rectangle 593"/>
            <p:cNvSpPr>
              <a:spLocks noChangeArrowheads="1"/>
            </p:cNvSpPr>
            <p:nvPr/>
          </p:nvSpPr>
          <p:spPr bwMode="auto">
            <a:xfrm>
              <a:off x="5248" y="3423"/>
              <a:ext cx="7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2" name="Rectangle 594"/>
            <p:cNvSpPr>
              <a:spLocks noChangeArrowheads="1"/>
            </p:cNvSpPr>
            <p:nvPr/>
          </p:nvSpPr>
          <p:spPr bwMode="auto">
            <a:xfrm>
              <a:off x="5255" y="3404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3" name="Rectangle 595"/>
            <p:cNvSpPr>
              <a:spLocks noChangeArrowheads="1"/>
            </p:cNvSpPr>
            <p:nvPr/>
          </p:nvSpPr>
          <p:spPr bwMode="auto">
            <a:xfrm>
              <a:off x="5261" y="341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4" name="Rectangle 596"/>
            <p:cNvSpPr>
              <a:spLocks noChangeArrowheads="1"/>
            </p:cNvSpPr>
            <p:nvPr/>
          </p:nvSpPr>
          <p:spPr bwMode="auto">
            <a:xfrm>
              <a:off x="5267" y="3398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5" name="Rectangle 597"/>
            <p:cNvSpPr>
              <a:spLocks noChangeArrowheads="1"/>
            </p:cNvSpPr>
            <p:nvPr/>
          </p:nvSpPr>
          <p:spPr bwMode="auto">
            <a:xfrm>
              <a:off x="5274" y="3411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6" name="Rectangle 598"/>
            <p:cNvSpPr>
              <a:spLocks noChangeArrowheads="1"/>
            </p:cNvSpPr>
            <p:nvPr/>
          </p:nvSpPr>
          <p:spPr bwMode="auto">
            <a:xfrm>
              <a:off x="5280" y="339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7" name="Rectangle 599"/>
            <p:cNvSpPr>
              <a:spLocks noChangeArrowheads="1"/>
            </p:cNvSpPr>
            <p:nvPr/>
          </p:nvSpPr>
          <p:spPr bwMode="auto">
            <a:xfrm>
              <a:off x="5286" y="3417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8" name="Rectangle 600"/>
            <p:cNvSpPr>
              <a:spLocks noChangeArrowheads="1"/>
            </p:cNvSpPr>
            <p:nvPr/>
          </p:nvSpPr>
          <p:spPr bwMode="auto">
            <a:xfrm>
              <a:off x="5293" y="3417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19" name="Rectangle 601"/>
            <p:cNvSpPr>
              <a:spLocks noChangeArrowheads="1"/>
            </p:cNvSpPr>
            <p:nvPr/>
          </p:nvSpPr>
          <p:spPr bwMode="auto">
            <a:xfrm>
              <a:off x="5293" y="342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20" name="Rectangle 602"/>
            <p:cNvSpPr>
              <a:spLocks noChangeArrowheads="1"/>
            </p:cNvSpPr>
            <p:nvPr/>
          </p:nvSpPr>
          <p:spPr bwMode="auto">
            <a:xfrm>
              <a:off x="5299" y="342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21" name="Rectangle 603"/>
            <p:cNvSpPr>
              <a:spLocks noChangeArrowheads="1"/>
            </p:cNvSpPr>
            <p:nvPr/>
          </p:nvSpPr>
          <p:spPr bwMode="auto">
            <a:xfrm>
              <a:off x="5305" y="3436"/>
              <a:ext cx="7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22" name="Rectangle 604"/>
            <p:cNvSpPr>
              <a:spLocks noChangeArrowheads="1"/>
            </p:cNvSpPr>
            <p:nvPr/>
          </p:nvSpPr>
          <p:spPr bwMode="auto">
            <a:xfrm>
              <a:off x="5312" y="3442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23" name="Rectangle 605"/>
            <p:cNvSpPr>
              <a:spLocks noChangeArrowheads="1"/>
            </p:cNvSpPr>
            <p:nvPr/>
          </p:nvSpPr>
          <p:spPr bwMode="auto">
            <a:xfrm>
              <a:off x="5318" y="3436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24" name="Rectangle 606"/>
            <p:cNvSpPr>
              <a:spLocks noChangeArrowheads="1"/>
            </p:cNvSpPr>
            <p:nvPr/>
          </p:nvSpPr>
          <p:spPr bwMode="auto">
            <a:xfrm>
              <a:off x="5324" y="3430"/>
              <a:ext cx="6" cy="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725" name="Rectangle 607"/>
            <p:cNvSpPr>
              <a:spLocks noChangeArrowheads="1"/>
            </p:cNvSpPr>
            <p:nvPr/>
          </p:nvSpPr>
          <p:spPr bwMode="auto">
            <a:xfrm>
              <a:off x="5324" y="3423"/>
              <a:ext cx="6" cy="7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</p:grpSp>
      <p:sp>
        <p:nvSpPr>
          <p:cNvPr id="62472" name="Rectangle 608"/>
          <p:cNvSpPr>
            <a:spLocks noChangeArrowheads="1"/>
          </p:cNvSpPr>
          <p:nvPr/>
        </p:nvSpPr>
        <p:spPr bwMode="auto">
          <a:xfrm>
            <a:off x="8461375" y="5424488"/>
            <a:ext cx="11113" cy="9525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62473" name="Rectangle 609"/>
          <p:cNvSpPr>
            <a:spLocks noChangeArrowheads="1"/>
          </p:cNvSpPr>
          <p:nvPr/>
        </p:nvSpPr>
        <p:spPr bwMode="auto">
          <a:xfrm>
            <a:off x="8472488" y="5434013"/>
            <a:ext cx="9525" cy="11112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62474" name="Rectangle 610"/>
          <p:cNvSpPr>
            <a:spLocks noChangeArrowheads="1"/>
          </p:cNvSpPr>
          <p:nvPr/>
        </p:nvSpPr>
        <p:spPr bwMode="auto">
          <a:xfrm>
            <a:off x="8482013" y="5434013"/>
            <a:ext cx="9525" cy="11112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62475" name="Rectangle 611"/>
          <p:cNvSpPr>
            <a:spLocks noChangeArrowheads="1"/>
          </p:cNvSpPr>
          <p:nvPr/>
        </p:nvSpPr>
        <p:spPr bwMode="auto">
          <a:xfrm>
            <a:off x="8491538" y="5434013"/>
            <a:ext cx="11112" cy="11112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62476" name="Rectangle 612"/>
          <p:cNvSpPr>
            <a:spLocks noChangeArrowheads="1"/>
          </p:cNvSpPr>
          <p:nvPr/>
        </p:nvSpPr>
        <p:spPr bwMode="auto">
          <a:xfrm>
            <a:off x="8502650" y="5424488"/>
            <a:ext cx="9525" cy="9525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62477" name="Rectangle 613"/>
          <p:cNvSpPr>
            <a:spLocks noChangeArrowheads="1"/>
          </p:cNvSpPr>
          <p:nvPr/>
        </p:nvSpPr>
        <p:spPr bwMode="auto">
          <a:xfrm>
            <a:off x="8512175" y="5434013"/>
            <a:ext cx="9525" cy="11112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62478" name="Rectangle 614"/>
          <p:cNvSpPr>
            <a:spLocks noChangeArrowheads="1"/>
          </p:cNvSpPr>
          <p:nvPr/>
        </p:nvSpPr>
        <p:spPr bwMode="auto">
          <a:xfrm>
            <a:off x="8521700" y="5454650"/>
            <a:ext cx="11113" cy="9525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62479" name="Rectangle 615"/>
          <p:cNvSpPr>
            <a:spLocks noChangeArrowheads="1"/>
          </p:cNvSpPr>
          <p:nvPr/>
        </p:nvSpPr>
        <p:spPr bwMode="auto">
          <a:xfrm>
            <a:off x="8772525" y="5473700"/>
            <a:ext cx="11113" cy="11113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62480" name="Rectangle 616"/>
          <p:cNvSpPr>
            <a:spLocks noChangeArrowheads="1"/>
          </p:cNvSpPr>
          <p:nvPr/>
        </p:nvSpPr>
        <p:spPr bwMode="auto">
          <a:xfrm>
            <a:off x="2335213" y="6005513"/>
            <a:ext cx="184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90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81" name="Rectangle 617"/>
          <p:cNvSpPr>
            <a:spLocks noChangeArrowheads="1"/>
          </p:cNvSpPr>
          <p:nvPr/>
        </p:nvSpPr>
        <p:spPr bwMode="auto">
          <a:xfrm>
            <a:off x="2244725" y="5694363"/>
            <a:ext cx="2762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100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82" name="Rectangle 618"/>
          <p:cNvSpPr>
            <a:spLocks noChangeArrowheads="1"/>
          </p:cNvSpPr>
          <p:nvPr/>
        </p:nvSpPr>
        <p:spPr bwMode="auto">
          <a:xfrm>
            <a:off x="2244725" y="5384800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110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83" name="Rectangle 619"/>
          <p:cNvSpPr>
            <a:spLocks noChangeArrowheads="1"/>
          </p:cNvSpPr>
          <p:nvPr/>
        </p:nvSpPr>
        <p:spPr bwMode="auto">
          <a:xfrm>
            <a:off x="2244725" y="5073650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120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84" name="Rectangle 620"/>
          <p:cNvSpPr>
            <a:spLocks noChangeArrowheads="1"/>
          </p:cNvSpPr>
          <p:nvPr/>
        </p:nvSpPr>
        <p:spPr bwMode="auto">
          <a:xfrm>
            <a:off x="2244725" y="4762500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130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85" name="Rectangle 621"/>
          <p:cNvSpPr>
            <a:spLocks noChangeArrowheads="1"/>
          </p:cNvSpPr>
          <p:nvPr/>
        </p:nvSpPr>
        <p:spPr bwMode="auto">
          <a:xfrm>
            <a:off x="2244725" y="4451350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140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86" name="Rectangle 622"/>
          <p:cNvSpPr>
            <a:spLocks noChangeArrowheads="1"/>
          </p:cNvSpPr>
          <p:nvPr/>
        </p:nvSpPr>
        <p:spPr bwMode="auto">
          <a:xfrm>
            <a:off x="2244725" y="4151313"/>
            <a:ext cx="2762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150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87" name="Rectangle 623"/>
          <p:cNvSpPr>
            <a:spLocks noChangeArrowheads="1"/>
          </p:cNvSpPr>
          <p:nvPr/>
        </p:nvSpPr>
        <p:spPr bwMode="auto">
          <a:xfrm>
            <a:off x="2244725" y="3840163"/>
            <a:ext cx="2762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160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88" name="Rectangle 624"/>
          <p:cNvSpPr>
            <a:spLocks noChangeArrowheads="1"/>
          </p:cNvSpPr>
          <p:nvPr/>
        </p:nvSpPr>
        <p:spPr bwMode="auto">
          <a:xfrm>
            <a:off x="2244725" y="3529013"/>
            <a:ext cx="2762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170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89" name="Rectangle 625"/>
          <p:cNvSpPr>
            <a:spLocks noChangeArrowheads="1"/>
          </p:cNvSpPr>
          <p:nvPr/>
        </p:nvSpPr>
        <p:spPr bwMode="auto">
          <a:xfrm>
            <a:off x="2244725" y="3219450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180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0" name="Rectangle 626"/>
          <p:cNvSpPr>
            <a:spLocks noChangeArrowheads="1"/>
          </p:cNvSpPr>
          <p:nvPr/>
        </p:nvSpPr>
        <p:spPr bwMode="auto">
          <a:xfrm>
            <a:off x="2244725" y="2908300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190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1" name="Rectangle 627"/>
          <p:cNvSpPr>
            <a:spLocks noChangeArrowheads="1"/>
          </p:cNvSpPr>
          <p:nvPr/>
        </p:nvSpPr>
        <p:spPr bwMode="auto">
          <a:xfrm>
            <a:off x="2244725" y="2597150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200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2" name="Rectangle 628"/>
          <p:cNvSpPr>
            <a:spLocks noChangeArrowheads="1"/>
          </p:cNvSpPr>
          <p:nvPr/>
        </p:nvSpPr>
        <p:spPr bwMode="auto">
          <a:xfrm>
            <a:off x="2505075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1940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3" name="Rectangle 629"/>
          <p:cNvSpPr>
            <a:spLocks noChangeArrowheads="1"/>
          </p:cNvSpPr>
          <p:nvPr/>
        </p:nvSpPr>
        <p:spPr bwMode="auto">
          <a:xfrm>
            <a:off x="3017838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1945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4" name="Rectangle 630"/>
          <p:cNvSpPr>
            <a:spLocks noChangeArrowheads="1"/>
          </p:cNvSpPr>
          <p:nvPr/>
        </p:nvSpPr>
        <p:spPr bwMode="auto">
          <a:xfrm>
            <a:off x="3538538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1950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5" name="Rectangle 631"/>
          <p:cNvSpPr>
            <a:spLocks noChangeArrowheads="1"/>
          </p:cNvSpPr>
          <p:nvPr/>
        </p:nvSpPr>
        <p:spPr bwMode="auto">
          <a:xfrm>
            <a:off x="4049713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1955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6" name="Rectangle 632"/>
          <p:cNvSpPr>
            <a:spLocks noChangeArrowheads="1"/>
          </p:cNvSpPr>
          <p:nvPr/>
        </p:nvSpPr>
        <p:spPr bwMode="auto">
          <a:xfrm>
            <a:off x="4572000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1960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7" name="Rectangle 633"/>
          <p:cNvSpPr>
            <a:spLocks noChangeArrowheads="1"/>
          </p:cNvSpPr>
          <p:nvPr/>
        </p:nvSpPr>
        <p:spPr bwMode="auto">
          <a:xfrm>
            <a:off x="5083175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1965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8" name="Rectangle 634"/>
          <p:cNvSpPr>
            <a:spLocks noChangeArrowheads="1"/>
          </p:cNvSpPr>
          <p:nvPr/>
        </p:nvSpPr>
        <p:spPr bwMode="auto">
          <a:xfrm>
            <a:off x="5603875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1970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499" name="Rectangle 635"/>
          <p:cNvSpPr>
            <a:spLocks noChangeArrowheads="1"/>
          </p:cNvSpPr>
          <p:nvPr/>
        </p:nvSpPr>
        <p:spPr bwMode="auto">
          <a:xfrm>
            <a:off x="6115050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1975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500" name="Rectangle 636"/>
          <p:cNvSpPr>
            <a:spLocks noChangeArrowheads="1"/>
          </p:cNvSpPr>
          <p:nvPr/>
        </p:nvSpPr>
        <p:spPr bwMode="auto">
          <a:xfrm>
            <a:off x="6627813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1980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501" name="Rectangle 637"/>
          <p:cNvSpPr>
            <a:spLocks noChangeArrowheads="1"/>
          </p:cNvSpPr>
          <p:nvPr/>
        </p:nvSpPr>
        <p:spPr bwMode="auto">
          <a:xfrm>
            <a:off x="7148513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1985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502" name="Rectangle 638"/>
          <p:cNvSpPr>
            <a:spLocks noChangeArrowheads="1"/>
          </p:cNvSpPr>
          <p:nvPr/>
        </p:nvSpPr>
        <p:spPr bwMode="auto">
          <a:xfrm>
            <a:off x="7659688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1990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503" name="Rectangle 639"/>
          <p:cNvSpPr>
            <a:spLocks noChangeArrowheads="1"/>
          </p:cNvSpPr>
          <p:nvPr/>
        </p:nvSpPr>
        <p:spPr bwMode="auto">
          <a:xfrm>
            <a:off x="8181975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1995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504" name="Rectangle 640"/>
          <p:cNvSpPr>
            <a:spLocks noChangeArrowheads="1"/>
          </p:cNvSpPr>
          <p:nvPr/>
        </p:nvSpPr>
        <p:spPr bwMode="auto">
          <a:xfrm>
            <a:off x="8693150" y="6207125"/>
            <a:ext cx="279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ＭＳ Ｐゴシック" pitchFamily="34" charset="-128"/>
              </a:rPr>
              <a:t>2000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505" name="Rectangle 641"/>
          <p:cNvSpPr>
            <a:spLocks noChangeArrowheads="1"/>
          </p:cNvSpPr>
          <p:nvPr/>
        </p:nvSpPr>
        <p:spPr bwMode="auto">
          <a:xfrm>
            <a:off x="5434013" y="6456363"/>
            <a:ext cx="6238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year AD</a:t>
            </a:r>
            <a:endParaRPr lang="en-US" sz="1800">
              <a:ea typeface="ＭＳ Ｐゴシック" pitchFamily="34" charset="-128"/>
            </a:endParaRPr>
          </a:p>
        </p:txBody>
      </p:sp>
      <p:sp>
        <p:nvSpPr>
          <p:cNvPr id="62506" name="Rectangle 642"/>
          <p:cNvSpPr>
            <a:spLocks noChangeArrowheads="1"/>
          </p:cNvSpPr>
          <p:nvPr/>
        </p:nvSpPr>
        <p:spPr bwMode="auto">
          <a:xfrm rot="-5400000">
            <a:off x="1883569" y="4291807"/>
            <a:ext cx="3587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ea typeface="ＭＳ Ｐゴシック" pitchFamily="34" charset="-128"/>
              </a:rPr>
              <a:t>pMC</a:t>
            </a:r>
            <a:endParaRPr lang="en-US" sz="1800">
              <a:ea typeface="ＭＳ Ｐゴシック" pitchFamily="34" charset="-128"/>
            </a:endParaRPr>
          </a:p>
        </p:txBody>
      </p:sp>
      <p:grpSp>
        <p:nvGrpSpPr>
          <p:cNvPr id="285315" name="Group 643"/>
          <p:cNvGrpSpPr>
            <a:grpSpLocks/>
          </p:cNvGrpSpPr>
          <p:nvPr/>
        </p:nvGrpSpPr>
        <p:grpSpPr bwMode="auto">
          <a:xfrm>
            <a:off x="2636838" y="2678113"/>
            <a:ext cx="1558925" cy="3413125"/>
            <a:chOff x="1661" y="1687"/>
            <a:chExt cx="982" cy="2150"/>
          </a:xfrm>
        </p:grpSpPr>
        <p:sp>
          <p:nvSpPr>
            <p:cNvPr id="62522" name="Rectangle 644"/>
            <p:cNvSpPr>
              <a:spLocks noChangeArrowheads="1"/>
            </p:cNvSpPr>
            <p:nvPr/>
          </p:nvSpPr>
          <p:spPr bwMode="auto">
            <a:xfrm>
              <a:off x="1661" y="1687"/>
              <a:ext cx="979" cy="2147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pic>
          <p:nvPicPr>
            <p:cNvPr id="62523" name="Picture 6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" y="1690"/>
              <a:ext cx="979" cy="2147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524" name="Rectangle 646"/>
            <p:cNvSpPr>
              <a:spLocks noChangeArrowheads="1"/>
            </p:cNvSpPr>
            <p:nvPr/>
          </p:nvSpPr>
          <p:spPr bwMode="auto">
            <a:xfrm>
              <a:off x="1661" y="1687"/>
              <a:ext cx="979" cy="2147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  <p:sp>
          <p:nvSpPr>
            <p:cNvPr id="62525" name="Rectangle 647"/>
            <p:cNvSpPr>
              <a:spLocks noChangeArrowheads="1"/>
            </p:cNvSpPr>
            <p:nvPr/>
          </p:nvSpPr>
          <p:spPr bwMode="auto">
            <a:xfrm>
              <a:off x="1664" y="1690"/>
              <a:ext cx="979" cy="2147"/>
            </a:xfrm>
            <a:prstGeom prst="rect">
              <a:avLst/>
            </a:prstGeom>
            <a:solidFill>
              <a:srgbClr val="96969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1800">
                <a:ea typeface="ＭＳ Ｐゴシック" pitchFamily="34" charset="-128"/>
              </a:endParaRPr>
            </a:p>
          </p:txBody>
        </p:sp>
      </p:grpSp>
      <p:sp>
        <p:nvSpPr>
          <p:cNvPr id="62508" name="Line 648"/>
          <p:cNvSpPr>
            <a:spLocks noChangeShapeType="1"/>
          </p:cNvSpPr>
          <p:nvPr/>
        </p:nvSpPr>
        <p:spPr bwMode="auto">
          <a:xfrm flipH="1">
            <a:off x="2630488" y="4867275"/>
            <a:ext cx="4092575" cy="1588"/>
          </a:xfrm>
          <a:prstGeom prst="line">
            <a:avLst/>
          </a:prstGeom>
          <a:noFill/>
          <a:ln w="20638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2509" name="Line 649"/>
          <p:cNvSpPr>
            <a:spLocks noChangeShapeType="1"/>
          </p:cNvSpPr>
          <p:nvPr/>
        </p:nvSpPr>
        <p:spPr bwMode="auto">
          <a:xfrm>
            <a:off x="4927600" y="4867275"/>
            <a:ext cx="1588" cy="1223963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2510" name="Line 650"/>
          <p:cNvSpPr>
            <a:spLocks noChangeShapeType="1"/>
          </p:cNvSpPr>
          <p:nvPr/>
        </p:nvSpPr>
        <p:spPr bwMode="auto">
          <a:xfrm>
            <a:off x="6732588" y="4867275"/>
            <a:ext cx="1587" cy="1223963"/>
          </a:xfrm>
          <a:prstGeom prst="line">
            <a:avLst/>
          </a:prstGeom>
          <a:noFill/>
          <a:ln w="20638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2511" name="Freeform 651"/>
          <p:cNvSpPr>
            <a:spLocks noEditPoints="1"/>
          </p:cNvSpPr>
          <p:nvPr/>
        </p:nvSpPr>
        <p:spPr bwMode="auto">
          <a:xfrm>
            <a:off x="2641600" y="4911725"/>
            <a:ext cx="4078288" cy="23813"/>
          </a:xfrm>
          <a:custGeom>
            <a:avLst/>
            <a:gdLst>
              <a:gd name="T0" fmla="*/ 0 w 2569"/>
              <a:gd name="T1" fmla="*/ 37803931 h 15"/>
              <a:gd name="T2" fmla="*/ 231854403 w 2569"/>
              <a:gd name="T3" fmla="*/ 37803931 h 15"/>
              <a:gd name="T4" fmla="*/ 380544434 w 2569"/>
              <a:gd name="T5" fmla="*/ 15121255 h 15"/>
              <a:gd name="T6" fmla="*/ 446068505 w 2569"/>
              <a:gd name="T7" fmla="*/ 15121255 h 15"/>
              <a:gd name="T8" fmla="*/ 446068505 w 2569"/>
              <a:gd name="T9" fmla="*/ 15121255 h 15"/>
              <a:gd name="T10" fmla="*/ 594756948 w 2569"/>
              <a:gd name="T11" fmla="*/ 35282928 h 15"/>
              <a:gd name="T12" fmla="*/ 826611351 w 2569"/>
              <a:gd name="T13" fmla="*/ 35282928 h 15"/>
              <a:gd name="T14" fmla="*/ 975301382 w 2569"/>
              <a:gd name="T15" fmla="*/ 12601840 h 15"/>
              <a:gd name="T16" fmla="*/ 1040825453 w 2569"/>
              <a:gd name="T17" fmla="*/ 12601840 h 15"/>
              <a:gd name="T18" fmla="*/ 1040825453 w 2569"/>
              <a:gd name="T19" fmla="*/ 12601840 h 15"/>
              <a:gd name="T20" fmla="*/ 1186994533 w 2569"/>
              <a:gd name="T21" fmla="*/ 32763513 h 15"/>
              <a:gd name="T22" fmla="*/ 1421368299 w 2569"/>
              <a:gd name="T23" fmla="*/ 32763513 h 15"/>
              <a:gd name="T24" fmla="*/ 1570058330 w 2569"/>
              <a:gd name="T25" fmla="*/ 12601840 h 15"/>
              <a:gd name="T26" fmla="*/ 1633061450 w 2569"/>
              <a:gd name="T27" fmla="*/ 12601840 h 15"/>
              <a:gd name="T28" fmla="*/ 1633061450 w 2569"/>
              <a:gd name="T29" fmla="*/ 12601840 h 15"/>
              <a:gd name="T30" fmla="*/ 1781751481 w 2569"/>
              <a:gd name="T31" fmla="*/ 32763513 h 15"/>
              <a:gd name="T32" fmla="*/ 2016125247 w 2569"/>
              <a:gd name="T33" fmla="*/ 32763513 h 15"/>
              <a:gd name="T34" fmla="*/ 2147483647 w 2569"/>
              <a:gd name="T35" fmla="*/ 10080837 h 15"/>
              <a:gd name="T36" fmla="*/ 2147483647 w 2569"/>
              <a:gd name="T37" fmla="*/ 10080837 h 15"/>
              <a:gd name="T38" fmla="*/ 2147483647 w 2569"/>
              <a:gd name="T39" fmla="*/ 10080837 h 15"/>
              <a:gd name="T40" fmla="*/ 2147483647 w 2569"/>
              <a:gd name="T41" fmla="*/ 30242510 h 15"/>
              <a:gd name="T42" fmla="*/ 2147483647 w 2569"/>
              <a:gd name="T43" fmla="*/ 30242510 h 15"/>
              <a:gd name="T44" fmla="*/ 2147483647 w 2569"/>
              <a:gd name="T45" fmla="*/ 10080837 h 15"/>
              <a:gd name="T46" fmla="*/ 2147483647 w 2569"/>
              <a:gd name="T47" fmla="*/ 10080837 h 15"/>
              <a:gd name="T48" fmla="*/ 2147483647 w 2569"/>
              <a:gd name="T49" fmla="*/ 10080837 h 15"/>
              <a:gd name="T50" fmla="*/ 2147483647 w 2569"/>
              <a:gd name="T51" fmla="*/ 30242510 h 15"/>
              <a:gd name="T52" fmla="*/ 2147483647 w 2569"/>
              <a:gd name="T53" fmla="*/ 27723095 h 15"/>
              <a:gd name="T54" fmla="*/ 2147483647 w 2569"/>
              <a:gd name="T55" fmla="*/ 7561421 h 15"/>
              <a:gd name="T56" fmla="*/ 2147483647 w 2569"/>
              <a:gd name="T57" fmla="*/ 7561421 h 15"/>
              <a:gd name="T58" fmla="*/ 2147483647 w 2569"/>
              <a:gd name="T59" fmla="*/ 7561421 h 15"/>
              <a:gd name="T60" fmla="*/ 2147483647 w 2569"/>
              <a:gd name="T61" fmla="*/ 27723095 h 15"/>
              <a:gd name="T62" fmla="*/ 2147483647 w 2569"/>
              <a:gd name="T63" fmla="*/ 27723095 h 15"/>
              <a:gd name="T64" fmla="*/ 2147483647 w 2569"/>
              <a:gd name="T65" fmla="*/ 5040418 h 15"/>
              <a:gd name="T66" fmla="*/ 2147483647 w 2569"/>
              <a:gd name="T67" fmla="*/ 5040418 h 15"/>
              <a:gd name="T68" fmla="*/ 2147483647 w 2569"/>
              <a:gd name="T69" fmla="*/ 5040418 h 15"/>
              <a:gd name="T70" fmla="*/ 2147483647 w 2569"/>
              <a:gd name="T71" fmla="*/ 27723095 h 15"/>
              <a:gd name="T72" fmla="*/ 2147483647 w 2569"/>
              <a:gd name="T73" fmla="*/ 25202092 h 15"/>
              <a:gd name="T74" fmla="*/ 2147483647 w 2569"/>
              <a:gd name="T75" fmla="*/ 5040418 h 15"/>
              <a:gd name="T76" fmla="*/ 2147483647 w 2569"/>
              <a:gd name="T77" fmla="*/ 5040418 h 15"/>
              <a:gd name="T78" fmla="*/ 2147483647 w 2569"/>
              <a:gd name="T79" fmla="*/ 5040418 h 15"/>
              <a:gd name="T80" fmla="*/ 2147483647 w 2569"/>
              <a:gd name="T81" fmla="*/ 25202092 h 15"/>
              <a:gd name="T82" fmla="*/ 2147483647 w 2569"/>
              <a:gd name="T83" fmla="*/ 25202092 h 15"/>
              <a:gd name="T84" fmla="*/ 2147483647 w 2569"/>
              <a:gd name="T85" fmla="*/ 2521003 h 15"/>
              <a:gd name="T86" fmla="*/ 2147483647 w 2569"/>
              <a:gd name="T87" fmla="*/ 2521003 h 15"/>
              <a:gd name="T88" fmla="*/ 2147483647 w 2569"/>
              <a:gd name="T89" fmla="*/ 2521003 h 15"/>
              <a:gd name="T90" fmla="*/ 2147483647 w 2569"/>
              <a:gd name="T91" fmla="*/ 25202092 h 15"/>
              <a:gd name="T92" fmla="*/ 2147483647 w 2569"/>
              <a:gd name="T93" fmla="*/ 22682676 h 15"/>
              <a:gd name="T94" fmla="*/ 2147483647 w 2569"/>
              <a:gd name="T95" fmla="*/ 2521003 h 15"/>
              <a:gd name="T96" fmla="*/ 2147483647 w 2569"/>
              <a:gd name="T97" fmla="*/ 0 h 15"/>
              <a:gd name="T98" fmla="*/ 2147483647 w 2569"/>
              <a:gd name="T99" fmla="*/ 0 h 15"/>
              <a:gd name="T100" fmla="*/ 2147483647 w 2569"/>
              <a:gd name="T101" fmla="*/ 22682676 h 15"/>
              <a:gd name="T102" fmla="*/ 2147483647 w 2569"/>
              <a:gd name="T103" fmla="*/ 22682676 h 15"/>
              <a:gd name="T104" fmla="*/ 2147483647 w 2569"/>
              <a:gd name="T105" fmla="*/ 0 h 15"/>
              <a:gd name="T106" fmla="*/ 2147483647 w 2569"/>
              <a:gd name="T107" fmla="*/ 0 h 15"/>
              <a:gd name="T108" fmla="*/ 2147483647 w 2569"/>
              <a:gd name="T109" fmla="*/ 0 h 1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569" h="15">
                <a:moveTo>
                  <a:pt x="0" y="6"/>
                </a:moveTo>
                <a:lnTo>
                  <a:pt x="34" y="6"/>
                </a:lnTo>
                <a:lnTo>
                  <a:pt x="34" y="15"/>
                </a:lnTo>
                <a:lnTo>
                  <a:pt x="0" y="15"/>
                </a:lnTo>
                <a:lnTo>
                  <a:pt x="0" y="6"/>
                </a:lnTo>
                <a:close/>
                <a:moveTo>
                  <a:pt x="59" y="6"/>
                </a:moveTo>
                <a:lnTo>
                  <a:pt x="92" y="6"/>
                </a:lnTo>
                <a:lnTo>
                  <a:pt x="92" y="15"/>
                </a:lnTo>
                <a:lnTo>
                  <a:pt x="59" y="15"/>
                </a:lnTo>
                <a:lnTo>
                  <a:pt x="59" y="6"/>
                </a:lnTo>
                <a:close/>
                <a:moveTo>
                  <a:pt x="118" y="6"/>
                </a:moveTo>
                <a:lnTo>
                  <a:pt x="151" y="6"/>
                </a:lnTo>
                <a:lnTo>
                  <a:pt x="151" y="14"/>
                </a:lnTo>
                <a:lnTo>
                  <a:pt x="118" y="14"/>
                </a:lnTo>
                <a:lnTo>
                  <a:pt x="118" y="6"/>
                </a:lnTo>
                <a:close/>
                <a:moveTo>
                  <a:pt x="177" y="6"/>
                </a:moveTo>
                <a:lnTo>
                  <a:pt x="211" y="6"/>
                </a:lnTo>
                <a:lnTo>
                  <a:pt x="211" y="14"/>
                </a:lnTo>
                <a:lnTo>
                  <a:pt x="177" y="14"/>
                </a:lnTo>
                <a:lnTo>
                  <a:pt x="177" y="6"/>
                </a:lnTo>
                <a:close/>
                <a:moveTo>
                  <a:pt x="236" y="6"/>
                </a:moveTo>
                <a:lnTo>
                  <a:pt x="269" y="6"/>
                </a:lnTo>
                <a:lnTo>
                  <a:pt x="269" y="14"/>
                </a:lnTo>
                <a:lnTo>
                  <a:pt x="236" y="14"/>
                </a:lnTo>
                <a:lnTo>
                  <a:pt x="236" y="6"/>
                </a:lnTo>
                <a:close/>
                <a:moveTo>
                  <a:pt x="295" y="6"/>
                </a:moveTo>
                <a:lnTo>
                  <a:pt x="328" y="6"/>
                </a:lnTo>
                <a:lnTo>
                  <a:pt x="328" y="14"/>
                </a:lnTo>
                <a:lnTo>
                  <a:pt x="295" y="14"/>
                </a:lnTo>
                <a:lnTo>
                  <a:pt x="295" y="6"/>
                </a:lnTo>
                <a:close/>
                <a:moveTo>
                  <a:pt x="353" y="6"/>
                </a:moveTo>
                <a:lnTo>
                  <a:pt x="387" y="5"/>
                </a:lnTo>
                <a:lnTo>
                  <a:pt x="387" y="14"/>
                </a:lnTo>
                <a:lnTo>
                  <a:pt x="353" y="14"/>
                </a:lnTo>
                <a:lnTo>
                  <a:pt x="353" y="6"/>
                </a:lnTo>
                <a:close/>
                <a:moveTo>
                  <a:pt x="413" y="5"/>
                </a:moveTo>
                <a:lnTo>
                  <a:pt x="446" y="5"/>
                </a:lnTo>
                <a:lnTo>
                  <a:pt x="446" y="13"/>
                </a:lnTo>
                <a:lnTo>
                  <a:pt x="413" y="14"/>
                </a:lnTo>
                <a:lnTo>
                  <a:pt x="413" y="5"/>
                </a:lnTo>
                <a:close/>
                <a:moveTo>
                  <a:pt x="471" y="5"/>
                </a:moveTo>
                <a:lnTo>
                  <a:pt x="505" y="5"/>
                </a:lnTo>
                <a:lnTo>
                  <a:pt x="505" y="13"/>
                </a:lnTo>
                <a:lnTo>
                  <a:pt x="471" y="13"/>
                </a:lnTo>
                <a:lnTo>
                  <a:pt x="471" y="5"/>
                </a:lnTo>
                <a:close/>
                <a:moveTo>
                  <a:pt x="530" y="5"/>
                </a:moveTo>
                <a:lnTo>
                  <a:pt x="564" y="5"/>
                </a:lnTo>
                <a:lnTo>
                  <a:pt x="564" y="13"/>
                </a:lnTo>
                <a:lnTo>
                  <a:pt x="530" y="13"/>
                </a:lnTo>
                <a:lnTo>
                  <a:pt x="530" y="5"/>
                </a:lnTo>
                <a:close/>
                <a:moveTo>
                  <a:pt x="590" y="5"/>
                </a:moveTo>
                <a:lnTo>
                  <a:pt x="623" y="5"/>
                </a:lnTo>
                <a:lnTo>
                  <a:pt x="623" y="13"/>
                </a:lnTo>
                <a:lnTo>
                  <a:pt x="590" y="13"/>
                </a:lnTo>
                <a:lnTo>
                  <a:pt x="590" y="5"/>
                </a:lnTo>
                <a:close/>
                <a:moveTo>
                  <a:pt x="648" y="5"/>
                </a:moveTo>
                <a:lnTo>
                  <a:pt x="682" y="5"/>
                </a:lnTo>
                <a:lnTo>
                  <a:pt x="682" y="13"/>
                </a:lnTo>
                <a:lnTo>
                  <a:pt x="648" y="13"/>
                </a:lnTo>
                <a:lnTo>
                  <a:pt x="648" y="5"/>
                </a:lnTo>
                <a:close/>
                <a:moveTo>
                  <a:pt x="707" y="4"/>
                </a:moveTo>
                <a:lnTo>
                  <a:pt x="741" y="4"/>
                </a:lnTo>
                <a:lnTo>
                  <a:pt x="741" y="13"/>
                </a:lnTo>
                <a:lnTo>
                  <a:pt x="707" y="13"/>
                </a:lnTo>
                <a:lnTo>
                  <a:pt x="707" y="4"/>
                </a:lnTo>
                <a:close/>
                <a:moveTo>
                  <a:pt x="766" y="4"/>
                </a:moveTo>
                <a:lnTo>
                  <a:pt x="800" y="4"/>
                </a:lnTo>
                <a:lnTo>
                  <a:pt x="800" y="13"/>
                </a:lnTo>
                <a:lnTo>
                  <a:pt x="766" y="13"/>
                </a:lnTo>
                <a:lnTo>
                  <a:pt x="766" y="4"/>
                </a:lnTo>
                <a:close/>
                <a:moveTo>
                  <a:pt x="825" y="4"/>
                </a:moveTo>
                <a:lnTo>
                  <a:pt x="859" y="4"/>
                </a:lnTo>
                <a:lnTo>
                  <a:pt x="859" y="13"/>
                </a:lnTo>
                <a:lnTo>
                  <a:pt x="825" y="13"/>
                </a:lnTo>
                <a:lnTo>
                  <a:pt x="825" y="4"/>
                </a:lnTo>
                <a:close/>
                <a:moveTo>
                  <a:pt x="884" y="4"/>
                </a:moveTo>
                <a:lnTo>
                  <a:pt x="918" y="4"/>
                </a:lnTo>
                <a:lnTo>
                  <a:pt x="918" y="12"/>
                </a:lnTo>
                <a:lnTo>
                  <a:pt x="884" y="13"/>
                </a:lnTo>
                <a:lnTo>
                  <a:pt x="884" y="4"/>
                </a:lnTo>
                <a:close/>
                <a:moveTo>
                  <a:pt x="943" y="4"/>
                </a:moveTo>
                <a:lnTo>
                  <a:pt x="977" y="4"/>
                </a:lnTo>
                <a:lnTo>
                  <a:pt x="977" y="12"/>
                </a:lnTo>
                <a:lnTo>
                  <a:pt x="943" y="12"/>
                </a:lnTo>
                <a:lnTo>
                  <a:pt x="943" y="4"/>
                </a:lnTo>
                <a:close/>
                <a:moveTo>
                  <a:pt x="1002" y="4"/>
                </a:moveTo>
                <a:lnTo>
                  <a:pt x="1036" y="4"/>
                </a:lnTo>
                <a:lnTo>
                  <a:pt x="1036" y="12"/>
                </a:lnTo>
                <a:lnTo>
                  <a:pt x="1002" y="12"/>
                </a:lnTo>
                <a:lnTo>
                  <a:pt x="1002" y="4"/>
                </a:lnTo>
                <a:close/>
                <a:moveTo>
                  <a:pt x="1061" y="4"/>
                </a:moveTo>
                <a:lnTo>
                  <a:pt x="1095" y="4"/>
                </a:lnTo>
                <a:lnTo>
                  <a:pt x="1095" y="12"/>
                </a:lnTo>
                <a:lnTo>
                  <a:pt x="1061" y="12"/>
                </a:lnTo>
                <a:lnTo>
                  <a:pt x="1061" y="4"/>
                </a:lnTo>
                <a:close/>
                <a:moveTo>
                  <a:pt x="1120" y="4"/>
                </a:moveTo>
                <a:lnTo>
                  <a:pt x="1154" y="4"/>
                </a:lnTo>
                <a:lnTo>
                  <a:pt x="1154" y="12"/>
                </a:lnTo>
                <a:lnTo>
                  <a:pt x="1120" y="12"/>
                </a:lnTo>
                <a:lnTo>
                  <a:pt x="1120" y="4"/>
                </a:lnTo>
                <a:close/>
                <a:moveTo>
                  <a:pt x="1179" y="3"/>
                </a:moveTo>
                <a:lnTo>
                  <a:pt x="1212" y="3"/>
                </a:lnTo>
                <a:lnTo>
                  <a:pt x="1212" y="12"/>
                </a:lnTo>
                <a:lnTo>
                  <a:pt x="1179" y="12"/>
                </a:lnTo>
                <a:lnTo>
                  <a:pt x="1179" y="3"/>
                </a:lnTo>
                <a:close/>
                <a:moveTo>
                  <a:pt x="1238" y="3"/>
                </a:moveTo>
                <a:lnTo>
                  <a:pt x="1272" y="3"/>
                </a:lnTo>
                <a:lnTo>
                  <a:pt x="1272" y="11"/>
                </a:lnTo>
                <a:lnTo>
                  <a:pt x="1238" y="11"/>
                </a:lnTo>
                <a:lnTo>
                  <a:pt x="1238" y="3"/>
                </a:lnTo>
                <a:close/>
                <a:moveTo>
                  <a:pt x="1297" y="3"/>
                </a:moveTo>
                <a:lnTo>
                  <a:pt x="1331" y="3"/>
                </a:lnTo>
                <a:lnTo>
                  <a:pt x="1331" y="11"/>
                </a:lnTo>
                <a:lnTo>
                  <a:pt x="1297" y="11"/>
                </a:lnTo>
                <a:lnTo>
                  <a:pt x="1297" y="3"/>
                </a:lnTo>
                <a:close/>
                <a:moveTo>
                  <a:pt x="1356" y="3"/>
                </a:moveTo>
                <a:lnTo>
                  <a:pt x="1389" y="3"/>
                </a:lnTo>
                <a:lnTo>
                  <a:pt x="1389" y="11"/>
                </a:lnTo>
                <a:lnTo>
                  <a:pt x="1356" y="11"/>
                </a:lnTo>
                <a:lnTo>
                  <a:pt x="1356" y="3"/>
                </a:lnTo>
                <a:close/>
                <a:moveTo>
                  <a:pt x="1415" y="3"/>
                </a:moveTo>
                <a:lnTo>
                  <a:pt x="1449" y="3"/>
                </a:lnTo>
                <a:lnTo>
                  <a:pt x="1449" y="11"/>
                </a:lnTo>
                <a:lnTo>
                  <a:pt x="1415" y="11"/>
                </a:lnTo>
                <a:lnTo>
                  <a:pt x="1415" y="3"/>
                </a:lnTo>
                <a:close/>
                <a:moveTo>
                  <a:pt x="1474" y="3"/>
                </a:moveTo>
                <a:lnTo>
                  <a:pt x="1507" y="2"/>
                </a:lnTo>
                <a:lnTo>
                  <a:pt x="1507" y="11"/>
                </a:lnTo>
                <a:lnTo>
                  <a:pt x="1474" y="11"/>
                </a:lnTo>
                <a:lnTo>
                  <a:pt x="1474" y="3"/>
                </a:lnTo>
                <a:close/>
                <a:moveTo>
                  <a:pt x="1533" y="2"/>
                </a:moveTo>
                <a:lnTo>
                  <a:pt x="1566" y="2"/>
                </a:lnTo>
                <a:lnTo>
                  <a:pt x="1566" y="11"/>
                </a:lnTo>
                <a:lnTo>
                  <a:pt x="1533" y="11"/>
                </a:lnTo>
                <a:lnTo>
                  <a:pt x="1533" y="2"/>
                </a:lnTo>
                <a:close/>
                <a:moveTo>
                  <a:pt x="1591" y="2"/>
                </a:moveTo>
                <a:lnTo>
                  <a:pt x="1625" y="2"/>
                </a:lnTo>
                <a:lnTo>
                  <a:pt x="1625" y="11"/>
                </a:lnTo>
                <a:lnTo>
                  <a:pt x="1591" y="11"/>
                </a:lnTo>
                <a:lnTo>
                  <a:pt x="1591" y="2"/>
                </a:lnTo>
                <a:close/>
                <a:moveTo>
                  <a:pt x="1651" y="2"/>
                </a:moveTo>
                <a:lnTo>
                  <a:pt x="1684" y="2"/>
                </a:lnTo>
                <a:lnTo>
                  <a:pt x="1684" y="11"/>
                </a:lnTo>
                <a:lnTo>
                  <a:pt x="1651" y="11"/>
                </a:lnTo>
                <a:lnTo>
                  <a:pt x="1651" y="2"/>
                </a:lnTo>
                <a:close/>
                <a:moveTo>
                  <a:pt x="1710" y="2"/>
                </a:moveTo>
                <a:lnTo>
                  <a:pt x="1743" y="2"/>
                </a:lnTo>
                <a:lnTo>
                  <a:pt x="1743" y="10"/>
                </a:lnTo>
                <a:lnTo>
                  <a:pt x="1710" y="10"/>
                </a:lnTo>
                <a:lnTo>
                  <a:pt x="1710" y="2"/>
                </a:lnTo>
                <a:close/>
                <a:moveTo>
                  <a:pt x="1768" y="2"/>
                </a:moveTo>
                <a:lnTo>
                  <a:pt x="1802" y="2"/>
                </a:lnTo>
                <a:lnTo>
                  <a:pt x="1802" y="10"/>
                </a:lnTo>
                <a:lnTo>
                  <a:pt x="1768" y="10"/>
                </a:lnTo>
                <a:lnTo>
                  <a:pt x="1768" y="2"/>
                </a:lnTo>
                <a:close/>
                <a:moveTo>
                  <a:pt x="1828" y="2"/>
                </a:moveTo>
                <a:lnTo>
                  <a:pt x="1861" y="2"/>
                </a:lnTo>
                <a:lnTo>
                  <a:pt x="1861" y="10"/>
                </a:lnTo>
                <a:lnTo>
                  <a:pt x="1828" y="10"/>
                </a:lnTo>
                <a:lnTo>
                  <a:pt x="1828" y="2"/>
                </a:lnTo>
                <a:close/>
                <a:moveTo>
                  <a:pt x="1886" y="2"/>
                </a:moveTo>
                <a:lnTo>
                  <a:pt x="1920" y="2"/>
                </a:lnTo>
                <a:lnTo>
                  <a:pt x="1920" y="10"/>
                </a:lnTo>
                <a:lnTo>
                  <a:pt x="1886" y="10"/>
                </a:lnTo>
                <a:lnTo>
                  <a:pt x="1886" y="2"/>
                </a:lnTo>
                <a:close/>
                <a:moveTo>
                  <a:pt x="1945" y="2"/>
                </a:moveTo>
                <a:lnTo>
                  <a:pt x="1979" y="1"/>
                </a:lnTo>
                <a:lnTo>
                  <a:pt x="1979" y="10"/>
                </a:lnTo>
                <a:lnTo>
                  <a:pt x="1945" y="10"/>
                </a:lnTo>
                <a:lnTo>
                  <a:pt x="1945" y="2"/>
                </a:lnTo>
                <a:close/>
                <a:moveTo>
                  <a:pt x="2004" y="1"/>
                </a:moveTo>
                <a:lnTo>
                  <a:pt x="2038" y="1"/>
                </a:lnTo>
                <a:lnTo>
                  <a:pt x="2038" y="10"/>
                </a:lnTo>
                <a:lnTo>
                  <a:pt x="2004" y="10"/>
                </a:lnTo>
                <a:lnTo>
                  <a:pt x="2004" y="1"/>
                </a:lnTo>
                <a:close/>
                <a:moveTo>
                  <a:pt x="2063" y="1"/>
                </a:moveTo>
                <a:lnTo>
                  <a:pt x="2097" y="1"/>
                </a:lnTo>
                <a:lnTo>
                  <a:pt x="2097" y="10"/>
                </a:lnTo>
                <a:lnTo>
                  <a:pt x="2063" y="10"/>
                </a:lnTo>
                <a:lnTo>
                  <a:pt x="2063" y="1"/>
                </a:lnTo>
                <a:close/>
                <a:moveTo>
                  <a:pt x="2122" y="1"/>
                </a:moveTo>
                <a:lnTo>
                  <a:pt x="2156" y="1"/>
                </a:lnTo>
                <a:lnTo>
                  <a:pt x="2156" y="10"/>
                </a:lnTo>
                <a:lnTo>
                  <a:pt x="2122" y="10"/>
                </a:lnTo>
                <a:lnTo>
                  <a:pt x="2122" y="1"/>
                </a:lnTo>
                <a:close/>
                <a:moveTo>
                  <a:pt x="2181" y="1"/>
                </a:moveTo>
                <a:lnTo>
                  <a:pt x="2215" y="1"/>
                </a:lnTo>
                <a:lnTo>
                  <a:pt x="2215" y="9"/>
                </a:lnTo>
                <a:lnTo>
                  <a:pt x="2181" y="10"/>
                </a:lnTo>
                <a:lnTo>
                  <a:pt x="2181" y="1"/>
                </a:lnTo>
                <a:close/>
                <a:moveTo>
                  <a:pt x="2240" y="1"/>
                </a:moveTo>
                <a:lnTo>
                  <a:pt x="2274" y="1"/>
                </a:lnTo>
                <a:lnTo>
                  <a:pt x="2274" y="9"/>
                </a:lnTo>
                <a:lnTo>
                  <a:pt x="2240" y="9"/>
                </a:lnTo>
                <a:lnTo>
                  <a:pt x="2240" y="1"/>
                </a:lnTo>
                <a:close/>
                <a:moveTo>
                  <a:pt x="2299" y="0"/>
                </a:moveTo>
                <a:lnTo>
                  <a:pt x="2333" y="0"/>
                </a:lnTo>
                <a:lnTo>
                  <a:pt x="2333" y="9"/>
                </a:lnTo>
                <a:lnTo>
                  <a:pt x="2299" y="9"/>
                </a:lnTo>
                <a:lnTo>
                  <a:pt x="2299" y="0"/>
                </a:lnTo>
                <a:close/>
                <a:moveTo>
                  <a:pt x="2358" y="0"/>
                </a:moveTo>
                <a:lnTo>
                  <a:pt x="2392" y="0"/>
                </a:lnTo>
                <a:lnTo>
                  <a:pt x="2392" y="9"/>
                </a:lnTo>
                <a:lnTo>
                  <a:pt x="2358" y="9"/>
                </a:lnTo>
                <a:lnTo>
                  <a:pt x="2358" y="0"/>
                </a:lnTo>
                <a:close/>
                <a:moveTo>
                  <a:pt x="2417" y="0"/>
                </a:moveTo>
                <a:lnTo>
                  <a:pt x="2451" y="0"/>
                </a:lnTo>
                <a:lnTo>
                  <a:pt x="2451" y="9"/>
                </a:lnTo>
                <a:lnTo>
                  <a:pt x="2417" y="9"/>
                </a:lnTo>
                <a:lnTo>
                  <a:pt x="2417" y="0"/>
                </a:lnTo>
                <a:close/>
                <a:moveTo>
                  <a:pt x="2476" y="0"/>
                </a:moveTo>
                <a:lnTo>
                  <a:pt x="2510" y="0"/>
                </a:lnTo>
                <a:lnTo>
                  <a:pt x="2510" y="9"/>
                </a:lnTo>
                <a:lnTo>
                  <a:pt x="2476" y="9"/>
                </a:lnTo>
                <a:lnTo>
                  <a:pt x="2476" y="0"/>
                </a:lnTo>
                <a:close/>
                <a:moveTo>
                  <a:pt x="2535" y="0"/>
                </a:moveTo>
                <a:lnTo>
                  <a:pt x="2569" y="0"/>
                </a:lnTo>
                <a:lnTo>
                  <a:pt x="2569" y="8"/>
                </a:lnTo>
                <a:lnTo>
                  <a:pt x="2535" y="8"/>
                </a:lnTo>
                <a:lnTo>
                  <a:pt x="2535" y="0"/>
                </a:lnTo>
                <a:close/>
              </a:path>
            </a:pathLst>
          </a:custGeom>
          <a:solidFill>
            <a:srgbClr val="FF6600"/>
          </a:solidFill>
          <a:ln w="9525" cap="flat">
            <a:solidFill>
              <a:srgbClr val="FF66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2" name="Freeform 652"/>
          <p:cNvSpPr>
            <a:spLocks noEditPoints="1"/>
          </p:cNvSpPr>
          <p:nvPr/>
        </p:nvSpPr>
        <p:spPr bwMode="auto">
          <a:xfrm>
            <a:off x="2630488" y="4821238"/>
            <a:ext cx="4041775" cy="12700"/>
          </a:xfrm>
          <a:custGeom>
            <a:avLst/>
            <a:gdLst>
              <a:gd name="T0" fmla="*/ 0 w 2546"/>
              <a:gd name="T1" fmla="*/ 20161250 h 8"/>
              <a:gd name="T2" fmla="*/ 234375325 w 2546"/>
              <a:gd name="T3" fmla="*/ 20161250 h 8"/>
              <a:gd name="T4" fmla="*/ 383063750 w 2546"/>
              <a:gd name="T5" fmla="*/ 0 h 8"/>
              <a:gd name="T6" fmla="*/ 446068450 w 2546"/>
              <a:gd name="T7" fmla="*/ 0 h 8"/>
              <a:gd name="T8" fmla="*/ 446068450 w 2546"/>
              <a:gd name="T9" fmla="*/ 0 h 8"/>
              <a:gd name="T10" fmla="*/ 594756875 w 2546"/>
              <a:gd name="T11" fmla="*/ 20161250 h 8"/>
              <a:gd name="T12" fmla="*/ 829132200 w 2546"/>
              <a:gd name="T13" fmla="*/ 20161250 h 8"/>
              <a:gd name="T14" fmla="*/ 977820625 w 2546"/>
              <a:gd name="T15" fmla="*/ 0 h 8"/>
              <a:gd name="T16" fmla="*/ 1040825325 w 2546"/>
              <a:gd name="T17" fmla="*/ 0 h 8"/>
              <a:gd name="T18" fmla="*/ 1040825325 w 2546"/>
              <a:gd name="T19" fmla="*/ 0 h 8"/>
              <a:gd name="T20" fmla="*/ 1189513750 w 2546"/>
              <a:gd name="T21" fmla="*/ 20161250 h 8"/>
              <a:gd name="T22" fmla="*/ 1423889075 w 2546"/>
              <a:gd name="T23" fmla="*/ 20161250 h 8"/>
              <a:gd name="T24" fmla="*/ 1572577500 w 2546"/>
              <a:gd name="T25" fmla="*/ 0 h 8"/>
              <a:gd name="T26" fmla="*/ 1635582200 w 2546"/>
              <a:gd name="T27" fmla="*/ 0 h 8"/>
              <a:gd name="T28" fmla="*/ 1635582200 w 2546"/>
              <a:gd name="T29" fmla="*/ 0 h 8"/>
              <a:gd name="T30" fmla="*/ 1784270625 w 2546"/>
              <a:gd name="T31" fmla="*/ 20161250 h 8"/>
              <a:gd name="T32" fmla="*/ 2018645950 w 2546"/>
              <a:gd name="T33" fmla="*/ 20161250 h 8"/>
              <a:gd name="T34" fmla="*/ 2147483647 w 2546"/>
              <a:gd name="T35" fmla="*/ 0 h 8"/>
              <a:gd name="T36" fmla="*/ 2147483647 w 2546"/>
              <a:gd name="T37" fmla="*/ 0 h 8"/>
              <a:gd name="T38" fmla="*/ 2147483647 w 2546"/>
              <a:gd name="T39" fmla="*/ 0 h 8"/>
              <a:gd name="T40" fmla="*/ 2147483647 w 2546"/>
              <a:gd name="T41" fmla="*/ 20161250 h 8"/>
              <a:gd name="T42" fmla="*/ 2147483647 w 2546"/>
              <a:gd name="T43" fmla="*/ 20161250 h 8"/>
              <a:gd name="T44" fmla="*/ 2147483647 w 2546"/>
              <a:gd name="T45" fmla="*/ 0 h 8"/>
              <a:gd name="T46" fmla="*/ 2147483647 w 2546"/>
              <a:gd name="T47" fmla="*/ 0 h 8"/>
              <a:gd name="T48" fmla="*/ 2147483647 w 2546"/>
              <a:gd name="T49" fmla="*/ 0 h 8"/>
              <a:gd name="T50" fmla="*/ 2147483647 w 2546"/>
              <a:gd name="T51" fmla="*/ 20161250 h 8"/>
              <a:gd name="T52" fmla="*/ 2147483647 w 2546"/>
              <a:gd name="T53" fmla="*/ 20161250 h 8"/>
              <a:gd name="T54" fmla="*/ 2147483647 w 2546"/>
              <a:gd name="T55" fmla="*/ 0 h 8"/>
              <a:gd name="T56" fmla="*/ 2147483647 w 2546"/>
              <a:gd name="T57" fmla="*/ 0 h 8"/>
              <a:gd name="T58" fmla="*/ 2147483647 w 2546"/>
              <a:gd name="T59" fmla="*/ 0 h 8"/>
              <a:gd name="T60" fmla="*/ 2147483647 w 2546"/>
              <a:gd name="T61" fmla="*/ 20161250 h 8"/>
              <a:gd name="T62" fmla="*/ 2147483647 w 2546"/>
              <a:gd name="T63" fmla="*/ 20161250 h 8"/>
              <a:gd name="T64" fmla="*/ 2147483647 w 2546"/>
              <a:gd name="T65" fmla="*/ 0 h 8"/>
              <a:gd name="T66" fmla="*/ 2147483647 w 2546"/>
              <a:gd name="T67" fmla="*/ 0 h 8"/>
              <a:gd name="T68" fmla="*/ 2147483647 w 2546"/>
              <a:gd name="T69" fmla="*/ 0 h 8"/>
              <a:gd name="T70" fmla="*/ 2147483647 w 2546"/>
              <a:gd name="T71" fmla="*/ 20161250 h 8"/>
              <a:gd name="T72" fmla="*/ 2147483647 w 2546"/>
              <a:gd name="T73" fmla="*/ 20161250 h 8"/>
              <a:gd name="T74" fmla="*/ 2147483647 w 2546"/>
              <a:gd name="T75" fmla="*/ 0 h 8"/>
              <a:gd name="T76" fmla="*/ 2147483647 w 2546"/>
              <a:gd name="T77" fmla="*/ 0 h 8"/>
              <a:gd name="T78" fmla="*/ 2147483647 w 2546"/>
              <a:gd name="T79" fmla="*/ 0 h 8"/>
              <a:gd name="T80" fmla="*/ 2147483647 w 2546"/>
              <a:gd name="T81" fmla="*/ 20161250 h 8"/>
              <a:gd name="T82" fmla="*/ 2147483647 w 2546"/>
              <a:gd name="T83" fmla="*/ 20161250 h 8"/>
              <a:gd name="T84" fmla="*/ 2147483647 w 2546"/>
              <a:gd name="T85" fmla="*/ 0 h 8"/>
              <a:gd name="T86" fmla="*/ 2147483647 w 2546"/>
              <a:gd name="T87" fmla="*/ 0 h 8"/>
              <a:gd name="T88" fmla="*/ 2147483647 w 2546"/>
              <a:gd name="T89" fmla="*/ 0 h 8"/>
              <a:gd name="T90" fmla="*/ 2147483647 w 2546"/>
              <a:gd name="T91" fmla="*/ 20161250 h 8"/>
              <a:gd name="T92" fmla="*/ 2147483647 w 2546"/>
              <a:gd name="T93" fmla="*/ 20161250 h 8"/>
              <a:gd name="T94" fmla="*/ 2147483647 w 2546"/>
              <a:gd name="T95" fmla="*/ 0 h 8"/>
              <a:gd name="T96" fmla="*/ 2147483647 w 2546"/>
              <a:gd name="T97" fmla="*/ 0 h 8"/>
              <a:gd name="T98" fmla="*/ 2147483647 w 2546"/>
              <a:gd name="T99" fmla="*/ 0 h 8"/>
              <a:gd name="T100" fmla="*/ 2147483647 w 2546"/>
              <a:gd name="T101" fmla="*/ 20161250 h 8"/>
              <a:gd name="T102" fmla="*/ 2147483647 w 2546"/>
              <a:gd name="T103" fmla="*/ 20161250 h 8"/>
              <a:gd name="T104" fmla="*/ 2147483647 w 2546"/>
              <a:gd name="T105" fmla="*/ 0 h 8"/>
              <a:gd name="T106" fmla="*/ 2147483647 w 2546"/>
              <a:gd name="T107" fmla="*/ 0 h 8"/>
              <a:gd name="T108" fmla="*/ 2147483647 w 2546"/>
              <a:gd name="T109" fmla="*/ 0 h 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546" h="8">
                <a:moveTo>
                  <a:pt x="0" y="0"/>
                </a:moveTo>
                <a:lnTo>
                  <a:pt x="34" y="0"/>
                </a:lnTo>
                <a:lnTo>
                  <a:pt x="34" y="8"/>
                </a:lnTo>
                <a:lnTo>
                  <a:pt x="0" y="8"/>
                </a:lnTo>
                <a:lnTo>
                  <a:pt x="0" y="0"/>
                </a:lnTo>
                <a:close/>
                <a:moveTo>
                  <a:pt x="60" y="0"/>
                </a:moveTo>
                <a:lnTo>
                  <a:pt x="93" y="0"/>
                </a:lnTo>
                <a:lnTo>
                  <a:pt x="93" y="8"/>
                </a:lnTo>
                <a:lnTo>
                  <a:pt x="60" y="8"/>
                </a:lnTo>
                <a:lnTo>
                  <a:pt x="60" y="0"/>
                </a:lnTo>
                <a:close/>
                <a:moveTo>
                  <a:pt x="118" y="0"/>
                </a:moveTo>
                <a:lnTo>
                  <a:pt x="152" y="0"/>
                </a:lnTo>
                <a:lnTo>
                  <a:pt x="152" y="8"/>
                </a:lnTo>
                <a:lnTo>
                  <a:pt x="118" y="8"/>
                </a:lnTo>
                <a:lnTo>
                  <a:pt x="118" y="0"/>
                </a:lnTo>
                <a:close/>
                <a:moveTo>
                  <a:pt x="177" y="0"/>
                </a:moveTo>
                <a:lnTo>
                  <a:pt x="211" y="0"/>
                </a:lnTo>
                <a:lnTo>
                  <a:pt x="211" y="8"/>
                </a:lnTo>
                <a:lnTo>
                  <a:pt x="177" y="8"/>
                </a:lnTo>
                <a:lnTo>
                  <a:pt x="177" y="0"/>
                </a:lnTo>
                <a:close/>
                <a:moveTo>
                  <a:pt x="236" y="0"/>
                </a:moveTo>
                <a:lnTo>
                  <a:pt x="270" y="0"/>
                </a:lnTo>
                <a:lnTo>
                  <a:pt x="270" y="8"/>
                </a:lnTo>
                <a:lnTo>
                  <a:pt x="236" y="8"/>
                </a:lnTo>
                <a:lnTo>
                  <a:pt x="236" y="0"/>
                </a:lnTo>
                <a:close/>
                <a:moveTo>
                  <a:pt x="295" y="0"/>
                </a:moveTo>
                <a:lnTo>
                  <a:pt x="329" y="0"/>
                </a:lnTo>
                <a:lnTo>
                  <a:pt x="329" y="8"/>
                </a:lnTo>
                <a:lnTo>
                  <a:pt x="295" y="8"/>
                </a:lnTo>
                <a:lnTo>
                  <a:pt x="295" y="0"/>
                </a:lnTo>
                <a:close/>
                <a:moveTo>
                  <a:pt x="354" y="0"/>
                </a:moveTo>
                <a:lnTo>
                  <a:pt x="388" y="0"/>
                </a:lnTo>
                <a:lnTo>
                  <a:pt x="388" y="8"/>
                </a:lnTo>
                <a:lnTo>
                  <a:pt x="354" y="8"/>
                </a:lnTo>
                <a:lnTo>
                  <a:pt x="354" y="0"/>
                </a:lnTo>
                <a:close/>
                <a:moveTo>
                  <a:pt x="413" y="0"/>
                </a:moveTo>
                <a:lnTo>
                  <a:pt x="447" y="0"/>
                </a:lnTo>
                <a:lnTo>
                  <a:pt x="447" y="8"/>
                </a:lnTo>
                <a:lnTo>
                  <a:pt x="413" y="8"/>
                </a:lnTo>
                <a:lnTo>
                  <a:pt x="413" y="0"/>
                </a:lnTo>
                <a:close/>
                <a:moveTo>
                  <a:pt x="472" y="0"/>
                </a:moveTo>
                <a:lnTo>
                  <a:pt x="506" y="0"/>
                </a:lnTo>
                <a:lnTo>
                  <a:pt x="506" y="8"/>
                </a:lnTo>
                <a:lnTo>
                  <a:pt x="472" y="8"/>
                </a:lnTo>
                <a:lnTo>
                  <a:pt x="472" y="0"/>
                </a:lnTo>
                <a:close/>
                <a:moveTo>
                  <a:pt x="531" y="0"/>
                </a:moveTo>
                <a:lnTo>
                  <a:pt x="565" y="0"/>
                </a:lnTo>
                <a:lnTo>
                  <a:pt x="565" y="8"/>
                </a:lnTo>
                <a:lnTo>
                  <a:pt x="531" y="8"/>
                </a:lnTo>
                <a:lnTo>
                  <a:pt x="531" y="0"/>
                </a:lnTo>
                <a:close/>
                <a:moveTo>
                  <a:pt x="590" y="0"/>
                </a:moveTo>
                <a:lnTo>
                  <a:pt x="624" y="0"/>
                </a:lnTo>
                <a:lnTo>
                  <a:pt x="624" y="8"/>
                </a:lnTo>
                <a:lnTo>
                  <a:pt x="590" y="8"/>
                </a:lnTo>
                <a:lnTo>
                  <a:pt x="590" y="0"/>
                </a:lnTo>
                <a:close/>
                <a:moveTo>
                  <a:pt x="649" y="0"/>
                </a:moveTo>
                <a:lnTo>
                  <a:pt x="683" y="0"/>
                </a:lnTo>
                <a:lnTo>
                  <a:pt x="683" y="8"/>
                </a:lnTo>
                <a:lnTo>
                  <a:pt x="649" y="8"/>
                </a:lnTo>
                <a:lnTo>
                  <a:pt x="649" y="0"/>
                </a:lnTo>
                <a:close/>
                <a:moveTo>
                  <a:pt x="708" y="0"/>
                </a:moveTo>
                <a:lnTo>
                  <a:pt x="742" y="0"/>
                </a:lnTo>
                <a:lnTo>
                  <a:pt x="742" y="8"/>
                </a:lnTo>
                <a:lnTo>
                  <a:pt x="708" y="8"/>
                </a:lnTo>
                <a:lnTo>
                  <a:pt x="708" y="0"/>
                </a:lnTo>
                <a:close/>
                <a:moveTo>
                  <a:pt x="767" y="0"/>
                </a:moveTo>
                <a:lnTo>
                  <a:pt x="801" y="0"/>
                </a:lnTo>
                <a:lnTo>
                  <a:pt x="801" y="8"/>
                </a:lnTo>
                <a:lnTo>
                  <a:pt x="767" y="8"/>
                </a:lnTo>
                <a:lnTo>
                  <a:pt x="767" y="0"/>
                </a:lnTo>
                <a:close/>
                <a:moveTo>
                  <a:pt x="826" y="0"/>
                </a:moveTo>
                <a:lnTo>
                  <a:pt x="859" y="0"/>
                </a:lnTo>
                <a:lnTo>
                  <a:pt x="859" y="8"/>
                </a:lnTo>
                <a:lnTo>
                  <a:pt x="826" y="8"/>
                </a:lnTo>
                <a:lnTo>
                  <a:pt x="826" y="0"/>
                </a:lnTo>
                <a:close/>
                <a:moveTo>
                  <a:pt x="885" y="0"/>
                </a:moveTo>
                <a:lnTo>
                  <a:pt x="919" y="0"/>
                </a:lnTo>
                <a:lnTo>
                  <a:pt x="919" y="8"/>
                </a:lnTo>
                <a:lnTo>
                  <a:pt x="885" y="8"/>
                </a:lnTo>
                <a:lnTo>
                  <a:pt x="885" y="0"/>
                </a:lnTo>
                <a:close/>
                <a:moveTo>
                  <a:pt x="944" y="0"/>
                </a:moveTo>
                <a:lnTo>
                  <a:pt x="977" y="0"/>
                </a:lnTo>
                <a:lnTo>
                  <a:pt x="977" y="8"/>
                </a:lnTo>
                <a:lnTo>
                  <a:pt x="944" y="8"/>
                </a:lnTo>
                <a:lnTo>
                  <a:pt x="944" y="0"/>
                </a:lnTo>
                <a:close/>
                <a:moveTo>
                  <a:pt x="1003" y="0"/>
                </a:moveTo>
                <a:lnTo>
                  <a:pt x="1036" y="0"/>
                </a:lnTo>
                <a:lnTo>
                  <a:pt x="1036" y="8"/>
                </a:lnTo>
                <a:lnTo>
                  <a:pt x="1003" y="8"/>
                </a:lnTo>
                <a:lnTo>
                  <a:pt x="1003" y="0"/>
                </a:lnTo>
                <a:close/>
                <a:moveTo>
                  <a:pt x="1062" y="0"/>
                </a:moveTo>
                <a:lnTo>
                  <a:pt x="1096" y="0"/>
                </a:lnTo>
                <a:lnTo>
                  <a:pt x="1096" y="8"/>
                </a:lnTo>
                <a:lnTo>
                  <a:pt x="1062" y="8"/>
                </a:lnTo>
                <a:lnTo>
                  <a:pt x="1062" y="0"/>
                </a:lnTo>
                <a:close/>
                <a:moveTo>
                  <a:pt x="1121" y="0"/>
                </a:moveTo>
                <a:lnTo>
                  <a:pt x="1154" y="0"/>
                </a:lnTo>
                <a:lnTo>
                  <a:pt x="1154" y="8"/>
                </a:lnTo>
                <a:lnTo>
                  <a:pt x="1121" y="8"/>
                </a:lnTo>
                <a:lnTo>
                  <a:pt x="1121" y="0"/>
                </a:lnTo>
                <a:close/>
                <a:moveTo>
                  <a:pt x="1180" y="0"/>
                </a:moveTo>
                <a:lnTo>
                  <a:pt x="1213" y="0"/>
                </a:lnTo>
                <a:lnTo>
                  <a:pt x="1213" y="8"/>
                </a:lnTo>
                <a:lnTo>
                  <a:pt x="1180" y="8"/>
                </a:lnTo>
                <a:lnTo>
                  <a:pt x="1180" y="0"/>
                </a:lnTo>
                <a:close/>
                <a:moveTo>
                  <a:pt x="1238" y="0"/>
                </a:moveTo>
                <a:lnTo>
                  <a:pt x="1272" y="0"/>
                </a:lnTo>
                <a:lnTo>
                  <a:pt x="1272" y="8"/>
                </a:lnTo>
                <a:lnTo>
                  <a:pt x="1238" y="8"/>
                </a:lnTo>
                <a:lnTo>
                  <a:pt x="1238" y="0"/>
                </a:lnTo>
                <a:close/>
                <a:moveTo>
                  <a:pt x="1298" y="0"/>
                </a:moveTo>
                <a:lnTo>
                  <a:pt x="1331" y="0"/>
                </a:lnTo>
                <a:lnTo>
                  <a:pt x="1331" y="8"/>
                </a:lnTo>
                <a:lnTo>
                  <a:pt x="1298" y="8"/>
                </a:lnTo>
                <a:lnTo>
                  <a:pt x="1298" y="0"/>
                </a:lnTo>
                <a:close/>
                <a:moveTo>
                  <a:pt x="1356" y="0"/>
                </a:moveTo>
                <a:lnTo>
                  <a:pt x="1390" y="0"/>
                </a:lnTo>
                <a:lnTo>
                  <a:pt x="1390" y="8"/>
                </a:lnTo>
                <a:lnTo>
                  <a:pt x="1356" y="8"/>
                </a:lnTo>
                <a:lnTo>
                  <a:pt x="1356" y="0"/>
                </a:lnTo>
                <a:close/>
                <a:moveTo>
                  <a:pt x="1415" y="0"/>
                </a:moveTo>
                <a:lnTo>
                  <a:pt x="1449" y="0"/>
                </a:lnTo>
                <a:lnTo>
                  <a:pt x="1449" y="8"/>
                </a:lnTo>
                <a:lnTo>
                  <a:pt x="1415" y="8"/>
                </a:lnTo>
                <a:lnTo>
                  <a:pt x="1415" y="0"/>
                </a:lnTo>
                <a:close/>
                <a:moveTo>
                  <a:pt x="1475" y="0"/>
                </a:moveTo>
                <a:lnTo>
                  <a:pt x="1508" y="0"/>
                </a:lnTo>
                <a:lnTo>
                  <a:pt x="1508" y="8"/>
                </a:lnTo>
                <a:lnTo>
                  <a:pt x="1475" y="8"/>
                </a:lnTo>
                <a:lnTo>
                  <a:pt x="1475" y="0"/>
                </a:lnTo>
                <a:close/>
                <a:moveTo>
                  <a:pt x="1533" y="0"/>
                </a:moveTo>
                <a:lnTo>
                  <a:pt x="1567" y="0"/>
                </a:lnTo>
                <a:lnTo>
                  <a:pt x="1567" y="8"/>
                </a:lnTo>
                <a:lnTo>
                  <a:pt x="1533" y="8"/>
                </a:lnTo>
                <a:lnTo>
                  <a:pt x="1533" y="0"/>
                </a:lnTo>
                <a:close/>
                <a:moveTo>
                  <a:pt x="1592" y="0"/>
                </a:moveTo>
                <a:lnTo>
                  <a:pt x="1626" y="0"/>
                </a:lnTo>
                <a:lnTo>
                  <a:pt x="1626" y="8"/>
                </a:lnTo>
                <a:lnTo>
                  <a:pt x="1592" y="8"/>
                </a:lnTo>
                <a:lnTo>
                  <a:pt x="1592" y="0"/>
                </a:lnTo>
                <a:close/>
                <a:moveTo>
                  <a:pt x="1651" y="0"/>
                </a:moveTo>
                <a:lnTo>
                  <a:pt x="1685" y="0"/>
                </a:lnTo>
                <a:lnTo>
                  <a:pt x="1685" y="8"/>
                </a:lnTo>
                <a:lnTo>
                  <a:pt x="1651" y="8"/>
                </a:lnTo>
                <a:lnTo>
                  <a:pt x="1651" y="0"/>
                </a:lnTo>
                <a:close/>
                <a:moveTo>
                  <a:pt x="1710" y="0"/>
                </a:moveTo>
                <a:lnTo>
                  <a:pt x="1744" y="0"/>
                </a:lnTo>
                <a:lnTo>
                  <a:pt x="1744" y="8"/>
                </a:lnTo>
                <a:lnTo>
                  <a:pt x="1710" y="8"/>
                </a:lnTo>
                <a:lnTo>
                  <a:pt x="1710" y="0"/>
                </a:lnTo>
                <a:close/>
                <a:moveTo>
                  <a:pt x="1769" y="0"/>
                </a:moveTo>
                <a:lnTo>
                  <a:pt x="1803" y="0"/>
                </a:lnTo>
                <a:lnTo>
                  <a:pt x="1803" y="8"/>
                </a:lnTo>
                <a:lnTo>
                  <a:pt x="1769" y="8"/>
                </a:lnTo>
                <a:lnTo>
                  <a:pt x="1769" y="0"/>
                </a:lnTo>
                <a:close/>
                <a:moveTo>
                  <a:pt x="1828" y="0"/>
                </a:moveTo>
                <a:lnTo>
                  <a:pt x="1862" y="0"/>
                </a:lnTo>
                <a:lnTo>
                  <a:pt x="1862" y="8"/>
                </a:lnTo>
                <a:lnTo>
                  <a:pt x="1828" y="8"/>
                </a:lnTo>
                <a:lnTo>
                  <a:pt x="1828" y="0"/>
                </a:lnTo>
                <a:close/>
                <a:moveTo>
                  <a:pt x="1887" y="0"/>
                </a:moveTo>
                <a:lnTo>
                  <a:pt x="1921" y="0"/>
                </a:lnTo>
                <a:lnTo>
                  <a:pt x="1921" y="8"/>
                </a:lnTo>
                <a:lnTo>
                  <a:pt x="1887" y="8"/>
                </a:lnTo>
                <a:lnTo>
                  <a:pt x="1887" y="0"/>
                </a:lnTo>
                <a:close/>
                <a:moveTo>
                  <a:pt x="1946" y="0"/>
                </a:moveTo>
                <a:lnTo>
                  <a:pt x="1980" y="0"/>
                </a:lnTo>
                <a:lnTo>
                  <a:pt x="1980" y="8"/>
                </a:lnTo>
                <a:lnTo>
                  <a:pt x="1946" y="8"/>
                </a:lnTo>
                <a:lnTo>
                  <a:pt x="1946" y="0"/>
                </a:lnTo>
                <a:close/>
                <a:moveTo>
                  <a:pt x="2005" y="0"/>
                </a:moveTo>
                <a:lnTo>
                  <a:pt x="2039" y="0"/>
                </a:lnTo>
                <a:lnTo>
                  <a:pt x="2039" y="8"/>
                </a:lnTo>
                <a:lnTo>
                  <a:pt x="2005" y="8"/>
                </a:lnTo>
                <a:lnTo>
                  <a:pt x="2005" y="0"/>
                </a:lnTo>
                <a:close/>
                <a:moveTo>
                  <a:pt x="2064" y="0"/>
                </a:moveTo>
                <a:lnTo>
                  <a:pt x="2097" y="0"/>
                </a:lnTo>
                <a:lnTo>
                  <a:pt x="2097" y="8"/>
                </a:lnTo>
                <a:lnTo>
                  <a:pt x="2064" y="8"/>
                </a:lnTo>
                <a:lnTo>
                  <a:pt x="2064" y="0"/>
                </a:lnTo>
                <a:close/>
                <a:moveTo>
                  <a:pt x="2123" y="0"/>
                </a:moveTo>
                <a:lnTo>
                  <a:pt x="2157" y="0"/>
                </a:lnTo>
                <a:lnTo>
                  <a:pt x="2157" y="8"/>
                </a:lnTo>
                <a:lnTo>
                  <a:pt x="2123" y="8"/>
                </a:lnTo>
                <a:lnTo>
                  <a:pt x="2123" y="0"/>
                </a:lnTo>
                <a:close/>
                <a:moveTo>
                  <a:pt x="2182" y="0"/>
                </a:moveTo>
                <a:lnTo>
                  <a:pt x="2216" y="0"/>
                </a:lnTo>
                <a:lnTo>
                  <a:pt x="2216" y="8"/>
                </a:lnTo>
                <a:lnTo>
                  <a:pt x="2182" y="8"/>
                </a:lnTo>
                <a:lnTo>
                  <a:pt x="2182" y="0"/>
                </a:lnTo>
                <a:close/>
                <a:moveTo>
                  <a:pt x="2241" y="0"/>
                </a:moveTo>
                <a:lnTo>
                  <a:pt x="2274" y="0"/>
                </a:lnTo>
                <a:lnTo>
                  <a:pt x="2274" y="8"/>
                </a:lnTo>
                <a:lnTo>
                  <a:pt x="2241" y="8"/>
                </a:lnTo>
                <a:lnTo>
                  <a:pt x="2241" y="0"/>
                </a:lnTo>
                <a:close/>
                <a:moveTo>
                  <a:pt x="2300" y="0"/>
                </a:moveTo>
                <a:lnTo>
                  <a:pt x="2334" y="0"/>
                </a:lnTo>
                <a:lnTo>
                  <a:pt x="2334" y="8"/>
                </a:lnTo>
                <a:lnTo>
                  <a:pt x="2300" y="8"/>
                </a:lnTo>
                <a:lnTo>
                  <a:pt x="2300" y="0"/>
                </a:lnTo>
                <a:close/>
                <a:moveTo>
                  <a:pt x="2359" y="0"/>
                </a:moveTo>
                <a:lnTo>
                  <a:pt x="2392" y="0"/>
                </a:lnTo>
                <a:lnTo>
                  <a:pt x="2392" y="8"/>
                </a:lnTo>
                <a:lnTo>
                  <a:pt x="2359" y="8"/>
                </a:lnTo>
                <a:lnTo>
                  <a:pt x="2359" y="0"/>
                </a:lnTo>
                <a:close/>
                <a:moveTo>
                  <a:pt x="2418" y="0"/>
                </a:moveTo>
                <a:lnTo>
                  <a:pt x="2451" y="0"/>
                </a:lnTo>
                <a:lnTo>
                  <a:pt x="2451" y="8"/>
                </a:lnTo>
                <a:lnTo>
                  <a:pt x="2418" y="8"/>
                </a:lnTo>
                <a:lnTo>
                  <a:pt x="2418" y="0"/>
                </a:lnTo>
                <a:close/>
                <a:moveTo>
                  <a:pt x="2476" y="0"/>
                </a:moveTo>
                <a:lnTo>
                  <a:pt x="2510" y="0"/>
                </a:lnTo>
                <a:lnTo>
                  <a:pt x="2510" y="8"/>
                </a:lnTo>
                <a:lnTo>
                  <a:pt x="2476" y="8"/>
                </a:lnTo>
                <a:lnTo>
                  <a:pt x="2476" y="0"/>
                </a:lnTo>
                <a:close/>
                <a:moveTo>
                  <a:pt x="2536" y="0"/>
                </a:moveTo>
                <a:lnTo>
                  <a:pt x="2546" y="0"/>
                </a:lnTo>
                <a:lnTo>
                  <a:pt x="2546" y="8"/>
                </a:lnTo>
                <a:lnTo>
                  <a:pt x="2536" y="8"/>
                </a:lnTo>
                <a:lnTo>
                  <a:pt x="2536" y="0"/>
                </a:lnTo>
                <a:close/>
              </a:path>
            </a:pathLst>
          </a:custGeom>
          <a:solidFill>
            <a:srgbClr val="FF6600"/>
          </a:solidFill>
          <a:ln w="9525" cap="flat">
            <a:solidFill>
              <a:srgbClr val="FF66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3" name="Freeform 653"/>
          <p:cNvSpPr>
            <a:spLocks noEditPoints="1"/>
          </p:cNvSpPr>
          <p:nvPr/>
        </p:nvSpPr>
        <p:spPr bwMode="auto">
          <a:xfrm>
            <a:off x="6665913" y="4827588"/>
            <a:ext cx="12700" cy="1263650"/>
          </a:xfrm>
          <a:custGeom>
            <a:avLst/>
            <a:gdLst>
              <a:gd name="T0" fmla="*/ 20161250 w 8"/>
              <a:gd name="T1" fmla="*/ 85685313 h 796"/>
              <a:gd name="T2" fmla="*/ 0 w 8"/>
              <a:gd name="T3" fmla="*/ 0 h 796"/>
              <a:gd name="T4" fmla="*/ 20161250 w 8"/>
              <a:gd name="T5" fmla="*/ 148690013 h 796"/>
              <a:gd name="T6" fmla="*/ 0 w 8"/>
              <a:gd name="T7" fmla="*/ 234375325 h 796"/>
              <a:gd name="T8" fmla="*/ 20161250 w 8"/>
              <a:gd name="T9" fmla="*/ 148690013 h 796"/>
              <a:gd name="T10" fmla="*/ 20161250 w 8"/>
              <a:gd name="T11" fmla="*/ 383063750 h 796"/>
              <a:gd name="T12" fmla="*/ 0 w 8"/>
              <a:gd name="T13" fmla="*/ 297378438 h 796"/>
              <a:gd name="T14" fmla="*/ 20161250 w 8"/>
              <a:gd name="T15" fmla="*/ 446068450 h 796"/>
              <a:gd name="T16" fmla="*/ 0 w 8"/>
              <a:gd name="T17" fmla="*/ 531753763 h 796"/>
              <a:gd name="T18" fmla="*/ 20161250 w 8"/>
              <a:gd name="T19" fmla="*/ 446068450 h 796"/>
              <a:gd name="T20" fmla="*/ 20161250 w 8"/>
              <a:gd name="T21" fmla="*/ 680442188 h 796"/>
              <a:gd name="T22" fmla="*/ 0 w 8"/>
              <a:gd name="T23" fmla="*/ 594756875 h 796"/>
              <a:gd name="T24" fmla="*/ 20161250 w 8"/>
              <a:gd name="T25" fmla="*/ 743446888 h 796"/>
              <a:gd name="T26" fmla="*/ 0 w 8"/>
              <a:gd name="T27" fmla="*/ 829132200 h 796"/>
              <a:gd name="T28" fmla="*/ 20161250 w 8"/>
              <a:gd name="T29" fmla="*/ 743446888 h 796"/>
              <a:gd name="T30" fmla="*/ 20161250 w 8"/>
              <a:gd name="T31" fmla="*/ 977820625 h 796"/>
              <a:gd name="T32" fmla="*/ 0 w 8"/>
              <a:gd name="T33" fmla="*/ 892135313 h 796"/>
              <a:gd name="T34" fmla="*/ 20161250 w 8"/>
              <a:gd name="T35" fmla="*/ 1040825325 h 796"/>
              <a:gd name="T36" fmla="*/ 0 w 8"/>
              <a:gd name="T37" fmla="*/ 1126510638 h 796"/>
              <a:gd name="T38" fmla="*/ 20161250 w 8"/>
              <a:gd name="T39" fmla="*/ 1040825325 h 796"/>
              <a:gd name="T40" fmla="*/ 20161250 w 8"/>
              <a:gd name="T41" fmla="*/ 1272679700 h 796"/>
              <a:gd name="T42" fmla="*/ 0 w 8"/>
              <a:gd name="T43" fmla="*/ 1189513750 h 796"/>
              <a:gd name="T44" fmla="*/ 20161250 w 8"/>
              <a:gd name="T45" fmla="*/ 1338203763 h 796"/>
              <a:gd name="T46" fmla="*/ 0 w 8"/>
              <a:gd name="T47" fmla="*/ 1423889075 h 796"/>
              <a:gd name="T48" fmla="*/ 20161250 w 8"/>
              <a:gd name="T49" fmla="*/ 1338203763 h 796"/>
              <a:gd name="T50" fmla="*/ 20161250 w 8"/>
              <a:gd name="T51" fmla="*/ 1570058138 h 796"/>
              <a:gd name="T52" fmla="*/ 0 w 8"/>
              <a:gd name="T53" fmla="*/ 1486892188 h 796"/>
              <a:gd name="T54" fmla="*/ 20161250 w 8"/>
              <a:gd name="T55" fmla="*/ 1635582200 h 796"/>
              <a:gd name="T56" fmla="*/ 0 w 8"/>
              <a:gd name="T57" fmla="*/ 1718746563 h 796"/>
              <a:gd name="T58" fmla="*/ 20161250 w 8"/>
              <a:gd name="T59" fmla="*/ 1635582200 h 796"/>
              <a:gd name="T60" fmla="*/ 20161250 w 8"/>
              <a:gd name="T61" fmla="*/ 1867436575 h 796"/>
              <a:gd name="T62" fmla="*/ 0 w 8"/>
              <a:gd name="T63" fmla="*/ 1781751263 h 796"/>
              <a:gd name="T64" fmla="*/ 20161250 w 8"/>
              <a:gd name="T65" fmla="*/ 1932960638 h 796"/>
              <a:gd name="T66" fmla="*/ 0 w 8"/>
              <a:gd name="T67" fmla="*/ 2006044375 h 796"/>
              <a:gd name="T68" fmla="*/ 20161250 w 8"/>
              <a:gd name="T69" fmla="*/ 1932960638 h 79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" h="796">
                <a:moveTo>
                  <a:pt x="8" y="0"/>
                </a:moveTo>
                <a:lnTo>
                  <a:pt x="8" y="34"/>
                </a:lnTo>
                <a:lnTo>
                  <a:pt x="0" y="34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8" y="59"/>
                </a:moveTo>
                <a:lnTo>
                  <a:pt x="8" y="93"/>
                </a:lnTo>
                <a:lnTo>
                  <a:pt x="0" y="93"/>
                </a:lnTo>
                <a:lnTo>
                  <a:pt x="0" y="59"/>
                </a:lnTo>
                <a:lnTo>
                  <a:pt x="8" y="59"/>
                </a:lnTo>
                <a:close/>
                <a:moveTo>
                  <a:pt x="8" y="118"/>
                </a:moveTo>
                <a:lnTo>
                  <a:pt x="8" y="152"/>
                </a:lnTo>
                <a:lnTo>
                  <a:pt x="0" y="152"/>
                </a:lnTo>
                <a:lnTo>
                  <a:pt x="0" y="118"/>
                </a:lnTo>
                <a:lnTo>
                  <a:pt x="8" y="118"/>
                </a:lnTo>
                <a:close/>
                <a:moveTo>
                  <a:pt x="8" y="177"/>
                </a:moveTo>
                <a:lnTo>
                  <a:pt x="8" y="211"/>
                </a:lnTo>
                <a:lnTo>
                  <a:pt x="0" y="211"/>
                </a:lnTo>
                <a:lnTo>
                  <a:pt x="0" y="177"/>
                </a:lnTo>
                <a:lnTo>
                  <a:pt x="8" y="177"/>
                </a:lnTo>
                <a:close/>
                <a:moveTo>
                  <a:pt x="8" y="236"/>
                </a:moveTo>
                <a:lnTo>
                  <a:pt x="8" y="270"/>
                </a:lnTo>
                <a:lnTo>
                  <a:pt x="0" y="270"/>
                </a:lnTo>
                <a:lnTo>
                  <a:pt x="0" y="236"/>
                </a:lnTo>
                <a:lnTo>
                  <a:pt x="8" y="236"/>
                </a:lnTo>
                <a:close/>
                <a:moveTo>
                  <a:pt x="8" y="295"/>
                </a:moveTo>
                <a:lnTo>
                  <a:pt x="8" y="329"/>
                </a:lnTo>
                <a:lnTo>
                  <a:pt x="0" y="329"/>
                </a:lnTo>
                <a:lnTo>
                  <a:pt x="0" y="295"/>
                </a:lnTo>
                <a:lnTo>
                  <a:pt x="8" y="295"/>
                </a:lnTo>
                <a:close/>
                <a:moveTo>
                  <a:pt x="8" y="354"/>
                </a:moveTo>
                <a:lnTo>
                  <a:pt x="8" y="388"/>
                </a:lnTo>
                <a:lnTo>
                  <a:pt x="0" y="388"/>
                </a:lnTo>
                <a:lnTo>
                  <a:pt x="0" y="354"/>
                </a:lnTo>
                <a:lnTo>
                  <a:pt x="8" y="354"/>
                </a:lnTo>
                <a:close/>
                <a:moveTo>
                  <a:pt x="8" y="413"/>
                </a:moveTo>
                <a:lnTo>
                  <a:pt x="8" y="447"/>
                </a:lnTo>
                <a:lnTo>
                  <a:pt x="0" y="447"/>
                </a:lnTo>
                <a:lnTo>
                  <a:pt x="0" y="413"/>
                </a:lnTo>
                <a:lnTo>
                  <a:pt x="8" y="413"/>
                </a:lnTo>
                <a:close/>
                <a:moveTo>
                  <a:pt x="8" y="472"/>
                </a:moveTo>
                <a:lnTo>
                  <a:pt x="8" y="505"/>
                </a:lnTo>
                <a:lnTo>
                  <a:pt x="0" y="505"/>
                </a:lnTo>
                <a:lnTo>
                  <a:pt x="0" y="472"/>
                </a:lnTo>
                <a:lnTo>
                  <a:pt x="8" y="472"/>
                </a:lnTo>
                <a:close/>
                <a:moveTo>
                  <a:pt x="8" y="531"/>
                </a:moveTo>
                <a:lnTo>
                  <a:pt x="8" y="565"/>
                </a:lnTo>
                <a:lnTo>
                  <a:pt x="0" y="565"/>
                </a:lnTo>
                <a:lnTo>
                  <a:pt x="0" y="531"/>
                </a:lnTo>
                <a:lnTo>
                  <a:pt x="8" y="531"/>
                </a:lnTo>
                <a:close/>
                <a:moveTo>
                  <a:pt x="8" y="590"/>
                </a:moveTo>
                <a:lnTo>
                  <a:pt x="8" y="623"/>
                </a:lnTo>
                <a:lnTo>
                  <a:pt x="0" y="623"/>
                </a:lnTo>
                <a:lnTo>
                  <a:pt x="0" y="590"/>
                </a:lnTo>
                <a:lnTo>
                  <a:pt x="8" y="590"/>
                </a:lnTo>
                <a:close/>
                <a:moveTo>
                  <a:pt x="8" y="649"/>
                </a:moveTo>
                <a:lnTo>
                  <a:pt x="8" y="682"/>
                </a:lnTo>
                <a:lnTo>
                  <a:pt x="0" y="682"/>
                </a:lnTo>
                <a:lnTo>
                  <a:pt x="0" y="649"/>
                </a:lnTo>
                <a:lnTo>
                  <a:pt x="8" y="649"/>
                </a:lnTo>
                <a:close/>
                <a:moveTo>
                  <a:pt x="8" y="707"/>
                </a:moveTo>
                <a:lnTo>
                  <a:pt x="8" y="741"/>
                </a:lnTo>
                <a:lnTo>
                  <a:pt x="0" y="741"/>
                </a:lnTo>
                <a:lnTo>
                  <a:pt x="0" y="707"/>
                </a:lnTo>
                <a:lnTo>
                  <a:pt x="8" y="707"/>
                </a:lnTo>
                <a:close/>
                <a:moveTo>
                  <a:pt x="8" y="767"/>
                </a:moveTo>
                <a:lnTo>
                  <a:pt x="8" y="796"/>
                </a:lnTo>
                <a:lnTo>
                  <a:pt x="0" y="796"/>
                </a:lnTo>
                <a:lnTo>
                  <a:pt x="0" y="767"/>
                </a:lnTo>
                <a:lnTo>
                  <a:pt x="8" y="767"/>
                </a:lnTo>
                <a:close/>
              </a:path>
            </a:pathLst>
          </a:custGeom>
          <a:solidFill>
            <a:srgbClr val="FF6600"/>
          </a:solidFill>
          <a:ln w="9525" cap="flat">
            <a:solidFill>
              <a:srgbClr val="FF66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4" name="Freeform 654"/>
          <p:cNvSpPr>
            <a:spLocks noEditPoints="1"/>
          </p:cNvSpPr>
          <p:nvPr/>
        </p:nvSpPr>
        <p:spPr bwMode="auto">
          <a:xfrm>
            <a:off x="6775450" y="4927600"/>
            <a:ext cx="14288" cy="1163638"/>
          </a:xfrm>
          <a:custGeom>
            <a:avLst/>
            <a:gdLst>
              <a:gd name="T0" fmla="*/ 22682994 w 9"/>
              <a:gd name="T1" fmla="*/ 85685349 h 733"/>
              <a:gd name="T2" fmla="*/ 0 w 9"/>
              <a:gd name="T3" fmla="*/ 0 h 733"/>
              <a:gd name="T4" fmla="*/ 22682994 w 9"/>
              <a:gd name="T5" fmla="*/ 151209440 h 733"/>
              <a:gd name="T6" fmla="*/ 0 w 9"/>
              <a:gd name="T7" fmla="*/ 234375426 h 733"/>
              <a:gd name="T8" fmla="*/ 22682994 w 9"/>
              <a:gd name="T9" fmla="*/ 151209440 h 733"/>
              <a:gd name="T10" fmla="*/ 22682994 w 9"/>
              <a:gd name="T11" fmla="*/ 383063915 h 733"/>
              <a:gd name="T12" fmla="*/ 0 w 9"/>
              <a:gd name="T13" fmla="*/ 297378565 h 733"/>
              <a:gd name="T14" fmla="*/ 22682994 w 9"/>
              <a:gd name="T15" fmla="*/ 446068642 h 733"/>
              <a:gd name="T16" fmla="*/ 0 w 9"/>
              <a:gd name="T17" fmla="*/ 531753991 h 733"/>
              <a:gd name="T18" fmla="*/ 22682994 w 9"/>
              <a:gd name="T19" fmla="*/ 446068642 h 733"/>
              <a:gd name="T20" fmla="*/ 22682994 w 9"/>
              <a:gd name="T21" fmla="*/ 680442480 h 733"/>
              <a:gd name="T22" fmla="*/ 0 w 9"/>
              <a:gd name="T23" fmla="*/ 594757131 h 733"/>
              <a:gd name="T24" fmla="*/ 22682994 w 9"/>
              <a:gd name="T25" fmla="*/ 743447207 h 733"/>
              <a:gd name="T26" fmla="*/ 0 w 9"/>
              <a:gd name="T27" fmla="*/ 829132556 h 733"/>
              <a:gd name="T28" fmla="*/ 22682994 w 9"/>
              <a:gd name="T29" fmla="*/ 743447207 h 733"/>
              <a:gd name="T30" fmla="*/ 22682994 w 9"/>
              <a:gd name="T31" fmla="*/ 977821045 h 733"/>
              <a:gd name="T32" fmla="*/ 0 w 9"/>
              <a:gd name="T33" fmla="*/ 892135696 h 733"/>
              <a:gd name="T34" fmla="*/ 22682994 w 9"/>
              <a:gd name="T35" fmla="*/ 1040825772 h 733"/>
              <a:gd name="T36" fmla="*/ 0 w 9"/>
              <a:gd name="T37" fmla="*/ 1126511122 h 733"/>
              <a:gd name="T38" fmla="*/ 22682994 w 9"/>
              <a:gd name="T39" fmla="*/ 1040825772 h 733"/>
              <a:gd name="T40" fmla="*/ 22682994 w 9"/>
              <a:gd name="T41" fmla="*/ 1275199610 h 733"/>
              <a:gd name="T42" fmla="*/ 0 w 9"/>
              <a:gd name="T43" fmla="*/ 1189514261 h 733"/>
              <a:gd name="T44" fmla="*/ 22682994 w 9"/>
              <a:gd name="T45" fmla="*/ 1338204338 h 733"/>
              <a:gd name="T46" fmla="*/ 0 w 9"/>
              <a:gd name="T47" fmla="*/ 1423889687 h 733"/>
              <a:gd name="T48" fmla="*/ 22682994 w 9"/>
              <a:gd name="T49" fmla="*/ 1338204338 h 733"/>
              <a:gd name="T50" fmla="*/ 22682994 w 9"/>
              <a:gd name="T51" fmla="*/ 1572578176 h 733"/>
              <a:gd name="T52" fmla="*/ 0 w 9"/>
              <a:gd name="T53" fmla="*/ 1486892826 h 733"/>
              <a:gd name="T54" fmla="*/ 22682994 w 9"/>
              <a:gd name="T55" fmla="*/ 1635582903 h 733"/>
              <a:gd name="T56" fmla="*/ 0 w 9"/>
              <a:gd name="T57" fmla="*/ 1718747301 h 733"/>
              <a:gd name="T58" fmla="*/ 22682994 w 9"/>
              <a:gd name="T59" fmla="*/ 1635582903 h 733"/>
              <a:gd name="T60" fmla="*/ 22682994 w 9"/>
              <a:gd name="T61" fmla="*/ 1847276119 h 733"/>
              <a:gd name="T62" fmla="*/ 0 w 9"/>
              <a:gd name="T63" fmla="*/ 1784271392 h 73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" h="733">
                <a:moveTo>
                  <a:pt x="9" y="0"/>
                </a:moveTo>
                <a:lnTo>
                  <a:pt x="9" y="34"/>
                </a:lnTo>
                <a:lnTo>
                  <a:pt x="0" y="34"/>
                </a:lnTo>
                <a:lnTo>
                  <a:pt x="0" y="0"/>
                </a:lnTo>
                <a:lnTo>
                  <a:pt x="9" y="0"/>
                </a:lnTo>
                <a:close/>
                <a:moveTo>
                  <a:pt x="9" y="60"/>
                </a:moveTo>
                <a:lnTo>
                  <a:pt x="9" y="93"/>
                </a:lnTo>
                <a:lnTo>
                  <a:pt x="0" y="93"/>
                </a:lnTo>
                <a:lnTo>
                  <a:pt x="0" y="60"/>
                </a:lnTo>
                <a:lnTo>
                  <a:pt x="9" y="60"/>
                </a:lnTo>
                <a:close/>
                <a:moveTo>
                  <a:pt x="9" y="118"/>
                </a:moveTo>
                <a:lnTo>
                  <a:pt x="9" y="152"/>
                </a:lnTo>
                <a:lnTo>
                  <a:pt x="0" y="152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7"/>
                </a:moveTo>
                <a:lnTo>
                  <a:pt x="9" y="211"/>
                </a:lnTo>
                <a:lnTo>
                  <a:pt x="0" y="211"/>
                </a:lnTo>
                <a:lnTo>
                  <a:pt x="0" y="177"/>
                </a:lnTo>
                <a:lnTo>
                  <a:pt x="9" y="177"/>
                </a:lnTo>
                <a:close/>
                <a:moveTo>
                  <a:pt x="9" y="236"/>
                </a:moveTo>
                <a:lnTo>
                  <a:pt x="9" y="270"/>
                </a:lnTo>
                <a:lnTo>
                  <a:pt x="0" y="270"/>
                </a:lnTo>
                <a:lnTo>
                  <a:pt x="0" y="236"/>
                </a:lnTo>
                <a:lnTo>
                  <a:pt x="9" y="236"/>
                </a:lnTo>
                <a:close/>
                <a:moveTo>
                  <a:pt x="9" y="295"/>
                </a:moveTo>
                <a:lnTo>
                  <a:pt x="9" y="329"/>
                </a:lnTo>
                <a:lnTo>
                  <a:pt x="0" y="329"/>
                </a:lnTo>
                <a:lnTo>
                  <a:pt x="0" y="295"/>
                </a:lnTo>
                <a:lnTo>
                  <a:pt x="9" y="295"/>
                </a:lnTo>
                <a:close/>
                <a:moveTo>
                  <a:pt x="9" y="354"/>
                </a:moveTo>
                <a:lnTo>
                  <a:pt x="9" y="388"/>
                </a:lnTo>
                <a:lnTo>
                  <a:pt x="0" y="388"/>
                </a:lnTo>
                <a:lnTo>
                  <a:pt x="0" y="354"/>
                </a:lnTo>
                <a:lnTo>
                  <a:pt x="9" y="354"/>
                </a:lnTo>
                <a:close/>
                <a:moveTo>
                  <a:pt x="9" y="413"/>
                </a:moveTo>
                <a:lnTo>
                  <a:pt x="9" y="447"/>
                </a:lnTo>
                <a:lnTo>
                  <a:pt x="0" y="447"/>
                </a:lnTo>
                <a:lnTo>
                  <a:pt x="0" y="413"/>
                </a:lnTo>
                <a:lnTo>
                  <a:pt x="9" y="413"/>
                </a:lnTo>
                <a:close/>
                <a:moveTo>
                  <a:pt x="9" y="472"/>
                </a:moveTo>
                <a:lnTo>
                  <a:pt x="9" y="506"/>
                </a:lnTo>
                <a:lnTo>
                  <a:pt x="0" y="506"/>
                </a:lnTo>
                <a:lnTo>
                  <a:pt x="0" y="472"/>
                </a:lnTo>
                <a:lnTo>
                  <a:pt x="9" y="472"/>
                </a:lnTo>
                <a:close/>
                <a:moveTo>
                  <a:pt x="9" y="531"/>
                </a:moveTo>
                <a:lnTo>
                  <a:pt x="9" y="565"/>
                </a:lnTo>
                <a:lnTo>
                  <a:pt x="0" y="565"/>
                </a:lnTo>
                <a:lnTo>
                  <a:pt x="0" y="531"/>
                </a:lnTo>
                <a:lnTo>
                  <a:pt x="9" y="531"/>
                </a:lnTo>
                <a:close/>
                <a:moveTo>
                  <a:pt x="9" y="590"/>
                </a:moveTo>
                <a:lnTo>
                  <a:pt x="9" y="624"/>
                </a:lnTo>
                <a:lnTo>
                  <a:pt x="0" y="624"/>
                </a:lnTo>
                <a:lnTo>
                  <a:pt x="0" y="590"/>
                </a:lnTo>
                <a:lnTo>
                  <a:pt x="9" y="590"/>
                </a:lnTo>
                <a:close/>
                <a:moveTo>
                  <a:pt x="9" y="649"/>
                </a:moveTo>
                <a:lnTo>
                  <a:pt x="9" y="682"/>
                </a:lnTo>
                <a:lnTo>
                  <a:pt x="0" y="682"/>
                </a:lnTo>
                <a:lnTo>
                  <a:pt x="0" y="649"/>
                </a:lnTo>
                <a:lnTo>
                  <a:pt x="9" y="649"/>
                </a:lnTo>
                <a:close/>
                <a:moveTo>
                  <a:pt x="9" y="708"/>
                </a:moveTo>
                <a:lnTo>
                  <a:pt x="9" y="733"/>
                </a:lnTo>
                <a:lnTo>
                  <a:pt x="0" y="733"/>
                </a:lnTo>
                <a:lnTo>
                  <a:pt x="0" y="708"/>
                </a:lnTo>
                <a:lnTo>
                  <a:pt x="9" y="708"/>
                </a:lnTo>
                <a:close/>
              </a:path>
            </a:pathLst>
          </a:custGeom>
          <a:solidFill>
            <a:srgbClr val="FF6600"/>
          </a:solidFill>
          <a:ln w="9525" cap="flat">
            <a:solidFill>
              <a:srgbClr val="FF66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5" name="Freeform 655"/>
          <p:cNvSpPr>
            <a:spLocks noEditPoints="1"/>
          </p:cNvSpPr>
          <p:nvPr/>
        </p:nvSpPr>
        <p:spPr bwMode="auto">
          <a:xfrm>
            <a:off x="4981575" y="4827588"/>
            <a:ext cx="12700" cy="1263650"/>
          </a:xfrm>
          <a:custGeom>
            <a:avLst/>
            <a:gdLst>
              <a:gd name="T0" fmla="*/ 20161250 w 8"/>
              <a:gd name="T1" fmla="*/ 85685313 h 796"/>
              <a:gd name="T2" fmla="*/ 0 w 8"/>
              <a:gd name="T3" fmla="*/ 0 h 796"/>
              <a:gd name="T4" fmla="*/ 20161250 w 8"/>
              <a:gd name="T5" fmla="*/ 148690013 h 796"/>
              <a:gd name="T6" fmla="*/ 0 w 8"/>
              <a:gd name="T7" fmla="*/ 234375325 h 796"/>
              <a:gd name="T8" fmla="*/ 20161250 w 8"/>
              <a:gd name="T9" fmla="*/ 148690013 h 796"/>
              <a:gd name="T10" fmla="*/ 20161250 w 8"/>
              <a:gd name="T11" fmla="*/ 383063750 h 796"/>
              <a:gd name="T12" fmla="*/ 0 w 8"/>
              <a:gd name="T13" fmla="*/ 297378438 h 796"/>
              <a:gd name="T14" fmla="*/ 20161250 w 8"/>
              <a:gd name="T15" fmla="*/ 446068450 h 796"/>
              <a:gd name="T16" fmla="*/ 0 w 8"/>
              <a:gd name="T17" fmla="*/ 531753763 h 796"/>
              <a:gd name="T18" fmla="*/ 20161250 w 8"/>
              <a:gd name="T19" fmla="*/ 446068450 h 796"/>
              <a:gd name="T20" fmla="*/ 20161250 w 8"/>
              <a:gd name="T21" fmla="*/ 680442188 h 796"/>
              <a:gd name="T22" fmla="*/ 0 w 8"/>
              <a:gd name="T23" fmla="*/ 594756875 h 796"/>
              <a:gd name="T24" fmla="*/ 20161250 w 8"/>
              <a:gd name="T25" fmla="*/ 743446888 h 796"/>
              <a:gd name="T26" fmla="*/ 0 w 8"/>
              <a:gd name="T27" fmla="*/ 829132200 h 796"/>
              <a:gd name="T28" fmla="*/ 20161250 w 8"/>
              <a:gd name="T29" fmla="*/ 743446888 h 796"/>
              <a:gd name="T30" fmla="*/ 20161250 w 8"/>
              <a:gd name="T31" fmla="*/ 977820625 h 796"/>
              <a:gd name="T32" fmla="*/ 0 w 8"/>
              <a:gd name="T33" fmla="*/ 892135313 h 796"/>
              <a:gd name="T34" fmla="*/ 20161250 w 8"/>
              <a:gd name="T35" fmla="*/ 1040825325 h 796"/>
              <a:gd name="T36" fmla="*/ 0 w 8"/>
              <a:gd name="T37" fmla="*/ 1126510638 h 796"/>
              <a:gd name="T38" fmla="*/ 20161250 w 8"/>
              <a:gd name="T39" fmla="*/ 1040825325 h 796"/>
              <a:gd name="T40" fmla="*/ 20161250 w 8"/>
              <a:gd name="T41" fmla="*/ 1272679700 h 796"/>
              <a:gd name="T42" fmla="*/ 0 w 8"/>
              <a:gd name="T43" fmla="*/ 1189513750 h 796"/>
              <a:gd name="T44" fmla="*/ 20161250 w 8"/>
              <a:gd name="T45" fmla="*/ 1338203763 h 796"/>
              <a:gd name="T46" fmla="*/ 0 w 8"/>
              <a:gd name="T47" fmla="*/ 1423889075 h 796"/>
              <a:gd name="T48" fmla="*/ 20161250 w 8"/>
              <a:gd name="T49" fmla="*/ 1338203763 h 796"/>
              <a:gd name="T50" fmla="*/ 20161250 w 8"/>
              <a:gd name="T51" fmla="*/ 1570058138 h 796"/>
              <a:gd name="T52" fmla="*/ 0 w 8"/>
              <a:gd name="T53" fmla="*/ 1486892188 h 796"/>
              <a:gd name="T54" fmla="*/ 20161250 w 8"/>
              <a:gd name="T55" fmla="*/ 1635582200 h 796"/>
              <a:gd name="T56" fmla="*/ 0 w 8"/>
              <a:gd name="T57" fmla="*/ 1718746563 h 796"/>
              <a:gd name="T58" fmla="*/ 20161250 w 8"/>
              <a:gd name="T59" fmla="*/ 1635582200 h 796"/>
              <a:gd name="T60" fmla="*/ 20161250 w 8"/>
              <a:gd name="T61" fmla="*/ 1867436575 h 796"/>
              <a:gd name="T62" fmla="*/ 0 w 8"/>
              <a:gd name="T63" fmla="*/ 1781751263 h 796"/>
              <a:gd name="T64" fmla="*/ 20161250 w 8"/>
              <a:gd name="T65" fmla="*/ 1932960638 h 796"/>
              <a:gd name="T66" fmla="*/ 0 w 8"/>
              <a:gd name="T67" fmla="*/ 2006044375 h 796"/>
              <a:gd name="T68" fmla="*/ 20161250 w 8"/>
              <a:gd name="T69" fmla="*/ 1932960638 h 79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" h="796">
                <a:moveTo>
                  <a:pt x="8" y="0"/>
                </a:moveTo>
                <a:lnTo>
                  <a:pt x="8" y="34"/>
                </a:lnTo>
                <a:lnTo>
                  <a:pt x="0" y="34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8" y="59"/>
                </a:moveTo>
                <a:lnTo>
                  <a:pt x="8" y="93"/>
                </a:lnTo>
                <a:lnTo>
                  <a:pt x="0" y="93"/>
                </a:lnTo>
                <a:lnTo>
                  <a:pt x="0" y="59"/>
                </a:lnTo>
                <a:lnTo>
                  <a:pt x="8" y="59"/>
                </a:lnTo>
                <a:close/>
                <a:moveTo>
                  <a:pt x="8" y="118"/>
                </a:moveTo>
                <a:lnTo>
                  <a:pt x="8" y="152"/>
                </a:lnTo>
                <a:lnTo>
                  <a:pt x="0" y="152"/>
                </a:lnTo>
                <a:lnTo>
                  <a:pt x="0" y="118"/>
                </a:lnTo>
                <a:lnTo>
                  <a:pt x="8" y="118"/>
                </a:lnTo>
                <a:close/>
                <a:moveTo>
                  <a:pt x="8" y="177"/>
                </a:moveTo>
                <a:lnTo>
                  <a:pt x="8" y="211"/>
                </a:lnTo>
                <a:lnTo>
                  <a:pt x="0" y="211"/>
                </a:lnTo>
                <a:lnTo>
                  <a:pt x="0" y="177"/>
                </a:lnTo>
                <a:lnTo>
                  <a:pt x="8" y="177"/>
                </a:lnTo>
                <a:close/>
                <a:moveTo>
                  <a:pt x="8" y="236"/>
                </a:moveTo>
                <a:lnTo>
                  <a:pt x="8" y="270"/>
                </a:lnTo>
                <a:lnTo>
                  <a:pt x="0" y="270"/>
                </a:lnTo>
                <a:lnTo>
                  <a:pt x="0" y="236"/>
                </a:lnTo>
                <a:lnTo>
                  <a:pt x="8" y="236"/>
                </a:lnTo>
                <a:close/>
                <a:moveTo>
                  <a:pt x="8" y="295"/>
                </a:moveTo>
                <a:lnTo>
                  <a:pt x="8" y="329"/>
                </a:lnTo>
                <a:lnTo>
                  <a:pt x="0" y="329"/>
                </a:lnTo>
                <a:lnTo>
                  <a:pt x="0" y="295"/>
                </a:lnTo>
                <a:lnTo>
                  <a:pt x="8" y="295"/>
                </a:lnTo>
                <a:close/>
                <a:moveTo>
                  <a:pt x="8" y="354"/>
                </a:moveTo>
                <a:lnTo>
                  <a:pt x="8" y="388"/>
                </a:lnTo>
                <a:lnTo>
                  <a:pt x="0" y="388"/>
                </a:lnTo>
                <a:lnTo>
                  <a:pt x="0" y="354"/>
                </a:lnTo>
                <a:lnTo>
                  <a:pt x="8" y="354"/>
                </a:lnTo>
                <a:close/>
                <a:moveTo>
                  <a:pt x="8" y="413"/>
                </a:moveTo>
                <a:lnTo>
                  <a:pt x="8" y="447"/>
                </a:lnTo>
                <a:lnTo>
                  <a:pt x="0" y="447"/>
                </a:lnTo>
                <a:lnTo>
                  <a:pt x="0" y="413"/>
                </a:lnTo>
                <a:lnTo>
                  <a:pt x="8" y="413"/>
                </a:lnTo>
                <a:close/>
                <a:moveTo>
                  <a:pt x="8" y="472"/>
                </a:moveTo>
                <a:lnTo>
                  <a:pt x="8" y="505"/>
                </a:lnTo>
                <a:lnTo>
                  <a:pt x="0" y="505"/>
                </a:lnTo>
                <a:lnTo>
                  <a:pt x="0" y="472"/>
                </a:lnTo>
                <a:lnTo>
                  <a:pt x="8" y="472"/>
                </a:lnTo>
                <a:close/>
                <a:moveTo>
                  <a:pt x="8" y="531"/>
                </a:moveTo>
                <a:lnTo>
                  <a:pt x="8" y="565"/>
                </a:lnTo>
                <a:lnTo>
                  <a:pt x="0" y="565"/>
                </a:lnTo>
                <a:lnTo>
                  <a:pt x="0" y="531"/>
                </a:lnTo>
                <a:lnTo>
                  <a:pt x="8" y="531"/>
                </a:lnTo>
                <a:close/>
                <a:moveTo>
                  <a:pt x="8" y="590"/>
                </a:moveTo>
                <a:lnTo>
                  <a:pt x="8" y="623"/>
                </a:lnTo>
                <a:lnTo>
                  <a:pt x="0" y="623"/>
                </a:lnTo>
                <a:lnTo>
                  <a:pt x="0" y="590"/>
                </a:lnTo>
                <a:lnTo>
                  <a:pt x="8" y="590"/>
                </a:lnTo>
                <a:close/>
                <a:moveTo>
                  <a:pt x="8" y="649"/>
                </a:moveTo>
                <a:lnTo>
                  <a:pt x="8" y="682"/>
                </a:lnTo>
                <a:lnTo>
                  <a:pt x="0" y="682"/>
                </a:lnTo>
                <a:lnTo>
                  <a:pt x="0" y="649"/>
                </a:lnTo>
                <a:lnTo>
                  <a:pt x="8" y="649"/>
                </a:lnTo>
                <a:close/>
                <a:moveTo>
                  <a:pt x="8" y="707"/>
                </a:moveTo>
                <a:lnTo>
                  <a:pt x="8" y="741"/>
                </a:lnTo>
                <a:lnTo>
                  <a:pt x="0" y="741"/>
                </a:lnTo>
                <a:lnTo>
                  <a:pt x="0" y="707"/>
                </a:lnTo>
                <a:lnTo>
                  <a:pt x="8" y="707"/>
                </a:lnTo>
                <a:close/>
                <a:moveTo>
                  <a:pt x="8" y="767"/>
                </a:moveTo>
                <a:lnTo>
                  <a:pt x="8" y="796"/>
                </a:lnTo>
                <a:lnTo>
                  <a:pt x="0" y="796"/>
                </a:lnTo>
                <a:lnTo>
                  <a:pt x="0" y="767"/>
                </a:lnTo>
                <a:lnTo>
                  <a:pt x="8" y="767"/>
                </a:lnTo>
                <a:close/>
              </a:path>
            </a:pathLst>
          </a:custGeom>
          <a:solidFill>
            <a:srgbClr val="FF6600"/>
          </a:solidFill>
          <a:ln w="9525" cap="flat">
            <a:solidFill>
              <a:srgbClr val="FF66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6" name="Freeform 656"/>
          <p:cNvSpPr>
            <a:spLocks noEditPoints="1"/>
          </p:cNvSpPr>
          <p:nvPr/>
        </p:nvSpPr>
        <p:spPr bwMode="auto">
          <a:xfrm>
            <a:off x="4872038" y="5057775"/>
            <a:ext cx="14287" cy="1033463"/>
          </a:xfrm>
          <a:custGeom>
            <a:avLst/>
            <a:gdLst>
              <a:gd name="T0" fmla="*/ 22679819 w 9"/>
              <a:gd name="T1" fmla="*/ 0 h 651"/>
              <a:gd name="T2" fmla="*/ 22679819 w 9"/>
              <a:gd name="T3" fmla="*/ 85685354 h 651"/>
              <a:gd name="T4" fmla="*/ 0 w 9"/>
              <a:gd name="T5" fmla="*/ 85685354 h 651"/>
              <a:gd name="T6" fmla="*/ 0 w 9"/>
              <a:gd name="T7" fmla="*/ 0 h 651"/>
              <a:gd name="T8" fmla="*/ 22679819 w 9"/>
              <a:gd name="T9" fmla="*/ 0 h 651"/>
              <a:gd name="T10" fmla="*/ 22679819 w 9"/>
              <a:gd name="T11" fmla="*/ 151209448 h 651"/>
              <a:gd name="T12" fmla="*/ 22679819 w 9"/>
              <a:gd name="T13" fmla="*/ 234375438 h 651"/>
              <a:gd name="T14" fmla="*/ 0 w 9"/>
              <a:gd name="T15" fmla="*/ 234375438 h 651"/>
              <a:gd name="T16" fmla="*/ 0 w 9"/>
              <a:gd name="T17" fmla="*/ 151209448 h 651"/>
              <a:gd name="T18" fmla="*/ 22679819 w 9"/>
              <a:gd name="T19" fmla="*/ 151209448 h 651"/>
              <a:gd name="T20" fmla="*/ 22679819 w 9"/>
              <a:gd name="T21" fmla="*/ 297378581 h 651"/>
              <a:gd name="T22" fmla="*/ 22679819 w 9"/>
              <a:gd name="T23" fmla="*/ 383063935 h 651"/>
              <a:gd name="T24" fmla="*/ 0 w 9"/>
              <a:gd name="T25" fmla="*/ 383063935 h 651"/>
              <a:gd name="T26" fmla="*/ 0 w 9"/>
              <a:gd name="T27" fmla="*/ 297378581 h 651"/>
              <a:gd name="T28" fmla="*/ 22679819 w 9"/>
              <a:gd name="T29" fmla="*/ 297378581 h 651"/>
              <a:gd name="T30" fmla="*/ 22679819 w 9"/>
              <a:gd name="T31" fmla="*/ 446068666 h 651"/>
              <a:gd name="T32" fmla="*/ 22679819 w 9"/>
              <a:gd name="T33" fmla="*/ 531754020 h 651"/>
              <a:gd name="T34" fmla="*/ 0 w 9"/>
              <a:gd name="T35" fmla="*/ 531754020 h 651"/>
              <a:gd name="T36" fmla="*/ 0 w 9"/>
              <a:gd name="T37" fmla="*/ 446068666 h 651"/>
              <a:gd name="T38" fmla="*/ 22679819 w 9"/>
              <a:gd name="T39" fmla="*/ 446068666 h 651"/>
              <a:gd name="T40" fmla="*/ 22679819 w 9"/>
              <a:gd name="T41" fmla="*/ 594757163 h 651"/>
              <a:gd name="T42" fmla="*/ 22679819 w 9"/>
              <a:gd name="T43" fmla="*/ 680442517 h 651"/>
              <a:gd name="T44" fmla="*/ 0 w 9"/>
              <a:gd name="T45" fmla="*/ 680442517 h 651"/>
              <a:gd name="T46" fmla="*/ 0 w 9"/>
              <a:gd name="T47" fmla="*/ 594757163 h 651"/>
              <a:gd name="T48" fmla="*/ 22679819 w 9"/>
              <a:gd name="T49" fmla="*/ 594757163 h 651"/>
              <a:gd name="T50" fmla="*/ 22679819 w 9"/>
              <a:gd name="T51" fmla="*/ 743447247 h 651"/>
              <a:gd name="T52" fmla="*/ 22679819 w 9"/>
              <a:gd name="T53" fmla="*/ 829132601 h 651"/>
              <a:gd name="T54" fmla="*/ 0 w 9"/>
              <a:gd name="T55" fmla="*/ 829132601 h 651"/>
              <a:gd name="T56" fmla="*/ 0 w 9"/>
              <a:gd name="T57" fmla="*/ 743447247 h 651"/>
              <a:gd name="T58" fmla="*/ 22679819 w 9"/>
              <a:gd name="T59" fmla="*/ 743447247 h 651"/>
              <a:gd name="T60" fmla="*/ 22679819 w 9"/>
              <a:gd name="T61" fmla="*/ 892135744 h 651"/>
              <a:gd name="T62" fmla="*/ 22679819 w 9"/>
              <a:gd name="T63" fmla="*/ 977821098 h 651"/>
              <a:gd name="T64" fmla="*/ 0 w 9"/>
              <a:gd name="T65" fmla="*/ 977821098 h 651"/>
              <a:gd name="T66" fmla="*/ 0 w 9"/>
              <a:gd name="T67" fmla="*/ 892135744 h 651"/>
              <a:gd name="T68" fmla="*/ 22679819 w 9"/>
              <a:gd name="T69" fmla="*/ 892135744 h 651"/>
              <a:gd name="T70" fmla="*/ 22679819 w 9"/>
              <a:gd name="T71" fmla="*/ 1040825829 h 651"/>
              <a:gd name="T72" fmla="*/ 22679819 w 9"/>
              <a:gd name="T73" fmla="*/ 1126511183 h 651"/>
              <a:gd name="T74" fmla="*/ 0 w 9"/>
              <a:gd name="T75" fmla="*/ 1126511183 h 651"/>
              <a:gd name="T76" fmla="*/ 0 w 9"/>
              <a:gd name="T77" fmla="*/ 1040825829 h 651"/>
              <a:gd name="T78" fmla="*/ 22679819 w 9"/>
              <a:gd name="T79" fmla="*/ 1040825829 h 651"/>
              <a:gd name="T80" fmla="*/ 22679819 w 9"/>
              <a:gd name="T81" fmla="*/ 1189514325 h 651"/>
              <a:gd name="T82" fmla="*/ 22679819 w 9"/>
              <a:gd name="T83" fmla="*/ 1275199679 h 651"/>
              <a:gd name="T84" fmla="*/ 0 w 9"/>
              <a:gd name="T85" fmla="*/ 1275199679 h 651"/>
              <a:gd name="T86" fmla="*/ 0 w 9"/>
              <a:gd name="T87" fmla="*/ 1189514325 h 651"/>
              <a:gd name="T88" fmla="*/ 22679819 w 9"/>
              <a:gd name="T89" fmla="*/ 1189514325 h 651"/>
              <a:gd name="T90" fmla="*/ 22679819 w 9"/>
              <a:gd name="T91" fmla="*/ 1338204410 h 651"/>
              <a:gd name="T92" fmla="*/ 22679819 w 9"/>
              <a:gd name="T93" fmla="*/ 1423889764 h 651"/>
              <a:gd name="T94" fmla="*/ 0 w 9"/>
              <a:gd name="T95" fmla="*/ 1423889764 h 651"/>
              <a:gd name="T96" fmla="*/ 0 w 9"/>
              <a:gd name="T97" fmla="*/ 1338204410 h 651"/>
              <a:gd name="T98" fmla="*/ 22679819 w 9"/>
              <a:gd name="T99" fmla="*/ 1338204410 h 651"/>
              <a:gd name="T100" fmla="*/ 22679819 w 9"/>
              <a:gd name="T101" fmla="*/ 1486892907 h 651"/>
              <a:gd name="T102" fmla="*/ 22679819 w 9"/>
              <a:gd name="T103" fmla="*/ 1572578261 h 651"/>
              <a:gd name="T104" fmla="*/ 0 w 9"/>
              <a:gd name="T105" fmla="*/ 1572578261 h 651"/>
              <a:gd name="T106" fmla="*/ 0 w 9"/>
              <a:gd name="T107" fmla="*/ 1486892907 h 651"/>
              <a:gd name="T108" fmla="*/ 22679819 w 9"/>
              <a:gd name="T109" fmla="*/ 1486892907 h 651"/>
              <a:gd name="T110" fmla="*/ 22679819 w 9"/>
              <a:gd name="T111" fmla="*/ 1635582991 h 651"/>
              <a:gd name="T112" fmla="*/ 22679819 w 9"/>
              <a:gd name="T113" fmla="*/ 1640623306 h 651"/>
              <a:gd name="T114" fmla="*/ 0 w 9"/>
              <a:gd name="T115" fmla="*/ 1640623306 h 651"/>
              <a:gd name="T116" fmla="*/ 0 w 9"/>
              <a:gd name="T117" fmla="*/ 1635582991 h 651"/>
              <a:gd name="T118" fmla="*/ 22679819 w 9"/>
              <a:gd name="T119" fmla="*/ 1635582991 h 65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" h="651">
                <a:moveTo>
                  <a:pt x="9" y="0"/>
                </a:moveTo>
                <a:lnTo>
                  <a:pt x="9" y="34"/>
                </a:lnTo>
                <a:lnTo>
                  <a:pt x="0" y="34"/>
                </a:lnTo>
                <a:lnTo>
                  <a:pt x="0" y="0"/>
                </a:lnTo>
                <a:lnTo>
                  <a:pt x="9" y="0"/>
                </a:lnTo>
                <a:close/>
                <a:moveTo>
                  <a:pt x="9" y="60"/>
                </a:moveTo>
                <a:lnTo>
                  <a:pt x="9" y="93"/>
                </a:lnTo>
                <a:lnTo>
                  <a:pt x="0" y="93"/>
                </a:lnTo>
                <a:lnTo>
                  <a:pt x="0" y="60"/>
                </a:lnTo>
                <a:lnTo>
                  <a:pt x="9" y="60"/>
                </a:lnTo>
                <a:close/>
                <a:moveTo>
                  <a:pt x="9" y="118"/>
                </a:moveTo>
                <a:lnTo>
                  <a:pt x="9" y="152"/>
                </a:lnTo>
                <a:lnTo>
                  <a:pt x="0" y="152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7"/>
                </a:moveTo>
                <a:lnTo>
                  <a:pt x="9" y="211"/>
                </a:lnTo>
                <a:lnTo>
                  <a:pt x="0" y="211"/>
                </a:lnTo>
                <a:lnTo>
                  <a:pt x="0" y="177"/>
                </a:lnTo>
                <a:lnTo>
                  <a:pt x="9" y="177"/>
                </a:lnTo>
                <a:close/>
                <a:moveTo>
                  <a:pt x="9" y="236"/>
                </a:moveTo>
                <a:lnTo>
                  <a:pt x="9" y="270"/>
                </a:lnTo>
                <a:lnTo>
                  <a:pt x="0" y="270"/>
                </a:lnTo>
                <a:lnTo>
                  <a:pt x="0" y="236"/>
                </a:lnTo>
                <a:lnTo>
                  <a:pt x="9" y="236"/>
                </a:lnTo>
                <a:close/>
                <a:moveTo>
                  <a:pt x="9" y="295"/>
                </a:moveTo>
                <a:lnTo>
                  <a:pt x="9" y="329"/>
                </a:lnTo>
                <a:lnTo>
                  <a:pt x="0" y="329"/>
                </a:lnTo>
                <a:lnTo>
                  <a:pt x="0" y="295"/>
                </a:lnTo>
                <a:lnTo>
                  <a:pt x="9" y="295"/>
                </a:lnTo>
                <a:close/>
                <a:moveTo>
                  <a:pt x="9" y="354"/>
                </a:moveTo>
                <a:lnTo>
                  <a:pt x="9" y="388"/>
                </a:lnTo>
                <a:lnTo>
                  <a:pt x="0" y="388"/>
                </a:lnTo>
                <a:lnTo>
                  <a:pt x="0" y="354"/>
                </a:lnTo>
                <a:lnTo>
                  <a:pt x="9" y="354"/>
                </a:lnTo>
                <a:close/>
                <a:moveTo>
                  <a:pt x="9" y="413"/>
                </a:moveTo>
                <a:lnTo>
                  <a:pt x="9" y="447"/>
                </a:lnTo>
                <a:lnTo>
                  <a:pt x="0" y="447"/>
                </a:lnTo>
                <a:lnTo>
                  <a:pt x="0" y="413"/>
                </a:lnTo>
                <a:lnTo>
                  <a:pt x="9" y="413"/>
                </a:lnTo>
                <a:close/>
                <a:moveTo>
                  <a:pt x="9" y="472"/>
                </a:moveTo>
                <a:lnTo>
                  <a:pt x="9" y="506"/>
                </a:lnTo>
                <a:lnTo>
                  <a:pt x="0" y="506"/>
                </a:lnTo>
                <a:lnTo>
                  <a:pt x="0" y="472"/>
                </a:lnTo>
                <a:lnTo>
                  <a:pt x="9" y="472"/>
                </a:lnTo>
                <a:close/>
                <a:moveTo>
                  <a:pt x="9" y="531"/>
                </a:moveTo>
                <a:lnTo>
                  <a:pt x="9" y="565"/>
                </a:lnTo>
                <a:lnTo>
                  <a:pt x="0" y="565"/>
                </a:lnTo>
                <a:lnTo>
                  <a:pt x="0" y="531"/>
                </a:lnTo>
                <a:lnTo>
                  <a:pt x="9" y="531"/>
                </a:lnTo>
                <a:close/>
                <a:moveTo>
                  <a:pt x="9" y="590"/>
                </a:moveTo>
                <a:lnTo>
                  <a:pt x="9" y="624"/>
                </a:lnTo>
                <a:lnTo>
                  <a:pt x="0" y="624"/>
                </a:lnTo>
                <a:lnTo>
                  <a:pt x="0" y="590"/>
                </a:lnTo>
                <a:lnTo>
                  <a:pt x="9" y="590"/>
                </a:lnTo>
                <a:close/>
                <a:moveTo>
                  <a:pt x="9" y="649"/>
                </a:moveTo>
                <a:lnTo>
                  <a:pt x="9" y="651"/>
                </a:lnTo>
                <a:lnTo>
                  <a:pt x="0" y="651"/>
                </a:lnTo>
                <a:lnTo>
                  <a:pt x="0" y="649"/>
                </a:lnTo>
                <a:lnTo>
                  <a:pt x="9" y="649"/>
                </a:lnTo>
                <a:close/>
              </a:path>
            </a:pathLst>
          </a:custGeom>
          <a:solidFill>
            <a:srgbClr val="FF6600"/>
          </a:solidFill>
          <a:ln w="9525" cap="flat">
            <a:solidFill>
              <a:srgbClr val="FF66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2517" name="Rectangle 657"/>
          <p:cNvSpPr>
            <a:spLocks noChangeArrowheads="1"/>
          </p:cNvSpPr>
          <p:nvPr/>
        </p:nvSpPr>
        <p:spPr bwMode="auto">
          <a:xfrm>
            <a:off x="0" y="5445125"/>
            <a:ext cx="2195513" cy="576263"/>
          </a:xfrm>
          <a:prstGeom prst="rect">
            <a:avLst/>
          </a:prstGeom>
          <a:solidFill>
            <a:srgbClr val="FFFF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285330" name="Line 658"/>
          <p:cNvSpPr>
            <a:spLocks noChangeShapeType="1"/>
          </p:cNvSpPr>
          <p:nvPr/>
        </p:nvSpPr>
        <p:spPr bwMode="auto">
          <a:xfrm>
            <a:off x="2195513" y="5843588"/>
            <a:ext cx="360362" cy="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331" name="Rectangle 659"/>
          <p:cNvSpPr>
            <a:spLocks noChangeArrowheads="1"/>
          </p:cNvSpPr>
          <p:nvPr/>
        </p:nvSpPr>
        <p:spPr bwMode="auto">
          <a:xfrm>
            <a:off x="1763713" y="2565400"/>
            <a:ext cx="7380287" cy="4103688"/>
          </a:xfrm>
          <a:prstGeom prst="rect">
            <a:avLst/>
          </a:prstGeom>
          <a:solidFill>
            <a:srgbClr val="FFFF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800">
              <a:ea typeface="ＭＳ Ｐゴシック" pitchFamily="34" charset="-128"/>
            </a:endParaRPr>
          </a:p>
        </p:txBody>
      </p:sp>
      <p:sp>
        <p:nvSpPr>
          <p:cNvPr id="285332" name="Text Box 660"/>
          <p:cNvSpPr txBox="1">
            <a:spLocks noChangeArrowheads="1"/>
          </p:cNvSpPr>
          <p:nvPr/>
        </p:nvSpPr>
        <p:spPr bwMode="auto">
          <a:xfrm>
            <a:off x="2339975" y="1484313"/>
            <a:ext cx="66246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3200" smtClean="0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A canvas sample from a painting initially attributed to Fernand Legér </a:t>
            </a:r>
          </a:p>
        </p:txBody>
      </p:sp>
      <p:sp>
        <p:nvSpPr>
          <p:cNvPr id="212629" name="Text Box 661"/>
          <p:cNvSpPr txBox="1">
            <a:spLocks noChangeArrowheads="1"/>
          </p:cNvSpPr>
          <p:nvPr/>
        </p:nvSpPr>
        <p:spPr bwMode="auto">
          <a:xfrm>
            <a:off x="395288" y="3716338"/>
            <a:ext cx="16557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>
                <a:solidFill>
                  <a:srgbClr val="000066"/>
                </a:solidFill>
                <a:latin typeface="Times New Roman" pitchFamily="18" charset="0"/>
              </a:rPr>
              <a:t>Legér died in 1955!</a:t>
            </a:r>
            <a:endParaRPr lang="en-US">
              <a:solidFill>
                <a:srgbClr val="00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85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/>
      <p:bldP spid="285331" grpId="0" animBg="1"/>
      <p:bldP spid="285332" grpId="0"/>
      <p:bldP spid="2126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2713" y="0"/>
            <a:ext cx="9031287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694" tIns="35694" rIns="35694" bIns="35694" anchor="ctr"/>
          <a:lstStyle>
            <a:lvl1pPr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4400">
                <a:solidFill>
                  <a:srgbClr val="0000FF"/>
                </a:solidFill>
                <a:latin typeface="Times New Roman" pitchFamily="18" charset="0"/>
              </a:rPr>
              <a:t>Atmospheric Aerosol </a:t>
            </a:r>
          </a:p>
        </p:txBody>
      </p:sp>
      <p:grpSp>
        <p:nvGrpSpPr>
          <p:cNvPr id="338960" name="Group 16"/>
          <p:cNvGrpSpPr>
            <a:grpSpLocks/>
          </p:cNvGrpSpPr>
          <p:nvPr/>
        </p:nvGrpSpPr>
        <p:grpSpPr bwMode="auto">
          <a:xfrm>
            <a:off x="3132138" y="2997200"/>
            <a:ext cx="2532062" cy="3328988"/>
            <a:chOff x="271" y="1730"/>
            <a:chExt cx="1595" cy="2097"/>
          </a:xfrm>
        </p:grpSpPr>
        <p:pic>
          <p:nvPicPr>
            <p:cNvPr id="6350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" y="2177"/>
              <a:ext cx="1497" cy="1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3505" name="Text Box 6"/>
            <p:cNvSpPr txBox="1">
              <a:spLocks noChangeArrowheads="1"/>
            </p:cNvSpPr>
            <p:nvPr/>
          </p:nvSpPr>
          <p:spPr bwMode="auto">
            <a:xfrm>
              <a:off x="351" y="1730"/>
              <a:ext cx="1435" cy="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3288" tIns="31644" rIns="63288" bIns="31644"/>
            <a:lstStyle>
              <a:lvl1pPr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>
                  <a:solidFill>
                    <a:srgbClr val="000000"/>
                  </a:solidFill>
                  <a:latin typeface="Times New Roman" pitchFamily="18" charset="0"/>
                </a:rPr>
                <a:t>Impact on climate changes</a:t>
              </a:r>
            </a:p>
          </p:txBody>
        </p:sp>
        <p:sp>
          <p:nvSpPr>
            <p:cNvPr id="63506" name="AutoShape 9"/>
            <p:cNvSpPr>
              <a:spLocks/>
            </p:cNvSpPr>
            <p:nvPr/>
          </p:nvSpPr>
          <p:spPr bwMode="auto">
            <a:xfrm>
              <a:off x="271" y="1754"/>
              <a:ext cx="1595" cy="2073"/>
            </a:xfrm>
            <a:prstGeom prst="roundRect">
              <a:avLst>
                <a:gd name="adj" fmla="val 42"/>
              </a:avLst>
            </a:prstGeom>
            <a:noFill/>
            <a:ln w="36000">
              <a:solidFill>
                <a:srgbClr val="99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38961" name="Group 17"/>
          <p:cNvGrpSpPr>
            <a:grpSpLocks/>
          </p:cNvGrpSpPr>
          <p:nvPr/>
        </p:nvGrpSpPr>
        <p:grpSpPr bwMode="auto">
          <a:xfrm>
            <a:off x="395288" y="2781300"/>
            <a:ext cx="2379662" cy="3290888"/>
            <a:chOff x="2089" y="1914"/>
            <a:chExt cx="1499" cy="2073"/>
          </a:xfrm>
        </p:grpSpPr>
        <p:pic>
          <p:nvPicPr>
            <p:cNvPr id="635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2328"/>
              <a:ext cx="1375" cy="1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3502" name="Text Box 7"/>
            <p:cNvSpPr txBox="1">
              <a:spLocks noChangeArrowheads="1"/>
            </p:cNvSpPr>
            <p:nvPr/>
          </p:nvSpPr>
          <p:spPr bwMode="auto">
            <a:xfrm>
              <a:off x="2121" y="1914"/>
              <a:ext cx="1435" cy="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3288" tIns="31644" rIns="63288" bIns="31644"/>
            <a:lstStyle>
              <a:lvl1pPr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>
                  <a:solidFill>
                    <a:srgbClr val="000000"/>
                  </a:solidFill>
                  <a:latin typeface="Times New Roman" pitchFamily="18" charset="0"/>
                </a:rPr>
                <a:t>Impact on health</a:t>
              </a:r>
            </a:p>
          </p:txBody>
        </p:sp>
        <p:sp>
          <p:nvSpPr>
            <p:cNvPr id="63503" name="AutoShape 10"/>
            <p:cNvSpPr>
              <a:spLocks/>
            </p:cNvSpPr>
            <p:nvPr/>
          </p:nvSpPr>
          <p:spPr bwMode="auto">
            <a:xfrm>
              <a:off x="2089" y="1914"/>
              <a:ext cx="1499" cy="2073"/>
            </a:xfrm>
            <a:prstGeom prst="roundRect">
              <a:avLst>
                <a:gd name="adj" fmla="val 46"/>
              </a:avLst>
            </a:prstGeom>
            <a:noFill/>
            <a:ln w="36000">
              <a:solidFill>
                <a:srgbClr val="99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38962" name="Group 18"/>
          <p:cNvGrpSpPr>
            <a:grpSpLocks/>
          </p:cNvGrpSpPr>
          <p:nvPr/>
        </p:nvGrpSpPr>
        <p:grpSpPr bwMode="auto">
          <a:xfrm>
            <a:off x="6076950" y="3367088"/>
            <a:ext cx="2733675" cy="3290887"/>
            <a:chOff x="3828" y="2121"/>
            <a:chExt cx="1722" cy="2073"/>
          </a:xfrm>
        </p:grpSpPr>
        <p:sp>
          <p:nvSpPr>
            <p:cNvPr id="63497" name="Text Box 8"/>
            <p:cNvSpPr txBox="1">
              <a:spLocks noChangeArrowheads="1"/>
            </p:cNvSpPr>
            <p:nvPr/>
          </p:nvSpPr>
          <p:spPr bwMode="auto">
            <a:xfrm>
              <a:off x="3891" y="2122"/>
              <a:ext cx="1595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3288" tIns="31644" rIns="63288" bIns="31644"/>
            <a:lstStyle>
              <a:lvl1pPr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>
                  <a:solidFill>
                    <a:srgbClr val="000000"/>
                  </a:solidFill>
                  <a:latin typeface="Times New Roman" pitchFamily="18" charset="0"/>
                </a:rPr>
                <a:t>Impact on Cultural Heritage</a:t>
              </a:r>
            </a:p>
          </p:txBody>
        </p:sp>
        <p:sp>
          <p:nvSpPr>
            <p:cNvPr id="63498" name="AutoShape 11"/>
            <p:cNvSpPr>
              <a:spLocks/>
            </p:cNvSpPr>
            <p:nvPr/>
          </p:nvSpPr>
          <p:spPr bwMode="auto">
            <a:xfrm>
              <a:off x="3828" y="2121"/>
              <a:ext cx="1722" cy="2073"/>
            </a:xfrm>
            <a:prstGeom prst="roundRect">
              <a:avLst>
                <a:gd name="adj" fmla="val 37"/>
              </a:avLst>
            </a:prstGeom>
            <a:noFill/>
            <a:ln w="36000">
              <a:solidFill>
                <a:srgbClr val="99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63499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2743"/>
              <a:ext cx="833" cy="1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3500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" y="2737"/>
              <a:ext cx="837" cy="1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3494" name="Text Box 14"/>
          <p:cNvSpPr txBox="1">
            <a:spLocks noChangeArrowheads="1"/>
          </p:cNvSpPr>
          <p:nvPr/>
        </p:nvSpPr>
        <p:spPr bwMode="auto">
          <a:xfrm>
            <a:off x="409575" y="836613"/>
            <a:ext cx="87344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8" tIns="31644" rIns="63288" bIns="31644"/>
          <a:lstStyle>
            <a:lvl1pPr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solid and liquid particles with a diameter from  10</a:t>
            </a:r>
            <a:r>
              <a:rPr lang="it-IT" baseline="33000">
                <a:solidFill>
                  <a:srgbClr val="000000"/>
                </a:solidFill>
                <a:latin typeface="Times New Roman" pitchFamily="18" charset="0"/>
              </a:rPr>
              <a:t>-3</a:t>
            </a: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 to 10</a:t>
            </a:r>
            <a:r>
              <a:rPr lang="it-IT" baseline="33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 μm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(PM </a:t>
            </a:r>
            <a:r>
              <a:rPr lang="it-IT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 Particulate Matter)</a:t>
            </a:r>
          </a:p>
        </p:txBody>
      </p:sp>
      <p:sp>
        <p:nvSpPr>
          <p:cNvPr id="63495" name="Text Box 15"/>
          <p:cNvSpPr txBox="1">
            <a:spLocks noChangeArrowheads="1"/>
          </p:cNvSpPr>
          <p:nvPr/>
        </p:nvSpPr>
        <p:spPr bwMode="auto">
          <a:xfrm>
            <a:off x="506413" y="1697038"/>
            <a:ext cx="822801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8" tIns="31644" rIns="63288" bIns="31644"/>
          <a:lstStyle>
            <a:lvl1pPr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 natural or anthropic sources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 direct or secondary origin </a:t>
            </a:r>
          </a:p>
        </p:txBody>
      </p:sp>
      <p:pic>
        <p:nvPicPr>
          <p:cNvPr id="338963" name="Picture 19" descr="pechin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8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8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8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80963" y="171450"/>
            <a:ext cx="9031287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694" tIns="35694" rIns="35694" bIns="35694" anchor="ctr"/>
          <a:lstStyle>
            <a:lvl1pPr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3600">
                <a:solidFill>
                  <a:srgbClr val="0000FF"/>
                </a:solidFill>
                <a:latin typeface="Times New Roman" pitchFamily="18" charset="0"/>
              </a:rPr>
              <a:t>What is needed to study aerosols (PM)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03213" y="1190625"/>
            <a:ext cx="4633912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8" tIns="31644" rIns="63288" bIns="31644"/>
          <a:lstStyle>
            <a:lvl1pPr marL="185738" indent="-185738" defTabSz="315913" eaLnBrk="0" hangingPunct="0">
              <a:tabLst>
                <a:tab pos="0" algn="l"/>
                <a:tab pos="185738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15913" eaLnBrk="0" hangingPunct="0">
              <a:tabLst>
                <a:tab pos="0" algn="l"/>
                <a:tab pos="185738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15913" eaLnBrk="0" hangingPunct="0">
              <a:tabLst>
                <a:tab pos="0" algn="l"/>
                <a:tab pos="185738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15913" eaLnBrk="0" hangingPunct="0">
              <a:tabLst>
                <a:tab pos="0" algn="l"/>
                <a:tab pos="185738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15913" eaLnBrk="0" hangingPunct="0">
              <a:tabLst>
                <a:tab pos="0" algn="l"/>
                <a:tab pos="185738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85738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85738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85738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85738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600">
                <a:solidFill>
                  <a:srgbClr val="000000"/>
                </a:solidFill>
                <a:latin typeface="Times New Roman" pitchFamily="18" charset="0"/>
              </a:rPr>
              <a:t>A wealth of data concerning:</a:t>
            </a:r>
          </a:p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600">
                <a:solidFill>
                  <a:srgbClr val="000000"/>
                </a:solidFill>
                <a:latin typeface="Times New Roman" pitchFamily="18" charset="0"/>
              </a:rPr>
              <a:t> concentration and composition</a:t>
            </a:r>
          </a:p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600">
                <a:solidFill>
                  <a:srgbClr val="000000"/>
                </a:solidFill>
                <a:latin typeface="Times New Roman" pitchFamily="18" charset="0"/>
              </a:rPr>
              <a:t> size distribution</a:t>
            </a:r>
          </a:p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600">
                <a:solidFill>
                  <a:srgbClr val="000000"/>
                </a:solidFill>
                <a:latin typeface="Times New Roman" pitchFamily="18" charset="0"/>
              </a:rPr>
              <a:t> optical properties</a:t>
            </a:r>
          </a:p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600">
                <a:solidFill>
                  <a:srgbClr val="000000"/>
                </a:solidFill>
                <a:latin typeface="Times New Roman" pitchFamily="18" charset="0"/>
              </a:rPr>
              <a:t> time and space evolution </a:t>
            </a:r>
          </a:p>
        </p:txBody>
      </p:sp>
      <p:grpSp>
        <p:nvGrpSpPr>
          <p:cNvPr id="340996" name="Group 4"/>
          <p:cNvGrpSpPr>
            <a:grpSpLocks/>
          </p:cNvGrpSpPr>
          <p:nvPr/>
        </p:nvGrpSpPr>
        <p:grpSpPr bwMode="auto">
          <a:xfrm>
            <a:off x="3084513" y="3313113"/>
            <a:ext cx="3248025" cy="1354137"/>
            <a:chOff x="2797" y="2968"/>
            <a:chExt cx="2910" cy="1213"/>
          </a:xfrm>
        </p:grpSpPr>
        <p:sp>
          <p:nvSpPr>
            <p:cNvPr id="64526" name="AutoShape 5"/>
            <p:cNvSpPr>
              <a:spLocks noChangeArrowheads="1"/>
            </p:cNvSpPr>
            <p:nvPr/>
          </p:nvSpPr>
          <p:spPr bwMode="auto">
            <a:xfrm>
              <a:off x="2797" y="2968"/>
              <a:ext cx="2868" cy="1133"/>
            </a:xfrm>
            <a:custGeom>
              <a:avLst/>
              <a:gdLst>
                <a:gd name="T0" fmla="*/ 0 w 21600"/>
                <a:gd name="T1" fmla="*/ 20870 h 21600"/>
                <a:gd name="T2" fmla="*/ 3101 w 21600"/>
                <a:gd name="T3" fmla="*/ 11530 h 21600"/>
                <a:gd name="T4" fmla="*/ 3917 w 21600"/>
                <a:gd name="T5" fmla="*/ 14011 h 21600"/>
                <a:gd name="T6" fmla="*/ 21219 w 21600"/>
                <a:gd name="T7" fmla="*/ 0 h 21600"/>
                <a:gd name="T8" fmla="*/ 21600 w 21600"/>
                <a:gd name="T9" fmla="*/ 1168 h 21600"/>
                <a:gd name="T10" fmla="*/ 5223 w 21600"/>
                <a:gd name="T11" fmla="*/ 19119 h 21600"/>
                <a:gd name="T12" fmla="*/ 5930 w 21600"/>
                <a:gd name="T1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0870"/>
                  </a:moveTo>
                  <a:lnTo>
                    <a:pt x="3101" y="11530"/>
                  </a:lnTo>
                  <a:lnTo>
                    <a:pt x="3917" y="14011"/>
                  </a:lnTo>
                  <a:lnTo>
                    <a:pt x="21219" y="0"/>
                  </a:lnTo>
                  <a:lnTo>
                    <a:pt x="21600" y="1168"/>
                  </a:lnTo>
                  <a:lnTo>
                    <a:pt x="5223" y="19119"/>
                  </a:lnTo>
                  <a:lnTo>
                    <a:pt x="5930" y="21600"/>
                  </a:lnTo>
                </a:path>
              </a:pathLst>
            </a:cu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27" name="AutoShape 6"/>
            <p:cNvSpPr>
              <a:spLocks noChangeArrowheads="1"/>
            </p:cNvSpPr>
            <p:nvPr/>
          </p:nvSpPr>
          <p:spPr bwMode="auto">
            <a:xfrm rot="420000" flipH="1">
              <a:off x="4382" y="3525"/>
              <a:ext cx="1295" cy="580"/>
            </a:xfrm>
            <a:custGeom>
              <a:avLst/>
              <a:gdLst>
                <a:gd name="T0" fmla="*/ 0 w 21600"/>
                <a:gd name="T1" fmla="*/ 20209 h 21600"/>
                <a:gd name="T2" fmla="*/ 6679 w 21600"/>
                <a:gd name="T3" fmla="*/ 2410 h 21600"/>
                <a:gd name="T4" fmla="*/ 8437 w 21600"/>
                <a:gd name="T5" fmla="*/ 7138 h 21600"/>
                <a:gd name="T6" fmla="*/ 18308 w 21600"/>
                <a:gd name="T7" fmla="*/ 0 h 21600"/>
                <a:gd name="T8" fmla="*/ 21600 w 21600"/>
                <a:gd name="T9" fmla="*/ 4669 h 21600"/>
                <a:gd name="T10" fmla="*/ 11249 w 21600"/>
                <a:gd name="T11" fmla="*/ 16872 h 21600"/>
                <a:gd name="T12" fmla="*/ 12772 w 21600"/>
                <a:gd name="T1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0209"/>
                  </a:moveTo>
                  <a:lnTo>
                    <a:pt x="6679" y="2410"/>
                  </a:lnTo>
                  <a:lnTo>
                    <a:pt x="8437" y="7138"/>
                  </a:lnTo>
                  <a:lnTo>
                    <a:pt x="18308" y="0"/>
                  </a:lnTo>
                  <a:lnTo>
                    <a:pt x="21600" y="4669"/>
                  </a:lnTo>
                  <a:lnTo>
                    <a:pt x="11249" y="16872"/>
                  </a:lnTo>
                  <a:lnTo>
                    <a:pt x="12772" y="21600"/>
                  </a:lnTo>
                </a:path>
              </a:pathLst>
            </a:cu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4517" name="Text Box 9"/>
          <p:cNvSpPr txBox="1">
            <a:spLocks noChangeArrowheads="1"/>
          </p:cNvSpPr>
          <p:nvPr/>
        </p:nvSpPr>
        <p:spPr bwMode="auto">
          <a:xfrm>
            <a:off x="6202363" y="1844675"/>
            <a:ext cx="26320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8" tIns="31644" rIns="63288" bIns="31644"/>
          <a:lstStyle>
            <a:lvl1pPr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600">
                <a:solidFill>
                  <a:srgbClr val="0000FF"/>
                </a:solidFill>
                <a:latin typeface="Times New Roman" pitchFamily="18" charset="0"/>
              </a:rPr>
              <a:t>Identification and quantification of PM emission sources</a:t>
            </a:r>
          </a:p>
        </p:txBody>
      </p:sp>
      <p:sp>
        <p:nvSpPr>
          <p:cNvPr id="64518" name="AutoShape 10"/>
          <p:cNvSpPr>
            <a:spLocks/>
          </p:cNvSpPr>
          <p:nvPr/>
        </p:nvSpPr>
        <p:spPr bwMode="auto">
          <a:xfrm>
            <a:off x="6176963" y="1700213"/>
            <a:ext cx="2657475" cy="1768475"/>
          </a:xfrm>
          <a:prstGeom prst="roundRect">
            <a:avLst>
              <a:gd name="adj" fmla="val 16667"/>
            </a:avLst>
          </a:prstGeom>
          <a:noFill/>
          <a:ln w="36000">
            <a:solidFill>
              <a:srgbClr val="99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4519" name="AutoShape 11"/>
          <p:cNvSpPr>
            <a:spLocks/>
          </p:cNvSpPr>
          <p:nvPr/>
        </p:nvSpPr>
        <p:spPr bwMode="auto">
          <a:xfrm>
            <a:off x="4683125" y="1924050"/>
            <a:ext cx="1265238" cy="758825"/>
          </a:xfrm>
          <a:prstGeom prst="notchedRightArrow">
            <a:avLst>
              <a:gd name="adj1" fmla="val 50000"/>
              <a:gd name="adj2" fmla="val 41684"/>
            </a:avLst>
          </a:prstGeom>
          <a:noFill/>
          <a:ln w="36000">
            <a:solidFill>
              <a:srgbClr val="00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41007" name="Group 15"/>
          <p:cNvGrpSpPr>
            <a:grpSpLocks/>
          </p:cNvGrpSpPr>
          <p:nvPr/>
        </p:nvGrpSpPr>
        <p:grpSpPr bwMode="auto">
          <a:xfrm>
            <a:off x="4716463" y="4581525"/>
            <a:ext cx="4244975" cy="2481263"/>
            <a:chOff x="2971" y="2886"/>
            <a:chExt cx="2674" cy="1563"/>
          </a:xfrm>
        </p:grpSpPr>
        <p:pic>
          <p:nvPicPr>
            <p:cNvPr id="6452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" y="2902"/>
              <a:ext cx="1148" cy="1148"/>
            </a:xfrm>
            <a:prstGeom prst="rect">
              <a:avLst/>
            </a:prstGeom>
            <a:noFill/>
            <a:ln>
              <a:noFill/>
            </a:ln>
            <a:effectLst>
              <a:outerShdw dist="76368" dir="2700000" algn="ctr" rotWithShape="0">
                <a:srgbClr val="000000">
                  <a:alpha val="75014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4525" name="Text Box 12"/>
            <p:cNvSpPr txBox="1">
              <a:spLocks noChangeArrowheads="1"/>
            </p:cNvSpPr>
            <p:nvPr/>
          </p:nvSpPr>
          <p:spPr bwMode="auto">
            <a:xfrm>
              <a:off x="2971" y="2886"/>
              <a:ext cx="1579" cy="1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3288" tIns="31644" rIns="63288" bIns="31644"/>
            <a:lstStyle>
              <a:lvl1pPr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>
                  <a:solidFill>
                    <a:srgbClr val="000000"/>
                  </a:solidFill>
                  <a:latin typeface="Times New Roman" pitchFamily="18" charset="0"/>
                </a:rPr>
                <a:t>Contribution to  climatic models to evaluate the role of atmospheric aerosol  in the “radiative forcing”</a:t>
              </a:r>
            </a:p>
          </p:txBody>
        </p:sp>
      </p:grpSp>
      <p:grpSp>
        <p:nvGrpSpPr>
          <p:cNvPr id="341006" name="Group 14"/>
          <p:cNvGrpSpPr>
            <a:grpSpLocks/>
          </p:cNvGrpSpPr>
          <p:nvPr/>
        </p:nvGrpSpPr>
        <p:grpSpPr bwMode="auto">
          <a:xfrm>
            <a:off x="303213" y="4464050"/>
            <a:ext cx="4125912" cy="2381250"/>
            <a:chOff x="191" y="2812"/>
            <a:chExt cx="2599" cy="1500"/>
          </a:xfrm>
        </p:grpSpPr>
        <p:pic>
          <p:nvPicPr>
            <p:cNvPr id="6452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2907"/>
              <a:ext cx="1047" cy="1144"/>
            </a:xfrm>
            <a:prstGeom prst="rect">
              <a:avLst/>
            </a:prstGeom>
            <a:noFill/>
            <a:ln>
              <a:noFill/>
            </a:ln>
            <a:effectLst>
              <a:outerShdw dist="76368" dir="2700000" algn="ctr" rotWithShape="0">
                <a:srgbClr val="000000">
                  <a:alpha val="75014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4523" name="Text Box 13"/>
            <p:cNvSpPr txBox="1">
              <a:spLocks noChangeArrowheads="1"/>
            </p:cNvSpPr>
            <p:nvPr/>
          </p:nvSpPr>
          <p:spPr bwMode="auto">
            <a:xfrm>
              <a:off x="1276" y="2812"/>
              <a:ext cx="1514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3288" tIns="31644" rIns="63288" bIns="31644"/>
            <a:lstStyle>
              <a:lvl1pPr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315913" eaLnBrk="0" hangingPunct="0"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3159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314325" algn="l"/>
                  <a:tab pos="630238" algn="l"/>
                  <a:tab pos="946150" algn="l"/>
                  <a:tab pos="1262063" algn="l"/>
                  <a:tab pos="1577975" algn="l"/>
                  <a:tab pos="1893888" algn="l"/>
                  <a:tab pos="2209800" algn="l"/>
                  <a:tab pos="2525713" algn="l"/>
                  <a:tab pos="2841625" algn="l"/>
                  <a:tab pos="3157538" algn="l"/>
                  <a:tab pos="3473450" algn="l"/>
                  <a:tab pos="3789363" algn="l"/>
                  <a:tab pos="4105275" algn="l"/>
                  <a:tab pos="4421188" algn="l"/>
                  <a:tab pos="4737100" algn="l"/>
                  <a:tab pos="5053013" algn="l"/>
                  <a:tab pos="5368925" algn="l"/>
                  <a:tab pos="5684838" algn="l"/>
                  <a:tab pos="6000750" algn="l"/>
                  <a:tab pos="631666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>
                  <a:solidFill>
                    <a:srgbClr val="000000"/>
                  </a:solidFill>
                  <a:latin typeface="Times New Roman" pitchFamily="18" charset="0"/>
                </a:rPr>
                <a:t>Contribution to strategies of pollution abatement to improve air quality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80963" y="171450"/>
            <a:ext cx="9031287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694" tIns="35694" rIns="35694" bIns="35694" anchor="ctr"/>
          <a:lstStyle>
            <a:lvl1pPr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3400">
                <a:solidFill>
                  <a:srgbClr val="0000FF"/>
                </a:solidFill>
                <a:latin typeface="Gill Sans" charset="0"/>
              </a:rPr>
              <a:t>Research projects of the  LABEC group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79413" y="1114425"/>
            <a:ext cx="8859837" cy="53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8" tIns="31644" rIns="63288" bIns="31644"/>
          <a:lstStyle>
            <a:lvl1pPr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315913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315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  <a:tab pos="6618288" algn="l"/>
                <a:tab pos="7126288" algn="l"/>
                <a:tab pos="7635875" algn="l"/>
                <a:tab pos="8145463" algn="l"/>
                <a:tab pos="86534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100" b="1">
                <a:solidFill>
                  <a:srgbClr val="0000FF"/>
                </a:solidFill>
                <a:latin typeface="Gill Sans" charset="0"/>
              </a:rPr>
              <a:t>Local impact: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100">
                <a:solidFill>
                  <a:srgbClr val="000000"/>
                </a:solidFill>
                <a:latin typeface="Gill Sans" charset="0"/>
              </a:rPr>
              <a:t> Study of PM10, PM2.5 e PM1 in Tuscany (</a:t>
            </a:r>
            <a:r>
              <a:rPr lang="it-IT" sz="2100" b="1">
                <a:solidFill>
                  <a:srgbClr val="000000"/>
                </a:solidFill>
                <a:latin typeface="Gill Sans" charset="0"/>
              </a:rPr>
              <a:t>PATOS</a:t>
            </a:r>
            <a:r>
              <a:rPr lang="it-IT" sz="2100">
                <a:solidFill>
                  <a:srgbClr val="000000"/>
                </a:solidFill>
                <a:latin typeface="Gill Sans" charset="0"/>
              </a:rPr>
              <a:t>, </a:t>
            </a:r>
            <a:r>
              <a:rPr lang="it-IT" sz="2100" b="1">
                <a:solidFill>
                  <a:srgbClr val="000000"/>
                </a:solidFill>
                <a:latin typeface="Gill Sans" charset="0"/>
              </a:rPr>
              <a:t>PATOS 2</a:t>
            </a:r>
            <a:r>
              <a:rPr lang="it-IT" sz="2100">
                <a:solidFill>
                  <a:srgbClr val="000000"/>
                </a:solidFill>
                <a:latin typeface="Gill Sans" charset="0"/>
              </a:rPr>
              <a:t>)</a:t>
            </a:r>
            <a:br>
              <a:rPr lang="it-IT" sz="2100">
                <a:solidFill>
                  <a:srgbClr val="000000"/>
                </a:solidFill>
                <a:latin typeface="Gill Sans" charset="0"/>
              </a:rPr>
            </a:br>
            <a:r>
              <a:rPr lang="it-IT" sz="2100">
                <a:solidFill>
                  <a:srgbClr val="000000"/>
                </a:solidFill>
                <a:latin typeface="Gill Sans" charset="0"/>
              </a:rPr>
              <a:t>   and in the most important Italian cities</a:t>
            </a:r>
          </a:p>
          <a:p>
            <a:endParaRPr lang="it-IT" sz="2100" b="1">
              <a:solidFill>
                <a:srgbClr val="000000"/>
              </a:solidFill>
              <a:latin typeface="Gill Sans" charset="0"/>
            </a:endParaRPr>
          </a:p>
          <a:p>
            <a:r>
              <a:rPr lang="it-IT" sz="2100" b="1">
                <a:solidFill>
                  <a:srgbClr val="0000FF"/>
                </a:solidFill>
                <a:latin typeface="Gill Sans" charset="0"/>
              </a:rPr>
              <a:t>Global impact: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10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it-IT" sz="2100" b="1">
                <a:solidFill>
                  <a:srgbClr val="000000"/>
                </a:solidFill>
                <a:latin typeface="Gill Sans" charset="0"/>
              </a:rPr>
              <a:t>EPICA</a:t>
            </a:r>
            <a:r>
              <a:rPr lang="it-IT" sz="2100">
                <a:solidFill>
                  <a:srgbClr val="000000"/>
                </a:solidFill>
                <a:latin typeface="Gill Sans" charset="0"/>
              </a:rPr>
              <a:t> - </a:t>
            </a:r>
            <a:r>
              <a:rPr lang="it-IT" sz="2100" i="1">
                <a:solidFill>
                  <a:srgbClr val="000000"/>
                </a:solidFill>
                <a:latin typeface="Gill Sans" charset="0"/>
              </a:rPr>
              <a:t>European Project for Ice Coring in Antarctica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10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it-IT" sz="2100" b="1">
                <a:solidFill>
                  <a:srgbClr val="000000"/>
                </a:solidFill>
                <a:latin typeface="Gill Sans" charset="0"/>
              </a:rPr>
              <a:t>TALDICE</a:t>
            </a:r>
            <a:r>
              <a:rPr lang="it-IT" sz="2100">
                <a:solidFill>
                  <a:srgbClr val="000000"/>
                </a:solidFill>
                <a:latin typeface="Gill Sans" charset="0"/>
              </a:rPr>
              <a:t> -  </a:t>
            </a:r>
            <a:r>
              <a:rPr lang="it-IT" sz="2100" i="1">
                <a:solidFill>
                  <a:srgbClr val="000000"/>
                </a:solidFill>
                <a:latin typeface="Gill Sans" charset="0"/>
              </a:rPr>
              <a:t>TALos Dome Ice CorE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10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it-IT" sz="2100" b="1">
                <a:solidFill>
                  <a:srgbClr val="000000"/>
                </a:solidFill>
                <a:latin typeface="Gill Sans" charset="0"/>
              </a:rPr>
              <a:t>ANDRILL</a:t>
            </a:r>
            <a:r>
              <a:rPr lang="it-IT" sz="2100">
                <a:solidFill>
                  <a:srgbClr val="000000"/>
                </a:solidFill>
                <a:latin typeface="Gill Sans" charset="0"/>
              </a:rPr>
              <a:t> - </a:t>
            </a:r>
            <a:r>
              <a:rPr lang="it-IT" sz="2100" i="1">
                <a:solidFill>
                  <a:srgbClr val="000000"/>
                </a:solidFill>
                <a:latin typeface="Gill Sans" charset="0"/>
              </a:rPr>
              <a:t>Antarctic Geological Drilling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10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it-IT" sz="2100" b="1">
                <a:solidFill>
                  <a:srgbClr val="000000"/>
                </a:solidFill>
                <a:latin typeface="Gill Sans" charset="0"/>
              </a:rPr>
              <a:t>AMMA</a:t>
            </a:r>
            <a:r>
              <a:rPr lang="it-IT" sz="2100">
                <a:solidFill>
                  <a:srgbClr val="000000"/>
                </a:solidFill>
                <a:latin typeface="Gill Sans" charset="0"/>
              </a:rPr>
              <a:t> - </a:t>
            </a:r>
            <a:r>
              <a:rPr lang="it-IT" sz="2100" i="1">
                <a:solidFill>
                  <a:srgbClr val="000000"/>
                </a:solidFill>
                <a:latin typeface="Gill Sans" charset="0"/>
              </a:rPr>
              <a:t>African Monsoon Multidisciplinary Analysis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10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it-IT" sz="2100" b="1">
                <a:solidFill>
                  <a:srgbClr val="000000"/>
                </a:solidFill>
                <a:latin typeface="Gill Sans" charset="0"/>
              </a:rPr>
              <a:t>MAIL</a:t>
            </a:r>
            <a:r>
              <a:rPr lang="it-IT" sz="2100">
                <a:solidFill>
                  <a:srgbClr val="000000"/>
                </a:solidFill>
                <a:latin typeface="Gill Sans" charset="0"/>
              </a:rPr>
              <a:t> - </a:t>
            </a:r>
            <a:r>
              <a:rPr lang="it-IT" sz="2100" i="1">
                <a:solidFill>
                  <a:srgbClr val="000000"/>
                </a:solidFill>
                <a:latin typeface="Gill Sans" charset="0"/>
              </a:rPr>
              <a:t>Marine Aerosol in the Island of Lampedusa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10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it-IT" sz="2100" b="1">
                <a:solidFill>
                  <a:srgbClr val="000000"/>
                </a:solidFill>
                <a:latin typeface="Gill Sans" charset="0"/>
              </a:rPr>
              <a:t>DIRIGIBILE ITALIA</a:t>
            </a:r>
            <a:r>
              <a:rPr lang="it-IT" sz="2100">
                <a:solidFill>
                  <a:srgbClr val="000000"/>
                </a:solidFill>
                <a:latin typeface="Gill Sans" charset="0"/>
              </a:rPr>
              <a:t> (multidisciplinary study of climate change in the 										Arctic region)</a:t>
            </a:r>
          </a:p>
          <a:p>
            <a:endParaRPr lang="it-IT" sz="2100">
              <a:solidFill>
                <a:srgbClr val="000000"/>
              </a:solidFill>
              <a:latin typeface="Gill Sans" charset="0"/>
            </a:endParaRPr>
          </a:p>
          <a:p>
            <a:r>
              <a:rPr lang="it-IT" sz="2100" b="1">
                <a:solidFill>
                  <a:srgbClr val="0000FF"/>
                </a:solidFill>
                <a:latin typeface="Gill Sans" charset="0"/>
              </a:rPr>
              <a:t>Environmental monitoring in sites relevant for Cultural Heritage  </a:t>
            </a:r>
          </a:p>
          <a:p>
            <a:endParaRPr lang="it-IT" sz="2100">
              <a:solidFill>
                <a:srgbClr val="0000FF"/>
              </a:solidFill>
              <a:latin typeface="Gill Sans" charset="0"/>
            </a:endParaRPr>
          </a:p>
          <a:p>
            <a:r>
              <a:rPr lang="it-IT" sz="2100" b="1">
                <a:solidFill>
                  <a:srgbClr val="0000FF"/>
                </a:solidFill>
                <a:latin typeface="Gill Sans" charset="0"/>
              </a:rPr>
              <a:t>Indoor pollution/ personal exposure: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it-IT" sz="2100">
                <a:solidFill>
                  <a:srgbClr val="000000"/>
                </a:solidFill>
                <a:latin typeface="Gill Sans" charset="0"/>
              </a:rPr>
              <a:t> </a:t>
            </a:r>
            <a:r>
              <a:rPr lang="it-IT" sz="2100" b="1">
                <a:solidFill>
                  <a:srgbClr val="000000"/>
                </a:solidFill>
                <a:latin typeface="Gill Sans" charset="0"/>
              </a:rPr>
              <a:t>HEARTS</a:t>
            </a:r>
            <a:r>
              <a:rPr lang="it-IT" sz="2100">
                <a:solidFill>
                  <a:srgbClr val="000000"/>
                </a:solidFill>
                <a:latin typeface="Gill Sans" charset="0"/>
              </a:rPr>
              <a:t> - </a:t>
            </a:r>
            <a:r>
              <a:rPr lang="it-IT" sz="2100" i="1">
                <a:solidFill>
                  <a:srgbClr val="000000"/>
                </a:solidFill>
                <a:latin typeface="Gill Sans" charset="0"/>
              </a:rPr>
              <a:t>Health Effects And Risks of Transport Systems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4463"/>
            <a:ext cx="9144000" cy="908050"/>
          </a:xfrm>
        </p:spPr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Measurements of “daily” samples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0825" y="4435475"/>
            <a:ext cx="4752975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3525" indent="-2635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Multiple sample-holder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Beam scan over the filter to average the whole collection area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/>
          <a:stretch>
            <a:fillRect/>
          </a:stretch>
        </p:blipFill>
        <p:spPr bwMode="auto">
          <a:xfrm>
            <a:off x="5003800" y="3027363"/>
            <a:ext cx="4140200" cy="3857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565" name="Group 5"/>
          <p:cNvGrpSpPr>
            <a:grpSpLocks/>
          </p:cNvGrpSpPr>
          <p:nvPr/>
        </p:nvGrpSpPr>
        <p:grpSpPr bwMode="auto">
          <a:xfrm>
            <a:off x="3563938" y="1771650"/>
            <a:ext cx="1223962" cy="1616075"/>
            <a:chOff x="3024" y="624"/>
            <a:chExt cx="785" cy="1018"/>
          </a:xfrm>
        </p:grpSpPr>
        <p:pic>
          <p:nvPicPr>
            <p:cNvPr id="66569" name="Picture 6" descr="giornalier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1" t="8333" r="9596" b="12500"/>
            <a:stretch>
              <a:fillRect/>
            </a:stretch>
          </p:blipFill>
          <p:spPr bwMode="auto">
            <a:xfrm>
              <a:off x="3024" y="624"/>
              <a:ext cx="785" cy="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0" name="Line 7"/>
            <p:cNvSpPr>
              <a:spLocks noChangeShapeType="1"/>
            </p:cNvSpPr>
            <p:nvPr/>
          </p:nvSpPr>
          <p:spPr bwMode="auto">
            <a:xfrm>
              <a:off x="3111" y="1434"/>
              <a:ext cx="62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6571" name="Text Box 8"/>
            <p:cNvSpPr txBox="1">
              <a:spLocks noChangeArrowheads="1"/>
            </p:cNvSpPr>
            <p:nvPr/>
          </p:nvSpPr>
          <p:spPr bwMode="auto">
            <a:xfrm>
              <a:off x="3120" y="1392"/>
              <a:ext cx="68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it-IT" sz="20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rPr>
                <a:t>47 mm</a:t>
              </a:r>
            </a:p>
          </p:txBody>
        </p:sp>
      </p:grpSp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2555875" y="1843088"/>
            <a:ext cx="1009650" cy="1292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20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PM</a:t>
            </a:r>
            <a:r>
              <a:rPr lang="it-IT" sz="2000" baseline="-250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1</a:t>
            </a:r>
            <a:r>
              <a:rPr lang="it-IT" sz="20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 PM</a:t>
            </a:r>
            <a:r>
              <a:rPr lang="it-IT" sz="2000" baseline="-250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2.5</a:t>
            </a:r>
            <a:r>
              <a:rPr lang="it-IT" sz="20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 PM</a:t>
            </a:r>
            <a:r>
              <a:rPr lang="it-IT" sz="2000" baseline="-250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10</a:t>
            </a:r>
            <a:endParaRPr lang="it-IT" sz="1800">
              <a:solidFill>
                <a:schemeClr val="bg1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66567" name="Picture 11" descr="cimone1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98625"/>
            <a:ext cx="2089150" cy="1585913"/>
          </a:xfrm>
          <a:prstGeom prst="rect">
            <a:avLst/>
          </a:prstGeom>
          <a:solidFill>
            <a:srgbClr val="F7FBA3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6568" name="Text Box 12"/>
          <p:cNvSpPr txBox="1">
            <a:spLocks noChangeArrowheads="1"/>
          </p:cNvSpPr>
          <p:nvPr/>
        </p:nvSpPr>
        <p:spPr bwMode="auto">
          <a:xfrm>
            <a:off x="468313" y="1195388"/>
            <a:ext cx="4451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Sequential Samplers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treakeraper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378075"/>
            <a:ext cx="1600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streaker fra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56"/>
          <a:stretch>
            <a:fillRect/>
          </a:stretch>
        </p:blipFill>
        <p:spPr bwMode="auto">
          <a:xfrm>
            <a:off x="2473325" y="4206875"/>
            <a:ext cx="13366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streaker fra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0" b="5128"/>
          <a:stretch>
            <a:fillRect/>
          </a:stretch>
        </p:blipFill>
        <p:spPr bwMode="auto">
          <a:xfrm>
            <a:off x="2473325" y="2301875"/>
            <a:ext cx="133667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484438" y="5641975"/>
            <a:ext cx="1022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it-IT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100 mm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625725" y="3749675"/>
            <a:ext cx="1154113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PM2.5</a:t>
            </a:r>
            <a:endParaRPr lang="it-IT" sz="20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2473325" y="1819275"/>
            <a:ext cx="1271588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PM2.5</a:t>
            </a:r>
            <a:r>
              <a:rPr lang="en-GB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</a:t>
            </a:r>
            <a:r>
              <a:rPr lang="en-GB" sz="2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10</a:t>
            </a:r>
            <a:endParaRPr lang="it-IT" sz="20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1787525" y="3140075"/>
            <a:ext cx="9144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V="1">
            <a:off x="1711325" y="2530475"/>
            <a:ext cx="852488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2549525" y="5654675"/>
            <a:ext cx="11255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9195" name="Text Box 11"/>
          <p:cNvSpPr txBox="1">
            <a:spLocks noChangeArrowheads="1"/>
          </p:cNvSpPr>
          <p:nvPr/>
        </p:nvSpPr>
        <p:spPr bwMode="auto">
          <a:xfrm>
            <a:off x="263525" y="4664075"/>
            <a:ext cx="2147888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Kapton foils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Nuclepore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49197" name="Text Box 13"/>
          <p:cNvSpPr txBox="1">
            <a:spLocks noChangeArrowheads="1"/>
          </p:cNvSpPr>
          <p:nvPr/>
        </p:nvSpPr>
        <p:spPr bwMode="auto">
          <a:xfrm>
            <a:off x="250825" y="1268413"/>
            <a:ext cx="43132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Continuous sampler (“streaker”)</a:t>
            </a:r>
          </a:p>
        </p:txBody>
      </p:sp>
      <p:grpSp>
        <p:nvGrpSpPr>
          <p:cNvPr id="349200" name="Group 16"/>
          <p:cNvGrpSpPr>
            <a:grpSpLocks/>
          </p:cNvGrpSpPr>
          <p:nvPr/>
        </p:nvGrpSpPr>
        <p:grpSpPr bwMode="auto">
          <a:xfrm>
            <a:off x="4572000" y="1196975"/>
            <a:ext cx="4248150" cy="4537075"/>
            <a:chOff x="2880" y="754"/>
            <a:chExt cx="2676" cy="2858"/>
          </a:xfrm>
        </p:grpSpPr>
        <p:pic>
          <p:nvPicPr>
            <p:cNvPr id="67599" name="Picture 12" descr="DSCN1288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754"/>
              <a:ext cx="2041" cy="18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600" name="Text Box 14"/>
            <p:cNvSpPr txBox="1">
              <a:spLocks noChangeArrowheads="1"/>
            </p:cNvSpPr>
            <p:nvPr/>
          </p:nvSpPr>
          <p:spPr bwMode="auto">
            <a:xfrm>
              <a:off x="2880" y="2747"/>
              <a:ext cx="2676" cy="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33"/>
                  </a:solidFill>
                </a14:hiddenFill>
              </a:ext>
              <a:ext uri="{91240B29-F687-4F45-9708-019B960494DF}">
                <a14:hiddenLine xmlns:a14="http://schemas.microsoft.com/office/drawing/2010/main" w="57150" cmpd="thickThin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25000"/>
                </a:spcBef>
                <a:spcAft>
                  <a:spcPct val="25000"/>
                </a:spcAft>
              </a:pPr>
              <a:r>
                <a:rPr lang="en-US" sz="28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rPr>
                <a:t>Beam size: 1 mm x 2</a:t>
              </a:r>
              <a:r>
                <a:rPr lang="it-IT" sz="2800">
                  <a:solidFill>
                    <a:schemeClr val="bg1"/>
                  </a:solidFill>
                  <a:latin typeface="Times New Roman" pitchFamily="18" charset="0"/>
                  <a:ea typeface="ＭＳ Ｐゴシック" pitchFamily="34" charset="-128"/>
                </a:rPr>
                <a:t> mm, corresponding to the impact area of one hour sampling </a:t>
              </a:r>
            </a:p>
          </p:txBody>
        </p:sp>
      </p:grpSp>
      <p:sp>
        <p:nvSpPr>
          <p:cNvPr id="34919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144463"/>
            <a:ext cx="9144000" cy="9080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Measurements of “hourly” samples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8675688" cy="1143000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  <a:latin typeface="Times New Roman" pitchFamily="18" charset="0"/>
              </a:rPr>
              <a:t>Hour-by-hour trend (V.le Gramsci, Firenze):</a:t>
            </a:r>
            <a:br>
              <a:rPr lang="en-US" sz="36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3600" smtClean="0">
                <a:solidFill>
                  <a:schemeClr val="bg1"/>
                </a:solidFill>
                <a:latin typeface="Times New Roman" pitchFamily="18" charset="0"/>
              </a:rPr>
              <a:t>Cu e Zn, tracers of traffic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5900"/>
            <a:ext cx="88011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688975"/>
          </a:xfrm>
        </p:spPr>
        <p:txBody>
          <a:bodyPr/>
          <a:lstStyle/>
          <a:p>
            <a:pPr>
              <a:defRPr/>
            </a:pPr>
            <a:r>
              <a:rPr lang="it-IT" sz="4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Industrial emissions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209800"/>
            <a:ext cx="6400800" cy="838200"/>
          </a:xfrm>
        </p:spPr>
        <p:txBody>
          <a:bodyPr/>
          <a:lstStyle/>
          <a:p>
            <a:r>
              <a:rPr lang="it-IT" sz="2800" smtClean="0">
                <a:solidFill>
                  <a:schemeClr val="bg1"/>
                </a:solidFill>
                <a:latin typeface="Verdana" pitchFamily="34" charset="0"/>
              </a:rPr>
              <a:t>Bla bla</a:t>
            </a:r>
            <a:endParaRPr lang="it-IT" sz="240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12227" r="4050" b="14410"/>
          <a:stretch>
            <a:fillRect/>
          </a:stretch>
        </p:blipFill>
        <p:spPr bwMode="auto">
          <a:xfrm>
            <a:off x="1114425" y="2074863"/>
            <a:ext cx="705802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971550" y="1052513"/>
            <a:ext cx="813752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99CC"/>
                    </a:gs>
                    <a:gs pos="100000">
                      <a:srgbClr val="00749B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en-US" sz="3000" i="1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Industrial emissions at Montelupo Fiorentino: </a:t>
            </a:r>
          </a:p>
          <a:p>
            <a:pPr algn="ctr">
              <a:lnSpc>
                <a:spcPct val="110000"/>
              </a:lnSpc>
            </a:pPr>
            <a:r>
              <a:rPr lang="en-US" sz="3000" i="1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artistic glass  and ceramics production</a:t>
            </a:r>
            <a:endParaRPr lang="it-IT" sz="3000" i="1">
              <a:solidFill>
                <a:srgbClr val="FFFF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69638" name="Picture 6" descr="Piatto_profilo_don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12969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storia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/>
          <a:stretch>
            <a:fillRect/>
          </a:stretch>
        </p:blipFill>
        <p:spPr bwMode="auto">
          <a:xfrm>
            <a:off x="7380288" y="4652963"/>
            <a:ext cx="161925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-26988"/>
            <a:ext cx="9144000" cy="1912938"/>
          </a:xfrm>
        </p:spPr>
        <p:txBody>
          <a:bodyPr/>
          <a:lstStyle/>
          <a:p>
            <a:pPr>
              <a:defRPr/>
            </a:pPr>
            <a:r>
              <a:rPr lang="en-US" sz="4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Impact of tourists on Cultural Heritage</a:t>
            </a:r>
            <a:r>
              <a:rPr lang="en-US" b="1" smtClean="0">
                <a:solidFill>
                  <a:srgbClr val="FFD125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Cortile del Michelozzo </a:t>
            </a:r>
            <a:br>
              <a:rPr 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(Palazzo Vecchio)</a:t>
            </a:r>
            <a:endParaRPr lang="it-IT" sz="36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4725" y="2430463"/>
            <a:ext cx="6400800" cy="838200"/>
          </a:xfrm>
        </p:spPr>
        <p:txBody>
          <a:bodyPr/>
          <a:lstStyle/>
          <a:p>
            <a:r>
              <a:rPr lang="it-IT" sz="2800" smtClean="0">
                <a:solidFill>
                  <a:schemeClr val="bg1"/>
                </a:solidFill>
                <a:latin typeface="Verdana" pitchFamily="34" charset="0"/>
              </a:rPr>
              <a:t>Bla bla</a:t>
            </a:r>
            <a:endParaRPr lang="it-IT" sz="2400" smtClean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70660" name="Group 4"/>
          <p:cNvGrpSpPr>
            <a:grpSpLocks/>
          </p:cNvGrpSpPr>
          <p:nvPr/>
        </p:nvGrpSpPr>
        <p:grpSpPr bwMode="auto">
          <a:xfrm>
            <a:off x="933450" y="2317750"/>
            <a:ext cx="7777163" cy="3921125"/>
            <a:chOff x="476" y="1174"/>
            <a:chExt cx="4899" cy="2470"/>
          </a:xfrm>
        </p:grpSpPr>
        <p:pic>
          <p:nvPicPr>
            <p:cNvPr id="706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62" b="5571"/>
            <a:stretch>
              <a:fillRect/>
            </a:stretch>
          </p:blipFill>
          <p:spPr bwMode="auto">
            <a:xfrm>
              <a:off x="476" y="3158"/>
              <a:ext cx="4899" cy="4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6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" t="5716" b="25583"/>
            <a:stretch>
              <a:fillRect/>
            </a:stretch>
          </p:blipFill>
          <p:spPr bwMode="auto">
            <a:xfrm>
              <a:off x="476" y="1174"/>
              <a:ext cx="4898" cy="198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0661" name="Rectangle 7"/>
          <p:cNvSpPr>
            <a:spLocks noChangeAspect="1" noChangeArrowheads="1"/>
          </p:cNvSpPr>
          <p:nvPr/>
        </p:nvSpPr>
        <p:spPr bwMode="auto">
          <a:xfrm>
            <a:off x="4967288" y="5881688"/>
            <a:ext cx="1655762" cy="860425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99" tIns="50799" rIns="101599" bIns="50799">
            <a:spAutoFit/>
          </a:bodyPr>
          <a:lstStyle/>
          <a:p>
            <a:pPr algn="ctr" defTabSz="1016000">
              <a:buFont typeface="Wingdings" pitchFamily="2" charset="2"/>
              <a:buNone/>
            </a:pPr>
            <a:r>
              <a:rPr lang="en-US" b="1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closed to visitors</a:t>
            </a:r>
          </a:p>
        </p:txBody>
      </p:sp>
      <p:sp>
        <p:nvSpPr>
          <p:cNvPr id="70662" name="Line 8"/>
          <p:cNvSpPr>
            <a:spLocks noChangeShapeType="1"/>
          </p:cNvSpPr>
          <p:nvPr/>
        </p:nvSpPr>
        <p:spPr bwMode="auto">
          <a:xfrm flipH="1" flipV="1">
            <a:off x="4535488" y="5305425"/>
            <a:ext cx="576262" cy="5762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0663" name="Picture 9" descr="DSCN07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909638"/>
            <a:ext cx="2028825" cy="14366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10" descr="palazz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09638"/>
            <a:ext cx="108108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2"/>
          <a:stretch>
            <a:fillRect/>
          </a:stretch>
        </p:blipFill>
        <p:spPr bwMode="auto">
          <a:xfrm>
            <a:off x="323850" y="919163"/>
            <a:ext cx="82804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331913" y="5949950"/>
            <a:ext cx="6372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</a:rPr>
              <a:t>July 9-10, 2006: fireworks to celebrate Italian soccer team victory at the World Championship</a:t>
            </a:r>
            <a:endParaRPr lang="en-GB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71684" name="Picture 4" descr="coppa_del_mondo"/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0"/>
            <a:ext cx="10731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1093788"/>
            <a:ext cx="9144000" cy="5791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t-IT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198438" y="1092200"/>
            <a:ext cx="8759825" cy="5662613"/>
            <a:chOff x="125" y="688"/>
            <a:chExt cx="5518" cy="3567"/>
          </a:xfrm>
        </p:grpSpPr>
        <p:sp>
          <p:nvSpPr>
            <p:cNvPr id="8437" name="Freeform 4"/>
            <p:cNvSpPr>
              <a:spLocks/>
            </p:cNvSpPr>
            <p:nvPr/>
          </p:nvSpPr>
          <p:spPr bwMode="auto">
            <a:xfrm>
              <a:off x="1819" y="1030"/>
              <a:ext cx="2408" cy="2424"/>
            </a:xfrm>
            <a:custGeom>
              <a:avLst/>
              <a:gdLst>
                <a:gd name="T0" fmla="*/ 602 w 4815"/>
                <a:gd name="T1" fmla="*/ 0 h 4848"/>
                <a:gd name="T2" fmla="*/ 684 w 4815"/>
                <a:gd name="T3" fmla="*/ 6 h 4848"/>
                <a:gd name="T4" fmla="*/ 762 w 4815"/>
                <a:gd name="T5" fmla="*/ 22 h 4848"/>
                <a:gd name="T6" fmla="*/ 836 w 4815"/>
                <a:gd name="T7" fmla="*/ 48 h 4848"/>
                <a:gd name="T8" fmla="*/ 905 w 4815"/>
                <a:gd name="T9" fmla="*/ 83 h 4848"/>
                <a:gd name="T10" fmla="*/ 970 w 4815"/>
                <a:gd name="T11" fmla="*/ 127 h 4848"/>
                <a:gd name="T12" fmla="*/ 1027 w 4815"/>
                <a:gd name="T13" fmla="*/ 178 h 4848"/>
                <a:gd name="T14" fmla="*/ 1078 w 4815"/>
                <a:gd name="T15" fmla="*/ 236 h 4848"/>
                <a:gd name="T16" fmla="*/ 1122 w 4815"/>
                <a:gd name="T17" fmla="*/ 301 h 4848"/>
                <a:gd name="T18" fmla="*/ 1157 w 4815"/>
                <a:gd name="T19" fmla="*/ 370 h 4848"/>
                <a:gd name="T20" fmla="*/ 1182 w 4815"/>
                <a:gd name="T21" fmla="*/ 445 h 4848"/>
                <a:gd name="T22" fmla="*/ 1198 w 4815"/>
                <a:gd name="T23" fmla="*/ 524 h 4848"/>
                <a:gd name="T24" fmla="*/ 1204 w 4815"/>
                <a:gd name="T25" fmla="*/ 606 h 4848"/>
                <a:gd name="T26" fmla="*/ 1198 w 4815"/>
                <a:gd name="T27" fmla="*/ 688 h 4848"/>
                <a:gd name="T28" fmla="*/ 1182 w 4815"/>
                <a:gd name="T29" fmla="*/ 767 h 4848"/>
                <a:gd name="T30" fmla="*/ 1157 w 4815"/>
                <a:gd name="T31" fmla="*/ 841 h 4848"/>
                <a:gd name="T32" fmla="*/ 1122 w 4815"/>
                <a:gd name="T33" fmla="*/ 911 h 4848"/>
                <a:gd name="T34" fmla="*/ 1078 w 4815"/>
                <a:gd name="T35" fmla="*/ 976 h 4848"/>
                <a:gd name="T36" fmla="*/ 1027 w 4815"/>
                <a:gd name="T37" fmla="*/ 1034 h 4848"/>
                <a:gd name="T38" fmla="*/ 970 w 4815"/>
                <a:gd name="T39" fmla="*/ 1085 h 4848"/>
                <a:gd name="T40" fmla="*/ 905 w 4815"/>
                <a:gd name="T41" fmla="*/ 1129 h 4848"/>
                <a:gd name="T42" fmla="*/ 836 w 4815"/>
                <a:gd name="T43" fmla="*/ 1164 h 4848"/>
                <a:gd name="T44" fmla="*/ 762 w 4815"/>
                <a:gd name="T45" fmla="*/ 1190 h 4848"/>
                <a:gd name="T46" fmla="*/ 684 w 4815"/>
                <a:gd name="T47" fmla="*/ 1207 h 4848"/>
                <a:gd name="T48" fmla="*/ 602 w 4815"/>
                <a:gd name="T49" fmla="*/ 1212 h 4848"/>
                <a:gd name="T50" fmla="*/ 521 w 4815"/>
                <a:gd name="T51" fmla="*/ 1207 h 4848"/>
                <a:gd name="T52" fmla="*/ 443 w 4815"/>
                <a:gd name="T53" fmla="*/ 1190 h 4848"/>
                <a:gd name="T54" fmla="*/ 368 w 4815"/>
                <a:gd name="T55" fmla="*/ 1164 h 4848"/>
                <a:gd name="T56" fmla="*/ 299 w 4815"/>
                <a:gd name="T57" fmla="*/ 1129 h 4848"/>
                <a:gd name="T58" fmla="*/ 235 w 4815"/>
                <a:gd name="T59" fmla="*/ 1085 h 4848"/>
                <a:gd name="T60" fmla="*/ 177 w 4815"/>
                <a:gd name="T61" fmla="*/ 1034 h 4848"/>
                <a:gd name="T62" fmla="*/ 126 w 4815"/>
                <a:gd name="T63" fmla="*/ 976 h 4848"/>
                <a:gd name="T64" fmla="*/ 83 w 4815"/>
                <a:gd name="T65" fmla="*/ 911 h 4848"/>
                <a:gd name="T66" fmla="*/ 48 w 4815"/>
                <a:gd name="T67" fmla="*/ 841 h 4848"/>
                <a:gd name="T68" fmla="*/ 22 w 4815"/>
                <a:gd name="T69" fmla="*/ 767 h 4848"/>
                <a:gd name="T70" fmla="*/ 6 w 4815"/>
                <a:gd name="T71" fmla="*/ 688 h 4848"/>
                <a:gd name="T72" fmla="*/ 0 w 4815"/>
                <a:gd name="T73" fmla="*/ 606 h 4848"/>
                <a:gd name="T74" fmla="*/ 6 w 4815"/>
                <a:gd name="T75" fmla="*/ 524 h 4848"/>
                <a:gd name="T76" fmla="*/ 22 w 4815"/>
                <a:gd name="T77" fmla="*/ 445 h 4848"/>
                <a:gd name="T78" fmla="*/ 48 w 4815"/>
                <a:gd name="T79" fmla="*/ 370 h 4848"/>
                <a:gd name="T80" fmla="*/ 83 w 4815"/>
                <a:gd name="T81" fmla="*/ 301 h 4848"/>
                <a:gd name="T82" fmla="*/ 126 w 4815"/>
                <a:gd name="T83" fmla="*/ 236 h 4848"/>
                <a:gd name="T84" fmla="*/ 177 w 4815"/>
                <a:gd name="T85" fmla="*/ 178 h 4848"/>
                <a:gd name="T86" fmla="*/ 235 w 4815"/>
                <a:gd name="T87" fmla="*/ 127 h 4848"/>
                <a:gd name="T88" fmla="*/ 299 w 4815"/>
                <a:gd name="T89" fmla="*/ 83 h 4848"/>
                <a:gd name="T90" fmla="*/ 368 w 4815"/>
                <a:gd name="T91" fmla="*/ 48 h 4848"/>
                <a:gd name="T92" fmla="*/ 443 w 4815"/>
                <a:gd name="T93" fmla="*/ 22 h 4848"/>
                <a:gd name="T94" fmla="*/ 521 w 4815"/>
                <a:gd name="T95" fmla="*/ 6 h 4848"/>
                <a:gd name="T96" fmla="*/ 602 w 4815"/>
                <a:gd name="T97" fmla="*/ 0 h 4848"/>
                <a:gd name="T98" fmla="*/ 602 w 4815"/>
                <a:gd name="T99" fmla="*/ 0 h 48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815"/>
                <a:gd name="T151" fmla="*/ 0 h 4848"/>
                <a:gd name="T152" fmla="*/ 4815 w 4815"/>
                <a:gd name="T153" fmla="*/ 4848 h 48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815" h="4848">
                  <a:moveTo>
                    <a:pt x="2407" y="0"/>
                  </a:moveTo>
                  <a:lnTo>
                    <a:pt x="2734" y="24"/>
                  </a:lnTo>
                  <a:lnTo>
                    <a:pt x="3047" y="89"/>
                  </a:lnTo>
                  <a:lnTo>
                    <a:pt x="3343" y="192"/>
                  </a:lnTo>
                  <a:lnTo>
                    <a:pt x="3620" y="333"/>
                  </a:lnTo>
                  <a:lnTo>
                    <a:pt x="3877" y="507"/>
                  </a:lnTo>
                  <a:lnTo>
                    <a:pt x="4108" y="713"/>
                  </a:lnTo>
                  <a:lnTo>
                    <a:pt x="4312" y="945"/>
                  </a:lnTo>
                  <a:lnTo>
                    <a:pt x="4485" y="1203"/>
                  </a:lnTo>
                  <a:lnTo>
                    <a:pt x="4625" y="1481"/>
                  </a:lnTo>
                  <a:lnTo>
                    <a:pt x="4728" y="1779"/>
                  </a:lnTo>
                  <a:lnTo>
                    <a:pt x="4792" y="2095"/>
                  </a:lnTo>
                  <a:lnTo>
                    <a:pt x="4815" y="2423"/>
                  </a:lnTo>
                  <a:lnTo>
                    <a:pt x="4792" y="2750"/>
                  </a:lnTo>
                  <a:lnTo>
                    <a:pt x="4728" y="3066"/>
                  </a:lnTo>
                  <a:lnTo>
                    <a:pt x="4625" y="3365"/>
                  </a:lnTo>
                  <a:lnTo>
                    <a:pt x="4485" y="3645"/>
                  </a:lnTo>
                  <a:lnTo>
                    <a:pt x="4312" y="3902"/>
                  </a:lnTo>
                  <a:lnTo>
                    <a:pt x="4108" y="4136"/>
                  </a:lnTo>
                  <a:lnTo>
                    <a:pt x="3877" y="4340"/>
                  </a:lnTo>
                  <a:lnTo>
                    <a:pt x="3620" y="4515"/>
                  </a:lnTo>
                  <a:lnTo>
                    <a:pt x="3343" y="4656"/>
                  </a:lnTo>
                  <a:lnTo>
                    <a:pt x="3047" y="4760"/>
                  </a:lnTo>
                  <a:lnTo>
                    <a:pt x="2734" y="4825"/>
                  </a:lnTo>
                  <a:lnTo>
                    <a:pt x="2407" y="4848"/>
                  </a:lnTo>
                  <a:lnTo>
                    <a:pt x="2082" y="4825"/>
                  </a:lnTo>
                  <a:lnTo>
                    <a:pt x="1770" y="4760"/>
                  </a:lnTo>
                  <a:lnTo>
                    <a:pt x="1472" y="4656"/>
                  </a:lnTo>
                  <a:lnTo>
                    <a:pt x="1194" y="4515"/>
                  </a:lnTo>
                  <a:lnTo>
                    <a:pt x="938" y="4340"/>
                  </a:lnTo>
                  <a:lnTo>
                    <a:pt x="707" y="4136"/>
                  </a:lnTo>
                  <a:lnTo>
                    <a:pt x="503" y="3902"/>
                  </a:lnTo>
                  <a:lnTo>
                    <a:pt x="330" y="3645"/>
                  </a:lnTo>
                  <a:lnTo>
                    <a:pt x="190" y="3365"/>
                  </a:lnTo>
                  <a:lnTo>
                    <a:pt x="86" y="3066"/>
                  </a:lnTo>
                  <a:lnTo>
                    <a:pt x="23" y="2750"/>
                  </a:lnTo>
                  <a:lnTo>
                    <a:pt x="0" y="2423"/>
                  </a:lnTo>
                  <a:lnTo>
                    <a:pt x="23" y="2095"/>
                  </a:lnTo>
                  <a:lnTo>
                    <a:pt x="86" y="1779"/>
                  </a:lnTo>
                  <a:lnTo>
                    <a:pt x="190" y="1481"/>
                  </a:lnTo>
                  <a:lnTo>
                    <a:pt x="330" y="1203"/>
                  </a:lnTo>
                  <a:lnTo>
                    <a:pt x="503" y="945"/>
                  </a:lnTo>
                  <a:lnTo>
                    <a:pt x="707" y="713"/>
                  </a:lnTo>
                  <a:lnTo>
                    <a:pt x="938" y="507"/>
                  </a:lnTo>
                  <a:lnTo>
                    <a:pt x="1194" y="333"/>
                  </a:lnTo>
                  <a:lnTo>
                    <a:pt x="1472" y="192"/>
                  </a:lnTo>
                  <a:lnTo>
                    <a:pt x="1770" y="89"/>
                  </a:lnTo>
                  <a:lnTo>
                    <a:pt x="2082" y="24"/>
                  </a:lnTo>
                  <a:lnTo>
                    <a:pt x="240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38" name="Freeform 5"/>
            <p:cNvSpPr>
              <a:spLocks/>
            </p:cNvSpPr>
            <p:nvPr/>
          </p:nvSpPr>
          <p:spPr bwMode="auto">
            <a:xfrm>
              <a:off x="3023" y="1029"/>
              <a:ext cx="1205" cy="2425"/>
            </a:xfrm>
            <a:custGeom>
              <a:avLst/>
              <a:gdLst>
                <a:gd name="T0" fmla="*/ 0 w 2410"/>
                <a:gd name="T1" fmla="*/ 0 h 4851"/>
                <a:gd name="T2" fmla="*/ 0 w 2410"/>
                <a:gd name="T3" fmla="*/ 0 h 4851"/>
                <a:gd name="T4" fmla="*/ 82 w 2410"/>
                <a:gd name="T5" fmla="*/ 6 h 4851"/>
                <a:gd name="T6" fmla="*/ 160 w 2410"/>
                <a:gd name="T7" fmla="*/ 22 h 4851"/>
                <a:gd name="T8" fmla="*/ 234 w 2410"/>
                <a:gd name="T9" fmla="*/ 48 h 4851"/>
                <a:gd name="T10" fmla="*/ 302 w 2410"/>
                <a:gd name="T11" fmla="*/ 83 h 4851"/>
                <a:gd name="T12" fmla="*/ 367 w 2410"/>
                <a:gd name="T13" fmla="*/ 127 h 4851"/>
                <a:gd name="T14" fmla="*/ 425 w 2410"/>
                <a:gd name="T15" fmla="*/ 178 h 4851"/>
                <a:gd name="T16" fmla="*/ 476 w 2410"/>
                <a:gd name="T17" fmla="*/ 236 h 4851"/>
                <a:gd name="T18" fmla="*/ 520 w 2410"/>
                <a:gd name="T19" fmla="*/ 302 h 4851"/>
                <a:gd name="T20" fmla="*/ 554 w 2410"/>
                <a:gd name="T21" fmla="*/ 370 h 4851"/>
                <a:gd name="T22" fmla="*/ 580 w 2410"/>
                <a:gd name="T23" fmla="*/ 445 h 4851"/>
                <a:gd name="T24" fmla="*/ 596 w 2410"/>
                <a:gd name="T25" fmla="*/ 524 h 4851"/>
                <a:gd name="T26" fmla="*/ 602 w 2410"/>
                <a:gd name="T27" fmla="*/ 606 h 4851"/>
                <a:gd name="T28" fmla="*/ 596 w 2410"/>
                <a:gd name="T29" fmla="*/ 687 h 4851"/>
                <a:gd name="T30" fmla="*/ 580 w 2410"/>
                <a:gd name="T31" fmla="*/ 766 h 4851"/>
                <a:gd name="T32" fmla="*/ 554 w 2410"/>
                <a:gd name="T33" fmla="*/ 841 h 4851"/>
                <a:gd name="T34" fmla="*/ 520 w 2410"/>
                <a:gd name="T35" fmla="*/ 910 h 4851"/>
                <a:gd name="T36" fmla="*/ 476 w 2410"/>
                <a:gd name="T37" fmla="*/ 975 h 4851"/>
                <a:gd name="T38" fmla="*/ 425 w 2410"/>
                <a:gd name="T39" fmla="*/ 1033 h 4851"/>
                <a:gd name="T40" fmla="*/ 367 w 2410"/>
                <a:gd name="T41" fmla="*/ 1085 h 4851"/>
                <a:gd name="T42" fmla="*/ 302 w 2410"/>
                <a:gd name="T43" fmla="*/ 1129 h 4851"/>
                <a:gd name="T44" fmla="*/ 234 w 2410"/>
                <a:gd name="T45" fmla="*/ 1164 h 4851"/>
                <a:gd name="T46" fmla="*/ 160 w 2410"/>
                <a:gd name="T47" fmla="*/ 1189 h 4851"/>
                <a:gd name="T48" fmla="*/ 82 w 2410"/>
                <a:gd name="T49" fmla="*/ 1206 h 4851"/>
                <a:gd name="T50" fmla="*/ 0 w 2410"/>
                <a:gd name="T51" fmla="*/ 1212 h 4851"/>
                <a:gd name="T52" fmla="*/ 0 w 2410"/>
                <a:gd name="T53" fmla="*/ 1212 h 4851"/>
                <a:gd name="T54" fmla="*/ 82 w 2410"/>
                <a:gd name="T55" fmla="*/ 1206 h 4851"/>
                <a:gd name="T56" fmla="*/ 160 w 2410"/>
                <a:gd name="T57" fmla="*/ 1190 h 4851"/>
                <a:gd name="T58" fmla="*/ 234 w 2410"/>
                <a:gd name="T59" fmla="*/ 1164 h 4851"/>
                <a:gd name="T60" fmla="*/ 304 w 2410"/>
                <a:gd name="T61" fmla="*/ 1128 h 4851"/>
                <a:gd name="T62" fmla="*/ 368 w 2410"/>
                <a:gd name="T63" fmla="*/ 1085 h 4851"/>
                <a:gd name="T64" fmla="*/ 426 w 2410"/>
                <a:gd name="T65" fmla="*/ 1034 h 4851"/>
                <a:gd name="T66" fmla="*/ 477 w 2410"/>
                <a:gd name="T67" fmla="*/ 976 h 4851"/>
                <a:gd name="T68" fmla="*/ 520 w 2410"/>
                <a:gd name="T69" fmla="*/ 912 h 4851"/>
                <a:gd name="T70" fmla="*/ 555 w 2410"/>
                <a:gd name="T71" fmla="*/ 841 h 4851"/>
                <a:gd name="T72" fmla="*/ 581 w 2410"/>
                <a:gd name="T73" fmla="*/ 766 h 4851"/>
                <a:gd name="T74" fmla="*/ 597 w 2410"/>
                <a:gd name="T75" fmla="*/ 687 h 4851"/>
                <a:gd name="T76" fmla="*/ 603 w 2410"/>
                <a:gd name="T77" fmla="*/ 606 h 4851"/>
                <a:gd name="T78" fmla="*/ 597 w 2410"/>
                <a:gd name="T79" fmla="*/ 524 h 4851"/>
                <a:gd name="T80" fmla="*/ 581 w 2410"/>
                <a:gd name="T81" fmla="*/ 445 h 4851"/>
                <a:gd name="T82" fmla="*/ 555 w 2410"/>
                <a:gd name="T83" fmla="*/ 370 h 4851"/>
                <a:gd name="T84" fmla="*/ 520 w 2410"/>
                <a:gd name="T85" fmla="*/ 300 h 4851"/>
                <a:gd name="T86" fmla="*/ 477 w 2410"/>
                <a:gd name="T87" fmla="*/ 236 h 4851"/>
                <a:gd name="T88" fmla="*/ 426 w 2410"/>
                <a:gd name="T89" fmla="*/ 178 h 4851"/>
                <a:gd name="T90" fmla="*/ 368 w 2410"/>
                <a:gd name="T91" fmla="*/ 126 h 4851"/>
                <a:gd name="T92" fmla="*/ 305 w 2410"/>
                <a:gd name="T93" fmla="*/ 84 h 4851"/>
                <a:gd name="T94" fmla="*/ 234 w 2410"/>
                <a:gd name="T95" fmla="*/ 48 h 4851"/>
                <a:gd name="T96" fmla="*/ 160 w 2410"/>
                <a:gd name="T97" fmla="*/ 22 h 4851"/>
                <a:gd name="T98" fmla="*/ 82 w 2410"/>
                <a:gd name="T99" fmla="*/ 5 h 4851"/>
                <a:gd name="T100" fmla="*/ 0 w 2410"/>
                <a:gd name="T101" fmla="*/ 0 h 485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10"/>
                <a:gd name="T154" fmla="*/ 0 h 4851"/>
                <a:gd name="T155" fmla="*/ 2410 w 2410"/>
                <a:gd name="T156" fmla="*/ 4851 h 485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10" h="4851">
                  <a:moveTo>
                    <a:pt x="0" y="0"/>
                  </a:moveTo>
                  <a:lnTo>
                    <a:pt x="0" y="3"/>
                  </a:lnTo>
                  <a:lnTo>
                    <a:pt x="327" y="26"/>
                  </a:lnTo>
                  <a:lnTo>
                    <a:pt x="640" y="91"/>
                  </a:lnTo>
                  <a:lnTo>
                    <a:pt x="936" y="195"/>
                  </a:lnTo>
                  <a:lnTo>
                    <a:pt x="1207" y="333"/>
                  </a:lnTo>
                  <a:lnTo>
                    <a:pt x="1468" y="509"/>
                  </a:lnTo>
                  <a:lnTo>
                    <a:pt x="1699" y="715"/>
                  </a:lnTo>
                  <a:lnTo>
                    <a:pt x="1903" y="947"/>
                  </a:lnTo>
                  <a:lnTo>
                    <a:pt x="2080" y="1209"/>
                  </a:lnTo>
                  <a:lnTo>
                    <a:pt x="2216" y="1482"/>
                  </a:lnTo>
                  <a:lnTo>
                    <a:pt x="2320" y="1780"/>
                  </a:lnTo>
                  <a:lnTo>
                    <a:pt x="2383" y="2096"/>
                  </a:lnTo>
                  <a:lnTo>
                    <a:pt x="2407" y="2424"/>
                  </a:lnTo>
                  <a:lnTo>
                    <a:pt x="2383" y="2751"/>
                  </a:lnTo>
                  <a:lnTo>
                    <a:pt x="2320" y="3067"/>
                  </a:lnTo>
                  <a:lnTo>
                    <a:pt x="2216" y="3366"/>
                  </a:lnTo>
                  <a:lnTo>
                    <a:pt x="2078" y="3641"/>
                  </a:lnTo>
                  <a:lnTo>
                    <a:pt x="1903" y="3902"/>
                  </a:lnTo>
                  <a:lnTo>
                    <a:pt x="1699" y="4135"/>
                  </a:lnTo>
                  <a:lnTo>
                    <a:pt x="1468" y="4340"/>
                  </a:lnTo>
                  <a:lnTo>
                    <a:pt x="1208" y="4518"/>
                  </a:lnTo>
                  <a:lnTo>
                    <a:pt x="936" y="4656"/>
                  </a:lnTo>
                  <a:lnTo>
                    <a:pt x="640" y="4759"/>
                  </a:lnTo>
                  <a:lnTo>
                    <a:pt x="327" y="4824"/>
                  </a:lnTo>
                  <a:lnTo>
                    <a:pt x="0" y="4848"/>
                  </a:lnTo>
                  <a:lnTo>
                    <a:pt x="0" y="4851"/>
                  </a:lnTo>
                  <a:lnTo>
                    <a:pt x="327" y="4827"/>
                  </a:lnTo>
                  <a:lnTo>
                    <a:pt x="640" y="4762"/>
                  </a:lnTo>
                  <a:lnTo>
                    <a:pt x="936" y="4659"/>
                  </a:lnTo>
                  <a:lnTo>
                    <a:pt x="1217" y="4515"/>
                  </a:lnTo>
                  <a:lnTo>
                    <a:pt x="1471" y="4343"/>
                  </a:lnTo>
                  <a:lnTo>
                    <a:pt x="1702" y="4138"/>
                  </a:lnTo>
                  <a:lnTo>
                    <a:pt x="1907" y="3905"/>
                  </a:lnTo>
                  <a:lnTo>
                    <a:pt x="2078" y="3651"/>
                  </a:lnTo>
                  <a:lnTo>
                    <a:pt x="2219" y="3366"/>
                  </a:lnTo>
                  <a:lnTo>
                    <a:pt x="2323" y="3067"/>
                  </a:lnTo>
                  <a:lnTo>
                    <a:pt x="2387" y="2751"/>
                  </a:lnTo>
                  <a:lnTo>
                    <a:pt x="2410" y="2424"/>
                  </a:lnTo>
                  <a:lnTo>
                    <a:pt x="2387" y="2096"/>
                  </a:lnTo>
                  <a:lnTo>
                    <a:pt x="2323" y="1780"/>
                  </a:lnTo>
                  <a:lnTo>
                    <a:pt x="2219" y="1482"/>
                  </a:lnTo>
                  <a:lnTo>
                    <a:pt x="2077" y="1200"/>
                  </a:lnTo>
                  <a:lnTo>
                    <a:pt x="1907" y="944"/>
                  </a:lnTo>
                  <a:lnTo>
                    <a:pt x="1702" y="712"/>
                  </a:lnTo>
                  <a:lnTo>
                    <a:pt x="1471" y="506"/>
                  </a:lnTo>
                  <a:lnTo>
                    <a:pt x="1219" y="336"/>
                  </a:lnTo>
                  <a:lnTo>
                    <a:pt x="936" y="192"/>
                  </a:lnTo>
                  <a:lnTo>
                    <a:pt x="640" y="88"/>
                  </a:lnTo>
                  <a:lnTo>
                    <a:pt x="327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39" name="Freeform 6"/>
            <p:cNvSpPr>
              <a:spLocks/>
            </p:cNvSpPr>
            <p:nvPr/>
          </p:nvSpPr>
          <p:spPr bwMode="auto">
            <a:xfrm>
              <a:off x="1819" y="1029"/>
              <a:ext cx="1204" cy="2425"/>
            </a:xfrm>
            <a:custGeom>
              <a:avLst/>
              <a:gdLst>
                <a:gd name="T0" fmla="*/ 602 w 2409"/>
                <a:gd name="T1" fmla="*/ 1212 h 4851"/>
                <a:gd name="T2" fmla="*/ 521 w 2409"/>
                <a:gd name="T3" fmla="*/ 1206 h 4851"/>
                <a:gd name="T4" fmla="*/ 443 w 2409"/>
                <a:gd name="T5" fmla="*/ 1189 h 4851"/>
                <a:gd name="T6" fmla="*/ 368 w 2409"/>
                <a:gd name="T7" fmla="*/ 1164 h 4851"/>
                <a:gd name="T8" fmla="*/ 300 w 2409"/>
                <a:gd name="T9" fmla="*/ 1129 h 4851"/>
                <a:gd name="T10" fmla="*/ 235 w 2409"/>
                <a:gd name="T11" fmla="*/ 1085 h 4851"/>
                <a:gd name="T12" fmla="*/ 177 w 2409"/>
                <a:gd name="T13" fmla="*/ 1033 h 4851"/>
                <a:gd name="T14" fmla="*/ 126 w 2409"/>
                <a:gd name="T15" fmla="*/ 975 h 4851"/>
                <a:gd name="T16" fmla="*/ 83 w 2409"/>
                <a:gd name="T17" fmla="*/ 910 h 4851"/>
                <a:gd name="T18" fmla="*/ 48 w 2409"/>
                <a:gd name="T19" fmla="*/ 841 h 4851"/>
                <a:gd name="T20" fmla="*/ 22 w 2409"/>
                <a:gd name="T21" fmla="*/ 766 h 4851"/>
                <a:gd name="T22" fmla="*/ 6 w 2409"/>
                <a:gd name="T23" fmla="*/ 687 h 4851"/>
                <a:gd name="T24" fmla="*/ 0 w 2409"/>
                <a:gd name="T25" fmla="*/ 606 h 4851"/>
                <a:gd name="T26" fmla="*/ 6 w 2409"/>
                <a:gd name="T27" fmla="*/ 524 h 4851"/>
                <a:gd name="T28" fmla="*/ 22 w 2409"/>
                <a:gd name="T29" fmla="*/ 445 h 4851"/>
                <a:gd name="T30" fmla="*/ 48 w 2409"/>
                <a:gd name="T31" fmla="*/ 370 h 4851"/>
                <a:gd name="T32" fmla="*/ 82 w 2409"/>
                <a:gd name="T33" fmla="*/ 302 h 4851"/>
                <a:gd name="T34" fmla="*/ 126 w 2409"/>
                <a:gd name="T35" fmla="*/ 236 h 4851"/>
                <a:gd name="T36" fmla="*/ 177 w 2409"/>
                <a:gd name="T37" fmla="*/ 178 h 4851"/>
                <a:gd name="T38" fmla="*/ 235 w 2409"/>
                <a:gd name="T39" fmla="*/ 127 h 4851"/>
                <a:gd name="T40" fmla="*/ 300 w 2409"/>
                <a:gd name="T41" fmla="*/ 83 h 4851"/>
                <a:gd name="T42" fmla="*/ 368 w 2409"/>
                <a:gd name="T43" fmla="*/ 48 h 4851"/>
                <a:gd name="T44" fmla="*/ 443 w 2409"/>
                <a:gd name="T45" fmla="*/ 22 h 4851"/>
                <a:gd name="T46" fmla="*/ 521 w 2409"/>
                <a:gd name="T47" fmla="*/ 6 h 4851"/>
                <a:gd name="T48" fmla="*/ 602 w 2409"/>
                <a:gd name="T49" fmla="*/ 0 h 4851"/>
                <a:gd name="T50" fmla="*/ 602 w 2409"/>
                <a:gd name="T51" fmla="*/ 0 h 4851"/>
                <a:gd name="T52" fmla="*/ 602 w 2409"/>
                <a:gd name="T53" fmla="*/ 0 h 4851"/>
                <a:gd name="T54" fmla="*/ 521 w 2409"/>
                <a:gd name="T55" fmla="*/ 5 h 4851"/>
                <a:gd name="T56" fmla="*/ 443 w 2409"/>
                <a:gd name="T57" fmla="*/ 22 h 4851"/>
                <a:gd name="T58" fmla="*/ 368 w 2409"/>
                <a:gd name="T59" fmla="*/ 48 h 4851"/>
                <a:gd name="T60" fmla="*/ 297 w 2409"/>
                <a:gd name="T61" fmla="*/ 83 h 4851"/>
                <a:gd name="T62" fmla="*/ 234 w 2409"/>
                <a:gd name="T63" fmla="*/ 126 h 4851"/>
                <a:gd name="T64" fmla="*/ 177 w 2409"/>
                <a:gd name="T65" fmla="*/ 178 h 4851"/>
                <a:gd name="T66" fmla="*/ 125 w 2409"/>
                <a:gd name="T67" fmla="*/ 236 h 4851"/>
                <a:gd name="T68" fmla="*/ 83 w 2409"/>
                <a:gd name="T69" fmla="*/ 300 h 4851"/>
                <a:gd name="T70" fmla="*/ 47 w 2409"/>
                <a:gd name="T71" fmla="*/ 370 h 4851"/>
                <a:gd name="T72" fmla="*/ 21 w 2409"/>
                <a:gd name="T73" fmla="*/ 445 h 4851"/>
                <a:gd name="T74" fmla="*/ 5 w 2409"/>
                <a:gd name="T75" fmla="*/ 524 h 4851"/>
                <a:gd name="T76" fmla="*/ 0 w 2409"/>
                <a:gd name="T77" fmla="*/ 606 h 4851"/>
                <a:gd name="T78" fmla="*/ 5 w 2409"/>
                <a:gd name="T79" fmla="*/ 687 h 4851"/>
                <a:gd name="T80" fmla="*/ 21 w 2409"/>
                <a:gd name="T81" fmla="*/ 766 h 4851"/>
                <a:gd name="T82" fmla="*/ 47 w 2409"/>
                <a:gd name="T83" fmla="*/ 841 h 4851"/>
                <a:gd name="T84" fmla="*/ 83 w 2409"/>
                <a:gd name="T85" fmla="*/ 912 h 4851"/>
                <a:gd name="T86" fmla="*/ 125 w 2409"/>
                <a:gd name="T87" fmla="*/ 976 h 4851"/>
                <a:gd name="T88" fmla="*/ 177 w 2409"/>
                <a:gd name="T89" fmla="*/ 1034 h 4851"/>
                <a:gd name="T90" fmla="*/ 234 w 2409"/>
                <a:gd name="T91" fmla="*/ 1085 h 4851"/>
                <a:gd name="T92" fmla="*/ 297 w 2409"/>
                <a:gd name="T93" fmla="*/ 1129 h 4851"/>
                <a:gd name="T94" fmla="*/ 368 w 2409"/>
                <a:gd name="T95" fmla="*/ 1164 h 4851"/>
                <a:gd name="T96" fmla="*/ 443 w 2409"/>
                <a:gd name="T97" fmla="*/ 1190 h 4851"/>
                <a:gd name="T98" fmla="*/ 521 w 2409"/>
                <a:gd name="T99" fmla="*/ 1206 h 4851"/>
                <a:gd name="T100" fmla="*/ 602 w 2409"/>
                <a:gd name="T101" fmla="*/ 1212 h 4851"/>
                <a:gd name="T102" fmla="*/ 602 w 2409"/>
                <a:gd name="T103" fmla="*/ 1212 h 48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09"/>
                <a:gd name="T157" fmla="*/ 0 h 4851"/>
                <a:gd name="T158" fmla="*/ 2409 w 2409"/>
                <a:gd name="T159" fmla="*/ 4851 h 48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09" h="4851">
                  <a:moveTo>
                    <a:pt x="2409" y="4848"/>
                  </a:moveTo>
                  <a:lnTo>
                    <a:pt x="2084" y="4824"/>
                  </a:lnTo>
                  <a:lnTo>
                    <a:pt x="1772" y="4759"/>
                  </a:lnTo>
                  <a:lnTo>
                    <a:pt x="1474" y="4656"/>
                  </a:lnTo>
                  <a:lnTo>
                    <a:pt x="1200" y="4516"/>
                  </a:lnTo>
                  <a:lnTo>
                    <a:pt x="942" y="4340"/>
                  </a:lnTo>
                  <a:lnTo>
                    <a:pt x="711" y="4135"/>
                  </a:lnTo>
                  <a:lnTo>
                    <a:pt x="506" y="3902"/>
                  </a:lnTo>
                  <a:lnTo>
                    <a:pt x="332" y="3641"/>
                  </a:lnTo>
                  <a:lnTo>
                    <a:pt x="194" y="3366"/>
                  </a:lnTo>
                  <a:lnTo>
                    <a:pt x="90" y="3067"/>
                  </a:lnTo>
                  <a:lnTo>
                    <a:pt x="26" y="2751"/>
                  </a:lnTo>
                  <a:lnTo>
                    <a:pt x="3" y="2424"/>
                  </a:lnTo>
                  <a:lnTo>
                    <a:pt x="26" y="2096"/>
                  </a:lnTo>
                  <a:lnTo>
                    <a:pt x="90" y="1780"/>
                  </a:lnTo>
                  <a:lnTo>
                    <a:pt x="194" y="1482"/>
                  </a:lnTo>
                  <a:lnTo>
                    <a:pt x="330" y="1209"/>
                  </a:lnTo>
                  <a:lnTo>
                    <a:pt x="506" y="947"/>
                  </a:lnTo>
                  <a:lnTo>
                    <a:pt x="711" y="715"/>
                  </a:lnTo>
                  <a:lnTo>
                    <a:pt x="942" y="509"/>
                  </a:lnTo>
                  <a:lnTo>
                    <a:pt x="1200" y="334"/>
                  </a:lnTo>
                  <a:lnTo>
                    <a:pt x="1474" y="195"/>
                  </a:lnTo>
                  <a:lnTo>
                    <a:pt x="1772" y="91"/>
                  </a:lnTo>
                  <a:lnTo>
                    <a:pt x="2084" y="26"/>
                  </a:lnTo>
                  <a:lnTo>
                    <a:pt x="2409" y="3"/>
                  </a:lnTo>
                  <a:lnTo>
                    <a:pt x="2409" y="0"/>
                  </a:lnTo>
                  <a:lnTo>
                    <a:pt x="2084" y="23"/>
                  </a:lnTo>
                  <a:lnTo>
                    <a:pt x="1772" y="88"/>
                  </a:lnTo>
                  <a:lnTo>
                    <a:pt x="1474" y="192"/>
                  </a:lnTo>
                  <a:lnTo>
                    <a:pt x="1191" y="334"/>
                  </a:lnTo>
                  <a:lnTo>
                    <a:pt x="938" y="506"/>
                  </a:lnTo>
                  <a:lnTo>
                    <a:pt x="708" y="712"/>
                  </a:lnTo>
                  <a:lnTo>
                    <a:pt x="503" y="944"/>
                  </a:lnTo>
                  <a:lnTo>
                    <a:pt x="333" y="1200"/>
                  </a:lnTo>
                  <a:lnTo>
                    <a:pt x="191" y="1482"/>
                  </a:lnTo>
                  <a:lnTo>
                    <a:pt x="87" y="1780"/>
                  </a:lnTo>
                  <a:lnTo>
                    <a:pt x="23" y="2096"/>
                  </a:lnTo>
                  <a:lnTo>
                    <a:pt x="0" y="2424"/>
                  </a:lnTo>
                  <a:lnTo>
                    <a:pt x="23" y="2751"/>
                  </a:lnTo>
                  <a:lnTo>
                    <a:pt x="87" y="3067"/>
                  </a:lnTo>
                  <a:lnTo>
                    <a:pt x="191" y="3366"/>
                  </a:lnTo>
                  <a:lnTo>
                    <a:pt x="332" y="3651"/>
                  </a:lnTo>
                  <a:lnTo>
                    <a:pt x="503" y="3905"/>
                  </a:lnTo>
                  <a:lnTo>
                    <a:pt x="708" y="4138"/>
                  </a:lnTo>
                  <a:lnTo>
                    <a:pt x="938" y="4343"/>
                  </a:lnTo>
                  <a:lnTo>
                    <a:pt x="1191" y="4516"/>
                  </a:lnTo>
                  <a:lnTo>
                    <a:pt x="1474" y="4659"/>
                  </a:lnTo>
                  <a:lnTo>
                    <a:pt x="1772" y="4762"/>
                  </a:lnTo>
                  <a:lnTo>
                    <a:pt x="2084" y="4827"/>
                  </a:lnTo>
                  <a:lnTo>
                    <a:pt x="2409" y="4851"/>
                  </a:lnTo>
                  <a:lnTo>
                    <a:pt x="2409" y="48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0" name="Freeform 7"/>
            <p:cNvSpPr>
              <a:spLocks/>
            </p:cNvSpPr>
            <p:nvPr/>
          </p:nvSpPr>
          <p:spPr bwMode="auto">
            <a:xfrm>
              <a:off x="1961" y="1172"/>
              <a:ext cx="2124" cy="2138"/>
            </a:xfrm>
            <a:custGeom>
              <a:avLst/>
              <a:gdLst>
                <a:gd name="T0" fmla="*/ 531 w 4249"/>
                <a:gd name="T1" fmla="*/ 0 h 4277"/>
                <a:gd name="T2" fmla="*/ 603 w 4249"/>
                <a:gd name="T3" fmla="*/ 5 h 4277"/>
                <a:gd name="T4" fmla="*/ 672 w 4249"/>
                <a:gd name="T5" fmla="*/ 19 h 4277"/>
                <a:gd name="T6" fmla="*/ 737 w 4249"/>
                <a:gd name="T7" fmla="*/ 42 h 4277"/>
                <a:gd name="T8" fmla="*/ 798 w 4249"/>
                <a:gd name="T9" fmla="*/ 73 h 4277"/>
                <a:gd name="T10" fmla="*/ 855 w 4249"/>
                <a:gd name="T11" fmla="*/ 112 h 4277"/>
                <a:gd name="T12" fmla="*/ 906 w 4249"/>
                <a:gd name="T13" fmla="*/ 157 h 4277"/>
                <a:gd name="T14" fmla="*/ 951 w 4249"/>
                <a:gd name="T15" fmla="*/ 208 h 4277"/>
                <a:gd name="T16" fmla="*/ 989 w 4249"/>
                <a:gd name="T17" fmla="*/ 265 h 4277"/>
                <a:gd name="T18" fmla="*/ 1020 w 4249"/>
                <a:gd name="T19" fmla="*/ 326 h 4277"/>
                <a:gd name="T20" fmla="*/ 1042 w 4249"/>
                <a:gd name="T21" fmla="*/ 392 h 4277"/>
                <a:gd name="T22" fmla="*/ 1057 w 4249"/>
                <a:gd name="T23" fmla="*/ 462 h 4277"/>
                <a:gd name="T24" fmla="*/ 1062 w 4249"/>
                <a:gd name="T25" fmla="*/ 534 h 4277"/>
                <a:gd name="T26" fmla="*/ 1057 w 4249"/>
                <a:gd name="T27" fmla="*/ 607 h 4277"/>
                <a:gd name="T28" fmla="*/ 1042 w 4249"/>
                <a:gd name="T29" fmla="*/ 676 h 4277"/>
                <a:gd name="T30" fmla="*/ 1020 w 4249"/>
                <a:gd name="T31" fmla="*/ 742 h 4277"/>
                <a:gd name="T32" fmla="*/ 989 w 4249"/>
                <a:gd name="T33" fmla="*/ 804 h 4277"/>
                <a:gd name="T34" fmla="*/ 951 w 4249"/>
                <a:gd name="T35" fmla="*/ 861 h 4277"/>
                <a:gd name="T36" fmla="*/ 906 w 4249"/>
                <a:gd name="T37" fmla="*/ 912 h 4277"/>
                <a:gd name="T38" fmla="*/ 855 w 4249"/>
                <a:gd name="T39" fmla="*/ 957 h 4277"/>
                <a:gd name="T40" fmla="*/ 798 w 4249"/>
                <a:gd name="T41" fmla="*/ 996 h 4277"/>
                <a:gd name="T42" fmla="*/ 737 w 4249"/>
                <a:gd name="T43" fmla="*/ 1027 h 4277"/>
                <a:gd name="T44" fmla="*/ 672 w 4249"/>
                <a:gd name="T45" fmla="*/ 1049 h 4277"/>
                <a:gd name="T46" fmla="*/ 603 w 4249"/>
                <a:gd name="T47" fmla="*/ 1064 h 4277"/>
                <a:gd name="T48" fmla="*/ 531 w 4249"/>
                <a:gd name="T49" fmla="*/ 1069 h 4277"/>
                <a:gd name="T50" fmla="*/ 459 w 4249"/>
                <a:gd name="T51" fmla="*/ 1064 h 4277"/>
                <a:gd name="T52" fmla="*/ 390 w 4249"/>
                <a:gd name="T53" fmla="*/ 1049 h 4277"/>
                <a:gd name="T54" fmla="*/ 324 w 4249"/>
                <a:gd name="T55" fmla="*/ 1027 h 4277"/>
                <a:gd name="T56" fmla="*/ 263 w 4249"/>
                <a:gd name="T57" fmla="*/ 996 h 4277"/>
                <a:gd name="T58" fmla="*/ 207 w 4249"/>
                <a:gd name="T59" fmla="*/ 957 h 4277"/>
                <a:gd name="T60" fmla="*/ 156 w 4249"/>
                <a:gd name="T61" fmla="*/ 912 h 4277"/>
                <a:gd name="T62" fmla="*/ 111 w 4249"/>
                <a:gd name="T63" fmla="*/ 861 h 4277"/>
                <a:gd name="T64" fmla="*/ 72 w 4249"/>
                <a:gd name="T65" fmla="*/ 804 h 4277"/>
                <a:gd name="T66" fmla="*/ 42 w 4249"/>
                <a:gd name="T67" fmla="*/ 742 h 4277"/>
                <a:gd name="T68" fmla="*/ 19 w 4249"/>
                <a:gd name="T69" fmla="*/ 676 h 4277"/>
                <a:gd name="T70" fmla="*/ 5 w 4249"/>
                <a:gd name="T71" fmla="*/ 607 h 4277"/>
                <a:gd name="T72" fmla="*/ 0 w 4249"/>
                <a:gd name="T73" fmla="*/ 534 h 4277"/>
                <a:gd name="T74" fmla="*/ 5 w 4249"/>
                <a:gd name="T75" fmla="*/ 462 h 4277"/>
                <a:gd name="T76" fmla="*/ 19 w 4249"/>
                <a:gd name="T77" fmla="*/ 392 h 4277"/>
                <a:gd name="T78" fmla="*/ 42 w 4249"/>
                <a:gd name="T79" fmla="*/ 326 h 4277"/>
                <a:gd name="T80" fmla="*/ 72 w 4249"/>
                <a:gd name="T81" fmla="*/ 265 h 4277"/>
                <a:gd name="T82" fmla="*/ 111 w 4249"/>
                <a:gd name="T83" fmla="*/ 208 h 4277"/>
                <a:gd name="T84" fmla="*/ 156 w 4249"/>
                <a:gd name="T85" fmla="*/ 157 h 4277"/>
                <a:gd name="T86" fmla="*/ 207 w 4249"/>
                <a:gd name="T87" fmla="*/ 112 h 4277"/>
                <a:gd name="T88" fmla="*/ 263 w 4249"/>
                <a:gd name="T89" fmla="*/ 73 h 4277"/>
                <a:gd name="T90" fmla="*/ 324 w 4249"/>
                <a:gd name="T91" fmla="*/ 42 h 4277"/>
                <a:gd name="T92" fmla="*/ 390 w 4249"/>
                <a:gd name="T93" fmla="*/ 19 h 4277"/>
                <a:gd name="T94" fmla="*/ 459 w 4249"/>
                <a:gd name="T95" fmla="*/ 5 h 4277"/>
                <a:gd name="T96" fmla="*/ 531 w 4249"/>
                <a:gd name="T97" fmla="*/ 0 h 4277"/>
                <a:gd name="T98" fmla="*/ 531 w 4249"/>
                <a:gd name="T99" fmla="*/ 0 h 42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249"/>
                <a:gd name="T151" fmla="*/ 0 h 4277"/>
                <a:gd name="T152" fmla="*/ 4249 w 4249"/>
                <a:gd name="T153" fmla="*/ 4277 h 427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249" h="4277">
                  <a:moveTo>
                    <a:pt x="2124" y="0"/>
                  </a:moveTo>
                  <a:lnTo>
                    <a:pt x="2412" y="20"/>
                  </a:lnTo>
                  <a:lnTo>
                    <a:pt x="2688" y="78"/>
                  </a:lnTo>
                  <a:lnTo>
                    <a:pt x="2950" y="169"/>
                  </a:lnTo>
                  <a:lnTo>
                    <a:pt x="3194" y="294"/>
                  </a:lnTo>
                  <a:lnTo>
                    <a:pt x="3420" y="448"/>
                  </a:lnTo>
                  <a:lnTo>
                    <a:pt x="3625" y="629"/>
                  </a:lnTo>
                  <a:lnTo>
                    <a:pt x="3804" y="835"/>
                  </a:lnTo>
                  <a:lnTo>
                    <a:pt x="3958" y="1061"/>
                  </a:lnTo>
                  <a:lnTo>
                    <a:pt x="4080" y="1307"/>
                  </a:lnTo>
                  <a:lnTo>
                    <a:pt x="4171" y="1570"/>
                  </a:lnTo>
                  <a:lnTo>
                    <a:pt x="4229" y="1849"/>
                  </a:lnTo>
                  <a:lnTo>
                    <a:pt x="4249" y="2138"/>
                  </a:lnTo>
                  <a:lnTo>
                    <a:pt x="4229" y="2428"/>
                  </a:lnTo>
                  <a:lnTo>
                    <a:pt x="4171" y="2705"/>
                  </a:lnTo>
                  <a:lnTo>
                    <a:pt x="4080" y="2968"/>
                  </a:lnTo>
                  <a:lnTo>
                    <a:pt x="3958" y="3216"/>
                  </a:lnTo>
                  <a:lnTo>
                    <a:pt x="3804" y="3444"/>
                  </a:lnTo>
                  <a:lnTo>
                    <a:pt x="3625" y="3648"/>
                  </a:lnTo>
                  <a:lnTo>
                    <a:pt x="3420" y="3829"/>
                  </a:lnTo>
                  <a:lnTo>
                    <a:pt x="3194" y="3984"/>
                  </a:lnTo>
                  <a:lnTo>
                    <a:pt x="2950" y="4108"/>
                  </a:lnTo>
                  <a:lnTo>
                    <a:pt x="2688" y="4199"/>
                  </a:lnTo>
                  <a:lnTo>
                    <a:pt x="2412" y="4257"/>
                  </a:lnTo>
                  <a:lnTo>
                    <a:pt x="2124" y="4277"/>
                  </a:lnTo>
                  <a:lnTo>
                    <a:pt x="1838" y="4257"/>
                  </a:lnTo>
                  <a:lnTo>
                    <a:pt x="1561" y="4199"/>
                  </a:lnTo>
                  <a:lnTo>
                    <a:pt x="1299" y="4108"/>
                  </a:lnTo>
                  <a:lnTo>
                    <a:pt x="1055" y="3984"/>
                  </a:lnTo>
                  <a:lnTo>
                    <a:pt x="828" y="3829"/>
                  </a:lnTo>
                  <a:lnTo>
                    <a:pt x="624" y="3648"/>
                  </a:lnTo>
                  <a:lnTo>
                    <a:pt x="444" y="3444"/>
                  </a:lnTo>
                  <a:lnTo>
                    <a:pt x="291" y="3216"/>
                  </a:lnTo>
                  <a:lnTo>
                    <a:pt x="169" y="2968"/>
                  </a:lnTo>
                  <a:lnTo>
                    <a:pt x="77" y="2705"/>
                  </a:lnTo>
                  <a:lnTo>
                    <a:pt x="20" y="2428"/>
                  </a:lnTo>
                  <a:lnTo>
                    <a:pt x="0" y="2138"/>
                  </a:lnTo>
                  <a:lnTo>
                    <a:pt x="20" y="1849"/>
                  </a:lnTo>
                  <a:lnTo>
                    <a:pt x="77" y="1570"/>
                  </a:lnTo>
                  <a:lnTo>
                    <a:pt x="169" y="1307"/>
                  </a:lnTo>
                  <a:lnTo>
                    <a:pt x="291" y="1061"/>
                  </a:lnTo>
                  <a:lnTo>
                    <a:pt x="444" y="835"/>
                  </a:lnTo>
                  <a:lnTo>
                    <a:pt x="624" y="629"/>
                  </a:lnTo>
                  <a:lnTo>
                    <a:pt x="828" y="448"/>
                  </a:lnTo>
                  <a:lnTo>
                    <a:pt x="1055" y="294"/>
                  </a:lnTo>
                  <a:lnTo>
                    <a:pt x="1299" y="169"/>
                  </a:lnTo>
                  <a:lnTo>
                    <a:pt x="1561" y="78"/>
                  </a:lnTo>
                  <a:lnTo>
                    <a:pt x="1838" y="20"/>
                  </a:lnTo>
                  <a:lnTo>
                    <a:pt x="212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1" name="Freeform 8"/>
            <p:cNvSpPr>
              <a:spLocks/>
            </p:cNvSpPr>
            <p:nvPr/>
          </p:nvSpPr>
          <p:spPr bwMode="auto">
            <a:xfrm>
              <a:off x="3023" y="1171"/>
              <a:ext cx="1063" cy="2140"/>
            </a:xfrm>
            <a:custGeom>
              <a:avLst/>
              <a:gdLst>
                <a:gd name="T0" fmla="*/ 0 w 2126"/>
                <a:gd name="T1" fmla="*/ 0 h 4279"/>
                <a:gd name="T2" fmla="*/ 0 w 2126"/>
                <a:gd name="T3" fmla="*/ 1 h 4279"/>
                <a:gd name="T4" fmla="*/ 72 w 2126"/>
                <a:gd name="T5" fmla="*/ 6 h 4279"/>
                <a:gd name="T6" fmla="*/ 141 w 2126"/>
                <a:gd name="T7" fmla="*/ 20 h 4279"/>
                <a:gd name="T8" fmla="*/ 207 w 2126"/>
                <a:gd name="T9" fmla="*/ 43 h 4279"/>
                <a:gd name="T10" fmla="*/ 266 w 2126"/>
                <a:gd name="T11" fmla="*/ 74 h 4279"/>
                <a:gd name="T12" fmla="*/ 324 w 2126"/>
                <a:gd name="T13" fmla="*/ 113 h 4279"/>
                <a:gd name="T14" fmla="*/ 375 w 2126"/>
                <a:gd name="T15" fmla="*/ 158 h 4279"/>
                <a:gd name="T16" fmla="*/ 420 w 2126"/>
                <a:gd name="T17" fmla="*/ 210 h 4279"/>
                <a:gd name="T18" fmla="*/ 459 w 2126"/>
                <a:gd name="T19" fmla="*/ 267 h 4279"/>
                <a:gd name="T20" fmla="*/ 489 w 2126"/>
                <a:gd name="T21" fmla="*/ 327 h 4279"/>
                <a:gd name="T22" fmla="*/ 512 w 2126"/>
                <a:gd name="T23" fmla="*/ 393 h 4279"/>
                <a:gd name="T24" fmla="*/ 526 w 2126"/>
                <a:gd name="T25" fmla="*/ 463 h 4279"/>
                <a:gd name="T26" fmla="*/ 531 w 2126"/>
                <a:gd name="T27" fmla="*/ 535 h 4279"/>
                <a:gd name="T28" fmla="*/ 526 w 2126"/>
                <a:gd name="T29" fmla="*/ 608 h 4279"/>
                <a:gd name="T30" fmla="*/ 512 w 2126"/>
                <a:gd name="T31" fmla="*/ 677 h 4279"/>
                <a:gd name="T32" fmla="*/ 489 w 2126"/>
                <a:gd name="T33" fmla="*/ 743 h 4279"/>
                <a:gd name="T34" fmla="*/ 459 w 2126"/>
                <a:gd name="T35" fmla="*/ 803 h 4279"/>
                <a:gd name="T36" fmla="*/ 420 w 2126"/>
                <a:gd name="T37" fmla="*/ 861 h 4279"/>
                <a:gd name="T38" fmla="*/ 375 w 2126"/>
                <a:gd name="T39" fmla="*/ 912 h 4279"/>
                <a:gd name="T40" fmla="*/ 324 w 2126"/>
                <a:gd name="T41" fmla="*/ 958 h 4279"/>
                <a:gd name="T42" fmla="*/ 267 w 2126"/>
                <a:gd name="T43" fmla="*/ 997 h 4279"/>
                <a:gd name="T44" fmla="*/ 207 w 2126"/>
                <a:gd name="T45" fmla="*/ 1027 h 4279"/>
                <a:gd name="T46" fmla="*/ 141 w 2126"/>
                <a:gd name="T47" fmla="*/ 1050 h 4279"/>
                <a:gd name="T48" fmla="*/ 72 w 2126"/>
                <a:gd name="T49" fmla="*/ 1064 h 4279"/>
                <a:gd name="T50" fmla="*/ 0 w 2126"/>
                <a:gd name="T51" fmla="*/ 1069 h 4279"/>
                <a:gd name="T52" fmla="*/ 0 w 2126"/>
                <a:gd name="T53" fmla="*/ 1070 h 4279"/>
                <a:gd name="T54" fmla="*/ 72 w 2126"/>
                <a:gd name="T55" fmla="*/ 1065 h 4279"/>
                <a:gd name="T56" fmla="*/ 141 w 2126"/>
                <a:gd name="T57" fmla="*/ 1051 h 4279"/>
                <a:gd name="T58" fmla="*/ 207 w 2126"/>
                <a:gd name="T59" fmla="*/ 1028 h 4279"/>
                <a:gd name="T60" fmla="*/ 269 w 2126"/>
                <a:gd name="T61" fmla="*/ 997 h 4279"/>
                <a:gd name="T62" fmla="*/ 325 w 2126"/>
                <a:gd name="T63" fmla="*/ 958 h 4279"/>
                <a:gd name="T64" fmla="*/ 376 w 2126"/>
                <a:gd name="T65" fmla="*/ 913 h 4279"/>
                <a:gd name="T66" fmla="*/ 421 w 2126"/>
                <a:gd name="T67" fmla="*/ 862 h 4279"/>
                <a:gd name="T68" fmla="*/ 459 w 2126"/>
                <a:gd name="T69" fmla="*/ 806 h 4279"/>
                <a:gd name="T70" fmla="*/ 490 w 2126"/>
                <a:gd name="T71" fmla="*/ 743 h 4279"/>
                <a:gd name="T72" fmla="*/ 513 w 2126"/>
                <a:gd name="T73" fmla="*/ 677 h 4279"/>
                <a:gd name="T74" fmla="*/ 527 w 2126"/>
                <a:gd name="T75" fmla="*/ 608 h 4279"/>
                <a:gd name="T76" fmla="*/ 532 w 2126"/>
                <a:gd name="T77" fmla="*/ 535 h 4279"/>
                <a:gd name="T78" fmla="*/ 527 w 2126"/>
                <a:gd name="T79" fmla="*/ 463 h 4279"/>
                <a:gd name="T80" fmla="*/ 513 w 2126"/>
                <a:gd name="T81" fmla="*/ 393 h 4279"/>
                <a:gd name="T82" fmla="*/ 490 w 2126"/>
                <a:gd name="T83" fmla="*/ 327 h 4279"/>
                <a:gd name="T84" fmla="*/ 459 w 2126"/>
                <a:gd name="T85" fmla="*/ 265 h 4279"/>
                <a:gd name="T86" fmla="*/ 421 w 2126"/>
                <a:gd name="T87" fmla="*/ 209 h 4279"/>
                <a:gd name="T88" fmla="*/ 376 w 2126"/>
                <a:gd name="T89" fmla="*/ 157 h 4279"/>
                <a:gd name="T90" fmla="*/ 325 w 2126"/>
                <a:gd name="T91" fmla="*/ 112 h 4279"/>
                <a:gd name="T92" fmla="*/ 269 w 2126"/>
                <a:gd name="T93" fmla="*/ 75 h 4279"/>
                <a:gd name="T94" fmla="*/ 207 w 2126"/>
                <a:gd name="T95" fmla="*/ 42 h 4279"/>
                <a:gd name="T96" fmla="*/ 141 w 2126"/>
                <a:gd name="T97" fmla="*/ 20 h 4279"/>
                <a:gd name="T98" fmla="*/ 72 w 2126"/>
                <a:gd name="T99" fmla="*/ 5 h 4279"/>
                <a:gd name="T100" fmla="*/ 0 w 2126"/>
                <a:gd name="T101" fmla="*/ 0 h 42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26"/>
                <a:gd name="T154" fmla="*/ 0 h 4279"/>
                <a:gd name="T155" fmla="*/ 2126 w 2126"/>
                <a:gd name="T156" fmla="*/ 4279 h 42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26" h="4279">
                  <a:moveTo>
                    <a:pt x="0" y="0"/>
                  </a:moveTo>
                  <a:lnTo>
                    <a:pt x="0" y="3"/>
                  </a:lnTo>
                  <a:lnTo>
                    <a:pt x="288" y="23"/>
                  </a:lnTo>
                  <a:lnTo>
                    <a:pt x="564" y="80"/>
                  </a:lnTo>
                  <a:lnTo>
                    <a:pt x="826" y="172"/>
                  </a:lnTo>
                  <a:lnTo>
                    <a:pt x="1064" y="294"/>
                  </a:lnTo>
                  <a:lnTo>
                    <a:pt x="1295" y="450"/>
                  </a:lnTo>
                  <a:lnTo>
                    <a:pt x="1499" y="631"/>
                  </a:lnTo>
                  <a:lnTo>
                    <a:pt x="1679" y="837"/>
                  </a:lnTo>
                  <a:lnTo>
                    <a:pt x="1834" y="1066"/>
                  </a:lnTo>
                  <a:lnTo>
                    <a:pt x="1955" y="1308"/>
                  </a:lnTo>
                  <a:lnTo>
                    <a:pt x="2046" y="1571"/>
                  </a:lnTo>
                  <a:lnTo>
                    <a:pt x="2103" y="1850"/>
                  </a:lnTo>
                  <a:lnTo>
                    <a:pt x="2123" y="2139"/>
                  </a:lnTo>
                  <a:lnTo>
                    <a:pt x="2103" y="2429"/>
                  </a:lnTo>
                  <a:lnTo>
                    <a:pt x="2046" y="2706"/>
                  </a:lnTo>
                  <a:lnTo>
                    <a:pt x="1955" y="2969"/>
                  </a:lnTo>
                  <a:lnTo>
                    <a:pt x="1834" y="3212"/>
                  </a:lnTo>
                  <a:lnTo>
                    <a:pt x="1679" y="3443"/>
                  </a:lnTo>
                  <a:lnTo>
                    <a:pt x="1499" y="3648"/>
                  </a:lnTo>
                  <a:lnTo>
                    <a:pt x="1295" y="3829"/>
                  </a:lnTo>
                  <a:lnTo>
                    <a:pt x="1066" y="3985"/>
                  </a:lnTo>
                  <a:lnTo>
                    <a:pt x="826" y="4107"/>
                  </a:lnTo>
                  <a:lnTo>
                    <a:pt x="564" y="4199"/>
                  </a:lnTo>
                  <a:lnTo>
                    <a:pt x="288" y="4256"/>
                  </a:lnTo>
                  <a:lnTo>
                    <a:pt x="0" y="4276"/>
                  </a:lnTo>
                  <a:lnTo>
                    <a:pt x="0" y="4279"/>
                  </a:lnTo>
                  <a:lnTo>
                    <a:pt x="288" y="4259"/>
                  </a:lnTo>
                  <a:lnTo>
                    <a:pt x="564" y="4202"/>
                  </a:lnTo>
                  <a:lnTo>
                    <a:pt x="826" y="4110"/>
                  </a:lnTo>
                  <a:lnTo>
                    <a:pt x="1075" y="3985"/>
                  </a:lnTo>
                  <a:lnTo>
                    <a:pt x="1298" y="3832"/>
                  </a:lnTo>
                  <a:lnTo>
                    <a:pt x="1502" y="3651"/>
                  </a:lnTo>
                  <a:lnTo>
                    <a:pt x="1682" y="3446"/>
                  </a:lnTo>
                  <a:lnTo>
                    <a:pt x="1834" y="3222"/>
                  </a:lnTo>
                  <a:lnTo>
                    <a:pt x="1958" y="2969"/>
                  </a:lnTo>
                  <a:lnTo>
                    <a:pt x="2049" y="2706"/>
                  </a:lnTo>
                  <a:lnTo>
                    <a:pt x="2106" y="2429"/>
                  </a:lnTo>
                  <a:lnTo>
                    <a:pt x="2126" y="2139"/>
                  </a:lnTo>
                  <a:lnTo>
                    <a:pt x="2106" y="1850"/>
                  </a:lnTo>
                  <a:lnTo>
                    <a:pt x="2049" y="1571"/>
                  </a:lnTo>
                  <a:lnTo>
                    <a:pt x="1958" y="1308"/>
                  </a:lnTo>
                  <a:lnTo>
                    <a:pt x="1834" y="1057"/>
                  </a:lnTo>
                  <a:lnTo>
                    <a:pt x="1682" y="834"/>
                  </a:lnTo>
                  <a:lnTo>
                    <a:pt x="1502" y="628"/>
                  </a:lnTo>
                  <a:lnTo>
                    <a:pt x="1298" y="447"/>
                  </a:lnTo>
                  <a:lnTo>
                    <a:pt x="1077" y="297"/>
                  </a:lnTo>
                  <a:lnTo>
                    <a:pt x="826" y="168"/>
                  </a:lnTo>
                  <a:lnTo>
                    <a:pt x="564" y="77"/>
                  </a:lnTo>
                  <a:lnTo>
                    <a:pt x="288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2" name="Freeform 9"/>
            <p:cNvSpPr>
              <a:spLocks/>
            </p:cNvSpPr>
            <p:nvPr/>
          </p:nvSpPr>
          <p:spPr bwMode="auto">
            <a:xfrm>
              <a:off x="1960" y="1171"/>
              <a:ext cx="1063" cy="2140"/>
            </a:xfrm>
            <a:custGeom>
              <a:avLst/>
              <a:gdLst>
                <a:gd name="T0" fmla="*/ 532 w 2125"/>
                <a:gd name="T1" fmla="*/ 1069 h 4279"/>
                <a:gd name="T2" fmla="*/ 460 w 2125"/>
                <a:gd name="T3" fmla="*/ 1064 h 4279"/>
                <a:gd name="T4" fmla="*/ 391 w 2125"/>
                <a:gd name="T5" fmla="*/ 1050 h 4279"/>
                <a:gd name="T6" fmla="*/ 325 w 2125"/>
                <a:gd name="T7" fmla="*/ 1027 h 4279"/>
                <a:gd name="T8" fmla="*/ 265 w 2125"/>
                <a:gd name="T9" fmla="*/ 997 h 4279"/>
                <a:gd name="T10" fmla="*/ 208 w 2125"/>
                <a:gd name="T11" fmla="*/ 958 h 4279"/>
                <a:gd name="T12" fmla="*/ 157 w 2125"/>
                <a:gd name="T13" fmla="*/ 912 h 4279"/>
                <a:gd name="T14" fmla="*/ 112 w 2125"/>
                <a:gd name="T15" fmla="*/ 861 h 4279"/>
                <a:gd name="T16" fmla="*/ 73 w 2125"/>
                <a:gd name="T17" fmla="*/ 803 h 4279"/>
                <a:gd name="T18" fmla="*/ 43 w 2125"/>
                <a:gd name="T19" fmla="*/ 743 h 4279"/>
                <a:gd name="T20" fmla="*/ 20 w 2125"/>
                <a:gd name="T21" fmla="*/ 677 h 4279"/>
                <a:gd name="T22" fmla="*/ 6 w 2125"/>
                <a:gd name="T23" fmla="*/ 608 h 4279"/>
                <a:gd name="T24" fmla="*/ 1 w 2125"/>
                <a:gd name="T25" fmla="*/ 535 h 4279"/>
                <a:gd name="T26" fmla="*/ 6 w 2125"/>
                <a:gd name="T27" fmla="*/ 463 h 4279"/>
                <a:gd name="T28" fmla="*/ 20 w 2125"/>
                <a:gd name="T29" fmla="*/ 393 h 4279"/>
                <a:gd name="T30" fmla="*/ 43 w 2125"/>
                <a:gd name="T31" fmla="*/ 327 h 4279"/>
                <a:gd name="T32" fmla="*/ 73 w 2125"/>
                <a:gd name="T33" fmla="*/ 267 h 4279"/>
                <a:gd name="T34" fmla="*/ 112 w 2125"/>
                <a:gd name="T35" fmla="*/ 210 h 4279"/>
                <a:gd name="T36" fmla="*/ 157 w 2125"/>
                <a:gd name="T37" fmla="*/ 158 h 4279"/>
                <a:gd name="T38" fmla="*/ 208 w 2125"/>
                <a:gd name="T39" fmla="*/ 113 h 4279"/>
                <a:gd name="T40" fmla="*/ 266 w 2125"/>
                <a:gd name="T41" fmla="*/ 74 h 4279"/>
                <a:gd name="T42" fmla="*/ 325 w 2125"/>
                <a:gd name="T43" fmla="*/ 43 h 4279"/>
                <a:gd name="T44" fmla="*/ 391 w 2125"/>
                <a:gd name="T45" fmla="*/ 20 h 4279"/>
                <a:gd name="T46" fmla="*/ 460 w 2125"/>
                <a:gd name="T47" fmla="*/ 6 h 4279"/>
                <a:gd name="T48" fmla="*/ 532 w 2125"/>
                <a:gd name="T49" fmla="*/ 1 h 4279"/>
                <a:gd name="T50" fmla="*/ 532 w 2125"/>
                <a:gd name="T51" fmla="*/ 0 h 4279"/>
                <a:gd name="T52" fmla="*/ 532 w 2125"/>
                <a:gd name="T53" fmla="*/ 0 h 4279"/>
                <a:gd name="T54" fmla="*/ 460 w 2125"/>
                <a:gd name="T55" fmla="*/ 5 h 4279"/>
                <a:gd name="T56" fmla="*/ 391 w 2125"/>
                <a:gd name="T57" fmla="*/ 20 h 4279"/>
                <a:gd name="T58" fmla="*/ 325 w 2125"/>
                <a:gd name="T59" fmla="*/ 42 h 4279"/>
                <a:gd name="T60" fmla="*/ 263 w 2125"/>
                <a:gd name="T61" fmla="*/ 75 h 4279"/>
                <a:gd name="T62" fmla="*/ 207 w 2125"/>
                <a:gd name="T63" fmla="*/ 112 h 4279"/>
                <a:gd name="T64" fmla="*/ 156 w 2125"/>
                <a:gd name="T65" fmla="*/ 157 h 4279"/>
                <a:gd name="T66" fmla="*/ 111 w 2125"/>
                <a:gd name="T67" fmla="*/ 209 h 4279"/>
                <a:gd name="T68" fmla="*/ 73 w 2125"/>
                <a:gd name="T69" fmla="*/ 265 h 4279"/>
                <a:gd name="T70" fmla="*/ 42 w 2125"/>
                <a:gd name="T71" fmla="*/ 327 h 4279"/>
                <a:gd name="T72" fmla="*/ 20 w 2125"/>
                <a:gd name="T73" fmla="*/ 393 h 4279"/>
                <a:gd name="T74" fmla="*/ 5 w 2125"/>
                <a:gd name="T75" fmla="*/ 463 h 4279"/>
                <a:gd name="T76" fmla="*/ 0 w 2125"/>
                <a:gd name="T77" fmla="*/ 535 h 4279"/>
                <a:gd name="T78" fmla="*/ 5 w 2125"/>
                <a:gd name="T79" fmla="*/ 608 h 4279"/>
                <a:gd name="T80" fmla="*/ 20 w 2125"/>
                <a:gd name="T81" fmla="*/ 677 h 4279"/>
                <a:gd name="T82" fmla="*/ 42 w 2125"/>
                <a:gd name="T83" fmla="*/ 743 h 4279"/>
                <a:gd name="T84" fmla="*/ 73 w 2125"/>
                <a:gd name="T85" fmla="*/ 806 h 4279"/>
                <a:gd name="T86" fmla="*/ 111 w 2125"/>
                <a:gd name="T87" fmla="*/ 862 h 4279"/>
                <a:gd name="T88" fmla="*/ 156 w 2125"/>
                <a:gd name="T89" fmla="*/ 913 h 4279"/>
                <a:gd name="T90" fmla="*/ 207 w 2125"/>
                <a:gd name="T91" fmla="*/ 958 h 4279"/>
                <a:gd name="T92" fmla="*/ 263 w 2125"/>
                <a:gd name="T93" fmla="*/ 997 h 4279"/>
                <a:gd name="T94" fmla="*/ 325 w 2125"/>
                <a:gd name="T95" fmla="*/ 1028 h 4279"/>
                <a:gd name="T96" fmla="*/ 391 w 2125"/>
                <a:gd name="T97" fmla="*/ 1051 h 4279"/>
                <a:gd name="T98" fmla="*/ 460 w 2125"/>
                <a:gd name="T99" fmla="*/ 1065 h 4279"/>
                <a:gd name="T100" fmla="*/ 532 w 2125"/>
                <a:gd name="T101" fmla="*/ 1070 h 4279"/>
                <a:gd name="T102" fmla="*/ 532 w 2125"/>
                <a:gd name="T103" fmla="*/ 1069 h 42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25"/>
                <a:gd name="T157" fmla="*/ 0 h 4279"/>
                <a:gd name="T158" fmla="*/ 2125 w 2125"/>
                <a:gd name="T159" fmla="*/ 4279 h 42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25" h="4279">
                  <a:moveTo>
                    <a:pt x="2125" y="4276"/>
                  </a:moveTo>
                  <a:lnTo>
                    <a:pt x="1839" y="4256"/>
                  </a:lnTo>
                  <a:lnTo>
                    <a:pt x="1562" y="4199"/>
                  </a:lnTo>
                  <a:lnTo>
                    <a:pt x="1300" y="4107"/>
                  </a:lnTo>
                  <a:lnTo>
                    <a:pt x="1060" y="3985"/>
                  </a:lnTo>
                  <a:lnTo>
                    <a:pt x="831" y="3829"/>
                  </a:lnTo>
                  <a:lnTo>
                    <a:pt x="627" y="3648"/>
                  </a:lnTo>
                  <a:lnTo>
                    <a:pt x="447" y="3443"/>
                  </a:lnTo>
                  <a:lnTo>
                    <a:pt x="292" y="3212"/>
                  </a:lnTo>
                  <a:lnTo>
                    <a:pt x="171" y="2969"/>
                  </a:lnTo>
                  <a:lnTo>
                    <a:pt x="80" y="2706"/>
                  </a:lnTo>
                  <a:lnTo>
                    <a:pt x="23" y="2429"/>
                  </a:lnTo>
                  <a:lnTo>
                    <a:pt x="3" y="2139"/>
                  </a:lnTo>
                  <a:lnTo>
                    <a:pt x="23" y="1850"/>
                  </a:lnTo>
                  <a:lnTo>
                    <a:pt x="80" y="1571"/>
                  </a:lnTo>
                  <a:lnTo>
                    <a:pt x="171" y="1308"/>
                  </a:lnTo>
                  <a:lnTo>
                    <a:pt x="292" y="1066"/>
                  </a:lnTo>
                  <a:lnTo>
                    <a:pt x="447" y="837"/>
                  </a:lnTo>
                  <a:lnTo>
                    <a:pt x="627" y="631"/>
                  </a:lnTo>
                  <a:lnTo>
                    <a:pt x="831" y="450"/>
                  </a:lnTo>
                  <a:lnTo>
                    <a:pt x="1062" y="294"/>
                  </a:lnTo>
                  <a:lnTo>
                    <a:pt x="1300" y="172"/>
                  </a:lnTo>
                  <a:lnTo>
                    <a:pt x="1562" y="80"/>
                  </a:lnTo>
                  <a:lnTo>
                    <a:pt x="1839" y="23"/>
                  </a:lnTo>
                  <a:lnTo>
                    <a:pt x="2125" y="3"/>
                  </a:lnTo>
                  <a:lnTo>
                    <a:pt x="2125" y="0"/>
                  </a:lnTo>
                  <a:lnTo>
                    <a:pt x="1839" y="20"/>
                  </a:lnTo>
                  <a:lnTo>
                    <a:pt x="1562" y="77"/>
                  </a:lnTo>
                  <a:lnTo>
                    <a:pt x="1300" y="168"/>
                  </a:lnTo>
                  <a:lnTo>
                    <a:pt x="1049" y="297"/>
                  </a:lnTo>
                  <a:lnTo>
                    <a:pt x="828" y="447"/>
                  </a:lnTo>
                  <a:lnTo>
                    <a:pt x="624" y="628"/>
                  </a:lnTo>
                  <a:lnTo>
                    <a:pt x="444" y="834"/>
                  </a:lnTo>
                  <a:lnTo>
                    <a:pt x="292" y="1057"/>
                  </a:lnTo>
                  <a:lnTo>
                    <a:pt x="168" y="1308"/>
                  </a:lnTo>
                  <a:lnTo>
                    <a:pt x="77" y="1571"/>
                  </a:lnTo>
                  <a:lnTo>
                    <a:pt x="20" y="1850"/>
                  </a:lnTo>
                  <a:lnTo>
                    <a:pt x="0" y="2139"/>
                  </a:lnTo>
                  <a:lnTo>
                    <a:pt x="20" y="2429"/>
                  </a:lnTo>
                  <a:lnTo>
                    <a:pt x="77" y="2706"/>
                  </a:lnTo>
                  <a:lnTo>
                    <a:pt x="168" y="2969"/>
                  </a:lnTo>
                  <a:lnTo>
                    <a:pt x="292" y="3222"/>
                  </a:lnTo>
                  <a:lnTo>
                    <a:pt x="444" y="3446"/>
                  </a:lnTo>
                  <a:lnTo>
                    <a:pt x="624" y="3651"/>
                  </a:lnTo>
                  <a:lnTo>
                    <a:pt x="828" y="3832"/>
                  </a:lnTo>
                  <a:lnTo>
                    <a:pt x="1051" y="3985"/>
                  </a:lnTo>
                  <a:lnTo>
                    <a:pt x="1300" y="4110"/>
                  </a:lnTo>
                  <a:lnTo>
                    <a:pt x="1562" y="4202"/>
                  </a:lnTo>
                  <a:lnTo>
                    <a:pt x="1839" y="4259"/>
                  </a:lnTo>
                  <a:lnTo>
                    <a:pt x="2125" y="4279"/>
                  </a:lnTo>
                  <a:lnTo>
                    <a:pt x="2125" y="42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3" name="Freeform 10"/>
            <p:cNvSpPr>
              <a:spLocks/>
            </p:cNvSpPr>
            <p:nvPr/>
          </p:nvSpPr>
          <p:spPr bwMode="auto">
            <a:xfrm>
              <a:off x="2492" y="1706"/>
              <a:ext cx="1062" cy="1070"/>
            </a:xfrm>
            <a:custGeom>
              <a:avLst/>
              <a:gdLst>
                <a:gd name="T0" fmla="*/ 266 w 2123"/>
                <a:gd name="T1" fmla="*/ 0 h 2139"/>
                <a:gd name="T2" fmla="*/ 302 w 2123"/>
                <a:gd name="T3" fmla="*/ 3 h 2139"/>
                <a:gd name="T4" fmla="*/ 336 w 2123"/>
                <a:gd name="T5" fmla="*/ 10 h 2139"/>
                <a:gd name="T6" fmla="*/ 369 w 2123"/>
                <a:gd name="T7" fmla="*/ 21 h 2139"/>
                <a:gd name="T8" fmla="*/ 400 w 2123"/>
                <a:gd name="T9" fmla="*/ 37 h 2139"/>
                <a:gd name="T10" fmla="*/ 428 w 2123"/>
                <a:gd name="T11" fmla="*/ 56 h 2139"/>
                <a:gd name="T12" fmla="*/ 454 w 2123"/>
                <a:gd name="T13" fmla="*/ 78 h 2139"/>
                <a:gd name="T14" fmla="*/ 476 w 2123"/>
                <a:gd name="T15" fmla="*/ 104 h 2139"/>
                <a:gd name="T16" fmla="*/ 495 w 2123"/>
                <a:gd name="T17" fmla="*/ 133 h 2139"/>
                <a:gd name="T18" fmla="*/ 510 w 2123"/>
                <a:gd name="T19" fmla="*/ 164 h 2139"/>
                <a:gd name="T20" fmla="*/ 521 w 2123"/>
                <a:gd name="T21" fmla="*/ 197 h 2139"/>
                <a:gd name="T22" fmla="*/ 528 w 2123"/>
                <a:gd name="T23" fmla="*/ 231 h 2139"/>
                <a:gd name="T24" fmla="*/ 531 w 2123"/>
                <a:gd name="T25" fmla="*/ 268 h 2139"/>
                <a:gd name="T26" fmla="*/ 528 w 2123"/>
                <a:gd name="T27" fmla="*/ 304 h 2139"/>
                <a:gd name="T28" fmla="*/ 521 w 2123"/>
                <a:gd name="T29" fmla="*/ 339 h 2139"/>
                <a:gd name="T30" fmla="*/ 510 w 2123"/>
                <a:gd name="T31" fmla="*/ 371 h 2139"/>
                <a:gd name="T32" fmla="*/ 495 w 2123"/>
                <a:gd name="T33" fmla="*/ 402 h 2139"/>
                <a:gd name="T34" fmla="*/ 476 w 2123"/>
                <a:gd name="T35" fmla="*/ 431 h 2139"/>
                <a:gd name="T36" fmla="*/ 454 w 2123"/>
                <a:gd name="T37" fmla="*/ 457 h 2139"/>
                <a:gd name="T38" fmla="*/ 428 w 2123"/>
                <a:gd name="T39" fmla="*/ 479 h 2139"/>
                <a:gd name="T40" fmla="*/ 400 w 2123"/>
                <a:gd name="T41" fmla="*/ 498 h 2139"/>
                <a:gd name="T42" fmla="*/ 369 w 2123"/>
                <a:gd name="T43" fmla="*/ 514 h 2139"/>
                <a:gd name="T44" fmla="*/ 336 w 2123"/>
                <a:gd name="T45" fmla="*/ 526 h 2139"/>
                <a:gd name="T46" fmla="*/ 302 w 2123"/>
                <a:gd name="T47" fmla="*/ 533 h 2139"/>
                <a:gd name="T48" fmla="*/ 266 w 2123"/>
                <a:gd name="T49" fmla="*/ 535 h 2139"/>
                <a:gd name="T50" fmla="*/ 230 w 2123"/>
                <a:gd name="T51" fmla="*/ 533 h 2139"/>
                <a:gd name="T52" fmla="*/ 196 w 2123"/>
                <a:gd name="T53" fmla="*/ 526 h 2139"/>
                <a:gd name="T54" fmla="*/ 163 w 2123"/>
                <a:gd name="T55" fmla="*/ 514 h 2139"/>
                <a:gd name="T56" fmla="*/ 132 w 2123"/>
                <a:gd name="T57" fmla="*/ 498 h 2139"/>
                <a:gd name="T58" fmla="*/ 104 w 2123"/>
                <a:gd name="T59" fmla="*/ 479 h 2139"/>
                <a:gd name="T60" fmla="*/ 79 w 2123"/>
                <a:gd name="T61" fmla="*/ 456 h 2139"/>
                <a:gd name="T62" fmla="*/ 56 w 2123"/>
                <a:gd name="T63" fmla="*/ 431 h 2139"/>
                <a:gd name="T64" fmla="*/ 37 w 2123"/>
                <a:gd name="T65" fmla="*/ 402 h 2139"/>
                <a:gd name="T66" fmla="*/ 22 w 2123"/>
                <a:gd name="T67" fmla="*/ 371 h 2139"/>
                <a:gd name="T68" fmla="*/ 10 w 2123"/>
                <a:gd name="T69" fmla="*/ 339 h 2139"/>
                <a:gd name="T70" fmla="*/ 3 w 2123"/>
                <a:gd name="T71" fmla="*/ 304 h 2139"/>
                <a:gd name="T72" fmla="*/ 0 w 2123"/>
                <a:gd name="T73" fmla="*/ 268 h 2139"/>
                <a:gd name="T74" fmla="*/ 3 w 2123"/>
                <a:gd name="T75" fmla="*/ 231 h 2139"/>
                <a:gd name="T76" fmla="*/ 10 w 2123"/>
                <a:gd name="T77" fmla="*/ 197 h 2139"/>
                <a:gd name="T78" fmla="*/ 22 w 2123"/>
                <a:gd name="T79" fmla="*/ 164 h 2139"/>
                <a:gd name="T80" fmla="*/ 37 w 2123"/>
                <a:gd name="T81" fmla="*/ 133 h 2139"/>
                <a:gd name="T82" fmla="*/ 56 w 2123"/>
                <a:gd name="T83" fmla="*/ 104 h 2139"/>
                <a:gd name="T84" fmla="*/ 79 w 2123"/>
                <a:gd name="T85" fmla="*/ 78 h 2139"/>
                <a:gd name="T86" fmla="*/ 104 w 2123"/>
                <a:gd name="T87" fmla="*/ 56 h 2139"/>
                <a:gd name="T88" fmla="*/ 132 w 2123"/>
                <a:gd name="T89" fmla="*/ 37 h 2139"/>
                <a:gd name="T90" fmla="*/ 163 w 2123"/>
                <a:gd name="T91" fmla="*/ 21 h 2139"/>
                <a:gd name="T92" fmla="*/ 196 w 2123"/>
                <a:gd name="T93" fmla="*/ 10 h 2139"/>
                <a:gd name="T94" fmla="*/ 230 w 2123"/>
                <a:gd name="T95" fmla="*/ 3 h 2139"/>
                <a:gd name="T96" fmla="*/ 266 w 2123"/>
                <a:gd name="T97" fmla="*/ 0 h 2139"/>
                <a:gd name="T98" fmla="*/ 266 w 2123"/>
                <a:gd name="T99" fmla="*/ 0 h 213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3"/>
                <a:gd name="T151" fmla="*/ 0 h 2139"/>
                <a:gd name="T152" fmla="*/ 2123 w 2123"/>
                <a:gd name="T153" fmla="*/ 2139 h 213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3" h="2139">
                  <a:moveTo>
                    <a:pt x="1062" y="0"/>
                  </a:moveTo>
                  <a:lnTo>
                    <a:pt x="1206" y="9"/>
                  </a:lnTo>
                  <a:lnTo>
                    <a:pt x="1344" y="37"/>
                  </a:lnTo>
                  <a:lnTo>
                    <a:pt x="1476" y="83"/>
                  </a:lnTo>
                  <a:lnTo>
                    <a:pt x="1598" y="145"/>
                  </a:lnTo>
                  <a:lnTo>
                    <a:pt x="1711" y="223"/>
                  </a:lnTo>
                  <a:lnTo>
                    <a:pt x="1813" y="312"/>
                  </a:lnTo>
                  <a:lnTo>
                    <a:pt x="1903" y="416"/>
                  </a:lnTo>
                  <a:lnTo>
                    <a:pt x="1979" y="529"/>
                  </a:lnTo>
                  <a:lnTo>
                    <a:pt x="2039" y="653"/>
                  </a:lnTo>
                  <a:lnTo>
                    <a:pt x="2084" y="785"/>
                  </a:lnTo>
                  <a:lnTo>
                    <a:pt x="2112" y="924"/>
                  </a:lnTo>
                  <a:lnTo>
                    <a:pt x="2123" y="1069"/>
                  </a:lnTo>
                  <a:lnTo>
                    <a:pt x="2112" y="1213"/>
                  </a:lnTo>
                  <a:lnTo>
                    <a:pt x="2084" y="1353"/>
                  </a:lnTo>
                  <a:lnTo>
                    <a:pt x="2039" y="1484"/>
                  </a:lnTo>
                  <a:lnTo>
                    <a:pt x="1979" y="1608"/>
                  </a:lnTo>
                  <a:lnTo>
                    <a:pt x="1903" y="1721"/>
                  </a:lnTo>
                  <a:lnTo>
                    <a:pt x="1813" y="1825"/>
                  </a:lnTo>
                  <a:lnTo>
                    <a:pt x="1711" y="1915"/>
                  </a:lnTo>
                  <a:lnTo>
                    <a:pt x="1598" y="1992"/>
                  </a:lnTo>
                  <a:lnTo>
                    <a:pt x="1476" y="2054"/>
                  </a:lnTo>
                  <a:lnTo>
                    <a:pt x="1344" y="2101"/>
                  </a:lnTo>
                  <a:lnTo>
                    <a:pt x="1206" y="2129"/>
                  </a:lnTo>
                  <a:lnTo>
                    <a:pt x="1062" y="2139"/>
                  </a:lnTo>
                  <a:lnTo>
                    <a:pt x="920" y="2129"/>
                  </a:lnTo>
                  <a:lnTo>
                    <a:pt x="781" y="2101"/>
                  </a:lnTo>
                  <a:lnTo>
                    <a:pt x="651" y="2054"/>
                  </a:lnTo>
                  <a:lnTo>
                    <a:pt x="528" y="1992"/>
                  </a:lnTo>
                  <a:lnTo>
                    <a:pt x="415" y="1915"/>
                  </a:lnTo>
                  <a:lnTo>
                    <a:pt x="313" y="1824"/>
                  </a:lnTo>
                  <a:lnTo>
                    <a:pt x="223" y="1721"/>
                  </a:lnTo>
                  <a:lnTo>
                    <a:pt x="146" y="1608"/>
                  </a:lnTo>
                  <a:lnTo>
                    <a:pt x="85" y="1484"/>
                  </a:lnTo>
                  <a:lnTo>
                    <a:pt x="39" y="1353"/>
                  </a:lnTo>
                  <a:lnTo>
                    <a:pt x="11" y="1213"/>
                  </a:lnTo>
                  <a:lnTo>
                    <a:pt x="0" y="1069"/>
                  </a:lnTo>
                  <a:lnTo>
                    <a:pt x="11" y="924"/>
                  </a:lnTo>
                  <a:lnTo>
                    <a:pt x="39" y="785"/>
                  </a:lnTo>
                  <a:lnTo>
                    <a:pt x="85" y="653"/>
                  </a:lnTo>
                  <a:lnTo>
                    <a:pt x="146" y="529"/>
                  </a:lnTo>
                  <a:lnTo>
                    <a:pt x="223" y="416"/>
                  </a:lnTo>
                  <a:lnTo>
                    <a:pt x="313" y="312"/>
                  </a:lnTo>
                  <a:lnTo>
                    <a:pt x="415" y="223"/>
                  </a:lnTo>
                  <a:lnTo>
                    <a:pt x="528" y="145"/>
                  </a:lnTo>
                  <a:lnTo>
                    <a:pt x="651" y="83"/>
                  </a:lnTo>
                  <a:lnTo>
                    <a:pt x="781" y="37"/>
                  </a:lnTo>
                  <a:lnTo>
                    <a:pt x="920" y="9"/>
                  </a:lnTo>
                  <a:lnTo>
                    <a:pt x="106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4" name="Freeform 11"/>
            <p:cNvSpPr>
              <a:spLocks/>
            </p:cNvSpPr>
            <p:nvPr/>
          </p:nvSpPr>
          <p:spPr bwMode="auto">
            <a:xfrm>
              <a:off x="3023" y="1706"/>
              <a:ext cx="531" cy="1071"/>
            </a:xfrm>
            <a:custGeom>
              <a:avLst/>
              <a:gdLst>
                <a:gd name="T0" fmla="*/ 0 w 1063"/>
                <a:gd name="T1" fmla="*/ 0 h 2143"/>
                <a:gd name="T2" fmla="*/ 0 w 1063"/>
                <a:gd name="T3" fmla="*/ 0 h 2143"/>
                <a:gd name="T4" fmla="*/ 36 w 1063"/>
                <a:gd name="T5" fmla="*/ 3 h 2143"/>
                <a:gd name="T6" fmla="*/ 70 w 1063"/>
                <a:gd name="T7" fmla="*/ 10 h 2143"/>
                <a:gd name="T8" fmla="*/ 103 w 1063"/>
                <a:gd name="T9" fmla="*/ 21 h 2143"/>
                <a:gd name="T10" fmla="*/ 133 w 1063"/>
                <a:gd name="T11" fmla="*/ 36 h 2143"/>
                <a:gd name="T12" fmla="*/ 162 w 1063"/>
                <a:gd name="T13" fmla="*/ 56 h 2143"/>
                <a:gd name="T14" fmla="*/ 187 w 1063"/>
                <a:gd name="T15" fmla="*/ 79 h 2143"/>
                <a:gd name="T16" fmla="*/ 210 w 1063"/>
                <a:gd name="T17" fmla="*/ 105 h 2143"/>
                <a:gd name="T18" fmla="*/ 229 w 1063"/>
                <a:gd name="T19" fmla="*/ 134 h 2143"/>
                <a:gd name="T20" fmla="*/ 244 w 1063"/>
                <a:gd name="T21" fmla="*/ 163 h 2143"/>
                <a:gd name="T22" fmla="*/ 255 w 1063"/>
                <a:gd name="T23" fmla="*/ 196 h 2143"/>
                <a:gd name="T24" fmla="*/ 262 w 1063"/>
                <a:gd name="T25" fmla="*/ 231 h 2143"/>
                <a:gd name="T26" fmla="*/ 265 w 1063"/>
                <a:gd name="T27" fmla="*/ 267 h 2143"/>
                <a:gd name="T28" fmla="*/ 262 w 1063"/>
                <a:gd name="T29" fmla="*/ 303 h 2143"/>
                <a:gd name="T30" fmla="*/ 255 w 1063"/>
                <a:gd name="T31" fmla="*/ 338 h 2143"/>
                <a:gd name="T32" fmla="*/ 244 w 1063"/>
                <a:gd name="T33" fmla="*/ 371 h 2143"/>
                <a:gd name="T34" fmla="*/ 229 w 1063"/>
                <a:gd name="T35" fmla="*/ 401 h 2143"/>
                <a:gd name="T36" fmla="*/ 210 w 1063"/>
                <a:gd name="T37" fmla="*/ 430 h 2143"/>
                <a:gd name="T38" fmla="*/ 187 w 1063"/>
                <a:gd name="T39" fmla="*/ 456 h 2143"/>
                <a:gd name="T40" fmla="*/ 162 w 1063"/>
                <a:gd name="T41" fmla="*/ 478 h 2143"/>
                <a:gd name="T42" fmla="*/ 133 w 1063"/>
                <a:gd name="T43" fmla="*/ 498 h 2143"/>
                <a:gd name="T44" fmla="*/ 103 w 1063"/>
                <a:gd name="T45" fmla="*/ 513 h 2143"/>
                <a:gd name="T46" fmla="*/ 70 w 1063"/>
                <a:gd name="T47" fmla="*/ 525 h 2143"/>
                <a:gd name="T48" fmla="*/ 36 w 1063"/>
                <a:gd name="T49" fmla="*/ 532 h 2143"/>
                <a:gd name="T50" fmla="*/ 0 w 1063"/>
                <a:gd name="T51" fmla="*/ 535 h 2143"/>
                <a:gd name="T52" fmla="*/ 0 w 1063"/>
                <a:gd name="T53" fmla="*/ 535 h 2143"/>
                <a:gd name="T54" fmla="*/ 36 w 1063"/>
                <a:gd name="T55" fmla="*/ 533 h 2143"/>
                <a:gd name="T56" fmla="*/ 70 w 1063"/>
                <a:gd name="T57" fmla="*/ 526 h 2143"/>
                <a:gd name="T58" fmla="*/ 103 w 1063"/>
                <a:gd name="T59" fmla="*/ 514 h 2143"/>
                <a:gd name="T60" fmla="*/ 135 w 1063"/>
                <a:gd name="T61" fmla="*/ 498 h 2143"/>
                <a:gd name="T62" fmla="*/ 162 w 1063"/>
                <a:gd name="T63" fmla="*/ 479 h 2143"/>
                <a:gd name="T64" fmla="*/ 188 w 1063"/>
                <a:gd name="T65" fmla="*/ 457 h 2143"/>
                <a:gd name="T66" fmla="*/ 210 w 1063"/>
                <a:gd name="T67" fmla="*/ 431 h 2143"/>
                <a:gd name="T68" fmla="*/ 229 w 1063"/>
                <a:gd name="T69" fmla="*/ 403 h 2143"/>
                <a:gd name="T70" fmla="*/ 244 w 1063"/>
                <a:gd name="T71" fmla="*/ 371 h 2143"/>
                <a:gd name="T72" fmla="*/ 256 w 1063"/>
                <a:gd name="T73" fmla="*/ 338 h 2143"/>
                <a:gd name="T74" fmla="*/ 263 w 1063"/>
                <a:gd name="T75" fmla="*/ 303 h 2143"/>
                <a:gd name="T76" fmla="*/ 265 w 1063"/>
                <a:gd name="T77" fmla="*/ 267 h 2143"/>
                <a:gd name="T78" fmla="*/ 263 w 1063"/>
                <a:gd name="T79" fmla="*/ 231 h 2143"/>
                <a:gd name="T80" fmla="*/ 256 w 1063"/>
                <a:gd name="T81" fmla="*/ 196 h 2143"/>
                <a:gd name="T82" fmla="*/ 244 w 1063"/>
                <a:gd name="T83" fmla="*/ 163 h 2143"/>
                <a:gd name="T84" fmla="*/ 229 w 1063"/>
                <a:gd name="T85" fmla="*/ 131 h 2143"/>
                <a:gd name="T86" fmla="*/ 210 w 1063"/>
                <a:gd name="T87" fmla="*/ 104 h 2143"/>
                <a:gd name="T88" fmla="*/ 188 w 1063"/>
                <a:gd name="T89" fmla="*/ 78 h 2143"/>
                <a:gd name="T90" fmla="*/ 162 w 1063"/>
                <a:gd name="T91" fmla="*/ 55 h 2143"/>
                <a:gd name="T92" fmla="*/ 135 w 1063"/>
                <a:gd name="T93" fmla="*/ 36 h 2143"/>
                <a:gd name="T94" fmla="*/ 103 w 1063"/>
                <a:gd name="T95" fmla="*/ 21 h 2143"/>
                <a:gd name="T96" fmla="*/ 70 w 1063"/>
                <a:gd name="T97" fmla="*/ 9 h 2143"/>
                <a:gd name="T98" fmla="*/ 36 w 1063"/>
                <a:gd name="T99" fmla="*/ 2 h 2143"/>
                <a:gd name="T100" fmla="*/ 0 w 1063"/>
                <a:gd name="T101" fmla="*/ 0 h 214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63"/>
                <a:gd name="T154" fmla="*/ 0 h 2143"/>
                <a:gd name="T155" fmla="*/ 1063 w 1063"/>
                <a:gd name="T156" fmla="*/ 2143 h 214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63" h="2143">
                  <a:moveTo>
                    <a:pt x="0" y="0"/>
                  </a:moveTo>
                  <a:lnTo>
                    <a:pt x="0" y="3"/>
                  </a:lnTo>
                  <a:lnTo>
                    <a:pt x="144" y="12"/>
                  </a:lnTo>
                  <a:lnTo>
                    <a:pt x="282" y="40"/>
                  </a:lnTo>
                  <a:lnTo>
                    <a:pt x="414" y="87"/>
                  </a:lnTo>
                  <a:lnTo>
                    <a:pt x="532" y="147"/>
                  </a:lnTo>
                  <a:lnTo>
                    <a:pt x="648" y="226"/>
                  </a:lnTo>
                  <a:lnTo>
                    <a:pt x="750" y="316"/>
                  </a:lnTo>
                  <a:lnTo>
                    <a:pt x="840" y="420"/>
                  </a:lnTo>
                  <a:lnTo>
                    <a:pt x="917" y="536"/>
                  </a:lnTo>
                  <a:lnTo>
                    <a:pt x="976" y="655"/>
                  </a:lnTo>
                  <a:lnTo>
                    <a:pt x="1021" y="787"/>
                  </a:lnTo>
                  <a:lnTo>
                    <a:pt x="1049" y="926"/>
                  </a:lnTo>
                  <a:lnTo>
                    <a:pt x="1060" y="1071"/>
                  </a:lnTo>
                  <a:lnTo>
                    <a:pt x="1049" y="1215"/>
                  </a:lnTo>
                  <a:lnTo>
                    <a:pt x="1021" y="1355"/>
                  </a:lnTo>
                  <a:lnTo>
                    <a:pt x="976" y="1486"/>
                  </a:lnTo>
                  <a:lnTo>
                    <a:pt x="917" y="1606"/>
                  </a:lnTo>
                  <a:lnTo>
                    <a:pt x="840" y="1722"/>
                  </a:lnTo>
                  <a:lnTo>
                    <a:pt x="750" y="1826"/>
                  </a:lnTo>
                  <a:lnTo>
                    <a:pt x="648" y="1915"/>
                  </a:lnTo>
                  <a:lnTo>
                    <a:pt x="532" y="1994"/>
                  </a:lnTo>
                  <a:lnTo>
                    <a:pt x="414" y="2055"/>
                  </a:lnTo>
                  <a:lnTo>
                    <a:pt x="282" y="2101"/>
                  </a:lnTo>
                  <a:lnTo>
                    <a:pt x="144" y="2129"/>
                  </a:lnTo>
                  <a:lnTo>
                    <a:pt x="0" y="2140"/>
                  </a:lnTo>
                  <a:lnTo>
                    <a:pt x="0" y="2143"/>
                  </a:lnTo>
                  <a:lnTo>
                    <a:pt x="144" y="2132"/>
                  </a:lnTo>
                  <a:lnTo>
                    <a:pt x="282" y="2104"/>
                  </a:lnTo>
                  <a:lnTo>
                    <a:pt x="414" y="2058"/>
                  </a:lnTo>
                  <a:lnTo>
                    <a:pt x="541" y="1994"/>
                  </a:lnTo>
                  <a:lnTo>
                    <a:pt x="651" y="1918"/>
                  </a:lnTo>
                  <a:lnTo>
                    <a:pt x="753" y="1829"/>
                  </a:lnTo>
                  <a:lnTo>
                    <a:pt x="843" y="1725"/>
                  </a:lnTo>
                  <a:lnTo>
                    <a:pt x="917" y="1615"/>
                  </a:lnTo>
                  <a:lnTo>
                    <a:pt x="979" y="1486"/>
                  </a:lnTo>
                  <a:lnTo>
                    <a:pt x="1024" y="1355"/>
                  </a:lnTo>
                  <a:lnTo>
                    <a:pt x="1052" y="1215"/>
                  </a:lnTo>
                  <a:lnTo>
                    <a:pt x="1063" y="1071"/>
                  </a:lnTo>
                  <a:lnTo>
                    <a:pt x="1052" y="926"/>
                  </a:lnTo>
                  <a:lnTo>
                    <a:pt x="1024" y="787"/>
                  </a:lnTo>
                  <a:lnTo>
                    <a:pt x="979" y="655"/>
                  </a:lnTo>
                  <a:lnTo>
                    <a:pt x="917" y="526"/>
                  </a:lnTo>
                  <a:lnTo>
                    <a:pt x="843" y="417"/>
                  </a:lnTo>
                  <a:lnTo>
                    <a:pt x="753" y="313"/>
                  </a:lnTo>
                  <a:lnTo>
                    <a:pt x="651" y="223"/>
                  </a:lnTo>
                  <a:lnTo>
                    <a:pt x="541" y="147"/>
                  </a:lnTo>
                  <a:lnTo>
                    <a:pt x="414" y="84"/>
                  </a:lnTo>
                  <a:lnTo>
                    <a:pt x="282" y="37"/>
                  </a:lnTo>
                  <a:lnTo>
                    <a:pt x="14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5" name="Freeform 12"/>
            <p:cNvSpPr>
              <a:spLocks/>
            </p:cNvSpPr>
            <p:nvPr/>
          </p:nvSpPr>
          <p:spPr bwMode="auto">
            <a:xfrm>
              <a:off x="2491" y="1706"/>
              <a:ext cx="532" cy="1071"/>
            </a:xfrm>
            <a:custGeom>
              <a:avLst/>
              <a:gdLst>
                <a:gd name="T0" fmla="*/ 266 w 1063"/>
                <a:gd name="T1" fmla="*/ 535 h 2143"/>
                <a:gd name="T2" fmla="*/ 231 w 1063"/>
                <a:gd name="T3" fmla="*/ 532 h 2143"/>
                <a:gd name="T4" fmla="*/ 196 w 1063"/>
                <a:gd name="T5" fmla="*/ 525 h 2143"/>
                <a:gd name="T6" fmla="*/ 163 w 1063"/>
                <a:gd name="T7" fmla="*/ 513 h 2143"/>
                <a:gd name="T8" fmla="*/ 134 w 1063"/>
                <a:gd name="T9" fmla="*/ 498 h 2143"/>
                <a:gd name="T10" fmla="*/ 105 w 1063"/>
                <a:gd name="T11" fmla="*/ 478 h 2143"/>
                <a:gd name="T12" fmla="*/ 79 w 1063"/>
                <a:gd name="T13" fmla="*/ 456 h 2143"/>
                <a:gd name="T14" fmla="*/ 57 w 1063"/>
                <a:gd name="T15" fmla="*/ 430 h 2143"/>
                <a:gd name="T16" fmla="*/ 37 w 1063"/>
                <a:gd name="T17" fmla="*/ 401 h 2143"/>
                <a:gd name="T18" fmla="*/ 22 w 1063"/>
                <a:gd name="T19" fmla="*/ 371 h 2143"/>
                <a:gd name="T20" fmla="*/ 11 w 1063"/>
                <a:gd name="T21" fmla="*/ 338 h 2143"/>
                <a:gd name="T22" fmla="*/ 4 w 1063"/>
                <a:gd name="T23" fmla="*/ 303 h 2143"/>
                <a:gd name="T24" fmla="*/ 1 w 1063"/>
                <a:gd name="T25" fmla="*/ 267 h 2143"/>
                <a:gd name="T26" fmla="*/ 4 w 1063"/>
                <a:gd name="T27" fmla="*/ 231 h 2143"/>
                <a:gd name="T28" fmla="*/ 11 w 1063"/>
                <a:gd name="T29" fmla="*/ 196 h 2143"/>
                <a:gd name="T30" fmla="*/ 22 w 1063"/>
                <a:gd name="T31" fmla="*/ 163 h 2143"/>
                <a:gd name="T32" fmla="*/ 37 w 1063"/>
                <a:gd name="T33" fmla="*/ 134 h 2143"/>
                <a:gd name="T34" fmla="*/ 57 w 1063"/>
                <a:gd name="T35" fmla="*/ 105 h 2143"/>
                <a:gd name="T36" fmla="*/ 79 w 1063"/>
                <a:gd name="T37" fmla="*/ 79 h 2143"/>
                <a:gd name="T38" fmla="*/ 105 w 1063"/>
                <a:gd name="T39" fmla="*/ 56 h 2143"/>
                <a:gd name="T40" fmla="*/ 134 w 1063"/>
                <a:gd name="T41" fmla="*/ 36 h 2143"/>
                <a:gd name="T42" fmla="*/ 163 w 1063"/>
                <a:gd name="T43" fmla="*/ 21 h 2143"/>
                <a:gd name="T44" fmla="*/ 196 w 1063"/>
                <a:gd name="T45" fmla="*/ 10 h 2143"/>
                <a:gd name="T46" fmla="*/ 231 w 1063"/>
                <a:gd name="T47" fmla="*/ 3 h 2143"/>
                <a:gd name="T48" fmla="*/ 266 w 1063"/>
                <a:gd name="T49" fmla="*/ 0 h 2143"/>
                <a:gd name="T50" fmla="*/ 266 w 1063"/>
                <a:gd name="T51" fmla="*/ 0 h 2143"/>
                <a:gd name="T52" fmla="*/ 266 w 1063"/>
                <a:gd name="T53" fmla="*/ 0 h 2143"/>
                <a:gd name="T54" fmla="*/ 231 w 1063"/>
                <a:gd name="T55" fmla="*/ 2 h 2143"/>
                <a:gd name="T56" fmla="*/ 196 w 1063"/>
                <a:gd name="T57" fmla="*/ 9 h 2143"/>
                <a:gd name="T58" fmla="*/ 163 w 1063"/>
                <a:gd name="T59" fmla="*/ 21 h 2143"/>
                <a:gd name="T60" fmla="*/ 132 w 1063"/>
                <a:gd name="T61" fmla="*/ 36 h 2143"/>
                <a:gd name="T62" fmla="*/ 104 w 1063"/>
                <a:gd name="T63" fmla="*/ 55 h 2143"/>
                <a:gd name="T64" fmla="*/ 78 w 1063"/>
                <a:gd name="T65" fmla="*/ 78 h 2143"/>
                <a:gd name="T66" fmla="*/ 56 w 1063"/>
                <a:gd name="T67" fmla="*/ 104 h 2143"/>
                <a:gd name="T68" fmla="*/ 37 w 1063"/>
                <a:gd name="T69" fmla="*/ 131 h 2143"/>
                <a:gd name="T70" fmla="*/ 22 w 1063"/>
                <a:gd name="T71" fmla="*/ 163 h 2143"/>
                <a:gd name="T72" fmla="*/ 10 w 1063"/>
                <a:gd name="T73" fmla="*/ 196 h 2143"/>
                <a:gd name="T74" fmla="*/ 3 w 1063"/>
                <a:gd name="T75" fmla="*/ 231 h 2143"/>
                <a:gd name="T76" fmla="*/ 0 w 1063"/>
                <a:gd name="T77" fmla="*/ 267 h 2143"/>
                <a:gd name="T78" fmla="*/ 3 w 1063"/>
                <a:gd name="T79" fmla="*/ 303 h 2143"/>
                <a:gd name="T80" fmla="*/ 10 w 1063"/>
                <a:gd name="T81" fmla="*/ 338 h 2143"/>
                <a:gd name="T82" fmla="*/ 22 w 1063"/>
                <a:gd name="T83" fmla="*/ 371 h 2143"/>
                <a:gd name="T84" fmla="*/ 37 w 1063"/>
                <a:gd name="T85" fmla="*/ 403 h 2143"/>
                <a:gd name="T86" fmla="*/ 56 w 1063"/>
                <a:gd name="T87" fmla="*/ 431 h 2143"/>
                <a:gd name="T88" fmla="*/ 78 w 1063"/>
                <a:gd name="T89" fmla="*/ 456 h 2143"/>
                <a:gd name="T90" fmla="*/ 104 w 1063"/>
                <a:gd name="T91" fmla="*/ 479 h 2143"/>
                <a:gd name="T92" fmla="*/ 132 w 1063"/>
                <a:gd name="T93" fmla="*/ 498 h 2143"/>
                <a:gd name="T94" fmla="*/ 163 w 1063"/>
                <a:gd name="T95" fmla="*/ 514 h 2143"/>
                <a:gd name="T96" fmla="*/ 196 w 1063"/>
                <a:gd name="T97" fmla="*/ 526 h 2143"/>
                <a:gd name="T98" fmla="*/ 231 w 1063"/>
                <a:gd name="T99" fmla="*/ 533 h 2143"/>
                <a:gd name="T100" fmla="*/ 266 w 1063"/>
                <a:gd name="T101" fmla="*/ 535 h 2143"/>
                <a:gd name="T102" fmla="*/ 266 w 1063"/>
                <a:gd name="T103" fmla="*/ 535 h 214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63"/>
                <a:gd name="T157" fmla="*/ 0 h 2143"/>
                <a:gd name="T158" fmla="*/ 1063 w 1063"/>
                <a:gd name="T159" fmla="*/ 2143 h 214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63" h="2143">
                  <a:moveTo>
                    <a:pt x="1063" y="2140"/>
                  </a:moveTo>
                  <a:lnTo>
                    <a:pt x="921" y="2129"/>
                  </a:lnTo>
                  <a:lnTo>
                    <a:pt x="782" y="2101"/>
                  </a:lnTo>
                  <a:lnTo>
                    <a:pt x="652" y="2055"/>
                  </a:lnTo>
                  <a:lnTo>
                    <a:pt x="534" y="1994"/>
                  </a:lnTo>
                  <a:lnTo>
                    <a:pt x="418" y="1915"/>
                  </a:lnTo>
                  <a:lnTo>
                    <a:pt x="316" y="1824"/>
                  </a:lnTo>
                  <a:lnTo>
                    <a:pt x="226" y="1722"/>
                  </a:lnTo>
                  <a:lnTo>
                    <a:pt x="147" y="1606"/>
                  </a:lnTo>
                  <a:lnTo>
                    <a:pt x="88" y="1486"/>
                  </a:lnTo>
                  <a:lnTo>
                    <a:pt x="42" y="1355"/>
                  </a:lnTo>
                  <a:lnTo>
                    <a:pt x="14" y="1215"/>
                  </a:lnTo>
                  <a:lnTo>
                    <a:pt x="3" y="1071"/>
                  </a:lnTo>
                  <a:lnTo>
                    <a:pt x="14" y="926"/>
                  </a:lnTo>
                  <a:lnTo>
                    <a:pt x="42" y="787"/>
                  </a:lnTo>
                  <a:lnTo>
                    <a:pt x="88" y="655"/>
                  </a:lnTo>
                  <a:lnTo>
                    <a:pt x="147" y="536"/>
                  </a:lnTo>
                  <a:lnTo>
                    <a:pt x="226" y="420"/>
                  </a:lnTo>
                  <a:lnTo>
                    <a:pt x="316" y="316"/>
                  </a:lnTo>
                  <a:lnTo>
                    <a:pt x="418" y="226"/>
                  </a:lnTo>
                  <a:lnTo>
                    <a:pt x="534" y="147"/>
                  </a:lnTo>
                  <a:lnTo>
                    <a:pt x="652" y="87"/>
                  </a:lnTo>
                  <a:lnTo>
                    <a:pt x="782" y="40"/>
                  </a:lnTo>
                  <a:lnTo>
                    <a:pt x="921" y="12"/>
                  </a:lnTo>
                  <a:lnTo>
                    <a:pt x="1063" y="3"/>
                  </a:lnTo>
                  <a:lnTo>
                    <a:pt x="1063" y="0"/>
                  </a:lnTo>
                  <a:lnTo>
                    <a:pt x="921" y="9"/>
                  </a:lnTo>
                  <a:lnTo>
                    <a:pt x="782" y="37"/>
                  </a:lnTo>
                  <a:lnTo>
                    <a:pt x="652" y="84"/>
                  </a:lnTo>
                  <a:lnTo>
                    <a:pt x="525" y="147"/>
                  </a:lnTo>
                  <a:lnTo>
                    <a:pt x="415" y="223"/>
                  </a:lnTo>
                  <a:lnTo>
                    <a:pt x="312" y="313"/>
                  </a:lnTo>
                  <a:lnTo>
                    <a:pt x="223" y="417"/>
                  </a:lnTo>
                  <a:lnTo>
                    <a:pt x="147" y="526"/>
                  </a:lnTo>
                  <a:lnTo>
                    <a:pt x="85" y="655"/>
                  </a:lnTo>
                  <a:lnTo>
                    <a:pt x="38" y="787"/>
                  </a:lnTo>
                  <a:lnTo>
                    <a:pt x="11" y="926"/>
                  </a:lnTo>
                  <a:lnTo>
                    <a:pt x="0" y="1071"/>
                  </a:lnTo>
                  <a:lnTo>
                    <a:pt x="11" y="1215"/>
                  </a:lnTo>
                  <a:lnTo>
                    <a:pt x="38" y="1355"/>
                  </a:lnTo>
                  <a:lnTo>
                    <a:pt x="85" y="1486"/>
                  </a:lnTo>
                  <a:lnTo>
                    <a:pt x="147" y="1615"/>
                  </a:lnTo>
                  <a:lnTo>
                    <a:pt x="223" y="1725"/>
                  </a:lnTo>
                  <a:lnTo>
                    <a:pt x="312" y="1827"/>
                  </a:lnTo>
                  <a:lnTo>
                    <a:pt x="415" y="1918"/>
                  </a:lnTo>
                  <a:lnTo>
                    <a:pt x="525" y="1994"/>
                  </a:lnTo>
                  <a:lnTo>
                    <a:pt x="652" y="2058"/>
                  </a:lnTo>
                  <a:lnTo>
                    <a:pt x="782" y="2104"/>
                  </a:lnTo>
                  <a:lnTo>
                    <a:pt x="921" y="2132"/>
                  </a:lnTo>
                  <a:lnTo>
                    <a:pt x="1063" y="2143"/>
                  </a:lnTo>
                  <a:lnTo>
                    <a:pt x="1063" y="2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6" name="Freeform 13"/>
            <p:cNvSpPr>
              <a:spLocks/>
            </p:cNvSpPr>
            <p:nvPr/>
          </p:nvSpPr>
          <p:spPr bwMode="auto">
            <a:xfrm>
              <a:off x="2971" y="2188"/>
              <a:ext cx="106" cy="107"/>
            </a:xfrm>
            <a:custGeom>
              <a:avLst/>
              <a:gdLst>
                <a:gd name="T0" fmla="*/ 27 w 212"/>
                <a:gd name="T1" fmla="*/ 0 h 213"/>
                <a:gd name="T2" fmla="*/ 30 w 212"/>
                <a:gd name="T3" fmla="*/ 0 h 213"/>
                <a:gd name="T4" fmla="*/ 34 w 212"/>
                <a:gd name="T5" fmla="*/ 1 h 213"/>
                <a:gd name="T6" fmla="*/ 37 w 212"/>
                <a:gd name="T7" fmla="*/ 2 h 213"/>
                <a:gd name="T8" fmla="*/ 40 w 212"/>
                <a:gd name="T9" fmla="*/ 4 h 213"/>
                <a:gd name="T10" fmla="*/ 43 w 212"/>
                <a:gd name="T11" fmla="*/ 6 h 213"/>
                <a:gd name="T12" fmla="*/ 46 w 212"/>
                <a:gd name="T13" fmla="*/ 8 h 213"/>
                <a:gd name="T14" fmla="*/ 48 w 212"/>
                <a:gd name="T15" fmla="*/ 10 h 213"/>
                <a:gd name="T16" fmla="*/ 50 w 212"/>
                <a:gd name="T17" fmla="*/ 13 h 213"/>
                <a:gd name="T18" fmla="*/ 52 w 212"/>
                <a:gd name="T19" fmla="*/ 17 h 213"/>
                <a:gd name="T20" fmla="*/ 53 w 212"/>
                <a:gd name="T21" fmla="*/ 20 h 213"/>
                <a:gd name="T22" fmla="*/ 53 w 212"/>
                <a:gd name="T23" fmla="*/ 23 h 213"/>
                <a:gd name="T24" fmla="*/ 53 w 212"/>
                <a:gd name="T25" fmla="*/ 27 h 213"/>
                <a:gd name="T26" fmla="*/ 53 w 212"/>
                <a:gd name="T27" fmla="*/ 30 h 213"/>
                <a:gd name="T28" fmla="*/ 53 w 212"/>
                <a:gd name="T29" fmla="*/ 34 h 213"/>
                <a:gd name="T30" fmla="*/ 52 w 212"/>
                <a:gd name="T31" fmla="*/ 37 h 213"/>
                <a:gd name="T32" fmla="*/ 50 w 212"/>
                <a:gd name="T33" fmla="*/ 40 h 213"/>
                <a:gd name="T34" fmla="*/ 48 w 212"/>
                <a:gd name="T35" fmla="*/ 43 h 213"/>
                <a:gd name="T36" fmla="*/ 46 w 212"/>
                <a:gd name="T37" fmla="*/ 46 h 213"/>
                <a:gd name="T38" fmla="*/ 43 w 212"/>
                <a:gd name="T39" fmla="*/ 48 h 213"/>
                <a:gd name="T40" fmla="*/ 40 w 212"/>
                <a:gd name="T41" fmla="*/ 50 h 213"/>
                <a:gd name="T42" fmla="*/ 37 w 212"/>
                <a:gd name="T43" fmla="*/ 51 h 213"/>
                <a:gd name="T44" fmla="*/ 34 w 212"/>
                <a:gd name="T45" fmla="*/ 53 h 213"/>
                <a:gd name="T46" fmla="*/ 30 w 212"/>
                <a:gd name="T47" fmla="*/ 53 h 213"/>
                <a:gd name="T48" fmla="*/ 27 w 212"/>
                <a:gd name="T49" fmla="*/ 54 h 213"/>
                <a:gd name="T50" fmla="*/ 23 w 212"/>
                <a:gd name="T51" fmla="*/ 53 h 213"/>
                <a:gd name="T52" fmla="*/ 20 w 212"/>
                <a:gd name="T53" fmla="*/ 53 h 213"/>
                <a:gd name="T54" fmla="*/ 17 w 212"/>
                <a:gd name="T55" fmla="*/ 51 h 213"/>
                <a:gd name="T56" fmla="*/ 14 w 212"/>
                <a:gd name="T57" fmla="*/ 50 h 213"/>
                <a:gd name="T58" fmla="*/ 11 w 212"/>
                <a:gd name="T59" fmla="*/ 48 h 213"/>
                <a:gd name="T60" fmla="*/ 8 w 212"/>
                <a:gd name="T61" fmla="*/ 46 h 213"/>
                <a:gd name="T62" fmla="*/ 6 w 212"/>
                <a:gd name="T63" fmla="*/ 43 h 213"/>
                <a:gd name="T64" fmla="*/ 4 w 212"/>
                <a:gd name="T65" fmla="*/ 40 h 213"/>
                <a:gd name="T66" fmla="*/ 3 w 212"/>
                <a:gd name="T67" fmla="*/ 37 h 213"/>
                <a:gd name="T68" fmla="*/ 2 w 212"/>
                <a:gd name="T69" fmla="*/ 34 h 213"/>
                <a:gd name="T70" fmla="*/ 1 w 212"/>
                <a:gd name="T71" fmla="*/ 30 h 213"/>
                <a:gd name="T72" fmla="*/ 0 w 212"/>
                <a:gd name="T73" fmla="*/ 27 h 213"/>
                <a:gd name="T74" fmla="*/ 1 w 212"/>
                <a:gd name="T75" fmla="*/ 23 h 213"/>
                <a:gd name="T76" fmla="*/ 2 w 212"/>
                <a:gd name="T77" fmla="*/ 20 h 213"/>
                <a:gd name="T78" fmla="*/ 3 w 212"/>
                <a:gd name="T79" fmla="*/ 17 h 213"/>
                <a:gd name="T80" fmla="*/ 4 w 212"/>
                <a:gd name="T81" fmla="*/ 13 h 213"/>
                <a:gd name="T82" fmla="*/ 6 w 212"/>
                <a:gd name="T83" fmla="*/ 10 h 213"/>
                <a:gd name="T84" fmla="*/ 8 w 212"/>
                <a:gd name="T85" fmla="*/ 8 h 213"/>
                <a:gd name="T86" fmla="*/ 11 w 212"/>
                <a:gd name="T87" fmla="*/ 6 h 213"/>
                <a:gd name="T88" fmla="*/ 14 w 212"/>
                <a:gd name="T89" fmla="*/ 4 h 213"/>
                <a:gd name="T90" fmla="*/ 17 w 212"/>
                <a:gd name="T91" fmla="*/ 2 h 213"/>
                <a:gd name="T92" fmla="*/ 20 w 212"/>
                <a:gd name="T93" fmla="*/ 1 h 213"/>
                <a:gd name="T94" fmla="*/ 23 w 212"/>
                <a:gd name="T95" fmla="*/ 0 h 213"/>
                <a:gd name="T96" fmla="*/ 27 w 212"/>
                <a:gd name="T97" fmla="*/ 0 h 213"/>
                <a:gd name="T98" fmla="*/ 27 w 212"/>
                <a:gd name="T99" fmla="*/ 0 h 2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3"/>
                <a:gd name="T152" fmla="*/ 212 w 212"/>
                <a:gd name="T153" fmla="*/ 213 h 2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3">
                  <a:moveTo>
                    <a:pt x="105" y="0"/>
                  </a:moveTo>
                  <a:lnTo>
                    <a:pt x="121" y="0"/>
                  </a:lnTo>
                  <a:lnTo>
                    <a:pt x="135" y="3"/>
                  </a:lnTo>
                  <a:lnTo>
                    <a:pt x="147" y="7"/>
                  </a:lnTo>
                  <a:lnTo>
                    <a:pt x="160" y="14"/>
                  </a:lnTo>
                  <a:lnTo>
                    <a:pt x="172" y="21"/>
                  </a:lnTo>
                  <a:lnTo>
                    <a:pt x="181" y="31"/>
                  </a:lnTo>
                  <a:lnTo>
                    <a:pt x="191" y="40"/>
                  </a:lnTo>
                  <a:lnTo>
                    <a:pt x="198" y="52"/>
                  </a:lnTo>
                  <a:lnTo>
                    <a:pt x="205" y="65"/>
                  </a:lnTo>
                  <a:lnTo>
                    <a:pt x="209" y="77"/>
                  </a:lnTo>
                  <a:lnTo>
                    <a:pt x="212" y="91"/>
                  </a:lnTo>
                  <a:lnTo>
                    <a:pt x="212" y="106"/>
                  </a:lnTo>
                  <a:lnTo>
                    <a:pt x="212" y="120"/>
                  </a:lnTo>
                  <a:lnTo>
                    <a:pt x="209" y="134"/>
                  </a:lnTo>
                  <a:lnTo>
                    <a:pt x="205" y="147"/>
                  </a:lnTo>
                  <a:lnTo>
                    <a:pt x="198" y="159"/>
                  </a:lnTo>
                  <a:lnTo>
                    <a:pt x="191" y="171"/>
                  </a:lnTo>
                  <a:lnTo>
                    <a:pt x="181" y="181"/>
                  </a:lnTo>
                  <a:lnTo>
                    <a:pt x="172" y="190"/>
                  </a:lnTo>
                  <a:lnTo>
                    <a:pt x="160" y="198"/>
                  </a:lnTo>
                  <a:lnTo>
                    <a:pt x="147" y="204"/>
                  </a:lnTo>
                  <a:lnTo>
                    <a:pt x="135" y="209"/>
                  </a:lnTo>
                  <a:lnTo>
                    <a:pt x="121" y="212"/>
                  </a:lnTo>
                  <a:lnTo>
                    <a:pt x="105" y="213"/>
                  </a:lnTo>
                  <a:lnTo>
                    <a:pt x="92" y="212"/>
                  </a:lnTo>
                  <a:lnTo>
                    <a:pt x="78" y="209"/>
                  </a:lnTo>
                  <a:lnTo>
                    <a:pt x="65" y="204"/>
                  </a:lnTo>
                  <a:lnTo>
                    <a:pt x="53" y="198"/>
                  </a:lnTo>
                  <a:lnTo>
                    <a:pt x="42" y="190"/>
                  </a:lnTo>
                  <a:lnTo>
                    <a:pt x="31" y="181"/>
                  </a:lnTo>
                  <a:lnTo>
                    <a:pt x="23" y="171"/>
                  </a:lnTo>
                  <a:lnTo>
                    <a:pt x="16" y="159"/>
                  </a:lnTo>
                  <a:lnTo>
                    <a:pt x="9" y="147"/>
                  </a:lnTo>
                  <a:lnTo>
                    <a:pt x="5" y="134"/>
                  </a:lnTo>
                  <a:lnTo>
                    <a:pt x="2" y="120"/>
                  </a:lnTo>
                  <a:lnTo>
                    <a:pt x="0" y="106"/>
                  </a:lnTo>
                  <a:lnTo>
                    <a:pt x="2" y="91"/>
                  </a:lnTo>
                  <a:lnTo>
                    <a:pt x="5" y="77"/>
                  </a:lnTo>
                  <a:lnTo>
                    <a:pt x="9" y="65"/>
                  </a:lnTo>
                  <a:lnTo>
                    <a:pt x="16" y="52"/>
                  </a:lnTo>
                  <a:lnTo>
                    <a:pt x="23" y="40"/>
                  </a:lnTo>
                  <a:lnTo>
                    <a:pt x="31" y="31"/>
                  </a:lnTo>
                  <a:lnTo>
                    <a:pt x="42" y="21"/>
                  </a:lnTo>
                  <a:lnTo>
                    <a:pt x="53" y="14"/>
                  </a:lnTo>
                  <a:lnTo>
                    <a:pt x="65" y="7"/>
                  </a:lnTo>
                  <a:lnTo>
                    <a:pt x="78" y="3"/>
                  </a:lnTo>
                  <a:lnTo>
                    <a:pt x="92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7" name="Freeform 14"/>
            <p:cNvSpPr>
              <a:spLocks/>
            </p:cNvSpPr>
            <p:nvPr/>
          </p:nvSpPr>
          <p:spPr bwMode="auto">
            <a:xfrm>
              <a:off x="2971" y="2188"/>
              <a:ext cx="106" cy="107"/>
            </a:xfrm>
            <a:custGeom>
              <a:avLst/>
              <a:gdLst>
                <a:gd name="T0" fmla="*/ 27 w 212"/>
                <a:gd name="T1" fmla="*/ 0 h 213"/>
                <a:gd name="T2" fmla="*/ 30 w 212"/>
                <a:gd name="T3" fmla="*/ 0 h 213"/>
                <a:gd name="T4" fmla="*/ 34 w 212"/>
                <a:gd name="T5" fmla="*/ 1 h 213"/>
                <a:gd name="T6" fmla="*/ 37 w 212"/>
                <a:gd name="T7" fmla="*/ 2 h 213"/>
                <a:gd name="T8" fmla="*/ 40 w 212"/>
                <a:gd name="T9" fmla="*/ 4 h 213"/>
                <a:gd name="T10" fmla="*/ 43 w 212"/>
                <a:gd name="T11" fmla="*/ 6 h 213"/>
                <a:gd name="T12" fmla="*/ 46 w 212"/>
                <a:gd name="T13" fmla="*/ 8 h 213"/>
                <a:gd name="T14" fmla="*/ 48 w 212"/>
                <a:gd name="T15" fmla="*/ 10 h 213"/>
                <a:gd name="T16" fmla="*/ 50 w 212"/>
                <a:gd name="T17" fmla="*/ 13 h 213"/>
                <a:gd name="T18" fmla="*/ 52 w 212"/>
                <a:gd name="T19" fmla="*/ 17 h 213"/>
                <a:gd name="T20" fmla="*/ 53 w 212"/>
                <a:gd name="T21" fmla="*/ 20 h 213"/>
                <a:gd name="T22" fmla="*/ 53 w 212"/>
                <a:gd name="T23" fmla="*/ 23 h 213"/>
                <a:gd name="T24" fmla="*/ 53 w 212"/>
                <a:gd name="T25" fmla="*/ 27 h 213"/>
                <a:gd name="T26" fmla="*/ 53 w 212"/>
                <a:gd name="T27" fmla="*/ 30 h 213"/>
                <a:gd name="T28" fmla="*/ 53 w 212"/>
                <a:gd name="T29" fmla="*/ 34 h 213"/>
                <a:gd name="T30" fmla="*/ 52 w 212"/>
                <a:gd name="T31" fmla="*/ 37 h 213"/>
                <a:gd name="T32" fmla="*/ 50 w 212"/>
                <a:gd name="T33" fmla="*/ 40 h 213"/>
                <a:gd name="T34" fmla="*/ 48 w 212"/>
                <a:gd name="T35" fmla="*/ 43 h 213"/>
                <a:gd name="T36" fmla="*/ 46 w 212"/>
                <a:gd name="T37" fmla="*/ 46 h 213"/>
                <a:gd name="T38" fmla="*/ 43 w 212"/>
                <a:gd name="T39" fmla="*/ 48 h 213"/>
                <a:gd name="T40" fmla="*/ 40 w 212"/>
                <a:gd name="T41" fmla="*/ 50 h 213"/>
                <a:gd name="T42" fmla="*/ 37 w 212"/>
                <a:gd name="T43" fmla="*/ 51 h 213"/>
                <a:gd name="T44" fmla="*/ 34 w 212"/>
                <a:gd name="T45" fmla="*/ 53 h 213"/>
                <a:gd name="T46" fmla="*/ 30 w 212"/>
                <a:gd name="T47" fmla="*/ 53 h 213"/>
                <a:gd name="T48" fmla="*/ 27 w 212"/>
                <a:gd name="T49" fmla="*/ 54 h 213"/>
                <a:gd name="T50" fmla="*/ 23 w 212"/>
                <a:gd name="T51" fmla="*/ 53 h 213"/>
                <a:gd name="T52" fmla="*/ 20 w 212"/>
                <a:gd name="T53" fmla="*/ 53 h 213"/>
                <a:gd name="T54" fmla="*/ 17 w 212"/>
                <a:gd name="T55" fmla="*/ 51 h 213"/>
                <a:gd name="T56" fmla="*/ 14 w 212"/>
                <a:gd name="T57" fmla="*/ 50 h 213"/>
                <a:gd name="T58" fmla="*/ 11 w 212"/>
                <a:gd name="T59" fmla="*/ 48 h 213"/>
                <a:gd name="T60" fmla="*/ 8 w 212"/>
                <a:gd name="T61" fmla="*/ 46 h 213"/>
                <a:gd name="T62" fmla="*/ 6 w 212"/>
                <a:gd name="T63" fmla="*/ 43 h 213"/>
                <a:gd name="T64" fmla="*/ 4 w 212"/>
                <a:gd name="T65" fmla="*/ 40 h 213"/>
                <a:gd name="T66" fmla="*/ 3 w 212"/>
                <a:gd name="T67" fmla="*/ 37 h 213"/>
                <a:gd name="T68" fmla="*/ 2 w 212"/>
                <a:gd name="T69" fmla="*/ 34 h 213"/>
                <a:gd name="T70" fmla="*/ 1 w 212"/>
                <a:gd name="T71" fmla="*/ 30 h 213"/>
                <a:gd name="T72" fmla="*/ 0 w 212"/>
                <a:gd name="T73" fmla="*/ 27 h 213"/>
                <a:gd name="T74" fmla="*/ 1 w 212"/>
                <a:gd name="T75" fmla="*/ 23 h 213"/>
                <a:gd name="T76" fmla="*/ 2 w 212"/>
                <a:gd name="T77" fmla="*/ 20 h 213"/>
                <a:gd name="T78" fmla="*/ 3 w 212"/>
                <a:gd name="T79" fmla="*/ 17 h 213"/>
                <a:gd name="T80" fmla="*/ 4 w 212"/>
                <a:gd name="T81" fmla="*/ 13 h 213"/>
                <a:gd name="T82" fmla="*/ 6 w 212"/>
                <a:gd name="T83" fmla="*/ 10 h 213"/>
                <a:gd name="T84" fmla="*/ 8 w 212"/>
                <a:gd name="T85" fmla="*/ 8 h 213"/>
                <a:gd name="T86" fmla="*/ 11 w 212"/>
                <a:gd name="T87" fmla="*/ 6 h 213"/>
                <a:gd name="T88" fmla="*/ 14 w 212"/>
                <a:gd name="T89" fmla="*/ 4 h 213"/>
                <a:gd name="T90" fmla="*/ 17 w 212"/>
                <a:gd name="T91" fmla="*/ 2 h 213"/>
                <a:gd name="T92" fmla="*/ 20 w 212"/>
                <a:gd name="T93" fmla="*/ 1 h 213"/>
                <a:gd name="T94" fmla="*/ 23 w 212"/>
                <a:gd name="T95" fmla="*/ 0 h 213"/>
                <a:gd name="T96" fmla="*/ 27 w 212"/>
                <a:gd name="T97" fmla="*/ 0 h 213"/>
                <a:gd name="T98" fmla="*/ 27 w 212"/>
                <a:gd name="T99" fmla="*/ 0 h 2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3"/>
                <a:gd name="T152" fmla="*/ 212 w 212"/>
                <a:gd name="T153" fmla="*/ 213 h 2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3">
                  <a:moveTo>
                    <a:pt x="105" y="0"/>
                  </a:moveTo>
                  <a:lnTo>
                    <a:pt x="121" y="0"/>
                  </a:lnTo>
                  <a:lnTo>
                    <a:pt x="135" y="3"/>
                  </a:lnTo>
                  <a:lnTo>
                    <a:pt x="147" y="7"/>
                  </a:lnTo>
                  <a:lnTo>
                    <a:pt x="160" y="14"/>
                  </a:lnTo>
                  <a:lnTo>
                    <a:pt x="172" y="21"/>
                  </a:lnTo>
                  <a:lnTo>
                    <a:pt x="181" y="31"/>
                  </a:lnTo>
                  <a:lnTo>
                    <a:pt x="191" y="40"/>
                  </a:lnTo>
                  <a:lnTo>
                    <a:pt x="198" y="52"/>
                  </a:lnTo>
                  <a:lnTo>
                    <a:pt x="205" y="65"/>
                  </a:lnTo>
                  <a:lnTo>
                    <a:pt x="209" y="77"/>
                  </a:lnTo>
                  <a:lnTo>
                    <a:pt x="212" y="91"/>
                  </a:lnTo>
                  <a:lnTo>
                    <a:pt x="212" y="106"/>
                  </a:lnTo>
                  <a:lnTo>
                    <a:pt x="212" y="120"/>
                  </a:lnTo>
                  <a:lnTo>
                    <a:pt x="209" y="134"/>
                  </a:lnTo>
                  <a:lnTo>
                    <a:pt x="205" y="147"/>
                  </a:lnTo>
                  <a:lnTo>
                    <a:pt x="198" y="159"/>
                  </a:lnTo>
                  <a:lnTo>
                    <a:pt x="191" y="171"/>
                  </a:lnTo>
                  <a:lnTo>
                    <a:pt x="181" y="181"/>
                  </a:lnTo>
                  <a:lnTo>
                    <a:pt x="172" y="190"/>
                  </a:lnTo>
                  <a:lnTo>
                    <a:pt x="160" y="198"/>
                  </a:lnTo>
                  <a:lnTo>
                    <a:pt x="147" y="204"/>
                  </a:lnTo>
                  <a:lnTo>
                    <a:pt x="135" y="209"/>
                  </a:lnTo>
                  <a:lnTo>
                    <a:pt x="121" y="212"/>
                  </a:lnTo>
                  <a:lnTo>
                    <a:pt x="105" y="213"/>
                  </a:lnTo>
                  <a:lnTo>
                    <a:pt x="92" y="212"/>
                  </a:lnTo>
                  <a:lnTo>
                    <a:pt x="78" y="209"/>
                  </a:lnTo>
                  <a:lnTo>
                    <a:pt x="65" y="204"/>
                  </a:lnTo>
                  <a:lnTo>
                    <a:pt x="53" y="198"/>
                  </a:lnTo>
                  <a:lnTo>
                    <a:pt x="42" y="190"/>
                  </a:lnTo>
                  <a:lnTo>
                    <a:pt x="31" y="181"/>
                  </a:lnTo>
                  <a:lnTo>
                    <a:pt x="23" y="171"/>
                  </a:lnTo>
                  <a:lnTo>
                    <a:pt x="16" y="159"/>
                  </a:lnTo>
                  <a:lnTo>
                    <a:pt x="9" y="147"/>
                  </a:lnTo>
                  <a:lnTo>
                    <a:pt x="5" y="134"/>
                  </a:lnTo>
                  <a:lnTo>
                    <a:pt x="2" y="120"/>
                  </a:lnTo>
                  <a:lnTo>
                    <a:pt x="0" y="106"/>
                  </a:lnTo>
                  <a:lnTo>
                    <a:pt x="2" y="91"/>
                  </a:lnTo>
                  <a:lnTo>
                    <a:pt x="5" y="77"/>
                  </a:lnTo>
                  <a:lnTo>
                    <a:pt x="9" y="65"/>
                  </a:lnTo>
                  <a:lnTo>
                    <a:pt x="16" y="52"/>
                  </a:lnTo>
                  <a:lnTo>
                    <a:pt x="23" y="40"/>
                  </a:lnTo>
                  <a:lnTo>
                    <a:pt x="31" y="31"/>
                  </a:lnTo>
                  <a:lnTo>
                    <a:pt x="42" y="21"/>
                  </a:lnTo>
                  <a:lnTo>
                    <a:pt x="53" y="14"/>
                  </a:lnTo>
                  <a:lnTo>
                    <a:pt x="65" y="7"/>
                  </a:lnTo>
                  <a:lnTo>
                    <a:pt x="78" y="3"/>
                  </a:lnTo>
                  <a:lnTo>
                    <a:pt x="92" y="0"/>
                  </a:lnTo>
                  <a:lnTo>
                    <a:pt x="10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8" name="Freeform 15"/>
            <p:cNvSpPr>
              <a:spLocks/>
            </p:cNvSpPr>
            <p:nvPr/>
          </p:nvSpPr>
          <p:spPr bwMode="auto">
            <a:xfrm>
              <a:off x="3023" y="2186"/>
              <a:ext cx="55" cy="109"/>
            </a:xfrm>
            <a:custGeom>
              <a:avLst/>
              <a:gdLst>
                <a:gd name="T0" fmla="*/ 0 w 110"/>
                <a:gd name="T1" fmla="*/ 0 h 218"/>
                <a:gd name="T2" fmla="*/ 0 w 110"/>
                <a:gd name="T3" fmla="*/ 2 h 218"/>
                <a:gd name="T4" fmla="*/ 6 w 110"/>
                <a:gd name="T5" fmla="*/ 2 h 218"/>
                <a:gd name="T6" fmla="*/ 8 w 110"/>
                <a:gd name="T7" fmla="*/ 2 h 218"/>
                <a:gd name="T8" fmla="*/ 11 w 110"/>
                <a:gd name="T9" fmla="*/ 3 h 218"/>
                <a:gd name="T10" fmla="*/ 12 w 110"/>
                <a:gd name="T11" fmla="*/ 4 h 218"/>
                <a:gd name="T12" fmla="*/ 17 w 110"/>
                <a:gd name="T13" fmla="*/ 7 h 218"/>
                <a:gd name="T14" fmla="*/ 21 w 110"/>
                <a:gd name="T15" fmla="*/ 11 h 218"/>
                <a:gd name="T16" fmla="*/ 24 w 110"/>
                <a:gd name="T17" fmla="*/ 16 h 218"/>
                <a:gd name="T18" fmla="*/ 25 w 110"/>
                <a:gd name="T19" fmla="*/ 17 h 218"/>
                <a:gd name="T20" fmla="*/ 26 w 110"/>
                <a:gd name="T21" fmla="*/ 20 h 218"/>
                <a:gd name="T22" fmla="*/ 26 w 110"/>
                <a:gd name="T23" fmla="*/ 22 h 218"/>
                <a:gd name="T24" fmla="*/ 26 w 110"/>
                <a:gd name="T25" fmla="*/ 33 h 218"/>
                <a:gd name="T26" fmla="*/ 26 w 110"/>
                <a:gd name="T27" fmla="*/ 35 h 218"/>
                <a:gd name="T28" fmla="*/ 25 w 110"/>
                <a:gd name="T29" fmla="*/ 38 h 218"/>
                <a:gd name="T30" fmla="*/ 24 w 110"/>
                <a:gd name="T31" fmla="*/ 39 h 218"/>
                <a:gd name="T32" fmla="*/ 21 w 110"/>
                <a:gd name="T33" fmla="*/ 44 h 218"/>
                <a:gd name="T34" fmla="*/ 17 w 110"/>
                <a:gd name="T35" fmla="*/ 48 h 218"/>
                <a:gd name="T36" fmla="*/ 12 w 110"/>
                <a:gd name="T37" fmla="*/ 51 h 218"/>
                <a:gd name="T38" fmla="*/ 11 w 110"/>
                <a:gd name="T39" fmla="*/ 52 h 218"/>
                <a:gd name="T40" fmla="*/ 8 w 110"/>
                <a:gd name="T41" fmla="*/ 53 h 218"/>
                <a:gd name="T42" fmla="*/ 4 w 110"/>
                <a:gd name="T43" fmla="*/ 54 h 218"/>
                <a:gd name="T44" fmla="*/ 0 w 110"/>
                <a:gd name="T45" fmla="*/ 54 h 218"/>
                <a:gd name="T46" fmla="*/ 0 w 110"/>
                <a:gd name="T47" fmla="*/ 55 h 218"/>
                <a:gd name="T48" fmla="*/ 4 w 110"/>
                <a:gd name="T49" fmla="*/ 54 h 218"/>
                <a:gd name="T50" fmla="*/ 8 w 110"/>
                <a:gd name="T51" fmla="*/ 54 h 218"/>
                <a:gd name="T52" fmla="*/ 11 w 110"/>
                <a:gd name="T53" fmla="*/ 53 h 218"/>
                <a:gd name="T54" fmla="*/ 16 w 110"/>
                <a:gd name="T55" fmla="*/ 50 h 218"/>
                <a:gd name="T56" fmla="*/ 18 w 110"/>
                <a:gd name="T57" fmla="*/ 49 h 218"/>
                <a:gd name="T58" fmla="*/ 22 w 110"/>
                <a:gd name="T59" fmla="*/ 44 h 218"/>
                <a:gd name="T60" fmla="*/ 23 w 110"/>
                <a:gd name="T61" fmla="*/ 43 h 218"/>
                <a:gd name="T62" fmla="*/ 26 w 110"/>
                <a:gd name="T63" fmla="*/ 38 h 218"/>
                <a:gd name="T64" fmla="*/ 27 w 110"/>
                <a:gd name="T65" fmla="*/ 35 h 218"/>
                <a:gd name="T66" fmla="*/ 28 w 110"/>
                <a:gd name="T67" fmla="*/ 29 h 218"/>
                <a:gd name="T68" fmla="*/ 28 w 110"/>
                <a:gd name="T69" fmla="*/ 25 h 218"/>
                <a:gd name="T70" fmla="*/ 27 w 110"/>
                <a:gd name="T71" fmla="*/ 20 h 218"/>
                <a:gd name="T72" fmla="*/ 26 w 110"/>
                <a:gd name="T73" fmla="*/ 17 h 218"/>
                <a:gd name="T74" fmla="*/ 23 w 110"/>
                <a:gd name="T75" fmla="*/ 12 h 218"/>
                <a:gd name="T76" fmla="*/ 22 w 110"/>
                <a:gd name="T77" fmla="*/ 11 h 218"/>
                <a:gd name="T78" fmla="*/ 18 w 110"/>
                <a:gd name="T79" fmla="*/ 6 h 218"/>
                <a:gd name="T80" fmla="*/ 16 w 110"/>
                <a:gd name="T81" fmla="*/ 5 h 218"/>
                <a:gd name="T82" fmla="*/ 11 w 110"/>
                <a:gd name="T83" fmla="*/ 3 h 218"/>
                <a:gd name="T84" fmla="*/ 8 w 110"/>
                <a:gd name="T85" fmla="*/ 1 h 218"/>
                <a:gd name="T86" fmla="*/ 3 w 110"/>
                <a:gd name="T87" fmla="*/ 0 h 218"/>
                <a:gd name="T88" fmla="*/ 0 w 110"/>
                <a:gd name="T89" fmla="*/ 0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0"/>
                <a:gd name="T136" fmla="*/ 0 h 218"/>
                <a:gd name="T137" fmla="*/ 110 w 110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0" h="218">
                  <a:moveTo>
                    <a:pt x="0" y="0"/>
                  </a:moveTo>
                  <a:lnTo>
                    <a:pt x="0" y="6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42" y="12"/>
                  </a:lnTo>
                  <a:lnTo>
                    <a:pt x="47" y="15"/>
                  </a:lnTo>
                  <a:lnTo>
                    <a:pt x="65" y="26"/>
                  </a:lnTo>
                  <a:lnTo>
                    <a:pt x="84" y="44"/>
                  </a:lnTo>
                  <a:lnTo>
                    <a:pt x="95" y="63"/>
                  </a:lnTo>
                  <a:lnTo>
                    <a:pt x="98" y="68"/>
                  </a:lnTo>
                  <a:lnTo>
                    <a:pt x="103" y="80"/>
                  </a:lnTo>
                  <a:lnTo>
                    <a:pt x="104" y="88"/>
                  </a:lnTo>
                  <a:lnTo>
                    <a:pt x="104" y="130"/>
                  </a:lnTo>
                  <a:lnTo>
                    <a:pt x="103" y="137"/>
                  </a:lnTo>
                  <a:lnTo>
                    <a:pt x="98" y="150"/>
                  </a:lnTo>
                  <a:lnTo>
                    <a:pt x="95" y="154"/>
                  </a:lnTo>
                  <a:lnTo>
                    <a:pt x="84" y="173"/>
                  </a:lnTo>
                  <a:lnTo>
                    <a:pt x="65" y="192"/>
                  </a:lnTo>
                  <a:lnTo>
                    <a:pt x="47" y="202"/>
                  </a:lnTo>
                  <a:lnTo>
                    <a:pt x="42" y="205"/>
                  </a:lnTo>
                  <a:lnTo>
                    <a:pt x="30" y="210"/>
                  </a:lnTo>
                  <a:lnTo>
                    <a:pt x="16" y="213"/>
                  </a:lnTo>
                  <a:lnTo>
                    <a:pt x="0" y="215"/>
                  </a:lnTo>
                  <a:lnTo>
                    <a:pt x="0" y="218"/>
                  </a:lnTo>
                  <a:lnTo>
                    <a:pt x="16" y="216"/>
                  </a:lnTo>
                  <a:lnTo>
                    <a:pt x="30" y="213"/>
                  </a:lnTo>
                  <a:lnTo>
                    <a:pt x="42" y="209"/>
                  </a:lnTo>
                  <a:lnTo>
                    <a:pt x="62" y="199"/>
                  </a:lnTo>
                  <a:lnTo>
                    <a:pt x="69" y="195"/>
                  </a:lnTo>
                  <a:lnTo>
                    <a:pt x="87" y="176"/>
                  </a:lnTo>
                  <a:lnTo>
                    <a:pt x="92" y="170"/>
                  </a:lnTo>
                  <a:lnTo>
                    <a:pt x="101" y="150"/>
                  </a:lnTo>
                  <a:lnTo>
                    <a:pt x="106" y="137"/>
                  </a:lnTo>
                  <a:lnTo>
                    <a:pt x="110" y="117"/>
                  </a:lnTo>
                  <a:lnTo>
                    <a:pt x="110" y="100"/>
                  </a:lnTo>
                  <a:lnTo>
                    <a:pt x="106" y="80"/>
                  </a:lnTo>
                  <a:lnTo>
                    <a:pt x="101" y="68"/>
                  </a:lnTo>
                  <a:lnTo>
                    <a:pt x="92" y="48"/>
                  </a:lnTo>
                  <a:lnTo>
                    <a:pt x="87" y="41"/>
                  </a:lnTo>
                  <a:lnTo>
                    <a:pt x="69" y="23"/>
                  </a:lnTo>
                  <a:lnTo>
                    <a:pt x="62" y="18"/>
                  </a:lnTo>
                  <a:lnTo>
                    <a:pt x="42" y="9"/>
                  </a:lnTo>
                  <a:lnTo>
                    <a:pt x="30" y="4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49" name="Freeform 16"/>
            <p:cNvSpPr>
              <a:spLocks/>
            </p:cNvSpPr>
            <p:nvPr/>
          </p:nvSpPr>
          <p:spPr bwMode="auto">
            <a:xfrm>
              <a:off x="2970" y="2186"/>
              <a:ext cx="53" cy="109"/>
            </a:xfrm>
            <a:custGeom>
              <a:avLst/>
              <a:gdLst>
                <a:gd name="T0" fmla="*/ 27 w 106"/>
                <a:gd name="T1" fmla="*/ 54 h 218"/>
                <a:gd name="T2" fmla="*/ 24 w 106"/>
                <a:gd name="T3" fmla="*/ 54 h 218"/>
                <a:gd name="T4" fmla="*/ 20 w 106"/>
                <a:gd name="T5" fmla="*/ 53 h 218"/>
                <a:gd name="T6" fmla="*/ 17 w 106"/>
                <a:gd name="T7" fmla="*/ 52 h 218"/>
                <a:gd name="T8" fmla="*/ 15 w 106"/>
                <a:gd name="T9" fmla="*/ 51 h 218"/>
                <a:gd name="T10" fmla="*/ 12 w 106"/>
                <a:gd name="T11" fmla="*/ 48 h 218"/>
                <a:gd name="T12" fmla="*/ 9 w 106"/>
                <a:gd name="T13" fmla="*/ 46 h 218"/>
                <a:gd name="T14" fmla="*/ 7 w 106"/>
                <a:gd name="T15" fmla="*/ 44 h 218"/>
                <a:gd name="T16" fmla="*/ 4 w 106"/>
                <a:gd name="T17" fmla="*/ 39 h 218"/>
                <a:gd name="T18" fmla="*/ 3 w 106"/>
                <a:gd name="T19" fmla="*/ 38 h 218"/>
                <a:gd name="T20" fmla="*/ 2 w 106"/>
                <a:gd name="T21" fmla="*/ 35 h 218"/>
                <a:gd name="T22" fmla="*/ 1 w 106"/>
                <a:gd name="T23" fmla="*/ 31 h 218"/>
                <a:gd name="T24" fmla="*/ 1 w 106"/>
                <a:gd name="T25" fmla="*/ 28 h 218"/>
                <a:gd name="T26" fmla="*/ 1 w 106"/>
                <a:gd name="T27" fmla="*/ 24 h 218"/>
                <a:gd name="T28" fmla="*/ 2 w 106"/>
                <a:gd name="T29" fmla="*/ 20 h 218"/>
                <a:gd name="T30" fmla="*/ 3 w 106"/>
                <a:gd name="T31" fmla="*/ 17 h 218"/>
                <a:gd name="T32" fmla="*/ 4 w 106"/>
                <a:gd name="T33" fmla="*/ 16 h 218"/>
                <a:gd name="T34" fmla="*/ 7 w 106"/>
                <a:gd name="T35" fmla="*/ 11 h 218"/>
                <a:gd name="T36" fmla="*/ 9 w 106"/>
                <a:gd name="T37" fmla="*/ 9 h 218"/>
                <a:gd name="T38" fmla="*/ 12 w 106"/>
                <a:gd name="T39" fmla="*/ 7 h 218"/>
                <a:gd name="T40" fmla="*/ 15 w 106"/>
                <a:gd name="T41" fmla="*/ 5 h 218"/>
                <a:gd name="T42" fmla="*/ 17 w 106"/>
                <a:gd name="T43" fmla="*/ 3 h 218"/>
                <a:gd name="T44" fmla="*/ 20 w 106"/>
                <a:gd name="T45" fmla="*/ 2 h 218"/>
                <a:gd name="T46" fmla="*/ 22 w 106"/>
                <a:gd name="T47" fmla="*/ 2 h 218"/>
                <a:gd name="T48" fmla="*/ 25 w 106"/>
                <a:gd name="T49" fmla="*/ 0 h 218"/>
                <a:gd name="T50" fmla="*/ 20 w 106"/>
                <a:gd name="T51" fmla="*/ 1 h 218"/>
                <a:gd name="T52" fmla="*/ 17 w 106"/>
                <a:gd name="T53" fmla="*/ 3 h 218"/>
                <a:gd name="T54" fmla="*/ 13 w 106"/>
                <a:gd name="T55" fmla="*/ 5 h 218"/>
                <a:gd name="T56" fmla="*/ 11 w 106"/>
                <a:gd name="T57" fmla="*/ 6 h 218"/>
                <a:gd name="T58" fmla="*/ 8 w 106"/>
                <a:gd name="T59" fmla="*/ 8 h 218"/>
                <a:gd name="T60" fmla="*/ 6 w 106"/>
                <a:gd name="T61" fmla="*/ 11 h 218"/>
                <a:gd name="T62" fmla="*/ 5 w 106"/>
                <a:gd name="T63" fmla="*/ 12 h 218"/>
                <a:gd name="T64" fmla="*/ 3 w 106"/>
                <a:gd name="T65" fmla="*/ 17 h 218"/>
                <a:gd name="T66" fmla="*/ 1 w 106"/>
                <a:gd name="T67" fmla="*/ 20 h 218"/>
                <a:gd name="T68" fmla="*/ 1 w 106"/>
                <a:gd name="T69" fmla="*/ 24 h 218"/>
                <a:gd name="T70" fmla="*/ 0 w 106"/>
                <a:gd name="T71" fmla="*/ 28 h 218"/>
                <a:gd name="T72" fmla="*/ 1 w 106"/>
                <a:gd name="T73" fmla="*/ 31 h 218"/>
                <a:gd name="T74" fmla="*/ 1 w 106"/>
                <a:gd name="T75" fmla="*/ 35 h 218"/>
                <a:gd name="T76" fmla="*/ 3 w 106"/>
                <a:gd name="T77" fmla="*/ 38 h 218"/>
                <a:gd name="T78" fmla="*/ 5 w 106"/>
                <a:gd name="T79" fmla="*/ 43 h 218"/>
                <a:gd name="T80" fmla="*/ 6 w 106"/>
                <a:gd name="T81" fmla="*/ 44 h 218"/>
                <a:gd name="T82" fmla="*/ 8 w 106"/>
                <a:gd name="T83" fmla="*/ 47 h 218"/>
                <a:gd name="T84" fmla="*/ 11 w 106"/>
                <a:gd name="T85" fmla="*/ 49 h 218"/>
                <a:gd name="T86" fmla="*/ 13 w 106"/>
                <a:gd name="T87" fmla="*/ 51 h 218"/>
                <a:gd name="T88" fmla="*/ 17 w 106"/>
                <a:gd name="T89" fmla="*/ 53 h 218"/>
                <a:gd name="T90" fmla="*/ 20 w 106"/>
                <a:gd name="T91" fmla="*/ 54 h 218"/>
                <a:gd name="T92" fmla="*/ 24 w 106"/>
                <a:gd name="T93" fmla="*/ 54 h 218"/>
                <a:gd name="T94" fmla="*/ 27 w 106"/>
                <a:gd name="T95" fmla="*/ 55 h 218"/>
                <a:gd name="T96" fmla="*/ 27 w 106"/>
                <a:gd name="T97" fmla="*/ 54 h 2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"/>
                <a:gd name="T148" fmla="*/ 0 h 218"/>
                <a:gd name="T149" fmla="*/ 106 w 106"/>
                <a:gd name="T150" fmla="*/ 218 h 2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" h="218">
                  <a:moveTo>
                    <a:pt x="106" y="215"/>
                  </a:moveTo>
                  <a:lnTo>
                    <a:pt x="93" y="213"/>
                  </a:lnTo>
                  <a:lnTo>
                    <a:pt x="79" y="210"/>
                  </a:lnTo>
                  <a:lnTo>
                    <a:pt x="66" y="205"/>
                  </a:lnTo>
                  <a:lnTo>
                    <a:pt x="58" y="201"/>
                  </a:lnTo>
                  <a:lnTo>
                    <a:pt x="45" y="192"/>
                  </a:lnTo>
                  <a:lnTo>
                    <a:pt x="34" y="182"/>
                  </a:lnTo>
                  <a:lnTo>
                    <a:pt x="26" y="173"/>
                  </a:lnTo>
                  <a:lnTo>
                    <a:pt x="15" y="154"/>
                  </a:lnTo>
                  <a:lnTo>
                    <a:pt x="12" y="150"/>
                  </a:lnTo>
                  <a:lnTo>
                    <a:pt x="7" y="137"/>
                  </a:lnTo>
                  <a:lnTo>
                    <a:pt x="4" y="123"/>
                  </a:lnTo>
                  <a:lnTo>
                    <a:pt x="3" y="109"/>
                  </a:lnTo>
                  <a:lnTo>
                    <a:pt x="4" y="94"/>
                  </a:lnTo>
                  <a:lnTo>
                    <a:pt x="7" y="80"/>
                  </a:lnTo>
                  <a:lnTo>
                    <a:pt x="12" y="68"/>
                  </a:lnTo>
                  <a:lnTo>
                    <a:pt x="15" y="63"/>
                  </a:lnTo>
                  <a:lnTo>
                    <a:pt x="26" y="44"/>
                  </a:lnTo>
                  <a:lnTo>
                    <a:pt x="34" y="35"/>
                  </a:lnTo>
                  <a:lnTo>
                    <a:pt x="45" y="26"/>
                  </a:lnTo>
                  <a:lnTo>
                    <a:pt x="58" y="17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86" y="6"/>
                  </a:lnTo>
                  <a:lnTo>
                    <a:pt x="99" y="0"/>
                  </a:lnTo>
                  <a:lnTo>
                    <a:pt x="79" y="4"/>
                  </a:lnTo>
                  <a:lnTo>
                    <a:pt x="66" y="9"/>
                  </a:lnTo>
                  <a:lnTo>
                    <a:pt x="49" y="17"/>
                  </a:lnTo>
                  <a:lnTo>
                    <a:pt x="41" y="23"/>
                  </a:lnTo>
                  <a:lnTo>
                    <a:pt x="31" y="32"/>
                  </a:lnTo>
                  <a:lnTo>
                    <a:pt x="23" y="41"/>
                  </a:lnTo>
                  <a:lnTo>
                    <a:pt x="18" y="48"/>
                  </a:lnTo>
                  <a:lnTo>
                    <a:pt x="9" y="68"/>
                  </a:lnTo>
                  <a:lnTo>
                    <a:pt x="4" y="80"/>
                  </a:lnTo>
                  <a:lnTo>
                    <a:pt x="1" y="94"/>
                  </a:lnTo>
                  <a:lnTo>
                    <a:pt x="0" y="109"/>
                  </a:lnTo>
                  <a:lnTo>
                    <a:pt x="1" y="123"/>
                  </a:lnTo>
                  <a:lnTo>
                    <a:pt x="4" y="137"/>
                  </a:lnTo>
                  <a:lnTo>
                    <a:pt x="9" y="150"/>
                  </a:lnTo>
                  <a:lnTo>
                    <a:pt x="18" y="170"/>
                  </a:lnTo>
                  <a:lnTo>
                    <a:pt x="23" y="176"/>
                  </a:lnTo>
                  <a:lnTo>
                    <a:pt x="31" y="185"/>
                  </a:lnTo>
                  <a:lnTo>
                    <a:pt x="41" y="195"/>
                  </a:lnTo>
                  <a:lnTo>
                    <a:pt x="49" y="201"/>
                  </a:lnTo>
                  <a:lnTo>
                    <a:pt x="66" y="209"/>
                  </a:lnTo>
                  <a:lnTo>
                    <a:pt x="79" y="213"/>
                  </a:lnTo>
                  <a:lnTo>
                    <a:pt x="93" y="216"/>
                  </a:lnTo>
                  <a:lnTo>
                    <a:pt x="106" y="218"/>
                  </a:lnTo>
                  <a:lnTo>
                    <a:pt x="106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0" name="Freeform 17"/>
            <p:cNvSpPr>
              <a:spLocks/>
            </p:cNvSpPr>
            <p:nvPr/>
          </p:nvSpPr>
          <p:spPr bwMode="auto">
            <a:xfrm>
              <a:off x="2971" y="2188"/>
              <a:ext cx="106" cy="107"/>
            </a:xfrm>
            <a:custGeom>
              <a:avLst/>
              <a:gdLst>
                <a:gd name="T0" fmla="*/ 27 w 212"/>
                <a:gd name="T1" fmla="*/ 0 h 213"/>
                <a:gd name="T2" fmla="*/ 30 w 212"/>
                <a:gd name="T3" fmla="*/ 0 h 213"/>
                <a:gd name="T4" fmla="*/ 34 w 212"/>
                <a:gd name="T5" fmla="*/ 1 h 213"/>
                <a:gd name="T6" fmla="*/ 37 w 212"/>
                <a:gd name="T7" fmla="*/ 2 h 213"/>
                <a:gd name="T8" fmla="*/ 40 w 212"/>
                <a:gd name="T9" fmla="*/ 4 h 213"/>
                <a:gd name="T10" fmla="*/ 43 w 212"/>
                <a:gd name="T11" fmla="*/ 6 h 213"/>
                <a:gd name="T12" fmla="*/ 46 w 212"/>
                <a:gd name="T13" fmla="*/ 8 h 213"/>
                <a:gd name="T14" fmla="*/ 48 w 212"/>
                <a:gd name="T15" fmla="*/ 10 h 213"/>
                <a:gd name="T16" fmla="*/ 50 w 212"/>
                <a:gd name="T17" fmla="*/ 13 h 213"/>
                <a:gd name="T18" fmla="*/ 52 w 212"/>
                <a:gd name="T19" fmla="*/ 17 h 213"/>
                <a:gd name="T20" fmla="*/ 53 w 212"/>
                <a:gd name="T21" fmla="*/ 20 h 213"/>
                <a:gd name="T22" fmla="*/ 53 w 212"/>
                <a:gd name="T23" fmla="*/ 23 h 213"/>
                <a:gd name="T24" fmla="*/ 53 w 212"/>
                <a:gd name="T25" fmla="*/ 27 h 213"/>
                <a:gd name="T26" fmla="*/ 53 w 212"/>
                <a:gd name="T27" fmla="*/ 30 h 213"/>
                <a:gd name="T28" fmla="*/ 53 w 212"/>
                <a:gd name="T29" fmla="*/ 34 h 213"/>
                <a:gd name="T30" fmla="*/ 52 w 212"/>
                <a:gd name="T31" fmla="*/ 37 h 213"/>
                <a:gd name="T32" fmla="*/ 50 w 212"/>
                <a:gd name="T33" fmla="*/ 40 h 213"/>
                <a:gd name="T34" fmla="*/ 48 w 212"/>
                <a:gd name="T35" fmla="*/ 43 h 213"/>
                <a:gd name="T36" fmla="*/ 46 w 212"/>
                <a:gd name="T37" fmla="*/ 46 h 213"/>
                <a:gd name="T38" fmla="*/ 43 w 212"/>
                <a:gd name="T39" fmla="*/ 48 h 213"/>
                <a:gd name="T40" fmla="*/ 40 w 212"/>
                <a:gd name="T41" fmla="*/ 50 h 213"/>
                <a:gd name="T42" fmla="*/ 37 w 212"/>
                <a:gd name="T43" fmla="*/ 51 h 213"/>
                <a:gd name="T44" fmla="*/ 34 w 212"/>
                <a:gd name="T45" fmla="*/ 53 h 213"/>
                <a:gd name="T46" fmla="*/ 30 w 212"/>
                <a:gd name="T47" fmla="*/ 53 h 213"/>
                <a:gd name="T48" fmla="*/ 27 w 212"/>
                <a:gd name="T49" fmla="*/ 54 h 213"/>
                <a:gd name="T50" fmla="*/ 23 w 212"/>
                <a:gd name="T51" fmla="*/ 53 h 213"/>
                <a:gd name="T52" fmla="*/ 20 w 212"/>
                <a:gd name="T53" fmla="*/ 53 h 213"/>
                <a:gd name="T54" fmla="*/ 17 w 212"/>
                <a:gd name="T55" fmla="*/ 51 h 213"/>
                <a:gd name="T56" fmla="*/ 14 w 212"/>
                <a:gd name="T57" fmla="*/ 50 h 213"/>
                <a:gd name="T58" fmla="*/ 11 w 212"/>
                <a:gd name="T59" fmla="*/ 48 h 213"/>
                <a:gd name="T60" fmla="*/ 8 w 212"/>
                <a:gd name="T61" fmla="*/ 46 h 213"/>
                <a:gd name="T62" fmla="*/ 6 w 212"/>
                <a:gd name="T63" fmla="*/ 43 h 213"/>
                <a:gd name="T64" fmla="*/ 4 w 212"/>
                <a:gd name="T65" fmla="*/ 40 h 213"/>
                <a:gd name="T66" fmla="*/ 3 w 212"/>
                <a:gd name="T67" fmla="*/ 37 h 213"/>
                <a:gd name="T68" fmla="*/ 2 w 212"/>
                <a:gd name="T69" fmla="*/ 34 h 213"/>
                <a:gd name="T70" fmla="*/ 1 w 212"/>
                <a:gd name="T71" fmla="*/ 30 h 213"/>
                <a:gd name="T72" fmla="*/ 0 w 212"/>
                <a:gd name="T73" fmla="*/ 27 h 213"/>
                <a:gd name="T74" fmla="*/ 1 w 212"/>
                <a:gd name="T75" fmla="*/ 23 h 213"/>
                <a:gd name="T76" fmla="*/ 2 w 212"/>
                <a:gd name="T77" fmla="*/ 20 h 213"/>
                <a:gd name="T78" fmla="*/ 3 w 212"/>
                <a:gd name="T79" fmla="*/ 17 h 213"/>
                <a:gd name="T80" fmla="*/ 4 w 212"/>
                <a:gd name="T81" fmla="*/ 13 h 213"/>
                <a:gd name="T82" fmla="*/ 6 w 212"/>
                <a:gd name="T83" fmla="*/ 10 h 213"/>
                <a:gd name="T84" fmla="*/ 8 w 212"/>
                <a:gd name="T85" fmla="*/ 8 h 213"/>
                <a:gd name="T86" fmla="*/ 11 w 212"/>
                <a:gd name="T87" fmla="*/ 6 h 213"/>
                <a:gd name="T88" fmla="*/ 14 w 212"/>
                <a:gd name="T89" fmla="*/ 4 h 213"/>
                <a:gd name="T90" fmla="*/ 17 w 212"/>
                <a:gd name="T91" fmla="*/ 2 h 213"/>
                <a:gd name="T92" fmla="*/ 20 w 212"/>
                <a:gd name="T93" fmla="*/ 1 h 213"/>
                <a:gd name="T94" fmla="*/ 23 w 212"/>
                <a:gd name="T95" fmla="*/ 0 h 213"/>
                <a:gd name="T96" fmla="*/ 27 w 212"/>
                <a:gd name="T97" fmla="*/ 0 h 213"/>
                <a:gd name="T98" fmla="*/ 27 w 212"/>
                <a:gd name="T99" fmla="*/ 0 h 2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3"/>
                <a:gd name="T152" fmla="*/ 212 w 212"/>
                <a:gd name="T153" fmla="*/ 213 h 2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3">
                  <a:moveTo>
                    <a:pt x="105" y="0"/>
                  </a:moveTo>
                  <a:lnTo>
                    <a:pt x="121" y="0"/>
                  </a:lnTo>
                  <a:lnTo>
                    <a:pt x="135" y="3"/>
                  </a:lnTo>
                  <a:lnTo>
                    <a:pt x="147" y="7"/>
                  </a:lnTo>
                  <a:lnTo>
                    <a:pt x="160" y="14"/>
                  </a:lnTo>
                  <a:lnTo>
                    <a:pt x="172" y="21"/>
                  </a:lnTo>
                  <a:lnTo>
                    <a:pt x="181" y="31"/>
                  </a:lnTo>
                  <a:lnTo>
                    <a:pt x="191" y="40"/>
                  </a:lnTo>
                  <a:lnTo>
                    <a:pt x="198" y="52"/>
                  </a:lnTo>
                  <a:lnTo>
                    <a:pt x="205" y="65"/>
                  </a:lnTo>
                  <a:lnTo>
                    <a:pt x="209" y="77"/>
                  </a:lnTo>
                  <a:lnTo>
                    <a:pt x="212" y="91"/>
                  </a:lnTo>
                  <a:lnTo>
                    <a:pt x="212" y="106"/>
                  </a:lnTo>
                  <a:lnTo>
                    <a:pt x="212" y="120"/>
                  </a:lnTo>
                  <a:lnTo>
                    <a:pt x="209" y="134"/>
                  </a:lnTo>
                  <a:lnTo>
                    <a:pt x="205" y="147"/>
                  </a:lnTo>
                  <a:lnTo>
                    <a:pt x="198" y="159"/>
                  </a:lnTo>
                  <a:lnTo>
                    <a:pt x="191" y="171"/>
                  </a:lnTo>
                  <a:lnTo>
                    <a:pt x="181" y="181"/>
                  </a:lnTo>
                  <a:lnTo>
                    <a:pt x="172" y="190"/>
                  </a:lnTo>
                  <a:lnTo>
                    <a:pt x="160" y="198"/>
                  </a:lnTo>
                  <a:lnTo>
                    <a:pt x="147" y="204"/>
                  </a:lnTo>
                  <a:lnTo>
                    <a:pt x="135" y="209"/>
                  </a:lnTo>
                  <a:lnTo>
                    <a:pt x="121" y="212"/>
                  </a:lnTo>
                  <a:lnTo>
                    <a:pt x="105" y="213"/>
                  </a:lnTo>
                  <a:lnTo>
                    <a:pt x="92" y="212"/>
                  </a:lnTo>
                  <a:lnTo>
                    <a:pt x="78" y="209"/>
                  </a:lnTo>
                  <a:lnTo>
                    <a:pt x="65" y="204"/>
                  </a:lnTo>
                  <a:lnTo>
                    <a:pt x="53" y="198"/>
                  </a:lnTo>
                  <a:lnTo>
                    <a:pt x="42" y="190"/>
                  </a:lnTo>
                  <a:lnTo>
                    <a:pt x="31" y="181"/>
                  </a:lnTo>
                  <a:lnTo>
                    <a:pt x="23" y="171"/>
                  </a:lnTo>
                  <a:lnTo>
                    <a:pt x="16" y="159"/>
                  </a:lnTo>
                  <a:lnTo>
                    <a:pt x="9" y="147"/>
                  </a:lnTo>
                  <a:lnTo>
                    <a:pt x="5" y="134"/>
                  </a:lnTo>
                  <a:lnTo>
                    <a:pt x="2" y="120"/>
                  </a:lnTo>
                  <a:lnTo>
                    <a:pt x="0" y="106"/>
                  </a:lnTo>
                  <a:lnTo>
                    <a:pt x="2" y="91"/>
                  </a:lnTo>
                  <a:lnTo>
                    <a:pt x="5" y="77"/>
                  </a:lnTo>
                  <a:lnTo>
                    <a:pt x="9" y="65"/>
                  </a:lnTo>
                  <a:lnTo>
                    <a:pt x="16" y="52"/>
                  </a:lnTo>
                  <a:lnTo>
                    <a:pt x="23" y="40"/>
                  </a:lnTo>
                  <a:lnTo>
                    <a:pt x="31" y="31"/>
                  </a:lnTo>
                  <a:lnTo>
                    <a:pt x="42" y="21"/>
                  </a:lnTo>
                  <a:lnTo>
                    <a:pt x="53" y="14"/>
                  </a:lnTo>
                  <a:lnTo>
                    <a:pt x="65" y="7"/>
                  </a:lnTo>
                  <a:lnTo>
                    <a:pt x="78" y="3"/>
                  </a:lnTo>
                  <a:lnTo>
                    <a:pt x="92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1" name="Freeform 18"/>
            <p:cNvSpPr>
              <a:spLocks/>
            </p:cNvSpPr>
            <p:nvPr/>
          </p:nvSpPr>
          <p:spPr bwMode="auto">
            <a:xfrm>
              <a:off x="2971" y="2188"/>
              <a:ext cx="106" cy="107"/>
            </a:xfrm>
            <a:custGeom>
              <a:avLst/>
              <a:gdLst>
                <a:gd name="T0" fmla="*/ 27 w 212"/>
                <a:gd name="T1" fmla="*/ 0 h 213"/>
                <a:gd name="T2" fmla="*/ 30 w 212"/>
                <a:gd name="T3" fmla="*/ 0 h 213"/>
                <a:gd name="T4" fmla="*/ 34 w 212"/>
                <a:gd name="T5" fmla="*/ 1 h 213"/>
                <a:gd name="T6" fmla="*/ 37 w 212"/>
                <a:gd name="T7" fmla="*/ 2 h 213"/>
                <a:gd name="T8" fmla="*/ 40 w 212"/>
                <a:gd name="T9" fmla="*/ 4 h 213"/>
                <a:gd name="T10" fmla="*/ 43 w 212"/>
                <a:gd name="T11" fmla="*/ 6 h 213"/>
                <a:gd name="T12" fmla="*/ 46 w 212"/>
                <a:gd name="T13" fmla="*/ 8 h 213"/>
                <a:gd name="T14" fmla="*/ 48 w 212"/>
                <a:gd name="T15" fmla="*/ 10 h 213"/>
                <a:gd name="T16" fmla="*/ 50 w 212"/>
                <a:gd name="T17" fmla="*/ 13 h 213"/>
                <a:gd name="T18" fmla="*/ 52 w 212"/>
                <a:gd name="T19" fmla="*/ 17 h 213"/>
                <a:gd name="T20" fmla="*/ 53 w 212"/>
                <a:gd name="T21" fmla="*/ 20 h 213"/>
                <a:gd name="T22" fmla="*/ 53 w 212"/>
                <a:gd name="T23" fmla="*/ 23 h 213"/>
                <a:gd name="T24" fmla="*/ 53 w 212"/>
                <a:gd name="T25" fmla="*/ 27 h 213"/>
                <a:gd name="T26" fmla="*/ 53 w 212"/>
                <a:gd name="T27" fmla="*/ 30 h 213"/>
                <a:gd name="T28" fmla="*/ 53 w 212"/>
                <a:gd name="T29" fmla="*/ 34 h 213"/>
                <a:gd name="T30" fmla="*/ 52 w 212"/>
                <a:gd name="T31" fmla="*/ 37 h 213"/>
                <a:gd name="T32" fmla="*/ 50 w 212"/>
                <a:gd name="T33" fmla="*/ 40 h 213"/>
                <a:gd name="T34" fmla="*/ 48 w 212"/>
                <a:gd name="T35" fmla="*/ 43 h 213"/>
                <a:gd name="T36" fmla="*/ 46 w 212"/>
                <a:gd name="T37" fmla="*/ 46 h 213"/>
                <a:gd name="T38" fmla="*/ 43 w 212"/>
                <a:gd name="T39" fmla="*/ 48 h 213"/>
                <a:gd name="T40" fmla="*/ 40 w 212"/>
                <a:gd name="T41" fmla="*/ 50 h 213"/>
                <a:gd name="T42" fmla="*/ 37 w 212"/>
                <a:gd name="T43" fmla="*/ 51 h 213"/>
                <a:gd name="T44" fmla="*/ 34 w 212"/>
                <a:gd name="T45" fmla="*/ 53 h 213"/>
                <a:gd name="T46" fmla="*/ 30 w 212"/>
                <a:gd name="T47" fmla="*/ 53 h 213"/>
                <a:gd name="T48" fmla="*/ 27 w 212"/>
                <a:gd name="T49" fmla="*/ 54 h 213"/>
                <a:gd name="T50" fmla="*/ 23 w 212"/>
                <a:gd name="T51" fmla="*/ 53 h 213"/>
                <a:gd name="T52" fmla="*/ 20 w 212"/>
                <a:gd name="T53" fmla="*/ 53 h 213"/>
                <a:gd name="T54" fmla="*/ 17 w 212"/>
                <a:gd name="T55" fmla="*/ 51 h 213"/>
                <a:gd name="T56" fmla="*/ 14 w 212"/>
                <a:gd name="T57" fmla="*/ 50 h 213"/>
                <a:gd name="T58" fmla="*/ 11 w 212"/>
                <a:gd name="T59" fmla="*/ 48 h 213"/>
                <a:gd name="T60" fmla="*/ 8 w 212"/>
                <a:gd name="T61" fmla="*/ 46 h 213"/>
                <a:gd name="T62" fmla="*/ 6 w 212"/>
                <a:gd name="T63" fmla="*/ 43 h 213"/>
                <a:gd name="T64" fmla="*/ 4 w 212"/>
                <a:gd name="T65" fmla="*/ 40 h 213"/>
                <a:gd name="T66" fmla="*/ 3 w 212"/>
                <a:gd name="T67" fmla="*/ 37 h 213"/>
                <a:gd name="T68" fmla="*/ 2 w 212"/>
                <a:gd name="T69" fmla="*/ 34 h 213"/>
                <a:gd name="T70" fmla="*/ 1 w 212"/>
                <a:gd name="T71" fmla="*/ 30 h 213"/>
                <a:gd name="T72" fmla="*/ 0 w 212"/>
                <a:gd name="T73" fmla="*/ 27 h 213"/>
                <a:gd name="T74" fmla="*/ 1 w 212"/>
                <a:gd name="T75" fmla="*/ 23 h 213"/>
                <a:gd name="T76" fmla="*/ 2 w 212"/>
                <a:gd name="T77" fmla="*/ 20 h 213"/>
                <a:gd name="T78" fmla="*/ 3 w 212"/>
                <a:gd name="T79" fmla="*/ 17 h 213"/>
                <a:gd name="T80" fmla="*/ 4 w 212"/>
                <a:gd name="T81" fmla="*/ 13 h 213"/>
                <a:gd name="T82" fmla="*/ 6 w 212"/>
                <a:gd name="T83" fmla="*/ 10 h 213"/>
                <a:gd name="T84" fmla="*/ 8 w 212"/>
                <a:gd name="T85" fmla="*/ 8 h 213"/>
                <a:gd name="T86" fmla="*/ 11 w 212"/>
                <a:gd name="T87" fmla="*/ 6 h 213"/>
                <a:gd name="T88" fmla="*/ 14 w 212"/>
                <a:gd name="T89" fmla="*/ 4 h 213"/>
                <a:gd name="T90" fmla="*/ 17 w 212"/>
                <a:gd name="T91" fmla="*/ 2 h 213"/>
                <a:gd name="T92" fmla="*/ 20 w 212"/>
                <a:gd name="T93" fmla="*/ 1 h 213"/>
                <a:gd name="T94" fmla="*/ 23 w 212"/>
                <a:gd name="T95" fmla="*/ 0 h 213"/>
                <a:gd name="T96" fmla="*/ 27 w 212"/>
                <a:gd name="T97" fmla="*/ 0 h 213"/>
                <a:gd name="T98" fmla="*/ 27 w 212"/>
                <a:gd name="T99" fmla="*/ 0 h 2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3"/>
                <a:gd name="T152" fmla="*/ 212 w 212"/>
                <a:gd name="T153" fmla="*/ 213 h 2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3">
                  <a:moveTo>
                    <a:pt x="105" y="0"/>
                  </a:moveTo>
                  <a:lnTo>
                    <a:pt x="121" y="0"/>
                  </a:lnTo>
                  <a:lnTo>
                    <a:pt x="135" y="3"/>
                  </a:lnTo>
                  <a:lnTo>
                    <a:pt x="147" y="7"/>
                  </a:lnTo>
                  <a:lnTo>
                    <a:pt x="160" y="14"/>
                  </a:lnTo>
                  <a:lnTo>
                    <a:pt x="172" y="21"/>
                  </a:lnTo>
                  <a:lnTo>
                    <a:pt x="181" y="31"/>
                  </a:lnTo>
                  <a:lnTo>
                    <a:pt x="191" y="40"/>
                  </a:lnTo>
                  <a:lnTo>
                    <a:pt x="198" y="52"/>
                  </a:lnTo>
                  <a:lnTo>
                    <a:pt x="205" y="65"/>
                  </a:lnTo>
                  <a:lnTo>
                    <a:pt x="209" y="77"/>
                  </a:lnTo>
                  <a:lnTo>
                    <a:pt x="212" y="91"/>
                  </a:lnTo>
                  <a:lnTo>
                    <a:pt x="212" y="106"/>
                  </a:lnTo>
                  <a:lnTo>
                    <a:pt x="212" y="120"/>
                  </a:lnTo>
                  <a:lnTo>
                    <a:pt x="209" y="134"/>
                  </a:lnTo>
                  <a:lnTo>
                    <a:pt x="205" y="147"/>
                  </a:lnTo>
                  <a:lnTo>
                    <a:pt x="198" y="159"/>
                  </a:lnTo>
                  <a:lnTo>
                    <a:pt x="191" y="171"/>
                  </a:lnTo>
                  <a:lnTo>
                    <a:pt x="181" y="181"/>
                  </a:lnTo>
                  <a:lnTo>
                    <a:pt x="172" y="190"/>
                  </a:lnTo>
                  <a:lnTo>
                    <a:pt x="160" y="198"/>
                  </a:lnTo>
                  <a:lnTo>
                    <a:pt x="147" y="204"/>
                  </a:lnTo>
                  <a:lnTo>
                    <a:pt x="135" y="209"/>
                  </a:lnTo>
                  <a:lnTo>
                    <a:pt x="121" y="212"/>
                  </a:lnTo>
                  <a:lnTo>
                    <a:pt x="105" y="213"/>
                  </a:lnTo>
                  <a:lnTo>
                    <a:pt x="92" y="212"/>
                  </a:lnTo>
                  <a:lnTo>
                    <a:pt x="78" y="209"/>
                  </a:lnTo>
                  <a:lnTo>
                    <a:pt x="65" y="204"/>
                  </a:lnTo>
                  <a:lnTo>
                    <a:pt x="53" y="198"/>
                  </a:lnTo>
                  <a:lnTo>
                    <a:pt x="42" y="190"/>
                  </a:lnTo>
                  <a:lnTo>
                    <a:pt x="31" y="181"/>
                  </a:lnTo>
                  <a:lnTo>
                    <a:pt x="23" y="171"/>
                  </a:lnTo>
                  <a:lnTo>
                    <a:pt x="16" y="159"/>
                  </a:lnTo>
                  <a:lnTo>
                    <a:pt x="9" y="147"/>
                  </a:lnTo>
                  <a:lnTo>
                    <a:pt x="5" y="134"/>
                  </a:lnTo>
                  <a:lnTo>
                    <a:pt x="2" y="120"/>
                  </a:lnTo>
                  <a:lnTo>
                    <a:pt x="0" y="106"/>
                  </a:lnTo>
                  <a:lnTo>
                    <a:pt x="2" y="91"/>
                  </a:lnTo>
                  <a:lnTo>
                    <a:pt x="5" y="77"/>
                  </a:lnTo>
                  <a:lnTo>
                    <a:pt x="9" y="65"/>
                  </a:lnTo>
                  <a:lnTo>
                    <a:pt x="16" y="52"/>
                  </a:lnTo>
                  <a:lnTo>
                    <a:pt x="23" y="40"/>
                  </a:lnTo>
                  <a:lnTo>
                    <a:pt x="31" y="31"/>
                  </a:lnTo>
                  <a:lnTo>
                    <a:pt x="42" y="21"/>
                  </a:lnTo>
                  <a:lnTo>
                    <a:pt x="53" y="14"/>
                  </a:lnTo>
                  <a:lnTo>
                    <a:pt x="65" y="7"/>
                  </a:lnTo>
                  <a:lnTo>
                    <a:pt x="78" y="3"/>
                  </a:lnTo>
                  <a:lnTo>
                    <a:pt x="92" y="0"/>
                  </a:lnTo>
                  <a:lnTo>
                    <a:pt x="10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2" name="Freeform 19"/>
            <p:cNvSpPr>
              <a:spLocks/>
            </p:cNvSpPr>
            <p:nvPr/>
          </p:nvSpPr>
          <p:spPr bwMode="auto">
            <a:xfrm>
              <a:off x="3023" y="2186"/>
              <a:ext cx="55" cy="109"/>
            </a:xfrm>
            <a:custGeom>
              <a:avLst/>
              <a:gdLst>
                <a:gd name="T0" fmla="*/ 0 w 110"/>
                <a:gd name="T1" fmla="*/ 0 h 218"/>
                <a:gd name="T2" fmla="*/ 0 w 110"/>
                <a:gd name="T3" fmla="*/ 2 h 218"/>
                <a:gd name="T4" fmla="*/ 6 w 110"/>
                <a:gd name="T5" fmla="*/ 2 h 218"/>
                <a:gd name="T6" fmla="*/ 8 w 110"/>
                <a:gd name="T7" fmla="*/ 2 h 218"/>
                <a:gd name="T8" fmla="*/ 11 w 110"/>
                <a:gd name="T9" fmla="*/ 3 h 218"/>
                <a:gd name="T10" fmla="*/ 12 w 110"/>
                <a:gd name="T11" fmla="*/ 4 h 218"/>
                <a:gd name="T12" fmla="*/ 17 w 110"/>
                <a:gd name="T13" fmla="*/ 7 h 218"/>
                <a:gd name="T14" fmla="*/ 21 w 110"/>
                <a:gd name="T15" fmla="*/ 11 h 218"/>
                <a:gd name="T16" fmla="*/ 24 w 110"/>
                <a:gd name="T17" fmla="*/ 16 h 218"/>
                <a:gd name="T18" fmla="*/ 25 w 110"/>
                <a:gd name="T19" fmla="*/ 17 h 218"/>
                <a:gd name="T20" fmla="*/ 26 w 110"/>
                <a:gd name="T21" fmla="*/ 20 h 218"/>
                <a:gd name="T22" fmla="*/ 26 w 110"/>
                <a:gd name="T23" fmla="*/ 22 h 218"/>
                <a:gd name="T24" fmla="*/ 26 w 110"/>
                <a:gd name="T25" fmla="*/ 33 h 218"/>
                <a:gd name="T26" fmla="*/ 26 w 110"/>
                <a:gd name="T27" fmla="*/ 35 h 218"/>
                <a:gd name="T28" fmla="*/ 25 w 110"/>
                <a:gd name="T29" fmla="*/ 38 h 218"/>
                <a:gd name="T30" fmla="*/ 24 w 110"/>
                <a:gd name="T31" fmla="*/ 39 h 218"/>
                <a:gd name="T32" fmla="*/ 21 w 110"/>
                <a:gd name="T33" fmla="*/ 44 h 218"/>
                <a:gd name="T34" fmla="*/ 17 w 110"/>
                <a:gd name="T35" fmla="*/ 48 h 218"/>
                <a:gd name="T36" fmla="*/ 12 w 110"/>
                <a:gd name="T37" fmla="*/ 51 h 218"/>
                <a:gd name="T38" fmla="*/ 11 w 110"/>
                <a:gd name="T39" fmla="*/ 52 h 218"/>
                <a:gd name="T40" fmla="*/ 8 w 110"/>
                <a:gd name="T41" fmla="*/ 53 h 218"/>
                <a:gd name="T42" fmla="*/ 4 w 110"/>
                <a:gd name="T43" fmla="*/ 54 h 218"/>
                <a:gd name="T44" fmla="*/ 0 w 110"/>
                <a:gd name="T45" fmla="*/ 54 h 218"/>
                <a:gd name="T46" fmla="*/ 0 w 110"/>
                <a:gd name="T47" fmla="*/ 55 h 218"/>
                <a:gd name="T48" fmla="*/ 4 w 110"/>
                <a:gd name="T49" fmla="*/ 54 h 218"/>
                <a:gd name="T50" fmla="*/ 8 w 110"/>
                <a:gd name="T51" fmla="*/ 54 h 218"/>
                <a:gd name="T52" fmla="*/ 11 w 110"/>
                <a:gd name="T53" fmla="*/ 53 h 218"/>
                <a:gd name="T54" fmla="*/ 16 w 110"/>
                <a:gd name="T55" fmla="*/ 50 h 218"/>
                <a:gd name="T56" fmla="*/ 18 w 110"/>
                <a:gd name="T57" fmla="*/ 49 h 218"/>
                <a:gd name="T58" fmla="*/ 22 w 110"/>
                <a:gd name="T59" fmla="*/ 44 h 218"/>
                <a:gd name="T60" fmla="*/ 23 w 110"/>
                <a:gd name="T61" fmla="*/ 43 h 218"/>
                <a:gd name="T62" fmla="*/ 26 w 110"/>
                <a:gd name="T63" fmla="*/ 38 h 218"/>
                <a:gd name="T64" fmla="*/ 27 w 110"/>
                <a:gd name="T65" fmla="*/ 35 h 218"/>
                <a:gd name="T66" fmla="*/ 28 w 110"/>
                <a:gd name="T67" fmla="*/ 29 h 218"/>
                <a:gd name="T68" fmla="*/ 28 w 110"/>
                <a:gd name="T69" fmla="*/ 25 h 218"/>
                <a:gd name="T70" fmla="*/ 27 w 110"/>
                <a:gd name="T71" fmla="*/ 20 h 218"/>
                <a:gd name="T72" fmla="*/ 26 w 110"/>
                <a:gd name="T73" fmla="*/ 17 h 218"/>
                <a:gd name="T74" fmla="*/ 23 w 110"/>
                <a:gd name="T75" fmla="*/ 12 h 218"/>
                <a:gd name="T76" fmla="*/ 22 w 110"/>
                <a:gd name="T77" fmla="*/ 11 h 218"/>
                <a:gd name="T78" fmla="*/ 18 w 110"/>
                <a:gd name="T79" fmla="*/ 6 h 218"/>
                <a:gd name="T80" fmla="*/ 16 w 110"/>
                <a:gd name="T81" fmla="*/ 5 h 218"/>
                <a:gd name="T82" fmla="*/ 11 w 110"/>
                <a:gd name="T83" fmla="*/ 3 h 218"/>
                <a:gd name="T84" fmla="*/ 8 w 110"/>
                <a:gd name="T85" fmla="*/ 1 h 218"/>
                <a:gd name="T86" fmla="*/ 3 w 110"/>
                <a:gd name="T87" fmla="*/ 0 h 218"/>
                <a:gd name="T88" fmla="*/ 0 w 110"/>
                <a:gd name="T89" fmla="*/ 0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0"/>
                <a:gd name="T136" fmla="*/ 0 h 218"/>
                <a:gd name="T137" fmla="*/ 110 w 110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0" h="218">
                  <a:moveTo>
                    <a:pt x="0" y="0"/>
                  </a:moveTo>
                  <a:lnTo>
                    <a:pt x="0" y="6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42" y="12"/>
                  </a:lnTo>
                  <a:lnTo>
                    <a:pt x="47" y="15"/>
                  </a:lnTo>
                  <a:lnTo>
                    <a:pt x="65" y="26"/>
                  </a:lnTo>
                  <a:lnTo>
                    <a:pt x="84" y="44"/>
                  </a:lnTo>
                  <a:lnTo>
                    <a:pt x="95" y="63"/>
                  </a:lnTo>
                  <a:lnTo>
                    <a:pt x="98" y="68"/>
                  </a:lnTo>
                  <a:lnTo>
                    <a:pt x="103" y="80"/>
                  </a:lnTo>
                  <a:lnTo>
                    <a:pt x="104" y="88"/>
                  </a:lnTo>
                  <a:lnTo>
                    <a:pt x="104" y="130"/>
                  </a:lnTo>
                  <a:lnTo>
                    <a:pt x="103" y="137"/>
                  </a:lnTo>
                  <a:lnTo>
                    <a:pt x="98" y="150"/>
                  </a:lnTo>
                  <a:lnTo>
                    <a:pt x="95" y="154"/>
                  </a:lnTo>
                  <a:lnTo>
                    <a:pt x="84" y="173"/>
                  </a:lnTo>
                  <a:lnTo>
                    <a:pt x="65" y="192"/>
                  </a:lnTo>
                  <a:lnTo>
                    <a:pt x="47" y="202"/>
                  </a:lnTo>
                  <a:lnTo>
                    <a:pt x="42" y="205"/>
                  </a:lnTo>
                  <a:lnTo>
                    <a:pt x="30" y="210"/>
                  </a:lnTo>
                  <a:lnTo>
                    <a:pt x="16" y="213"/>
                  </a:lnTo>
                  <a:lnTo>
                    <a:pt x="0" y="215"/>
                  </a:lnTo>
                  <a:lnTo>
                    <a:pt x="0" y="218"/>
                  </a:lnTo>
                  <a:lnTo>
                    <a:pt x="16" y="216"/>
                  </a:lnTo>
                  <a:lnTo>
                    <a:pt x="30" y="213"/>
                  </a:lnTo>
                  <a:lnTo>
                    <a:pt x="42" y="209"/>
                  </a:lnTo>
                  <a:lnTo>
                    <a:pt x="62" y="199"/>
                  </a:lnTo>
                  <a:lnTo>
                    <a:pt x="69" y="195"/>
                  </a:lnTo>
                  <a:lnTo>
                    <a:pt x="87" y="176"/>
                  </a:lnTo>
                  <a:lnTo>
                    <a:pt x="92" y="170"/>
                  </a:lnTo>
                  <a:lnTo>
                    <a:pt x="101" y="150"/>
                  </a:lnTo>
                  <a:lnTo>
                    <a:pt x="106" y="137"/>
                  </a:lnTo>
                  <a:lnTo>
                    <a:pt x="110" y="117"/>
                  </a:lnTo>
                  <a:lnTo>
                    <a:pt x="110" y="100"/>
                  </a:lnTo>
                  <a:lnTo>
                    <a:pt x="106" y="80"/>
                  </a:lnTo>
                  <a:lnTo>
                    <a:pt x="101" y="68"/>
                  </a:lnTo>
                  <a:lnTo>
                    <a:pt x="92" y="48"/>
                  </a:lnTo>
                  <a:lnTo>
                    <a:pt x="87" y="41"/>
                  </a:lnTo>
                  <a:lnTo>
                    <a:pt x="69" y="23"/>
                  </a:lnTo>
                  <a:lnTo>
                    <a:pt x="62" y="18"/>
                  </a:lnTo>
                  <a:lnTo>
                    <a:pt x="42" y="9"/>
                  </a:lnTo>
                  <a:lnTo>
                    <a:pt x="30" y="4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3" name="Freeform 20"/>
            <p:cNvSpPr>
              <a:spLocks/>
            </p:cNvSpPr>
            <p:nvPr/>
          </p:nvSpPr>
          <p:spPr bwMode="auto">
            <a:xfrm>
              <a:off x="2970" y="2186"/>
              <a:ext cx="53" cy="109"/>
            </a:xfrm>
            <a:custGeom>
              <a:avLst/>
              <a:gdLst>
                <a:gd name="T0" fmla="*/ 27 w 106"/>
                <a:gd name="T1" fmla="*/ 54 h 218"/>
                <a:gd name="T2" fmla="*/ 24 w 106"/>
                <a:gd name="T3" fmla="*/ 54 h 218"/>
                <a:gd name="T4" fmla="*/ 20 w 106"/>
                <a:gd name="T5" fmla="*/ 53 h 218"/>
                <a:gd name="T6" fmla="*/ 17 w 106"/>
                <a:gd name="T7" fmla="*/ 52 h 218"/>
                <a:gd name="T8" fmla="*/ 15 w 106"/>
                <a:gd name="T9" fmla="*/ 51 h 218"/>
                <a:gd name="T10" fmla="*/ 12 w 106"/>
                <a:gd name="T11" fmla="*/ 48 h 218"/>
                <a:gd name="T12" fmla="*/ 9 w 106"/>
                <a:gd name="T13" fmla="*/ 46 h 218"/>
                <a:gd name="T14" fmla="*/ 7 w 106"/>
                <a:gd name="T15" fmla="*/ 44 h 218"/>
                <a:gd name="T16" fmla="*/ 4 w 106"/>
                <a:gd name="T17" fmla="*/ 39 h 218"/>
                <a:gd name="T18" fmla="*/ 3 w 106"/>
                <a:gd name="T19" fmla="*/ 38 h 218"/>
                <a:gd name="T20" fmla="*/ 2 w 106"/>
                <a:gd name="T21" fmla="*/ 35 h 218"/>
                <a:gd name="T22" fmla="*/ 1 w 106"/>
                <a:gd name="T23" fmla="*/ 31 h 218"/>
                <a:gd name="T24" fmla="*/ 1 w 106"/>
                <a:gd name="T25" fmla="*/ 28 h 218"/>
                <a:gd name="T26" fmla="*/ 1 w 106"/>
                <a:gd name="T27" fmla="*/ 24 h 218"/>
                <a:gd name="T28" fmla="*/ 2 w 106"/>
                <a:gd name="T29" fmla="*/ 20 h 218"/>
                <a:gd name="T30" fmla="*/ 3 w 106"/>
                <a:gd name="T31" fmla="*/ 17 h 218"/>
                <a:gd name="T32" fmla="*/ 4 w 106"/>
                <a:gd name="T33" fmla="*/ 16 h 218"/>
                <a:gd name="T34" fmla="*/ 7 w 106"/>
                <a:gd name="T35" fmla="*/ 11 h 218"/>
                <a:gd name="T36" fmla="*/ 9 w 106"/>
                <a:gd name="T37" fmla="*/ 9 h 218"/>
                <a:gd name="T38" fmla="*/ 12 w 106"/>
                <a:gd name="T39" fmla="*/ 7 h 218"/>
                <a:gd name="T40" fmla="*/ 15 w 106"/>
                <a:gd name="T41" fmla="*/ 5 h 218"/>
                <a:gd name="T42" fmla="*/ 17 w 106"/>
                <a:gd name="T43" fmla="*/ 3 h 218"/>
                <a:gd name="T44" fmla="*/ 20 w 106"/>
                <a:gd name="T45" fmla="*/ 2 h 218"/>
                <a:gd name="T46" fmla="*/ 22 w 106"/>
                <a:gd name="T47" fmla="*/ 2 h 218"/>
                <a:gd name="T48" fmla="*/ 25 w 106"/>
                <a:gd name="T49" fmla="*/ 0 h 218"/>
                <a:gd name="T50" fmla="*/ 20 w 106"/>
                <a:gd name="T51" fmla="*/ 1 h 218"/>
                <a:gd name="T52" fmla="*/ 17 w 106"/>
                <a:gd name="T53" fmla="*/ 3 h 218"/>
                <a:gd name="T54" fmla="*/ 13 w 106"/>
                <a:gd name="T55" fmla="*/ 5 h 218"/>
                <a:gd name="T56" fmla="*/ 11 w 106"/>
                <a:gd name="T57" fmla="*/ 6 h 218"/>
                <a:gd name="T58" fmla="*/ 8 w 106"/>
                <a:gd name="T59" fmla="*/ 8 h 218"/>
                <a:gd name="T60" fmla="*/ 6 w 106"/>
                <a:gd name="T61" fmla="*/ 11 h 218"/>
                <a:gd name="T62" fmla="*/ 5 w 106"/>
                <a:gd name="T63" fmla="*/ 12 h 218"/>
                <a:gd name="T64" fmla="*/ 3 w 106"/>
                <a:gd name="T65" fmla="*/ 17 h 218"/>
                <a:gd name="T66" fmla="*/ 1 w 106"/>
                <a:gd name="T67" fmla="*/ 20 h 218"/>
                <a:gd name="T68" fmla="*/ 1 w 106"/>
                <a:gd name="T69" fmla="*/ 24 h 218"/>
                <a:gd name="T70" fmla="*/ 0 w 106"/>
                <a:gd name="T71" fmla="*/ 28 h 218"/>
                <a:gd name="T72" fmla="*/ 1 w 106"/>
                <a:gd name="T73" fmla="*/ 31 h 218"/>
                <a:gd name="T74" fmla="*/ 1 w 106"/>
                <a:gd name="T75" fmla="*/ 35 h 218"/>
                <a:gd name="T76" fmla="*/ 3 w 106"/>
                <a:gd name="T77" fmla="*/ 38 h 218"/>
                <a:gd name="T78" fmla="*/ 5 w 106"/>
                <a:gd name="T79" fmla="*/ 43 h 218"/>
                <a:gd name="T80" fmla="*/ 6 w 106"/>
                <a:gd name="T81" fmla="*/ 44 h 218"/>
                <a:gd name="T82" fmla="*/ 8 w 106"/>
                <a:gd name="T83" fmla="*/ 47 h 218"/>
                <a:gd name="T84" fmla="*/ 11 w 106"/>
                <a:gd name="T85" fmla="*/ 49 h 218"/>
                <a:gd name="T86" fmla="*/ 13 w 106"/>
                <a:gd name="T87" fmla="*/ 51 h 218"/>
                <a:gd name="T88" fmla="*/ 17 w 106"/>
                <a:gd name="T89" fmla="*/ 53 h 218"/>
                <a:gd name="T90" fmla="*/ 20 w 106"/>
                <a:gd name="T91" fmla="*/ 54 h 218"/>
                <a:gd name="T92" fmla="*/ 24 w 106"/>
                <a:gd name="T93" fmla="*/ 54 h 218"/>
                <a:gd name="T94" fmla="*/ 27 w 106"/>
                <a:gd name="T95" fmla="*/ 55 h 218"/>
                <a:gd name="T96" fmla="*/ 27 w 106"/>
                <a:gd name="T97" fmla="*/ 54 h 2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"/>
                <a:gd name="T148" fmla="*/ 0 h 218"/>
                <a:gd name="T149" fmla="*/ 106 w 106"/>
                <a:gd name="T150" fmla="*/ 218 h 2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" h="218">
                  <a:moveTo>
                    <a:pt x="106" y="215"/>
                  </a:moveTo>
                  <a:lnTo>
                    <a:pt x="93" y="213"/>
                  </a:lnTo>
                  <a:lnTo>
                    <a:pt x="79" y="210"/>
                  </a:lnTo>
                  <a:lnTo>
                    <a:pt x="66" y="205"/>
                  </a:lnTo>
                  <a:lnTo>
                    <a:pt x="58" y="201"/>
                  </a:lnTo>
                  <a:lnTo>
                    <a:pt x="45" y="192"/>
                  </a:lnTo>
                  <a:lnTo>
                    <a:pt x="34" y="182"/>
                  </a:lnTo>
                  <a:lnTo>
                    <a:pt x="26" y="173"/>
                  </a:lnTo>
                  <a:lnTo>
                    <a:pt x="15" y="154"/>
                  </a:lnTo>
                  <a:lnTo>
                    <a:pt x="12" y="150"/>
                  </a:lnTo>
                  <a:lnTo>
                    <a:pt x="7" y="137"/>
                  </a:lnTo>
                  <a:lnTo>
                    <a:pt x="4" y="123"/>
                  </a:lnTo>
                  <a:lnTo>
                    <a:pt x="3" y="109"/>
                  </a:lnTo>
                  <a:lnTo>
                    <a:pt x="4" y="94"/>
                  </a:lnTo>
                  <a:lnTo>
                    <a:pt x="7" y="80"/>
                  </a:lnTo>
                  <a:lnTo>
                    <a:pt x="12" y="68"/>
                  </a:lnTo>
                  <a:lnTo>
                    <a:pt x="15" y="63"/>
                  </a:lnTo>
                  <a:lnTo>
                    <a:pt x="26" y="44"/>
                  </a:lnTo>
                  <a:lnTo>
                    <a:pt x="34" y="35"/>
                  </a:lnTo>
                  <a:lnTo>
                    <a:pt x="45" y="26"/>
                  </a:lnTo>
                  <a:lnTo>
                    <a:pt x="58" y="17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86" y="6"/>
                  </a:lnTo>
                  <a:lnTo>
                    <a:pt x="99" y="0"/>
                  </a:lnTo>
                  <a:lnTo>
                    <a:pt x="79" y="4"/>
                  </a:lnTo>
                  <a:lnTo>
                    <a:pt x="66" y="9"/>
                  </a:lnTo>
                  <a:lnTo>
                    <a:pt x="49" y="17"/>
                  </a:lnTo>
                  <a:lnTo>
                    <a:pt x="41" y="23"/>
                  </a:lnTo>
                  <a:lnTo>
                    <a:pt x="31" y="32"/>
                  </a:lnTo>
                  <a:lnTo>
                    <a:pt x="23" y="41"/>
                  </a:lnTo>
                  <a:lnTo>
                    <a:pt x="18" y="48"/>
                  </a:lnTo>
                  <a:lnTo>
                    <a:pt x="9" y="68"/>
                  </a:lnTo>
                  <a:lnTo>
                    <a:pt x="4" y="80"/>
                  </a:lnTo>
                  <a:lnTo>
                    <a:pt x="1" y="94"/>
                  </a:lnTo>
                  <a:lnTo>
                    <a:pt x="0" y="109"/>
                  </a:lnTo>
                  <a:lnTo>
                    <a:pt x="1" y="123"/>
                  </a:lnTo>
                  <a:lnTo>
                    <a:pt x="4" y="137"/>
                  </a:lnTo>
                  <a:lnTo>
                    <a:pt x="9" y="150"/>
                  </a:lnTo>
                  <a:lnTo>
                    <a:pt x="18" y="170"/>
                  </a:lnTo>
                  <a:lnTo>
                    <a:pt x="23" y="176"/>
                  </a:lnTo>
                  <a:lnTo>
                    <a:pt x="31" y="185"/>
                  </a:lnTo>
                  <a:lnTo>
                    <a:pt x="41" y="195"/>
                  </a:lnTo>
                  <a:lnTo>
                    <a:pt x="49" y="201"/>
                  </a:lnTo>
                  <a:lnTo>
                    <a:pt x="66" y="209"/>
                  </a:lnTo>
                  <a:lnTo>
                    <a:pt x="79" y="213"/>
                  </a:lnTo>
                  <a:lnTo>
                    <a:pt x="93" y="216"/>
                  </a:lnTo>
                  <a:lnTo>
                    <a:pt x="106" y="218"/>
                  </a:lnTo>
                  <a:lnTo>
                    <a:pt x="106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4" name="Freeform 21"/>
            <p:cNvSpPr>
              <a:spLocks/>
            </p:cNvSpPr>
            <p:nvPr/>
          </p:nvSpPr>
          <p:spPr bwMode="auto">
            <a:xfrm>
              <a:off x="2971" y="2730"/>
              <a:ext cx="106" cy="107"/>
            </a:xfrm>
            <a:custGeom>
              <a:avLst/>
              <a:gdLst>
                <a:gd name="T0" fmla="*/ 27 w 212"/>
                <a:gd name="T1" fmla="*/ 0 h 214"/>
                <a:gd name="T2" fmla="*/ 30 w 212"/>
                <a:gd name="T3" fmla="*/ 0 h 214"/>
                <a:gd name="T4" fmla="*/ 34 w 212"/>
                <a:gd name="T5" fmla="*/ 1 h 214"/>
                <a:gd name="T6" fmla="*/ 37 w 212"/>
                <a:gd name="T7" fmla="*/ 2 h 214"/>
                <a:gd name="T8" fmla="*/ 40 w 212"/>
                <a:gd name="T9" fmla="*/ 4 h 214"/>
                <a:gd name="T10" fmla="*/ 43 w 212"/>
                <a:gd name="T11" fmla="*/ 6 h 214"/>
                <a:gd name="T12" fmla="*/ 46 w 212"/>
                <a:gd name="T13" fmla="*/ 8 h 214"/>
                <a:gd name="T14" fmla="*/ 48 w 212"/>
                <a:gd name="T15" fmla="*/ 11 h 214"/>
                <a:gd name="T16" fmla="*/ 50 w 212"/>
                <a:gd name="T17" fmla="*/ 14 h 214"/>
                <a:gd name="T18" fmla="*/ 52 w 212"/>
                <a:gd name="T19" fmla="*/ 17 h 214"/>
                <a:gd name="T20" fmla="*/ 53 w 212"/>
                <a:gd name="T21" fmla="*/ 20 h 214"/>
                <a:gd name="T22" fmla="*/ 53 w 212"/>
                <a:gd name="T23" fmla="*/ 23 h 214"/>
                <a:gd name="T24" fmla="*/ 53 w 212"/>
                <a:gd name="T25" fmla="*/ 27 h 214"/>
                <a:gd name="T26" fmla="*/ 53 w 212"/>
                <a:gd name="T27" fmla="*/ 30 h 214"/>
                <a:gd name="T28" fmla="*/ 53 w 212"/>
                <a:gd name="T29" fmla="*/ 34 h 214"/>
                <a:gd name="T30" fmla="*/ 52 w 212"/>
                <a:gd name="T31" fmla="*/ 37 h 214"/>
                <a:gd name="T32" fmla="*/ 50 w 212"/>
                <a:gd name="T33" fmla="*/ 40 h 214"/>
                <a:gd name="T34" fmla="*/ 48 w 212"/>
                <a:gd name="T35" fmla="*/ 43 h 214"/>
                <a:gd name="T36" fmla="*/ 46 w 212"/>
                <a:gd name="T37" fmla="*/ 46 h 214"/>
                <a:gd name="T38" fmla="*/ 43 w 212"/>
                <a:gd name="T39" fmla="*/ 48 h 214"/>
                <a:gd name="T40" fmla="*/ 40 w 212"/>
                <a:gd name="T41" fmla="*/ 50 h 214"/>
                <a:gd name="T42" fmla="*/ 37 w 212"/>
                <a:gd name="T43" fmla="*/ 52 h 214"/>
                <a:gd name="T44" fmla="*/ 34 w 212"/>
                <a:gd name="T45" fmla="*/ 53 h 214"/>
                <a:gd name="T46" fmla="*/ 30 w 212"/>
                <a:gd name="T47" fmla="*/ 54 h 214"/>
                <a:gd name="T48" fmla="*/ 27 w 212"/>
                <a:gd name="T49" fmla="*/ 54 h 214"/>
                <a:gd name="T50" fmla="*/ 23 w 212"/>
                <a:gd name="T51" fmla="*/ 54 h 214"/>
                <a:gd name="T52" fmla="*/ 20 w 212"/>
                <a:gd name="T53" fmla="*/ 53 h 214"/>
                <a:gd name="T54" fmla="*/ 17 w 212"/>
                <a:gd name="T55" fmla="*/ 52 h 214"/>
                <a:gd name="T56" fmla="*/ 14 w 212"/>
                <a:gd name="T57" fmla="*/ 50 h 214"/>
                <a:gd name="T58" fmla="*/ 11 w 212"/>
                <a:gd name="T59" fmla="*/ 48 h 214"/>
                <a:gd name="T60" fmla="*/ 8 w 212"/>
                <a:gd name="T61" fmla="*/ 46 h 214"/>
                <a:gd name="T62" fmla="*/ 6 w 212"/>
                <a:gd name="T63" fmla="*/ 43 h 214"/>
                <a:gd name="T64" fmla="*/ 4 w 212"/>
                <a:gd name="T65" fmla="*/ 40 h 214"/>
                <a:gd name="T66" fmla="*/ 3 w 212"/>
                <a:gd name="T67" fmla="*/ 37 h 214"/>
                <a:gd name="T68" fmla="*/ 2 w 212"/>
                <a:gd name="T69" fmla="*/ 34 h 214"/>
                <a:gd name="T70" fmla="*/ 1 w 212"/>
                <a:gd name="T71" fmla="*/ 30 h 214"/>
                <a:gd name="T72" fmla="*/ 0 w 212"/>
                <a:gd name="T73" fmla="*/ 27 h 214"/>
                <a:gd name="T74" fmla="*/ 1 w 212"/>
                <a:gd name="T75" fmla="*/ 23 h 214"/>
                <a:gd name="T76" fmla="*/ 2 w 212"/>
                <a:gd name="T77" fmla="*/ 20 h 214"/>
                <a:gd name="T78" fmla="*/ 3 w 212"/>
                <a:gd name="T79" fmla="*/ 17 h 214"/>
                <a:gd name="T80" fmla="*/ 4 w 212"/>
                <a:gd name="T81" fmla="*/ 14 h 214"/>
                <a:gd name="T82" fmla="*/ 6 w 212"/>
                <a:gd name="T83" fmla="*/ 11 h 214"/>
                <a:gd name="T84" fmla="*/ 8 w 212"/>
                <a:gd name="T85" fmla="*/ 8 h 214"/>
                <a:gd name="T86" fmla="*/ 11 w 212"/>
                <a:gd name="T87" fmla="*/ 6 h 214"/>
                <a:gd name="T88" fmla="*/ 14 w 212"/>
                <a:gd name="T89" fmla="*/ 4 h 214"/>
                <a:gd name="T90" fmla="*/ 17 w 212"/>
                <a:gd name="T91" fmla="*/ 2 h 214"/>
                <a:gd name="T92" fmla="*/ 20 w 212"/>
                <a:gd name="T93" fmla="*/ 1 h 214"/>
                <a:gd name="T94" fmla="*/ 23 w 212"/>
                <a:gd name="T95" fmla="*/ 0 h 214"/>
                <a:gd name="T96" fmla="*/ 27 w 212"/>
                <a:gd name="T97" fmla="*/ 0 h 214"/>
                <a:gd name="T98" fmla="*/ 27 w 212"/>
                <a:gd name="T99" fmla="*/ 0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4"/>
                <a:gd name="T152" fmla="*/ 212 w 212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4">
                  <a:moveTo>
                    <a:pt x="105" y="0"/>
                  </a:moveTo>
                  <a:lnTo>
                    <a:pt x="121" y="0"/>
                  </a:lnTo>
                  <a:lnTo>
                    <a:pt x="135" y="4"/>
                  </a:lnTo>
                  <a:lnTo>
                    <a:pt x="147" y="8"/>
                  </a:lnTo>
                  <a:lnTo>
                    <a:pt x="160" y="14"/>
                  </a:lnTo>
                  <a:lnTo>
                    <a:pt x="172" y="22"/>
                  </a:lnTo>
                  <a:lnTo>
                    <a:pt x="181" y="31"/>
                  </a:lnTo>
                  <a:lnTo>
                    <a:pt x="191" y="41"/>
                  </a:lnTo>
                  <a:lnTo>
                    <a:pt x="198" y="53"/>
                  </a:lnTo>
                  <a:lnTo>
                    <a:pt x="205" y="65"/>
                  </a:lnTo>
                  <a:lnTo>
                    <a:pt x="209" y="78"/>
                  </a:lnTo>
                  <a:lnTo>
                    <a:pt x="212" y="92"/>
                  </a:lnTo>
                  <a:lnTo>
                    <a:pt x="212" y="107"/>
                  </a:lnTo>
                  <a:lnTo>
                    <a:pt x="212" y="121"/>
                  </a:lnTo>
                  <a:lnTo>
                    <a:pt x="209" y="135"/>
                  </a:lnTo>
                  <a:lnTo>
                    <a:pt x="205" y="148"/>
                  </a:lnTo>
                  <a:lnTo>
                    <a:pt x="198" y="160"/>
                  </a:lnTo>
                  <a:lnTo>
                    <a:pt x="191" y="172"/>
                  </a:lnTo>
                  <a:lnTo>
                    <a:pt x="181" y="182"/>
                  </a:lnTo>
                  <a:lnTo>
                    <a:pt x="172" y="191"/>
                  </a:lnTo>
                  <a:lnTo>
                    <a:pt x="160" y="199"/>
                  </a:lnTo>
                  <a:lnTo>
                    <a:pt x="147" y="205"/>
                  </a:lnTo>
                  <a:lnTo>
                    <a:pt x="135" y="209"/>
                  </a:lnTo>
                  <a:lnTo>
                    <a:pt x="121" y="213"/>
                  </a:lnTo>
                  <a:lnTo>
                    <a:pt x="105" y="214"/>
                  </a:lnTo>
                  <a:lnTo>
                    <a:pt x="92" y="213"/>
                  </a:lnTo>
                  <a:lnTo>
                    <a:pt x="78" y="209"/>
                  </a:lnTo>
                  <a:lnTo>
                    <a:pt x="65" y="205"/>
                  </a:lnTo>
                  <a:lnTo>
                    <a:pt x="53" y="199"/>
                  </a:lnTo>
                  <a:lnTo>
                    <a:pt x="42" y="191"/>
                  </a:lnTo>
                  <a:lnTo>
                    <a:pt x="31" y="182"/>
                  </a:lnTo>
                  <a:lnTo>
                    <a:pt x="23" y="172"/>
                  </a:lnTo>
                  <a:lnTo>
                    <a:pt x="16" y="160"/>
                  </a:lnTo>
                  <a:lnTo>
                    <a:pt x="9" y="148"/>
                  </a:lnTo>
                  <a:lnTo>
                    <a:pt x="5" y="135"/>
                  </a:lnTo>
                  <a:lnTo>
                    <a:pt x="2" y="121"/>
                  </a:lnTo>
                  <a:lnTo>
                    <a:pt x="0" y="107"/>
                  </a:lnTo>
                  <a:lnTo>
                    <a:pt x="2" y="92"/>
                  </a:lnTo>
                  <a:lnTo>
                    <a:pt x="5" y="78"/>
                  </a:lnTo>
                  <a:lnTo>
                    <a:pt x="9" y="65"/>
                  </a:lnTo>
                  <a:lnTo>
                    <a:pt x="16" y="53"/>
                  </a:lnTo>
                  <a:lnTo>
                    <a:pt x="23" y="41"/>
                  </a:lnTo>
                  <a:lnTo>
                    <a:pt x="31" y="31"/>
                  </a:lnTo>
                  <a:lnTo>
                    <a:pt x="42" y="22"/>
                  </a:lnTo>
                  <a:lnTo>
                    <a:pt x="53" y="14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2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5" name="Freeform 22"/>
            <p:cNvSpPr>
              <a:spLocks/>
            </p:cNvSpPr>
            <p:nvPr/>
          </p:nvSpPr>
          <p:spPr bwMode="auto">
            <a:xfrm>
              <a:off x="2971" y="2730"/>
              <a:ext cx="106" cy="107"/>
            </a:xfrm>
            <a:custGeom>
              <a:avLst/>
              <a:gdLst>
                <a:gd name="T0" fmla="*/ 27 w 212"/>
                <a:gd name="T1" fmla="*/ 0 h 214"/>
                <a:gd name="T2" fmla="*/ 30 w 212"/>
                <a:gd name="T3" fmla="*/ 0 h 214"/>
                <a:gd name="T4" fmla="*/ 34 w 212"/>
                <a:gd name="T5" fmla="*/ 1 h 214"/>
                <a:gd name="T6" fmla="*/ 37 w 212"/>
                <a:gd name="T7" fmla="*/ 2 h 214"/>
                <a:gd name="T8" fmla="*/ 40 w 212"/>
                <a:gd name="T9" fmla="*/ 4 h 214"/>
                <a:gd name="T10" fmla="*/ 43 w 212"/>
                <a:gd name="T11" fmla="*/ 6 h 214"/>
                <a:gd name="T12" fmla="*/ 46 w 212"/>
                <a:gd name="T13" fmla="*/ 8 h 214"/>
                <a:gd name="T14" fmla="*/ 48 w 212"/>
                <a:gd name="T15" fmla="*/ 11 h 214"/>
                <a:gd name="T16" fmla="*/ 50 w 212"/>
                <a:gd name="T17" fmla="*/ 14 h 214"/>
                <a:gd name="T18" fmla="*/ 52 w 212"/>
                <a:gd name="T19" fmla="*/ 17 h 214"/>
                <a:gd name="T20" fmla="*/ 53 w 212"/>
                <a:gd name="T21" fmla="*/ 20 h 214"/>
                <a:gd name="T22" fmla="*/ 53 w 212"/>
                <a:gd name="T23" fmla="*/ 23 h 214"/>
                <a:gd name="T24" fmla="*/ 53 w 212"/>
                <a:gd name="T25" fmla="*/ 27 h 214"/>
                <a:gd name="T26" fmla="*/ 53 w 212"/>
                <a:gd name="T27" fmla="*/ 30 h 214"/>
                <a:gd name="T28" fmla="*/ 53 w 212"/>
                <a:gd name="T29" fmla="*/ 34 h 214"/>
                <a:gd name="T30" fmla="*/ 52 w 212"/>
                <a:gd name="T31" fmla="*/ 37 h 214"/>
                <a:gd name="T32" fmla="*/ 50 w 212"/>
                <a:gd name="T33" fmla="*/ 40 h 214"/>
                <a:gd name="T34" fmla="*/ 48 w 212"/>
                <a:gd name="T35" fmla="*/ 43 h 214"/>
                <a:gd name="T36" fmla="*/ 46 w 212"/>
                <a:gd name="T37" fmla="*/ 46 h 214"/>
                <a:gd name="T38" fmla="*/ 43 w 212"/>
                <a:gd name="T39" fmla="*/ 48 h 214"/>
                <a:gd name="T40" fmla="*/ 40 w 212"/>
                <a:gd name="T41" fmla="*/ 50 h 214"/>
                <a:gd name="T42" fmla="*/ 37 w 212"/>
                <a:gd name="T43" fmla="*/ 52 h 214"/>
                <a:gd name="T44" fmla="*/ 34 w 212"/>
                <a:gd name="T45" fmla="*/ 53 h 214"/>
                <a:gd name="T46" fmla="*/ 30 w 212"/>
                <a:gd name="T47" fmla="*/ 54 h 214"/>
                <a:gd name="T48" fmla="*/ 27 w 212"/>
                <a:gd name="T49" fmla="*/ 54 h 214"/>
                <a:gd name="T50" fmla="*/ 23 w 212"/>
                <a:gd name="T51" fmla="*/ 54 h 214"/>
                <a:gd name="T52" fmla="*/ 20 w 212"/>
                <a:gd name="T53" fmla="*/ 53 h 214"/>
                <a:gd name="T54" fmla="*/ 17 w 212"/>
                <a:gd name="T55" fmla="*/ 52 h 214"/>
                <a:gd name="T56" fmla="*/ 14 w 212"/>
                <a:gd name="T57" fmla="*/ 50 h 214"/>
                <a:gd name="T58" fmla="*/ 11 w 212"/>
                <a:gd name="T59" fmla="*/ 48 h 214"/>
                <a:gd name="T60" fmla="*/ 8 w 212"/>
                <a:gd name="T61" fmla="*/ 46 h 214"/>
                <a:gd name="T62" fmla="*/ 6 w 212"/>
                <a:gd name="T63" fmla="*/ 43 h 214"/>
                <a:gd name="T64" fmla="*/ 4 w 212"/>
                <a:gd name="T65" fmla="*/ 40 h 214"/>
                <a:gd name="T66" fmla="*/ 3 w 212"/>
                <a:gd name="T67" fmla="*/ 37 h 214"/>
                <a:gd name="T68" fmla="*/ 2 w 212"/>
                <a:gd name="T69" fmla="*/ 34 h 214"/>
                <a:gd name="T70" fmla="*/ 1 w 212"/>
                <a:gd name="T71" fmla="*/ 30 h 214"/>
                <a:gd name="T72" fmla="*/ 0 w 212"/>
                <a:gd name="T73" fmla="*/ 27 h 214"/>
                <a:gd name="T74" fmla="*/ 1 w 212"/>
                <a:gd name="T75" fmla="*/ 23 h 214"/>
                <a:gd name="T76" fmla="*/ 2 w 212"/>
                <a:gd name="T77" fmla="*/ 20 h 214"/>
                <a:gd name="T78" fmla="*/ 3 w 212"/>
                <a:gd name="T79" fmla="*/ 17 h 214"/>
                <a:gd name="T80" fmla="*/ 4 w 212"/>
                <a:gd name="T81" fmla="*/ 14 h 214"/>
                <a:gd name="T82" fmla="*/ 6 w 212"/>
                <a:gd name="T83" fmla="*/ 11 h 214"/>
                <a:gd name="T84" fmla="*/ 8 w 212"/>
                <a:gd name="T85" fmla="*/ 8 h 214"/>
                <a:gd name="T86" fmla="*/ 11 w 212"/>
                <a:gd name="T87" fmla="*/ 6 h 214"/>
                <a:gd name="T88" fmla="*/ 14 w 212"/>
                <a:gd name="T89" fmla="*/ 4 h 214"/>
                <a:gd name="T90" fmla="*/ 17 w 212"/>
                <a:gd name="T91" fmla="*/ 2 h 214"/>
                <a:gd name="T92" fmla="*/ 20 w 212"/>
                <a:gd name="T93" fmla="*/ 1 h 214"/>
                <a:gd name="T94" fmla="*/ 23 w 212"/>
                <a:gd name="T95" fmla="*/ 0 h 214"/>
                <a:gd name="T96" fmla="*/ 27 w 212"/>
                <a:gd name="T97" fmla="*/ 0 h 214"/>
                <a:gd name="T98" fmla="*/ 27 w 212"/>
                <a:gd name="T99" fmla="*/ 0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4"/>
                <a:gd name="T152" fmla="*/ 212 w 212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4">
                  <a:moveTo>
                    <a:pt x="105" y="0"/>
                  </a:moveTo>
                  <a:lnTo>
                    <a:pt x="121" y="0"/>
                  </a:lnTo>
                  <a:lnTo>
                    <a:pt x="135" y="4"/>
                  </a:lnTo>
                  <a:lnTo>
                    <a:pt x="147" y="8"/>
                  </a:lnTo>
                  <a:lnTo>
                    <a:pt x="160" y="14"/>
                  </a:lnTo>
                  <a:lnTo>
                    <a:pt x="172" y="22"/>
                  </a:lnTo>
                  <a:lnTo>
                    <a:pt x="181" y="31"/>
                  </a:lnTo>
                  <a:lnTo>
                    <a:pt x="191" y="41"/>
                  </a:lnTo>
                  <a:lnTo>
                    <a:pt x="198" y="53"/>
                  </a:lnTo>
                  <a:lnTo>
                    <a:pt x="205" y="65"/>
                  </a:lnTo>
                  <a:lnTo>
                    <a:pt x="209" y="78"/>
                  </a:lnTo>
                  <a:lnTo>
                    <a:pt x="212" y="92"/>
                  </a:lnTo>
                  <a:lnTo>
                    <a:pt x="212" y="107"/>
                  </a:lnTo>
                  <a:lnTo>
                    <a:pt x="212" y="121"/>
                  </a:lnTo>
                  <a:lnTo>
                    <a:pt x="209" y="135"/>
                  </a:lnTo>
                  <a:lnTo>
                    <a:pt x="205" y="148"/>
                  </a:lnTo>
                  <a:lnTo>
                    <a:pt x="198" y="160"/>
                  </a:lnTo>
                  <a:lnTo>
                    <a:pt x="191" y="172"/>
                  </a:lnTo>
                  <a:lnTo>
                    <a:pt x="181" y="182"/>
                  </a:lnTo>
                  <a:lnTo>
                    <a:pt x="172" y="191"/>
                  </a:lnTo>
                  <a:lnTo>
                    <a:pt x="160" y="199"/>
                  </a:lnTo>
                  <a:lnTo>
                    <a:pt x="147" y="205"/>
                  </a:lnTo>
                  <a:lnTo>
                    <a:pt x="135" y="209"/>
                  </a:lnTo>
                  <a:lnTo>
                    <a:pt x="121" y="213"/>
                  </a:lnTo>
                  <a:lnTo>
                    <a:pt x="105" y="214"/>
                  </a:lnTo>
                  <a:lnTo>
                    <a:pt x="92" y="213"/>
                  </a:lnTo>
                  <a:lnTo>
                    <a:pt x="78" y="209"/>
                  </a:lnTo>
                  <a:lnTo>
                    <a:pt x="65" y="205"/>
                  </a:lnTo>
                  <a:lnTo>
                    <a:pt x="53" y="199"/>
                  </a:lnTo>
                  <a:lnTo>
                    <a:pt x="42" y="191"/>
                  </a:lnTo>
                  <a:lnTo>
                    <a:pt x="31" y="182"/>
                  </a:lnTo>
                  <a:lnTo>
                    <a:pt x="23" y="172"/>
                  </a:lnTo>
                  <a:lnTo>
                    <a:pt x="16" y="160"/>
                  </a:lnTo>
                  <a:lnTo>
                    <a:pt x="9" y="148"/>
                  </a:lnTo>
                  <a:lnTo>
                    <a:pt x="5" y="135"/>
                  </a:lnTo>
                  <a:lnTo>
                    <a:pt x="2" y="121"/>
                  </a:lnTo>
                  <a:lnTo>
                    <a:pt x="0" y="107"/>
                  </a:lnTo>
                  <a:lnTo>
                    <a:pt x="2" y="92"/>
                  </a:lnTo>
                  <a:lnTo>
                    <a:pt x="5" y="78"/>
                  </a:lnTo>
                  <a:lnTo>
                    <a:pt x="9" y="65"/>
                  </a:lnTo>
                  <a:lnTo>
                    <a:pt x="16" y="53"/>
                  </a:lnTo>
                  <a:lnTo>
                    <a:pt x="23" y="41"/>
                  </a:lnTo>
                  <a:lnTo>
                    <a:pt x="31" y="31"/>
                  </a:lnTo>
                  <a:lnTo>
                    <a:pt x="42" y="22"/>
                  </a:lnTo>
                  <a:lnTo>
                    <a:pt x="53" y="14"/>
                  </a:lnTo>
                  <a:lnTo>
                    <a:pt x="65" y="8"/>
                  </a:lnTo>
                  <a:lnTo>
                    <a:pt x="78" y="4"/>
                  </a:lnTo>
                  <a:lnTo>
                    <a:pt x="92" y="0"/>
                  </a:lnTo>
                  <a:lnTo>
                    <a:pt x="10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6" name="Freeform 23"/>
            <p:cNvSpPr>
              <a:spLocks/>
            </p:cNvSpPr>
            <p:nvPr/>
          </p:nvSpPr>
          <p:spPr bwMode="auto">
            <a:xfrm>
              <a:off x="3023" y="2728"/>
              <a:ext cx="55" cy="109"/>
            </a:xfrm>
            <a:custGeom>
              <a:avLst/>
              <a:gdLst>
                <a:gd name="T0" fmla="*/ 0 w 110"/>
                <a:gd name="T1" fmla="*/ 0 h 219"/>
                <a:gd name="T2" fmla="*/ 0 w 110"/>
                <a:gd name="T3" fmla="*/ 1 h 219"/>
                <a:gd name="T4" fmla="*/ 6 w 110"/>
                <a:gd name="T5" fmla="*/ 1 h 219"/>
                <a:gd name="T6" fmla="*/ 8 w 110"/>
                <a:gd name="T7" fmla="*/ 2 h 219"/>
                <a:gd name="T8" fmla="*/ 11 w 110"/>
                <a:gd name="T9" fmla="*/ 3 h 219"/>
                <a:gd name="T10" fmla="*/ 12 w 110"/>
                <a:gd name="T11" fmla="*/ 4 h 219"/>
                <a:gd name="T12" fmla="*/ 17 w 110"/>
                <a:gd name="T13" fmla="*/ 6 h 219"/>
                <a:gd name="T14" fmla="*/ 21 w 110"/>
                <a:gd name="T15" fmla="*/ 11 h 219"/>
                <a:gd name="T16" fmla="*/ 24 w 110"/>
                <a:gd name="T17" fmla="*/ 16 h 219"/>
                <a:gd name="T18" fmla="*/ 25 w 110"/>
                <a:gd name="T19" fmla="*/ 17 h 219"/>
                <a:gd name="T20" fmla="*/ 26 w 110"/>
                <a:gd name="T21" fmla="*/ 20 h 219"/>
                <a:gd name="T22" fmla="*/ 26 w 110"/>
                <a:gd name="T23" fmla="*/ 22 h 219"/>
                <a:gd name="T24" fmla="*/ 26 w 110"/>
                <a:gd name="T25" fmla="*/ 32 h 219"/>
                <a:gd name="T26" fmla="*/ 26 w 110"/>
                <a:gd name="T27" fmla="*/ 34 h 219"/>
                <a:gd name="T28" fmla="*/ 25 w 110"/>
                <a:gd name="T29" fmla="*/ 37 h 219"/>
                <a:gd name="T30" fmla="*/ 24 w 110"/>
                <a:gd name="T31" fmla="*/ 38 h 219"/>
                <a:gd name="T32" fmla="*/ 21 w 110"/>
                <a:gd name="T33" fmla="*/ 43 h 219"/>
                <a:gd name="T34" fmla="*/ 17 w 110"/>
                <a:gd name="T35" fmla="*/ 48 h 219"/>
                <a:gd name="T36" fmla="*/ 12 w 110"/>
                <a:gd name="T37" fmla="*/ 50 h 219"/>
                <a:gd name="T38" fmla="*/ 11 w 110"/>
                <a:gd name="T39" fmla="*/ 51 h 219"/>
                <a:gd name="T40" fmla="*/ 8 w 110"/>
                <a:gd name="T41" fmla="*/ 52 h 219"/>
                <a:gd name="T42" fmla="*/ 4 w 110"/>
                <a:gd name="T43" fmla="*/ 53 h 219"/>
                <a:gd name="T44" fmla="*/ 0 w 110"/>
                <a:gd name="T45" fmla="*/ 54 h 219"/>
                <a:gd name="T46" fmla="*/ 0 w 110"/>
                <a:gd name="T47" fmla="*/ 54 h 219"/>
                <a:gd name="T48" fmla="*/ 4 w 110"/>
                <a:gd name="T49" fmla="*/ 54 h 219"/>
                <a:gd name="T50" fmla="*/ 8 w 110"/>
                <a:gd name="T51" fmla="*/ 53 h 219"/>
                <a:gd name="T52" fmla="*/ 11 w 110"/>
                <a:gd name="T53" fmla="*/ 52 h 219"/>
                <a:gd name="T54" fmla="*/ 16 w 110"/>
                <a:gd name="T55" fmla="*/ 50 h 219"/>
                <a:gd name="T56" fmla="*/ 18 w 110"/>
                <a:gd name="T57" fmla="*/ 48 h 219"/>
                <a:gd name="T58" fmla="*/ 22 w 110"/>
                <a:gd name="T59" fmla="*/ 44 h 219"/>
                <a:gd name="T60" fmla="*/ 23 w 110"/>
                <a:gd name="T61" fmla="*/ 42 h 219"/>
                <a:gd name="T62" fmla="*/ 26 w 110"/>
                <a:gd name="T63" fmla="*/ 37 h 219"/>
                <a:gd name="T64" fmla="*/ 27 w 110"/>
                <a:gd name="T65" fmla="*/ 34 h 219"/>
                <a:gd name="T66" fmla="*/ 28 w 110"/>
                <a:gd name="T67" fmla="*/ 29 h 219"/>
                <a:gd name="T68" fmla="*/ 28 w 110"/>
                <a:gd name="T69" fmla="*/ 25 h 219"/>
                <a:gd name="T70" fmla="*/ 27 w 110"/>
                <a:gd name="T71" fmla="*/ 20 h 219"/>
                <a:gd name="T72" fmla="*/ 26 w 110"/>
                <a:gd name="T73" fmla="*/ 17 h 219"/>
                <a:gd name="T74" fmla="*/ 23 w 110"/>
                <a:gd name="T75" fmla="*/ 12 h 219"/>
                <a:gd name="T76" fmla="*/ 22 w 110"/>
                <a:gd name="T77" fmla="*/ 10 h 219"/>
                <a:gd name="T78" fmla="*/ 18 w 110"/>
                <a:gd name="T79" fmla="*/ 6 h 219"/>
                <a:gd name="T80" fmla="*/ 16 w 110"/>
                <a:gd name="T81" fmla="*/ 4 h 219"/>
                <a:gd name="T82" fmla="*/ 11 w 110"/>
                <a:gd name="T83" fmla="*/ 2 h 219"/>
                <a:gd name="T84" fmla="*/ 8 w 110"/>
                <a:gd name="T85" fmla="*/ 1 h 219"/>
                <a:gd name="T86" fmla="*/ 3 w 110"/>
                <a:gd name="T87" fmla="*/ 0 h 219"/>
                <a:gd name="T88" fmla="*/ 0 w 110"/>
                <a:gd name="T89" fmla="*/ 0 h 2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0"/>
                <a:gd name="T136" fmla="*/ 0 h 219"/>
                <a:gd name="T137" fmla="*/ 110 w 110"/>
                <a:gd name="T138" fmla="*/ 219 h 2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0" h="219">
                  <a:moveTo>
                    <a:pt x="0" y="0"/>
                  </a:moveTo>
                  <a:lnTo>
                    <a:pt x="0" y="7"/>
                  </a:lnTo>
                  <a:lnTo>
                    <a:pt x="22" y="7"/>
                  </a:lnTo>
                  <a:lnTo>
                    <a:pt x="30" y="8"/>
                  </a:lnTo>
                  <a:lnTo>
                    <a:pt x="42" y="13"/>
                  </a:lnTo>
                  <a:lnTo>
                    <a:pt x="47" y="16"/>
                  </a:lnTo>
                  <a:lnTo>
                    <a:pt x="65" y="27"/>
                  </a:lnTo>
                  <a:lnTo>
                    <a:pt x="84" y="45"/>
                  </a:lnTo>
                  <a:lnTo>
                    <a:pt x="95" y="64"/>
                  </a:lnTo>
                  <a:lnTo>
                    <a:pt x="98" y="68"/>
                  </a:lnTo>
                  <a:lnTo>
                    <a:pt x="103" y="81"/>
                  </a:lnTo>
                  <a:lnTo>
                    <a:pt x="104" y="89"/>
                  </a:lnTo>
                  <a:lnTo>
                    <a:pt x="104" y="130"/>
                  </a:lnTo>
                  <a:lnTo>
                    <a:pt x="103" y="138"/>
                  </a:lnTo>
                  <a:lnTo>
                    <a:pt x="98" y="151"/>
                  </a:lnTo>
                  <a:lnTo>
                    <a:pt x="95" y="155"/>
                  </a:lnTo>
                  <a:lnTo>
                    <a:pt x="84" y="174"/>
                  </a:lnTo>
                  <a:lnTo>
                    <a:pt x="65" y="192"/>
                  </a:lnTo>
                  <a:lnTo>
                    <a:pt x="47" y="203"/>
                  </a:lnTo>
                  <a:lnTo>
                    <a:pt x="42" y="206"/>
                  </a:lnTo>
                  <a:lnTo>
                    <a:pt x="30" y="211"/>
                  </a:lnTo>
                  <a:lnTo>
                    <a:pt x="16" y="214"/>
                  </a:lnTo>
                  <a:lnTo>
                    <a:pt x="0" y="216"/>
                  </a:lnTo>
                  <a:lnTo>
                    <a:pt x="0" y="219"/>
                  </a:lnTo>
                  <a:lnTo>
                    <a:pt x="16" y="217"/>
                  </a:lnTo>
                  <a:lnTo>
                    <a:pt x="30" y="214"/>
                  </a:lnTo>
                  <a:lnTo>
                    <a:pt x="42" y="209"/>
                  </a:lnTo>
                  <a:lnTo>
                    <a:pt x="62" y="200"/>
                  </a:lnTo>
                  <a:lnTo>
                    <a:pt x="69" y="195"/>
                  </a:lnTo>
                  <a:lnTo>
                    <a:pt x="87" y="177"/>
                  </a:lnTo>
                  <a:lnTo>
                    <a:pt x="92" y="171"/>
                  </a:lnTo>
                  <a:lnTo>
                    <a:pt x="101" y="151"/>
                  </a:lnTo>
                  <a:lnTo>
                    <a:pt x="106" y="138"/>
                  </a:lnTo>
                  <a:lnTo>
                    <a:pt x="110" y="118"/>
                  </a:lnTo>
                  <a:lnTo>
                    <a:pt x="110" y="101"/>
                  </a:lnTo>
                  <a:lnTo>
                    <a:pt x="106" y="81"/>
                  </a:lnTo>
                  <a:lnTo>
                    <a:pt x="101" y="68"/>
                  </a:lnTo>
                  <a:lnTo>
                    <a:pt x="92" y="48"/>
                  </a:lnTo>
                  <a:lnTo>
                    <a:pt x="87" y="42"/>
                  </a:lnTo>
                  <a:lnTo>
                    <a:pt x="69" y="24"/>
                  </a:lnTo>
                  <a:lnTo>
                    <a:pt x="62" y="19"/>
                  </a:lnTo>
                  <a:lnTo>
                    <a:pt x="42" y="10"/>
                  </a:lnTo>
                  <a:lnTo>
                    <a:pt x="30" y="5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7" name="Freeform 24"/>
            <p:cNvSpPr>
              <a:spLocks/>
            </p:cNvSpPr>
            <p:nvPr/>
          </p:nvSpPr>
          <p:spPr bwMode="auto">
            <a:xfrm>
              <a:off x="2970" y="2728"/>
              <a:ext cx="53" cy="109"/>
            </a:xfrm>
            <a:custGeom>
              <a:avLst/>
              <a:gdLst>
                <a:gd name="T0" fmla="*/ 27 w 106"/>
                <a:gd name="T1" fmla="*/ 54 h 219"/>
                <a:gd name="T2" fmla="*/ 24 w 106"/>
                <a:gd name="T3" fmla="*/ 53 h 219"/>
                <a:gd name="T4" fmla="*/ 20 w 106"/>
                <a:gd name="T5" fmla="*/ 52 h 219"/>
                <a:gd name="T6" fmla="*/ 17 w 106"/>
                <a:gd name="T7" fmla="*/ 51 h 219"/>
                <a:gd name="T8" fmla="*/ 15 w 106"/>
                <a:gd name="T9" fmla="*/ 50 h 219"/>
                <a:gd name="T10" fmla="*/ 12 w 106"/>
                <a:gd name="T11" fmla="*/ 48 h 219"/>
                <a:gd name="T12" fmla="*/ 9 w 106"/>
                <a:gd name="T13" fmla="*/ 45 h 219"/>
                <a:gd name="T14" fmla="*/ 7 w 106"/>
                <a:gd name="T15" fmla="*/ 43 h 219"/>
                <a:gd name="T16" fmla="*/ 4 w 106"/>
                <a:gd name="T17" fmla="*/ 38 h 219"/>
                <a:gd name="T18" fmla="*/ 3 w 106"/>
                <a:gd name="T19" fmla="*/ 37 h 219"/>
                <a:gd name="T20" fmla="*/ 2 w 106"/>
                <a:gd name="T21" fmla="*/ 34 h 219"/>
                <a:gd name="T22" fmla="*/ 1 w 106"/>
                <a:gd name="T23" fmla="*/ 31 h 219"/>
                <a:gd name="T24" fmla="*/ 1 w 106"/>
                <a:gd name="T25" fmla="*/ 27 h 219"/>
                <a:gd name="T26" fmla="*/ 1 w 106"/>
                <a:gd name="T27" fmla="*/ 23 h 219"/>
                <a:gd name="T28" fmla="*/ 2 w 106"/>
                <a:gd name="T29" fmla="*/ 20 h 219"/>
                <a:gd name="T30" fmla="*/ 3 w 106"/>
                <a:gd name="T31" fmla="*/ 17 h 219"/>
                <a:gd name="T32" fmla="*/ 4 w 106"/>
                <a:gd name="T33" fmla="*/ 16 h 219"/>
                <a:gd name="T34" fmla="*/ 7 w 106"/>
                <a:gd name="T35" fmla="*/ 11 h 219"/>
                <a:gd name="T36" fmla="*/ 9 w 106"/>
                <a:gd name="T37" fmla="*/ 9 h 219"/>
                <a:gd name="T38" fmla="*/ 12 w 106"/>
                <a:gd name="T39" fmla="*/ 6 h 219"/>
                <a:gd name="T40" fmla="*/ 15 w 106"/>
                <a:gd name="T41" fmla="*/ 4 h 219"/>
                <a:gd name="T42" fmla="*/ 17 w 106"/>
                <a:gd name="T43" fmla="*/ 3 h 219"/>
                <a:gd name="T44" fmla="*/ 20 w 106"/>
                <a:gd name="T45" fmla="*/ 2 h 219"/>
                <a:gd name="T46" fmla="*/ 22 w 106"/>
                <a:gd name="T47" fmla="*/ 1 h 219"/>
                <a:gd name="T48" fmla="*/ 25 w 106"/>
                <a:gd name="T49" fmla="*/ 0 h 219"/>
                <a:gd name="T50" fmla="*/ 20 w 106"/>
                <a:gd name="T51" fmla="*/ 1 h 219"/>
                <a:gd name="T52" fmla="*/ 17 w 106"/>
                <a:gd name="T53" fmla="*/ 2 h 219"/>
                <a:gd name="T54" fmla="*/ 13 w 106"/>
                <a:gd name="T55" fmla="*/ 4 h 219"/>
                <a:gd name="T56" fmla="*/ 11 w 106"/>
                <a:gd name="T57" fmla="*/ 6 h 219"/>
                <a:gd name="T58" fmla="*/ 8 w 106"/>
                <a:gd name="T59" fmla="*/ 8 h 219"/>
                <a:gd name="T60" fmla="*/ 6 w 106"/>
                <a:gd name="T61" fmla="*/ 10 h 219"/>
                <a:gd name="T62" fmla="*/ 5 w 106"/>
                <a:gd name="T63" fmla="*/ 12 h 219"/>
                <a:gd name="T64" fmla="*/ 3 w 106"/>
                <a:gd name="T65" fmla="*/ 17 h 219"/>
                <a:gd name="T66" fmla="*/ 1 w 106"/>
                <a:gd name="T67" fmla="*/ 20 h 219"/>
                <a:gd name="T68" fmla="*/ 1 w 106"/>
                <a:gd name="T69" fmla="*/ 23 h 219"/>
                <a:gd name="T70" fmla="*/ 0 w 106"/>
                <a:gd name="T71" fmla="*/ 27 h 219"/>
                <a:gd name="T72" fmla="*/ 1 w 106"/>
                <a:gd name="T73" fmla="*/ 31 h 219"/>
                <a:gd name="T74" fmla="*/ 1 w 106"/>
                <a:gd name="T75" fmla="*/ 34 h 219"/>
                <a:gd name="T76" fmla="*/ 3 w 106"/>
                <a:gd name="T77" fmla="*/ 37 h 219"/>
                <a:gd name="T78" fmla="*/ 5 w 106"/>
                <a:gd name="T79" fmla="*/ 42 h 219"/>
                <a:gd name="T80" fmla="*/ 6 w 106"/>
                <a:gd name="T81" fmla="*/ 44 h 219"/>
                <a:gd name="T82" fmla="*/ 8 w 106"/>
                <a:gd name="T83" fmla="*/ 46 h 219"/>
                <a:gd name="T84" fmla="*/ 11 w 106"/>
                <a:gd name="T85" fmla="*/ 48 h 219"/>
                <a:gd name="T86" fmla="*/ 13 w 106"/>
                <a:gd name="T87" fmla="*/ 50 h 219"/>
                <a:gd name="T88" fmla="*/ 17 w 106"/>
                <a:gd name="T89" fmla="*/ 52 h 219"/>
                <a:gd name="T90" fmla="*/ 20 w 106"/>
                <a:gd name="T91" fmla="*/ 53 h 219"/>
                <a:gd name="T92" fmla="*/ 24 w 106"/>
                <a:gd name="T93" fmla="*/ 54 h 219"/>
                <a:gd name="T94" fmla="*/ 27 w 106"/>
                <a:gd name="T95" fmla="*/ 54 h 219"/>
                <a:gd name="T96" fmla="*/ 27 w 106"/>
                <a:gd name="T97" fmla="*/ 54 h 21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"/>
                <a:gd name="T148" fmla="*/ 0 h 219"/>
                <a:gd name="T149" fmla="*/ 106 w 106"/>
                <a:gd name="T150" fmla="*/ 219 h 21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" h="219">
                  <a:moveTo>
                    <a:pt x="106" y="216"/>
                  </a:moveTo>
                  <a:lnTo>
                    <a:pt x="93" y="214"/>
                  </a:lnTo>
                  <a:lnTo>
                    <a:pt x="79" y="211"/>
                  </a:lnTo>
                  <a:lnTo>
                    <a:pt x="66" y="206"/>
                  </a:lnTo>
                  <a:lnTo>
                    <a:pt x="58" y="202"/>
                  </a:lnTo>
                  <a:lnTo>
                    <a:pt x="45" y="192"/>
                  </a:lnTo>
                  <a:lnTo>
                    <a:pt x="34" y="183"/>
                  </a:lnTo>
                  <a:lnTo>
                    <a:pt x="26" y="174"/>
                  </a:lnTo>
                  <a:lnTo>
                    <a:pt x="15" y="155"/>
                  </a:lnTo>
                  <a:lnTo>
                    <a:pt x="12" y="151"/>
                  </a:lnTo>
                  <a:lnTo>
                    <a:pt x="7" y="138"/>
                  </a:lnTo>
                  <a:lnTo>
                    <a:pt x="4" y="124"/>
                  </a:lnTo>
                  <a:lnTo>
                    <a:pt x="3" y="110"/>
                  </a:lnTo>
                  <a:lnTo>
                    <a:pt x="4" y="95"/>
                  </a:lnTo>
                  <a:lnTo>
                    <a:pt x="7" y="81"/>
                  </a:lnTo>
                  <a:lnTo>
                    <a:pt x="12" y="68"/>
                  </a:lnTo>
                  <a:lnTo>
                    <a:pt x="15" y="64"/>
                  </a:lnTo>
                  <a:lnTo>
                    <a:pt x="26" y="45"/>
                  </a:lnTo>
                  <a:lnTo>
                    <a:pt x="34" y="36"/>
                  </a:lnTo>
                  <a:lnTo>
                    <a:pt x="45" y="27"/>
                  </a:lnTo>
                  <a:lnTo>
                    <a:pt x="58" y="17"/>
                  </a:lnTo>
                  <a:lnTo>
                    <a:pt x="66" y="13"/>
                  </a:lnTo>
                  <a:lnTo>
                    <a:pt x="79" y="8"/>
                  </a:lnTo>
                  <a:lnTo>
                    <a:pt x="86" y="7"/>
                  </a:lnTo>
                  <a:lnTo>
                    <a:pt x="99" y="0"/>
                  </a:lnTo>
                  <a:lnTo>
                    <a:pt x="79" y="5"/>
                  </a:lnTo>
                  <a:lnTo>
                    <a:pt x="66" y="10"/>
                  </a:lnTo>
                  <a:lnTo>
                    <a:pt x="49" y="17"/>
                  </a:lnTo>
                  <a:lnTo>
                    <a:pt x="41" y="24"/>
                  </a:lnTo>
                  <a:lnTo>
                    <a:pt x="31" y="33"/>
                  </a:lnTo>
                  <a:lnTo>
                    <a:pt x="23" y="42"/>
                  </a:lnTo>
                  <a:lnTo>
                    <a:pt x="18" y="48"/>
                  </a:lnTo>
                  <a:lnTo>
                    <a:pt x="9" y="68"/>
                  </a:lnTo>
                  <a:lnTo>
                    <a:pt x="4" y="81"/>
                  </a:lnTo>
                  <a:lnTo>
                    <a:pt x="1" y="95"/>
                  </a:lnTo>
                  <a:lnTo>
                    <a:pt x="0" y="110"/>
                  </a:lnTo>
                  <a:lnTo>
                    <a:pt x="1" y="124"/>
                  </a:lnTo>
                  <a:lnTo>
                    <a:pt x="4" y="138"/>
                  </a:lnTo>
                  <a:lnTo>
                    <a:pt x="9" y="151"/>
                  </a:lnTo>
                  <a:lnTo>
                    <a:pt x="18" y="171"/>
                  </a:lnTo>
                  <a:lnTo>
                    <a:pt x="23" y="177"/>
                  </a:lnTo>
                  <a:lnTo>
                    <a:pt x="31" y="186"/>
                  </a:lnTo>
                  <a:lnTo>
                    <a:pt x="41" y="195"/>
                  </a:lnTo>
                  <a:lnTo>
                    <a:pt x="49" y="202"/>
                  </a:lnTo>
                  <a:lnTo>
                    <a:pt x="66" y="209"/>
                  </a:lnTo>
                  <a:lnTo>
                    <a:pt x="79" y="214"/>
                  </a:lnTo>
                  <a:lnTo>
                    <a:pt x="93" y="217"/>
                  </a:lnTo>
                  <a:lnTo>
                    <a:pt x="106" y="219"/>
                  </a:lnTo>
                  <a:lnTo>
                    <a:pt x="106" y="2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8" name="Freeform 25"/>
            <p:cNvSpPr>
              <a:spLocks/>
            </p:cNvSpPr>
            <p:nvPr/>
          </p:nvSpPr>
          <p:spPr bwMode="auto">
            <a:xfrm>
              <a:off x="5309" y="1041"/>
              <a:ext cx="87" cy="67"/>
            </a:xfrm>
            <a:custGeom>
              <a:avLst/>
              <a:gdLst>
                <a:gd name="T0" fmla="*/ 43 w 175"/>
                <a:gd name="T1" fmla="*/ 6 h 133"/>
                <a:gd name="T2" fmla="*/ 0 w 175"/>
                <a:gd name="T3" fmla="*/ 0 h 133"/>
                <a:gd name="T4" fmla="*/ 2 w 175"/>
                <a:gd name="T5" fmla="*/ 3 h 133"/>
                <a:gd name="T6" fmla="*/ 4 w 175"/>
                <a:gd name="T7" fmla="*/ 5 h 133"/>
                <a:gd name="T8" fmla="*/ 5 w 175"/>
                <a:gd name="T9" fmla="*/ 8 h 133"/>
                <a:gd name="T10" fmla="*/ 7 w 175"/>
                <a:gd name="T11" fmla="*/ 10 h 133"/>
                <a:gd name="T12" fmla="*/ 8 w 175"/>
                <a:gd name="T13" fmla="*/ 13 h 133"/>
                <a:gd name="T14" fmla="*/ 9 w 175"/>
                <a:gd name="T15" fmla="*/ 16 h 133"/>
                <a:gd name="T16" fmla="*/ 9 w 175"/>
                <a:gd name="T17" fmla="*/ 18 h 133"/>
                <a:gd name="T18" fmla="*/ 10 w 175"/>
                <a:gd name="T19" fmla="*/ 22 h 133"/>
                <a:gd name="T20" fmla="*/ 10 w 175"/>
                <a:gd name="T21" fmla="*/ 24 h 133"/>
                <a:gd name="T22" fmla="*/ 10 w 175"/>
                <a:gd name="T23" fmla="*/ 27 h 133"/>
                <a:gd name="T24" fmla="*/ 9 w 175"/>
                <a:gd name="T25" fmla="*/ 30 h 133"/>
                <a:gd name="T26" fmla="*/ 9 w 175"/>
                <a:gd name="T27" fmla="*/ 34 h 133"/>
                <a:gd name="T28" fmla="*/ 43 w 175"/>
                <a:gd name="T29" fmla="*/ 6 h 133"/>
                <a:gd name="T30" fmla="*/ 43 w 175"/>
                <a:gd name="T31" fmla="*/ 6 h 1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5"/>
                <a:gd name="T49" fmla="*/ 0 h 133"/>
                <a:gd name="T50" fmla="*/ 175 w 175"/>
                <a:gd name="T51" fmla="*/ 133 h 13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5" h="133">
                  <a:moveTo>
                    <a:pt x="175" y="24"/>
                  </a:moveTo>
                  <a:lnTo>
                    <a:pt x="0" y="0"/>
                  </a:lnTo>
                  <a:lnTo>
                    <a:pt x="10" y="10"/>
                  </a:lnTo>
                  <a:lnTo>
                    <a:pt x="16" y="20"/>
                  </a:lnTo>
                  <a:lnTo>
                    <a:pt x="22" y="29"/>
                  </a:lnTo>
                  <a:lnTo>
                    <a:pt x="28" y="40"/>
                  </a:lnTo>
                  <a:lnTo>
                    <a:pt x="33" y="51"/>
                  </a:lnTo>
                  <a:lnTo>
                    <a:pt x="36" y="61"/>
                  </a:lnTo>
                  <a:lnTo>
                    <a:pt x="39" y="72"/>
                  </a:lnTo>
                  <a:lnTo>
                    <a:pt x="41" y="85"/>
                  </a:lnTo>
                  <a:lnTo>
                    <a:pt x="41" y="96"/>
                  </a:lnTo>
                  <a:lnTo>
                    <a:pt x="41" y="108"/>
                  </a:lnTo>
                  <a:lnTo>
                    <a:pt x="39" y="120"/>
                  </a:lnTo>
                  <a:lnTo>
                    <a:pt x="37" y="133"/>
                  </a:lnTo>
                  <a:lnTo>
                    <a:pt x="175" y="24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59" name="Freeform 26"/>
            <p:cNvSpPr>
              <a:spLocks/>
            </p:cNvSpPr>
            <p:nvPr/>
          </p:nvSpPr>
          <p:spPr bwMode="auto">
            <a:xfrm>
              <a:off x="125" y="1049"/>
              <a:ext cx="5272" cy="661"/>
            </a:xfrm>
            <a:custGeom>
              <a:avLst/>
              <a:gdLst>
                <a:gd name="T0" fmla="*/ 0 w 10545"/>
                <a:gd name="T1" fmla="*/ 326 h 1322"/>
                <a:gd name="T2" fmla="*/ 0 w 10545"/>
                <a:gd name="T3" fmla="*/ 331 h 1322"/>
                <a:gd name="T4" fmla="*/ 1428 w 10545"/>
                <a:gd name="T5" fmla="*/ 331 h 1322"/>
                <a:gd name="T6" fmla="*/ 2636 w 10545"/>
                <a:gd name="T7" fmla="*/ 5 h 1322"/>
                <a:gd name="T8" fmla="*/ 2635 w 10545"/>
                <a:gd name="T9" fmla="*/ 0 h 1322"/>
                <a:gd name="T10" fmla="*/ 1430 w 10545"/>
                <a:gd name="T11" fmla="*/ 326 h 1322"/>
                <a:gd name="T12" fmla="*/ 0 w 10545"/>
                <a:gd name="T13" fmla="*/ 326 h 1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45"/>
                <a:gd name="T22" fmla="*/ 0 h 1322"/>
                <a:gd name="T23" fmla="*/ 10545 w 10545"/>
                <a:gd name="T24" fmla="*/ 1322 h 13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45" h="1322">
                  <a:moveTo>
                    <a:pt x="0" y="1301"/>
                  </a:moveTo>
                  <a:lnTo>
                    <a:pt x="0" y="1322"/>
                  </a:lnTo>
                  <a:lnTo>
                    <a:pt x="5715" y="1322"/>
                  </a:lnTo>
                  <a:lnTo>
                    <a:pt x="10545" y="19"/>
                  </a:lnTo>
                  <a:lnTo>
                    <a:pt x="10542" y="0"/>
                  </a:lnTo>
                  <a:lnTo>
                    <a:pt x="5722" y="1301"/>
                  </a:lnTo>
                  <a:lnTo>
                    <a:pt x="0" y="1301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60" name="Freeform 27"/>
            <p:cNvSpPr>
              <a:spLocks/>
            </p:cNvSpPr>
            <p:nvPr/>
          </p:nvSpPr>
          <p:spPr bwMode="auto">
            <a:xfrm>
              <a:off x="2940" y="2126"/>
              <a:ext cx="80" cy="68"/>
            </a:xfrm>
            <a:custGeom>
              <a:avLst/>
              <a:gdLst>
                <a:gd name="T0" fmla="*/ 40 w 161"/>
                <a:gd name="T1" fmla="*/ 17 h 136"/>
                <a:gd name="T2" fmla="*/ 0 w 161"/>
                <a:gd name="T3" fmla="*/ 0 h 136"/>
                <a:gd name="T4" fmla="*/ 1 w 161"/>
                <a:gd name="T5" fmla="*/ 3 h 136"/>
                <a:gd name="T6" fmla="*/ 2 w 161"/>
                <a:gd name="T7" fmla="*/ 6 h 136"/>
                <a:gd name="T8" fmla="*/ 3 w 161"/>
                <a:gd name="T9" fmla="*/ 9 h 136"/>
                <a:gd name="T10" fmla="*/ 4 w 161"/>
                <a:gd name="T11" fmla="*/ 12 h 136"/>
                <a:gd name="T12" fmla="*/ 4 w 161"/>
                <a:gd name="T13" fmla="*/ 14 h 136"/>
                <a:gd name="T14" fmla="*/ 4 w 161"/>
                <a:gd name="T15" fmla="*/ 17 h 136"/>
                <a:gd name="T16" fmla="*/ 4 w 161"/>
                <a:gd name="T17" fmla="*/ 20 h 136"/>
                <a:gd name="T18" fmla="*/ 4 w 161"/>
                <a:gd name="T19" fmla="*/ 23 h 136"/>
                <a:gd name="T20" fmla="*/ 3 w 161"/>
                <a:gd name="T21" fmla="*/ 26 h 136"/>
                <a:gd name="T22" fmla="*/ 2 w 161"/>
                <a:gd name="T23" fmla="*/ 28 h 136"/>
                <a:gd name="T24" fmla="*/ 1 w 161"/>
                <a:gd name="T25" fmla="*/ 31 h 136"/>
                <a:gd name="T26" fmla="*/ 0 w 161"/>
                <a:gd name="T27" fmla="*/ 34 h 136"/>
                <a:gd name="T28" fmla="*/ 40 w 161"/>
                <a:gd name="T29" fmla="*/ 17 h 136"/>
                <a:gd name="T30" fmla="*/ 40 w 161"/>
                <a:gd name="T31" fmla="*/ 17 h 1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1"/>
                <a:gd name="T49" fmla="*/ 0 h 136"/>
                <a:gd name="T50" fmla="*/ 161 w 161"/>
                <a:gd name="T51" fmla="*/ 136 h 1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1" h="136">
                  <a:moveTo>
                    <a:pt x="161" y="68"/>
                  </a:moveTo>
                  <a:lnTo>
                    <a:pt x="0" y="0"/>
                  </a:lnTo>
                  <a:lnTo>
                    <a:pt x="5" y="11"/>
                  </a:lnTo>
                  <a:lnTo>
                    <a:pt x="10" y="23"/>
                  </a:lnTo>
                  <a:lnTo>
                    <a:pt x="13" y="34"/>
                  </a:lnTo>
                  <a:lnTo>
                    <a:pt x="16" y="46"/>
                  </a:lnTo>
                  <a:lnTo>
                    <a:pt x="16" y="57"/>
                  </a:lnTo>
                  <a:lnTo>
                    <a:pt x="17" y="68"/>
                  </a:lnTo>
                  <a:lnTo>
                    <a:pt x="16" y="79"/>
                  </a:lnTo>
                  <a:lnTo>
                    <a:pt x="16" y="90"/>
                  </a:lnTo>
                  <a:lnTo>
                    <a:pt x="13" y="102"/>
                  </a:lnTo>
                  <a:lnTo>
                    <a:pt x="10" y="113"/>
                  </a:lnTo>
                  <a:lnTo>
                    <a:pt x="5" y="125"/>
                  </a:lnTo>
                  <a:lnTo>
                    <a:pt x="0" y="136"/>
                  </a:lnTo>
                  <a:lnTo>
                    <a:pt x="161" y="68"/>
                  </a:lnTo>
                  <a:close/>
                </a:path>
              </a:pathLst>
            </a:custGeom>
            <a:solidFill>
              <a:srgbClr val="33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61" name="Rectangle 28"/>
            <p:cNvSpPr>
              <a:spLocks noChangeArrowheads="1"/>
            </p:cNvSpPr>
            <p:nvPr/>
          </p:nvSpPr>
          <p:spPr bwMode="auto">
            <a:xfrm>
              <a:off x="250" y="2155"/>
              <a:ext cx="2770" cy="10"/>
            </a:xfrm>
            <a:prstGeom prst="rect">
              <a:avLst/>
            </a:prstGeom>
            <a:solidFill>
              <a:srgbClr val="33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462" name="Freeform 29"/>
            <p:cNvSpPr>
              <a:spLocks/>
            </p:cNvSpPr>
            <p:nvPr/>
          </p:nvSpPr>
          <p:spPr bwMode="auto">
            <a:xfrm>
              <a:off x="5544" y="1902"/>
              <a:ext cx="84" cy="69"/>
            </a:xfrm>
            <a:custGeom>
              <a:avLst/>
              <a:gdLst>
                <a:gd name="T0" fmla="*/ 42 w 167"/>
                <a:gd name="T1" fmla="*/ 14 h 138"/>
                <a:gd name="T2" fmla="*/ 0 w 167"/>
                <a:gd name="T3" fmla="*/ 0 h 138"/>
                <a:gd name="T4" fmla="*/ 2 w 167"/>
                <a:gd name="T5" fmla="*/ 3 h 138"/>
                <a:gd name="T6" fmla="*/ 3 w 167"/>
                <a:gd name="T7" fmla="*/ 6 h 138"/>
                <a:gd name="T8" fmla="*/ 4 w 167"/>
                <a:gd name="T9" fmla="*/ 9 h 138"/>
                <a:gd name="T10" fmla="*/ 5 w 167"/>
                <a:gd name="T11" fmla="*/ 11 h 138"/>
                <a:gd name="T12" fmla="*/ 6 w 167"/>
                <a:gd name="T13" fmla="*/ 14 h 138"/>
                <a:gd name="T14" fmla="*/ 6 w 167"/>
                <a:gd name="T15" fmla="*/ 17 h 138"/>
                <a:gd name="T16" fmla="*/ 7 w 167"/>
                <a:gd name="T17" fmla="*/ 20 h 138"/>
                <a:gd name="T18" fmla="*/ 6 w 167"/>
                <a:gd name="T19" fmla="*/ 23 h 138"/>
                <a:gd name="T20" fmla="*/ 6 w 167"/>
                <a:gd name="T21" fmla="*/ 26 h 138"/>
                <a:gd name="T22" fmla="*/ 5 w 167"/>
                <a:gd name="T23" fmla="*/ 28 h 138"/>
                <a:gd name="T24" fmla="*/ 5 w 167"/>
                <a:gd name="T25" fmla="*/ 32 h 138"/>
                <a:gd name="T26" fmla="*/ 3 w 167"/>
                <a:gd name="T27" fmla="*/ 35 h 138"/>
                <a:gd name="T28" fmla="*/ 42 w 167"/>
                <a:gd name="T29" fmla="*/ 14 h 138"/>
                <a:gd name="T30" fmla="*/ 42 w 167"/>
                <a:gd name="T31" fmla="*/ 14 h 1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7"/>
                <a:gd name="T49" fmla="*/ 0 h 138"/>
                <a:gd name="T50" fmla="*/ 167 w 167"/>
                <a:gd name="T51" fmla="*/ 138 h 1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7" h="138">
                  <a:moveTo>
                    <a:pt x="167" y="54"/>
                  </a:moveTo>
                  <a:lnTo>
                    <a:pt x="0" y="0"/>
                  </a:lnTo>
                  <a:lnTo>
                    <a:pt x="6" y="13"/>
                  </a:lnTo>
                  <a:lnTo>
                    <a:pt x="11" y="24"/>
                  </a:lnTo>
                  <a:lnTo>
                    <a:pt x="15" y="34"/>
                  </a:lnTo>
                  <a:lnTo>
                    <a:pt x="20" y="45"/>
                  </a:lnTo>
                  <a:lnTo>
                    <a:pt x="22" y="56"/>
                  </a:lnTo>
                  <a:lnTo>
                    <a:pt x="23" y="67"/>
                  </a:lnTo>
                  <a:lnTo>
                    <a:pt x="25" y="79"/>
                  </a:lnTo>
                  <a:lnTo>
                    <a:pt x="23" y="90"/>
                  </a:lnTo>
                  <a:lnTo>
                    <a:pt x="22" y="102"/>
                  </a:lnTo>
                  <a:lnTo>
                    <a:pt x="20" y="113"/>
                  </a:lnTo>
                  <a:lnTo>
                    <a:pt x="17" y="126"/>
                  </a:lnTo>
                  <a:lnTo>
                    <a:pt x="12" y="138"/>
                  </a:lnTo>
                  <a:lnTo>
                    <a:pt x="167" y="54"/>
                  </a:lnTo>
                  <a:close/>
                </a:path>
              </a:pathLst>
            </a:custGeom>
            <a:solidFill>
              <a:srgbClr val="33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63" name="Freeform 30"/>
            <p:cNvSpPr>
              <a:spLocks/>
            </p:cNvSpPr>
            <p:nvPr/>
          </p:nvSpPr>
          <p:spPr bwMode="auto">
            <a:xfrm>
              <a:off x="3044" y="1925"/>
              <a:ext cx="2584" cy="247"/>
            </a:xfrm>
            <a:custGeom>
              <a:avLst/>
              <a:gdLst>
                <a:gd name="T0" fmla="*/ 0 w 5167"/>
                <a:gd name="T1" fmla="*/ 119 h 496"/>
                <a:gd name="T2" fmla="*/ 0 w 5167"/>
                <a:gd name="T3" fmla="*/ 123 h 496"/>
                <a:gd name="T4" fmla="*/ 1292 w 5167"/>
                <a:gd name="T5" fmla="*/ 4 h 496"/>
                <a:gd name="T6" fmla="*/ 1292 w 5167"/>
                <a:gd name="T7" fmla="*/ 0 h 496"/>
                <a:gd name="T8" fmla="*/ 0 w 5167"/>
                <a:gd name="T9" fmla="*/ 119 h 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67"/>
                <a:gd name="T16" fmla="*/ 0 h 496"/>
                <a:gd name="T17" fmla="*/ 5167 w 5167"/>
                <a:gd name="T18" fmla="*/ 496 h 4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67" h="496">
                  <a:moveTo>
                    <a:pt x="0" y="477"/>
                  </a:moveTo>
                  <a:lnTo>
                    <a:pt x="0" y="496"/>
                  </a:lnTo>
                  <a:lnTo>
                    <a:pt x="5167" y="19"/>
                  </a:lnTo>
                  <a:lnTo>
                    <a:pt x="5167" y="0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rgbClr val="33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64" name="Freeform 31"/>
            <p:cNvSpPr>
              <a:spLocks/>
            </p:cNvSpPr>
            <p:nvPr/>
          </p:nvSpPr>
          <p:spPr bwMode="auto">
            <a:xfrm>
              <a:off x="2965" y="2254"/>
              <a:ext cx="55" cy="61"/>
            </a:xfrm>
            <a:custGeom>
              <a:avLst/>
              <a:gdLst>
                <a:gd name="T0" fmla="*/ 0 w 110"/>
                <a:gd name="T1" fmla="*/ 0 h 121"/>
                <a:gd name="T2" fmla="*/ 28 w 110"/>
                <a:gd name="T3" fmla="*/ 15 h 121"/>
                <a:gd name="T4" fmla="*/ 0 w 110"/>
                <a:gd name="T5" fmla="*/ 31 h 121"/>
                <a:gd name="T6" fmla="*/ 0 w 110"/>
                <a:gd name="T7" fmla="*/ 0 h 121"/>
                <a:gd name="T8" fmla="*/ 0 w 110"/>
                <a:gd name="T9" fmla="*/ 0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"/>
                <a:gd name="T16" fmla="*/ 0 h 121"/>
                <a:gd name="T17" fmla="*/ 110 w 110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" h="121">
                  <a:moveTo>
                    <a:pt x="0" y="0"/>
                  </a:moveTo>
                  <a:lnTo>
                    <a:pt x="110" y="60"/>
                  </a:lnTo>
                  <a:lnTo>
                    <a:pt x="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65" name="Rectangle 32"/>
            <p:cNvSpPr>
              <a:spLocks noChangeArrowheads="1"/>
            </p:cNvSpPr>
            <p:nvPr/>
          </p:nvSpPr>
          <p:spPr bwMode="auto">
            <a:xfrm>
              <a:off x="132" y="2279"/>
              <a:ext cx="2888" cy="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466" name="Rectangle 33"/>
            <p:cNvSpPr>
              <a:spLocks noChangeArrowheads="1"/>
            </p:cNvSpPr>
            <p:nvPr/>
          </p:nvSpPr>
          <p:spPr bwMode="auto">
            <a:xfrm>
              <a:off x="132" y="2252"/>
              <a:ext cx="2888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467" name="Freeform 34"/>
            <p:cNvSpPr>
              <a:spLocks/>
            </p:cNvSpPr>
            <p:nvPr/>
          </p:nvSpPr>
          <p:spPr bwMode="auto">
            <a:xfrm>
              <a:off x="2221" y="1439"/>
              <a:ext cx="106" cy="107"/>
            </a:xfrm>
            <a:custGeom>
              <a:avLst/>
              <a:gdLst>
                <a:gd name="T0" fmla="*/ 8 w 212"/>
                <a:gd name="T1" fmla="*/ 8 h 214"/>
                <a:gd name="T2" fmla="*/ 11 w 212"/>
                <a:gd name="T3" fmla="*/ 6 h 214"/>
                <a:gd name="T4" fmla="*/ 14 w 212"/>
                <a:gd name="T5" fmla="*/ 4 h 214"/>
                <a:gd name="T6" fmla="*/ 17 w 212"/>
                <a:gd name="T7" fmla="*/ 2 h 214"/>
                <a:gd name="T8" fmla="*/ 20 w 212"/>
                <a:gd name="T9" fmla="*/ 1 h 214"/>
                <a:gd name="T10" fmla="*/ 24 w 212"/>
                <a:gd name="T11" fmla="*/ 1 h 214"/>
                <a:gd name="T12" fmla="*/ 27 w 212"/>
                <a:gd name="T13" fmla="*/ 0 h 214"/>
                <a:gd name="T14" fmla="*/ 30 w 212"/>
                <a:gd name="T15" fmla="*/ 1 h 214"/>
                <a:gd name="T16" fmla="*/ 34 w 212"/>
                <a:gd name="T17" fmla="*/ 1 h 214"/>
                <a:gd name="T18" fmla="*/ 37 w 212"/>
                <a:gd name="T19" fmla="*/ 2 h 214"/>
                <a:gd name="T20" fmla="*/ 40 w 212"/>
                <a:gd name="T21" fmla="*/ 4 h 214"/>
                <a:gd name="T22" fmla="*/ 43 w 212"/>
                <a:gd name="T23" fmla="*/ 6 h 214"/>
                <a:gd name="T24" fmla="*/ 45 w 212"/>
                <a:gd name="T25" fmla="*/ 8 h 214"/>
                <a:gd name="T26" fmla="*/ 48 w 212"/>
                <a:gd name="T27" fmla="*/ 11 h 214"/>
                <a:gd name="T28" fmla="*/ 50 w 212"/>
                <a:gd name="T29" fmla="*/ 14 h 214"/>
                <a:gd name="T30" fmla="*/ 52 w 212"/>
                <a:gd name="T31" fmla="*/ 17 h 214"/>
                <a:gd name="T32" fmla="*/ 53 w 212"/>
                <a:gd name="T33" fmla="*/ 21 h 214"/>
                <a:gd name="T34" fmla="*/ 53 w 212"/>
                <a:gd name="T35" fmla="*/ 24 h 214"/>
                <a:gd name="T36" fmla="*/ 53 w 212"/>
                <a:gd name="T37" fmla="*/ 27 h 214"/>
                <a:gd name="T38" fmla="*/ 53 w 212"/>
                <a:gd name="T39" fmla="*/ 30 h 214"/>
                <a:gd name="T40" fmla="*/ 53 w 212"/>
                <a:gd name="T41" fmla="*/ 34 h 214"/>
                <a:gd name="T42" fmla="*/ 52 w 212"/>
                <a:gd name="T43" fmla="*/ 37 h 214"/>
                <a:gd name="T44" fmla="*/ 50 w 212"/>
                <a:gd name="T45" fmla="*/ 40 h 214"/>
                <a:gd name="T46" fmla="*/ 48 w 212"/>
                <a:gd name="T47" fmla="*/ 43 h 214"/>
                <a:gd name="T48" fmla="*/ 46 w 212"/>
                <a:gd name="T49" fmla="*/ 46 h 214"/>
                <a:gd name="T50" fmla="*/ 43 w 212"/>
                <a:gd name="T51" fmla="*/ 48 h 214"/>
                <a:gd name="T52" fmla="*/ 40 w 212"/>
                <a:gd name="T53" fmla="*/ 50 h 214"/>
                <a:gd name="T54" fmla="*/ 37 w 212"/>
                <a:gd name="T55" fmla="*/ 52 h 214"/>
                <a:gd name="T56" fmla="*/ 34 w 212"/>
                <a:gd name="T57" fmla="*/ 53 h 214"/>
                <a:gd name="T58" fmla="*/ 30 w 212"/>
                <a:gd name="T59" fmla="*/ 54 h 214"/>
                <a:gd name="T60" fmla="*/ 27 w 212"/>
                <a:gd name="T61" fmla="*/ 54 h 214"/>
                <a:gd name="T62" fmla="*/ 24 w 212"/>
                <a:gd name="T63" fmla="*/ 54 h 214"/>
                <a:gd name="T64" fmla="*/ 20 w 212"/>
                <a:gd name="T65" fmla="*/ 53 h 214"/>
                <a:gd name="T66" fmla="*/ 17 w 212"/>
                <a:gd name="T67" fmla="*/ 52 h 214"/>
                <a:gd name="T68" fmla="*/ 14 w 212"/>
                <a:gd name="T69" fmla="*/ 50 h 214"/>
                <a:gd name="T70" fmla="*/ 11 w 212"/>
                <a:gd name="T71" fmla="*/ 48 h 214"/>
                <a:gd name="T72" fmla="*/ 8 w 212"/>
                <a:gd name="T73" fmla="*/ 46 h 214"/>
                <a:gd name="T74" fmla="*/ 6 w 212"/>
                <a:gd name="T75" fmla="*/ 43 h 214"/>
                <a:gd name="T76" fmla="*/ 4 w 212"/>
                <a:gd name="T77" fmla="*/ 40 h 214"/>
                <a:gd name="T78" fmla="*/ 2 w 212"/>
                <a:gd name="T79" fmla="*/ 37 h 214"/>
                <a:gd name="T80" fmla="*/ 1 w 212"/>
                <a:gd name="T81" fmla="*/ 34 h 214"/>
                <a:gd name="T82" fmla="*/ 0 w 212"/>
                <a:gd name="T83" fmla="*/ 30 h 214"/>
                <a:gd name="T84" fmla="*/ 0 w 212"/>
                <a:gd name="T85" fmla="*/ 27 h 214"/>
                <a:gd name="T86" fmla="*/ 0 w 212"/>
                <a:gd name="T87" fmla="*/ 24 h 214"/>
                <a:gd name="T88" fmla="*/ 1 w 212"/>
                <a:gd name="T89" fmla="*/ 20 h 214"/>
                <a:gd name="T90" fmla="*/ 2 w 212"/>
                <a:gd name="T91" fmla="*/ 17 h 214"/>
                <a:gd name="T92" fmla="*/ 4 w 212"/>
                <a:gd name="T93" fmla="*/ 14 h 214"/>
                <a:gd name="T94" fmla="*/ 5 w 212"/>
                <a:gd name="T95" fmla="*/ 11 h 214"/>
                <a:gd name="T96" fmla="*/ 8 w 212"/>
                <a:gd name="T97" fmla="*/ 8 h 214"/>
                <a:gd name="T98" fmla="*/ 8 w 212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4"/>
                <a:gd name="T152" fmla="*/ 212 w 212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4">
                  <a:moveTo>
                    <a:pt x="30" y="31"/>
                  </a:moveTo>
                  <a:lnTo>
                    <a:pt x="42" y="22"/>
                  </a:lnTo>
                  <a:lnTo>
                    <a:pt x="53" y="14"/>
                  </a:lnTo>
                  <a:lnTo>
                    <a:pt x="65" y="8"/>
                  </a:lnTo>
                  <a:lnTo>
                    <a:pt x="79" y="3"/>
                  </a:lnTo>
                  <a:lnTo>
                    <a:pt x="93" y="2"/>
                  </a:lnTo>
                  <a:lnTo>
                    <a:pt x="106" y="0"/>
                  </a:lnTo>
                  <a:lnTo>
                    <a:pt x="120" y="2"/>
                  </a:lnTo>
                  <a:lnTo>
                    <a:pt x="133" y="3"/>
                  </a:lnTo>
                  <a:lnTo>
                    <a:pt x="146" y="8"/>
                  </a:lnTo>
                  <a:lnTo>
                    <a:pt x="158" y="14"/>
                  </a:lnTo>
                  <a:lnTo>
                    <a:pt x="171" y="22"/>
                  </a:lnTo>
                  <a:lnTo>
                    <a:pt x="180" y="31"/>
                  </a:lnTo>
                  <a:lnTo>
                    <a:pt x="191" y="44"/>
                  </a:lnTo>
                  <a:lnTo>
                    <a:pt x="199" y="55"/>
                  </a:lnTo>
                  <a:lnTo>
                    <a:pt x="205" y="67"/>
                  </a:lnTo>
                  <a:lnTo>
                    <a:pt x="209" y="81"/>
                  </a:lnTo>
                  <a:lnTo>
                    <a:pt x="212" y="95"/>
                  </a:lnTo>
                  <a:lnTo>
                    <a:pt x="212" y="107"/>
                  </a:lnTo>
                  <a:lnTo>
                    <a:pt x="212" y="121"/>
                  </a:lnTo>
                  <a:lnTo>
                    <a:pt x="209" y="135"/>
                  </a:lnTo>
                  <a:lnTo>
                    <a:pt x="206" y="147"/>
                  </a:lnTo>
                  <a:lnTo>
                    <a:pt x="200" y="160"/>
                  </a:lnTo>
                  <a:lnTo>
                    <a:pt x="192" y="172"/>
                  </a:lnTo>
                  <a:lnTo>
                    <a:pt x="181" y="182"/>
                  </a:lnTo>
                  <a:lnTo>
                    <a:pt x="171" y="192"/>
                  </a:lnTo>
                  <a:lnTo>
                    <a:pt x="160" y="200"/>
                  </a:lnTo>
                  <a:lnTo>
                    <a:pt x="147" y="206"/>
                  </a:lnTo>
                  <a:lnTo>
                    <a:pt x="133" y="211"/>
                  </a:lnTo>
                  <a:lnTo>
                    <a:pt x="120" y="213"/>
                  </a:lnTo>
                  <a:lnTo>
                    <a:pt x="106" y="214"/>
                  </a:lnTo>
                  <a:lnTo>
                    <a:pt x="93" y="213"/>
                  </a:lnTo>
                  <a:lnTo>
                    <a:pt x="79" y="209"/>
                  </a:lnTo>
                  <a:lnTo>
                    <a:pt x="65" y="206"/>
                  </a:lnTo>
                  <a:lnTo>
                    <a:pt x="53" y="200"/>
                  </a:lnTo>
                  <a:lnTo>
                    <a:pt x="42" y="192"/>
                  </a:lnTo>
                  <a:lnTo>
                    <a:pt x="30" y="182"/>
                  </a:lnTo>
                  <a:lnTo>
                    <a:pt x="22" y="171"/>
                  </a:lnTo>
                  <a:lnTo>
                    <a:pt x="14" y="160"/>
                  </a:lnTo>
                  <a:lnTo>
                    <a:pt x="8" y="147"/>
                  </a:lnTo>
                  <a:lnTo>
                    <a:pt x="3" y="134"/>
                  </a:lnTo>
                  <a:lnTo>
                    <a:pt x="0" y="120"/>
                  </a:lnTo>
                  <a:lnTo>
                    <a:pt x="0" y="107"/>
                  </a:lnTo>
                  <a:lnTo>
                    <a:pt x="0" y="93"/>
                  </a:lnTo>
                  <a:lnTo>
                    <a:pt x="3" y="79"/>
                  </a:lnTo>
                  <a:lnTo>
                    <a:pt x="7" y="67"/>
                  </a:lnTo>
                  <a:lnTo>
                    <a:pt x="13" y="55"/>
                  </a:lnTo>
                  <a:lnTo>
                    <a:pt x="20" y="42"/>
                  </a:lnTo>
                  <a:lnTo>
                    <a:pt x="3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68" name="Freeform 35"/>
            <p:cNvSpPr>
              <a:spLocks/>
            </p:cNvSpPr>
            <p:nvPr/>
          </p:nvSpPr>
          <p:spPr bwMode="auto">
            <a:xfrm>
              <a:off x="2221" y="1439"/>
              <a:ext cx="106" cy="107"/>
            </a:xfrm>
            <a:custGeom>
              <a:avLst/>
              <a:gdLst>
                <a:gd name="T0" fmla="*/ 8 w 212"/>
                <a:gd name="T1" fmla="*/ 8 h 214"/>
                <a:gd name="T2" fmla="*/ 11 w 212"/>
                <a:gd name="T3" fmla="*/ 6 h 214"/>
                <a:gd name="T4" fmla="*/ 14 w 212"/>
                <a:gd name="T5" fmla="*/ 4 h 214"/>
                <a:gd name="T6" fmla="*/ 17 w 212"/>
                <a:gd name="T7" fmla="*/ 2 h 214"/>
                <a:gd name="T8" fmla="*/ 20 w 212"/>
                <a:gd name="T9" fmla="*/ 1 h 214"/>
                <a:gd name="T10" fmla="*/ 24 w 212"/>
                <a:gd name="T11" fmla="*/ 1 h 214"/>
                <a:gd name="T12" fmla="*/ 27 w 212"/>
                <a:gd name="T13" fmla="*/ 0 h 214"/>
                <a:gd name="T14" fmla="*/ 30 w 212"/>
                <a:gd name="T15" fmla="*/ 1 h 214"/>
                <a:gd name="T16" fmla="*/ 34 w 212"/>
                <a:gd name="T17" fmla="*/ 1 h 214"/>
                <a:gd name="T18" fmla="*/ 37 w 212"/>
                <a:gd name="T19" fmla="*/ 2 h 214"/>
                <a:gd name="T20" fmla="*/ 40 w 212"/>
                <a:gd name="T21" fmla="*/ 4 h 214"/>
                <a:gd name="T22" fmla="*/ 43 w 212"/>
                <a:gd name="T23" fmla="*/ 6 h 214"/>
                <a:gd name="T24" fmla="*/ 45 w 212"/>
                <a:gd name="T25" fmla="*/ 8 h 214"/>
                <a:gd name="T26" fmla="*/ 48 w 212"/>
                <a:gd name="T27" fmla="*/ 11 h 214"/>
                <a:gd name="T28" fmla="*/ 50 w 212"/>
                <a:gd name="T29" fmla="*/ 14 h 214"/>
                <a:gd name="T30" fmla="*/ 52 w 212"/>
                <a:gd name="T31" fmla="*/ 17 h 214"/>
                <a:gd name="T32" fmla="*/ 53 w 212"/>
                <a:gd name="T33" fmla="*/ 21 h 214"/>
                <a:gd name="T34" fmla="*/ 53 w 212"/>
                <a:gd name="T35" fmla="*/ 24 h 214"/>
                <a:gd name="T36" fmla="*/ 53 w 212"/>
                <a:gd name="T37" fmla="*/ 27 h 214"/>
                <a:gd name="T38" fmla="*/ 53 w 212"/>
                <a:gd name="T39" fmla="*/ 30 h 214"/>
                <a:gd name="T40" fmla="*/ 53 w 212"/>
                <a:gd name="T41" fmla="*/ 34 h 214"/>
                <a:gd name="T42" fmla="*/ 52 w 212"/>
                <a:gd name="T43" fmla="*/ 37 h 214"/>
                <a:gd name="T44" fmla="*/ 50 w 212"/>
                <a:gd name="T45" fmla="*/ 40 h 214"/>
                <a:gd name="T46" fmla="*/ 48 w 212"/>
                <a:gd name="T47" fmla="*/ 43 h 214"/>
                <a:gd name="T48" fmla="*/ 46 w 212"/>
                <a:gd name="T49" fmla="*/ 46 h 214"/>
                <a:gd name="T50" fmla="*/ 43 w 212"/>
                <a:gd name="T51" fmla="*/ 48 h 214"/>
                <a:gd name="T52" fmla="*/ 40 w 212"/>
                <a:gd name="T53" fmla="*/ 50 h 214"/>
                <a:gd name="T54" fmla="*/ 37 w 212"/>
                <a:gd name="T55" fmla="*/ 52 h 214"/>
                <a:gd name="T56" fmla="*/ 34 w 212"/>
                <a:gd name="T57" fmla="*/ 53 h 214"/>
                <a:gd name="T58" fmla="*/ 30 w 212"/>
                <a:gd name="T59" fmla="*/ 54 h 214"/>
                <a:gd name="T60" fmla="*/ 27 w 212"/>
                <a:gd name="T61" fmla="*/ 54 h 214"/>
                <a:gd name="T62" fmla="*/ 24 w 212"/>
                <a:gd name="T63" fmla="*/ 54 h 214"/>
                <a:gd name="T64" fmla="*/ 20 w 212"/>
                <a:gd name="T65" fmla="*/ 53 h 214"/>
                <a:gd name="T66" fmla="*/ 17 w 212"/>
                <a:gd name="T67" fmla="*/ 52 h 214"/>
                <a:gd name="T68" fmla="*/ 14 w 212"/>
                <a:gd name="T69" fmla="*/ 50 h 214"/>
                <a:gd name="T70" fmla="*/ 11 w 212"/>
                <a:gd name="T71" fmla="*/ 48 h 214"/>
                <a:gd name="T72" fmla="*/ 8 w 212"/>
                <a:gd name="T73" fmla="*/ 46 h 214"/>
                <a:gd name="T74" fmla="*/ 6 w 212"/>
                <a:gd name="T75" fmla="*/ 43 h 214"/>
                <a:gd name="T76" fmla="*/ 4 w 212"/>
                <a:gd name="T77" fmla="*/ 40 h 214"/>
                <a:gd name="T78" fmla="*/ 2 w 212"/>
                <a:gd name="T79" fmla="*/ 37 h 214"/>
                <a:gd name="T80" fmla="*/ 1 w 212"/>
                <a:gd name="T81" fmla="*/ 34 h 214"/>
                <a:gd name="T82" fmla="*/ 0 w 212"/>
                <a:gd name="T83" fmla="*/ 30 h 214"/>
                <a:gd name="T84" fmla="*/ 0 w 212"/>
                <a:gd name="T85" fmla="*/ 27 h 214"/>
                <a:gd name="T86" fmla="*/ 0 w 212"/>
                <a:gd name="T87" fmla="*/ 24 h 214"/>
                <a:gd name="T88" fmla="*/ 1 w 212"/>
                <a:gd name="T89" fmla="*/ 20 h 214"/>
                <a:gd name="T90" fmla="*/ 2 w 212"/>
                <a:gd name="T91" fmla="*/ 17 h 214"/>
                <a:gd name="T92" fmla="*/ 4 w 212"/>
                <a:gd name="T93" fmla="*/ 14 h 214"/>
                <a:gd name="T94" fmla="*/ 5 w 212"/>
                <a:gd name="T95" fmla="*/ 11 h 214"/>
                <a:gd name="T96" fmla="*/ 8 w 212"/>
                <a:gd name="T97" fmla="*/ 8 h 214"/>
                <a:gd name="T98" fmla="*/ 8 w 212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4"/>
                <a:gd name="T152" fmla="*/ 212 w 212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4">
                  <a:moveTo>
                    <a:pt x="30" y="31"/>
                  </a:moveTo>
                  <a:lnTo>
                    <a:pt x="42" y="22"/>
                  </a:lnTo>
                  <a:lnTo>
                    <a:pt x="53" y="14"/>
                  </a:lnTo>
                  <a:lnTo>
                    <a:pt x="65" y="8"/>
                  </a:lnTo>
                  <a:lnTo>
                    <a:pt x="79" y="3"/>
                  </a:lnTo>
                  <a:lnTo>
                    <a:pt x="93" y="2"/>
                  </a:lnTo>
                  <a:lnTo>
                    <a:pt x="106" y="0"/>
                  </a:lnTo>
                  <a:lnTo>
                    <a:pt x="120" y="2"/>
                  </a:lnTo>
                  <a:lnTo>
                    <a:pt x="133" y="3"/>
                  </a:lnTo>
                  <a:lnTo>
                    <a:pt x="146" y="8"/>
                  </a:lnTo>
                  <a:lnTo>
                    <a:pt x="158" y="14"/>
                  </a:lnTo>
                  <a:lnTo>
                    <a:pt x="171" y="22"/>
                  </a:lnTo>
                  <a:lnTo>
                    <a:pt x="180" y="31"/>
                  </a:lnTo>
                  <a:lnTo>
                    <a:pt x="191" y="44"/>
                  </a:lnTo>
                  <a:lnTo>
                    <a:pt x="199" y="55"/>
                  </a:lnTo>
                  <a:lnTo>
                    <a:pt x="205" y="67"/>
                  </a:lnTo>
                  <a:lnTo>
                    <a:pt x="209" y="81"/>
                  </a:lnTo>
                  <a:lnTo>
                    <a:pt x="212" y="95"/>
                  </a:lnTo>
                  <a:lnTo>
                    <a:pt x="212" y="107"/>
                  </a:lnTo>
                  <a:lnTo>
                    <a:pt x="212" y="121"/>
                  </a:lnTo>
                  <a:lnTo>
                    <a:pt x="209" y="135"/>
                  </a:lnTo>
                  <a:lnTo>
                    <a:pt x="206" y="147"/>
                  </a:lnTo>
                  <a:lnTo>
                    <a:pt x="200" y="160"/>
                  </a:lnTo>
                  <a:lnTo>
                    <a:pt x="192" y="172"/>
                  </a:lnTo>
                  <a:lnTo>
                    <a:pt x="181" y="182"/>
                  </a:lnTo>
                  <a:lnTo>
                    <a:pt x="171" y="192"/>
                  </a:lnTo>
                  <a:lnTo>
                    <a:pt x="160" y="200"/>
                  </a:lnTo>
                  <a:lnTo>
                    <a:pt x="147" y="206"/>
                  </a:lnTo>
                  <a:lnTo>
                    <a:pt x="133" y="211"/>
                  </a:lnTo>
                  <a:lnTo>
                    <a:pt x="120" y="213"/>
                  </a:lnTo>
                  <a:lnTo>
                    <a:pt x="106" y="214"/>
                  </a:lnTo>
                  <a:lnTo>
                    <a:pt x="93" y="213"/>
                  </a:lnTo>
                  <a:lnTo>
                    <a:pt x="79" y="209"/>
                  </a:lnTo>
                  <a:lnTo>
                    <a:pt x="65" y="206"/>
                  </a:lnTo>
                  <a:lnTo>
                    <a:pt x="53" y="200"/>
                  </a:lnTo>
                  <a:lnTo>
                    <a:pt x="42" y="192"/>
                  </a:lnTo>
                  <a:lnTo>
                    <a:pt x="30" y="182"/>
                  </a:lnTo>
                  <a:lnTo>
                    <a:pt x="22" y="171"/>
                  </a:lnTo>
                  <a:lnTo>
                    <a:pt x="14" y="160"/>
                  </a:lnTo>
                  <a:lnTo>
                    <a:pt x="8" y="147"/>
                  </a:lnTo>
                  <a:lnTo>
                    <a:pt x="3" y="134"/>
                  </a:lnTo>
                  <a:lnTo>
                    <a:pt x="0" y="120"/>
                  </a:lnTo>
                  <a:lnTo>
                    <a:pt x="0" y="107"/>
                  </a:lnTo>
                  <a:lnTo>
                    <a:pt x="0" y="93"/>
                  </a:lnTo>
                  <a:lnTo>
                    <a:pt x="3" y="79"/>
                  </a:lnTo>
                  <a:lnTo>
                    <a:pt x="7" y="67"/>
                  </a:lnTo>
                  <a:lnTo>
                    <a:pt x="13" y="55"/>
                  </a:lnTo>
                  <a:lnTo>
                    <a:pt x="20" y="42"/>
                  </a:lnTo>
                  <a:lnTo>
                    <a:pt x="30" y="3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69" name="Freeform 36"/>
            <p:cNvSpPr>
              <a:spLocks/>
            </p:cNvSpPr>
            <p:nvPr/>
          </p:nvSpPr>
          <p:spPr bwMode="auto">
            <a:xfrm>
              <a:off x="2235" y="1438"/>
              <a:ext cx="94" cy="98"/>
            </a:xfrm>
            <a:custGeom>
              <a:avLst/>
              <a:gdLst>
                <a:gd name="T0" fmla="*/ 0 w 188"/>
                <a:gd name="T1" fmla="*/ 8 h 195"/>
                <a:gd name="T2" fmla="*/ 1 w 188"/>
                <a:gd name="T3" fmla="*/ 9 h 195"/>
                <a:gd name="T4" fmla="*/ 4 w 188"/>
                <a:gd name="T5" fmla="*/ 7 h 195"/>
                <a:gd name="T6" fmla="*/ 8 w 188"/>
                <a:gd name="T7" fmla="*/ 4 h 195"/>
                <a:gd name="T8" fmla="*/ 10 w 188"/>
                <a:gd name="T9" fmla="*/ 3 h 195"/>
                <a:gd name="T10" fmla="*/ 13 w 188"/>
                <a:gd name="T11" fmla="*/ 2 h 195"/>
                <a:gd name="T12" fmla="*/ 17 w 188"/>
                <a:gd name="T13" fmla="*/ 1 h 195"/>
                <a:gd name="T14" fmla="*/ 20 w 188"/>
                <a:gd name="T15" fmla="*/ 1 h 195"/>
                <a:gd name="T16" fmla="*/ 26 w 188"/>
                <a:gd name="T17" fmla="*/ 2 h 195"/>
                <a:gd name="T18" fmla="*/ 30 w 188"/>
                <a:gd name="T19" fmla="*/ 3 h 195"/>
                <a:gd name="T20" fmla="*/ 31 w 188"/>
                <a:gd name="T21" fmla="*/ 4 h 195"/>
                <a:gd name="T22" fmla="*/ 36 w 188"/>
                <a:gd name="T23" fmla="*/ 7 h 195"/>
                <a:gd name="T24" fmla="*/ 38 w 188"/>
                <a:gd name="T25" fmla="*/ 9 h 195"/>
                <a:gd name="T26" fmla="*/ 41 w 188"/>
                <a:gd name="T27" fmla="*/ 12 h 195"/>
                <a:gd name="T28" fmla="*/ 43 w 188"/>
                <a:gd name="T29" fmla="*/ 15 h 195"/>
                <a:gd name="T30" fmla="*/ 44 w 188"/>
                <a:gd name="T31" fmla="*/ 17 h 195"/>
                <a:gd name="T32" fmla="*/ 45 w 188"/>
                <a:gd name="T33" fmla="*/ 21 h 195"/>
                <a:gd name="T34" fmla="*/ 46 w 188"/>
                <a:gd name="T35" fmla="*/ 23 h 195"/>
                <a:gd name="T36" fmla="*/ 46 w 188"/>
                <a:gd name="T37" fmla="*/ 32 h 195"/>
                <a:gd name="T38" fmla="*/ 45 w 188"/>
                <a:gd name="T39" fmla="*/ 34 h 195"/>
                <a:gd name="T40" fmla="*/ 45 w 188"/>
                <a:gd name="T41" fmla="*/ 37 h 195"/>
                <a:gd name="T42" fmla="*/ 44 w 188"/>
                <a:gd name="T43" fmla="*/ 39 h 195"/>
                <a:gd name="T44" fmla="*/ 41 w 188"/>
                <a:gd name="T45" fmla="*/ 43 h 195"/>
                <a:gd name="T46" fmla="*/ 38 w 188"/>
                <a:gd name="T47" fmla="*/ 46 h 195"/>
                <a:gd name="T48" fmla="*/ 36 w 188"/>
                <a:gd name="T49" fmla="*/ 48 h 195"/>
                <a:gd name="T50" fmla="*/ 36 w 188"/>
                <a:gd name="T51" fmla="*/ 49 h 195"/>
                <a:gd name="T52" fmla="*/ 39 w 188"/>
                <a:gd name="T53" fmla="*/ 46 h 195"/>
                <a:gd name="T54" fmla="*/ 42 w 188"/>
                <a:gd name="T55" fmla="*/ 44 h 195"/>
                <a:gd name="T56" fmla="*/ 43 w 188"/>
                <a:gd name="T57" fmla="*/ 43 h 195"/>
                <a:gd name="T58" fmla="*/ 45 w 188"/>
                <a:gd name="T59" fmla="*/ 37 h 195"/>
                <a:gd name="T60" fmla="*/ 46 w 188"/>
                <a:gd name="T61" fmla="*/ 34 h 195"/>
                <a:gd name="T62" fmla="*/ 47 w 188"/>
                <a:gd name="T63" fmla="*/ 29 h 195"/>
                <a:gd name="T64" fmla="*/ 47 w 188"/>
                <a:gd name="T65" fmla="*/ 26 h 195"/>
                <a:gd name="T66" fmla="*/ 46 w 188"/>
                <a:gd name="T67" fmla="*/ 21 h 195"/>
                <a:gd name="T68" fmla="*/ 45 w 188"/>
                <a:gd name="T69" fmla="*/ 17 h 195"/>
                <a:gd name="T70" fmla="*/ 43 w 188"/>
                <a:gd name="T71" fmla="*/ 13 h 195"/>
                <a:gd name="T72" fmla="*/ 41 w 188"/>
                <a:gd name="T73" fmla="*/ 11 h 195"/>
                <a:gd name="T74" fmla="*/ 39 w 188"/>
                <a:gd name="T75" fmla="*/ 8 h 195"/>
                <a:gd name="T76" fmla="*/ 36 w 188"/>
                <a:gd name="T77" fmla="*/ 6 h 195"/>
                <a:gd name="T78" fmla="*/ 35 w 188"/>
                <a:gd name="T79" fmla="*/ 5 h 195"/>
                <a:gd name="T80" fmla="*/ 30 w 188"/>
                <a:gd name="T81" fmla="*/ 2 h 195"/>
                <a:gd name="T82" fmla="*/ 26 w 188"/>
                <a:gd name="T83" fmla="*/ 1 h 195"/>
                <a:gd name="T84" fmla="*/ 20 w 188"/>
                <a:gd name="T85" fmla="*/ 0 h 195"/>
                <a:gd name="T86" fmla="*/ 17 w 188"/>
                <a:gd name="T87" fmla="*/ 1 h 195"/>
                <a:gd name="T88" fmla="*/ 13 w 188"/>
                <a:gd name="T89" fmla="*/ 1 h 195"/>
                <a:gd name="T90" fmla="*/ 10 w 188"/>
                <a:gd name="T91" fmla="*/ 2 h 195"/>
                <a:gd name="T92" fmla="*/ 5 w 188"/>
                <a:gd name="T93" fmla="*/ 4 h 195"/>
                <a:gd name="T94" fmla="*/ 3 w 188"/>
                <a:gd name="T95" fmla="*/ 6 h 195"/>
                <a:gd name="T96" fmla="*/ 0 w 188"/>
                <a:gd name="T97" fmla="*/ 8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8"/>
                <a:gd name="T148" fmla="*/ 0 h 195"/>
                <a:gd name="T149" fmla="*/ 188 w 188"/>
                <a:gd name="T150" fmla="*/ 195 h 19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8" h="195">
                  <a:moveTo>
                    <a:pt x="0" y="31"/>
                  </a:moveTo>
                  <a:lnTo>
                    <a:pt x="3" y="34"/>
                  </a:lnTo>
                  <a:lnTo>
                    <a:pt x="16" y="25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51" y="6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105" y="6"/>
                  </a:lnTo>
                  <a:lnTo>
                    <a:pt x="118" y="11"/>
                  </a:lnTo>
                  <a:lnTo>
                    <a:pt x="123" y="14"/>
                  </a:lnTo>
                  <a:lnTo>
                    <a:pt x="141" y="25"/>
                  </a:lnTo>
                  <a:lnTo>
                    <a:pt x="150" y="34"/>
                  </a:lnTo>
                  <a:lnTo>
                    <a:pt x="161" y="46"/>
                  </a:lnTo>
                  <a:lnTo>
                    <a:pt x="171" y="60"/>
                  </a:lnTo>
                  <a:lnTo>
                    <a:pt x="175" y="68"/>
                  </a:lnTo>
                  <a:lnTo>
                    <a:pt x="180" y="82"/>
                  </a:lnTo>
                  <a:lnTo>
                    <a:pt x="181" y="90"/>
                  </a:lnTo>
                  <a:lnTo>
                    <a:pt x="181" y="128"/>
                  </a:lnTo>
                  <a:lnTo>
                    <a:pt x="180" y="136"/>
                  </a:lnTo>
                  <a:lnTo>
                    <a:pt x="177" y="148"/>
                  </a:lnTo>
                  <a:lnTo>
                    <a:pt x="174" y="153"/>
                  </a:lnTo>
                  <a:lnTo>
                    <a:pt x="163" y="172"/>
                  </a:lnTo>
                  <a:lnTo>
                    <a:pt x="152" y="181"/>
                  </a:lnTo>
                  <a:lnTo>
                    <a:pt x="141" y="192"/>
                  </a:lnTo>
                  <a:lnTo>
                    <a:pt x="144" y="195"/>
                  </a:lnTo>
                  <a:lnTo>
                    <a:pt x="155" y="184"/>
                  </a:lnTo>
                  <a:lnTo>
                    <a:pt x="166" y="175"/>
                  </a:lnTo>
                  <a:lnTo>
                    <a:pt x="171" y="169"/>
                  </a:lnTo>
                  <a:lnTo>
                    <a:pt x="180" y="148"/>
                  </a:lnTo>
                  <a:lnTo>
                    <a:pt x="183" y="136"/>
                  </a:lnTo>
                  <a:lnTo>
                    <a:pt x="188" y="116"/>
                  </a:lnTo>
                  <a:lnTo>
                    <a:pt x="188" y="102"/>
                  </a:lnTo>
                  <a:lnTo>
                    <a:pt x="183" y="82"/>
                  </a:lnTo>
                  <a:lnTo>
                    <a:pt x="178" y="68"/>
                  </a:lnTo>
                  <a:lnTo>
                    <a:pt x="171" y="51"/>
                  </a:lnTo>
                  <a:lnTo>
                    <a:pt x="164" y="43"/>
                  </a:lnTo>
                  <a:lnTo>
                    <a:pt x="153" y="31"/>
                  </a:lnTo>
                  <a:lnTo>
                    <a:pt x="144" y="22"/>
                  </a:lnTo>
                  <a:lnTo>
                    <a:pt x="138" y="17"/>
                  </a:lnTo>
                  <a:lnTo>
                    <a:pt x="118" y="8"/>
                  </a:lnTo>
                  <a:lnTo>
                    <a:pt x="105" y="3"/>
                  </a:lnTo>
                  <a:lnTo>
                    <a:pt x="78" y="0"/>
                  </a:lnTo>
                  <a:lnTo>
                    <a:pt x="65" y="1"/>
                  </a:lnTo>
                  <a:lnTo>
                    <a:pt x="51" y="3"/>
                  </a:lnTo>
                  <a:lnTo>
                    <a:pt x="37" y="8"/>
                  </a:lnTo>
                  <a:lnTo>
                    <a:pt x="20" y="15"/>
                  </a:lnTo>
                  <a:lnTo>
                    <a:pt x="13" y="2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0" name="Freeform 37"/>
            <p:cNvSpPr>
              <a:spLocks/>
            </p:cNvSpPr>
            <p:nvPr/>
          </p:nvSpPr>
          <p:spPr bwMode="auto">
            <a:xfrm>
              <a:off x="2220" y="1454"/>
              <a:ext cx="87" cy="93"/>
            </a:xfrm>
            <a:custGeom>
              <a:avLst/>
              <a:gdLst>
                <a:gd name="T0" fmla="*/ 43 w 175"/>
                <a:gd name="T1" fmla="*/ 41 h 186"/>
                <a:gd name="T2" fmla="*/ 39 w 175"/>
                <a:gd name="T3" fmla="*/ 43 h 186"/>
                <a:gd name="T4" fmla="*/ 37 w 175"/>
                <a:gd name="T5" fmla="*/ 44 h 186"/>
                <a:gd name="T6" fmla="*/ 34 w 175"/>
                <a:gd name="T7" fmla="*/ 45 h 186"/>
                <a:gd name="T8" fmla="*/ 27 w 175"/>
                <a:gd name="T9" fmla="*/ 46 h 186"/>
                <a:gd name="T10" fmla="*/ 24 w 175"/>
                <a:gd name="T11" fmla="*/ 46 h 186"/>
                <a:gd name="T12" fmla="*/ 17 w 175"/>
                <a:gd name="T13" fmla="*/ 44 h 186"/>
                <a:gd name="T14" fmla="*/ 15 w 175"/>
                <a:gd name="T15" fmla="*/ 43 h 186"/>
                <a:gd name="T16" fmla="*/ 11 w 175"/>
                <a:gd name="T17" fmla="*/ 41 h 186"/>
                <a:gd name="T18" fmla="*/ 8 w 175"/>
                <a:gd name="T19" fmla="*/ 38 h 186"/>
                <a:gd name="T20" fmla="*/ 4 w 175"/>
                <a:gd name="T21" fmla="*/ 31 h 186"/>
                <a:gd name="T22" fmla="*/ 3 w 175"/>
                <a:gd name="T23" fmla="*/ 29 h 186"/>
                <a:gd name="T24" fmla="*/ 2 w 175"/>
                <a:gd name="T25" fmla="*/ 26 h 186"/>
                <a:gd name="T26" fmla="*/ 1 w 175"/>
                <a:gd name="T27" fmla="*/ 24 h 186"/>
                <a:gd name="T28" fmla="*/ 1 w 175"/>
                <a:gd name="T29" fmla="*/ 14 h 186"/>
                <a:gd name="T30" fmla="*/ 2 w 175"/>
                <a:gd name="T31" fmla="*/ 12 h 186"/>
                <a:gd name="T32" fmla="*/ 2 w 175"/>
                <a:gd name="T33" fmla="*/ 10 h 186"/>
                <a:gd name="T34" fmla="*/ 3 w 175"/>
                <a:gd name="T35" fmla="*/ 8 h 186"/>
                <a:gd name="T36" fmla="*/ 6 w 175"/>
                <a:gd name="T37" fmla="*/ 4 h 186"/>
                <a:gd name="T38" fmla="*/ 8 w 175"/>
                <a:gd name="T39" fmla="*/ 1 h 186"/>
                <a:gd name="T40" fmla="*/ 7 w 175"/>
                <a:gd name="T41" fmla="*/ 0 h 186"/>
                <a:gd name="T42" fmla="*/ 7 w 175"/>
                <a:gd name="T43" fmla="*/ 0 h 186"/>
                <a:gd name="T44" fmla="*/ 5 w 175"/>
                <a:gd name="T45" fmla="*/ 3 h 186"/>
                <a:gd name="T46" fmla="*/ 4 w 175"/>
                <a:gd name="T47" fmla="*/ 5 h 186"/>
                <a:gd name="T48" fmla="*/ 2 w 175"/>
                <a:gd name="T49" fmla="*/ 10 h 186"/>
                <a:gd name="T50" fmla="*/ 1 w 175"/>
                <a:gd name="T51" fmla="*/ 12 h 186"/>
                <a:gd name="T52" fmla="*/ 0 w 175"/>
                <a:gd name="T53" fmla="*/ 18 h 186"/>
                <a:gd name="T54" fmla="*/ 0 w 175"/>
                <a:gd name="T55" fmla="*/ 21 h 186"/>
                <a:gd name="T56" fmla="*/ 1 w 175"/>
                <a:gd name="T57" fmla="*/ 26 h 186"/>
                <a:gd name="T58" fmla="*/ 2 w 175"/>
                <a:gd name="T59" fmla="*/ 29 h 186"/>
                <a:gd name="T60" fmla="*/ 4 w 175"/>
                <a:gd name="T61" fmla="*/ 34 h 186"/>
                <a:gd name="T62" fmla="*/ 7 w 175"/>
                <a:gd name="T63" fmla="*/ 39 h 186"/>
                <a:gd name="T64" fmla="*/ 11 w 175"/>
                <a:gd name="T65" fmla="*/ 41 h 186"/>
                <a:gd name="T66" fmla="*/ 12 w 175"/>
                <a:gd name="T67" fmla="*/ 43 h 186"/>
                <a:gd name="T68" fmla="*/ 17 w 175"/>
                <a:gd name="T69" fmla="*/ 45 h 186"/>
                <a:gd name="T70" fmla="*/ 24 w 175"/>
                <a:gd name="T71" fmla="*/ 46 h 186"/>
                <a:gd name="T72" fmla="*/ 27 w 175"/>
                <a:gd name="T73" fmla="*/ 47 h 186"/>
                <a:gd name="T74" fmla="*/ 34 w 175"/>
                <a:gd name="T75" fmla="*/ 46 h 186"/>
                <a:gd name="T76" fmla="*/ 37 w 175"/>
                <a:gd name="T77" fmla="*/ 45 h 186"/>
                <a:gd name="T78" fmla="*/ 41 w 175"/>
                <a:gd name="T79" fmla="*/ 43 h 186"/>
                <a:gd name="T80" fmla="*/ 43 w 175"/>
                <a:gd name="T81" fmla="*/ 41 h 186"/>
                <a:gd name="T82" fmla="*/ 43 w 175"/>
                <a:gd name="T83" fmla="*/ 41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5"/>
                <a:gd name="T127" fmla="*/ 0 h 186"/>
                <a:gd name="T128" fmla="*/ 175 w 175"/>
                <a:gd name="T129" fmla="*/ 186 h 18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5" h="186">
                  <a:moveTo>
                    <a:pt x="172" y="161"/>
                  </a:moveTo>
                  <a:lnTo>
                    <a:pt x="158" y="170"/>
                  </a:lnTo>
                  <a:lnTo>
                    <a:pt x="150" y="175"/>
                  </a:lnTo>
                  <a:lnTo>
                    <a:pt x="136" y="179"/>
                  </a:lnTo>
                  <a:lnTo>
                    <a:pt x="109" y="183"/>
                  </a:lnTo>
                  <a:lnTo>
                    <a:pt x="96" y="181"/>
                  </a:lnTo>
                  <a:lnTo>
                    <a:pt x="68" y="175"/>
                  </a:lnTo>
                  <a:lnTo>
                    <a:pt x="61" y="170"/>
                  </a:lnTo>
                  <a:lnTo>
                    <a:pt x="47" y="161"/>
                  </a:lnTo>
                  <a:lnTo>
                    <a:pt x="34" y="150"/>
                  </a:lnTo>
                  <a:lnTo>
                    <a:pt x="17" y="125"/>
                  </a:lnTo>
                  <a:lnTo>
                    <a:pt x="13" y="117"/>
                  </a:lnTo>
                  <a:lnTo>
                    <a:pt x="8" y="104"/>
                  </a:lnTo>
                  <a:lnTo>
                    <a:pt x="6" y="96"/>
                  </a:lnTo>
                  <a:lnTo>
                    <a:pt x="6" y="57"/>
                  </a:lnTo>
                  <a:lnTo>
                    <a:pt x="8" y="49"/>
                  </a:lnTo>
                  <a:lnTo>
                    <a:pt x="11" y="37"/>
                  </a:lnTo>
                  <a:lnTo>
                    <a:pt x="14" y="32"/>
                  </a:lnTo>
                  <a:lnTo>
                    <a:pt x="25" y="14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2" y="11"/>
                  </a:lnTo>
                  <a:lnTo>
                    <a:pt x="17" y="17"/>
                  </a:lnTo>
                  <a:lnTo>
                    <a:pt x="8" y="37"/>
                  </a:lnTo>
                  <a:lnTo>
                    <a:pt x="5" y="49"/>
                  </a:lnTo>
                  <a:lnTo>
                    <a:pt x="0" y="69"/>
                  </a:lnTo>
                  <a:lnTo>
                    <a:pt x="0" y="83"/>
                  </a:lnTo>
                  <a:lnTo>
                    <a:pt x="5" y="104"/>
                  </a:lnTo>
                  <a:lnTo>
                    <a:pt x="10" y="117"/>
                  </a:lnTo>
                  <a:lnTo>
                    <a:pt x="17" y="135"/>
                  </a:lnTo>
                  <a:lnTo>
                    <a:pt x="31" y="153"/>
                  </a:lnTo>
                  <a:lnTo>
                    <a:pt x="44" y="164"/>
                  </a:lnTo>
                  <a:lnTo>
                    <a:pt x="51" y="170"/>
                  </a:lnTo>
                  <a:lnTo>
                    <a:pt x="68" y="178"/>
                  </a:lnTo>
                  <a:lnTo>
                    <a:pt x="96" y="184"/>
                  </a:lnTo>
                  <a:lnTo>
                    <a:pt x="109" y="186"/>
                  </a:lnTo>
                  <a:lnTo>
                    <a:pt x="136" y="183"/>
                  </a:lnTo>
                  <a:lnTo>
                    <a:pt x="150" y="178"/>
                  </a:lnTo>
                  <a:lnTo>
                    <a:pt x="167" y="170"/>
                  </a:lnTo>
                  <a:lnTo>
                    <a:pt x="175" y="164"/>
                  </a:lnTo>
                  <a:lnTo>
                    <a:pt x="172" y="1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1" name="Freeform 38"/>
            <p:cNvSpPr>
              <a:spLocks/>
            </p:cNvSpPr>
            <p:nvPr/>
          </p:nvSpPr>
          <p:spPr bwMode="auto">
            <a:xfrm>
              <a:off x="3718" y="2937"/>
              <a:ext cx="107" cy="106"/>
            </a:xfrm>
            <a:custGeom>
              <a:avLst/>
              <a:gdLst>
                <a:gd name="T0" fmla="*/ 8 w 214"/>
                <a:gd name="T1" fmla="*/ 7 h 213"/>
                <a:gd name="T2" fmla="*/ 11 w 214"/>
                <a:gd name="T3" fmla="*/ 5 h 213"/>
                <a:gd name="T4" fmla="*/ 14 w 214"/>
                <a:gd name="T5" fmla="*/ 3 h 213"/>
                <a:gd name="T6" fmla="*/ 17 w 214"/>
                <a:gd name="T7" fmla="*/ 1 h 213"/>
                <a:gd name="T8" fmla="*/ 20 w 214"/>
                <a:gd name="T9" fmla="*/ 1 h 213"/>
                <a:gd name="T10" fmla="*/ 24 w 214"/>
                <a:gd name="T11" fmla="*/ 0 h 213"/>
                <a:gd name="T12" fmla="*/ 27 w 214"/>
                <a:gd name="T13" fmla="*/ 0 h 213"/>
                <a:gd name="T14" fmla="*/ 30 w 214"/>
                <a:gd name="T15" fmla="*/ 0 h 213"/>
                <a:gd name="T16" fmla="*/ 34 w 214"/>
                <a:gd name="T17" fmla="*/ 1 h 213"/>
                <a:gd name="T18" fmla="*/ 37 w 214"/>
                <a:gd name="T19" fmla="*/ 2 h 213"/>
                <a:gd name="T20" fmla="*/ 40 w 214"/>
                <a:gd name="T21" fmla="*/ 3 h 213"/>
                <a:gd name="T22" fmla="*/ 43 w 214"/>
                <a:gd name="T23" fmla="*/ 5 h 213"/>
                <a:gd name="T24" fmla="*/ 46 w 214"/>
                <a:gd name="T25" fmla="*/ 8 h 213"/>
                <a:gd name="T26" fmla="*/ 48 w 214"/>
                <a:gd name="T27" fmla="*/ 10 h 213"/>
                <a:gd name="T28" fmla="*/ 50 w 214"/>
                <a:gd name="T29" fmla="*/ 13 h 213"/>
                <a:gd name="T30" fmla="*/ 52 w 214"/>
                <a:gd name="T31" fmla="*/ 16 h 213"/>
                <a:gd name="T32" fmla="*/ 53 w 214"/>
                <a:gd name="T33" fmla="*/ 19 h 213"/>
                <a:gd name="T34" fmla="*/ 53 w 214"/>
                <a:gd name="T35" fmla="*/ 23 h 213"/>
                <a:gd name="T36" fmla="*/ 54 w 214"/>
                <a:gd name="T37" fmla="*/ 26 h 213"/>
                <a:gd name="T38" fmla="*/ 53 w 214"/>
                <a:gd name="T39" fmla="*/ 30 h 213"/>
                <a:gd name="T40" fmla="*/ 53 w 214"/>
                <a:gd name="T41" fmla="*/ 33 h 213"/>
                <a:gd name="T42" fmla="*/ 52 w 214"/>
                <a:gd name="T43" fmla="*/ 37 h 213"/>
                <a:gd name="T44" fmla="*/ 50 w 214"/>
                <a:gd name="T45" fmla="*/ 40 h 213"/>
                <a:gd name="T46" fmla="*/ 48 w 214"/>
                <a:gd name="T47" fmla="*/ 42 h 213"/>
                <a:gd name="T48" fmla="*/ 46 w 214"/>
                <a:gd name="T49" fmla="*/ 45 h 213"/>
                <a:gd name="T50" fmla="*/ 43 w 214"/>
                <a:gd name="T51" fmla="*/ 48 h 213"/>
                <a:gd name="T52" fmla="*/ 40 w 214"/>
                <a:gd name="T53" fmla="*/ 50 h 213"/>
                <a:gd name="T54" fmla="*/ 37 w 214"/>
                <a:gd name="T55" fmla="*/ 51 h 213"/>
                <a:gd name="T56" fmla="*/ 34 w 214"/>
                <a:gd name="T57" fmla="*/ 52 h 213"/>
                <a:gd name="T58" fmla="*/ 30 w 214"/>
                <a:gd name="T59" fmla="*/ 53 h 213"/>
                <a:gd name="T60" fmla="*/ 27 w 214"/>
                <a:gd name="T61" fmla="*/ 53 h 213"/>
                <a:gd name="T62" fmla="*/ 24 w 214"/>
                <a:gd name="T63" fmla="*/ 53 h 213"/>
                <a:gd name="T64" fmla="*/ 20 w 214"/>
                <a:gd name="T65" fmla="*/ 52 h 213"/>
                <a:gd name="T66" fmla="*/ 17 w 214"/>
                <a:gd name="T67" fmla="*/ 51 h 213"/>
                <a:gd name="T68" fmla="*/ 14 w 214"/>
                <a:gd name="T69" fmla="*/ 49 h 213"/>
                <a:gd name="T70" fmla="*/ 11 w 214"/>
                <a:gd name="T71" fmla="*/ 47 h 213"/>
                <a:gd name="T72" fmla="*/ 8 w 214"/>
                <a:gd name="T73" fmla="*/ 45 h 213"/>
                <a:gd name="T74" fmla="*/ 6 w 214"/>
                <a:gd name="T75" fmla="*/ 42 h 213"/>
                <a:gd name="T76" fmla="*/ 4 w 214"/>
                <a:gd name="T77" fmla="*/ 40 h 213"/>
                <a:gd name="T78" fmla="*/ 2 w 214"/>
                <a:gd name="T79" fmla="*/ 37 h 213"/>
                <a:gd name="T80" fmla="*/ 1 w 214"/>
                <a:gd name="T81" fmla="*/ 33 h 213"/>
                <a:gd name="T82" fmla="*/ 1 w 214"/>
                <a:gd name="T83" fmla="*/ 30 h 213"/>
                <a:gd name="T84" fmla="*/ 0 w 214"/>
                <a:gd name="T85" fmla="*/ 26 h 213"/>
                <a:gd name="T86" fmla="*/ 1 w 214"/>
                <a:gd name="T87" fmla="*/ 23 h 213"/>
                <a:gd name="T88" fmla="*/ 2 w 214"/>
                <a:gd name="T89" fmla="*/ 19 h 213"/>
                <a:gd name="T90" fmla="*/ 2 w 214"/>
                <a:gd name="T91" fmla="*/ 16 h 213"/>
                <a:gd name="T92" fmla="*/ 4 w 214"/>
                <a:gd name="T93" fmla="*/ 13 h 213"/>
                <a:gd name="T94" fmla="*/ 6 w 214"/>
                <a:gd name="T95" fmla="*/ 10 h 213"/>
                <a:gd name="T96" fmla="*/ 8 w 214"/>
                <a:gd name="T97" fmla="*/ 7 h 213"/>
                <a:gd name="T98" fmla="*/ 8 w 214"/>
                <a:gd name="T99" fmla="*/ 7 h 2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3"/>
                <a:gd name="T152" fmla="*/ 214 w 214"/>
                <a:gd name="T153" fmla="*/ 213 h 2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3">
                  <a:moveTo>
                    <a:pt x="32" y="31"/>
                  </a:moveTo>
                  <a:lnTo>
                    <a:pt x="42" y="21"/>
                  </a:lnTo>
                  <a:lnTo>
                    <a:pt x="54" y="13"/>
                  </a:lnTo>
                  <a:lnTo>
                    <a:pt x="66" y="7"/>
                  </a:lnTo>
                  <a:lnTo>
                    <a:pt x="79" y="4"/>
                  </a:lnTo>
                  <a:lnTo>
                    <a:pt x="93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3" y="4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3" y="33"/>
                  </a:lnTo>
                  <a:lnTo>
                    <a:pt x="192" y="42"/>
                  </a:lnTo>
                  <a:lnTo>
                    <a:pt x="200" y="55"/>
                  </a:lnTo>
                  <a:lnTo>
                    <a:pt x="206" y="67"/>
                  </a:lnTo>
                  <a:lnTo>
                    <a:pt x="210" y="79"/>
                  </a:lnTo>
                  <a:lnTo>
                    <a:pt x="212" y="93"/>
                  </a:lnTo>
                  <a:lnTo>
                    <a:pt x="214" y="107"/>
                  </a:lnTo>
                  <a:lnTo>
                    <a:pt x="212" y="120"/>
                  </a:lnTo>
                  <a:lnTo>
                    <a:pt x="210" y="134"/>
                  </a:lnTo>
                  <a:lnTo>
                    <a:pt x="206" y="148"/>
                  </a:lnTo>
                  <a:lnTo>
                    <a:pt x="200" y="160"/>
                  </a:lnTo>
                  <a:lnTo>
                    <a:pt x="192" y="171"/>
                  </a:lnTo>
                  <a:lnTo>
                    <a:pt x="183" y="183"/>
                  </a:lnTo>
                  <a:lnTo>
                    <a:pt x="172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5" y="209"/>
                  </a:lnTo>
                  <a:lnTo>
                    <a:pt x="121" y="213"/>
                  </a:lnTo>
                  <a:lnTo>
                    <a:pt x="107" y="213"/>
                  </a:lnTo>
                  <a:lnTo>
                    <a:pt x="94" y="213"/>
                  </a:lnTo>
                  <a:lnTo>
                    <a:pt x="80" y="209"/>
                  </a:lnTo>
                  <a:lnTo>
                    <a:pt x="66" y="205"/>
                  </a:lnTo>
                  <a:lnTo>
                    <a:pt x="54" y="199"/>
                  </a:lnTo>
                  <a:lnTo>
                    <a:pt x="43" y="191"/>
                  </a:lnTo>
                  <a:lnTo>
                    <a:pt x="32" y="183"/>
                  </a:lnTo>
                  <a:lnTo>
                    <a:pt x="22" y="171"/>
                  </a:lnTo>
                  <a:lnTo>
                    <a:pt x="14" y="160"/>
                  </a:lnTo>
                  <a:lnTo>
                    <a:pt x="8" y="148"/>
                  </a:lnTo>
                  <a:lnTo>
                    <a:pt x="3" y="134"/>
                  </a:lnTo>
                  <a:lnTo>
                    <a:pt x="1" y="120"/>
                  </a:lnTo>
                  <a:lnTo>
                    <a:pt x="0" y="107"/>
                  </a:lnTo>
                  <a:lnTo>
                    <a:pt x="1" y="93"/>
                  </a:lnTo>
                  <a:lnTo>
                    <a:pt x="5" y="79"/>
                  </a:lnTo>
                  <a:lnTo>
                    <a:pt x="8" y="65"/>
                  </a:lnTo>
                  <a:lnTo>
                    <a:pt x="14" y="53"/>
                  </a:lnTo>
                  <a:lnTo>
                    <a:pt x="22" y="42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2" name="Freeform 39"/>
            <p:cNvSpPr>
              <a:spLocks/>
            </p:cNvSpPr>
            <p:nvPr/>
          </p:nvSpPr>
          <p:spPr bwMode="auto">
            <a:xfrm>
              <a:off x="3718" y="2937"/>
              <a:ext cx="107" cy="106"/>
            </a:xfrm>
            <a:custGeom>
              <a:avLst/>
              <a:gdLst>
                <a:gd name="T0" fmla="*/ 8 w 214"/>
                <a:gd name="T1" fmla="*/ 7 h 213"/>
                <a:gd name="T2" fmla="*/ 11 w 214"/>
                <a:gd name="T3" fmla="*/ 5 h 213"/>
                <a:gd name="T4" fmla="*/ 14 w 214"/>
                <a:gd name="T5" fmla="*/ 3 h 213"/>
                <a:gd name="T6" fmla="*/ 17 w 214"/>
                <a:gd name="T7" fmla="*/ 1 h 213"/>
                <a:gd name="T8" fmla="*/ 20 w 214"/>
                <a:gd name="T9" fmla="*/ 1 h 213"/>
                <a:gd name="T10" fmla="*/ 24 w 214"/>
                <a:gd name="T11" fmla="*/ 0 h 213"/>
                <a:gd name="T12" fmla="*/ 27 w 214"/>
                <a:gd name="T13" fmla="*/ 0 h 213"/>
                <a:gd name="T14" fmla="*/ 30 w 214"/>
                <a:gd name="T15" fmla="*/ 0 h 213"/>
                <a:gd name="T16" fmla="*/ 34 w 214"/>
                <a:gd name="T17" fmla="*/ 1 h 213"/>
                <a:gd name="T18" fmla="*/ 37 w 214"/>
                <a:gd name="T19" fmla="*/ 2 h 213"/>
                <a:gd name="T20" fmla="*/ 40 w 214"/>
                <a:gd name="T21" fmla="*/ 3 h 213"/>
                <a:gd name="T22" fmla="*/ 43 w 214"/>
                <a:gd name="T23" fmla="*/ 5 h 213"/>
                <a:gd name="T24" fmla="*/ 46 w 214"/>
                <a:gd name="T25" fmla="*/ 8 h 213"/>
                <a:gd name="T26" fmla="*/ 48 w 214"/>
                <a:gd name="T27" fmla="*/ 10 h 213"/>
                <a:gd name="T28" fmla="*/ 50 w 214"/>
                <a:gd name="T29" fmla="*/ 13 h 213"/>
                <a:gd name="T30" fmla="*/ 52 w 214"/>
                <a:gd name="T31" fmla="*/ 16 h 213"/>
                <a:gd name="T32" fmla="*/ 53 w 214"/>
                <a:gd name="T33" fmla="*/ 19 h 213"/>
                <a:gd name="T34" fmla="*/ 53 w 214"/>
                <a:gd name="T35" fmla="*/ 23 h 213"/>
                <a:gd name="T36" fmla="*/ 54 w 214"/>
                <a:gd name="T37" fmla="*/ 26 h 213"/>
                <a:gd name="T38" fmla="*/ 53 w 214"/>
                <a:gd name="T39" fmla="*/ 30 h 213"/>
                <a:gd name="T40" fmla="*/ 53 w 214"/>
                <a:gd name="T41" fmla="*/ 33 h 213"/>
                <a:gd name="T42" fmla="*/ 52 w 214"/>
                <a:gd name="T43" fmla="*/ 37 h 213"/>
                <a:gd name="T44" fmla="*/ 50 w 214"/>
                <a:gd name="T45" fmla="*/ 40 h 213"/>
                <a:gd name="T46" fmla="*/ 48 w 214"/>
                <a:gd name="T47" fmla="*/ 42 h 213"/>
                <a:gd name="T48" fmla="*/ 46 w 214"/>
                <a:gd name="T49" fmla="*/ 45 h 213"/>
                <a:gd name="T50" fmla="*/ 43 w 214"/>
                <a:gd name="T51" fmla="*/ 48 h 213"/>
                <a:gd name="T52" fmla="*/ 40 w 214"/>
                <a:gd name="T53" fmla="*/ 50 h 213"/>
                <a:gd name="T54" fmla="*/ 37 w 214"/>
                <a:gd name="T55" fmla="*/ 51 h 213"/>
                <a:gd name="T56" fmla="*/ 34 w 214"/>
                <a:gd name="T57" fmla="*/ 52 h 213"/>
                <a:gd name="T58" fmla="*/ 30 w 214"/>
                <a:gd name="T59" fmla="*/ 53 h 213"/>
                <a:gd name="T60" fmla="*/ 27 w 214"/>
                <a:gd name="T61" fmla="*/ 53 h 213"/>
                <a:gd name="T62" fmla="*/ 24 w 214"/>
                <a:gd name="T63" fmla="*/ 53 h 213"/>
                <a:gd name="T64" fmla="*/ 20 w 214"/>
                <a:gd name="T65" fmla="*/ 52 h 213"/>
                <a:gd name="T66" fmla="*/ 17 w 214"/>
                <a:gd name="T67" fmla="*/ 51 h 213"/>
                <a:gd name="T68" fmla="*/ 14 w 214"/>
                <a:gd name="T69" fmla="*/ 49 h 213"/>
                <a:gd name="T70" fmla="*/ 11 w 214"/>
                <a:gd name="T71" fmla="*/ 47 h 213"/>
                <a:gd name="T72" fmla="*/ 8 w 214"/>
                <a:gd name="T73" fmla="*/ 45 h 213"/>
                <a:gd name="T74" fmla="*/ 6 w 214"/>
                <a:gd name="T75" fmla="*/ 42 h 213"/>
                <a:gd name="T76" fmla="*/ 4 w 214"/>
                <a:gd name="T77" fmla="*/ 40 h 213"/>
                <a:gd name="T78" fmla="*/ 2 w 214"/>
                <a:gd name="T79" fmla="*/ 37 h 213"/>
                <a:gd name="T80" fmla="*/ 1 w 214"/>
                <a:gd name="T81" fmla="*/ 33 h 213"/>
                <a:gd name="T82" fmla="*/ 1 w 214"/>
                <a:gd name="T83" fmla="*/ 30 h 213"/>
                <a:gd name="T84" fmla="*/ 0 w 214"/>
                <a:gd name="T85" fmla="*/ 26 h 213"/>
                <a:gd name="T86" fmla="*/ 1 w 214"/>
                <a:gd name="T87" fmla="*/ 23 h 213"/>
                <a:gd name="T88" fmla="*/ 2 w 214"/>
                <a:gd name="T89" fmla="*/ 19 h 213"/>
                <a:gd name="T90" fmla="*/ 2 w 214"/>
                <a:gd name="T91" fmla="*/ 16 h 213"/>
                <a:gd name="T92" fmla="*/ 4 w 214"/>
                <a:gd name="T93" fmla="*/ 13 h 213"/>
                <a:gd name="T94" fmla="*/ 6 w 214"/>
                <a:gd name="T95" fmla="*/ 10 h 213"/>
                <a:gd name="T96" fmla="*/ 8 w 214"/>
                <a:gd name="T97" fmla="*/ 7 h 213"/>
                <a:gd name="T98" fmla="*/ 8 w 214"/>
                <a:gd name="T99" fmla="*/ 7 h 2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3"/>
                <a:gd name="T152" fmla="*/ 214 w 214"/>
                <a:gd name="T153" fmla="*/ 213 h 2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3">
                  <a:moveTo>
                    <a:pt x="32" y="31"/>
                  </a:moveTo>
                  <a:lnTo>
                    <a:pt x="42" y="21"/>
                  </a:lnTo>
                  <a:lnTo>
                    <a:pt x="54" y="13"/>
                  </a:lnTo>
                  <a:lnTo>
                    <a:pt x="66" y="7"/>
                  </a:lnTo>
                  <a:lnTo>
                    <a:pt x="79" y="4"/>
                  </a:lnTo>
                  <a:lnTo>
                    <a:pt x="93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33" y="4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3" y="33"/>
                  </a:lnTo>
                  <a:lnTo>
                    <a:pt x="192" y="42"/>
                  </a:lnTo>
                  <a:lnTo>
                    <a:pt x="200" y="55"/>
                  </a:lnTo>
                  <a:lnTo>
                    <a:pt x="206" y="67"/>
                  </a:lnTo>
                  <a:lnTo>
                    <a:pt x="210" y="79"/>
                  </a:lnTo>
                  <a:lnTo>
                    <a:pt x="212" y="93"/>
                  </a:lnTo>
                  <a:lnTo>
                    <a:pt x="214" y="107"/>
                  </a:lnTo>
                  <a:lnTo>
                    <a:pt x="212" y="120"/>
                  </a:lnTo>
                  <a:lnTo>
                    <a:pt x="210" y="134"/>
                  </a:lnTo>
                  <a:lnTo>
                    <a:pt x="206" y="148"/>
                  </a:lnTo>
                  <a:lnTo>
                    <a:pt x="200" y="160"/>
                  </a:lnTo>
                  <a:lnTo>
                    <a:pt x="192" y="171"/>
                  </a:lnTo>
                  <a:lnTo>
                    <a:pt x="183" y="183"/>
                  </a:lnTo>
                  <a:lnTo>
                    <a:pt x="172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5" y="209"/>
                  </a:lnTo>
                  <a:lnTo>
                    <a:pt x="121" y="213"/>
                  </a:lnTo>
                  <a:lnTo>
                    <a:pt x="107" y="213"/>
                  </a:lnTo>
                  <a:lnTo>
                    <a:pt x="94" y="213"/>
                  </a:lnTo>
                  <a:lnTo>
                    <a:pt x="80" y="209"/>
                  </a:lnTo>
                  <a:lnTo>
                    <a:pt x="66" y="205"/>
                  </a:lnTo>
                  <a:lnTo>
                    <a:pt x="54" y="199"/>
                  </a:lnTo>
                  <a:lnTo>
                    <a:pt x="43" y="191"/>
                  </a:lnTo>
                  <a:lnTo>
                    <a:pt x="32" y="183"/>
                  </a:lnTo>
                  <a:lnTo>
                    <a:pt x="22" y="171"/>
                  </a:lnTo>
                  <a:lnTo>
                    <a:pt x="14" y="160"/>
                  </a:lnTo>
                  <a:lnTo>
                    <a:pt x="8" y="148"/>
                  </a:lnTo>
                  <a:lnTo>
                    <a:pt x="3" y="134"/>
                  </a:lnTo>
                  <a:lnTo>
                    <a:pt x="1" y="120"/>
                  </a:lnTo>
                  <a:lnTo>
                    <a:pt x="0" y="107"/>
                  </a:lnTo>
                  <a:lnTo>
                    <a:pt x="1" y="93"/>
                  </a:lnTo>
                  <a:lnTo>
                    <a:pt x="5" y="79"/>
                  </a:lnTo>
                  <a:lnTo>
                    <a:pt x="8" y="65"/>
                  </a:lnTo>
                  <a:lnTo>
                    <a:pt x="14" y="53"/>
                  </a:lnTo>
                  <a:lnTo>
                    <a:pt x="22" y="42"/>
                  </a:lnTo>
                  <a:lnTo>
                    <a:pt x="32" y="3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3" name="Freeform 40"/>
            <p:cNvSpPr>
              <a:spLocks/>
            </p:cNvSpPr>
            <p:nvPr/>
          </p:nvSpPr>
          <p:spPr bwMode="auto">
            <a:xfrm>
              <a:off x="3734" y="2936"/>
              <a:ext cx="92" cy="93"/>
            </a:xfrm>
            <a:custGeom>
              <a:avLst/>
              <a:gdLst>
                <a:gd name="T0" fmla="*/ 0 w 184"/>
                <a:gd name="T1" fmla="*/ 8 h 188"/>
                <a:gd name="T2" fmla="*/ 1 w 184"/>
                <a:gd name="T3" fmla="*/ 9 h 188"/>
                <a:gd name="T4" fmla="*/ 3 w 184"/>
                <a:gd name="T5" fmla="*/ 6 h 188"/>
                <a:gd name="T6" fmla="*/ 8 w 184"/>
                <a:gd name="T7" fmla="*/ 3 h 188"/>
                <a:gd name="T8" fmla="*/ 9 w 184"/>
                <a:gd name="T9" fmla="*/ 2 h 188"/>
                <a:gd name="T10" fmla="*/ 12 w 184"/>
                <a:gd name="T11" fmla="*/ 2 h 188"/>
                <a:gd name="T12" fmla="*/ 14 w 184"/>
                <a:gd name="T13" fmla="*/ 1 h 188"/>
                <a:gd name="T14" fmla="*/ 24 w 184"/>
                <a:gd name="T15" fmla="*/ 1 h 188"/>
                <a:gd name="T16" fmla="*/ 26 w 184"/>
                <a:gd name="T17" fmla="*/ 2 h 188"/>
                <a:gd name="T18" fmla="*/ 29 w 184"/>
                <a:gd name="T19" fmla="*/ 3 h 188"/>
                <a:gd name="T20" fmla="*/ 31 w 184"/>
                <a:gd name="T21" fmla="*/ 4 h 188"/>
                <a:gd name="T22" fmla="*/ 35 w 184"/>
                <a:gd name="T23" fmla="*/ 6 h 188"/>
                <a:gd name="T24" fmla="*/ 38 w 184"/>
                <a:gd name="T25" fmla="*/ 9 h 188"/>
                <a:gd name="T26" fmla="*/ 40 w 184"/>
                <a:gd name="T27" fmla="*/ 11 h 188"/>
                <a:gd name="T28" fmla="*/ 43 w 184"/>
                <a:gd name="T29" fmla="*/ 16 h 188"/>
                <a:gd name="T30" fmla="*/ 44 w 184"/>
                <a:gd name="T31" fmla="*/ 17 h 188"/>
                <a:gd name="T32" fmla="*/ 45 w 184"/>
                <a:gd name="T33" fmla="*/ 20 h 188"/>
                <a:gd name="T34" fmla="*/ 46 w 184"/>
                <a:gd name="T35" fmla="*/ 27 h 188"/>
                <a:gd name="T36" fmla="*/ 45 w 184"/>
                <a:gd name="T37" fmla="*/ 30 h 188"/>
                <a:gd name="T38" fmla="*/ 45 w 184"/>
                <a:gd name="T39" fmla="*/ 34 h 188"/>
                <a:gd name="T40" fmla="*/ 44 w 184"/>
                <a:gd name="T41" fmla="*/ 37 h 188"/>
                <a:gd name="T42" fmla="*/ 43 w 184"/>
                <a:gd name="T43" fmla="*/ 39 h 188"/>
                <a:gd name="T44" fmla="*/ 40 w 184"/>
                <a:gd name="T45" fmla="*/ 42 h 188"/>
                <a:gd name="T46" fmla="*/ 38 w 184"/>
                <a:gd name="T47" fmla="*/ 46 h 188"/>
                <a:gd name="T48" fmla="*/ 39 w 184"/>
                <a:gd name="T49" fmla="*/ 46 h 188"/>
                <a:gd name="T50" fmla="*/ 41 w 184"/>
                <a:gd name="T51" fmla="*/ 43 h 188"/>
                <a:gd name="T52" fmla="*/ 43 w 184"/>
                <a:gd name="T53" fmla="*/ 41 h 188"/>
                <a:gd name="T54" fmla="*/ 44 w 184"/>
                <a:gd name="T55" fmla="*/ 37 h 188"/>
                <a:gd name="T56" fmla="*/ 46 w 184"/>
                <a:gd name="T57" fmla="*/ 34 h 188"/>
                <a:gd name="T58" fmla="*/ 46 w 184"/>
                <a:gd name="T59" fmla="*/ 30 h 188"/>
                <a:gd name="T60" fmla="*/ 46 w 184"/>
                <a:gd name="T61" fmla="*/ 27 h 188"/>
                <a:gd name="T62" fmla="*/ 46 w 184"/>
                <a:gd name="T63" fmla="*/ 20 h 188"/>
                <a:gd name="T64" fmla="*/ 44 w 184"/>
                <a:gd name="T65" fmla="*/ 17 h 188"/>
                <a:gd name="T66" fmla="*/ 42 w 184"/>
                <a:gd name="T67" fmla="*/ 12 h 188"/>
                <a:gd name="T68" fmla="*/ 41 w 184"/>
                <a:gd name="T69" fmla="*/ 11 h 188"/>
                <a:gd name="T70" fmla="*/ 39 w 184"/>
                <a:gd name="T71" fmla="*/ 8 h 188"/>
                <a:gd name="T72" fmla="*/ 36 w 184"/>
                <a:gd name="T73" fmla="*/ 6 h 188"/>
                <a:gd name="T74" fmla="*/ 34 w 184"/>
                <a:gd name="T75" fmla="*/ 4 h 188"/>
                <a:gd name="T76" fmla="*/ 29 w 184"/>
                <a:gd name="T77" fmla="*/ 2 h 188"/>
                <a:gd name="T78" fmla="*/ 26 w 184"/>
                <a:gd name="T79" fmla="*/ 1 h 188"/>
                <a:gd name="T80" fmla="*/ 21 w 184"/>
                <a:gd name="T81" fmla="*/ 0 h 188"/>
                <a:gd name="T82" fmla="*/ 17 w 184"/>
                <a:gd name="T83" fmla="*/ 0 h 188"/>
                <a:gd name="T84" fmla="*/ 12 w 184"/>
                <a:gd name="T85" fmla="*/ 1 h 188"/>
                <a:gd name="T86" fmla="*/ 9 w 184"/>
                <a:gd name="T87" fmla="*/ 2 h 188"/>
                <a:gd name="T88" fmla="*/ 4 w 184"/>
                <a:gd name="T89" fmla="*/ 4 h 188"/>
                <a:gd name="T90" fmla="*/ 3 w 184"/>
                <a:gd name="T91" fmla="*/ 5 h 188"/>
                <a:gd name="T92" fmla="*/ 0 w 184"/>
                <a:gd name="T93" fmla="*/ 8 h 18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4"/>
                <a:gd name="T142" fmla="*/ 0 h 188"/>
                <a:gd name="T143" fmla="*/ 184 w 184"/>
                <a:gd name="T144" fmla="*/ 188 h 18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4" h="188">
                  <a:moveTo>
                    <a:pt x="0" y="33"/>
                  </a:moveTo>
                  <a:lnTo>
                    <a:pt x="3" y="36"/>
                  </a:lnTo>
                  <a:lnTo>
                    <a:pt x="12" y="25"/>
                  </a:lnTo>
                  <a:lnTo>
                    <a:pt x="31" y="14"/>
                  </a:lnTo>
                  <a:lnTo>
                    <a:pt x="35" y="11"/>
                  </a:lnTo>
                  <a:lnTo>
                    <a:pt x="48" y="8"/>
                  </a:lnTo>
                  <a:lnTo>
                    <a:pt x="56" y="7"/>
                  </a:lnTo>
                  <a:lnTo>
                    <a:pt x="94" y="7"/>
                  </a:lnTo>
                  <a:lnTo>
                    <a:pt x="102" y="8"/>
                  </a:lnTo>
                  <a:lnTo>
                    <a:pt x="116" y="13"/>
                  </a:lnTo>
                  <a:lnTo>
                    <a:pt x="124" y="17"/>
                  </a:lnTo>
                  <a:lnTo>
                    <a:pt x="138" y="27"/>
                  </a:lnTo>
                  <a:lnTo>
                    <a:pt x="150" y="37"/>
                  </a:lnTo>
                  <a:lnTo>
                    <a:pt x="159" y="47"/>
                  </a:lnTo>
                  <a:lnTo>
                    <a:pt x="170" y="65"/>
                  </a:lnTo>
                  <a:lnTo>
                    <a:pt x="173" y="70"/>
                  </a:lnTo>
                  <a:lnTo>
                    <a:pt x="178" y="82"/>
                  </a:lnTo>
                  <a:lnTo>
                    <a:pt x="181" y="110"/>
                  </a:lnTo>
                  <a:lnTo>
                    <a:pt x="179" y="123"/>
                  </a:lnTo>
                  <a:lnTo>
                    <a:pt x="178" y="137"/>
                  </a:lnTo>
                  <a:lnTo>
                    <a:pt x="173" y="151"/>
                  </a:lnTo>
                  <a:lnTo>
                    <a:pt x="169" y="158"/>
                  </a:lnTo>
                  <a:lnTo>
                    <a:pt x="159" y="172"/>
                  </a:lnTo>
                  <a:lnTo>
                    <a:pt x="150" y="185"/>
                  </a:lnTo>
                  <a:lnTo>
                    <a:pt x="153" y="188"/>
                  </a:lnTo>
                  <a:lnTo>
                    <a:pt x="162" y="175"/>
                  </a:lnTo>
                  <a:lnTo>
                    <a:pt x="169" y="168"/>
                  </a:lnTo>
                  <a:lnTo>
                    <a:pt x="176" y="151"/>
                  </a:lnTo>
                  <a:lnTo>
                    <a:pt x="181" y="137"/>
                  </a:lnTo>
                  <a:lnTo>
                    <a:pt x="183" y="123"/>
                  </a:lnTo>
                  <a:lnTo>
                    <a:pt x="184" y="110"/>
                  </a:lnTo>
                  <a:lnTo>
                    <a:pt x="181" y="82"/>
                  </a:lnTo>
                  <a:lnTo>
                    <a:pt x="176" y="70"/>
                  </a:lnTo>
                  <a:lnTo>
                    <a:pt x="167" y="50"/>
                  </a:lnTo>
                  <a:lnTo>
                    <a:pt x="162" y="44"/>
                  </a:lnTo>
                  <a:lnTo>
                    <a:pt x="153" y="34"/>
                  </a:lnTo>
                  <a:lnTo>
                    <a:pt x="141" y="24"/>
                  </a:lnTo>
                  <a:lnTo>
                    <a:pt x="133" y="17"/>
                  </a:lnTo>
                  <a:lnTo>
                    <a:pt x="116" y="10"/>
                  </a:lnTo>
                  <a:lnTo>
                    <a:pt x="102" y="5"/>
                  </a:lnTo>
                  <a:lnTo>
                    <a:pt x="82" y="0"/>
                  </a:lnTo>
                  <a:lnTo>
                    <a:pt x="68" y="0"/>
                  </a:lnTo>
                  <a:lnTo>
                    <a:pt x="48" y="5"/>
                  </a:lnTo>
                  <a:lnTo>
                    <a:pt x="35" y="8"/>
                  </a:lnTo>
                  <a:lnTo>
                    <a:pt x="15" y="17"/>
                  </a:lnTo>
                  <a:lnTo>
                    <a:pt x="9" y="2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4" name="Freeform 41"/>
            <p:cNvSpPr>
              <a:spLocks/>
            </p:cNvSpPr>
            <p:nvPr/>
          </p:nvSpPr>
          <p:spPr bwMode="auto">
            <a:xfrm>
              <a:off x="3718" y="2952"/>
              <a:ext cx="93" cy="93"/>
            </a:xfrm>
            <a:custGeom>
              <a:avLst/>
              <a:gdLst>
                <a:gd name="T0" fmla="*/ 46 w 186"/>
                <a:gd name="T1" fmla="*/ 38 h 186"/>
                <a:gd name="T2" fmla="*/ 43 w 186"/>
                <a:gd name="T3" fmla="*/ 41 h 186"/>
                <a:gd name="T4" fmla="*/ 39 w 186"/>
                <a:gd name="T5" fmla="*/ 43 h 186"/>
                <a:gd name="T6" fmla="*/ 38 w 186"/>
                <a:gd name="T7" fmla="*/ 44 h 186"/>
                <a:gd name="T8" fmla="*/ 35 w 186"/>
                <a:gd name="T9" fmla="*/ 45 h 186"/>
                <a:gd name="T10" fmla="*/ 33 w 186"/>
                <a:gd name="T11" fmla="*/ 45 h 186"/>
                <a:gd name="T12" fmla="*/ 23 w 186"/>
                <a:gd name="T13" fmla="*/ 45 h 186"/>
                <a:gd name="T14" fmla="*/ 21 w 186"/>
                <a:gd name="T15" fmla="*/ 45 h 186"/>
                <a:gd name="T16" fmla="*/ 17 w 186"/>
                <a:gd name="T17" fmla="*/ 44 h 186"/>
                <a:gd name="T18" fmla="*/ 15 w 186"/>
                <a:gd name="T19" fmla="*/ 43 h 186"/>
                <a:gd name="T20" fmla="*/ 9 w 186"/>
                <a:gd name="T21" fmla="*/ 38 h 186"/>
                <a:gd name="T22" fmla="*/ 6 w 186"/>
                <a:gd name="T23" fmla="*/ 35 h 186"/>
                <a:gd name="T24" fmla="*/ 4 w 186"/>
                <a:gd name="T25" fmla="*/ 31 h 186"/>
                <a:gd name="T26" fmla="*/ 3 w 186"/>
                <a:gd name="T27" fmla="*/ 30 h 186"/>
                <a:gd name="T28" fmla="*/ 2 w 186"/>
                <a:gd name="T29" fmla="*/ 26 h 186"/>
                <a:gd name="T30" fmla="*/ 2 w 186"/>
                <a:gd name="T31" fmla="*/ 23 h 186"/>
                <a:gd name="T32" fmla="*/ 1 w 186"/>
                <a:gd name="T33" fmla="*/ 20 h 186"/>
                <a:gd name="T34" fmla="*/ 2 w 186"/>
                <a:gd name="T35" fmla="*/ 16 h 186"/>
                <a:gd name="T36" fmla="*/ 3 w 186"/>
                <a:gd name="T37" fmla="*/ 9 h 186"/>
                <a:gd name="T38" fmla="*/ 4 w 186"/>
                <a:gd name="T39" fmla="*/ 7 h 186"/>
                <a:gd name="T40" fmla="*/ 6 w 186"/>
                <a:gd name="T41" fmla="*/ 4 h 186"/>
                <a:gd name="T42" fmla="*/ 9 w 186"/>
                <a:gd name="T43" fmla="*/ 1 h 186"/>
                <a:gd name="T44" fmla="*/ 9 w 186"/>
                <a:gd name="T45" fmla="*/ 1 h 186"/>
                <a:gd name="T46" fmla="*/ 9 w 186"/>
                <a:gd name="T47" fmla="*/ 0 h 186"/>
                <a:gd name="T48" fmla="*/ 6 w 186"/>
                <a:gd name="T49" fmla="*/ 3 h 186"/>
                <a:gd name="T50" fmla="*/ 4 w 186"/>
                <a:gd name="T51" fmla="*/ 5 h 186"/>
                <a:gd name="T52" fmla="*/ 2 w 186"/>
                <a:gd name="T53" fmla="*/ 9 h 186"/>
                <a:gd name="T54" fmla="*/ 1 w 186"/>
                <a:gd name="T55" fmla="*/ 16 h 186"/>
                <a:gd name="T56" fmla="*/ 0 w 186"/>
                <a:gd name="T57" fmla="*/ 20 h 186"/>
                <a:gd name="T58" fmla="*/ 1 w 186"/>
                <a:gd name="T59" fmla="*/ 23 h 186"/>
                <a:gd name="T60" fmla="*/ 1 w 186"/>
                <a:gd name="T61" fmla="*/ 26 h 186"/>
                <a:gd name="T62" fmla="*/ 2 w 186"/>
                <a:gd name="T63" fmla="*/ 30 h 186"/>
                <a:gd name="T64" fmla="*/ 4 w 186"/>
                <a:gd name="T65" fmla="*/ 34 h 186"/>
                <a:gd name="T66" fmla="*/ 6 w 186"/>
                <a:gd name="T67" fmla="*/ 36 h 186"/>
                <a:gd name="T68" fmla="*/ 9 w 186"/>
                <a:gd name="T69" fmla="*/ 39 h 186"/>
                <a:gd name="T70" fmla="*/ 13 w 186"/>
                <a:gd name="T71" fmla="*/ 43 h 186"/>
                <a:gd name="T72" fmla="*/ 17 w 186"/>
                <a:gd name="T73" fmla="*/ 44 h 186"/>
                <a:gd name="T74" fmla="*/ 21 w 186"/>
                <a:gd name="T75" fmla="*/ 46 h 186"/>
                <a:gd name="T76" fmla="*/ 26 w 186"/>
                <a:gd name="T77" fmla="*/ 47 h 186"/>
                <a:gd name="T78" fmla="*/ 29 w 186"/>
                <a:gd name="T79" fmla="*/ 47 h 186"/>
                <a:gd name="T80" fmla="*/ 35 w 186"/>
                <a:gd name="T81" fmla="*/ 46 h 186"/>
                <a:gd name="T82" fmla="*/ 38 w 186"/>
                <a:gd name="T83" fmla="*/ 45 h 186"/>
                <a:gd name="T84" fmla="*/ 43 w 186"/>
                <a:gd name="T85" fmla="*/ 43 h 186"/>
                <a:gd name="T86" fmla="*/ 44 w 186"/>
                <a:gd name="T87" fmla="*/ 41 h 186"/>
                <a:gd name="T88" fmla="*/ 47 w 186"/>
                <a:gd name="T89" fmla="*/ 39 h 186"/>
                <a:gd name="T90" fmla="*/ 46 w 186"/>
                <a:gd name="T91" fmla="*/ 38 h 1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6"/>
                <a:gd name="T139" fmla="*/ 0 h 186"/>
                <a:gd name="T140" fmla="*/ 186 w 186"/>
                <a:gd name="T141" fmla="*/ 186 h 1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6" h="186">
                  <a:moveTo>
                    <a:pt x="183" y="152"/>
                  </a:moveTo>
                  <a:lnTo>
                    <a:pt x="172" y="161"/>
                  </a:lnTo>
                  <a:lnTo>
                    <a:pt x="154" y="172"/>
                  </a:lnTo>
                  <a:lnTo>
                    <a:pt x="149" y="175"/>
                  </a:lnTo>
                  <a:lnTo>
                    <a:pt x="137" y="178"/>
                  </a:lnTo>
                  <a:lnTo>
                    <a:pt x="129" y="179"/>
                  </a:lnTo>
                  <a:lnTo>
                    <a:pt x="90" y="179"/>
                  </a:lnTo>
                  <a:lnTo>
                    <a:pt x="82" y="178"/>
                  </a:lnTo>
                  <a:lnTo>
                    <a:pt x="68" y="173"/>
                  </a:lnTo>
                  <a:lnTo>
                    <a:pt x="61" y="169"/>
                  </a:lnTo>
                  <a:lnTo>
                    <a:pt x="36" y="152"/>
                  </a:lnTo>
                  <a:lnTo>
                    <a:pt x="25" y="139"/>
                  </a:lnTo>
                  <a:lnTo>
                    <a:pt x="16" y="125"/>
                  </a:lnTo>
                  <a:lnTo>
                    <a:pt x="11" y="118"/>
                  </a:lnTo>
                  <a:lnTo>
                    <a:pt x="7" y="104"/>
                  </a:lnTo>
                  <a:lnTo>
                    <a:pt x="5" y="90"/>
                  </a:lnTo>
                  <a:lnTo>
                    <a:pt x="3" y="77"/>
                  </a:lnTo>
                  <a:lnTo>
                    <a:pt x="5" y="63"/>
                  </a:lnTo>
                  <a:lnTo>
                    <a:pt x="11" y="35"/>
                  </a:lnTo>
                  <a:lnTo>
                    <a:pt x="16" y="28"/>
                  </a:lnTo>
                  <a:lnTo>
                    <a:pt x="25" y="14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22" y="11"/>
                  </a:lnTo>
                  <a:lnTo>
                    <a:pt x="16" y="18"/>
                  </a:lnTo>
                  <a:lnTo>
                    <a:pt x="8" y="35"/>
                  </a:lnTo>
                  <a:lnTo>
                    <a:pt x="2" y="63"/>
                  </a:lnTo>
                  <a:lnTo>
                    <a:pt x="0" y="77"/>
                  </a:lnTo>
                  <a:lnTo>
                    <a:pt x="2" y="90"/>
                  </a:lnTo>
                  <a:lnTo>
                    <a:pt x="3" y="104"/>
                  </a:lnTo>
                  <a:lnTo>
                    <a:pt x="8" y="118"/>
                  </a:lnTo>
                  <a:lnTo>
                    <a:pt x="16" y="135"/>
                  </a:lnTo>
                  <a:lnTo>
                    <a:pt x="22" y="142"/>
                  </a:lnTo>
                  <a:lnTo>
                    <a:pt x="33" y="155"/>
                  </a:lnTo>
                  <a:lnTo>
                    <a:pt x="51" y="169"/>
                  </a:lnTo>
                  <a:lnTo>
                    <a:pt x="68" y="176"/>
                  </a:lnTo>
                  <a:lnTo>
                    <a:pt x="82" y="181"/>
                  </a:lnTo>
                  <a:lnTo>
                    <a:pt x="103" y="186"/>
                  </a:lnTo>
                  <a:lnTo>
                    <a:pt x="116" y="186"/>
                  </a:lnTo>
                  <a:lnTo>
                    <a:pt x="137" y="181"/>
                  </a:lnTo>
                  <a:lnTo>
                    <a:pt x="149" y="178"/>
                  </a:lnTo>
                  <a:lnTo>
                    <a:pt x="169" y="169"/>
                  </a:lnTo>
                  <a:lnTo>
                    <a:pt x="175" y="164"/>
                  </a:lnTo>
                  <a:lnTo>
                    <a:pt x="186" y="155"/>
                  </a:lnTo>
                  <a:lnTo>
                    <a:pt x="183" y="1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5" name="Freeform 42"/>
            <p:cNvSpPr>
              <a:spLocks/>
            </p:cNvSpPr>
            <p:nvPr/>
          </p:nvSpPr>
          <p:spPr bwMode="auto">
            <a:xfrm>
              <a:off x="2364" y="3241"/>
              <a:ext cx="106" cy="107"/>
            </a:xfrm>
            <a:custGeom>
              <a:avLst/>
              <a:gdLst>
                <a:gd name="T0" fmla="*/ 7 w 214"/>
                <a:gd name="T1" fmla="*/ 8 h 214"/>
                <a:gd name="T2" fmla="*/ 10 w 214"/>
                <a:gd name="T3" fmla="*/ 6 h 214"/>
                <a:gd name="T4" fmla="*/ 13 w 214"/>
                <a:gd name="T5" fmla="*/ 4 h 214"/>
                <a:gd name="T6" fmla="*/ 16 w 214"/>
                <a:gd name="T7" fmla="*/ 2 h 214"/>
                <a:gd name="T8" fmla="*/ 19 w 214"/>
                <a:gd name="T9" fmla="*/ 2 h 214"/>
                <a:gd name="T10" fmla="*/ 23 w 214"/>
                <a:gd name="T11" fmla="*/ 1 h 214"/>
                <a:gd name="T12" fmla="*/ 26 w 214"/>
                <a:gd name="T13" fmla="*/ 0 h 214"/>
                <a:gd name="T14" fmla="*/ 29 w 214"/>
                <a:gd name="T15" fmla="*/ 1 h 214"/>
                <a:gd name="T16" fmla="*/ 33 w 214"/>
                <a:gd name="T17" fmla="*/ 2 h 214"/>
                <a:gd name="T18" fmla="*/ 36 w 214"/>
                <a:gd name="T19" fmla="*/ 2 h 214"/>
                <a:gd name="T20" fmla="*/ 39 w 214"/>
                <a:gd name="T21" fmla="*/ 4 h 214"/>
                <a:gd name="T22" fmla="*/ 42 w 214"/>
                <a:gd name="T23" fmla="*/ 6 h 214"/>
                <a:gd name="T24" fmla="*/ 45 w 214"/>
                <a:gd name="T25" fmla="*/ 8 h 214"/>
                <a:gd name="T26" fmla="*/ 47 w 214"/>
                <a:gd name="T27" fmla="*/ 11 h 214"/>
                <a:gd name="T28" fmla="*/ 49 w 214"/>
                <a:gd name="T29" fmla="*/ 14 h 214"/>
                <a:gd name="T30" fmla="*/ 51 w 214"/>
                <a:gd name="T31" fmla="*/ 17 h 214"/>
                <a:gd name="T32" fmla="*/ 52 w 214"/>
                <a:gd name="T33" fmla="*/ 20 h 214"/>
                <a:gd name="T34" fmla="*/ 52 w 214"/>
                <a:gd name="T35" fmla="*/ 24 h 214"/>
                <a:gd name="T36" fmla="*/ 53 w 214"/>
                <a:gd name="T37" fmla="*/ 27 h 214"/>
                <a:gd name="T38" fmla="*/ 52 w 214"/>
                <a:gd name="T39" fmla="*/ 30 h 214"/>
                <a:gd name="T40" fmla="*/ 52 w 214"/>
                <a:gd name="T41" fmla="*/ 34 h 214"/>
                <a:gd name="T42" fmla="*/ 51 w 214"/>
                <a:gd name="T43" fmla="*/ 38 h 214"/>
                <a:gd name="T44" fmla="*/ 49 w 214"/>
                <a:gd name="T45" fmla="*/ 41 h 214"/>
                <a:gd name="T46" fmla="*/ 47 w 214"/>
                <a:gd name="T47" fmla="*/ 43 h 214"/>
                <a:gd name="T48" fmla="*/ 45 w 214"/>
                <a:gd name="T49" fmla="*/ 46 h 214"/>
                <a:gd name="T50" fmla="*/ 42 w 214"/>
                <a:gd name="T51" fmla="*/ 48 h 214"/>
                <a:gd name="T52" fmla="*/ 39 w 214"/>
                <a:gd name="T53" fmla="*/ 50 h 214"/>
                <a:gd name="T54" fmla="*/ 36 w 214"/>
                <a:gd name="T55" fmla="*/ 52 h 214"/>
                <a:gd name="T56" fmla="*/ 33 w 214"/>
                <a:gd name="T57" fmla="*/ 53 h 214"/>
                <a:gd name="T58" fmla="*/ 30 w 214"/>
                <a:gd name="T59" fmla="*/ 53 h 214"/>
                <a:gd name="T60" fmla="*/ 26 w 214"/>
                <a:gd name="T61" fmla="*/ 54 h 214"/>
                <a:gd name="T62" fmla="*/ 23 w 214"/>
                <a:gd name="T63" fmla="*/ 53 h 214"/>
                <a:gd name="T64" fmla="*/ 20 w 214"/>
                <a:gd name="T65" fmla="*/ 53 h 214"/>
                <a:gd name="T66" fmla="*/ 16 w 214"/>
                <a:gd name="T67" fmla="*/ 52 h 214"/>
                <a:gd name="T68" fmla="*/ 13 w 214"/>
                <a:gd name="T69" fmla="*/ 50 h 214"/>
                <a:gd name="T70" fmla="*/ 11 w 214"/>
                <a:gd name="T71" fmla="*/ 48 h 214"/>
                <a:gd name="T72" fmla="*/ 7 w 214"/>
                <a:gd name="T73" fmla="*/ 46 h 214"/>
                <a:gd name="T74" fmla="*/ 5 w 214"/>
                <a:gd name="T75" fmla="*/ 43 h 214"/>
                <a:gd name="T76" fmla="*/ 3 w 214"/>
                <a:gd name="T77" fmla="*/ 40 h 214"/>
                <a:gd name="T78" fmla="*/ 2 w 214"/>
                <a:gd name="T79" fmla="*/ 37 h 214"/>
                <a:gd name="T80" fmla="*/ 0 w 214"/>
                <a:gd name="T81" fmla="*/ 34 h 214"/>
                <a:gd name="T82" fmla="*/ 0 w 214"/>
                <a:gd name="T83" fmla="*/ 30 h 214"/>
                <a:gd name="T84" fmla="*/ 0 w 214"/>
                <a:gd name="T85" fmla="*/ 27 h 214"/>
                <a:gd name="T86" fmla="*/ 0 w 214"/>
                <a:gd name="T87" fmla="*/ 24 h 214"/>
                <a:gd name="T88" fmla="*/ 0 w 214"/>
                <a:gd name="T89" fmla="*/ 20 h 214"/>
                <a:gd name="T90" fmla="*/ 2 w 214"/>
                <a:gd name="T91" fmla="*/ 17 h 214"/>
                <a:gd name="T92" fmla="*/ 3 w 214"/>
                <a:gd name="T93" fmla="*/ 14 h 214"/>
                <a:gd name="T94" fmla="*/ 5 w 214"/>
                <a:gd name="T95" fmla="*/ 11 h 214"/>
                <a:gd name="T96" fmla="*/ 7 w 214"/>
                <a:gd name="T97" fmla="*/ 8 h 214"/>
                <a:gd name="T98" fmla="*/ 7 w 214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4"/>
                <a:gd name="T152" fmla="*/ 214 w 214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4">
                  <a:moveTo>
                    <a:pt x="31" y="32"/>
                  </a:moveTo>
                  <a:lnTo>
                    <a:pt x="42" y="22"/>
                  </a:lnTo>
                  <a:lnTo>
                    <a:pt x="54" y="14"/>
                  </a:lnTo>
                  <a:lnTo>
                    <a:pt x="67" y="8"/>
                  </a:lnTo>
                  <a:lnTo>
                    <a:pt x="79" y="5"/>
                  </a:lnTo>
                  <a:lnTo>
                    <a:pt x="93" y="1"/>
                  </a:lnTo>
                  <a:lnTo>
                    <a:pt x="107" y="0"/>
                  </a:lnTo>
                  <a:lnTo>
                    <a:pt x="119" y="1"/>
                  </a:lnTo>
                  <a:lnTo>
                    <a:pt x="133" y="5"/>
                  </a:lnTo>
                  <a:lnTo>
                    <a:pt x="147" y="8"/>
                  </a:lnTo>
                  <a:lnTo>
                    <a:pt x="160" y="14"/>
                  </a:lnTo>
                  <a:lnTo>
                    <a:pt x="171" y="22"/>
                  </a:lnTo>
                  <a:lnTo>
                    <a:pt x="181" y="32"/>
                  </a:lnTo>
                  <a:lnTo>
                    <a:pt x="192" y="43"/>
                  </a:lnTo>
                  <a:lnTo>
                    <a:pt x="200" y="54"/>
                  </a:lnTo>
                  <a:lnTo>
                    <a:pt x="206" y="66"/>
                  </a:lnTo>
                  <a:lnTo>
                    <a:pt x="209" y="80"/>
                  </a:lnTo>
                  <a:lnTo>
                    <a:pt x="212" y="94"/>
                  </a:lnTo>
                  <a:lnTo>
                    <a:pt x="214" y="108"/>
                  </a:lnTo>
                  <a:lnTo>
                    <a:pt x="212" y="121"/>
                  </a:lnTo>
                  <a:lnTo>
                    <a:pt x="209" y="135"/>
                  </a:lnTo>
                  <a:lnTo>
                    <a:pt x="206" y="149"/>
                  </a:lnTo>
                  <a:lnTo>
                    <a:pt x="200" y="161"/>
                  </a:lnTo>
                  <a:lnTo>
                    <a:pt x="192" y="172"/>
                  </a:lnTo>
                  <a:lnTo>
                    <a:pt x="181" y="184"/>
                  </a:lnTo>
                  <a:lnTo>
                    <a:pt x="172" y="192"/>
                  </a:lnTo>
                  <a:lnTo>
                    <a:pt x="160" y="200"/>
                  </a:lnTo>
                  <a:lnTo>
                    <a:pt x="147" y="206"/>
                  </a:lnTo>
                  <a:lnTo>
                    <a:pt x="135" y="210"/>
                  </a:lnTo>
                  <a:lnTo>
                    <a:pt x="121" y="212"/>
                  </a:lnTo>
                  <a:lnTo>
                    <a:pt x="107" y="214"/>
                  </a:lnTo>
                  <a:lnTo>
                    <a:pt x="95" y="212"/>
                  </a:lnTo>
                  <a:lnTo>
                    <a:pt x="81" y="210"/>
                  </a:lnTo>
                  <a:lnTo>
                    <a:pt x="67" y="206"/>
                  </a:lnTo>
                  <a:lnTo>
                    <a:pt x="54" y="200"/>
                  </a:lnTo>
                  <a:lnTo>
                    <a:pt x="44" y="192"/>
                  </a:lnTo>
                  <a:lnTo>
                    <a:pt x="31" y="183"/>
                  </a:lnTo>
                  <a:lnTo>
                    <a:pt x="22" y="170"/>
                  </a:lnTo>
                  <a:lnTo>
                    <a:pt x="14" y="159"/>
                  </a:lnTo>
                  <a:lnTo>
                    <a:pt x="8" y="147"/>
                  </a:lnTo>
                  <a:lnTo>
                    <a:pt x="3" y="133"/>
                  </a:lnTo>
                  <a:lnTo>
                    <a:pt x="2" y="121"/>
                  </a:lnTo>
                  <a:lnTo>
                    <a:pt x="0" y="107"/>
                  </a:lnTo>
                  <a:lnTo>
                    <a:pt x="2" y="93"/>
                  </a:lnTo>
                  <a:lnTo>
                    <a:pt x="3" y="80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2" y="43"/>
                  </a:lnTo>
                  <a:lnTo>
                    <a:pt x="31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6" name="Freeform 43"/>
            <p:cNvSpPr>
              <a:spLocks/>
            </p:cNvSpPr>
            <p:nvPr/>
          </p:nvSpPr>
          <p:spPr bwMode="auto">
            <a:xfrm>
              <a:off x="2364" y="3241"/>
              <a:ext cx="106" cy="107"/>
            </a:xfrm>
            <a:custGeom>
              <a:avLst/>
              <a:gdLst>
                <a:gd name="T0" fmla="*/ 7 w 214"/>
                <a:gd name="T1" fmla="*/ 8 h 214"/>
                <a:gd name="T2" fmla="*/ 10 w 214"/>
                <a:gd name="T3" fmla="*/ 6 h 214"/>
                <a:gd name="T4" fmla="*/ 13 w 214"/>
                <a:gd name="T5" fmla="*/ 4 h 214"/>
                <a:gd name="T6" fmla="*/ 16 w 214"/>
                <a:gd name="T7" fmla="*/ 2 h 214"/>
                <a:gd name="T8" fmla="*/ 19 w 214"/>
                <a:gd name="T9" fmla="*/ 2 h 214"/>
                <a:gd name="T10" fmla="*/ 23 w 214"/>
                <a:gd name="T11" fmla="*/ 1 h 214"/>
                <a:gd name="T12" fmla="*/ 26 w 214"/>
                <a:gd name="T13" fmla="*/ 0 h 214"/>
                <a:gd name="T14" fmla="*/ 29 w 214"/>
                <a:gd name="T15" fmla="*/ 1 h 214"/>
                <a:gd name="T16" fmla="*/ 33 w 214"/>
                <a:gd name="T17" fmla="*/ 2 h 214"/>
                <a:gd name="T18" fmla="*/ 36 w 214"/>
                <a:gd name="T19" fmla="*/ 2 h 214"/>
                <a:gd name="T20" fmla="*/ 39 w 214"/>
                <a:gd name="T21" fmla="*/ 4 h 214"/>
                <a:gd name="T22" fmla="*/ 42 w 214"/>
                <a:gd name="T23" fmla="*/ 6 h 214"/>
                <a:gd name="T24" fmla="*/ 45 w 214"/>
                <a:gd name="T25" fmla="*/ 8 h 214"/>
                <a:gd name="T26" fmla="*/ 47 w 214"/>
                <a:gd name="T27" fmla="*/ 11 h 214"/>
                <a:gd name="T28" fmla="*/ 49 w 214"/>
                <a:gd name="T29" fmla="*/ 14 h 214"/>
                <a:gd name="T30" fmla="*/ 51 w 214"/>
                <a:gd name="T31" fmla="*/ 17 h 214"/>
                <a:gd name="T32" fmla="*/ 52 w 214"/>
                <a:gd name="T33" fmla="*/ 20 h 214"/>
                <a:gd name="T34" fmla="*/ 52 w 214"/>
                <a:gd name="T35" fmla="*/ 24 h 214"/>
                <a:gd name="T36" fmla="*/ 53 w 214"/>
                <a:gd name="T37" fmla="*/ 27 h 214"/>
                <a:gd name="T38" fmla="*/ 52 w 214"/>
                <a:gd name="T39" fmla="*/ 30 h 214"/>
                <a:gd name="T40" fmla="*/ 52 w 214"/>
                <a:gd name="T41" fmla="*/ 34 h 214"/>
                <a:gd name="T42" fmla="*/ 51 w 214"/>
                <a:gd name="T43" fmla="*/ 38 h 214"/>
                <a:gd name="T44" fmla="*/ 49 w 214"/>
                <a:gd name="T45" fmla="*/ 41 h 214"/>
                <a:gd name="T46" fmla="*/ 47 w 214"/>
                <a:gd name="T47" fmla="*/ 43 h 214"/>
                <a:gd name="T48" fmla="*/ 45 w 214"/>
                <a:gd name="T49" fmla="*/ 46 h 214"/>
                <a:gd name="T50" fmla="*/ 42 w 214"/>
                <a:gd name="T51" fmla="*/ 48 h 214"/>
                <a:gd name="T52" fmla="*/ 39 w 214"/>
                <a:gd name="T53" fmla="*/ 50 h 214"/>
                <a:gd name="T54" fmla="*/ 36 w 214"/>
                <a:gd name="T55" fmla="*/ 52 h 214"/>
                <a:gd name="T56" fmla="*/ 33 w 214"/>
                <a:gd name="T57" fmla="*/ 53 h 214"/>
                <a:gd name="T58" fmla="*/ 30 w 214"/>
                <a:gd name="T59" fmla="*/ 53 h 214"/>
                <a:gd name="T60" fmla="*/ 26 w 214"/>
                <a:gd name="T61" fmla="*/ 54 h 214"/>
                <a:gd name="T62" fmla="*/ 23 w 214"/>
                <a:gd name="T63" fmla="*/ 53 h 214"/>
                <a:gd name="T64" fmla="*/ 20 w 214"/>
                <a:gd name="T65" fmla="*/ 53 h 214"/>
                <a:gd name="T66" fmla="*/ 16 w 214"/>
                <a:gd name="T67" fmla="*/ 52 h 214"/>
                <a:gd name="T68" fmla="*/ 13 w 214"/>
                <a:gd name="T69" fmla="*/ 50 h 214"/>
                <a:gd name="T70" fmla="*/ 11 w 214"/>
                <a:gd name="T71" fmla="*/ 48 h 214"/>
                <a:gd name="T72" fmla="*/ 7 w 214"/>
                <a:gd name="T73" fmla="*/ 46 h 214"/>
                <a:gd name="T74" fmla="*/ 5 w 214"/>
                <a:gd name="T75" fmla="*/ 43 h 214"/>
                <a:gd name="T76" fmla="*/ 3 w 214"/>
                <a:gd name="T77" fmla="*/ 40 h 214"/>
                <a:gd name="T78" fmla="*/ 2 w 214"/>
                <a:gd name="T79" fmla="*/ 37 h 214"/>
                <a:gd name="T80" fmla="*/ 0 w 214"/>
                <a:gd name="T81" fmla="*/ 34 h 214"/>
                <a:gd name="T82" fmla="*/ 0 w 214"/>
                <a:gd name="T83" fmla="*/ 30 h 214"/>
                <a:gd name="T84" fmla="*/ 0 w 214"/>
                <a:gd name="T85" fmla="*/ 27 h 214"/>
                <a:gd name="T86" fmla="*/ 0 w 214"/>
                <a:gd name="T87" fmla="*/ 24 h 214"/>
                <a:gd name="T88" fmla="*/ 0 w 214"/>
                <a:gd name="T89" fmla="*/ 20 h 214"/>
                <a:gd name="T90" fmla="*/ 2 w 214"/>
                <a:gd name="T91" fmla="*/ 17 h 214"/>
                <a:gd name="T92" fmla="*/ 3 w 214"/>
                <a:gd name="T93" fmla="*/ 14 h 214"/>
                <a:gd name="T94" fmla="*/ 5 w 214"/>
                <a:gd name="T95" fmla="*/ 11 h 214"/>
                <a:gd name="T96" fmla="*/ 7 w 214"/>
                <a:gd name="T97" fmla="*/ 8 h 214"/>
                <a:gd name="T98" fmla="*/ 7 w 214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4"/>
                <a:gd name="T152" fmla="*/ 214 w 214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4">
                  <a:moveTo>
                    <a:pt x="31" y="32"/>
                  </a:moveTo>
                  <a:lnTo>
                    <a:pt x="42" y="22"/>
                  </a:lnTo>
                  <a:lnTo>
                    <a:pt x="54" y="14"/>
                  </a:lnTo>
                  <a:lnTo>
                    <a:pt x="67" y="8"/>
                  </a:lnTo>
                  <a:lnTo>
                    <a:pt x="79" y="5"/>
                  </a:lnTo>
                  <a:lnTo>
                    <a:pt x="93" y="1"/>
                  </a:lnTo>
                  <a:lnTo>
                    <a:pt x="107" y="0"/>
                  </a:lnTo>
                  <a:lnTo>
                    <a:pt x="119" y="1"/>
                  </a:lnTo>
                  <a:lnTo>
                    <a:pt x="133" y="5"/>
                  </a:lnTo>
                  <a:lnTo>
                    <a:pt x="147" y="8"/>
                  </a:lnTo>
                  <a:lnTo>
                    <a:pt x="160" y="14"/>
                  </a:lnTo>
                  <a:lnTo>
                    <a:pt x="171" y="22"/>
                  </a:lnTo>
                  <a:lnTo>
                    <a:pt x="181" y="32"/>
                  </a:lnTo>
                  <a:lnTo>
                    <a:pt x="192" y="43"/>
                  </a:lnTo>
                  <a:lnTo>
                    <a:pt x="200" y="54"/>
                  </a:lnTo>
                  <a:lnTo>
                    <a:pt x="206" y="66"/>
                  </a:lnTo>
                  <a:lnTo>
                    <a:pt x="209" y="80"/>
                  </a:lnTo>
                  <a:lnTo>
                    <a:pt x="212" y="94"/>
                  </a:lnTo>
                  <a:lnTo>
                    <a:pt x="214" y="108"/>
                  </a:lnTo>
                  <a:lnTo>
                    <a:pt x="212" y="121"/>
                  </a:lnTo>
                  <a:lnTo>
                    <a:pt x="209" y="135"/>
                  </a:lnTo>
                  <a:lnTo>
                    <a:pt x="206" y="149"/>
                  </a:lnTo>
                  <a:lnTo>
                    <a:pt x="200" y="161"/>
                  </a:lnTo>
                  <a:lnTo>
                    <a:pt x="192" y="172"/>
                  </a:lnTo>
                  <a:lnTo>
                    <a:pt x="181" y="184"/>
                  </a:lnTo>
                  <a:lnTo>
                    <a:pt x="172" y="192"/>
                  </a:lnTo>
                  <a:lnTo>
                    <a:pt x="160" y="200"/>
                  </a:lnTo>
                  <a:lnTo>
                    <a:pt x="147" y="206"/>
                  </a:lnTo>
                  <a:lnTo>
                    <a:pt x="135" y="210"/>
                  </a:lnTo>
                  <a:lnTo>
                    <a:pt x="121" y="212"/>
                  </a:lnTo>
                  <a:lnTo>
                    <a:pt x="107" y="214"/>
                  </a:lnTo>
                  <a:lnTo>
                    <a:pt x="95" y="212"/>
                  </a:lnTo>
                  <a:lnTo>
                    <a:pt x="81" y="210"/>
                  </a:lnTo>
                  <a:lnTo>
                    <a:pt x="67" y="206"/>
                  </a:lnTo>
                  <a:lnTo>
                    <a:pt x="54" y="200"/>
                  </a:lnTo>
                  <a:lnTo>
                    <a:pt x="44" y="192"/>
                  </a:lnTo>
                  <a:lnTo>
                    <a:pt x="31" y="183"/>
                  </a:lnTo>
                  <a:lnTo>
                    <a:pt x="22" y="170"/>
                  </a:lnTo>
                  <a:lnTo>
                    <a:pt x="14" y="159"/>
                  </a:lnTo>
                  <a:lnTo>
                    <a:pt x="8" y="147"/>
                  </a:lnTo>
                  <a:lnTo>
                    <a:pt x="3" y="133"/>
                  </a:lnTo>
                  <a:lnTo>
                    <a:pt x="2" y="121"/>
                  </a:lnTo>
                  <a:lnTo>
                    <a:pt x="0" y="107"/>
                  </a:lnTo>
                  <a:lnTo>
                    <a:pt x="2" y="93"/>
                  </a:lnTo>
                  <a:lnTo>
                    <a:pt x="3" y="80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2" y="43"/>
                  </a:lnTo>
                  <a:lnTo>
                    <a:pt x="31" y="3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7" name="Freeform 44"/>
            <p:cNvSpPr>
              <a:spLocks/>
            </p:cNvSpPr>
            <p:nvPr/>
          </p:nvSpPr>
          <p:spPr bwMode="auto">
            <a:xfrm>
              <a:off x="2378" y="3241"/>
              <a:ext cx="93" cy="93"/>
            </a:xfrm>
            <a:custGeom>
              <a:avLst/>
              <a:gdLst>
                <a:gd name="T0" fmla="*/ 0 w 185"/>
                <a:gd name="T1" fmla="*/ 8 h 188"/>
                <a:gd name="T2" fmla="*/ 1 w 185"/>
                <a:gd name="T3" fmla="*/ 9 h 188"/>
                <a:gd name="T4" fmla="*/ 4 w 185"/>
                <a:gd name="T5" fmla="*/ 6 h 188"/>
                <a:gd name="T6" fmla="*/ 8 w 185"/>
                <a:gd name="T7" fmla="*/ 3 h 188"/>
                <a:gd name="T8" fmla="*/ 10 w 185"/>
                <a:gd name="T9" fmla="*/ 2 h 188"/>
                <a:gd name="T10" fmla="*/ 13 w 185"/>
                <a:gd name="T11" fmla="*/ 2 h 188"/>
                <a:gd name="T12" fmla="*/ 16 w 185"/>
                <a:gd name="T13" fmla="*/ 1 h 188"/>
                <a:gd name="T14" fmla="*/ 20 w 185"/>
                <a:gd name="T15" fmla="*/ 0 h 188"/>
                <a:gd name="T16" fmla="*/ 23 w 185"/>
                <a:gd name="T17" fmla="*/ 1 h 188"/>
                <a:gd name="T18" fmla="*/ 30 w 185"/>
                <a:gd name="T19" fmla="*/ 2 h 188"/>
                <a:gd name="T20" fmla="*/ 32 w 185"/>
                <a:gd name="T21" fmla="*/ 4 h 188"/>
                <a:gd name="T22" fmla="*/ 35 w 185"/>
                <a:gd name="T23" fmla="*/ 6 h 188"/>
                <a:gd name="T24" fmla="*/ 41 w 185"/>
                <a:gd name="T25" fmla="*/ 11 h 188"/>
                <a:gd name="T26" fmla="*/ 43 w 185"/>
                <a:gd name="T27" fmla="*/ 15 h 188"/>
                <a:gd name="T28" fmla="*/ 44 w 185"/>
                <a:gd name="T29" fmla="*/ 17 h 188"/>
                <a:gd name="T30" fmla="*/ 46 w 185"/>
                <a:gd name="T31" fmla="*/ 23 h 188"/>
                <a:gd name="T32" fmla="*/ 46 w 185"/>
                <a:gd name="T33" fmla="*/ 27 h 188"/>
                <a:gd name="T34" fmla="*/ 46 w 185"/>
                <a:gd name="T35" fmla="*/ 30 h 188"/>
                <a:gd name="T36" fmla="*/ 44 w 185"/>
                <a:gd name="T37" fmla="*/ 37 h 188"/>
                <a:gd name="T38" fmla="*/ 43 w 185"/>
                <a:gd name="T39" fmla="*/ 39 h 188"/>
                <a:gd name="T40" fmla="*/ 41 w 185"/>
                <a:gd name="T41" fmla="*/ 42 h 188"/>
                <a:gd name="T42" fmla="*/ 38 w 185"/>
                <a:gd name="T43" fmla="*/ 46 h 188"/>
                <a:gd name="T44" fmla="*/ 39 w 185"/>
                <a:gd name="T45" fmla="*/ 46 h 188"/>
                <a:gd name="T46" fmla="*/ 41 w 185"/>
                <a:gd name="T47" fmla="*/ 43 h 188"/>
                <a:gd name="T48" fmla="*/ 43 w 185"/>
                <a:gd name="T49" fmla="*/ 41 h 188"/>
                <a:gd name="T50" fmla="*/ 45 w 185"/>
                <a:gd name="T51" fmla="*/ 37 h 188"/>
                <a:gd name="T52" fmla="*/ 46 w 185"/>
                <a:gd name="T53" fmla="*/ 30 h 188"/>
                <a:gd name="T54" fmla="*/ 47 w 185"/>
                <a:gd name="T55" fmla="*/ 27 h 188"/>
                <a:gd name="T56" fmla="*/ 46 w 185"/>
                <a:gd name="T57" fmla="*/ 23 h 188"/>
                <a:gd name="T58" fmla="*/ 45 w 185"/>
                <a:gd name="T59" fmla="*/ 17 h 188"/>
                <a:gd name="T60" fmla="*/ 43 w 185"/>
                <a:gd name="T61" fmla="*/ 12 h 188"/>
                <a:gd name="T62" fmla="*/ 41 w 185"/>
                <a:gd name="T63" fmla="*/ 11 h 188"/>
                <a:gd name="T64" fmla="*/ 36 w 185"/>
                <a:gd name="T65" fmla="*/ 5 h 188"/>
                <a:gd name="T66" fmla="*/ 34 w 185"/>
                <a:gd name="T67" fmla="*/ 4 h 188"/>
                <a:gd name="T68" fmla="*/ 30 w 185"/>
                <a:gd name="T69" fmla="*/ 2 h 188"/>
                <a:gd name="T70" fmla="*/ 23 w 185"/>
                <a:gd name="T71" fmla="*/ 0 h 188"/>
                <a:gd name="T72" fmla="*/ 20 w 185"/>
                <a:gd name="T73" fmla="*/ 0 h 188"/>
                <a:gd name="T74" fmla="*/ 16 w 185"/>
                <a:gd name="T75" fmla="*/ 0 h 188"/>
                <a:gd name="T76" fmla="*/ 13 w 185"/>
                <a:gd name="T77" fmla="*/ 1 h 188"/>
                <a:gd name="T78" fmla="*/ 10 w 185"/>
                <a:gd name="T79" fmla="*/ 2 h 188"/>
                <a:gd name="T80" fmla="*/ 5 w 185"/>
                <a:gd name="T81" fmla="*/ 4 h 188"/>
                <a:gd name="T82" fmla="*/ 3 w 185"/>
                <a:gd name="T83" fmla="*/ 5 h 188"/>
                <a:gd name="T84" fmla="*/ 0 w 185"/>
                <a:gd name="T85" fmla="*/ 8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5"/>
                <a:gd name="T130" fmla="*/ 0 h 188"/>
                <a:gd name="T131" fmla="*/ 185 w 185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5" h="188">
                  <a:moveTo>
                    <a:pt x="0" y="33"/>
                  </a:moveTo>
                  <a:lnTo>
                    <a:pt x="3" y="36"/>
                  </a:lnTo>
                  <a:lnTo>
                    <a:pt x="14" y="25"/>
                  </a:lnTo>
                  <a:lnTo>
                    <a:pt x="32" y="14"/>
                  </a:lnTo>
                  <a:lnTo>
                    <a:pt x="37" y="11"/>
                  </a:lnTo>
                  <a:lnTo>
                    <a:pt x="49" y="8"/>
                  </a:lnTo>
                  <a:lnTo>
                    <a:pt x="63" y="5"/>
                  </a:lnTo>
                  <a:lnTo>
                    <a:pt x="77" y="3"/>
                  </a:lnTo>
                  <a:lnTo>
                    <a:pt x="89" y="5"/>
                  </a:lnTo>
                  <a:lnTo>
                    <a:pt x="117" y="11"/>
                  </a:lnTo>
                  <a:lnTo>
                    <a:pt x="125" y="16"/>
                  </a:lnTo>
                  <a:lnTo>
                    <a:pt x="139" y="25"/>
                  </a:lnTo>
                  <a:lnTo>
                    <a:pt x="161" y="47"/>
                  </a:lnTo>
                  <a:lnTo>
                    <a:pt x="170" y="61"/>
                  </a:lnTo>
                  <a:lnTo>
                    <a:pt x="175" y="68"/>
                  </a:lnTo>
                  <a:lnTo>
                    <a:pt x="181" y="96"/>
                  </a:lnTo>
                  <a:lnTo>
                    <a:pt x="182" y="110"/>
                  </a:lnTo>
                  <a:lnTo>
                    <a:pt x="181" y="123"/>
                  </a:lnTo>
                  <a:lnTo>
                    <a:pt x="175" y="151"/>
                  </a:lnTo>
                  <a:lnTo>
                    <a:pt x="170" y="158"/>
                  </a:lnTo>
                  <a:lnTo>
                    <a:pt x="161" y="172"/>
                  </a:lnTo>
                  <a:lnTo>
                    <a:pt x="150" y="185"/>
                  </a:lnTo>
                  <a:lnTo>
                    <a:pt x="153" y="188"/>
                  </a:lnTo>
                  <a:lnTo>
                    <a:pt x="164" y="175"/>
                  </a:lnTo>
                  <a:lnTo>
                    <a:pt x="170" y="168"/>
                  </a:lnTo>
                  <a:lnTo>
                    <a:pt x="178" y="151"/>
                  </a:lnTo>
                  <a:lnTo>
                    <a:pt x="184" y="123"/>
                  </a:lnTo>
                  <a:lnTo>
                    <a:pt x="185" y="110"/>
                  </a:lnTo>
                  <a:lnTo>
                    <a:pt x="184" y="96"/>
                  </a:lnTo>
                  <a:lnTo>
                    <a:pt x="178" y="68"/>
                  </a:lnTo>
                  <a:lnTo>
                    <a:pt x="170" y="51"/>
                  </a:lnTo>
                  <a:lnTo>
                    <a:pt x="164" y="44"/>
                  </a:lnTo>
                  <a:lnTo>
                    <a:pt x="142" y="22"/>
                  </a:lnTo>
                  <a:lnTo>
                    <a:pt x="134" y="16"/>
                  </a:lnTo>
                  <a:lnTo>
                    <a:pt x="117" y="8"/>
                  </a:lnTo>
                  <a:lnTo>
                    <a:pt x="89" y="2"/>
                  </a:lnTo>
                  <a:lnTo>
                    <a:pt x="77" y="0"/>
                  </a:lnTo>
                  <a:lnTo>
                    <a:pt x="63" y="2"/>
                  </a:lnTo>
                  <a:lnTo>
                    <a:pt x="49" y="5"/>
                  </a:lnTo>
                  <a:lnTo>
                    <a:pt x="37" y="8"/>
                  </a:lnTo>
                  <a:lnTo>
                    <a:pt x="17" y="17"/>
                  </a:lnTo>
                  <a:lnTo>
                    <a:pt x="10" y="2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8" name="Freeform 45"/>
            <p:cNvSpPr>
              <a:spLocks/>
            </p:cNvSpPr>
            <p:nvPr/>
          </p:nvSpPr>
          <p:spPr bwMode="auto">
            <a:xfrm>
              <a:off x="2363" y="3257"/>
              <a:ext cx="92" cy="92"/>
            </a:xfrm>
            <a:custGeom>
              <a:avLst/>
              <a:gdLst>
                <a:gd name="T0" fmla="*/ 46 w 184"/>
                <a:gd name="T1" fmla="*/ 38 h 184"/>
                <a:gd name="T2" fmla="*/ 43 w 184"/>
                <a:gd name="T3" fmla="*/ 40 h 184"/>
                <a:gd name="T4" fmla="*/ 39 w 184"/>
                <a:gd name="T5" fmla="*/ 43 h 184"/>
                <a:gd name="T6" fmla="*/ 37 w 184"/>
                <a:gd name="T7" fmla="*/ 44 h 184"/>
                <a:gd name="T8" fmla="*/ 34 w 184"/>
                <a:gd name="T9" fmla="*/ 45 h 184"/>
                <a:gd name="T10" fmla="*/ 27 w 184"/>
                <a:gd name="T11" fmla="*/ 46 h 184"/>
                <a:gd name="T12" fmla="*/ 24 w 184"/>
                <a:gd name="T13" fmla="*/ 45 h 184"/>
                <a:gd name="T14" fmla="*/ 21 w 184"/>
                <a:gd name="T15" fmla="*/ 45 h 184"/>
                <a:gd name="T16" fmla="*/ 17 w 184"/>
                <a:gd name="T17" fmla="*/ 44 h 184"/>
                <a:gd name="T18" fmla="*/ 15 w 184"/>
                <a:gd name="T19" fmla="*/ 43 h 184"/>
                <a:gd name="T20" fmla="*/ 12 w 184"/>
                <a:gd name="T21" fmla="*/ 40 h 184"/>
                <a:gd name="T22" fmla="*/ 9 w 184"/>
                <a:gd name="T23" fmla="*/ 38 h 184"/>
                <a:gd name="T24" fmla="*/ 6 w 184"/>
                <a:gd name="T25" fmla="*/ 35 h 184"/>
                <a:gd name="T26" fmla="*/ 4 w 184"/>
                <a:gd name="T27" fmla="*/ 31 h 184"/>
                <a:gd name="T28" fmla="*/ 3 w 184"/>
                <a:gd name="T29" fmla="*/ 29 h 184"/>
                <a:gd name="T30" fmla="*/ 2 w 184"/>
                <a:gd name="T31" fmla="*/ 26 h 184"/>
                <a:gd name="T32" fmla="*/ 1 w 184"/>
                <a:gd name="T33" fmla="*/ 23 h 184"/>
                <a:gd name="T34" fmla="*/ 1 w 184"/>
                <a:gd name="T35" fmla="*/ 19 h 184"/>
                <a:gd name="T36" fmla="*/ 1 w 184"/>
                <a:gd name="T37" fmla="*/ 16 h 184"/>
                <a:gd name="T38" fmla="*/ 2 w 184"/>
                <a:gd name="T39" fmla="*/ 12 h 184"/>
                <a:gd name="T40" fmla="*/ 3 w 184"/>
                <a:gd name="T41" fmla="*/ 9 h 184"/>
                <a:gd name="T42" fmla="*/ 4 w 184"/>
                <a:gd name="T43" fmla="*/ 7 h 184"/>
                <a:gd name="T44" fmla="*/ 6 w 184"/>
                <a:gd name="T45" fmla="*/ 4 h 184"/>
                <a:gd name="T46" fmla="*/ 9 w 184"/>
                <a:gd name="T47" fmla="*/ 1 h 184"/>
                <a:gd name="T48" fmla="*/ 8 w 184"/>
                <a:gd name="T49" fmla="*/ 0 h 184"/>
                <a:gd name="T50" fmla="*/ 8 w 184"/>
                <a:gd name="T51" fmla="*/ 0 h 184"/>
                <a:gd name="T52" fmla="*/ 6 w 184"/>
                <a:gd name="T53" fmla="*/ 3 h 184"/>
                <a:gd name="T54" fmla="*/ 4 w 184"/>
                <a:gd name="T55" fmla="*/ 5 h 184"/>
                <a:gd name="T56" fmla="*/ 2 w 184"/>
                <a:gd name="T57" fmla="*/ 9 h 184"/>
                <a:gd name="T58" fmla="*/ 1 w 184"/>
                <a:gd name="T59" fmla="*/ 12 h 184"/>
                <a:gd name="T60" fmla="*/ 1 w 184"/>
                <a:gd name="T61" fmla="*/ 16 h 184"/>
                <a:gd name="T62" fmla="*/ 0 w 184"/>
                <a:gd name="T63" fmla="*/ 19 h 184"/>
                <a:gd name="T64" fmla="*/ 1 w 184"/>
                <a:gd name="T65" fmla="*/ 23 h 184"/>
                <a:gd name="T66" fmla="*/ 1 w 184"/>
                <a:gd name="T67" fmla="*/ 26 h 184"/>
                <a:gd name="T68" fmla="*/ 2 w 184"/>
                <a:gd name="T69" fmla="*/ 29 h 184"/>
                <a:gd name="T70" fmla="*/ 4 w 184"/>
                <a:gd name="T71" fmla="*/ 34 h 184"/>
                <a:gd name="T72" fmla="*/ 6 w 184"/>
                <a:gd name="T73" fmla="*/ 36 h 184"/>
                <a:gd name="T74" fmla="*/ 8 w 184"/>
                <a:gd name="T75" fmla="*/ 39 h 184"/>
                <a:gd name="T76" fmla="*/ 11 w 184"/>
                <a:gd name="T77" fmla="*/ 41 h 184"/>
                <a:gd name="T78" fmla="*/ 13 w 184"/>
                <a:gd name="T79" fmla="*/ 43 h 184"/>
                <a:gd name="T80" fmla="*/ 17 w 184"/>
                <a:gd name="T81" fmla="*/ 44 h 184"/>
                <a:gd name="T82" fmla="*/ 21 w 184"/>
                <a:gd name="T83" fmla="*/ 46 h 184"/>
                <a:gd name="T84" fmla="*/ 24 w 184"/>
                <a:gd name="T85" fmla="*/ 46 h 184"/>
                <a:gd name="T86" fmla="*/ 27 w 184"/>
                <a:gd name="T87" fmla="*/ 46 h 184"/>
                <a:gd name="T88" fmla="*/ 34 w 184"/>
                <a:gd name="T89" fmla="*/ 46 h 184"/>
                <a:gd name="T90" fmla="*/ 37 w 184"/>
                <a:gd name="T91" fmla="*/ 44 h 184"/>
                <a:gd name="T92" fmla="*/ 42 w 184"/>
                <a:gd name="T93" fmla="*/ 42 h 184"/>
                <a:gd name="T94" fmla="*/ 44 w 184"/>
                <a:gd name="T95" fmla="*/ 41 h 184"/>
                <a:gd name="T96" fmla="*/ 46 w 184"/>
                <a:gd name="T97" fmla="*/ 39 h 184"/>
                <a:gd name="T98" fmla="*/ 46 w 184"/>
                <a:gd name="T99" fmla="*/ 38 h 18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"/>
                <a:gd name="T151" fmla="*/ 0 h 184"/>
                <a:gd name="T152" fmla="*/ 184 w 184"/>
                <a:gd name="T153" fmla="*/ 184 h 18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" h="184">
                  <a:moveTo>
                    <a:pt x="181" y="152"/>
                  </a:moveTo>
                  <a:lnTo>
                    <a:pt x="172" y="159"/>
                  </a:lnTo>
                  <a:lnTo>
                    <a:pt x="153" y="170"/>
                  </a:lnTo>
                  <a:lnTo>
                    <a:pt x="148" y="173"/>
                  </a:lnTo>
                  <a:lnTo>
                    <a:pt x="136" y="178"/>
                  </a:lnTo>
                  <a:lnTo>
                    <a:pt x="108" y="181"/>
                  </a:lnTo>
                  <a:lnTo>
                    <a:pt x="96" y="179"/>
                  </a:lnTo>
                  <a:lnTo>
                    <a:pt x="82" y="178"/>
                  </a:lnTo>
                  <a:lnTo>
                    <a:pt x="68" y="173"/>
                  </a:lnTo>
                  <a:lnTo>
                    <a:pt x="60" y="169"/>
                  </a:lnTo>
                  <a:lnTo>
                    <a:pt x="46" y="159"/>
                  </a:lnTo>
                  <a:lnTo>
                    <a:pt x="34" y="150"/>
                  </a:lnTo>
                  <a:lnTo>
                    <a:pt x="24" y="138"/>
                  </a:lnTo>
                  <a:lnTo>
                    <a:pt x="15" y="124"/>
                  </a:lnTo>
                  <a:lnTo>
                    <a:pt x="11" y="116"/>
                  </a:lnTo>
                  <a:lnTo>
                    <a:pt x="6" y="102"/>
                  </a:lnTo>
                  <a:lnTo>
                    <a:pt x="4" y="90"/>
                  </a:lnTo>
                  <a:lnTo>
                    <a:pt x="3" y="76"/>
                  </a:lnTo>
                  <a:lnTo>
                    <a:pt x="4" y="62"/>
                  </a:lnTo>
                  <a:lnTo>
                    <a:pt x="6" y="49"/>
                  </a:lnTo>
                  <a:lnTo>
                    <a:pt x="11" y="35"/>
                  </a:lnTo>
                  <a:lnTo>
                    <a:pt x="15" y="28"/>
                  </a:lnTo>
                  <a:lnTo>
                    <a:pt x="24" y="14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1" y="11"/>
                  </a:lnTo>
                  <a:lnTo>
                    <a:pt x="15" y="18"/>
                  </a:lnTo>
                  <a:lnTo>
                    <a:pt x="7" y="35"/>
                  </a:lnTo>
                  <a:lnTo>
                    <a:pt x="3" y="49"/>
                  </a:lnTo>
                  <a:lnTo>
                    <a:pt x="1" y="62"/>
                  </a:lnTo>
                  <a:lnTo>
                    <a:pt x="0" y="76"/>
                  </a:lnTo>
                  <a:lnTo>
                    <a:pt x="1" y="90"/>
                  </a:lnTo>
                  <a:lnTo>
                    <a:pt x="3" y="102"/>
                  </a:lnTo>
                  <a:lnTo>
                    <a:pt x="7" y="116"/>
                  </a:lnTo>
                  <a:lnTo>
                    <a:pt x="15" y="133"/>
                  </a:lnTo>
                  <a:lnTo>
                    <a:pt x="21" y="141"/>
                  </a:lnTo>
                  <a:lnTo>
                    <a:pt x="31" y="153"/>
                  </a:lnTo>
                  <a:lnTo>
                    <a:pt x="43" y="162"/>
                  </a:lnTo>
                  <a:lnTo>
                    <a:pt x="51" y="169"/>
                  </a:lnTo>
                  <a:lnTo>
                    <a:pt x="68" y="176"/>
                  </a:lnTo>
                  <a:lnTo>
                    <a:pt x="82" y="181"/>
                  </a:lnTo>
                  <a:lnTo>
                    <a:pt x="96" y="183"/>
                  </a:lnTo>
                  <a:lnTo>
                    <a:pt x="108" y="184"/>
                  </a:lnTo>
                  <a:lnTo>
                    <a:pt x="136" y="181"/>
                  </a:lnTo>
                  <a:lnTo>
                    <a:pt x="148" y="176"/>
                  </a:lnTo>
                  <a:lnTo>
                    <a:pt x="168" y="167"/>
                  </a:lnTo>
                  <a:lnTo>
                    <a:pt x="175" y="162"/>
                  </a:lnTo>
                  <a:lnTo>
                    <a:pt x="184" y="155"/>
                  </a:lnTo>
                  <a:lnTo>
                    <a:pt x="181" y="1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79" name="Freeform 46"/>
            <p:cNvSpPr>
              <a:spLocks/>
            </p:cNvSpPr>
            <p:nvPr/>
          </p:nvSpPr>
          <p:spPr bwMode="auto">
            <a:xfrm>
              <a:off x="3579" y="1143"/>
              <a:ext cx="106" cy="107"/>
            </a:xfrm>
            <a:custGeom>
              <a:avLst/>
              <a:gdLst>
                <a:gd name="T0" fmla="*/ 27 w 212"/>
                <a:gd name="T1" fmla="*/ 0 h 214"/>
                <a:gd name="T2" fmla="*/ 30 w 212"/>
                <a:gd name="T3" fmla="*/ 1 h 214"/>
                <a:gd name="T4" fmla="*/ 34 w 212"/>
                <a:gd name="T5" fmla="*/ 2 h 214"/>
                <a:gd name="T6" fmla="*/ 37 w 212"/>
                <a:gd name="T7" fmla="*/ 3 h 214"/>
                <a:gd name="T8" fmla="*/ 40 w 212"/>
                <a:gd name="T9" fmla="*/ 4 h 214"/>
                <a:gd name="T10" fmla="*/ 43 w 212"/>
                <a:gd name="T11" fmla="*/ 6 h 214"/>
                <a:gd name="T12" fmla="*/ 45 w 212"/>
                <a:gd name="T13" fmla="*/ 8 h 214"/>
                <a:gd name="T14" fmla="*/ 48 w 212"/>
                <a:gd name="T15" fmla="*/ 11 h 214"/>
                <a:gd name="T16" fmla="*/ 50 w 212"/>
                <a:gd name="T17" fmla="*/ 14 h 214"/>
                <a:gd name="T18" fmla="*/ 51 w 212"/>
                <a:gd name="T19" fmla="*/ 17 h 214"/>
                <a:gd name="T20" fmla="*/ 52 w 212"/>
                <a:gd name="T21" fmla="*/ 20 h 214"/>
                <a:gd name="T22" fmla="*/ 53 w 212"/>
                <a:gd name="T23" fmla="*/ 24 h 214"/>
                <a:gd name="T24" fmla="*/ 53 w 212"/>
                <a:gd name="T25" fmla="*/ 27 h 214"/>
                <a:gd name="T26" fmla="*/ 53 w 212"/>
                <a:gd name="T27" fmla="*/ 31 h 214"/>
                <a:gd name="T28" fmla="*/ 52 w 212"/>
                <a:gd name="T29" fmla="*/ 34 h 214"/>
                <a:gd name="T30" fmla="*/ 51 w 212"/>
                <a:gd name="T31" fmla="*/ 38 h 214"/>
                <a:gd name="T32" fmla="*/ 50 w 212"/>
                <a:gd name="T33" fmla="*/ 41 h 214"/>
                <a:gd name="T34" fmla="*/ 48 w 212"/>
                <a:gd name="T35" fmla="*/ 44 h 214"/>
                <a:gd name="T36" fmla="*/ 45 w 212"/>
                <a:gd name="T37" fmla="*/ 46 h 214"/>
                <a:gd name="T38" fmla="*/ 43 w 212"/>
                <a:gd name="T39" fmla="*/ 48 h 214"/>
                <a:gd name="T40" fmla="*/ 40 w 212"/>
                <a:gd name="T41" fmla="*/ 50 h 214"/>
                <a:gd name="T42" fmla="*/ 37 w 212"/>
                <a:gd name="T43" fmla="*/ 52 h 214"/>
                <a:gd name="T44" fmla="*/ 34 w 212"/>
                <a:gd name="T45" fmla="*/ 53 h 214"/>
                <a:gd name="T46" fmla="*/ 30 w 212"/>
                <a:gd name="T47" fmla="*/ 54 h 214"/>
                <a:gd name="T48" fmla="*/ 27 w 212"/>
                <a:gd name="T49" fmla="*/ 54 h 214"/>
                <a:gd name="T50" fmla="*/ 23 w 212"/>
                <a:gd name="T51" fmla="*/ 54 h 214"/>
                <a:gd name="T52" fmla="*/ 20 w 212"/>
                <a:gd name="T53" fmla="*/ 53 h 214"/>
                <a:gd name="T54" fmla="*/ 17 w 212"/>
                <a:gd name="T55" fmla="*/ 52 h 214"/>
                <a:gd name="T56" fmla="*/ 14 w 212"/>
                <a:gd name="T57" fmla="*/ 50 h 214"/>
                <a:gd name="T58" fmla="*/ 10 w 212"/>
                <a:gd name="T59" fmla="*/ 48 h 214"/>
                <a:gd name="T60" fmla="*/ 8 w 212"/>
                <a:gd name="T61" fmla="*/ 46 h 214"/>
                <a:gd name="T62" fmla="*/ 6 w 212"/>
                <a:gd name="T63" fmla="*/ 44 h 214"/>
                <a:gd name="T64" fmla="*/ 4 w 212"/>
                <a:gd name="T65" fmla="*/ 41 h 214"/>
                <a:gd name="T66" fmla="*/ 2 w 212"/>
                <a:gd name="T67" fmla="*/ 38 h 214"/>
                <a:gd name="T68" fmla="*/ 1 w 212"/>
                <a:gd name="T69" fmla="*/ 34 h 214"/>
                <a:gd name="T70" fmla="*/ 0 w 212"/>
                <a:gd name="T71" fmla="*/ 31 h 214"/>
                <a:gd name="T72" fmla="*/ 0 w 212"/>
                <a:gd name="T73" fmla="*/ 27 h 214"/>
                <a:gd name="T74" fmla="*/ 0 w 212"/>
                <a:gd name="T75" fmla="*/ 24 h 214"/>
                <a:gd name="T76" fmla="*/ 1 w 212"/>
                <a:gd name="T77" fmla="*/ 20 h 214"/>
                <a:gd name="T78" fmla="*/ 2 w 212"/>
                <a:gd name="T79" fmla="*/ 17 h 214"/>
                <a:gd name="T80" fmla="*/ 4 w 212"/>
                <a:gd name="T81" fmla="*/ 14 h 214"/>
                <a:gd name="T82" fmla="*/ 6 w 212"/>
                <a:gd name="T83" fmla="*/ 11 h 214"/>
                <a:gd name="T84" fmla="*/ 8 w 212"/>
                <a:gd name="T85" fmla="*/ 8 h 214"/>
                <a:gd name="T86" fmla="*/ 10 w 212"/>
                <a:gd name="T87" fmla="*/ 6 h 214"/>
                <a:gd name="T88" fmla="*/ 14 w 212"/>
                <a:gd name="T89" fmla="*/ 4 h 214"/>
                <a:gd name="T90" fmla="*/ 17 w 212"/>
                <a:gd name="T91" fmla="*/ 3 h 214"/>
                <a:gd name="T92" fmla="*/ 20 w 212"/>
                <a:gd name="T93" fmla="*/ 2 h 214"/>
                <a:gd name="T94" fmla="*/ 23 w 212"/>
                <a:gd name="T95" fmla="*/ 1 h 214"/>
                <a:gd name="T96" fmla="*/ 27 w 212"/>
                <a:gd name="T97" fmla="*/ 0 h 214"/>
                <a:gd name="T98" fmla="*/ 27 w 212"/>
                <a:gd name="T99" fmla="*/ 0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4"/>
                <a:gd name="T152" fmla="*/ 212 w 212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4">
                  <a:moveTo>
                    <a:pt x="107" y="0"/>
                  </a:moveTo>
                  <a:lnTo>
                    <a:pt x="121" y="1"/>
                  </a:lnTo>
                  <a:lnTo>
                    <a:pt x="133" y="5"/>
                  </a:lnTo>
                  <a:lnTo>
                    <a:pt x="147" y="9"/>
                  </a:lnTo>
                  <a:lnTo>
                    <a:pt x="160" y="15"/>
                  </a:lnTo>
                  <a:lnTo>
                    <a:pt x="171" y="23"/>
                  </a:lnTo>
                  <a:lnTo>
                    <a:pt x="180" y="32"/>
                  </a:lnTo>
                  <a:lnTo>
                    <a:pt x="189" y="42"/>
                  </a:lnTo>
                  <a:lnTo>
                    <a:pt x="197" y="54"/>
                  </a:lnTo>
                  <a:lnTo>
                    <a:pt x="203" y="67"/>
                  </a:lnTo>
                  <a:lnTo>
                    <a:pt x="208" y="79"/>
                  </a:lnTo>
                  <a:lnTo>
                    <a:pt x="211" y="93"/>
                  </a:lnTo>
                  <a:lnTo>
                    <a:pt x="212" y="107"/>
                  </a:lnTo>
                  <a:lnTo>
                    <a:pt x="211" y="122"/>
                  </a:lnTo>
                  <a:lnTo>
                    <a:pt x="208" y="136"/>
                  </a:lnTo>
                  <a:lnTo>
                    <a:pt x="203" y="149"/>
                  </a:lnTo>
                  <a:lnTo>
                    <a:pt x="197" y="161"/>
                  </a:lnTo>
                  <a:lnTo>
                    <a:pt x="189" y="173"/>
                  </a:lnTo>
                  <a:lnTo>
                    <a:pt x="180" y="183"/>
                  </a:lnTo>
                  <a:lnTo>
                    <a:pt x="171" y="192"/>
                  </a:lnTo>
                  <a:lnTo>
                    <a:pt x="160" y="200"/>
                  </a:lnTo>
                  <a:lnTo>
                    <a:pt x="147" y="206"/>
                  </a:lnTo>
                  <a:lnTo>
                    <a:pt x="133" y="211"/>
                  </a:lnTo>
                  <a:lnTo>
                    <a:pt x="121" y="214"/>
                  </a:lnTo>
                  <a:lnTo>
                    <a:pt x="107" y="214"/>
                  </a:lnTo>
                  <a:lnTo>
                    <a:pt x="92" y="214"/>
                  </a:lnTo>
                  <a:lnTo>
                    <a:pt x="78" y="211"/>
                  </a:lnTo>
                  <a:lnTo>
                    <a:pt x="65" y="206"/>
                  </a:lnTo>
                  <a:lnTo>
                    <a:pt x="53" y="200"/>
                  </a:lnTo>
                  <a:lnTo>
                    <a:pt x="40" y="192"/>
                  </a:lnTo>
                  <a:lnTo>
                    <a:pt x="31" y="183"/>
                  </a:lnTo>
                  <a:lnTo>
                    <a:pt x="22" y="173"/>
                  </a:lnTo>
                  <a:lnTo>
                    <a:pt x="14" y="161"/>
                  </a:lnTo>
                  <a:lnTo>
                    <a:pt x="8" y="149"/>
                  </a:lnTo>
                  <a:lnTo>
                    <a:pt x="3" y="136"/>
                  </a:lnTo>
                  <a:lnTo>
                    <a:pt x="0" y="122"/>
                  </a:lnTo>
                  <a:lnTo>
                    <a:pt x="0" y="107"/>
                  </a:lnTo>
                  <a:lnTo>
                    <a:pt x="0" y="93"/>
                  </a:lnTo>
                  <a:lnTo>
                    <a:pt x="3" y="79"/>
                  </a:lnTo>
                  <a:lnTo>
                    <a:pt x="8" y="67"/>
                  </a:lnTo>
                  <a:lnTo>
                    <a:pt x="14" y="54"/>
                  </a:lnTo>
                  <a:lnTo>
                    <a:pt x="22" y="42"/>
                  </a:lnTo>
                  <a:lnTo>
                    <a:pt x="31" y="32"/>
                  </a:lnTo>
                  <a:lnTo>
                    <a:pt x="40" y="23"/>
                  </a:lnTo>
                  <a:lnTo>
                    <a:pt x="53" y="15"/>
                  </a:lnTo>
                  <a:lnTo>
                    <a:pt x="65" y="9"/>
                  </a:lnTo>
                  <a:lnTo>
                    <a:pt x="78" y="5"/>
                  </a:lnTo>
                  <a:lnTo>
                    <a:pt x="92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0" name="Freeform 47"/>
            <p:cNvSpPr>
              <a:spLocks/>
            </p:cNvSpPr>
            <p:nvPr/>
          </p:nvSpPr>
          <p:spPr bwMode="auto">
            <a:xfrm>
              <a:off x="3579" y="1143"/>
              <a:ext cx="106" cy="107"/>
            </a:xfrm>
            <a:custGeom>
              <a:avLst/>
              <a:gdLst>
                <a:gd name="T0" fmla="*/ 27 w 212"/>
                <a:gd name="T1" fmla="*/ 0 h 214"/>
                <a:gd name="T2" fmla="*/ 30 w 212"/>
                <a:gd name="T3" fmla="*/ 1 h 214"/>
                <a:gd name="T4" fmla="*/ 34 w 212"/>
                <a:gd name="T5" fmla="*/ 2 h 214"/>
                <a:gd name="T6" fmla="*/ 37 w 212"/>
                <a:gd name="T7" fmla="*/ 3 h 214"/>
                <a:gd name="T8" fmla="*/ 40 w 212"/>
                <a:gd name="T9" fmla="*/ 4 h 214"/>
                <a:gd name="T10" fmla="*/ 43 w 212"/>
                <a:gd name="T11" fmla="*/ 6 h 214"/>
                <a:gd name="T12" fmla="*/ 45 w 212"/>
                <a:gd name="T13" fmla="*/ 8 h 214"/>
                <a:gd name="T14" fmla="*/ 48 w 212"/>
                <a:gd name="T15" fmla="*/ 11 h 214"/>
                <a:gd name="T16" fmla="*/ 50 w 212"/>
                <a:gd name="T17" fmla="*/ 14 h 214"/>
                <a:gd name="T18" fmla="*/ 51 w 212"/>
                <a:gd name="T19" fmla="*/ 17 h 214"/>
                <a:gd name="T20" fmla="*/ 52 w 212"/>
                <a:gd name="T21" fmla="*/ 20 h 214"/>
                <a:gd name="T22" fmla="*/ 53 w 212"/>
                <a:gd name="T23" fmla="*/ 24 h 214"/>
                <a:gd name="T24" fmla="*/ 53 w 212"/>
                <a:gd name="T25" fmla="*/ 27 h 214"/>
                <a:gd name="T26" fmla="*/ 53 w 212"/>
                <a:gd name="T27" fmla="*/ 31 h 214"/>
                <a:gd name="T28" fmla="*/ 52 w 212"/>
                <a:gd name="T29" fmla="*/ 34 h 214"/>
                <a:gd name="T30" fmla="*/ 51 w 212"/>
                <a:gd name="T31" fmla="*/ 38 h 214"/>
                <a:gd name="T32" fmla="*/ 50 w 212"/>
                <a:gd name="T33" fmla="*/ 41 h 214"/>
                <a:gd name="T34" fmla="*/ 48 w 212"/>
                <a:gd name="T35" fmla="*/ 44 h 214"/>
                <a:gd name="T36" fmla="*/ 45 w 212"/>
                <a:gd name="T37" fmla="*/ 46 h 214"/>
                <a:gd name="T38" fmla="*/ 43 w 212"/>
                <a:gd name="T39" fmla="*/ 48 h 214"/>
                <a:gd name="T40" fmla="*/ 40 w 212"/>
                <a:gd name="T41" fmla="*/ 50 h 214"/>
                <a:gd name="T42" fmla="*/ 37 w 212"/>
                <a:gd name="T43" fmla="*/ 52 h 214"/>
                <a:gd name="T44" fmla="*/ 34 w 212"/>
                <a:gd name="T45" fmla="*/ 53 h 214"/>
                <a:gd name="T46" fmla="*/ 30 w 212"/>
                <a:gd name="T47" fmla="*/ 54 h 214"/>
                <a:gd name="T48" fmla="*/ 27 w 212"/>
                <a:gd name="T49" fmla="*/ 54 h 214"/>
                <a:gd name="T50" fmla="*/ 23 w 212"/>
                <a:gd name="T51" fmla="*/ 54 h 214"/>
                <a:gd name="T52" fmla="*/ 20 w 212"/>
                <a:gd name="T53" fmla="*/ 53 h 214"/>
                <a:gd name="T54" fmla="*/ 17 w 212"/>
                <a:gd name="T55" fmla="*/ 52 h 214"/>
                <a:gd name="T56" fmla="*/ 14 w 212"/>
                <a:gd name="T57" fmla="*/ 50 h 214"/>
                <a:gd name="T58" fmla="*/ 10 w 212"/>
                <a:gd name="T59" fmla="*/ 48 h 214"/>
                <a:gd name="T60" fmla="*/ 8 w 212"/>
                <a:gd name="T61" fmla="*/ 46 h 214"/>
                <a:gd name="T62" fmla="*/ 6 w 212"/>
                <a:gd name="T63" fmla="*/ 44 h 214"/>
                <a:gd name="T64" fmla="*/ 4 w 212"/>
                <a:gd name="T65" fmla="*/ 41 h 214"/>
                <a:gd name="T66" fmla="*/ 2 w 212"/>
                <a:gd name="T67" fmla="*/ 38 h 214"/>
                <a:gd name="T68" fmla="*/ 1 w 212"/>
                <a:gd name="T69" fmla="*/ 34 h 214"/>
                <a:gd name="T70" fmla="*/ 0 w 212"/>
                <a:gd name="T71" fmla="*/ 31 h 214"/>
                <a:gd name="T72" fmla="*/ 0 w 212"/>
                <a:gd name="T73" fmla="*/ 27 h 214"/>
                <a:gd name="T74" fmla="*/ 0 w 212"/>
                <a:gd name="T75" fmla="*/ 24 h 214"/>
                <a:gd name="T76" fmla="*/ 1 w 212"/>
                <a:gd name="T77" fmla="*/ 20 h 214"/>
                <a:gd name="T78" fmla="*/ 2 w 212"/>
                <a:gd name="T79" fmla="*/ 17 h 214"/>
                <a:gd name="T80" fmla="*/ 4 w 212"/>
                <a:gd name="T81" fmla="*/ 14 h 214"/>
                <a:gd name="T82" fmla="*/ 6 w 212"/>
                <a:gd name="T83" fmla="*/ 11 h 214"/>
                <a:gd name="T84" fmla="*/ 8 w 212"/>
                <a:gd name="T85" fmla="*/ 8 h 214"/>
                <a:gd name="T86" fmla="*/ 10 w 212"/>
                <a:gd name="T87" fmla="*/ 6 h 214"/>
                <a:gd name="T88" fmla="*/ 14 w 212"/>
                <a:gd name="T89" fmla="*/ 4 h 214"/>
                <a:gd name="T90" fmla="*/ 17 w 212"/>
                <a:gd name="T91" fmla="*/ 3 h 214"/>
                <a:gd name="T92" fmla="*/ 20 w 212"/>
                <a:gd name="T93" fmla="*/ 2 h 214"/>
                <a:gd name="T94" fmla="*/ 23 w 212"/>
                <a:gd name="T95" fmla="*/ 1 h 214"/>
                <a:gd name="T96" fmla="*/ 27 w 212"/>
                <a:gd name="T97" fmla="*/ 0 h 214"/>
                <a:gd name="T98" fmla="*/ 27 w 212"/>
                <a:gd name="T99" fmla="*/ 0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4"/>
                <a:gd name="T152" fmla="*/ 212 w 212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4">
                  <a:moveTo>
                    <a:pt x="107" y="0"/>
                  </a:moveTo>
                  <a:lnTo>
                    <a:pt x="121" y="1"/>
                  </a:lnTo>
                  <a:lnTo>
                    <a:pt x="133" y="5"/>
                  </a:lnTo>
                  <a:lnTo>
                    <a:pt x="147" y="9"/>
                  </a:lnTo>
                  <a:lnTo>
                    <a:pt x="160" y="15"/>
                  </a:lnTo>
                  <a:lnTo>
                    <a:pt x="171" y="23"/>
                  </a:lnTo>
                  <a:lnTo>
                    <a:pt x="180" y="32"/>
                  </a:lnTo>
                  <a:lnTo>
                    <a:pt x="189" y="42"/>
                  </a:lnTo>
                  <a:lnTo>
                    <a:pt x="197" y="54"/>
                  </a:lnTo>
                  <a:lnTo>
                    <a:pt x="203" y="67"/>
                  </a:lnTo>
                  <a:lnTo>
                    <a:pt x="208" y="79"/>
                  </a:lnTo>
                  <a:lnTo>
                    <a:pt x="211" y="93"/>
                  </a:lnTo>
                  <a:lnTo>
                    <a:pt x="212" y="107"/>
                  </a:lnTo>
                  <a:lnTo>
                    <a:pt x="211" y="122"/>
                  </a:lnTo>
                  <a:lnTo>
                    <a:pt x="208" y="136"/>
                  </a:lnTo>
                  <a:lnTo>
                    <a:pt x="203" y="149"/>
                  </a:lnTo>
                  <a:lnTo>
                    <a:pt x="197" y="161"/>
                  </a:lnTo>
                  <a:lnTo>
                    <a:pt x="189" y="173"/>
                  </a:lnTo>
                  <a:lnTo>
                    <a:pt x="180" y="183"/>
                  </a:lnTo>
                  <a:lnTo>
                    <a:pt x="171" y="192"/>
                  </a:lnTo>
                  <a:lnTo>
                    <a:pt x="160" y="200"/>
                  </a:lnTo>
                  <a:lnTo>
                    <a:pt x="147" y="206"/>
                  </a:lnTo>
                  <a:lnTo>
                    <a:pt x="133" y="211"/>
                  </a:lnTo>
                  <a:lnTo>
                    <a:pt x="121" y="214"/>
                  </a:lnTo>
                  <a:lnTo>
                    <a:pt x="107" y="214"/>
                  </a:lnTo>
                  <a:lnTo>
                    <a:pt x="92" y="214"/>
                  </a:lnTo>
                  <a:lnTo>
                    <a:pt x="78" y="211"/>
                  </a:lnTo>
                  <a:lnTo>
                    <a:pt x="65" y="206"/>
                  </a:lnTo>
                  <a:lnTo>
                    <a:pt x="53" y="200"/>
                  </a:lnTo>
                  <a:lnTo>
                    <a:pt x="40" y="192"/>
                  </a:lnTo>
                  <a:lnTo>
                    <a:pt x="31" y="183"/>
                  </a:lnTo>
                  <a:lnTo>
                    <a:pt x="22" y="173"/>
                  </a:lnTo>
                  <a:lnTo>
                    <a:pt x="14" y="161"/>
                  </a:lnTo>
                  <a:lnTo>
                    <a:pt x="8" y="149"/>
                  </a:lnTo>
                  <a:lnTo>
                    <a:pt x="3" y="136"/>
                  </a:lnTo>
                  <a:lnTo>
                    <a:pt x="0" y="122"/>
                  </a:lnTo>
                  <a:lnTo>
                    <a:pt x="0" y="107"/>
                  </a:lnTo>
                  <a:lnTo>
                    <a:pt x="0" y="93"/>
                  </a:lnTo>
                  <a:lnTo>
                    <a:pt x="3" y="79"/>
                  </a:lnTo>
                  <a:lnTo>
                    <a:pt x="8" y="67"/>
                  </a:lnTo>
                  <a:lnTo>
                    <a:pt x="14" y="54"/>
                  </a:lnTo>
                  <a:lnTo>
                    <a:pt x="22" y="42"/>
                  </a:lnTo>
                  <a:lnTo>
                    <a:pt x="31" y="32"/>
                  </a:lnTo>
                  <a:lnTo>
                    <a:pt x="40" y="23"/>
                  </a:lnTo>
                  <a:lnTo>
                    <a:pt x="53" y="15"/>
                  </a:lnTo>
                  <a:lnTo>
                    <a:pt x="65" y="9"/>
                  </a:lnTo>
                  <a:lnTo>
                    <a:pt x="78" y="5"/>
                  </a:lnTo>
                  <a:lnTo>
                    <a:pt x="92" y="1"/>
                  </a:lnTo>
                  <a:lnTo>
                    <a:pt x="10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1" name="Freeform 48"/>
            <p:cNvSpPr>
              <a:spLocks/>
            </p:cNvSpPr>
            <p:nvPr/>
          </p:nvSpPr>
          <p:spPr bwMode="auto">
            <a:xfrm>
              <a:off x="3622" y="1143"/>
              <a:ext cx="64" cy="109"/>
            </a:xfrm>
            <a:custGeom>
              <a:avLst/>
              <a:gdLst>
                <a:gd name="T0" fmla="*/ 5 w 129"/>
                <a:gd name="T1" fmla="*/ 0 h 219"/>
                <a:gd name="T2" fmla="*/ 5 w 129"/>
                <a:gd name="T3" fmla="*/ 0 h 219"/>
                <a:gd name="T4" fmla="*/ 9 w 129"/>
                <a:gd name="T5" fmla="*/ 1 h 219"/>
                <a:gd name="T6" fmla="*/ 12 w 129"/>
                <a:gd name="T7" fmla="*/ 2 h 219"/>
                <a:gd name="T8" fmla="*/ 15 w 129"/>
                <a:gd name="T9" fmla="*/ 3 h 219"/>
                <a:gd name="T10" fmla="*/ 17 w 129"/>
                <a:gd name="T11" fmla="*/ 4 h 219"/>
                <a:gd name="T12" fmla="*/ 21 w 129"/>
                <a:gd name="T13" fmla="*/ 6 h 219"/>
                <a:gd name="T14" fmla="*/ 25 w 129"/>
                <a:gd name="T15" fmla="*/ 11 h 219"/>
                <a:gd name="T16" fmla="*/ 28 w 129"/>
                <a:gd name="T17" fmla="*/ 16 h 219"/>
                <a:gd name="T18" fmla="*/ 29 w 129"/>
                <a:gd name="T19" fmla="*/ 17 h 219"/>
                <a:gd name="T20" fmla="*/ 30 w 129"/>
                <a:gd name="T21" fmla="*/ 20 h 219"/>
                <a:gd name="T22" fmla="*/ 31 w 129"/>
                <a:gd name="T23" fmla="*/ 23 h 219"/>
                <a:gd name="T24" fmla="*/ 31 w 129"/>
                <a:gd name="T25" fmla="*/ 27 h 219"/>
                <a:gd name="T26" fmla="*/ 31 w 129"/>
                <a:gd name="T27" fmla="*/ 31 h 219"/>
                <a:gd name="T28" fmla="*/ 30 w 129"/>
                <a:gd name="T29" fmla="*/ 34 h 219"/>
                <a:gd name="T30" fmla="*/ 29 w 129"/>
                <a:gd name="T31" fmla="*/ 37 h 219"/>
                <a:gd name="T32" fmla="*/ 28 w 129"/>
                <a:gd name="T33" fmla="*/ 38 h 219"/>
                <a:gd name="T34" fmla="*/ 25 w 129"/>
                <a:gd name="T35" fmla="*/ 43 h 219"/>
                <a:gd name="T36" fmla="*/ 21 w 129"/>
                <a:gd name="T37" fmla="*/ 48 h 219"/>
                <a:gd name="T38" fmla="*/ 17 w 129"/>
                <a:gd name="T39" fmla="*/ 50 h 219"/>
                <a:gd name="T40" fmla="*/ 15 w 129"/>
                <a:gd name="T41" fmla="*/ 51 h 219"/>
                <a:gd name="T42" fmla="*/ 12 w 129"/>
                <a:gd name="T43" fmla="*/ 52 h 219"/>
                <a:gd name="T44" fmla="*/ 10 w 129"/>
                <a:gd name="T45" fmla="*/ 53 h 219"/>
                <a:gd name="T46" fmla="*/ 0 w 129"/>
                <a:gd name="T47" fmla="*/ 53 h 219"/>
                <a:gd name="T48" fmla="*/ 3 w 129"/>
                <a:gd name="T49" fmla="*/ 54 h 219"/>
                <a:gd name="T50" fmla="*/ 7 w 129"/>
                <a:gd name="T51" fmla="*/ 54 h 219"/>
                <a:gd name="T52" fmla="*/ 12 w 129"/>
                <a:gd name="T53" fmla="*/ 53 h 219"/>
                <a:gd name="T54" fmla="*/ 15 w 129"/>
                <a:gd name="T55" fmla="*/ 52 h 219"/>
                <a:gd name="T56" fmla="*/ 19 w 129"/>
                <a:gd name="T57" fmla="*/ 50 h 219"/>
                <a:gd name="T58" fmla="*/ 21 w 129"/>
                <a:gd name="T59" fmla="*/ 48 h 219"/>
                <a:gd name="T60" fmla="*/ 26 w 129"/>
                <a:gd name="T61" fmla="*/ 44 h 219"/>
                <a:gd name="T62" fmla="*/ 27 w 129"/>
                <a:gd name="T63" fmla="*/ 42 h 219"/>
                <a:gd name="T64" fmla="*/ 30 w 129"/>
                <a:gd name="T65" fmla="*/ 37 h 219"/>
                <a:gd name="T66" fmla="*/ 31 w 129"/>
                <a:gd name="T67" fmla="*/ 34 h 219"/>
                <a:gd name="T68" fmla="*/ 31 w 129"/>
                <a:gd name="T69" fmla="*/ 31 h 219"/>
                <a:gd name="T70" fmla="*/ 32 w 129"/>
                <a:gd name="T71" fmla="*/ 27 h 219"/>
                <a:gd name="T72" fmla="*/ 31 w 129"/>
                <a:gd name="T73" fmla="*/ 23 h 219"/>
                <a:gd name="T74" fmla="*/ 31 w 129"/>
                <a:gd name="T75" fmla="*/ 20 h 219"/>
                <a:gd name="T76" fmla="*/ 30 w 129"/>
                <a:gd name="T77" fmla="*/ 17 h 219"/>
                <a:gd name="T78" fmla="*/ 27 w 129"/>
                <a:gd name="T79" fmla="*/ 12 h 219"/>
                <a:gd name="T80" fmla="*/ 26 w 129"/>
                <a:gd name="T81" fmla="*/ 10 h 219"/>
                <a:gd name="T82" fmla="*/ 21 w 129"/>
                <a:gd name="T83" fmla="*/ 6 h 219"/>
                <a:gd name="T84" fmla="*/ 19 w 129"/>
                <a:gd name="T85" fmla="*/ 4 h 219"/>
                <a:gd name="T86" fmla="*/ 15 w 129"/>
                <a:gd name="T87" fmla="*/ 2 h 219"/>
                <a:gd name="T88" fmla="*/ 12 w 129"/>
                <a:gd name="T89" fmla="*/ 1 h 219"/>
                <a:gd name="T90" fmla="*/ 9 w 129"/>
                <a:gd name="T91" fmla="*/ 0 h 219"/>
                <a:gd name="T92" fmla="*/ 5 w 129"/>
                <a:gd name="T93" fmla="*/ 0 h 21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9"/>
                <a:gd name="T142" fmla="*/ 0 h 219"/>
                <a:gd name="T143" fmla="*/ 129 w 129"/>
                <a:gd name="T144" fmla="*/ 219 h 21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9" h="219">
                  <a:moveTo>
                    <a:pt x="22" y="0"/>
                  </a:moveTo>
                  <a:lnTo>
                    <a:pt x="22" y="3"/>
                  </a:lnTo>
                  <a:lnTo>
                    <a:pt x="36" y="5"/>
                  </a:lnTo>
                  <a:lnTo>
                    <a:pt x="48" y="8"/>
                  </a:lnTo>
                  <a:lnTo>
                    <a:pt x="62" y="13"/>
                  </a:lnTo>
                  <a:lnTo>
                    <a:pt x="70" y="17"/>
                  </a:lnTo>
                  <a:lnTo>
                    <a:pt x="84" y="27"/>
                  </a:lnTo>
                  <a:lnTo>
                    <a:pt x="103" y="45"/>
                  </a:lnTo>
                  <a:lnTo>
                    <a:pt x="113" y="64"/>
                  </a:lnTo>
                  <a:lnTo>
                    <a:pt x="116" y="69"/>
                  </a:lnTo>
                  <a:lnTo>
                    <a:pt x="121" y="81"/>
                  </a:lnTo>
                  <a:lnTo>
                    <a:pt x="124" y="95"/>
                  </a:lnTo>
                  <a:lnTo>
                    <a:pt x="126" y="109"/>
                  </a:lnTo>
                  <a:lnTo>
                    <a:pt x="124" y="124"/>
                  </a:lnTo>
                  <a:lnTo>
                    <a:pt x="121" y="138"/>
                  </a:lnTo>
                  <a:lnTo>
                    <a:pt x="116" y="151"/>
                  </a:lnTo>
                  <a:lnTo>
                    <a:pt x="113" y="155"/>
                  </a:lnTo>
                  <a:lnTo>
                    <a:pt x="103" y="174"/>
                  </a:lnTo>
                  <a:lnTo>
                    <a:pt x="84" y="192"/>
                  </a:lnTo>
                  <a:lnTo>
                    <a:pt x="70" y="202"/>
                  </a:lnTo>
                  <a:lnTo>
                    <a:pt x="62" y="206"/>
                  </a:lnTo>
                  <a:lnTo>
                    <a:pt x="48" y="211"/>
                  </a:lnTo>
                  <a:lnTo>
                    <a:pt x="42" y="213"/>
                  </a:lnTo>
                  <a:lnTo>
                    <a:pt x="0" y="213"/>
                  </a:lnTo>
                  <a:lnTo>
                    <a:pt x="13" y="219"/>
                  </a:lnTo>
                  <a:lnTo>
                    <a:pt x="30" y="219"/>
                  </a:lnTo>
                  <a:lnTo>
                    <a:pt x="48" y="214"/>
                  </a:lnTo>
                  <a:lnTo>
                    <a:pt x="62" y="209"/>
                  </a:lnTo>
                  <a:lnTo>
                    <a:pt x="79" y="202"/>
                  </a:lnTo>
                  <a:lnTo>
                    <a:pt x="87" y="195"/>
                  </a:lnTo>
                  <a:lnTo>
                    <a:pt x="106" y="177"/>
                  </a:lnTo>
                  <a:lnTo>
                    <a:pt x="110" y="171"/>
                  </a:lnTo>
                  <a:lnTo>
                    <a:pt x="120" y="151"/>
                  </a:lnTo>
                  <a:lnTo>
                    <a:pt x="124" y="138"/>
                  </a:lnTo>
                  <a:lnTo>
                    <a:pt x="127" y="124"/>
                  </a:lnTo>
                  <a:lnTo>
                    <a:pt x="129" y="109"/>
                  </a:lnTo>
                  <a:lnTo>
                    <a:pt x="127" y="95"/>
                  </a:lnTo>
                  <a:lnTo>
                    <a:pt x="124" y="81"/>
                  </a:lnTo>
                  <a:lnTo>
                    <a:pt x="120" y="69"/>
                  </a:lnTo>
                  <a:lnTo>
                    <a:pt x="110" y="48"/>
                  </a:lnTo>
                  <a:lnTo>
                    <a:pt x="106" y="42"/>
                  </a:lnTo>
                  <a:lnTo>
                    <a:pt x="87" y="24"/>
                  </a:lnTo>
                  <a:lnTo>
                    <a:pt x="79" y="17"/>
                  </a:lnTo>
                  <a:lnTo>
                    <a:pt x="62" y="10"/>
                  </a:lnTo>
                  <a:lnTo>
                    <a:pt x="48" y="5"/>
                  </a:lnTo>
                  <a:lnTo>
                    <a:pt x="36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2" name="Freeform 49"/>
            <p:cNvSpPr>
              <a:spLocks/>
            </p:cNvSpPr>
            <p:nvPr/>
          </p:nvSpPr>
          <p:spPr bwMode="auto">
            <a:xfrm>
              <a:off x="3578" y="1143"/>
              <a:ext cx="55" cy="109"/>
            </a:xfrm>
            <a:custGeom>
              <a:avLst/>
              <a:gdLst>
                <a:gd name="T0" fmla="*/ 22 w 110"/>
                <a:gd name="T1" fmla="*/ 53 h 219"/>
                <a:gd name="T2" fmla="*/ 21 w 110"/>
                <a:gd name="T3" fmla="*/ 52 h 219"/>
                <a:gd name="T4" fmla="*/ 17 w 110"/>
                <a:gd name="T5" fmla="*/ 51 h 219"/>
                <a:gd name="T6" fmla="*/ 16 w 110"/>
                <a:gd name="T7" fmla="*/ 50 h 219"/>
                <a:gd name="T8" fmla="*/ 12 w 110"/>
                <a:gd name="T9" fmla="*/ 48 h 219"/>
                <a:gd name="T10" fmla="*/ 7 w 110"/>
                <a:gd name="T11" fmla="*/ 43 h 219"/>
                <a:gd name="T12" fmla="*/ 4 w 110"/>
                <a:gd name="T13" fmla="*/ 38 h 219"/>
                <a:gd name="T14" fmla="*/ 3 w 110"/>
                <a:gd name="T15" fmla="*/ 37 h 219"/>
                <a:gd name="T16" fmla="*/ 2 w 110"/>
                <a:gd name="T17" fmla="*/ 34 h 219"/>
                <a:gd name="T18" fmla="*/ 2 w 110"/>
                <a:gd name="T19" fmla="*/ 32 h 219"/>
                <a:gd name="T20" fmla="*/ 2 w 110"/>
                <a:gd name="T21" fmla="*/ 22 h 219"/>
                <a:gd name="T22" fmla="*/ 2 w 110"/>
                <a:gd name="T23" fmla="*/ 20 h 219"/>
                <a:gd name="T24" fmla="*/ 3 w 110"/>
                <a:gd name="T25" fmla="*/ 17 h 219"/>
                <a:gd name="T26" fmla="*/ 4 w 110"/>
                <a:gd name="T27" fmla="*/ 16 h 219"/>
                <a:gd name="T28" fmla="*/ 7 w 110"/>
                <a:gd name="T29" fmla="*/ 11 h 219"/>
                <a:gd name="T30" fmla="*/ 12 w 110"/>
                <a:gd name="T31" fmla="*/ 6 h 219"/>
                <a:gd name="T32" fmla="*/ 16 w 110"/>
                <a:gd name="T33" fmla="*/ 4 h 219"/>
                <a:gd name="T34" fmla="*/ 17 w 110"/>
                <a:gd name="T35" fmla="*/ 3 h 219"/>
                <a:gd name="T36" fmla="*/ 21 w 110"/>
                <a:gd name="T37" fmla="*/ 2 h 219"/>
                <a:gd name="T38" fmla="*/ 24 w 110"/>
                <a:gd name="T39" fmla="*/ 1 h 219"/>
                <a:gd name="T40" fmla="*/ 28 w 110"/>
                <a:gd name="T41" fmla="*/ 0 h 219"/>
                <a:gd name="T42" fmla="*/ 28 w 110"/>
                <a:gd name="T43" fmla="*/ 0 h 219"/>
                <a:gd name="T44" fmla="*/ 28 w 110"/>
                <a:gd name="T45" fmla="*/ 0 h 219"/>
                <a:gd name="T46" fmla="*/ 24 w 110"/>
                <a:gd name="T47" fmla="*/ 0 h 219"/>
                <a:gd name="T48" fmla="*/ 21 w 110"/>
                <a:gd name="T49" fmla="*/ 1 h 219"/>
                <a:gd name="T50" fmla="*/ 17 w 110"/>
                <a:gd name="T51" fmla="*/ 2 h 219"/>
                <a:gd name="T52" fmla="*/ 12 w 110"/>
                <a:gd name="T53" fmla="*/ 4 h 219"/>
                <a:gd name="T54" fmla="*/ 11 w 110"/>
                <a:gd name="T55" fmla="*/ 6 h 219"/>
                <a:gd name="T56" fmla="*/ 6 w 110"/>
                <a:gd name="T57" fmla="*/ 10 h 219"/>
                <a:gd name="T58" fmla="*/ 5 w 110"/>
                <a:gd name="T59" fmla="*/ 12 h 219"/>
                <a:gd name="T60" fmla="*/ 3 w 110"/>
                <a:gd name="T61" fmla="*/ 17 h 219"/>
                <a:gd name="T62" fmla="*/ 2 w 110"/>
                <a:gd name="T63" fmla="*/ 20 h 219"/>
                <a:gd name="T64" fmla="*/ 0 w 110"/>
                <a:gd name="T65" fmla="*/ 25 h 219"/>
                <a:gd name="T66" fmla="*/ 0 w 110"/>
                <a:gd name="T67" fmla="*/ 29 h 219"/>
                <a:gd name="T68" fmla="*/ 2 w 110"/>
                <a:gd name="T69" fmla="*/ 34 h 219"/>
                <a:gd name="T70" fmla="*/ 3 w 110"/>
                <a:gd name="T71" fmla="*/ 37 h 219"/>
                <a:gd name="T72" fmla="*/ 5 w 110"/>
                <a:gd name="T73" fmla="*/ 42 h 219"/>
                <a:gd name="T74" fmla="*/ 6 w 110"/>
                <a:gd name="T75" fmla="*/ 44 h 219"/>
                <a:gd name="T76" fmla="*/ 11 w 110"/>
                <a:gd name="T77" fmla="*/ 48 h 219"/>
                <a:gd name="T78" fmla="*/ 12 w 110"/>
                <a:gd name="T79" fmla="*/ 50 h 219"/>
                <a:gd name="T80" fmla="*/ 17 w 110"/>
                <a:gd name="T81" fmla="*/ 52 h 219"/>
                <a:gd name="T82" fmla="*/ 21 w 110"/>
                <a:gd name="T83" fmla="*/ 53 h 219"/>
                <a:gd name="T84" fmla="*/ 26 w 110"/>
                <a:gd name="T85" fmla="*/ 54 h 219"/>
                <a:gd name="T86" fmla="*/ 22 w 110"/>
                <a:gd name="T87" fmla="*/ 53 h 2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0"/>
                <a:gd name="T133" fmla="*/ 0 h 219"/>
                <a:gd name="T134" fmla="*/ 110 w 110"/>
                <a:gd name="T135" fmla="*/ 219 h 21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0" h="219">
                  <a:moveTo>
                    <a:pt x="88" y="213"/>
                  </a:moveTo>
                  <a:lnTo>
                    <a:pt x="81" y="211"/>
                  </a:lnTo>
                  <a:lnTo>
                    <a:pt x="68" y="206"/>
                  </a:lnTo>
                  <a:lnTo>
                    <a:pt x="64" y="203"/>
                  </a:lnTo>
                  <a:lnTo>
                    <a:pt x="45" y="192"/>
                  </a:lnTo>
                  <a:lnTo>
                    <a:pt x="26" y="174"/>
                  </a:lnTo>
                  <a:lnTo>
                    <a:pt x="16" y="155"/>
                  </a:lnTo>
                  <a:lnTo>
                    <a:pt x="12" y="151"/>
                  </a:lnTo>
                  <a:lnTo>
                    <a:pt x="8" y="138"/>
                  </a:lnTo>
                  <a:lnTo>
                    <a:pt x="6" y="130"/>
                  </a:lnTo>
                  <a:lnTo>
                    <a:pt x="6" y="89"/>
                  </a:lnTo>
                  <a:lnTo>
                    <a:pt x="8" y="81"/>
                  </a:lnTo>
                  <a:lnTo>
                    <a:pt x="12" y="69"/>
                  </a:lnTo>
                  <a:lnTo>
                    <a:pt x="16" y="64"/>
                  </a:lnTo>
                  <a:lnTo>
                    <a:pt x="26" y="45"/>
                  </a:lnTo>
                  <a:lnTo>
                    <a:pt x="45" y="27"/>
                  </a:lnTo>
                  <a:lnTo>
                    <a:pt x="64" y="16"/>
                  </a:lnTo>
                  <a:lnTo>
                    <a:pt x="68" y="13"/>
                  </a:lnTo>
                  <a:lnTo>
                    <a:pt x="81" y="8"/>
                  </a:lnTo>
                  <a:lnTo>
                    <a:pt x="95" y="5"/>
                  </a:lnTo>
                  <a:lnTo>
                    <a:pt x="110" y="3"/>
                  </a:lnTo>
                  <a:lnTo>
                    <a:pt x="110" y="0"/>
                  </a:lnTo>
                  <a:lnTo>
                    <a:pt x="95" y="2"/>
                  </a:lnTo>
                  <a:lnTo>
                    <a:pt x="81" y="5"/>
                  </a:lnTo>
                  <a:lnTo>
                    <a:pt x="68" y="10"/>
                  </a:lnTo>
                  <a:lnTo>
                    <a:pt x="48" y="19"/>
                  </a:lnTo>
                  <a:lnTo>
                    <a:pt x="42" y="24"/>
                  </a:lnTo>
                  <a:lnTo>
                    <a:pt x="23" y="42"/>
                  </a:lnTo>
                  <a:lnTo>
                    <a:pt x="19" y="48"/>
                  </a:lnTo>
                  <a:lnTo>
                    <a:pt x="9" y="69"/>
                  </a:lnTo>
                  <a:lnTo>
                    <a:pt x="5" y="81"/>
                  </a:lnTo>
                  <a:lnTo>
                    <a:pt x="0" y="101"/>
                  </a:lnTo>
                  <a:lnTo>
                    <a:pt x="0" y="118"/>
                  </a:lnTo>
                  <a:lnTo>
                    <a:pt x="5" y="138"/>
                  </a:lnTo>
                  <a:lnTo>
                    <a:pt x="9" y="151"/>
                  </a:lnTo>
                  <a:lnTo>
                    <a:pt x="19" y="171"/>
                  </a:lnTo>
                  <a:lnTo>
                    <a:pt x="23" y="177"/>
                  </a:lnTo>
                  <a:lnTo>
                    <a:pt x="42" y="195"/>
                  </a:lnTo>
                  <a:lnTo>
                    <a:pt x="48" y="200"/>
                  </a:lnTo>
                  <a:lnTo>
                    <a:pt x="68" y="209"/>
                  </a:lnTo>
                  <a:lnTo>
                    <a:pt x="81" y="214"/>
                  </a:lnTo>
                  <a:lnTo>
                    <a:pt x="101" y="219"/>
                  </a:lnTo>
                  <a:lnTo>
                    <a:pt x="88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3" name="Freeform 50"/>
            <p:cNvSpPr>
              <a:spLocks/>
            </p:cNvSpPr>
            <p:nvPr/>
          </p:nvSpPr>
          <p:spPr bwMode="auto">
            <a:xfrm>
              <a:off x="3581" y="3227"/>
              <a:ext cx="107" cy="107"/>
            </a:xfrm>
            <a:custGeom>
              <a:avLst/>
              <a:gdLst>
                <a:gd name="T0" fmla="*/ 8 w 214"/>
                <a:gd name="T1" fmla="*/ 8 h 214"/>
                <a:gd name="T2" fmla="*/ 11 w 214"/>
                <a:gd name="T3" fmla="*/ 6 h 214"/>
                <a:gd name="T4" fmla="*/ 13 w 214"/>
                <a:gd name="T5" fmla="*/ 4 h 214"/>
                <a:gd name="T6" fmla="*/ 17 w 214"/>
                <a:gd name="T7" fmla="*/ 2 h 214"/>
                <a:gd name="T8" fmla="*/ 20 w 214"/>
                <a:gd name="T9" fmla="*/ 1 h 214"/>
                <a:gd name="T10" fmla="*/ 24 w 214"/>
                <a:gd name="T11" fmla="*/ 1 h 214"/>
                <a:gd name="T12" fmla="*/ 27 w 214"/>
                <a:gd name="T13" fmla="*/ 0 h 214"/>
                <a:gd name="T14" fmla="*/ 30 w 214"/>
                <a:gd name="T15" fmla="*/ 1 h 214"/>
                <a:gd name="T16" fmla="*/ 34 w 214"/>
                <a:gd name="T17" fmla="*/ 1 h 214"/>
                <a:gd name="T18" fmla="*/ 37 w 214"/>
                <a:gd name="T19" fmla="*/ 2 h 214"/>
                <a:gd name="T20" fmla="*/ 40 w 214"/>
                <a:gd name="T21" fmla="*/ 4 h 214"/>
                <a:gd name="T22" fmla="*/ 43 w 214"/>
                <a:gd name="T23" fmla="*/ 6 h 214"/>
                <a:gd name="T24" fmla="*/ 46 w 214"/>
                <a:gd name="T25" fmla="*/ 9 h 214"/>
                <a:gd name="T26" fmla="*/ 48 w 214"/>
                <a:gd name="T27" fmla="*/ 11 h 214"/>
                <a:gd name="T28" fmla="*/ 50 w 214"/>
                <a:gd name="T29" fmla="*/ 14 h 214"/>
                <a:gd name="T30" fmla="*/ 52 w 214"/>
                <a:gd name="T31" fmla="*/ 17 h 214"/>
                <a:gd name="T32" fmla="*/ 53 w 214"/>
                <a:gd name="T33" fmla="*/ 20 h 214"/>
                <a:gd name="T34" fmla="*/ 53 w 214"/>
                <a:gd name="T35" fmla="*/ 24 h 214"/>
                <a:gd name="T36" fmla="*/ 54 w 214"/>
                <a:gd name="T37" fmla="*/ 27 h 214"/>
                <a:gd name="T38" fmla="*/ 53 w 214"/>
                <a:gd name="T39" fmla="*/ 30 h 214"/>
                <a:gd name="T40" fmla="*/ 53 w 214"/>
                <a:gd name="T41" fmla="*/ 34 h 214"/>
                <a:gd name="T42" fmla="*/ 52 w 214"/>
                <a:gd name="T43" fmla="*/ 37 h 214"/>
                <a:gd name="T44" fmla="*/ 50 w 214"/>
                <a:gd name="T45" fmla="*/ 40 h 214"/>
                <a:gd name="T46" fmla="*/ 48 w 214"/>
                <a:gd name="T47" fmla="*/ 43 h 214"/>
                <a:gd name="T48" fmla="*/ 46 w 214"/>
                <a:gd name="T49" fmla="*/ 46 h 214"/>
                <a:gd name="T50" fmla="*/ 43 w 214"/>
                <a:gd name="T51" fmla="*/ 48 h 214"/>
                <a:gd name="T52" fmla="*/ 40 w 214"/>
                <a:gd name="T53" fmla="*/ 50 h 214"/>
                <a:gd name="T54" fmla="*/ 37 w 214"/>
                <a:gd name="T55" fmla="*/ 52 h 214"/>
                <a:gd name="T56" fmla="*/ 34 w 214"/>
                <a:gd name="T57" fmla="*/ 53 h 214"/>
                <a:gd name="T58" fmla="*/ 30 w 214"/>
                <a:gd name="T59" fmla="*/ 54 h 214"/>
                <a:gd name="T60" fmla="*/ 27 w 214"/>
                <a:gd name="T61" fmla="*/ 54 h 214"/>
                <a:gd name="T62" fmla="*/ 24 w 214"/>
                <a:gd name="T63" fmla="*/ 54 h 214"/>
                <a:gd name="T64" fmla="*/ 20 w 214"/>
                <a:gd name="T65" fmla="*/ 53 h 214"/>
                <a:gd name="T66" fmla="*/ 17 w 214"/>
                <a:gd name="T67" fmla="*/ 52 h 214"/>
                <a:gd name="T68" fmla="*/ 14 w 214"/>
                <a:gd name="T69" fmla="*/ 50 h 214"/>
                <a:gd name="T70" fmla="*/ 11 w 214"/>
                <a:gd name="T71" fmla="*/ 48 h 214"/>
                <a:gd name="T72" fmla="*/ 8 w 214"/>
                <a:gd name="T73" fmla="*/ 46 h 214"/>
                <a:gd name="T74" fmla="*/ 6 w 214"/>
                <a:gd name="T75" fmla="*/ 43 h 214"/>
                <a:gd name="T76" fmla="*/ 4 w 214"/>
                <a:gd name="T77" fmla="*/ 40 h 214"/>
                <a:gd name="T78" fmla="*/ 2 w 214"/>
                <a:gd name="T79" fmla="*/ 37 h 214"/>
                <a:gd name="T80" fmla="*/ 1 w 214"/>
                <a:gd name="T81" fmla="*/ 34 h 214"/>
                <a:gd name="T82" fmla="*/ 1 w 214"/>
                <a:gd name="T83" fmla="*/ 30 h 214"/>
                <a:gd name="T84" fmla="*/ 0 w 214"/>
                <a:gd name="T85" fmla="*/ 27 h 214"/>
                <a:gd name="T86" fmla="*/ 1 w 214"/>
                <a:gd name="T87" fmla="*/ 24 h 214"/>
                <a:gd name="T88" fmla="*/ 1 w 214"/>
                <a:gd name="T89" fmla="*/ 20 h 214"/>
                <a:gd name="T90" fmla="*/ 2 w 214"/>
                <a:gd name="T91" fmla="*/ 17 h 214"/>
                <a:gd name="T92" fmla="*/ 4 w 214"/>
                <a:gd name="T93" fmla="*/ 14 h 214"/>
                <a:gd name="T94" fmla="*/ 6 w 214"/>
                <a:gd name="T95" fmla="*/ 11 h 214"/>
                <a:gd name="T96" fmla="*/ 8 w 214"/>
                <a:gd name="T97" fmla="*/ 8 h 214"/>
                <a:gd name="T98" fmla="*/ 8 w 214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4"/>
                <a:gd name="T152" fmla="*/ 214 w 214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4">
                  <a:moveTo>
                    <a:pt x="31" y="31"/>
                  </a:moveTo>
                  <a:lnTo>
                    <a:pt x="42" y="22"/>
                  </a:lnTo>
                  <a:lnTo>
                    <a:pt x="52" y="14"/>
                  </a:lnTo>
                  <a:lnTo>
                    <a:pt x="65" y="8"/>
                  </a:lnTo>
                  <a:lnTo>
                    <a:pt x="79" y="4"/>
                  </a:lnTo>
                  <a:lnTo>
                    <a:pt x="93" y="2"/>
                  </a:lnTo>
                  <a:lnTo>
                    <a:pt x="107" y="0"/>
                  </a:lnTo>
                  <a:lnTo>
                    <a:pt x="119" y="2"/>
                  </a:lnTo>
                  <a:lnTo>
                    <a:pt x="133" y="4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3" y="33"/>
                  </a:lnTo>
                  <a:lnTo>
                    <a:pt x="192" y="42"/>
                  </a:lnTo>
                  <a:lnTo>
                    <a:pt x="200" y="55"/>
                  </a:lnTo>
                  <a:lnTo>
                    <a:pt x="206" y="67"/>
                  </a:lnTo>
                  <a:lnTo>
                    <a:pt x="210" y="79"/>
                  </a:lnTo>
                  <a:lnTo>
                    <a:pt x="212" y="93"/>
                  </a:lnTo>
                  <a:lnTo>
                    <a:pt x="214" y="107"/>
                  </a:lnTo>
                  <a:lnTo>
                    <a:pt x="212" y="120"/>
                  </a:lnTo>
                  <a:lnTo>
                    <a:pt x="210" y="134"/>
                  </a:lnTo>
                  <a:lnTo>
                    <a:pt x="206" y="148"/>
                  </a:lnTo>
                  <a:lnTo>
                    <a:pt x="200" y="160"/>
                  </a:lnTo>
                  <a:lnTo>
                    <a:pt x="192" y="171"/>
                  </a:lnTo>
                  <a:lnTo>
                    <a:pt x="183" y="183"/>
                  </a:lnTo>
                  <a:lnTo>
                    <a:pt x="170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3" y="211"/>
                  </a:lnTo>
                  <a:lnTo>
                    <a:pt x="121" y="213"/>
                  </a:lnTo>
                  <a:lnTo>
                    <a:pt x="107" y="214"/>
                  </a:lnTo>
                  <a:lnTo>
                    <a:pt x="93" y="213"/>
                  </a:lnTo>
                  <a:lnTo>
                    <a:pt x="80" y="211"/>
                  </a:lnTo>
                  <a:lnTo>
                    <a:pt x="66" y="206"/>
                  </a:lnTo>
                  <a:lnTo>
                    <a:pt x="54" y="200"/>
                  </a:lnTo>
                  <a:lnTo>
                    <a:pt x="43" y="192"/>
                  </a:lnTo>
                  <a:lnTo>
                    <a:pt x="32" y="183"/>
                  </a:lnTo>
                  <a:lnTo>
                    <a:pt x="22" y="171"/>
                  </a:lnTo>
                  <a:lnTo>
                    <a:pt x="14" y="160"/>
                  </a:lnTo>
                  <a:lnTo>
                    <a:pt x="8" y="148"/>
                  </a:lnTo>
                  <a:lnTo>
                    <a:pt x="3" y="134"/>
                  </a:lnTo>
                  <a:lnTo>
                    <a:pt x="1" y="120"/>
                  </a:lnTo>
                  <a:lnTo>
                    <a:pt x="0" y="107"/>
                  </a:lnTo>
                  <a:lnTo>
                    <a:pt x="1" y="93"/>
                  </a:lnTo>
                  <a:lnTo>
                    <a:pt x="3" y="79"/>
                  </a:lnTo>
                  <a:lnTo>
                    <a:pt x="8" y="66"/>
                  </a:lnTo>
                  <a:lnTo>
                    <a:pt x="14" y="53"/>
                  </a:lnTo>
                  <a:lnTo>
                    <a:pt x="22" y="42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4" name="Freeform 51"/>
            <p:cNvSpPr>
              <a:spLocks/>
            </p:cNvSpPr>
            <p:nvPr/>
          </p:nvSpPr>
          <p:spPr bwMode="auto">
            <a:xfrm>
              <a:off x="3581" y="3227"/>
              <a:ext cx="107" cy="107"/>
            </a:xfrm>
            <a:custGeom>
              <a:avLst/>
              <a:gdLst>
                <a:gd name="T0" fmla="*/ 8 w 214"/>
                <a:gd name="T1" fmla="*/ 8 h 214"/>
                <a:gd name="T2" fmla="*/ 11 w 214"/>
                <a:gd name="T3" fmla="*/ 6 h 214"/>
                <a:gd name="T4" fmla="*/ 13 w 214"/>
                <a:gd name="T5" fmla="*/ 4 h 214"/>
                <a:gd name="T6" fmla="*/ 17 w 214"/>
                <a:gd name="T7" fmla="*/ 2 h 214"/>
                <a:gd name="T8" fmla="*/ 20 w 214"/>
                <a:gd name="T9" fmla="*/ 1 h 214"/>
                <a:gd name="T10" fmla="*/ 24 w 214"/>
                <a:gd name="T11" fmla="*/ 1 h 214"/>
                <a:gd name="T12" fmla="*/ 27 w 214"/>
                <a:gd name="T13" fmla="*/ 0 h 214"/>
                <a:gd name="T14" fmla="*/ 30 w 214"/>
                <a:gd name="T15" fmla="*/ 1 h 214"/>
                <a:gd name="T16" fmla="*/ 34 w 214"/>
                <a:gd name="T17" fmla="*/ 1 h 214"/>
                <a:gd name="T18" fmla="*/ 37 w 214"/>
                <a:gd name="T19" fmla="*/ 2 h 214"/>
                <a:gd name="T20" fmla="*/ 40 w 214"/>
                <a:gd name="T21" fmla="*/ 4 h 214"/>
                <a:gd name="T22" fmla="*/ 43 w 214"/>
                <a:gd name="T23" fmla="*/ 6 h 214"/>
                <a:gd name="T24" fmla="*/ 46 w 214"/>
                <a:gd name="T25" fmla="*/ 9 h 214"/>
                <a:gd name="T26" fmla="*/ 48 w 214"/>
                <a:gd name="T27" fmla="*/ 11 h 214"/>
                <a:gd name="T28" fmla="*/ 50 w 214"/>
                <a:gd name="T29" fmla="*/ 14 h 214"/>
                <a:gd name="T30" fmla="*/ 52 w 214"/>
                <a:gd name="T31" fmla="*/ 17 h 214"/>
                <a:gd name="T32" fmla="*/ 53 w 214"/>
                <a:gd name="T33" fmla="*/ 20 h 214"/>
                <a:gd name="T34" fmla="*/ 53 w 214"/>
                <a:gd name="T35" fmla="*/ 24 h 214"/>
                <a:gd name="T36" fmla="*/ 54 w 214"/>
                <a:gd name="T37" fmla="*/ 27 h 214"/>
                <a:gd name="T38" fmla="*/ 53 w 214"/>
                <a:gd name="T39" fmla="*/ 30 h 214"/>
                <a:gd name="T40" fmla="*/ 53 w 214"/>
                <a:gd name="T41" fmla="*/ 34 h 214"/>
                <a:gd name="T42" fmla="*/ 52 w 214"/>
                <a:gd name="T43" fmla="*/ 37 h 214"/>
                <a:gd name="T44" fmla="*/ 50 w 214"/>
                <a:gd name="T45" fmla="*/ 40 h 214"/>
                <a:gd name="T46" fmla="*/ 48 w 214"/>
                <a:gd name="T47" fmla="*/ 43 h 214"/>
                <a:gd name="T48" fmla="*/ 46 w 214"/>
                <a:gd name="T49" fmla="*/ 46 h 214"/>
                <a:gd name="T50" fmla="*/ 43 w 214"/>
                <a:gd name="T51" fmla="*/ 48 h 214"/>
                <a:gd name="T52" fmla="*/ 40 w 214"/>
                <a:gd name="T53" fmla="*/ 50 h 214"/>
                <a:gd name="T54" fmla="*/ 37 w 214"/>
                <a:gd name="T55" fmla="*/ 52 h 214"/>
                <a:gd name="T56" fmla="*/ 34 w 214"/>
                <a:gd name="T57" fmla="*/ 53 h 214"/>
                <a:gd name="T58" fmla="*/ 30 w 214"/>
                <a:gd name="T59" fmla="*/ 54 h 214"/>
                <a:gd name="T60" fmla="*/ 27 w 214"/>
                <a:gd name="T61" fmla="*/ 54 h 214"/>
                <a:gd name="T62" fmla="*/ 24 w 214"/>
                <a:gd name="T63" fmla="*/ 54 h 214"/>
                <a:gd name="T64" fmla="*/ 20 w 214"/>
                <a:gd name="T65" fmla="*/ 53 h 214"/>
                <a:gd name="T66" fmla="*/ 17 w 214"/>
                <a:gd name="T67" fmla="*/ 52 h 214"/>
                <a:gd name="T68" fmla="*/ 14 w 214"/>
                <a:gd name="T69" fmla="*/ 50 h 214"/>
                <a:gd name="T70" fmla="*/ 11 w 214"/>
                <a:gd name="T71" fmla="*/ 48 h 214"/>
                <a:gd name="T72" fmla="*/ 8 w 214"/>
                <a:gd name="T73" fmla="*/ 46 h 214"/>
                <a:gd name="T74" fmla="*/ 6 w 214"/>
                <a:gd name="T75" fmla="*/ 43 h 214"/>
                <a:gd name="T76" fmla="*/ 4 w 214"/>
                <a:gd name="T77" fmla="*/ 40 h 214"/>
                <a:gd name="T78" fmla="*/ 2 w 214"/>
                <a:gd name="T79" fmla="*/ 37 h 214"/>
                <a:gd name="T80" fmla="*/ 1 w 214"/>
                <a:gd name="T81" fmla="*/ 34 h 214"/>
                <a:gd name="T82" fmla="*/ 1 w 214"/>
                <a:gd name="T83" fmla="*/ 30 h 214"/>
                <a:gd name="T84" fmla="*/ 0 w 214"/>
                <a:gd name="T85" fmla="*/ 27 h 214"/>
                <a:gd name="T86" fmla="*/ 1 w 214"/>
                <a:gd name="T87" fmla="*/ 24 h 214"/>
                <a:gd name="T88" fmla="*/ 1 w 214"/>
                <a:gd name="T89" fmla="*/ 20 h 214"/>
                <a:gd name="T90" fmla="*/ 2 w 214"/>
                <a:gd name="T91" fmla="*/ 17 h 214"/>
                <a:gd name="T92" fmla="*/ 4 w 214"/>
                <a:gd name="T93" fmla="*/ 14 h 214"/>
                <a:gd name="T94" fmla="*/ 6 w 214"/>
                <a:gd name="T95" fmla="*/ 11 h 214"/>
                <a:gd name="T96" fmla="*/ 8 w 214"/>
                <a:gd name="T97" fmla="*/ 8 h 214"/>
                <a:gd name="T98" fmla="*/ 8 w 214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4"/>
                <a:gd name="T152" fmla="*/ 214 w 214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4">
                  <a:moveTo>
                    <a:pt x="31" y="31"/>
                  </a:moveTo>
                  <a:lnTo>
                    <a:pt x="42" y="22"/>
                  </a:lnTo>
                  <a:lnTo>
                    <a:pt x="52" y="14"/>
                  </a:lnTo>
                  <a:lnTo>
                    <a:pt x="65" y="8"/>
                  </a:lnTo>
                  <a:lnTo>
                    <a:pt x="79" y="4"/>
                  </a:lnTo>
                  <a:lnTo>
                    <a:pt x="93" y="2"/>
                  </a:lnTo>
                  <a:lnTo>
                    <a:pt x="107" y="0"/>
                  </a:lnTo>
                  <a:lnTo>
                    <a:pt x="119" y="2"/>
                  </a:lnTo>
                  <a:lnTo>
                    <a:pt x="133" y="4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3" y="33"/>
                  </a:lnTo>
                  <a:lnTo>
                    <a:pt x="192" y="42"/>
                  </a:lnTo>
                  <a:lnTo>
                    <a:pt x="200" y="55"/>
                  </a:lnTo>
                  <a:lnTo>
                    <a:pt x="206" y="67"/>
                  </a:lnTo>
                  <a:lnTo>
                    <a:pt x="210" y="79"/>
                  </a:lnTo>
                  <a:lnTo>
                    <a:pt x="212" y="93"/>
                  </a:lnTo>
                  <a:lnTo>
                    <a:pt x="214" y="107"/>
                  </a:lnTo>
                  <a:lnTo>
                    <a:pt x="212" y="120"/>
                  </a:lnTo>
                  <a:lnTo>
                    <a:pt x="210" y="134"/>
                  </a:lnTo>
                  <a:lnTo>
                    <a:pt x="206" y="148"/>
                  </a:lnTo>
                  <a:lnTo>
                    <a:pt x="200" y="160"/>
                  </a:lnTo>
                  <a:lnTo>
                    <a:pt x="192" y="171"/>
                  </a:lnTo>
                  <a:lnTo>
                    <a:pt x="183" y="183"/>
                  </a:lnTo>
                  <a:lnTo>
                    <a:pt x="170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3" y="211"/>
                  </a:lnTo>
                  <a:lnTo>
                    <a:pt x="121" y="213"/>
                  </a:lnTo>
                  <a:lnTo>
                    <a:pt x="107" y="214"/>
                  </a:lnTo>
                  <a:lnTo>
                    <a:pt x="93" y="213"/>
                  </a:lnTo>
                  <a:lnTo>
                    <a:pt x="80" y="211"/>
                  </a:lnTo>
                  <a:lnTo>
                    <a:pt x="66" y="206"/>
                  </a:lnTo>
                  <a:lnTo>
                    <a:pt x="54" y="200"/>
                  </a:lnTo>
                  <a:lnTo>
                    <a:pt x="43" y="192"/>
                  </a:lnTo>
                  <a:lnTo>
                    <a:pt x="32" y="183"/>
                  </a:lnTo>
                  <a:lnTo>
                    <a:pt x="22" y="171"/>
                  </a:lnTo>
                  <a:lnTo>
                    <a:pt x="14" y="160"/>
                  </a:lnTo>
                  <a:lnTo>
                    <a:pt x="8" y="148"/>
                  </a:lnTo>
                  <a:lnTo>
                    <a:pt x="3" y="134"/>
                  </a:lnTo>
                  <a:lnTo>
                    <a:pt x="1" y="120"/>
                  </a:lnTo>
                  <a:lnTo>
                    <a:pt x="0" y="107"/>
                  </a:lnTo>
                  <a:lnTo>
                    <a:pt x="1" y="93"/>
                  </a:lnTo>
                  <a:lnTo>
                    <a:pt x="3" y="79"/>
                  </a:lnTo>
                  <a:lnTo>
                    <a:pt x="8" y="66"/>
                  </a:lnTo>
                  <a:lnTo>
                    <a:pt x="14" y="53"/>
                  </a:lnTo>
                  <a:lnTo>
                    <a:pt x="22" y="42"/>
                  </a:lnTo>
                  <a:lnTo>
                    <a:pt x="31" y="3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5" name="Freeform 52"/>
            <p:cNvSpPr>
              <a:spLocks/>
            </p:cNvSpPr>
            <p:nvPr/>
          </p:nvSpPr>
          <p:spPr bwMode="auto">
            <a:xfrm>
              <a:off x="3596" y="3226"/>
              <a:ext cx="93" cy="93"/>
            </a:xfrm>
            <a:custGeom>
              <a:avLst/>
              <a:gdLst>
                <a:gd name="T0" fmla="*/ 0 w 186"/>
                <a:gd name="T1" fmla="*/ 8 h 186"/>
                <a:gd name="T2" fmla="*/ 1 w 186"/>
                <a:gd name="T3" fmla="*/ 9 h 186"/>
                <a:gd name="T4" fmla="*/ 4 w 186"/>
                <a:gd name="T5" fmla="*/ 6 h 186"/>
                <a:gd name="T6" fmla="*/ 7 w 186"/>
                <a:gd name="T7" fmla="*/ 4 h 186"/>
                <a:gd name="T8" fmla="*/ 9 w 186"/>
                <a:gd name="T9" fmla="*/ 3 h 186"/>
                <a:gd name="T10" fmla="*/ 13 w 186"/>
                <a:gd name="T11" fmla="*/ 2 h 186"/>
                <a:gd name="T12" fmla="*/ 20 w 186"/>
                <a:gd name="T13" fmla="*/ 1 h 186"/>
                <a:gd name="T14" fmla="*/ 23 w 186"/>
                <a:gd name="T15" fmla="*/ 2 h 186"/>
                <a:gd name="T16" fmla="*/ 26 w 186"/>
                <a:gd name="T17" fmla="*/ 2 h 186"/>
                <a:gd name="T18" fmla="*/ 30 w 186"/>
                <a:gd name="T19" fmla="*/ 3 h 186"/>
                <a:gd name="T20" fmla="*/ 32 w 186"/>
                <a:gd name="T21" fmla="*/ 4 h 186"/>
                <a:gd name="T22" fmla="*/ 35 w 186"/>
                <a:gd name="T23" fmla="*/ 6 h 186"/>
                <a:gd name="T24" fmla="*/ 38 w 186"/>
                <a:gd name="T25" fmla="*/ 9 h 186"/>
                <a:gd name="T26" fmla="*/ 41 w 186"/>
                <a:gd name="T27" fmla="*/ 12 h 186"/>
                <a:gd name="T28" fmla="*/ 43 w 186"/>
                <a:gd name="T29" fmla="*/ 16 h 186"/>
                <a:gd name="T30" fmla="*/ 44 w 186"/>
                <a:gd name="T31" fmla="*/ 17 h 186"/>
                <a:gd name="T32" fmla="*/ 45 w 186"/>
                <a:gd name="T33" fmla="*/ 20 h 186"/>
                <a:gd name="T34" fmla="*/ 46 w 186"/>
                <a:gd name="T35" fmla="*/ 27 h 186"/>
                <a:gd name="T36" fmla="*/ 46 w 186"/>
                <a:gd name="T37" fmla="*/ 30 h 186"/>
                <a:gd name="T38" fmla="*/ 45 w 186"/>
                <a:gd name="T39" fmla="*/ 34 h 186"/>
                <a:gd name="T40" fmla="*/ 44 w 186"/>
                <a:gd name="T41" fmla="*/ 38 h 186"/>
                <a:gd name="T42" fmla="*/ 43 w 186"/>
                <a:gd name="T43" fmla="*/ 39 h 186"/>
                <a:gd name="T44" fmla="*/ 41 w 186"/>
                <a:gd name="T45" fmla="*/ 43 h 186"/>
                <a:gd name="T46" fmla="*/ 38 w 186"/>
                <a:gd name="T47" fmla="*/ 46 h 186"/>
                <a:gd name="T48" fmla="*/ 39 w 186"/>
                <a:gd name="T49" fmla="*/ 47 h 186"/>
                <a:gd name="T50" fmla="*/ 41 w 186"/>
                <a:gd name="T51" fmla="*/ 44 h 186"/>
                <a:gd name="T52" fmla="*/ 43 w 186"/>
                <a:gd name="T53" fmla="*/ 42 h 186"/>
                <a:gd name="T54" fmla="*/ 45 w 186"/>
                <a:gd name="T55" fmla="*/ 38 h 186"/>
                <a:gd name="T56" fmla="*/ 46 w 186"/>
                <a:gd name="T57" fmla="*/ 34 h 186"/>
                <a:gd name="T58" fmla="*/ 47 w 186"/>
                <a:gd name="T59" fmla="*/ 30 h 186"/>
                <a:gd name="T60" fmla="*/ 47 w 186"/>
                <a:gd name="T61" fmla="*/ 27 h 186"/>
                <a:gd name="T62" fmla="*/ 46 w 186"/>
                <a:gd name="T63" fmla="*/ 20 h 186"/>
                <a:gd name="T64" fmla="*/ 45 w 186"/>
                <a:gd name="T65" fmla="*/ 17 h 186"/>
                <a:gd name="T66" fmla="*/ 43 w 186"/>
                <a:gd name="T67" fmla="*/ 12 h 186"/>
                <a:gd name="T68" fmla="*/ 41 w 186"/>
                <a:gd name="T69" fmla="*/ 11 h 186"/>
                <a:gd name="T70" fmla="*/ 39 w 186"/>
                <a:gd name="T71" fmla="*/ 8 h 186"/>
                <a:gd name="T72" fmla="*/ 36 w 186"/>
                <a:gd name="T73" fmla="*/ 6 h 186"/>
                <a:gd name="T74" fmla="*/ 34 w 186"/>
                <a:gd name="T75" fmla="*/ 4 h 186"/>
                <a:gd name="T76" fmla="*/ 30 w 186"/>
                <a:gd name="T77" fmla="*/ 2 h 186"/>
                <a:gd name="T78" fmla="*/ 26 w 186"/>
                <a:gd name="T79" fmla="*/ 1 h 186"/>
                <a:gd name="T80" fmla="*/ 23 w 186"/>
                <a:gd name="T81" fmla="*/ 1 h 186"/>
                <a:gd name="T82" fmla="*/ 20 w 186"/>
                <a:gd name="T83" fmla="*/ 0 h 186"/>
                <a:gd name="T84" fmla="*/ 13 w 186"/>
                <a:gd name="T85" fmla="*/ 1 h 186"/>
                <a:gd name="T86" fmla="*/ 9 w 186"/>
                <a:gd name="T87" fmla="*/ 2 h 186"/>
                <a:gd name="T88" fmla="*/ 5 w 186"/>
                <a:gd name="T89" fmla="*/ 4 h 186"/>
                <a:gd name="T90" fmla="*/ 3 w 186"/>
                <a:gd name="T91" fmla="*/ 6 h 186"/>
                <a:gd name="T92" fmla="*/ 0 w 186"/>
                <a:gd name="T93" fmla="*/ 8 h 1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6"/>
                <a:gd name="T142" fmla="*/ 0 h 186"/>
                <a:gd name="T143" fmla="*/ 186 w 186"/>
                <a:gd name="T144" fmla="*/ 186 h 18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6" h="186">
                  <a:moveTo>
                    <a:pt x="0" y="31"/>
                  </a:moveTo>
                  <a:lnTo>
                    <a:pt x="3" y="34"/>
                  </a:lnTo>
                  <a:lnTo>
                    <a:pt x="14" y="25"/>
                  </a:lnTo>
                  <a:lnTo>
                    <a:pt x="28" y="15"/>
                  </a:lnTo>
                  <a:lnTo>
                    <a:pt x="36" y="11"/>
                  </a:lnTo>
                  <a:lnTo>
                    <a:pt x="50" y="6"/>
                  </a:lnTo>
                  <a:lnTo>
                    <a:pt x="78" y="3"/>
                  </a:lnTo>
                  <a:lnTo>
                    <a:pt x="90" y="5"/>
                  </a:lnTo>
                  <a:lnTo>
                    <a:pt x="104" y="6"/>
                  </a:lnTo>
                  <a:lnTo>
                    <a:pt x="118" y="11"/>
                  </a:lnTo>
                  <a:lnTo>
                    <a:pt x="126" y="15"/>
                  </a:lnTo>
                  <a:lnTo>
                    <a:pt x="140" y="25"/>
                  </a:lnTo>
                  <a:lnTo>
                    <a:pt x="152" y="36"/>
                  </a:lnTo>
                  <a:lnTo>
                    <a:pt x="161" y="45"/>
                  </a:lnTo>
                  <a:lnTo>
                    <a:pt x="172" y="63"/>
                  </a:lnTo>
                  <a:lnTo>
                    <a:pt x="175" y="68"/>
                  </a:lnTo>
                  <a:lnTo>
                    <a:pt x="180" y="80"/>
                  </a:lnTo>
                  <a:lnTo>
                    <a:pt x="183" y="108"/>
                  </a:lnTo>
                  <a:lnTo>
                    <a:pt x="181" y="121"/>
                  </a:lnTo>
                  <a:lnTo>
                    <a:pt x="180" y="135"/>
                  </a:lnTo>
                  <a:lnTo>
                    <a:pt x="175" y="149"/>
                  </a:lnTo>
                  <a:lnTo>
                    <a:pt x="171" y="156"/>
                  </a:lnTo>
                  <a:lnTo>
                    <a:pt x="161" y="170"/>
                  </a:lnTo>
                  <a:lnTo>
                    <a:pt x="152" y="183"/>
                  </a:lnTo>
                  <a:lnTo>
                    <a:pt x="155" y="186"/>
                  </a:lnTo>
                  <a:lnTo>
                    <a:pt x="164" y="173"/>
                  </a:lnTo>
                  <a:lnTo>
                    <a:pt x="171" y="166"/>
                  </a:lnTo>
                  <a:lnTo>
                    <a:pt x="178" y="149"/>
                  </a:lnTo>
                  <a:lnTo>
                    <a:pt x="183" y="135"/>
                  </a:lnTo>
                  <a:lnTo>
                    <a:pt x="185" y="121"/>
                  </a:lnTo>
                  <a:lnTo>
                    <a:pt x="186" y="108"/>
                  </a:lnTo>
                  <a:lnTo>
                    <a:pt x="183" y="80"/>
                  </a:lnTo>
                  <a:lnTo>
                    <a:pt x="178" y="68"/>
                  </a:lnTo>
                  <a:lnTo>
                    <a:pt x="169" y="48"/>
                  </a:lnTo>
                  <a:lnTo>
                    <a:pt x="164" y="42"/>
                  </a:lnTo>
                  <a:lnTo>
                    <a:pt x="155" y="32"/>
                  </a:lnTo>
                  <a:lnTo>
                    <a:pt x="143" y="22"/>
                  </a:lnTo>
                  <a:lnTo>
                    <a:pt x="135" y="15"/>
                  </a:lnTo>
                  <a:lnTo>
                    <a:pt x="118" y="8"/>
                  </a:lnTo>
                  <a:lnTo>
                    <a:pt x="104" y="3"/>
                  </a:lnTo>
                  <a:lnTo>
                    <a:pt x="90" y="1"/>
                  </a:lnTo>
                  <a:lnTo>
                    <a:pt x="78" y="0"/>
                  </a:lnTo>
                  <a:lnTo>
                    <a:pt x="50" y="3"/>
                  </a:lnTo>
                  <a:lnTo>
                    <a:pt x="36" y="8"/>
                  </a:lnTo>
                  <a:lnTo>
                    <a:pt x="19" y="15"/>
                  </a:lnTo>
                  <a:lnTo>
                    <a:pt x="11" y="2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6" name="Freeform 53"/>
            <p:cNvSpPr>
              <a:spLocks/>
            </p:cNvSpPr>
            <p:nvPr/>
          </p:nvSpPr>
          <p:spPr bwMode="auto">
            <a:xfrm>
              <a:off x="3581" y="3241"/>
              <a:ext cx="93" cy="93"/>
            </a:xfrm>
            <a:custGeom>
              <a:avLst/>
              <a:gdLst>
                <a:gd name="T0" fmla="*/ 46 w 186"/>
                <a:gd name="T1" fmla="*/ 38 h 186"/>
                <a:gd name="T2" fmla="*/ 43 w 186"/>
                <a:gd name="T3" fmla="*/ 41 h 186"/>
                <a:gd name="T4" fmla="*/ 40 w 186"/>
                <a:gd name="T5" fmla="*/ 43 h 186"/>
                <a:gd name="T6" fmla="*/ 38 w 186"/>
                <a:gd name="T7" fmla="*/ 44 h 186"/>
                <a:gd name="T8" fmla="*/ 34 w 186"/>
                <a:gd name="T9" fmla="*/ 45 h 186"/>
                <a:gd name="T10" fmla="*/ 31 w 186"/>
                <a:gd name="T11" fmla="*/ 46 h 186"/>
                <a:gd name="T12" fmla="*/ 27 w 186"/>
                <a:gd name="T13" fmla="*/ 46 h 186"/>
                <a:gd name="T14" fmla="*/ 24 w 186"/>
                <a:gd name="T15" fmla="*/ 46 h 186"/>
                <a:gd name="T16" fmla="*/ 21 w 186"/>
                <a:gd name="T17" fmla="*/ 45 h 186"/>
                <a:gd name="T18" fmla="*/ 17 w 186"/>
                <a:gd name="T19" fmla="*/ 44 h 186"/>
                <a:gd name="T20" fmla="*/ 15 w 186"/>
                <a:gd name="T21" fmla="*/ 43 h 186"/>
                <a:gd name="T22" fmla="*/ 12 w 186"/>
                <a:gd name="T23" fmla="*/ 41 h 186"/>
                <a:gd name="T24" fmla="*/ 9 w 186"/>
                <a:gd name="T25" fmla="*/ 38 h 186"/>
                <a:gd name="T26" fmla="*/ 6 w 186"/>
                <a:gd name="T27" fmla="*/ 35 h 186"/>
                <a:gd name="T28" fmla="*/ 4 w 186"/>
                <a:gd name="T29" fmla="*/ 31 h 186"/>
                <a:gd name="T30" fmla="*/ 3 w 186"/>
                <a:gd name="T31" fmla="*/ 30 h 186"/>
                <a:gd name="T32" fmla="*/ 2 w 186"/>
                <a:gd name="T33" fmla="*/ 26 h 186"/>
                <a:gd name="T34" fmla="*/ 2 w 186"/>
                <a:gd name="T35" fmla="*/ 23 h 186"/>
                <a:gd name="T36" fmla="*/ 1 w 186"/>
                <a:gd name="T37" fmla="*/ 20 h 186"/>
                <a:gd name="T38" fmla="*/ 2 w 186"/>
                <a:gd name="T39" fmla="*/ 12 h 186"/>
                <a:gd name="T40" fmla="*/ 3 w 186"/>
                <a:gd name="T41" fmla="*/ 9 h 186"/>
                <a:gd name="T42" fmla="*/ 4 w 186"/>
                <a:gd name="T43" fmla="*/ 7 h 186"/>
                <a:gd name="T44" fmla="*/ 6 w 186"/>
                <a:gd name="T45" fmla="*/ 4 h 186"/>
                <a:gd name="T46" fmla="*/ 9 w 186"/>
                <a:gd name="T47" fmla="*/ 1 h 186"/>
                <a:gd name="T48" fmla="*/ 8 w 186"/>
                <a:gd name="T49" fmla="*/ 0 h 186"/>
                <a:gd name="T50" fmla="*/ 8 w 186"/>
                <a:gd name="T51" fmla="*/ 0 h 186"/>
                <a:gd name="T52" fmla="*/ 6 w 186"/>
                <a:gd name="T53" fmla="*/ 3 h 186"/>
                <a:gd name="T54" fmla="*/ 4 w 186"/>
                <a:gd name="T55" fmla="*/ 5 h 186"/>
                <a:gd name="T56" fmla="*/ 2 w 186"/>
                <a:gd name="T57" fmla="*/ 9 h 186"/>
                <a:gd name="T58" fmla="*/ 1 w 186"/>
                <a:gd name="T59" fmla="*/ 12 h 186"/>
                <a:gd name="T60" fmla="*/ 0 w 186"/>
                <a:gd name="T61" fmla="*/ 20 h 186"/>
                <a:gd name="T62" fmla="*/ 1 w 186"/>
                <a:gd name="T63" fmla="*/ 23 h 186"/>
                <a:gd name="T64" fmla="*/ 1 w 186"/>
                <a:gd name="T65" fmla="*/ 26 h 186"/>
                <a:gd name="T66" fmla="*/ 2 w 186"/>
                <a:gd name="T67" fmla="*/ 30 h 186"/>
                <a:gd name="T68" fmla="*/ 4 w 186"/>
                <a:gd name="T69" fmla="*/ 34 h 186"/>
                <a:gd name="T70" fmla="*/ 6 w 186"/>
                <a:gd name="T71" fmla="*/ 36 h 186"/>
                <a:gd name="T72" fmla="*/ 9 w 186"/>
                <a:gd name="T73" fmla="*/ 39 h 186"/>
                <a:gd name="T74" fmla="*/ 11 w 186"/>
                <a:gd name="T75" fmla="*/ 41 h 186"/>
                <a:gd name="T76" fmla="*/ 13 w 186"/>
                <a:gd name="T77" fmla="*/ 43 h 186"/>
                <a:gd name="T78" fmla="*/ 17 w 186"/>
                <a:gd name="T79" fmla="*/ 45 h 186"/>
                <a:gd name="T80" fmla="*/ 21 w 186"/>
                <a:gd name="T81" fmla="*/ 46 h 186"/>
                <a:gd name="T82" fmla="*/ 24 w 186"/>
                <a:gd name="T83" fmla="*/ 46 h 186"/>
                <a:gd name="T84" fmla="*/ 27 w 186"/>
                <a:gd name="T85" fmla="*/ 47 h 186"/>
                <a:gd name="T86" fmla="*/ 31 w 186"/>
                <a:gd name="T87" fmla="*/ 46 h 186"/>
                <a:gd name="T88" fmla="*/ 34 w 186"/>
                <a:gd name="T89" fmla="*/ 46 h 186"/>
                <a:gd name="T90" fmla="*/ 38 w 186"/>
                <a:gd name="T91" fmla="*/ 45 h 186"/>
                <a:gd name="T92" fmla="*/ 42 w 186"/>
                <a:gd name="T93" fmla="*/ 43 h 186"/>
                <a:gd name="T94" fmla="*/ 44 w 186"/>
                <a:gd name="T95" fmla="*/ 41 h 186"/>
                <a:gd name="T96" fmla="*/ 47 w 186"/>
                <a:gd name="T97" fmla="*/ 39 h 186"/>
                <a:gd name="T98" fmla="*/ 46 w 186"/>
                <a:gd name="T99" fmla="*/ 38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6"/>
                <a:gd name="T151" fmla="*/ 0 h 186"/>
                <a:gd name="T152" fmla="*/ 186 w 186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6" h="186">
                  <a:moveTo>
                    <a:pt x="183" y="152"/>
                  </a:moveTo>
                  <a:lnTo>
                    <a:pt x="171" y="161"/>
                  </a:lnTo>
                  <a:lnTo>
                    <a:pt x="157" y="170"/>
                  </a:lnTo>
                  <a:lnTo>
                    <a:pt x="149" y="175"/>
                  </a:lnTo>
                  <a:lnTo>
                    <a:pt x="135" y="180"/>
                  </a:lnTo>
                  <a:lnTo>
                    <a:pt x="123" y="181"/>
                  </a:lnTo>
                  <a:lnTo>
                    <a:pt x="109" y="183"/>
                  </a:lnTo>
                  <a:lnTo>
                    <a:pt x="95" y="181"/>
                  </a:lnTo>
                  <a:lnTo>
                    <a:pt x="82" y="180"/>
                  </a:lnTo>
                  <a:lnTo>
                    <a:pt x="68" y="175"/>
                  </a:lnTo>
                  <a:lnTo>
                    <a:pt x="61" y="170"/>
                  </a:lnTo>
                  <a:lnTo>
                    <a:pt x="47" y="161"/>
                  </a:lnTo>
                  <a:lnTo>
                    <a:pt x="36" y="152"/>
                  </a:lnTo>
                  <a:lnTo>
                    <a:pt x="25" y="139"/>
                  </a:lnTo>
                  <a:lnTo>
                    <a:pt x="16" y="125"/>
                  </a:lnTo>
                  <a:lnTo>
                    <a:pt x="11" y="118"/>
                  </a:lnTo>
                  <a:lnTo>
                    <a:pt x="6" y="104"/>
                  </a:lnTo>
                  <a:lnTo>
                    <a:pt x="5" y="90"/>
                  </a:lnTo>
                  <a:lnTo>
                    <a:pt x="3" y="77"/>
                  </a:lnTo>
                  <a:lnTo>
                    <a:pt x="6" y="49"/>
                  </a:lnTo>
                  <a:lnTo>
                    <a:pt x="11" y="36"/>
                  </a:lnTo>
                  <a:lnTo>
                    <a:pt x="16" y="28"/>
                  </a:lnTo>
                  <a:lnTo>
                    <a:pt x="25" y="14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2" y="11"/>
                  </a:lnTo>
                  <a:lnTo>
                    <a:pt x="16" y="18"/>
                  </a:lnTo>
                  <a:lnTo>
                    <a:pt x="8" y="36"/>
                  </a:lnTo>
                  <a:lnTo>
                    <a:pt x="3" y="49"/>
                  </a:lnTo>
                  <a:lnTo>
                    <a:pt x="0" y="77"/>
                  </a:lnTo>
                  <a:lnTo>
                    <a:pt x="2" y="90"/>
                  </a:lnTo>
                  <a:lnTo>
                    <a:pt x="3" y="104"/>
                  </a:lnTo>
                  <a:lnTo>
                    <a:pt x="8" y="118"/>
                  </a:lnTo>
                  <a:lnTo>
                    <a:pt x="16" y="135"/>
                  </a:lnTo>
                  <a:lnTo>
                    <a:pt x="22" y="142"/>
                  </a:lnTo>
                  <a:lnTo>
                    <a:pt x="33" y="155"/>
                  </a:lnTo>
                  <a:lnTo>
                    <a:pt x="44" y="164"/>
                  </a:lnTo>
                  <a:lnTo>
                    <a:pt x="51" y="170"/>
                  </a:lnTo>
                  <a:lnTo>
                    <a:pt x="68" y="178"/>
                  </a:lnTo>
                  <a:lnTo>
                    <a:pt x="82" y="183"/>
                  </a:lnTo>
                  <a:lnTo>
                    <a:pt x="95" y="184"/>
                  </a:lnTo>
                  <a:lnTo>
                    <a:pt x="109" y="186"/>
                  </a:lnTo>
                  <a:lnTo>
                    <a:pt x="123" y="184"/>
                  </a:lnTo>
                  <a:lnTo>
                    <a:pt x="135" y="183"/>
                  </a:lnTo>
                  <a:lnTo>
                    <a:pt x="149" y="178"/>
                  </a:lnTo>
                  <a:lnTo>
                    <a:pt x="166" y="170"/>
                  </a:lnTo>
                  <a:lnTo>
                    <a:pt x="174" y="164"/>
                  </a:lnTo>
                  <a:lnTo>
                    <a:pt x="186" y="155"/>
                  </a:lnTo>
                  <a:lnTo>
                    <a:pt x="183" y="1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7" name="Freeform 54"/>
            <p:cNvSpPr>
              <a:spLocks/>
            </p:cNvSpPr>
            <p:nvPr/>
          </p:nvSpPr>
          <p:spPr bwMode="auto">
            <a:xfrm>
              <a:off x="2553" y="1028"/>
              <a:ext cx="107" cy="107"/>
            </a:xfrm>
            <a:custGeom>
              <a:avLst/>
              <a:gdLst>
                <a:gd name="T0" fmla="*/ 8 w 213"/>
                <a:gd name="T1" fmla="*/ 8 h 214"/>
                <a:gd name="T2" fmla="*/ 11 w 213"/>
                <a:gd name="T3" fmla="*/ 6 h 214"/>
                <a:gd name="T4" fmla="*/ 13 w 213"/>
                <a:gd name="T5" fmla="*/ 4 h 214"/>
                <a:gd name="T6" fmla="*/ 17 w 213"/>
                <a:gd name="T7" fmla="*/ 2 h 214"/>
                <a:gd name="T8" fmla="*/ 20 w 213"/>
                <a:gd name="T9" fmla="*/ 1 h 214"/>
                <a:gd name="T10" fmla="*/ 23 w 213"/>
                <a:gd name="T11" fmla="*/ 1 h 214"/>
                <a:gd name="T12" fmla="*/ 27 w 213"/>
                <a:gd name="T13" fmla="*/ 0 h 214"/>
                <a:gd name="T14" fmla="*/ 30 w 213"/>
                <a:gd name="T15" fmla="*/ 1 h 214"/>
                <a:gd name="T16" fmla="*/ 34 w 213"/>
                <a:gd name="T17" fmla="*/ 1 h 214"/>
                <a:gd name="T18" fmla="*/ 37 w 213"/>
                <a:gd name="T19" fmla="*/ 2 h 214"/>
                <a:gd name="T20" fmla="*/ 40 w 213"/>
                <a:gd name="T21" fmla="*/ 4 h 214"/>
                <a:gd name="T22" fmla="*/ 43 w 213"/>
                <a:gd name="T23" fmla="*/ 6 h 214"/>
                <a:gd name="T24" fmla="*/ 46 w 213"/>
                <a:gd name="T25" fmla="*/ 8 h 214"/>
                <a:gd name="T26" fmla="*/ 48 w 213"/>
                <a:gd name="T27" fmla="*/ 11 h 214"/>
                <a:gd name="T28" fmla="*/ 50 w 213"/>
                <a:gd name="T29" fmla="*/ 14 h 214"/>
                <a:gd name="T30" fmla="*/ 52 w 213"/>
                <a:gd name="T31" fmla="*/ 17 h 214"/>
                <a:gd name="T32" fmla="*/ 53 w 213"/>
                <a:gd name="T33" fmla="*/ 20 h 214"/>
                <a:gd name="T34" fmla="*/ 53 w 213"/>
                <a:gd name="T35" fmla="*/ 24 h 214"/>
                <a:gd name="T36" fmla="*/ 54 w 213"/>
                <a:gd name="T37" fmla="*/ 27 h 214"/>
                <a:gd name="T38" fmla="*/ 53 w 213"/>
                <a:gd name="T39" fmla="*/ 30 h 214"/>
                <a:gd name="T40" fmla="*/ 53 w 213"/>
                <a:gd name="T41" fmla="*/ 34 h 214"/>
                <a:gd name="T42" fmla="*/ 52 w 213"/>
                <a:gd name="T43" fmla="*/ 37 h 214"/>
                <a:gd name="T44" fmla="*/ 50 w 213"/>
                <a:gd name="T45" fmla="*/ 40 h 214"/>
                <a:gd name="T46" fmla="*/ 48 w 213"/>
                <a:gd name="T47" fmla="*/ 43 h 214"/>
                <a:gd name="T48" fmla="*/ 46 w 213"/>
                <a:gd name="T49" fmla="*/ 46 h 214"/>
                <a:gd name="T50" fmla="*/ 43 w 213"/>
                <a:gd name="T51" fmla="*/ 48 h 214"/>
                <a:gd name="T52" fmla="*/ 40 w 213"/>
                <a:gd name="T53" fmla="*/ 50 h 214"/>
                <a:gd name="T54" fmla="*/ 37 w 213"/>
                <a:gd name="T55" fmla="*/ 52 h 214"/>
                <a:gd name="T56" fmla="*/ 34 w 213"/>
                <a:gd name="T57" fmla="*/ 53 h 214"/>
                <a:gd name="T58" fmla="*/ 30 w 213"/>
                <a:gd name="T59" fmla="*/ 53 h 214"/>
                <a:gd name="T60" fmla="*/ 27 w 213"/>
                <a:gd name="T61" fmla="*/ 54 h 214"/>
                <a:gd name="T62" fmla="*/ 23 w 213"/>
                <a:gd name="T63" fmla="*/ 53 h 214"/>
                <a:gd name="T64" fmla="*/ 20 w 213"/>
                <a:gd name="T65" fmla="*/ 53 h 214"/>
                <a:gd name="T66" fmla="*/ 17 w 213"/>
                <a:gd name="T67" fmla="*/ 52 h 214"/>
                <a:gd name="T68" fmla="*/ 14 w 213"/>
                <a:gd name="T69" fmla="*/ 50 h 214"/>
                <a:gd name="T70" fmla="*/ 11 w 213"/>
                <a:gd name="T71" fmla="*/ 48 h 214"/>
                <a:gd name="T72" fmla="*/ 8 w 213"/>
                <a:gd name="T73" fmla="*/ 46 h 214"/>
                <a:gd name="T74" fmla="*/ 6 w 213"/>
                <a:gd name="T75" fmla="*/ 43 h 214"/>
                <a:gd name="T76" fmla="*/ 4 w 213"/>
                <a:gd name="T77" fmla="*/ 40 h 214"/>
                <a:gd name="T78" fmla="*/ 2 w 213"/>
                <a:gd name="T79" fmla="*/ 37 h 214"/>
                <a:gd name="T80" fmla="*/ 1 w 213"/>
                <a:gd name="T81" fmla="*/ 34 h 214"/>
                <a:gd name="T82" fmla="*/ 1 w 213"/>
                <a:gd name="T83" fmla="*/ 30 h 214"/>
                <a:gd name="T84" fmla="*/ 0 w 213"/>
                <a:gd name="T85" fmla="*/ 27 h 214"/>
                <a:gd name="T86" fmla="*/ 1 w 213"/>
                <a:gd name="T87" fmla="*/ 24 h 214"/>
                <a:gd name="T88" fmla="*/ 1 w 213"/>
                <a:gd name="T89" fmla="*/ 20 h 214"/>
                <a:gd name="T90" fmla="*/ 2 w 213"/>
                <a:gd name="T91" fmla="*/ 17 h 214"/>
                <a:gd name="T92" fmla="*/ 4 w 213"/>
                <a:gd name="T93" fmla="*/ 14 h 214"/>
                <a:gd name="T94" fmla="*/ 6 w 213"/>
                <a:gd name="T95" fmla="*/ 11 h 214"/>
                <a:gd name="T96" fmla="*/ 8 w 213"/>
                <a:gd name="T97" fmla="*/ 8 h 214"/>
                <a:gd name="T98" fmla="*/ 8 w 213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3"/>
                <a:gd name="T151" fmla="*/ 0 h 214"/>
                <a:gd name="T152" fmla="*/ 213 w 213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3" h="214">
                  <a:moveTo>
                    <a:pt x="29" y="30"/>
                  </a:moveTo>
                  <a:lnTo>
                    <a:pt x="41" y="22"/>
                  </a:lnTo>
                  <a:lnTo>
                    <a:pt x="52" y="14"/>
                  </a:lnTo>
                  <a:lnTo>
                    <a:pt x="65" y="8"/>
                  </a:lnTo>
                  <a:lnTo>
                    <a:pt x="79" y="3"/>
                  </a:lnTo>
                  <a:lnTo>
                    <a:pt x="92" y="2"/>
                  </a:lnTo>
                  <a:lnTo>
                    <a:pt x="105" y="0"/>
                  </a:lnTo>
                  <a:lnTo>
                    <a:pt x="119" y="2"/>
                  </a:lnTo>
                  <a:lnTo>
                    <a:pt x="133" y="3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1" y="31"/>
                  </a:lnTo>
                  <a:lnTo>
                    <a:pt x="192" y="42"/>
                  </a:lnTo>
                  <a:lnTo>
                    <a:pt x="199" y="54"/>
                  </a:lnTo>
                  <a:lnTo>
                    <a:pt x="206" y="67"/>
                  </a:lnTo>
                  <a:lnTo>
                    <a:pt x="209" y="79"/>
                  </a:lnTo>
                  <a:lnTo>
                    <a:pt x="212" y="93"/>
                  </a:lnTo>
                  <a:lnTo>
                    <a:pt x="213" y="107"/>
                  </a:lnTo>
                  <a:lnTo>
                    <a:pt x="212" y="119"/>
                  </a:lnTo>
                  <a:lnTo>
                    <a:pt x="209" y="133"/>
                  </a:lnTo>
                  <a:lnTo>
                    <a:pt x="206" y="147"/>
                  </a:lnTo>
                  <a:lnTo>
                    <a:pt x="199" y="160"/>
                  </a:lnTo>
                  <a:lnTo>
                    <a:pt x="192" y="171"/>
                  </a:lnTo>
                  <a:lnTo>
                    <a:pt x="181" y="181"/>
                  </a:lnTo>
                  <a:lnTo>
                    <a:pt x="170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3" y="209"/>
                  </a:lnTo>
                  <a:lnTo>
                    <a:pt x="119" y="212"/>
                  </a:lnTo>
                  <a:lnTo>
                    <a:pt x="106" y="214"/>
                  </a:lnTo>
                  <a:lnTo>
                    <a:pt x="92" y="212"/>
                  </a:lnTo>
                  <a:lnTo>
                    <a:pt x="79" y="209"/>
                  </a:lnTo>
                  <a:lnTo>
                    <a:pt x="66" y="206"/>
                  </a:lnTo>
                  <a:lnTo>
                    <a:pt x="54" y="200"/>
                  </a:lnTo>
                  <a:lnTo>
                    <a:pt x="41" y="192"/>
                  </a:lnTo>
                  <a:lnTo>
                    <a:pt x="31" y="181"/>
                  </a:lnTo>
                  <a:lnTo>
                    <a:pt x="21" y="171"/>
                  </a:lnTo>
                  <a:lnTo>
                    <a:pt x="14" y="160"/>
                  </a:lnTo>
                  <a:lnTo>
                    <a:pt x="7" y="147"/>
                  </a:lnTo>
                  <a:lnTo>
                    <a:pt x="3" y="133"/>
                  </a:lnTo>
                  <a:lnTo>
                    <a:pt x="1" y="119"/>
                  </a:lnTo>
                  <a:lnTo>
                    <a:pt x="0" y="106"/>
                  </a:lnTo>
                  <a:lnTo>
                    <a:pt x="1" y="93"/>
                  </a:lnTo>
                  <a:lnTo>
                    <a:pt x="3" y="79"/>
                  </a:lnTo>
                  <a:lnTo>
                    <a:pt x="7" y="65"/>
                  </a:lnTo>
                  <a:lnTo>
                    <a:pt x="14" y="53"/>
                  </a:lnTo>
                  <a:lnTo>
                    <a:pt x="21" y="42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FF0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8" name="Freeform 55"/>
            <p:cNvSpPr>
              <a:spLocks/>
            </p:cNvSpPr>
            <p:nvPr/>
          </p:nvSpPr>
          <p:spPr bwMode="auto">
            <a:xfrm>
              <a:off x="2553" y="1028"/>
              <a:ext cx="107" cy="107"/>
            </a:xfrm>
            <a:custGeom>
              <a:avLst/>
              <a:gdLst>
                <a:gd name="T0" fmla="*/ 8 w 213"/>
                <a:gd name="T1" fmla="*/ 8 h 214"/>
                <a:gd name="T2" fmla="*/ 11 w 213"/>
                <a:gd name="T3" fmla="*/ 6 h 214"/>
                <a:gd name="T4" fmla="*/ 13 w 213"/>
                <a:gd name="T5" fmla="*/ 4 h 214"/>
                <a:gd name="T6" fmla="*/ 17 w 213"/>
                <a:gd name="T7" fmla="*/ 2 h 214"/>
                <a:gd name="T8" fmla="*/ 20 w 213"/>
                <a:gd name="T9" fmla="*/ 1 h 214"/>
                <a:gd name="T10" fmla="*/ 23 w 213"/>
                <a:gd name="T11" fmla="*/ 1 h 214"/>
                <a:gd name="T12" fmla="*/ 27 w 213"/>
                <a:gd name="T13" fmla="*/ 0 h 214"/>
                <a:gd name="T14" fmla="*/ 30 w 213"/>
                <a:gd name="T15" fmla="*/ 1 h 214"/>
                <a:gd name="T16" fmla="*/ 34 w 213"/>
                <a:gd name="T17" fmla="*/ 1 h 214"/>
                <a:gd name="T18" fmla="*/ 37 w 213"/>
                <a:gd name="T19" fmla="*/ 2 h 214"/>
                <a:gd name="T20" fmla="*/ 40 w 213"/>
                <a:gd name="T21" fmla="*/ 4 h 214"/>
                <a:gd name="T22" fmla="*/ 43 w 213"/>
                <a:gd name="T23" fmla="*/ 6 h 214"/>
                <a:gd name="T24" fmla="*/ 46 w 213"/>
                <a:gd name="T25" fmla="*/ 8 h 214"/>
                <a:gd name="T26" fmla="*/ 48 w 213"/>
                <a:gd name="T27" fmla="*/ 11 h 214"/>
                <a:gd name="T28" fmla="*/ 50 w 213"/>
                <a:gd name="T29" fmla="*/ 14 h 214"/>
                <a:gd name="T30" fmla="*/ 52 w 213"/>
                <a:gd name="T31" fmla="*/ 17 h 214"/>
                <a:gd name="T32" fmla="*/ 53 w 213"/>
                <a:gd name="T33" fmla="*/ 20 h 214"/>
                <a:gd name="T34" fmla="*/ 53 w 213"/>
                <a:gd name="T35" fmla="*/ 24 h 214"/>
                <a:gd name="T36" fmla="*/ 54 w 213"/>
                <a:gd name="T37" fmla="*/ 27 h 214"/>
                <a:gd name="T38" fmla="*/ 53 w 213"/>
                <a:gd name="T39" fmla="*/ 30 h 214"/>
                <a:gd name="T40" fmla="*/ 53 w 213"/>
                <a:gd name="T41" fmla="*/ 34 h 214"/>
                <a:gd name="T42" fmla="*/ 52 w 213"/>
                <a:gd name="T43" fmla="*/ 37 h 214"/>
                <a:gd name="T44" fmla="*/ 50 w 213"/>
                <a:gd name="T45" fmla="*/ 40 h 214"/>
                <a:gd name="T46" fmla="*/ 48 w 213"/>
                <a:gd name="T47" fmla="*/ 43 h 214"/>
                <a:gd name="T48" fmla="*/ 46 w 213"/>
                <a:gd name="T49" fmla="*/ 46 h 214"/>
                <a:gd name="T50" fmla="*/ 43 w 213"/>
                <a:gd name="T51" fmla="*/ 48 h 214"/>
                <a:gd name="T52" fmla="*/ 40 w 213"/>
                <a:gd name="T53" fmla="*/ 50 h 214"/>
                <a:gd name="T54" fmla="*/ 37 w 213"/>
                <a:gd name="T55" fmla="*/ 52 h 214"/>
                <a:gd name="T56" fmla="*/ 34 w 213"/>
                <a:gd name="T57" fmla="*/ 53 h 214"/>
                <a:gd name="T58" fmla="*/ 30 w 213"/>
                <a:gd name="T59" fmla="*/ 53 h 214"/>
                <a:gd name="T60" fmla="*/ 27 w 213"/>
                <a:gd name="T61" fmla="*/ 54 h 214"/>
                <a:gd name="T62" fmla="*/ 23 w 213"/>
                <a:gd name="T63" fmla="*/ 53 h 214"/>
                <a:gd name="T64" fmla="*/ 20 w 213"/>
                <a:gd name="T65" fmla="*/ 53 h 214"/>
                <a:gd name="T66" fmla="*/ 17 w 213"/>
                <a:gd name="T67" fmla="*/ 52 h 214"/>
                <a:gd name="T68" fmla="*/ 14 w 213"/>
                <a:gd name="T69" fmla="*/ 50 h 214"/>
                <a:gd name="T70" fmla="*/ 11 w 213"/>
                <a:gd name="T71" fmla="*/ 48 h 214"/>
                <a:gd name="T72" fmla="*/ 8 w 213"/>
                <a:gd name="T73" fmla="*/ 46 h 214"/>
                <a:gd name="T74" fmla="*/ 6 w 213"/>
                <a:gd name="T75" fmla="*/ 43 h 214"/>
                <a:gd name="T76" fmla="*/ 4 w 213"/>
                <a:gd name="T77" fmla="*/ 40 h 214"/>
                <a:gd name="T78" fmla="*/ 2 w 213"/>
                <a:gd name="T79" fmla="*/ 37 h 214"/>
                <a:gd name="T80" fmla="*/ 1 w 213"/>
                <a:gd name="T81" fmla="*/ 34 h 214"/>
                <a:gd name="T82" fmla="*/ 1 w 213"/>
                <a:gd name="T83" fmla="*/ 30 h 214"/>
                <a:gd name="T84" fmla="*/ 0 w 213"/>
                <a:gd name="T85" fmla="*/ 27 h 214"/>
                <a:gd name="T86" fmla="*/ 1 w 213"/>
                <a:gd name="T87" fmla="*/ 24 h 214"/>
                <a:gd name="T88" fmla="*/ 1 w 213"/>
                <a:gd name="T89" fmla="*/ 20 h 214"/>
                <a:gd name="T90" fmla="*/ 2 w 213"/>
                <a:gd name="T91" fmla="*/ 17 h 214"/>
                <a:gd name="T92" fmla="*/ 4 w 213"/>
                <a:gd name="T93" fmla="*/ 14 h 214"/>
                <a:gd name="T94" fmla="*/ 6 w 213"/>
                <a:gd name="T95" fmla="*/ 11 h 214"/>
                <a:gd name="T96" fmla="*/ 8 w 213"/>
                <a:gd name="T97" fmla="*/ 8 h 214"/>
                <a:gd name="T98" fmla="*/ 8 w 213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3"/>
                <a:gd name="T151" fmla="*/ 0 h 214"/>
                <a:gd name="T152" fmla="*/ 213 w 213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3" h="214">
                  <a:moveTo>
                    <a:pt x="29" y="30"/>
                  </a:moveTo>
                  <a:lnTo>
                    <a:pt x="41" y="22"/>
                  </a:lnTo>
                  <a:lnTo>
                    <a:pt x="52" y="14"/>
                  </a:lnTo>
                  <a:lnTo>
                    <a:pt x="65" y="8"/>
                  </a:lnTo>
                  <a:lnTo>
                    <a:pt x="79" y="3"/>
                  </a:lnTo>
                  <a:lnTo>
                    <a:pt x="92" y="2"/>
                  </a:lnTo>
                  <a:lnTo>
                    <a:pt x="105" y="0"/>
                  </a:lnTo>
                  <a:lnTo>
                    <a:pt x="119" y="2"/>
                  </a:lnTo>
                  <a:lnTo>
                    <a:pt x="133" y="3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1" y="31"/>
                  </a:lnTo>
                  <a:lnTo>
                    <a:pt x="192" y="42"/>
                  </a:lnTo>
                  <a:lnTo>
                    <a:pt x="199" y="54"/>
                  </a:lnTo>
                  <a:lnTo>
                    <a:pt x="206" y="67"/>
                  </a:lnTo>
                  <a:lnTo>
                    <a:pt x="209" y="79"/>
                  </a:lnTo>
                  <a:lnTo>
                    <a:pt x="212" y="93"/>
                  </a:lnTo>
                  <a:lnTo>
                    <a:pt x="213" y="107"/>
                  </a:lnTo>
                  <a:lnTo>
                    <a:pt x="212" y="119"/>
                  </a:lnTo>
                  <a:lnTo>
                    <a:pt x="209" y="133"/>
                  </a:lnTo>
                  <a:lnTo>
                    <a:pt x="206" y="147"/>
                  </a:lnTo>
                  <a:lnTo>
                    <a:pt x="199" y="160"/>
                  </a:lnTo>
                  <a:lnTo>
                    <a:pt x="192" y="171"/>
                  </a:lnTo>
                  <a:lnTo>
                    <a:pt x="181" y="181"/>
                  </a:lnTo>
                  <a:lnTo>
                    <a:pt x="170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3" y="209"/>
                  </a:lnTo>
                  <a:lnTo>
                    <a:pt x="119" y="212"/>
                  </a:lnTo>
                  <a:lnTo>
                    <a:pt x="106" y="214"/>
                  </a:lnTo>
                  <a:lnTo>
                    <a:pt x="92" y="212"/>
                  </a:lnTo>
                  <a:lnTo>
                    <a:pt x="79" y="209"/>
                  </a:lnTo>
                  <a:lnTo>
                    <a:pt x="66" y="206"/>
                  </a:lnTo>
                  <a:lnTo>
                    <a:pt x="54" y="200"/>
                  </a:lnTo>
                  <a:lnTo>
                    <a:pt x="41" y="192"/>
                  </a:lnTo>
                  <a:lnTo>
                    <a:pt x="31" y="181"/>
                  </a:lnTo>
                  <a:lnTo>
                    <a:pt x="21" y="171"/>
                  </a:lnTo>
                  <a:lnTo>
                    <a:pt x="14" y="160"/>
                  </a:lnTo>
                  <a:lnTo>
                    <a:pt x="7" y="147"/>
                  </a:lnTo>
                  <a:lnTo>
                    <a:pt x="3" y="133"/>
                  </a:lnTo>
                  <a:lnTo>
                    <a:pt x="1" y="119"/>
                  </a:lnTo>
                  <a:lnTo>
                    <a:pt x="0" y="106"/>
                  </a:lnTo>
                  <a:lnTo>
                    <a:pt x="1" y="93"/>
                  </a:lnTo>
                  <a:lnTo>
                    <a:pt x="3" y="79"/>
                  </a:lnTo>
                  <a:lnTo>
                    <a:pt x="7" y="65"/>
                  </a:lnTo>
                  <a:lnTo>
                    <a:pt x="14" y="53"/>
                  </a:lnTo>
                  <a:lnTo>
                    <a:pt x="21" y="42"/>
                  </a:lnTo>
                  <a:lnTo>
                    <a:pt x="29" y="30"/>
                  </a:lnTo>
                </a:path>
              </a:pathLst>
            </a:custGeom>
            <a:noFill/>
            <a:ln w="3175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89" name="Freeform 56"/>
            <p:cNvSpPr>
              <a:spLocks/>
            </p:cNvSpPr>
            <p:nvPr/>
          </p:nvSpPr>
          <p:spPr bwMode="auto">
            <a:xfrm>
              <a:off x="2567" y="1027"/>
              <a:ext cx="94" cy="98"/>
            </a:xfrm>
            <a:custGeom>
              <a:avLst/>
              <a:gdLst>
                <a:gd name="T0" fmla="*/ 0 w 188"/>
                <a:gd name="T1" fmla="*/ 8 h 195"/>
                <a:gd name="T2" fmla="*/ 1 w 188"/>
                <a:gd name="T3" fmla="*/ 8 h 195"/>
                <a:gd name="T4" fmla="*/ 4 w 188"/>
                <a:gd name="T5" fmla="*/ 6 h 195"/>
                <a:gd name="T6" fmla="*/ 8 w 188"/>
                <a:gd name="T7" fmla="*/ 4 h 195"/>
                <a:gd name="T8" fmla="*/ 10 w 188"/>
                <a:gd name="T9" fmla="*/ 3 h 195"/>
                <a:gd name="T10" fmla="*/ 13 w 188"/>
                <a:gd name="T11" fmla="*/ 2 h 195"/>
                <a:gd name="T12" fmla="*/ 17 w 188"/>
                <a:gd name="T13" fmla="*/ 1 h 195"/>
                <a:gd name="T14" fmla="*/ 20 w 188"/>
                <a:gd name="T15" fmla="*/ 1 h 195"/>
                <a:gd name="T16" fmla="*/ 27 w 188"/>
                <a:gd name="T17" fmla="*/ 2 h 195"/>
                <a:gd name="T18" fmla="*/ 30 w 188"/>
                <a:gd name="T19" fmla="*/ 3 h 195"/>
                <a:gd name="T20" fmla="*/ 32 w 188"/>
                <a:gd name="T21" fmla="*/ 4 h 195"/>
                <a:gd name="T22" fmla="*/ 36 w 188"/>
                <a:gd name="T23" fmla="*/ 6 h 195"/>
                <a:gd name="T24" fmla="*/ 38 w 188"/>
                <a:gd name="T25" fmla="*/ 9 h 195"/>
                <a:gd name="T26" fmla="*/ 41 w 188"/>
                <a:gd name="T27" fmla="*/ 12 h 195"/>
                <a:gd name="T28" fmla="*/ 44 w 188"/>
                <a:gd name="T29" fmla="*/ 16 h 195"/>
                <a:gd name="T30" fmla="*/ 45 w 188"/>
                <a:gd name="T31" fmla="*/ 17 h 195"/>
                <a:gd name="T32" fmla="*/ 45 w 188"/>
                <a:gd name="T33" fmla="*/ 20 h 195"/>
                <a:gd name="T34" fmla="*/ 46 w 188"/>
                <a:gd name="T35" fmla="*/ 24 h 195"/>
                <a:gd name="T36" fmla="*/ 47 w 188"/>
                <a:gd name="T37" fmla="*/ 27 h 195"/>
                <a:gd name="T38" fmla="*/ 46 w 188"/>
                <a:gd name="T39" fmla="*/ 30 h 195"/>
                <a:gd name="T40" fmla="*/ 45 w 188"/>
                <a:gd name="T41" fmla="*/ 37 h 195"/>
                <a:gd name="T42" fmla="*/ 43 w 188"/>
                <a:gd name="T43" fmla="*/ 39 h 195"/>
                <a:gd name="T44" fmla="*/ 41 w 188"/>
                <a:gd name="T45" fmla="*/ 43 h 195"/>
                <a:gd name="T46" fmla="*/ 36 w 188"/>
                <a:gd name="T47" fmla="*/ 48 h 195"/>
                <a:gd name="T48" fmla="*/ 36 w 188"/>
                <a:gd name="T49" fmla="*/ 49 h 195"/>
                <a:gd name="T50" fmla="*/ 42 w 188"/>
                <a:gd name="T51" fmla="*/ 44 h 195"/>
                <a:gd name="T52" fmla="*/ 43 w 188"/>
                <a:gd name="T53" fmla="*/ 42 h 195"/>
                <a:gd name="T54" fmla="*/ 45 w 188"/>
                <a:gd name="T55" fmla="*/ 37 h 195"/>
                <a:gd name="T56" fmla="*/ 47 w 188"/>
                <a:gd name="T57" fmla="*/ 30 h 195"/>
                <a:gd name="T58" fmla="*/ 47 w 188"/>
                <a:gd name="T59" fmla="*/ 27 h 195"/>
                <a:gd name="T60" fmla="*/ 47 w 188"/>
                <a:gd name="T61" fmla="*/ 24 h 195"/>
                <a:gd name="T62" fmla="*/ 46 w 188"/>
                <a:gd name="T63" fmla="*/ 20 h 195"/>
                <a:gd name="T64" fmla="*/ 45 w 188"/>
                <a:gd name="T65" fmla="*/ 17 h 195"/>
                <a:gd name="T66" fmla="*/ 43 w 188"/>
                <a:gd name="T67" fmla="*/ 12 h 195"/>
                <a:gd name="T68" fmla="*/ 42 w 188"/>
                <a:gd name="T69" fmla="*/ 11 h 195"/>
                <a:gd name="T70" fmla="*/ 39 w 188"/>
                <a:gd name="T71" fmla="*/ 8 h 195"/>
                <a:gd name="T72" fmla="*/ 36 w 188"/>
                <a:gd name="T73" fmla="*/ 6 h 195"/>
                <a:gd name="T74" fmla="*/ 35 w 188"/>
                <a:gd name="T75" fmla="*/ 4 h 195"/>
                <a:gd name="T76" fmla="*/ 30 w 188"/>
                <a:gd name="T77" fmla="*/ 2 h 195"/>
                <a:gd name="T78" fmla="*/ 27 w 188"/>
                <a:gd name="T79" fmla="*/ 1 h 195"/>
                <a:gd name="T80" fmla="*/ 20 w 188"/>
                <a:gd name="T81" fmla="*/ 0 h 195"/>
                <a:gd name="T82" fmla="*/ 17 w 188"/>
                <a:gd name="T83" fmla="*/ 1 h 195"/>
                <a:gd name="T84" fmla="*/ 13 w 188"/>
                <a:gd name="T85" fmla="*/ 1 h 195"/>
                <a:gd name="T86" fmla="*/ 10 w 188"/>
                <a:gd name="T87" fmla="*/ 2 h 195"/>
                <a:gd name="T88" fmla="*/ 6 w 188"/>
                <a:gd name="T89" fmla="*/ 4 h 195"/>
                <a:gd name="T90" fmla="*/ 3 w 188"/>
                <a:gd name="T91" fmla="*/ 6 h 195"/>
                <a:gd name="T92" fmla="*/ 0 w 188"/>
                <a:gd name="T93" fmla="*/ 8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8"/>
                <a:gd name="T142" fmla="*/ 0 h 195"/>
                <a:gd name="T143" fmla="*/ 188 w 188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8" h="195">
                  <a:moveTo>
                    <a:pt x="0" y="29"/>
                  </a:moveTo>
                  <a:lnTo>
                    <a:pt x="4" y="32"/>
                  </a:lnTo>
                  <a:lnTo>
                    <a:pt x="16" y="24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52" y="6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106" y="6"/>
                  </a:lnTo>
                  <a:lnTo>
                    <a:pt x="120" y="11"/>
                  </a:lnTo>
                  <a:lnTo>
                    <a:pt x="127" y="15"/>
                  </a:lnTo>
                  <a:lnTo>
                    <a:pt x="141" y="24"/>
                  </a:lnTo>
                  <a:lnTo>
                    <a:pt x="152" y="34"/>
                  </a:lnTo>
                  <a:lnTo>
                    <a:pt x="163" y="45"/>
                  </a:lnTo>
                  <a:lnTo>
                    <a:pt x="174" y="63"/>
                  </a:lnTo>
                  <a:lnTo>
                    <a:pt x="177" y="68"/>
                  </a:lnTo>
                  <a:lnTo>
                    <a:pt x="180" y="80"/>
                  </a:lnTo>
                  <a:lnTo>
                    <a:pt x="183" y="94"/>
                  </a:lnTo>
                  <a:lnTo>
                    <a:pt x="185" y="108"/>
                  </a:lnTo>
                  <a:lnTo>
                    <a:pt x="183" y="120"/>
                  </a:lnTo>
                  <a:lnTo>
                    <a:pt x="177" y="148"/>
                  </a:lnTo>
                  <a:lnTo>
                    <a:pt x="172" y="156"/>
                  </a:lnTo>
                  <a:lnTo>
                    <a:pt x="163" y="170"/>
                  </a:lnTo>
                  <a:lnTo>
                    <a:pt x="141" y="192"/>
                  </a:lnTo>
                  <a:lnTo>
                    <a:pt x="144" y="195"/>
                  </a:lnTo>
                  <a:lnTo>
                    <a:pt x="166" y="173"/>
                  </a:lnTo>
                  <a:lnTo>
                    <a:pt x="172" y="165"/>
                  </a:lnTo>
                  <a:lnTo>
                    <a:pt x="180" y="148"/>
                  </a:lnTo>
                  <a:lnTo>
                    <a:pt x="186" y="120"/>
                  </a:lnTo>
                  <a:lnTo>
                    <a:pt x="188" y="108"/>
                  </a:lnTo>
                  <a:lnTo>
                    <a:pt x="186" y="94"/>
                  </a:lnTo>
                  <a:lnTo>
                    <a:pt x="183" y="80"/>
                  </a:lnTo>
                  <a:lnTo>
                    <a:pt x="180" y="68"/>
                  </a:lnTo>
                  <a:lnTo>
                    <a:pt x="171" y="48"/>
                  </a:lnTo>
                  <a:lnTo>
                    <a:pt x="166" y="41"/>
                  </a:lnTo>
                  <a:lnTo>
                    <a:pt x="155" y="31"/>
                  </a:lnTo>
                  <a:lnTo>
                    <a:pt x="144" y="21"/>
                  </a:lnTo>
                  <a:lnTo>
                    <a:pt x="137" y="15"/>
                  </a:lnTo>
                  <a:lnTo>
                    <a:pt x="120" y="7"/>
                  </a:lnTo>
                  <a:lnTo>
                    <a:pt x="106" y="3"/>
                  </a:lnTo>
                  <a:lnTo>
                    <a:pt x="78" y="0"/>
                  </a:lnTo>
                  <a:lnTo>
                    <a:pt x="65" y="1"/>
                  </a:lnTo>
                  <a:lnTo>
                    <a:pt x="52" y="3"/>
                  </a:lnTo>
                  <a:lnTo>
                    <a:pt x="38" y="7"/>
                  </a:lnTo>
                  <a:lnTo>
                    <a:pt x="21" y="15"/>
                  </a:lnTo>
                  <a:lnTo>
                    <a:pt x="13" y="2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0" name="Freeform 57"/>
            <p:cNvSpPr>
              <a:spLocks/>
            </p:cNvSpPr>
            <p:nvPr/>
          </p:nvSpPr>
          <p:spPr bwMode="auto">
            <a:xfrm>
              <a:off x="2553" y="1042"/>
              <a:ext cx="86" cy="94"/>
            </a:xfrm>
            <a:custGeom>
              <a:avLst/>
              <a:gdLst>
                <a:gd name="T0" fmla="*/ 42 w 173"/>
                <a:gd name="T1" fmla="*/ 41 h 187"/>
                <a:gd name="T2" fmla="*/ 39 w 173"/>
                <a:gd name="T3" fmla="*/ 43 h 187"/>
                <a:gd name="T4" fmla="*/ 37 w 173"/>
                <a:gd name="T5" fmla="*/ 45 h 187"/>
                <a:gd name="T6" fmla="*/ 30 w 173"/>
                <a:gd name="T7" fmla="*/ 46 h 187"/>
                <a:gd name="T8" fmla="*/ 27 w 173"/>
                <a:gd name="T9" fmla="*/ 46 h 187"/>
                <a:gd name="T10" fmla="*/ 23 w 173"/>
                <a:gd name="T11" fmla="*/ 46 h 187"/>
                <a:gd name="T12" fmla="*/ 20 w 173"/>
                <a:gd name="T13" fmla="*/ 45 h 187"/>
                <a:gd name="T14" fmla="*/ 17 w 173"/>
                <a:gd name="T15" fmla="*/ 45 h 187"/>
                <a:gd name="T16" fmla="*/ 16 w 173"/>
                <a:gd name="T17" fmla="*/ 44 h 187"/>
                <a:gd name="T18" fmla="*/ 11 w 173"/>
                <a:gd name="T19" fmla="*/ 41 h 187"/>
                <a:gd name="T20" fmla="*/ 8 w 173"/>
                <a:gd name="T21" fmla="*/ 38 h 187"/>
                <a:gd name="T22" fmla="*/ 6 w 173"/>
                <a:gd name="T23" fmla="*/ 36 h 187"/>
                <a:gd name="T24" fmla="*/ 4 w 173"/>
                <a:gd name="T25" fmla="*/ 32 h 187"/>
                <a:gd name="T26" fmla="*/ 2 w 173"/>
                <a:gd name="T27" fmla="*/ 30 h 187"/>
                <a:gd name="T28" fmla="*/ 1 w 173"/>
                <a:gd name="T29" fmla="*/ 27 h 187"/>
                <a:gd name="T30" fmla="*/ 0 w 173"/>
                <a:gd name="T31" fmla="*/ 20 h 187"/>
                <a:gd name="T32" fmla="*/ 1 w 173"/>
                <a:gd name="T33" fmla="*/ 17 h 187"/>
                <a:gd name="T34" fmla="*/ 1 w 173"/>
                <a:gd name="T35" fmla="*/ 13 h 187"/>
                <a:gd name="T36" fmla="*/ 2 w 173"/>
                <a:gd name="T37" fmla="*/ 10 h 187"/>
                <a:gd name="T38" fmla="*/ 4 w 173"/>
                <a:gd name="T39" fmla="*/ 8 h 187"/>
                <a:gd name="T40" fmla="*/ 6 w 173"/>
                <a:gd name="T41" fmla="*/ 4 h 187"/>
                <a:gd name="T42" fmla="*/ 8 w 173"/>
                <a:gd name="T43" fmla="*/ 1 h 187"/>
                <a:gd name="T44" fmla="*/ 7 w 173"/>
                <a:gd name="T45" fmla="*/ 0 h 187"/>
                <a:gd name="T46" fmla="*/ 7 w 173"/>
                <a:gd name="T47" fmla="*/ 0 h 187"/>
                <a:gd name="T48" fmla="*/ 5 w 173"/>
                <a:gd name="T49" fmla="*/ 3 h 187"/>
                <a:gd name="T50" fmla="*/ 4 w 173"/>
                <a:gd name="T51" fmla="*/ 5 h 187"/>
                <a:gd name="T52" fmla="*/ 2 w 173"/>
                <a:gd name="T53" fmla="*/ 10 h 187"/>
                <a:gd name="T54" fmla="*/ 0 w 173"/>
                <a:gd name="T55" fmla="*/ 13 h 187"/>
                <a:gd name="T56" fmla="*/ 0 w 173"/>
                <a:gd name="T57" fmla="*/ 17 h 187"/>
                <a:gd name="T58" fmla="*/ 0 w 173"/>
                <a:gd name="T59" fmla="*/ 20 h 187"/>
                <a:gd name="T60" fmla="*/ 0 w 173"/>
                <a:gd name="T61" fmla="*/ 27 h 187"/>
                <a:gd name="T62" fmla="*/ 2 w 173"/>
                <a:gd name="T63" fmla="*/ 30 h 187"/>
                <a:gd name="T64" fmla="*/ 4 w 173"/>
                <a:gd name="T65" fmla="*/ 34 h 187"/>
                <a:gd name="T66" fmla="*/ 5 w 173"/>
                <a:gd name="T67" fmla="*/ 36 h 187"/>
                <a:gd name="T68" fmla="*/ 7 w 173"/>
                <a:gd name="T69" fmla="*/ 39 h 187"/>
                <a:gd name="T70" fmla="*/ 10 w 173"/>
                <a:gd name="T71" fmla="*/ 42 h 187"/>
                <a:gd name="T72" fmla="*/ 12 w 173"/>
                <a:gd name="T73" fmla="*/ 43 h 187"/>
                <a:gd name="T74" fmla="*/ 17 w 173"/>
                <a:gd name="T75" fmla="*/ 45 h 187"/>
                <a:gd name="T76" fmla="*/ 20 w 173"/>
                <a:gd name="T77" fmla="*/ 46 h 187"/>
                <a:gd name="T78" fmla="*/ 23 w 173"/>
                <a:gd name="T79" fmla="*/ 47 h 187"/>
                <a:gd name="T80" fmla="*/ 27 w 173"/>
                <a:gd name="T81" fmla="*/ 47 h 187"/>
                <a:gd name="T82" fmla="*/ 30 w 173"/>
                <a:gd name="T83" fmla="*/ 47 h 187"/>
                <a:gd name="T84" fmla="*/ 37 w 173"/>
                <a:gd name="T85" fmla="*/ 45 h 187"/>
                <a:gd name="T86" fmla="*/ 41 w 173"/>
                <a:gd name="T87" fmla="*/ 43 h 187"/>
                <a:gd name="T88" fmla="*/ 43 w 173"/>
                <a:gd name="T89" fmla="*/ 42 h 187"/>
                <a:gd name="T90" fmla="*/ 42 w 173"/>
                <a:gd name="T91" fmla="*/ 41 h 1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3"/>
                <a:gd name="T139" fmla="*/ 0 h 187"/>
                <a:gd name="T140" fmla="*/ 173 w 173"/>
                <a:gd name="T141" fmla="*/ 187 h 18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3" h="187">
                  <a:moveTo>
                    <a:pt x="170" y="163"/>
                  </a:moveTo>
                  <a:lnTo>
                    <a:pt x="156" y="172"/>
                  </a:lnTo>
                  <a:lnTo>
                    <a:pt x="149" y="177"/>
                  </a:lnTo>
                  <a:lnTo>
                    <a:pt x="121" y="183"/>
                  </a:lnTo>
                  <a:lnTo>
                    <a:pt x="108" y="184"/>
                  </a:lnTo>
                  <a:lnTo>
                    <a:pt x="94" y="183"/>
                  </a:lnTo>
                  <a:lnTo>
                    <a:pt x="81" y="180"/>
                  </a:lnTo>
                  <a:lnTo>
                    <a:pt x="68" y="177"/>
                  </a:lnTo>
                  <a:lnTo>
                    <a:pt x="64" y="174"/>
                  </a:lnTo>
                  <a:lnTo>
                    <a:pt x="45" y="163"/>
                  </a:lnTo>
                  <a:lnTo>
                    <a:pt x="34" y="152"/>
                  </a:lnTo>
                  <a:lnTo>
                    <a:pt x="25" y="141"/>
                  </a:lnTo>
                  <a:lnTo>
                    <a:pt x="16" y="127"/>
                  </a:lnTo>
                  <a:lnTo>
                    <a:pt x="11" y="119"/>
                  </a:lnTo>
                  <a:lnTo>
                    <a:pt x="6" y="105"/>
                  </a:lnTo>
                  <a:lnTo>
                    <a:pt x="3" y="78"/>
                  </a:lnTo>
                  <a:lnTo>
                    <a:pt x="5" y="65"/>
                  </a:lnTo>
                  <a:lnTo>
                    <a:pt x="6" y="51"/>
                  </a:lnTo>
                  <a:lnTo>
                    <a:pt x="11" y="37"/>
                  </a:lnTo>
                  <a:lnTo>
                    <a:pt x="16" y="30"/>
                  </a:lnTo>
                  <a:lnTo>
                    <a:pt x="25" y="16"/>
                  </a:lnTo>
                  <a:lnTo>
                    <a:pt x="33" y="3"/>
                  </a:lnTo>
                  <a:lnTo>
                    <a:pt x="29" y="0"/>
                  </a:lnTo>
                  <a:lnTo>
                    <a:pt x="22" y="12"/>
                  </a:lnTo>
                  <a:lnTo>
                    <a:pt x="16" y="20"/>
                  </a:lnTo>
                  <a:lnTo>
                    <a:pt x="8" y="37"/>
                  </a:lnTo>
                  <a:lnTo>
                    <a:pt x="3" y="51"/>
                  </a:lnTo>
                  <a:lnTo>
                    <a:pt x="2" y="65"/>
                  </a:lnTo>
                  <a:lnTo>
                    <a:pt x="0" y="78"/>
                  </a:lnTo>
                  <a:lnTo>
                    <a:pt x="3" y="105"/>
                  </a:lnTo>
                  <a:lnTo>
                    <a:pt x="8" y="119"/>
                  </a:lnTo>
                  <a:lnTo>
                    <a:pt x="16" y="136"/>
                  </a:lnTo>
                  <a:lnTo>
                    <a:pt x="22" y="144"/>
                  </a:lnTo>
                  <a:lnTo>
                    <a:pt x="31" y="155"/>
                  </a:lnTo>
                  <a:lnTo>
                    <a:pt x="42" y="166"/>
                  </a:lnTo>
                  <a:lnTo>
                    <a:pt x="48" y="170"/>
                  </a:lnTo>
                  <a:lnTo>
                    <a:pt x="68" y="180"/>
                  </a:lnTo>
                  <a:lnTo>
                    <a:pt x="81" y="183"/>
                  </a:lnTo>
                  <a:lnTo>
                    <a:pt x="94" y="186"/>
                  </a:lnTo>
                  <a:lnTo>
                    <a:pt x="108" y="187"/>
                  </a:lnTo>
                  <a:lnTo>
                    <a:pt x="121" y="186"/>
                  </a:lnTo>
                  <a:lnTo>
                    <a:pt x="149" y="180"/>
                  </a:lnTo>
                  <a:lnTo>
                    <a:pt x="166" y="172"/>
                  </a:lnTo>
                  <a:lnTo>
                    <a:pt x="173" y="166"/>
                  </a:lnTo>
                  <a:lnTo>
                    <a:pt x="170" y="16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1" name="Freeform 58"/>
            <p:cNvSpPr>
              <a:spLocks/>
            </p:cNvSpPr>
            <p:nvPr/>
          </p:nvSpPr>
          <p:spPr bwMode="auto">
            <a:xfrm>
              <a:off x="4157" y="2297"/>
              <a:ext cx="107" cy="107"/>
            </a:xfrm>
            <a:custGeom>
              <a:avLst/>
              <a:gdLst>
                <a:gd name="T0" fmla="*/ 8 w 214"/>
                <a:gd name="T1" fmla="*/ 8 h 214"/>
                <a:gd name="T2" fmla="*/ 11 w 214"/>
                <a:gd name="T3" fmla="*/ 6 h 214"/>
                <a:gd name="T4" fmla="*/ 14 w 214"/>
                <a:gd name="T5" fmla="*/ 4 h 214"/>
                <a:gd name="T6" fmla="*/ 17 w 214"/>
                <a:gd name="T7" fmla="*/ 2 h 214"/>
                <a:gd name="T8" fmla="*/ 20 w 214"/>
                <a:gd name="T9" fmla="*/ 1 h 214"/>
                <a:gd name="T10" fmla="*/ 24 w 214"/>
                <a:gd name="T11" fmla="*/ 1 h 214"/>
                <a:gd name="T12" fmla="*/ 27 w 214"/>
                <a:gd name="T13" fmla="*/ 0 h 214"/>
                <a:gd name="T14" fmla="*/ 30 w 214"/>
                <a:gd name="T15" fmla="*/ 1 h 214"/>
                <a:gd name="T16" fmla="*/ 34 w 214"/>
                <a:gd name="T17" fmla="*/ 1 h 214"/>
                <a:gd name="T18" fmla="*/ 37 w 214"/>
                <a:gd name="T19" fmla="*/ 2 h 214"/>
                <a:gd name="T20" fmla="*/ 40 w 214"/>
                <a:gd name="T21" fmla="*/ 4 h 214"/>
                <a:gd name="T22" fmla="*/ 43 w 214"/>
                <a:gd name="T23" fmla="*/ 6 h 214"/>
                <a:gd name="T24" fmla="*/ 46 w 214"/>
                <a:gd name="T25" fmla="*/ 8 h 214"/>
                <a:gd name="T26" fmla="*/ 48 w 214"/>
                <a:gd name="T27" fmla="*/ 11 h 214"/>
                <a:gd name="T28" fmla="*/ 50 w 214"/>
                <a:gd name="T29" fmla="*/ 14 h 214"/>
                <a:gd name="T30" fmla="*/ 52 w 214"/>
                <a:gd name="T31" fmla="*/ 17 h 214"/>
                <a:gd name="T32" fmla="*/ 53 w 214"/>
                <a:gd name="T33" fmla="*/ 20 h 214"/>
                <a:gd name="T34" fmla="*/ 53 w 214"/>
                <a:gd name="T35" fmla="*/ 24 h 214"/>
                <a:gd name="T36" fmla="*/ 54 w 214"/>
                <a:gd name="T37" fmla="*/ 27 h 214"/>
                <a:gd name="T38" fmla="*/ 53 w 214"/>
                <a:gd name="T39" fmla="*/ 30 h 214"/>
                <a:gd name="T40" fmla="*/ 53 w 214"/>
                <a:gd name="T41" fmla="*/ 34 h 214"/>
                <a:gd name="T42" fmla="*/ 52 w 214"/>
                <a:gd name="T43" fmla="*/ 37 h 214"/>
                <a:gd name="T44" fmla="*/ 50 w 214"/>
                <a:gd name="T45" fmla="*/ 40 h 214"/>
                <a:gd name="T46" fmla="*/ 48 w 214"/>
                <a:gd name="T47" fmla="*/ 43 h 214"/>
                <a:gd name="T48" fmla="*/ 46 w 214"/>
                <a:gd name="T49" fmla="*/ 46 h 214"/>
                <a:gd name="T50" fmla="*/ 43 w 214"/>
                <a:gd name="T51" fmla="*/ 48 h 214"/>
                <a:gd name="T52" fmla="*/ 40 w 214"/>
                <a:gd name="T53" fmla="*/ 50 h 214"/>
                <a:gd name="T54" fmla="*/ 37 w 214"/>
                <a:gd name="T55" fmla="*/ 52 h 214"/>
                <a:gd name="T56" fmla="*/ 34 w 214"/>
                <a:gd name="T57" fmla="*/ 53 h 214"/>
                <a:gd name="T58" fmla="*/ 30 w 214"/>
                <a:gd name="T59" fmla="*/ 53 h 214"/>
                <a:gd name="T60" fmla="*/ 27 w 214"/>
                <a:gd name="T61" fmla="*/ 54 h 214"/>
                <a:gd name="T62" fmla="*/ 24 w 214"/>
                <a:gd name="T63" fmla="*/ 53 h 214"/>
                <a:gd name="T64" fmla="*/ 20 w 214"/>
                <a:gd name="T65" fmla="*/ 53 h 214"/>
                <a:gd name="T66" fmla="*/ 17 w 214"/>
                <a:gd name="T67" fmla="*/ 52 h 214"/>
                <a:gd name="T68" fmla="*/ 14 w 214"/>
                <a:gd name="T69" fmla="*/ 50 h 214"/>
                <a:gd name="T70" fmla="*/ 11 w 214"/>
                <a:gd name="T71" fmla="*/ 48 h 214"/>
                <a:gd name="T72" fmla="*/ 8 w 214"/>
                <a:gd name="T73" fmla="*/ 46 h 214"/>
                <a:gd name="T74" fmla="*/ 6 w 214"/>
                <a:gd name="T75" fmla="*/ 43 h 214"/>
                <a:gd name="T76" fmla="*/ 4 w 214"/>
                <a:gd name="T77" fmla="*/ 40 h 214"/>
                <a:gd name="T78" fmla="*/ 2 w 214"/>
                <a:gd name="T79" fmla="*/ 37 h 214"/>
                <a:gd name="T80" fmla="*/ 1 w 214"/>
                <a:gd name="T81" fmla="*/ 34 h 214"/>
                <a:gd name="T82" fmla="*/ 1 w 214"/>
                <a:gd name="T83" fmla="*/ 30 h 214"/>
                <a:gd name="T84" fmla="*/ 0 w 214"/>
                <a:gd name="T85" fmla="*/ 27 h 214"/>
                <a:gd name="T86" fmla="*/ 1 w 214"/>
                <a:gd name="T87" fmla="*/ 24 h 214"/>
                <a:gd name="T88" fmla="*/ 1 w 214"/>
                <a:gd name="T89" fmla="*/ 20 h 214"/>
                <a:gd name="T90" fmla="*/ 2 w 214"/>
                <a:gd name="T91" fmla="*/ 17 h 214"/>
                <a:gd name="T92" fmla="*/ 4 w 214"/>
                <a:gd name="T93" fmla="*/ 14 h 214"/>
                <a:gd name="T94" fmla="*/ 6 w 214"/>
                <a:gd name="T95" fmla="*/ 11 h 214"/>
                <a:gd name="T96" fmla="*/ 8 w 214"/>
                <a:gd name="T97" fmla="*/ 8 h 214"/>
                <a:gd name="T98" fmla="*/ 8 w 214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4"/>
                <a:gd name="T152" fmla="*/ 214 w 214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4">
                  <a:moveTo>
                    <a:pt x="32" y="31"/>
                  </a:moveTo>
                  <a:lnTo>
                    <a:pt x="42" y="22"/>
                  </a:lnTo>
                  <a:lnTo>
                    <a:pt x="54" y="14"/>
                  </a:lnTo>
                  <a:lnTo>
                    <a:pt x="66" y="8"/>
                  </a:lnTo>
                  <a:lnTo>
                    <a:pt x="79" y="3"/>
                  </a:lnTo>
                  <a:lnTo>
                    <a:pt x="93" y="1"/>
                  </a:lnTo>
                  <a:lnTo>
                    <a:pt x="107" y="0"/>
                  </a:lnTo>
                  <a:lnTo>
                    <a:pt x="119" y="1"/>
                  </a:lnTo>
                  <a:lnTo>
                    <a:pt x="133" y="3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3" y="32"/>
                  </a:lnTo>
                  <a:lnTo>
                    <a:pt x="192" y="43"/>
                  </a:lnTo>
                  <a:lnTo>
                    <a:pt x="200" y="54"/>
                  </a:lnTo>
                  <a:lnTo>
                    <a:pt x="206" y="67"/>
                  </a:lnTo>
                  <a:lnTo>
                    <a:pt x="210" y="80"/>
                  </a:lnTo>
                  <a:lnTo>
                    <a:pt x="212" y="93"/>
                  </a:lnTo>
                  <a:lnTo>
                    <a:pt x="214" y="107"/>
                  </a:lnTo>
                  <a:lnTo>
                    <a:pt x="212" y="121"/>
                  </a:lnTo>
                  <a:lnTo>
                    <a:pt x="210" y="133"/>
                  </a:lnTo>
                  <a:lnTo>
                    <a:pt x="206" y="147"/>
                  </a:lnTo>
                  <a:lnTo>
                    <a:pt x="200" y="159"/>
                  </a:lnTo>
                  <a:lnTo>
                    <a:pt x="192" y="170"/>
                  </a:lnTo>
                  <a:lnTo>
                    <a:pt x="183" y="183"/>
                  </a:lnTo>
                  <a:lnTo>
                    <a:pt x="170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3" y="211"/>
                  </a:lnTo>
                  <a:lnTo>
                    <a:pt x="121" y="212"/>
                  </a:lnTo>
                  <a:lnTo>
                    <a:pt x="107" y="214"/>
                  </a:lnTo>
                  <a:lnTo>
                    <a:pt x="93" y="212"/>
                  </a:lnTo>
                  <a:lnTo>
                    <a:pt x="80" y="211"/>
                  </a:lnTo>
                  <a:lnTo>
                    <a:pt x="66" y="206"/>
                  </a:lnTo>
                  <a:lnTo>
                    <a:pt x="54" y="200"/>
                  </a:lnTo>
                  <a:lnTo>
                    <a:pt x="43" y="192"/>
                  </a:lnTo>
                  <a:lnTo>
                    <a:pt x="32" y="183"/>
                  </a:lnTo>
                  <a:lnTo>
                    <a:pt x="22" y="170"/>
                  </a:lnTo>
                  <a:lnTo>
                    <a:pt x="14" y="159"/>
                  </a:lnTo>
                  <a:lnTo>
                    <a:pt x="8" y="147"/>
                  </a:lnTo>
                  <a:lnTo>
                    <a:pt x="4" y="133"/>
                  </a:lnTo>
                  <a:lnTo>
                    <a:pt x="1" y="119"/>
                  </a:lnTo>
                  <a:lnTo>
                    <a:pt x="0" y="107"/>
                  </a:lnTo>
                  <a:lnTo>
                    <a:pt x="1" y="93"/>
                  </a:lnTo>
                  <a:lnTo>
                    <a:pt x="4" y="79"/>
                  </a:lnTo>
                  <a:lnTo>
                    <a:pt x="8" y="65"/>
                  </a:lnTo>
                  <a:lnTo>
                    <a:pt x="14" y="53"/>
                  </a:lnTo>
                  <a:lnTo>
                    <a:pt x="22" y="42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2" name="Freeform 59"/>
            <p:cNvSpPr>
              <a:spLocks/>
            </p:cNvSpPr>
            <p:nvPr/>
          </p:nvSpPr>
          <p:spPr bwMode="auto">
            <a:xfrm>
              <a:off x="4157" y="2297"/>
              <a:ext cx="107" cy="107"/>
            </a:xfrm>
            <a:custGeom>
              <a:avLst/>
              <a:gdLst>
                <a:gd name="T0" fmla="*/ 8 w 214"/>
                <a:gd name="T1" fmla="*/ 8 h 214"/>
                <a:gd name="T2" fmla="*/ 11 w 214"/>
                <a:gd name="T3" fmla="*/ 6 h 214"/>
                <a:gd name="T4" fmla="*/ 14 w 214"/>
                <a:gd name="T5" fmla="*/ 4 h 214"/>
                <a:gd name="T6" fmla="*/ 17 w 214"/>
                <a:gd name="T7" fmla="*/ 2 h 214"/>
                <a:gd name="T8" fmla="*/ 20 w 214"/>
                <a:gd name="T9" fmla="*/ 1 h 214"/>
                <a:gd name="T10" fmla="*/ 24 w 214"/>
                <a:gd name="T11" fmla="*/ 1 h 214"/>
                <a:gd name="T12" fmla="*/ 27 w 214"/>
                <a:gd name="T13" fmla="*/ 0 h 214"/>
                <a:gd name="T14" fmla="*/ 30 w 214"/>
                <a:gd name="T15" fmla="*/ 1 h 214"/>
                <a:gd name="T16" fmla="*/ 34 w 214"/>
                <a:gd name="T17" fmla="*/ 1 h 214"/>
                <a:gd name="T18" fmla="*/ 37 w 214"/>
                <a:gd name="T19" fmla="*/ 2 h 214"/>
                <a:gd name="T20" fmla="*/ 40 w 214"/>
                <a:gd name="T21" fmla="*/ 4 h 214"/>
                <a:gd name="T22" fmla="*/ 43 w 214"/>
                <a:gd name="T23" fmla="*/ 6 h 214"/>
                <a:gd name="T24" fmla="*/ 46 w 214"/>
                <a:gd name="T25" fmla="*/ 8 h 214"/>
                <a:gd name="T26" fmla="*/ 48 w 214"/>
                <a:gd name="T27" fmla="*/ 11 h 214"/>
                <a:gd name="T28" fmla="*/ 50 w 214"/>
                <a:gd name="T29" fmla="*/ 14 h 214"/>
                <a:gd name="T30" fmla="*/ 52 w 214"/>
                <a:gd name="T31" fmla="*/ 17 h 214"/>
                <a:gd name="T32" fmla="*/ 53 w 214"/>
                <a:gd name="T33" fmla="*/ 20 h 214"/>
                <a:gd name="T34" fmla="*/ 53 w 214"/>
                <a:gd name="T35" fmla="*/ 24 h 214"/>
                <a:gd name="T36" fmla="*/ 54 w 214"/>
                <a:gd name="T37" fmla="*/ 27 h 214"/>
                <a:gd name="T38" fmla="*/ 53 w 214"/>
                <a:gd name="T39" fmla="*/ 30 h 214"/>
                <a:gd name="T40" fmla="*/ 53 w 214"/>
                <a:gd name="T41" fmla="*/ 34 h 214"/>
                <a:gd name="T42" fmla="*/ 52 w 214"/>
                <a:gd name="T43" fmla="*/ 37 h 214"/>
                <a:gd name="T44" fmla="*/ 50 w 214"/>
                <a:gd name="T45" fmla="*/ 40 h 214"/>
                <a:gd name="T46" fmla="*/ 48 w 214"/>
                <a:gd name="T47" fmla="*/ 43 h 214"/>
                <a:gd name="T48" fmla="*/ 46 w 214"/>
                <a:gd name="T49" fmla="*/ 46 h 214"/>
                <a:gd name="T50" fmla="*/ 43 w 214"/>
                <a:gd name="T51" fmla="*/ 48 h 214"/>
                <a:gd name="T52" fmla="*/ 40 w 214"/>
                <a:gd name="T53" fmla="*/ 50 h 214"/>
                <a:gd name="T54" fmla="*/ 37 w 214"/>
                <a:gd name="T55" fmla="*/ 52 h 214"/>
                <a:gd name="T56" fmla="*/ 34 w 214"/>
                <a:gd name="T57" fmla="*/ 53 h 214"/>
                <a:gd name="T58" fmla="*/ 30 w 214"/>
                <a:gd name="T59" fmla="*/ 53 h 214"/>
                <a:gd name="T60" fmla="*/ 27 w 214"/>
                <a:gd name="T61" fmla="*/ 54 h 214"/>
                <a:gd name="T62" fmla="*/ 24 w 214"/>
                <a:gd name="T63" fmla="*/ 53 h 214"/>
                <a:gd name="T64" fmla="*/ 20 w 214"/>
                <a:gd name="T65" fmla="*/ 53 h 214"/>
                <a:gd name="T66" fmla="*/ 17 w 214"/>
                <a:gd name="T67" fmla="*/ 52 h 214"/>
                <a:gd name="T68" fmla="*/ 14 w 214"/>
                <a:gd name="T69" fmla="*/ 50 h 214"/>
                <a:gd name="T70" fmla="*/ 11 w 214"/>
                <a:gd name="T71" fmla="*/ 48 h 214"/>
                <a:gd name="T72" fmla="*/ 8 w 214"/>
                <a:gd name="T73" fmla="*/ 46 h 214"/>
                <a:gd name="T74" fmla="*/ 6 w 214"/>
                <a:gd name="T75" fmla="*/ 43 h 214"/>
                <a:gd name="T76" fmla="*/ 4 w 214"/>
                <a:gd name="T77" fmla="*/ 40 h 214"/>
                <a:gd name="T78" fmla="*/ 2 w 214"/>
                <a:gd name="T79" fmla="*/ 37 h 214"/>
                <a:gd name="T80" fmla="*/ 1 w 214"/>
                <a:gd name="T81" fmla="*/ 34 h 214"/>
                <a:gd name="T82" fmla="*/ 1 w 214"/>
                <a:gd name="T83" fmla="*/ 30 h 214"/>
                <a:gd name="T84" fmla="*/ 0 w 214"/>
                <a:gd name="T85" fmla="*/ 27 h 214"/>
                <a:gd name="T86" fmla="*/ 1 w 214"/>
                <a:gd name="T87" fmla="*/ 24 h 214"/>
                <a:gd name="T88" fmla="*/ 1 w 214"/>
                <a:gd name="T89" fmla="*/ 20 h 214"/>
                <a:gd name="T90" fmla="*/ 2 w 214"/>
                <a:gd name="T91" fmla="*/ 17 h 214"/>
                <a:gd name="T92" fmla="*/ 4 w 214"/>
                <a:gd name="T93" fmla="*/ 14 h 214"/>
                <a:gd name="T94" fmla="*/ 6 w 214"/>
                <a:gd name="T95" fmla="*/ 11 h 214"/>
                <a:gd name="T96" fmla="*/ 8 w 214"/>
                <a:gd name="T97" fmla="*/ 8 h 214"/>
                <a:gd name="T98" fmla="*/ 8 w 214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4"/>
                <a:gd name="T152" fmla="*/ 214 w 214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4">
                  <a:moveTo>
                    <a:pt x="32" y="31"/>
                  </a:moveTo>
                  <a:lnTo>
                    <a:pt x="42" y="22"/>
                  </a:lnTo>
                  <a:lnTo>
                    <a:pt x="54" y="14"/>
                  </a:lnTo>
                  <a:lnTo>
                    <a:pt x="66" y="8"/>
                  </a:lnTo>
                  <a:lnTo>
                    <a:pt x="79" y="3"/>
                  </a:lnTo>
                  <a:lnTo>
                    <a:pt x="93" y="1"/>
                  </a:lnTo>
                  <a:lnTo>
                    <a:pt x="107" y="0"/>
                  </a:lnTo>
                  <a:lnTo>
                    <a:pt x="119" y="1"/>
                  </a:lnTo>
                  <a:lnTo>
                    <a:pt x="133" y="3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3" y="32"/>
                  </a:lnTo>
                  <a:lnTo>
                    <a:pt x="192" y="43"/>
                  </a:lnTo>
                  <a:lnTo>
                    <a:pt x="200" y="54"/>
                  </a:lnTo>
                  <a:lnTo>
                    <a:pt x="206" y="67"/>
                  </a:lnTo>
                  <a:lnTo>
                    <a:pt x="210" y="80"/>
                  </a:lnTo>
                  <a:lnTo>
                    <a:pt x="212" y="93"/>
                  </a:lnTo>
                  <a:lnTo>
                    <a:pt x="214" y="107"/>
                  </a:lnTo>
                  <a:lnTo>
                    <a:pt x="212" y="121"/>
                  </a:lnTo>
                  <a:lnTo>
                    <a:pt x="210" y="133"/>
                  </a:lnTo>
                  <a:lnTo>
                    <a:pt x="206" y="147"/>
                  </a:lnTo>
                  <a:lnTo>
                    <a:pt x="200" y="159"/>
                  </a:lnTo>
                  <a:lnTo>
                    <a:pt x="192" y="170"/>
                  </a:lnTo>
                  <a:lnTo>
                    <a:pt x="183" y="183"/>
                  </a:lnTo>
                  <a:lnTo>
                    <a:pt x="170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3" y="211"/>
                  </a:lnTo>
                  <a:lnTo>
                    <a:pt x="121" y="212"/>
                  </a:lnTo>
                  <a:lnTo>
                    <a:pt x="107" y="214"/>
                  </a:lnTo>
                  <a:lnTo>
                    <a:pt x="93" y="212"/>
                  </a:lnTo>
                  <a:lnTo>
                    <a:pt x="80" y="211"/>
                  </a:lnTo>
                  <a:lnTo>
                    <a:pt x="66" y="206"/>
                  </a:lnTo>
                  <a:lnTo>
                    <a:pt x="54" y="200"/>
                  </a:lnTo>
                  <a:lnTo>
                    <a:pt x="43" y="192"/>
                  </a:lnTo>
                  <a:lnTo>
                    <a:pt x="32" y="183"/>
                  </a:lnTo>
                  <a:lnTo>
                    <a:pt x="22" y="170"/>
                  </a:lnTo>
                  <a:lnTo>
                    <a:pt x="14" y="159"/>
                  </a:lnTo>
                  <a:lnTo>
                    <a:pt x="8" y="147"/>
                  </a:lnTo>
                  <a:lnTo>
                    <a:pt x="4" y="133"/>
                  </a:lnTo>
                  <a:lnTo>
                    <a:pt x="1" y="119"/>
                  </a:lnTo>
                  <a:lnTo>
                    <a:pt x="0" y="107"/>
                  </a:lnTo>
                  <a:lnTo>
                    <a:pt x="1" y="93"/>
                  </a:lnTo>
                  <a:lnTo>
                    <a:pt x="4" y="79"/>
                  </a:lnTo>
                  <a:lnTo>
                    <a:pt x="8" y="65"/>
                  </a:lnTo>
                  <a:lnTo>
                    <a:pt x="14" y="53"/>
                  </a:lnTo>
                  <a:lnTo>
                    <a:pt x="22" y="42"/>
                  </a:lnTo>
                  <a:lnTo>
                    <a:pt x="32" y="3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3" name="Freeform 60"/>
            <p:cNvSpPr>
              <a:spLocks/>
            </p:cNvSpPr>
            <p:nvPr/>
          </p:nvSpPr>
          <p:spPr bwMode="auto">
            <a:xfrm>
              <a:off x="4173" y="2296"/>
              <a:ext cx="92" cy="93"/>
            </a:xfrm>
            <a:custGeom>
              <a:avLst/>
              <a:gdLst>
                <a:gd name="T0" fmla="*/ 0 w 184"/>
                <a:gd name="T1" fmla="*/ 8 h 186"/>
                <a:gd name="T2" fmla="*/ 1 w 184"/>
                <a:gd name="T3" fmla="*/ 9 h 186"/>
                <a:gd name="T4" fmla="*/ 3 w 184"/>
                <a:gd name="T5" fmla="*/ 6 h 186"/>
                <a:gd name="T6" fmla="*/ 8 w 184"/>
                <a:gd name="T7" fmla="*/ 4 h 186"/>
                <a:gd name="T8" fmla="*/ 9 w 184"/>
                <a:gd name="T9" fmla="*/ 3 h 186"/>
                <a:gd name="T10" fmla="*/ 12 w 184"/>
                <a:gd name="T11" fmla="*/ 2 h 186"/>
                <a:gd name="T12" fmla="*/ 19 w 184"/>
                <a:gd name="T13" fmla="*/ 1 h 186"/>
                <a:gd name="T14" fmla="*/ 22 w 184"/>
                <a:gd name="T15" fmla="*/ 2 h 186"/>
                <a:gd name="T16" fmla="*/ 26 w 184"/>
                <a:gd name="T17" fmla="*/ 2 h 186"/>
                <a:gd name="T18" fmla="*/ 29 w 184"/>
                <a:gd name="T19" fmla="*/ 3 h 186"/>
                <a:gd name="T20" fmla="*/ 31 w 184"/>
                <a:gd name="T21" fmla="*/ 4 h 186"/>
                <a:gd name="T22" fmla="*/ 35 w 184"/>
                <a:gd name="T23" fmla="*/ 6 h 186"/>
                <a:gd name="T24" fmla="*/ 38 w 184"/>
                <a:gd name="T25" fmla="*/ 9 h 186"/>
                <a:gd name="T26" fmla="*/ 40 w 184"/>
                <a:gd name="T27" fmla="*/ 12 h 186"/>
                <a:gd name="T28" fmla="*/ 43 w 184"/>
                <a:gd name="T29" fmla="*/ 15 h 186"/>
                <a:gd name="T30" fmla="*/ 44 w 184"/>
                <a:gd name="T31" fmla="*/ 18 h 186"/>
                <a:gd name="T32" fmla="*/ 45 w 184"/>
                <a:gd name="T33" fmla="*/ 21 h 186"/>
                <a:gd name="T34" fmla="*/ 45 w 184"/>
                <a:gd name="T35" fmla="*/ 24 h 186"/>
                <a:gd name="T36" fmla="*/ 46 w 184"/>
                <a:gd name="T37" fmla="*/ 27 h 186"/>
                <a:gd name="T38" fmla="*/ 45 w 184"/>
                <a:gd name="T39" fmla="*/ 31 h 186"/>
                <a:gd name="T40" fmla="*/ 45 w 184"/>
                <a:gd name="T41" fmla="*/ 34 h 186"/>
                <a:gd name="T42" fmla="*/ 44 w 184"/>
                <a:gd name="T43" fmla="*/ 38 h 186"/>
                <a:gd name="T44" fmla="*/ 43 w 184"/>
                <a:gd name="T45" fmla="*/ 40 h 186"/>
                <a:gd name="T46" fmla="*/ 40 w 184"/>
                <a:gd name="T47" fmla="*/ 43 h 186"/>
                <a:gd name="T48" fmla="*/ 38 w 184"/>
                <a:gd name="T49" fmla="*/ 46 h 186"/>
                <a:gd name="T50" fmla="*/ 39 w 184"/>
                <a:gd name="T51" fmla="*/ 47 h 186"/>
                <a:gd name="T52" fmla="*/ 41 w 184"/>
                <a:gd name="T53" fmla="*/ 44 h 186"/>
                <a:gd name="T54" fmla="*/ 43 w 184"/>
                <a:gd name="T55" fmla="*/ 42 h 186"/>
                <a:gd name="T56" fmla="*/ 44 w 184"/>
                <a:gd name="T57" fmla="*/ 38 h 186"/>
                <a:gd name="T58" fmla="*/ 46 w 184"/>
                <a:gd name="T59" fmla="*/ 34 h 186"/>
                <a:gd name="T60" fmla="*/ 46 w 184"/>
                <a:gd name="T61" fmla="*/ 31 h 186"/>
                <a:gd name="T62" fmla="*/ 46 w 184"/>
                <a:gd name="T63" fmla="*/ 27 h 186"/>
                <a:gd name="T64" fmla="*/ 46 w 184"/>
                <a:gd name="T65" fmla="*/ 24 h 186"/>
                <a:gd name="T66" fmla="*/ 46 w 184"/>
                <a:gd name="T67" fmla="*/ 21 h 186"/>
                <a:gd name="T68" fmla="*/ 44 w 184"/>
                <a:gd name="T69" fmla="*/ 18 h 186"/>
                <a:gd name="T70" fmla="*/ 43 w 184"/>
                <a:gd name="T71" fmla="*/ 13 h 186"/>
                <a:gd name="T72" fmla="*/ 41 w 184"/>
                <a:gd name="T73" fmla="*/ 11 h 186"/>
                <a:gd name="T74" fmla="*/ 39 w 184"/>
                <a:gd name="T75" fmla="*/ 9 h 186"/>
                <a:gd name="T76" fmla="*/ 36 w 184"/>
                <a:gd name="T77" fmla="*/ 6 h 186"/>
                <a:gd name="T78" fmla="*/ 34 w 184"/>
                <a:gd name="T79" fmla="*/ 4 h 186"/>
                <a:gd name="T80" fmla="*/ 29 w 184"/>
                <a:gd name="T81" fmla="*/ 2 h 186"/>
                <a:gd name="T82" fmla="*/ 26 w 184"/>
                <a:gd name="T83" fmla="*/ 1 h 186"/>
                <a:gd name="T84" fmla="*/ 22 w 184"/>
                <a:gd name="T85" fmla="*/ 1 h 186"/>
                <a:gd name="T86" fmla="*/ 19 w 184"/>
                <a:gd name="T87" fmla="*/ 0 h 186"/>
                <a:gd name="T88" fmla="*/ 12 w 184"/>
                <a:gd name="T89" fmla="*/ 1 h 186"/>
                <a:gd name="T90" fmla="*/ 9 w 184"/>
                <a:gd name="T91" fmla="*/ 2 h 186"/>
                <a:gd name="T92" fmla="*/ 4 w 184"/>
                <a:gd name="T93" fmla="*/ 5 h 186"/>
                <a:gd name="T94" fmla="*/ 3 w 184"/>
                <a:gd name="T95" fmla="*/ 6 h 186"/>
                <a:gd name="T96" fmla="*/ 0 w 184"/>
                <a:gd name="T97" fmla="*/ 8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4"/>
                <a:gd name="T148" fmla="*/ 0 h 186"/>
                <a:gd name="T149" fmla="*/ 184 w 184"/>
                <a:gd name="T150" fmla="*/ 186 h 1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4" h="186">
                  <a:moveTo>
                    <a:pt x="0" y="31"/>
                  </a:moveTo>
                  <a:lnTo>
                    <a:pt x="3" y="34"/>
                  </a:lnTo>
                  <a:lnTo>
                    <a:pt x="12" y="25"/>
                  </a:lnTo>
                  <a:lnTo>
                    <a:pt x="31" y="14"/>
                  </a:lnTo>
                  <a:lnTo>
                    <a:pt x="35" y="11"/>
                  </a:lnTo>
                  <a:lnTo>
                    <a:pt x="48" y="7"/>
                  </a:lnTo>
                  <a:lnTo>
                    <a:pt x="76" y="3"/>
                  </a:lnTo>
                  <a:lnTo>
                    <a:pt x="88" y="5"/>
                  </a:lnTo>
                  <a:lnTo>
                    <a:pt x="102" y="7"/>
                  </a:lnTo>
                  <a:lnTo>
                    <a:pt x="116" y="11"/>
                  </a:lnTo>
                  <a:lnTo>
                    <a:pt x="124" y="16"/>
                  </a:lnTo>
                  <a:lnTo>
                    <a:pt x="138" y="25"/>
                  </a:lnTo>
                  <a:lnTo>
                    <a:pt x="150" y="36"/>
                  </a:lnTo>
                  <a:lnTo>
                    <a:pt x="159" y="47"/>
                  </a:lnTo>
                  <a:lnTo>
                    <a:pt x="169" y="61"/>
                  </a:lnTo>
                  <a:lnTo>
                    <a:pt x="173" y="69"/>
                  </a:lnTo>
                  <a:lnTo>
                    <a:pt x="178" y="82"/>
                  </a:lnTo>
                  <a:lnTo>
                    <a:pt x="179" y="95"/>
                  </a:lnTo>
                  <a:lnTo>
                    <a:pt x="181" y="109"/>
                  </a:lnTo>
                  <a:lnTo>
                    <a:pt x="179" y="123"/>
                  </a:lnTo>
                  <a:lnTo>
                    <a:pt x="178" y="135"/>
                  </a:lnTo>
                  <a:lnTo>
                    <a:pt x="173" y="149"/>
                  </a:lnTo>
                  <a:lnTo>
                    <a:pt x="169" y="157"/>
                  </a:lnTo>
                  <a:lnTo>
                    <a:pt x="159" y="171"/>
                  </a:lnTo>
                  <a:lnTo>
                    <a:pt x="150" y="183"/>
                  </a:lnTo>
                  <a:lnTo>
                    <a:pt x="153" y="186"/>
                  </a:lnTo>
                  <a:lnTo>
                    <a:pt x="162" y="174"/>
                  </a:lnTo>
                  <a:lnTo>
                    <a:pt x="169" y="166"/>
                  </a:lnTo>
                  <a:lnTo>
                    <a:pt x="176" y="149"/>
                  </a:lnTo>
                  <a:lnTo>
                    <a:pt x="181" y="135"/>
                  </a:lnTo>
                  <a:lnTo>
                    <a:pt x="183" y="123"/>
                  </a:lnTo>
                  <a:lnTo>
                    <a:pt x="184" y="109"/>
                  </a:lnTo>
                  <a:lnTo>
                    <a:pt x="183" y="95"/>
                  </a:lnTo>
                  <a:lnTo>
                    <a:pt x="181" y="82"/>
                  </a:lnTo>
                  <a:lnTo>
                    <a:pt x="176" y="69"/>
                  </a:lnTo>
                  <a:lnTo>
                    <a:pt x="169" y="51"/>
                  </a:lnTo>
                  <a:lnTo>
                    <a:pt x="162" y="44"/>
                  </a:lnTo>
                  <a:lnTo>
                    <a:pt x="153" y="33"/>
                  </a:lnTo>
                  <a:lnTo>
                    <a:pt x="141" y="22"/>
                  </a:lnTo>
                  <a:lnTo>
                    <a:pt x="133" y="16"/>
                  </a:lnTo>
                  <a:lnTo>
                    <a:pt x="116" y="8"/>
                  </a:lnTo>
                  <a:lnTo>
                    <a:pt x="102" y="3"/>
                  </a:lnTo>
                  <a:lnTo>
                    <a:pt x="88" y="2"/>
                  </a:lnTo>
                  <a:lnTo>
                    <a:pt x="76" y="0"/>
                  </a:lnTo>
                  <a:lnTo>
                    <a:pt x="48" y="3"/>
                  </a:lnTo>
                  <a:lnTo>
                    <a:pt x="35" y="8"/>
                  </a:lnTo>
                  <a:lnTo>
                    <a:pt x="15" y="17"/>
                  </a:lnTo>
                  <a:lnTo>
                    <a:pt x="9" y="2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4" name="Freeform 61"/>
            <p:cNvSpPr>
              <a:spLocks/>
            </p:cNvSpPr>
            <p:nvPr/>
          </p:nvSpPr>
          <p:spPr bwMode="auto">
            <a:xfrm>
              <a:off x="4157" y="2317"/>
              <a:ext cx="93" cy="88"/>
            </a:xfrm>
            <a:custGeom>
              <a:avLst/>
              <a:gdLst>
                <a:gd name="T0" fmla="*/ 46 w 186"/>
                <a:gd name="T1" fmla="*/ 36 h 175"/>
                <a:gd name="T2" fmla="*/ 43 w 186"/>
                <a:gd name="T3" fmla="*/ 38 h 175"/>
                <a:gd name="T4" fmla="*/ 40 w 186"/>
                <a:gd name="T5" fmla="*/ 40 h 175"/>
                <a:gd name="T6" fmla="*/ 38 w 186"/>
                <a:gd name="T7" fmla="*/ 41 h 175"/>
                <a:gd name="T8" fmla="*/ 34 w 186"/>
                <a:gd name="T9" fmla="*/ 43 h 175"/>
                <a:gd name="T10" fmla="*/ 31 w 186"/>
                <a:gd name="T11" fmla="*/ 43 h 175"/>
                <a:gd name="T12" fmla="*/ 27 w 186"/>
                <a:gd name="T13" fmla="*/ 43 h 175"/>
                <a:gd name="T14" fmla="*/ 24 w 186"/>
                <a:gd name="T15" fmla="*/ 43 h 175"/>
                <a:gd name="T16" fmla="*/ 21 w 186"/>
                <a:gd name="T17" fmla="*/ 43 h 175"/>
                <a:gd name="T18" fmla="*/ 17 w 186"/>
                <a:gd name="T19" fmla="*/ 41 h 175"/>
                <a:gd name="T20" fmla="*/ 15 w 186"/>
                <a:gd name="T21" fmla="*/ 40 h 175"/>
                <a:gd name="T22" fmla="*/ 12 w 186"/>
                <a:gd name="T23" fmla="*/ 38 h 175"/>
                <a:gd name="T24" fmla="*/ 9 w 186"/>
                <a:gd name="T25" fmla="*/ 36 h 175"/>
                <a:gd name="T26" fmla="*/ 6 w 186"/>
                <a:gd name="T27" fmla="*/ 33 h 175"/>
                <a:gd name="T28" fmla="*/ 4 w 186"/>
                <a:gd name="T29" fmla="*/ 29 h 175"/>
                <a:gd name="T30" fmla="*/ 3 w 186"/>
                <a:gd name="T31" fmla="*/ 27 h 175"/>
                <a:gd name="T32" fmla="*/ 2 w 186"/>
                <a:gd name="T33" fmla="*/ 20 h 175"/>
                <a:gd name="T34" fmla="*/ 1 w 186"/>
                <a:gd name="T35" fmla="*/ 17 h 175"/>
                <a:gd name="T36" fmla="*/ 2 w 186"/>
                <a:gd name="T37" fmla="*/ 14 h 175"/>
                <a:gd name="T38" fmla="*/ 3 w 186"/>
                <a:gd name="T39" fmla="*/ 7 h 175"/>
                <a:gd name="T40" fmla="*/ 4 w 186"/>
                <a:gd name="T41" fmla="*/ 5 h 175"/>
                <a:gd name="T42" fmla="*/ 6 w 186"/>
                <a:gd name="T43" fmla="*/ 1 h 175"/>
                <a:gd name="T44" fmla="*/ 6 w 186"/>
                <a:gd name="T45" fmla="*/ 0 h 175"/>
                <a:gd name="T46" fmla="*/ 4 w 186"/>
                <a:gd name="T47" fmla="*/ 2 h 175"/>
                <a:gd name="T48" fmla="*/ 2 w 186"/>
                <a:gd name="T49" fmla="*/ 7 h 175"/>
                <a:gd name="T50" fmla="*/ 1 w 186"/>
                <a:gd name="T51" fmla="*/ 14 h 175"/>
                <a:gd name="T52" fmla="*/ 0 w 186"/>
                <a:gd name="T53" fmla="*/ 17 h 175"/>
                <a:gd name="T54" fmla="*/ 1 w 186"/>
                <a:gd name="T55" fmla="*/ 20 h 175"/>
                <a:gd name="T56" fmla="*/ 2 w 186"/>
                <a:gd name="T57" fmla="*/ 27 h 175"/>
                <a:gd name="T58" fmla="*/ 4 w 186"/>
                <a:gd name="T59" fmla="*/ 31 h 175"/>
                <a:gd name="T60" fmla="*/ 6 w 186"/>
                <a:gd name="T61" fmla="*/ 33 h 175"/>
                <a:gd name="T62" fmla="*/ 9 w 186"/>
                <a:gd name="T63" fmla="*/ 36 h 175"/>
                <a:gd name="T64" fmla="*/ 11 w 186"/>
                <a:gd name="T65" fmla="*/ 39 h 175"/>
                <a:gd name="T66" fmla="*/ 13 w 186"/>
                <a:gd name="T67" fmla="*/ 40 h 175"/>
                <a:gd name="T68" fmla="*/ 17 w 186"/>
                <a:gd name="T69" fmla="*/ 42 h 175"/>
                <a:gd name="T70" fmla="*/ 21 w 186"/>
                <a:gd name="T71" fmla="*/ 43 h 175"/>
                <a:gd name="T72" fmla="*/ 24 w 186"/>
                <a:gd name="T73" fmla="*/ 44 h 175"/>
                <a:gd name="T74" fmla="*/ 27 w 186"/>
                <a:gd name="T75" fmla="*/ 44 h 175"/>
                <a:gd name="T76" fmla="*/ 31 w 186"/>
                <a:gd name="T77" fmla="*/ 44 h 175"/>
                <a:gd name="T78" fmla="*/ 34 w 186"/>
                <a:gd name="T79" fmla="*/ 43 h 175"/>
                <a:gd name="T80" fmla="*/ 38 w 186"/>
                <a:gd name="T81" fmla="*/ 42 h 175"/>
                <a:gd name="T82" fmla="*/ 42 w 186"/>
                <a:gd name="T83" fmla="*/ 40 h 175"/>
                <a:gd name="T84" fmla="*/ 44 w 186"/>
                <a:gd name="T85" fmla="*/ 39 h 175"/>
                <a:gd name="T86" fmla="*/ 47 w 186"/>
                <a:gd name="T87" fmla="*/ 36 h 175"/>
                <a:gd name="T88" fmla="*/ 46 w 186"/>
                <a:gd name="T89" fmla="*/ 36 h 1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6"/>
                <a:gd name="T136" fmla="*/ 0 h 175"/>
                <a:gd name="T137" fmla="*/ 186 w 186"/>
                <a:gd name="T138" fmla="*/ 175 h 1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6" h="175">
                  <a:moveTo>
                    <a:pt x="183" y="141"/>
                  </a:moveTo>
                  <a:lnTo>
                    <a:pt x="171" y="150"/>
                  </a:lnTo>
                  <a:lnTo>
                    <a:pt x="157" y="160"/>
                  </a:lnTo>
                  <a:lnTo>
                    <a:pt x="149" y="164"/>
                  </a:lnTo>
                  <a:lnTo>
                    <a:pt x="135" y="169"/>
                  </a:lnTo>
                  <a:lnTo>
                    <a:pt x="123" y="171"/>
                  </a:lnTo>
                  <a:lnTo>
                    <a:pt x="109" y="172"/>
                  </a:lnTo>
                  <a:lnTo>
                    <a:pt x="95" y="171"/>
                  </a:lnTo>
                  <a:lnTo>
                    <a:pt x="82" y="169"/>
                  </a:lnTo>
                  <a:lnTo>
                    <a:pt x="68" y="164"/>
                  </a:lnTo>
                  <a:lnTo>
                    <a:pt x="61" y="160"/>
                  </a:lnTo>
                  <a:lnTo>
                    <a:pt x="47" y="150"/>
                  </a:lnTo>
                  <a:lnTo>
                    <a:pt x="36" y="141"/>
                  </a:lnTo>
                  <a:lnTo>
                    <a:pt x="25" y="129"/>
                  </a:lnTo>
                  <a:lnTo>
                    <a:pt x="16" y="115"/>
                  </a:lnTo>
                  <a:lnTo>
                    <a:pt x="11" y="107"/>
                  </a:lnTo>
                  <a:lnTo>
                    <a:pt x="5" y="79"/>
                  </a:lnTo>
                  <a:lnTo>
                    <a:pt x="3" y="67"/>
                  </a:lnTo>
                  <a:lnTo>
                    <a:pt x="5" y="53"/>
                  </a:lnTo>
                  <a:lnTo>
                    <a:pt x="11" y="25"/>
                  </a:lnTo>
                  <a:lnTo>
                    <a:pt x="16" y="17"/>
                  </a:lnTo>
                  <a:lnTo>
                    <a:pt x="25" y="3"/>
                  </a:lnTo>
                  <a:lnTo>
                    <a:pt x="22" y="0"/>
                  </a:lnTo>
                  <a:lnTo>
                    <a:pt x="16" y="8"/>
                  </a:lnTo>
                  <a:lnTo>
                    <a:pt x="8" y="25"/>
                  </a:lnTo>
                  <a:lnTo>
                    <a:pt x="2" y="53"/>
                  </a:lnTo>
                  <a:lnTo>
                    <a:pt x="0" y="67"/>
                  </a:lnTo>
                  <a:lnTo>
                    <a:pt x="2" y="79"/>
                  </a:lnTo>
                  <a:lnTo>
                    <a:pt x="8" y="107"/>
                  </a:lnTo>
                  <a:lnTo>
                    <a:pt x="16" y="124"/>
                  </a:lnTo>
                  <a:lnTo>
                    <a:pt x="22" y="132"/>
                  </a:lnTo>
                  <a:lnTo>
                    <a:pt x="33" y="144"/>
                  </a:lnTo>
                  <a:lnTo>
                    <a:pt x="44" y="153"/>
                  </a:lnTo>
                  <a:lnTo>
                    <a:pt x="51" y="160"/>
                  </a:lnTo>
                  <a:lnTo>
                    <a:pt x="68" y="167"/>
                  </a:lnTo>
                  <a:lnTo>
                    <a:pt x="82" y="172"/>
                  </a:lnTo>
                  <a:lnTo>
                    <a:pt x="95" y="174"/>
                  </a:lnTo>
                  <a:lnTo>
                    <a:pt x="109" y="175"/>
                  </a:lnTo>
                  <a:lnTo>
                    <a:pt x="123" y="174"/>
                  </a:lnTo>
                  <a:lnTo>
                    <a:pt x="135" y="172"/>
                  </a:lnTo>
                  <a:lnTo>
                    <a:pt x="149" y="167"/>
                  </a:lnTo>
                  <a:lnTo>
                    <a:pt x="166" y="160"/>
                  </a:lnTo>
                  <a:lnTo>
                    <a:pt x="174" y="153"/>
                  </a:lnTo>
                  <a:lnTo>
                    <a:pt x="186" y="144"/>
                  </a:lnTo>
                  <a:lnTo>
                    <a:pt x="183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5" name="Freeform 62"/>
            <p:cNvSpPr>
              <a:spLocks/>
            </p:cNvSpPr>
            <p:nvPr/>
          </p:nvSpPr>
          <p:spPr bwMode="auto">
            <a:xfrm>
              <a:off x="1781" y="2017"/>
              <a:ext cx="107" cy="107"/>
            </a:xfrm>
            <a:custGeom>
              <a:avLst/>
              <a:gdLst>
                <a:gd name="T0" fmla="*/ 8 w 214"/>
                <a:gd name="T1" fmla="*/ 8 h 214"/>
                <a:gd name="T2" fmla="*/ 11 w 214"/>
                <a:gd name="T3" fmla="*/ 6 h 214"/>
                <a:gd name="T4" fmla="*/ 14 w 214"/>
                <a:gd name="T5" fmla="*/ 4 h 214"/>
                <a:gd name="T6" fmla="*/ 17 w 214"/>
                <a:gd name="T7" fmla="*/ 2 h 214"/>
                <a:gd name="T8" fmla="*/ 20 w 214"/>
                <a:gd name="T9" fmla="*/ 1 h 214"/>
                <a:gd name="T10" fmla="*/ 24 w 214"/>
                <a:gd name="T11" fmla="*/ 1 h 214"/>
                <a:gd name="T12" fmla="*/ 27 w 214"/>
                <a:gd name="T13" fmla="*/ 0 h 214"/>
                <a:gd name="T14" fmla="*/ 30 w 214"/>
                <a:gd name="T15" fmla="*/ 1 h 214"/>
                <a:gd name="T16" fmla="*/ 34 w 214"/>
                <a:gd name="T17" fmla="*/ 1 h 214"/>
                <a:gd name="T18" fmla="*/ 37 w 214"/>
                <a:gd name="T19" fmla="*/ 2 h 214"/>
                <a:gd name="T20" fmla="*/ 40 w 214"/>
                <a:gd name="T21" fmla="*/ 4 h 214"/>
                <a:gd name="T22" fmla="*/ 43 w 214"/>
                <a:gd name="T23" fmla="*/ 6 h 214"/>
                <a:gd name="T24" fmla="*/ 46 w 214"/>
                <a:gd name="T25" fmla="*/ 9 h 214"/>
                <a:gd name="T26" fmla="*/ 48 w 214"/>
                <a:gd name="T27" fmla="*/ 11 h 214"/>
                <a:gd name="T28" fmla="*/ 50 w 214"/>
                <a:gd name="T29" fmla="*/ 14 h 214"/>
                <a:gd name="T30" fmla="*/ 52 w 214"/>
                <a:gd name="T31" fmla="*/ 17 h 214"/>
                <a:gd name="T32" fmla="*/ 53 w 214"/>
                <a:gd name="T33" fmla="*/ 20 h 214"/>
                <a:gd name="T34" fmla="*/ 53 w 214"/>
                <a:gd name="T35" fmla="*/ 24 h 214"/>
                <a:gd name="T36" fmla="*/ 54 w 214"/>
                <a:gd name="T37" fmla="*/ 27 h 214"/>
                <a:gd name="T38" fmla="*/ 53 w 214"/>
                <a:gd name="T39" fmla="*/ 30 h 214"/>
                <a:gd name="T40" fmla="*/ 53 w 214"/>
                <a:gd name="T41" fmla="*/ 34 h 214"/>
                <a:gd name="T42" fmla="*/ 52 w 214"/>
                <a:gd name="T43" fmla="*/ 37 h 214"/>
                <a:gd name="T44" fmla="*/ 50 w 214"/>
                <a:gd name="T45" fmla="*/ 40 h 214"/>
                <a:gd name="T46" fmla="*/ 48 w 214"/>
                <a:gd name="T47" fmla="*/ 43 h 214"/>
                <a:gd name="T48" fmla="*/ 46 w 214"/>
                <a:gd name="T49" fmla="*/ 46 h 214"/>
                <a:gd name="T50" fmla="*/ 43 w 214"/>
                <a:gd name="T51" fmla="*/ 48 h 214"/>
                <a:gd name="T52" fmla="*/ 40 w 214"/>
                <a:gd name="T53" fmla="*/ 50 h 214"/>
                <a:gd name="T54" fmla="*/ 37 w 214"/>
                <a:gd name="T55" fmla="*/ 52 h 214"/>
                <a:gd name="T56" fmla="*/ 34 w 214"/>
                <a:gd name="T57" fmla="*/ 53 h 214"/>
                <a:gd name="T58" fmla="*/ 30 w 214"/>
                <a:gd name="T59" fmla="*/ 54 h 214"/>
                <a:gd name="T60" fmla="*/ 27 w 214"/>
                <a:gd name="T61" fmla="*/ 54 h 214"/>
                <a:gd name="T62" fmla="*/ 24 w 214"/>
                <a:gd name="T63" fmla="*/ 54 h 214"/>
                <a:gd name="T64" fmla="*/ 20 w 214"/>
                <a:gd name="T65" fmla="*/ 53 h 214"/>
                <a:gd name="T66" fmla="*/ 17 w 214"/>
                <a:gd name="T67" fmla="*/ 52 h 214"/>
                <a:gd name="T68" fmla="*/ 14 w 214"/>
                <a:gd name="T69" fmla="*/ 50 h 214"/>
                <a:gd name="T70" fmla="*/ 11 w 214"/>
                <a:gd name="T71" fmla="*/ 48 h 214"/>
                <a:gd name="T72" fmla="*/ 8 w 214"/>
                <a:gd name="T73" fmla="*/ 46 h 214"/>
                <a:gd name="T74" fmla="*/ 6 w 214"/>
                <a:gd name="T75" fmla="*/ 43 h 214"/>
                <a:gd name="T76" fmla="*/ 4 w 214"/>
                <a:gd name="T77" fmla="*/ 40 h 214"/>
                <a:gd name="T78" fmla="*/ 2 w 214"/>
                <a:gd name="T79" fmla="*/ 37 h 214"/>
                <a:gd name="T80" fmla="*/ 1 w 214"/>
                <a:gd name="T81" fmla="*/ 34 h 214"/>
                <a:gd name="T82" fmla="*/ 1 w 214"/>
                <a:gd name="T83" fmla="*/ 30 h 214"/>
                <a:gd name="T84" fmla="*/ 0 w 214"/>
                <a:gd name="T85" fmla="*/ 27 h 214"/>
                <a:gd name="T86" fmla="*/ 1 w 214"/>
                <a:gd name="T87" fmla="*/ 24 h 214"/>
                <a:gd name="T88" fmla="*/ 1 w 214"/>
                <a:gd name="T89" fmla="*/ 20 h 214"/>
                <a:gd name="T90" fmla="*/ 2 w 214"/>
                <a:gd name="T91" fmla="*/ 17 h 214"/>
                <a:gd name="T92" fmla="*/ 4 w 214"/>
                <a:gd name="T93" fmla="*/ 14 h 214"/>
                <a:gd name="T94" fmla="*/ 6 w 214"/>
                <a:gd name="T95" fmla="*/ 11 h 214"/>
                <a:gd name="T96" fmla="*/ 8 w 214"/>
                <a:gd name="T97" fmla="*/ 8 h 214"/>
                <a:gd name="T98" fmla="*/ 8 w 214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4"/>
                <a:gd name="T152" fmla="*/ 214 w 214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4">
                  <a:moveTo>
                    <a:pt x="31" y="31"/>
                  </a:moveTo>
                  <a:lnTo>
                    <a:pt x="42" y="22"/>
                  </a:lnTo>
                  <a:lnTo>
                    <a:pt x="54" y="14"/>
                  </a:lnTo>
                  <a:lnTo>
                    <a:pt x="66" y="8"/>
                  </a:lnTo>
                  <a:lnTo>
                    <a:pt x="79" y="4"/>
                  </a:lnTo>
                  <a:lnTo>
                    <a:pt x="93" y="2"/>
                  </a:lnTo>
                  <a:lnTo>
                    <a:pt x="107" y="0"/>
                  </a:lnTo>
                  <a:lnTo>
                    <a:pt x="119" y="2"/>
                  </a:lnTo>
                  <a:lnTo>
                    <a:pt x="133" y="4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1" y="33"/>
                  </a:lnTo>
                  <a:lnTo>
                    <a:pt x="192" y="42"/>
                  </a:lnTo>
                  <a:lnTo>
                    <a:pt x="200" y="55"/>
                  </a:lnTo>
                  <a:lnTo>
                    <a:pt x="206" y="67"/>
                  </a:lnTo>
                  <a:lnTo>
                    <a:pt x="209" y="79"/>
                  </a:lnTo>
                  <a:lnTo>
                    <a:pt x="212" y="93"/>
                  </a:lnTo>
                  <a:lnTo>
                    <a:pt x="214" y="107"/>
                  </a:lnTo>
                  <a:lnTo>
                    <a:pt x="212" y="120"/>
                  </a:lnTo>
                  <a:lnTo>
                    <a:pt x="209" y="134"/>
                  </a:lnTo>
                  <a:lnTo>
                    <a:pt x="206" y="148"/>
                  </a:lnTo>
                  <a:lnTo>
                    <a:pt x="200" y="160"/>
                  </a:lnTo>
                  <a:lnTo>
                    <a:pt x="192" y="171"/>
                  </a:lnTo>
                  <a:lnTo>
                    <a:pt x="181" y="183"/>
                  </a:lnTo>
                  <a:lnTo>
                    <a:pt x="172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5" y="211"/>
                  </a:lnTo>
                  <a:lnTo>
                    <a:pt x="121" y="213"/>
                  </a:lnTo>
                  <a:lnTo>
                    <a:pt x="107" y="214"/>
                  </a:lnTo>
                  <a:lnTo>
                    <a:pt x="94" y="213"/>
                  </a:lnTo>
                  <a:lnTo>
                    <a:pt x="80" y="211"/>
                  </a:lnTo>
                  <a:lnTo>
                    <a:pt x="66" y="206"/>
                  </a:lnTo>
                  <a:lnTo>
                    <a:pt x="54" y="200"/>
                  </a:lnTo>
                  <a:lnTo>
                    <a:pt x="43" y="192"/>
                  </a:lnTo>
                  <a:lnTo>
                    <a:pt x="31" y="183"/>
                  </a:lnTo>
                  <a:lnTo>
                    <a:pt x="22" y="171"/>
                  </a:lnTo>
                  <a:lnTo>
                    <a:pt x="14" y="160"/>
                  </a:lnTo>
                  <a:lnTo>
                    <a:pt x="8" y="148"/>
                  </a:lnTo>
                  <a:lnTo>
                    <a:pt x="3" y="134"/>
                  </a:lnTo>
                  <a:lnTo>
                    <a:pt x="1" y="120"/>
                  </a:lnTo>
                  <a:lnTo>
                    <a:pt x="0" y="107"/>
                  </a:lnTo>
                  <a:lnTo>
                    <a:pt x="1" y="93"/>
                  </a:lnTo>
                  <a:lnTo>
                    <a:pt x="3" y="79"/>
                  </a:lnTo>
                  <a:lnTo>
                    <a:pt x="8" y="65"/>
                  </a:lnTo>
                  <a:lnTo>
                    <a:pt x="14" y="53"/>
                  </a:lnTo>
                  <a:lnTo>
                    <a:pt x="22" y="42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6" name="Freeform 63"/>
            <p:cNvSpPr>
              <a:spLocks/>
            </p:cNvSpPr>
            <p:nvPr/>
          </p:nvSpPr>
          <p:spPr bwMode="auto">
            <a:xfrm>
              <a:off x="1781" y="2017"/>
              <a:ext cx="107" cy="107"/>
            </a:xfrm>
            <a:custGeom>
              <a:avLst/>
              <a:gdLst>
                <a:gd name="T0" fmla="*/ 8 w 214"/>
                <a:gd name="T1" fmla="*/ 8 h 214"/>
                <a:gd name="T2" fmla="*/ 11 w 214"/>
                <a:gd name="T3" fmla="*/ 6 h 214"/>
                <a:gd name="T4" fmla="*/ 14 w 214"/>
                <a:gd name="T5" fmla="*/ 4 h 214"/>
                <a:gd name="T6" fmla="*/ 17 w 214"/>
                <a:gd name="T7" fmla="*/ 2 h 214"/>
                <a:gd name="T8" fmla="*/ 20 w 214"/>
                <a:gd name="T9" fmla="*/ 1 h 214"/>
                <a:gd name="T10" fmla="*/ 24 w 214"/>
                <a:gd name="T11" fmla="*/ 1 h 214"/>
                <a:gd name="T12" fmla="*/ 27 w 214"/>
                <a:gd name="T13" fmla="*/ 0 h 214"/>
                <a:gd name="T14" fmla="*/ 30 w 214"/>
                <a:gd name="T15" fmla="*/ 1 h 214"/>
                <a:gd name="T16" fmla="*/ 34 w 214"/>
                <a:gd name="T17" fmla="*/ 1 h 214"/>
                <a:gd name="T18" fmla="*/ 37 w 214"/>
                <a:gd name="T19" fmla="*/ 2 h 214"/>
                <a:gd name="T20" fmla="*/ 40 w 214"/>
                <a:gd name="T21" fmla="*/ 4 h 214"/>
                <a:gd name="T22" fmla="*/ 43 w 214"/>
                <a:gd name="T23" fmla="*/ 6 h 214"/>
                <a:gd name="T24" fmla="*/ 46 w 214"/>
                <a:gd name="T25" fmla="*/ 9 h 214"/>
                <a:gd name="T26" fmla="*/ 48 w 214"/>
                <a:gd name="T27" fmla="*/ 11 h 214"/>
                <a:gd name="T28" fmla="*/ 50 w 214"/>
                <a:gd name="T29" fmla="*/ 14 h 214"/>
                <a:gd name="T30" fmla="*/ 52 w 214"/>
                <a:gd name="T31" fmla="*/ 17 h 214"/>
                <a:gd name="T32" fmla="*/ 53 w 214"/>
                <a:gd name="T33" fmla="*/ 20 h 214"/>
                <a:gd name="T34" fmla="*/ 53 w 214"/>
                <a:gd name="T35" fmla="*/ 24 h 214"/>
                <a:gd name="T36" fmla="*/ 54 w 214"/>
                <a:gd name="T37" fmla="*/ 27 h 214"/>
                <a:gd name="T38" fmla="*/ 53 w 214"/>
                <a:gd name="T39" fmla="*/ 30 h 214"/>
                <a:gd name="T40" fmla="*/ 53 w 214"/>
                <a:gd name="T41" fmla="*/ 34 h 214"/>
                <a:gd name="T42" fmla="*/ 52 w 214"/>
                <a:gd name="T43" fmla="*/ 37 h 214"/>
                <a:gd name="T44" fmla="*/ 50 w 214"/>
                <a:gd name="T45" fmla="*/ 40 h 214"/>
                <a:gd name="T46" fmla="*/ 48 w 214"/>
                <a:gd name="T47" fmla="*/ 43 h 214"/>
                <a:gd name="T48" fmla="*/ 46 w 214"/>
                <a:gd name="T49" fmla="*/ 46 h 214"/>
                <a:gd name="T50" fmla="*/ 43 w 214"/>
                <a:gd name="T51" fmla="*/ 48 h 214"/>
                <a:gd name="T52" fmla="*/ 40 w 214"/>
                <a:gd name="T53" fmla="*/ 50 h 214"/>
                <a:gd name="T54" fmla="*/ 37 w 214"/>
                <a:gd name="T55" fmla="*/ 52 h 214"/>
                <a:gd name="T56" fmla="*/ 34 w 214"/>
                <a:gd name="T57" fmla="*/ 53 h 214"/>
                <a:gd name="T58" fmla="*/ 30 w 214"/>
                <a:gd name="T59" fmla="*/ 54 h 214"/>
                <a:gd name="T60" fmla="*/ 27 w 214"/>
                <a:gd name="T61" fmla="*/ 54 h 214"/>
                <a:gd name="T62" fmla="*/ 24 w 214"/>
                <a:gd name="T63" fmla="*/ 54 h 214"/>
                <a:gd name="T64" fmla="*/ 20 w 214"/>
                <a:gd name="T65" fmla="*/ 53 h 214"/>
                <a:gd name="T66" fmla="*/ 17 w 214"/>
                <a:gd name="T67" fmla="*/ 52 h 214"/>
                <a:gd name="T68" fmla="*/ 14 w 214"/>
                <a:gd name="T69" fmla="*/ 50 h 214"/>
                <a:gd name="T70" fmla="*/ 11 w 214"/>
                <a:gd name="T71" fmla="*/ 48 h 214"/>
                <a:gd name="T72" fmla="*/ 8 w 214"/>
                <a:gd name="T73" fmla="*/ 46 h 214"/>
                <a:gd name="T74" fmla="*/ 6 w 214"/>
                <a:gd name="T75" fmla="*/ 43 h 214"/>
                <a:gd name="T76" fmla="*/ 4 w 214"/>
                <a:gd name="T77" fmla="*/ 40 h 214"/>
                <a:gd name="T78" fmla="*/ 2 w 214"/>
                <a:gd name="T79" fmla="*/ 37 h 214"/>
                <a:gd name="T80" fmla="*/ 1 w 214"/>
                <a:gd name="T81" fmla="*/ 34 h 214"/>
                <a:gd name="T82" fmla="*/ 1 w 214"/>
                <a:gd name="T83" fmla="*/ 30 h 214"/>
                <a:gd name="T84" fmla="*/ 0 w 214"/>
                <a:gd name="T85" fmla="*/ 27 h 214"/>
                <a:gd name="T86" fmla="*/ 1 w 214"/>
                <a:gd name="T87" fmla="*/ 24 h 214"/>
                <a:gd name="T88" fmla="*/ 1 w 214"/>
                <a:gd name="T89" fmla="*/ 20 h 214"/>
                <a:gd name="T90" fmla="*/ 2 w 214"/>
                <a:gd name="T91" fmla="*/ 17 h 214"/>
                <a:gd name="T92" fmla="*/ 4 w 214"/>
                <a:gd name="T93" fmla="*/ 14 h 214"/>
                <a:gd name="T94" fmla="*/ 6 w 214"/>
                <a:gd name="T95" fmla="*/ 11 h 214"/>
                <a:gd name="T96" fmla="*/ 8 w 214"/>
                <a:gd name="T97" fmla="*/ 8 h 214"/>
                <a:gd name="T98" fmla="*/ 8 w 214"/>
                <a:gd name="T99" fmla="*/ 8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214"/>
                <a:gd name="T152" fmla="*/ 214 w 214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214">
                  <a:moveTo>
                    <a:pt x="31" y="31"/>
                  </a:moveTo>
                  <a:lnTo>
                    <a:pt x="42" y="22"/>
                  </a:lnTo>
                  <a:lnTo>
                    <a:pt x="54" y="14"/>
                  </a:lnTo>
                  <a:lnTo>
                    <a:pt x="66" y="8"/>
                  </a:lnTo>
                  <a:lnTo>
                    <a:pt x="79" y="4"/>
                  </a:lnTo>
                  <a:lnTo>
                    <a:pt x="93" y="2"/>
                  </a:lnTo>
                  <a:lnTo>
                    <a:pt x="107" y="0"/>
                  </a:lnTo>
                  <a:lnTo>
                    <a:pt x="119" y="2"/>
                  </a:lnTo>
                  <a:lnTo>
                    <a:pt x="133" y="4"/>
                  </a:lnTo>
                  <a:lnTo>
                    <a:pt x="147" y="8"/>
                  </a:lnTo>
                  <a:lnTo>
                    <a:pt x="159" y="14"/>
                  </a:lnTo>
                  <a:lnTo>
                    <a:pt x="170" y="22"/>
                  </a:lnTo>
                  <a:lnTo>
                    <a:pt x="181" y="33"/>
                  </a:lnTo>
                  <a:lnTo>
                    <a:pt x="192" y="42"/>
                  </a:lnTo>
                  <a:lnTo>
                    <a:pt x="200" y="55"/>
                  </a:lnTo>
                  <a:lnTo>
                    <a:pt x="206" y="67"/>
                  </a:lnTo>
                  <a:lnTo>
                    <a:pt x="209" y="79"/>
                  </a:lnTo>
                  <a:lnTo>
                    <a:pt x="212" y="93"/>
                  </a:lnTo>
                  <a:lnTo>
                    <a:pt x="214" y="107"/>
                  </a:lnTo>
                  <a:lnTo>
                    <a:pt x="212" y="120"/>
                  </a:lnTo>
                  <a:lnTo>
                    <a:pt x="209" y="134"/>
                  </a:lnTo>
                  <a:lnTo>
                    <a:pt x="206" y="148"/>
                  </a:lnTo>
                  <a:lnTo>
                    <a:pt x="200" y="160"/>
                  </a:lnTo>
                  <a:lnTo>
                    <a:pt x="192" y="171"/>
                  </a:lnTo>
                  <a:lnTo>
                    <a:pt x="181" y="183"/>
                  </a:lnTo>
                  <a:lnTo>
                    <a:pt x="172" y="192"/>
                  </a:lnTo>
                  <a:lnTo>
                    <a:pt x="159" y="200"/>
                  </a:lnTo>
                  <a:lnTo>
                    <a:pt x="147" y="206"/>
                  </a:lnTo>
                  <a:lnTo>
                    <a:pt x="135" y="211"/>
                  </a:lnTo>
                  <a:lnTo>
                    <a:pt x="121" y="213"/>
                  </a:lnTo>
                  <a:lnTo>
                    <a:pt x="107" y="214"/>
                  </a:lnTo>
                  <a:lnTo>
                    <a:pt x="94" y="213"/>
                  </a:lnTo>
                  <a:lnTo>
                    <a:pt x="80" y="211"/>
                  </a:lnTo>
                  <a:lnTo>
                    <a:pt x="66" y="206"/>
                  </a:lnTo>
                  <a:lnTo>
                    <a:pt x="54" y="200"/>
                  </a:lnTo>
                  <a:lnTo>
                    <a:pt x="43" y="192"/>
                  </a:lnTo>
                  <a:lnTo>
                    <a:pt x="31" y="183"/>
                  </a:lnTo>
                  <a:lnTo>
                    <a:pt x="22" y="171"/>
                  </a:lnTo>
                  <a:lnTo>
                    <a:pt x="14" y="160"/>
                  </a:lnTo>
                  <a:lnTo>
                    <a:pt x="8" y="148"/>
                  </a:lnTo>
                  <a:lnTo>
                    <a:pt x="3" y="134"/>
                  </a:lnTo>
                  <a:lnTo>
                    <a:pt x="1" y="120"/>
                  </a:lnTo>
                  <a:lnTo>
                    <a:pt x="0" y="107"/>
                  </a:lnTo>
                  <a:lnTo>
                    <a:pt x="1" y="93"/>
                  </a:lnTo>
                  <a:lnTo>
                    <a:pt x="3" y="79"/>
                  </a:lnTo>
                  <a:lnTo>
                    <a:pt x="8" y="65"/>
                  </a:lnTo>
                  <a:lnTo>
                    <a:pt x="14" y="53"/>
                  </a:lnTo>
                  <a:lnTo>
                    <a:pt x="22" y="42"/>
                  </a:lnTo>
                  <a:lnTo>
                    <a:pt x="31" y="3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7" name="Freeform 64"/>
            <p:cNvSpPr>
              <a:spLocks/>
            </p:cNvSpPr>
            <p:nvPr/>
          </p:nvSpPr>
          <p:spPr bwMode="auto">
            <a:xfrm>
              <a:off x="1796" y="2016"/>
              <a:ext cx="93" cy="97"/>
            </a:xfrm>
            <a:custGeom>
              <a:avLst/>
              <a:gdLst>
                <a:gd name="T0" fmla="*/ 0 w 186"/>
                <a:gd name="T1" fmla="*/ 7 h 195"/>
                <a:gd name="T2" fmla="*/ 1 w 186"/>
                <a:gd name="T3" fmla="*/ 8 h 195"/>
                <a:gd name="T4" fmla="*/ 4 w 186"/>
                <a:gd name="T5" fmla="*/ 6 h 195"/>
                <a:gd name="T6" fmla="*/ 9 w 186"/>
                <a:gd name="T7" fmla="*/ 3 h 195"/>
                <a:gd name="T8" fmla="*/ 10 w 186"/>
                <a:gd name="T9" fmla="*/ 2 h 195"/>
                <a:gd name="T10" fmla="*/ 13 w 186"/>
                <a:gd name="T11" fmla="*/ 1 h 195"/>
                <a:gd name="T12" fmla="*/ 20 w 186"/>
                <a:gd name="T13" fmla="*/ 0 h 195"/>
                <a:gd name="T14" fmla="*/ 23 w 186"/>
                <a:gd name="T15" fmla="*/ 1 h 195"/>
                <a:gd name="T16" fmla="*/ 26 w 186"/>
                <a:gd name="T17" fmla="*/ 1 h 195"/>
                <a:gd name="T18" fmla="*/ 30 w 186"/>
                <a:gd name="T19" fmla="*/ 2 h 195"/>
                <a:gd name="T20" fmla="*/ 32 w 186"/>
                <a:gd name="T21" fmla="*/ 3 h 195"/>
                <a:gd name="T22" fmla="*/ 35 w 186"/>
                <a:gd name="T23" fmla="*/ 6 h 195"/>
                <a:gd name="T24" fmla="*/ 38 w 186"/>
                <a:gd name="T25" fmla="*/ 9 h 195"/>
                <a:gd name="T26" fmla="*/ 41 w 186"/>
                <a:gd name="T27" fmla="*/ 11 h 195"/>
                <a:gd name="T28" fmla="*/ 43 w 186"/>
                <a:gd name="T29" fmla="*/ 15 h 195"/>
                <a:gd name="T30" fmla="*/ 44 w 186"/>
                <a:gd name="T31" fmla="*/ 17 h 195"/>
                <a:gd name="T32" fmla="*/ 45 w 186"/>
                <a:gd name="T33" fmla="*/ 20 h 195"/>
                <a:gd name="T34" fmla="*/ 46 w 186"/>
                <a:gd name="T35" fmla="*/ 23 h 195"/>
                <a:gd name="T36" fmla="*/ 46 w 186"/>
                <a:gd name="T37" fmla="*/ 27 h 195"/>
                <a:gd name="T38" fmla="*/ 46 w 186"/>
                <a:gd name="T39" fmla="*/ 30 h 195"/>
                <a:gd name="T40" fmla="*/ 44 w 186"/>
                <a:gd name="T41" fmla="*/ 37 h 195"/>
                <a:gd name="T42" fmla="*/ 43 w 186"/>
                <a:gd name="T43" fmla="*/ 39 h 195"/>
                <a:gd name="T44" fmla="*/ 41 w 186"/>
                <a:gd name="T45" fmla="*/ 42 h 195"/>
                <a:gd name="T46" fmla="*/ 38 w 186"/>
                <a:gd name="T47" fmla="*/ 45 h 195"/>
                <a:gd name="T48" fmla="*/ 36 w 186"/>
                <a:gd name="T49" fmla="*/ 48 h 195"/>
                <a:gd name="T50" fmla="*/ 36 w 186"/>
                <a:gd name="T51" fmla="*/ 48 h 195"/>
                <a:gd name="T52" fmla="*/ 39 w 186"/>
                <a:gd name="T53" fmla="*/ 46 h 195"/>
                <a:gd name="T54" fmla="*/ 41 w 186"/>
                <a:gd name="T55" fmla="*/ 43 h 195"/>
                <a:gd name="T56" fmla="*/ 43 w 186"/>
                <a:gd name="T57" fmla="*/ 41 h 195"/>
                <a:gd name="T58" fmla="*/ 45 w 186"/>
                <a:gd name="T59" fmla="*/ 37 h 195"/>
                <a:gd name="T60" fmla="*/ 47 w 186"/>
                <a:gd name="T61" fmla="*/ 30 h 195"/>
                <a:gd name="T62" fmla="*/ 47 w 186"/>
                <a:gd name="T63" fmla="*/ 27 h 195"/>
                <a:gd name="T64" fmla="*/ 47 w 186"/>
                <a:gd name="T65" fmla="*/ 23 h 195"/>
                <a:gd name="T66" fmla="*/ 46 w 186"/>
                <a:gd name="T67" fmla="*/ 20 h 195"/>
                <a:gd name="T68" fmla="*/ 45 w 186"/>
                <a:gd name="T69" fmla="*/ 17 h 195"/>
                <a:gd name="T70" fmla="*/ 43 w 186"/>
                <a:gd name="T71" fmla="*/ 12 h 195"/>
                <a:gd name="T72" fmla="*/ 41 w 186"/>
                <a:gd name="T73" fmla="*/ 10 h 195"/>
                <a:gd name="T74" fmla="*/ 39 w 186"/>
                <a:gd name="T75" fmla="*/ 8 h 195"/>
                <a:gd name="T76" fmla="*/ 36 w 186"/>
                <a:gd name="T77" fmla="*/ 5 h 195"/>
                <a:gd name="T78" fmla="*/ 34 w 186"/>
                <a:gd name="T79" fmla="*/ 3 h 195"/>
                <a:gd name="T80" fmla="*/ 30 w 186"/>
                <a:gd name="T81" fmla="*/ 2 h 195"/>
                <a:gd name="T82" fmla="*/ 26 w 186"/>
                <a:gd name="T83" fmla="*/ 0 h 195"/>
                <a:gd name="T84" fmla="*/ 23 w 186"/>
                <a:gd name="T85" fmla="*/ 0 h 195"/>
                <a:gd name="T86" fmla="*/ 20 w 186"/>
                <a:gd name="T87" fmla="*/ 0 h 195"/>
                <a:gd name="T88" fmla="*/ 13 w 186"/>
                <a:gd name="T89" fmla="*/ 0 h 195"/>
                <a:gd name="T90" fmla="*/ 10 w 186"/>
                <a:gd name="T91" fmla="*/ 2 h 195"/>
                <a:gd name="T92" fmla="*/ 5 w 186"/>
                <a:gd name="T93" fmla="*/ 4 h 195"/>
                <a:gd name="T94" fmla="*/ 3 w 186"/>
                <a:gd name="T95" fmla="*/ 5 h 195"/>
                <a:gd name="T96" fmla="*/ 0 w 186"/>
                <a:gd name="T97" fmla="*/ 7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6"/>
                <a:gd name="T148" fmla="*/ 0 h 195"/>
                <a:gd name="T149" fmla="*/ 186 w 186"/>
                <a:gd name="T150" fmla="*/ 195 h 19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6" h="195">
                  <a:moveTo>
                    <a:pt x="0" y="31"/>
                  </a:moveTo>
                  <a:lnTo>
                    <a:pt x="3" y="34"/>
                  </a:lnTo>
                  <a:lnTo>
                    <a:pt x="14" y="25"/>
                  </a:lnTo>
                  <a:lnTo>
                    <a:pt x="33" y="14"/>
                  </a:lnTo>
                  <a:lnTo>
                    <a:pt x="37" y="11"/>
                  </a:lnTo>
                  <a:lnTo>
                    <a:pt x="50" y="6"/>
                  </a:lnTo>
                  <a:lnTo>
                    <a:pt x="78" y="3"/>
                  </a:lnTo>
                  <a:lnTo>
                    <a:pt x="90" y="5"/>
                  </a:lnTo>
                  <a:lnTo>
                    <a:pt x="104" y="6"/>
                  </a:lnTo>
                  <a:lnTo>
                    <a:pt x="118" y="11"/>
                  </a:lnTo>
                  <a:lnTo>
                    <a:pt x="126" y="15"/>
                  </a:lnTo>
                  <a:lnTo>
                    <a:pt x="140" y="25"/>
                  </a:lnTo>
                  <a:lnTo>
                    <a:pt x="150" y="36"/>
                  </a:lnTo>
                  <a:lnTo>
                    <a:pt x="161" y="45"/>
                  </a:lnTo>
                  <a:lnTo>
                    <a:pt x="172" y="63"/>
                  </a:lnTo>
                  <a:lnTo>
                    <a:pt x="175" y="68"/>
                  </a:lnTo>
                  <a:lnTo>
                    <a:pt x="178" y="80"/>
                  </a:lnTo>
                  <a:lnTo>
                    <a:pt x="181" y="94"/>
                  </a:lnTo>
                  <a:lnTo>
                    <a:pt x="183" y="108"/>
                  </a:lnTo>
                  <a:lnTo>
                    <a:pt x="181" y="121"/>
                  </a:lnTo>
                  <a:lnTo>
                    <a:pt x="175" y="149"/>
                  </a:lnTo>
                  <a:lnTo>
                    <a:pt x="171" y="156"/>
                  </a:lnTo>
                  <a:lnTo>
                    <a:pt x="161" y="170"/>
                  </a:lnTo>
                  <a:lnTo>
                    <a:pt x="150" y="183"/>
                  </a:lnTo>
                  <a:lnTo>
                    <a:pt x="141" y="192"/>
                  </a:lnTo>
                  <a:lnTo>
                    <a:pt x="144" y="195"/>
                  </a:lnTo>
                  <a:lnTo>
                    <a:pt x="154" y="186"/>
                  </a:lnTo>
                  <a:lnTo>
                    <a:pt x="164" y="173"/>
                  </a:lnTo>
                  <a:lnTo>
                    <a:pt x="171" y="166"/>
                  </a:lnTo>
                  <a:lnTo>
                    <a:pt x="178" y="149"/>
                  </a:lnTo>
                  <a:lnTo>
                    <a:pt x="185" y="121"/>
                  </a:lnTo>
                  <a:lnTo>
                    <a:pt x="186" y="108"/>
                  </a:lnTo>
                  <a:lnTo>
                    <a:pt x="185" y="94"/>
                  </a:lnTo>
                  <a:lnTo>
                    <a:pt x="181" y="80"/>
                  </a:lnTo>
                  <a:lnTo>
                    <a:pt x="178" y="68"/>
                  </a:lnTo>
                  <a:lnTo>
                    <a:pt x="169" y="48"/>
                  </a:lnTo>
                  <a:lnTo>
                    <a:pt x="164" y="42"/>
                  </a:lnTo>
                  <a:lnTo>
                    <a:pt x="154" y="32"/>
                  </a:lnTo>
                  <a:lnTo>
                    <a:pt x="143" y="22"/>
                  </a:lnTo>
                  <a:lnTo>
                    <a:pt x="135" y="15"/>
                  </a:lnTo>
                  <a:lnTo>
                    <a:pt x="118" y="8"/>
                  </a:lnTo>
                  <a:lnTo>
                    <a:pt x="104" y="3"/>
                  </a:lnTo>
                  <a:lnTo>
                    <a:pt x="90" y="1"/>
                  </a:lnTo>
                  <a:lnTo>
                    <a:pt x="78" y="0"/>
                  </a:lnTo>
                  <a:lnTo>
                    <a:pt x="50" y="3"/>
                  </a:lnTo>
                  <a:lnTo>
                    <a:pt x="37" y="8"/>
                  </a:lnTo>
                  <a:lnTo>
                    <a:pt x="17" y="17"/>
                  </a:lnTo>
                  <a:lnTo>
                    <a:pt x="11" y="2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8" name="Freeform 65"/>
            <p:cNvSpPr>
              <a:spLocks/>
            </p:cNvSpPr>
            <p:nvPr/>
          </p:nvSpPr>
          <p:spPr bwMode="auto">
            <a:xfrm>
              <a:off x="1781" y="2031"/>
              <a:ext cx="87" cy="93"/>
            </a:xfrm>
            <a:custGeom>
              <a:avLst/>
              <a:gdLst>
                <a:gd name="T0" fmla="*/ 43 w 175"/>
                <a:gd name="T1" fmla="*/ 41 h 186"/>
                <a:gd name="T2" fmla="*/ 38 w 175"/>
                <a:gd name="T3" fmla="*/ 43 h 186"/>
                <a:gd name="T4" fmla="*/ 37 w 175"/>
                <a:gd name="T5" fmla="*/ 44 h 186"/>
                <a:gd name="T6" fmla="*/ 34 w 175"/>
                <a:gd name="T7" fmla="*/ 45 h 186"/>
                <a:gd name="T8" fmla="*/ 27 w 175"/>
                <a:gd name="T9" fmla="*/ 46 h 186"/>
                <a:gd name="T10" fmla="*/ 24 w 175"/>
                <a:gd name="T11" fmla="*/ 46 h 186"/>
                <a:gd name="T12" fmla="*/ 20 w 175"/>
                <a:gd name="T13" fmla="*/ 45 h 186"/>
                <a:gd name="T14" fmla="*/ 17 w 175"/>
                <a:gd name="T15" fmla="*/ 44 h 186"/>
                <a:gd name="T16" fmla="*/ 15 w 175"/>
                <a:gd name="T17" fmla="*/ 43 h 186"/>
                <a:gd name="T18" fmla="*/ 11 w 175"/>
                <a:gd name="T19" fmla="*/ 41 h 186"/>
                <a:gd name="T20" fmla="*/ 8 w 175"/>
                <a:gd name="T21" fmla="*/ 38 h 186"/>
                <a:gd name="T22" fmla="*/ 6 w 175"/>
                <a:gd name="T23" fmla="*/ 35 h 186"/>
                <a:gd name="T24" fmla="*/ 4 w 175"/>
                <a:gd name="T25" fmla="*/ 31 h 186"/>
                <a:gd name="T26" fmla="*/ 2 w 175"/>
                <a:gd name="T27" fmla="*/ 30 h 186"/>
                <a:gd name="T28" fmla="*/ 1 w 175"/>
                <a:gd name="T29" fmla="*/ 26 h 186"/>
                <a:gd name="T30" fmla="*/ 1 w 175"/>
                <a:gd name="T31" fmla="*/ 23 h 186"/>
                <a:gd name="T32" fmla="*/ 0 w 175"/>
                <a:gd name="T33" fmla="*/ 20 h 186"/>
                <a:gd name="T34" fmla="*/ 1 w 175"/>
                <a:gd name="T35" fmla="*/ 12 h 186"/>
                <a:gd name="T36" fmla="*/ 2 w 175"/>
                <a:gd name="T37" fmla="*/ 9 h 186"/>
                <a:gd name="T38" fmla="*/ 4 w 175"/>
                <a:gd name="T39" fmla="*/ 7 h 186"/>
                <a:gd name="T40" fmla="*/ 6 w 175"/>
                <a:gd name="T41" fmla="*/ 4 h 186"/>
                <a:gd name="T42" fmla="*/ 8 w 175"/>
                <a:gd name="T43" fmla="*/ 1 h 186"/>
                <a:gd name="T44" fmla="*/ 7 w 175"/>
                <a:gd name="T45" fmla="*/ 0 h 186"/>
                <a:gd name="T46" fmla="*/ 7 w 175"/>
                <a:gd name="T47" fmla="*/ 0 h 186"/>
                <a:gd name="T48" fmla="*/ 5 w 175"/>
                <a:gd name="T49" fmla="*/ 3 h 186"/>
                <a:gd name="T50" fmla="*/ 4 w 175"/>
                <a:gd name="T51" fmla="*/ 5 h 186"/>
                <a:gd name="T52" fmla="*/ 2 w 175"/>
                <a:gd name="T53" fmla="*/ 9 h 186"/>
                <a:gd name="T54" fmla="*/ 0 w 175"/>
                <a:gd name="T55" fmla="*/ 12 h 186"/>
                <a:gd name="T56" fmla="*/ 0 w 175"/>
                <a:gd name="T57" fmla="*/ 20 h 186"/>
                <a:gd name="T58" fmla="*/ 0 w 175"/>
                <a:gd name="T59" fmla="*/ 23 h 186"/>
                <a:gd name="T60" fmla="*/ 0 w 175"/>
                <a:gd name="T61" fmla="*/ 26 h 186"/>
                <a:gd name="T62" fmla="*/ 2 w 175"/>
                <a:gd name="T63" fmla="*/ 30 h 186"/>
                <a:gd name="T64" fmla="*/ 4 w 175"/>
                <a:gd name="T65" fmla="*/ 34 h 186"/>
                <a:gd name="T66" fmla="*/ 5 w 175"/>
                <a:gd name="T67" fmla="*/ 36 h 186"/>
                <a:gd name="T68" fmla="*/ 7 w 175"/>
                <a:gd name="T69" fmla="*/ 39 h 186"/>
                <a:gd name="T70" fmla="*/ 11 w 175"/>
                <a:gd name="T71" fmla="*/ 41 h 186"/>
                <a:gd name="T72" fmla="*/ 12 w 175"/>
                <a:gd name="T73" fmla="*/ 43 h 186"/>
                <a:gd name="T74" fmla="*/ 17 w 175"/>
                <a:gd name="T75" fmla="*/ 45 h 186"/>
                <a:gd name="T76" fmla="*/ 20 w 175"/>
                <a:gd name="T77" fmla="*/ 46 h 186"/>
                <a:gd name="T78" fmla="*/ 24 w 175"/>
                <a:gd name="T79" fmla="*/ 46 h 186"/>
                <a:gd name="T80" fmla="*/ 27 w 175"/>
                <a:gd name="T81" fmla="*/ 47 h 186"/>
                <a:gd name="T82" fmla="*/ 34 w 175"/>
                <a:gd name="T83" fmla="*/ 46 h 186"/>
                <a:gd name="T84" fmla="*/ 37 w 175"/>
                <a:gd name="T85" fmla="*/ 45 h 186"/>
                <a:gd name="T86" fmla="*/ 42 w 175"/>
                <a:gd name="T87" fmla="*/ 43 h 186"/>
                <a:gd name="T88" fmla="*/ 43 w 175"/>
                <a:gd name="T89" fmla="*/ 41 h 186"/>
                <a:gd name="T90" fmla="*/ 43 w 175"/>
                <a:gd name="T91" fmla="*/ 41 h 1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5"/>
                <a:gd name="T139" fmla="*/ 0 h 186"/>
                <a:gd name="T140" fmla="*/ 175 w 175"/>
                <a:gd name="T141" fmla="*/ 186 h 1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5" h="186">
                  <a:moveTo>
                    <a:pt x="172" y="161"/>
                  </a:moveTo>
                  <a:lnTo>
                    <a:pt x="154" y="172"/>
                  </a:lnTo>
                  <a:lnTo>
                    <a:pt x="149" y="175"/>
                  </a:lnTo>
                  <a:lnTo>
                    <a:pt x="137" y="179"/>
                  </a:lnTo>
                  <a:lnTo>
                    <a:pt x="109" y="183"/>
                  </a:lnTo>
                  <a:lnTo>
                    <a:pt x="96" y="181"/>
                  </a:lnTo>
                  <a:lnTo>
                    <a:pt x="82" y="179"/>
                  </a:lnTo>
                  <a:lnTo>
                    <a:pt x="68" y="175"/>
                  </a:lnTo>
                  <a:lnTo>
                    <a:pt x="61" y="170"/>
                  </a:lnTo>
                  <a:lnTo>
                    <a:pt x="47" y="161"/>
                  </a:lnTo>
                  <a:lnTo>
                    <a:pt x="34" y="152"/>
                  </a:lnTo>
                  <a:lnTo>
                    <a:pt x="25" y="139"/>
                  </a:lnTo>
                  <a:lnTo>
                    <a:pt x="16" y="125"/>
                  </a:lnTo>
                  <a:lnTo>
                    <a:pt x="11" y="118"/>
                  </a:lnTo>
                  <a:lnTo>
                    <a:pt x="6" y="104"/>
                  </a:lnTo>
                  <a:lnTo>
                    <a:pt x="5" y="90"/>
                  </a:lnTo>
                  <a:lnTo>
                    <a:pt x="3" y="77"/>
                  </a:lnTo>
                  <a:lnTo>
                    <a:pt x="6" y="49"/>
                  </a:lnTo>
                  <a:lnTo>
                    <a:pt x="11" y="35"/>
                  </a:lnTo>
                  <a:lnTo>
                    <a:pt x="16" y="28"/>
                  </a:lnTo>
                  <a:lnTo>
                    <a:pt x="25" y="14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2" y="11"/>
                  </a:lnTo>
                  <a:lnTo>
                    <a:pt x="16" y="18"/>
                  </a:lnTo>
                  <a:lnTo>
                    <a:pt x="8" y="35"/>
                  </a:lnTo>
                  <a:lnTo>
                    <a:pt x="3" y="49"/>
                  </a:lnTo>
                  <a:lnTo>
                    <a:pt x="0" y="77"/>
                  </a:lnTo>
                  <a:lnTo>
                    <a:pt x="2" y="90"/>
                  </a:lnTo>
                  <a:lnTo>
                    <a:pt x="3" y="104"/>
                  </a:lnTo>
                  <a:lnTo>
                    <a:pt x="8" y="118"/>
                  </a:lnTo>
                  <a:lnTo>
                    <a:pt x="16" y="135"/>
                  </a:lnTo>
                  <a:lnTo>
                    <a:pt x="22" y="142"/>
                  </a:lnTo>
                  <a:lnTo>
                    <a:pt x="31" y="155"/>
                  </a:lnTo>
                  <a:lnTo>
                    <a:pt x="44" y="164"/>
                  </a:lnTo>
                  <a:lnTo>
                    <a:pt x="51" y="170"/>
                  </a:lnTo>
                  <a:lnTo>
                    <a:pt x="68" y="178"/>
                  </a:lnTo>
                  <a:lnTo>
                    <a:pt x="82" y="183"/>
                  </a:lnTo>
                  <a:lnTo>
                    <a:pt x="96" y="184"/>
                  </a:lnTo>
                  <a:lnTo>
                    <a:pt x="109" y="186"/>
                  </a:lnTo>
                  <a:lnTo>
                    <a:pt x="137" y="183"/>
                  </a:lnTo>
                  <a:lnTo>
                    <a:pt x="149" y="178"/>
                  </a:lnTo>
                  <a:lnTo>
                    <a:pt x="169" y="169"/>
                  </a:lnTo>
                  <a:lnTo>
                    <a:pt x="175" y="164"/>
                  </a:lnTo>
                  <a:lnTo>
                    <a:pt x="172" y="1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99" name="Freeform 66"/>
            <p:cNvSpPr>
              <a:spLocks/>
            </p:cNvSpPr>
            <p:nvPr/>
          </p:nvSpPr>
          <p:spPr bwMode="auto">
            <a:xfrm>
              <a:off x="5563" y="1671"/>
              <a:ext cx="80" cy="68"/>
            </a:xfrm>
            <a:custGeom>
              <a:avLst/>
              <a:gdLst>
                <a:gd name="T0" fmla="*/ 40 w 161"/>
                <a:gd name="T1" fmla="*/ 17 h 137"/>
                <a:gd name="T2" fmla="*/ 0 w 161"/>
                <a:gd name="T3" fmla="*/ 0 h 137"/>
                <a:gd name="T4" fmla="*/ 1 w 161"/>
                <a:gd name="T5" fmla="*/ 2 h 137"/>
                <a:gd name="T6" fmla="*/ 2 w 161"/>
                <a:gd name="T7" fmla="*/ 6 h 137"/>
                <a:gd name="T8" fmla="*/ 3 w 161"/>
                <a:gd name="T9" fmla="*/ 8 h 137"/>
                <a:gd name="T10" fmla="*/ 4 w 161"/>
                <a:gd name="T11" fmla="*/ 11 h 137"/>
                <a:gd name="T12" fmla="*/ 4 w 161"/>
                <a:gd name="T13" fmla="*/ 14 h 137"/>
                <a:gd name="T14" fmla="*/ 4 w 161"/>
                <a:gd name="T15" fmla="*/ 17 h 137"/>
                <a:gd name="T16" fmla="*/ 4 w 161"/>
                <a:gd name="T17" fmla="*/ 19 h 137"/>
                <a:gd name="T18" fmla="*/ 4 w 161"/>
                <a:gd name="T19" fmla="*/ 22 h 137"/>
                <a:gd name="T20" fmla="*/ 3 w 161"/>
                <a:gd name="T21" fmla="*/ 25 h 137"/>
                <a:gd name="T22" fmla="*/ 2 w 161"/>
                <a:gd name="T23" fmla="*/ 28 h 137"/>
                <a:gd name="T24" fmla="*/ 1 w 161"/>
                <a:gd name="T25" fmla="*/ 31 h 137"/>
                <a:gd name="T26" fmla="*/ 0 w 161"/>
                <a:gd name="T27" fmla="*/ 34 h 137"/>
                <a:gd name="T28" fmla="*/ 40 w 161"/>
                <a:gd name="T29" fmla="*/ 17 h 137"/>
                <a:gd name="T30" fmla="*/ 40 w 161"/>
                <a:gd name="T31" fmla="*/ 17 h 1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1"/>
                <a:gd name="T49" fmla="*/ 0 h 137"/>
                <a:gd name="T50" fmla="*/ 161 w 161"/>
                <a:gd name="T51" fmla="*/ 137 h 13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1" h="137">
                  <a:moveTo>
                    <a:pt x="161" y="68"/>
                  </a:moveTo>
                  <a:lnTo>
                    <a:pt x="0" y="0"/>
                  </a:lnTo>
                  <a:lnTo>
                    <a:pt x="5" y="11"/>
                  </a:lnTo>
                  <a:lnTo>
                    <a:pt x="9" y="24"/>
                  </a:lnTo>
                  <a:lnTo>
                    <a:pt x="13" y="34"/>
                  </a:lnTo>
                  <a:lnTo>
                    <a:pt x="16" y="47"/>
                  </a:lnTo>
                  <a:lnTo>
                    <a:pt x="16" y="58"/>
                  </a:lnTo>
                  <a:lnTo>
                    <a:pt x="17" y="68"/>
                  </a:lnTo>
                  <a:lnTo>
                    <a:pt x="16" y="79"/>
                  </a:lnTo>
                  <a:lnTo>
                    <a:pt x="16" y="90"/>
                  </a:lnTo>
                  <a:lnTo>
                    <a:pt x="13" y="103"/>
                  </a:lnTo>
                  <a:lnTo>
                    <a:pt x="9" y="113"/>
                  </a:lnTo>
                  <a:lnTo>
                    <a:pt x="5" y="126"/>
                  </a:lnTo>
                  <a:lnTo>
                    <a:pt x="0" y="137"/>
                  </a:lnTo>
                  <a:lnTo>
                    <a:pt x="161" y="68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0" name="Rectangle 67"/>
            <p:cNvSpPr>
              <a:spLocks noChangeArrowheads="1"/>
            </p:cNvSpPr>
            <p:nvPr/>
          </p:nvSpPr>
          <p:spPr bwMode="auto">
            <a:xfrm>
              <a:off x="2258" y="1699"/>
              <a:ext cx="3385" cy="11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it-IT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501" name="Freeform 68"/>
            <p:cNvSpPr>
              <a:spLocks/>
            </p:cNvSpPr>
            <p:nvPr/>
          </p:nvSpPr>
          <p:spPr bwMode="auto">
            <a:xfrm>
              <a:off x="5118" y="1068"/>
              <a:ext cx="106" cy="106"/>
            </a:xfrm>
            <a:custGeom>
              <a:avLst/>
              <a:gdLst>
                <a:gd name="T0" fmla="*/ 26 w 213"/>
                <a:gd name="T1" fmla="*/ 0 h 214"/>
                <a:gd name="T2" fmla="*/ 30 w 213"/>
                <a:gd name="T3" fmla="*/ 0 h 214"/>
                <a:gd name="T4" fmla="*/ 33 w 213"/>
                <a:gd name="T5" fmla="*/ 1 h 214"/>
                <a:gd name="T6" fmla="*/ 36 w 213"/>
                <a:gd name="T7" fmla="*/ 2 h 214"/>
                <a:gd name="T8" fmla="*/ 40 w 213"/>
                <a:gd name="T9" fmla="*/ 4 h 214"/>
                <a:gd name="T10" fmla="*/ 42 w 213"/>
                <a:gd name="T11" fmla="*/ 5 h 214"/>
                <a:gd name="T12" fmla="*/ 45 w 213"/>
                <a:gd name="T13" fmla="*/ 8 h 214"/>
                <a:gd name="T14" fmla="*/ 47 w 213"/>
                <a:gd name="T15" fmla="*/ 10 h 214"/>
                <a:gd name="T16" fmla="*/ 49 w 213"/>
                <a:gd name="T17" fmla="*/ 13 h 214"/>
                <a:gd name="T18" fmla="*/ 50 w 213"/>
                <a:gd name="T19" fmla="*/ 16 h 214"/>
                <a:gd name="T20" fmla="*/ 52 w 213"/>
                <a:gd name="T21" fmla="*/ 19 h 214"/>
                <a:gd name="T22" fmla="*/ 52 w 213"/>
                <a:gd name="T23" fmla="*/ 23 h 214"/>
                <a:gd name="T24" fmla="*/ 53 w 213"/>
                <a:gd name="T25" fmla="*/ 26 h 214"/>
                <a:gd name="T26" fmla="*/ 52 w 213"/>
                <a:gd name="T27" fmla="*/ 30 h 214"/>
                <a:gd name="T28" fmla="*/ 52 w 213"/>
                <a:gd name="T29" fmla="*/ 33 h 214"/>
                <a:gd name="T30" fmla="*/ 50 w 213"/>
                <a:gd name="T31" fmla="*/ 37 h 214"/>
                <a:gd name="T32" fmla="*/ 49 w 213"/>
                <a:gd name="T33" fmla="*/ 40 h 214"/>
                <a:gd name="T34" fmla="*/ 47 w 213"/>
                <a:gd name="T35" fmla="*/ 43 h 214"/>
                <a:gd name="T36" fmla="*/ 45 w 213"/>
                <a:gd name="T37" fmla="*/ 45 h 214"/>
                <a:gd name="T38" fmla="*/ 42 w 213"/>
                <a:gd name="T39" fmla="*/ 47 h 214"/>
                <a:gd name="T40" fmla="*/ 40 w 213"/>
                <a:gd name="T41" fmla="*/ 49 h 214"/>
                <a:gd name="T42" fmla="*/ 36 w 213"/>
                <a:gd name="T43" fmla="*/ 51 h 214"/>
                <a:gd name="T44" fmla="*/ 33 w 213"/>
                <a:gd name="T45" fmla="*/ 52 h 214"/>
                <a:gd name="T46" fmla="*/ 30 w 213"/>
                <a:gd name="T47" fmla="*/ 53 h 214"/>
                <a:gd name="T48" fmla="*/ 26 w 213"/>
                <a:gd name="T49" fmla="*/ 53 h 214"/>
                <a:gd name="T50" fmla="*/ 23 w 213"/>
                <a:gd name="T51" fmla="*/ 53 h 214"/>
                <a:gd name="T52" fmla="*/ 19 w 213"/>
                <a:gd name="T53" fmla="*/ 52 h 214"/>
                <a:gd name="T54" fmla="*/ 16 w 213"/>
                <a:gd name="T55" fmla="*/ 51 h 214"/>
                <a:gd name="T56" fmla="*/ 13 w 213"/>
                <a:gd name="T57" fmla="*/ 49 h 214"/>
                <a:gd name="T58" fmla="*/ 10 w 213"/>
                <a:gd name="T59" fmla="*/ 47 h 214"/>
                <a:gd name="T60" fmla="*/ 7 w 213"/>
                <a:gd name="T61" fmla="*/ 45 h 214"/>
                <a:gd name="T62" fmla="*/ 5 w 213"/>
                <a:gd name="T63" fmla="*/ 43 h 214"/>
                <a:gd name="T64" fmla="*/ 3 w 213"/>
                <a:gd name="T65" fmla="*/ 40 h 214"/>
                <a:gd name="T66" fmla="*/ 2 w 213"/>
                <a:gd name="T67" fmla="*/ 37 h 214"/>
                <a:gd name="T68" fmla="*/ 0 w 213"/>
                <a:gd name="T69" fmla="*/ 33 h 214"/>
                <a:gd name="T70" fmla="*/ 0 w 213"/>
                <a:gd name="T71" fmla="*/ 30 h 214"/>
                <a:gd name="T72" fmla="*/ 0 w 213"/>
                <a:gd name="T73" fmla="*/ 26 h 214"/>
                <a:gd name="T74" fmla="*/ 0 w 213"/>
                <a:gd name="T75" fmla="*/ 23 h 214"/>
                <a:gd name="T76" fmla="*/ 0 w 213"/>
                <a:gd name="T77" fmla="*/ 19 h 214"/>
                <a:gd name="T78" fmla="*/ 2 w 213"/>
                <a:gd name="T79" fmla="*/ 16 h 214"/>
                <a:gd name="T80" fmla="*/ 3 w 213"/>
                <a:gd name="T81" fmla="*/ 13 h 214"/>
                <a:gd name="T82" fmla="*/ 5 w 213"/>
                <a:gd name="T83" fmla="*/ 10 h 214"/>
                <a:gd name="T84" fmla="*/ 7 w 213"/>
                <a:gd name="T85" fmla="*/ 8 h 214"/>
                <a:gd name="T86" fmla="*/ 10 w 213"/>
                <a:gd name="T87" fmla="*/ 5 h 214"/>
                <a:gd name="T88" fmla="*/ 13 w 213"/>
                <a:gd name="T89" fmla="*/ 4 h 214"/>
                <a:gd name="T90" fmla="*/ 16 w 213"/>
                <a:gd name="T91" fmla="*/ 2 h 214"/>
                <a:gd name="T92" fmla="*/ 19 w 213"/>
                <a:gd name="T93" fmla="*/ 1 h 214"/>
                <a:gd name="T94" fmla="*/ 23 w 213"/>
                <a:gd name="T95" fmla="*/ 0 h 214"/>
                <a:gd name="T96" fmla="*/ 26 w 213"/>
                <a:gd name="T97" fmla="*/ 0 h 214"/>
                <a:gd name="T98" fmla="*/ 26 w 213"/>
                <a:gd name="T99" fmla="*/ 0 h 2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3"/>
                <a:gd name="T151" fmla="*/ 0 h 214"/>
                <a:gd name="T152" fmla="*/ 213 w 213"/>
                <a:gd name="T153" fmla="*/ 214 h 21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3" h="214">
                  <a:moveTo>
                    <a:pt x="107" y="0"/>
                  </a:moveTo>
                  <a:lnTo>
                    <a:pt x="121" y="2"/>
                  </a:lnTo>
                  <a:lnTo>
                    <a:pt x="135" y="5"/>
                  </a:lnTo>
                  <a:lnTo>
                    <a:pt x="147" y="9"/>
                  </a:lnTo>
                  <a:lnTo>
                    <a:pt x="160" y="16"/>
                  </a:lnTo>
                  <a:lnTo>
                    <a:pt x="171" y="23"/>
                  </a:lnTo>
                  <a:lnTo>
                    <a:pt x="182" y="33"/>
                  </a:lnTo>
                  <a:lnTo>
                    <a:pt x="189" y="42"/>
                  </a:lnTo>
                  <a:lnTo>
                    <a:pt x="197" y="54"/>
                  </a:lnTo>
                  <a:lnTo>
                    <a:pt x="203" y="67"/>
                  </a:lnTo>
                  <a:lnTo>
                    <a:pt x="208" y="79"/>
                  </a:lnTo>
                  <a:lnTo>
                    <a:pt x="211" y="93"/>
                  </a:lnTo>
                  <a:lnTo>
                    <a:pt x="213" y="107"/>
                  </a:lnTo>
                  <a:lnTo>
                    <a:pt x="211" y="123"/>
                  </a:lnTo>
                  <a:lnTo>
                    <a:pt x="208" y="136"/>
                  </a:lnTo>
                  <a:lnTo>
                    <a:pt x="203" y="149"/>
                  </a:lnTo>
                  <a:lnTo>
                    <a:pt x="197" y="161"/>
                  </a:lnTo>
                  <a:lnTo>
                    <a:pt x="189" y="174"/>
                  </a:lnTo>
                  <a:lnTo>
                    <a:pt x="182" y="183"/>
                  </a:lnTo>
                  <a:lnTo>
                    <a:pt x="171" y="192"/>
                  </a:lnTo>
                  <a:lnTo>
                    <a:pt x="160" y="200"/>
                  </a:lnTo>
                  <a:lnTo>
                    <a:pt x="147" y="206"/>
                  </a:lnTo>
                  <a:lnTo>
                    <a:pt x="135" y="211"/>
                  </a:lnTo>
                  <a:lnTo>
                    <a:pt x="121" y="214"/>
                  </a:lnTo>
                  <a:lnTo>
                    <a:pt x="107" y="214"/>
                  </a:lnTo>
                  <a:lnTo>
                    <a:pt x="92" y="214"/>
                  </a:lnTo>
                  <a:lnTo>
                    <a:pt x="78" y="211"/>
                  </a:lnTo>
                  <a:lnTo>
                    <a:pt x="65" y="206"/>
                  </a:lnTo>
                  <a:lnTo>
                    <a:pt x="53" y="200"/>
                  </a:lnTo>
                  <a:lnTo>
                    <a:pt x="41" y="192"/>
                  </a:lnTo>
                  <a:lnTo>
                    <a:pt x="31" y="183"/>
                  </a:lnTo>
                  <a:lnTo>
                    <a:pt x="22" y="174"/>
                  </a:lnTo>
                  <a:lnTo>
                    <a:pt x="14" y="161"/>
                  </a:lnTo>
                  <a:lnTo>
                    <a:pt x="8" y="149"/>
                  </a:lnTo>
                  <a:lnTo>
                    <a:pt x="3" y="136"/>
                  </a:lnTo>
                  <a:lnTo>
                    <a:pt x="0" y="123"/>
                  </a:lnTo>
                  <a:lnTo>
                    <a:pt x="0" y="107"/>
                  </a:lnTo>
                  <a:lnTo>
                    <a:pt x="0" y="93"/>
                  </a:lnTo>
                  <a:lnTo>
                    <a:pt x="3" y="79"/>
                  </a:lnTo>
                  <a:lnTo>
                    <a:pt x="8" y="67"/>
                  </a:lnTo>
                  <a:lnTo>
                    <a:pt x="14" y="54"/>
                  </a:lnTo>
                  <a:lnTo>
                    <a:pt x="22" y="42"/>
                  </a:lnTo>
                  <a:lnTo>
                    <a:pt x="31" y="33"/>
                  </a:lnTo>
                  <a:lnTo>
                    <a:pt x="41" y="23"/>
                  </a:lnTo>
                  <a:lnTo>
                    <a:pt x="53" y="16"/>
                  </a:lnTo>
                  <a:lnTo>
                    <a:pt x="65" y="9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0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2" name="Freeform 69"/>
            <p:cNvSpPr>
              <a:spLocks/>
            </p:cNvSpPr>
            <p:nvPr/>
          </p:nvSpPr>
          <p:spPr bwMode="auto">
            <a:xfrm>
              <a:off x="4776" y="3619"/>
              <a:ext cx="62" cy="58"/>
            </a:xfrm>
            <a:custGeom>
              <a:avLst/>
              <a:gdLst>
                <a:gd name="T0" fmla="*/ 19 w 124"/>
                <a:gd name="T1" fmla="*/ 0 h 115"/>
                <a:gd name="T2" fmla="*/ 31 w 124"/>
                <a:gd name="T3" fmla="*/ 29 h 115"/>
                <a:gd name="T4" fmla="*/ 0 w 124"/>
                <a:gd name="T5" fmla="*/ 24 h 115"/>
                <a:gd name="T6" fmla="*/ 19 w 124"/>
                <a:gd name="T7" fmla="*/ 0 h 115"/>
                <a:gd name="T8" fmla="*/ 19 w 124"/>
                <a:gd name="T9" fmla="*/ 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"/>
                <a:gd name="T16" fmla="*/ 0 h 115"/>
                <a:gd name="T17" fmla="*/ 124 w 124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" h="115">
                  <a:moveTo>
                    <a:pt x="74" y="0"/>
                  </a:moveTo>
                  <a:lnTo>
                    <a:pt x="124" y="115"/>
                  </a:lnTo>
                  <a:lnTo>
                    <a:pt x="0" y="9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3" name="Freeform 70"/>
            <p:cNvSpPr>
              <a:spLocks/>
            </p:cNvSpPr>
            <p:nvPr/>
          </p:nvSpPr>
          <p:spPr bwMode="auto">
            <a:xfrm>
              <a:off x="3049" y="2278"/>
              <a:ext cx="1792" cy="1402"/>
            </a:xfrm>
            <a:custGeom>
              <a:avLst/>
              <a:gdLst>
                <a:gd name="T0" fmla="*/ 3 w 3584"/>
                <a:gd name="T1" fmla="*/ 0 h 2804"/>
                <a:gd name="T2" fmla="*/ 0 w 3584"/>
                <a:gd name="T3" fmla="*/ 4 h 2804"/>
                <a:gd name="T4" fmla="*/ 893 w 3584"/>
                <a:gd name="T5" fmla="*/ 701 h 2804"/>
                <a:gd name="T6" fmla="*/ 896 w 3584"/>
                <a:gd name="T7" fmla="*/ 697 h 2804"/>
                <a:gd name="T8" fmla="*/ 3 w 3584"/>
                <a:gd name="T9" fmla="*/ 0 h 28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84"/>
                <a:gd name="T16" fmla="*/ 0 h 2804"/>
                <a:gd name="T17" fmla="*/ 3584 w 3584"/>
                <a:gd name="T18" fmla="*/ 2804 h 28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84" h="2804">
                  <a:moveTo>
                    <a:pt x="12" y="0"/>
                  </a:moveTo>
                  <a:lnTo>
                    <a:pt x="0" y="15"/>
                  </a:lnTo>
                  <a:lnTo>
                    <a:pt x="3572" y="2804"/>
                  </a:lnTo>
                  <a:lnTo>
                    <a:pt x="3584" y="278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4" name="Freeform 71"/>
            <p:cNvSpPr>
              <a:spLocks/>
            </p:cNvSpPr>
            <p:nvPr/>
          </p:nvSpPr>
          <p:spPr bwMode="auto">
            <a:xfrm>
              <a:off x="2992" y="2261"/>
              <a:ext cx="56" cy="62"/>
            </a:xfrm>
            <a:custGeom>
              <a:avLst/>
              <a:gdLst>
                <a:gd name="T0" fmla="*/ 28 w 111"/>
                <a:gd name="T1" fmla="*/ 17 h 124"/>
                <a:gd name="T2" fmla="*/ 0 w 111"/>
                <a:gd name="T3" fmla="*/ 31 h 124"/>
                <a:gd name="T4" fmla="*/ 3 w 111"/>
                <a:gd name="T5" fmla="*/ 0 h 124"/>
                <a:gd name="T6" fmla="*/ 28 w 111"/>
                <a:gd name="T7" fmla="*/ 17 h 124"/>
                <a:gd name="T8" fmla="*/ 28 w 111"/>
                <a:gd name="T9" fmla="*/ 17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124"/>
                <a:gd name="T17" fmla="*/ 111 w 111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124">
                  <a:moveTo>
                    <a:pt x="111" y="65"/>
                  </a:moveTo>
                  <a:lnTo>
                    <a:pt x="0" y="124"/>
                  </a:lnTo>
                  <a:lnTo>
                    <a:pt x="10" y="0"/>
                  </a:lnTo>
                  <a:lnTo>
                    <a:pt x="111" y="6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5" name="Freeform 72"/>
            <p:cNvSpPr>
              <a:spLocks/>
            </p:cNvSpPr>
            <p:nvPr/>
          </p:nvSpPr>
          <p:spPr bwMode="auto">
            <a:xfrm>
              <a:off x="3016" y="2276"/>
              <a:ext cx="10" cy="7"/>
            </a:xfrm>
            <a:custGeom>
              <a:avLst/>
              <a:gdLst>
                <a:gd name="T0" fmla="*/ 6 w 18"/>
                <a:gd name="T1" fmla="*/ 3 h 14"/>
                <a:gd name="T2" fmla="*/ 1 w 18"/>
                <a:gd name="T3" fmla="*/ 0 h 14"/>
                <a:gd name="T4" fmla="*/ 0 w 18"/>
                <a:gd name="T5" fmla="*/ 2 h 14"/>
                <a:gd name="T6" fmla="*/ 4 w 18"/>
                <a:gd name="T7" fmla="*/ 4 h 14"/>
                <a:gd name="T8" fmla="*/ 6 w 18"/>
                <a:gd name="T9" fmla="*/ 3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4"/>
                <a:gd name="T17" fmla="*/ 18 w 1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4">
                  <a:moveTo>
                    <a:pt x="18" y="9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15" y="14"/>
                  </a:lnTo>
                  <a:lnTo>
                    <a:pt x="18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6" name="Freeform 73"/>
            <p:cNvSpPr>
              <a:spLocks/>
            </p:cNvSpPr>
            <p:nvPr/>
          </p:nvSpPr>
          <p:spPr bwMode="auto">
            <a:xfrm>
              <a:off x="1643" y="817"/>
              <a:ext cx="163" cy="113"/>
            </a:xfrm>
            <a:custGeom>
              <a:avLst/>
              <a:gdLst>
                <a:gd name="T0" fmla="*/ 82 w 326"/>
                <a:gd name="T1" fmla="*/ 43 h 226"/>
                <a:gd name="T2" fmla="*/ 77 w 326"/>
                <a:gd name="T3" fmla="*/ 46 h 226"/>
                <a:gd name="T4" fmla="*/ 72 w 326"/>
                <a:gd name="T5" fmla="*/ 49 h 226"/>
                <a:gd name="T6" fmla="*/ 66 w 326"/>
                <a:gd name="T7" fmla="*/ 51 h 226"/>
                <a:gd name="T8" fmla="*/ 61 w 326"/>
                <a:gd name="T9" fmla="*/ 53 h 226"/>
                <a:gd name="T10" fmla="*/ 55 w 326"/>
                <a:gd name="T11" fmla="*/ 55 h 226"/>
                <a:gd name="T12" fmla="*/ 50 w 326"/>
                <a:gd name="T13" fmla="*/ 56 h 226"/>
                <a:gd name="T14" fmla="*/ 46 w 326"/>
                <a:gd name="T15" fmla="*/ 57 h 226"/>
                <a:gd name="T16" fmla="*/ 41 w 326"/>
                <a:gd name="T17" fmla="*/ 57 h 226"/>
                <a:gd name="T18" fmla="*/ 36 w 326"/>
                <a:gd name="T19" fmla="*/ 56 h 226"/>
                <a:gd name="T20" fmla="*/ 31 w 326"/>
                <a:gd name="T21" fmla="*/ 55 h 226"/>
                <a:gd name="T22" fmla="*/ 26 w 326"/>
                <a:gd name="T23" fmla="*/ 53 h 226"/>
                <a:gd name="T24" fmla="*/ 21 w 326"/>
                <a:gd name="T25" fmla="*/ 50 h 226"/>
                <a:gd name="T26" fmla="*/ 18 w 326"/>
                <a:gd name="T27" fmla="*/ 47 h 226"/>
                <a:gd name="T28" fmla="*/ 14 w 326"/>
                <a:gd name="T29" fmla="*/ 44 h 226"/>
                <a:gd name="T30" fmla="*/ 12 w 326"/>
                <a:gd name="T31" fmla="*/ 41 h 226"/>
                <a:gd name="T32" fmla="*/ 9 w 326"/>
                <a:gd name="T33" fmla="*/ 37 h 226"/>
                <a:gd name="T34" fmla="*/ 6 w 326"/>
                <a:gd name="T35" fmla="*/ 33 h 226"/>
                <a:gd name="T36" fmla="*/ 5 w 326"/>
                <a:gd name="T37" fmla="*/ 29 h 226"/>
                <a:gd name="T38" fmla="*/ 3 w 326"/>
                <a:gd name="T39" fmla="*/ 25 h 226"/>
                <a:gd name="T40" fmla="*/ 1 w 326"/>
                <a:gd name="T41" fmla="*/ 20 h 226"/>
                <a:gd name="T42" fmla="*/ 1 w 326"/>
                <a:gd name="T43" fmla="*/ 15 h 226"/>
                <a:gd name="T44" fmla="*/ 0 w 326"/>
                <a:gd name="T45" fmla="*/ 10 h 226"/>
                <a:gd name="T46" fmla="*/ 0 w 326"/>
                <a:gd name="T47" fmla="*/ 5 h 226"/>
                <a:gd name="T48" fmla="*/ 0 w 326"/>
                <a:gd name="T49" fmla="*/ 0 h 2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26"/>
                <a:gd name="T76" fmla="*/ 0 h 226"/>
                <a:gd name="T77" fmla="*/ 326 w 326"/>
                <a:gd name="T78" fmla="*/ 226 h 2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26" h="226">
                  <a:moveTo>
                    <a:pt x="326" y="171"/>
                  </a:moveTo>
                  <a:lnTo>
                    <a:pt x="305" y="182"/>
                  </a:lnTo>
                  <a:lnTo>
                    <a:pt x="285" y="193"/>
                  </a:lnTo>
                  <a:lnTo>
                    <a:pt x="263" y="202"/>
                  </a:lnTo>
                  <a:lnTo>
                    <a:pt x="243" y="210"/>
                  </a:lnTo>
                  <a:lnTo>
                    <a:pt x="221" y="218"/>
                  </a:lnTo>
                  <a:lnTo>
                    <a:pt x="201" y="222"/>
                  </a:lnTo>
                  <a:lnTo>
                    <a:pt x="182" y="226"/>
                  </a:lnTo>
                  <a:lnTo>
                    <a:pt x="162" y="226"/>
                  </a:lnTo>
                  <a:lnTo>
                    <a:pt x="144" y="224"/>
                  </a:lnTo>
                  <a:lnTo>
                    <a:pt x="124" y="219"/>
                  </a:lnTo>
                  <a:lnTo>
                    <a:pt x="105" y="212"/>
                  </a:lnTo>
                  <a:lnTo>
                    <a:pt x="85" y="199"/>
                  </a:lnTo>
                  <a:lnTo>
                    <a:pt x="71" y="188"/>
                  </a:lnTo>
                  <a:lnTo>
                    <a:pt x="57" y="176"/>
                  </a:lnTo>
                  <a:lnTo>
                    <a:pt x="46" y="162"/>
                  </a:lnTo>
                  <a:lnTo>
                    <a:pt x="35" y="147"/>
                  </a:lnTo>
                  <a:lnTo>
                    <a:pt x="24" y="131"/>
                  </a:lnTo>
                  <a:lnTo>
                    <a:pt x="17" y="114"/>
                  </a:lnTo>
                  <a:lnTo>
                    <a:pt x="11" y="97"/>
                  </a:lnTo>
                  <a:lnTo>
                    <a:pt x="4" y="79"/>
                  </a:lnTo>
                  <a:lnTo>
                    <a:pt x="1" y="58"/>
                  </a:lnTo>
                  <a:lnTo>
                    <a:pt x="0" y="4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7" name="Freeform 74"/>
            <p:cNvSpPr>
              <a:spLocks/>
            </p:cNvSpPr>
            <p:nvPr/>
          </p:nvSpPr>
          <p:spPr bwMode="auto">
            <a:xfrm>
              <a:off x="1724" y="902"/>
              <a:ext cx="82" cy="29"/>
            </a:xfrm>
            <a:custGeom>
              <a:avLst/>
              <a:gdLst>
                <a:gd name="T0" fmla="*/ 41 w 164"/>
                <a:gd name="T1" fmla="*/ 0 h 59"/>
                <a:gd name="T2" fmla="*/ 41 w 164"/>
                <a:gd name="T3" fmla="*/ 0 h 59"/>
                <a:gd name="T4" fmla="*/ 36 w 164"/>
                <a:gd name="T5" fmla="*/ 2 h 59"/>
                <a:gd name="T6" fmla="*/ 31 w 164"/>
                <a:gd name="T7" fmla="*/ 5 h 59"/>
                <a:gd name="T8" fmla="*/ 25 w 164"/>
                <a:gd name="T9" fmla="*/ 7 h 59"/>
                <a:gd name="T10" fmla="*/ 21 w 164"/>
                <a:gd name="T11" fmla="*/ 9 h 59"/>
                <a:gd name="T12" fmla="*/ 15 w 164"/>
                <a:gd name="T13" fmla="*/ 11 h 59"/>
                <a:gd name="T14" fmla="*/ 10 w 164"/>
                <a:gd name="T15" fmla="*/ 12 h 59"/>
                <a:gd name="T16" fmla="*/ 8 w 164"/>
                <a:gd name="T17" fmla="*/ 13 h 59"/>
                <a:gd name="T18" fmla="*/ 0 w 164"/>
                <a:gd name="T19" fmla="*/ 13 h 59"/>
                <a:gd name="T20" fmla="*/ 0 w 164"/>
                <a:gd name="T21" fmla="*/ 14 h 59"/>
                <a:gd name="T22" fmla="*/ 0 w 164"/>
                <a:gd name="T23" fmla="*/ 14 h 59"/>
                <a:gd name="T24" fmla="*/ 3 w 164"/>
                <a:gd name="T25" fmla="*/ 14 h 59"/>
                <a:gd name="T26" fmla="*/ 10 w 164"/>
                <a:gd name="T27" fmla="*/ 13 h 59"/>
                <a:gd name="T28" fmla="*/ 15 w 164"/>
                <a:gd name="T29" fmla="*/ 12 h 59"/>
                <a:gd name="T30" fmla="*/ 21 w 164"/>
                <a:gd name="T31" fmla="*/ 10 h 59"/>
                <a:gd name="T32" fmla="*/ 25 w 164"/>
                <a:gd name="T33" fmla="*/ 8 h 59"/>
                <a:gd name="T34" fmla="*/ 31 w 164"/>
                <a:gd name="T35" fmla="*/ 6 h 59"/>
                <a:gd name="T36" fmla="*/ 36 w 164"/>
                <a:gd name="T37" fmla="*/ 3 h 59"/>
                <a:gd name="T38" fmla="*/ 41 w 164"/>
                <a:gd name="T39" fmla="*/ 0 h 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4"/>
                <a:gd name="T61" fmla="*/ 0 h 59"/>
                <a:gd name="T62" fmla="*/ 164 w 164"/>
                <a:gd name="T63" fmla="*/ 59 h 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4" h="59">
                  <a:moveTo>
                    <a:pt x="164" y="3"/>
                  </a:moveTo>
                  <a:lnTo>
                    <a:pt x="164" y="0"/>
                  </a:lnTo>
                  <a:lnTo>
                    <a:pt x="143" y="11"/>
                  </a:lnTo>
                  <a:lnTo>
                    <a:pt x="123" y="22"/>
                  </a:lnTo>
                  <a:lnTo>
                    <a:pt x="101" y="31"/>
                  </a:lnTo>
                  <a:lnTo>
                    <a:pt x="81" y="39"/>
                  </a:lnTo>
                  <a:lnTo>
                    <a:pt x="59" y="46"/>
                  </a:lnTo>
                  <a:lnTo>
                    <a:pt x="39" y="51"/>
                  </a:lnTo>
                  <a:lnTo>
                    <a:pt x="3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59"/>
                  </a:lnTo>
                  <a:lnTo>
                    <a:pt x="11" y="59"/>
                  </a:lnTo>
                  <a:lnTo>
                    <a:pt x="39" y="54"/>
                  </a:lnTo>
                  <a:lnTo>
                    <a:pt x="59" y="49"/>
                  </a:lnTo>
                  <a:lnTo>
                    <a:pt x="81" y="42"/>
                  </a:lnTo>
                  <a:lnTo>
                    <a:pt x="101" y="34"/>
                  </a:lnTo>
                  <a:lnTo>
                    <a:pt x="123" y="25"/>
                  </a:lnTo>
                  <a:lnTo>
                    <a:pt x="143" y="14"/>
                  </a:lnTo>
                  <a:lnTo>
                    <a:pt x="164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8" name="Freeform 75"/>
            <p:cNvSpPr>
              <a:spLocks/>
            </p:cNvSpPr>
            <p:nvPr/>
          </p:nvSpPr>
          <p:spPr bwMode="auto">
            <a:xfrm>
              <a:off x="1642" y="837"/>
              <a:ext cx="91" cy="94"/>
            </a:xfrm>
            <a:custGeom>
              <a:avLst/>
              <a:gdLst>
                <a:gd name="T0" fmla="*/ 41 w 183"/>
                <a:gd name="T1" fmla="*/ 46 h 189"/>
                <a:gd name="T2" fmla="*/ 41 w 183"/>
                <a:gd name="T3" fmla="*/ 46 h 189"/>
                <a:gd name="T4" fmla="*/ 36 w 183"/>
                <a:gd name="T5" fmla="*/ 45 h 189"/>
                <a:gd name="T6" fmla="*/ 31 w 183"/>
                <a:gd name="T7" fmla="*/ 44 h 189"/>
                <a:gd name="T8" fmla="*/ 28 w 183"/>
                <a:gd name="T9" fmla="*/ 43 h 189"/>
                <a:gd name="T10" fmla="*/ 22 w 183"/>
                <a:gd name="T11" fmla="*/ 39 h 189"/>
                <a:gd name="T12" fmla="*/ 18 w 183"/>
                <a:gd name="T13" fmla="*/ 36 h 189"/>
                <a:gd name="T14" fmla="*/ 15 w 183"/>
                <a:gd name="T15" fmla="*/ 33 h 189"/>
                <a:gd name="T16" fmla="*/ 12 w 183"/>
                <a:gd name="T17" fmla="*/ 30 h 189"/>
                <a:gd name="T18" fmla="*/ 6 w 183"/>
                <a:gd name="T19" fmla="*/ 22 h 189"/>
                <a:gd name="T20" fmla="*/ 5 w 183"/>
                <a:gd name="T21" fmla="*/ 18 h 189"/>
                <a:gd name="T22" fmla="*/ 3 w 183"/>
                <a:gd name="T23" fmla="*/ 14 h 189"/>
                <a:gd name="T24" fmla="*/ 2 w 183"/>
                <a:gd name="T25" fmla="*/ 9 h 189"/>
                <a:gd name="T26" fmla="*/ 1 w 183"/>
                <a:gd name="T27" fmla="*/ 4 h 189"/>
                <a:gd name="T28" fmla="*/ 0 w 183"/>
                <a:gd name="T29" fmla="*/ 0 h 189"/>
                <a:gd name="T30" fmla="*/ 0 w 183"/>
                <a:gd name="T31" fmla="*/ 0 h 189"/>
                <a:gd name="T32" fmla="*/ 0 w 183"/>
                <a:gd name="T33" fmla="*/ 0 h 189"/>
                <a:gd name="T34" fmla="*/ 0 w 183"/>
                <a:gd name="T35" fmla="*/ 4 h 189"/>
                <a:gd name="T36" fmla="*/ 1 w 183"/>
                <a:gd name="T37" fmla="*/ 9 h 189"/>
                <a:gd name="T38" fmla="*/ 2 w 183"/>
                <a:gd name="T39" fmla="*/ 14 h 189"/>
                <a:gd name="T40" fmla="*/ 4 w 183"/>
                <a:gd name="T41" fmla="*/ 18 h 189"/>
                <a:gd name="T42" fmla="*/ 6 w 183"/>
                <a:gd name="T43" fmla="*/ 23 h 189"/>
                <a:gd name="T44" fmla="*/ 11 w 183"/>
                <a:gd name="T45" fmla="*/ 31 h 189"/>
                <a:gd name="T46" fmla="*/ 14 w 183"/>
                <a:gd name="T47" fmla="*/ 34 h 189"/>
                <a:gd name="T48" fmla="*/ 17 w 183"/>
                <a:gd name="T49" fmla="*/ 37 h 189"/>
                <a:gd name="T50" fmla="*/ 21 w 183"/>
                <a:gd name="T51" fmla="*/ 40 h 189"/>
                <a:gd name="T52" fmla="*/ 25 w 183"/>
                <a:gd name="T53" fmla="*/ 43 h 189"/>
                <a:gd name="T54" fmla="*/ 31 w 183"/>
                <a:gd name="T55" fmla="*/ 45 h 189"/>
                <a:gd name="T56" fmla="*/ 36 w 183"/>
                <a:gd name="T57" fmla="*/ 46 h 189"/>
                <a:gd name="T58" fmla="*/ 45 w 183"/>
                <a:gd name="T59" fmla="*/ 47 h 189"/>
                <a:gd name="T60" fmla="*/ 41 w 183"/>
                <a:gd name="T61" fmla="*/ 47 h 189"/>
                <a:gd name="T62" fmla="*/ 41 w 183"/>
                <a:gd name="T63" fmla="*/ 46 h 1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3"/>
                <a:gd name="T97" fmla="*/ 0 h 189"/>
                <a:gd name="T98" fmla="*/ 183 w 183"/>
                <a:gd name="T99" fmla="*/ 189 h 1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3" h="189">
                  <a:moveTo>
                    <a:pt x="164" y="186"/>
                  </a:moveTo>
                  <a:lnTo>
                    <a:pt x="164" y="184"/>
                  </a:lnTo>
                  <a:lnTo>
                    <a:pt x="146" y="182"/>
                  </a:lnTo>
                  <a:lnTo>
                    <a:pt x="126" y="178"/>
                  </a:lnTo>
                  <a:lnTo>
                    <a:pt x="112" y="172"/>
                  </a:lnTo>
                  <a:lnTo>
                    <a:pt x="88" y="158"/>
                  </a:lnTo>
                  <a:lnTo>
                    <a:pt x="74" y="147"/>
                  </a:lnTo>
                  <a:lnTo>
                    <a:pt x="61" y="134"/>
                  </a:lnTo>
                  <a:lnTo>
                    <a:pt x="50" y="121"/>
                  </a:lnTo>
                  <a:lnTo>
                    <a:pt x="26" y="88"/>
                  </a:lnTo>
                  <a:lnTo>
                    <a:pt x="20" y="74"/>
                  </a:lnTo>
                  <a:lnTo>
                    <a:pt x="14" y="57"/>
                  </a:lnTo>
                  <a:lnTo>
                    <a:pt x="8" y="39"/>
                  </a:lnTo>
                  <a:lnTo>
                    <a:pt x="5" y="18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8"/>
                  </a:lnTo>
                  <a:lnTo>
                    <a:pt x="5" y="39"/>
                  </a:lnTo>
                  <a:lnTo>
                    <a:pt x="11" y="57"/>
                  </a:lnTo>
                  <a:lnTo>
                    <a:pt x="17" y="74"/>
                  </a:lnTo>
                  <a:lnTo>
                    <a:pt x="26" y="94"/>
                  </a:lnTo>
                  <a:lnTo>
                    <a:pt x="47" y="124"/>
                  </a:lnTo>
                  <a:lnTo>
                    <a:pt x="57" y="138"/>
                  </a:lnTo>
                  <a:lnTo>
                    <a:pt x="71" y="150"/>
                  </a:lnTo>
                  <a:lnTo>
                    <a:pt x="85" y="161"/>
                  </a:lnTo>
                  <a:lnTo>
                    <a:pt x="102" y="172"/>
                  </a:lnTo>
                  <a:lnTo>
                    <a:pt x="126" y="181"/>
                  </a:lnTo>
                  <a:lnTo>
                    <a:pt x="146" y="186"/>
                  </a:lnTo>
                  <a:lnTo>
                    <a:pt x="183" y="189"/>
                  </a:lnTo>
                  <a:lnTo>
                    <a:pt x="164" y="189"/>
                  </a:lnTo>
                  <a:lnTo>
                    <a:pt x="164" y="186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09" name="Freeform 76"/>
            <p:cNvSpPr>
              <a:spLocks/>
            </p:cNvSpPr>
            <p:nvPr/>
          </p:nvSpPr>
          <p:spPr bwMode="auto">
            <a:xfrm>
              <a:off x="1641" y="817"/>
              <a:ext cx="3" cy="20"/>
            </a:xfrm>
            <a:custGeom>
              <a:avLst/>
              <a:gdLst>
                <a:gd name="T0" fmla="*/ 1 w 6"/>
                <a:gd name="T1" fmla="*/ 10 h 40"/>
                <a:gd name="T2" fmla="*/ 2 w 6"/>
                <a:gd name="T3" fmla="*/ 10 h 40"/>
                <a:gd name="T4" fmla="*/ 2 w 6"/>
                <a:gd name="T5" fmla="*/ 0 h 40"/>
                <a:gd name="T6" fmla="*/ 0 w 6"/>
                <a:gd name="T7" fmla="*/ 0 h 40"/>
                <a:gd name="T8" fmla="*/ 0 w 6"/>
                <a:gd name="T9" fmla="*/ 5 h 40"/>
                <a:gd name="T10" fmla="*/ 1 w 6"/>
                <a:gd name="T11" fmla="*/ 10 h 40"/>
                <a:gd name="T12" fmla="*/ 1 w 6"/>
                <a:gd name="T13" fmla="*/ 1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0"/>
                <a:gd name="T23" fmla="*/ 6 w 6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0">
                  <a:moveTo>
                    <a:pt x="3" y="40"/>
                  </a:moveTo>
                  <a:lnTo>
                    <a:pt x="6" y="4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" y="40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0" name="Freeform 77"/>
            <p:cNvSpPr>
              <a:spLocks/>
            </p:cNvSpPr>
            <p:nvPr/>
          </p:nvSpPr>
          <p:spPr bwMode="auto">
            <a:xfrm>
              <a:off x="1448" y="688"/>
              <a:ext cx="86" cy="74"/>
            </a:xfrm>
            <a:custGeom>
              <a:avLst/>
              <a:gdLst>
                <a:gd name="T0" fmla="*/ 0 w 172"/>
                <a:gd name="T1" fmla="*/ 37 h 147"/>
                <a:gd name="T2" fmla="*/ 24 w 172"/>
                <a:gd name="T3" fmla="*/ 0 h 147"/>
                <a:gd name="T4" fmla="*/ 24 w 172"/>
                <a:gd name="T5" fmla="*/ 3 h 147"/>
                <a:gd name="T6" fmla="*/ 25 w 172"/>
                <a:gd name="T7" fmla="*/ 6 h 147"/>
                <a:gd name="T8" fmla="*/ 26 w 172"/>
                <a:gd name="T9" fmla="*/ 10 h 147"/>
                <a:gd name="T10" fmla="*/ 27 w 172"/>
                <a:gd name="T11" fmla="*/ 12 h 147"/>
                <a:gd name="T12" fmla="*/ 29 w 172"/>
                <a:gd name="T13" fmla="*/ 15 h 147"/>
                <a:gd name="T14" fmla="*/ 30 w 172"/>
                <a:gd name="T15" fmla="*/ 17 h 147"/>
                <a:gd name="T16" fmla="*/ 32 w 172"/>
                <a:gd name="T17" fmla="*/ 20 h 147"/>
                <a:gd name="T18" fmla="*/ 34 w 172"/>
                <a:gd name="T19" fmla="*/ 22 h 147"/>
                <a:gd name="T20" fmla="*/ 36 w 172"/>
                <a:gd name="T21" fmla="*/ 24 h 147"/>
                <a:gd name="T22" fmla="*/ 38 w 172"/>
                <a:gd name="T23" fmla="*/ 26 h 147"/>
                <a:gd name="T24" fmla="*/ 41 w 172"/>
                <a:gd name="T25" fmla="*/ 27 h 147"/>
                <a:gd name="T26" fmla="*/ 43 w 172"/>
                <a:gd name="T27" fmla="*/ 29 h 147"/>
                <a:gd name="T28" fmla="*/ 0 w 172"/>
                <a:gd name="T29" fmla="*/ 37 h 147"/>
                <a:gd name="T30" fmla="*/ 0 w 172"/>
                <a:gd name="T31" fmla="*/ 37 h 1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2"/>
                <a:gd name="T49" fmla="*/ 0 h 147"/>
                <a:gd name="T50" fmla="*/ 172 w 172"/>
                <a:gd name="T51" fmla="*/ 147 h 1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2" h="147">
                  <a:moveTo>
                    <a:pt x="0" y="147"/>
                  </a:moveTo>
                  <a:lnTo>
                    <a:pt x="95" y="0"/>
                  </a:lnTo>
                  <a:lnTo>
                    <a:pt x="96" y="12"/>
                  </a:lnTo>
                  <a:lnTo>
                    <a:pt x="100" y="24"/>
                  </a:lnTo>
                  <a:lnTo>
                    <a:pt x="103" y="37"/>
                  </a:lnTo>
                  <a:lnTo>
                    <a:pt x="107" y="48"/>
                  </a:lnTo>
                  <a:lnTo>
                    <a:pt x="114" y="57"/>
                  </a:lnTo>
                  <a:lnTo>
                    <a:pt x="120" y="68"/>
                  </a:lnTo>
                  <a:lnTo>
                    <a:pt x="126" y="77"/>
                  </a:lnTo>
                  <a:lnTo>
                    <a:pt x="134" y="86"/>
                  </a:lnTo>
                  <a:lnTo>
                    <a:pt x="141" y="94"/>
                  </a:lnTo>
                  <a:lnTo>
                    <a:pt x="151" y="102"/>
                  </a:lnTo>
                  <a:lnTo>
                    <a:pt x="162" y="108"/>
                  </a:lnTo>
                  <a:lnTo>
                    <a:pt x="172" y="114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1" name="Freeform 78"/>
            <p:cNvSpPr>
              <a:spLocks/>
            </p:cNvSpPr>
            <p:nvPr/>
          </p:nvSpPr>
          <p:spPr bwMode="auto">
            <a:xfrm>
              <a:off x="1481" y="712"/>
              <a:ext cx="162" cy="112"/>
            </a:xfrm>
            <a:custGeom>
              <a:avLst/>
              <a:gdLst>
                <a:gd name="T0" fmla="*/ 0 w 324"/>
                <a:gd name="T1" fmla="*/ 14 h 222"/>
                <a:gd name="T2" fmla="*/ 2 w 324"/>
                <a:gd name="T3" fmla="*/ 13 h 222"/>
                <a:gd name="T4" fmla="*/ 3 w 324"/>
                <a:gd name="T5" fmla="*/ 12 h 222"/>
                <a:gd name="T6" fmla="*/ 4 w 324"/>
                <a:gd name="T7" fmla="*/ 11 h 222"/>
                <a:gd name="T8" fmla="*/ 5 w 324"/>
                <a:gd name="T9" fmla="*/ 11 h 222"/>
                <a:gd name="T10" fmla="*/ 6 w 324"/>
                <a:gd name="T11" fmla="*/ 10 h 222"/>
                <a:gd name="T12" fmla="*/ 7 w 324"/>
                <a:gd name="T13" fmla="*/ 10 h 222"/>
                <a:gd name="T14" fmla="*/ 9 w 324"/>
                <a:gd name="T15" fmla="*/ 9 h 222"/>
                <a:gd name="T16" fmla="*/ 10 w 324"/>
                <a:gd name="T17" fmla="*/ 8 h 222"/>
                <a:gd name="T18" fmla="*/ 11 w 324"/>
                <a:gd name="T19" fmla="*/ 8 h 222"/>
                <a:gd name="T20" fmla="*/ 13 w 324"/>
                <a:gd name="T21" fmla="*/ 7 h 222"/>
                <a:gd name="T22" fmla="*/ 14 w 324"/>
                <a:gd name="T23" fmla="*/ 7 h 222"/>
                <a:gd name="T24" fmla="*/ 15 w 324"/>
                <a:gd name="T25" fmla="*/ 6 h 222"/>
                <a:gd name="T26" fmla="*/ 19 w 324"/>
                <a:gd name="T27" fmla="*/ 5 h 222"/>
                <a:gd name="T28" fmla="*/ 22 w 324"/>
                <a:gd name="T29" fmla="*/ 3 h 222"/>
                <a:gd name="T30" fmla="*/ 26 w 324"/>
                <a:gd name="T31" fmla="*/ 2 h 222"/>
                <a:gd name="T32" fmla="*/ 30 w 324"/>
                <a:gd name="T33" fmla="*/ 1 h 222"/>
                <a:gd name="T34" fmla="*/ 34 w 324"/>
                <a:gd name="T35" fmla="*/ 1 h 222"/>
                <a:gd name="T36" fmla="*/ 38 w 324"/>
                <a:gd name="T37" fmla="*/ 0 h 222"/>
                <a:gd name="T38" fmla="*/ 42 w 324"/>
                <a:gd name="T39" fmla="*/ 0 h 222"/>
                <a:gd name="T40" fmla="*/ 45 w 324"/>
                <a:gd name="T41" fmla="*/ 1 h 222"/>
                <a:gd name="T42" fmla="*/ 49 w 324"/>
                <a:gd name="T43" fmla="*/ 1 h 222"/>
                <a:gd name="T44" fmla="*/ 52 w 324"/>
                <a:gd name="T45" fmla="*/ 3 h 222"/>
                <a:gd name="T46" fmla="*/ 56 w 324"/>
                <a:gd name="T47" fmla="*/ 4 h 222"/>
                <a:gd name="T48" fmla="*/ 59 w 324"/>
                <a:gd name="T49" fmla="*/ 6 h 222"/>
                <a:gd name="T50" fmla="*/ 63 w 324"/>
                <a:gd name="T51" fmla="*/ 9 h 222"/>
                <a:gd name="T52" fmla="*/ 67 w 324"/>
                <a:gd name="T53" fmla="*/ 12 h 222"/>
                <a:gd name="T54" fmla="*/ 70 w 324"/>
                <a:gd name="T55" fmla="*/ 16 h 222"/>
                <a:gd name="T56" fmla="*/ 72 w 324"/>
                <a:gd name="T57" fmla="*/ 20 h 222"/>
                <a:gd name="T58" fmla="*/ 75 w 324"/>
                <a:gd name="T59" fmla="*/ 23 h 222"/>
                <a:gd name="T60" fmla="*/ 77 w 324"/>
                <a:gd name="T61" fmla="*/ 28 h 222"/>
                <a:gd name="T62" fmla="*/ 79 w 324"/>
                <a:gd name="T63" fmla="*/ 32 h 222"/>
                <a:gd name="T64" fmla="*/ 80 w 324"/>
                <a:gd name="T65" fmla="*/ 37 h 222"/>
                <a:gd name="T66" fmla="*/ 81 w 324"/>
                <a:gd name="T67" fmla="*/ 42 h 222"/>
                <a:gd name="T68" fmla="*/ 81 w 324"/>
                <a:gd name="T69" fmla="*/ 47 h 222"/>
                <a:gd name="T70" fmla="*/ 81 w 324"/>
                <a:gd name="T71" fmla="*/ 52 h 222"/>
                <a:gd name="T72" fmla="*/ 81 w 324"/>
                <a:gd name="T73" fmla="*/ 57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24"/>
                <a:gd name="T112" fmla="*/ 0 h 222"/>
                <a:gd name="T113" fmla="*/ 324 w 324"/>
                <a:gd name="T114" fmla="*/ 222 h 22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24" h="222">
                  <a:moveTo>
                    <a:pt x="0" y="54"/>
                  </a:moveTo>
                  <a:lnTo>
                    <a:pt x="5" y="51"/>
                  </a:lnTo>
                  <a:lnTo>
                    <a:pt x="9" y="48"/>
                  </a:lnTo>
                  <a:lnTo>
                    <a:pt x="14" y="44"/>
                  </a:lnTo>
                  <a:lnTo>
                    <a:pt x="20" y="41"/>
                  </a:lnTo>
                  <a:lnTo>
                    <a:pt x="25" y="40"/>
                  </a:lnTo>
                  <a:lnTo>
                    <a:pt x="29" y="37"/>
                  </a:lnTo>
                  <a:lnTo>
                    <a:pt x="34" y="34"/>
                  </a:lnTo>
                  <a:lnTo>
                    <a:pt x="40" y="32"/>
                  </a:lnTo>
                  <a:lnTo>
                    <a:pt x="45" y="29"/>
                  </a:lnTo>
                  <a:lnTo>
                    <a:pt x="50" y="27"/>
                  </a:lnTo>
                  <a:lnTo>
                    <a:pt x="54" y="26"/>
                  </a:lnTo>
                  <a:lnTo>
                    <a:pt x="59" y="23"/>
                  </a:lnTo>
                  <a:lnTo>
                    <a:pt x="74" y="17"/>
                  </a:lnTo>
                  <a:lnTo>
                    <a:pt x="88" y="12"/>
                  </a:lnTo>
                  <a:lnTo>
                    <a:pt x="104" y="7"/>
                  </a:lnTo>
                  <a:lnTo>
                    <a:pt x="119" y="4"/>
                  </a:lnTo>
                  <a:lnTo>
                    <a:pt x="135" y="1"/>
                  </a:lnTo>
                  <a:lnTo>
                    <a:pt x="150" y="0"/>
                  </a:lnTo>
                  <a:lnTo>
                    <a:pt x="166" y="0"/>
                  </a:lnTo>
                  <a:lnTo>
                    <a:pt x="180" y="1"/>
                  </a:lnTo>
                  <a:lnTo>
                    <a:pt x="195" y="4"/>
                  </a:lnTo>
                  <a:lnTo>
                    <a:pt x="209" y="9"/>
                  </a:lnTo>
                  <a:lnTo>
                    <a:pt x="225" y="15"/>
                  </a:lnTo>
                  <a:lnTo>
                    <a:pt x="237" y="23"/>
                  </a:lnTo>
                  <a:lnTo>
                    <a:pt x="252" y="35"/>
                  </a:lnTo>
                  <a:lnTo>
                    <a:pt x="266" y="48"/>
                  </a:lnTo>
                  <a:lnTo>
                    <a:pt x="277" y="61"/>
                  </a:lnTo>
                  <a:lnTo>
                    <a:pt x="288" y="77"/>
                  </a:lnTo>
                  <a:lnTo>
                    <a:pt x="299" y="92"/>
                  </a:lnTo>
                  <a:lnTo>
                    <a:pt x="307" y="109"/>
                  </a:lnTo>
                  <a:lnTo>
                    <a:pt x="313" y="126"/>
                  </a:lnTo>
                  <a:lnTo>
                    <a:pt x="319" y="145"/>
                  </a:lnTo>
                  <a:lnTo>
                    <a:pt x="322" y="165"/>
                  </a:lnTo>
                  <a:lnTo>
                    <a:pt x="324" y="184"/>
                  </a:lnTo>
                  <a:lnTo>
                    <a:pt x="324" y="204"/>
                  </a:lnTo>
                  <a:lnTo>
                    <a:pt x="322" y="222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2" name="Freeform 79"/>
            <p:cNvSpPr>
              <a:spLocks/>
            </p:cNvSpPr>
            <p:nvPr/>
          </p:nvSpPr>
          <p:spPr bwMode="auto">
            <a:xfrm>
              <a:off x="1480" y="734"/>
              <a:ext cx="9" cy="6"/>
            </a:xfrm>
            <a:custGeom>
              <a:avLst/>
              <a:gdLst>
                <a:gd name="T0" fmla="*/ 0 w 17"/>
                <a:gd name="T1" fmla="*/ 3 h 12"/>
                <a:gd name="T2" fmla="*/ 1 w 17"/>
                <a:gd name="T3" fmla="*/ 3 h 12"/>
                <a:gd name="T4" fmla="*/ 5 w 17"/>
                <a:gd name="T5" fmla="*/ 1 h 12"/>
                <a:gd name="T6" fmla="*/ 4 w 17"/>
                <a:gd name="T7" fmla="*/ 1 h 12"/>
                <a:gd name="T8" fmla="*/ 4 w 17"/>
                <a:gd name="T9" fmla="*/ 0 h 12"/>
                <a:gd name="T10" fmla="*/ 0 w 17"/>
                <a:gd name="T11" fmla="*/ 3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2"/>
                <a:gd name="T20" fmla="*/ 17 w 1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2">
                  <a:moveTo>
                    <a:pt x="0" y="9"/>
                  </a:moveTo>
                  <a:lnTo>
                    <a:pt x="3" y="12"/>
                  </a:lnTo>
                  <a:lnTo>
                    <a:pt x="17" y="3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3" name="Freeform 80"/>
            <p:cNvSpPr>
              <a:spLocks/>
            </p:cNvSpPr>
            <p:nvPr/>
          </p:nvSpPr>
          <p:spPr bwMode="auto">
            <a:xfrm>
              <a:off x="1485" y="728"/>
              <a:ext cx="17" cy="7"/>
            </a:xfrm>
            <a:custGeom>
              <a:avLst/>
              <a:gdLst>
                <a:gd name="T0" fmla="*/ 2 w 34"/>
                <a:gd name="T1" fmla="*/ 3 h 16"/>
                <a:gd name="T2" fmla="*/ 2 w 34"/>
                <a:gd name="T3" fmla="*/ 3 h 16"/>
                <a:gd name="T4" fmla="*/ 3 w 34"/>
                <a:gd name="T5" fmla="*/ 3 h 16"/>
                <a:gd name="T6" fmla="*/ 5 w 34"/>
                <a:gd name="T7" fmla="*/ 2 h 16"/>
                <a:gd name="T8" fmla="*/ 7 w 34"/>
                <a:gd name="T9" fmla="*/ 1 h 16"/>
                <a:gd name="T10" fmla="*/ 9 w 34"/>
                <a:gd name="T11" fmla="*/ 1 h 16"/>
                <a:gd name="T12" fmla="*/ 8 w 34"/>
                <a:gd name="T13" fmla="*/ 0 h 16"/>
                <a:gd name="T14" fmla="*/ 6 w 34"/>
                <a:gd name="T15" fmla="*/ 0 h 16"/>
                <a:gd name="T16" fmla="*/ 4 w 34"/>
                <a:gd name="T17" fmla="*/ 2 h 16"/>
                <a:gd name="T18" fmla="*/ 3 w 34"/>
                <a:gd name="T19" fmla="*/ 2 h 16"/>
                <a:gd name="T20" fmla="*/ 0 w 34"/>
                <a:gd name="T21" fmla="*/ 3 h 16"/>
                <a:gd name="T22" fmla="*/ 1 w 34"/>
                <a:gd name="T23" fmla="*/ 3 h 16"/>
                <a:gd name="T24" fmla="*/ 2 w 34"/>
                <a:gd name="T25" fmla="*/ 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6"/>
                <a:gd name="T41" fmla="*/ 34 w 34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6">
                  <a:moveTo>
                    <a:pt x="6" y="14"/>
                  </a:moveTo>
                  <a:lnTo>
                    <a:pt x="6" y="16"/>
                  </a:lnTo>
                  <a:lnTo>
                    <a:pt x="12" y="13"/>
                  </a:lnTo>
                  <a:lnTo>
                    <a:pt x="20" y="11"/>
                  </a:lnTo>
                  <a:lnTo>
                    <a:pt x="28" y="5"/>
                  </a:lnTo>
                  <a:lnTo>
                    <a:pt x="34" y="4"/>
                  </a:lnTo>
                  <a:lnTo>
                    <a:pt x="31" y="0"/>
                  </a:lnTo>
                  <a:lnTo>
                    <a:pt x="25" y="2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0" y="16"/>
                  </a:lnTo>
                  <a:lnTo>
                    <a:pt x="4" y="13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4" name="Freeform 81"/>
            <p:cNvSpPr>
              <a:spLocks/>
            </p:cNvSpPr>
            <p:nvPr/>
          </p:nvSpPr>
          <p:spPr bwMode="auto">
            <a:xfrm>
              <a:off x="1500" y="711"/>
              <a:ext cx="56" cy="18"/>
            </a:xfrm>
            <a:custGeom>
              <a:avLst/>
              <a:gdLst>
                <a:gd name="T0" fmla="*/ 1 w 111"/>
                <a:gd name="T1" fmla="*/ 9 h 36"/>
                <a:gd name="T2" fmla="*/ 3 w 111"/>
                <a:gd name="T3" fmla="*/ 8 h 36"/>
                <a:gd name="T4" fmla="*/ 5 w 111"/>
                <a:gd name="T5" fmla="*/ 7 h 36"/>
                <a:gd name="T6" fmla="*/ 6 w 111"/>
                <a:gd name="T7" fmla="*/ 6 h 36"/>
                <a:gd name="T8" fmla="*/ 9 w 111"/>
                <a:gd name="T9" fmla="*/ 5 h 36"/>
                <a:gd name="T10" fmla="*/ 13 w 111"/>
                <a:gd name="T11" fmla="*/ 4 h 36"/>
                <a:gd name="T12" fmla="*/ 17 w 111"/>
                <a:gd name="T13" fmla="*/ 3 h 36"/>
                <a:gd name="T14" fmla="*/ 24 w 111"/>
                <a:gd name="T15" fmla="*/ 1 h 36"/>
                <a:gd name="T16" fmla="*/ 28 w 111"/>
                <a:gd name="T17" fmla="*/ 1 h 36"/>
                <a:gd name="T18" fmla="*/ 28 w 111"/>
                <a:gd name="T19" fmla="*/ 1 h 36"/>
                <a:gd name="T20" fmla="*/ 28 w 111"/>
                <a:gd name="T21" fmla="*/ 0 h 36"/>
                <a:gd name="T22" fmla="*/ 24 w 111"/>
                <a:gd name="T23" fmla="*/ 1 h 36"/>
                <a:gd name="T24" fmla="*/ 17 w 111"/>
                <a:gd name="T25" fmla="*/ 2 h 36"/>
                <a:gd name="T26" fmla="*/ 13 w 111"/>
                <a:gd name="T27" fmla="*/ 3 h 36"/>
                <a:gd name="T28" fmla="*/ 9 w 111"/>
                <a:gd name="T29" fmla="*/ 5 h 36"/>
                <a:gd name="T30" fmla="*/ 5 w 111"/>
                <a:gd name="T31" fmla="*/ 6 h 36"/>
                <a:gd name="T32" fmla="*/ 3 w 111"/>
                <a:gd name="T33" fmla="*/ 7 h 36"/>
                <a:gd name="T34" fmla="*/ 1 w 111"/>
                <a:gd name="T35" fmla="*/ 7 h 36"/>
                <a:gd name="T36" fmla="*/ 0 w 111"/>
                <a:gd name="T37" fmla="*/ 8 h 36"/>
                <a:gd name="T38" fmla="*/ 1 w 111"/>
                <a:gd name="T39" fmla="*/ 9 h 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36"/>
                <a:gd name="T62" fmla="*/ 111 w 111"/>
                <a:gd name="T63" fmla="*/ 36 h 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36">
                  <a:moveTo>
                    <a:pt x="3" y="36"/>
                  </a:moveTo>
                  <a:lnTo>
                    <a:pt x="9" y="32"/>
                  </a:lnTo>
                  <a:lnTo>
                    <a:pt x="18" y="29"/>
                  </a:lnTo>
                  <a:lnTo>
                    <a:pt x="23" y="25"/>
                  </a:lnTo>
                  <a:lnTo>
                    <a:pt x="35" y="20"/>
                  </a:lnTo>
                  <a:lnTo>
                    <a:pt x="49" y="15"/>
                  </a:lnTo>
                  <a:lnTo>
                    <a:pt x="65" y="11"/>
                  </a:lnTo>
                  <a:lnTo>
                    <a:pt x="96" y="5"/>
                  </a:lnTo>
                  <a:lnTo>
                    <a:pt x="111" y="3"/>
                  </a:lnTo>
                  <a:lnTo>
                    <a:pt x="111" y="2"/>
                  </a:lnTo>
                  <a:lnTo>
                    <a:pt x="111" y="0"/>
                  </a:lnTo>
                  <a:lnTo>
                    <a:pt x="96" y="2"/>
                  </a:lnTo>
                  <a:lnTo>
                    <a:pt x="65" y="8"/>
                  </a:lnTo>
                  <a:lnTo>
                    <a:pt x="49" y="12"/>
                  </a:lnTo>
                  <a:lnTo>
                    <a:pt x="35" y="17"/>
                  </a:lnTo>
                  <a:lnTo>
                    <a:pt x="17" y="25"/>
                  </a:lnTo>
                  <a:lnTo>
                    <a:pt x="12" y="26"/>
                  </a:lnTo>
                  <a:lnTo>
                    <a:pt x="3" y="29"/>
                  </a:lnTo>
                  <a:lnTo>
                    <a:pt x="0" y="32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5" name="Freeform 82"/>
            <p:cNvSpPr>
              <a:spLocks/>
            </p:cNvSpPr>
            <p:nvPr/>
          </p:nvSpPr>
          <p:spPr bwMode="auto">
            <a:xfrm>
              <a:off x="1556" y="711"/>
              <a:ext cx="88" cy="93"/>
            </a:xfrm>
            <a:custGeom>
              <a:avLst/>
              <a:gdLst>
                <a:gd name="T0" fmla="*/ 0 w 175"/>
                <a:gd name="T1" fmla="*/ 1 h 188"/>
                <a:gd name="T2" fmla="*/ 0 w 175"/>
                <a:gd name="T3" fmla="*/ 1 h 188"/>
                <a:gd name="T4" fmla="*/ 7 w 175"/>
                <a:gd name="T5" fmla="*/ 1 h 188"/>
                <a:gd name="T6" fmla="*/ 8 w 175"/>
                <a:gd name="T7" fmla="*/ 1 h 188"/>
                <a:gd name="T8" fmla="*/ 12 w 175"/>
                <a:gd name="T9" fmla="*/ 2 h 188"/>
                <a:gd name="T10" fmla="*/ 15 w 175"/>
                <a:gd name="T11" fmla="*/ 3 h 188"/>
                <a:gd name="T12" fmla="*/ 18 w 175"/>
                <a:gd name="T13" fmla="*/ 4 h 188"/>
                <a:gd name="T14" fmla="*/ 22 w 175"/>
                <a:gd name="T15" fmla="*/ 7 h 188"/>
                <a:gd name="T16" fmla="*/ 26 w 175"/>
                <a:gd name="T17" fmla="*/ 10 h 188"/>
                <a:gd name="T18" fmla="*/ 29 w 175"/>
                <a:gd name="T19" fmla="*/ 13 h 188"/>
                <a:gd name="T20" fmla="*/ 32 w 175"/>
                <a:gd name="T21" fmla="*/ 16 h 188"/>
                <a:gd name="T22" fmla="*/ 38 w 175"/>
                <a:gd name="T23" fmla="*/ 24 h 188"/>
                <a:gd name="T24" fmla="*/ 39 w 175"/>
                <a:gd name="T25" fmla="*/ 28 h 188"/>
                <a:gd name="T26" fmla="*/ 41 w 175"/>
                <a:gd name="T27" fmla="*/ 32 h 188"/>
                <a:gd name="T28" fmla="*/ 42 w 175"/>
                <a:gd name="T29" fmla="*/ 37 h 188"/>
                <a:gd name="T30" fmla="*/ 43 w 175"/>
                <a:gd name="T31" fmla="*/ 42 h 188"/>
                <a:gd name="T32" fmla="*/ 43 w 175"/>
                <a:gd name="T33" fmla="*/ 46 h 188"/>
                <a:gd name="T34" fmla="*/ 44 w 175"/>
                <a:gd name="T35" fmla="*/ 46 h 188"/>
                <a:gd name="T36" fmla="*/ 44 w 175"/>
                <a:gd name="T37" fmla="*/ 46 h 188"/>
                <a:gd name="T38" fmla="*/ 44 w 175"/>
                <a:gd name="T39" fmla="*/ 42 h 188"/>
                <a:gd name="T40" fmla="*/ 43 w 175"/>
                <a:gd name="T41" fmla="*/ 37 h 188"/>
                <a:gd name="T42" fmla="*/ 41 w 175"/>
                <a:gd name="T43" fmla="*/ 32 h 188"/>
                <a:gd name="T44" fmla="*/ 40 w 175"/>
                <a:gd name="T45" fmla="*/ 28 h 188"/>
                <a:gd name="T46" fmla="*/ 38 w 175"/>
                <a:gd name="T47" fmla="*/ 23 h 188"/>
                <a:gd name="T48" fmla="*/ 33 w 175"/>
                <a:gd name="T49" fmla="*/ 16 h 188"/>
                <a:gd name="T50" fmla="*/ 30 w 175"/>
                <a:gd name="T51" fmla="*/ 12 h 188"/>
                <a:gd name="T52" fmla="*/ 26 w 175"/>
                <a:gd name="T53" fmla="*/ 9 h 188"/>
                <a:gd name="T54" fmla="*/ 23 w 175"/>
                <a:gd name="T55" fmla="*/ 6 h 188"/>
                <a:gd name="T56" fmla="*/ 20 w 175"/>
                <a:gd name="T57" fmla="*/ 4 h 188"/>
                <a:gd name="T58" fmla="*/ 15 w 175"/>
                <a:gd name="T59" fmla="*/ 2 h 188"/>
                <a:gd name="T60" fmla="*/ 12 w 175"/>
                <a:gd name="T61" fmla="*/ 1 h 188"/>
                <a:gd name="T62" fmla="*/ 8 w 175"/>
                <a:gd name="T63" fmla="*/ 1 h 188"/>
                <a:gd name="T64" fmla="*/ 1 w 175"/>
                <a:gd name="T65" fmla="*/ 0 h 188"/>
                <a:gd name="T66" fmla="*/ 4 w 175"/>
                <a:gd name="T67" fmla="*/ 0 h 188"/>
                <a:gd name="T68" fmla="*/ 0 w 175"/>
                <a:gd name="T69" fmla="*/ 0 h 188"/>
                <a:gd name="T70" fmla="*/ 0 w 175"/>
                <a:gd name="T71" fmla="*/ 1 h 1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5"/>
                <a:gd name="T109" fmla="*/ 0 h 188"/>
                <a:gd name="T110" fmla="*/ 175 w 175"/>
                <a:gd name="T111" fmla="*/ 188 h 18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5" h="188">
                  <a:moveTo>
                    <a:pt x="0" y="4"/>
                  </a:moveTo>
                  <a:lnTo>
                    <a:pt x="0" y="7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45" y="10"/>
                  </a:lnTo>
                  <a:lnTo>
                    <a:pt x="59" y="14"/>
                  </a:lnTo>
                  <a:lnTo>
                    <a:pt x="71" y="19"/>
                  </a:lnTo>
                  <a:lnTo>
                    <a:pt x="85" y="28"/>
                  </a:lnTo>
                  <a:lnTo>
                    <a:pt x="101" y="41"/>
                  </a:lnTo>
                  <a:lnTo>
                    <a:pt x="115" y="53"/>
                  </a:lnTo>
                  <a:lnTo>
                    <a:pt x="126" y="67"/>
                  </a:lnTo>
                  <a:lnTo>
                    <a:pt x="149" y="100"/>
                  </a:lnTo>
                  <a:lnTo>
                    <a:pt x="155" y="113"/>
                  </a:lnTo>
                  <a:lnTo>
                    <a:pt x="161" y="130"/>
                  </a:lnTo>
                  <a:lnTo>
                    <a:pt x="167" y="149"/>
                  </a:lnTo>
                  <a:lnTo>
                    <a:pt x="171" y="169"/>
                  </a:lnTo>
                  <a:lnTo>
                    <a:pt x="172" y="188"/>
                  </a:lnTo>
                  <a:lnTo>
                    <a:pt x="174" y="188"/>
                  </a:lnTo>
                  <a:lnTo>
                    <a:pt x="175" y="188"/>
                  </a:lnTo>
                  <a:lnTo>
                    <a:pt x="174" y="169"/>
                  </a:lnTo>
                  <a:lnTo>
                    <a:pt x="171" y="149"/>
                  </a:lnTo>
                  <a:lnTo>
                    <a:pt x="164" y="130"/>
                  </a:lnTo>
                  <a:lnTo>
                    <a:pt x="158" y="113"/>
                  </a:lnTo>
                  <a:lnTo>
                    <a:pt x="149" y="93"/>
                  </a:lnTo>
                  <a:lnTo>
                    <a:pt x="129" y="64"/>
                  </a:lnTo>
                  <a:lnTo>
                    <a:pt x="118" y="50"/>
                  </a:lnTo>
                  <a:lnTo>
                    <a:pt x="104" y="38"/>
                  </a:lnTo>
                  <a:lnTo>
                    <a:pt x="89" y="25"/>
                  </a:lnTo>
                  <a:lnTo>
                    <a:pt x="78" y="19"/>
                  </a:lnTo>
                  <a:lnTo>
                    <a:pt x="59" y="11"/>
                  </a:lnTo>
                  <a:lnTo>
                    <a:pt x="45" y="7"/>
                  </a:lnTo>
                  <a:lnTo>
                    <a:pt x="30" y="4"/>
                  </a:lnTo>
                  <a:lnTo>
                    <a:pt x="3" y="0"/>
                  </a:lnTo>
                  <a:lnTo>
                    <a:pt x="16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6" name="Freeform 83"/>
            <p:cNvSpPr>
              <a:spLocks/>
            </p:cNvSpPr>
            <p:nvPr/>
          </p:nvSpPr>
          <p:spPr bwMode="auto">
            <a:xfrm>
              <a:off x="1641" y="804"/>
              <a:ext cx="3" cy="10"/>
            </a:xfrm>
            <a:custGeom>
              <a:avLst/>
              <a:gdLst>
                <a:gd name="T0" fmla="*/ 1 w 6"/>
                <a:gd name="T1" fmla="*/ 0 h 20"/>
                <a:gd name="T2" fmla="*/ 0 w 6"/>
                <a:gd name="T3" fmla="*/ 0 h 20"/>
                <a:gd name="T4" fmla="*/ 0 w 6"/>
                <a:gd name="T5" fmla="*/ 5 h 20"/>
                <a:gd name="T6" fmla="*/ 1 w 6"/>
                <a:gd name="T7" fmla="*/ 5 h 20"/>
                <a:gd name="T8" fmla="*/ 2 w 6"/>
                <a:gd name="T9" fmla="*/ 5 h 20"/>
                <a:gd name="T10" fmla="*/ 2 w 6"/>
                <a:gd name="T11" fmla="*/ 5 h 20"/>
                <a:gd name="T12" fmla="*/ 1 w 6"/>
                <a:gd name="T13" fmla="*/ 0 h 20"/>
                <a:gd name="T14" fmla="*/ 1 w 6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20"/>
                <a:gd name="T26" fmla="*/ 6 w 6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20">
                  <a:moveTo>
                    <a:pt x="3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7" name="Freeform 84"/>
            <p:cNvSpPr>
              <a:spLocks/>
            </p:cNvSpPr>
            <p:nvPr/>
          </p:nvSpPr>
          <p:spPr bwMode="auto">
            <a:xfrm>
              <a:off x="1641" y="805"/>
              <a:ext cx="3" cy="19"/>
            </a:xfrm>
            <a:custGeom>
              <a:avLst/>
              <a:gdLst>
                <a:gd name="T0" fmla="*/ 1 w 6"/>
                <a:gd name="T1" fmla="*/ 5 h 37"/>
                <a:gd name="T2" fmla="*/ 1 w 6"/>
                <a:gd name="T3" fmla="*/ 5 h 37"/>
                <a:gd name="T4" fmla="*/ 0 w 6"/>
                <a:gd name="T5" fmla="*/ 10 h 37"/>
                <a:gd name="T6" fmla="*/ 1 w 6"/>
                <a:gd name="T7" fmla="*/ 10 h 37"/>
                <a:gd name="T8" fmla="*/ 2 w 6"/>
                <a:gd name="T9" fmla="*/ 0 h 37"/>
                <a:gd name="T10" fmla="*/ 2 w 6"/>
                <a:gd name="T11" fmla="*/ 5 h 37"/>
                <a:gd name="T12" fmla="*/ 1 w 6"/>
                <a:gd name="T13" fmla="*/ 5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7"/>
                <a:gd name="T23" fmla="*/ 6 w 6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7">
                  <a:moveTo>
                    <a:pt x="3" y="19"/>
                  </a:moveTo>
                  <a:lnTo>
                    <a:pt x="1" y="19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6" y="0"/>
                  </a:lnTo>
                  <a:lnTo>
                    <a:pt x="6" y="1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8" name="Freeform 85"/>
            <p:cNvSpPr>
              <a:spLocks/>
            </p:cNvSpPr>
            <p:nvPr/>
          </p:nvSpPr>
          <p:spPr bwMode="auto">
            <a:xfrm>
              <a:off x="1806" y="869"/>
              <a:ext cx="167" cy="112"/>
            </a:xfrm>
            <a:custGeom>
              <a:avLst/>
              <a:gdLst>
                <a:gd name="T0" fmla="*/ 0 w 335"/>
                <a:gd name="T1" fmla="*/ 17 h 223"/>
                <a:gd name="T2" fmla="*/ 1 w 335"/>
                <a:gd name="T3" fmla="*/ 16 h 223"/>
                <a:gd name="T4" fmla="*/ 3 w 335"/>
                <a:gd name="T5" fmla="*/ 15 h 223"/>
                <a:gd name="T6" fmla="*/ 4 w 335"/>
                <a:gd name="T7" fmla="*/ 14 h 223"/>
                <a:gd name="T8" fmla="*/ 6 w 335"/>
                <a:gd name="T9" fmla="*/ 13 h 223"/>
                <a:gd name="T10" fmla="*/ 7 w 335"/>
                <a:gd name="T11" fmla="*/ 12 h 223"/>
                <a:gd name="T12" fmla="*/ 9 w 335"/>
                <a:gd name="T13" fmla="*/ 11 h 223"/>
                <a:gd name="T14" fmla="*/ 11 w 335"/>
                <a:gd name="T15" fmla="*/ 10 h 223"/>
                <a:gd name="T16" fmla="*/ 12 w 335"/>
                <a:gd name="T17" fmla="*/ 9 h 223"/>
                <a:gd name="T18" fmla="*/ 13 w 335"/>
                <a:gd name="T19" fmla="*/ 8 h 223"/>
                <a:gd name="T20" fmla="*/ 15 w 335"/>
                <a:gd name="T21" fmla="*/ 7 h 223"/>
                <a:gd name="T22" fmla="*/ 16 w 335"/>
                <a:gd name="T23" fmla="*/ 7 h 223"/>
                <a:gd name="T24" fmla="*/ 17 w 335"/>
                <a:gd name="T25" fmla="*/ 6 h 223"/>
                <a:gd name="T26" fmla="*/ 21 w 335"/>
                <a:gd name="T27" fmla="*/ 5 h 223"/>
                <a:gd name="T28" fmla="*/ 24 w 335"/>
                <a:gd name="T29" fmla="*/ 3 h 223"/>
                <a:gd name="T30" fmla="*/ 28 w 335"/>
                <a:gd name="T31" fmla="*/ 2 h 223"/>
                <a:gd name="T32" fmla="*/ 32 w 335"/>
                <a:gd name="T33" fmla="*/ 1 h 223"/>
                <a:gd name="T34" fmla="*/ 36 w 335"/>
                <a:gd name="T35" fmla="*/ 1 h 223"/>
                <a:gd name="T36" fmla="*/ 40 w 335"/>
                <a:gd name="T37" fmla="*/ 0 h 223"/>
                <a:gd name="T38" fmla="*/ 44 w 335"/>
                <a:gd name="T39" fmla="*/ 0 h 223"/>
                <a:gd name="T40" fmla="*/ 47 w 335"/>
                <a:gd name="T41" fmla="*/ 1 h 223"/>
                <a:gd name="T42" fmla="*/ 51 w 335"/>
                <a:gd name="T43" fmla="*/ 1 h 223"/>
                <a:gd name="T44" fmla="*/ 55 w 335"/>
                <a:gd name="T45" fmla="*/ 3 h 223"/>
                <a:gd name="T46" fmla="*/ 59 w 335"/>
                <a:gd name="T47" fmla="*/ 4 h 223"/>
                <a:gd name="T48" fmla="*/ 62 w 335"/>
                <a:gd name="T49" fmla="*/ 6 h 223"/>
                <a:gd name="T50" fmla="*/ 66 w 335"/>
                <a:gd name="T51" fmla="*/ 9 h 223"/>
                <a:gd name="T52" fmla="*/ 69 w 335"/>
                <a:gd name="T53" fmla="*/ 12 h 223"/>
                <a:gd name="T54" fmla="*/ 72 w 335"/>
                <a:gd name="T55" fmla="*/ 16 h 223"/>
                <a:gd name="T56" fmla="*/ 74 w 335"/>
                <a:gd name="T57" fmla="*/ 20 h 223"/>
                <a:gd name="T58" fmla="*/ 77 w 335"/>
                <a:gd name="T59" fmla="*/ 24 h 223"/>
                <a:gd name="T60" fmla="*/ 79 w 335"/>
                <a:gd name="T61" fmla="*/ 28 h 223"/>
                <a:gd name="T62" fmla="*/ 81 w 335"/>
                <a:gd name="T63" fmla="*/ 32 h 223"/>
                <a:gd name="T64" fmla="*/ 82 w 335"/>
                <a:gd name="T65" fmla="*/ 37 h 223"/>
                <a:gd name="T66" fmla="*/ 83 w 335"/>
                <a:gd name="T67" fmla="*/ 42 h 223"/>
                <a:gd name="T68" fmla="*/ 83 w 335"/>
                <a:gd name="T69" fmla="*/ 46 h 223"/>
                <a:gd name="T70" fmla="*/ 83 w 335"/>
                <a:gd name="T71" fmla="*/ 51 h 223"/>
                <a:gd name="T72" fmla="*/ 83 w 335"/>
                <a:gd name="T73" fmla="*/ 56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5"/>
                <a:gd name="T112" fmla="*/ 0 h 223"/>
                <a:gd name="T113" fmla="*/ 335 w 335"/>
                <a:gd name="T114" fmla="*/ 223 h 22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5" h="223">
                  <a:moveTo>
                    <a:pt x="0" y="66"/>
                  </a:moveTo>
                  <a:lnTo>
                    <a:pt x="7" y="63"/>
                  </a:lnTo>
                  <a:lnTo>
                    <a:pt x="13" y="59"/>
                  </a:lnTo>
                  <a:lnTo>
                    <a:pt x="19" y="54"/>
                  </a:lnTo>
                  <a:lnTo>
                    <a:pt x="25" y="49"/>
                  </a:lnTo>
                  <a:lnTo>
                    <a:pt x="31" y="45"/>
                  </a:lnTo>
                  <a:lnTo>
                    <a:pt x="38" y="42"/>
                  </a:lnTo>
                  <a:lnTo>
                    <a:pt x="44" y="39"/>
                  </a:lnTo>
                  <a:lnTo>
                    <a:pt x="50" y="34"/>
                  </a:lnTo>
                  <a:lnTo>
                    <a:pt x="55" y="31"/>
                  </a:lnTo>
                  <a:lnTo>
                    <a:pt x="61" y="28"/>
                  </a:lnTo>
                  <a:lnTo>
                    <a:pt x="65" y="26"/>
                  </a:lnTo>
                  <a:lnTo>
                    <a:pt x="70" y="23"/>
                  </a:lnTo>
                  <a:lnTo>
                    <a:pt x="86" y="17"/>
                  </a:lnTo>
                  <a:lnTo>
                    <a:pt x="99" y="12"/>
                  </a:lnTo>
                  <a:lnTo>
                    <a:pt x="115" y="8"/>
                  </a:lnTo>
                  <a:lnTo>
                    <a:pt x="130" y="4"/>
                  </a:lnTo>
                  <a:lnTo>
                    <a:pt x="146" y="1"/>
                  </a:lnTo>
                  <a:lnTo>
                    <a:pt x="161" y="0"/>
                  </a:lnTo>
                  <a:lnTo>
                    <a:pt x="177" y="0"/>
                  </a:lnTo>
                  <a:lnTo>
                    <a:pt x="191" y="1"/>
                  </a:lnTo>
                  <a:lnTo>
                    <a:pt x="206" y="4"/>
                  </a:lnTo>
                  <a:lnTo>
                    <a:pt x="220" y="9"/>
                  </a:lnTo>
                  <a:lnTo>
                    <a:pt x="236" y="15"/>
                  </a:lnTo>
                  <a:lnTo>
                    <a:pt x="248" y="23"/>
                  </a:lnTo>
                  <a:lnTo>
                    <a:pt x="264" y="35"/>
                  </a:lnTo>
                  <a:lnTo>
                    <a:pt x="278" y="48"/>
                  </a:lnTo>
                  <a:lnTo>
                    <a:pt x="288" y="62"/>
                  </a:lnTo>
                  <a:lnTo>
                    <a:pt x="299" y="77"/>
                  </a:lnTo>
                  <a:lnTo>
                    <a:pt x="310" y="93"/>
                  </a:lnTo>
                  <a:lnTo>
                    <a:pt x="318" y="110"/>
                  </a:lnTo>
                  <a:lnTo>
                    <a:pt x="324" y="127"/>
                  </a:lnTo>
                  <a:lnTo>
                    <a:pt x="330" y="145"/>
                  </a:lnTo>
                  <a:lnTo>
                    <a:pt x="333" y="165"/>
                  </a:lnTo>
                  <a:lnTo>
                    <a:pt x="335" y="184"/>
                  </a:lnTo>
                  <a:lnTo>
                    <a:pt x="335" y="204"/>
                  </a:lnTo>
                  <a:lnTo>
                    <a:pt x="333" y="223"/>
                  </a:lnTo>
                </a:path>
              </a:pathLst>
            </a:custGeom>
            <a:noFill/>
            <a:ln w="3175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19" name="Freeform 86"/>
            <p:cNvSpPr>
              <a:spLocks/>
            </p:cNvSpPr>
            <p:nvPr/>
          </p:nvSpPr>
          <p:spPr bwMode="auto">
            <a:xfrm>
              <a:off x="1806" y="884"/>
              <a:ext cx="28" cy="19"/>
            </a:xfrm>
            <a:custGeom>
              <a:avLst/>
              <a:gdLst>
                <a:gd name="T0" fmla="*/ 0 w 56"/>
                <a:gd name="T1" fmla="*/ 9 h 39"/>
                <a:gd name="T2" fmla="*/ 0 w 56"/>
                <a:gd name="T3" fmla="*/ 9 h 39"/>
                <a:gd name="T4" fmla="*/ 3 w 56"/>
                <a:gd name="T5" fmla="*/ 8 h 39"/>
                <a:gd name="T6" fmla="*/ 9 w 56"/>
                <a:gd name="T7" fmla="*/ 4 h 39"/>
                <a:gd name="T8" fmla="*/ 12 w 56"/>
                <a:gd name="T9" fmla="*/ 2 h 39"/>
                <a:gd name="T10" fmla="*/ 13 w 56"/>
                <a:gd name="T11" fmla="*/ 1 h 39"/>
                <a:gd name="T12" fmla="*/ 14 w 56"/>
                <a:gd name="T13" fmla="*/ 0 h 39"/>
                <a:gd name="T14" fmla="*/ 14 w 56"/>
                <a:gd name="T15" fmla="*/ 0 h 39"/>
                <a:gd name="T16" fmla="*/ 14 w 56"/>
                <a:gd name="T17" fmla="*/ 0 h 39"/>
                <a:gd name="T18" fmla="*/ 12 w 56"/>
                <a:gd name="T19" fmla="*/ 0 h 39"/>
                <a:gd name="T20" fmla="*/ 10 w 56"/>
                <a:gd name="T21" fmla="*/ 2 h 39"/>
                <a:gd name="T22" fmla="*/ 7 w 56"/>
                <a:gd name="T23" fmla="*/ 4 h 39"/>
                <a:gd name="T24" fmla="*/ 1 w 56"/>
                <a:gd name="T25" fmla="*/ 8 h 39"/>
                <a:gd name="T26" fmla="*/ 0 w 56"/>
                <a:gd name="T27" fmla="*/ 9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39"/>
                <a:gd name="T44" fmla="*/ 56 w 56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39">
                  <a:moveTo>
                    <a:pt x="0" y="36"/>
                  </a:moveTo>
                  <a:lnTo>
                    <a:pt x="0" y="39"/>
                  </a:lnTo>
                  <a:lnTo>
                    <a:pt x="11" y="34"/>
                  </a:lnTo>
                  <a:lnTo>
                    <a:pt x="36" y="16"/>
                  </a:lnTo>
                  <a:lnTo>
                    <a:pt x="48" y="10"/>
                  </a:lnTo>
                  <a:lnTo>
                    <a:pt x="51" y="6"/>
                  </a:lnTo>
                  <a:lnTo>
                    <a:pt x="56" y="3"/>
                  </a:lnTo>
                  <a:lnTo>
                    <a:pt x="55" y="2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39" y="10"/>
                  </a:lnTo>
                  <a:lnTo>
                    <a:pt x="27" y="16"/>
                  </a:lnTo>
                  <a:lnTo>
                    <a:pt x="2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0" name="Freeform 87"/>
            <p:cNvSpPr>
              <a:spLocks/>
            </p:cNvSpPr>
            <p:nvPr/>
          </p:nvSpPr>
          <p:spPr bwMode="auto">
            <a:xfrm>
              <a:off x="1830" y="869"/>
              <a:ext cx="57" cy="17"/>
            </a:xfrm>
            <a:custGeom>
              <a:avLst/>
              <a:gdLst>
                <a:gd name="T0" fmla="*/ 2 w 113"/>
                <a:gd name="T1" fmla="*/ 9 h 34"/>
                <a:gd name="T2" fmla="*/ 2 w 113"/>
                <a:gd name="T3" fmla="*/ 9 h 34"/>
                <a:gd name="T4" fmla="*/ 4 w 113"/>
                <a:gd name="T5" fmla="*/ 8 h 34"/>
                <a:gd name="T6" fmla="*/ 6 w 113"/>
                <a:gd name="T7" fmla="*/ 8 h 34"/>
                <a:gd name="T8" fmla="*/ 7 w 113"/>
                <a:gd name="T9" fmla="*/ 6 h 34"/>
                <a:gd name="T10" fmla="*/ 10 w 113"/>
                <a:gd name="T11" fmla="*/ 5 h 34"/>
                <a:gd name="T12" fmla="*/ 13 w 113"/>
                <a:gd name="T13" fmla="*/ 4 h 34"/>
                <a:gd name="T14" fmla="*/ 17 w 113"/>
                <a:gd name="T15" fmla="*/ 3 h 34"/>
                <a:gd name="T16" fmla="*/ 25 w 113"/>
                <a:gd name="T17" fmla="*/ 1 h 34"/>
                <a:gd name="T18" fmla="*/ 29 w 113"/>
                <a:gd name="T19" fmla="*/ 1 h 34"/>
                <a:gd name="T20" fmla="*/ 29 w 113"/>
                <a:gd name="T21" fmla="*/ 1 h 34"/>
                <a:gd name="T22" fmla="*/ 29 w 113"/>
                <a:gd name="T23" fmla="*/ 0 h 34"/>
                <a:gd name="T24" fmla="*/ 25 w 113"/>
                <a:gd name="T25" fmla="*/ 1 h 34"/>
                <a:gd name="T26" fmla="*/ 17 w 113"/>
                <a:gd name="T27" fmla="*/ 2 h 34"/>
                <a:gd name="T28" fmla="*/ 13 w 113"/>
                <a:gd name="T29" fmla="*/ 3 h 34"/>
                <a:gd name="T30" fmla="*/ 10 w 113"/>
                <a:gd name="T31" fmla="*/ 5 h 34"/>
                <a:gd name="T32" fmla="*/ 5 w 113"/>
                <a:gd name="T33" fmla="*/ 6 h 34"/>
                <a:gd name="T34" fmla="*/ 4 w 113"/>
                <a:gd name="T35" fmla="*/ 7 h 34"/>
                <a:gd name="T36" fmla="*/ 4 w 113"/>
                <a:gd name="T37" fmla="*/ 7 h 34"/>
                <a:gd name="T38" fmla="*/ 0 w 113"/>
                <a:gd name="T39" fmla="*/ 9 h 34"/>
                <a:gd name="T40" fmla="*/ 2 w 113"/>
                <a:gd name="T41" fmla="*/ 8 h 34"/>
                <a:gd name="T42" fmla="*/ 2 w 113"/>
                <a:gd name="T43" fmla="*/ 9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3"/>
                <a:gd name="T67" fmla="*/ 0 h 34"/>
                <a:gd name="T68" fmla="*/ 113 w 113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3" h="34">
                  <a:moveTo>
                    <a:pt x="7" y="33"/>
                  </a:moveTo>
                  <a:lnTo>
                    <a:pt x="7" y="34"/>
                  </a:lnTo>
                  <a:lnTo>
                    <a:pt x="13" y="31"/>
                  </a:lnTo>
                  <a:lnTo>
                    <a:pt x="21" y="30"/>
                  </a:lnTo>
                  <a:lnTo>
                    <a:pt x="25" y="25"/>
                  </a:lnTo>
                  <a:lnTo>
                    <a:pt x="38" y="20"/>
                  </a:lnTo>
                  <a:lnTo>
                    <a:pt x="51" y="16"/>
                  </a:lnTo>
                  <a:lnTo>
                    <a:pt x="67" y="11"/>
                  </a:lnTo>
                  <a:lnTo>
                    <a:pt x="98" y="5"/>
                  </a:lnTo>
                  <a:lnTo>
                    <a:pt x="113" y="3"/>
                  </a:lnTo>
                  <a:lnTo>
                    <a:pt x="113" y="2"/>
                  </a:lnTo>
                  <a:lnTo>
                    <a:pt x="113" y="0"/>
                  </a:lnTo>
                  <a:lnTo>
                    <a:pt x="98" y="2"/>
                  </a:lnTo>
                  <a:lnTo>
                    <a:pt x="67" y="8"/>
                  </a:lnTo>
                  <a:lnTo>
                    <a:pt x="51" y="13"/>
                  </a:lnTo>
                  <a:lnTo>
                    <a:pt x="38" y="17"/>
                  </a:lnTo>
                  <a:lnTo>
                    <a:pt x="19" y="25"/>
                  </a:lnTo>
                  <a:lnTo>
                    <a:pt x="14" y="27"/>
                  </a:lnTo>
                  <a:lnTo>
                    <a:pt x="13" y="28"/>
                  </a:lnTo>
                  <a:lnTo>
                    <a:pt x="0" y="34"/>
                  </a:lnTo>
                  <a:lnTo>
                    <a:pt x="5" y="31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1" name="Freeform 88"/>
            <p:cNvSpPr>
              <a:spLocks/>
            </p:cNvSpPr>
            <p:nvPr/>
          </p:nvSpPr>
          <p:spPr bwMode="auto">
            <a:xfrm>
              <a:off x="1887" y="868"/>
              <a:ext cx="87" cy="94"/>
            </a:xfrm>
            <a:custGeom>
              <a:avLst/>
              <a:gdLst>
                <a:gd name="T0" fmla="*/ 0 w 175"/>
                <a:gd name="T1" fmla="*/ 1 h 187"/>
                <a:gd name="T2" fmla="*/ 0 w 175"/>
                <a:gd name="T3" fmla="*/ 2 h 187"/>
                <a:gd name="T4" fmla="*/ 7 w 175"/>
                <a:gd name="T5" fmla="*/ 2 h 187"/>
                <a:gd name="T6" fmla="*/ 7 w 175"/>
                <a:gd name="T7" fmla="*/ 2 h 187"/>
                <a:gd name="T8" fmla="*/ 11 w 175"/>
                <a:gd name="T9" fmla="*/ 3 h 187"/>
                <a:gd name="T10" fmla="*/ 14 w 175"/>
                <a:gd name="T11" fmla="*/ 4 h 187"/>
                <a:gd name="T12" fmla="*/ 18 w 175"/>
                <a:gd name="T13" fmla="*/ 5 h 187"/>
                <a:gd name="T14" fmla="*/ 21 w 175"/>
                <a:gd name="T15" fmla="*/ 7 h 187"/>
                <a:gd name="T16" fmla="*/ 25 w 175"/>
                <a:gd name="T17" fmla="*/ 10 h 187"/>
                <a:gd name="T18" fmla="*/ 28 w 175"/>
                <a:gd name="T19" fmla="*/ 13 h 187"/>
                <a:gd name="T20" fmla="*/ 31 w 175"/>
                <a:gd name="T21" fmla="*/ 17 h 187"/>
                <a:gd name="T22" fmla="*/ 37 w 175"/>
                <a:gd name="T23" fmla="*/ 25 h 187"/>
                <a:gd name="T24" fmla="*/ 38 w 175"/>
                <a:gd name="T25" fmla="*/ 29 h 187"/>
                <a:gd name="T26" fmla="*/ 40 w 175"/>
                <a:gd name="T27" fmla="*/ 33 h 187"/>
                <a:gd name="T28" fmla="*/ 42 w 175"/>
                <a:gd name="T29" fmla="*/ 37 h 187"/>
                <a:gd name="T30" fmla="*/ 42 w 175"/>
                <a:gd name="T31" fmla="*/ 42 h 187"/>
                <a:gd name="T32" fmla="*/ 43 w 175"/>
                <a:gd name="T33" fmla="*/ 47 h 187"/>
                <a:gd name="T34" fmla="*/ 43 w 175"/>
                <a:gd name="T35" fmla="*/ 47 h 187"/>
                <a:gd name="T36" fmla="*/ 43 w 175"/>
                <a:gd name="T37" fmla="*/ 47 h 187"/>
                <a:gd name="T38" fmla="*/ 43 w 175"/>
                <a:gd name="T39" fmla="*/ 42 h 187"/>
                <a:gd name="T40" fmla="*/ 42 w 175"/>
                <a:gd name="T41" fmla="*/ 37 h 187"/>
                <a:gd name="T42" fmla="*/ 41 w 175"/>
                <a:gd name="T43" fmla="*/ 33 h 187"/>
                <a:gd name="T44" fmla="*/ 39 w 175"/>
                <a:gd name="T45" fmla="*/ 29 h 187"/>
                <a:gd name="T46" fmla="*/ 37 w 175"/>
                <a:gd name="T47" fmla="*/ 24 h 187"/>
                <a:gd name="T48" fmla="*/ 32 w 175"/>
                <a:gd name="T49" fmla="*/ 16 h 187"/>
                <a:gd name="T50" fmla="*/ 29 w 175"/>
                <a:gd name="T51" fmla="*/ 13 h 187"/>
                <a:gd name="T52" fmla="*/ 26 w 175"/>
                <a:gd name="T53" fmla="*/ 10 h 187"/>
                <a:gd name="T54" fmla="*/ 22 w 175"/>
                <a:gd name="T55" fmla="*/ 7 h 187"/>
                <a:gd name="T56" fmla="*/ 19 w 175"/>
                <a:gd name="T57" fmla="*/ 5 h 187"/>
                <a:gd name="T58" fmla="*/ 14 w 175"/>
                <a:gd name="T59" fmla="*/ 3 h 187"/>
                <a:gd name="T60" fmla="*/ 11 w 175"/>
                <a:gd name="T61" fmla="*/ 2 h 187"/>
                <a:gd name="T62" fmla="*/ 7 w 175"/>
                <a:gd name="T63" fmla="*/ 1 h 187"/>
                <a:gd name="T64" fmla="*/ 1 w 175"/>
                <a:gd name="T65" fmla="*/ 0 h 187"/>
                <a:gd name="T66" fmla="*/ 4 w 175"/>
                <a:gd name="T67" fmla="*/ 0 h 187"/>
                <a:gd name="T68" fmla="*/ 0 w 175"/>
                <a:gd name="T69" fmla="*/ 1 h 187"/>
                <a:gd name="T70" fmla="*/ 0 w 175"/>
                <a:gd name="T71" fmla="*/ 1 h 1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5"/>
                <a:gd name="T109" fmla="*/ 0 h 187"/>
                <a:gd name="T110" fmla="*/ 175 w 175"/>
                <a:gd name="T111" fmla="*/ 187 h 1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5" h="187">
                  <a:moveTo>
                    <a:pt x="0" y="3"/>
                  </a:moveTo>
                  <a:lnTo>
                    <a:pt x="0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45" y="9"/>
                  </a:lnTo>
                  <a:lnTo>
                    <a:pt x="59" y="14"/>
                  </a:lnTo>
                  <a:lnTo>
                    <a:pt x="72" y="18"/>
                  </a:lnTo>
                  <a:lnTo>
                    <a:pt x="86" y="28"/>
                  </a:lnTo>
                  <a:lnTo>
                    <a:pt x="101" y="40"/>
                  </a:lnTo>
                  <a:lnTo>
                    <a:pt x="115" y="52"/>
                  </a:lnTo>
                  <a:lnTo>
                    <a:pt x="126" y="66"/>
                  </a:lnTo>
                  <a:lnTo>
                    <a:pt x="149" y="99"/>
                  </a:lnTo>
                  <a:lnTo>
                    <a:pt x="155" y="113"/>
                  </a:lnTo>
                  <a:lnTo>
                    <a:pt x="161" y="130"/>
                  </a:lnTo>
                  <a:lnTo>
                    <a:pt x="168" y="148"/>
                  </a:lnTo>
                  <a:lnTo>
                    <a:pt x="171" y="168"/>
                  </a:lnTo>
                  <a:lnTo>
                    <a:pt x="172" y="187"/>
                  </a:lnTo>
                  <a:lnTo>
                    <a:pt x="174" y="187"/>
                  </a:lnTo>
                  <a:lnTo>
                    <a:pt x="175" y="187"/>
                  </a:lnTo>
                  <a:lnTo>
                    <a:pt x="174" y="168"/>
                  </a:lnTo>
                  <a:lnTo>
                    <a:pt x="171" y="148"/>
                  </a:lnTo>
                  <a:lnTo>
                    <a:pt x="165" y="130"/>
                  </a:lnTo>
                  <a:lnTo>
                    <a:pt x="158" y="113"/>
                  </a:lnTo>
                  <a:lnTo>
                    <a:pt x="149" y="93"/>
                  </a:lnTo>
                  <a:lnTo>
                    <a:pt x="129" y="63"/>
                  </a:lnTo>
                  <a:lnTo>
                    <a:pt x="118" y="49"/>
                  </a:lnTo>
                  <a:lnTo>
                    <a:pt x="104" y="37"/>
                  </a:lnTo>
                  <a:lnTo>
                    <a:pt x="89" y="25"/>
                  </a:lnTo>
                  <a:lnTo>
                    <a:pt x="78" y="18"/>
                  </a:lnTo>
                  <a:lnTo>
                    <a:pt x="59" y="11"/>
                  </a:lnTo>
                  <a:lnTo>
                    <a:pt x="45" y="6"/>
                  </a:lnTo>
                  <a:lnTo>
                    <a:pt x="30" y="3"/>
                  </a:lnTo>
                  <a:lnTo>
                    <a:pt x="4" y="0"/>
                  </a:lnTo>
                  <a:lnTo>
                    <a:pt x="16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2" name="Freeform 89"/>
            <p:cNvSpPr>
              <a:spLocks/>
            </p:cNvSpPr>
            <p:nvPr/>
          </p:nvSpPr>
          <p:spPr bwMode="auto">
            <a:xfrm>
              <a:off x="1972" y="962"/>
              <a:ext cx="3" cy="10"/>
            </a:xfrm>
            <a:custGeom>
              <a:avLst/>
              <a:gdLst>
                <a:gd name="T0" fmla="*/ 1 w 6"/>
                <a:gd name="T1" fmla="*/ 0 h 20"/>
                <a:gd name="T2" fmla="*/ 0 w 6"/>
                <a:gd name="T3" fmla="*/ 0 h 20"/>
                <a:gd name="T4" fmla="*/ 0 w 6"/>
                <a:gd name="T5" fmla="*/ 5 h 20"/>
                <a:gd name="T6" fmla="*/ 1 w 6"/>
                <a:gd name="T7" fmla="*/ 5 h 20"/>
                <a:gd name="T8" fmla="*/ 2 w 6"/>
                <a:gd name="T9" fmla="*/ 5 h 20"/>
                <a:gd name="T10" fmla="*/ 2 w 6"/>
                <a:gd name="T11" fmla="*/ 5 h 20"/>
                <a:gd name="T12" fmla="*/ 1 w 6"/>
                <a:gd name="T13" fmla="*/ 0 h 20"/>
                <a:gd name="T14" fmla="*/ 1 w 6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20"/>
                <a:gd name="T26" fmla="*/ 6 w 6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20">
                  <a:moveTo>
                    <a:pt x="3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3" name="Freeform 90"/>
            <p:cNvSpPr>
              <a:spLocks/>
            </p:cNvSpPr>
            <p:nvPr/>
          </p:nvSpPr>
          <p:spPr bwMode="auto">
            <a:xfrm>
              <a:off x="1972" y="962"/>
              <a:ext cx="3" cy="19"/>
            </a:xfrm>
            <a:custGeom>
              <a:avLst/>
              <a:gdLst>
                <a:gd name="T0" fmla="*/ 1 w 6"/>
                <a:gd name="T1" fmla="*/ 5 h 37"/>
                <a:gd name="T2" fmla="*/ 1 w 6"/>
                <a:gd name="T3" fmla="*/ 5 h 37"/>
                <a:gd name="T4" fmla="*/ 0 w 6"/>
                <a:gd name="T5" fmla="*/ 10 h 37"/>
                <a:gd name="T6" fmla="*/ 1 w 6"/>
                <a:gd name="T7" fmla="*/ 10 h 37"/>
                <a:gd name="T8" fmla="*/ 2 w 6"/>
                <a:gd name="T9" fmla="*/ 0 h 37"/>
                <a:gd name="T10" fmla="*/ 2 w 6"/>
                <a:gd name="T11" fmla="*/ 5 h 37"/>
                <a:gd name="T12" fmla="*/ 1 w 6"/>
                <a:gd name="T13" fmla="*/ 5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7"/>
                <a:gd name="T23" fmla="*/ 6 w 6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7">
                  <a:moveTo>
                    <a:pt x="3" y="18"/>
                  </a:moveTo>
                  <a:lnTo>
                    <a:pt x="1" y="1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6" y="0"/>
                  </a:lnTo>
                  <a:lnTo>
                    <a:pt x="6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4" name="Freeform 91"/>
            <p:cNvSpPr>
              <a:spLocks/>
            </p:cNvSpPr>
            <p:nvPr/>
          </p:nvSpPr>
          <p:spPr bwMode="auto">
            <a:xfrm>
              <a:off x="1973" y="974"/>
              <a:ext cx="168" cy="113"/>
            </a:xfrm>
            <a:custGeom>
              <a:avLst/>
              <a:gdLst>
                <a:gd name="T0" fmla="*/ 85 w 334"/>
                <a:gd name="T1" fmla="*/ 44 h 226"/>
                <a:gd name="T2" fmla="*/ 79 w 334"/>
                <a:gd name="T3" fmla="*/ 47 h 226"/>
                <a:gd name="T4" fmla="*/ 73 w 334"/>
                <a:gd name="T5" fmla="*/ 49 h 226"/>
                <a:gd name="T6" fmla="*/ 68 w 334"/>
                <a:gd name="T7" fmla="*/ 51 h 226"/>
                <a:gd name="T8" fmla="*/ 62 w 334"/>
                <a:gd name="T9" fmla="*/ 53 h 226"/>
                <a:gd name="T10" fmla="*/ 57 w 334"/>
                <a:gd name="T11" fmla="*/ 55 h 226"/>
                <a:gd name="T12" fmla="*/ 52 w 334"/>
                <a:gd name="T13" fmla="*/ 56 h 226"/>
                <a:gd name="T14" fmla="*/ 47 w 334"/>
                <a:gd name="T15" fmla="*/ 57 h 226"/>
                <a:gd name="T16" fmla="*/ 41 w 334"/>
                <a:gd name="T17" fmla="*/ 57 h 226"/>
                <a:gd name="T18" fmla="*/ 36 w 334"/>
                <a:gd name="T19" fmla="*/ 56 h 226"/>
                <a:gd name="T20" fmla="*/ 31 w 334"/>
                <a:gd name="T21" fmla="*/ 55 h 226"/>
                <a:gd name="T22" fmla="*/ 27 w 334"/>
                <a:gd name="T23" fmla="*/ 53 h 226"/>
                <a:gd name="T24" fmla="*/ 22 w 334"/>
                <a:gd name="T25" fmla="*/ 50 h 226"/>
                <a:gd name="T26" fmla="*/ 18 w 334"/>
                <a:gd name="T27" fmla="*/ 48 h 226"/>
                <a:gd name="T28" fmla="*/ 15 w 334"/>
                <a:gd name="T29" fmla="*/ 44 h 226"/>
                <a:gd name="T30" fmla="*/ 12 w 334"/>
                <a:gd name="T31" fmla="*/ 41 h 226"/>
                <a:gd name="T32" fmla="*/ 9 w 334"/>
                <a:gd name="T33" fmla="*/ 37 h 226"/>
                <a:gd name="T34" fmla="*/ 7 w 334"/>
                <a:gd name="T35" fmla="*/ 33 h 226"/>
                <a:gd name="T36" fmla="*/ 5 w 334"/>
                <a:gd name="T37" fmla="*/ 29 h 226"/>
                <a:gd name="T38" fmla="*/ 3 w 334"/>
                <a:gd name="T39" fmla="*/ 25 h 226"/>
                <a:gd name="T40" fmla="*/ 1 w 334"/>
                <a:gd name="T41" fmla="*/ 20 h 226"/>
                <a:gd name="T42" fmla="*/ 1 w 334"/>
                <a:gd name="T43" fmla="*/ 15 h 226"/>
                <a:gd name="T44" fmla="*/ 0 w 334"/>
                <a:gd name="T45" fmla="*/ 10 h 226"/>
                <a:gd name="T46" fmla="*/ 0 w 334"/>
                <a:gd name="T47" fmla="*/ 5 h 226"/>
                <a:gd name="T48" fmla="*/ 0 w 334"/>
                <a:gd name="T49" fmla="*/ 0 h 2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34"/>
                <a:gd name="T76" fmla="*/ 0 h 226"/>
                <a:gd name="T77" fmla="*/ 334 w 334"/>
                <a:gd name="T78" fmla="*/ 226 h 2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34" h="226">
                  <a:moveTo>
                    <a:pt x="334" y="175"/>
                  </a:moveTo>
                  <a:lnTo>
                    <a:pt x="313" y="186"/>
                  </a:lnTo>
                  <a:lnTo>
                    <a:pt x="289" y="195"/>
                  </a:lnTo>
                  <a:lnTo>
                    <a:pt x="268" y="204"/>
                  </a:lnTo>
                  <a:lnTo>
                    <a:pt x="246" y="212"/>
                  </a:lnTo>
                  <a:lnTo>
                    <a:pt x="226" y="218"/>
                  </a:lnTo>
                  <a:lnTo>
                    <a:pt x="204" y="223"/>
                  </a:lnTo>
                  <a:lnTo>
                    <a:pt x="184" y="226"/>
                  </a:lnTo>
                  <a:lnTo>
                    <a:pt x="164" y="226"/>
                  </a:lnTo>
                  <a:lnTo>
                    <a:pt x="144" y="224"/>
                  </a:lnTo>
                  <a:lnTo>
                    <a:pt x="124" y="220"/>
                  </a:lnTo>
                  <a:lnTo>
                    <a:pt x="105" y="212"/>
                  </a:lnTo>
                  <a:lnTo>
                    <a:pt x="85" y="200"/>
                  </a:lnTo>
                  <a:lnTo>
                    <a:pt x="71" y="189"/>
                  </a:lnTo>
                  <a:lnTo>
                    <a:pt x="57" y="176"/>
                  </a:lnTo>
                  <a:lnTo>
                    <a:pt x="46" y="162"/>
                  </a:lnTo>
                  <a:lnTo>
                    <a:pt x="35" y="147"/>
                  </a:lnTo>
                  <a:lnTo>
                    <a:pt x="25" y="131"/>
                  </a:lnTo>
                  <a:lnTo>
                    <a:pt x="17" y="114"/>
                  </a:lnTo>
                  <a:lnTo>
                    <a:pt x="11" y="97"/>
                  </a:lnTo>
                  <a:lnTo>
                    <a:pt x="4" y="79"/>
                  </a:lnTo>
                  <a:lnTo>
                    <a:pt x="1" y="59"/>
                  </a:lnTo>
                  <a:lnTo>
                    <a:pt x="0" y="4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5" name="Freeform 92"/>
            <p:cNvSpPr>
              <a:spLocks/>
            </p:cNvSpPr>
            <p:nvPr/>
          </p:nvSpPr>
          <p:spPr bwMode="auto">
            <a:xfrm>
              <a:off x="2055" y="1061"/>
              <a:ext cx="86" cy="28"/>
            </a:xfrm>
            <a:custGeom>
              <a:avLst/>
              <a:gdLst>
                <a:gd name="T0" fmla="*/ 44 w 170"/>
                <a:gd name="T1" fmla="*/ 1 h 56"/>
                <a:gd name="T2" fmla="*/ 44 w 170"/>
                <a:gd name="T3" fmla="*/ 0 h 56"/>
                <a:gd name="T4" fmla="*/ 38 w 170"/>
                <a:gd name="T5" fmla="*/ 3 h 56"/>
                <a:gd name="T6" fmla="*/ 32 w 170"/>
                <a:gd name="T7" fmla="*/ 5 h 56"/>
                <a:gd name="T8" fmla="*/ 27 w 170"/>
                <a:gd name="T9" fmla="*/ 8 h 56"/>
                <a:gd name="T10" fmla="*/ 21 w 170"/>
                <a:gd name="T11" fmla="*/ 10 h 56"/>
                <a:gd name="T12" fmla="*/ 16 w 170"/>
                <a:gd name="T13" fmla="*/ 11 h 56"/>
                <a:gd name="T14" fmla="*/ 10 w 170"/>
                <a:gd name="T15" fmla="*/ 12 h 56"/>
                <a:gd name="T16" fmla="*/ 8 w 170"/>
                <a:gd name="T17" fmla="*/ 13 h 56"/>
                <a:gd name="T18" fmla="*/ 0 w 170"/>
                <a:gd name="T19" fmla="*/ 13 h 56"/>
                <a:gd name="T20" fmla="*/ 0 w 170"/>
                <a:gd name="T21" fmla="*/ 14 h 56"/>
                <a:gd name="T22" fmla="*/ 0 w 170"/>
                <a:gd name="T23" fmla="*/ 14 h 56"/>
                <a:gd name="T24" fmla="*/ 3 w 170"/>
                <a:gd name="T25" fmla="*/ 14 h 56"/>
                <a:gd name="T26" fmla="*/ 10 w 170"/>
                <a:gd name="T27" fmla="*/ 13 h 56"/>
                <a:gd name="T28" fmla="*/ 16 w 170"/>
                <a:gd name="T29" fmla="*/ 12 h 56"/>
                <a:gd name="T30" fmla="*/ 21 w 170"/>
                <a:gd name="T31" fmla="*/ 11 h 56"/>
                <a:gd name="T32" fmla="*/ 27 w 170"/>
                <a:gd name="T33" fmla="*/ 9 h 56"/>
                <a:gd name="T34" fmla="*/ 32 w 170"/>
                <a:gd name="T35" fmla="*/ 6 h 56"/>
                <a:gd name="T36" fmla="*/ 38 w 170"/>
                <a:gd name="T37" fmla="*/ 4 h 56"/>
                <a:gd name="T38" fmla="*/ 44 w 170"/>
                <a:gd name="T39" fmla="*/ 1 h 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0"/>
                <a:gd name="T61" fmla="*/ 0 h 56"/>
                <a:gd name="T62" fmla="*/ 170 w 170"/>
                <a:gd name="T63" fmla="*/ 56 h 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0" h="56">
                  <a:moveTo>
                    <a:pt x="170" y="3"/>
                  </a:moveTo>
                  <a:lnTo>
                    <a:pt x="170" y="0"/>
                  </a:lnTo>
                  <a:lnTo>
                    <a:pt x="149" y="11"/>
                  </a:lnTo>
                  <a:lnTo>
                    <a:pt x="125" y="20"/>
                  </a:lnTo>
                  <a:lnTo>
                    <a:pt x="104" y="30"/>
                  </a:lnTo>
                  <a:lnTo>
                    <a:pt x="82" y="37"/>
                  </a:lnTo>
                  <a:lnTo>
                    <a:pt x="62" y="44"/>
                  </a:lnTo>
                  <a:lnTo>
                    <a:pt x="40" y="48"/>
                  </a:lnTo>
                  <a:lnTo>
                    <a:pt x="29" y="50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11" y="56"/>
                  </a:lnTo>
                  <a:lnTo>
                    <a:pt x="40" y="51"/>
                  </a:lnTo>
                  <a:lnTo>
                    <a:pt x="62" y="47"/>
                  </a:lnTo>
                  <a:lnTo>
                    <a:pt x="82" y="41"/>
                  </a:lnTo>
                  <a:lnTo>
                    <a:pt x="104" y="33"/>
                  </a:lnTo>
                  <a:lnTo>
                    <a:pt x="125" y="23"/>
                  </a:lnTo>
                  <a:lnTo>
                    <a:pt x="149" y="14"/>
                  </a:lnTo>
                  <a:lnTo>
                    <a:pt x="170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6" name="Freeform 93"/>
            <p:cNvSpPr>
              <a:spLocks/>
            </p:cNvSpPr>
            <p:nvPr/>
          </p:nvSpPr>
          <p:spPr bwMode="auto">
            <a:xfrm>
              <a:off x="1973" y="994"/>
              <a:ext cx="93" cy="95"/>
            </a:xfrm>
            <a:custGeom>
              <a:avLst/>
              <a:gdLst>
                <a:gd name="T0" fmla="*/ 42 w 186"/>
                <a:gd name="T1" fmla="*/ 47 h 189"/>
                <a:gd name="T2" fmla="*/ 42 w 186"/>
                <a:gd name="T3" fmla="*/ 46 h 189"/>
                <a:gd name="T4" fmla="*/ 37 w 186"/>
                <a:gd name="T5" fmla="*/ 46 h 189"/>
                <a:gd name="T6" fmla="*/ 32 w 186"/>
                <a:gd name="T7" fmla="*/ 45 h 189"/>
                <a:gd name="T8" fmla="*/ 28 w 186"/>
                <a:gd name="T9" fmla="*/ 43 h 189"/>
                <a:gd name="T10" fmla="*/ 23 w 186"/>
                <a:gd name="T11" fmla="*/ 40 h 189"/>
                <a:gd name="T12" fmla="*/ 19 w 186"/>
                <a:gd name="T13" fmla="*/ 37 h 189"/>
                <a:gd name="T14" fmla="*/ 15 w 186"/>
                <a:gd name="T15" fmla="*/ 34 h 189"/>
                <a:gd name="T16" fmla="*/ 13 w 186"/>
                <a:gd name="T17" fmla="*/ 31 h 189"/>
                <a:gd name="T18" fmla="*/ 7 w 186"/>
                <a:gd name="T19" fmla="*/ 22 h 189"/>
                <a:gd name="T20" fmla="*/ 5 w 186"/>
                <a:gd name="T21" fmla="*/ 19 h 189"/>
                <a:gd name="T22" fmla="*/ 4 w 186"/>
                <a:gd name="T23" fmla="*/ 15 h 189"/>
                <a:gd name="T24" fmla="*/ 2 w 186"/>
                <a:gd name="T25" fmla="*/ 10 h 189"/>
                <a:gd name="T26" fmla="*/ 2 w 186"/>
                <a:gd name="T27" fmla="*/ 5 h 189"/>
                <a:gd name="T28" fmla="*/ 1 w 186"/>
                <a:gd name="T29" fmla="*/ 0 h 189"/>
                <a:gd name="T30" fmla="*/ 1 w 186"/>
                <a:gd name="T31" fmla="*/ 0 h 189"/>
                <a:gd name="T32" fmla="*/ 0 w 186"/>
                <a:gd name="T33" fmla="*/ 0 h 189"/>
                <a:gd name="T34" fmla="*/ 1 w 186"/>
                <a:gd name="T35" fmla="*/ 5 h 189"/>
                <a:gd name="T36" fmla="*/ 2 w 186"/>
                <a:gd name="T37" fmla="*/ 10 h 189"/>
                <a:gd name="T38" fmla="*/ 3 w 186"/>
                <a:gd name="T39" fmla="*/ 15 h 189"/>
                <a:gd name="T40" fmla="*/ 5 w 186"/>
                <a:gd name="T41" fmla="*/ 19 h 189"/>
                <a:gd name="T42" fmla="*/ 7 w 186"/>
                <a:gd name="T43" fmla="*/ 24 h 189"/>
                <a:gd name="T44" fmla="*/ 12 w 186"/>
                <a:gd name="T45" fmla="*/ 31 h 189"/>
                <a:gd name="T46" fmla="*/ 15 w 186"/>
                <a:gd name="T47" fmla="*/ 35 h 189"/>
                <a:gd name="T48" fmla="*/ 18 w 186"/>
                <a:gd name="T49" fmla="*/ 38 h 189"/>
                <a:gd name="T50" fmla="*/ 22 w 186"/>
                <a:gd name="T51" fmla="*/ 41 h 189"/>
                <a:gd name="T52" fmla="*/ 26 w 186"/>
                <a:gd name="T53" fmla="*/ 43 h 189"/>
                <a:gd name="T54" fmla="*/ 32 w 186"/>
                <a:gd name="T55" fmla="*/ 46 h 189"/>
                <a:gd name="T56" fmla="*/ 37 w 186"/>
                <a:gd name="T57" fmla="*/ 47 h 189"/>
                <a:gd name="T58" fmla="*/ 47 w 186"/>
                <a:gd name="T59" fmla="*/ 48 h 189"/>
                <a:gd name="T60" fmla="*/ 42 w 186"/>
                <a:gd name="T61" fmla="*/ 48 h 189"/>
                <a:gd name="T62" fmla="*/ 42 w 186"/>
                <a:gd name="T63" fmla="*/ 47 h 1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6"/>
                <a:gd name="T97" fmla="*/ 0 h 189"/>
                <a:gd name="T98" fmla="*/ 186 w 186"/>
                <a:gd name="T99" fmla="*/ 189 h 1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6" h="189">
                  <a:moveTo>
                    <a:pt x="166" y="186"/>
                  </a:moveTo>
                  <a:lnTo>
                    <a:pt x="166" y="184"/>
                  </a:lnTo>
                  <a:lnTo>
                    <a:pt x="146" y="183"/>
                  </a:lnTo>
                  <a:lnTo>
                    <a:pt x="126" y="178"/>
                  </a:lnTo>
                  <a:lnTo>
                    <a:pt x="112" y="172"/>
                  </a:lnTo>
                  <a:lnTo>
                    <a:pt x="89" y="158"/>
                  </a:lnTo>
                  <a:lnTo>
                    <a:pt x="75" y="147"/>
                  </a:lnTo>
                  <a:lnTo>
                    <a:pt x="61" y="135"/>
                  </a:lnTo>
                  <a:lnTo>
                    <a:pt x="50" y="121"/>
                  </a:lnTo>
                  <a:lnTo>
                    <a:pt x="27" y="88"/>
                  </a:lnTo>
                  <a:lnTo>
                    <a:pt x="20" y="74"/>
                  </a:lnTo>
                  <a:lnTo>
                    <a:pt x="14" y="57"/>
                  </a:lnTo>
                  <a:lnTo>
                    <a:pt x="8" y="39"/>
                  </a:lnTo>
                  <a:lnTo>
                    <a:pt x="5" y="19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9"/>
                  </a:lnTo>
                  <a:lnTo>
                    <a:pt x="5" y="39"/>
                  </a:lnTo>
                  <a:lnTo>
                    <a:pt x="11" y="57"/>
                  </a:lnTo>
                  <a:lnTo>
                    <a:pt x="17" y="74"/>
                  </a:lnTo>
                  <a:lnTo>
                    <a:pt x="27" y="95"/>
                  </a:lnTo>
                  <a:lnTo>
                    <a:pt x="47" y="124"/>
                  </a:lnTo>
                  <a:lnTo>
                    <a:pt x="58" y="138"/>
                  </a:lnTo>
                  <a:lnTo>
                    <a:pt x="72" y="150"/>
                  </a:lnTo>
                  <a:lnTo>
                    <a:pt x="85" y="161"/>
                  </a:lnTo>
                  <a:lnTo>
                    <a:pt x="102" y="172"/>
                  </a:lnTo>
                  <a:lnTo>
                    <a:pt x="126" y="181"/>
                  </a:lnTo>
                  <a:lnTo>
                    <a:pt x="146" y="186"/>
                  </a:lnTo>
                  <a:lnTo>
                    <a:pt x="186" y="189"/>
                  </a:lnTo>
                  <a:lnTo>
                    <a:pt x="166" y="189"/>
                  </a:lnTo>
                  <a:lnTo>
                    <a:pt x="166" y="186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7" name="Freeform 94"/>
            <p:cNvSpPr>
              <a:spLocks/>
            </p:cNvSpPr>
            <p:nvPr/>
          </p:nvSpPr>
          <p:spPr bwMode="auto">
            <a:xfrm>
              <a:off x="1972" y="974"/>
              <a:ext cx="3" cy="20"/>
            </a:xfrm>
            <a:custGeom>
              <a:avLst/>
              <a:gdLst>
                <a:gd name="T0" fmla="*/ 1 w 6"/>
                <a:gd name="T1" fmla="*/ 10 h 40"/>
                <a:gd name="T2" fmla="*/ 2 w 6"/>
                <a:gd name="T3" fmla="*/ 10 h 40"/>
                <a:gd name="T4" fmla="*/ 2 w 6"/>
                <a:gd name="T5" fmla="*/ 0 h 40"/>
                <a:gd name="T6" fmla="*/ 0 w 6"/>
                <a:gd name="T7" fmla="*/ 0 h 40"/>
                <a:gd name="T8" fmla="*/ 0 w 6"/>
                <a:gd name="T9" fmla="*/ 6 h 40"/>
                <a:gd name="T10" fmla="*/ 1 w 6"/>
                <a:gd name="T11" fmla="*/ 10 h 40"/>
                <a:gd name="T12" fmla="*/ 1 w 6"/>
                <a:gd name="T13" fmla="*/ 1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0"/>
                <a:gd name="T23" fmla="*/ 6 w 6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0">
                  <a:moveTo>
                    <a:pt x="3" y="40"/>
                  </a:moveTo>
                  <a:lnTo>
                    <a:pt x="6" y="4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" y="40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8" name="Freeform 95"/>
            <p:cNvSpPr>
              <a:spLocks/>
            </p:cNvSpPr>
            <p:nvPr/>
          </p:nvSpPr>
          <p:spPr bwMode="auto">
            <a:xfrm>
              <a:off x="2141" y="1029"/>
              <a:ext cx="168" cy="112"/>
            </a:xfrm>
            <a:custGeom>
              <a:avLst/>
              <a:gdLst>
                <a:gd name="T0" fmla="*/ 0 w 338"/>
                <a:gd name="T1" fmla="*/ 17 h 224"/>
                <a:gd name="T2" fmla="*/ 1 w 338"/>
                <a:gd name="T3" fmla="*/ 16 h 224"/>
                <a:gd name="T4" fmla="*/ 3 w 338"/>
                <a:gd name="T5" fmla="*/ 14 h 224"/>
                <a:gd name="T6" fmla="*/ 4 w 338"/>
                <a:gd name="T7" fmla="*/ 13 h 224"/>
                <a:gd name="T8" fmla="*/ 6 w 338"/>
                <a:gd name="T9" fmla="*/ 13 h 224"/>
                <a:gd name="T10" fmla="*/ 7 w 338"/>
                <a:gd name="T11" fmla="*/ 12 h 224"/>
                <a:gd name="T12" fmla="*/ 9 w 338"/>
                <a:gd name="T13" fmla="*/ 11 h 224"/>
                <a:gd name="T14" fmla="*/ 11 w 338"/>
                <a:gd name="T15" fmla="*/ 10 h 224"/>
                <a:gd name="T16" fmla="*/ 12 w 338"/>
                <a:gd name="T17" fmla="*/ 9 h 224"/>
                <a:gd name="T18" fmla="*/ 14 w 338"/>
                <a:gd name="T19" fmla="*/ 8 h 224"/>
                <a:gd name="T20" fmla="*/ 16 w 338"/>
                <a:gd name="T21" fmla="*/ 7 h 224"/>
                <a:gd name="T22" fmla="*/ 17 w 338"/>
                <a:gd name="T23" fmla="*/ 7 h 224"/>
                <a:gd name="T24" fmla="*/ 18 w 338"/>
                <a:gd name="T25" fmla="*/ 6 h 224"/>
                <a:gd name="T26" fmla="*/ 22 w 338"/>
                <a:gd name="T27" fmla="*/ 5 h 224"/>
                <a:gd name="T28" fmla="*/ 25 w 338"/>
                <a:gd name="T29" fmla="*/ 3 h 224"/>
                <a:gd name="T30" fmla="*/ 29 w 338"/>
                <a:gd name="T31" fmla="*/ 2 h 224"/>
                <a:gd name="T32" fmla="*/ 33 w 338"/>
                <a:gd name="T33" fmla="*/ 1 h 224"/>
                <a:gd name="T34" fmla="*/ 37 w 338"/>
                <a:gd name="T35" fmla="*/ 1 h 224"/>
                <a:gd name="T36" fmla="*/ 41 w 338"/>
                <a:gd name="T37" fmla="*/ 0 h 224"/>
                <a:gd name="T38" fmla="*/ 44 w 338"/>
                <a:gd name="T39" fmla="*/ 0 h 224"/>
                <a:gd name="T40" fmla="*/ 48 w 338"/>
                <a:gd name="T41" fmla="*/ 1 h 224"/>
                <a:gd name="T42" fmla="*/ 52 w 338"/>
                <a:gd name="T43" fmla="*/ 1 h 224"/>
                <a:gd name="T44" fmla="*/ 55 w 338"/>
                <a:gd name="T45" fmla="*/ 3 h 224"/>
                <a:gd name="T46" fmla="*/ 59 w 338"/>
                <a:gd name="T47" fmla="*/ 4 h 224"/>
                <a:gd name="T48" fmla="*/ 62 w 338"/>
                <a:gd name="T49" fmla="*/ 6 h 224"/>
                <a:gd name="T50" fmla="*/ 66 w 338"/>
                <a:gd name="T51" fmla="*/ 9 h 224"/>
                <a:gd name="T52" fmla="*/ 70 w 338"/>
                <a:gd name="T53" fmla="*/ 12 h 224"/>
                <a:gd name="T54" fmla="*/ 72 w 338"/>
                <a:gd name="T55" fmla="*/ 16 h 224"/>
                <a:gd name="T56" fmla="*/ 75 w 338"/>
                <a:gd name="T57" fmla="*/ 20 h 224"/>
                <a:gd name="T58" fmla="*/ 78 w 338"/>
                <a:gd name="T59" fmla="*/ 24 h 224"/>
                <a:gd name="T60" fmla="*/ 80 w 338"/>
                <a:gd name="T61" fmla="*/ 28 h 224"/>
                <a:gd name="T62" fmla="*/ 81 w 338"/>
                <a:gd name="T63" fmla="*/ 32 h 224"/>
                <a:gd name="T64" fmla="*/ 83 w 338"/>
                <a:gd name="T65" fmla="*/ 37 h 224"/>
                <a:gd name="T66" fmla="*/ 83 w 338"/>
                <a:gd name="T67" fmla="*/ 42 h 224"/>
                <a:gd name="T68" fmla="*/ 84 w 338"/>
                <a:gd name="T69" fmla="*/ 47 h 224"/>
                <a:gd name="T70" fmla="*/ 84 w 338"/>
                <a:gd name="T71" fmla="*/ 52 h 224"/>
                <a:gd name="T72" fmla="*/ 83 w 338"/>
                <a:gd name="T73" fmla="*/ 56 h 2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8"/>
                <a:gd name="T112" fmla="*/ 0 h 224"/>
                <a:gd name="T113" fmla="*/ 338 w 338"/>
                <a:gd name="T114" fmla="*/ 224 h 2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8" h="224">
                  <a:moveTo>
                    <a:pt x="0" y="65"/>
                  </a:moveTo>
                  <a:lnTo>
                    <a:pt x="6" y="62"/>
                  </a:lnTo>
                  <a:lnTo>
                    <a:pt x="13" y="57"/>
                  </a:lnTo>
                  <a:lnTo>
                    <a:pt x="19" y="52"/>
                  </a:lnTo>
                  <a:lnTo>
                    <a:pt x="25" y="49"/>
                  </a:lnTo>
                  <a:lnTo>
                    <a:pt x="31" y="45"/>
                  </a:lnTo>
                  <a:lnTo>
                    <a:pt x="39" y="42"/>
                  </a:lnTo>
                  <a:lnTo>
                    <a:pt x="45" y="37"/>
                  </a:lnTo>
                  <a:lnTo>
                    <a:pt x="51" y="34"/>
                  </a:lnTo>
                  <a:lnTo>
                    <a:pt x="58" y="31"/>
                  </a:lnTo>
                  <a:lnTo>
                    <a:pt x="64" y="28"/>
                  </a:lnTo>
                  <a:lnTo>
                    <a:pt x="68" y="26"/>
                  </a:lnTo>
                  <a:lnTo>
                    <a:pt x="73" y="23"/>
                  </a:lnTo>
                  <a:lnTo>
                    <a:pt x="89" y="17"/>
                  </a:lnTo>
                  <a:lnTo>
                    <a:pt x="102" y="12"/>
                  </a:lnTo>
                  <a:lnTo>
                    <a:pt x="118" y="8"/>
                  </a:lnTo>
                  <a:lnTo>
                    <a:pt x="133" y="4"/>
                  </a:lnTo>
                  <a:lnTo>
                    <a:pt x="149" y="1"/>
                  </a:lnTo>
                  <a:lnTo>
                    <a:pt x="164" y="0"/>
                  </a:lnTo>
                  <a:lnTo>
                    <a:pt x="180" y="0"/>
                  </a:lnTo>
                  <a:lnTo>
                    <a:pt x="194" y="1"/>
                  </a:lnTo>
                  <a:lnTo>
                    <a:pt x="209" y="4"/>
                  </a:lnTo>
                  <a:lnTo>
                    <a:pt x="223" y="9"/>
                  </a:lnTo>
                  <a:lnTo>
                    <a:pt x="239" y="15"/>
                  </a:lnTo>
                  <a:lnTo>
                    <a:pt x="251" y="23"/>
                  </a:lnTo>
                  <a:lnTo>
                    <a:pt x="267" y="35"/>
                  </a:lnTo>
                  <a:lnTo>
                    <a:pt x="281" y="48"/>
                  </a:lnTo>
                  <a:lnTo>
                    <a:pt x="291" y="62"/>
                  </a:lnTo>
                  <a:lnTo>
                    <a:pt x="302" y="77"/>
                  </a:lnTo>
                  <a:lnTo>
                    <a:pt x="313" y="94"/>
                  </a:lnTo>
                  <a:lnTo>
                    <a:pt x="321" y="110"/>
                  </a:lnTo>
                  <a:lnTo>
                    <a:pt x="327" y="128"/>
                  </a:lnTo>
                  <a:lnTo>
                    <a:pt x="333" y="147"/>
                  </a:lnTo>
                  <a:lnTo>
                    <a:pt x="336" y="165"/>
                  </a:lnTo>
                  <a:lnTo>
                    <a:pt x="338" y="186"/>
                  </a:lnTo>
                  <a:lnTo>
                    <a:pt x="338" y="206"/>
                  </a:lnTo>
                  <a:lnTo>
                    <a:pt x="336" y="224"/>
                  </a:lnTo>
                </a:path>
              </a:pathLst>
            </a:custGeom>
            <a:noFill/>
            <a:ln w="3175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29" name="Freeform 96"/>
            <p:cNvSpPr>
              <a:spLocks/>
            </p:cNvSpPr>
            <p:nvPr/>
          </p:nvSpPr>
          <p:spPr bwMode="auto">
            <a:xfrm>
              <a:off x="2141" y="1049"/>
              <a:ext cx="21" cy="13"/>
            </a:xfrm>
            <a:custGeom>
              <a:avLst/>
              <a:gdLst>
                <a:gd name="T0" fmla="*/ 0 w 42"/>
                <a:gd name="T1" fmla="*/ 6 h 26"/>
                <a:gd name="T2" fmla="*/ 0 w 42"/>
                <a:gd name="T3" fmla="*/ 7 h 26"/>
                <a:gd name="T4" fmla="*/ 3 w 42"/>
                <a:gd name="T5" fmla="*/ 6 h 26"/>
                <a:gd name="T6" fmla="*/ 6 w 42"/>
                <a:gd name="T7" fmla="*/ 3 h 26"/>
                <a:gd name="T8" fmla="*/ 8 w 42"/>
                <a:gd name="T9" fmla="*/ 3 h 26"/>
                <a:gd name="T10" fmla="*/ 9 w 42"/>
                <a:gd name="T11" fmla="*/ 2 h 26"/>
                <a:gd name="T12" fmla="*/ 11 w 42"/>
                <a:gd name="T13" fmla="*/ 1 h 26"/>
                <a:gd name="T14" fmla="*/ 9 w 42"/>
                <a:gd name="T15" fmla="*/ 0 h 26"/>
                <a:gd name="T16" fmla="*/ 7 w 42"/>
                <a:gd name="T17" fmla="*/ 1 h 26"/>
                <a:gd name="T18" fmla="*/ 5 w 42"/>
                <a:gd name="T19" fmla="*/ 3 h 26"/>
                <a:gd name="T20" fmla="*/ 4 w 42"/>
                <a:gd name="T21" fmla="*/ 3 h 26"/>
                <a:gd name="T22" fmla="*/ 1 w 42"/>
                <a:gd name="T23" fmla="*/ 6 h 26"/>
                <a:gd name="T24" fmla="*/ 0 w 42"/>
                <a:gd name="T25" fmla="*/ 6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6"/>
                <a:gd name="T41" fmla="*/ 42 w 42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6">
                  <a:moveTo>
                    <a:pt x="0" y="23"/>
                  </a:moveTo>
                  <a:lnTo>
                    <a:pt x="0" y="26"/>
                  </a:lnTo>
                  <a:lnTo>
                    <a:pt x="11" y="22"/>
                  </a:lnTo>
                  <a:lnTo>
                    <a:pt x="24" y="12"/>
                  </a:lnTo>
                  <a:lnTo>
                    <a:pt x="30" y="9"/>
                  </a:lnTo>
                  <a:lnTo>
                    <a:pt x="34" y="6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28" y="3"/>
                  </a:lnTo>
                  <a:lnTo>
                    <a:pt x="20" y="9"/>
                  </a:lnTo>
                  <a:lnTo>
                    <a:pt x="14" y="12"/>
                  </a:lnTo>
                  <a:lnTo>
                    <a:pt x="2" y="2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0" name="Freeform 97"/>
            <p:cNvSpPr>
              <a:spLocks/>
            </p:cNvSpPr>
            <p:nvPr/>
          </p:nvSpPr>
          <p:spPr bwMode="auto">
            <a:xfrm>
              <a:off x="2158" y="1028"/>
              <a:ext cx="65" cy="23"/>
            </a:xfrm>
            <a:custGeom>
              <a:avLst/>
              <a:gdLst>
                <a:gd name="T0" fmla="*/ 2 w 128"/>
                <a:gd name="T1" fmla="*/ 12 h 45"/>
                <a:gd name="T2" fmla="*/ 4 w 128"/>
                <a:gd name="T3" fmla="*/ 10 h 45"/>
                <a:gd name="T4" fmla="*/ 7 w 128"/>
                <a:gd name="T5" fmla="*/ 8 h 45"/>
                <a:gd name="T6" fmla="*/ 9 w 128"/>
                <a:gd name="T7" fmla="*/ 8 h 45"/>
                <a:gd name="T8" fmla="*/ 10 w 128"/>
                <a:gd name="T9" fmla="*/ 7 h 45"/>
                <a:gd name="T10" fmla="*/ 14 w 128"/>
                <a:gd name="T11" fmla="*/ 5 h 45"/>
                <a:gd name="T12" fmla="*/ 17 w 128"/>
                <a:gd name="T13" fmla="*/ 4 h 45"/>
                <a:gd name="T14" fmla="*/ 21 w 128"/>
                <a:gd name="T15" fmla="*/ 3 h 45"/>
                <a:gd name="T16" fmla="*/ 29 w 128"/>
                <a:gd name="T17" fmla="*/ 2 h 45"/>
                <a:gd name="T18" fmla="*/ 33 w 128"/>
                <a:gd name="T19" fmla="*/ 1 h 45"/>
                <a:gd name="T20" fmla="*/ 33 w 128"/>
                <a:gd name="T21" fmla="*/ 1 h 45"/>
                <a:gd name="T22" fmla="*/ 33 w 128"/>
                <a:gd name="T23" fmla="*/ 0 h 45"/>
                <a:gd name="T24" fmla="*/ 29 w 128"/>
                <a:gd name="T25" fmla="*/ 1 h 45"/>
                <a:gd name="T26" fmla="*/ 21 w 128"/>
                <a:gd name="T27" fmla="*/ 2 h 45"/>
                <a:gd name="T28" fmla="*/ 17 w 128"/>
                <a:gd name="T29" fmla="*/ 4 h 45"/>
                <a:gd name="T30" fmla="*/ 14 w 128"/>
                <a:gd name="T31" fmla="*/ 5 h 45"/>
                <a:gd name="T32" fmla="*/ 9 w 128"/>
                <a:gd name="T33" fmla="*/ 7 h 45"/>
                <a:gd name="T34" fmla="*/ 8 w 128"/>
                <a:gd name="T35" fmla="*/ 7 h 45"/>
                <a:gd name="T36" fmla="*/ 7 w 128"/>
                <a:gd name="T37" fmla="*/ 7 h 45"/>
                <a:gd name="T38" fmla="*/ 2 w 128"/>
                <a:gd name="T39" fmla="*/ 10 h 45"/>
                <a:gd name="T40" fmla="*/ 0 w 128"/>
                <a:gd name="T41" fmla="*/ 11 h 45"/>
                <a:gd name="T42" fmla="*/ 2 w 128"/>
                <a:gd name="T43" fmla="*/ 12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8"/>
                <a:gd name="T67" fmla="*/ 0 h 45"/>
                <a:gd name="T68" fmla="*/ 128 w 128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8" h="45">
                  <a:moveTo>
                    <a:pt x="6" y="45"/>
                  </a:moveTo>
                  <a:lnTo>
                    <a:pt x="14" y="39"/>
                  </a:lnTo>
                  <a:lnTo>
                    <a:pt x="28" y="31"/>
                  </a:lnTo>
                  <a:lnTo>
                    <a:pt x="36" y="30"/>
                  </a:lnTo>
                  <a:lnTo>
                    <a:pt x="40" y="25"/>
                  </a:lnTo>
                  <a:lnTo>
                    <a:pt x="53" y="20"/>
                  </a:lnTo>
                  <a:lnTo>
                    <a:pt x="66" y="16"/>
                  </a:lnTo>
                  <a:lnTo>
                    <a:pt x="82" y="11"/>
                  </a:lnTo>
                  <a:lnTo>
                    <a:pt x="113" y="5"/>
                  </a:lnTo>
                  <a:lnTo>
                    <a:pt x="128" y="3"/>
                  </a:lnTo>
                  <a:lnTo>
                    <a:pt x="128" y="2"/>
                  </a:lnTo>
                  <a:lnTo>
                    <a:pt x="128" y="0"/>
                  </a:lnTo>
                  <a:lnTo>
                    <a:pt x="113" y="2"/>
                  </a:lnTo>
                  <a:lnTo>
                    <a:pt x="82" y="8"/>
                  </a:lnTo>
                  <a:lnTo>
                    <a:pt x="66" y="13"/>
                  </a:lnTo>
                  <a:lnTo>
                    <a:pt x="53" y="17"/>
                  </a:lnTo>
                  <a:lnTo>
                    <a:pt x="34" y="25"/>
                  </a:lnTo>
                  <a:lnTo>
                    <a:pt x="29" y="27"/>
                  </a:lnTo>
                  <a:lnTo>
                    <a:pt x="28" y="28"/>
                  </a:lnTo>
                  <a:lnTo>
                    <a:pt x="5" y="39"/>
                  </a:lnTo>
                  <a:lnTo>
                    <a:pt x="0" y="42"/>
                  </a:lnTo>
                  <a:lnTo>
                    <a:pt x="6" y="45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1" name="Freeform 98"/>
            <p:cNvSpPr>
              <a:spLocks/>
            </p:cNvSpPr>
            <p:nvPr/>
          </p:nvSpPr>
          <p:spPr bwMode="auto">
            <a:xfrm>
              <a:off x="2223" y="1027"/>
              <a:ext cx="87" cy="95"/>
            </a:xfrm>
            <a:custGeom>
              <a:avLst/>
              <a:gdLst>
                <a:gd name="T0" fmla="*/ 0 w 175"/>
                <a:gd name="T1" fmla="*/ 1 h 189"/>
                <a:gd name="T2" fmla="*/ 0 w 175"/>
                <a:gd name="T3" fmla="*/ 2 h 189"/>
                <a:gd name="T4" fmla="*/ 7 w 175"/>
                <a:gd name="T5" fmla="*/ 2 h 189"/>
                <a:gd name="T6" fmla="*/ 7 w 175"/>
                <a:gd name="T7" fmla="*/ 2 h 189"/>
                <a:gd name="T8" fmla="*/ 11 w 175"/>
                <a:gd name="T9" fmla="*/ 3 h 189"/>
                <a:gd name="T10" fmla="*/ 14 w 175"/>
                <a:gd name="T11" fmla="*/ 4 h 189"/>
                <a:gd name="T12" fmla="*/ 18 w 175"/>
                <a:gd name="T13" fmla="*/ 5 h 189"/>
                <a:gd name="T14" fmla="*/ 21 w 175"/>
                <a:gd name="T15" fmla="*/ 7 h 189"/>
                <a:gd name="T16" fmla="*/ 25 w 175"/>
                <a:gd name="T17" fmla="*/ 10 h 189"/>
                <a:gd name="T18" fmla="*/ 28 w 175"/>
                <a:gd name="T19" fmla="*/ 13 h 189"/>
                <a:gd name="T20" fmla="*/ 31 w 175"/>
                <a:gd name="T21" fmla="*/ 17 h 189"/>
                <a:gd name="T22" fmla="*/ 34 w 175"/>
                <a:gd name="T23" fmla="*/ 21 h 189"/>
                <a:gd name="T24" fmla="*/ 37 w 175"/>
                <a:gd name="T25" fmla="*/ 26 h 189"/>
                <a:gd name="T26" fmla="*/ 38 w 175"/>
                <a:gd name="T27" fmla="*/ 29 h 189"/>
                <a:gd name="T28" fmla="*/ 42 w 175"/>
                <a:gd name="T29" fmla="*/ 38 h 189"/>
                <a:gd name="T30" fmla="*/ 42 w 175"/>
                <a:gd name="T31" fmla="*/ 42 h 189"/>
                <a:gd name="T32" fmla="*/ 43 w 175"/>
                <a:gd name="T33" fmla="*/ 48 h 189"/>
                <a:gd name="T34" fmla="*/ 43 w 175"/>
                <a:gd name="T35" fmla="*/ 48 h 189"/>
                <a:gd name="T36" fmla="*/ 43 w 175"/>
                <a:gd name="T37" fmla="*/ 48 h 189"/>
                <a:gd name="T38" fmla="*/ 43 w 175"/>
                <a:gd name="T39" fmla="*/ 42 h 189"/>
                <a:gd name="T40" fmla="*/ 42 w 175"/>
                <a:gd name="T41" fmla="*/ 38 h 189"/>
                <a:gd name="T42" fmla="*/ 39 w 175"/>
                <a:gd name="T43" fmla="*/ 29 h 189"/>
                <a:gd name="T44" fmla="*/ 37 w 175"/>
                <a:gd name="T45" fmla="*/ 23 h 189"/>
                <a:gd name="T46" fmla="*/ 35 w 175"/>
                <a:gd name="T47" fmla="*/ 20 h 189"/>
                <a:gd name="T48" fmla="*/ 32 w 175"/>
                <a:gd name="T49" fmla="*/ 16 h 189"/>
                <a:gd name="T50" fmla="*/ 29 w 175"/>
                <a:gd name="T51" fmla="*/ 13 h 189"/>
                <a:gd name="T52" fmla="*/ 26 w 175"/>
                <a:gd name="T53" fmla="*/ 10 h 189"/>
                <a:gd name="T54" fmla="*/ 22 w 175"/>
                <a:gd name="T55" fmla="*/ 6 h 189"/>
                <a:gd name="T56" fmla="*/ 19 w 175"/>
                <a:gd name="T57" fmla="*/ 5 h 189"/>
                <a:gd name="T58" fmla="*/ 14 w 175"/>
                <a:gd name="T59" fmla="*/ 3 h 189"/>
                <a:gd name="T60" fmla="*/ 11 w 175"/>
                <a:gd name="T61" fmla="*/ 2 h 189"/>
                <a:gd name="T62" fmla="*/ 7 w 175"/>
                <a:gd name="T63" fmla="*/ 1 h 189"/>
                <a:gd name="T64" fmla="*/ 1 w 175"/>
                <a:gd name="T65" fmla="*/ 0 h 189"/>
                <a:gd name="T66" fmla="*/ 4 w 175"/>
                <a:gd name="T67" fmla="*/ 0 h 189"/>
                <a:gd name="T68" fmla="*/ 0 w 175"/>
                <a:gd name="T69" fmla="*/ 1 h 189"/>
                <a:gd name="T70" fmla="*/ 0 w 175"/>
                <a:gd name="T71" fmla="*/ 1 h 1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5"/>
                <a:gd name="T109" fmla="*/ 0 h 189"/>
                <a:gd name="T110" fmla="*/ 175 w 175"/>
                <a:gd name="T111" fmla="*/ 189 h 18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5" h="189">
                  <a:moveTo>
                    <a:pt x="0" y="3"/>
                  </a:moveTo>
                  <a:lnTo>
                    <a:pt x="0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45" y="9"/>
                  </a:lnTo>
                  <a:lnTo>
                    <a:pt x="59" y="14"/>
                  </a:lnTo>
                  <a:lnTo>
                    <a:pt x="72" y="18"/>
                  </a:lnTo>
                  <a:lnTo>
                    <a:pt x="86" y="28"/>
                  </a:lnTo>
                  <a:lnTo>
                    <a:pt x="101" y="40"/>
                  </a:lnTo>
                  <a:lnTo>
                    <a:pt x="115" y="52"/>
                  </a:lnTo>
                  <a:lnTo>
                    <a:pt x="126" y="66"/>
                  </a:lnTo>
                  <a:lnTo>
                    <a:pt x="137" y="82"/>
                  </a:lnTo>
                  <a:lnTo>
                    <a:pt x="151" y="103"/>
                  </a:lnTo>
                  <a:lnTo>
                    <a:pt x="155" y="113"/>
                  </a:lnTo>
                  <a:lnTo>
                    <a:pt x="168" y="150"/>
                  </a:lnTo>
                  <a:lnTo>
                    <a:pt x="171" y="168"/>
                  </a:lnTo>
                  <a:lnTo>
                    <a:pt x="172" y="189"/>
                  </a:lnTo>
                  <a:lnTo>
                    <a:pt x="174" y="189"/>
                  </a:lnTo>
                  <a:lnTo>
                    <a:pt x="175" y="189"/>
                  </a:lnTo>
                  <a:lnTo>
                    <a:pt x="174" y="168"/>
                  </a:lnTo>
                  <a:lnTo>
                    <a:pt x="171" y="150"/>
                  </a:lnTo>
                  <a:lnTo>
                    <a:pt x="158" y="113"/>
                  </a:lnTo>
                  <a:lnTo>
                    <a:pt x="148" y="91"/>
                  </a:lnTo>
                  <a:lnTo>
                    <a:pt x="140" y="79"/>
                  </a:lnTo>
                  <a:lnTo>
                    <a:pt x="129" y="63"/>
                  </a:lnTo>
                  <a:lnTo>
                    <a:pt x="118" y="49"/>
                  </a:lnTo>
                  <a:lnTo>
                    <a:pt x="104" y="37"/>
                  </a:lnTo>
                  <a:lnTo>
                    <a:pt x="89" y="24"/>
                  </a:lnTo>
                  <a:lnTo>
                    <a:pt x="78" y="18"/>
                  </a:lnTo>
                  <a:lnTo>
                    <a:pt x="59" y="11"/>
                  </a:lnTo>
                  <a:lnTo>
                    <a:pt x="45" y="6"/>
                  </a:lnTo>
                  <a:lnTo>
                    <a:pt x="30" y="3"/>
                  </a:lnTo>
                  <a:lnTo>
                    <a:pt x="4" y="0"/>
                  </a:lnTo>
                  <a:lnTo>
                    <a:pt x="16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2" name="Freeform 99"/>
            <p:cNvSpPr>
              <a:spLocks/>
            </p:cNvSpPr>
            <p:nvPr/>
          </p:nvSpPr>
          <p:spPr bwMode="auto">
            <a:xfrm>
              <a:off x="2308" y="1122"/>
              <a:ext cx="3" cy="10"/>
            </a:xfrm>
            <a:custGeom>
              <a:avLst/>
              <a:gdLst>
                <a:gd name="T0" fmla="*/ 1 w 6"/>
                <a:gd name="T1" fmla="*/ 0 h 20"/>
                <a:gd name="T2" fmla="*/ 0 w 6"/>
                <a:gd name="T3" fmla="*/ 0 h 20"/>
                <a:gd name="T4" fmla="*/ 0 w 6"/>
                <a:gd name="T5" fmla="*/ 5 h 20"/>
                <a:gd name="T6" fmla="*/ 1 w 6"/>
                <a:gd name="T7" fmla="*/ 5 h 20"/>
                <a:gd name="T8" fmla="*/ 2 w 6"/>
                <a:gd name="T9" fmla="*/ 5 h 20"/>
                <a:gd name="T10" fmla="*/ 2 w 6"/>
                <a:gd name="T11" fmla="*/ 5 h 20"/>
                <a:gd name="T12" fmla="*/ 1 w 6"/>
                <a:gd name="T13" fmla="*/ 0 h 20"/>
                <a:gd name="T14" fmla="*/ 1 w 6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20"/>
                <a:gd name="T26" fmla="*/ 6 w 6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20">
                  <a:moveTo>
                    <a:pt x="3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3" name="Freeform 100"/>
            <p:cNvSpPr>
              <a:spLocks/>
            </p:cNvSpPr>
            <p:nvPr/>
          </p:nvSpPr>
          <p:spPr bwMode="auto">
            <a:xfrm>
              <a:off x="2308" y="1123"/>
              <a:ext cx="3" cy="18"/>
            </a:xfrm>
            <a:custGeom>
              <a:avLst/>
              <a:gdLst>
                <a:gd name="T0" fmla="*/ 1 w 6"/>
                <a:gd name="T1" fmla="*/ 4 h 37"/>
                <a:gd name="T2" fmla="*/ 1 w 6"/>
                <a:gd name="T3" fmla="*/ 4 h 37"/>
                <a:gd name="T4" fmla="*/ 0 w 6"/>
                <a:gd name="T5" fmla="*/ 9 h 37"/>
                <a:gd name="T6" fmla="*/ 1 w 6"/>
                <a:gd name="T7" fmla="*/ 9 h 37"/>
                <a:gd name="T8" fmla="*/ 2 w 6"/>
                <a:gd name="T9" fmla="*/ 0 h 37"/>
                <a:gd name="T10" fmla="*/ 2 w 6"/>
                <a:gd name="T11" fmla="*/ 4 h 37"/>
                <a:gd name="T12" fmla="*/ 1 w 6"/>
                <a:gd name="T13" fmla="*/ 4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7"/>
                <a:gd name="T23" fmla="*/ 6 w 6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7">
                  <a:moveTo>
                    <a:pt x="3" y="19"/>
                  </a:moveTo>
                  <a:lnTo>
                    <a:pt x="1" y="19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6" y="0"/>
                  </a:lnTo>
                  <a:lnTo>
                    <a:pt x="6" y="1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4" name="Freeform 101"/>
            <p:cNvSpPr>
              <a:spLocks/>
            </p:cNvSpPr>
            <p:nvPr/>
          </p:nvSpPr>
          <p:spPr bwMode="auto">
            <a:xfrm>
              <a:off x="2309" y="1133"/>
              <a:ext cx="164" cy="113"/>
            </a:xfrm>
            <a:custGeom>
              <a:avLst/>
              <a:gdLst>
                <a:gd name="T0" fmla="*/ 82 w 327"/>
                <a:gd name="T1" fmla="*/ 43 h 226"/>
                <a:gd name="T2" fmla="*/ 77 w 327"/>
                <a:gd name="T3" fmla="*/ 46 h 226"/>
                <a:gd name="T4" fmla="*/ 72 w 327"/>
                <a:gd name="T5" fmla="*/ 49 h 226"/>
                <a:gd name="T6" fmla="*/ 66 w 327"/>
                <a:gd name="T7" fmla="*/ 51 h 226"/>
                <a:gd name="T8" fmla="*/ 61 w 327"/>
                <a:gd name="T9" fmla="*/ 53 h 226"/>
                <a:gd name="T10" fmla="*/ 56 w 327"/>
                <a:gd name="T11" fmla="*/ 55 h 226"/>
                <a:gd name="T12" fmla="*/ 51 w 327"/>
                <a:gd name="T13" fmla="*/ 56 h 226"/>
                <a:gd name="T14" fmla="*/ 46 w 327"/>
                <a:gd name="T15" fmla="*/ 57 h 226"/>
                <a:gd name="T16" fmla="*/ 41 w 327"/>
                <a:gd name="T17" fmla="*/ 57 h 226"/>
                <a:gd name="T18" fmla="*/ 36 w 327"/>
                <a:gd name="T19" fmla="*/ 56 h 226"/>
                <a:gd name="T20" fmla="*/ 31 w 327"/>
                <a:gd name="T21" fmla="*/ 55 h 226"/>
                <a:gd name="T22" fmla="*/ 27 w 327"/>
                <a:gd name="T23" fmla="*/ 53 h 226"/>
                <a:gd name="T24" fmla="*/ 22 w 327"/>
                <a:gd name="T25" fmla="*/ 50 h 226"/>
                <a:gd name="T26" fmla="*/ 18 w 327"/>
                <a:gd name="T27" fmla="*/ 48 h 226"/>
                <a:gd name="T28" fmla="*/ 15 w 327"/>
                <a:gd name="T29" fmla="*/ 44 h 226"/>
                <a:gd name="T30" fmla="*/ 12 w 327"/>
                <a:gd name="T31" fmla="*/ 41 h 226"/>
                <a:gd name="T32" fmla="*/ 9 w 327"/>
                <a:gd name="T33" fmla="*/ 37 h 226"/>
                <a:gd name="T34" fmla="*/ 7 w 327"/>
                <a:gd name="T35" fmla="*/ 33 h 226"/>
                <a:gd name="T36" fmla="*/ 5 w 327"/>
                <a:gd name="T37" fmla="*/ 29 h 226"/>
                <a:gd name="T38" fmla="*/ 3 w 327"/>
                <a:gd name="T39" fmla="*/ 25 h 226"/>
                <a:gd name="T40" fmla="*/ 1 w 327"/>
                <a:gd name="T41" fmla="*/ 20 h 226"/>
                <a:gd name="T42" fmla="*/ 1 w 327"/>
                <a:gd name="T43" fmla="*/ 15 h 226"/>
                <a:gd name="T44" fmla="*/ 0 w 327"/>
                <a:gd name="T45" fmla="*/ 10 h 226"/>
                <a:gd name="T46" fmla="*/ 0 w 327"/>
                <a:gd name="T47" fmla="*/ 5 h 226"/>
                <a:gd name="T48" fmla="*/ 0 w 327"/>
                <a:gd name="T49" fmla="*/ 0 h 2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27"/>
                <a:gd name="T76" fmla="*/ 0 h 226"/>
                <a:gd name="T77" fmla="*/ 327 w 327"/>
                <a:gd name="T78" fmla="*/ 226 h 2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27" h="226">
                  <a:moveTo>
                    <a:pt x="327" y="172"/>
                  </a:moveTo>
                  <a:lnTo>
                    <a:pt x="305" y="183"/>
                  </a:lnTo>
                  <a:lnTo>
                    <a:pt x="285" y="193"/>
                  </a:lnTo>
                  <a:lnTo>
                    <a:pt x="263" y="203"/>
                  </a:lnTo>
                  <a:lnTo>
                    <a:pt x="243" y="210"/>
                  </a:lnTo>
                  <a:lnTo>
                    <a:pt x="221" y="218"/>
                  </a:lnTo>
                  <a:lnTo>
                    <a:pt x="201" y="223"/>
                  </a:lnTo>
                  <a:lnTo>
                    <a:pt x="183" y="226"/>
                  </a:lnTo>
                  <a:lnTo>
                    <a:pt x="162" y="226"/>
                  </a:lnTo>
                  <a:lnTo>
                    <a:pt x="144" y="224"/>
                  </a:lnTo>
                  <a:lnTo>
                    <a:pt x="124" y="220"/>
                  </a:lnTo>
                  <a:lnTo>
                    <a:pt x="105" y="212"/>
                  </a:lnTo>
                  <a:lnTo>
                    <a:pt x="85" y="200"/>
                  </a:lnTo>
                  <a:lnTo>
                    <a:pt x="71" y="189"/>
                  </a:lnTo>
                  <a:lnTo>
                    <a:pt x="57" y="176"/>
                  </a:lnTo>
                  <a:lnTo>
                    <a:pt x="46" y="162"/>
                  </a:lnTo>
                  <a:lnTo>
                    <a:pt x="35" y="147"/>
                  </a:lnTo>
                  <a:lnTo>
                    <a:pt x="25" y="131"/>
                  </a:lnTo>
                  <a:lnTo>
                    <a:pt x="17" y="114"/>
                  </a:lnTo>
                  <a:lnTo>
                    <a:pt x="11" y="97"/>
                  </a:lnTo>
                  <a:lnTo>
                    <a:pt x="4" y="79"/>
                  </a:lnTo>
                  <a:lnTo>
                    <a:pt x="1" y="59"/>
                  </a:lnTo>
                  <a:lnTo>
                    <a:pt x="0" y="4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5" name="Freeform 102"/>
            <p:cNvSpPr>
              <a:spLocks/>
            </p:cNvSpPr>
            <p:nvPr/>
          </p:nvSpPr>
          <p:spPr bwMode="auto">
            <a:xfrm>
              <a:off x="2391" y="1219"/>
              <a:ext cx="82" cy="29"/>
            </a:xfrm>
            <a:custGeom>
              <a:avLst/>
              <a:gdLst>
                <a:gd name="T0" fmla="*/ 41 w 165"/>
                <a:gd name="T1" fmla="*/ 0 h 59"/>
                <a:gd name="T2" fmla="*/ 41 w 165"/>
                <a:gd name="T3" fmla="*/ 0 h 59"/>
                <a:gd name="T4" fmla="*/ 35 w 165"/>
                <a:gd name="T5" fmla="*/ 2 h 59"/>
                <a:gd name="T6" fmla="*/ 30 w 165"/>
                <a:gd name="T7" fmla="*/ 5 h 59"/>
                <a:gd name="T8" fmla="*/ 25 w 165"/>
                <a:gd name="T9" fmla="*/ 7 h 59"/>
                <a:gd name="T10" fmla="*/ 20 w 165"/>
                <a:gd name="T11" fmla="*/ 9 h 59"/>
                <a:gd name="T12" fmla="*/ 14 w 165"/>
                <a:gd name="T13" fmla="*/ 11 h 59"/>
                <a:gd name="T14" fmla="*/ 9 w 165"/>
                <a:gd name="T15" fmla="*/ 12 h 59"/>
                <a:gd name="T16" fmla="*/ 7 w 165"/>
                <a:gd name="T17" fmla="*/ 13 h 59"/>
                <a:gd name="T18" fmla="*/ 0 w 165"/>
                <a:gd name="T19" fmla="*/ 13 h 59"/>
                <a:gd name="T20" fmla="*/ 0 w 165"/>
                <a:gd name="T21" fmla="*/ 14 h 59"/>
                <a:gd name="T22" fmla="*/ 0 w 165"/>
                <a:gd name="T23" fmla="*/ 14 h 59"/>
                <a:gd name="T24" fmla="*/ 2 w 165"/>
                <a:gd name="T25" fmla="*/ 14 h 59"/>
                <a:gd name="T26" fmla="*/ 9 w 165"/>
                <a:gd name="T27" fmla="*/ 13 h 59"/>
                <a:gd name="T28" fmla="*/ 14 w 165"/>
                <a:gd name="T29" fmla="*/ 12 h 59"/>
                <a:gd name="T30" fmla="*/ 20 w 165"/>
                <a:gd name="T31" fmla="*/ 10 h 59"/>
                <a:gd name="T32" fmla="*/ 25 w 165"/>
                <a:gd name="T33" fmla="*/ 8 h 59"/>
                <a:gd name="T34" fmla="*/ 30 w 165"/>
                <a:gd name="T35" fmla="*/ 6 h 59"/>
                <a:gd name="T36" fmla="*/ 35 w 165"/>
                <a:gd name="T37" fmla="*/ 3 h 59"/>
                <a:gd name="T38" fmla="*/ 41 w 165"/>
                <a:gd name="T39" fmla="*/ 0 h 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5"/>
                <a:gd name="T61" fmla="*/ 0 h 59"/>
                <a:gd name="T62" fmla="*/ 165 w 165"/>
                <a:gd name="T63" fmla="*/ 59 h 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5" h="59">
                  <a:moveTo>
                    <a:pt x="165" y="3"/>
                  </a:moveTo>
                  <a:lnTo>
                    <a:pt x="165" y="0"/>
                  </a:lnTo>
                  <a:lnTo>
                    <a:pt x="143" y="11"/>
                  </a:lnTo>
                  <a:lnTo>
                    <a:pt x="123" y="22"/>
                  </a:lnTo>
                  <a:lnTo>
                    <a:pt x="101" y="31"/>
                  </a:lnTo>
                  <a:lnTo>
                    <a:pt x="81" y="39"/>
                  </a:lnTo>
                  <a:lnTo>
                    <a:pt x="59" y="47"/>
                  </a:lnTo>
                  <a:lnTo>
                    <a:pt x="39" y="51"/>
                  </a:lnTo>
                  <a:lnTo>
                    <a:pt x="30" y="53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0" y="59"/>
                  </a:lnTo>
                  <a:lnTo>
                    <a:pt x="11" y="59"/>
                  </a:lnTo>
                  <a:lnTo>
                    <a:pt x="39" y="54"/>
                  </a:lnTo>
                  <a:lnTo>
                    <a:pt x="59" y="50"/>
                  </a:lnTo>
                  <a:lnTo>
                    <a:pt x="81" y="42"/>
                  </a:lnTo>
                  <a:lnTo>
                    <a:pt x="101" y="34"/>
                  </a:lnTo>
                  <a:lnTo>
                    <a:pt x="123" y="25"/>
                  </a:lnTo>
                  <a:lnTo>
                    <a:pt x="143" y="14"/>
                  </a:lnTo>
                  <a:lnTo>
                    <a:pt x="165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6" name="Freeform 103"/>
            <p:cNvSpPr>
              <a:spLocks/>
            </p:cNvSpPr>
            <p:nvPr/>
          </p:nvSpPr>
          <p:spPr bwMode="auto">
            <a:xfrm>
              <a:off x="2309" y="1154"/>
              <a:ext cx="91" cy="94"/>
            </a:xfrm>
            <a:custGeom>
              <a:avLst/>
              <a:gdLst>
                <a:gd name="T0" fmla="*/ 41 w 183"/>
                <a:gd name="T1" fmla="*/ 46 h 189"/>
                <a:gd name="T2" fmla="*/ 41 w 183"/>
                <a:gd name="T3" fmla="*/ 46 h 189"/>
                <a:gd name="T4" fmla="*/ 36 w 183"/>
                <a:gd name="T5" fmla="*/ 45 h 189"/>
                <a:gd name="T6" fmla="*/ 31 w 183"/>
                <a:gd name="T7" fmla="*/ 44 h 189"/>
                <a:gd name="T8" fmla="*/ 28 w 183"/>
                <a:gd name="T9" fmla="*/ 43 h 189"/>
                <a:gd name="T10" fmla="*/ 22 w 183"/>
                <a:gd name="T11" fmla="*/ 39 h 189"/>
                <a:gd name="T12" fmla="*/ 18 w 183"/>
                <a:gd name="T13" fmla="*/ 36 h 189"/>
                <a:gd name="T14" fmla="*/ 15 w 183"/>
                <a:gd name="T15" fmla="*/ 33 h 189"/>
                <a:gd name="T16" fmla="*/ 12 w 183"/>
                <a:gd name="T17" fmla="*/ 30 h 189"/>
                <a:gd name="T18" fmla="*/ 6 w 183"/>
                <a:gd name="T19" fmla="*/ 22 h 189"/>
                <a:gd name="T20" fmla="*/ 5 w 183"/>
                <a:gd name="T21" fmla="*/ 18 h 189"/>
                <a:gd name="T22" fmla="*/ 3 w 183"/>
                <a:gd name="T23" fmla="*/ 14 h 189"/>
                <a:gd name="T24" fmla="*/ 2 w 183"/>
                <a:gd name="T25" fmla="*/ 9 h 189"/>
                <a:gd name="T26" fmla="*/ 1 w 183"/>
                <a:gd name="T27" fmla="*/ 4 h 189"/>
                <a:gd name="T28" fmla="*/ 0 w 183"/>
                <a:gd name="T29" fmla="*/ 0 h 189"/>
                <a:gd name="T30" fmla="*/ 0 w 183"/>
                <a:gd name="T31" fmla="*/ 0 h 189"/>
                <a:gd name="T32" fmla="*/ 0 w 183"/>
                <a:gd name="T33" fmla="*/ 0 h 189"/>
                <a:gd name="T34" fmla="*/ 0 w 183"/>
                <a:gd name="T35" fmla="*/ 4 h 189"/>
                <a:gd name="T36" fmla="*/ 1 w 183"/>
                <a:gd name="T37" fmla="*/ 9 h 189"/>
                <a:gd name="T38" fmla="*/ 2 w 183"/>
                <a:gd name="T39" fmla="*/ 14 h 189"/>
                <a:gd name="T40" fmla="*/ 4 w 183"/>
                <a:gd name="T41" fmla="*/ 18 h 189"/>
                <a:gd name="T42" fmla="*/ 6 w 183"/>
                <a:gd name="T43" fmla="*/ 23 h 189"/>
                <a:gd name="T44" fmla="*/ 11 w 183"/>
                <a:gd name="T45" fmla="*/ 31 h 189"/>
                <a:gd name="T46" fmla="*/ 14 w 183"/>
                <a:gd name="T47" fmla="*/ 34 h 189"/>
                <a:gd name="T48" fmla="*/ 18 w 183"/>
                <a:gd name="T49" fmla="*/ 37 h 189"/>
                <a:gd name="T50" fmla="*/ 21 w 183"/>
                <a:gd name="T51" fmla="*/ 40 h 189"/>
                <a:gd name="T52" fmla="*/ 25 w 183"/>
                <a:gd name="T53" fmla="*/ 43 h 189"/>
                <a:gd name="T54" fmla="*/ 31 w 183"/>
                <a:gd name="T55" fmla="*/ 45 h 189"/>
                <a:gd name="T56" fmla="*/ 36 w 183"/>
                <a:gd name="T57" fmla="*/ 46 h 189"/>
                <a:gd name="T58" fmla="*/ 45 w 183"/>
                <a:gd name="T59" fmla="*/ 47 h 189"/>
                <a:gd name="T60" fmla="*/ 41 w 183"/>
                <a:gd name="T61" fmla="*/ 47 h 189"/>
                <a:gd name="T62" fmla="*/ 41 w 183"/>
                <a:gd name="T63" fmla="*/ 46 h 1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3"/>
                <a:gd name="T97" fmla="*/ 0 h 189"/>
                <a:gd name="T98" fmla="*/ 183 w 183"/>
                <a:gd name="T99" fmla="*/ 189 h 1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3" h="189">
                  <a:moveTo>
                    <a:pt x="164" y="186"/>
                  </a:moveTo>
                  <a:lnTo>
                    <a:pt x="164" y="184"/>
                  </a:lnTo>
                  <a:lnTo>
                    <a:pt x="146" y="183"/>
                  </a:lnTo>
                  <a:lnTo>
                    <a:pt x="126" y="178"/>
                  </a:lnTo>
                  <a:lnTo>
                    <a:pt x="112" y="172"/>
                  </a:lnTo>
                  <a:lnTo>
                    <a:pt x="89" y="158"/>
                  </a:lnTo>
                  <a:lnTo>
                    <a:pt x="75" y="147"/>
                  </a:lnTo>
                  <a:lnTo>
                    <a:pt x="61" y="135"/>
                  </a:lnTo>
                  <a:lnTo>
                    <a:pt x="50" y="121"/>
                  </a:lnTo>
                  <a:lnTo>
                    <a:pt x="27" y="88"/>
                  </a:lnTo>
                  <a:lnTo>
                    <a:pt x="20" y="74"/>
                  </a:lnTo>
                  <a:lnTo>
                    <a:pt x="14" y="57"/>
                  </a:lnTo>
                  <a:lnTo>
                    <a:pt x="8" y="39"/>
                  </a:lnTo>
                  <a:lnTo>
                    <a:pt x="5" y="19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9"/>
                  </a:lnTo>
                  <a:lnTo>
                    <a:pt x="5" y="39"/>
                  </a:lnTo>
                  <a:lnTo>
                    <a:pt x="11" y="57"/>
                  </a:lnTo>
                  <a:lnTo>
                    <a:pt x="17" y="74"/>
                  </a:lnTo>
                  <a:lnTo>
                    <a:pt x="27" y="95"/>
                  </a:lnTo>
                  <a:lnTo>
                    <a:pt x="47" y="124"/>
                  </a:lnTo>
                  <a:lnTo>
                    <a:pt x="58" y="138"/>
                  </a:lnTo>
                  <a:lnTo>
                    <a:pt x="72" y="150"/>
                  </a:lnTo>
                  <a:lnTo>
                    <a:pt x="85" y="161"/>
                  </a:lnTo>
                  <a:lnTo>
                    <a:pt x="102" y="172"/>
                  </a:lnTo>
                  <a:lnTo>
                    <a:pt x="126" y="181"/>
                  </a:lnTo>
                  <a:lnTo>
                    <a:pt x="146" y="186"/>
                  </a:lnTo>
                  <a:lnTo>
                    <a:pt x="183" y="189"/>
                  </a:lnTo>
                  <a:lnTo>
                    <a:pt x="164" y="189"/>
                  </a:lnTo>
                  <a:lnTo>
                    <a:pt x="164" y="186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7" name="Freeform 104"/>
            <p:cNvSpPr>
              <a:spLocks/>
            </p:cNvSpPr>
            <p:nvPr/>
          </p:nvSpPr>
          <p:spPr bwMode="auto">
            <a:xfrm>
              <a:off x="2308" y="1133"/>
              <a:ext cx="3" cy="21"/>
            </a:xfrm>
            <a:custGeom>
              <a:avLst/>
              <a:gdLst>
                <a:gd name="T0" fmla="*/ 1 w 6"/>
                <a:gd name="T1" fmla="*/ 11 h 40"/>
                <a:gd name="T2" fmla="*/ 2 w 6"/>
                <a:gd name="T3" fmla="*/ 11 h 40"/>
                <a:gd name="T4" fmla="*/ 2 w 6"/>
                <a:gd name="T5" fmla="*/ 0 h 40"/>
                <a:gd name="T6" fmla="*/ 0 w 6"/>
                <a:gd name="T7" fmla="*/ 0 h 40"/>
                <a:gd name="T8" fmla="*/ 0 w 6"/>
                <a:gd name="T9" fmla="*/ 6 h 40"/>
                <a:gd name="T10" fmla="*/ 1 w 6"/>
                <a:gd name="T11" fmla="*/ 11 h 40"/>
                <a:gd name="T12" fmla="*/ 1 w 6"/>
                <a:gd name="T13" fmla="*/ 11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0"/>
                <a:gd name="T23" fmla="*/ 6 w 6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0">
                  <a:moveTo>
                    <a:pt x="3" y="40"/>
                  </a:moveTo>
                  <a:lnTo>
                    <a:pt x="6" y="4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" y="40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8" name="Freeform 105"/>
            <p:cNvSpPr>
              <a:spLocks/>
            </p:cNvSpPr>
            <p:nvPr/>
          </p:nvSpPr>
          <p:spPr bwMode="auto">
            <a:xfrm>
              <a:off x="2466" y="1183"/>
              <a:ext cx="167" cy="111"/>
            </a:xfrm>
            <a:custGeom>
              <a:avLst/>
              <a:gdLst>
                <a:gd name="T0" fmla="*/ 0 w 334"/>
                <a:gd name="T1" fmla="*/ 16 h 223"/>
                <a:gd name="T2" fmla="*/ 2 w 334"/>
                <a:gd name="T3" fmla="*/ 15 h 223"/>
                <a:gd name="T4" fmla="*/ 3 w 334"/>
                <a:gd name="T5" fmla="*/ 14 h 223"/>
                <a:gd name="T6" fmla="*/ 5 w 334"/>
                <a:gd name="T7" fmla="*/ 13 h 223"/>
                <a:gd name="T8" fmla="*/ 6 w 334"/>
                <a:gd name="T9" fmla="*/ 12 h 223"/>
                <a:gd name="T10" fmla="*/ 8 w 334"/>
                <a:gd name="T11" fmla="*/ 11 h 223"/>
                <a:gd name="T12" fmla="*/ 10 w 334"/>
                <a:gd name="T13" fmla="*/ 10 h 223"/>
                <a:gd name="T14" fmla="*/ 11 w 334"/>
                <a:gd name="T15" fmla="*/ 9 h 223"/>
                <a:gd name="T16" fmla="*/ 12 w 334"/>
                <a:gd name="T17" fmla="*/ 8 h 223"/>
                <a:gd name="T18" fmla="*/ 14 w 334"/>
                <a:gd name="T19" fmla="*/ 7 h 223"/>
                <a:gd name="T20" fmla="*/ 15 w 334"/>
                <a:gd name="T21" fmla="*/ 7 h 223"/>
                <a:gd name="T22" fmla="*/ 17 w 334"/>
                <a:gd name="T23" fmla="*/ 6 h 223"/>
                <a:gd name="T24" fmla="*/ 18 w 334"/>
                <a:gd name="T25" fmla="*/ 5 h 223"/>
                <a:gd name="T26" fmla="*/ 21 w 334"/>
                <a:gd name="T27" fmla="*/ 4 h 223"/>
                <a:gd name="T28" fmla="*/ 25 w 334"/>
                <a:gd name="T29" fmla="*/ 3 h 223"/>
                <a:gd name="T30" fmla="*/ 29 w 334"/>
                <a:gd name="T31" fmla="*/ 2 h 223"/>
                <a:gd name="T32" fmla="*/ 33 w 334"/>
                <a:gd name="T33" fmla="*/ 0 h 223"/>
                <a:gd name="T34" fmla="*/ 37 w 334"/>
                <a:gd name="T35" fmla="*/ 0 h 223"/>
                <a:gd name="T36" fmla="*/ 41 w 334"/>
                <a:gd name="T37" fmla="*/ 0 h 223"/>
                <a:gd name="T38" fmla="*/ 44 w 334"/>
                <a:gd name="T39" fmla="*/ 0 h 223"/>
                <a:gd name="T40" fmla="*/ 48 w 334"/>
                <a:gd name="T41" fmla="*/ 0 h 223"/>
                <a:gd name="T42" fmla="*/ 52 w 334"/>
                <a:gd name="T43" fmla="*/ 1 h 223"/>
                <a:gd name="T44" fmla="*/ 55 w 334"/>
                <a:gd name="T45" fmla="*/ 2 h 223"/>
                <a:gd name="T46" fmla="*/ 59 w 334"/>
                <a:gd name="T47" fmla="*/ 3 h 223"/>
                <a:gd name="T48" fmla="*/ 62 w 334"/>
                <a:gd name="T49" fmla="*/ 5 h 223"/>
                <a:gd name="T50" fmla="*/ 66 w 334"/>
                <a:gd name="T51" fmla="*/ 9 h 223"/>
                <a:gd name="T52" fmla="*/ 70 w 334"/>
                <a:gd name="T53" fmla="*/ 12 h 223"/>
                <a:gd name="T54" fmla="*/ 72 w 334"/>
                <a:gd name="T55" fmla="*/ 15 h 223"/>
                <a:gd name="T56" fmla="*/ 75 w 334"/>
                <a:gd name="T57" fmla="*/ 19 h 223"/>
                <a:gd name="T58" fmla="*/ 78 w 334"/>
                <a:gd name="T59" fmla="*/ 23 h 223"/>
                <a:gd name="T60" fmla="*/ 80 w 334"/>
                <a:gd name="T61" fmla="*/ 27 h 223"/>
                <a:gd name="T62" fmla="*/ 81 w 334"/>
                <a:gd name="T63" fmla="*/ 31 h 223"/>
                <a:gd name="T64" fmla="*/ 83 w 334"/>
                <a:gd name="T65" fmla="*/ 36 h 223"/>
                <a:gd name="T66" fmla="*/ 84 w 334"/>
                <a:gd name="T67" fmla="*/ 41 h 223"/>
                <a:gd name="T68" fmla="*/ 84 w 334"/>
                <a:gd name="T69" fmla="*/ 46 h 223"/>
                <a:gd name="T70" fmla="*/ 84 w 334"/>
                <a:gd name="T71" fmla="*/ 51 h 223"/>
                <a:gd name="T72" fmla="*/ 84 w 334"/>
                <a:gd name="T73" fmla="*/ 55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4"/>
                <a:gd name="T112" fmla="*/ 0 h 223"/>
                <a:gd name="T113" fmla="*/ 334 w 334"/>
                <a:gd name="T114" fmla="*/ 223 h 22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4" h="223">
                  <a:moveTo>
                    <a:pt x="0" y="65"/>
                  </a:moveTo>
                  <a:lnTo>
                    <a:pt x="6" y="62"/>
                  </a:lnTo>
                  <a:lnTo>
                    <a:pt x="12" y="57"/>
                  </a:lnTo>
                  <a:lnTo>
                    <a:pt x="18" y="53"/>
                  </a:lnTo>
                  <a:lnTo>
                    <a:pt x="24" y="49"/>
                  </a:lnTo>
                  <a:lnTo>
                    <a:pt x="31" y="45"/>
                  </a:lnTo>
                  <a:lnTo>
                    <a:pt x="37" y="42"/>
                  </a:lnTo>
                  <a:lnTo>
                    <a:pt x="43" y="37"/>
                  </a:lnTo>
                  <a:lnTo>
                    <a:pt x="49" y="34"/>
                  </a:lnTo>
                  <a:lnTo>
                    <a:pt x="55" y="31"/>
                  </a:lnTo>
                  <a:lnTo>
                    <a:pt x="60" y="28"/>
                  </a:lnTo>
                  <a:lnTo>
                    <a:pt x="66" y="26"/>
                  </a:lnTo>
                  <a:lnTo>
                    <a:pt x="69" y="23"/>
                  </a:lnTo>
                  <a:lnTo>
                    <a:pt x="85" y="17"/>
                  </a:lnTo>
                  <a:lnTo>
                    <a:pt x="99" y="12"/>
                  </a:lnTo>
                  <a:lnTo>
                    <a:pt x="114" y="8"/>
                  </a:lnTo>
                  <a:lnTo>
                    <a:pt x="130" y="3"/>
                  </a:lnTo>
                  <a:lnTo>
                    <a:pt x="145" y="1"/>
                  </a:lnTo>
                  <a:lnTo>
                    <a:pt x="161" y="0"/>
                  </a:lnTo>
                  <a:lnTo>
                    <a:pt x="176" y="0"/>
                  </a:lnTo>
                  <a:lnTo>
                    <a:pt x="190" y="1"/>
                  </a:lnTo>
                  <a:lnTo>
                    <a:pt x="206" y="5"/>
                  </a:lnTo>
                  <a:lnTo>
                    <a:pt x="219" y="9"/>
                  </a:lnTo>
                  <a:lnTo>
                    <a:pt x="235" y="15"/>
                  </a:lnTo>
                  <a:lnTo>
                    <a:pt x="247" y="23"/>
                  </a:lnTo>
                  <a:lnTo>
                    <a:pt x="263" y="36"/>
                  </a:lnTo>
                  <a:lnTo>
                    <a:pt x="277" y="48"/>
                  </a:lnTo>
                  <a:lnTo>
                    <a:pt x="288" y="62"/>
                  </a:lnTo>
                  <a:lnTo>
                    <a:pt x="298" y="77"/>
                  </a:lnTo>
                  <a:lnTo>
                    <a:pt x="309" y="93"/>
                  </a:lnTo>
                  <a:lnTo>
                    <a:pt x="317" y="110"/>
                  </a:lnTo>
                  <a:lnTo>
                    <a:pt x="323" y="127"/>
                  </a:lnTo>
                  <a:lnTo>
                    <a:pt x="329" y="145"/>
                  </a:lnTo>
                  <a:lnTo>
                    <a:pt x="333" y="166"/>
                  </a:lnTo>
                  <a:lnTo>
                    <a:pt x="334" y="184"/>
                  </a:lnTo>
                  <a:lnTo>
                    <a:pt x="334" y="204"/>
                  </a:lnTo>
                  <a:lnTo>
                    <a:pt x="333" y="223"/>
                  </a:lnTo>
                </a:path>
              </a:pathLst>
            </a:custGeom>
            <a:noFill/>
            <a:ln w="3175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39" name="Freeform 106"/>
            <p:cNvSpPr>
              <a:spLocks/>
            </p:cNvSpPr>
            <p:nvPr/>
          </p:nvSpPr>
          <p:spPr bwMode="auto">
            <a:xfrm>
              <a:off x="2466" y="1198"/>
              <a:ext cx="28" cy="18"/>
            </a:xfrm>
            <a:custGeom>
              <a:avLst/>
              <a:gdLst>
                <a:gd name="T0" fmla="*/ 0 w 55"/>
                <a:gd name="T1" fmla="*/ 8 h 37"/>
                <a:gd name="T2" fmla="*/ 0 w 55"/>
                <a:gd name="T3" fmla="*/ 9 h 37"/>
                <a:gd name="T4" fmla="*/ 3 w 55"/>
                <a:gd name="T5" fmla="*/ 8 h 37"/>
                <a:gd name="T6" fmla="*/ 6 w 55"/>
                <a:gd name="T7" fmla="*/ 6 h 37"/>
                <a:gd name="T8" fmla="*/ 8 w 55"/>
                <a:gd name="T9" fmla="*/ 5 h 37"/>
                <a:gd name="T10" fmla="*/ 9 w 55"/>
                <a:gd name="T11" fmla="*/ 4 h 37"/>
                <a:gd name="T12" fmla="*/ 11 w 55"/>
                <a:gd name="T13" fmla="*/ 3 h 37"/>
                <a:gd name="T14" fmla="*/ 12 w 55"/>
                <a:gd name="T15" fmla="*/ 2 h 37"/>
                <a:gd name="T16" fmla="*/ 14 w 55"/>
                <a:gd name="T17" fmla="*/ 0 h 37"/>
                <a:gd name="T18" fmla="*/ 14 w 55"/>
                <a:gd name="T19" fmla="*/ 0 h 37"/>
                <a:gd name="T20" fmla="*/ 14 w 55"/>
                <a:gd name="T21" fmla="*/ 0 h 37"/>
                <a:gd name="T22" fmla="*/ 10 w 55"/>
                <a:gd name="T23" fmla="*/ 2 h 37"/>
                <a:gd name="T24" fmla="*/ 8 w 55"/>
                <a:gd name="T25" fmla="*/ 3 h 37"/>
                <a:gd name="T26" fmla="*/ 7 w 55"/>
                <a:gd name="T27" fmla="*/ 4 h 37"/>
                <a:gd name="T28" fmla="*/ 5 w 55"/>
                <a:gd name="T29" fmla="*/ 5 h 37"/>
                <a:gd name="T30" fmla="*/ 4 w 55"/>
                <a:gd name="T31" fmla="*/ 6 h 37"/>
                <a:gd name="T32" fmla="*/ 1 w 55"/>
                <a:gd name="T33" fmla="*/ 8 h 37"/>
                <a:gd name="T34" fmla="*/ 0 w 55"/>
                <a:gd name="T35" fmla="*/ 8 h 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37"/>
                <a:gd name="T56" fmla="*/ 55 w 55"/>
                <a:gd name="T57" fmla="*/ 37 h 3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37">
                  <a:moveTo>
                    <a:pt x="0" y="34"/>
                  </a:moveTo>
                  <a:lnTo>
                    <a:pt x="0" y="37"/>
                  </a:lnTo>
                  <a:lnTo>
                    <a:pt x="10" y="33"/>
                  </a:lnTo>
                  <a:lnTo>
                    <a:pt x="23" y="24"/>
                  </a:lnTo>
                  <a:lnTo>
                    <a:pt x="29" y="20"/>
                  </a:lnTo>
                  <a:lnTo>
                    <a:pt x="35" y="16"/>
                  </a:lnTo>
                  <a:lnTo>
                    <a:pt x="41" y="13"/>
                  </a:lnTo>
                  <a:lnTo>
                    <a:pt x="48" y="8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0"/>
                  </a:lnTo>
                  <a:lnTo>
                    <a:pt x="38" y="8"/>
                  </a:lnTo>
                  <a:lnTo>
                    <a:pt x="32" y="13"/>
                  </a:lnTo>
                  <a:lnTo>
                    <a:pt x="26" y="16"/>
                  </a:lnTo>
                  <a:lnTo>
                    <a:pt x="20" y="20"/>
                  </a:lnTo>
                  <a:lnTo>
                    <a:pt x="14" y="24"/>
                  </a:lnTo>
                  <a:lnTo>
                    <a:pt x="1" y="3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0" name="Freeform 107"/>
            <p:cNvSpPr>
              <a:spLocks/>
            </p:cNvSpPr>
            <p:nvPr/>
          </p:nvSpPr>
          <p:spPr bwMode="auto">
            <a:xfrm>
              <a:off x="2493" y="1182"/>
              <a:ext cx="53" cy="17"/>
            </a:xfrm>
            <a:custGeom>
              <a:avLst/>
              <a:gdLst>
                <a:gd name="T0" fmla="*/ 0 w 107"/>
                <a:gd name="T1" fmla="*/ 9 h 34"/>
                <a:gd name="T2" fmla="*/ 2 w 107"/>
                <a:gd name="T3" fmla="*/ 8 h 34"/>
                <a:gd name="T4" fmla="*/ 2 w 107"/>
                <a:gd name="T5" fmla="*/ 8 h 34"/>
                <a:gd name="T6" fmla="*/ 3 w 107"/>
                <a:gd name="T7" fmla="*/ 8 h 34"/>
                <a:gd name="T8" fmla="*/ 4 w 107"/>
                <a:gd name="T9" fmla="*/ 7 h 34"/>
                <a:gd name="T10" fmla="*/ 7 w 107"/>
                <a:gd name="T11" fmla="*/ 5 h 34"/>
                <a:gd name="T12" fmla="*/ 11 w 107"/>
                <a:gd name="T13" fmla="*/ 4 h 34"/>
                <a:gd name="T14" fmla="*/ 19 w 107"/>
                <a:gd name="T15" fmla="*/ 2 h 34"/>
                <a:gd name="T16" fmla="*/ 26 w 107"/>
                <a:gd name="T17" fmla="*/ 1 h 34"/>
                <a:gd name="T18" fmla="*/ 26 w 107"/>
                <a:gd name="T19" fmla="*/ 1 h 34"/>
                <a:gd name="T20" fmla="*/ 26 w 107"/>
                <a:gd name="T21" fmla="*/ 0 h 34"/>
                <a:gd name="T22" fmla="*/ 19 w 107"/>
                <a:gd name="T23" fmla="*/ 1 h 34"/>
                <a:gd name="T24" fmla="*/ 11 w 107"/>
                <a:gd name="T25" fmla="*/ 3 h 34"/>
                <a:gd name="T26" fmla="*/ 7 w 107"/>
                <a:gd name="T27" fmla="*/ 5 h 34"/>
                <a:gd name="T28" fmla="*/ 3 w 107"/>
                <a:gd name="T29" fmla="*/ 6 h 34"/>
                <a:gd name="T30" fmla="*/ 2 w 107"/>
                <a:gd name="T31" fmla="*/ 7 h 34"/>
                <a:gd name="T32" fmla="*/ 1 w 107"/>
                <a:gd name="T33" fmla="*/ 7 h 34"/>
                <a:gd name="T34" fmla="*/ 0 w 107"/>
                <a:gd name="T35" fmla="*/ 8 h 34"/>
                <a:gd name="T36" fmla="*/ 0 w 107"/>
                <a:gd name="T37" fmla="*/ 9 h 34"/>
                <a:gd name="T38" fmla="*/ 0 w 107"/>
                <a:gd name="T39" fmla="*/ 9 h 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7"/>
                <a:gd name="T61" fmla="*/ 0 h 34"/>
                <a:gd name="T62" fmla="*/ 107 w 107"/>
                <a:gd name="T63" fmla="*/ 34 h 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7" h="34">
                  <a:moveTo>
                    <a:pt x="1" y="34"/>
                  </a:moveTo>
                  <a:lnTo>
                    <a:pt x="8" y="31"/>
                  </a:lnTo>
                  <a:lnTo>
                    <a:pt x="14" y="30"/>
                  </a:lnTo>
                  <a:lnTo>
                    <a:pt x="17" y="27"/>
                  </a:lnTo>
                  <a:lnTo>
                    <a:pt x="31" y="20"/>
                  </a:lnTo>
                  <a:lnTo>
                    <a:pt x="45" y="16"/>
                  </a:lnTo>
                  <a:lnTo>
                    <a:pt x="76" y="7"/>
                  </a:lnTo>
                  <a:lnTo>
                    <a:pt x="107" y="3"/>
                  </a:lnTo>
                  <a:lnTo>
                    <a:pt x="107" y="2"/>
                  </a:lnTo>
                  <a:lnTo>
                    <a:pt x="107" y="0"/>
                  </a:lnTo>
                  <a:lnTo>
                    <a:pt x="76" y="3"/>
                  </a:lnTo>
                  <a:lnTo>
                    <a:pt x="45" y="13"/>
                  </a:lnTo>
                  <a:lnTo>
                    <a:pt x="31" y="17"/>
                  </a:lnTo>
                  <a:lnTo>
                    <a:pt x="14" y="24"/>
                  </a:lnTo>
                  <a:lnTo>
                    <a:pt x="11" y="27"/>
                  </a:lnTo>
                  <a:lnTo>
                    <a:pt x="4" y="28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1" y="34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1" name="Freeform 108"/>
            <p:cNvSpPr>
              <a:spLocks/>
            </p:cNvSpPr>
            <p:nvPr/>
          </p:nvSpPr>
          <p:spPr bwMode="auto">
            <a:xfrm>
              <a:off x="2546" y="1181"/>
              <a:ext cx="88" cy="94"/>
            </a:xfrm>
            <a:custGeom>
              <a:avLst/>
              <a:gdLst>
                <a:gd name="T0" fmla="*/ 0 w 175"/>
                <a:gd name="T1" fmla="*/ 1 h 187"/>
                <a:gd name="T2" fmla="*/ 0 w 175"/>
                <a:gd name="T3" fmla="*/ 2 h 187"/>
                <a:gd name="T4" fmla="*/ 7 w 175"/>
                <a:gd name="T5" fmla="*/ 2 h 187"/>
                <a:gd name="T6" fmla="*/ 8 w 175"/>
                <a:gd name="T7" fmla="*/ 2 h 187"/>
                <a:gd name="T8" fmla="*/ 12 w 175"/>
                <a:gd name="T9" fmla="*/ 3 h 187"/>
                <a:gd name="T10" fmla="*/ 15 w 175"/>
                <a:gd name="T11" fmla="*/ 4 h 187"/>
                <a:gd name="T12" fmla="*/ 18 w 175"/>
                <a:gd name="T13" fmla="*/ 5 h 187"/>
                <a:gd name="T14" fmla="*/ 22 w 175"/>
                <a:gd name="T15" fmla="*/ 7 h 187"/>
                <a:gd name="T16" fmla="*/ 25 w 175"/>
                <a:gd name="T17" fmla="*/ 10 h 187"/>
                <a:gd name="T18" fmla="*/ 29 w 175"/>
                <a:gd name="T19" fmla="*/ 13 h 187"/>
                <a:gd name="T20" fmla="*/ 32 w 175"/>
                <a:gd name="T21" fmla="*/ 17 h 187"/>
                <a:gd name="T22" fmla="*/ 37 w 175"/>
                <a:gd name="T23" fmla="*/ 25 h 187"/>
                <a:gd name="T24" fmla="*/ 39 w 175"/>
                <a:gd name="T25" fmla="*/ 29 h 187"/>
                <a:gd name="T26" fmla="*/ 41 w 175"/>
                <a:gd name="T27" fmla="*/ 33 h 187"/>
                <a:gd name="T28" fmla="*/ 42 w 175"/>
                <a:gd name="T29" fmla="*/ 37 h 187"/>
                <a:gd name="T30" fmla="*/ 43 w 175"/>
                <a:gd name="T31" fmla="*/ 43 h 187"/>
                <a:gd name="T32" fmla="*/ 43 w 175"/>
                <a:gd name="T33" fmla="*/ 47 h 187"/>
                <a:gd name="T34" fmla="*/ 44 w 175"/>
                <a:gd name="T35" fmla="*/ 47 h 187"/>
                <a:gd name="T36" fmla="*/ 44 w 175"/>
                <a:gd name="T37" fmla="*/ 47 h 187"/>
                <a:gd name="T38" fmla="*/ 44 w 175"/>
                <a:gd name="T39" fmla="*/ 43 h 187"/>
                <a:gd name="T40" fmla="*/ 43 w 175"/>
                <a:gd name="T41" fmla="*/ 37 h 187"/>
                <a:gd name="T42" fmla="*/ 41 w 175"/>
                <a:gd name="T43" fmla="*/ 33 h 187"/>
                <a:gd name="T44" fmla="*/ 40 w 175"/>
                <a:gd name="T45" fmla="*/ 29 h 187"/>
                <a:gd name="T46" fmla="*/ 37 w 175"/>
                <a:gd name="T47" fmla="*/ 24 h 187"/>
                <a:gd name="T48" fmla="*/ 32 w 175"/>
                <a:gd name="T49" fmla="*/ 16 h 187"/>
                <a:gd name="T50" fmla="*/ 30 w 175"/>
                <a:gd name="T51" fmla="*/ 13 h 187"/>
                <a:gd name="T52" fmla="*/ 26 w 175"/>
                <a:gd name="T53" fmla="*/ 10 h 187"/>
                <a:gd name="T54" fmla="*/ 22 w 175"/>
                <a:gd name="T55" fmla="*/ 7 h 187"/>
                <a:gd name="T56" fmla="*/ 20 w 175"/>
                <a:gd name="T57" fmla="*/ 5 h 187"/>
                <a:gd name="T58" fmla="*/ 15 w 175"/>
                <a:gd name="T59" fmla="*/ 3 h 187"/>
                <a:gd name="T60" fmla="*/ 12 w 175"/>
                <a:gd name="T61" fmla="*/ 2 h 187"/>
                <a:gd name="T62" fmla="*/ 8 w 175"/>
                <a:gd name="T63" fmla="*/ 1 h 187"/>
                <a:gd name="T64" fmla="*/ 1 w 175"/>
                <a:gd name="T65" fmla="*/ 0 h 187"/>
                <a:gd name="T66" fmla="*/ 4 w 175"/>
                <a:gd name="T67" fmla="*/ 0 h 187"/>
                <a:gd name="T68" fmla="*/ 0 w 175"/>
                <a:gd name="T69" fmla="*/ 1 h 187"/>
                <a:gd name="T70" fmla="*/ 0 w 175"/>
                <a:gd name="T71" fmla="*/ 1 h 1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5"/>
                <a:gd name="T109" fmla="*/ 0 h 187"/>
                <a:gd name="T110" fmla="*/ 175 w 175"/>
                <a:gd name="T111" fmla="*/ 187 h 1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5" h="187">
                  <a:moveTo>
                    <a:pt x="0" y="3"/>
                  </a:moveTo>
                  <a:lnTo>
                    <a:pt x="0" y="6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45" y="9"/>
                  </a:lnTo>
                  <a:lnTo>
                    <a:pt x="58" y="14"/>
                  </a:lnTo>
                  <a:lnTo>
                    <a:pt x="71" y="18"/>
                  </a:lnTo>
                  <a:lnTo>
                    <a:pt x="85" y="28"/>
                  </a:lnTo>
                  <a:lnTo>
                    <a:pt x="100" y="40"/>
                  </a:lnTo>
                  <a:lnTo>
                    <a:pt x="114" y="52"/>
                  </a:lnTo>
                  <a:lnTo>
                    <a:pt x="125" y="66"/>
                  </a:lnTo>
                  <a:lnTo>
                    <a:pt x="148" y="99"/>
                  </a:lnTo>
                  <a:lnTo>
                    <a:pt x="154" y="113"/>
                  </a:lnTo>
                  <a:lnTo>
                    <a:pt x="161" y="130"/>
                  </a:lnTo>
                  <a:lnTo>
                    <a:pt x="167" y="148"/>
                  </a:lnTo>
                  <a:lnTo>
                    <a:pt x="170" y="169"/>
                  </a:lnTo>
                  <a:lnTo>
                    <a:pt x="172" y="187"/>
                  </a:lnTo>
                  <a:lnTo>
                    <a:pt x="173" y="187"/>
                  </a:lnTo>
                  <a:lnTo>
                    <a:pt x="175" y="187"/>
                  </a:lnTo>
                  <a:lnTo>
                    <a:pt x="173" y="169"/>
                  </a:lnTo>
                  <a:lnTo>
                    <a:pt x="170" y="148"/>
                  </a:lnTo>
                  <a:lnTo>
                    <a:pt x="164" y="130"/>
                  </a:lnTo>
                  <a:lnTo>
                    <a:pt x="158" y="113"/>
                  </a:lnTo>
                  <a:lnTo>
                    <a:pt x="148" y="93"/>
                  </a:lnTo>
                  <a:lnTo>
                    <a:pt x="128" y="63"/>
                  </a:lnTo>
                  <a:lnTo>
                    <a:pt x="117" y="49"/>
                  </a:lnTo>
                  <a:lnTo>
                    <a:pt x="103" y="37"/>
                  </a:lnTo>
                  <a:lnTo>
                    <a:pt x="88" y="25"/>
                  </a:lnTo>
                  <a:lnTo>
                    <a:pt x="77" y="18"/>
                  </a:lnTo>
                  <a:lnTo>
                    <a:pt x="58" y="11"/>
                  </a:lnTo>
                  <a:lnTo>
                    <a:pt x="45" y="6"/>
                  </a:lnTo>
                  <a:lnTo>
                    <a:pt x="29" y="3"/>
                  </a:lnTo>
                  <a:lnTo>
                    <a:pt x="3" y="0"/>
                  </a:lnTo>
                  <a:lnTo>
                    <a:pt x="15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2" name="Freeform 109"/>
            <p:cNvSpPr>
              <a:spLocks/>
            </p:cNvSpPr>
            <p:nvPr/>
          </p:nvSpPr>
          <p:spPr bwMode="auto">
            <a:xfrm>
              <a:off x="2631" y="1275"/>
              <a:ext cx="4" cy="10"/>
            </a:xfrm>
            <a:custGeom>
              <a:avLst/>
              <a:gdLst>
                <a:gd name="T0" fmla="*/ 1 w 6"/>
                <a:gd name="T1" fmla="*/ 0 h 20"/>
                <a:gd name="T2" fmla="*/ 0 w 6"/>
                <a:gd name="T3" fmla="*/ 0 h 20"/>
                <a:gd name="T4" fmla="*/ 0 w 6"/>
                <a:gd name="T5" fmla="*/ 5 h 20"/>
                <a:gd name="T6" fmla="*/ 1 w 6"/>
                <a:gd name="T7" fmla="*/ 5 h 20"/>
                <a:gd name="T8" fmla="*/ 3 w 6"/>
                <a:gd name="T9" fmla="*/ 5 h 20"/>
                <a:gd name="T10" fmla="*/ 3 w 6"/>
                <a:gd name="T11" fmla="*/ 5 h 20"/>
                <a:gd name="T12" fmla="*/ 2 w 6"/>
                <a:gd name="T13" fmla="*/ 0 h 20"/>
                <a:gd name="T14" fmla="*/ 1 w 6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20"/>
                <a:gd name="T26" fmla="*/ 6 w 6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20">
                  <a:moveTo>
                    <a:pt x="3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3" name="Freeform 110"/>
            <p:cNvSpPr>
              <a:spLocks/>
            </p:cNvSpPr>
            <p:nvPr/>
          </p:nvSpPr>
          <p:spPr bwMode="auto">
            <a:xfrm>
              <a:off x="2631" y="1276"/>
              <a:ext cx="4" cy="18"/>
            </a:xfrm>
            <a:custGeom>
              <a:avLst/>
              <a:gdLst>
                <a:gd name="T0" fmla="*/ 1 w 6"/>
                <a:gd name="T1" fmla="*/ 4 h 37"/>
                <a:gd name="T2" fmla="*/ 1 w 6"/>
                <a:gd name="T3" fmla="*/ 4 h 37"/>
                <a:gd name="T4" fmla="*/ 0 w 6"/>
                <a:gd name="T5" fmla="*/ 9 h 37"/>
                <a:gd name="T6" fmla="*/ 1 w 6"/>
                <a:gd name="T7" fmla="*/ 9 h 37"/>
                <a:gd name="T8" fmla="*/ 3 w 6"/>
                <a:gd name="T9" fmla="*/ 0 h 37"/>
                <a:gd name="T10" fmla="*/ 3 w 6"/>
                <a:gd name="T11" fmla="*/ 4 h 37"/>
                <a:gd name="T12" fmla="*/ 1 w 6"/>
                <a:gd name="T13" fmla="*/ 4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7"/>
                <a:gd name="T23" fmla="*/ 6 w 6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7">
                  <a:moveTo>
                    <a:pt x="3" y="18"/>
                  </a:moveTo>
                  <a:lnTo>
                    <a:pt x="2" y="1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6" y="0"/>
                  </a:lnTo>
                  <a:lnTo>
                    <a:pt x="6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4" name="Freeform 111"/>
            <p:cNvSpPr>
              <a:spLocks/>
            </p:cNvSpPr>
            <p:nvPr/>
          </p:nvSpPr>
          <p:spPr bwMode="auto">
            <a:xfrm>
              <a:off x="2633" y="1287"/>
              <a:ext cx="155" cy="116"/>
            </a:xfrm>
            <a:custGeom>
              <a:avLst/>
              <a:gdLst>
                <a:gd name="T0" fmla="*/ 78 w 310"/>
                <a:gd name="T1" fmla="*/ 48 h 233"/>
                <a:gd name="T2" fmla="*/ 73 w 310"/>
                <a:gd name="T3" fmla="*/ 50 h 233"/>
                <a:gd name="T4" fmla="*/ 68 w 310"/>
                <a:gd name="T5" fmla="*/ 53 h 233"/>
                <a:gd name="T6" fmla="*/ 63 w 310"/>
                <a:gd name="T7" fmla="*/ 54 h 233"/>
                <a:gd name="T8" fmla="*/ 58 w 310"/>
                <a:gd name="T9" fmla="*/ 56 h 233"/>
                <a:gd name="T10" fmla="*/ 54 w 310"/>
                <a:gd name="T11" fmla="*/ 57 h 233"/>
                <a:gd name="T12" fmla="*/ 49 w 310"/>
                <a:gd name="T13" fmla="*/ 58 h 233"/>
                <a:gd name="T14" fmla="*/ 45 w 310"/>
                <a:gd name="T15" fmla="*/ 58 h 233"/>
                <a:gd name="T16" fmla="*/ 40 w 310"/>
                <a:gd name="T17" fmla="*/ 58 h 233"/>
                <a:gd name="T18" fmla="*/ 36 w 310"/>
                <a:gd name="T19" fmla="*/ 57 h 233"/>
                <a:gd name="T20" fmla="*/ 31 w 310"/>
                <a:gd name="T21" fmla="*/ 55 h 233"/>
                <a:gd name="T22" fmla="*/ 26 w 310"/>
                <a:gd name="T23" fmla="*/ 53 h 233"/>
                <a:gd name="T24" fmla="*/ 21 w 310"/>
                <a:gd name="T25" fmla="*/ 50 h 233"/>
                <a:gd name="T26" fmla="*/ 18 w 310"/>
                <a:gd name="T27" fmla="*/ 47 h 233"/>
                <a:gd name="T28" fmla="*/ 14 w 310"/>
                <a:gd name="T29" fmla="*/ 44 h 233"/>
                <a:gd name="T30" fmla="*/ 12 w 310"/>
                <a:gd name="T31" fmla="*/ 41 h 233"/>
                <a:gd name="T32" fmla="*/ 9 w 310"/>
                <a:gd name="T33" fmla="*/ 37 h 233"/>
                <a:gd name="T34" fmla="*/ 6 w 310"/>
                <a:gd name="T35" fmla="*/ 33 h 233"/>
                <a:gd name="T36" fmla="*/ 5 w 310"/>
                <a:gd name="T37" fmla="*/ 28 h 233"/>
                <a:gd name="T38" fmla="*/ 3 w 310"/>
                <a:gd name="T39" fmla="*/ 24 h 233"/>
                <a:gd name="T40" fmla="*/ 1 w 310"/>
                <a:gd name="T41" fmla="*/ 19 h 233"/>
                <a:gd name="T42" fmla="*/ 1 w 310"/>
                <a:gd name="T43" fmla="*/ 15 h 233"/>
                <a:gd name="T44" fmla="*/ 0 w 310"/>
                <a:gd name="T45" fmla="*/ 10 h 233"/>
                <a:gd name="T46" fmla="*/ 0 w 310"/>
                <a:gd name="T47" fmla="*/ 5 h 233"/>
                <a:gd name="T48" fmla="*/ 0 w 310"/>
                <a:gd name="T49" fmla="*/ 0 h 2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10"/>
                <a:gd name="T76" fmla="*/ 0 h 233"/>
                <a:gd name="T77" fmla="*/ 310 w 310"/>
                <a:gd name="T78" fmla="*/ 233 h 2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10" h="233">
                  <a:moveTo>
                    <a:pt x="310" y="194"/>
                  </a:moveTo>
                  <a:lnTo>
                    <a:pt x="290" y="203"/>
                  </a:lnTo>
                  <a:lnTo>
                    <a:pt x="271" y="212"/>
                  </a:lnTo>
                  <a:lnTo>
                    <a:pt x="251" y="219"/>
                  </a:lnTo>
                  <a:lnTo>
                    <a:pt x="232" y="225"/>
                  </a:lnTo>
                  <a:lnTo>
                    <a:pt x="214" y="230"/>
                  </a:lnTo>
                  <a:lnTo>
                    <a:pt x="195" y="233"/>
                  </a:lnTo>
                  <a:lnTo>
                    <a:pt x="178" y="233"/>
                  </a:lnTo>
                  <a:lnTo>
                    <a:pt x="160" y="233"/>
                  </a:lnTo>
                  <a:lnTo>
                    <a:pt x="141" y="228"/>
                  </a:lnTo>
                  <a:lnTo>
                    <a:pt x="124" y="223"/>
                  </a:lnTo>
                  <a:lnTo>
                    <a:pt x="105" y="214"/>
                  </a:lnTo>
                  <a:lnTo>
                    <a:pt x="85" y="202"/>
                  </a:lnTo>
                  <a:lnTo>
                    <a:pt x="71" y="191"/>
                  </a:lnTo>
                  <a:lnTo>
                    <a:pt x="57" y="178"/>
                  </a:lnTo>
                  <a:lnTo>
                    <a:pt x="47" y="164"/>
                  </a:lnTo>
                  <a:lnTo>
                    <a:pt x="36" y="149"/>
                  </a:lnTo>
                  <a:lnTo>
                    <a:pt x="25" y="132"/>
                  </a:lnTo>
                  <a:lnTo>
                    <a:pt x="17" y="115"/>
                  </a:lnTo>
                  <a:lnTo>
                    <a:pt x="11" y="98"/>
                  </a:lnTo>
                  <a:lnTo>
                    <a:pt x="5" y="79"/>
                  </a:lnTo>
                  <a:lnTo>
                    <a:pt x="2" y="61"/>
                  </a:lnTo>
                  <a:lnTo>
                    <a:pt x="0" y="41"/>
                  </a:lnTo>
                  <a:lnTo>
                    <a:pt x="0" y="2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5" name="Freeform 112"/>
            <p:cNvSpPr>
              <a:spLocks/>
            </p:cNvSpPr>
            <p:nvPr/>
          </p:nvSpPr>
          <p:spPr bwMode="auto">
            <a:xfrm>
              <a:off x="2632" y="1307"/>
              <a:ext cx="156" cy="97"/>
            </a:xfrm>
            <a:custGeom>
              <a:avLst/>
              <a:gdLst>
                <a:gd name="T0" fmla="*/ 78 w 311"/>
                <a:gd name="T1" fmla="*/ 38 h 195"/>
                <a:gd name="T2" fmla="*/ 78 w 311"/>
                <a:gd name="T3" fmla="*/ 37 h 195"/>
                <a:gd name="T4" fmla="*/ 73 w 311"/>
                <a:gd name="T5" fmla="*/ 40 h 195"/>
                <a:gd name="T6" fmla="*/ 68 w 311"/>
                <a:gd name="T7" fmla="*/ 42 h 195"/>
                <a:gd name="T8" fmla="*/ 63 w 311"/>
                <a:gd name="T9" fmla="*/ 44 h 195"/>
                <a:gd name="T10" fmla="*/ 59 w 311"/>
                <a:gd name="T11" fmla="*/ 45 h 195"/>
                <a:gd name="T12" fmla="*/ 54 w 311"/>
                <a:gd name="T13" fmla="*/ 46 h 195"/>
                <a:gd name="T14" fmla="*/ 52 w 311"/>
                <a:gd name="T15" fmla="*/ 47 h 195"/>
                <a:gd name="T16" fmla="*/ 39 w 311"/>
                <a:gd name="T17" fmla="*/ 47 h 195"/>
                <a:gd name="T18" fmla="*/ 36 w 311"/>
                <a:gd name="T19" fmla="*/ 46 h 195"/>
                <a:gd name="T20" fmla="*/ 32 w 311"/>
                <a:gd name="T21" fmla="*/ 45 h 195"/>
                <a:gd name="T22" fmla="*/ 29 w 311"/>
                <a:gd name="T23" fmla="*/ 43 h 195"/>
                <a:gd name="T24" fmla="*/ 22 w 311"/>
                <a:gd name="T25" fmla="*/ 39 h 195"/>
                <a:gd name="T26" fmla="*/ 19 w 311"/>
                <a:gd name="T27" fmla="*/ 37 h 195"/>
                <a:gd name="T28" fmla="*/ 15 w 311"/>
                <a:gd name="T29" fmla="*/ 34 h 195"/>
                <a:gd name="T30" fmla="*/ 13 w 311"/>
                <a:gd name="T31" fmla="*/ 30 h 195"/>
                <a:gd name="T32" fmla="*/ 10 w 311"/>
                <a:gd name="T33" fmla="*/ 26 h 195"/>
                <a:gd name="T34" fmla="*/ 7 w 311"/>
                <a:gd name="T35" fmla="*/ 21 h 195"/>
                <a:gd name="T36" fmla="*/ 5 w 311"/>
                <a:gd name="T37" fmla="*/ 18 h 195"/>
                <a:gd name="T38" fmla="*/ 4 w 311"/>
                <a:gd name="T39" fmla="*/ 14 h 195"/>
                <a:gd name="T40" fmla="*/ 2 w 311"/>
                <a:gd name="T41" fmla="*/ 9 h 195"/>
                <a:gd name="T42" fmla="*/ 1 w 311"/>
                <a:gd name="T43" fmla="*/ 5 h 195"/>
                <a:gd name="T44" fmla="*/ 1 w 311"/>
                <a:gd name="T45" fmla="*/ 0 h 195"/>
                <a:gd name="T46" fmla="*/ 1 w 311"/>
                <a:gd name="T47" fmla="*/ 0 h 195"/>
                <a:gd name="T48" fmla="*/ 0 w 311"/>
                <a:gd name="T49" fmla="*/ 0 h 195"/>
                <a:gd name="T50" fmla="*/ 1 w 311"/>
                <a:gd name="T51" fmla="*/ 5 h 195"/>
                <a:gd name="T52" fmla="*/ 1 w 311"/>
                <a:gd name="T53" fmla="*/ 9 h 195"/>
                <a:gd name="T54" fmla="*/ 3 w 311"/>
                <a:gd name="T55" fmla="*/ 14 h 195"/>
                <a:gd name="T56" fmla="*/ 5 w 311"/>
                <a:gd name="T57" fmla="*/ 18 h 195"/>
                <a:gd name="T58" fmla="*/ 7 w 311"/>
                <a:gd name="T59" fmla="*/ 24 h 195"/>
                <a:gd name="T60" fmla="*/ 9 w 311"/>
                <a:gd name="T61" fmla="*/ 27 h 195"/>
                <a:gd name="T62" fmla="*/ 12 w 311"/>
                <a:gd name="T63" fmla="*/ 31 h 195"/>
                <a:gd name="T64" fmla="*/ 15 w 311"/>
                <a:gd name="T65" fmla="*/ 34 h 195"/>
                <a:gd name="T66" fmla="*/ 18 w 311"/>
                <a:gd name="T67" fmla="*/ 37 h 195"/>
                <a:gd name="T68" fmla="*/ 22 w 311"/>
                <a:gd name="T69" fmla="*/ 40 h 195"/>
                <a:gd name="T70" fmla="*/ 25 w 311"/>
                <a:gd name="T71" fmla="*/ 42 h 195"/>
                <a:gd name="T72" fmla="*/ 32 w 311"/>
                <a:gd name="T73" fmla="*/ 46 h 195"/>
                <a:gd name="T74" fmla="*/ 36 w 311"/>
                <a:gd name="T75" fmla="*/ 47 h 195"/>
                <a:gd name="T76" fmla="*/ 42 w 311"/>
                <a:gd name="T77" fmla="*/ 48 h 195"/>
                <a:gd name="T78" fmla="*/ 47 w 311"/>
                <a:gd name="T79" fmla="*/ 48 h 195"/>
                <a:gd name="T80" fmla="*/ 54 w 311"/>
                <a:gd name="T81" fmla="*/ 47 h 195"/>
                <a:gd name="T82" fmla="*/ 59 w 311"/>
                <a:gd name="T83" fmla="*/ 46 h 195"/>
                <a:gd name="T84" fmla="*/ 63 w 311"/>
                <a:gd name="T85" fmla="*/ 44 h 195"/>
                <a:gd name="T86" fmla="*/ 68 w 311"/>
                <a:gd name="T87" fmla="*/ 43 h 195"/>
                <a:gd name="T88" fmla="*/ 73 w 311"/>
                <a:gd name="T89" fmla="*/ 41 h 195"/>
                <a:gd name="T90" fmla="*/ 78 w 311"/>
                <a:gd name="T91" fmla="*/ 38 h 19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11"/>
                <a:gd name="T139" fmla="*/ 0 h 195"/>
                <a:gd name="T140" fmla="*/ 311 w 311"/>
                <a:gd name="T141" fmla="*/ 195 h 19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11" h="195">
                  <a:moveTo>
                    <a:pt x="311" y="154"/>
                  </a:moveTo>
                  <a:lnTo>
                    <a:pt x="311" y="151"/>
                  </a:lnTo>
                  <a:lnTo>
                    <a:pt x="291" y="161"/>
                  </a:lnTo>
                  <a:lnTo>
                    <a:pt x="272" y="170"/>
                  </a:lnTo>
                  <a:lnTo>
                    <a:pt x="252" y="176"/>
                  </a:lnTo>
                  <a:lnTo>
                    <a:pt x="233" y="182"/>
                  </a:lnTo>
                  <a:lnTo>
                    <a:pt x="215" y="187"/>
                  </a:lnTo>
                  <a:lnTo>
                    <a:pt x="205" y="189"/>
                  </a:lnTo>
                  <a:lnTo>
                    <a:pt x="154" y="189"/>
                  </a:lnTo>
                  <a:lnTo>
                    <a:pt x="142" y="185"/>
                  </a:lnTo>
                  <a:lnTo>
                    <a:pt x="125" y="181"/>
                  </a:lnTo>
                  <a:lnTo>
                    <a:pt x="114" y="175"/>
                  </a:lnTo>
                  <a:lnTo>
                    <a:pt x="88" y="159"/>
                  </a:lnTo>
                  <a:lnTo>
                    <a:pt x="74" y="148"/>
                  </a:lnTo>
                  <a:lnTo>
                    <a:pt x="60" y="136"/>
                  </a:lnTo>
                  <a:lnTo>
                    <a:pt x="49" y="122"/>
                  </a:lnTo>
                  <a:lnTo>
                    <a:pt x="38" y="106"/>
                  </a:lnTo>
                  <a:lnTo>
                    <a:pt x="26" y="86"/>
                  </a:lnTo>
                  <a:lnTo>
                    <a:pt x="20" y="74"/>
                  </a:lnTo>
                  <a:lnTo>
                    <a:pt x="13" y="57"/>
                  </a:lnTo>
                  <a:lnTo>
                    <a:pt x="7" y="38"/>
                  </a:lnTo>
                  <a:lnTo>
                    <a:pt x="4" y="2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0"/>
                  </a:lnTo>
                  <a:lnTo>
                    <a:pt x="4" y="38"/>
                  </a:lnTo>
                  <a:lnTo>
                    <a:pt x="10" y="57"/>
                  </a:lnTo>
                  <a:lnTo>
                    <a:pt x="17" y="74"/>
                  </a:lnTo>
                  <a:lnTo>
                    <a:pt x="26" y="96"/>
                  </a:lnTo>
                  <a:lnTo>
                    <a:pt x="35" y="110"/>
                  </a:lnTo>
                  <a:lnTo>
                    <a:pt x="46" y="125"/>
                  </a:lnTo>
                  <a:lnTo>
                    <a:pt x="57" y="139"/>
                  </a:lnTo>
                  <a:lnTo>
                    <a:pt x="71" y="151"/>
                  </a:lnTo>
                  <a:lnTo>
                    <a:pt x="85" y="162"/>
                  </a:lnTo>
                  <a:lnTo>
                    <a:pt x="99" y="171"/>
                  </a:lnTo>
                  <a:lnTo>
                    <a:pt x="125" y="184"/>
                  </a:lnTo>
                  <a:lnTo>
                    <a:pt x="142" y="189"/>
                  </a:lnTo>
                  <a:lnTo>
                    <a:pt x="167" y="195"/>
                  </a:lnTo>
                  <a:lnTo>
                    <a:pt x="187" y="195"/>
                  </a:lnTo>
                  <a:lnTo>
                    <a:pt x="215" y="190"/>
                  </a:lnTo>
                  <a:lnTo>
                    <a:pt x="233" y="185"/>
                  </a:lnTo>
                  <a:lnTo>
                    <a:pt x="252" y="179"/>
                  </a:lnTo>
                  <a:lnTo>
                    <a:pt x="272" y="173"/>
                  </a:lnTo>
                  <a:lnTo>
                    <a:pt x="291" y="164"/>
                  </a:lnTo>
                  <a:lnTo>
                    <a:pt x="311" y="154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6" name="Freeform 113"/>
            <p:cNvSpPr>
              <a:spLocks/>
            </p:cNvSpPr>
            <p:nvPr/>
          </p:nvSpPr>
          <p:spPr bwMode="auto">
            <a:xfrm>
              <a:off x="2631" y="1287"/>
              <a:ext cx="4" cy="20"/>
            </a:xfrm>
            <a:custGeom>
              <a:avLst/>
              <a:gdLst>
                <a:gd name="T0" fmla="*/ 1 w 6"/>
                <a:gd name="T1" fmla="*/ 10 h 41"/>
                <a:gd name="T2" fmla="*/ 3 w 6"/>
                <a:gd name="T3" fmla="*/ 10 h 41"/>
                <a:gd name="T4" fmla="*/ 3 w 6"/>
                <a:gd name="T5" fmla="*/ 0 h 41"/>
                <a:gd name="T6" fmla="*/ 0 w 6"/>
                <a:gd name="T7" fmla="*/ 0 h 41"/>
                <a:gd name="T8" fmla="*/ 0 w 6"/>
                <a:gd name="T9" fmla="*/ 5 h 41"/>
                <a:gd name="T10" fmla="*/ 1 w 6"/>
                <a:gd name="T11" fmla="*/ 10 h 41"/>
                <a:gd name="T12" fmla="*/ 1 w 6"/>
                <a:gd name="T13" fmla="*/ 1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1"/>
                <a:gd name="T23" fmla="*/ 6 w 6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1">
                  <a:moveTo>
                    <a:pt x="3" y="41"/>
                  </a:moveTo>
                  <a:lnTo>
                    <a:pt x="6" y="41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2" y="41"/>
                  </a:lnTo>
                  <a:lnTo>
                    <a:pt x="3" y="41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7" name="Freeform 114"/>
            <p:cNvSpPr>
              <a:spLocks/>
            </p:cNvSpPr>
            <p:nvPr/>
          </p:nvSpPr>
          <p:spPr bwMode="auto">
            <a:xfrm>
              <a:off x="3636" y="4197"/>
              <a:ext cx="61" cy="58"/>
            </a:xfrm>
            <a:custGeom>
              <a:avLst/>
              <a:gdLst>
                <a:gd name="T0" fmla="*/ 30 w 123"/>
                <a:gd name="T1" fmla="*/ 23 h 116"/>
                <a:gd name="T2" fmla="*/ 0 w 123"/>
                <a:gd name="T3" fmla="*/ 29 h 116"/>
                <a:gd name="T4" fmla="*/ 11 w 123"/>
                <a:gd name="T5" fmla="*/ 0 h 116"/>
                <a:gd name="T6" fmla="*/ 30 w 123"/>
                <a:gd name="T7" fmla="*/ 23 h 116"/>
                <a:gd name="T8" fmla="*/ 30 w 123"/>
                <a:gd name="T9" fmla="*/ 23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116"/>
                <a:gd name="T17" fmla="*/ 123 w 123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116">
                  <a:moveTo>
                    <a:pt x="123" y="92"/>
                  </a:moveTo>
                  <a:lnTo>
                    <a:pt x="0" y="116"/>
                  </a:lnTo>
                  <a:lnTo>
                    <a:pt x="47" y="0"/>
                  </a:lnTo>
                  <a:lnTo>
                    <a:pt x="123" y="9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8" name="Freeform 115"/>
            <p:cNvSpPr>
              <a:spLocks/>
            </p:cNvSpPr>
            <p:nvPr/>
          </p:nvSpPr>
          <p:spPr bwMode="auto">
            <a:xfrm>
              <a:off x="3646" y="4136"/>
              <a:ext cx="2" cy="10"/>
            </a:xfrm>
            <a:custGeom>
              <a:avLst/>
              <a:gdLst>
                <a:gd name="T0" fmla="*/ 0 w 3"/>
                <a:gd name="T1" fmla="*/ 0 h 22"/>
                <a:gd name="T2" fmla="*/ 0 w 3"/>
                <a:gd name="T3" fmla="*/ 5 h 22"/>
                <a:gd name="T4" fmla="*/ 1 w 3"/>
                <a:gd name="T5" fmla="*/ 5 h 22"/>
                <a:gd name="T6" fmla="*/ 1 w 3"/>
                <a:gd name="T7" fmla="*/ 2 h 22"/>
                <a:gd name="T8" fmla="*/ 1 w 3"/>
                <a:gd name="T9" fmla="*/ 0 h 22"/>
                <a:gd name="T10" fmla="*/ 0 w 3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22"/>
                <a:gd name="T20" fmla="*/ 3 w 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22">
                  <a:moveTo>
                    <a:pt x="0" y="0"/>
                  </a:moveTo>
                  <a:lnTo>
                    <a:pt x="0" y="22"/>
                  </a:lnTo>
                  <a:lnTo>
                    <a:pt x="3" y="22"/>
                  </a:lnTo>
                  <a:lnTo>
                    <a:pt x="3" y="11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49" name="Freeform 116"/>
            <p:cNvSpPr>
              <a:spLocks/>
            </p:cNvSpPr>
            <p:nvPr/>
          </p:nvSpPr>
          <p:spPr bwMode="auto">
            <a:xfrm>
              <a:off x="3646" y="4136"/>
              <a:ext cx="11" cy="12"/>
            </a:xfrm>
            <a:custGeom>
              <a:avLst/>
              <a:gdLst>
                <a:gd name="T0" fmla="*/ 1 w 20"/>
                <a:gd name="T1" fmla="*/ 2 h 25"/>
                <a:gd name="T2" fmla="*/ 0 w 20"/>
                <a:gd name="T3" fmla="*/ 5 h 25"/>
                <a:gd name="T4" fmla="*/ 4 w 20"/>
                <a:gd name="T5" fmla="*/ 6 h 25"/>
                <a:gd name="T6" fmla="*/ 5 w 20"/>
                <a:gd name="T7" fmla="*/ 4 h 25"/>
                <a:gd name="T8" fmla="*/ 6 w 20"/>
                <a:gd name="T9" fmla="*/ 1 h 25"/>
                <a:gd name="T10" fmla="*/ 2 w 20"/>
                <a:gd name="T11" fmla="*/ 0 h 25"/>
                <a:gd name="T12" fmla="*/ 1 w 20"/>
                <a:gd name="T13" fmla="*/ 0 h 25"/>
                <a:gd name="T14" fmla="*/ 1 w 20"/>
                <a:gd name="T15" fmla="*/ 0 h 25"/>
                <a:gd name="T16" fmla="*/ 1 w 20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5"/>
                <a:gd name="T29" fmla="*/ 20 w 2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5">
                  <a:moveTo>
                    <a:pt x="3" y="11"/>
                  </a:moveTo>
                  <a:lnTo>
                    <a:pt x="0" y="20"/>
                  </a:lnTo>
                  <a:lnTo>
                    <a:pt x="14" y="25"/>
                  </a:lnTo>
                  <a:lnTo>
                    <a:pt x="17" y="16"/>
                  </a:lnTo>
                  <a:lnTo>
                    <a:pt x="20" y="6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0" name="Freeform 117"/>
            <p:cNvSpPr>
              <a:spLocks/>
            </p:cNvSpPr>
            <p:nvPr/>
          </p:nvSpPr>
          <p:spPr bwMode="auto">
            <a:xfrm>
              <a:off x="3653" y="4138"/>
              <a:ext cx="4" cy="11"/>
            </a:xfrm>
            <a:custGeom>
              <a:avLst/>
              <a:gdLst>
                <a:gd name="T0" fmla="*/ 0 w 8"/>
                <a:gd name="T1" fmla="*/ 5 h 22"/>
                <a:gd name="T2" fmla="*/ 1 w 8"/>
                <a:gd name="T3" fmla="*/ 6 h 22"/>
                <a:gd name="T4" fmla="*/ 2 w 8"/>
                <a:gd name="T5" fmla="*/ 6 h 22"/>
                <a:gd name="T6" fmla="*/ 2 w 8"/>
                <a:gd name="T7" fmla="*/ 3 h 22"/>
                <a:gd name="T8" fmla="*/ 2 w 8"/>
                <a:gd name="T9" fmla="*/ 0 h 22"/>
                <a:gd name="T10" fmla="*/ 1 w 8"/>
                <a:gd name="T11" fmla="*/ 0 h 22"/>
                <a:gd name="T12" fmla="*/ 1 w 8"/>
                <a:gd name="T13" fmla="*/ 3 h 22"/>
                <a:gd name="T14" fmla="*/ 0 w 8"/>
                <a:gd name="T15" fmla="*/ 5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22"/>
                <a:gd name="T26" fmla="*/ 8 w 8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22">
                  <a:moveTo>
                    <a:pt x="0" y="20"/>
                  </a:moveTo>
                  <a:lnTo>
                    <a:pt x="4" y="22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8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1" name="Freeform 118"/>
            <p:cNvSpPr>
              <a:spLocks/>
            </p:cNvSpPr>
            <p:nvPr/>
          </p:nvSpPr>
          <p:spPr bwMode="auto">
            <a:xfrm>
              <a:off x="3655" y="4138"/>
              <a:ext cx="6" cy="11"/>
            </a:xfrm>
            <a:custGeom>
              <a:avLst/>
              <a:gdLst>
                <a:gd name="T0" fmla="*/ 2 w 12"/>
                <a:gd name="T1" fmla="*/ 3 h 22"/>
                <a:gd name="T2" fmla="*/ 0 w 12"/>
                <a:gd name="T3" fmla="*/ 5 h 22"/>
                <a:gd name="T4" fmla="*/ 1 w 12"/>
                <a:gd name="T5" fmla="*/ 6 h 22"/>
                <a:gd name="T6" fmla="*/ 2 w 12"/>
                <a:gd name="T7" fmla="*/ 3 h 22"/>
                <a:gd name="T8" fmla="*/ 3 w 12"/>
                <a:gd name="T9" fmla="*/ 1 h 22"/>
                <a:gd name="T10" fmla="*/ 2 w 12"/>
                <a:gd name="T11" fmla="*/ 0 h 22"/>
                <a:gd name="T12" fmla="*/ 2 w 12"/>
                <a:gd name="T13" fmla="*/ 0 h 22"/>
                <a:gd name="T14" fmla="*/ 2 w 12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2"/>
                <a:gd name="T26" fmla="*/ 12 w 12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2">
                  <a:moveTo>
                    <a:pt x="5" y="11"/>
                  </a:moveTo>
                  <a:lnTo>
                    <a:pt x="0" y="20"/>
                  </a:lnTo>
                  <a:lnTo>
                    <a:pt x="3" y="22"/>
                  </a:lnTo>
                  <a:lnTo>
                    <a:pt x="8" y="12"/>
                  </a:lnTo>
                  <a:lnTo>
                    <a:pt x="12" y="3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2" name="Freeform 119"/>
            <p:cNvSpPr>
              <a:spLocks/>
            </p:cNvSpPr>
            <p:nvPr/>
          </p:nvSpPr>
          <p:spPr bwMode="auto">
            <a:xfrm>
              <a:off x="3655" y="4139"/>
              <a:ext cx="10" cy="11"/>
            </a:xfrm>
            <a:custGeom>
              <a:avLst/>
              <a:gdLst>
                <a:gd name="T0" fmla="*/ 1 w 20"/>
                <a:gd name="T1" fmla="*/ 5 h 22"/>
                <a:gd name="T2" fmla="*/ 0 w 20"/>
                <a:gd name="T3" fmla="*/ 5 h 22"/>
                <a:gd name="T4" fmla="*/ 4 w 20"/>
                <a:gd name="T5" fmla="*/ 6 h 22"/>
                <a:gd name="T6" fmla="*/ 5 w 20"/>
                <a:gd name="T7" fmla="*/ 3 h 22"/>
                <a:gd name="T8" fmla="*/ 5 w 20"/>
                <a:gd name="T9" fmla="*/ 1 h 22"/>
                <a:gd name="T10" fmla="*/ 3 w 20"/>
                <a:gd name="T11" fmla="*/ 0 h 22"/>
                <a:gd name="T12" fmla="*/ 2 w 20"/>
                <a:gd name="T13" fmla="*/ 3 h 22"/>
                <a:gd name="T14" fmla="*/ 1 w 20"/>
                <a:gd name="T15" fmla="*/ 5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2"/>
                <a:gd name="T26" fmla="*/ 20 w 2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2">
                  <a:moveTo>
                    <a:pt x="3" y="19"/>
                  </a:moveTo>
                  <a:lnTo>
                    <a:pt x="0" y="17"/>
                  </a:lnTo>
                  <a:lnTo>
                    <a:pt x="14" y="22"/>
                  </a:lnTo>
                  <a:lnTo>
                    <a:pt x="17" y="12"/>
                  </a:lnTo>
                  <a:lnTo>
                    <a:pt x="20" y="3"/>
                  </a:lnTo>
                  <a:lnTo>
                    <a:pt x="11" y="0"/>
                  </a:lnTo>
                  <a:lnTo>
                    <a:pt x="8" y="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3" name="Freeform 120"/>
            <p:cNvSpPr>
              <a:spLocks/>
            </p:cNvSpPr>
            <p:nvPr/>
          </p:nvSpPr>
          <p:spPr bwMode="auto">
            <a:xfrm>
              <a:off x="3661" y="4141"/>
              <a:ext cx="8" cy="11"/>
            </a:xfrm>
            <a:custGeom>
              <a:avLst/>
              <a:gdLst>
                <a:gd name="T0" fmla="*/ 1 w 16"/>
                <a:gd name="T1" fmla="*/ 3 h 22"/>
                <a:gd name="T2" fmla="*/ 0 w 16"/>
                <a:gd name="T3" fmla="*/ 5 h 22"/>
                <a:gd name="T4" fmla="*/ 2 w 16"/>
                <a:gd name="T5" fmla="*/ 6 h 22"/>
                <a:gd name="T6" fmla="*/ 3 w 16"/>
                <a:gd name="T7" fmla="*/ 3 h 22"/>
                <a:gd name="T8" fmla="*/ 4 w 16"/>
                <a:gd name="T9" fmla="*/ 1 h 22"/>
                <a:gd name="T10" fmla="*/ 3 w 16"/>
                <a:gd name="T11" fmla="*/ 1 h 22"/>
                <a:gd name="T12" fmla="*/ 2 w 16"/>
                <a:gd name="T13" fmla="*/ 0 h 22"/>
                <a:gd name="T14" fmla="*/ 1 w 16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2"/>
                <a:gd name="T26" fmla="*/ 16 w 16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2">
                  <a:moveTo>
                    <a:pt x="5" y="9"/>
                  </a:moveTo>
                  <a:lnTo>
                    <a:pt x="0" y="19"/>
                  </a:lnTo>
                  <a:lnTo>
                    <a:pt x="7" y="22"/>
                  </a:lnTo>
                  <a:lnTo>
                    <a:pt x="11" y="12"/>
                  </a:lnTo>
                  <a:lnTo>
                    <a:pt x="16" y="3"/>
                  </a:lnTo>
                  <a:lnTo>
                    <a:pt x="13" y="2"/>
                  </a:lnTo>
                  <a:lnTo>
                    <a:pt x="8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4" name="Freeform 121"/>
            <p:cNvSpPr>
              <a:spLocks/>
            </p:cNvSpPr>
            <p:nvPr/>
          </p:nvSpPr>
          <p:spPr bwMode="auto">
            <a:xfrm>
              <a:off x="3664" y="4142"/>
              <a:ext cx="4" cy="11"/>
            </a:xfrm>
            <a:custGeom>
              <a:avLst/>
              <a:gdLst>
                <a:gd name="T0" fmla="*/ 0 w 7"/>
                <a:gd name="T1" fmla="*/ 5 h 21"/>
                <a:gd name="T2" fmla="*/ 0 w 7"/>
                <a:gd name="T3" fmla="*/ 5 h 21"/>
                <a:gd name="T4" fmla="*/ 1 w 7"/>
                <a:gd name="T5" fmla="*/ 6 h 21"/>
                <a:gd name="T6" fmla="*/ 2 w 7"/>
                <a:gd name="T7" fmla="*/ 6 h 21"/>
                <a:gd name="T8" fmla="*/ 2 w 7"/>
                <a:gd name="T9" fmla="*/ 3 h 21"/>
                <a:gd name="T10" fmla="*/ 2 w 7"/>
                <a:gd name="T11" fmla="*/ 0 h 21"/>
                <a:gd name="T12" fmla="*/ 1 w 7"/>
                <a:gd name="T13" fmla="*/ 0 h 21"/>
                <a:gd name="T14" fmla="*/ 1 w 7"/>
                <a:gd name="T15" fmla="*/ 3 h 21"/>
                <a:gd name="T16" fmla="*/ 0 w 7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1"/>
                <a:gd name="T29" fmla="*/ 7 w 7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1">
                  <a:moveTo>
                    <a:pt x="0" y="20"/>
                  </a:moveTo>
                  <a:lnTo>
                    <a:pt x="0" y="20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7" y="1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1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5" name="Freeform 122"/>
            <p:cNvSpPr>
              <a:spLocks/>
            </p:cNvSpPr>
            <p:nvPr/>
          </p:nvSpPr>
          <p:spPr bwMode="auto">
            <a:xfrm>
              <a:off x="3666" y="4142"/>
              <a:ext cx="28" cy="20"/>
            </a:xfrm>
            <a:custGeom>
              <a:avLst/>
              <a:gdLst>
                <a:gd name="T0" fmla="*/ 1 w 57"/>
                <a:gd name="T1" fmla="*/ 3 h 40"/>
                <a:gd name="T2" fmla="*/ 0 w 57"/>
                <a:gd name="T3" fmla="*/ 5 h 40"/>
                <a:gd name="T4" fmla="*/ 0 w 57"/>
                <a:gd name="T5" fmla="*/ 5 h 40"/>
                <a:gd name="T6" fmla="*/ 2 w 57"/>
                <a:gd name="T7" fmla="*/ 6 h 40"/>
                <a:gd name="T8" fmla="*/ 4 w 57"/>
                <a:gd name="T9" fmla="*/ 7 h 40"/>
                <a:gd name="T10" fmla="*/ 6 w 57"/>
                <a:gd name="T11" fmla="*/ 7 h 40"/>
                <a:gd name="T12" fmla="*/ 8 w 57"/>
                <a:gd name="T13" fmla="*/ 8 h 40"/>
                <a:gd name="T14" fmla="*/ 10 w 57"/>
                <a:gd name="T15" fmla="*/ 9 h 40"/>
                <a:gd name="T16" fmla="*/ 12 w 57"/>
                <a:gd name="T17" fmla="*/ 10 h 40"/>
                <a:gd name="T18" fmla="*/ 13 w 57"/>
                <a:gd name="T19" fmla="*/ 8 h 40"/>
                <a:gd name="T20" fmla="*/ 14 w 57"/>
                <a:gd name="T21" fmla="*/ 5 h 40"/>
                <a:gd name="T22" fmla="*/ 12 w 57"/>
                <a:gd name="T23" fmla="*/ 5 h 40"/>
                <a:gd name="T24" fmla="*/ 10 w 57"/>
                <a:gd name="T25" fmla="*/ 4 h 40"/>
                <a:gd name="T26" fmla="*/ 9 w 57"/>
                <a:gd name="T27" fmla="*/ 3 h 40"/>
                <a:gd name="T28" fmla="*/ 6 w 57"/>
                <a:gd name="T29" fmla="*/ 2 h 40"/>
                <a:gd name="T30" fmla="*/ 5 w 57"/>
                <a:gd name="T31" fmla="*/ 1 h 40"/>
                <a:gd name="T32" fmla="*/ 3 w 57"/>
                <a:gd name="T33" fmla="*/ 1 h 40"/>
                <a:gd name="T34" fmla="*/ 2 w 57"/>
                <a:gd name="T35" fmla="*/ 1 h 40"/>
                <a:gd name="T36" fmla="*/ 1 w 57"/>
                <a:gd name="T37" fmla="*/ 0 h 40"/>
                <a:gd name="T38" fmla="*/ 1 w 57"/>
                <a:gd name="T39" fmla="*/ 0 h 40"/>
                <a:gd name="T40" fmla="*/ 1 w 57"/>
                <a:gd name="T41" fmla="*/ 3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40"/>
                <a:gd name="T65" fmla="*/ 57 w 57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40">
                  <a:moveTo>
                    <a:pt x="4" y="10"/>
                  </a:moveTo>
                  <a:lnTo>
                    <a:pt x="0" y="20"/>
                  </a:lnTo>
                  <a:lnTo>
                    <a:pt x="1" y="21"/>
                  </a:lnTo>
                  <a:lnTo>
                    <a:pt x="10" y="23"/>
                  </a:lnTo>
                  <a:lnTo>
                    <a:pt x="18" y="26"/>
                  </a:lnTo>
                  <a:lnTo>
                    <a:pt x="24" y="27"/>
                  </a:lnTo>
                  <a:lnTo>
                    <a:pt x="34" y="32"/>
                  </a:lnTo>
                  <a:lnTo>
                    <a:pt x="40" y="35"/>
                  </a:lnTo>
                  <a:lnTo>
                    <a:pt x="48" y="40"/>
                  </a:lnTo>
                  <a:lnTo>
                    <a:pt x="52" y="31"/>
                  </a:lnTo>
                  <a:lnTo>
                    <a:pt x="57" y="21"/>
                  </a:lnTo>
                  <a:lnTo>
                    <a:pt x="49" y="17"/>
                  </a:lnTo>
                  <a:lnTo>
                    <a:pt x="43" y="14"/>
                  </a:lnTo>
                  <a:lnTo>
                    <a:pt x="37" y="9"/>
                  </a:lnTo>
                  <a:lnTo>
                    <a:pt x="27" y="7"/>
                  </a:lnTo>
                  <a:lnTo>
                    <a:pt x="20" y="4"/>
                  </a:lnTo>
                  <a:lnTo>
                    <a:pt x="14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6" name="Freeform 123"/>
            <p:cNvSpPr>
              <a:spLocks/>
            </p:cNvSpPr>
            <p:nvPr/>
          </p:nvSpPr>
          <p:spPr bwMode="auto">
            <a:xfrm>
              <a:off x="3689" y="4152"/>
              <a:ext cx="11" cy="13"/>
            </a:xfrm>
            <a:custGeom>
              <a:avLst/>
              <a:gdLst>
                <a:gd name="T0" fmla="*/ 2 w 22"/>
                <a:gd name="T1" fmla="*/ 3 h 26"/>
                <a:gd name="T2" fmla="*/ 0 w 22"/>
                <a:gd name="T3" fmla="*/ 5 h 26"/>
                <a:gd name="T4" fmla="*/ 3 w 22"/>
                <a:gd name="T5" fmla="*/ 7 h 26"/>
                <a:gd name="T6" fmla="*/ 4 w 22"/>
                <a:gd name="T7" fmla="*/ 5 h 26"/>
                <a:gd name="T8" fmla="*/ 6 w 22"/>
                <a:gd name="T9" fmla="*/ 4 h 26"/>
                <a:gd name="T10" fmla="*/ 2 w 22"/>
                <a:gd name="T11" fmla="*/ 0 h 26"/>
                <a:gd name="T12" fmla="*/ 3 w 22"/>
                <a:gd name="T13" fmla="*/ 1 h 26"/>
                <a:gd name="T14" fmla="*/ 2 w 22"/>
                <a:gd name="T15" fmla="*/ 3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6"/>
                <a:gd name="T26" fmla="*/ 22 w 22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6">
                  <a:moveTo>
                    <a:pt x="6" y="11"/>
                  </a:moveTo>
                  <a:lnTo>
                    <a:pt x="0" y="17"/>
                  </a:lnTo>
                  <a:lnTo>
                    <a:pt x="9" y="26"/>
                  </a:lnTo>
                  <a:lnTo>
                    <a:pt x="16" y="20"/>
                  </a:lnTo>
                  <a:lnTo>
                    <a:pt x="22" y="14"/>
                  </a:lnTo>
                  <a:lnTo>
                    <a:pt x="8" y="0"/>
                  </a:lnTo>
                  <a:lnTo>
                    <a:pt x="11" y="1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7" name="Freeform 124"/>
            <p:cNvSpPr>
              <a:spLocks/>
            </p:cNvSpPr>
            <p:nvPr/>
          </p:nvSpPr>
          <p:spPr bwMode="auto">
            <a:xfrm>
              <a:off x="3693" y="4159"/>
              <a:ext cx="15" cy="17"/>
            </a:xfrm>
            <a:custGeom>
              <a:avLst/>
              <a:gdLst>
                <a:gd name="T0" fmla="*/ 2 w 29"/>
                <a:gd name="T1" fmla="*/ 2 h 34"/>
                <a:gd name="T2" fmla="*/ 0 w 29"/>
                <a:gd name="T3" fmla="*/ 3 h 34"/>
                <a:gd name="T4" fmla="*/ 1 w 29"/>
                <a:gd name="T5" fmla="*/ 4 h 34"/>
                <a:gd name="T6" fmla="*/ 3 w 29"/>
                <a:gd name="T7" fmla="*/ 8 h 34"/>
                <a:gd name="T8" fmla="*/ 3 w 29"/>
                <a:gd name="T9" fmla="*/ 9 h 34"/>
                <a:gd name="T10" fmla="*/ 5 w 29"/>
                <a:gd name="T11" fmla="*/ 8 h 34"/>
                <a:gd name="T12" fmla="*/ 8 w 29"/>
                <a:gd name="T13" fmla="*/ 8 h 34"/>
                <a:gd name="T14" fmla="*/ 7 w 29"/>
                <a:gd name="T15" fmla="*/ 5 h 34"/>
                <a:gd name="T16" fmla="*/ 6 w 29"/>
                <a:gd name="T17" fmla="*/ 2 h 34"/>
                <a:gd name="T18" fmla="*/ 5 w 29"/>
                <a:gd name="T19" fmla="*/ 2 h 34"/>
                <a:gd name="T20" fmla="*/ 4 w 29"/>
                <a:gd name="T21" fmla="*/ 0 h 34"/>
                <a:gd name="T22" fmla="*/ 2 w 29"/>
                <a:gd name="T23" fmla="*/ 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34"/>
                <a:gd name="T38" fmla="*/ 29 w 29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34">
                  <a:moveTo>
                    <a:pt x="8" y="6"/>
                  </a:moveTo>
                  <a:lnTo>
                    <a:pt x="0" y="12"/>
                  </a:lnTo>
                  <a:lnTo>
                    <a:pt x="3" y="15"/>
                  </a:lnTo>
                  <a:lnTo>
                    <a:pt x="9" y="31"/>
                  </a:lnTo>
                  <a:lnTo>
                    <a:pt x="11" y="34"/>
                  </a:lnTo>
                  <a:lnTo>
                    <a:pt x="20" y="32"/>
                  </a:lnTo>
                  <a:lnTo>
                    <a:pt x="29" y="31"/>
                  </a:lnTo>
                  <a:lnTo>
                    <a:pt x="28" y="18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8" name="Freeform 125"/>
            <p:cNvSpPr>
              <a:spLocks/>
            </p:cNvSpPr>
            <p:nvPr/>
          </p:nvSpPr>
          <p:spPr bwMode="auto">
            <a:xfrm>
              <a:off x="3698" y="4174"/>
              <a:ext cx="10" cy="5"/>
            </a:xfrm>
            <a:custGeom>
              <a:avLst/>
              <a:gdLst>
                <a:gd name="T0" fmla="*/ 2 w 22"/>
                <a:gd name="T1" fmla="*/ 1 h 9"/>
                <a:gd name="T2" fmla="*/ 0 w 22"/>
                <a:gd name="T3" fmla="*/ 1 h 9"/>
                <a:gd name="T4" fmla="*/ 0 w 22"/>
                <a:gd name="T5" fmla="*/ 3 h 9"/>
                <a:gd name="T6" fmla="*/ 2 w 22"/>
                <a:gd name="T7" fmla="*/ 3 h 9"/>
                <a:gd name="T8" fmla="*/ 5 w 22"/>
                <a:gd name="T9" fmla="*/ 3 h 9"/>
                <a:gd name="T10" fmla="*/ 5 w 22"/>
                <a:gd name="T11" fmla="*/ 2 h 9"/>
                <a:gd name="T12" fmla="*/ 4 w 22"/>
                <a:gd name="T13" fmla="*/ 0 h 9"/>
                <a:gd name="T14" fmla="*/ 2 w 22"/>
                <a:gd name="T15" fmla="*/ 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9"/>
                <a:gd name="T26" fmla="*/ 22 w 2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9">
                  <a:moveTo>
                    <a:pt x="11" y="1"/>
                  </a:moveTo>
                  <a:lnTo>
                    <a:pt x="0" y="1"/>
                  </a:lnTo>
                  <a:lnTo>
                    <a:pt x="0" y="9"/>
                  </a:lnTo>
                  <a:lnTo>
                    <a:pt x="11" y="9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20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59" name="Freeform 126"/>
            <p:cNvSpPr>
              <a:spLocks/>
            </p:cNvSpPr>
            <p:nvPr/>
          </p:nvSpPr>
          <p:spPr bwMode="auto">
            <a:xfrm>
              <a:off x="3689" y="4176"/>
              <a:ext cx="19" cy="30"/>
            </a:xfrm>
            <a:custGeom>
              <a:avLst/>
              <a:gdLst>
                <a:gd name="T0" fmla="*/ 7 w 39"/>
                <a:gd name="T1" fmla="*/ 2 h 60"/>
                <a:gd name="T2" fmla="*/ 4 w 39"/>
                <a:gd name="T3" fmla="*/ 1 h 60"/>
                <a:gd name="T4" fmla="*/ 4 w 39"/>
                <a:gd name="T5" fmla="*/ 3 h 60"/>
                <a:gd name="T6" fmla="*/ 4 w 39"/>
                <a:gd name="T7" fmla="*/ 5 h 60"/>
                <a:gd name="T8" fmla="*/ 3 w 39"/>
                <a:gd name="T9" fmla="*/ 7 h 60"/>
                <a:gd name="T10" fmla="*/ 2 w 39"/>
                <a:gd name="T11" fmla="*/ 9 h 60"/>
                <a:gd name="T12" fmla="*/ 0 w 39"/>
                <a:gd name="T13" fmla="*/ 13 h 60"/>
                <a:gd name="T14" fmla="*/ 2 w 39"/>
                <a:gd name="T15" fmla="*/ 14 h 60"/>
                <a:gd name="T16" fmla="*/ 4 w 39"/>
                <a:gd name="T17" fmla="*/ 15 h 60"/>
                <a:gd name="T18" fmla="*/ 7 w 39"/>
                <a:gd name="T19" fmla="*/ 12 h 60"/>
                <a:gd name="T20" fmla="*/ 7 w 39"/>
                <a:gd name="T21" fmla="*/ 9 h 60"/>
                <a:gd name="T22" fmla="*/ 8 w 39"/>
                <a:gd name="T23" fmla="*/ 7 h 60"/>
                <a:gd name="T24" fmla="*/ 9 w 39"/>
                <a:gd name="T25" fmla="*/ 4 h 60"/>
                <a:gd name="T26" fmla="*/ 9 w 39"/>
                <a:gd name="T27" fmla="*/ 0 h 60"/>
                <a:gd name="T28" fmla="*/ 9 w 39"/>
                <a:gd name="T29" fmla="*/ 2 h 60"/>
                <a:gd name="T30" fmla="*/ 7 w 39"/>
                <a:gd name="T31" fmla="*/ 2 h 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60"/>
                <a:gd name="T50" fmla="*/ 39 w 39"/>
                <a:gd name="T51" fmla="*/ 60 h 6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60">
                  <a:moveTo>
                    <a:pt x="28" y="6"/>
                  </a:moveTo>
                  <a:lnTo>
                    <a:pt x="19" y="4"/>
                  </a:lnTo>
                  <a:lnTo>
                    <a:pt x="17" y="12"/>
                  </a:lnTo>
                  <a:lnTo>
                    <a:pt x="16" y="20"/>
                  </a:lnTo>
                  <a:lnTo>
                    <a:pt x="12" y="28"/>
                  </a:lnTo>
                  <a:lnTo>
                    <a:pt x="9" y="34"/>
                  </a:lnTo>
                  <a:lnTo>
                    <a:pt x="0" y="51"/>
                  </a:lnTo>
                  <a:lnTo>
                    <a:pt x="9" y="55"/>
                  </a:lnTo>
                  <a:lnTo>
                    <a:pt x="19" y="60"/>
                  </a:lnTo>
                  <a:lnTo>
                    <a:pt x="28" y="46"/>
                  </a:lnTo>
                  <a:lnTo>
                    <a:pt x="31" y="34"/>
                  </a:lnTo>
                  <a:lnTo>
                    <a:pt x="34" y="26"/>
                  </a:lnTo>
                  <a:lnTo>
                    <a:pt x="36" y="15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0" name="Freeform 127"/>
            <p:cNvSpPr>
              <a:spLocks/>
            </p:cNvSpPr>
            <p:nvPr/>
          </p:nvSpPr>
          <p:spPr bwMode="auto">
            <a:xfrm>
              <a:off x="3684" y="4194"/>
              <a:ext cx="21" cy="21"/>
            </a:xfrm>
            <a:custGeom>
              <a:avLst/>
              <a:gdLst>
                <a:gd name="T0" fmla="*/ 5 w 44"/>
                <a:gd name="T1" fmla="*/ 5 h 42"/>
                <a:gd name="T2" fmla="*/ 3 w 44"/>
                <a:gd name="T3" fmla="*/ 4 h 42"/>
                <a:gd name="T4" fmla="*/ 1 w 44"/>
                <a:gd name="T5" fmla="*/ 6 h 42"/>
                <a:gd name="T6" fmla="*/ 0 w 44"/>
                <a:gd name="T7" fmla="*/ 7 h 42"/>
                <a:gd name="T8" fmla="*/ 1 w 44"/>
                <a:gd name="T9" fmla="*/ 9 h 42"/>
                <a:gd name="T10" fmla="*/ 3 w 44"/>
                <a:gd name="T11" fmla="*/ 11 h 42"/>
                <a:gd name="T12" fmla="*/ 5 w 44"/>
                <a:gd name="T13" fmla="*/ 8 h 42"/>
                <a:gd name="T14" fmla="*/ 10 w 44"/>
                <a:gd name="T15" fmla="*/ 0 h 42"/>
                <a:gd name="T16" fmla="*/ 7 w 44"/>
                <a:gd name="T17" fmla="*/ 6 h 42"/>
                <a:gd name="T18" fmla="*/ 5 w 44"/>
                <a:gd name="T19" fmla="*/ 5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42"/>
                <a:gd name="T32" fmla="*/ 44 w 44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42">
                  <a:moveTo>
                    <a:pt x="20" y="18"/>
                  </a:moveTo>
                  <a:lnTo>
                    <a:pt x="13" y="14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13" y="42"/>
                  </a:lnTo>
                  <a:lnTo>
                    <a:pt x="22" y="32"/>
                  </a:lnTo>
                  <a:lnTo>
                    <a:pt x="44" y="0"/>
                  </a:lnTo>
                  <a:lnTo>
                    <a:pt x="30" y="23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1" name="Freeform 128"/>
            <p:cNvSpPr>
              <a:spLocks/>
            </p:cNvSpPr>
            <p:nvPr/>
          </p:nvSpPr>
          <p:spPr bwMode="auto">
            <a:xfrm>
              <a:off x="3680" y="4208"/>
              <a:ext cx="10" cy="11"/>
            </a:xfrm>
            <a:custGeom>
              <a:avLst/>
              <a:gdLst>
                <a:gd name="T0" fmla="*/ 3 w 21"/>
                <a:gd name="T1" fmla="*/ 2 h 21"/>
                <a:gd name="T2" fmla="*/ 2 w 21"/>
                <a:gd name="T3" fmla="*/ 0 h 21"/>
                <a:gd name="T4" fmla="*/ 0 w 21"/>
                <a:gd name="T5" fmla="*/ 2 h 21"/>
                <a:gd name="T6" fmla="*/ 1 w 21"/>
                <a:gd name="T7" fmla="*/ 4 h 21"/>
                <a:gd name="T8" fmla="*/ 3 w 21"/>
                <a:gd name="T9" fmla="*/ 6 h 21"/>
                <a:gd name="T10" fmla="*/ 3 w 21"/>
                <a:gd name="T11" fmla="*/ 6 h 21"/>
                <a:gd name="T12" fmla="*/ 5 w 21"/>
                <a:gd name="T13" fmla="*/ 4 h 21"/>
                <a:gd name="T14" fmla="*/ 3 w 21"/>
                <a:gd name="T15" fmla="*/ 2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1"/>
                <a:gd name="T26" fmla="*/ 21 w 21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1">
                  <a:moveTo>
                    <a:pt x="14" y="8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7" y="14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2" name="Freeform 129"/>
            <p:cNvSpPr>
              <a:spLocks/>
            </p:cNvSpPr>
            <p:nvPr/>
          </p:nvSpPr>
          <p:spPr bwMode="auto">
            <a:xfrm>
              <a:off x="3676" y="4208"/>
              <a:ext cx="10" cy="14"/>
            </a:xfrm>
            <a:custGeom>
              <a:avLst/>
              <a:gdLst>
                <a:gd name="T0" fmla="*/ 2 w 20"/>
                <a:gd name="T1" fmla="*/ 2 h 28"/>
                <a:gd name="T2" fmla="*/ 4 w 20"/>
                <a:gd name="T3" fmla="*/ 0 h 28"/>
                <a:gd name="T4" fmla="*/ 0 w 20"/>
                <a:gd name="T5" fmla="*/ 4 h 28"/>
                <a:gd name="T6" fmla="*/ 2 w 20"/>
                <a:gd name="T7" fmla="*/ 6 h 28"/>
                <a:gd name="T8" fmla="*/ 3 w 20"/>
                <a:gd name="T9" fmla="*/ 7 h 28"/>
                <a:gd name="T10" fmla="*/ 5 w 20"/>
                <a:gd name="T11" fmla="*/ 5 h 28"/>
                <a:gd name="T12" fmla="*/ 4 w 20"/>
                <a:gd name="T13" fmla="*/ 4 h 28"/>
                <a:gd name="T14" fmla="*/ 2 w 20"/>
                <a:gd name="T15" fmla="*/ 2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8"/>
                <a:gd name="T26" fmla="*/ 20 w 20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8">
                  <a:moveTo>
                    <a:pt x="7" y="6"/>
                  </a:moveTo>
                  <a:lnTo>
                    <a:pt x="15" y="0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14" y="14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3" name="Freeform 130"/>
            <p:cNvSpPr>
              <a:spLocks/>
            </p:cNvSpPr>
            <p:nvPr/>
          </p:nvSpPr>
          <p:spPr bwMode="auto">
            <a:xfrm>
              <a:off x="3671" y="4215"/>
              <a:ext cx="11" cy="12"/>
            </a:xfrm>
            <a:custGeom>
              <a:avLst/>
              <a:gdLst>
                <a:gd name="T0" fmla="*/ 4 w 22"/>
                <a:gd name="T1" fmla="*/ 2 h 23"/>
                <a:gd name="T2" fmla="*/ 3 w 22"/>
                <a:gd name="T3" fmla="*/ 0 h 23"/>
                <a:gd name="T4" fmla="*/ 0 w 22"/>
                <a:gd name="T5" fmla="*/ 2 h 23"/>
                <a:gd name="T6" fmla="*/ 3 w 22"/>
                <a:gd name="T7" fmla="*/ 6 h 23"/>
                <a:gd name="T8" fmla="*/ 3 w 22"/>
                <a:gd name="T9" fmla="*/ 6 h 23"/>
                <a:gd name="T10" fmla="*/ 6 w 22"/>
                <a:gd name="T11" fmla="*/ 4 h 23"/>
                <a:gd name="T12" fmla="*/ 4 w 22"/>
                <a:gd name="T13" fmla="*/ 2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23"/>
                <a:gd name="T23" fmla="*/ 22 w 22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23">
                  <a:moveTo>
                    <a:pt x="16" y="7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13" y="23"/>
                  </a:lnTo>
                  <a:lnTo>
                    <a:pt x="22" y="14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4" name="Freeform 131"/>
            <p:cNvSpPr>
              <a:spLocks/>
            </p:cNvSpPr>
            <p:nvPr/>
          </p:nvSpPr>
          <p:spPr bwMode="auto">
            <a:xfrm>
              <a:off x="3485" y="3801"/>
              <a:ext cx="58" cy="38"/>
            </a:xfrm>
            <a:custGeom>
              <a:avLst/>
              <a:gdLst>
                <a:gd name="T0" fmla="*/ 28 w 116"/>
                <a:gd name="T1" fmla="*/ 19 h 76"/>
                <a:gd name="T2" fmla="*/ 29 w 116"/>
                <a:gd name="T3" fmla="*/ 15 h 76"/>
                <a:gd name="T4" fmla="*/ 27 w 116"/>
                <a:gd name="T5" fmla="*/ 14 h 76"/>
                <a:gd name="T6" fmla="*/ 19 w 116"/>
                <a:gd name="T7" fmla="*/ 12 h 76"/>
                <a:gd name="T8" fmla="*/ 18 w 116"/>
                <a:gd name="T9" fmla="*/ 11 h 76"/>
                <a:gd name="T10" fmla="*/ 13 w 116"/>
                <a:gd name="T11" fmla="*/ 9 h 76"/>
                <a:gd name="T12" fmla="*/ 10 w 116"/>
                <a:gd name="T13" fmla="*/ 8 h 76"/>
                <a:gd name="T14" fmla="*/ 7 w 116"/>
                <a:gd name="T15" fmla="*/ 5 h 76"/>
                <a:gd name="T16" fmla="*/ 6 w 116"/>
                <a:gd name="T17" fmla="*/ 3 h 76"/>
                <a:gd name="T18" fmla="*/ 5 w 116"/>
                <a:gd name="T19" fmla="*/ 2 h 76"/>
                <a:gd name="T20" fmla="*/ 5 w 116"/>
                <a:gd name="T21" fmla="*/ 0 h 76"/>
                <a:gd name="T22" fmla="*/ 3 w 116"/>
                <a:gd name="T23" fmla="*/ 1 h 76"/>
                <a:gd name="T24" fmla="*/ 0 w 116"/>
                <a:gd name="T25" fmla="*/ 1 h 76"/>
                <a:gd name="T26" fmla="*/ 1 w 116"/>
                <a:gd name="T27" fmla="*/ 4 h 76"/>
                <a:gd name="T28" fmla="*/ 2 w 116"/>
                <a:gd name="T29" fmla="*/ 7 h 76"/>
                <a:gd name="T30" fmla="*/ 3 w 116"/>
                <a:gd name="T31" fmla="*/ 9 h 76"/>
                <a:gd name="T32" fmla="*/ 8 w 116"/>
                <a:gd name="T33" fmla="*/ 12 h 76"/>
                <a:gd name="T34" fmla="*/ 9 w 116"/>
                <a:gd name="T35" fmla="*/ 13 h 76"/>
                <a:gd name="T36" fmla="*/ 15 w 116"/>
                <a:gd name="T37" fmla="*/ 16 h 76"/>
                <a:gd name="T38" fmla="*/ 19 w 116"/>
                <a:gd name="T39" fmla="*/ 17 h 76"/>
                <a:gd name="T40" fmla="*/ 23 w 116"/>
                <a:gd name="T41" fmla="*/ 18 h 76"/>
                <a:gd name="T42" fmla="*/ 28 w 116"/>
                <a:gd name="T43" fmla="*/ 19 h 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6"/>
                <a:gd name="T67" fmla="*/ 0 h 76"/>
                <a:gd name="T68" fmla="*/ 116 w 116"/>
                <a:gd name="T69" fmla="*/ 76 h 7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6" h="76">
                  <a:moveTo>
                    <a:pt x="110" y="76"/>
                  </a:moveTo>
                  <a:lnTo>
                    <a:pt x="116" y="58"/>
                  </a:lnTo>
                  <a:lnTo>
                    <a:pt x="107" y="55"/>
                  </a:lnTo>
                  <a:lnTo>
                    <a:pt x="76" y="47"/>
                  </a:lnTo>
                  <a:lnTo>
                    <a:pt x="70" y="44"/>
                  </a:lnTo>
                  <a:lnTo>
                    <a:pt x="50" y="36"/>
                  </a:lnTo>
                  <a:lnTo>
                    <a:pt x="37" y="30"/>
                  </a:lnTo>
                  <a:lnTo>
                    <a:pt x="27" y="20"/>
                  </a:lnTo>
                  <a:lnTo>
                    <a:pt x="22" y="11"/>
                  </a:lnTo>
                  <a:lnTo>
                    <a:pt x="20" y="8"/>
                  </a:lnTo>
                  <a:lnTo>
                    <a:pt x="19" y="0"/>
                  </a:lnTo>
                  <a:lnTo>
                    <a:pt x="10" y="2"/>
                  </a:lnTo>
                  <a:lnTo>
                    <a:pt x="0" y="3"/>
                  </a:lnTo>
                  <a:lnTo>
                    <a:pt x="2" y="14"/>
                  </a:lnTo>
                  <a:lnTo>
                    <a:pt x="6" y="27"/>
                  </a:lnTo>
                  <a:lnTo>
                    <a:pt x="11" y="33"/>
                  </a:lnTo>
                  <a:lnTo>
                    <a:pt x="31" y="48"/>
                  </a:lnTo>
                  <a:lnTo>
                    <a:pt x="34" y="51"/>
                  </a:lnTo>
                  <a:lnTo>
                    <a:pt x="58" y="62"/>
                  </a:lnTo>
                  <a:lnTo>
                    <a:pt x="73" y="65"/>
                  </a:lnTo>
                  <a:lnTo>
                    <a:pt x="92" y="70"/>
                  </a:lnTo>
                  <a:lnTo>
                    <a:pt x="110" y="7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5" name="Freeform 132"/>
            <p:cNvSpPr>
              <a:spLocks/>
            </p:cNvSpPr>
            <p:nvPr/>
          </p:nvSpPr>
          <p:spPr bwMode="auto">
            <a:xfrm>
              <a:off x="3484" y="3793"/>
              <a:ext cx="11" cy="10"/>
            </a:xfrm>
            <a:custGeom>
              <a:avLst/>
              <a:gdLst>
                <a:gd name="T0" fmla="*/ 3 w 21"/>
                <a:gd name="T1" fmla="*/ 5 h 18"/>
                <a:gd name="T2" fmla="*/ 6 w 21"/>
                <a:gd name="T3" fmla="*/ 5 h 18"/>
                <a:gd name="T4" fmla="*/ 6 w 21"/>
                <a:gd name="T5" fmla="*/ 0 h 18"/>
                <a:gd name="T6" fmla="*/ 3 w 21"/>
                <a:gd name="T7" fmla="*/ 0 h 18"/>
                <a:gd name="T8" fmla="*/ 0 w 21"/>
                <a:gd name="T9" fmla="*/ 0 h 18"/>
                <a:gd name="T10" fmla="*/ 0 w 21"/>
                <a:gd name="T11" fmla="*/ 3 h 18"/>
                <a:gd name="T12" fmla="*/ 1 w 21"/>
                <a:gd name="T13" fmla="*/ 6 h 18"/>
                <a:gd name="T14" fmla="*/ 3 w 21"/>
                <a:gd name="T15" fmla="*/ 5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8"/>
                <a:gd name="T26" fmla="*/ 21 w 21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8">
                  <a:moveTo>
                    <a:pt x="11" y="17"/>
                  </a:moveTo>
                  <a:lnTo>
                    <a:pt x="21" y="17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" y="18"/>
                  </a:lnTo>
                  <a:lnTo>
                    <a:pt x="11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6" name="Freeform 133"/>
            <p:cNvSpPr>
              <a:spLocks/>
            </p:cNvSpPr>
            <p:nvPr/>
          </p:nvSpPr>
          <p:spPr bwMode="auto">
            <a:xfrm>
              <a:off x="3484" y="3774"/>
              <a:ext cx="16" cy="23"/>
            </a:xfrm>
            <a:custGeom>
              <a:avLst/>
              <a:gdLst>
                <a:gd name="T0" fmla="*/ 3 w 32"/>
                <a:gd name="T1" fmla="*/ 9 h 47"/>
                <a:gd name="T2" fmla="*/ 5 w 32"/>
                <a:gd name="T3" fmla="*/ 10 h 47"/>
                <a:gd name="T4" fmla="*/ 5 w 32"/>
                <a:gd name="T5" fmla="*/ 8 h 47"/>
                <a:gd name="T6" fmla="*/ 6 w 32"/>
                <a:gd name="T7" fmla="*/ 6 h 47"/>
                <a:gd name="T8" fmla="*/ 7 w 32"/>
                <a:gd name="T9" fmla="*/ 4 h 47"/>
                <a:gd name="T10" fmla="*/ 8 w 32"/>
                <a:gd name="T11" fmla="*/ 2 h 47"/>
                <a:gd name="T12" fmla="*/ 6 w 32"/>
                <a:gd name="T13" fmla="*/ 1 h 47"/>
                <a:gd name="T14" fmla="*/ 4 w 32"/>
                <a:gd name="T15" fmla="*/ 0 h 47"/>
                <a:gd name="T16" fmla="*/ 2 w 32"/>
                <a:gd name="T17" fmla="*/ 1 h 47"/>
                <a:gd name="T18" fmla="*/ 2 w 32"/>
                <a:gd name="T19" fmla="*/ 4 h 47"/>
                <a:gd name="T20" fmla="*/ 1 w 32"/>
                <a:gd name="T21" fmla="*/ 6 h 47"/>
                <a:gd name="T22" fmla="*/ 0 w 32"/>
                <a:gd name="T23" fmla="*/ 11 h 47"/>
                <a:gd name="T24" fmla="*/ 0 w 32"/>
                <a:gd name="T25" fmla="*/ 9 h 47"/>
                <a:gd name="T26" fmla="*/ 3 w 32"/>
                <a:gd name="T27" fmla="*/ 9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47"/>
                <a:gd name="T44" fmla="*/ 32 w 32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47">
                  <a:moveTo>
                    <a:pt x="11" y="39"/>
                  </a:moveTo>
                  <a:lnTo>
                    <a:pt x="20" y="40"/>
                  </a:lnTo>
                  <a:lnTo>
                    <a:pt x="21" y="33"/>
                  </a:lnTo>
                  <a:lnTo>
                    <a:pt x="25" y="25"/>
                  </a:lnTo>
                  <a:lnTo>
                    <a:pt x="28" y="19"/>
                  </a:lnTo>
                  <a:lnTo>
                    <a:pt x="32" y="9"/>
                  </a:lnTo>
                  <a:lnTo>
                    <a:pt x="23" y="5"/>
                  </a:lnTo>
                  <a:lnTo>
                    <a:pt x="14" y="0"/>
                  </a:lnTo>
                  <a:lnTo>
                    <a:pt x="9" y="6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11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7" name="Freeform 134"/>
            <p:cNvSpPr>
              <a:spLocks/>
            </p:cNvSpPr>
            <p:nvPr/>
          </p:nvSpPr>
          <p:spPr bwMode="auto">
            <a:xfrm>
              <a:off x="3484" y="3769"/>
              <a:ext cx="18" cy="17"/>
            </a:xfrm>
            <a:custGeom>
              <a:avLst/>
              <a:gdLst>
                <a:gd name="T0" fmla="*/ 5 w 37"/>
                <a:gd name="T1" fmla="*/ 4 h 32"/>
                <a:gd name="T2" fmla="*/ 7 w 37"/>
                <a:gd name="T3" fmla="*/ 5 h 32"/>
                <a:gd name="T4" fmla="*/ 9 w 37"/>
                <a:gd name="T5" fmla="*/ 3 h 32"/>
                <a:gd name="T6" fmla="*/ 7 w 37"/>
                <a:gd name="T7" fmla="*/ 2 h 32"/>
                <a:gd name="T8" fmla="*/ 5 w 37"/>
                <a:gd name="T9" fmla="*/ 0 h 32"/>
                <a:gd name="T10" fmla="*/ 0 w 37"/>
                <a:gd name="T11" fmla="*/ 9 h 32"/>
                <a:gd name="T12" fmla="*/ 3 w 37"/>
                <a:gd name="T13" fmla="*/ 3 h 32"/>
                <a:gd name="T14" fmla="*/ 5 w 37"/>
                <a:gd name="T15" fmla="*/ 4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32"/>
                <a:gd name="T26" fmla="*/ 37 w 37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32">
                  <a:moveTo>
                    <a:pt x="23" y="14"/>
                  </a:moveTo>
                  <a:lnTo>
                    <a:pt x="31" y="18"/>
                  </a:lnTo>
                  <a:lnTo>
                    <a:pt x="37" y="9"/>
                  </a:lnTo>
                  <a:lnTo>
                    <a:pt x="29" y="5"/>
                  </a:lnTo>
                  <a:lnTo>
                    <a:pt x="21" y="0"/>
                  </a:lnTo>
                  <a:lnTo>
                    <a:pt x="0" y="32"/>
                  </a:lnTo>
                  <a:lnTo>
                    <a:pt x="14" y="9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8" name="Freeform 135"/>
            <p:cNvSpPr>
              <a:spLocks/>
            </p:cNvSpPr>
            <p:nvPr/>
          </p:nvSpPr>
          <p:spPr bwMode="auto">
            <a:xfrm>
              <a:off x="3495" y="3761"/>
              <a:ext cx="14" cy="14"/>
            </a:xfrm>
            <a:custGeom>
              <a:avLst/>
              <a:gdLst>
                <a:gd name="T0" fmla="*/ 2 w 28"/>
                <a:gd name="T1" fmla="*/ 6 h 28"/>
                <a:gd name="T2" fmla="*/ 4 w 28"/>
                <a:gd name="T3" fmla="*/ 7 h 28"/>
                <a:gd name="T4" fmla="*/ 7 w 28"/>
                <a:gd name="T5" fmla="*/ 3 h 28"/>
                <a:gd name="T6" fmla="*/ 6 w 28"/>
                <a:gd name="T7" fmla="*/ 2 h 28"/>
                <a:gd name="T8" fmla="*/ 4 w 28"/>
                <a:gd name="T9" fmla="*/ 0 h 28"/>
                <a:gd name="T10" fmla="*/ 2 w 28"/>
                <a:gd name="T11" fmla="*/ 2 h 28"/>
                <a:gd name="T12" fmla="*/ 0 w 28"/>
                <a:gd name="T13" fmla="*/ 5 h 28"/>
                <a:gd name="T14" fmla="*/ 2 w 28"/>
                <a:gd name="T15" fmla="*/ 6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28"/>
                <a:gd name="T26" fmla="*/ 28 w 2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28">
                  <a:moveTo>
                    <a:pt x="8" y="22"/>
                  </a:moveTo>
                  <a:lnTo>
                    <a:pt x="16" y="28"/>
                  </a:lnTo>
                  <a:lnTo>
                    <a:pt x="28" y="12"/>
                  </a:lnTo>
                  <a:lnTo>
                    <a:pt x="21" y="6"/>
                  </a:lnTo>
                  <a:lnTo>
                    <a:pt x="13" y="0"/>
                  </a:lnTo>
                  <a:lnTo>
                    <a:pt x="7" y="8"/>
                  </a:lnTo>
                  <a:lnTo>
                    <a:pt x="0" y="17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69" name="Freeform 136"/>
            <p:cNvSpPr>
              <a:spLocks/>
            </p:cNvSpPr>
            <p:nvPr/>
          </p:nvSpPr>
          <p:spPr bwMode="auto">
            <a:xfrm>
              <a:off x="3498" y="3750"/>
              <a:ext cx="22" cy="17"/>
            </a:xfrm>
            <a:custGeom>
              <a:avLst/>
              <a:gdLst>
                <a:gd name="T0" fmla="*/ 3 w 45"/>
                <a:gd name="T1" fmla="*/ 7 h 34"/>
                <a:gd name="T2" fmla="*/ 5 w 45"/>
                <a:gd name="T3" fmla="*/ 9 h 34"/>
                <a:gd name="T4" fmla="*/ 6 w 45"/>
                <a:gd name="T5" fmla="*/ 7 h 34"/>
                <a:gd name="T6" fmla="*/ 11 w 45"/>
                <a:gd name="T7" fmla="*/ 4 h 34"/>
                <a:gd name="T8" fmla="*/ 8 w 45"/>
                <a:gd name="T9" fmla="*/ 0 h 34"/>
                <a:gd name="T10" fmla="*/ 4 w 45"/>
                <a:gd name="T11" fmla="*/ 3 h 34"/>
                <a:gd name="T12" fmla="*/ 0 w 45"/>
                <a:gd name="T13" fmla="*/ 8 h 34"/>
                <a:gd name="T14" fmla="*/ 1 w 45"/>
                <a:gd name="T15" fmla="*/ 6 h 34"/>
                <a:gd name="T16" fmla="*/ 3 w 45"/>
                <a:gd name="T17" fmla="*/ 7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34"/>
                <a:gd name="T29" fmla="*/ 45 w 45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34">
                  <a:moveTo>
                    <a:pt x="14" y="28"/>
                  </a:moveTo>
                  <a:lnTo>
                    <a:pt x="20" y="34"/>
                  </a:lnTo>
                  <a:lnTo>
                    <a:pt x="26" y="28"/>
                  </a:lnTo>
                  <a:lnTo>
                    <a:pt x="45" y="16"/>
                  </a:lnTo>
                  <a:lnTo>
                    <a:pt x="35" y="0"/>
                  </a:lnTo>
                  <a:lnTo>
                    <a:pt x="17" y="13"/>
                  </a:lnTo>
                  <a:lnTo>
                    <a:pt x="0" y="30"/>
                  </a:lnTo>
                  <a:lnTo>
                    <a:pt x="6" y="22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0" name="Freeform 137"/>
            <p:cNvSpPr>
              <a:spLocks/>
            </p:cNvSpPr>
            <p:nvPr/>
          </p:nvSpPr>
          <p:spPr bwMode="auto">
            <a:xfrm>
              <a:off x="3486" y="3674"/>
              <a:ext cx="6" cy="10"/>
            </a:xfrm>
            <a:custGeom>
              <a:avLst/>
              <a:gdLst>
                <a:gd name="T0" fmla="*/ 0 w 13"/>
                <a:gd name="T1" fmla="*/ 0 h 21"/>
                <a:gd name="T2" fmla="*/ 2 w 13"/>
                <a:gd name="T3" fmla="*/ 5 h 21"/>
                <a:gd name="T4" fmla="*/ 3 w 13"/>
                <a:gd name="T5" fmla="*/ 4 h 21"/>
                <a:gd name="T6" fmla="*/ 2 w 13"/>
                <a:gd name="T7" fmla="*/ 2 h 21"/>
                <a:gd name="T8" fmla="*/ 0 w 13"/>
                <a:gd name="T9" fmla="*/ 0 h 21"/>
                <a:gd name="T10" fmla="*/ 0 w 13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1"/>
                <a:gd name="T20" fmla="*/ 13 w 13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1">
                  <a:moveTo>
                    <a:pt x="0" y="2"/>
                  </a:moveTo>
                  <a:lnTo>
                    <a:pt x="10" y="21"/>
                  </a:lnTo>
                  <a:lnTo>
                    <a:pt x="13" y="19"/>
                  </a:lnTo>
                  <a:lnTo>
                    <a:pt x="8" y="1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1" name="Freeform 138"/>
            <p:cNvSpPr>
              <a:spLocks/>
            </p:cNvSpPr>
            <p:nvPr/>
          </p:nvSpPr>
          <p:spPr bwMode="auto">
            <a:xfrm>
              <a:off x="3488" y="3673"/>
              <a:ext cx="7" cy="11"/>
            </a:xfrm>
            <a:custGeom>
              <a:avLst/>
              <a:gdLst>
                <a:gd name="T0" fmla="*/ 1 w 16"/>
                <a:gd name="T1" fmla="*/ 3 h 22"/>
                <a:gd name="T2" fmla="*/ 1 w 16"/>
                <a:gd name="T3" fmla="*/ 6 h 22"/>
                <a:gd name="T4" fmla="*/ 3 w 16"/>
                <a:gd name="T5" fmla="*/ 6 h 22"/>
                <a:gd name="T6" fmla="*/ 3 w 16"/>
                <a:gd name="T7" fmla="*/ 3 h 22"/>
                <a:gd name="T8" fmla="*/ 3 w 16"/>
                <a:gd name="T9" fmla="*/ 0 h 22"/>
                <a:gd name="T10" fmla="*/ 1 w 16"/>
                <a:gd name="T11" fmla="*/ 0 h 22"/>
                <a:gd name="T12" fmla="*/ 0 w 16"/>
                <a:gd name="T13" fmla="*/ 1 h 22"/>
                <a:gd name="T14" fmla="*/ 0 w 16"/>
                <a:gd name="T15" fmla="*/ 1 h 22"/>
                <a:gd name="T16" fmla="*/ 1 w 16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22"/>
                <a:gd name="T29" fmla="*/ 16 w 16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22">
                  <a:moveTo>
                    <a:pt x="5" y="11"/>
                  </a:moveTo>
                  <a:lnTo>
                    <a:pt x="5" y="22"/>
                  </a:lnTo>
                  <a:lnTo>
                    <a:pt x="16" y="22"/>
                  </a:lnTo>
                  <a:lnTo>
                    <a:pt x="16" y="11"/>
                  </a:lnTo>
                  <a:lnTo>
                    <a:pt x="16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2" name="Freeform 139"/>
            <p:cNvSpPr>
              <a:spLocks/>
            </p:cNvSpPr>
            <p:nvPr/>
          </p:nvSpPr>
          <p:spPr bwMode="auto">
            <a:xfrm>
              <a:off x="3494" y="3673"/>
              <a:ext cx="5" cy="11"/>
            </a:xfrm>
            <a:custGeom>
              <a:avLst/>
              <a:gdLst>
                <a:gd name="T0" fmla="*/ 0 w 11"/>
                <a:gd name="T1" fmla="*/ 3 h 22"/>
                <a:gd name="T2" fmla="*/ 0 w 11"/>
                <a:gd name="T3" fmla="*/ 5 h 22"/>
                <a:gd name="T4" fmla="*/ 1 w 11"/>
                <a:gd name="T5" fmla="*/ 6 h 22"/>
                <a:gd name="T6" fmla="*/ 2 w 11"/>
                <a:gd name="T7" fmla="*/ 3 h 22"/>
                <a:gd name="T8" fmla="*/ 2 w 11"/>
                <a:gd name="T9" fmla="*/ 1 h 22"/>
                <a:gd name="T10" fmla="*/ 1 w 11"/>
                <a:gd name="T11" fmla="*/ 1 h 22"/>
                <a:gd name="T12" fmla="*/ 0 w 11"/>
                <a:gd name="T13" fmla="*/ 0 h 22"/>
                <a:gd name="T14" fmla="*/ 0 w 11"/>
                <a:gd name="T15" fmla="*/ 0 h 22"/>
                <a:gd name="T16" fmla="*/ 0 w 11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3" y="11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8" y="12"/>
                  </a:lnTo>
                  <a:lnTo>
                    <a:pt x="11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3" name="Freeform 140"/>
            <p:cNvSpPr>
              <a:spLocks/>
            </p:cNvSpPr>
            <p:nvPr/>
          </p:nvSpPr>
          <p:spPr bwMode="auto">
            <a:xfrm>
              <a:off x="3496" y="3674"/>
              <a:ext cx="6" cy="11"/>
            </a:xfrm>
            <a:custGeom>
              <a:avLst/>
              <a:gdLst>
                <a:gd name="T0" fmla="*/ 0 w 10"/>
                <a:gd name="T1" fmla="*/ 6 h 22"/>
                <a:gd name="T2" fmla="*/ 0 w 10"/>
                <a:gd name="T3" fmla="*/ 6 h 22"/>
                <a:gd name="T4" fmla="*/ 1 w 10"/>
                <a:gd name="T5" fmla="*/ 6 h 22"/>
                <a:gd name="T6" fmla="*/ 4 w 10"/>
                <a:gd name="T7" fmla="*/ 6 h 22"/>
                <a:gd name="T8" fmla="*/ 4 w 10"/>
                <a:gd name="T9" fmla="*/ 3 h 22"/>
                <a:gd name="T10" fmla="*/ 4 w 10"/>
                <a:gd name="T11" fmla="*/ 0 h 22"/>
                <a:gd name="T12" fmla="*/ 1 w 10"/>
                <a:gd name="T13" fmla="*/ 0 h 22"/>
                <a:gd name="T14" fmla="*/ 1 w 10"/>
                <a:gd name="T15" fmla="*/ 3 h 22"/>
                <a:gd name="T16" fmla="*/ 0 w 10"/>
                <a:gd name="T17" fmla="*/ 6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2"/>
                <a:gd name="T29" fmla="*/ 10 w 1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2">
                  <a:moveTo>
                    <a:pt x="0" y="21"/>
                  </a:moveTo>
                  <a:lnTo>
                    <a:pt x="0" y="21"/>
                  </a:lnTo>
                  <a:lnTo>
                    <a:pt x="3" y="22"/>
                  </a:lnTo>
                  <a:lnTo>
                    <a:pt x="10" y="22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4" name="Freeform 141"/>
            <p:cNvSpPr>
              <a:spLocks/>
            </p:cNvSpPr>
            <p:nvPr/>
          </p:nvSpPr>
          <p:spPr bwMode="auto">
            <a:xfrm>
              <a:off x="3499" y="3674"/>
              <a:ext cx="7" cy="11"/>
            </a:xfrm>
            <a:custGeom>
              <a:avLst/>
              <a:gdLst>
                <a:gd name="T0" fmla="*/ 1 w 12"/>
                <a:gd name="T1" fmla="*/ 3 h 22"/>
                <a:gd name="T2" fmla="*/ 0 w 12"/>
                <a:gd name="T3" fmla="*/ 6 h 22"/>
                <a:gd name="T4" fmla="*/ 1 w 12"/>
                <a:gd name="T5" fmla="*/ 6 h 22"/>
                <a:gd name="T6" fmla="*/ 2 w 12"/>
                <a:gd name="T7" fmla="*/ 3 h 22"/>
                <a:gd name="T8" fmla="*/ 4 w 12"/>
                <a:gd name="T9" fmla="*/ 1 h 22"/>
                <a:gd name="T10" fmla="*/ 2 w 12"/>
                <a:gd name="T11" fmla="*/ 0 h 22"/>
                <a:gd name="T12" fmla="*/ 1 w 12"/>
                <a:gd name="T13" fmla="*/ 0 h 22"/>
                <a:gd name="T14" fmla="*/ 1 w 12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2"/>
                <a:gd name="T26" fmla="*/ 12 w 12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2">
                  <a:moveTo>
                    <a:pt x="4" y="11"/>
                  </a:moveTo>
                  <a:lnTo>
                    <a:pt x="0" y="21"/>
                  </a:lnTo>
                  <a:lnTo>
                    <a:pt x="3" y="22"/>
                  </a:lnTo>
                  <a:lnTo>
                    <a:pt x="7" y="13"/>
                  </a:lnTo>
                  <a:lnTo>
                    <a:pt x="12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5" name="Freeform 142"/>
            <p:cNvSpPr>
              <a:spLocks/>
            </p:cNvSpPr>
            <p:nvPr/>
          </p:nvSpPr>
          <p:spPr bwMode="auto">
            <a:xfrm>
              <a:off x="3501" y="3675"/>
              <a:ext cx="4" cy="11"/>
            </a:xfrm>
            <a:custGeom>
              <a:avLst/>
              <a:gdLst>
                <a:gd name="T0" fmla="*/ 0 w 8"/>
                <a:gd name="T1" fmla="*/ 5 h 22"/>
                <a:gd name="T2" fmla="*/ 0 w 8"/>
                <a:gd name="T3" fmla="*/ 5 h 22"/>
                <a:gd name="T4" fmla="*/ 1 w 8"/>
                <a:gd name="T5" fmla="*/ 6 h 22"/>
                <a:gd name="T6" fmla="*/ 2 w 8"/>
                <a:gd name="T7" fmla="*/ 6 h 22"/>
                <a:gd name="T8" fmla="*/ 2 w 8"/>
                <a:gd name="T9" fmla="*/ 3 h 22"/>
                <a:gd name="T10" fmla="*/ 2 w 8"/>
                <a:gd name="T11" fmla="*/ 0 h 22"/>
                <a:gd name="T12" fmla="*/ 1 w 8"/>
                <a:gd name="T13" fmla="*/ 0 h 22"/>
                <a:gd name="T14" fmla="*/ 1 w 8"/>
                <a:gd name="T15" fmla="*/ 3 h 22"/>
                <a:gd name="T16" fmla="*/ 0 w 8"/>
                <a:gd name="T17" fmla="*/ 5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2"/>
                <a:gd name="T29" fmla="*/ 8 w 8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2">
                  <a:moveTo>
                    <a:pt x="0" y="20"/>
                  </a:moveTo>
                  <a:lnTo>
                    <a:pt x="0" y="20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6" name="Freeform 143"/>
            <p:cNvSpPr>
              <a:spLocks/>
            </p:cNvSpPr>
            <p:nvPr/>
          </p:nvSpPr>
          <p:spPr bwMode="auto">
            <a:xfrm>
              <a:off x="3503" y="3675"/>
              <a:ext cx="6" cy="11"/>
            </a:xfrm>
            <a:custGeom>
              <a:avLst/>
              <a:gdLst>
                <a:gd name="T0" fmla="*/ 1 w 11"/>
                <a:gd name="T1" fmla="*/ 3 h 22"/>
                <a:gd name="T2" fmla="*/ 0 w 11"/>
                <a:gd name="T3" fmla="*/ 5 h 22"/>
                <a:gd name="T4" fmla="*/ 2 w 11"/>
                <a:gd name="T5" fmla="*/ 6 h 22"/>
                <a:gd name="T6" fmla="*/ 2 w 11"/>
                <a:gd name="T7" fmla="*/ 3 h 22"/>
                <a:gd name="T8" fmla="*/ 3 w 11"/>
                <a:gd name="T9" fmla="*/ 1 h 22"/>
                <a:gd name="T10" fmla="*/ 2 w 11"/>
                <a:gd name="T11" fmla="*/ 1 h 22"/>
                <a:gd name="T12" fmla="*/ 1 w 11"/>
                <a:gd name="T13" fmla="*/ 0 h 22"/>
                <a:gd name="T14" fmla="*/ 1 w 11"/>
                <a:gd name="T15" fmla="*/ 0 h 22"/>
                <a:gd name="T16" fmla="*/ 1 w 11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4" y="11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8" y="12"/>
                  </a:lnTo>
                  <a:lnTo>
                    <a:pt x="11" y="3"/>
                  </a:lnTo>
                  <a:lnTo>
                    <a:pt x="7" y="2"/>
                  </a:lnTo>
                  <a:lnTo>
                    <a:pt x="4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7" name="Freeform 144"/>
            <p:cNvSpPr>
              <a:spLocks/>
            </p:cNvSpPr>
            <p:nvPr/>
          </p:nvSpPr>
          <p:spPr bwMode="auto">
            <a:xfrm>
              <a:off x="3506" y="3676"/>
              <a:ext cx="3" cy="11"/>
            </a:xfrm>
            <a:custGeom>
              <a:avLst/>
              <a:gdLst>
                <a:gd name="T0" fmla="*/ 0 w 6"/>
                <a:gd name="T1" fmla="*/ 5 h 21"/>
                <a:gd name="T2" fmla="*/ 0 w 6"/>
                <a:gd name="T3" fmla="*/ 5 h 21"/>
                <a:gd name="T4" fmla="*/ 1 w 6"/>
                <a:gd name="T5" fmla="*/ 6 h 21"/>
                <a:gd name="T6" fmla="*/ 2 w 6"/>
                <a:gd name="T7" fmla="*/ 6 h 21"/>
                <a:gd name="T8" fmla="*/ 2 w 6"/>
                <a:gd name="T9" fmla="*/ 3 h 21"/>
                <a:gd name="T10" fmla="*/ 2 w 6"/>
                <a:gd name="T11" fmla="*/ 0 h 21"/>
                <a:gd name="T12" fmla="*/ 1 w 6"/>
                <a:gd name="T13" fmla="*/ 0 h 21"/>
                <a:gd name="T14" fmla="*/ 1 w 6"/>
                <a:gd name="T15" fmla="*/ 3 h 21"/>
                <a:gd name="T16" fmla="*/ 0 w 6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1"/>
                <a:gd name="T29" fmla="*/ 6 w 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1">
                  <a:moveTo>
                    <a:pt x="0" y="2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1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8" name="Freeform 145"/>
            <p:cNvSpPr>
              <a:spLocks/>
            </p:cNvSpPr>
            <p:nvPr/>
          </p:nvSpPr>
          <p:spPr bwMode="auto">
            <a:xfrm>
              <a:off x="3506" y="3676"/>
              <a:ext cx="17" cy="14"/>
            </a:xfrm>
            <a:custGeom>
              <a:avLst/>
              <a:gdLst>
                <a:gd name="T0" fmla="*/ 1 w 34"/>
                <a:gd name="T1" fmla="*/ 3 h 27"/>
                <a:gd name="T2" fmla="*/ 0 w 34"/>
                <a:gd name="T3" fmla="*/ 5 h 27"/>
                <a:gd name="T4" fmla="*/ 1 w 34"/>
                <a:gd name="T5" fmla="*/ 6 h 27"/>
                <a:gd name="T6" fmla="*/ 5 w 34"/>
                <a:gd name="T7" fmla="*/ 6 h 27"/>
                <a:gd name="T8" fmla="*/ 7 w 34"/>
                <a:gd name="T9" fmla="*/ 7 h 27"/>
                <a:gd name="T10" fmla="*/ 8 w 34"/>
                <a:gd name="T11" fmla="*/ 5 h 27"/>
                <a:gd name="T12" fmla="*/ 9 w 34"/>
                <a:gd name="T13" fmla="*/ 3 h 27"/>
                <a:gd name="T14" fmla="*/ 7 w 34"/>
                <a:gd name="T15" fmla="*/ 2 h 27"/>
                <a:gd name="T16" fmla="*/ 4 w 34"/>
                <a:gd name="T17" fmla="*/ 1 h 27"/>
                <a:gd name="T18" fmla="*/ 2 w 34"/>
                <a:gd name="T19" fmla="*/ 1 h 27"/>
                <a:gd name="T20" fmla="*/ 1 w 34"/>
                <a:gd name="T21" fmla="*/ 0 h 27"/>
                <a:gd name="T22" fmla="*/ 1 w 34"/>
                <a:gd name="T23" fmla="*/ 0 h 27"/>
                <a:gd name="T24" fmla="*/ 1 w 34"/>
                <a:gd name="T25" fmla="*/ 3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27"/>
                <a:gd name="T41" fmla="*/ 34 w 34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27">
                  <a:moveTo>
                    <a:pt x="4" y="10"/>
                  </a:moveTo>
                  <a:lnTo>
                    <a:pt x="0" y="20"/>
                  </a:lnTo>
                  <a:lnTo>
                    <a:pt x="1" y="21"/>
                  </a:lnTo>
                  <a:lnTo>
                    <a:pt x="18" y="24"/>
                  </a:lnTo>
                  <a:lnTo>
                    <a:pt x="28" y="27"/>
                  </a:lnTo>
                  <a:lnTo>
                    <a:pt x="31" y="18"/>
                  </a:lnTo>
                  <a:lnTo>
                    <a:pt x="34" y="9"/>
                  </a:lnTo>
                  <a:lnTo>
                    <a:pt x="28" y="6"/>
                  </a:lnTo>
                  <a:lnTo>
                    <a:pt x="14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79" name="Freeform 146"/>
            <p:cNvSpPr>
              <a:spLocks/>
            </p:cNvSpPr>
            <p:nvPr/>
          </p:nvSpPr>
          <p:spPr bwMode="auto">
            <a:xfrm>
              <a:off x="3519" y="3680"/>
              <a:ext cx="15" cy="15"/>
            </a:xfrm>
            <a:custGeom>
              <a:avLst/>
              <a:gdLst>
                <a:gd name="T0" fmla="*/ 2 w 29"/>
                <a:gd name="T1" fmla="*/ 3 h 29"/>
                <a:gd name="T2" fmla="*/ 0 w 29"/>
                <a:gd name="T3" fmla="*/ 5 h 29"/>
                <a:gd name="T4" fmla="*/ 2 w 29"/>
                <a:gd name="T5" fmla="*/ 6 h 29"/>
                <a:gd name="T6" fmla="*/ 4 w 29"/>
                <a:gd name="T7" fmla="*/ 7 h 29"/>
                <a:gd name="T8" fmla="*/ 5 w 29"/>
                <a:gd name="T9" fmla="*/ 8 h 29"/>
                <a:gd name="T10" fmla="*/ 7 w 29"/>
                <a:gd name="T11" fmla="*/ 5 h 29"/>
                <a:gd name="T12" fmla="*/ 8 w 29"/>
                <a:gd name="T13" fmla="*/ 3 h 29"/>
                <a:gd name="T14" fmla="*/ 6 w 29"/>
                <a:gd name="T15" fmla="*/ 2 h 29"/>
                <a:gd name="T16" fmla="*/ 4 w 29"/>
                <a:gd name="T17" fmla="*/ 1 h 29"/>
                <a:gd name="T18" fmla="*/ 4 w 29"/>
                <a:gd name="T19" fmla="*/ 1 h 29"/>
                <a:gd name="T20" fmla="*/ 2 w 29"/>
                <a:gd name="T21" fmla="*/ 0 h 29"/>
                <a:gd name="T22" fmla="*/ 2 w 29"/>
                <a:gd name="T23" fmla="*/ 3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29"/>
                <a:gd name="T38" fmla="*/ 29 w 29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29">
                  <a:moveTo>
                    <a:pt x="5" y="9"/>
                  </a:moveTo>
                  <a:lnTo>
                    <a:pt x="0" y="18"/>
                  </a:lnTo>
                  <a:lnTo>
                    <a:pt x="6" y="21"/>
                  </a:lnTo>
                  <a:lnTo>
                    <a:pt x="14" y="26"/>
                  </a:lnTo>
                  <a:lnTo>
                    <a:pt x="20" y="29"/>
                  </a:lnTo>
                  <a:lnTo>
                    <a:pt x="25" y="20"/>
                  </a:lnTo>
                  <a:lnTo>
                    <a:pt x="29" y="11"/>
                  </a:lnTo>
                  <a:lnTo>
                    <a:pt x="23" y="8"/>
                  </a:lnTo>
                  <a:lnTo>
                    <a:pt x="15" y="3"/>
                  </a:lnTo>
                  <a:lnTo>
                    <a:pt x="8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0" name="Freeform 147"/>
            <p:cNvSpPr>
              <a:spLocks/>
            </p:cNvSpPr>
            <p:nvPr/>
          </p:nvSpPr>
          <p:spPr bwMode="auto">
            <a:xfrm>
              <a:off x="3529" y="3685"/>
              <a:ext cx="11" cy="13"/>
            </a:xfrm>
            <a:custGeom>
              <a:avLst/>
              <a:gdLst>
                <a:gd name="T0" fmla="*/ 2 w 21"/>
                <a:gd name="T1" fmla="*/ 3 h 26"/>
                <a:gd name="T2" fmla="*/ 0 w 21"/>
                <a:gd name="T3" fmla="*/ 5 h 26"/>
                <a:gd name="T4" fmla="*/ 3 w 21"/>
                <a:gd name="T5" fmla="*/ 7 h 26"/>
                <a:gd name="T6" fmla="*/ 4 w 21"/>
                <a:gd name="T7" fmla="*/ 5 h 26"/>
                <a:gd name="T8" fmla="*/ 6 w 21"/>
                <a:gd name="T9" fmla="*/ 4 h 26"/>
                <a:gd name="T10" fmla="*/ 2 w 21"/>
                <a:gd name="T11" fmla="*/ 0 h 26"/>
                <a:gd name="T12" fmla="*/ 3 w 21"/>
                <a:gd name="T13" fmla="*/ 1 h 26"/>
                <a:gd name="T14" fmla="*/ 2 w 21"/>
                <a:gd name="T15" fmla="*/ 3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6"/>
                <a:gd name="T26" fmla="*/ 21 w 21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6">
                  <a:moveTo>
                    <a:pt x="6" y="11"/>
                  </a:moveTo>
                  <a:lnTo>
                    <a:pt x="0" y="17"/>
                  </a:lnTo>
                  <a:lnTo>
                    <a:pt x="9" y="26"/>
                  </a:lnTo>
                  <a:lnTo>
                    <a:pt x="15" y="20"/>
                  </a:lnTo>
                  <a:lnTo>
                    <a:pt x="21" y="14"/>
                  </a:lnTo>
                  <a:lnTo>
                    <a:pt x="7" y="0"/>
                  </a:lnTo>
                  <a:lnTo>
                    <a:pt x="10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1" name="Freeform 148"/>
            <p:cNvSpPr>
              <a:spLocks/>
            </p:cNvSpPr>
            <p:nvPr/>
          </p:nvSpPr>
          <p:spPr bwMode="auto">
            <a:xfrm>
              <a:off x="3533" y="3692"/>
              <a:ext cx="14" cy="17"/>
            </a:xfrm>
            <a:custGeom>
              <a:avLst/>
              <a:gdLst>
                <a:gd name="T0" fmla="*/ 2 w 30"/>
                <a:gd name="T1" fmla="*/ 2 h 34"/>
                <a:gd name="T2" fmla="*/ 0 w 30"/>
                <a:gd name="T3" fmla="*/ 3 h 34"/>
                <a:gd name="T4" fmla="*/ 0 w 30"/>
                <a:gd name="T5" fmla="*/ 4 h 34"/>
                <a:gd name="T6" fmla="*/ 2 w 30"/>
                <a:gd name="T7" fmla="*/ 8 h 34"/>
                <a:gd name="T8" fmla="*/ 2 w 30"/>
                <a:gd name="T9" fmla="*/ 9 h 34"/>
                <a:gd name="T10" fmla="*/ 4 w 30"/>
                <a:gd name="T11" fmla="*/ 9 h 34"/>
                <a:gd name="T12" fmla="*/ 7 w 30"/>
                <a:gd name="T13" fmla="*/ 8 h 34"/>
                <a:gd name="T14" fmla="*/ 6 w 30"/>
                <a:gd name="T15" fmla="*/ 5 h 34"/>
                <a:gd name="T16" fmla="*/ 5 w 30"/>
                <a:gd name="T17" fmla="*/ 2 h 34"/>
                <a:gd name="T18" fmla="*/ 4 w 30"/>
                <a:gd name="T19" fmla="*/ 2 h 34"/>
                <a:gd name="T20" fmla="*/ 3 w 30"/>
                <a:gd name="T21" fmla="*/ 0 h 34"/>
                <a:gd name="T22" fmla="*/ 2 w 30"/>
                <a:gd name="T23" fmla="*/ 2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4"/>
                <a:gd name="T38" fmla="*/ 30 w 30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4">
                  <a:moveTo>
                    <a:pt x="8" y="6"/>
                  </a:moveTo>
                  <a:lnTo>
                    <a:pt x="0" y="12"/>
                  </a:lnTo>
                  <a:lnTo>
                    <a:pt x="3" y="16"/>
                  </a:lnTo>
                  <a:lnTo>
                    <a:pt x="10" y="31"/>
                  </a:lnTo>
                  <a:lnTo>
                    <a:pt x="11" y="34"/>
                  </a:lnTo>
                  <a:lnTo>
                    <a:pt x="20" y="33"/>
                  </a:lnTo>
                  <a:lnTo>
                    <a:pt x="30" y="31"/>
                  </a:lnTo>
                  <a:lnTo>
                    <a:pt x="28" y="19"/>
                  </a:lnTo>
                  <a:lnTo>
                    <a:pt x="22" y="9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2" name="Freeform 149"/>
            <p:cNvSpPr>
              <a:spLocks/>
            </p:cNvSpPr>
            <p:nvPr/>
          </p:nvSpPr>
          <p:spPr bwMode="auto">
            <a:xfrm>
              <a:off x="3537" y="3708"/>
              <a:ext cx="11" cy="8"/>
            </a:xfrm>
            <a:custGeom>
              <a:avLst/>
              <a:gdLst>
                <a:gd name="T0" fmla="*/ 3 w 21"/>
                <a:gd name="T1" fmla="*/ 0 h 17"/>
                <a:gd name="T2" fmla="*/ 0 w 21"/>
                <a:gd name="T3" fmla="*/ 0 h 17"/>
                <a:gd name="T4" fmla="*/ 0 w 21"/>
                <a:gd name="T5" fmla="*/ 4 h 17"/>
                <a:gd name="T6" fmla="*/ 3 w 21"/>
                <a:gd name="T7" fmla="*/ 4 h 17"/>
                <a:gd name="T8" fmla="*/ 6 w 21"/>
                <a:gd name="T9" fmla="*/ 4 h 17"/>
                <a:gd name="T10" fmla="*/ 6 w 21"/>
                <a:gd name="T11" fmla="*/ 2 h 17"/>
                <a:gd name="T12" fmla="*/ 5 w 21"/>
                <a:gd name="T13" fmla="*/ 0 h 17"/>
                <a:gd name="T14" fmla="*/ 3 w 21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7"/>
                <a:gd name="T26" fmla="*/ 21 w 2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7">
                  <a:moveTo>
                    <a:pt x="10" y="2"/>
                  </a:moveTo>
                  <a:lnTo>
                    <a:pt x="0" y="2"/>
                  </a:lnTo>
                  <a:lnTo>
                    <a:pt x="0" y="17"/>
                  </a:lnTo>
                  <a:lnTo>
                    <a:pt x="10" y="17"/>
                  </a:lnTo>
                  <a:lnTo>
                    <a:pt x="21" y="17"/>
                  </a:lnTo>
                  <a:lnTo>
                    <a:pt x="21" y="8"/>
                  </a:lnTo>
                  <a:lnTo>
                    <a:pt x="20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3" name="Freeform 150"/>
            <p:cNvSpPr>
              <a:spLocks/>
            </p:cNvSpPr>
            <p:nvPr/>
          </p:nvSpPr>
          <p:spPr bwMode="auto">
            <a:xfrm>
              <a:off x="3532" y="3712"/>
              <a:ext cx="16" cy="23"/>
            </a:xfrm>
            <a:custGeom>
              <a:avLst/>
              <a:gdLst>
                <a:gd name="T0" fmla="*/ 5 w 32"/>
                <a:gd name="T1" fmla="*/ 2 h 47"/>
                <a:gd name="T2" fmla="*/ 3 w 32"/>
                <a:gd name="T3" fmla="*/ 1 h 47"/>
                <a:gd name="T4" fmla="*/ 3 w 32"/>
                <a:gd name="T5" fmla="*/ 3 h 47"/>
                <a:gd name="T6" fmla="*/ 2 w 32"/>
                <a:gd name="T7" fmla="*/ 5 h 47"/>
                <a:gd name="T8" fmla="*/ 1 w 32"/>
                <a:gd name="T9" fmla="*/ 7 h 47"/>
                <a:gd name="T10" fmla="*/ 0 w 32"/>
                <a:gd name="T11" fmla="*/ 9 h 47"/>
                <a:gd name="T12" fmla="*/ 2 w 32"/>
                <a:gd name="T13" fmla="*/ 10 h 47"/>
                <a:gd name="T14" fmla="*/ 5 w 32"/>
                <a:gd name="T15" fmla="*/ 11 h 47"/>
                <a:gd name="T16" fmla="*/ 6 w 32"/>
                <a:gd name="T17" fmla="*/ 10 h 47"/>
                <a:gd name="T18" fmla="*/ 7 w 32"/>
                <a:gd name="T19" fmla="*/ 7 h 47"/>
                <a:gd name="T20" fmla="*/ 7 w 32"/>
                <a:gd name="T21" fmla="*/ 5 h 47"/>
                <a:gd name="T22" fmla="*/ 8 w 32"/>
                <a:gd name="T23" fmla="*/ 0 h 47"/>
                <a:gd name="T24" fmla="*/ 8 w 32"/>
                <a:gd name="T25" fmla="*/ 2 h 47"/>
                <a:gd name="T26" fmla="*/ 5 w 32"/>
                <a:gd name="T27" fmla="*/ 2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47"/>
                <a:gd name="T44" fmla="*/ 32 w 32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47">
                  <a:moveTo>
                    <a:pt x="21" y="8"/>
                  </a:moveTo>
                  <a:lnTo>
                    <a:pt x="12" y="6"/>
                  </a:lnTo>
                  <a:lnTo>
                    <a:pt x="11" y="14"/>
                  </a:lnTo>
                  <a:lnTo>
                    <a:pt x="7" y="22"/>
                  </a:lnTo>
                  <a:lnTo>
                    <a:pt x="4" y="28"/>
                  </a:lnTo>
                  <a:lnTo>
                    <a:pt x="0" y="37"/>
                  </a:lnTo>
                  <a:lnTo>
                    <a:pt x="9" y="42"/>
                  </a:lnTo>
                  <a:lnTo>
                    <a:pt x="18" y="47"/>
                  </a:lnTo>
                  <a:lnTo>
                    <a:pt x="23" y="41"/>
                  </a:lnTo>
                  <a:lnTo>
                    <a:pt x="26" y="28"/>
                  </a:lnTo>
                  <a:lnTo>
                    <a:pt x="29" y="2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4" name="Freeform 151"/>
            <p:cNvSpPr>
              <a:spLocks/>
            </p:cNvSpPr>
            <p:nvPr/>
          </p:nvSpPr>
          <p:spPr bwMode="auto">
            <a:xfrm>
              <a:off x="3530" y="3724"/>
              <a:ext cx="18" cy="16"/>
            </a:xfrm>
            <a:custGeom>
              <a:avLst/>
              <a:gdLst>
                <a:gd name="T0" fmla="*/ 3 w 37"/>
                <a:gd name="T1" fmla="*/ 5 h 32"/>
                <a:gd name="T2" fmla="*/ 1 w 37"/>
                <a:gd name="T3" fmla="*/ 3 h 32"/>
                <a:gd name="T4" fmla="*/ 0 w 37"/>
                <a:gd name="T5" fmla="*/ 6 h 32"/>
                <a:gd name="T6" fmla="*/ 2 w 37"/>
                <a:gd name="T7" fmla="*/ 7 h 32"/>
                <a:gd name="T8" fmla="*/ 4 w 37"/>
                <a:gd name="T9" fmla="*/ 8 h 32"/>
                <a:gd name="T10" fmla="*/ 9 w 37"/>
                <a:gd name="T11" fmla="*/ 0 h 32"/>
                <a:gd name="T12" fmla="*/ 5 w 37"/>
                <a:gd name="T13" fmla="*/ 6 h 32"/>
                <a:gd name="T14" fmla="*/ 3 w 37"/>
                <a:gd name="T15" fmla="*/ 5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32"/>
                <a:gd name="T26" fmla="*/ 37 w 37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32">
                  <a:moveTo>
                    <a:pt x="14" y="18"/>
                  </a:moveTo>
                  <a:lnTo>
                    <a:pt x="6" y="13"/>
                  </a:lnTo>
                  <a:lnTo>
                    <a:pt x="0" y="23"/>
                  </a:lnTo>
                  <a:lnTo>
                    <a:pt x="8" y="27"/>
                  </a:lnTo>
                  <a:lnTo>
                    <a:pt x="16" y="32"/>
                  </a:lnTo>
                  <a:lnTo>
                    <a:pt x="37" y="0"/>
                  </a:lnTo>
                  <a:lnTo>
                    <a:pt x="23" y="23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5" name="Freeform 152"/>
            <p:cNvSpPr>
              <a:spLocks/>
            </p:cNvSpPr>
            <p:nvPr/>
          </p:nvSpPr>
          <p:spPr bwMode="auto">
            <a:xfrm>
              <a:off x="3523" y="3735"/>
              <a:ext cx="14" cy="14"/>
            </a:xfrm>
            <a:custGeom>
              <a:avLst/>
              <a:gdLst>
                <a:gd name="T0" fmla="*/ 5 w 28"/>
                <a:gd name="T1" fmla="*/ 2 h 28"/>
                <a:gd name="T2" fmla="*/ 3 w 28"/>
                <a:gd name="T3" fmla="*/ 0 h 28"/>
                <a:gd name="T4" fmla="*/ 0 w 28"/>
                <a:gd name="T5" fmla="*/ 4 h 28"/>
                <a:gd name="T6" fmla="*/ 2 w 28"/>
                <a:gd name="T7" fmla="*/ 6 h 28"/>
                <a:gd name="T8" fmla="*/ 4 w 28"/>
                <a:gd name="T9" fmla="*/ 7 h 28"/>
                <a:gd name="T10" fmla="*/ 6 w 28"/>
                <a:gd name="T11" fmla="*/ 5 h 28"/>
                <a:gd name="T12" fmla="*/ 7 w 28"/>
                <a:gd name="T13" fmla="*/ 3 h 28"/>
                <a:gd name="T14" fmla="*/ 5 w 28"/>
                <a:gd name="T15" fmla="*/ 2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28"/>
                <a:gd name="T26" fmla="*/ 28 w 2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28">
                  <a:moveTo>
                    <a:pt x="20" y="6"/>
                  </a:moveTo>
                  <a:lnTo>
                    <a:pt x="12" y="0"/>
                  </a:lnTo>
                  <a:lnTo>
                    <a:pt x="0" y="16"/>
                  </a:lnTo>
                  <a:lnTo>
                    <a:pt x="7" y="22"/>
                  </a:lnTo>
                  <a:lnTo>
                    <a:pt x="15" y="28"/>
                  </a:lnTo>
                  <a:lnTo>
                    <a:pt x="21" y="20"/>
                  </a:lnTo>
                  <a:lnTo>
                    <a:pt x="28" y="11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6" name="Freeform 153"/>
            <p:cNvSpPr>
              <a:spLocks/>
            </p:cNvSpPr>
            <p:nvPr/>
          </p:nvSpPr>
          <p:spPr bwMode="auto">
            <a:xfrm>
              <a:off x="3512" y="3742"/>
              <a:ext cx="22" cy="17"/>
            </a:xfrm>
            <a:custGeom>
              <a:avLst/>
              <a:gdLst>
                <a:gd name="T0" fmla="*/ 7 w 45"/>
                <a:gd name="T1" fmla="*/ 2 h 34"/>
                <a:gd name="T2" fmla="*/ 6 w 45"/>
                <a:gd name="T3" fmla="*/ 0 h 34"/>
                <a:gd name="T4" fmla="*/ 4 w 45"/>
                <a:gd name="T5" fmla="*/ 2 h 34"/>
                <a:gd name="T6" fmla="*/ 2 w 45"/>
                <a:gd name="T7" fmla="*/ 3 h 34"/>
                <a:gd name="T8" fmla="*/ 0 w 45"/>
                <a:gd name="T9" fmla="*/ 5 h 34"/>
                <a:gd name="T10" fmla="*/ 3 w 45"/>
                <a:gd name="T11" fmla="*/ 9 h 34"/>
                <a:gd name="T12" fmla="*/ 4 w 45"/>
                <a:gd name="T13" fmla="*/ 7 h 34"/>
                <a:gd name="T14" fmla="*/ 7 w 45"/>
                <a:gd name="T15" fmla="*/ 5 h 34"/>
                <a:gd name="T16" fmla="*/ 11 w 45"/>
                <a:gd name="T17" fmla="*/ 1 h 34"/>
                <a:gd name="T18" fmla="*/ 9 w 45"/>
                <a:gd name="T19" fmla="*/ 3 h 34"/>
                <a:gd name="T20" fmla="*/ 7 w 45"/>
                <a:gd name="T21" fmla="*/ 2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5"/>
                <a:gd name="T34" fmla="*/ 0 h 34"/>
                <a:gd name="T35" fmla="*/ 45 w 45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5" h="34">
                  <a:moveTo>
                    <a:pt x="31" y="6"/>
                  </a:moveTo>
                  <a:lnTo>
                    <a:pt x="25" y="0"/>
                  </a:lnTo>
                  <a:lnTo>
                    <a:pt x="19" y="6"/>
                  </a:lnTo>
                  <a:lnTo>
                    <a:pt x="10" y="12"/>
                  </a:lnTo>
                  <a:lnTo>
                    <a:pt x="0" y="21"/>
                  </a:lnTo>
                  <a:lnTo>
                    <a:pt x="13" y="34"/>
                  </a:lnTo>
                  <a:lnTo>
                    <a:pt x="19" y="28"/>
                  </a:lnTo>
                  <a:lnTo>
                    <a:pt x="28" y="21"/>
                  </a:lnTo>
                  <a:lnTo>
                    <a:pt x="45" y="4"/>
                  </a:lnTo>
                  <a:lnTo>
                    <a:pt x="39" y="12"/>
                  </a:lnTo>
                  <a:lnTo>
                    <a:pt x="31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7" name="Freeform 154"/>
            <p:cNvSpPr>
              <a:spLocks/>
            </p:cNvSpPr>
            <p:nvPr/>
          </p:nvSpPr>
          <p:spPr bwMode="auto">
            <a:xfrm>
              <a:off x="3447" y="3663"/>
              <a:ext cx="42" cy="21"/>
            </a:xfrm>
            <a:custGeom>
              <a:avLst/>
              <a:gdLst>
                <a:gd name="T0" fmla="*/ 20 w 84"/>
                <a:gd name="T1" fmla="*/ 10 h 44"/>
                <a:gd name="T2" fmla="*/ 21 w 84"/>
                <a:gd name="T3" fmla="*/ 6 h 44"/>
                <a:gd name="T4" fmla="*/ 12 w 84"/>
                <a:gd name="T5" fmla="*/ 4 h 44"/>
                <a:gd name="T6" fmla="*/ 10 w 84"/>
                <a:gd name="T7" fmla="*/ 3 h 44"/>
                <a:gd name="T8" fmla="*/ 7 w 84"/>
                <a:gd name="T9" fmla="*/ 2 h 44"/>
                <a:gd name="T10" fmla="*/ 4 w 84"/>
                <a:gd name="T11" fmla="*/ 1 h 44"/>
                <a:gd name="T12" fmla="*/ 3 w 84"/>
                <a:gd name="T13" fmla="*/ 0 h 44"/>
                <a:gd name="T14" fmla="*/ 2 w 84"/>
                <a:gd name="T15" fmla="*/ 2 h 44"/>
                <a:gd name="T16" fmla="*/ 0 w 84"/>
                <a:gd name="T17" fmla="*/ 4 h 44"/>
                <a:gd name="T18" fmla="*/ 3 w 84"/>
                <a:gd name="T19" fmla="*/ 5 h 44"/>
                <a:gd name="T20" fmla="*/ 5 w 84"/>
                <a:gd name="T21" fmla="*/ 6 h 44"/>
                <a:gd name="T22" fmla="*/ 7 w 84"/>
                <a:gd name="T23" fmla="*/ 7 h 44"/>
                <a:gd name="T24" fmla="*/ 11 w 84"/>
                <a:gd name="T25" fmla="*/ 8 h 44"/>
                <a:gd name="T26" fmla="*/ 20 w 84"/>
                <a:gd name="T27" fmla="*/ 10 h 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"/>
                <a:gd name="T43" fmla="*/ 0 h 44"/>
                <a:gd name="T44" fmla="*/ 84 w 84"/>
                <a:gd name="T45" fmla="*/ 44 h 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" h="44">
                  <a:moveTo>
                    <a:pt x="80" y="44"/>
                  </a:moveTo>
                  <a:lnTo>
                    <a:pt x="84" y="25"/>
                  </a:lnTo>
                  <a:lnTo>
                    <a:pt x="46" y="16"/>
                  </a:lnTo>
                  <a:lnTo>
                    <a:pt x="40" y="13"/>
                  </a:lnTo>
                  <a:lnTo>
                    <a:pt x="26" y="8"/>
                  </a:lnTo>
                  <a:lnTo>
                    <a:pt x="15" y="5"/>
                  </a:lnTo>
                  <a:lnTo>
                    <a:pt x="9" y="0"/>
                  </a:lnTo>
                  <a:lnTo>
                    <a:pt x="5" y="8"/>
                  </a:lnTo>
                  <a:lnTo>
                    <a:pt x="0" y="16"/>
                  </a:lnTo>
                  <a:lnTo>
                    <a:pt x="12" y="23"/>
                  </a:lnTo>
                  <a:lnTo>
                    <a:pt x="20" y="27"/>
                  </a:lnTo>
                  <a:lnTo>
                    <a:pt x="28" y="31"/>
                  </a:lnTo>
                  <a:lnTo>
                    <a:pt x="43" y="34"/>
                  </a:lnTo>
                  <a:lnTo>
                    <a:pt x="80" y="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8" name="Freeform 155"/>
            <p:cNvSpPr>
              <a:spLocks/>
            </p:cNvSpPr>
            <p:nvPr/>
          </p:nvSpPr>
          <p:spPr bwMode="auto">
            <a:xfrm>
              <a:off x="3432" y="3625"/>
              <a:ext cx="20" cy="46"/>
            </a:xfrm>
            <a:custGeom>
              <a:avLst/>
              <a:gdLst>
                <a:gd name="T0" fmla="*/ 10 w 40"/>
                <a:gd name="T1" fmla="*/ 19 h 91"/>
                <a:gd name="T2" fmla="*/ 5 w 40"/>
                <a:gd name="T3" fmla="*/ 15 h 91"/>
                <a:gd name="T4" fmla="*/ 7 w 40"/>
                <a:gd name="T5" fmla="*/ 17 h 91"/>
                <a:gd name="T6" fmla="*/ 9 w 40"/>
                <a:gd name="T7" fmla="*/ 18 h 91"/>
                <a:gd name="T8" fmla="*/ 6 w 40"/>
                <a:gd name="T9" fmla="*/ 14 h 91"/>
                <a:gd name="T10" fmla="*/ 6 w 40"/>
                <a:gd name="T11" fmla="*/ 14 h 91"/>
                <a:gd name="T12" fmla="*/ 6 w 40"/>
                <a:gd name="T13" fmla="*/ 12 h 91"/>
                <a:gd name="T14" fmla="*/ 6 w 40"/>
                <a:gd name="T15" fmla="*/ 8 h 91"/>
                <a:gd name="T16" fmla="*/ 6 w 40"/>
                <a:gd name="T17" fmla="*/ 8 h 91"/>
                <a:gd name="T18" fmla="*/ 6 w 40"/>
                <a:gd name="T19" fmla="*/ 7 h 91"/>
                <a:gd name="T20" fmla="*/ 7 w 40"/>
                <a:gd name="T21" fmla="*/ 4 h 91"/>
                <a:gd name="T22" fmla="*/ 7 w 40"/>
                <a:gd name="T23" fmla="*/ 2 h 91"/>
                <a:gd name="T24" fmla="*/ 5 w 40"/>
                <a:gd name="T25" fmla="*/ 1 h 91"/>
                <a:gd name="T26" fmla="*/ 3 w 40"/>
                <a:gd name="T27" fmla="*/ 0 h 91"/>
                <a:gd name="T28" fmla="*/ 2 w 40"/>
                <a:gd name="T29" fmla="*/ 2 h 91"/>
                <a:gd name="T30" fmla="*/ 2 w 40"/>
                <a:gd name="T31" fmla="*/ 4 h 91"/>
                <a:gd name="T32" fmla="*/ 1 w 40"/>
                <a:gd name="T33" fmla="*/ 7 h 91"/>
                <a:gd name="T34" fmla="*/ 0 w 40"/>
                <a:gd name="T35" fmla="*/ 11 h 91"/>
                <a:gd name="T36" fmla="*/ 0 w 40"/>
                <a:gd name="T37" fmla="*/ 12 h 91"/>
                <a:gd name="T38" fmla="*/ 2 w 40"/>
                <a:gd name="T39" fmla="*/ 15 h 91"/>
                <a:gd name="T40" fmla="*/ 3 w 40"/>
                <a:gd name="T41" fmla="*/ 18 h 91"/>
                <a:gd name="T42" fmla="*/ 3 w 40"/>
                <a:gd name="T43" fmla="*/ 19 h 91"/>
                <a:gd name="T44" fmla="*/ 7 w 40"/>
                <a:gd name="T45" fmla="*/ 22 h 91"/>
                <a:gd name="T46" fmla="*/ 8 w 40"/>
                <a:gd name="T47" fmla="*/ 23 h 91"/>
                <a:gd name="T48" fmla="*/ 9 w 40"/>
                <a:gd name="T49" fmla="*/ 21 h 91"/>
                <a:gd name="T50" fmla="*/ 10 w 40"/>
                <a:gd name="T51" fmla="*/ 19 h 9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91"/>
                <a:gd name="T80" fmla="*/ 40 w 40"/>
                <a:gd name="T81" fmla="*/ 91 h 9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91">
                  <a:moveTo>
                    <a:pt x="40" y="74"/>
                  </a:moveTo>
                  <a:lnTo>
                    <a:pt x="17" y="59"/>
                  </a:lnTo>
                  <a:lnTo>
                    <a:pt x="29" y="66"/>
                  </a:lnTo>
                  <a:lnTo>
                    <a:pt x="33" y="70"/>
                  </a:lnTo>
                  <a:lnTo>
                    <a:pt x="25" y="56"/>
                  </a:lnTo>
                  <a:lnTo>
                    <a:pt x="23" y="53"/>
                  </a:lnTo>
                  <a:lnTo>
                    <a:pt x="22" y="48"/>
                  </a:lnTo>
                  <a:lnTo>
                    <a:pt x="22" y="31"/>
                  </a:lnTo>
                  <a:lnTo>
                    <a:pt x="22" y="29"/>
                  </a:lnTo>
                  <a:lnTo>
                    <a:pt x="23" y="25"/>
                  </a:lnTo>
                  <a:lnTo>
                    <a:pt x="26" y="14"/>
                  </a:lnTo>
                  <a:lnTo>
                    <a:pt x="29" y="6"/>
                  </a:lnTo>
                  <a:lnTo>
                    <a:pt x="20" y="3"/>
                  </a:lnTo>
                  <a:lnTo>
                    <a:pt x="11" y="0"/>
                  </a:lnTo>
                  <a:lnTo>
                    <a:pt x="8" y="8"/>
                  </a:lnTo>
                  <a:lnTo>
                    <a:pt x="5" y="15"/>
                  </a:lnTo>
                  <a:lnTo>
                    <a:pt x="3" y="26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5" y="59"/>
                  </a:lnTo>
                  <a:lnTo>
                    <a:pt x="9" y="71"/>
                  </a:lnTo>
                  <a:lnTo>
                    <a:pt x="11" y="73"/>
                  </a:lnTo>
                  <a:lnTo>
                    <a:pt x="26" y="88"/>
                  </a:lnTo>
                  <a:lnTo>
                    <a:pt x="31" y="91"/>
                  </a:lnTo>
                  <a:lnTo>
                    <a:pt x="36" y="82"/>
                  </a:lnTo>
                  <a:lnTo>
                    <a:pt x="40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89" name="Freeform 156"/>
            <p:cNvSpPr>
              <a:spLocks/>
            </p:cNvSpPr>
            <p:nvPr/>
          </p:nvSpPr>
          <p:spPr bwMode="auto">
            <a:xfrm>
              <a:off x="3437" y="3612"/>
              <a:ext cx="17" cy="17"/>
            </a:xfrm>
            <a:custGeom>
              <a:avLst/>
              <a:gdLst>
                <a:gd name="T0" fmla="*/ 3 w 32"/>
                <a:gd name="T1" fmla="*/ 7 h 36"/>
                <a:gd name="T2" fmla="*/ 5 w 32"/>
                <a:gd name="T3" fmla="*/ 8 h 36"/>
                <a:gd name="T4" fmla="*/ 6 w 32"/>
                <a:gd name="T5" fmla="*/ 6 h 36"/>
                <a:gd name="T6" fmla="*/ 8 w 32"/>
                <a:gd name="T7" fmla="*/ 4 h 36"/>
                <a:gd name="T8" fmla="*/ 9 w 32"/>
                <a:gd name="T9" fmla="*/ 3 h 36"/>
                <a:gd name="T10" fmla="*/ 7 w 32"/>
                <a:gd name="T11" fmla="*/ 1 h 36"/>
                <a:gd name="T12" fmla="*/ 5 w 32"/>
                <a:gd name="T13" fmla="*/ 0 h 36"/>
                <a:gd name="T14" fmla="*/ 3 w 32"/>
                <a:gd name="T15" fmla="*/ 2 h 36"/>
                <a:gd name="T16" fmla="*/ 1 w 32"/>
                <a:gd name="T17" fmla="*/ 4 h 36"/>
                <a:gd name="T18" fmla="*/ 1 w 32"/>
                <a:gd name="T19" fmla="*/ 4 h 36"/>
                <a:gd name="T20" fmla="*/ 0 w 32"/>
                <a:gd name="T21" fmla="*/ 6 h 36"/>
                <a:gd name="T22" fmla="*/ 3 w 32"/>
                <a:gd name="T23" fmla="*/ 7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36"/>
                <a:gd name="T38" fmla="*/ 32 w 32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36">
                  <a:moveTo>
                    <a:pt x="9" y="31"/>
                  </a:moveTo>
                  <a:lnTo>
                    <a:pt x="18" y="36"/>
                  </a:lnTo>
                  <a:lnTo>
                    <a:pt x="23" y="26"/>
                  </a:lnTo>
                  <a:lnTo>
                    <a:pt x="28" y="17"/>
                  </a:lnTo>
                  <a:lnTo>
                    <a:pt x="32" y="12"/>
                  </a:lnTo>
                  <a:lnTo>
                    <a:pt x="25" y="6"/>
                  </a:lnTo>
                  <a:lnTo>
                    <a:pt x="17" y="0"/>
                  </a:lnTo>
                  <a:lnTo>
                    <a:pt x="9" y="11"/>
                  </a:lnTo>
                  <a:lnTo>
                    <a:pt x="4" y="17"/>
                  </a:lnTo>
                  <a:lnTo>
                    <a:pt x="3" y="20"/>
                  </a:lnTo>
                  <a:lnTo>
                    <a:pt x="0" y="28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0" name="Freeform 157"/>
            <p:cNvSpPr>
              <a:spLocks/>
            </p:cNvSpPr>
            <p:nvPr/>
          </p:nvSpPr>
          <p:spPr bwMode="auto">
            <a:xfrm>
              <a:off x="3443" y="3604"/>
              <a:ext cx="18" cy="14"/>
            </a:xfrm>
            <a:custGeom>
              <a:avLst/>
              <a:gdLst>
                <a:gd name="T0" fmla="*/ 4 w 35"/>
                <a:gd name="T1" fmla="*/ 6 h 27"/>
                <a:gd name="T2" fmla="*/ 5 w 35"/>
                <a:gd name="T3" fmla="*/ 7 h 27"/>
                <a:gd name="T4" fmla="*/ 9 w 35"/>
                <a:gd name="T5" fmla="*/ 3 h 27"/>
                <a:gd name="T6" fmla="*/ 8 w 35"/>
                <a:gd name="T7" fmla="*/ 2 h 27"/>
                <a:gd name="T8" fmla="*/ 6 w 35"/>
                <a:gd name="T9" fmla="*/ 0 h 27"/>
                <a:gd name="T10" fmla="*/ 0 w 35"/>
                <a:gd name="T11" fmla="*/ 6 h 27"/>
                <a:gd name="T12" fmla="*/ 2 w 35"/>
                <a:gd name="T13" fmla="*/ 4 h 27"/>
                <a:gd name="T14" fmla="*/ 4 w 35"/>
                <a:gd name="T15" fmla="*/ 6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7"/>
                <a:gd name="T26" fmla="*/ 35 w 35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7">
                  <a:moveTo>
                    <a:pt x="14" y="21"/>
                  </a:moveTo>
                  <a:lnTo>
                    <a:pt x="20" y="27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6" y="15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1" name="Freeform 158"/>
            <p:cNvSpPr>
              <a:spLocks/>
            </p:cNvSpPr>
            <p:nvPr/>
          </p:nvSpPr>
          <p:spPr bwMode="auto">
            <a:xfrm>
              <a:off x="3454" y="3600"/>
              <a:ext cx="11" cy="11"/>
            </a:xfrm>
            <a:custGeom>
              <a:avLst/>
              <a:gdLst>
                <a:gd name="T0" fmla="*/ 2 w 20"/>
                <a:gd name="T1" fmla="*/ 4 h 21"/>
                <a:gd name="T2" fmla="*/ 4 w 20"/>
                <a:gd name="T3" fmla="*/ 6 h 21"/>
                <a:gd name="T4" fmla="*/ 6 w 20"/>
                <a:gd name="T5" fmla="*/ 4 h 21"/>
                <a:gd name="T6" fmla="*/ 4 w 20"/>
                <a:gd name="T7" fmla="*/ 2 h 21"/>
                <a:gd name="T8" fmla="*/ 2 w 20"/>
                <a:gd name="T9" fmla="*/ 0 h 21"/>
                <a:gd name="T10" fmla="*/ 2 w 20"/>
                <a:gd name="T11" fmla="*/ 0 h 21"/>
                <a:gd name="T12" fmla="*/ 0 w 20"/>
                <a:gd name="T13" fmla="*/ 2 h 21"/>
                <a:gd name="T14" fmla="*/ 2 w 20"/>
                <a:gd name="T15" fmla="*/ 4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1"/>
                <a:gd name="T26" fmla="*/ 20 w 2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1">
                  <a:moveTo>
                    <a:pt x="6" y="14"/>
                  </a:moveTo>
                  <a:lnTo>
                    <a:pt x="12" y="21"/>
                  </a:lnTo>
                  <a:lnTo>
                    <a:pt x="20" y="15"/>
                  </a:lnTo>
                  <a:lnTo>
                    <a:pt x="1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2" name="Freeform 159"/>
            <p:cNvSpPr>
              <a:spLocks/>
            </p:cNvSpPr>
            <p:nvPr/>
          </p:nvSpPr>
          <p:spPr bwMode="auto">
            <a:xfrm>
              <a:off x="3454" y="3597"/>
              <a:ext cx="14" cy="11"/>
            </a:xfrm>
            <a:custGeom>
              <a:avLst/>
              <a:gdLst>
                <a:gd name="T0" fmla="*/ 4 w 28"/>
                <a:gd name="T1" fmla="*/ 4 h 21"/>
                <a:gd name="T2" fmla="*/ 5 w 28"/>
                <a:gd name="T3" fmla="*/ 6 h 21"/>
                <a:gd name="T4" fmla="*/ 7 w 28"/>
                <a:gd name="T5" fmla="*/ 4 h 21"/>
                <a:gd name="T6" fmla="*/ 5 w 28"/>
                <a:gd name="T7" fmla="*/ 0 h 21"/>
                <a:gd name="T8" fmla="*/ 0 w 28"/>
                <a:gd name="T9" fmla="*/ 3 h 21"/>
                <a:gd name="T10" fmla="*/ 2 w 28"/>
                <a:gd name="T11" fmla="*/ 2 h 21"/>
                <a:gd name="T12" fmla="*/ 4 w 28"/>
                <a:gd name="T13" fmla="*/ 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1"/>
                <a:gd name="T23" fmla="*/ 28 w 28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1">
                  <a:moveTo>
                    <a:pt x="14" y="14"/>
                  </a:moveTo>
                  <a:lnTo>
                    <a:pt x="18" y="21"/>
                  </a:lnTo>
                  <a:lnTo>
                    <a:pt x="28" y="15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8" y="6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3" name="Freeform 160"/>
            <p:cNvSpPr>
              <a:spLocks/>
            </p:cNvSpPr>
            <p:nvPr/>
          </p:nvSpPr>
          <p:spPr bwMode="auto">
            <a:xfrm>
              <a:off x="3436" y="3519"/>
              <a:ext cx="5" cy="10"/>
            </a:xfrm>
            <a:custGeom>
              <a:avLst/>
              <a:gdLst>
                <a:gd name="T0" fmla="*/ 0 w 9"/>
                <a:gd name="T1" fmla="*/ 0 h 22"/>
                <a:gd name="T2" fmla="*/ 0 w 9"/>
                <a:gd name="T3" fmla="*/ 5 h 22"/>
                <a:gd name="T4" fmla="*/ 3 w 9"/>
                <a:gd name="T5" fmla="*/ 5 h 22"/>
                <a:gd name="T6" fmla="*/ 3 w 9"/>
                <a:gd name="T7" fmla="*/ 2 h 22"/>
                <a:gd name="T8" fmla="*/ 3 w 9"/>
                <a:gd name="T9" fmla="*/ 0 h 22"/>
                <a:gd name="T10" fmla="*/ 0 w 9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22"/>
                <a:gd name="T20" fmla="*/ 9 w 9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22">
                  <a:moveTo>
                    <a:pt x="0" y="0"/>
                  </a:moveTo>
                  <a:lnTo>
                    <a:pt x="0" y="22"/>
                  </a:lnTo>
                  <a:lnTo>
                    <a:pt x="9" y="22"/>
                  </a:lnTo>
                  <a:lnTo>
                    <a:pt x="9" y="11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4" name="Freeform 161"/>
            <p:cNvSpPr>
              <a:spLocks/>
            </p:cNvSpPr>
            <p:nvPr/>
          </p:nvSpPr>
          <p:spPr bwMode="auto">
            <a:xfrm>
              <a:off x="3438" y="3519"/>
              <a:ext cx="6" cy="10"/>
            </a:xfrm>
            <a:custGeom>
              <a:avLst/>
              <a:gdLst>
                <a:gd name="T0" fmla="*/ 1 w 13"/>
                <a:gd name="T1" fmla="*/ 2 h 22"/>
                <a:gd name="T2" fmla="*/ 0 w 13"/>
                <a:gd name="T3" fmla="*/ 4 h 22"/>
                <a:gd name="T4" fmla="*/ 0 w 13"/>
                <a:gd name="T5" fmla="*/ 5 h 22"/>
                <a:gd name="T6" fmla="*/ 2 w 13"/>
                <a:gd name="T7" fmla="*/ 3 h 22"/>
                <a:gd name="T8" fmla="*/ 3 w 13"/>
                <a:gd name="T9" fmla="*/ 0 h 22"/>
                <a:gd name="T10" fmla="*/ 1 w 13"/>
                <a:gd name="T11" fmla="*/ 0 h 22"/>
                <a:gd name="T12" fmla="*/ 1 w 13"/>
                <a:gd name="T13" fmla="*/ 0 h 22"/>
                <a:gd name="T14" fmla="*/ 1 w 13"/>
                <a:gd name="T15" fmla="*/ 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22"/>
                <a:gd name="T26" fmla="*/ 13 w 13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22">
                  <a:moveTo>
                    <a:pt x="5" y="11"/>
                  </a:moveTo>
                  <a:lnTo>
                    <a:pt x="0" y="20"/>
                  </a:lnTo>
                  <a:lnTo>
                    <a:pt x="3" y="22"/>
                  </a:lnTo>
                  <a:lnTo>
                    <a:pt x="8" y="13"/>
                  </a:lnTo>
                  <a:lnTo>
                    <a:pt x="13" y="3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5" name="Freeform 162"/>
            <p:cNvSpPr>
              <a:spLocks/>
            </p:cNvSpPr>
            <p:nvPr/>
          </p:nvSpPr>
          <p:spPr bwMode="auto">
            <a:xfrm>
              <a:off x="3440" y="3519"/>
              <a:ext cx="4" cy="11"/>
            </a:xfrm>
            <a:custGeom>
              <a:avLst/>
              <a:gdLst>
                <a:gd name="T0" fmla="*/ 0 w 10"/>
                <a:gd name="T1" fmla="*/ 5 h 21"/>
                <a:gd name="T2" fmla="*/ 1 w 10"/>
                <a:gd name="T3" fmla="*/ 6 h 21"/>
                <a:gd name="T4" fmla="*/ 2 w 10"/>
                <a:gd name="T5" fmla="*/ 6 h 21"/>
                <a:gd name="T6" fmla="*/ 2 w 10"/>
                <a:gd name="T7" fmla="*/ 3 h 21"/>
                <a:gd name="T8" fmla="*/ 2 w 10"/>
                <a:gd name="T9" fmla="*/ 0 h 21"/>
                <a:gd name="T10" fmla="*/ 1 w 10"/>
                <a:gd name="T11" fmla="*/ 0 h 21"/>
                <a:gd name="T12" fmla="*/ 1 w 10"/>
                <a:gd name="T13" fmla="*/ 3 h 21"/>
                <a:gd name="T14" fmla="*/ 0 w 10"/>
                <a:gd name="T15" fmla="*/ 5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1"/>
                <a:gd name="T26" fmla="*/ 10 w 1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1">
                  <a:moveTo>
                    <a:pt x="0" y="20"/>
                  </a:moveTo>
                  <a:lnTo>
                    <a:pt x="4" y="21"/>
                  </a:lnTo>
                  <a:lnTo>
                    <a:pt x="10" y="21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5" y="0"/>
                  </a:lnTo>
                  <a:lnTo>
                    <a:pt x="5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6" name="Freeform 163"/>
            <p:cNvSpPr>
              <a:spLocks/>
            </p:cNvSpPr>
            <p:nvPr/>
          </p:nvSpPr>
          <p:spPr bwMode="auto">
            <a:xfrm>
              <a:off x="3443" y="3519"/>
              <a:ext cx="5" cy="11"/>
            </a:xfrm>
            <a:custGeom>
              <a:avLst/>
              <a:gdLst>
                <a:gd name="T0" fmla="*/ 0 w 11"/>
                <a:gd name="T1" fmla="*/ 3 h 21"/>
                <a:gd name="T2" fmla="*/ 0 w 11"/>
                <a:gd name="T3" fmla="*/ 5 h 21"/>
                <a:gd name="T4" fmla="*/ 1 w 11"/>
                <a:gd name="T5" fmla="*/ 6 h 21"/>
                <a:gd name="T6" fmla="*/ 1 w 11"/>
                <a:gd name="T7" fmla="*/ 3 h 21"/>
                <a:gd name="T8" fmla="*/ 2 w 11"/>
                <a:gd name="T9" fmla="*/ 1 h 21"/>
                <a:gd name="T10" fmla="*/ 0 w 11"/>
                <a:gd name="T11" fmla="*/ 0 h 21"/>
                <a:gd name="T12" fmla="*/ 0 w 11"/>
                <a:gd name="T13" fmla="*/ 0 h 21"/>
                <a:gd name="T14" fmla="*/ 0 w 11"/>
                <a:gd name="T15" fmla="*/ 3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21"/>
                <a:gd name="T26" fmla="*/ 11 w 11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21">
                  <a:moveTo>
                    <a:pt x="3" y="11"/>
                  </a:moveTo>
                  <a:lnTo>
                    <a:pt x="0" y="20"/>
                  </a:lnTo>
                  <a:lnTo>
                    <a:pt x="4" y="21"/>
                  </a:lnTo>
                  <a:lnTo>
                    <a:pt x="7" y="12"/>
                  </a:lnTo>
                  <a:lnTo>
                    <a:pt x="11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7" name="Freeform 164"/>
            <p:cNvSpPr>
              <a:spLocks/>
            </p:cNvSpPr>
            <p:nvPr/>
          </p:nvSpPr>
          <p:spPr bwMode="auto">
            <a:xfrm>
              <a:off x="3445" y="3520"/>
              <a:ext cx="4" cy="11"/>
            </a:xfrm>
            <a:custGeom>
              <a:avLst/>
              <a:gdLst>
                <a:gd name="T0" fmla="*/ 0 w 8"/>
                <a:gd name="T1" fmla="*/ 5 h 22"/>
                <a:gd name="T2" fmla="*/ 1 w 8"/>
                <a:gd name="T3" fmla="*/ 6 h 22"/>
                <a:gd name="T4" fmla="*/ 2 w 8"/>
                <a:gd name="T5" fmla="*/ 6 h 22"/>
                <a:gd name="T6" fmla="*/ 2 w 8"/>
                <a:gd name="T7" fmla="*/ 3 h 22"/>
                <a:gd name="T8" fmla="*/ 2 w 8"/>
                <a:gd name="T9" fmla="*/ 0 h 22"/>
                <a:gd name="T10" fmla="*/ 1 w 8"/>
                <a:gd name="T11" fmla="*/ 0 h 22"/>
                <a:gd name="T12" fmla="*/ 1 w 8"/>
                <a:gd name="T13" fmla="*/ 3 h 22"/>
                <a:gd name="T14" fmla="*/ 0 w 8"/>
                <a:gd name="T15" fmla="*/ 5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22"/>
                <a:gd name="T26" fmla="*/ 8 w 8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22">
                  <a:moveTo>
                    <a:pt x="0" y="20"/>
                  </a:moveTo>
                  <a:lnTo>
                    <a:pt x="5" y="22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8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8" name="Freeform 165"/>
            <p:cNvSpPr>
              <a:spLocks/>
            </p:cNvSpPr>
            <p:nvPr/>
          </p:nvSpPr>
          <p:spPr bwMode="auto">
            <a:xfrm>
              <a:off x="3447" y="3520"/>
              <a:ext cx="6" cy="11"/>
            </a:xfrm>
            <a:custGeom>
              <a:avLst/>
              <a:gdLst>
                <a:gd name="T0" fmla="*/ 1 w 13"/>
                <a:gd name="T1" fmla="*/ 3 h 22"/>
                <a:gd name="T2" fmla="*/ 0 w 13"/>
                <a:gd name="T3" fmla="*/ 5 h 22"/>
                <a:gd name="T4" fmla="*/ 1 w 13"/>
                <a:gd name="T5" fmla="*/ 6 h 22"/>
                <a:gd name="T6" fmla="*/ 2 w 13"/>
                <a:gd name="T7" fmla="*/ 3 h 22"/>
                <a:gd name="T8" fmla="*/ 3 w 13"/>
                <a:gd name="T9" fmla="*/ 1 h 22"/>
                <a:gd name="T10" fmla="*/ 1 w 13"/>
                <a:gd name="T11" fmla="*/ 0 h 22"/>
                <a:gd name="T12" fmla="*/ 1 w 13"/>
                <a:gd name="T13" fmla="*/ 0 h 22"/>
                <a:gd name="T14" fmla="*/ 1 w 13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22"/>
                <a:gd name="T26" fmla="*/ 13 w 13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22">
                  <a:moveTo>
                    <a:pt x="5" y="11"/>
                  </a:moveTo>
                  <a:lnTo>
                    <a:pt x="0" y="20"/>
                  </a:lnTo>
                  <a:lnTo>
                    <a:pt x="4" y="22"/>
                  </a:lnTo>
                  <a:lnTo>
                    <a:pt x="8" y="13"/>
                  </a:lnTo>
                  <a:lnTo>
                    <a:pt x="13" y="3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599" name="Freeform 166"/>
            <p:cNvSpPr>
              <a:spLocks/>
            </p:cNvSpPr>
            <p:nvPr/>
          </p:nvSpPr>
          <p:spPr bwMode="auto">
            <a:xfrm>
              <a:off x="3448" y="3521"/>
              <a:ext cx="5" cy="11"/>
            </a:xfrm>
            <a:custGeom>
              <a:avLst/>
              <a:gdLst>
                <a:gd name="T0" fmla="*/ 0 w 9"/>
                <a:gd name="T1" fmla="*/ 5 h 22"/>
                <a:gd name="T2" fmla="*/ 1 w 9"/>
                <a:gd name="T3" fmla="*/ 6 h 22"/>
                <a:gd name="T4" fmla="*/ 3 w 9"/>
                <a:gd name="T5" fmla="*/ 6 h 22"/>
                <a:gd name="T6" fmla="*/ 3 w 9"/>
                <a:gd name="T7" fmla="*/ 3 h 22"/>
                <a:gd name="T8" fmla="*/ 3 w 9"/>
                <a:gd name="T9" fmla="*/ 0 h 22"/>
                <a:gd name="T10" fmla="*/ 1 w 9"/>
                <a:gd name="T11" fmla="*/ 0 h 22"/>
                <a:gd name="T12" fmla="*/ 1 w 9"/>
                <a:gd name="T13" fmla="*/ 3 h 22"/>
                <a:gd name="T14" fmla="*/ 0 w 9"/>
                <a:gd name="T15" fmla="*/ 5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2"/>
                <a:gd name="T26" fmla="*/ 9 w 9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2">
                  <a:moveTo>
                    <a:pt x="0" y="20"/>
                  </a:moveTo>
                  <a:lnTo>
                    <a:pt x="3" y="22"/>
                  </a:lnTo>
                  <a:lnTo>
                    <a:pt x="9" y="22"/>
                  </a:lnTo>
                  <a:lnTo>
                    <a:pt x="9" y="11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0" name="Freeform 167"/>
            <p:cNvSpPr>
              <a:spLocks/>
            </p:cNvSpPr>
            <p:nvPr/>
          </p:nvSpPr>
          <p:spPr bwMode="auto">
            <a:xfrm>
              <a:off x="3451" y="3521"/>
              <a:ext cx="6" cy="11"/>
            </a:xfrm>
            <a:custGeom>
              <a:avLst/>
              <a:gdLst>
                <a:gd name="T0" fmla="*/ 1 w 13"/>
                <a:gd name="T1" fmla="*/ 3 h 22"/>
                <a:gd name="T2" fmla="*/ 0 w 13"/>
                <a:gd name="T3" fmla="*/ 5 h 22"/>
                <a:gd name="T4" fmla="*/ 0 w 13"/>
                <a:gd name="T5" fmla="*/ 6 h 22"/>
                <a:gd name="T6" fmla="*/ 2 w 13"/>
                <a:gd name="T7" fmla="*/ 3 h 22"/>
                <a:gd name="T8" fmla="*/ 3 w 13"/>
                <a:gd name="T9" fmla="*/ 1 h 22"/>
                <a:gd name="T10" fmla="*/ 1 w 13"/>
                <a:gd name="T11" fmla="*/ 0 h 22"/>
                <a:gd name="T12" fmla="*/ 1 w 13"/>
                <a:gd name="T13" fmla="*/ 0 h 22"/>
                <a:gd name="T14" fmla="*/ 1 w 13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22"/>
                <a:gd name="T26" fmla="*/ 13 w 13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22">
                  <a:moveTo>
                    <a:pt x="5" y="11"/>
                  </a:moveTo>
                  <a:lnTo>
                    <a:pt x="0" y="20"/>
                  </a:lnTo>
                  <a:lnTo>
                    <a:pt x="3" y="22"/>
                  </a:lnTo>
                  <a:lnTo>
                    <a:pt x="8" y="12"/>
                  </a:lnTo>
                  <a:lnTo>
                    <a:pt x="13" y="3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1" name="Freeform 168"/>
            <p:cNvSpPr>
              <a:spLocks/>
            </p:cNvSpPr>
            <p:nvPr/>
          </p:nvSpPr>
          <p:spPr bwMode="auto">
            <a:xfrm>
              <a:off x="3452" y="3522"/>
              <a:ext cx="4" cy="11"/>
            </a:xfrm>
            <a:custGeom>
              <a:avLst/>
              <a:gdLst>
                <a:gd name="T0" fmla="*/ 0 w 8"/>
                <a:gd name="T1" fmla="*/ 6 h 22"/>
                <a:gd name="T2" fmla="*/ 0 w 8"/>
                <a:gd name="T3" fmla="*/ 6 h 22"/>
                <a:gd name="T4" fmla="*/ 1 w 8"/>
                <a:gd name="T5" fmla="*/ 6 h 22"/>
                <a:gd name="T6" fmla="*/ 2 w 8"/>
                <a:gd name="T7" fmla="*/ 6 h 22"/>
                <a:gd name="T8" fmla="*/ 2 w 8"/>
                <a:gd name="T9" fmla="*/ 3 h 22"/>
                <a:gd name="T10" fmla="*/ 2 w 8"/>
                <a:gd name="T11" fmla="*/ 0 h 22"/>
                <a:gd name="T12" fmla="*/ 1 w 8"/>
                <a:gd name="T13" fmla="*/ 0 h 22"/>
                <a:gd name="T14" fmla="*/ 1 w 8"/>
                <a:gd name="T15" fmla="*/ 3 h 22"/>
                <a:gd name="T16" fmla="*/ 0 w 8"/>
                <a:gd name="T17" fmla="*/ 6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2"/>
                <a:gd name="T29" fmla="*/ 8 w 8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2">
                  <a:moveTo>
                    <a:pt x="0" y="21"/>
                  </a:moveTo>
                  <a:lnTo>
                    <a:pt x="0" y="21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2" name="Freeform 169"/>
            <p:cNvSpPr>
              <a:spLocks/>
            </p:cNvSpPr>
            <p:nvPr/>
          </p:nvSpPr>
          <p:spPr bwMode="auto">
            <a:xfrm>
              <a:off x="3454" y="3522"/>
              <a:ext cx="6" cy="11"/>
            </a:xfrm>
            <a:custGeom>
              <a:avLst/>
              <a:gdLst>
                <a:gd name="T0" fmla="*/ 1 w 13"/>
                <a:gd name="T1" fmla="*/ 3 h 22"/>
                <a:gd name="T2" fmla="*/ 0 w 13"/>
                <a:gd name="T3" fmla="*/ 6 h 22"/>
                <a:gd name="T4" fmla="*/ 0 w 13"/>
                <a:gd name="T5" fmla="*/ 6 h 22"/>
                <a:gd name="T6" fmla="*/ 2 w 13"/>
                <a:gd name="T7" fmla="*/ 3 h 22"/>
                <a:gd name="T8" fmla="*/ 3 w 13"/>
                <a:gd name="T9" fmla="*/ 1 h 22"/>
                <a:gd name="T10" fmla="*/ 2 w 13"/>
                <a:gd name="T11" fmla="*/ 1 h 22"/>
                <a:gd name="T12" fmla="*/ 1 w 13"/>
                <a:gd name="T13" fmla="*/ 0 h 22"/>
                <a:gd name="T14" fmla="*/ 1 w 13"/>
                <a:gd name="T15" fmla="*/ 0 h 22"/>
                <a:gd name="T16" fmla="*/ 1 w 13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22"/>
                <a:gd name="T29" fmla="*/ 13 w 13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22">
                  <a:moveTo>
                    <a:pt x="5" y="11"/>
                  </a:moveTo>
                  <a:lnTo>
                    <a:pt x="0" y="21"/>
                  </a:lnTo>
                  <a:lnTo>
                    <a:pt x="3" y="22"/>
                  </a:lnTo>
                  <a:lnTo>
                    <a:pt x="8" y="13"/>
                  </a:lnTo>
                  <a:lnTo>
                    <a:pt x="13" y="4"/>
                  </a:lnTo>
                  <a:lnTo>
                    <a:pt x="10" y="2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3" name="Freeform 170"/>
            <p:cNvSpPr>
              <a:spLocks/>
            </p:cNvSpPr>
            <p:nvPr/>
          </p:nvSpPr>
          <p:spPr bwMode="auto">
            <a:xfrm>
              <a:off x="3454" y="3523"/>
              <a:ext cx="7" cy="9"/>
            </a:xfrm>
            <a:custGeom>
              <a:avLst/>
              <a:gdLst>
                <a:gd name="T0" fmla="*/ 2 w 14"/>
                <a:gd name="T1" fmla="*/ 3 h 17"/>
                <a:gd name="T2" fmla="*/ 0 w 14"/>
                <a:gd name="T3" fmla="*/ 4 h 17"/>
                <a:gd name="T4" fmla="*/ 1 w 14"/>
                <a:gd name="T5" fmla="*/ 5 h 17"/>
                <a:gd name="T6" fmla="*/ 2 w 14"/>
                <a:gd name="T7" fmla="*/ 3 h 17"/>
                <a:gd name="T8" fmla="*/ 4 w 14"/>
                <a:gd name="T9" fmla="*/ 1 h 17"/>
                <a:gd name="T10" fmla="*/ 3 w 14"/>
                <a:gd name="T11" fmla="*/ 1 h 17"/>
                <a:gd name="T12" fmla="*/ 3 w 14"/>
                <a:gd name="T13" fmla="*/ 0 h 17"/>
                <a:gd name="T14" fmla="*/ 3 w 14"/>
                <a:gd name="T15" fmla="*/ 0 h 17"/>
                <a:gd name="T16" fmla="*/ 2 w 14"/>
                <a:gd name="T17" fmla="*/ 3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7"/>
                <a:gd name="T29" fmla="*/ 14 w 14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7">
                  <a:moveTo>
                    <a:pt x="6" y="9"/>
                  </a:moveTo>
                  <a:lnTo>
                    <a:pt x="0" y="15"/>
                  </a:lnTo>
                  <a:lnTo>
                    <a:pt x="1" y="17"/>
                  </a:lnTo>
                  <a:lnTo>
                    <a:pt x="8" y="10"/>
                  </a:lnTo>
                  <a:lnTo>
                    <a:pt x="14" y="4"/>
                  </a:lnTo>
                  <a:lnTo>
                    <a:pt x="12" y="3"/>
                  </a:lnTo>
                  <a:lnTo>
                    <a:pt x="11" y="0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4" name="Freeform 171"/>
            <p:cNvSpPr>
              <a:spLocks/>
            </p:cNvSpPr>
            <p:nvPr/>
          </p:nvSpPr>
          <p:spPr bwMode="auto">
            <a:xfrm>
              <a:off x="3455" y="3524"/>
              <a:ext cx="17" cy="12"/>
            </a:xfrm>
            <a:custGeom>
              <a:avLst/>
              <a:gdLst>
                <a:gd name="T0" fmla="*/ 0 w 35"/>
                <a:gd name="T1" fmla="*/ 4 h 25"/>
                <a:gd name="T2" fmla="*/ 0 w 35"/>
                <a:gd name="T3" fmla="*/ 4 h 25"/>
                <a:gd name="T4" fmla="*/ 1 w 35"/>
                <a:gd name="T5" fmla="*/ 4 h 25"/>
                <a:gd name="T6" fmla="*/ 3 w 35"/>
                <a:gd name="T7" fmla="*/ 5 h 25"/>
                <a:gd name="T8" fmla="*/ 4 w 35"/>
                <a:gd name="T9" fmla="*/ 5 h 25"/>
                <a:gd name="T10" fmla="*/ 7 w 35"/>
                <a:gd name="T11" fmla="*/ 6 h 25"/>
                <a:gd name="T12" fmla="*/ 7 w 35"/>
                <a:gd name="T13" fmla="*/ 4 h 25"/>
                <a:gd name="T14" fmla="*/ 8 w 35"/>
                <a:gd name="T15" fmla="*/ 1 h 25"/>
                <a:gd name="T16" fmla="*/ 7 w 35"/>
                <a:gd name="T17" fmla="*/ 0 h 25"/>
                <a:gd name="T18" fmla="*/ 4 w 35"/>
                <a:gd name="T19" fmla="*/ 0 h 25"/>
                <a:gd name="T20" fmla="*/ 2 w 35"/>
                <a:gd name="T21" fmla="*/ 0 h 25"/>
                <a:gd name="T22" fmla="*/ 1 w 35"/>
                <a:gd name="T23" fmla="*/ 2 h 25"/>
                <a:gd name="T24" fmla="*/ 0 w 35"/>
                <a:gd name="T25" fmla="*/ 4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25"/>
                <a:gd name="T41" fmla="*/ 35 w 35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25">
                  <a:moveTo>
                    <a:pt x="0" y="16"/>
                  </a:moveTo>
                  <a:lnTo>
                    <a:pt x="0" y="16"/>
                  </a:lnTo>
                  <a:lnTo>
                    <a:pt x="5" y="19"/>
                  </a:lnTo>
                  <a:lnTo>
                    <a:pt x="14" y="20"/>
                  </a:lnTo>
                  <a:lnTo>
                    <a:pt x="19" y="22"/>
                  </a:lnTo>
                  <a:lnTo>
                    <a:pt x="28" y="25"/>
                  </a:lnTo>
                  <a:lnTo>
                    <a:pt x="31" y="16"/>
                  </a:lnTo>
                  <a:lnTo>
                    <a:pt x="35" y="6"/>
                  </a:lnTo>
                  <a:lnTo>
                    <a:pt x="28" y="3"/>
                  </a:lnTo>
                  <a:lnTo>
                    <a:pt x="17" y="2"/>
                  </a:lnTo>
                  <a:lnTo>
                    <a:pt x="8" y="0"/>
                  </a:lnTo>
                  <a:lnTo>
                    <a:pt x="7" y="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5" name="Freeform 172"/>
            <p:cNvSpPr>
              <a:spLocks/>
            </p:cNvSpPr>
            <p:nvPr/>
          </p:nvSpPr>
          <p:spPr bwMode="auto">
            <a:xfrm>
              <a:off x="3468" y="3527"/>
              <a:ext cx="15" cy="15"/>
            </a:xfrm>
            <a:custGeom>
              <a:avLst/>
              <a:gdLst>
                <a:gd name="T0" fmla="*/ 1 w 29"/>
                <a:gd name="T1" fmla="*/ 3 h 30"/>
                <a:gd name="T2" fmla="*/ 0 w 29"/>
                <a:gd name="T3" fmla="*/ 5 h 30"/>
                <a:gd name="T4" fmla="*/ 2 w 29"/>
                <a:gd name="T5" fmla="*/ 6 h 30"/>
                <a:gd name="T6" fmla="*/ 4 w 29"/>
                <a:gd name="T7" fmla="*/ 7 h 30"/>
                <a:gd name="T8" fmla="*/ 5 w 29"/>
                <a:gd name="T9" fmla="*/ 8 h 30"/>
                <a:gd name="T10" fmla="*/ 7 w 29"/>
                <a:gd name="T11" fmla="*/ 5 h 30"/>
                <a:gd name="T12" fmla="*/ 8 w 29"/>
                <a:gd name="T13" fmla="*/ 3 h 30"/>
                <a:gd name="T14" fmla="*/ 6 w 29"/>
                <a:gd name="T15" fmla="*/ 2 h 30"/>
                <a:gd name="T16" fmla="*/ 4 w 29"/>
                <a:gd name="T17" fmla="*/ 1 h 30"/>
                <a:gd name="T18" fmla="*/ 4 w 29"/>
                <a:gd name="T19" fmla="*/ 1 h 30"/>
                <a:gd name="T20" fmla="*/ 2 w 29"/>
                <a:gd name="T21" fmla="*/ 0 h 30"/>
                <a:gd name="T22" fmla="*/ 1 w 29"/>
                <a:gd name="T23" fmla="*/ 3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30"/>
                <a:gd name="T38" fmla="*/ 29 w 29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30">
                  <a:moveTo>
                    <a:pt x="4" y="10"/>
                  </a:moveTo>
                  <a:lnTo>
                    <a:pt x="0" y="19"/>
                  </a:lnTo>
                  <a:lnTo>
                    <a:pt x="6" y="22"/>
                  </a:lnTo>
                  <a:lnTo>
                    <a:pt x="14" y="27"/>
                  </a:lnTo>
                  <a:lnTo>
                    <a:pt x="20" y="30"/>
                  </a:lnTo>
                  <a:lnTo>
                    <a:pt x="25" y="20"/>
                  </a:lnTo>
                  <a:lnTo>
                    <a:pt x="29" y="11"/>
                  </a:lnTo>
                  <a:lnTo>
                    <a:pt x="23" y="8"/>
                  </a:lnTo>
                  <a:lnTo>
                    <a:pt x="15" y="3"/>
                  </a:lnTo>
                  <a:lnTo>
                    <a:pt x="8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6" name="Freeform 173"/>
            <p:cNvSpPr>
              <a:spLocks/>
            </p:cNvSpPr>
            <p:nvPr/>
          </p:nvSpPr>
          <p:spPr bwMode="auto">
            <a:xfrm>
              <a:off x="3478" y="3532"/>
              <a:ext cx="11" cy="13"/>
            </a:xfrm>
            <a:custGeom>
              <a:avLst/>
              <a:gdLst>
                <a:gd name="T0" fmla="*/ 2 w 22"/>
                <a:gd name="T1" fmla="*/ 3 h 26"/>
                <a:gd name="T2" fmla="*/ 0 w 22"/>
                <a:gd name="T3" fmla="*/ 5 h 26"/>
                <a:gd name="T4" fmla="*/ 3 w 22"/>
                <a:gd name="T5" fmla="*/ 7 h 26"/>
                <a:gd name="T6" fmla="*/ 4 w 22"/>
                <a:gd name="T7" fmla="*/ 5 h 26"/>
                <a:gd name="T8" fmla="*/ 6 w 22"/>
                <a:gd name="T9" fmla="*/ 4 h 26"/>
                <a:gd name="T10" fmla="*/ 2 w 22"/>
                <a:gd name="T11" fmla="*/ 0 h 26"/>
                <a:gd name="T12" fmla="*/ 3 w 22"/>
                <a:gd name="T13" fmla="*/ 1 h 26"/>
                <a:gd name="T14" fmla="*/ 2 w 22"/>
                <a:gd name="T15" fmla="*/ 3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6"/>
                <a:gd name="T26" fmla="*/ 22 w 22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6">
                  <a:moveTo>
                    <a:pt x="7" y="10"/>
                  </a:moveTo>
                  <a:lnTo>
                    <a:pt x="0" y="17"/>
                  </a:lnTo>
                  <a:lnTo>
                    <a:pt x="10" y="26"/>
                  </a:lnTo>
                  <a:lnTo>
                    <a:pt x="16" y="20"/>
                  </a:lnTo>
                  <a:lnTo>
                    <a:pt x="22" y="13"/>
                  </a:lnTo>
                  <a:lnTo>
                    <a:pt x="8" y="0"/>
                  </a:lnTo>
                  <a:lnTo>
                    <a:pt x="11" y="1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7" name="Freeform 174"/>
            <p:cNvSpPr>
              <a:spLocks/>
            </p:cNvSpPr>
            <p:nvPr/>
          </p:nvSpPr>
          <p:spPr bwMode="auto">
            <a:xfrm>
              <a:off x="3482" y="3539"/>
              <a:ext cx="12" cy="11"/>
            </a:xfrm>
            <a:custGeom>
              <a:avLst/>
              <a:gdLst>
                <a:gd name="T0" fmla="*/ 2 w 25"/>
                <a:gd name="T1" fmla="*/ 1 h 24"/>
                <a:gd name="T2" fmla="*/ 0 w 25"/>
                <a:gd name="T3" fmla="*/ 3 h 24"/>
                <a:gd name="T4" fmla="*/ 0 w 25"/>
                <a:gd name="T5" fmla="*/ 3 h 24"/>
                <a:gd name="T6" fmla="*/ 1 w 25"/>
                <a:gd name="T7" fmla="*/ 5 h 24"/>
                <a:gd name="T8" fmla="*/ 4 w 25"/>
                <a:gd name="T9" fmla="*/ 4 h 24"/>
                <a:gd name="T10" fmla="*/ 6 w 25"/>
                <a:gd name="T11" fmla="*/ 3 h 24"/>
                <a:gd name="T12" fmla="*/ 5 w 25"/>
                <a:gd name="T13" fmla="*/ 2 h 24"/>
                <a:gd name="T14" fmla="*/ 5 w 25"/>
                <a:gd name="T15" fmla="*/ 1 h 24"/>
                <a:gd name="T16" fmla="*/ 3 w 25"/>
                <a:gd name="T17" fmla="*/ 0 h 24"/>
                <a:gd name="T18" fmla="*/ 2 w 25"/>
                <a:gd name="T19" fmla="*/ 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4"/>
                <a:gd name="T32" fmla="*/ 25 w 25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4">
                  <a:moveTo>
                    <a:pt x="8" y="7"/>
                  </a:moveTo>
                  <a:lnTo>
                    <a:pt x="0" y="13"/>
                  </a:lnTo>
                  <a:lnTo>
                    <a:pt x="3" y="16"/>
                  </a:lnTo>
                  <a:lnTo>
                    <a:pt x="6" y="24"/>
                  </a:lnTo>
                  <a:lnTo>
                    <a:pt x="16" y="19"/>
                  </a:lnTo>
                  <a:lnTo>
                    <a:pt x="25" y="14"/>
                  </a:lnTo>
                  <a:lnTo>
                    <a:pt x="22" y="10"/>
                  </a:lnTo>
                  <a:lnTo>
                    <a:pt x="20" y="7"/>
                  </a:lnTo>
                  <a:lnTo>
                    <a:pt x="14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8" name="Freeform 175"/>
            <p:cNvSpPr>
              <a:spLocks/>
            </p:cNvSpPr>
            <p:nvPr/>
          </p:nvSpPr>
          <p:spPr bwMode="auto">
            <a:xfrm>
              <a:off x="3485" y="3544"/>
              <a:ext cx="10" cy="12"/>
            </a:xfrm>
            <a:custGeom>
              <a:avLst/>
              <a:gdLst>
                <a:gd name="T0" fmla="*/ 2 w 22"/>
                <a:gd name="T1" fmla="*/ 2 h 24"/>
                <a:gd name="T2" fmla="*/ 0 w 22"/>
                <a:gd name="T3" fmla="*/ 3 h 24"/>
                <a:gd name="T4" fmla="*/ 0 w 22"/>
                <a:gd name="T5" fmla="*/ 4 h 24"/>
                <a:gd name="T6" fmla="*/ 0 w 22"/>
                <a:gd name="T7" fmla="*/ 6 h 24"/>
                <a:gd name="T8" fmla="*/ 3 w 22"/>
                <a:gd name="T9" fmla="*/ 6 h 24"/>
                <a:gd name="T10" fmla="*/ 5 w 22"/>
                <a:gd name="T11" fmla="*/ 5 h 24"/>
                <a:gd name="T12" fmla="*/ 4 w 22"/>
                <a:gd name="T13" fmla="*/ 3 h 24"/>
                <a:gd name="T14" fmla="*/ 4 w 22"/>
                <a:gd name="T15" fmla="*/ 0 h 24"/>
                <a:gd name="T16" fmla="*/ 4 w 22"/>
                <a:gd name="T17" fmla="*/ 1 h 24"/>
                <a:gd name="T18" fmla="*/ 2 w 22"/>
                <a:gd name="T19" fmla="*/ 2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24"/>
                <a:gd name="T32" fmla="*/ 22 w 22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24">
                  <a:moveTo>
                    <a:pt x="10" y="8"/>
                  </a:moveTo>
                  <a:lnTo>
                    <a:pt x="0" y="10"/>
                  </a:lnTo>
                  <a:lnTo>
                    <a:pt x="2" y="16"/>
                  </a:lnTo>
                  <a:lnTo>
                    <a:pt x="3" y="24"/>
                  </a:lnTo>
                  <a:lnTo>
                    <a:pt x="13" y="22"/>
                  </a:lnTo>
                  <a:lnTo>
                    <a:pt x="22" y="20"/>
                  </a:lnTo>
                  <a:lnTo>
                    <a:pt x="20" y="13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09" name="Freeform 176"/>
            <p:cNvSpPr>
              <a:spLocks/>
            </p:cNvSpPr>
            <p:nvPr/>
          </p:nvSpPr>
          <p:spPr bwMode="auto">
            <a:xfrm>
              <a:off x="3485" y="3554"/>
              <a:ext cx="11" cy="5"/>
            </a:xfrm>
            <a:custGeom>
              <a:avLst/>
              <a:gdLst>
                <a:gd name="T0" fmla="*/ 3 w 22"/>
                <a:gd name="T1" fmla="*/ 1 h 10"/>
                <a:gd name="T2" fmla="*/ 0 w 22"/>
                <a:gd name="T3" fmla="*/ 1 h 10"/>
                <a:gd name="T4" fmla="*/ 0 w 22"/>
                <a:gd name="T5" fmla="*/ 3 h 10"/>
                <a:gd name="T6" fmla="*/ 3 w 22"/>
                <a:gd name="T7" fmla="*/ 3 h 10"/>
                <a:gd name="T8" fmla="*/ 6 w 22"/>
                <a:gd name="T9" fmla="*/ 3 h 10"/>
                <a:gd name="T10" fmla="*/ 6 w 22"/>
                <a:gd name="T11" fmla="*/ 2 h 10"/>
                <a:gd name="T12" fmla="*/ 5 w 22"/>
                <a:gd name="T13" fmla="*/ 0 h 10"/>
                <a:gd name="T14" fmla="*/ 3 w 22"/>
                <a:gd name="T15" fmla="*/ 1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0"/>
                <a:gd name="T26" fmla="*/ 22 w 22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0">
                  <a:moveTo>
                    <a:pt x="11" y="2"/>
                  </a:moveTo>
                  <a:lnTo>
                    <a:pt x="0" y="2"/>
                  </a:lnTo>
                  <a:lnTo>
                    <a:pt x="0" y="10"/>
                  </a:lnTo>
                  <a:lnTo>
                    <a:pt x="11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0" y="0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0" name="Freeform 177"/>
            <p:cNvSpPr>
              <a:spLocks/>
            </p:cNvSpPr>
            <p:nvPr/>
          </p:nvSpPr>
          <p:spPr bwMode="auto">
            <a:xfrm>
              <a:off x="3472" y="3556"/>
              <a:ext cx="24" cy="39"/>
            </a:xfrm>
            <a:custGeom>
              <a:avLst/>
              <a:gdLst>
                <a:gd name="T0" fmla="*/ 10 w 48"/>
                <a:gd name="T1" fmla="*/ 2 h 78"/>
                <a:gd name="T2" fmla="*/ 7 w 48"/>
                <a:gd name="T3" fmla="*/ 1 h 78"/>
                <a:gd name="T4" fmla="*/ 7 w 48"/>
                <a:gd name="T5" fmla="*/ 3 h 78"/>
                <a:gd name="T6" fmla="*/ 6 w 48"/>
                <a:gd name="T7" fmla="*/ 5 h 78"/>
                <a:gd name="T8" fmla="*/ 6 w 48"/>
                <a:gd name="T9" fmla="*/ 7 h 78"/>
                <a:gd name="T10" fmla="*/ 5 w 48"/>
                <a:gd name="T11" fmla="*/ 9 h 78"/>
                <a:gd name="T12" fmla="*/ 4 w 48"/>
                <a:gd name="T13" fmla="*/ 11 h 78"/>
                <a:gd name="T14" fmla="*/ 3 w 48"/>
                <a:gd name="T15" fmla="*/ 13 h 78"/>
                <a:gd name="T16" fmla="*/ 0 w 48"/>
                <a:gd name="T17" fmla="*/ 17 h 78"/>
                <a:gd name="T18" fmla="*/ 2 w 48"/>
                <a:gd name="T19" fmla="*/ 18 h 78"/>
                <a:gd name="T20" fmla="*/ 4 w 48"/>
                <a:gd name="T21" fmla="*/ 20 h 78"/>
                <a:gd name="T22" fmla="*/ 7 w 48"/>
                <a:gd name="T23" fmla="*/ 15 h 78"/>
                <a:gd name="T24" fmla="*/ 9 w 48"/>
                <a:gd name="T25" fmla="*/ 13 h 78"/>
                <a:gd name="T26" fmla="*/ 10 w 48"/>
                <a:gd name="T27" fmla="*/ 12 h 78"/>
                <a:gd name="T28" fmla="*/ 11 w 48"/>
                <a:gd name="T29" fmla="*/ 9 h 78"/>
                <a:gd name="T30" fmla="*/ 11 w 48"/>
                <a:gd name="T31" fmla="*/ 6 h 78"/>
                <a:gd name="T32" fmla="*/ 11 w 48"/>
                <a:gd name="T33" fmla="*/ 4 h 78"/>
                <a:gd name="T34" fmla="*/ 12 w 48"/>
                <a:gd name="T35" fmla="*/ 0 h 78"/>
                <a:gd name="T36" fmla="*/ 12 w 48"/>
                <a:gd name="T37" fmla="*/ 2 h 78"/>
                <a:gd name="T38" fmla="*/ 10 w 48"/>
                <a:gd name="T39" fmla="*/ 2 h 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78"/>
                <a:gd name="T62" fmla="*/ 48 w 48"/>
                <a:gd name="T63" fmla="*/ 78 h 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78">
                  <a:moveTo>
                    <a:pt x="37" y="6"/>
                  </a:moveTo>
                  <a:lnTo>
                    <a:pt x="27" y="4"/>
                  </a:lnTo>
                  <a:lnTo>
                    <a:pt x="26" y="12"/>
                  </a:lnTo>
                  <a:lnTo>
                    <a:pt x="24" y="21"/>
                  </a:lnTo>
                  <a:lnTo>
                    <a:pt x="23" y="26"/>
                  </a:lnTo>
                  <a:lnTo>
                    <a:pt x="20" y="34"/>
                  </a:lnTo>
                  <a:lnTo>
                    <a:pt x="15" y="43"/>
                  </a:lnTo>
                  <a:lnTo>
                    <a:pt x="10" y="52"/>
                  </a:lnTo>
                  <a:lnTo>
                    <a:pt x="0" y="66"/>
                  </a:lnTo>
                  <a:lnTo>
                    <a:pt x="7" y="72"/>
                  </a:lnTo>
                  <a:lnTo>
                    <a:pt x="15" y="78"/>
                  </a:lnTo>
                  <a:lnTo>
                    <a:pt x="29" y="61"/>
                  </a:lnTo>
                  <a:lnTo>
                    <a:pt x="34" y="52"/>
                  </a:lnTo>
                  <a:lnTo>
                    <a:pt x="38" y="46"/>
                  </a:lnTo>
                  <a:lnTo>
                    <a:pt x="41" y="35"/>
                  </a:lnTo>
                  <a:lnTo>
                    <a:pt x="43" y="24"/>
                  </a:lnTo>
                  <a:lnTo>
                    <a:pt x="44" y="15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1" name="Freeform 178"/>
            <p:cNvSpPr>
              <a:spLocks/>
            </p:cNvSpPr>
            <p:nvPr/>
          </p:nvSpPr>
          <p:spPr bwMode="auto">
            <a:xfrm>
              <a:off x="3460" y="3589"/>
              <a:ext cx="23" cy="18"/>
            </a:xfrm>
            <a:custGeom>
              <a:avLst/>
              <a:gdLst>
                <a:gd name="T0" fmla="*/ 8 w 46"/>
                <a:gd name="T1" fmla="*/ 2 h 36"/>
                <a:gd name="T2" fmla="*/ 7 w 46"/>
                <a:gd name="T3" fmla="*/ 0 h 36"/>
                <a:gd name="T4" fmla="*/ 5 w 46"/>
                <a:gd name="T5" fmla="*/ 2 h 36"/>
                <a:gd name="T6" fmla="*/ 1 w 46"/>
                <a:gd name="T7" fmla="*/ 5 h 36"/>
                <a:gd name="T8" fmla="*/ 0 w 46"/>
                <a:gd name="T9" fmla="*/ 5 h 36"/>
                <a:gd name="T10" fmla="*/ 3 w 46"/>
                <a:gd name="T11" fmla="*/ 9 h 36"/>
                <a:gd name="T12" fmla="*/ 7 w 46"/>
                <a:gd name="T13" fmla="*/ 6 h 36"/>
                <a:gd name="T14" fmla="*/ 7 w 46"/>
                <a:gd name="T15" fmla="*/ 6 h 36"/>
                <a:gd name="T16" fmla="*/ 12 w 46"/>
                <a:gd name="T17" fmla="*/ 1 h 36"/>
                <a:gd name="T18" fmla="*/ 10 w 46"/>
                <a:gd name="T19" fmla="*/ 3 h 36"/>
                <a:gd name="T20" fmla="*/ 8 w 46"/>
                <a:gd name="T21" fmla="*/ 2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36"/>
                <a:gd name="T35" fmla="*/ 46 w 46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36">
                  <a:moveTo>
                    <a:pt x="32" y="6"/>
                  </a:moveTo>
                  <a:lnTo>
                    <a:pt x="26" y="0"/>
                  </a:lnTo>
                  <a:lnTo>
                    <a:pt x="20" y="6"/>
                  </a:lnTo>
                  <a:lnTo>
                    <a:pt x="4" y="17"/>
                  </a:lnTo>
                  <a:lnTo>
                    <a:pt x="0" y="20"/>
                  </a:lnTo>
                  <a:lnTo>
                    <a:pt x="12" y="36"/>
                  </a:lnTo>
                  <a:lnTo>
                    <a:pt x="26" y="23"/>
                  </a:lnTo>
                  <a:lnTo>
                    <a:pt x="29" y="22"/>
                  </a:lnTo>
                  <a:lnTo>
                    <a:pt x="46" y="5"/>
                  </a:lnTo>
                  <a:lnTo>
                    <a:pt x="40" y="12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2" name="Freeform 179"/>
            <p:cNvSpPr>
              <a:spLocks/>
            </p:cNvSpPr>
            <p:nvPr/>
          </p:nvSpPr>
          <p:spPr bwMode="auto">
            <a:xfrm>
              <a:off x="3614" y="4127"/>
              <a:ext cx="34" cy="19"/>
            </a:xfrm>
            <a:custGeom>
              <a:avLst/>
              <a:gdLst>
                <a:gd name="T0" fmla="*/ 16 w 68"/>
                <a:gd name="T1" fmla="*/ 10 h 37"/>
                <a:gd name="T2" fmla="*/ 17 w 68"/>
                <a:gd name="T3" fmla="*/ 5 h 37"/>
                <a:gd name="T4" fmla="*/ 15 w 68"/>
                <a:gd name="T5" fmla="*/ 4 h 37"/>
                <a:gd name="T6" fmla="*/ 5 w 68"/>
                <a:gd name="T7" fmla="*/ 2 h 37"/>
                <a:gd name="T8" fmla="*/ 2 w 68"/>
                <a:gd name="T9" fmla="*/ 0 h 37"/>
                <a:gd name="T10" fmla="*/ 1 w 68"/>
                <a:gd name="T11" fmla="*/ 3 h 37"/>
                <a:gd name="T12" fmla="*/ 0 w 68"/>
                <a:gd name="T13" fmla="*/ 5 h 37"/>
                <a:gd name="T14" fmla="*/ 2 w 68"/>
                <a:gd name="T15" fmla="*/ 6 h 37"/>
                <a:gd name="T16" fmla="*/ 11 w 68"/>
                <a:gd name="T17" fmla="*/ 8 h 37"/>
                <a:gd name="T18" fmla="*/ 16 w 68"/>
                <a:gd name="T19" fmla="*/ 1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"/>
                <a:gd name="T31" fmla="*/ 0 h 37"/>
                <a:gd name="T32" fmla="*/ 68 w 68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" h="37">
                  <a:moveTo>
                    <a:pt x="62" y="37"/>
                  </a:moveTo>
                  <a:lnTo>
                    <a:pt x="68" y="19"/>
                  </a:lnTo>
                  <a:lnTo>
                    <a:pt x="59" y="16"/>
                  </a:lnTo>
                  <a:lnTo>
                    <a:pt x="18" y="5"/>
                  </a:lnTo>
                  <a:lnTo>
                    <a:pt x="6" y="0"/>
                  </a:lnTo>
                  <a:lnTo>
                    <a:pt x="3" y="9"/>
                  </a:lnTo>
                  <a:lnTo>
                    <a:pt x="0" y="19"/>
                  </a:lnTo>
                  <a:lnTo>
                    <a:pt x="9" y="23"/>
                  </a:lnTo>
                  <a:lnTo>
                    <a:pt x="43" y="31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3" name="Freeform 180"/>
            <p:cNvSpPr>
              <a:spLocks/>
            </p:cNvSpPr>
            <p:nvPr/>
          </p:nvSpPr>
          <p:spPr bwMode="auto">
            <a:xfrm>
              <a:off x="3589" y="4102"/>
              <a:ext cx="29" cy="34"/>
            </a:xfrm>
            <a:custGeom>
              <a:avLst/>
              <a:gdLst>
                <a:gd name="T0" fmla="*/ 14 w 58"/>
                <a:gd name="T1" fmla="*/ 15 h 68"/>
                <a:gd name="T2" fmla="*/ 15 w 58"/>
                <a:gd name="T3" fmla="*/ 12 h 68"/>
                <a:gd name="T4" fmla="*/ 10 w 58"/>
                <a:gd name="T5" fmla="*/ 10 h 68"/>
                <a:gd name="T6" fmla="*/ 9 w 58"/>
                <a:gd name="T7" fmla="*/ 9 h 68"/>
                <a:gd name="T8" fmla="*/ 7 w 58"/>
                <a:gd name="T9" fmla="*/ 7 h 68"/>
                <a:gd name="T10" fmla="*/ 6 w 58"/>
                <a:gd name="T11" fmla="*/ 6 h 68"/>
                <a:gd name="T12" fmla="*/ 6 w 58"/>
                <a:gd name="T13" fmla="*/ 4 h 68"/>
                <a:gd name="T14" fmla="*/ 5 w 58"/>
                <a:gd name="T15" fmla="*/ 0 h 68"/>
                <a:gd name="T16" fmla="*/ 3 w 58"/>
                <a:gd name="T17" fmla="*/ 1 h 68"/>
                <a:gd name="T18" fmla="*/ 0 w 58"/>
                <a:gd name="T19" fmla="*/ 1 h 68"/>
                <a:gd name="T20" fmla="*/ 1 w 58"/>
                <a:gd name="T21" fmla="*/ 6 h 68"/>
                <a:gd name="T22" fmla="*/ 2 w 58"/>
                <a:gd name="T23" fmla="*/ 9 h 68"/>
                <a:gd name="T24" fmla="*/ 4 w 58"/>
                <a:gd name="T25" fmla="*/ 10 h 68"/>
                <a:gd name="T26" fmla="*/ 5 w 58"/>
                <a:gd name="T27" fmla="*/ 13 h 68"/>
                <a:gd name="T28" fmla="*/ 8 w 58"/>
                <a:gd name="T29" fmla="*/ 15 h 68"/>
                <a:gd name="T30" fmla="*/ 10 w 58"/>
                <a:gd name="T31" fmla="*/ 16 h 68"/>
                <a:gd name="T32" fmla="*/ 13 w 58"/>
                <a:gd name="T33" fmla="*/ 17 h 68"/>
                <a:gd name="T34" fmla="*/ 14 w 58"/>
                <a:gd name="T35" fmla="*/ 15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8"/>
                <a:gd name="T55" fmla="*/ 0 h 68"/>
                <a:gd name="T56" fmla="*/ 58 w 58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8" h="68">
                  <a:moveTo>
                    <a:pt x="53" y="58"/>
                  </a:moveTo>
                  <a:lnTo>
                    <a:pt x="58" y="49"/>
                  </a:lnTo>
                  <a:lnTo>
                    <a:pt x="39" y="40"/>
                  </a:lnTo>
                  <a:lnTo>
                    <a:pt x="33" y="35"/>
                  </a:lnTo>
                  <a:lnTo>
                    <a:pt x="28" y="29"/>
                  </a:lnTo>
                  <a:lnTo>
                    <a:pt x="24" y="23"/>
                  </a:lnTo>
                  <a:lnTo>
                    <a:pt x="22" y="15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0" y="3"/>
                  </a:lnTo>
                  <a:lnTo>
                    <a:pt x="3" y="24"/>
                  </a:lnTo>
                  <a:lnTo>
                    <a:pt x="8" y="35"/>
                  </a:lnTo>
                  <a:lnTo>
                    <a:pt x="13" y="41"/>
                  </a:lnTo>
                  <a:lnTo>
                    <a:pt x="20" y="51"/>
                  </a:lnTo>
                  <a:lnTo>
                    <a:pt x="30" y="58"/>
                  </a:lnTo>
                  <a:lnTo>
                    <a:pt x="39" y="63"/>
                  </a:lnTo>
                  <a:lnTo>
                    <a:pt x="50" y="68"/>
                  </a:lnTo>
                  <a:lnTo>
                    <a:pt x="53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4" name="Freeform 181"/>
            <p:cNvSpPr>
              <a:spLocks/>
            </p:cNvSpPr>
            <p:nvPr/>
          </p:nvSpPr>
          <p:spPr bwMode="auto">
            <a:xfrm>
              <a:off x="3588" y="4076"/>
              <a:ext cx="20" cy="28"/>
            </a:xfrm>
            <a:custGeom>
              <a:avLst/>
              <a:gdLst>
                <a:gd name="T0" fmla="*/ 3 w 38"/>
                <a:gd name="T1" fmla="*/ 14 h 56"/>
                <a:gd name="T2" fmla="*/ 6 w 38"/>
                <a:gd name="T3" fmla="*/ 14 h 56"/>
                <a:gd name="T4" fmla="*/ 6 w 38"/>
                <a:gd name="T5" fmla="*/ 12 h 56"/>
                <a:gd name="T6" fmla="*/ 6 w 38"/>
                <a:gd name="T7" fmla="*/ 11 h 56"/>
                <a:gd name="T8" fmla="*/ 7 w 38"/>
                <a:gd name="T9" fmla="*/ 9 h 56"/>
                <a:gd name="T10" fmla="*/ 8 w 38"/>
                <a:gd name="T11" fmla="*/ 7 h 56"/>
                <a:gd name="T12" fmla="*/ 11 w 38"/>
                <a:gd name="T13" fmla="*/ 3 h 56"/>
                <a:gd name="T14" fmla="*/ 8 w 38"/>
                <a:gd name="T15" fmla="*/ 2 h 56"/>
                <a:gd name="T16" fmla="*/ 6 w 38"/>
                <a:gd name="T17" fmla="*/ 0 h 56"/>
                <a:gd name="T18" fmla="*/ 3 w 38"/>
                <a:gd name="T19" fmla="*/ 4 h 56"/>
                <a:gd name="T20" fmla="*/ 2 w 38"/>
                <a:gd name="T21" fmla="*/ 6 h 56"/>
                <a:gd name="T22" fmla="*/ 1 w 38"/>
                <a:gd name="T23" fmla="*/ 9 h 56"/>
                <a:gd name="T24" fmla="*/ 0 w 38"/>
                <a:gd name="T25" fmla="*/ 12 h 56"/>
                <a:gd name="T26" fmla="*/ 0 w 38"/>
                <a:gd name="T27" fmla="*/ 12 h 56"/>
                <a:gd name="T28" fmla="*/ 1 w 38"/>
                <a:gd name="T29" fmla="*/ 14 h 56"/>
                <a:gd name="T30" fmla="*/ 3 w 38"/>
                <a:gd name="T31" fmla="*/ 14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8"/>
                <a:gd name="T49" fmla="*/ 0 h 56"/>
                <a:gd name="T50" fmla="*/ 38 w 38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8" h="56">
                  <a:moveTo>
                    <a:pt x="11" y="54"/>
                  </a:moveTo>
                  <a:lnTo>
                    <a:pt x="21" y="54"/>
                  </a:lnTo>
                  <a:lnTo>
                    <a:pt x="21" y="45"/>
                  </a:lnTo>
                  <a:lnTo>
                    <a:pt x="23" y="42"/>
                  </a:lnTo>
                  <a:lnTo>
                    <a:pt x="25" y="36"/>
                  </a:lnTo>
                  <a:lnTo>
                    <a:pt x="29" y="25"/>
                  </a:lnTo>
                  <a:lnTo>
                    <a:pt x="38" y="9"/>
                  </a:lnTo>
                  <a:lnTo>
                    <a:pt x="29" y="5"/>
                  </a:lnTo>
                  <a:lnTo>
                    <a:pt x="20" y="0"/>
                  </a:lnTo>
                  <a:lnTo>
                    <a:pt x="11" y="15"/>
                  </a:lnTo>
                  <a:lnTo>
                    <a:pt x="6" y="23"/>
                  </a:lnTo>
                  <a:lnTo>
                    <a:pt x="4" y="33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56"/>
                  </a:lnTo>
                  <a:lnTo>
                    <a:pt x="11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5" name="Freeform 182"/>
            <p:cNvSpPr>
              <a:spLocks/>
            </p:cNvSpPr>
            <p:nvPr/>
          </p:nvSpPr>
          <p:spPr bwMode="auto">
            <a:xfrm>
              <a:off x="3591" y="4067"/>
              <a:ext cx="22" cy="21"/>
            </a:xfrm>
            <a:custGeom>
              <a:avLst/>
              <a:gdLst>
                <a:gd name="T0" fmla="*/ 6 w 43"/>
                <a:gd name="T1" fmla="*/ 6 h 42"/>
                <a:gd name="T2" fmla="*/ 8 w 43"/>
                <a:gd name="T3" fmla="*/ 7 h 42"/>
                <a:gd name="T4" fmla="*/ 10 w 43"/>
                <a:gd name="T5" fmla="*/ 5 h 42"/>
                <a:gd name="T6" fmla="*/ 11 w 43"/>
                <a:gd name="T7" fmla="*/ 3 h 42"/>
                <a:gd name="T8" fmla="*/ 10 w 43"/>
                <a:gd name="T9" fmla="*/ 2 h 42"/>
                <a:gd name="T10" fmla="*/ 8 w 43"/>
                <a:gd name="T11" fmla="*/ 0 h 42"/>
                <a:gd name="T12" fmla="*/ 6 w 43"/>
                <a:gd name="T13" fmla="*/ 3 h 42"/>
                <a:gd name="T14" fmla="*/ 0 w 43"/>
                <a:gd name="T15" fmla="*/ 11 h 42"/>
                <a:gd name="T16" fmla="*/ 4 w 43"/>
                <a:gd name="T17" fmla="*/ 5 h 42"/>
                <a:gd name="T18" fmla="*/ 6 w 43"/>
                <a:gd name="T19" fmla="*/ 6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42"/>
                <a:gd name="T32" fmla="*/ 43 w 43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42">
                  <a:moveTo>
                    <a:pt x="23" y="24"/>
                  </a:moveTo>
                  <a:lnTo>
                    <a:pt x="31" y="28"/>
                  </a:lnTo>
                  <a:lnTo>
                    <a:pt x="37" y="19"/>
                  </a:lnTo>
                  <a:lnTo>
                    <a:pt x="43" y="13"/>
                  </a:lnTo>
                  <a:lnTo>
                    <a:pt x="37" y="7"/>
                  </a:lnTo>
                  <a:lnTo>
                    <a:pt x="31" y="0"/>
                  </a:lnTo>
                  <a:lnTo>
                    <a:pt x="22" y="10"/>
                  </a:lnTo>
                  <a:lnTo>
                    <a:pt x="0" y="42"/>
                  </a:lnTo>
                  <a:lnTo>
                    <a:pt x="14" y="19"/>
                  </a:lnTo>
                  <a:lnTo>
                    <a:pt x="23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6" name="Freeform 183"/>
            <p:cNvSpPr>
              <a:spLocks/>
            </p:cNvSpPr>
            <p:nvPr/>
          </p:nvSpPr>
          <p:spPr bwMode="auto">
            <a:xfrm>
              <a:off x="3607" y="4063"/>
              <a:ext cx="10" cy="11"/>
            </a:xfrm>
            <a:custGeom>
              <a:avLst/>
              <a:gdLst>
                <a:gd name="T0" fmla="*/ 2 w 20"/>
                <a:gd name="T1" fmla="*/ 4 h 21"/>
                <a:gd name="T2" fmla="*/ 3 w 20"/>
                <a:gd name="T3" fmla="*/ 6 h 21"/>
                <a:gd name="T4" fmla="*/ 5 w 20"/>
                <a:gd name="T5" fmla="*/ 4 h 21"/>
                <a:gd name="T6" fmla="*/ 4 w 20"/>
                <a:gd name="T7" fmla="*/ 2 h 21"/>
                <a:gd name="T8" fmla="*/ 2 w 20"/>
                <a:gd name="T9" fmla="*/ 0 h 21"/>
                <a:gd name="T10" fmla="*/ 2 w 20"/>
                <a:gd name="T11" fmla="*/ 0 h 21"/>
                <a:gd name="T12" fmla="*/ 0 w 20"/>
                <a:gd name="T13" fmla="*/ 2 h 21"/>
                <a:gd name="T14" fmla="*/ 2 w 20"/>
                <a:gd name="T15" fmla="*/ 4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1"/>
                <a:gd name="T26" fmla="*/ 20 w 2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1">
                  <a:moveTo>
                    <a:pt x="6" y="14"/>
                  </a:moveTo>
                  <a:lnTo>
                    <a:pt x="12" y="21"/>
                  </a:lnTo>
                  <a:lnTo>
                    <a:pt x="20" y="15"/>
                  </a:lnTo>
                  <a:lnTo>
                    <a:pt x="14" y="7"/>
                  </a:lnTo>
                  <a:lnTo>
                    <a:pt x="8" y="0"/>
                  </a:lnTo>
                  <a:lnTo>
                    <a:pt x="0" y="7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7" name="Freeform 184"/>
            <p:cNvSpPr>
              <a:spLocks/>
            </p:cNvSpPr>
            <p:nvPr/>
          </p:nvSpPr>
          <p:spPr bwMode="auto">
            <a:xfrm>
              <a:off x="3611" y="4055"/>
              <a:ext cx="15" cy="19"/>
            </a:xfrm>
            <a:custGeom>
              <a:avLst/>
              <a:gdLst>
                <a:gd name="T0" fmla="*/ 3 w 29"/>
                <a:gd name="T1" fmla="*/ 8 h 37"/>
                <a:gd name="T2" fmla="*/ 1 w 29"/>
                <a:gd name="T3" fmla="*/ 10 h 37"/>
                <a:gd name="T4" fmla="*/ 4 w 29"/>
                <a:gd name="T5" fmla="*/ 7 h 37"/>
                <a:gd name="T6" fmla="*/ 8 w 29"/>
                <a:gd name="T7" fmla="*/ 5 h 37"/>
                <a:gd name="T8" fmla="*/ 5 w 29"/>
                <a:gd name="T9" fmla="*/ 0 h 37"/>
                <a:gd name="T10" fmla="*/ 3 w 29"/>
                <a:gd name="T11" fmla="*/ 2 h 37"/>
                <a:gd name="T12" fmla="*/ 0 w 29"/>
                <a:gd name="T13" fmla="*/ 5 h 37"/>
                <a:gd name="T14" fmla="*/ 2 w 29"/>
                <a:gd name="T15" fmla="*/ 6 h 37"/>
                <a:gd name="T16" fmla="*/ 3 w 29"/>
                <a:gd name="T17" fmla="*/ 8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7"/>
                <a:gd name="T29" fmla="*/ 29 w 29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7">
                  <a:moveTo>
                    <a:pt x="12" y="31"/>
                  </a:moveTo>
                  <a:lnTo>
                    <a:pt x="4" y="37"/>
                  </a:lnTo>
                  <a:lnTo>
                    <a:pt x="15" y="27"/>
                  </a:lnTo>
                  <a:lnTo>
                    <a:pt x="29" y="19"/>
                  </a:lnTo>
                  <a:lnTo>
                    <a:pt x="20" y="0"/>
                  </a:lnTo>
                  <a:lnTo>
                    <a:pt x="12" y="5"/>
                  </a:lnTo>
                  <a:lnTo>
                    <a:pt x="0" y="17"/>
                  </a:lnTo>
                  <a:lnTo>
                    <a:pt x="6" y="23"/>
                  </a:lnTo>
                  <a:lnTo>
                    <a:pt x="12" y="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8" name="Freeform 185"/>
            <p:cNvSpPr>
              <a:spLocks/>
            </p:cNvSpPr>
            <p:nvPr/>
          </p:nvSpPr>
          <p:spPr bwMode="auto">
            <a:xfrm>
              <a:off x="3593" y="3980"/>
              <a:ext cx="9" cy="11"/>
            </a:xfrm>
            <a:custGeom>
              <a:avLst/>
              <a:gdLst>
                <a:gd name="T0" fmla="*/ 0 w 19"/>
                <a:gd name="T1" fmla="*/ 0 h 22"/>
                <a:gd name="T2" fmla="*/ 0 w 19"/>
                <a:gd name="T3" fmla="*/ 6 h 22"/>
                <a:gd name="T4" fmla="*/ 4 w 19"/>
                <a:gd name="T5" fmla="*/ 6 h 22"/>
                <a:gd name="T6" fmla="*/ 4 w 19"/>
                <a:gd name="T7" fmla="*/ 3 h 22"/>
                <a:gd name="T8" fmla="*/ 4 w 19"/>
                <a:gd name="T9" fmla="*/ 0 h 22"/>
                <a:gd name="T10" fmla="*/ 0 w 19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2"/>
                <a:gd name="T20" fmla="*/ 19 w 19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2">
                  <a:moveTo>
                    <a:pt x="0" y="0"/>
                  </a:moveTo>
                  <a:lnTo>
                    <a:pt x="0" y="22"/>
                  </a:lnTo>
                  <a:lnTo>
                    <a:pt x="19" y="22"/>
                  </a:lnTo>
                  <a:lnTo>
                    <a:pt x="19" y="11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19" name="Freeform 186"/>
            <p:cNvSpPr>
              <a:spLocks/>
            </p:cNvSpPr>
            <p:nvPr/>
          </p:nvSpPr>
          <p:spPr bwMode="auto">
            <a:xfrm>
              <a:off x="3601" y="3980"/>
              <a:ext cx="5" cy="11"/>
            </a:xfrm>
            <a:custGeom>
              <a:avLst/>
              <a:gdLst>
                <a:gd name="T0" fmla="*/ 1 w 10"/>
                <a:gd name="T1" fmla="*/ 3 h 22"/>
                <a:gd name="T2" fmla="*/ 0 w 10"/>
                <a:gd name="T3" fmla="*/ 5 h 22"/>
                <a:gd name="T4" fmla="*/ 1 w 10"/>
                <a:gd name="T5" fmla="*/ 6 h 22"/>
                <a:gd name="T6" fmla="*/ 2 w 10"/>
                <a:gd name="T7" fmla="*/ 3 h 22"/>
                <a:gd name="T8" fmla="*/ 3 w 10"/>
                <a:gd name="T9" fmla="*/ 1 h 22"/>
                <a:gd name="T10" fmla="*/ 2 w 10"/>
                <a:gd name="T11" fmla="*/ 1 h 22"/>
                <a:gd name="T12" fmla="*/ 1 w 10"/>
                <a:gd name="T13" fmla="*/ 0 h 22"/>
                <a:gd name="T14" fmla="*/ 1 w 10"/>
                <a:gd name="T15" fmla="*/ 0 h 22"/>
                <a:gd name="T16" fmla="*/ 1 w 10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2"/>
                <a:gd name="T29" fmla="*/ 10 w 1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2">
                  <a:moveTo>
                    <a:pt x="3" y="11"/>
                  </a:moveTo>
                  <a:lnTo>
                    <a:pt x="0" y="20"/>
                  </a:lnTo>
                  <a:lnTo>
                    <a:pt x="4" y="22"/>
                  </a:lnTo>
                  <a:lnTo>
                    <a:pt x="7" y="12"/>
                  </a:lnTo>
                  <a:lnTo>
                    <a:pt x="10" y="3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0" name="Freeform 187"/>
            <p:cNvSpPr>
              <a:spLocks/>
            </p:cNvSpPr>
            <p:nvPr/>
          </p:nvSpPr>
          <p:spPr bwMode="auto">
            <a:xfrm>
              <a:off x="3603" y="3981"/>
              <a:ext cx="6" cy="11"/>
            </a:xfrm>
            <a:custGeom>
              <a:avLst/>
              <a:gdLst>
                <a:gd name="T0" fmla="*/ 0 w 11"/>
                <a:gd name="T1" fmla="*/ 5 h 21"/>
                <a:gd name="T2" fmla="*/ 0 w 11"/>
                <a:gd name="T3" fmla="*/ 5 h 21"/>
                <a:gd name="T4" fmla="*/ 1 w 11"/>
                <a:gd name="T5" fmla="*/ 6 h 21"/>
                <a:gd name="T6" fmla="*/ 3 w 11"/>
                <a:gd name="T7" fmla="*/ 6 h 21"/>
                <a:gd name="T8" fmla="*/ 3 w 11"/>
                <a:gd name="T9" fmla="*/ 3 h 21"/>
                <a:gd name="T10" fmla="*/ 3 w 11"/>
                <a:gd name="T11" fmla="*/ 0 h 21"/>
                <a:gd name="T12" fmla="*/ 1 w 11"/>
                <a:gd name="T13" fmla="*/ 0 h 21"/>
                <a:gd name="T14" fmla="*/ 1 w 11"/>
                <a:gd name="T15" fmla="*/ 3 h 21"/>
                <a:gd name="T16" fmla="*/ 0 w 11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1"/>
                <a:gd name="T29" fmla="*/ 11 w 1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1">
                  <a:moveTo>
                    <a:pt x="0" y="2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11" y="21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3" y="0"/>
                  </a:lnTo>
                  <a:lnTo>
                    <a:pt x="3" y="1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1" name="Freeform 188"/>
            <p:cNvSpPr>
              <a:spLocks/>
            </p:cNvSpPr>
            <p:nvPr/>
          </p:nvSpPr>
          <p:spPr bwMode="auto">
            <a:xfrm>
              <a:off x="3606" y="3981"/>
              <a:ext cx="6" cy="11"/>
            </a:xfrm>
            <a:custGeom>
              <a:avLst/>
              <a:gdLst>
                <a:gd name="T0" fmla="*/ 1 w 13"/>
                <a:gd name="T1" fmla="*/ 3 h 21"/>
                <a:gd name="T2" fmla="*/ 0 w 13"/>
                <a:gd name="T3" fmla="*/ 5 h 21"/>
                <a:gd name="T4" fmla="*/ 0 w 13"/>
                <a:gd name="T5" fmla="*/ 6 h 21"/>
                <a:gd name="T6" fmla="*/ 2 w 13"/>
                <a:gd name="T7" fmla="*/ 3 h 21"/>
                <a:gd name="T8" fmla="*/ 3 w 13"/>
                <a:gd name="T9" fmla="*/ 1 h 21"/>
                <a:gd name="T10" fmla="*/ 1 w 13"/>
                <a:gd name="T11" fmla="*/ 0 h 21"/>
                <a:gd name="T12" fmla="*/ 1 w 13"/>
                <a:gd name="T13" fmla="*/ 0 h 21"/>
                <a:gd name="T14" fmla="*/ 1 w 13"/>
                <a:gd name="T15" fmla="*/ 3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21"/>
                <a:gd name="T26" fmla="*/ 13 w 13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21">
                  <a:moveTo>
                    <a:pt x="5" y="1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8" y="12"/>
                  </a:lnTo>
                  <a:lnTo>
                    <a:pt x="13" y="3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2" name="Freeform 189"/>
            <p:cNvSpPr>
              <a:spLocks/>
            </p:cNvSpPr>
            <p:nvPr/>
          </p:nvSpPr>
          <p:spPr bwMode="auto">
            <a:xfrm>
              <a:off x="3608" y="3982"/>
              <a:ext cx="5" cy="10"/>
            </a:xfrm>
            <a:custGeom>
              <a:avLst/>
              <a:gdLst>
                <a:gd name="T0" fmla="*/ 0 w 11"/>
                <a:gd name="T1" fmla="*/ 4 h 22"/>
                <a:gd name="T2" fmla="*/ 0 w 11"/>
                <a:gd name="T3" fmla="*/ 4 h 22"/>
                <a:gd name="T4" fmla="*/ 1 w 11"/>
                <a:gd name="T5" fmla="*/ 5 h 22"/>
                <a:gd name="T6" fmla="*/ 2 w 11"/>
                <a:gd name="T7" fmla="*/ 5 h 22"/>
                <a:gd name="T8" fmla="*/ 2 w 11"/>
                <a:gd name="T9" fmla="*/ 2 h 22"/>
                <a:gd name="T10" fmla="*/ 2 w 11"/>
                <a:gd name="T11" fmla="*/ 0 h 22"/>
                <a:gd name="T12" fmla="*/ 1 w 11"/>
                <a:gd name="T13" fmla="*/ 0 h 22"/>
                <a:gd name="T14" fmla="*/ 1 w 11"/>
                <a:gd name="T15" fmla="*/ 2 h 22"/>
                <a:gd name="T16" fmla="*/ 0 w 11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0" y="20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5" y="0"/>
                  </a:lnTo>
                  <a:lnTo>
                    <a:pt x="5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3" name="Freeform 190"/>
            <p:cNvSpPr>
              <a:spLocks/>
            </p:cNvSpPr>
            <p:nvPr/>
          </p:nvSpPr>
          <p:spPr bwMode="auto">
            <a:xfrm>
              <a:off x="3611" y="3982"/>
              <a:ext cx="32" cy="20"/>
            </a:xfrm>
            <a:custGeom>
              <a:avLst/>
              <a:gdLst>
                <a:gd name="T0" fmla="*/ 1 w 63"/>
                <a:gd name="T1" fmla="*/ 3 h 40"/>
                <a:gd name="T2" fmla="*/ 0 w 63"/>
                <a:gd name="T3" fmla="*/ 5 h 40"/>
                <a:gd name="T4" fmla="*/ 1 w 63"/>
                <a:gd name="T5" fmla="*/ 6 h 40"/>
                <a:gd name="T6" fmla="*/ 5 w 63"/>
                <a:gd name="T7" fmla="*/ 6 h 40"/>
                <a:gd name="T8" fmla="*/ 9 w 63"/>
                <a:gd name="T9" fmla="*/ 8 h 40"/>
                <a:gd name="T10" fmla="*/ 10 w 63"/>
                <a:gd name="T11" fmla="*/ 9 h 40"/>
                <a:gd name="T12" fmla="*/ 13 w 63"/>
                <a:gd name="T13" fmla="*/ 10 h 40"/>
                <a:gd name="T14" fmla="*/ 13 w 63"/>
                <a:gd name="T15" fmla="*/ 10 h 40"/>
                <a:gd name="T16" fmla="*/ 15 w 63"/>
                <a:gd name="T17" fmla="*/ 9 h 40"/>
                <a:gd name="T18" fmla="*/ 16 w 63"/>
                <a:gd name="T19" fmla="*/ 7 h 40"/>
                <a:gd name="T20" fmla="*/ 14 w 63"/>
                <a:gd name="T21" fmla="*/ 5 h 40"/>
                <a:gd name="T22" fmla="*/ 13 w 63"/>
                <a:gd name="T23" fmla="*/ 5 h 40"/>
                <a:gd name="T24" fmla="*/ 11 w 63"/>
                <a:gd name="T25" fmla="*/ 3 h 40"/>
                <a:gd name="T26" fmla="*/ 7 w 63"/>
                <a:gd name="T27" fmla="*/ 2 h 40"/>
                <a:gd name="T28" fmla="*/ 4 w 63"/>
                <a:gd name="T29" fmla="*/ 1 h 40"/>
                <a:gd name="T30" fmla="*/ 3 w 63"/>
                <a:gd name="T31" fmla="*/ 1 h 40"/>
                <a:gd name="T32" fmla="*/ 1 w 63"/>
                <a:gd name="T33" fmla="*/ 0 h 40"/>
                <a:gd name="T34" fmla="*/ 1 w 63"/>
                <a:gd name="T35" fmla="*/ 0 h 40"/>
                <a:gd name="T36" fmla="*/ 1 w 63"/>
                <a:gd name="T37" fmla="*/ 3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40"/>
                <a:gd name="T59" fmla="*/ 63 w 63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40">
                  <a:moveTo>
                    <a:pt x="4" y="11"/>
                  </a:moveTo>
                  <a:lnTo>
                    <a:pt x="0" y="20"/>
                  </a:lnTo>
                  <a:lnTo>
                    <a:pt x="1" y="22"/>
                  </a:lnTo>
                  <a:lnTo>
                    <a:pt x="18" y="25"/>
                  </a:lnTo>
                  <a:lnTo>
                    <a:pt x="34" y="31"/>
                  </a:lnTo>
                  <a:lnTo>
                    <a:pt x="38" y="34"/>
                  </a:lnTo>
                  <a:lnTo>
                    <a:pt x="49" y="39"/>
                  </a:lnTo>
                  <a:lnTo>
                    <a:pt x="51" y="40"/>
                  </a:lnTo>
                  <a:lnTo>
                    <a:pt x="57" y="34"/>
                  </a:lnTo>
                  <a:lnTo>
                    <a:pt x="63" y="28"/>
                  </a:lnTo>
                  <a:lnTo>
                    <a:pt x="55" y="20"/>
                  </a:lnTo>
                  <a:lnTo>
                    <a:pt x="51" y="19"/>
                  </a:lnTo>
                  <a:lnTo>
                    <a:pt x="43" y="13"/>
                  </a:lnTo>
                  <a:lnTo>
                    <a:pt x="28" y="6"/>
                  </a:lnTo>
                  <a:lnTo>
                    <a:pt x="14" y="3"/>
                  </a:lnTo>
                  <a:lnTo>
                    <a:pt x="9" y="2"/>
                  </a:lnTo>
                  <a:lnTo>
                    <a:pt x="4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4" name="Freeform 191"/>
            <p:cNvSpPr>
              <a:spLocks/>
            </p:cNvSpPr>
            <p:nvPr/>
          </p:nvSpPr>
          <p:spPr bwMode="auto">
            <a:xfrm>
              <a:off x="3636" y="3995"/>
              <a:ext cx="10" cy="10"/>
            </a:xfrm>
            <a:custGeom>
              <a:avLst/>
              <a:gdLst>
                <a:gd name="T0" fmla="*/ 2 w 20"/>
                <a:gd name="T1" fmla="*/ 2 h 19"/>
                <a:gd name="T2" fmla="*/ 0 w 20"/>
                <a:gd name="T3" fmla="*/ 3 h 19"/>
                <a:gd name="T4" fmla="*/ 2 w 20"/>
                <a:gd name="T5" fmla="*/ 5 h 19"/>
                <a:gd name="T6" fmla="*/ 3 w 20"/>
                <a:gd name="T7" fmla="*/ 3 h 19"/>
                <a:gd name="T8" fmla="*/ 5 w 20"/>
                <a:gd name="T9" fmla="*/ 2 h 19"/>
                <a:gd name="T10" fmla="*/ 5 w 20"/>
                <a:gd name="T11" fmla="*/ 2 h 19"/>
                <a:gd name="T12" fmla="*/ 4 w 20"/>
                <a:gd name="T13" fmla="*/ 0 h 19"/>
                <a:gd name="T14" fmla="*/ 2 w 20"/>
                <a:gd name="T15" fmla="*/ 2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9"/>
                <a:gd name="T26" fmla="*/ 20 w 20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9">
                  <a:moveTo>
                    <a:pt x="8" y="6"/>
                  </a:moveTo>
                  <a:lnTo>
                    <a:pt x="0" y="12"/>
                  </a:lnTo>
                  <a:lnTo>
                    <a:pt x="5" y="19"/>
                  </a:lnTo>
                  <a:lnTo>
                    <a:pt x="13" y="12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5" name="Freeform 192"/>
            <p:cNvSpPr>
              <a:spLocks/>
            </p:cNvSpPr>
            <p:nvPr/>
          </p:nvSpPr>
          <p:spPr bwMode="auto">
            <a:xfrm>
              <a:off x="3636" y="3999"/>
              <a:ext cx="11" cy="8"/>
            </a:xfrm>
            <a:custGeom>
              <a:avLst/>
              <a:gdLst>
                <a:gd name="T0" fmla="*/ 1 w 23"/>
                <a:gd name="T1" fmla="*/ 3 h 17"/>
                <a:gd name="T2" fmla="*/ 0 w 23"/>
                <a:gd name="T3" fmla="*/ 1 h 17"/>
                <a:gd name="T4" fmla="*/ 2 w 23"/>
                <a:gd name="T5" fmla="*/ 4 h 17"/>
                <a:gd name="T6" fmla="*/ 4 w 23"/>
                <a:gd name="T7" fmla="*/ 2 h 17"/>
                <a:gd name="T8" fmla="*/ 5 w 23"/>
                <a:gd name="T9" fmla="*/ 1 h 17"/>
                <a:gd name="T10" fmla="*/ 4 w 23"/>
                <a:gd name="T11" fmla="*/ 0 h 17"/>
                <a:gd name="T12" fmla="*/ 3 w 23"/>
                <a:gd name="T13" fmla="*/ 1 h 17"/>
                <a:gd name="T14" fmla="*/ 1 w 23"/>
                <a:gd name="T15" fmla="*/ 3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17"/>
                <a:gd name="T26" fmla="*/ 23 w 23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17">
                  <a:moveTo>
                    <a:pt x="5" y="13"/>
                  </a:moveTo>
                  <a:lnTo>
                    <a:pt x="0" y="6"/>
                  </a:lnTo>
                  <a:lnTo>
                    <a:pt x="11" y="17"/>
                  </a:lnTo>
                  <a:lnTo>
                    <a:pt x="17" y="11"/>
                  </a:lnTo>
                  <a:lnTo>
                    <a:pt x="23" y="5"/>
                  </a:lnTo>
                  <a:lnTo>
                    <a:pt x="19" y="0"/>
                  </a:lnTo>
                  <a:lnTo>
                    <a:pt x="13" y="6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6" name="Freeform 193"/>
            <p:cNvSpPr>
              <a:spLocks/>
            </p:cNvSpPr>
            <p:nvPr/>
          </p:nvSpPr>
          <p:spPr bwMode="auto">
            <a:xfrm>
              <a:off x="3639" y="4001"/>
              <a:ext cx="11" cy="8"/>
            </a:xfrm>
            <a:custGeom>
              <a:avLst/>
              <a:gdLst>
                <a:gd name="T0" fmla="*/ 3 w 22"/>
                <a:gd name="T1" fmla="*/ 1 h 17"/>
                <a:gd name="T2" fmla="*/ 0 w 22"/>
                <a:gd name="T3" fmla="*/ 2 h 17"/>
                <a:gd name="T4" fmla="*/ 1 w 22"/>
                <a:gd name="T5" fmla="*/ 4 h 17"/>
                <a:gd name="T6" fmla="*/ 3 w 22"/>
                <a:gd name="T7" fmla="*/ 3 h 17"/>
                <a:gd name="T8" fmla="*/ 6 w 22"/>
                <a:gd name="T9" fmla="*/ 2 h 17"/>
                <a:gd name="T10" fmla="*/ 5 w 22"/>
                <a:gd name="T11" fmla="*/ 1 h 17"/>
                <a:gd name="T12" fmla="*/ 4 w 22"/>
                <a:gd name="T13" fmla="*/ 0 h 17"/>
                <a:gd name="T14" fmla="*/ 3 w 22"/>
                <a:gd name="T15" fmla="*/ 1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7"/>
                <a:gd name="T26" fmla="*/ 22 w 22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7">
                  <a:moveTo>
                    <a:pt x="9" y="6"/>
                  </a:moveTo>
                  <a:lnTo>
                    <a:pt x="0" y="11"/>
                  </a:lnTo>
                  <a:lnTo>
                    <a:pt x="3" y="17"/>
                  </a:lnTo>
                  <a:lnTo>
                    <a:pt x="12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5" y="0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7" name="Freeform 194"/>
            <p:cNvSpPr>
              <a:spLocks/>
            </p:cNvSpPr>
            <p:nvPr/>
          </p:nvSpPr>
          <p:spPr bwMode="auto">
            <a:xfrm>
              <a:off x="3641" y="4002"/>
              <a:ext cx="12" cy="14"/>
            </a:xfrm>
            <a:custGeom>
              <a:avLst/>
              <a:gdLst>
                <a:gd name="T0" fmla="*/ 3 w 23"/>
                <a:gd name="T1" fmla="*/ 3 h 28"/>
                <a:gd name="T2" fmla="*/ 0 w 23"/>
                <a:gd name="T3" fmla="*/ 4 h 28"/>
                <a:gd name="T4" fmla="*/ 1 w 23"/>
                <a:gd name="T5" fmla="*/ 6 h 28"/>
                <a:gd name="T6" fmla="*/ 2 w 23"/>
                <a:gd name="T7" fmla="*/ 7 h 28"/>
                <a:gd name="T8" fmla="*/ 4 w 23"/>
                <a:gd name="T9" fmla="*/ 7 h 28"/>
                <a:gd name="T10" fmla="*/ 6 w 23"/>
                <a:gd name="T11" fmla="*/ 7 h 28"/>
                <a:gd name="T12" fmla="*/ 6 w 23"/>
                <a:gd name="T13" fmla="*/ 4 h 28"/>
                <a:gd name="T14" fmla="*/ 4 w 23"/>
                <a:gd name="T15" fmla="*/ 0 h 28"/>
                <a:gd name="T16" fmla="*/ 5 w 23"/>
                <a:gd name="T17" fmla="*/ 2 h 28"/>
                <a:gd name="T18" fmla="*/ 3 w 23"/>
                <a:gd name="T19" fmla="*/ 3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8"/>
                <a:gd name="T32" fmla="*/ 23 w 2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8">
                  <a:moveTo>
                    <a:pt x="9" y="11"/>
                  </a:moveTo>
                  <a:lnTo>
                    <a:pt x="0" y="14"/>
                  </a:lnTo>
                  <a:lnTo>
                    <a:pt x="3" y="24"/>
                  </a:lnTo>
                  <a:lnTo>
                    <a:pt x="5" y="28"/>
                  </a:lnTo>
                  <a:lnTo>
                    <a:pt x="14" y="27"/>
                  </a:lnTo>
                  <a:lnTo>
                    <a:pt x="23" y="25"/>
                  </a:lnTo>
                  <a:lnTo>
                    <a:pt x="22" y="14"/>
                  </a:lnTo>
                  <a:lnTo>
                    <a:pt x="16" y="0"/>
                  </a:lnTo>
                  <a:lnTo>
                    <a:pt x="19" y="7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8" name="Freeform 195"/>
            <p:cNvSpPr>
              <a:spLocks/>
            </p:cNvSpPr>
            <p:nvPr/>
          </p:nvSpPr>
          <p:spPr bwMode="auto">
            <a:xfrm>
              <a:off x="3643" y="4014"/>
              <a:ext cx="10" cy="5"/>
            </a:xfrm>
            <a:custGeom>
              <a:avLst/>
              <a:gdLst>
                <a:gd name="T0" fmla="*/ 2 w 22"/>
                <a:gd name="T1" fmla="*/ 1 h 9"/>
                <a:gd name="T2" fmla="*/ 0 w 22"/>
                <a:gd name="T3" fmla="*/ 1 h 9"/>
                <a:gd name="T4" fmla="*/ 0 w 22"/>
                <a:gd name="T5" fmla="*/ 3 h 9"/>
                <a:gd name="T6" fmla="*/ 2 w 22"/>
                <a:gd name="T7" fmla="*/ 3 h 9"/>
                <a:gd name="T8" fmla="*/ 5 w 22"/>
                <a:gd name="T9" fmla="*/ 3 h 9"/>
                <a:gd name="T10" fmla="*/ 5 w 22"/>
                <a:gd name="T11" fmla="*/ 2 h 9"/>
                <a:gd name="T12" fmla="*/ 4 w 22"/>
                <a:gd name="T13" fmla="*/ 0 h 9"/>
                <a:gd name="T14" fmla="*/ 2 w 22"/>
                <a:gd name="T15" fmla="*/ 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9"/>
                <a:gd name="T26" fmla="*/ 22 w 2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9">
                  <a:moveTo>
                    <a:pt x="11" y="2"/>
                  </a:moveTo>
                  <a:lnTo>
                    <a:pt x="0" y="2"/>
                  </a:lnTo>
                  <a:lnTo>
                    <a:pt x="0" y="9"/>
                  </a:lnTo>
                  <a:lnTo>
                    <a:pt x="11" y="9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0" y="0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29" name="Freeform 196"/>
            <p:cNvSpPr>
              <a:spLocks/>
            </p:cNvSpPr>
            <p:nvPr/>
          </p:nvSpPr>
          <p:spPr bwMode="auto">
            <a:xfrm>
              <a:off x="3634" y="4016"/>
              <a:ext cx="19" cy="30"/>
            </a:xfrm>
            <a:custGeom>
              <a:avLst/>
              <a:gdLst>
                <a:gd name="T0" fmla="*/ 7 w 39"/>
                <a:gd name="T1" fmla="*/ 1 h 61"/>
                <a:gd name="T2" fmla="*/ 4 w 39"/>
                <a:gd name="T3" fmla="*/ 1 h 61"/>
                <a:gd name="T4" fmla="*/ 4 w 39"/>
                <a:gd name="T5" fmla="*/ 3 h 61"/>
                <a:gd name="T6" fmla="*/ 4 w 39"/>
                <a:gd name="T7" fmla="*/ 5 h 61"/>
                <a:gd name="T8" fmla="*/ 3 w 39"/>
                <a:gd name="T9" fmla="*/ 7 h 61"/>
                <a:gd name="T10" fmla="*/ 2 w 39"/>
                <a:gd name="T11" fmla="*/ 8 h 61"/>
                <a:gd name="T12" fmla="*/ 0 w 39"/>
                <a:gd name="T13" fmla="*/ 12 h 61"/>
                <a:gd name="T14" fmla="*/ 2 w 39"/>
                <a:gd name="T15" fmla="*/ 14 h 61"/>
                <a:gd name="T16" fmla="*/ 4 w 39"/>
                <a:gd name="T17" fmla="*/ 15 h 61"/>
                <a:gd name="T18" fmla="*/ 7 w 39"/>
                <a:gd name="T19" fmla="*/ 11 h 61"/>
                <a:gd name="T20" fmla="*/ 7 w 39"/>
                <a:gd name="T21" fmla="*/ 8 h 61"/>
                <a:gd name="T22" fmla="*/ 8 w 39"/>
                <a:gd name="T23" fmla="*/ 6 h 61"/>
                <a:gd name="T24" fmla="*/ 9 w 39"/>
                <a:gd name="T25" fmla="*/ 4 h 61"/>
                <a:gd name="T26" fmla="*/ 9 w 39"/>
                <a:gd name="T27" fmla="*/ 0 h 61"/>
                <a:gd name="T28" fmla="*/ 9 w 39"/>
                <a:gd name="T29" fmla="*/ 1 h 61"/>
                <a:gd name="T30" fmla="*/ 7 w 39"/>
                <a:gd name="T31" fmla="*/ 1 h 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61"/>
                <a:gd name="T50" fmla="*/ 39 w 39"/>
                <a:gd name="T51" fmla="*/ 61 h 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61">
                  <a:moveTo>
                    <a:pt x="28" y="6"/>
                  </a:moveTo>
                  <a:lnTo>
                    <a:pt x="19" y="5"/>
                  </a:lnTo>
                  <a:lnTo>
                    <a:pt x="17" y="13"/>
                  </a:lnTo>
                  <a:lnTo>
                    <a:pt x="16" y="20"/>
                  </a:lnTo>
                  <a:lnTo>
                    <a:pt x="13" y="28"/>
                  </a:lnTo>
                  <a:lnTo>
                    <a:pt x="9" y="34"/>
                  </a:lnTo>
                  <a:lnTo>
                    <a:pt x="0" y="51"/>
                  </a:lnTo>
                  <a:lnTo>
                    <a:pt x="9" y="56"/>
                  </a:lnTo>
                  <a:lnTo>
                    <a:pt x="19" y="61"/>
                  </a:lnTo>
                  <a:lnTo>
                    <a:pt x="28" y="47"/>
                  </a:lnTo>
                  <a:lnTo>
                    <a:pt x="31" y="34"/>
                  </a:lnTo>
                  <a:lnTo>
                    <a:pt x="34" y="27"/>
                  </a:lnTo>
                  <a:lnTo>
                    <a:pt x="36" y="16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30" name="Freeform 197"/>
            <p:cNvSpPr>
              <a:spLocks/>
            </p:cNvSpPr>
            <p:nvPr/>
          </p:nvSpPr>
          <p:spPr bwMode="auto">
            <a:xfrm>
              <a:off x="3629" y="4034"/>
              <a:ext cx="21" cy="21"/>
            </a:xfrm>
            <a:custGeom>
              <a:avLst/>
              <a:gdLst>
                <a:gd name="T0" fmla="*/ 5 w 44"/>
                <a:gd name="T1" fmla="*/ 5 h 42"/>
                <a:gd name="T2" fmla="*/ 3 w 44"/>
                <a:gd name="T3" fmla="*/ 4 h 42"/>
                <a:gd name="T4" fmla="*/ 1 w 44"/>
                <a:gd name="T5" fmla="*/ 6 h 42"/>
                <a:gd name="T6" fmla="*/ 0 w 44"/>
                <a:gd name="T7" fmla="*/ 8 h 42"/>
                <a:gd name="T8" fmla="*/ 1 w 44"/>
                <a:gd name="T9" fmla="*/ 9 h 42"/>
                <a:gd name="T10" fmla="*/ 3 w 44"/>
                <a:gd name="T11" fmla="*/ 11 h 42"/>
                <a:gd name="T12" fmla="*/ 5 w 44"/>
                <a:gd name="T13" fmla="*/ 9 h 42"/>
                <a:gd name="T14" fmla="*/ 10 w 44"/>
                <a:gd name="T15" fmla="*/ 0 h 42"/>
                <a:gd name="T16" fmla="*/ 7 w 44"/>
                <a:gd name="T17" fmla="*/ 6 h 42"/>
                <a:gd name="T18" fmla="*/ 5 w 44"/>
                <a:gd name="T19" fmla="*/ 5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42"/>
                <a:gd name="T32" fmla="*/ 44 w 44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42">
                  <a:moveTo>
                    <a:pt x="20" y="19"/>
                  </a:moveTo>
                  <a:lnTo>
                    <a:pt x="13" y="14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3" y="42"/>
                  </a:lnTo>
                  <a:lnTo>
                    <a:pt x="22" y="33"/>
                  </a:lnTo>
                  <a:lnTo>
                    <a:pt x="44" y="0"/>
                  </a:lnTo>
                  <a:lnTo>
                    <a:pt x="30" y="24"/>
                  </a:lnTo>
                  <a:lnTo>
                    <a:pt x="20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31" name="Freeform 198"/>
            <p:cNvSpPr>
              <a:spLocks/>
            </p:cNvSpPr>
            <p:nvPr/>
          </p:nvSpPr>
          <p:spPr bwMode="auto">
            <a:xfrm>
              <a:off x="3625" y="4048"/>
              <a:ext cx="10" cy="11"/>
            </a:xfrm>
            <a:custGeom>
              <a:avLst/>
              <a:gdLst>
                <a:gd name="T0" fmla="*/ 3 w 20"/>
                <a:gd name="T1" fmla="*/ 2 h 22"/>
                <a:gd name="T2" fmla="*/ 2 w 20"/>
                <a:gd name="T3" fmla="*/ 0 h 22"/>
                <a:gd name="T4" fmla="*/ 0 w 20"/>
                <a:gd name="T5" fmla="*/ 2 h 22"/>
                <a:gd name="T6" fmla="*/ 2 w 20"/>
                <a:gd name="T7" fmla="*/ 4 h 22"/>
                <a:gd name="T8" fmla="*/ 3 w 20"/>
                <a:gd name="T9" fmla="*/ 6 h 22"/>
                <a:gd name="T10" fmla="*/ 3 w 20"/>
                <a:gd name="T11" fmla="*/ 6 h 22"/>
                <a:gd name="T12" fmla="*/ 5 w 20"/>
                <a:gd name="T13" fmla="*/ 4 h 22"/>
                <a:gd name="T14" fmla="*/ 3 w 20"/>
                <a:gd name="T15" fmla="*/ 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2"/>
                <a:gd name="T26" fmla="*/ 20 w 2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2">
                  <a:moveTo>
                    <a:pt x="13" y="8"/>
                  </a:moveTo>
                  <a:lnTo>
                    <a:pt x="7" y="0"/>
                  </a:lnTo>
                  <a:lnTo>
                    <a:pt x="0" y="6"/>
                  </a:lnTo>
                  <a:lnTo>
                    <a:pt x="6" y="14"/>
                  </a:lnTo>
                  <a:lnTo>
                    <a:pt x="12" y="22"/>
                  </a:lnTo>
                  <a:lnTo>
                    <a:pt x="20" y="14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32" name="Freeform 199"/>
            <p:cNvSpPr>
              <a:spLocks/>
            </p:cNvSpPr>
            <p:nvPr/>
          </p:nvSpPr>
          <p:spPr bwMode="auto">
            <a:xfrm>
              <a:off x="3621" y="4048"/>
              <a:ext cx="10" cy="14"/>
            </a:xfrm>
            <a:custGeom>
              <a:avLst/>
              <a:gdLst>
                <a:gd name="T0" fmla="*/ 2 w 20"/>
                <a:gd name="T1" fmla="*/ 2 h 28"/>
                <a:gd name="T2" fmla="*/ 4 w 20"/>
                <a:gd name="T3" fmla="*/ 0 h 28"/>
                <a:gd name="T4" fmla="*/ 0 w 20"/>
                <a:gd name="T5" fmla="*/ 4 h 28"/>
                <a:gd name="T6" fmla="*/ 2 w 20"/>
                <a:gd name="T7" fmla="*/ 6 h 28"/>
                <a:gd name="T8" fmla="*/ 3 w 20"/>
                <a:gd name="T9" fmla="*/ 7 h 28"/>
                <a:gd name="T10" fmla="*/ 5 w 20"/>
                <a:gd name="T11" fmla="*/ 5 h 28"/>
                <a:gd name="T12" fmla="*/ 4 w 20"/>
                <a:gd name="T13" fmla="*/ 4 h 28"/>
                <a:gd name="T14" fmla="*/ 2 w 20"/>
                <a:gd name="T15" fmla="*/ 2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8"/>
                <a:gd name="T26" fmla="*/ 20 w 20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8">
                  <a:moveTo>
                    <a:pt x="8" y="6"/>
                  </a:moveTo>
                  <a:lnTo>
                    <a:pt x="15" y="0"/>
                  </a:lnTo>
                  <a:lnTo>
                    <a:pt x="0" y="16"/>
                  </a:lnTo>
                  <a:lnTo>
                    <a:pt x="6" y="22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14" y="14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33" name="Freeform 200"/>
            <p:cNvSpPr>
              <a:spLocks/>
            </p:cNvSpPr>
            <p:nvPr/>
          </p:nvSpPr>
          <p:spPr bwMode="auto">
            <a:xfrm>
              <a:off x="3616" y="4055"/>
              <a:ext cx="11" cy="12"/>
            </a:xfrm>
            <a:custGeom>
              <a:avLst/>
              <a:gdLst>
                <a:gd name="T0" fmla="*/ 4 w 21"/>
                <a:gd name="T1" fmla="*/ 2 h 23"/>
                <a:gd name="T2" fmla="*/ 3 w 21"/>
                <a:gd name="T3" fmla="*/ 0 h 23"/>
                <a:gd name="T4" fmla="*/ 0 w 21"/>
                <a:gd name="T5" fmla="*/ 2 h 23"/>
                <a:gd name="T6" fmla="*/ 3 w 21"/>
                <a:gd name="T7" fmla="*/ 6 h 23"/>
                <a:gd name="T8" fmla="*/ 3 w 21"/>
                <a:gd name="T9" fmla="*/ 6 h 23"/>
                <a:gd name="T10" fmla="*/ 6 w 21"/>
                <a:gd name="T11" fmla="*/ 4 h 23"/>
                <a:gd name="T12" fmla="*/ 4 w 21"/>
                <a:gd name="T13" fmla="*/ 2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3"/>
                <a:gd name="T23" fmla="*/ 21 w 21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3">
                  <a:moveTo>
                    <a:pt x="15" y="8"/>
                  </a:moveTo>
                  <a:lnTo>
                    <a:pt x="9" y="0"/>
                  </a:lnTo>
                  <a:lnTo>
                    <a:pt x="0" y="8"/>
                  </a:lnTo>
                  <a:lnTo>
                    <a:pt x="12" y="23"/>
                  </a:lnTo>
                  <a:lnTo>
                    <a:pt x="21" y="14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34" name="Freeform 201"/>
            <p:cNvSpPr>
              <a:spLocks/>
            </p:cNvSpPr>
            <p:nvPr/>
          </p:nvSpPr>
          <p:spPr bwMode="auto">
            <a:xfrm>
              <a:off x="3547" y="3969"/>
              <a:ext cx="48" cy="24"/>
            </a:xfrm>
            <a:custGeom>
              <a:avLst/>
              <a:gdLst>
                <a:gd name="T0" fmla="*/ 23 w 94"/>
                <a:gd name="T1" fmla="*/ 12 h 48"/>
                <a:gd name="T2" fmla="*/ 25 w 94"/>
                <a:gd name="T3" fmla="*/ 8 h 48"/>
                <a:gd name="T4" fmla="*/ 21 w 94"/>
                <a:gd name="T5" fmla="*/ 7 h 48"/>
                <a:gd name="T6" fmla="*/ 14 w 94"/>
                <a:gd name="T7" fmla="*/ 5 h 48"/>
                <a:gd name="T8" fmla="*/ 10 w 94"/>
                <a:gd name="T9" fmla="*/ 4 h 48"/>
                <a:gd name="T10" fmla="*/ 5 w 94"/>
                <a:gd name="T11" fmla="*/ 2 h 48"/>
                <a:gd name="T12" fmla="*/ 3 w 94"/>
                <a:gd name="T13" fmla="*/ 0 h 48"/>
                <a:gd name="T14" fmla="*/ 2 w 94"/>
                <a:gd name="T15" fmla="*/ 2 h 48"/>
                <a:gd name="T16" fmla="*/ 0 w 94"/>
                <a:gd name="T17" fmla="*/ 4 h 48"/>
                <a:gd name="T18" fmla="*/ 3 w 94"/>
                <a:gd name="T19" fmla="*/ 6 h 48"/>
                <a:gd name="T20" fmla="*/ 6 w 94"/>
                <a:gd name="T21" fmla="*/ 8 h 48"/>
                <a:gd name="T22" fmla="*/ 14 w 94"/>
                <a:gd name="T23" fmla="*/ 10 h 48"/>
                <a:gd name="T24" fmla="*/ 20 w 94"/>
                <a:gd name="T25" fmla="*/ 12 h 48"/>
                <a:gd name="T26" fmla="*/ 23 w 94"/>
                <a:gd name="T27" fmla="*/ 12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48"/>
                <a:gd name="T44" fmla="*/ 94 w 94"/>
                <a:gd name="T45" fmla="*/ 48 h 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48">
                  <a:moveTo>
                    <a:pt x="91" y="48"/>
                  </a:moveTo>
                  <a:lnTo>
                    <a:pt x="94" y="30"/>
                  </a:lnTo>
                  <a:lnTo>
                    <a:pt x="80" y="27"/>
                  </a:lnTo>
                  <a:lnTo>
                    <a:pt x="55" y="20"/>
                  </a:lnTo>
                  <a:lnTo>
                    <a:pt x="40" y="16"/>
                  </a:lnTo>
                  <a:lnTo>
                    <a:pt x="18" y="5"/>
                  </a:lnTo>
                  <a:lnTo>
                    <a:pt x="12" y="0"/>
                  </a:lnTo>
                  <a:lnTo>
                    <a:pt x="6" y="8"/>
                  </a:lnTo>
                  <a:lnTo>
                    <a:pt x="0" y="16"/>
                  </a:lnTo>
                  <a:lnTo>
                    <a:pt x="9" y="24"/>
                  </a:lnTo>
                  <a:lnTo>
                    <a:pt x="24" y="31"/>
                  </a:lnTo>
                  <a:lnTo>
                    <a:pt x="52" y="39"/>
                  </a:lnTo>
                  <a:lnTo>
                    <a:pt x="77" y="45"/>
                  </a:lnTo>
                  <a:lnTo>
                    <a:pt x="91" y="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35" name="Freeform 202"/>
            <p:cNvSpPr>
              <a:spLocks/>
            </p:cNvSpPr>
            <p:nvPr/>
          </p:nvSpPr>
          <p:spPr bwMode="auto">
            <a:xfrm>
              <a:off x="3537" y="3926"/>
              <a:ext cx="19" cy="54"/>
            </a:xfrm>
            <a:custGeom>
              <a:avLst/>
              <a:gdLst>
                <a:gd name="T0" fmla="*/ 7 w 37"/>
                <a:gd name="T1" fmla="*/ 24 h 108"/>
                <a:gd name="T2" fmla="*/ 8 w 37"/>
                <a:gd name="T3" fmla="*/ 22 h 108"/>
                <a:gd name="T4" fmla="*/ 8 w 37"/>
                <a:gd name="T5" fmla="*/ 22 h 108"/>
                <a:gd name="T6" fmla="*/ 6 w 37"/>
                <a:gd name="T7" fmla="*/ 18 h 108"/>
                <a:gd name="T8" fmla="*/ 6 w 37"/>
                <a:gd name="T9" fmla="*/ 18 h 108"/>
                <a:gd name="T10" fmla="*/ 5 w 37"/>
                <a:gd name="T11" fmla="*/ 14 h 108"/>
                <a:gd name="T12" fmla="*/ 5 w 37"/>
                <a:gd name="T13" fmla="*/ 12 h 108"/>
                <a:gd name="T14" fmla="*/ 6 w 37"/>
                <a:gd name="T15" fmla="*/ 10 h 108"/>
                <a:gd name="T16" fmla="*/ 6 w 37"/>
                <a:gd name="T17" fmla="*/ 8 h 108"/>
                <a:gd name="T18" fmla="*/ 7 w 37"/>
                <a:gd name="T19" fmla="*/ 7 h 108"/>
                <a:gd name="T20" fmla="*/ 10 w 37"/>
                <a:gd name="T21" fmla="*/ 3 h 108"/>
                <a:gd name="T22" fmla="*/ 7 w 37"/>
                <a:gd name="T23" fmla="*/ 1 h 108"/>
                <a:gd name="T24" fmla="*/ 5 w 37"/>
                <a:gd name="T25" fmla="*/ 0 h 108"/>
                <a:gd name="T26" fmla="*/ 3 w 37"/>
                <a:gd name="T27" fmla="*/ 4 h 108"/>
                <a:gd name="T28" fmla="*/ 2 w 37"/>
                <a:gd name="T29" fmla="*/ 7 h 108"/>
                <a:gd name="T30" fmla="*/ 1 w 37"/>
                <a:gd name="T31" fmla="*/ 9 h 108"/>
                <a:gd name="T32" fmla="*/ 1 w 37"/>
                <a:gd name="T33" fmla="*/ 12 h 108"/>
                <a:gd name="T34" fmla="*/ 0 w 37"/>
                <a:gd name="T35" fmla="*/ 14 h 108"/>
                <a:gd name="T36" fmla="*/ 1 w 37"/>
                <a:gd name="T37" fmla="*/ 19 h 108"/>
                <a:gd name="T38" fmla="*/ 2 w 37"/>
                <a:gd name="T39" fmla="*/ 22 h 108"/>
                <a:gd name="T40" fmla="*/ 3 w 37"/>
                <a:gd name="T41" fmla="*/ 23 h 108"/>
                <a:gd name="T42" fmla="*/ 7 w 37"/>
                <a:gd name="T43" fmla="*/ 27 h 108"/>
                <a:gd name="T44" fmla="*/ 5 w 37"/>
                <a:gd name="T45" fmla="*/ 26 h 108"/>
                <a:gd name="T46" fmla="*/ 7 w 37"/>
                <a:gd name="T47" fmla="*/ 24 h 10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7"/>
                <a:gd name="T73" fmla="*/ 0 h 108"/>
                <a:gd name="T74" fmla="*/ 37 w 37"/>
                <a:gd name="T75" fmla="*/ 108 h 10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7" h="108">
                  <a:moveTo>
                    <a:pt x="26" y="94"/>
                  </a:moveTo>
                  <a:lnTo>
                    <a:pt x="32" y="88"/>
                  </a:lnTo>
                  <a:lnTo>
                    <a:pt x="31" y="86"/>
                  </a:lnTo>
                  <a:lnTo>
                    <a:pt x="23" y="72"/>
                  </a:lnTo>
                  <a:lnTo>
                    <a:pt x="21" y="69"/>
                  </a:lnTo>
                  <a:lnTo>
                    <a:pt x="18" y="54"/>
                  </a:lnTo>
                  <a:lnTo>
                    <a:pt x="20" y="48"/>
                  </a:lnTo>
                  <a:lnTo>
                    <a:pt x="21" y="40"/>
                  </a:lnTo>
                  <a:lnTo>
                    <a:pt x="24" y="32"/>
                  </a:lnTo>
                  <a:lnTo>
                    <a:pt x="27" y="26"/>
                  </a:lnTo>
                  <a:lnTo>
                    <a:pt x="37" y="9"/>
                  </a:lnTo>
                  <a:lnTo>
                    <a:pt x="27" y="4"/>
                  </a:lnTo>
                  <a:lnTo>
                    <a:pt x="18" y="0"/>
                  </a:lnTo>
                  <a:lnTo>
                    <a:pt x="9" y="14"/>
                  </a:lnTo>
                  <a:lnTo>
                    <a:pt x="6" y="26"/>
                  </a:lnTo>
                  <a:lnTo>
                    <a:pt x="3" y="34"/>
                  </a:lnTo>
                  <a:lnTo>
                    <a:pt x="1" y="45"/>
                  </a:lnTo>
                  <a:lnTo>
                    <a:pt x="0" y="54"/>
                  </a:lnTo>
                  <a:lnTo>
                    <a:pt x="3" y="76"/>
                  </a:lnTo>
                  <a:lnTo>
                    <a:pt x="7" y="88"/>
                  </a:lnTo>
                  <a:lnTo>
                    <a:pt x="9" y="89"/>
                  </a:lnTo>
                  <a:lnTo>
                    <a:pt x="27" y="108"/>
                  </a:lnTo>
                  <a:lnTo>
                    <a:pt x="20" y="102"/>
                  </a:lnTo>
                  <a:lnTo>
                    <a:pt x="26" y="9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636" name="Freeform 203"/>
            <p:cNvSpPr>
              <a:spLocks/>
            </p:cNvSpPr>
            <p:nvPr/>
          </p:nvSpPr>
          <p:spPr bwMode="auto">
            <a:xfrm>
              <a:off x="3540" y="3917"/>
              <a:ext cx="21" cy="20"/>
            </a:xfrm>
            <a:custGeom>
              <a:avLst/>
              <a:gdLst>
                <a:gd name="T0" fmla="*/ 5 w 44"/>
                <a:gd name="T1" fmla="*/ 5 h 42"/>
                <a:gd name="T2" fmla="*/ 7 w 44"/>
                <a:gd name="T3" fmla="*/ 6 h 42"/>
                <a:gd name="T4" fmla="*/ 9 w 44"/>
                <a:gd name="T5" fmla="*/ 4 h 42"/>
                <a:gd name="T6" fmla="*/ 10 w 44"/>
                <a:gd name="T7" fmla="*/ 3 h 42"/>
                <a:gd name="T8" fmla="*/ 9 w 44"/>
                <a:gd name="T9" fmla="*/ 1 h 42"/>
                <a:gd name="T10" fmla="*/ 7 w 44"/>
                <a:gd name="T11" fmla="*/ 0 h 42"/>
                <a:gd name="T12" fmla="*/ 5 w 44"/>
                <a:gd name="T13" fmla="*/ 2 h 42"/>
                <a:gd name="T14" fmla="*/ 0 w 44"/>
                <a:gd name="T15" fmla="*/ 10 h 42"/>
                <a:gd name="T16" fmla="*/ 3 w 44"/>
                <a:gd name="T17" fmla="*/ 4 h 42"/>
                <a:gd name="T18" fmla="*/ 5 w 44"/>
                <a:gd name="T19" fmla="*/ 5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42"/>
                <a:gd name="T32" fmla="*/ 44 w 44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42">
                  <a:moveTo>
                    <a:pt x="23" y="23"/>
                  </a:moveTo>
                  <a:lnTo>
                    <a:pt x="31" y="28"/>
                  </a:lnTo>
                  <a:lnTo>
                    <a:pt x="37" y="19"/>
                  </a:lnTo>
                  <a:lnTo>
                    <a:pt x="44" y="12"/>
                  </a:lnTo>
                  <a:lnTo>
                    <a:pt x="37" y="6"/>
                  </a:lnTo>
                  <a:lnTo>
                    <a:pt x="31" y="0"/>
                  </a:lnTo>
                  <a:lnTo>
                    <a:pt x="22" y="9"/>
                  </a:lnTo>
                  <a:lnTo>
                    <a:pt x="0" y="42"/>
                  </a:lnTo>
                  <a:lnTo>
                    <a:pt x="14" y="19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196" name="Group 204"/>
          <p:cNvGrpSpPr>
            <a:grpSpLocks/>
          </p:cNvGrpSpPr>
          <p:nvPr/>
        </p:nvGrpSpPr>
        <p:grpSpPr bwMode="auto">
          <a:xfrm>
            <a:off x="177800" y="1746250"/>
            <a:ext cx="8767763" cy="4481513"/>
            <a:chOff x="112" y="1100"/>
            <a:chExt cx="5523" cy="2823"/>
          </a:xfrm>
        </p:grpSpPr>
        <p:sp>
          <p:nvSpPr>
            <p:cNvPr id="8237" name="Freeform 205"/>
            <p:cNvSpPr>
              <a:spLocks/>
            </p:cNvSpPr>
            <p:nvPr/>
          </p:nvSpPr>
          <p:spPr bwMode="auto">
            <a:xfrm>
              <a:off x="3555" y="3913"/>
              <a:ext cx="10" cy="10"/>
            </a:xfrm>
            <a:custGeom>
              <a:avLst/>
              <a:gdLst>
                <a:gd name="T0" fmla="*/ 2 w 20"/>
                <a:gd name="T1" fmla="*/ 3 h 22"/>
                <a:gd name="T2" fmla="*/ 3 w 20"/>
                <a:gd name="T3" fmla="*/ 5 h 22"/>
                <a:gd name="T4" fmla="*/ 5 w 20"/>
                <a:gd name="T5" fmla="*/ 3 h 22"/>
                <a:gd name="T6" fmla="*/ 4 w 20"/>
                <a:gd name="T7" fmla="*/ 2 h 22"/>
                <a:gd name="T8" fmla="*/ 2 w 20"/>
                <a:gd name="T9" fmla="*/ 0 h 22"/>
                <a:gd name="T10" fmla="*/ 2 w 20"/>
                <a:gd name="T11" fmla="*/ 0 h 22"/>
                <a:gd name="T12" fmla="*/ 0 w 20"/>
                <a:gd name="T13" fmla="*/ 2 h 22"/>
                <a:gd name="T14" fmla="*/ 2 w 20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2"/>
                <a:gd name="T26" fmla="*/ 20 w 2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2">
                  <a:moveTo>
                    <a:pt x="6" y="14"/>
                  </a:moveTo>
                  <a:lnTo>
                    <a:pt x="13" y="22"/>
                  </a:lnTo>
                  <a:lnTo>
                    <a:pt x="20" y="16"/>
                  </a:lnTo>
                  <a:lnTo>
                    <a:pt x="1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8" name="Freeform 206"/>
            <p:cNvSpPr>
              <a:spLocks/>
            </p:cNvSpPr>
            <p:nvPr/>
          </p:nvSpPr>
          <p:spPr bwMode="auto">
            <a:xfrm>
              <a:off x="3559" y="3905"/>
              <a:ext cx="15" cy="18"/>
            </a:xfrm>
            <a:custGeom>
              <a:avLst/>
              <a:gdLst>
                <a:gd name="T0" fmla="*/ 3 w 29"/>
                <a:gd name="T1" fmla="*/ 7 h 37"/>
                <a:gd name="T2" fmla="*/ 2 w 29"/>
                <a:gd name="T3" fmla="*/ 9 h 37"/>
                <a:gd name="T4" fmla="*/ 4 w 29"/>
                <a:gd name="T5" fmla="*/ 6 h 37"/>
                <a:gd name="T6" fmla="*/ 8 w 29"/>
                <a:gd name="T7" fmla="*/ 4 h 37"/>
                <a:gd name="T8" fmla="*/ 5 w 29"/>
                <a:gd name="T9" fmla="*/ 0 h 37"/>
                <a:gd name="T10" fmla="*/ 3 w 29"/>
                <a:gd name="T11" fmla="*/ 1 h 37"/>
                <a:gd name="T12" fmla="*/ 0 w 29"/>
                <a:gd name="T13" fmla="*/ 4 h 37"/>
                <a:gd name="T14" fmla="*/ 2 w 29"/>
                <a:gd name="T15" fmla="*/ 5 h 37"/>
                <a:gd name="T16" fmla="*/ 3 w 29"/>
                <a:gd name="T17" fmla="*/ 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37"/>
                <a:gd name="T29" fmla="*/ 29 w 29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37">
                  <a:moveTo>
                    <a:pt x="12" y="31"/>
                  </a:moveTo>
                  <a:lnTo>
                    <a:pt x="5" y="37"/>
                  </a:lnTo>
                  <a:lnTo>
                    <a:pt x="15" y="26"/>
                  </a:lnTo>
                  <a:lnTo>
                    <a:pt x="29" y="18"/>
                  </a:lnTo>
                  <a:lnTo>
                    <a:pt x="20" y="0"/>
                  </a:lnTo>
                  <a:lnTo>
                    <a:pt x="12" y="4"/>
                  </a:lnTo>
                  <a:lnTo>
                    <a:pt x="0" y="17"/>
                  </a:lnTo>
                  <a:lnTo>
                    <a:pt x="6" y="23"/>
                  </a:lnTo>
                  <a:lnTo>
                    <a:pt x="12" y="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9" name="Freeform 207"/>
            <p:cNvSpPr>
              <a:spLocks/>
            </p:cNvSpPr>
            <p:nvPr/>
          </p:nvSpPr>
          <p:spPr bwMode="auto">
            <a:xfrm>
              <a:off x="3541" y="3829"/>
              <a:ext cx="8" cy="11"/>
            </a:xfrm>
            <a:custGeom>
              <a:avLst/>
              <a:gdLst>
                <a:gd name="T0" fmla="*/ 0 w 16"/>
                <a:gd name="T1" fmla="*/ 0 h 22"/>
                <a:gd name="T2" fmla="*/ 0 w 16"/>
                <a:gd name="T3" fmla="*/ 6 h 22"/>
                <a:gd name="T4" fmla="*/ 4 w 16"/>
                <a:gd name="T5" fmla="*/ 6 h 22"/>
                <a:gd name="T6" fmla="*/ 4 w 16"/>
                <a:gd name="T7" fmla="*/ 3 h 22"/>
                <a:gd name="T8" fmla="*/ 4 w 16"/>
                <a:gd name="T9" fmla="*/ 0 h 22"/>
                <a:gd name="T10" fmla="*/ 0 w 16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2"/>
                <a:gd name="T20" fmla="*/ 16 w 16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2">
                  <a:moveTo>
                    <a:pt x="0" y="0"/>
                  </a:moveTo>
                  <a:lnTo>
                    <a:pt x="0" y="22"/>
                  </a:lnTo>
                  <a:lnTo>
                    <a:pt x="16" y="22"/>
                  </a:lnTo>
                  <a:lnTo>
                    <a:pt x="16" y="11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0" name="Freeform 208"/>
            <p:cNvSpPr>
              <a:spLocks/>
            </p:cNvSpPr>
            <p:nvPr/>
          </p:nvSpPr>
          <p:spPr bwMode="auto">
            <a:xfrm>
              <a:off x="3547" y="3829"/>
              <a:ext cx="6" cy="11"/>
            </a:xfrm>
            <a:custGeom>
              <a:avLst/>
              <a:gdLst>
                <a:gd name="T0" fmla="*/ 1 w 11"/>
                <a:gd name="T1" fmla="*/ 3 h 22"/>
                <a:gd name="T2" fmla="*/ 0 w 11"/>
                <a:gd name="T3" fmla="*/ 5 h 22"/>
                <a:gd name="T4" fmla="*/ 1 w 11"/>
                <a:gd name="T5" fmla="*/ 6 h 22"/>
                <a:gd name="T6" fmla="*/ 2 w 11"/>
                <a:gd name="T7" fmla="*/ 3 h 22"/>
                <a:gd name="T8" fmla="*/ 3 w 11"/>
                <a:gd name="T9" fmla="*/ 1 h 22"/>
                <a:gd name="T10" fmla="*/ 1 w 11"/>
                <a:gd name="T11" fmla="*/ 0 h 22"/>
                <a:gd name="T12" fmla="*/ 1 w 11"/>
                <a:gd name="T13" fmla="*/ 0 h 22"/>
                <a:gd name="T14" fmla="*/ 1 w 11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22"/>
                <a:gd name="T26" fmla="*/ 11 w 11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22">
                  <a:moveTo>
                    <a:pt x="3" y="11"/>
                  </a:moveTo>
                  <a:lnTo>
                    <a:pt x="0" y="20"/>
                  </a:lnTo>
                  <a:lnTo>
                    <a:pt x="4" y="22"/>
                  </a:lnTo>
                  <a:lnTo>
                    <a:pt x="7" y="12"/>
                  </a:lnTo>
                  <a:lnTo>
                    <a:pt x="11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1" name="Freeform 209"/>
            <p:cNvSpPr>
              <a:spLocks/>
            </p:cNvSpPr>
            <p:nvPr/>
          </p:nvSpPr>
          <p:spPr bwMode="auto">
            <a:xfrm>
              <a:off x="3550" y="3830"/>
              <a:ext cx="3" cy="11"/>
            </a:xfrm>
            <a:custGeom>
              <a:avLst/>
              <a:gdLst>
                <a:gd name="T0" fmla="*/ 0 w 7"/>
                <a:gd name="T1" fmla="*/ 5 h 21"/>
                <a:gd name="T2" fmla="*/ 0 w 7"/>
                <a:gd name="T3" fmla="*/ 5 h 21"/>
                <a:gd name="T4" fmla="*/ 0 w 7"/>
                <a:gd name="T5" fmla="*/ 6 h 21"/>
                <a:gd name="T6" fmla="*/ 1 w 7"/>
                <a:gd name="T7" fmla="*/ 6 h 21"/>
                <a:gd name="T8" fmla="*/ 1 w 7"/>
                <a:gd name="T9" fmla="*/ 3 h 21"/>
                <a:gd name="T10" fmla="*/ 1 w 7"/>
                <a:gd name="T11" fmla="*/ 0 h 21"/>
                <a:gd name="T12" fmla="*/ 0 w 7"/>
                <a:gd name="T13" fmla="*/ 0 h 21"/>
                <a:gd name="T14" fmla="*/ 0 w 7"/>
                <a:gd name="T15" fmla="*/ 3 h 21"/>
                <a:gd name="T16" fmla="*/ 0 w 7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1"/>
                <a:gd name="T29" fmla="*/ 7 w 7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1">
                  <a:moveTo>
                    <a:pt x="0" y="2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7" y="1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1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2" name="Freeform 210"/>
            <p:cNvSpPr>
              <a:spLocks/>
            </p:cNvSpPr>
            <p:nvPr/>
          </p:nvSpPr>
          <p:spPr bwMode="auto">
            <a:xfrm>
              <a:off x="3551" y="3830"/>
              <a:ext cx="6" cy="11"/>
            </a:xfrm>
            <a:custGeom>
              <a:avLst/>
              <a:gdLst>
                <a:gd name="T0" fmla="*/ 1 w 11"/>
                <a:gd name="T1" fmla="*/ 3 h 21"/>
                <a:gd name="T2" fmla="*/ 0 w 11"/>
                <a:gd name="T3" fmla="*/ 5 h 21"/>
                <a:gd name="T4" fmla="*/ 2 w 11"/>
                <a:gd name="T5" fmla="*/ 6 h 21"/>
                <a:gd name="T6" fmla="*/ 2 w 11"/>
                <a:gd name="T7" fmla="*/ 3 h 21"/>
                <a:gd name="T8" fmla="*/ 3 w 11"/>
                <a:gd name="T9" fmla="*/ 1 h 21"/>
                <a:gd name="T10" fmla="*/ 2 w 11"/>
                <a:gd name="T11" fmla="*/ 1 h 21"/>
                <a:gd name="T12" fmla="*/ 1 w 11"/>
                <a:gd name="T13" fmla="*/ 0 h 21"/>
                <a:gd name="T14" fmla="*/ 1 w 11"/>
                <a:gd name="T15" fmla="*/ 0 h 21"/>
                <a:gd name="T16" fmla="*/ 1 w 11"/>
                <a:gd name="T17" fmla="*/ 3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1"/>
                <a:gd name="T29" fmla="*/ 11 w 1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1">
                  <a:moveTo>
                    <a:pt x="4" y="10"/>
                  </a:moveTo>
                  <a:lnTo>
                    <a:pt x="0" y="20"/>
                  </a:lnTo>
                  <a:lnTo>
                    <a:pt x="5" y="21"/>
                  </a:lnTo>
                  <a:lnTo>
                    <a:pt x="8" y="12"/>
                  </a:lnTo>
                  <a:lnTo>
                    <a:pt x="11" y="3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3" name="Freeform 211"/>
            <p:cNvSpPr>
              <a:spLocks/>
            </p:cNvSpPr>
            <p:nvPr/>
          </p:nvSpPr>
          <p:spPr bwMode="auto">
            <a:xfrm>
              <a:off x="3554" y="3831"/>
              <a:ext cx="4" cy="10"/>
            </a:xfrm>
            <a:custGeom>
              <a:avLst/>
              <a:gdLst>
                <a:gd name="T0" fmla="*/ 0 w 9"/>
                <a:gd name="T1" fmla="*/ 4 h 22"/>
                <a:gd name="T2" fmla="*/ 0 w 9"/>
                <a:gd name="T3" fmla="*/ 4 h 22"/>
                <a:gd name="T4" fmla="*/ 0 w 9"/>
                <a:gd name="T5" fmla="*/ 5 h 22"/>
                <a:gd name="T6" fmla="*/ 2 w 9"/>
                <a:gd name="T7" fmla="*/ 5 h 22"/>
                <a:gd name="T8" fmla="*/ 2 w 9"/>
                <a:gd name="T9" fmla="*/ 2 h 22"/>
                <a:gd name="T10" fmla="*/ 2 w 9"/>
                <a:gd name="T11" fmla="*/ 0 h 22"/>
                <a:gd name="T12" fmla="*/ 0 w 9"/>
                <a:gd name="T13" fmla="*/ 0 h 22"/>
                <a:gd name="T14" fmla="*/ 0 w 9"/>
                <a:gd name="T15" fmla="*/ 2 h 22"/>
                <a:gd name="T16" fmla="*/ 0 w 9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22"/>
                <a:gd name="T29" fmla="*/ 9 w 9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22">
                  <a:moveTo>
                    <a:pt x="0" y="20"/>
                  </a:moveTo>
                  <a:lnTo>
                    <a:pt x="0" y="20"/>
                  </a:lnTo>
                  <a:lnTo>
                    <a:pt x="3" y="22"/>
                  </a:lnTo>
                  <a:lnTo>
                    <a:pt x="9" y="22"/>
                  </a:lnTo>
                  <a:lnTo>
                    <a:pt x="9" y="11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4" name="Freeform 212"/>
            <p:cNvSpPr>
              <a:spLocks/>
            </p:cNvSpPr>
            <p:nvPr/>
          </p:nvSpPr>
          <p:spPr bwMode="auto">
            <a:xfrm>
              <a:off x="3557" y="3831"/>
              <a:ext cx="5" cy="10"/>
            </a:xfrm>
            <a:custGeom>
              <a:avLst/>
              <a:gdLst>
                <a:gd name="T0" fmla="*/ 0 w 11"/>
                <a:gd name="T1" fmla="*/ 2 h 22"/>
                <a:gd name="T2" fmla="*/ 0 w 11"/>
                <a:gd name="T3" fmla="*/ 4 h 22"/>
                <a:gd name="T4" fmla="*/ 1 w 11"/>
                <a:gd name="T5" fmla="*/ 5 h 22"/>
                <a:gd name="T6" fmla="*/ 2 w 11"/>
                <a:gd name="T7" fmla="*/ 3 h 22"/>
                <a:gd name="T8" fmla="*/ 2 w 11"/>
                <a:gd name="T9" fmla="*/ 0 h 22"/>
                <a:gd name="T10" fmla="*/ 1 w 11"/>
                <a:gd name="T11" fmla="*/ 0 h 22"/>
                <a:gd name="T12" fmla="*/ 0 w 11"/>
                <a:gd name="T13" fmla="*/ 0 h 22"/>
                <a:gd name="T14" fmla="*/ 0 w 11"/>
                <a:gd name="T15" fmla="*/ 0 h 22"/>
                <a:gd name="T16" fmla="*/ 0 w 11"/>
                <a:gd name="T17" fmla="*/ 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3" y="11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8" y="13"/>
                  </a:lnTo>
                  <a:lnTo>
                    <a:pt x="11" y="3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5" name="Freeform 213"/>
            <p:cNvSpPr>
              <a:spLocks/>
            </p:cNvSpPr>
            <p:nvPr/>
          </p:nvSpPr>
          <p:spPr bwMode="auto">
            <a:xfrm>
              <a:off x="3559" y="3831"/>
              <a:ext cx="3" cy="11"/>
            </a:xfrm>
            <a:custGeom>
              <a:avLst/>
              <a:gdLst>
                <a:gd name="T0" fmla="*/ 0 w 6"/>
                <a:gd name="T1" fmla="*/ 5 h 21"/>
                <a:gd name="T2" fmla="*/ 0 w 6"/>
                <a:gd name="T3" fmla="*/ 5 h 21"/>
                <a:gd name="T4" fmla="*/ 1 w 6"/>
                <a:gd name="T5" fmla="*/ 6 h 21"/>
                <a:gd name="T6" fmla="*/ 2 w 6"/>
                <a:gd name="T7" fmla="*/ 6 h 21"/>
                <a:gd name="T8" fmla="*/ 2 w 6"/>
                <a:gd name="T9" fmla="*/ 3 h 21"/>
                <a:gd name="T10" fmla="*/ 2 w 6"/>
                <a:gd name="T11" fmla="*/ 0 h 21"/>
                <a:gd name="T12" fmla="*/ 1 w 6"/>
                <a:gd name="T13" fmla="*/ 0 h 21"/>
                <a:gd name="T14" fmla="*/ 1 w 6"/>
                <a:gd name="T15" fmla="*/ 3 h 21"/>
                <a:gd name="T16" fmla="*/ 0 w 6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1"/>
                <a:gd name="T29" fmla="*/ 6 w 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1">
                  <a:moveTo>
                    <a:pt x="0" y="2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6" y="21"/>
                  </a:lnTo>
                  <a:lnTo>
                    <a:pt x="6" y="11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6" name="Freeform 214"/>
            <p:cNvSpPr>
              <a:spLocks/>
            </p:cNvSpPr>
            <p:nvPr/>
          </p:nvSpPr>
          <p:spPr bwMode="auto">
            <a:xfrm>
              <a:off x="3560" y="3831"/>
              <a:ext cx="17" cy="14"/>
            </a:xfrm>
            <a:custGeom>
              <a:avLst/>
              <a:gdLst>
                <a:gd name="T0" fmla="*/ 1 w 35"/>
                <a:gd name="T1" fmla="*/ 3 h 28"/>
                <a:gd name="T2" fmla="*/ 0 w 35"/>
                <a:gd name="T3" fmla="*/ 5 h 28"/>
                <a:gd name="T4" fmla="*/ 0 w 35"/>
                <a:gd name="T5" fmla="*/ 6 h 28"/>
                <a:gd name="T6" fmla="*/ 4 w 35"/>
                <a:gd name="T7" fmla="*/ 7 h 28"/>
                <a:gd name="T8" fmla="*/ 7 w 35"/>
                <a:gd name="T9" fmla="*/ 7 h 28"/>
                <a:gd name="T10" fmla="*/ 7 w 35"/>
                <a:gd name="T11" fmla="*/ 5 h 28"/>
                <a:gd name="T12" fmla="*/ 8 w 35"/>
                <a:gd name="T13" fmla="*/ 3 h 28"/>
                <a:gd name="T14" fmla="*/ 7 w 35"/>
                <a:gd name="T15" fmla="*/ 2 h 28"/>
                <a:gd name="T16" fmla="*/ 3 w 35"/>
                <a:gd name="T17" fmla="*/ 1 h 28"/>
                <a:gd name="T18" fmla="*/ 2 w 35"/>
                <a:gd name="T19" fmla="*/ 1 h 28"/>
                <a:gd name="T20" fmla="*/ 1 w 35"/>
                <a:gd name="T21" fmla="*/ 0 h 28"/>
                <a:gd name="T22" fmla="*/ 1 w 35"/>
                <a:gd name="T23" fmla="*/ 0 h 28"/>
                <a:gd name="T24" fmla="*/ 1 w 35"/>
                <a:gd name="T25" fmla="*/ 3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28"/>
                <a:gd name="T41" fmla="*/ 35 w 35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28">
                  <a:moveTo>
                    <a:pt x="5" y="11"/>
                  </a:moveTo>
                  <a:lnTo>
                    <a:pt x="0" y="20"/>
                  </a:lnTo>
                  <a:lnTo>
                    <a:pt x="2" y="21"/>
                  </a:lnTo>
                  <a:lnTo>
                    <a:pt x="19" y="25"/>
                  </a:lnTo>
                  <a:lnTo>
                    <a:pt x="28" y="28"/>
                  </a:lnTo>
                  <a:lnTo>
                    <a:pt x="31" y="18"/>
                  </a:lnTo>
                  <a:lnTo>
                    <a:pt x="35" y="9"/>
                  </a:lnTo>
                  <a:lnTo>
                    <a:pt x="28" y="6"/>
                  </a:lnTo>
                  <a:lnTo>
                    <a:pt x="14" y="3"/>
                  </a:lnTo>
                  <a:lnTo>
                    <a:pt x="10" y="1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7" name="Freeform 215"/>
            <p:cNvSpPr>
              <a:spLocks/>
            </p:cNvSpPr>
            <p:nvPr/>
          </p:nvSpPr>
          <p:spPr bwMode="auto">
            <a:xfrm>
              <a:off x="3573" y="3836"/>
              <a:ext cx="15" cy="15"/>
            </a:xfrm>
            <a:custGeom>
              <a:avLst/>
              <a:gdLst>
                <a:gd name="T0" fmla="*/ 1 w 29"/>
                <a:gd name="T1" fmla="*/ 3 h 29"/>
                <a:gd name="T2" fmla="*/ 0 w 29"/>
                <a:gd name="T3" fmla="*/ 5 h 29"/>
                <a:gd name="T4" fmla="*/ 2 w 29"/>
                <a:gd name="T5" fmla="*/ 6 h 29"/>
                <a:gd name="T6" fmla="*/ 4 w 29"/>
                <a:gd name="T7" fmla="*/ 7 h 29"/>
                <a:gd name="T8" fmla="*/ 5 w 29"/>
                <a:gd name="T9" fmla="*/ 8 h 29"/>
                <a:gd name="T10" fmla="*/ 7 w 29"/>
                <a:gd name="T11" fmla="*/ 5 h 29"/>
                <a:gd name="T12" fmla="*/ 8 w 29"/>
                <a:gd name="T13" fmla="*/ 3 h 29"/>
                <a:gd name="T14" fmla="*/ 6 w 29"/>
                <a:gd name="T15" fmla="*/ 2 h 29"/>
                <a:gd name="T16" fmla="*/ 4 w 29"/>
                <a:gd name="T17" fmla="*/ 1 h 29"/>
                <a:gd name="T18" fmla="*/ 4 w 29"/>
                <a:gd name="T19" fmla="*/ 1 h 29"/>
                <a:gd name="T20" fmla="*/ 2 w 29"/>
                <a:gd name="T21" fmla="*/ 0 h 29"/>
                <a:gd name="T22" fmla="*/ 1 w 29"/>
                <a:gd name="T23" fmla="*/ 3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29"/>
                <a:gd name="T38" fmla="*/ 29 w 29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29">
                  <a:moveTo>
                    <a:pt x="4" y="9"/>
                  </a:moveTo>
                  <a:lnTo>
                    <a:pt x="0" y="19"/>
                  </a:lnTo>
                  <a:lnTo>
                    <a:pt x="6" y="22"/>
                  </a:lnTo>
                  <a:lnTo>
                    <a:pt x="14" y="26"/>
                  </a:lnTo>
                  <a:lnTo>
                    <a:pt x="20" y="29"/>
                  </a:lnTo>
                  <a:lnTo>
                    <a:pt x="25" y="20"/>
                  </a:lnTo>
                  <a:lnTo>
                    <a:pt x="29" y="11"/>
                  </a:lnTo>
                  <a:lnTo>
                    <a:pt x="23" y="8"/>
                  </a:lnTo>
                  <a:lnTo>
                    <a:pt x="15" y="3"/>
                  </a:lnTo>
                  <a:lnTo>
                    <a:pt x="8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8" name="Freeform 216"/>
            <p:cNvSpPr>
              <a:spLocks/>
            </p:cNvSpPr>
            <p:nvPr/>
          </p:nvSpPr>
          <p:spPr bwMode="auto">
            <a:xfrm>
              <a:off x="3582" y="3841"/>
              <a:ext cx="9" cy="10"/>
            </a:xfrm>
            <a:custGeom>
              <a:avLst/>
              <a:gdLst>
                <a:gd name="T0" fmla="*/ 2 w 17"/>
                <a:gd name="T1" fmla="*/ 2 h 22"/>
                <a:gd name="T2" fmla="*/ 0 w 17"/>
                <a:gd name="T3" fmla="*/ 4 h 22"/>
                <a:gd name="T4" fmla="*/ 2 w 17"/>
                <a:gd name="T5" fmla="*/ 5 h 22"/>
                <a:gd name="T6" fmla="*/ 3 w 17"/>
                <a:gd name="T7" fmla="*/ 3 h 22"/>
                <a:gd name="T8" fmla="*/ 5 w 17"/>
                <a:gd name="T9" fmla="*/ 2 h 22"/>
                <a:gd name="T10" fmla="*/ 2 w 17"/>
                <a:gd name="T11" fmla="*/ 0 h 22"/>
                <a:gd name="T12" fmla="*/ 3 w 17"/>
                <a:gd name="T13" fmla="*/ 0 h 22"/>
                <a:gd name="T14" fmla="*/ 2 w 17"/>
                <a:gd name="T15" fmla="*/ 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2"/>
                <a:gd name="T26" fmla="*/ 17 w 17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2">
                  <a:moveTo>
                    <a:pt x="7" y="11"/>
                  </a:moveTo>
                  <a:lnTo>
                    <a:pt x="0" y="17"/>
                  </a:lnTo>
                  <a:lnTo>
                    <a:pt x="5" y="22"/>
                  </a:lnTo>
                  <a:lnTo>
                    <a:pt x="11" y="16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49" name="Freeform 217"/>
            <p:cNvSpPr>
              <a:spLocks/>
            </p:cNvSpPr>
            <p:nvPr/>
          </p:nvSpPr>
          <p:spPr bwMode="auto">
            <a:xfrm>
              <a:off x="3584" y="3845"/>
              <a:ext cx="10" cy="10"/>
            </a:xfrm>
            <a:custGeom>
              <a:avLst/>
              <a:gdLst>
                <a:gd name="T0" fmla="*/ 2 w 21"/>
                <a:gd name="T1" fmla="*/ 2 h 18"/>
                <a:gd name="T2" fmla="*/ 0 w 21"/>
                <a:gd name="T3" fmla="*/ 4 h 18"/>
                <a:gd name="T4" fmla="*/ 1 w 21"/>
                <a:gd name="T5" fmla="*/ 6 h 18"/>
                <a:gd name="T6" fmla="*/ 3 w 21"/>
                <a:gd name="T7" fmla="*/ 4 h 18"/>
                <a:gd name="T8" fmla="*/ 5 w 21"/>
                <a:gd name="T9" fmla="*/ 2 h 18"/>
                <a:gd name="T10" fmla="*/ 5 w 21"/>
                <a:gd name="T11" fmla="*/ 2 h 18"/>
                <a:gd name="T12" fmla="*/ 3 w 21"/>
                <a:gd name="T13" fmla="*/ 0 h 18"/>
                <a:gd name="T14" fmla="*/ 2 w 21"/>
                <a:gd name="T15" fmla="*/ 2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8"/>
                <a:gd name="T26" fmla="*/ 21 w 21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8">
                  <a:moveTo>
                    <a:pt x="8" y="6"/>
                  </a:moveTo>
                  <a:lnTo>
                    <a:pt x="0" y="12"/>
                  </a:lnTo>
                  <a:lnTo>
                    <a:pt x="5" y="18"/>
                  </a:lnTo>
                  <a:lnTo>
                    <a:pt x="13" y="12"/>
                  </a:lnTo>
                  <a:lnTo>
                    <a:pt x="21" y="6"/>
                  </a:lnTo>
                  <a:lnTo>
                    <a:pt x="14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0" name="Freeform 218"/>
            <p:cNvSpPr>
              <a:spLocks/>
            </p:cNvSpPr>
            <p:nvPr/>
          </p:nvSpPr>
          <p:spPr bwMode="auto">
            <a:xfrm>
              <a:off x="3584" y="3848"/>
              <a:ext cx="11" cy="9"/>
            </a:xfrm>
            <a:custGeom>
              <a:avLst/>
              <a:gdLst>
                <a:gd name="T0" fmla="*/ 1 w 24"/>
                <a:gd name="T1" fmla="*/ 3 h 17"/>
                <a:gd name="T2" fmla="*/ 0 w 24"/>
                <a:gd name="T3" fmla="*/ 2 h 17"/>
                <a:gd name="T4" fmla="*/ 2 w 24"/>
                <a:gd name="T5" fmla="*/ 5 h 17"/>
                <a:gd name="T6" fmla="*/ 4 w 24"/>
                <a:gd name="T7" fmla="*/ 3 h 17"/>
                <a:gd name="T8" fmla="*/ 5 w 24"/>
                <a:gd name="T9" fmla="*/ 1 h 17"/>
                <a:gd name="T10" fmla="*/ 4 w 24"/>
                <a:gd name="T11" fmla="*/ 0 h 17"/>
                <a:gd name="T12" fmla="*/ 3 w 24"/>
                <a:gd name="T13" fmla="*/ 2 h 17"/>
                <a:gd name="T14" fmla="*/ 1 w 24"/>
                <a:gd name="T15" fmla="*/ 3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17"/>
                <a:gd name="T26" fmla="*/ 24 w 24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17">
                  <a:moveTo>
                    <a:pt x="5" y="12"/>
                  </a:moveTo>
                  <a:lnTo>
                    <a:pt x="0" y="6"/>
                  </a:lnTo>
                  <a:lnTo>
                    <a:pt x="11" y="17"/>
                  </a:lnTo>
                  <a:lnTo>
                    <a:pt x="18" y="11"/>
                  </a:lnTo>
                  <a:lnTo>
                    <a:pt x="24" y="4"/>
                  </a:lnTo>
                  <a:lnTo>
                    <a:pt x="19" y="0"/>
                  </a:lnTo>
                  <a:lnTo>
                    <a:pt x="13" y="6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1" name="Freeform 219"/>
            <p:cNvSpPr>
              <a:spLocks/>
            </p:cNvSpPr>
            <p:nvPr/>
          </p:nvSpPr>
          <p:spPr bwMode="auto">
            <a:xfrm>
              <a:off x="3588" y="3851"/>
              <a:ext cx="10" cy="8"/>
            </a:xfrm>
            <a:custGeom>
              <a:avLst/>
              <a:gdLst>
                <a:gd name="T0" fmla="*/ 2 w 22"/>
                <a:gd name="T1" fmla="*/ 1 h 17"/>
                <a:gd name="T2" fmla="*/ 0 w 22"/>
                <a:gd name="T3" fmla="*/ 2 h 17"/>
                <a:gd name="T4" fmla="*/ 0 w 22"/>
                <a:gd name="T5" fmla="*/ 4 h 17"/>
                <a:gd name="T6" fmla="*/ 3 w 22"/>
                <a:gd name="T7" fmla="*/ 3 h 17"/>
                <a:gd name="T8" fmla="*/ 5 w 22"/>
                <a:gd name="T9" fmla="*/ 2 h 17"/>
                <a:gd name="T10" fmla="*/ 4 w 22"/>
                <a:gd name="T11" fmla="*/ 1 h 17"/>
                <a:gd name="T12" fmla="*/ 3 w 22"/>
                <a:gd name="T13" fmla="*/ 0 h 17"/>
                <a:gd name="T14" fmla="*/ 2 w 22"/>
                <a:gd name="T15" fmla="*/ 1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7"/>
                <a:gd name="T26" fmla="*/ 22 w 22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7">
                  <a:moveTo>
                    <a:pt x="10" y="7"/>
                  </a:moveTo>
                  <a:lnTo>
                    <a:pt x="0" y="11"/>
                  </a:lnTo>
                  <a:lnTo>
                    <a:pt x="3" y="17"/>
                  </a:lnTo>
                  <a:lnTo>
                    <a:pt x="13" y="13"/>
                  </a:lnTo>
                  <a:lnTo>
                    <a:pt x="22" y="8"/>
                  </a:lnTo>
                  <a:lnTo>
                    <a:pt x="20" y="5"/>
                  </a:lnTo>
                  <a:lnTo>
                    <a:pt x="16" y="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2" name="Freeform 220"/>
            <p:cNvSpPr>
              <a:spLocks/>
            </p:cNvSpPr>
            <p:nvPr/>
          </p:nvSpPr>
          <p:spPr bwMode="auto">
            <a:xfrm>
              <a:off x="3589" y="3851"/>
              <a:ext cx="12" cy="14"/>
            </a:xfrm>
            <a:custGeom>
              <a:avLst/>
              <a:gdLst>
                <a:gd name="T0" fmla="*/ 3 w 24"/>
                <a:gd name="T1" fmla="*/ 3 h 28"/>
                <a:gd name="T2" fmla="*/ 0 w 24"/>
                <a:gd name="T3" fmla="*/ 4 h 28"/>
                <a:gd name="T4" fmla="*/ 1 w 24"/>
                <a:gd name="T5" fmla="*/ 6 h 28"/>
                <a:gd name="T6" fmla="*/ 2 w 24"/>
                <a:gd name="T7" fmla="*/ 7 h 28"/>
                <a:gd name="T8" fmla="*/ 4 w 24"/>
                <a:gd name="T9" fmla="*/ 7 h 28"/>
                <a:gd name="T10" fmla="*/ 6 w 24"/>
                <a:gd name="T11" fmla="*/ 7 h 28"/>
                <a:gd name="T12" fmla="*/ 6 w 24"/>
                <a:gd name="T13" fmla="*/ 4 h 28"/>
                <a:gd name="T14" fmla="*/ 4 w 24"/>
                <a:gd name="T15" fmla="*/ 0 h 28"/>
                <a:gd name="T16" fmla="*/ 5 w 24"/>
                <a:gd name="T17" fmla="*/ 2 h 28"/>
                <a:gd name="T18" fmla="*/ 3 w 24"/>
                <a:gd name="T19" fmla="*/ 3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28"/>
                <a:gd name="T32" fmla="*/ 24 w 24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28">
                  <a:moveTo>
                    <a:pt x="10" y="11"/>
                  </a:moveTo>
                  <a:lnTo>
                    <a:pt x="0" y="14"/>
                  </a:lnTo>
                  <a:lnTo>
                    <a:pt x="3" y="23"/>
                  </a:lnTo>
                  <a:lnTo>
                    <a:pt x="5" y="28"/>
                  </a:lnTo>
                  <a:lnTo>
                    <a:pt x="14" y="26"/>
                  </a:lnTo>
                  <a:lnTo>
                    <a:pt x="24" y="25"/>
                  </a:lnTo>
                  <a:lnTo>
                    <a:pt x="22" y="14"/>
                  </a:lnTo>
                  <a:lnTo>
                    <a:pt x="16" y="0"/>
                  </a:lnTo>
                  <a:lnTo>
                    <a:pt x="19" y="6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3" name="Freeform 221"/>
            <p:cNvSpPr>
              <a:spLocks/>
            </p:cNvSpPr>
            <p:nvPr/>
          </p:nvSpPr>
          <p:spPr bwMode="auto">
            <a:xfrm>
              <a:off x="3591" y="3864"/>
              <a:ext cx="11" cy="8"/>
            </a:xfrm>
            <a:custGeom>
              <a:avLst/>
              <a:gdLst>
                <a:gd name="T0" fmla="*/ 3 w 22"/>
                <a:gd name="T1" fmla="*/ 0 h 17"/>
                <a:gd name="T2" fmla="*/ 0 w 22"/>
                <a:gd name="T3" fmla="*/ 0 h 17"/>
                <a:gd name="T4" fmla="*/ 0 w 22"/>
                <a:gd name="T5" fmla="*/ 4 h 17"/>
                <a:gd name="T6" fmla="*/ 3 w 22"/>
                <a:gd name="T7" fmla="*/ 4 h 17"/>
                <a:gd name="T8" fmla="*/ 6 w 22"/>
                <a:gd name="T9" fmla="*/ 4 h 17"/>
                <a:gd name="T10" fmla="*/ 6 w 22"/>
                <a:gd name="T11" fmla="*/ 2 h 17"/>
                <a:gd name="T12" fmla="*/ 6 w 22"/>
                <a:gd name="T13" fmla="*/ 0 h 17"/>
                <a:gd name="T14" fmla="*/ 3 w 22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7"/>
                <a:gd name="T26" fmla="*/ 22 w 22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7">
                  <a:moveTo>
                    <a:pt x="11" y="1"/>
                  </a:moveTo>
                  <a:lnTo>
                    <a:pt x="0" y="1"/>
                  </a:lnTo>
                  <a:lnTo>
                    <a:pt x="0" y="17"/>
                  </a:lnTo>
                  <a:lnTo>
                    <a:pt x="11" y="17"/>
                  </a:lnTo>
                  <a:lnTo>
                    <a:pt x="22" y="17"/>
                  </a:lnTo>
                  <a:lnTo>
                    <a:pt x="22" y="8"/>
                  </a:lnTo>
                  <a:lnTo>
                    <a:pt x="21" y="0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4" name="Freeform 222"/>
            <p:cNvSpPr>
              <a:spLocks/>
            </p:cNvSpPr>
            <p:nvPr/>
          </p:nvSpPr>
          <p:spPr bwMode="auto">
            <a:xfrm>
              <a:off x="3583" y="3869"/>
              <a:ext cx="19" cy="27"/>
            </a:xfrm>
            <a:custGeom>
              <a:avLst/>
              <a:gdLst>
                <a:gd name="T0" fmla="*/ 7 w 37"/>
                <a:gd name="T1" fmla="*/ 2 h 56"/>
                <a:gd name="T2" fmla="*/ 5 w 37"/>
                <a:gd name="T3" fmla="*/ 1 h 56"/>
                <a:gd name="T4" fmla="*/ 4 w 37"/>
                <a:gd name="T5" fmla="*/ 3 h 56"/>
                <a:gd name="T6" fmla="*/ 3 w 37"/>
                <a:gd name="T7" fmla="*/ 5 h 56"/>
                <a:gd name="T8" fmla="*/ 3 w 37"/>
                <a:gd name="T9" fmla="*/ 7 h 56"/>
                <a:gd name="T10" fmla="*/ 2 w 37"/>
                <a:gd name="T11" fmla="*/ 9 h 56"/>
                <a:gd name="T12" fmla="*/ 0 w 37"/>
                <a:gd name="T13" fmla="*/ 10 h 56"/>
                <a:gd name="T14" fmla="*/ 2 w 37"/>
                <a:gd name="T15" fmla="*/ 12 h 56"/>
                <a:gd name="T16" fmla="*/ 4 w 37"/>
                <a:gd name="T17" fmla="*/ 13 h 56"/>
                <a:gd name="T18" fmla="*/ 6 w 37"/>
                <a:gd name="T19" fmla="*/ 11 h 56"/>
                <a:gd name="T20" fmla="*/ 7 w 37"/>
                <a:gd name="T21" fmla="*/ 9 h 56"/>
                <a:gd name="T22" fmla="*/ 8 w 37"/>
                <a:gd name="T23" fmla="*/ 7 h 56"/>
                <a:gd name="T24" fmla="*/ 9 w 37"/>
                <a:gd name="T25" fmla="*/ 5 h 56"/>
                <a:gd name="T26" fmla="*/ 10 w 37"/>
                <a:gd name="T27" fmla="*/ 0 h 56"/>
                <a:gd name="T28" fmla="*/ 10 w 37"/>
                <a:gd name="T29" fmla="*/ 2 h 56"/>
                <a:gd name="T30" fmla="*/ 7 w 37"/>
                <a:gd name="T31" fmla="*/ 2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56"/>
                <a:gd name="T50" fmla="*/ 37 w 37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56">
                  <a:moveTo>
                    <a:pt x="26" y="8"/>
                  </a:moveTo>
                  <a:lnTo>
                    <a:pt x="17" y="6"/>
                  </a:lnTo>
                  <a:lnTo>
                    <a:pt x="15" y="14"/>
                  </a:lnTo>
                  <a:lnTo>
                    <a:pt x="12" y="22"/>
                  </a:lnTo>
                  <a:lnTo>
                    <a:pt x="9" y="28"/>
                  </a:lnTo>
                  <a:lnTo>
                    <a:pt x="5" y="39"/>
                  </a:lnTo>
                  <a:lnTo>
                    <a:pt x="0" y="43"/>
                  </a:lnTo>
                  <a:lnTo>
                    <a:pt x="8" y="50"/>
                  </a:lnTo>
                  <a:lnTo>
                    <a:pt x="15" y="56"/>
                  </a:lnTo>
                  <a:lnTo>
                    <a:pt x="23" y="45"/>
                  </a:lnTo>
                  <a:lnTo>
                    <a:pt x="28" y="40"/>
                  </a:lnTo>
                  <a:lnTo>
                    <a:pt x="31" y="28"/>
                  </a:lnTo>
                  <a:lnTo>
                    <a:pt x="34" y="20"/>
                  </a:lnTo>
                  <a:lnTo>
                    <a:pt x="37" y="0"/>
                  </a:lnTo>
                  <a:lnTo>
                    <a:pt x="37" y="8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5" name="Freeform 223"/>
            <p:cNvSpPr>
              <a:spLocks/>
            </p:cNvSpPr>
            <p:nvPr/>
          </p:nvSpPr>
          <p:spPr bwMode="auto">
            <a:xfrm>
              <a:off x="3580" y="3886"/>
              <a:ext cx="11" cy="14"/>
            </a:xfrm>
            <a:custGeom>
              <a:avLst/>
              <a:gdLst>
                <a:gd name="T0" fmla="*/ 2 w 21"/>
                <a:gd name="T1" fmla="*/ 2 h 28"/>
                <a:gd name="T2" fmla="*/ 3 w 21"/>
                <a:gd name="T3" fmla="*/ 0 h 28"/>
                <a:gd name="T4" fmla="*/ 0 w 21"/>
                <a:gd name="T5" fmla="*/ 5 h 28"/>
                <a:gd name="T6" fmla="*/ 2 w 21"/>
                <a:gd name="T7" fmla="*/ 6 h 28"/>
                <a:gd name="T8" fmla="*/ 4 w 21"/>
                <a:gd name="T9" fmla="*/ 7 h 28"/>
                <a:gd name="T10" fmla="*/ 6 w 21"/>
                <a:gd name="T11" fmla="*/ 5 h 28"/>
                <a:gd name="T12" fmla="*/ 4 w 21"/>
                <a:gd name="T13" fmla="*/ 4 h 28"/>
                <a:gd name="T14" fmla="*/ 2 w 21"/>
                <a:gd name="T15" fmla="*/ 2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8"/>
                <a:gd name="T26" fmla="*/ 21 w 21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8">
                  <a:moveTo>
                    <a:pt x="6" y="7"/>
                  </a:moveTo>
                  <a:lnTo>
                    <a:pt x="12" y="0"/>
                  </a:lnTo>
                  <a:lnTo>
                    <a:pt x="0" y="18"/>
                  </a:lnTo>
                  <a:lnTo>
                    <a:pt x="7" y="23"/>
                  </a:lnTo>
                  <a:lnTo>
                    <a:pt x="15" y="28"/>
                  </a:lnTo>
                  <a:lnTo>
                    <a:pt x="21" y="18"/>
                  </a:lnTo>
                  <a:lnTo>
                    <a:pt x="14" y="14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6" name="Freeform 224"/>
            <p:cNvSpPr>
              <a:spLocks/>
            </p:cNvSpPr>
            <p:nvPr/>
          </p:nvSpPr>
          <p:spPr bwMode="auto">
            <a:xfrm>
              <a:off x="3569" y="3895"/>
              <a:ext cx="19" cy="18"/>
            </a:xfrm>
            <a:custGeom>
              <a:avLst/>
              <a:gdLst>
                <a:gd name="T0" fmla="*/ 8 w 37"/>
                <a:gd name="T1" fmla="*/ 2 h 35"/>
                <a:gd name="T2" fmla="*/ 6 w 37"/>
                <a:gd name="T3" fmla="*/ 0 h 35"/>
                <a:gd name="T4" fmla="*/ 4 w 37"/>
                <a:gd name="T5" fmla="*/ 2 h 35"/>
                <a:gd name="T6" fmla="*/ 3 w 37"/>
                <a:gd name="T7" fmla="*/ 3 h 35"/>
                <a:gd name="T8" fmla="*/ 0 w 37"/>
                <a:gd name="T9" fmla="*/ 5 h 35"/>
                <a:gd name="T10" fmla="*/ 2 w 37"/>
                <a:gd name="T11" fmla="*/ 7 h 35"/>
                <a:gd name="T12" fmla="*/ 3 w 37"/>
                <a:gd name="T13" fmla="*/ 9 h 35"/>
                <a:gd name="T14" fmla="*/ 6 w 37"/>
                <a:gd name="T15" fmla="*/ 7 h 35"/>
                <a:gd name="T16" fmla="*/ 8 w 37"/>
                <a:gd name="T17" fmla="*/ 5 h 35"/>
                <a:gd name="T18" fmla="*/ 8 w 37"/>
                <a:gd name="T19" fmla="*/ 5 h 35"/>
                <a:gd name="T20" fmla="*/ 10 w 37"/>
                <a:gd name="T21" fmla="*/ 3 h 35"/>
                <a:gd name="T22" fmla="*/ 8 w 37"/>
                <a:gd name="T23" fmla="*/ 2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35"/>
                <a:gd name="T38" fmla="*/ 37 w 37"/>
                <a:gd name="T39" fmla="*/ 35 h 3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35">
                  <a:moveTo>
                    <a:pt x="29" y="6"/>
                  </a:moveTo>
                  <a:lnTo>
                    <a:pt x="22" y="0"/>
                  </a:lnTo>
                  <a:lnTo>
                    <a:pt x="16" y="7"/>
                  </a:lnTo>
                  <a:lnTo>
                    <a:pt x="9" y="12"/>
                  </a:lnTo>
                  <a:lnTo>
                    <a:pt x="0" y="20"/>
                  </a:lnTo>
                  <a:lnTo>
                    <a:pt x="6" y="28"/>
                  </a:lnTo>
                  <a:lnTo>
                    <a:pt x="12" y="35"/>
                  </a:lnTo>
                  <a:lnTo>
                    <a:pt x="22" y="28"/>
                  </a:lnTo>
                  <a:lnTo>
                    <a:pt x="31" y="20"/>
                  </a:lnTo>
                  <a:lnTo>
                    <a:pt x="37" y="11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7" name="Freeform 225"/>
            <p:cNvSpPr>
              <a:spLocks/>
            </p:cNvSpPr>
            <p:nvPr/>
          </p:nvSpPr>
          <p:spPr bwMode="auto">
            <a:xfrm>
              <a:off x="3565" y="3901"/>
              <a:ext cx="10" cy="15"/>
            </a:xfrm>
            <a:custGeom>
              <a:avLst/>
              <a:gdLst>
                <a:gd name="T0" fmla="*/ 2 w 20"/>
                <a:gd name="T1" fmla="*/ 2 h 30"/>
                <a:gd name="T2" fmla="*/ 5 w 20"/>
                <a:gd name="T3" fmla="*/ 0 h 30"/>
                <a:gd name="T4" fmla="*/ 0 w 20"/>
                <a:gd name="T5" fmla="*/ 5 h 30"/>
                <a:gd name="T6" fmla="*/ 3 w 20"/>
                <a:gd name="T7" fmla="*/ 8 h 30"/>
                <a:gd name="T8" fmla="*/ 5 w 20"/>
                <a:gd name="T9" fmla="*/ 6 h 30"/>
                <a:gd name="T10" fmla="*/ 4 w 20"/>
                <a:gd name="T11" fmla="*/ 4 h 30"/>
                <a:gd name="T12" fmla="*/ 2 w 20"/>
                <a:gd name="T13" fmla="*/ 2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30"/>
                <a:gd name="T23" fmla="*/ 20 w 20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30">
                  <a:moveTo>
                    <a:pt x="8" y="8"/>
                  </a:moveTo>
                  <a:lnTo>
                    <a:pt x="17" y="0"/>
                  </a:lnTo>
                  <a:lnTo>
                    <a:pt x="0" y="17"/>
                  </a:lnTo>
                  <a:lnTo>
                    <a:pt x="13" y="30"/>
                  </a:lnTo>
                  <a:lnTo>
                    <a:pt x="20" y="22"/>
                  </a:lnTo>
                  <a:lnTo>
                    <a:pt x="14" y="16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8" name="Freeform 226"/>
            <p:cNvSpPr>
              <a:spLocks/>
            </p:cNvSpPr>
            <p:nvPr/>
          </p:nvSpPr>
          <p:spPr bwMode="auto">
            <a:xfrm>
              <a:off x="3273" y="3180"/>
              <a:ext cx="59" cy="42"/>
            </a:xfrm>
            <a:custGeom>
              <a:avLst/>
              <a:gdLst>
                <a:gd name="T0" fmla="*/ 28 w 117"/>
                <a:gd name="T1" fmla="*/ 21 h 83"/>
                <a:gd name="T2" fmla="*/ 30 w 117"/>
                <a:gd name="T3" fmla="*/ 17 h 83"/>
                <a:gd name="T4" fmla="*/ 27 w 117"/>
                <a:gd name="T5" fmla="*/ 15 h 83"/>
                <a:gd name="T6" fmla="*/ 20 w 117"/>
                <a:gd name="T7" fmla="*/ 14 h 83"/>
                <a:gd name="T8" fmla="*/ 18 w 117"/>
                <a:gd name="T9" fmla="*/ 13 h 83"/>
                <a:gd name="T10" fmla="*/ 13 w 117"/>
                <a:gd name="T11" fmla="*/ 11 h 83"/>
                <a:gd name="T12" fmla="*/ 10 w 117"/>
                <a:gd name="T13" fmla="*/ 10 h 83"/>
                <a:gd name="T14" fmla="*/ 8 w 117"/>
                <a:gd name="T15" fmla="*/ 7 h 83"/>
                <a:gd name="T16" fmla="*/ 6 w 117"/>
                <a:gd name="T17" fmla="*/ 5 h 83"/>
                <a:gd name="T18" fmla="*/ 6 w 117"/>
                <a:gd name="T19" fmla="*/ 4 h 83"/>
                <a:gd name="T20" fmla="*/ 6 w 117"/>
                <a:gd name="T21" fmla="*/ 3 h 83"/>
                <a:gd name="T22" fmla="*/ 6 w 117"/>
                <a:gd name="T23" fmla="*/ 0 h 83"/>
                <a:gd name="T24" fmla="*/ 3 w 117"/>
                <a:gd name="T25" fmla="*/ 0 h 83"/>
                <a:gd name="T26" fmla="*/ 0 w 117"/>
                <a:gd name="T27" fmla="*/ 0 h 83"/>
                <a:gd name="T28" fmla="*/ 0 w 117"/>
                <a:gd name="T29" fmla="*/ 2 h 83"/>
                <a:gd name="T30" fmla="*/ 1 w 117"/>
                <a:gd name="T31" fmla="*/ 6 h 83"/>
                <a:gd name="T32" fmla="*/ 3 w 117"/>
                <a:gd name="T33" fmla="*/ 9 h 83"/>
                <a:gd name="T34" fmla="*/ 4 w 117"/>
                <a:gd name="T35" fmla="*/ 10 h 83"/>
                <a:gd name="T36" fmla="*/ 9 w 117"/>
                <a:gd name="T37" fmla="*/ 14 h 83"/>
                <a:gd name="T38" fmla="*/ 10 w 117"/>
                <a:gd name="T39" fmla="*/ 15 h 83"/>
                <a:gd name="T40" fmla="*/ 15 w 117"/>
                <a:gd name="T41" fmla="*/ 18 h 83"/>
                <a:gd name="T42" fmla="*/ 19 w 117"/>
                <a:gd name="T43" fmla="*/ 18 h 83"/>
                <a:gd name="T44" fmla="*/ 24 w 117"/>
                <a:gd name="T45" fmla="*/ 20 h 83"/>
                <a:gd name="T46" fmla="*/ 28 w 117"/>
                <a:gd name="T47" fmla="*/ 21 h 8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7"/>
                <a:gd name="T73" fmla="*/ 0 h 83"/>
                <a:gd name="T74" fmla="*/ 117 w 117"/>
                <a:gd name="T75" fmla="*/ 83 h 8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7" h="83">
                  <a:moveTo>
                    <a:pt x="111" y="83"/>
                  </a:moveTo>
                  <a:lnTo>
                    <a:pt x="117" y="65"/>
                  </a:lnTo>
                  <a:lnTo>
                    <a:pt x="108" y="60"/>
                  </a:lnTo>
                  <a:lnTo>
                    <a:pt x="79" y="54"/>
                  </a:lnTo>
                  <a:lnTo>
                    <a:pt x="72" y="51"/>
                  </a:lnTo>
                  <a:lnTo>
                    <a:pt x="52" y="43"/>
                  </a:lnTo>
                  <a:lnTo>
                    <a:pt x="40" y="37"/>
                  </a:lnTo>
                  <a:lnTo>
                    <a:pt x="29" y="27"/>
                  </a:lnTo>
                  <a:lnTo>
                    <a:pt x="24" y="18"/>
                  </a:lnTo>
                  <a:lnTo>
                    <a:pt x="23" y="15"/>
                  </a:lnTo>
                  <a:lnTo>
                    <a:pt x="21" y="10"/>
                  </a:lnTo>
                  <a:lnTo>
                    <a:pt x="21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" y="21"/>
                  </a:lnTo>
                  <a:lnTo>
                    <a:pt x="9" y="34"/>
                  </a:lnTo>
                  <a:lnTo>
                    <a:pt x="14" y="40"/>
                  </a:lnTo>
                  <a:lnTo>
                    <a:pt x="34" y="55"/>
                  </a:lnTo>
                  <a:lnTo>
                    <a:pt x="37" y="58"/>
                  </a:lnTo>
                  <a:lnTo>
                    <a:pt x="60" y="69"/>
                  </a:lnTo>
                  <a:lnTo>
                    <a:pt x="75" y="72"/>
                  </a:lnTo>
                  <a:lnTo>
                    <a:pt x="96" y="79"/>
                  </a:lnTo>
                  <a:lnTo>
                    <a:pt x="111" y="8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59" name="Freeform 227"/>
            <p:cNvSpPr>
              <a:spLocks/>
            </p:cNvSpPr>
            <p:nvPr/>
          </p:nvSpPr>
          <p:spPr bwMode="auto">
            <a:xfrm>
              <a:off x="3273" y="3148"/>
              <a:ext cx="22" cy="35"/>
            </a:xfrm>
            <a:custGeom>
              <a:avLst/>
              <a:gdLst>
                <a:gd name="T0" fmla="*/ 3 w 43"/>
                <a:gd name="T1" fmla="*/ 16 h 71"/>
                <a:gd name="T2" fmla="*/ 5 w 43"/>
                <a:gd name="T3" fmla="*/ 16 h 71"/>
                <a:gd name="T4" fmla="*/ 6 w 43"/>
                <a:gd name="T5" fmla="*/ 14 h 71"/>
                <a:gd name="T6" fmla="*/ 6 w 43"/>
                <a:gd name="T7" fmla="*/ 12 h 71"/>
                <a:gd name="T8" fmla="*/ 7 w 43"/>
                <a:gd name="T9" fmla="*/ 10 h 71"/>
                <a:gd name="T10" fmla="*/ 8 w 43"/>
                <a:gd name="T11" fmla="*/ 9 h 71"/>
                <a:gd name="T12" fmla="*/ 9 w 43"/>
                <a:gd name="T13" fmla="*/ 6 h 71"/>
                <a:gd name="T14" fmla="*/ 10 w 43"/>
                <a:gd name="T15" fmla="*/ 4 h 71"/>
                <a:gd name="T16" fmla="*/ 11 w 43"/>
                <a:gd name="T17" fmla="*/ 3 h 71"/>
                <a:gd name="T18" fmla="*/ 9 w 43"/>
                <a:gd name="T19" fmla="*/ 1 h 71"/>
                <a:gd name="T20" fmla="*/ 7 w 43"/>
                <a:gd name="T21" fmla="*/ 0 h 71"/>
                <a:gd name="T22" fmla="*/ 5 w 43"/>
                <a:gd name="T23" fmla="*/ 2 h 71"/>
                <a:gd name="T24" fmla="*/ 4 w 43"/>
                <a:gd name="T25" fmla="*/ 4 h 71"/>
                <a:gd name="T26" fmla="*/ 3 w 43"/>
                <a:gd name="T27" fmla="*/ 6 h 71"/>
                <a:gd name="T28" fmla="*/ 2 w 43"/>
                <a:gd name="T29" fmla="*/ 9 h 71"/>
                <a:gd name="T30" fmla="*/ 1 w 43"/>
                <a:gd name="T31" fmla="*/ 11 h 71"/>
                <a:gd name="T32" fmla="*/ 1 w 43"/>
                <a:gd name="T33" fmla="*/ 13 h 71"/>
                <a:gd name="T34" fmla="*/ 0 w 43"/>
                <a:gd name="T35" fmla="*/ 17 h 71"/>
                <a:gd name="T36" fmla="*/ 0 w 43"/>
                <a:gd name="T37" fmla="*/ 16 h 71"/>
                <a:gd name="T38" fmla="*/ 3 w 43"/>
                <a:gd name="T39" fmla="*/ 16 h 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"/>
                <a:gd name="T61" fmla="*/ 0 h 71"/>
                <a:gd name="T62" fmla="*/ 43 w 43"/>
                <a:gd name="T63" fmla="*/ 71 h 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" h="71">
                  <a:moveTo>
                    <a:pt x="10" y="65"/>
                  </a:moveTo>
                  <a:lnTo>
                    <a:pt x="20" y="66"/>
                  </a:lnTo>
                  <a:lnTo>
                    <a:pt x="21" y="58"/>
                  </a:lnTo>
                  <a:lnTo>
                    <a:pt x="23" y="51"/>
                  </a:lnTo>
                  <a:lnTo>
                    <a:pt x="26" y="43"/>
                  </a:lnTo>
                  <a:lnTo>
                    <a:pt x="29" y="37"/>
                  </a:lnTo>
                  <a:lnTo>
                    <a:pt x="34" y="27"/>
                  </a:lnTo>
                  <a:lnTo>
                    <a:pt x="38" y="18"/>
                  </a:lnTo>
                  <a:lnTo>
                    <a:pt x="43" y="12"/>
                  </a:lnTo>
                  <a:lnTo>
                    <a:pt x="35" y="6"/>
                  </a:lnTo>
                  <a:lnTo>
                    <a:pt x="27" y="0"/>
                  </a:lnTo>
                  <a:lnTo>
                    <a:pt x="20" y="9"/>
                  </a:lnTo>
                  <a:lnTo>
                    <a:pt x="15" y="18"/>
                  </a:lnTo>
                  <a:lnTo>
                    <a:pt x="10" y="24"/>
                  </a:lnTo>
                  <a:lnTo>
                    <a:pt x="7" y="37"/>
                  </a:lnTo>
                  <a:lnTo>
                    <a:pt x="4" y="44"/>
                  </a:lnTo>
                  <a:lnTo>
                    <a:pt x="3" y="55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0" name="Freeform 228"/>
            <p:cNvSpPr>
              <a:spLocks/>
            </p:cNvSpPr>
            <p:nvPr/>
          </p:nvSpPr>
          <p:spPr bwMode="auto">
            <a:xfrm>
              <a:off x="3284" y="3140"/>
              <a:ext cx="18" cy="14"/>
            </a:xfrm>
            <a:custGeom>
              <a:avLst/>
              <a:gdLst>
                <a:gd name="T0" fmla="*/ 4 w 36"/>
                <a:gd name="T1" fmla="*/ 6 h 28"/>
                <a:gd name="T2" fmla="*/ 5 w 36"/>
                <a:gd name="T3" fmla="*/ 7 h 28"/>
                <a:gd name="T4" fmla="*/ 9 w 36"/>
                <a:gd name="T5" fmla="*/ 3 h 28"/>
                <a:gd name="T6" fmla="*/ 8 w 36"/>
                <a:gd name="T7" fmla="*/ 2 h 28"/>
                <a:gd name="T8" fmla="*/ 6 w 36"/>
                <a:gd name="T9" fmla="*/ 0 h 28"/>
                <a:gd name="T10" fmla="*/ 0 w 36"/>
                <a:gd name="T11" fmla="*/ 6 h 28"/>
                <a:gd name="T12" fmla="*/ 2 w 36"/>
                <a:gd name="T13" fmla="*/ 4 h 28"/>
                <a:gd name="T14" fmla="*/ 4 w 36"/>
                <a:gd name="T15" fmla="*/ 6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8"/>
                <a:gd name="T26" fmla="*/ 36 w 3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8">
                  <a:moveTo>
                    <a:pt x="14" y="22"/>
                  </a:moveTo>
                  <a:lnTo>
                    <a:pt x="20" y="28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1" name="Freeform 229"/>
            <p:cNvSpPr>
              <a:spLocks/>
            </p:cNvSpPr>
            <p:nvPr/>
          </p:nvSpPr>
          <p:spPr bwMode="auto">
            <a:xfrm>
              <a:off x="3296" y="3136"/>
              <a:ext cx="10" cy="11"/>
            </a:xfrm>
            <a:custGeom>
              <a:avLst/>
              <a:gdLst>
                <a:gd name="T0" fmla="*/ 1 w 21"/>
                <a:gd name="T1" fmla="*/ 4 h 22"/>
                <a:gd name="T2" fmla="*/ 3 w 21"/>
                <a:gd name="T3" fmla="*/ 6 h 22"/>
                <a:gd name="T4" fmla="*/ 5 w 21"/>
                <a:gd name="T5" fmla="*/ 4 h 22"/>
                <a:gd name="T6" fmla="*/ 3 w 21"/>
                <a:gd name="T7" fmla="*/ 2 h 22"/>
                <a:gd name="T8" fmla="*/ 2 w 21"/>
                <a:gd name="T9" fmla="*/ 0 h 22"/>
                <a:gd name="T10" fmla="*/ 2 w 21"/>
                <a:gd name="T11" fmla="*/ 0 h 22"/>
                <a:gd name="T12" fmla="*/ 0 w 21"/>
                <a:gd name="T13" fmla="*/ 2 h 22"/>
                <a:gd name="T14" fmla="*/ 1 w 21"/>
                <a:gd name="T15" fmla="*/ 4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2"/>
                <a:gd name="T26" fmla="*/ 21 w 21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2">
                  <a:moveTo>
                    <a:pt x="7" y="14"/>
                  </a:moveTo>
                  <a:lnTo>
                    <a:pt x="13" y="22"/>
                  </a:lnTo>
                  <a:lnTo>
                    <a:pt x="21" y="16"/>
                  </a:lnTo>
                  <a:lnTo>
                    <a:pt x="1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2" name="Freeform 230"/>
            <p:cNvSpPr>
              <a:spLocks/>
            </p:cNvSpPr>
            <p:nvPr/>
          </p:nvSpPr>
          <p:spPr bwMode="auto">
            <a:xfrm>
              <a:off x="3296" y="3133"/>
              <a:ext cx="14" cy="11"/>
            </a:xfrm>
            <a:custGeom>
              <a:avLst/>
              <a:gdLst>
                <a:gd name="T0" fmla="*/ 4 w 28"/>
                <a:gd name="T1" fmla="*/ 4 h 22"/>
                <a:gd name="T2" fmla="*/ 5 w 28"/>
                <a:gd name="T3" fmla="*/ 6 h 22"/>
                <a:gd name="T4" fmla="*/ 7 w 28"/>
                <a:gd name="T5" fmla="*/ 4 h 22"/>
                <a:gd name="T6" fmla="*/ 5 w 28"/>
                <a:gd name="T7" fmla="*/ 0 h 22"/>
                <a:gd name="T8" fmla="*/ 0 w 28"/>
                <a:gd name="T9" fmla="*/ 3 h 22"/>
                <a:gd name="T10" fmla="*/ 2 w 28"/>
                <a:gd name="T11" fmla="*/ 2 h 22"/>
                <a:gd name="T12" fmla="*/ 4 w 28"/>
                <a:gd name="T13" fmla="*/ 4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2"/>
                <a:gd name="T23" fmla="*/ 28 w 28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2">
                  <a:moveTo>
                    <a:pt x="14" y="14"/>
                  </a:moveTo>
                  <a:lnTo>
                    <a:pt x="19" y="22"/>
                  </a:lnTo>
                  <a:lnTo>
                    <a:pt x="28" y="16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8" y="6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3" name="Freeform 231"/>
            <p:cNvSpPr>
              <a:spLocks/>
            </p:cNvSpPr>
            <p:nvPr/>
          </p:nvSpPr>
          <p:spPr bwMode="auto">
            <a:xfrm>
              <a:off x="3277" y="3056"/>
              <a:ext cx="11" cy="11"/>
            </a:xfrm>
            <a:custGeom>
              <a:avLst/>
              <a:gdLst>
                <a:gd name="T0" fmla="*/ 0 w 22"/>
                <a:gd name="T1" fmla="*/ 0 h 22"/>
                <a:gd name="T2" fmla="*/ 0 w 22"/>
                <a:gd name="T3" fmla="*/ 6 h 22"/>
                <a:gd name="T4" fmla="*/ 6 w 22"/>
                <a:gd name="T5" fmla="*/ 6 h 22"/>
                <a:gd name="T6" fmla="*/ 6 w 22"/>
                <a:gd name="T7" fmla="*/ 3 h 22"/>
                <a:gd name="T8" fmla="*/ 6 w 22"/>
                <a:gd name="T9" fmla="*/ 0 h 22"/>
                <a:gd name="T10" fmla="*/ 0 w 22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2"/>
                <a:gd name="T20" fmla="*/ 22 w 22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2">
                  <a:moveTo>
                    <a:pt x="0" y="0"/>
                  </a:moveTo>
                  <a:lnTo>
                    <a:pt x="0" y="22"/>
                  </a:lnTo>
                  <a:lnTo>
                    <a:pt x="22" y="22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4" name="Freeform 232"/>
            <p:cNvSpPr>
              <a:spLocks/>
            </p:cNvSpPr>
            <p:nvPr/>
          </p:nvSpPr>
          <p:spPr bwMode="auto">
            <a:xfrm>
              <a:off x="3286" y="3056"/>
              <a:ext cx="6" cy="11"/>
            </a:xfrm>
            <a:custGeom>
              <a:avLst/>
              <a:gdLst>
                <a:gd name="T0" fmla="*/ 1 w 13"/>
                <a:gd name="T1" fmla="*/ 3 h 22"/>
                <a:gd name="T2" fmla="*/ 0 w 13"/>
                <a:gd name="T3" fmla="*/ 5 h 22"/>
                <a:gd name="T4" fmla="*/ 0 w 13"/>
                <a:gd name="T5" fmla="*/ 6 h 22"/>
                <a:gd name="T6" fmla="*/ 2 w 13"/>
                <a:gd name="T7" fmla="*/ 3 h 22"/>
                <a:gd name="T8" fmla="*/ 3 w 13"/>
                <a:gd name="T9" fmla="*/ 1 h 22"/>
                <a:gd name="T10" fmla="*/ 1 w 13"/>
                <a:gd name="T11" fmla="*/ 0 h 22"/>
                <a:gd name="T12" fmla="*/ 1 w 13"/>
                <a:gd name="T13" fmla="*/ 0 h 22"/>
                <a:gd name="T14" fmla="*/ 1 w 13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22"/>
                <a:gd name="T26" fmla="*/ 13 w 13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22">
                  <a:moveTo>
                    <a:pt x="5" y="11"/>
                  </a:moveTo>
                  <a:lnTo>
                    <a:pt x="0" y="20"/>
                  </a:lnTo>
                  <a:lnTo>
                    <a:pt x="3" y="22"/>
                  </a:lnTo>
                  <a:lnTo>
                    <a:pt x="8" y="12"/>
                  </a:lnTo>
                  <a:lnTo>
                    <a:pt x="13" y="3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5" name="Freeform 233"/>
            <p:cNvSpPr>
              <a:spLocks/>
            </p:cNvSpPr>
            <p:nvPr/>
          </p:nvSpPr>
          <p:spPr bwMode="auto">
            <a:xfrm>
              <a:off x="3287" y="3057"/>
              <a:ext cx="5" cy="11"/>
            </a:xfrm>
            <a:custGeom>
              <a:avLst/>
              <a:gdLst>
                <a:gd name="T0" fmla="*/ 0 w 10"/>
                <a:gd name="T1" fmla="*/ 6 h 22"/>
                <a:gd name="T2" fmla="*/ 1 w 10"/>
                <a:gd name="T3" fmla="*/ 6 h 22"/>
                <a:gd name="T4" fmla="*/ 3 w 10"/>
                <a:gd name="T5" fmla="*/ 6 h 22"/>
                <a:gd name="T6" fmla="*/ 3 w 10"/>
                <a:gd name="T7" fmla="*/ 3 h 22"/>
                <a:gd name="T8" fmla="*/ 3 w 10"/>
                <a:gd name="T9" fmla="*/ 0 h 22"/>
                <a:gd name="T10" fmla="*/ 2 w 10"/>
                <a:gd name="T11" fmla="*/ 0 h 22"/>
                <a:gd name="T12" fmla="*/ 2 w 10"/>
                <a:gd name="T13" fmla="*/ 3 h 22"/>
                <a:gd name="T14" fmla="*/ 0 w 10"/>
                <a:gd name="T15" fmla="*/ 6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2"/>
                <a:gd name="T26" fmla="*/ 10 w 1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2">
                  <a:moveTo>
                    <a:pt x="0" y="21"/>
                  </a:moveTo>
                  <a:lnTo>
                    <a:pt x="4" y="22"/>
                  </a:lnTo>
                  <a:lnTo>
                    <a:pt x="10" y="22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5" y="0"/>
                  </a:lnTo>
                  <a:lnTo>
                    <a:pt x="5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6" name="Freeform 234"/>
            <p:cNvSpPr>
              <a:spLocks/>
            </p:cNvSpPr>
            <p:nvPr/>
          </p:nvSpPr>
          <p:spPr bwMode="auto">
            <a:xfrm>
              <a:off x="3290" y="3057"/>
              <a:ext cx="6" cy="11"/>
            </a:xfrm>
            <a:custGeom>
              <a:avLst/>
              <a:gdLst>
                <a:gd name="T0" fmla="*/ 2 w 12"/>
                <a:gd name="T1" fmla="*/ 3 h 22"/>
                <a:gd name="T2" fmla="*/ 0 w 12"/>
                <a:gd name="T3" fmla="*/ 6 h 22"/>
                <a:gd name="T4" fmla="*/ 1 w 12"/>
                <a:gd name="T5" fmla="*/ 6 h 22"/>
                <a:gd name="T6" fmla="*/ 2 w 12"/>
                <a:gd name="T7" fmla="*/ 3 h 22"/>
                <a:gd name="T8" fmla="*/ 3 w 12"/>
                <a:gd name="T9" fmla="*/ 1 h 22"/>
                <a:gd name="T10" fmla="*/ 2 w 12"/>
                <a:gd name="T11" fmla="*/ 0 h 22"/>
                <a:gd name="T12" fmla="*/ 2 w 12"/>
                <a:gd name="T13" fmla="*/ 0 h 22"/>
                <a:gd name="T14" fmla="*/ 2 w 12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2"/>
                <a:gd name="T26" fmla="*/ 12 w 12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2">
                  <a:moveTo>
                    <a:pt x="5" y="11"/>
                  </a:moveTo>
                  <a:lnTo>
                    <a:pt x="0" y="21"/>
                  </a:lnTo>
                  <a:lnTo>
                    <a:pt x="3" y="22"/>
                  </a:lnTo>
                  <a:lnTo>
                    <a:pt x="8" y="13"/>
                  </a:lnTo>
                  <a:lnTo>
                    <a:pt x="1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7" name="Freeform 235"/>
            <p:cNvSpPr>
              <a:spLocks/>
            </p:cNvSpPr>
            <p:nvPr/>
          </p:nvSpPr>
          <p:spPr bwMode="auto">
            <a:xfrm>
              <a:off x="3291" y="3058"/>
              <a:ext cx="4" cy="11"/>
            </a:xfrm>
            <a:custGeom>
              <a:avLst/>
              <a:gdLst>
                <a:gd name="T0" fmla="*/ 0 w 8"/>
                <a:gd name="T1" fmla="*/ 5 h 22"/>
                <a:gd name="T2" fmla="*/ 0 w 8"/>
                <a:gd name="T3" fmla="*/ 5 h 22"/>
                <a:gd name="T4" fmla="*/ 1 w 8"/>
                <a:gd name="T5" fmla="*/ 6 h 22"/>
                <a:gd name="T6" fmla="*/ 2 w 8"/>
                <a:gd name="T7" fmla="*/ 6 h 22"/>
                <a:gd name="T8" fmla="*/ 2 w 8"/>
                <a:gd name="T9" fmla="*/ 3 h 22"/>
                <a:gd name="T10" fmla="*/ 2 w 8"/>
                <a:gd name="T11" fmla="*/ 0 h 22"/>
                <a:gd name="T12" fmla="*/ 1 w 8"/>
                <a:gd name="T13" fmla="*/ 0 h 22"/>
                <a:gd name="T14" fmla="*/ 1 w 8"/>
                <a:gd name="T15" fmla="*/ 3 h 22"/>
                <a:gd name="T16" fmla="*/ 0 w 8"/>
                <a:gd name="T17" fmla="*/ 5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2"/>
                <a:gd name="T29" fmla="*/ 8 w 8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2">
                  <a:moveTo>
                    <a:pt x="0" y="20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8" name="Freeform 236"/>
            <p:cNvSpPr>
              <a:spLocks/>
            </p:cNvSpPr>
            <p:nvPr/>
          </p:nvSpPr>
          <p:spPr bwMode="auto">
            <a:xfrm>
              <a:off x="3293" y="3058"/>
              <a:ext cx="6" cy="11"/>
            </a:xfrm>
            <a:custGeom>
              <a:avLst/>
              <a:gdLst>
                <a:gd name="T0" fmla="*/ 1 w 11"/>
                <a:gd name="T1" fmla="*/ 3 h 22"/>
                <a:gd name="T2" fmla="*/ 0 w 11"/>
                <a:gd name="T3" fmla="*/ 5 h 22"/>
                <a:gd name="T4" fmla="*/ 1 w 11"/>
                <a:gd name="T5" fmla="*/ 6 h 22"/>
                <a:gd name="T6" fmla="*/ 2 w 11"/>
                <a:gd name="T7" fmla="*/ 3 h 22"/>
                <a:gd name="T8" fmla="*/ 3 w 11"/>
                <a:gd name="T9" fmla="*/ 1 h 22"/>
                <a:gd name="T10" fmla="*/ 2 w 11"/>
                <a:gd name="T11" fmla="*/ 1 h 22"/>
                <a:gd name="T12" fmla="*/ 1 w 11"/>
                <a:gd name="T13" fmla="*/ 0 h 22"/>
                <a:gd name="T14" fmla="*/ 1 w 11"/>
                <a:gd name="T15" fmla="*/ 0 h 22"/>
                <a:gd name="T16" fmla="*/ 1 w 11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3" y="11"/>
                  </a:moveTo>
                  <a:lnTo>
                    <a:pt x="0" y="20"/>
                  </a:lnTo>
                  <a:lnTo>
                    <a:pt x="4" y="22"/>
                  </a:lnTo>
                  <a:lnTo>
                    <a:pt x="8" y="12"/>
                  </a:lnTo>
                  <a:lnTo>
                    <a:pt x="11" y="3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69" name="Freeform 237"/>
            <p:cNvSpPr>
              <a:spLocks/>
            </p:cNvSpPr>
            <p:nvPr/>
          </p:nvSpPr>
          <p:spPr bwMode="auto">
            <a:xfrm>
              <a:off x="3296" y="3059"/>
              <a:ext cx="3" cy="11"/>
            </a:xfrm>
            <a:custGeom>
              <a:avLst/>
              <a:gdLst>
                <a:gd name="T0" fmla="*/ 0 w 7"/>
                <a:gd name="T1" fmla="*/ 5 h 21"/>
                <a:gd name="T2" fmla="*/ 0 w 7"/>
                <a:gd name="T3" fmla="*/ 5 h 21"/>
                <a:gd name="T4" fmla="*/ 1 w 7"/>
                <a:gd name="T5" fmla="*/ 6 h 21"/>
                <a:gd name="T6" fmla="*/ 1 w 7"/>
                <a:gd name="T7" fmla="*/ 6 h 21"/>
                <a:gd name="T8" fmla="*/ 1 w 7"/>
                <a:gd name="T9" fmla="*/ 3 h 21"/>
                <a:gd name="T10" fmla="*/ 1 w 7"/>
                <a:gd name="T11" fmla="*/ 0 h 21"/>
                <a:gd name="T12" fmla="*/ 1 w 7"/>
                <a:gd name="T13" fmla="*/ 0 h 21"/>
                <a:gd name="T14" fmla="*/ 1 w 7"/>
                <a:gd name="T15" fmla="*/ 3 h 21"/>
                <a:gd name="T16" fmla="*/ 0 w 7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1"/>
                <a:gd name="T29" fmla="*/ 7 w 7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1">
                  <a:moveTo>
                    <a:pt x="0" y="20"/>
                  </a:moveTo>
                  <a:lnTo>
                    <a:pt x="0" y="20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7" y="1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1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0" name="Freeform 238"/>
            <p:cNvSpPr>
              <a:spLocks/>
            </p:cNvSpPr>
            <p:nvPr/>
          </p:nvSpPr>
          <p:spPr bwMode="auto">
            <a:xfrm>
              <a:off x="3296" y="3059"/>
              <a:ext cx="7" cy="9"/>
            </a:xfrm>
            <a:custGeom>
              <a:avLst/>
              <a:gdLst>
                <a:gd name="T0" fmla="*/ 2 w 14"/>
                <a:gd name="T1" fmla="*/ 3 h 18"/>
                <a:gd name="T2" fmla="*/ 0 w 14"/>
                <a:gd name="T3" fmla="*/ 5 h 18"/>
                <a:gd name="T4" fmla="*/ 1 w 14"/>
                <a:gd name="T5" fmla="*/ 5 h 18"/>
                <a:gd name="T6" fmla="*/ 2 w 14"/>
                <a:gd name="T7" fmla="*/ 3 h 18"/>
                <a:gd name="T8" fmla="*/ 4 w 14"/>
                <a:gd name="T9" fmla="*/ 2 h 18"/>
                <a:gd name="T10" fmla="*/ 4 w 14"/>
                <a:gd name="T11" fmla="*/ 1 h 18"/>
                <a:gd name="T12" fmla="*/ 2 w 14"/>
                <a:gd name="T13" fmla="*/ 0 h 18"/>
                <a:gd name="T14" fmla="*/ 2 w 14"/>
                <a:gd name="T15" fmla="*/ 0 h 18"/>
                <a:gd name="T16" fmla="*/ 2 w 14"/>
                <a:gd name="T17" fmla="*/ 3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8"/>
                <a:gd name="T29" fmla="*/ 14 w 14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8">
                  <a:moveTo>
                    <a:pt x="7" y="10"/>
                  </a:moveTo>
                  <a:lnTo>
                    <a:pt x="0" y="17"/>
                  </a:lnTo>
                  <a:lnTo>
                    <a:pt x="2" y="18"/>
                  </a:lnTo>
                  <a:lnTo>
                    <a:pt x="8" y="12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7" y="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1" name="Freeform 239"/>
            <p:cNvSpPr>
              <a:spLocks/>
            </p:cNvSpPr>
            <p:nvPr/>
          </p:nvSpPr>
          <p:spPr bwMode="auto">
            <a:xfrm>
              <a:off x="3297" y="3060"/>
              <a:ext cx="17" cy="13"/>
            </a:xfrm>
            <a:custGeom>
              <a:avLst/>
              <a:gdLst>
                <a:gd name="T0" fmla="*/ 0 w 34"/>
                <a:gd name="T1" fmla="*/ 4 h 24"/>
                <a:gd name="T2" fmla="*/ 0 w 34"/>
                <a:gd name="T3" fmla="*/ 4 h 24"/>
                <a:gd name="T4" fmla="*/ 1 w 34"/>
                <a:gd name="T5" fmla="*/ 5 h 24"/>
                <a:gd name="T6" fmla="*/ 4 w 34"/>
                <a:gd name="T7" fmla="*/ 6 h 24"/>
                <a:gd name="T8" fmla="*/ 5 w 34"/>
                <a:gd name="T9" fmla="*/ 6 h 24"/>
                <a:gd name="T10" fmla="*/ 7 w 34"/>
                <a:gd name="T11" fmla="*/ 7 h 24"/>
                <a:gd name="T12" fmla="*/ 8 w 34"/>
                <a:gd name="T13" fmla="*/ 4 h 24"/>
                <a:gd name="T14" fmla="*/ 9 w 34"/>
                <a:gd name="T15" fmla="*/ 2 h 24"/>
                <a:gd name="T16" fmla="*/ 7 w 34"/>
                <a:gd name="T17" fmla="*/ 1 h 24"/>
                <a:gd name="T18" fmla="*/ 5 w 34"/>
                <a:gd name="T19" fmla="*/ 1 h 24"/>
                <a:gd name="T20" fmla="*/ 2 w 34"/>
                <a:gd name="T21" fmla="*/ 0 h 24"/>
                <a:gd name="T22" fmla="*/ 2 w 34"/>
                <a:gd name="T23" fmla="*/ 3 h 24"/>
                <a:gd name="T24" fmla="*/ 0 w 34"/>
                <a:gd name="T25" fmla="*/ 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24"/>
                <a:gd name="T41" fmla="*/ 34 w 3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24">
                  <a:moveTo>
                    <a:pt x="0" y="15"/>
                  </a:moveTo>
                  <a:lnTo>
                    <a:pt x="0" y="15"/>
                  </a:lnTo>
                  <a:lnTo>
                    <a:pt x="5" y="18"/>
                  </a:lnTo>
                  <a:lnTo>
                    <a:pt x="14" y="20"/>
                  </a:lnTo>
                  <a:lnTo>
                    <a:pt x="19" y="21"/>
                  </a:lnTo>
                  <a:lnTo>
                    <a:pt x="28" y="24"/>
                  </a:lnTo>
                  <a:lnTo>
                    <a:pt x="31" y="15"/>
                  </a:lnTo>
                  <a:lnTo>
                    <a:pt x="34" y="6"/>
                  </a:lnTo>
                  <a:lnTo>
                    <a:pt x="28" y="3"/>
                  </a:lnTo>
                  <a:lnTo>
                    <a:pt x="17" y="1"/>
                  </a:lnTo>
                  <a:lnTo>
                    <a:pt x="8" y="0"/>
                  </a:lnTo>
                  <a:lnTo>
                    <a:pt x="6" y="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2" name="Freeform 240"/>
            <p:cNvSpPr>
              <a:spLocks/>
            </p:cNvSpPr>
            <p:nvPr/>
          </p:nvSpPr>
          <p:spPr bwMode="auto">
            <a:xfrm>
              <a:off x="3310" y="3063"/>
              <a:ext cx="14" cy="15"/>
            </a:xfrm>
            <a:custGeom>
              <a:avLst/>
              <a:gdLst>
                <a:gd name="T0" fmla="*/ 1 w 30"/>
                <a:gd name="T1" fmla="*/ 3 h 29"/>
                <a:gd name="T2" fmla="*/ 0 w 30"/>
                <a:gd name="T3" fmla="*/ 5 h 29"/>
                <a:gd name="T4" fmla="*/ 1 w 30"/>
                <a:gd name="T5" fmla="*/ 6 h 29"/>
                <a:gd name="T6" fmla="*/ 3 w 30"/>
                <a:gd name="T7" fmla="*/ 7 h 29"/>
                <a:gd name="T8" fmla="*/ 4 w 30"/>
                <a:gd name="T9" fmla="*/ 8 h 29"/>
                <a:gd name="T10" fmla="*/ 6 w 30"/>
                <a:gd name="T11" fmla="*/ 5 h 29"/>
                <a:gd name="T12" fmla="*/ 7 w 30"/>
                <a:gd name="T13" fmla="*/ 3 h 29"/>
                <a:gd name="T14" fmla="*/ 5 w 30"/>
                <a:gd name="T15" fmla="*/ 2 h 29"/>
                <a:gd name="T16" fmla="*/ 3 w 30"/>
                <a:gd name="T17" fmla="*/ 1 h 29"/>
                <a:gd name="T18" fmla="*/ 3 w 30"/>
                <a:gd name="T19" fmla="*/ 1 h 29"/>
                <a:gd name="T20" fmla="*/ 2 w 30"/>
                <a:gd name="T21" fmla="*/ 0 h 29"/>
                <a:gd name="T22" fmla="*/ 1 w 30"/>
                <a:gd name="T23" fmla="*/ 3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9"/>
                <a:gd name="T38" fmla="*/ 30 w 30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9">
                  <a:moveTo>
                    <a:pt x="5" y="9"/>
                  </a:moveTo>
                  <a:lnTo>
                    <a:pt x="0" y="18"/>
                  </a:lnTo>
                  <a:lnTo>
                    <a:pt x="7" y="21"/>
                  </a:lnTo>
                  <a:lnTo>
                    <a:pt x="14" y="26"/>
                  </a:lnTo>
                  <a:lnTo>
                    <a:pt x="20" y="29"/>
                  </a:lnTo>
                  <a:lnTo>
                    <a:pt x="25" y="20"/>
                  </a:lnTo>
                  <a:lnTo>
                    <a:pt x="30" y="11"/>
                  </a:lnTo>
                  <a:lnTo>
                    <a:pt x="24" y="8"/>
                  </a:lnTo>
                  <a:lnTo>
                    <a:pt x="16" y="3"/>
                  </a:lnTo>
                  <a:lnTo>
                    <a:pt x="8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3" name="Freeform 241"/>
            <p:cNvSpPr>
              <a:spLocks/>
            </p:cNvSpPr>
            <p:nvPr/>
          </p:nvSpPr>
          <p:spPr bwMode="auto">
            <a:xfrm>
              <a:off x="3319" y="3068"/>
              <a:ext cx="11" cy="13"/>
            </a:xfrm>
            <a:custGeom>
              <a:avLst/>
              <a:gdLst>
                <a:gd name="T0" fmla="*/ 2 w 22"/>
                <a:gd name="T1" fmla="*/ 3 h 26"/>
                <a:gd name="T2" fmla="*/ 0 w 22"/>
                <a:gd name="T3" fmla="*/ 5 h 26"/>
                <a:gd name="T4" fmla="*/ 3 w 22"/>
                <a:gd name="T5" fmla="*/ 7 h 26"/>
                <a:gd name="T6" fmla="*/ 4 w 22"/>
                <a:gd name="T7" fmla="*/ 5 h 26"/>
                <a:gd name="T8" fmla="*/ 6 w 22"/>
                <a:gd name="T9" fmla="*/ 4 h 26"/>
                <a:gd name="T10" fmla="*/ 2 w 22"/>
                <a:gd name="T11" fmla="*/ 0 h 26"/>
                <a:gd name="T12" fmla="*/ 3 w 22"/>
                <a:gd name="T13" fmla="*/ 1 h 26"/>
                <a:gd name="T14" fmla="*/ 2 w 22"/>
                <a:gd name="T15" fmla="*/ 3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6"/>
                <a:gd name="T26" fmla="*/ 22 w 22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6">
                  <a:moveTo>
                    <a:pt x="6" y="11"/>
                  </a:moveTo>
                  <a:lnTo>
                    <a:pt x="0" y="17"/>
                  </a:lnTo>
                  <a:lnTo>
                    <a:pt x="9" y="26"/>
                  </a:lnTo>
                  <a:lnTo>
                    <a:pt x="15" y="20"/>
                  </a:lnTo>
                  <a:lnTo>
                    <a:pt x="22" y="14"/>
                  </a:lnTo>
                  <a:lnTo>
                    <a:pt x="8" y="0"/>
                  </a:lnTo>
                  <a:lnTo>
                    <a:pt x="11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4" name="Freeform 242"/>
            <p:cNvSpPr>
              <a:spLocks/>
            </p:cNvSpPr>
            <p:nvPr/>
          </p:nvSpPr>
          <p:spPr bwMode="auto">
            <a:xfrm>
              <a:off x="3323" y="3075"/>
              <a:ext cx="15" cy="16"/>
            </a:xfrm>
            <a:custGeom>
              <a:avLst/>
              <a:gdLst>
                <a:gd name="T0" fmla="*/ 2 w 29"/>
                <a:gd name="T1" fmla="*/ 1 h 33"/>
                <a:gd name="T2" fmla="*/ 0 w 29"/>
                <a:gd name="T3" fmla="*/ 3 h 33"/>
                <a:gd name="T4" fmla="*/ 1 w 29"/>
                <a:gd name="T5" fmla="*/ 4 h 33"/>
                <a:gd name="T6" fmla="*/ 2 w 29"/>
                <a:gd name="T7" fmla="*/ 6 h 33"/>
                <a:gd name="T8" fmla="*/ 2 w 29"/>
                <a:gd name="T9" fmla="*/ 8 h 33"/>
                <a:gd name="T10" fmla="*/ 5 w 29"/>
                <a:gd name="T11" fmla="*/ 8 h 33"/>
                <a:gd name="T12" fmla="*/ 8 w 29"/>
                <a:gd name="T13" fmla="*/ 8 h 33"/>
                <a:gd name="T14" fmla="*/ 8 w 29"/>
                <a:gd name="T15" fmla="*/ 5 h 33"/>
                <a:gd name="T16" fmla="*/ 6 w 29"/>
                <a:gd name="T17" fmla="*/ 2 h 33"/>
                <a:gd name="T18" fmla="*/ 5 w 29"/>
                <a:gd name="T19" fmla="*/ 1 h 33"/>
                <a:gd name="T20" fmla="*/ 4 w 29"/>
                <a:gd name="T21" fmla="*/ 0 h 33"/>
                <a:gd name="T22" fmla="*/ 2 w 29"/>
                <a:gd name="T23" fmla="*/ 1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33"/>
                <a:gd name="T38" fmla="*/ 29 w 29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33">
                  <a:moveTo>
                    <a:pt x="7" y="6"/>
                  </a:moveTo>
                  <a:lnTo>
                    <a:pt x="0" y="12"/>
                  </a:lnTo>
                  <a:lnTo>
                    <a:pt x="3" y="16"/>
                  </a:lnTo>
                  <a:lnTo>
                    <a:pt x="7" y="26"/>
                  </a:lnTo>
                  <a:lnTo>
                    <a:pt x="7" y="33"/>
                  </a:lnTo>
                  <a:lnTo>
                    <a:pt x="18" y="33"/>
                  </a:lnTo>
                  <a:lnTo>
                    <a:pt x="29" y="33"/>
                  </a:lnTo>
                  <a:lnTo>
                    <a:pt x="29" y="2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5" name="Freeform 243"/>
            <p:cNvSpPr>
              <a:spLocks/>
            </p:cNvSpPr>
            <p:nvPr/>
          </p:nvSpPr>
          <p:spPr bwMode="auto">
            <a:xfrm>
              <a:off x="3327" y="3088"/>
              <a:ext cx="11" cy="8"/>
            </a:xfrm>
            <a:custGeom>
              <a:avLst/>
              <a:gdLst>
                <a:gd name="T0" fmla="*/ 0 w 22"/>
                <a:gd name="T1" fmla="*/ 2 h 16"/>
                <a:gd name="T2" fmla="*/ 0 w 22"/>
                <a:gd name="T3" fmla="*/ 0 h 16"/>
                <a:gd name="T4" fmla="*/ 1 w 22"/>
                <a:gd name="T5" fmla="*/ 4 h 16"/>
                <a:gd name="T6" fmla="*/ 3 w 22"/>
                <a:gd name="T7" fmla="*/ 4 h 16"/>
                <a:gd name="T8" fmla="*/ 6 w 22"/>
                <a:gd name="T9" fmla="*/ 3 h 16"/>
                <a:gd name="T10" fmla="*/ 6 w 22"/>
                <a:gd name="T11" fmla="*/ 1 h 16"/>
                <a:gd name="T12" fmla="*/ 3 w 22"/>
                <a:gd name="T13" fmla="*/ 2 h 16"/>
                <a:gd name="T14" fmla="*/ 0 w 22"/>
                <a:gd name="T15" fmla="*/ 2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7"/>
                  </a:moveTo>
                  <a:lnTo>
                    <a:pt x="0" y="0"/>
                  </a:lnTo>
                  <a:lnTo>
                    <a:pt x="4" y="16"/>
                  </a:lnTo>
                  <a:lnTo>
                    <a:pt x="13" y="14"/>
                  </a:lnTo>
                  <a:lnTo>
                    <a:pt x="22" y="13"/>
                  </a:lnTo>
                  <a:lnTo>
                    <a:pt x="21" y="5"/>
                  </a:lnTo>
                  <a:lnTo>
                    <a:pt x="1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6" name="Freeform 244"/>
            <p:cNvSpPr>
              <a:spLocks/>
            </p:cNvSpPr>
            <p:nvPr/>
          </p:nvSpPr>
          <p:spPr bwMode="auto">
            <a:xfrm>
              <a:off x="3317" y="3094"/>
              <a:ext cx="21" cy="34"/>
            </a:xfrm>
            <a:custGeom>
              <a:avLst/>
              <a:gdLst>
                <a:gd name="T0" fmla="*/ 8 w 44"/>
                <a:gd name="T1" fmla="*/ 1 h 66"/>
                <a:gd name="T2" fmla="*/ 5 w 44"/>
                <a:gd name="T3" fmla="*/ 1 h 66"/>
                <a:gd name="T4" fmla="*/ 5 w 44"/>
                <a:gd name="T5" fmla="*/ 3 h 66"/>
                <a:gd name="T6" fmla="*/ 5 w 44"/>
                <a:gd name="T7" fmla="*/ 4 h 66"/>
                <a:gd name="T8" fmla="*/ 4 w 44"/>
                <a:gd name="T9" fmla="*/ 5 h 66"/>
                <a:gd name="T10" fmla="*/ 3 w 44"/>
                <a:gd name="T11" fmla="*/ 8 h 66"/>
                <a:gd name="T12" fmla="*/ 2 w 44"/>
                <a:gd name="T13" fmla="*/ 10 h 66"/>
                <a:gd name="T14" fmla="*/ 1 w 44"/>
                <a:gd name="T15" fmla="*/ 13 h 66"/>
                <a:gd name="T16" fmla="*/ 0 w 44"/>
                <a:gd name="T17" fmla="*/ 14 h 66"/>
                <a:gd name="T18" fmla="*/ 2 w 44"/>
                <a:gd name="T19" fmla="*/ 16 h 66"/>
                <a:gd name="T20" fmla="*/ 4 w 44"/>
                <a:gd name="T21" fmla="*/ 18 h 66"/>
                <a:gd name="T22" fmla="*/ 5 w 44"/>
                <a:gd name="T23" fmla="*/ 15 h 66"/>
                <a:gd name="T24" fmla="*/ 6 w 44"/>
                <a:gd name="T25" fmla="*/ 13 h 66"/>
                <a:gd name="T26" fmla="*/ 8 w 44"/>
                <a:gd name="T27" fmla="*/ 11 h 66"/>
                <a:gd name="T28" fmla="*/ 9 w 44"/>
                <a:gd name="T29" fmla="*/ 8 h 66"/>
                <a:gd name="T30" fmla="*/ 9 w 44"/>
                <a:gd name="T31" fmla="*/ 6 h 66"/>
                <a:gd name="T32" fmla="*/ 10 w 44"/>
                <a:gd name="T33" fmla="*/ 2 h 66"/>
                <a:gd name="T34" fmla="*/ 10 w 44"/>
                <a:gd name="T35" fmla="*/ 2 h 66"/>
                <a:gd name="T36" fmla="*/ 10 w 44"/>
                <a:gd name="T37" fmla="*/ 0 h 66"/>
                <a:gd name="T38" fmla="*/ 8 w 44"/>
                <a:gd name="T39" fmla="*/ 1 h 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4"/>
                <a:gd name="T61" fmla="*/ 0 h 66"/>
                <a:gd name="T62" fmla="*/ 44 w 44"/>
                <a:gd name="T63" fmla="*/ 66 h 6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4" h="66">
                  <a:moveTo>
                    <a:pt x="33" y="1"/>
                  </a:moveTo>
                  <a:lnTo>
                    <a:pt x="22" y="1"/>
                  </a:lnTo>
                  <a:lnTo>
                    <a:pt x="22" y="11"/>
                  </a:lnTo>
                  <a:lnTo>
                    <a:pt x="20" y="14"/>
                  </a:lnTo>
                  <a:lnTo>
                    <a:pt x="19" y="20"/>
                  </a:lnTo>
                  <a:lnTo>
                    <a:pt x="14" y="31"/>
                  </a:lnTo>
                  <a:lnTo>
                    <a:pt x="10" y="38"/>
                  </a:lnTo>
                  <a:lnTo>
                    <a:pt x="5" y="48"/>
                  </a:lnTo>
                  <a:lnTo>
                    <a:pt x="0" y="54"/>
                  </a:lnTo>
                  <a:lnTo>
                    <a:pt x="8" y="60"/>
                  </a:lnTo>
                  <a:lnTo>
                    <a:pt x="16" y="66"/>
                  </a:lnTo>
                  <a:lnTo>
                    <a:pt x="24" y="57"/>
                  </a:lnTo>
                  <a:lnTo>
                    <a:pt x="28" y="48"/>
                  </a:lnTo>
                  <a:lnTo>
                    <a:pt x="33" y="40"/>
                  </a:lnTo>
                  <a:lnTo>
                    <a:pt x="37" y="32"/>
                  </a:lnTo>
                  <a:lnTo>
                    <a:pt x="39" y="23"/>
                  </a:lnTo>
                  <a:lnTo>
                    <a:pt x="44" y="7"/>
                  </a:lnTo>
                  <a:lnTo>
                    <a:pt x="42" y="0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7" name="Freeform 245"/>
            <p:cNvSpPr>
              <a:spLocks/>
            </p:cNvSpPr>
            <p:nvPr/>
          </p:nvSpPr>
          <p:spPr bwMode="auto">
            <a:xfrm>
              <a:off x="3310" y="3121"/>
              <a:ext cx="17" cy="14"/>
            </a:xfrm>
            <a:custGeom>
              <a:avLst/>
              <a:gdLst>
                <a:gd name="T0" fmla="*/ 5 w 36"/>
                <a:gd name="T1" fmla="*/ 2 h 28"/>
                <a:gd name="T2" fmla="*/ 4 w 36"/>
                <a:gd name="T3" fmla="*/ 0 h 28"/>
                <a:gd name="T4" fmla="*/ 0 w 36"/>
                <a:gd name="T5" fmla="*/ 4 h 28"/>
                <a:gd name="T6" fmla="*/ 1 w 36"/>
                <a:gd name="T7" fmla="*/ 6 h 28"/>
                <a:gd name="T8" fmla="*/ 3 w 36"/>
                <a:gd name="T9" fmla="*/ 7 h 28"/>
                <a:gd name="T10" fmla="*/ 8 w 36"/>
                <a:gd name="T11" fmla="*/ 2 h 28"/>
                <a:gd name="T12" fmla="*/ 7 w 36"/>
                <a:gd name="T13" fmla="*/ 3 h 28"/>
                <a:gd name="T14" fmla="*/ 5 w 36"/>
                <a:gd name="T15" fmla="*/ 2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8"/>
                <a:gd name="T26" fmla="*/ 36 w 3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8">
                  <a:moveTo>
                    <a:pt x="22" y="6"/>
                  </a:moveTo>
                  <a:lnTo>
                    <a:pt x="16" y="0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13" y="28"/>
                  </a:lnTo>
                  <a:lnTo>
                    <a:pt x="36" y="5"/>
                  </a:lnTo>
                  <a:lnTo>
                    <a:pt x="30" y="12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8" name="Freeform 246"/>
            <p:cNvSpPr>
              <a:spLocks/>
            </p:cNvSpPr>
            <p:nvPr/>
          </p:nvSpPr>
          <p:spPr bwMode="auto">
            <a:xfrm>
              <a:off x="3300" y="3128"/>
              <a:ext cx="16" cy="15"/>
            </a:xfrm>
            <a:custGeom>
              <a:avLst/>
              <a:gdLst>
                <a:gd name="T0" fmla="*/ 7 w 31"/>
                <a:gd name="T1" fmla="*/ 2 h 29"/>
                <a:gd name="T2" fmla="*/ 5 w 31"/>
                <a:gd name="T3" fmla="*/ 0 h 29"/>
                <a:gd name="T4" fmla="*/ 3 w 31"/>
                <a:gd name="T5" fmla="*/ 2 h 29"/>
                <a:gd name="T6" fmla="*/ 0 w 31"/>
                <a:gd name="T7" fmla="*/ 4 h 29"/>
                <a:gd name="T8" fmla="*/ 3 w 31"/>
                <a:gd name="T9" fmla="*/ 8 h 29"/>
                <a:gd name="T10" fmla="*/ 6 w 31"/>
                <a:gd name="T11" fmla="*/ 6 h 29"/>
                <a:gd name="T12" fmla="*/ 6 w 31"/>
                <a:gd name="T13" fmla="*/ 6 h 29"/>
                <a:gd name="T14" fmla="*/ 8 w 31"/>
                <a:gd name="T15" fmla="*/ 4 h 29"/>
                <a:gd name="T16" fmla="*/ 7 w 31"/>
                <a:gd name="T17" fmla="*/ 2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29"/>
                <a:gd name="T29" fmla="*/ 31 w 31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29">
                  <a:moveTo>
                    <a:pt x="25" y="8"/>
                  </a:moveTo>
                  <a:lnTo>
                    <a:pt x="18" y="0"/>
                  </a:lnTo>
                  <a:lnTo>
                    <a:pt x="11" y="6"/>
                  </a:lnTo>
                  <a:lnTo>
                    <a:pt x="0" y="14"/>
                  </a:lnTo>
                  <a:lnTo>
                    <a:pt x="12" y="29"/>
                  </a:lnTo>
                  <a:lnTo>
                    <a:pt x="23" y="22"/>
                  </a:lnTo>
                  <a:lnTo>
                    <a:pt x="31" y="14"/>
                  </a:lnTo>
                  <a:lnTo>
                    <a:pt x="25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79" name="Freeform 247"/>
            <p:cNvSpPr>
              <a:spLocks/>
            </p:cNvSpPr>
            <p:nvPr/>
          </p:nvSpPr>
          <p:spPr bwMode="auto">
            <a:xfrm>
              <a:off x="3236" y="3046"/>
              <a:ext cx="42" cy="20"/>
            </a:xfrm>
            <a:custGeom>
              <a:avLst/>
              <a:gdLst>
                <a:gd name="T0" fmla="*/ 21 w 84"/>
                <a:gd name="T1" fmla="*/ 10 h 42"/>
                <a:gd name="T2" fmla="*/ 21 w 84"/>
                <a:gd name="T3" fmla="*/ 5 h 42"/>
                <a:gd name="T4" fmla="*/ 15 w 84"/>
                <a:gd name="T5" fmla="*/ 4 h 42"/>
                <a:gd name="T6" fmla="*/ 12 w 84"/>
                <a:gd name="T7" fmla="*/ 4 h 42"/>
                <a:gd name="T8" fmla="*/ 11 w 84"/>
                <a:gd name="T9" fmla="*/ 3 h 42"/>
                <a:gd name="T10" fmla="*/ 7 w 84"/>
                <a:gd name="T11" fmla="*/ 2 h 42"/>
                <a:gd name="T12" fmla="*/ 4 w 84"/>
                <a:gd name="T13" fmla="*/ 1 h 42"/>
                <a:gd name="T14" fmla="*/ 3 w 84"/>
                <a:gd name="T15" fmla="*/ 0 h 42"/>
                <a:gd name="T16" fmla="*/ 2 w 84"/>
                <a:gd name="T17" fmla="*/ 2 h 42"/>
                <a:gd name="T18" fmla="*/ 0 w 84"/>
                <a:gd name="T19" fmla="*/ 4 h 42"/>
                <a:gd name="T20" fmla="*/ 3 w 84"/>
                <a:gd name="T21" fmla="*/ 5 h 42"/>
                <a:gd name="T22" fmla="*/ 5 w 84"/>
                <a:gd name="T23" fmla="*/ 6 h 42"/>
                <a:gd name="T24" fmla="*/ 7 w 84"/>
                <a:gd name="T25" fmla="*/ 7 h 42"/>
                <a:gd name="T26" fmla="*/ 11 w 84"/>
                <a:gd name="T27" fmla="*/ 8 h 42"/>
                <a:gd name="T28" fmla="*/ 14 w 84"/>
                <a:gd name="T29" fmla="*/ 8 h 42"/>
                <a:gd name="T30" fmla="*/ 21 w 84"/>
                <a:gd name="T31" fmla="*/ 10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4"/>
                <a:gd name="T49" fmla="*/ 0 h 42"/>
                <a:gd name="T50" fmla="*/ 84 w 8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4" h="42">
                  <a:moveTo>
                    <a:pt x="81" y="42"/>
                  </a:moveTo>
                  <a:lnTo>
                    <a:pt x="84" y="23"/>
                  </a:lnTo>
                  <a:lnTo>
                    <a:pt x="61" y="17"/>
                  </a:lnTo>
                  <a:lnTo>
                    <a:pt x="47" y="16"/>
                  </a:lnTo>
                  <a:lnTo>
                    <a:pt x="41" y="13"/>
                  </a:lnTo>
                  <a:lnTo>
                    <a:pt x="27" y="8"/>
                  </a:lnTo>
                  <a:lnTo>
                    <a:pt x="16" y="5"/>
                  </a:lnTo>
                  <a:lnTo>
                    <a:pt x="10" y="0"/>
                  </a:lnTo>
                  <a:lnTo>
                    <a:pt x="5" y="8"/>
                  </a:lnTo>
                  <a:lnTo>
                    <a:pt x="0" y="16"/>
                  </a:lnTo>
                  <a:lnTo>
                    <a:pt x="13" y="23"/>
                  </a:lnTo>
                  <a:lnTo>
                    <a:pt x="20" y="27"/>
                  </a:lnTo>
                  <a:lnTo>
                    <a:pt x="28" y="31"/>
                  </a:lnTo>
                  <a:lnTo>
                    <a:pt x="44" y="34"/>
                  </a:lnTo>
                  <a:lnTo>
                    <a:pt x="54" y="36"/>
                  </a:lnTo>
                  <a:lnTo>
                    <a:pt x="81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0" name="Freeform 248"/>
            <p:cNvSpPr>
              <a:spLocks/>
            </p:cNvSpPr>
            <p:nvPr/>
          </p:nvSpPr>
          <p:spPr bwMode="auto">
            <a:xfrm>
              <a:off x="3221" y="3008"/>
              <a:ext cx="20" cy="46"/>
            </a:xfrm>
            <a:custGeom>
              <a:avLst/>
              <a:gdLst>
                <a:gd name="T0" fmla="*/ 10 w 41"/>
                <a:gd name="T1" fmla="*/ 19 h 91"/>
                <a:gd name="T2" fmla="*/ 4 w 41"/>
                <a:gd name="T3" fmla="*/ 15 h 91"/>
                <a:gd name="T4" fmla="*/ 7 w 41"/>
                <a:gd name="T5" fmla="*/ 17 h 91"/>
                <a:gd name="T6" fmla="*/ 8 w 41"/>
                <a:gd name="T7" fmla="*/ 18 h 91"/>
                <a:gd name="T8" fmla="*/ 6 w 41"/>
                <a:gd name="T9" fmla="*/ 14 h 91"/>
                <a:gd name="T10" fmla="*/ 6 w 41"/>
                <a:gd name="T11" fmla="*/ 14 h 91"/>
                <a:gd name="T12" fmla="*/ 5 w 41"/>
                <a:gd name="T13" fmla="*/ 12 h 91"/>
                <a:gd name="T14" fmla="*/ 5 w 41"/>
                <a:gd name="T15" fmla="*/ 8 h 91"/>
                <a:gd name="T16" fmla="*/ 5 w 41"/>
                <a:gd name="T17" fmla="*/ 8 h 91"/>
                <a:gd name="T18" fmla="*/ 6 w 41"/>
                <a:gd name="T19" fmla="*/ 7 h 91"/>
                <a:gd name="T20" fmla="*/ 6 w 41"/>
                <a:gd name="T21" fmla="*/ 4 h 91"/>
                <a:gd name="T22" fmla="*/ 7 w 41"/>
                <a:gd name="T23" fmla="*/ 2 h 91"/>
                <a:gd name="T24" fmla="*/ 5 w 41"/>
                <a:gd name="T25" fmla="*/ 1 h 91"/>
                <a:gd name="T26" fmla="*/ 2 w 41"/>
                <a:gd name="T27" fmla="*/ 0 h 91"/>
                <a:gd name="T28" fmla="*/ 2 w 41"/>
                <a:gd name="T29" fmla="*/ 2 h 91"/>
                <a:gd name="T30" fmla="*/ 1 w 41"/>
                <a:gd name="T31" fmla="*/ 4 h 91"/>
                <a:gd name="T32" fmla="*/ 0 w 41"/>
                <a:gd name="T33" fmla="*/ 7 h 91"/>
                <a:gd name="T34" fmla="*/ 0 w 41"/>
                <a:gd name="T35" fmla="*/ 11 h 91"/>
                <a:gd name="T36" fmla="*/ 0 w 41"/>
                <a:gd name="T37" fmla="*/ 12 h 91"/>
                <a:gd name="T38" fmla="*/ 1 w 41"/>
                <a:gd name="T39" fmla="*/ 15 h 91"/>
                <a:gd name="T40" fmla="*/ 2 w 41"/>
                <a:gd name="T41" fmla="*/ 18 h 91"/>
                <a:gd name="T42" fmla="*/ 2 w 41"/>
                <a:gd name="T43" fmla="*/ 19 h 91"/>
                <a:gd name="T44" fmla="*/ 6 w 41"/>
                <a:gd name="T45" fmla="*/ 22 h 91"/>
                <a:gd name="T46" fmla="*/ 7 w 41"/>
                <a:gd name="T47" fmla="*/ 23 h 91"/>
                <a:gd name="T48" fmla="*/ 9 w 41"/>
                <a:gd name="T49" fmla="*/ 21 h 91"/>
                <a:gd name="T50" fmla="*/ 10 w 41"/>
                <a:gd name="T51" fmla="*/ 19 h 9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1"/>
                <a:gd name="T79" fmla="*/ 0 h 91"/>
                <a:gd name="T80" fmla="*/ 41 w 41"/>
                <a:gd name="T81" fmla="*/ 91 h 9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1" h="91">
                  <a:moveTo>
                    <a:pt x="41" y="74"/>
                  </a:moveTo>
                  <a:lnTo>
                    <a:pt x="17" y="59"/>
                  </a:lnTo>
                  <a:lnTo>
                    <a:pt x="30" y="66"/>
                  </a:lnTo>
                  <a:lnTo>
                    <a:pt x="33" y="70"/>
                  </a:lnTo>
                  <a:lnTo>
                    <a:pt x="25" y="56"/>
                  </a:lnTo>
                  <a:lnTo>
                    <a:pt x="24" y="53"/>
                  </a:lnTo>
                  <a:lnTo>
                    <a:pt x="22" y="48"/>
                  </a:lnTo>
                  <a:lnTo>
                    <a:pt x="22" y="31"/>
                  </a:lnTo>
                  <a:lnTo>
                    <a:pt x="22" y="29"/>
                  </a:lnTo>
                  <a:lnTo>
                    <a:pt x="24" y="25"/>
                  </a:lnTo>
                  <a:lnTo>
                    <a:pt x="27" y="14"/>
                  </a:lnTo>
                  <a:lnTo>
                    <a:pt x="30" y="6"/>
                  </a:lnTo>
                  <a:lnTo>
                    <a:pt x="20" y="3"/>
                  </a:lnTo>
                  <a:lnTo>
                    <a:pt x="11" y="0"/>
                  </a:lnTo>
                  <a:lnTo>
                    <a:pt x="8" y="8"/>
                  </a:lnTo>
                  <a:lnTo>
                    <a:pt x="5" y="15"/>
                  </a:lnTo>
                  <a:lnTo>
                    <a:pt x="3" y="26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5" y="59"/>
                  </a:lnTo>
                  <a:lnTo>
                    <a:pt x="10" y="71"/>
                  </a:lnTo>
                  <a:lnTo>
                    <a:pt x="11" y="73"/>
                  </a:lnTo>
                  <a:lnTo>
                    <a:pt x="27" y="88"/>
                  </a:lnTo>
                  <a:lnTo>
                    <a:pt x="31" y="91"/>
                  </a:lnTo>
                  <a:lnTo>
                    <a:pt x="36" y="82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1" name="Freeform 249"/>
            <p:cNvSpPr>
              <a:spLocks/>
            </p:cNvSpPr>
            <p:nvPr/>
          </p:nvSpPr>
          <p:spPr bwMode="auto">
            <a:xfrm>
              <a:off x="3226" y="2994"/>
              <a:ext cx="16" cy="18"/>
            </a:xfrm>
            <a:custGeom>
              <a:avLst/>
              <a:gdLst>
                <a:gd name="T0" fmla="*/ 2 w 33"/>
                <a:gd name="T1" fmla="*/ 8 h 36"/>
                <a:gd name="T2" fmla="*/ 4 w 33"/>
                <a:gd name="T3" fmla="*/ 9 h 36"/>
                <a:gd name="T4" fmla="*/ 5 w 33"/>
                <a:gd name="T5" fmla="*/ 7 h 36"/>
                <a:gd name="T6" fmla="*/ 7 w 33"/>
                <a:gd name="T7" fmla="*/ 5 h 36"/>
                <a:gd name="T8" fmla="*/ 8 w 33"/>
                <a:gd name="T9" fmla="*/ 3 h 36"/>
                <a:gd name="T10" fmla="*/ 6 w 33"/>
                <a:gd name="T11" fmla="*/ 2 h 36"/>
                <a:gd name="T12" fmla="*/ 4 w 33"/>
                <a:gd name="T13" fmla="*/ 0 h 36"/>
                <a:gd name="T14" fmla="*/ 2 w 33"/>
                <a:gd name="T15" fmla="*/ 3 h 36"/>
                <a:gd name="T16" fmla="*/ 1 w 33"/>
                <a:gd name="T17" fmla="*/ 5 h 36"/>
                <a:gd name="T18" fmla="*/ 0 w 33"/>
                <a:gd name="T19" fmla="*/ 5 h 36"/>
                <a:gd name="T20" fmla="*/ 0 w 33"/>
                <a:gd name="T21" fmla="*/ 7 h 36"/>
                <a:gd name="T22" fmla="*/ 2 w 33"/>
                <a:gd name="T23" fmla="*/ 8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"/>
                <a:gd name="T37" fmla="*/ 0 h 36"/>
                <a:gd name="T38" fmla="*/ 33 w 33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" h="36">
                  <a:moveTo>
                    <a:pt x="9" y="31"/>
                  </a:moveTo>
                  <a:lnTo>
                    <a:pt x="19" y="36"/>
                  </a:lnTo>
                  <a:lnTo>
                    <a:pt x="23" y="26"/>
                  </a:lnTo>
                  <a:lnTo>
                    <a:pt x="28" y="17"/>
                  </a:lnTo>
                  <a:lnTo>
                    <a:pt x="33" y="12"/>
                  </a:lnTo>
                  <a:lnTo>
                    <a:pt x="25" y="6"/>
                  </a:lnTo>
                  <a:lnTo>
                    <a:pt x="17" y="0"/>
                  </a:lnTo>
                  <a:lnTo>
                    <a:pt x="9" y="11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0" y="28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2" name="Freeform 250"/>
            <p:cNvSpPr>
              <a:spLocks/>
            </p:cNvSpPr>
            <p:nvPr/>
          </p:nvSpPr>
          <p:spPr bwMode="auto">
            <a:xfrm>
              <a:off x="3231" y="2987"/>
              <a:ext cx="18" cy="14"/>
            </a:xfrm>
            <a:custGeom>
              <a:avLst/>
              <a:gdLst>
                <a:gd name="T0" fmla="*/ 4 w 36"/>
                <a:gd name="T1" fmla="*/ 6 h 27"/>
                <a:gd name="T2" fmla="*/ 5 w 36"/>
                <a:gd name="T3" fmla="*/ 7 h 27"/>
                <a:gd name="T4" fmla="*/ 9 w 36"/>
                <a:gd name="T5" fmla="*/ 3 h 27"/>
                <a:gd name="T6" fmla="*/ 7 w 36"/>
                <a:gd name="T7" fmla="*/ 2 h 27"/>
                <a:gd name="T8" fmla="*/ 6 w 36"/>
                <a:gd name="T9" fmla="*/ 0 h 27"/>
                <a:gd name="T10" fmla="*/ 0 w 36"/>
                <a:gd name="T11" fmla="*/ 6 h 27"/>
                <a:gd name="T12" fmla="*/ 2 w 36"/>
                <a:gd name="T13" fmla="*/ 4 h 27"/>
                <a:gd name="T14" fmla="*/ 4 w 36"/>
                <a:gd name="T15" fmla="*/ 6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7"/>
                <a:gd name="T26" fmla="*/ 36 w 36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7">
                  <a:moveTo>
                    <a:pt x="14" y="21"/>
                  </a:moveTo>
                  <a:lnTo>
                    <a:pt x="20" y="27"/>
                  </a:lnTo>
                  <a:lnTo>
                    <a:pt x="36" y="12"/>
                  </a:lnTo>
                  <a:lnTo>
                    <a:pt x="29" y="6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6" y="15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3" name="Freeform 251"/>
            <p:cNvSpPr>
              <a:spLocks/>
            </p:cNvSpPr>
            <p:nvPr/>
          </p:nvSpPr>
          <p:spPr bwMode="auto">
            <a:xfrm>
              <a:off x="3243" y="2983"/>
              <a:ext cx="10" cy="11"/>
            </a:xfrm>
            <a:custGeom>
              <a:avLst/>
              <a:gdLst>
                <a:gd name="T0" fmla="*/ 2 w 20"/>
                <a:gd name="T1" fmla="*/ 4 h 21"/>
                <a:gd name="T2" fmla="*/ 3 w 20"/>
                <a:gd name="T3" fmla="*/ 6 h 21"/>
                <a:gd name="T4" fmla="*/ 5 w 20"/>
                <a:gd name="T5" fmla="*/ 4 h 21"/>
                <a:gd name="T6" fmla="*/ 4 w 20"/>
                <a:gd name="T7" fmla="*/ 2 h 21"/>
                <a:gd name="T8" fmla="*/ 2 w 20"/>
                <a:gd name="T9" fmla="*/ 0 h 21"/>
                <a:gd name="T10" fmla="*/ 2 w 20"/>
                <a:gd name="T11" fmla="*/ 0 h 21"/>
                <a:gd name="T12" fmla="*/ 0 w 20"/>
                <a:gd name="T13" fmla="*/ 2 h 21"/>
                <a:gd name="T14" fmla="*/ 2 w 20"/>
                <a:gd name="T15" fmla="*/ 4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1"/>
                <a:gd name="T26" fmla="*/ 20 w 2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1">
                  <a:moveTo>
                    <a:pt x="6" y="14"/>
                  </a:moveTo>
                  <a:lnTo>
                    <a:pt x="13" y="21"/>
                  </a:lnTo>
                  <a:lnTo>
                    <a:pt x="20" y="15"/>
                  </a:lnTo>
                  <a:lnTo>
                    <a:pt x="1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4" name="Freeform 252"/>
            <p:cNvSpPr>
              <a:spLocks/>
            </p:cNvSpPr>
            <p:nvPr/>
          </p:nvSpPr>
          <p:spPr bwMode="auto">
            <a:xfrm>
              <a:off x="3243" y="2980"/>
              <a:ext cx="14" cy="11"/>
            </a:xfrm>
            <a:custGeom>
              <a:avLst/>
              <a:gdLst>
                <a:gd name="T0" fmla="*/ 4 w 28"/>
                <a:gd name="T1" fmla="*/ 4 h 21"/>
                <a:gd name="T2" fmla="*/ 5 w 28"/>
                <a:gd name="T3" fmla="*/ 6 h 21"/>
                <a:gd name="T4" fmla="*/ 7 w 28"/>
                <a:gd name="T5" fmla="*/ 4 h 21"/>
                <a:gd name="T6" fmla="*/ 5 w 28"/>
                <a:gd name="T7" fmla="*/ 0 h 21"/>
                <a:gd name="T8" fmla="*/ 0 w 28"/>
                <a:gd name="T9" fmla="*/ 3 h 21"/>
                <a:gd name="T10" fmla="*/ 2 w 28"/>
                <a:gd name="T11" fmla="*/ 2 h 21"/>
                <a:gd name="T12" fmla="*/ 4 w 28"/>
                <a:gd name="T13" fmla="*/ 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1"/>
                <a:gd name="T23" fmla="*/ 28 w 28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1">
                  <a:moveTo>
                    <a:pt x="14" y="14"/>
                  </a:moveTo>
                  <a:lnTo>
                    <a:pt x="19" y="21"/>
                  </a:lnTo>
                  <a:lnTo>
                    <a:pt x="28" y="15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8" y="6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5" name="Freeform 253"/>
            <p:cNvSpPr>
              <a:spLocks/>
            </p:cNvSpPr>
            <p:nvPr/>
          </p:nvSpPr>
          <p:spPr bwMode="auto">
            <a:xfrm>
              <a:off x="3223" y="2899"/>
              <a:ext cx="2" cy="10"/>
            </a:xfrm>
            <a:custGeom>
              <a:avLst/>
              <a:gdLst>
                <a:gd name="T0" fmla="*/ 0 w 5"/>
                <a:gd name="T1" fmla="*/ 0 h 22"/>
                <a:gd name="T2" fmla="*/ 0 w 5"/>
                <a:gd name="T3" fmla="*/ 5 h 22"/>
                <a:gd name="T4" fmla="*/ 1 w 5"/>
                <a:gd name="T5" fmla="*/ 5 h 22"/>
                <a:gd name="T6" fmla="*/ 1 w 5"/>
                <a:gd name="T7" fmla="*/ 2 h 22"/>
                <a:gd name="T8" fmla="*/ 1 w 5"/>
                <a:gd name="T9" fmla="*/ 0 h 22"/>
                <a:gd name="T10" fmla="*/ 0 w 5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2"/>
                <a:gd name="T20" fmla="*/ 5 w 5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2">
                  <a:moveTo>
                    <a:pt x="0" y="0"/>
                  </a:moveTo>
                  <a:lnTo>
                    <a:pt x="0" y="22"/>
                  </a:lnTo>
                  <a:lnTo>
                    <a:pt x="5" y="22"/>
                  </a:lnTo>
                  <a:lnTo>
                    <a:pt x="5" y="11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6" name="Freeform 254"/>
            <p:cNvSpPr>
              <a:spLocks/>
            </p:cNvSpPr>
            <p:nvPr/>
          </p:nvSpPr>
          <p:spPr bwMode="auto">
            <a:xfrm>
              <a:off x="3224" y="2899"/>
              <a:ext cx="12" cy="13"/>
            </a:xfrm>
            <a:custGeom>
              <a:avLst/>
              <a:gdLst>
                <a:gd name="T0" fmla="*/ 1 w 25"/>
                <a:gd name="T1" fmla="*/ 3 h 26"/>
                <a:gd name="T2" fmla="*/ 0 w 25"/>
                <a:gd name="T3" fmla="*/ 5 h 26"/>
                <a:gd name="T4" fmla="*/ 4 w 25"/>
                <a:gd name="T5" fmla="*/ 7 h 26"/>
                <a:gd name="T6" fmla="*/ 5 w 25"/>
                <a:gd name="T7" fmla="*/ 5 h 26"/>
                <a:gd name="T8" fmla="*/ 6 w 25"/>
                <a:gd name="T9" fmla="*/ 2 h 26"/>
                <a:gd name="T10" fmla="*/ 0 w 25"/>
                <a:gd name="T11" fmla="*/ 0 h 26"/>
                <a:gd name="T12" fmla="*/ 1 w 25"/>
                <a:gd name="T13" fmla="*/ 0 h 26"/>
                <a:gd name="T14" fmla="*/ 1 w 25"/>
                <a:gd name="T15" fmla="*/ 3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6"/>
                <a:gd name="T26" fmla="*/ 25 w 2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6">
                  <a:moveTo>
                    <a:pt x="4" y="11"/>
                  </a:moveTo>
                  <a:lnTo>
                    <a:pt x="0" y="20"/>
                  </a:lnTo>
                  <a:lnTo>
                    <a:pt x="19" y="26"/>
                  </a:lnTo>
                  <a:lnTo>
                    <a:pt x="22" y="17"/>
                  </a:lnTo>
                  <a:lnTo>
                    <a:pt x="25" y="8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7" name="Freeform 255"/>
            <p:cNvSpPr>
              <a:spLocks/>
            </p:cNvSpPr>
            <p:nvPr/>
          </p:nvSpPr>
          <p:spPr bwMode="auto">
            <a:xfrm>
              <a:off x="3232" y="2902"/>
              <a:ext cx="6" cy="10"/>
            </a:xfrm>
            <a:custGeom>
              <a:avLst/>
              <a:gdLst>
                <a:gd name="T0" fmla="*/ 1 w 12"/>
                <a:gd name="T1" fmla="*/ 3 h 20"/>
                <a:gd name="T2" fmla="*/ 0 w 12"/>
                <a:gd name="T3" fmla="*/ 5 h 20"/>
                <a:gd name="T4" fmla="*/ 1 w 12"/>
                <a:gd name="T5" fmla="*/ 5 h 20"/>
                <a:gd name="T6" fmla="*/ 2 w 12"/>
                <a:gd name="T7" fmla="*/ 3 h 20"/>
                <a:gd name="T8" fmla="*/ 3 w 12"/>
                <a:gd name="T9" fmla="*/ 1 h 20"/>
                <a:gd name="T10" fmla="*/ 3 w 12"/>
                <a:gd name="T11" fmla="*/ 1 h 20"/>
                <a:gd name="T12" fmla="*/ 2 w 12"/>
                <a:gd name="T13" fmla="*/ 0 h 20"/>
                <a:gd name="T14" fmla="*/ 1 w 12"/>
                <a:gd name="T15" fmla="*/ 3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0"/>
                <a:gd name="T26" fmla="*/ 12 w 12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0">
                  <a:moveTo>
                    <a:pt x="4" y="9"/>
                  </a:moveTo>
                  <a:lnTo>
                    <a:pt x="0" y="18"/>
                  </a:lnTo>
                  <a:lnTo>
                    <a:pt x="3" y="20"/>
                  </a:lnTo>
                  <a:lnTo>
                    <a:pt x="7" y="11"/>
                  </a:lnTo>
                  <a:lnTo>
                    <a:pt x="12" y="1"/>
                  </a:lnTo>
                  <a:lnTo>
                    <a:pt x="7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8" name="Freeform 256"/>
            <p:cNvSpPr>
              <a:spLocks/>
            </p:cNvSpPr>
            <p:nvPr/>
          </p:nvSpPr>
          <p:spPr bwMode="auto">
            <a:xfrm>
              <a:off x="3234" y="2902"/>
              <a:ext cx="4" cy="11"/>
            </a:xfrm>
            <a:custGeom>
              <a:avLst/>
              <a:gdLst>
                <a:gd name="T0" fmla="*/ 0 w 9"/>
                <a:gd name="T1" fmla="*/ 5 h 21"/>
                <a:gd name="T2" fmla="*/ 0 w 9"/>
                <a:gd name="T3" fmla="*/ 6 h 21"/>
                <a:gd name="T4" fmla="*/ 2 w 9"/>
                <a:gd name="T5" fmla="*/ 6 h 21"/>
                <a:gd name="T6" fmla="*/ 2 w 9"/>
                <a:gd name="T7" fmla="*/ 3 h 21"/>
                <a:gd name="T8" fmla="*/ 2 w 9"/>
                <a:gd name="T9" fmla="*/ 0 h 21"/>
                <a:gd name="T10" fmla="*/ 1 w 9"/>
                <a:gd name="T11" fmla="*/ 0 h 21"/>
                <a:gd name="T12" fmla="*/ 1 w 9"/>
                <a:gd name="T13" fmla="*/ 3 h 21"/>
                <a:gd name="T14" fmla="*/ 0 w 9"/>
                <a:gd name="T15" fmla="*/ 5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1"/>
                <a:gd name="T26" fmla="*/ 9 w 9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1">
                  <a:moveTo>
                    <a:pt x="0" y="20"/>
                  </a:moveTo>
                  <a:lnTo>
                    <a:pt x="3" y="21"/>
                  </a:lnTo>
                  <a:lnTo>
                    <a:pt x="9" y="21"/>
                  </a:lnTo>
                  <a:lnTo>
                    <a:pt x="9" y="11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89" name="Freeform 257"/>
            <p:cNvSpPr>
              <a:spLocks/>
            </p:cNvSpPr>
            <p:nvPr/>
          </p:nvSpPr>
          <p:spPr bwMode="auto">
            <a:xfrm>
              <a:off x="3237" y="2902"/>
              <a:ext cx="5" cy="11"/>
            </a:xfrm>
            <a:custGeom>
              <a:avLst/>
              <a:gdLst>
                <a:gd name="T0" fmla="*/ 0 w 11"/>
                <a:gd name="T1" fmla="*/ 3 h 21"/>
                <a:gd name="T2" fmla="*/ 0 w 11"/>
                <a:gd name="T3" fmla="*/ 5 h 21"/>
                <a:gd name="T4" fmla="*/ 1 w 11"/>
                <a:gd name="T5" fmla="*/ 6 h 21"/>
                <a:gd name="T6" fmla="*/ 2 w 11"/>
                <a:gd name="T7" fmla="*/ 3 h 21"/>
                <a:gd name="T8" fmla="*/ 2 w 11"/>
                <a:gd name="T9" fmla="*/ 1 h 21"/>
                <a:gd name="T10" fmla="*/ 0 w 11"/>
                <a:gd name="T11" fmla="*/ 0 h 21"/>
                <a:gd name="T12" fmla="*/ 0 w 11"/>
                <a:gd name="T13" fmla="*/ 0 h 21"/>
                <a:gd name="T14" fmla="*/ 0 w 11"/>
                <a:gd name="T15" fmla="*/ 3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21"/>
                <a:gd name="T26" fmla="*/ 11 w 11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21">
                  <a:moveTo>
                    <a:pt x="3" y="11"/>
                  </a:moveTo>
                  <a:lnTo>
                    <a:pt x="0" y="20"/>
                  </a:lnTo>
                  <a:lnTo>
                    <a:pt x="4" y="21"/>
                  </a:lnTo>
                  <a:lnTo>
                    <a:pt x="8" y="12"/>
                  </a:lnTo>
                  <a:lnTo>
                    <a:pt x="11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0" name="Freeform 258"/>
            <p:cNvSpPr>
              <a:spLocks/>
            </p:cNvSpPr>
            <p:nvPr/>
          </p:nvSpPr>
          <p:spPr bwMode="auto">
            <a:xfrm>
              <a:off x="3238" y="2904"/>
              <a:ext cx="7" cy="10"/>
            </a:xfrm>
            <a:custGeom>
              <a:avLst/>
              <a:gdLst>
                <a:gd name="T0" fmla="*/ 2 w 12"/>
                <a:gd name="T1" fmla="*/ 3 h 20"/>
                <a:gd name="T2" fmla="*/ 0 w 12"/>
                <a:gd name="T3" fmla="*/ 5 h 20"/>
                <a:gd name="T4" fmla="*/ 1 w 12"/>
                <a:gd name="T5" fmla="*/ 5 h 20"/>
                <a:gd name="T6" fmla="*/ 3 w 12"/>
                <a:gd name="T7" fmla="*/ 3 h 20"/>
                <a:gd name="T8" fmla="*/ 4 w 12"/>
                <a:gd name="T9" fmla="*/ 1 h 20"/>
                <a:gd name="T10" fmla="*/ 4 w 12"/>
                <a:gd name="T11" fmla="*/ 1 h 20"/>
                <a:gd name="T12" fmla="*/ 3 w 12"/>
                <a:gd name="T13" fmla="*/ 0 h 20"/>
                <a:gd name="T14" fmla="*/ 2 w 12"/>
                <a:gd name="T15" fmla="*/ 3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0"/>
                <a:gd name="T26" fmla="*/ 12 w 12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0">
                  <a:moveTo>
                    <a:pt x="5" y="9"/>
                  </a:moveTo>
                  <a:lnTo>
                    <a:pt x="0" y="18"/>
                  </a:lnTo>
                  <a:lnTo>
                    <a:pt x="3" y="20"/>
                  </a:lnTo>
                  <a:lnTo>
                    <a:pt x="8" y="11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1" name="Freeform 259"/>
            <p:cNvSpPr>
              <a:spLocks/>
            </p:cNvSpPr>
            <p:nvPr/>
          </p:nvSpPr>
          <p:spPr bwMode="auto">
            <a:xfrm>
              <a:off x="3238" y="2905"/>
              <a:ext cx="8" cy="10"/>
            </a:xfrm>
            <a:custGeom>
              <a:avLst/>
              <a:gdLst>
                <a:gd name="T0" fmla="*/ 1 w 15"/>
                <a:gd name="T1" fmla="*/ 4 h 21"/>
                <a:gd name="T2" fmla="*/ 0 w 15"/>
                <a:gd name="T3" fmla="*/ 4 h 21"/>
                <a:gd name="T4" fmla="*/ 3 w 15"/>
                <a:gd name="T5" fmla="*/ 5 h 21"/>
                <a:gd name="T6" fmla="*/ 3 w 15"/>
                <a:gd name="T7" fmla="*/ 2 h 21"/>
                <a:gd name="T8" fmla="*/ 4 w 15"/>
                <a:gd name="T9" fmla="*/ 0 h 21"/>
                <a:gd name="T10" fmla="*/ 3 w 15"/>
                <a:gd name="T11" fmla="*/ 0 h 21"/>
                <a:gd name="T12" fmla="*/ 2 w 15"/>
                <a:gd name="T13" fmla="*/ 2 h 21"/>
                <a:gd name="T14" fmla="*/ 1 w 15"/>
                <a:gd name="T15" fmla="*/ 4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1"/>
                <a:gd name="T26" fmla="*/ 15 w 15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1">
                  <a:moveTo>
                    <a:pt x="3" y="19"/>
                  </a:moveTo>
                  <a:lnTo>
                    <a:pt x="0" y="17"/>
                  </a:lnTo>
                  <a:lnTo>
                    <a:pt x="9" y="21"/>
                  </a:lnTo>
                  <a:lnTo>
                    <a:pt x="12" y="11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8" y="10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2" name="Freeform 260"/>
            <p:cNvSpPr>
              <a:spLocks/>
            </p:cNvSpPr>
            <p:nvPr/>
          </p:nvSpPr>
          <p:spPr bwMode="auto">
            <a:xfrm>
              <a:off x="3242" y="2905"/>
              <a:ext cx="7" cy="11"/>
            </a:xfrm>
            <a:custGeom>
              <a:avLst/>
              <a:gdLst>
                <a:gd name="T0" fmla="*/ 1 w 12"/>
                <a:gd name="T1" fmla="*/ 3 h 20"/>
                <a:gd name="T2" fmla="*/ 0 w 12"/>
                <a:gd name="T3" fmla="*/ 6 h 20"/>
                <a:gd name="T4" fmla="*/ 1 w 12"/>
                <a:gd name="T5" fmla="*/ 6 h 20"/>
                <a:gd name="T6" fmla="*/ 2 w 12"/>
                <a:gd name="T7" fmla="*/ 3 h 20"/>
                <a:gd name="T8" fmla="*/ 4 w 12"/>
                <a:gd name="T9" fmla="*/ 1 h 20"/>
                <a:gd name="T10" fmla="*/ 4 w 12"/>
                <a:gd name="T11" fmla="*/ 1 h 20"/>
                <a:gd name="T12" fmla="*/ 2 w 12"/>
                <a:gd name="T13" fmla="*/ 0 h 20"/>
                <a:gd name="T14" fmla="*/ 1 w 12"/>
                <a:gd name="T15" fmla="*/ 3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0"/>
                <a:gd name="T26" fmla="*/ 12 w 12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0">
                  <a:moveTo>
                    <a:pt x="4" y="9"/>
                  </a:moveTo>
                  <a:lnTo>
                    <a:pt x="0" y="19"/>
                  </a:lnTo>
                  <a:lnTo>
                    <a:pt x="3" y="20"/>
                  </a:lnTo>
                  <a:lnTo>
                    <a:pt x="7" y="11"/>
                  </a:lnTo>
                  <a:lnTo>
                    <a:pt x="12" y="1"/>
                  </a:lnTo>
                  <a:lnTo>
                    <a:pt x="7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3" name="Freeform 261"/>
            <p:cNvSpPr>
              <a:spLocks/>
            </p:cNvSpPr>
            <p:nvPr/>
          </p:nvSpPr>
          <p:spPr bwMode="auto">
            <a:xfrm>
              <a:off x="3243" y="2906"/>
              <a:ext cx="7" cy="9"/>
            </a:xfrm>
            <a:custGeom>
              <a:avLst/>
              <a:gdLst>
                <a:gd name="T0" fmla="*/ 2 w 14"/>
                <a:gd name="T1" fmla="*/ 3 h 18"/>
                <a:gd name="T2" fmla="*/ 0 w 14"/>
                <a:gd name="T3" fmla="*/ 4 h 18"/>
                <a:gd name="T4" fmla="*/ 1 w 14"/>
                <a:gd name="T5" fmla="*/ 5 h 18"/>
                <a:gd name="T6" fmla="*/ 2 w 14"/>
                <a:gd name="T7" fmla="*/ 3 h 18"/>
                <a:gd name="T8" fmla="*/ 4 w 14"/>
                <a:gd name="T9" fmla="*/ 1 h 18"/>
                <a:gd name="T10" fmla="*/ 4 w 14"/>
                <a:gd name="T11" fmla="*/ 1 h 18"/>
                <a:gd name="T12" fmla="*/ 3 w 14"/>
                <a:gd name="T13" fmla="*/ 0 h 18"/>
                <a:gd name="T14" fmla="*/ 3 w 14"/>
                <a:gd name="T15" fmla="*/ 0 h 18"/>
                <a:gd name="T16" fmla="*/ 2 w 14"/>
                <a:gd name="T17" fmla="*/ 3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8"/>
                <a:gd name="T29" fmla="*/ 14 w 14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8">
                  <a:moveTo>
                    <a:pt x="6" y="10"/>
                  </a:moveTo>
                  <a:lnTo>
                    <a:pt x="0" y="16"/>
                  </a:lnTo>
                  <a:lnTo>
                    <a:pt x="2" y="18"/>
                  </a:lnTo>
                  <a:lnTo>
                    <a:pt x="8" y="11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11" y="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4" name="Freeform 262"/>
            <p:cNvSpPr>
              <a:spLocks/>
            </p:cNvSpPr>
            <p:nvPr/>
          </p:nvSpPr>
          <p:spPr bwMode="auto">
            <a:xfrm>
              <a:off x="3244" y="2907"/>
              <a:ext cx="17" cy="12"/>
            </a:xfrm>
            <a:custGeom>
              <a:avLst/>
              <a:gdLst>
                <a:gd name="T0" fmla="*/ 0 w 34"/>
                <a:gd name="T1" fmla="*/ 4 h 25"/>
                <a:gd name="T2" fmla="*/ 0 w 34"/>
                <a:gd name="T3" fmla="*/ 4 h 25"/>
                <a:gd name="T4" fmla="*/ 1 w 34"/>
                <a:gd name="T5" fmla="*/ 4 h 25"/>
                <a:gd name="T6" fmla="*/ 4 w 34"/>
                <a:gd name="T7" fmla="*/ 5 h 25"/>
                <a:gd name="T8" fmla="*/ 5 w 34"/>
                <a:gd name="T9" fmla="*/ 5 h 25"/>
                <a:gd name="T10" fmla="*/ 7 w 34"/>
                <a:gd name="T11" fmla="*/ 6 h 25"/>
                <a:gd name="T12" fmla="*/ 8 w 34"/>
                <a:gd name="T13" fmla="*/ 4 h 25"/>
                <a:gd name="T14" fmla="*/ 9 w 34"/>
                <a:gd name="T15" fmla="*/ 1 h 25"/>
                <a:gd name="T16" fmla="*/ 7 w 34"/>
                <a:gd name="T17" fmla="*/ 0 h 25"/>
                <a:gd name="T18" fmla="*/ 5 w 34"/>
                <a:gd name="T19" fmla="*/ 0 h 25"/>
                <a:gd name="T20" fmla="*/ 2 w 34"/>
                <a:gd name="T21" fmla="*/ 0 h 25"/>
                <a:gd name="T22" fmla="*/ 2 w 34"/>
                <a:gd name="T23" fmla="*/ 2 h 25"/>
                <a:gd name="T24" fmla="*/ 0 w 34"/>
                <a:gd name="T25" fmla="*/ 4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25"/>
                <a:gd name="T41" fmla="*/ 34 w 34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25">
                  <a:moveTo>
                    <a:pt x="0" y="16"/>
                  </a:moveTo>
                  <a:lnTo>
                    <a:pt x="0" y="16"/>
                  </a:lnTo>
                  <a:lnTo>
                    <a:pt x="4" y="19"/>
                  </a:lnTo>
                  <a:lnTo>
                    <a:pt x="14" y="20"/>
                  </a:lnTo>
                  <a:lnTo>
                    <a:pt x="18" y="22"/>
                  </a:lnTo>
                  <a:lnTo>
                    <a:pt x="28" y="25"/>
                  </a:lnTo>
                  <a:lnTo>
                    <a:pt x="31" y="16"/>
                  </a:lnTo>
                  <a:lnTo>
                    <a:pt x="34" y="6"/>
                  </a:lnTo>
                  <a:lnTo>
                    <a:pt x="28" y="3"/>
                  </a:lnTo>
                  <a:lnTo>
                    <a:pt x="17" y="2"/>
                  </a:lnTo>
                  <a:lnTo>
                    <a:pt x="7" y="0"/>
                  </a:lnTo>
                  <a:lnTo>
                    <a:pt x="6" y="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5" name="Freeform 263"/>
            <p:cNvSpPr>
              <a:spLocks/>
            </p:cNvSpPr>
            <p:nvPr/>
          </p:nvSpPr>
          <p:spPr bwMode="auto">
            <a:xfrm>
              <a:off x="3257" y="2910"/>
              <a:ext cx="15" cy="15"/>
            </a:xfrm>
            <a:custGeom>
              <a:avLst/>
              <a:gdLst>
                <a:gd name="T0" fmla="*/ 2 w 29"/>
                <a:gd name="T1" fmla="*/ 3 h 30"/>
                <a:gd name="T2" fmla="*/ 0 w 29"/>
                <a:gd name="T3" fmla="*/ 5 h 30"/>
                <a:gd name="T4" fmla="*/ 2 w 29"/>
                <a:gd name="T5" fmla="*/ 6 h 30"/>
                <a:gd name="T6" fmla="*/ 4 w 29"/>
                <a:gd name="T7" fmla="*/ 7 h 30"/>
                <a:gd name="T8" fmla="*/ 5 w 29"/>
                <a:gd name="T9" fmla="*/ 8 h 30"/>
                <a:gd name="T10" fmla="*/ 7 w 29"/>
                <a:gd name="T11" fmla="*/ 5 h 30"/>
                <a:gd name="T12" fmla="*/ 8 w 29"/>
                <a:gd name="T13" fmla="*/ 3 h 30"/>
                <a:gd name="T14" fmla="*/ 6 w 29"/>
                <a:gd name="T15" fmla="*/ 2 h 30"/>
                <a:gd name="T16" fmla="*/ 4 w 29"/>
                <a:gd name="T17" fmla="*/ 1 h 30"/>
                <a:gd name="T18" fmla="*/ 4 w 29"/>
                <a:gd name="T19" fmla="*/ 1 h 30"/>
                <a:gd name="T20" fmla="*/ 2 w 29"/>
                <a:gd name="T21" fmla="*/ 0 h 30"/>
                <a:gd name="T22" fmla="*/ 2 w 29"/>
                <a:gd name="T23" fmla="*/ 3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30"/>
                <a:gd name="T38" fmla="*/ 29 w 29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30">
                  <a:moveTo>
                    <a:pt x="5" y="10"/>
                  </a:moveTo>
                  <a:lnTo>
                    <a:pt x="0" y="19"/>
                  </a:lnTo>
                  <a:lnTo>
                    <a:pt x="6" y="22"/>
                  </a:lnTo>
                  <a:lnTo>
                    <a:pt x="14" y="27"/>
                  </a:lnTo>
                  <a:lnTo>
                    <a:pt x="20" y="30"/>
                  </a:lnTo>
                  <a:lnTo>
                    <a:pt x="25" y="20"/>
                  </a:lnTo>
                  <a:lnTo>
                    <a:pt x="29" y="11"/>
                  </a:lnTo>
                  <a:lnTo>
                    <a:pt x="23" y="8"/>
                  </a:lnTo>
                  <a:lnTo>
                    <a:pt x="16" y="3"/>
                  </a:lnTo>
                  <a:lnTo>
                    <a:pt x="8" y="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6" name="Freeform 264"/>
            <p:cNvSpPr>
              <a:spLocks/>
            </p:cNvSpPr>
            <p:nvPr/>
          </p:nvSpPr>
          <p:spPr bwMode="auto">
            <a:xfrm>
              <a:off x="3266" y="2915"/>
              <a:ext cx="11" cy="13"/>
            </a:xfrm>
            <a:custGeom>
              <a:avLst/>
              <a:gdLst>
                <a:gd name="T0" fmla="*/ 2 w 21"/>
                <a:gd name="T1" fmla="*/ 3 h 26"/>
                <a:gd name="T2" fmla="*/ 0 w 21"/>
                <a:gd name="T3" fmla="*/ 5 h 26"/>
                <a:gd name="T4" fmla="*/ 3 w 21"/>
                <a:gd name="T5" fmla="*/ 7 h 26"/>
                <a:gd name="T6" fmla="*/ 4 w 21"/>
                <a:gd name="T7" fmla="*/ 5 h 26"/>
                <a:gd name="T8" fmla="*/ 6 w 21"/>
                <a:gd name="T9" fmla="*/ 4 h 26"/>
                <a:gd name="T10" fmla="*/ 2 w 21"/>
                <a:gd name="T11" fmla="*/ 0 h 26"/>
                <a:gd name="T12" fmla="*/ 3 w 21"/>
                <a:gd name="T13" fmla="*/ 1 h 26"/>
                <a:gd name="T14" fmla="*/ 2 w 21"/>
                <a:gd name="T15" fmla="*/ 3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6"/>
                <a:gd name="T26" fmla="*/ 21 w 21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6">
                  <a:moveTo>
                    <a:pt x="6" y="10"/>
                  </a:moveTo>
                  <a:lnTo>
                    <a:pt x="0" y="17"/>
                  </a:lnTo>
                  <a:lnTo>
                    <a:pt x="9" y="26"/>
                  </a:lnTo>
                  <a:lnTo>
                    <a:pt x="15" y="20"/>
                  </a:lnTo>
                  <a:lnTo>
                    <a:pt x="21" y="13"/>
                  </a:lnTo>
                  <a:lnTo>
                    <a:pt x="7" y="0"/>
                  </a:lnTo>
                  <a:lnTo>
                    <a:pt x="10" y="1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7" name="Freeform 265"/>
            <p:cNvSpPr>
              <a:spLocks/>
            </p:cNvSpPr>
            <p:nvPr/>
          </p:nvSpPr>
          <p:spPr bwMode="auto">
            <a:xfrm>
              <a:off x="3270" y="2922"/>
              <a:ext cx="15" cy="16"/>
            </a:xfrm>
            <a:custGeom>
              <a:avLst/>
              <a:gdLst>
                <a:gd name="T0" fmla="*/ 2 w 30"/>
                <a:gd name="T1" fmla="*/ 1 h 33"/>
                <a:gd name="T2" fmla="*/ 0 w 30"/>
                <a:gd name="T3" fmla="*/ 3 h 33"/>
                <a:gd name="T4" fmla="*/ 1 w 30"/>
                <a:gd name="T5" fmla="*/ 4 h 33"/>
                <a:gd name="T6" fmla="*/ 2 w 30"/>
                <a:gd name="T7" fmla="*/ 6 h 33"/>
                <a:gd name="T8" fmla="*/ 2 w 30"/>
                <a:gd name="T9" fmla="*/ 8 h 33"/>
                <a:gd name="T10" fmla="*/ 5 w 30"/>
                <a:gd name="T11" fmla="*/ 8 h 33"/>
                <a:gd name="T12" fmla="*/ 8 w 30"/>
                <a:gd name="T13" fmla="*/ 8 h 33"/>
                <a:gd name="T14" fmla="*/ 8 w 30"/>
                <a:gd name="T15" fmla="*/ 6 h 33"/>
                <a:gd name="T16" fmla="*/ 6 w 30"/>
                <a:gd name="T17" fmla="*/ 2 h 33"/>
                <a:gd name="T18" fmla="*/ 6 w 30"/>
                <a:gd name="T19" fmla="*/ 1 h 33"/>
                <a:gd name="T20" fmla="*/ 4 w 30"/>
                <a:gd name="T21" fmla="*/ 0 h 33"/>
                <a:gd name="T22" fmla="*/ 2 w 30"/>
                <a:gd name="T23" fmla="*/ 1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3"/>
                <a:gd name="T38" fmla="*/ 30 w 30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3">
                  <a:moveTo>
                    <a:pt x="8" y="7"/>
                  </a:moveTo>
                  <a:lnTo>
                    <a:pt x="0" y="13"/>
                  </a:lnTo>
                  <a:lnTo>
                    <a:pt x="3" y="16"/>
                  </a:lnTo>
                  <a:lnTo>
                    <a:pt x="8" y="27"/>
                  </a:lnTo>
                  <a:lnTo>
                    <a:pt x="8" y="33"/>
                  </a:lnTo>
                  <a:lnTo>
                    <a:pt x="19" y="33"/>
                  </a:lnTo>
                  <a:lnTo>
                    <a:pt x="30" y="33"/>
                  </a:lnTo>
                  <a:lnTo>
                    <a:pt x="30" y="24"/>
                  </a:lnTo>
                  <a:lnTo>
                    <a:pt x="22" y="10"/>
                  </a:lnTo>
                  <a:lnTo>
                    <a:pt x="21" y="7"/>
                  </a:lnTo>
                  <a:lnTo>
                    <a:pt x="14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8" name="Freeform 266"/>
            <p:cNvSpPr>
              <a:spLocks/>
            </p:cNvSpPr>
            <p:nvPr/>
          </p:nvSpPr>
          <p:spPr bwMode="auto">
            <a:xfrm>
              <a:off x="3274" y="2935"/>
              <a:ext cx="11" cy="8"/>
            </a:xfrm>
            <a:custGeom>
              <a:avLst/>
              <a:gdLst>
                <a:gd name="T0" fmla="*/ 0 w 22"/>
                <a:gd name="T1" fmla="*/ 2 h 15"/>
                <a:gd name="T2" fmla="*/ 0 w 22"/>
                <a:gd name="T3" fmla="*/ 0 h 15"/>
                <a:gd name="T4" fmla="*/ 1 w 22"/>
                <a:gd name="T5" fmla="*/ 4 h 15"/>
                <a:gd name="T6" fmla="*/ 3 w 22"/>
                <a:gd name="T7" fmla="*/ 4 h 15"/>
                <a:gd name="T8" fmla="*/ 6 w 22"/>
                <a:gd name="T9" fmla="*/ 3 h 15"/>
                <a:gd name="T10" fmla="*/ 5 w 22"/>
                <a:gd name="T11" fmla="*/ 1 h 15"/>
                <a:gd name="T12" fmla="*/ 3 w 22"/>
                <a:gd name="T13" fmla="*/ 2 h 15"/>
                <a:gd name="T14" fmla="*/ 0 w 22"/>
                <a:gd name="T15" fmla="*/ 2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5"/>
                <a:gd name="T26" fmla="*/ 22 w 22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5">
                  <a:moveTo>
                    <a:pt x="0" y="6"/>
                  </a:moveTo>
                  <a:lnTo>
                    <a:pt x="0" y="0"/>
                  </a:lnTo>
                  <a:lnTo>
                    <a:pt x="3" y="15"/>
                  </a:lnTo>
                  <a:lnTo>
                    <a:pt x="13" y="14"/>
                  </a:lnTo>
                  <a:lnTo>
                    <a:pt x="22" y="12"/>
                  </a:lnTo>
                  <a:lnTo>
                    <a:pt x="20" y="4"/>
                  </a:lnTo>
                  <a:lnTo>
                    <a:pt x="1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99" name="Freeform 267"/>
            <p:cNvSpPr>
              <a:spLocks/>
            </p:cNvSpPr>
            <p:nvPr/>
          </p:nvSpPr>
          <p:spPr bwMode="auto">
            <a:xfrm>
              <a:off x="3264" y="2941"/>
              <a:ext cx="22" cy="33"/>
            </a:xfrm>
            <a:custGeom>
              <a:avLst/>
              <a:gdLst>
                <a:gd name="T0" fmla="*/ 9 w 43"/>
                <a:gd name="T1" fmla="*/ 0 h 67"/>
                <a:gd name="T2" fmla="*/ 6 w 43"/>
                <a:gd name="T3" fmla="*/ 0 h 67"/>
                <a:gd name="T4" fmla="*/ 6 w 43"/>
                <a:gd name="T5" fmla="*/ 2 h 67"/>
                <a:gd name="T6" fmla="*/ 5 w 43"/>
                <a:gd name="T7" fmla="*/ 3 h 67"/>
                <a:gd name="T8" fmla="*/ 5 w 43"/>
                <a:gd name="T9" fmla="*/ 5 h 67"/>
                <a:gd name="T10" fmla="*/ 4 w 43"/>
                <a:gd name="T11" fmla="*/ 7 h 67"/>
                <a:gd name="T12" fmla="*/ 3 w 43"/>
                <a:gd name="T13" fmla="*/ 9 h 67"/>
                <a:gd name="T14" fmla="*/ 2 w 43"/>
                <a:gd name="T15" fmla="*/ 12 h 67"/>
                <a:gd name="T16" fmla="*/ 0 w 43"/>
                <a:gd name="T17" fmla="*/ 13 h 67"/>
                <a:gd name="T18" fmla="*/ 2 w 43"/>
                <a:gd name="T19" fmla="*/ 15 h 67"/>
                <a:gd name="T20" fmla="*/ 4 w 43"/>
                <a:gd name="T21" fmla="*/ 16 h 67"/>
                <a:gd name="T22" fmla="*/ 6 w 43"/>
                <a:gd name="T23" fmla="*/ 14 h 67"/>
                <a:gd name="T24" fmla="*/ 7 w 43"/>
                <a:gd name="T25" fmla="*/ 12 h 67"/>
                <a:gd name="T26" fmla="*/ 9 w 43"/>
                <a:gd name="T27" fmla="*/ 10 h 67"/>
                <a:gd name="T28" fmla="*/ 10 w 43"/>
                <a:gd name="T29" fmla="*/ 8 h 67"/>
                <a:gd name="T30" fmla="*/ 10 w 43"/>
                <a:gd name="T31" fmla="*/ 5 h 67"/>
                <a:gd name="T32" fmla="*/ 11 w 43"/>
                <a:gd name="T33" fmla="*/ 2 h 67"/>
                <a:gd name="T34" fmla="*/ 11 w 43"/>
                <a:gd name="T35" fmla="*/ 2 h 67"/>
                <a:gd name="T36" fmla="*/ 11 w 43"/>
                <a:gd name="T37" fmla="*/ 0 h 67"/>
                <a:gd name="T38" fmla="*/ 9 w 43"/>
                <a:gd name="T39" fmla="*/ 0 h 6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"/>
                <a:gd name="T61" fmla="*/ 0 h 67"/>
                <a:gd name="T62" fmla="*/ 43 w 43"/>
                <a:gd name="T63" fmla="*/ 67 h 6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" h="67">
                  <a:moveTo>
                    <a:pt x="33" y="2"/>
                  </a:moveTo>
                  <a:lnTo>
                    <a:pt x="22" y="2"/>
                  </a:lnTo>
                  <a:lnTo>
                    <a:pt x="22" y="11"/>
                  </a:lnTo>
                  <a:lnTo>
                    <a:pt x="20" y="14"/>
                  </a:lnTo>
                  <a:lnTo>
                    <a:pt x="19" y="20"/>
                  </a:lnTo>
                  <a:lnTo>
                    <a:pt x="14" y="31"/>
                  </a:lnTo>
                  <a:lnTo>
                    <a:pt x="9" y="39"/>
                  </a:lnTo>
                  <a:lnTo>
                    <a:pt x="5" y="48"/>
                  </a:lnTo>
                  <a:lnTo>
                    <a:pt x="0" y="54"/>
                  </a:lnTo>
                  <a:lnTo>
                    <a:pt x="8" y="61"/>
                  </a:lnTo>
                  <a:lnTo>
                    <a:pt x="15" y="67"/>
                  </a:lnTo>
                  <a:lnTo>
                    <a:pt x="23" y="57"/>
                  </a:lnTo>
                  <a:lnTo>
                    <a:pt x="28" y="48"/>
                  </a:lnTo>
                  <a:lnTo>
                    <a:pt x="33" y="40"/>
                  </a:lnTo>
                  <a:lnTo>
                    <a:pt x="37" y="33"/>
                  </a:lnTo>
                  <a:lnTo>
                    <a:pt x="39" y="23"/>
                  </a:lnTo>
                  <a:lnTo>
                    <a:pt x="43" y="8"/>
                  </a:lnTo>
                  <a:lnTo>
                    <a:pt x="42" y="0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0" name="Freeform 268"/>
            <p:cNvSpPr>
              <a:spLocks/>
            </p:cNvSpPr>
            <p:nvPr/>
          </p:nvSpPr>
          <p:spPr bwMode="auto">
            <a:xfrm>
              <a:off x="3257" y="2968"/>
              <a:ext cx="18" cy="14"/>
            </a:xfrm>
            <a:custGeom>
              <a:avLst/>
              <a:gdLst>
                <a:gd name="T0" fmla="*/ 6 w 36"/>
                <a:gd name="T1" fmla="*/ 2 h 28"/>
                <a:gd name="T2" fmla="*/ 4 w 36"/>
                <a:gd name="T3" fmla="*/ 0 h 28"/>
                <a:gd name="T4" fmla="*/ 0 w 36"/>
                <a:gd name="T5" fmla="*/ 4 h 28"/>
                <a:gd name="T6" fmla="*/ 2 w 36"/>
                <a:gd name="T7" fmla="*/ 6 h 28"/>
                <a:gd name="T8" fmla="*/ 3 w 36"/>
                <a:gd name="T9" fmla="*/ 7 h 28"/>
                <a:gd name="T10" fmla="*/ 9 w 36"/>
                <a:gd name="T11" fmla="*/ 2 h 28"/>
                <a:gd name="T12" fmla="*/ 7 w 36"/>
                <a:gd name="T13" fmla="*/ 4 h 28"/>
                <a:gd name="T14" fmla="*/ 6 w 36"/>
                <a:gd name="T15" fmla="*/ 2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8"/>
                <a:gd name="T26" fmla="*/ 36 w 3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8">
                  <a:moveTo>
                    <a:pt x="22" y="7"/>
                  </a:moveTo>
                  <a:lnTo>
                    <a:pt x="16" y="0"/>
                  </a:lnTo>
                  <a:lnTo>
                    <a:pt x="0" y="16"/>
                  </a:lnTo>
                  <a:lnTo>
                    <a:pt x="6" y="22"/>
                  </a:lnTo>
                  <a:lnTo>
                    <a:pt x="12" y="28"/>
                  </a:lnTo>
                  <a:lnTo>
                    <a:pt x="36" y="5"/>
                  </a:lnTo>
                  <a:lnTo>
                    <a:pt x="29" y="13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1" name="Freeform 269"/>
            <p:cNvSpPr>
              <a:spLocks/>
            </p:cNvSpPr>
            <p:nvPr/>
          </p:nvSpPr>
          <p:spPr bwMode="auto">
            <a:xfrm>
              <a:off x="3248" y="2975"/>
              <a:ext cx="15" cy="15"/>
            </a:xfrm>
            <a:custGeom>
              <a:avLst/>
              <a:gdLst>
                <a:gd name="T0" fmla="*/ 6 w 31"/>
                <a:gd name="T1" fmla="*/ 2 h 30"/>
                <a:gd name="T2" fmla="*/ 4 w 31"/>
                <a:gd name="T3" fmla="*/ 0 h 30"/>
                <a:gd name="T4" fmla="*/ 2 w 31"/>
                <a:gd name="T5" fmla="*/ 2 h 30"/>
                <a:gd name="T6" fmla="*/ 0 w 31"/>
                <a:gd name="T7" fmla="*/ 4 h 30"/>
                <a:gd name="T8" fmla="*/ 3 w 31"/>
                <a:gd name="T9" fmla="*/ 8 h 30"/>
                <a:gd name="T10" fmla="*/ 6 w 31"/>
                <a:gd name="T11" fmla="*/ 6 h 30"/>
                <a:gd name="T12" fmla="*/ 6 w 31"/>
                <a:gd name="T13" fmla="*/ 6 h 30"/>
                <a:gd name="T14" fmla="*/ 7 w 31"/>
                <a:gd name="T15" fmla="*/ 4 h 30"/>
                <a:gd name="T16" fmla="*/ 6 w 31"/>
                <a:gd name="T17" fmla="*/ 2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0"/>
                <a:gd name="T29" fmla="*/ 31 w 31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0">
                  <a:moveTo>
                    <a:pt x="25" y="8"/>
                  </a:moveTo>
                  <a:lnTo>
                    <a:pt x="19" y="0"/>
                  </a:lnTo>
                  <a:lnTo>
                    <a:pt x="11" y="6"/>
                  </a:lnTo>
                  <a:lnTo>
                    <a:pt x="0" y="14"/>
                  </a:lnTo>
                  <a:lnTo>
                    <a:pt x="13" y="30"/>
                  </a:lnTo>
                  <a:lnTo>
                    <a:pt x="24" y="22"/>
                  </a:lnTo>
                  <a:lnTo>
                    <a:pt x="31" y="14"/>
                  </a:lnTo>
                  <a:lnTo>
                    <a:pt x="25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2" name="Freeform 270"/>
            <p:cNvSpPr>
              <a:spLocks/>
            </p:cNvSpPr>
            <p:nvPr/>
          </p:nvSpPr>
          <p:spPr bwMode="auto">
            <a:xfrm>
              <a:off x="3404" y="3510"/>
              <a:ext cx="33" cy="19"/>
            </a:xfrm>
            <a:custGeom>
              <a:avLst/>
              <a:gdLst>
                <a:gd name="T0" fmla="*/ 15 w 67"/>
                <a:gd name="T1" fmla="*/ 10 h 37"/>
                <a:gd name="T2" fmla="*/ 16 w 67"/>
                <a:gd name="T3" fmla="*/ 5 h 37"/>
                <a:gd name="T4" fmla="*/ 14 w 67"/>
                <a:gd name="T5" fmla="*/ 4 h 37"/>
                <a:gd name="T6" fmla="*/ 4 w 67"/>
                <a:gd name="T7" fmla="*/ 2 h 37"/>
                <a:gd name="T8" fmla="*/ 1 w 67"/>
                <a:gd name="T9" fmla="*/ 0 h 37"/>
                <a:gd name="T10" fmla="*/ 0 w 67"/>
                <a:gd name="T11" fmla="*/ 3 h 37"/>
                <a:gd name="T12" fmla="*/ 0 w 67"/>
                <a:gd name="T13" fmla="*/ 5 h 37"/>
                <a:gd name="T14" fmla="*/ 2 w 67"/>
                <a:gd name="T15" fmla="*/ 6 h 37"/>
                <a:gd name="T16" fmla="*/ 11 w 67"/>
                <a:gd name="T17" fmla="*/ 9 h 37"/>
                <a:gd name="T18" fmla="*/ 15 w 67"/>
                <a:gd name="T19" fmla="*/ 1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"/>
                <a:gd name="T31" fmla="*/ 0 h 37"/>
                <a:gd name="T32" fmla="*/ 67 w 67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" h="37">
                  <a:moveTo>
                    <a:pt x="61" y="37"/>
                  </a:moveTo>
                  <a:lnTo>
                    <a:pt x="67" y="19"/>
                  </a:lnTo>
                  <a:lnTo>
                    <a:pt x="58" y="14"/>
                  </a:lnTo>
                  <a:lnTo>
                    <a:pt x="19" y="5"/>
                  </a:lnTo>
                  <a:lnTo>
                    <a:pt x="6" y="0"/>
                  </a:lnTo>
                  <a:lnTo>
                    <a:pt x="3" y="9"/>
                  </a:lnTo>
                  <a:lnTo>
                    <a:pt x="0" y="19"/>
                  </a:lnTo>
                  <a:lnTo>
                    <a:pt x="10" y="23"/>
                  </a:lnTo>
                  <a:lnTo>
                    <a:pt x="45" y="33"/>
                  </a:lnTo>
                  <a:lnTo>
                    <a:pt x="61" y="3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3" name="Freeform 271"/>
            <p:cNvSpPr>
              <a:spLocks/>
            </p:cNvSpPr>
            <p:nvPr/>
          </p:nvSpPr>
          <p:spPr bwMode="auto">
            <a:xfrm>
              <a:off x="3379" y="3482"/>
              <a:ext cx="29" cy="37"/>
            </a:xfrm>
            <a:custGeom>
              <a:avLst/>
              <a:gdLst>
                <a:gd name="T0" fmla="*/ 13 w 59"/>
                <a:gd name="T1" fmla="*/ 16 h 75"/>
                <a:gd name="T2" fmla="*/ 14 w 59"/>
                <a:gd name="T3" fmla="*/ 14 h 75"/>
                <a:gd name="T4" fmla="*/ 10 w 59"/>
                <a:gd name="T5" fmla="*/ 11 h 75"/>
                <a:gd name="T6" fmla="*/ 8 w 59"/>
                <a:gd name="T7" fmla="*/ 10 h 75"/>
                <a:gd name="T8" fmla="*/ 7 w 59"/>
                <a:gd name="T9" fmla="*/ 9 h 75"/>
                <a:gd name="T10" fmla="*/ 6 w 59"/>
                <a:gd name="T11" fmla="*/ 7 h 75"/>
                <a:gd name="T12" fmla="*/ 5 w 59"/>
                <a:gd name="T13" fmla="*/ 4 h 75"/>
                <a:gd name="T14" fmla="*/ 5 w 59"/>
                <a:gd name="T15" fmla="*/ 0 h 75"/>
                <a:gd name="T16" fmla="*/ 2 w 59"/>
                <a:gd name="T17" fmla="*/ 0 h 75"/>
                <a:gd name="T18" fmla="*/ 0 w 59"/>
                <a:gd name="T19" fmla="*/ 0 h 75"/>
                <a:gd name="T20" fmla="*/ 0 w 59"/>
                <a:gd name="T21" fmla="*/ 4 h 75"/>
                <a:gd name="T22" fmla="*/ 2 w 59"/>
                <a:gd name="T23" fmla="*/ 10 h 75"/>
                <a:gd name="T24" fmla="*/ 3 w 59"/>
                <a:gd name="T25" fmla="*/ 12 h 75"/>
                <a:gd name="T26" fmla="*/ 5 w 59"/>
                <a:gd name="T27" fmla="*/ 14 h 75"/>
                <a:gd name="T28" fmla="*/ 7 w 59"/>
                <a:gd name="T29" fmla="*/ 16 h 75"/>
                <a:gd name="T30" fmla="*/ 10 w 59"/>
                <a:gd name="T31" fmla="*/ 17 h 75"/>
                <a:gd name="T32" fmla="*/ 12 w 59"/>
                <a:gd name="T33" fmla="*/ 18 h 75"/>
                <a:gd name="T34" fmla="*/ 13 w 59"/>
                <a:gd name="T35" fmla="*/ 16 h 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9"/>
                <a:gd name="T55" fmla="*/ 0 h 75"/>
                <a:gd name="T56" fmla="*/ 59 w 59"/>
                <a:gd name="T57" fmla="*/ 75 h 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9" h="75">
                  <a:moveTo>
                    <a:pt x="54" y="65"/>
                  </a:moveTo>
                  <a:lnTo>
                    <a:pt x="59" y="56"/>
                  </a:lnTo>
                  <a:lnTo>
                    <a:pt x="40" y="47"/>
                  </a:lnTo>
                  <a:lnTo>
                    <a:pt x="34" y="42"/>
                  </a:lnTo>
                  <a:lnTo>
                    <a:pt x="30" y="36"/>
                  </a:lnTo>
                  <a:lnTo>
                    <a:pt x="25" y="30"/>
                  </a:lnTo>
                  <a:lnTo>
                    <a:pt x="22" y="19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9" y="42"/>
                  </a:lnTo>
                  <a:lnTo>
                    <a:pt x="14" y="48"/>
                  </a:lnTo>
                  <a:lnTo>
                    <a:pt x="22" y="58"/>
                  </a:lnTo>
                  <a:lnTo>
                    <a:pt x="31" y="65"/>
                  </a:lnTo>
                  <a:lnTo>
                    <a:pt x="40" y="70"/>
                  </a:lnTo>
                  <a:lnTo>
                    <a:pt x="51" y="75"/>
                  </a:lnTo>
                  <a:lnTo>
                    <a:pt x="54" y="6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4" name="Freeform 272"/>
            <p:cNvSpPr>
              <a:spLocks/>
            </p:cNvSpPr>
            <p:nvPr/>
          </p:nvSpPr>
          <p:spPr bwMode="auto">
            <a:xfrm>
              <a:off x="3379" y="3458"/>
              <a:ext cx="18" cy="28"/>
            </a:xfrm>
            <a:custGeom>
              <a:avLst/>
              <a:gdLst>
                <a:gd name="T0" fmla="*/ 2 w 37"/>
                <a:gd name="T1" fmla="*/ 12 h 56"/>
                <a:gd name="T2" fmla="*/ 5 w 37"/>
                <a:gd name="T3" fmla="*/ 13 h 56"/>
                <a:gd name="T4" fmla="*/ 5 w 37"/>
                <a:gd name="T5" fmla="*/ 11 h 56"/>
                <a:gd name="T6" fmla="*/ 6 w 37"/>
                <a:gd name="T7" fmla="*/ 9 h 56"/>
                <a:gd name="T8" fmla="*/ 7 w 37"/>
                <a:gd name="T9" fmla="*/ 7 h 56"/>
                <a:gd name="T10" fmla="*/ 8 w 37"/>
                <a:gd name="T11" fmla="*/ 5 h 56"/>
                <a:gd name="T12" fmla="*/ 9 w 37"/>
                <a:gd name="T13" fmla="*/ 4 h 56"/>
                <a:gd name="T14" fmla="*/ 7 w 37"/>
                <a:gd name="T15" fmla="*/ 2 h 56"/>
                <a:gd name="T16" fmla="*/ 5 w 37"/>
                <a:gd name="T17" fmla="*/ 0 h 56"/>
                <a:gd name="T18" fmla="*/ 3 w 37"/>
                <a:gd name="T19" fmla="*/ 3 h 56"/>
                <a:gd name="T20" fmla="*/ 2 w 37"/>
                <a:gd name="T21" fmla="*/ 4 h 56"/>
                <a:gd name="T22" fmla="*/ 1 w 37"/>
                <a:gd name="T23" fmla="*/ 7 h 56"/>
                <a:gd name="T24" fmla="*/ 0 w 37"/>
                <a:gd name="T25" fmla="*/ 9 h 56"/>
                <a:gd name="T26" fmla="*/ 0 w 37"/>
                <a:gd name="T27" fmla="*/ 14 h 56"/>
                <a:gd name="T28" fmla="*/ 0 w 37"/>
                <a:gd name="T29" fmla="*/ 12 h 56"/>
                <a:gd name="T30" fmla="*/ 2 w 37"/>
                <a:gd name="T31" fmla="*/ 12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56"/>
                <a:gd name="T50" fmla="*/ 37 w 37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56">
                  <a:moveTo>
                    <a:pt x="11" y="48"/>
                  </a:moveTo>
                  <a:lnTo>
                    <a:pt x="20" y="50"/>
                  </a:lnTo>
                  <a:lnTo>
                    <a:pt x="22" y="42"/>
                  </a:lnTo>
                  <a:lnTo>
                    <a:pt x="25" y="35"/>
                  </a:lnTo>
                  <a:lnTo>
                    <a:pt x="28" y="28"/>
                  </a:lnTo>
                  <a:lnTo>
                    <a:pt x="33" y="17"/>
                  </a:lnTo>
                  <a:lnTo>
                    <a:pt x="37" y="13"/>
                  </a:lnTo>
                  <a:lnTo>
                    <a:pt x="30" y="7"/>
                  </a:lnTo>
                  <a:lnTo>
                    <a:pt x="22" y="0"/>
                  </a:lnTo>
                  <a:lnTo>
                    <a:pt x="14" y="11"/>
                  </a:lnTo>
                  <a:lnTo>
                    <a:pt x="9" y="16"/>
                  </a:lnTo>
                  <a:lnTo>
                    <a:pt x="6" y="28"/>
                  </a:lnTo>
                  <a:lnTo>
                    <a:pt x="3" y="36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11" y="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5" name="Freeform 273"/>
            <p:cNvSpPr>
              <a:spLocks/>
            </p:cNvSpPr>
            <p:nvPr/>
          </p:nvSpPr>
          <p:spPr bwMode="auto">
            <a:xfrm>
              <a:off x="3389" y="3454"/>
              <a:ext cx="11" cy="14"/>
            </a:xfrm>
            <a:custGeom>
              <a:avLst/>
              <a:gdLst>
                <a:gd name="T0" fmla="*/ 4 w 22"/>
                <a:gd name="T1" fmla="*/ 5 h 28"/>
                <a:gd name="T2" fmla="*/ 3 w 22"/>
                <a:gd name="T3" fmla="*/ 7 h 28"/>
                <a:gd name="T4" fmla="*/ 6 w 22"/>
                <a:gd name="T5" fmla="*/ 3 h 28"/>
                <a:gd name="T6" fmla="*/ 4 w 22"/>
                <a:gd name="T7" fmla="*/ 1 h 28"/>
                <a:gd name="T8" fmla="*/ 2 w 22"/>
                <a:gd name="T9" fmla="*/ 0 h 28"/>
                <a:gd name="T10" fmla="*/ 0 w 22"/>
                <a:gd name="T11" fmla="*/ 3 h 28"/>
                <a:gd name="T12" fmla="*/ 2 w 22"/>
                <a:gd name="T13" fmla="*/ 4 h 28"/>
                <a:gd name="T14" fmla="*/ 4 w 22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8"/>
                <a:gd name="T26" fmla="*/ 22 w 22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8">
                  <a:moveTo>
                    <a:pt x="15" y="20"/>
                  </a:moveTo>
                  <a:lnTo>
                    <a:pt x="9" y="28"/>
                  </a:lnTo>
                  <a:lnTo>
                    <a:pt x="22" y="9"/>
                  </a:lnTo>
                  <a:lnTo>
                    <a:pt x="14" y="4"/>
                  </a:lnTo>
                  <a:lnTo>
                    <a:pt x="6" y="0"/>
                  </a:lnTo>
                  <a:lnTo>
                    <a:pt x="0" y="9"/>
                  </a:lnTo>
                  <a:lnTo>
                    <a:pt x="8" y="14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6" name="Freeform 274"/>
            <p:cNvSpPr>
              <a:spLocks/>
            </p:cNvSpPr>
            <p:nvPr/>
          </p:nvSpPr>
          <p:spPr bwMode="auto">
            <a:xfrm>
              <a:off x="3393" y="3439"/>
              <a:ext cx="22" cy="21"/>
            </a:xfrm>
            <a:custGeom>
              <a:avLst/>
              <a:gdLst>
                <a:gd name="T0" fmla="*/ 2 w 45"/>
                <a:gd name="T1" fmla="*/ 9 h 42"/>
                <a:gd name="T2" fmla="*/ 4 w 45"/>
                <a:gd name="T3" fmla="*/ 11 h 42"/>
                <a:gd name="T4" fmla="*/ 5 w 45"/>
                <a:gd name="T5" fmla="*/ 9 h 42"/>
                <a:gd name="T6" fmla="*/ 7 w 45"/>
                <a:gd name="T7" fmla="*/ 7 h 42"/>
                <a:gd name="T8" fmla="*/ 9 w 45"/>
                <a:gd name="T9" fmla="*/ 6 h 42"/>
                <a:gd name="T10" fmla="*/ 11 w 45"/>
                <a:gd name="T11" fmla="*/ 4 h 42"/>
                <a:gd name="T12" fmla="*/ 8 w 45"/>
                <a:gd name="T13" fmla="*/ 0 h 42"/>
                <a:gd name="T14" fmla="*/ 6 w 45"/>
                <a:gd name="T15" fmla="*/ 2 h 42"/>
                <a:gd name="T16" fmla="*/ 4 w 45"/>
                <a:gd name="T17" fmla="*/ 4 h 42"/>
                <a:gd name="T18" fmla="*/ 1 w 45"/>
                <a:gd name="T19" fmla="*/ 6 h 42"/>
                <a:gd name="T20" fmla="*/ 1 w 45"/>
                <a:gd name="T21" fmla="*/ 6 h 42"/>
                <a:gd name="T22" fmla="*/ 0 w 45"/>
                <a:gd name="T23" fmla="*/ 8 h 42"/>
                <a:gd name="T24" fmla="*/ 2 w 45"/>
                <a:gd name="T25" fmla="*/ 9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42"/>
                <a:gd name="T41" fmla="*/ 45 w 45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42">
                  <a:moveTo>
                    <a:pt x="8" y="35"/>
                  </a:moveTo>
                  <a:lnTo>
                    <a:pt x="16" y="42"/>
                  </a:lnTo>
                  <a:lnTo>
                    <a:pt x="22" y="34"/>
                  </a:lnTo>
                  <a:lnTo>
                    <a:pt x="28" y="29"/>
                  </a:lnTo>
                  <a:lnTo>
                    <a:pt x="37" y="21"/>
                  </a:lnTo>
                  <a:lnTo>
                    <a:pt x="45" y="15"/>
                  </a:lnTo>
                  <a:lnTo>
                    <a:pt x="33" y="0"/>
                  </a:lnTo>
                  <a:lnTo>
                    <a:pt x="25" y="6"/>
                  </a:lnTo>
                  <a:lnTo>
                    <a:pt x="16" y="14"/>
                  </a:lnTo>
                  <a:lnTo>
                    <a:pt x="6" y="21"/>
                  </a:lnTo>
                  <a:lnTo>
                    <a:pt x="0" y="31"/>
                  </a:lnTo>
                  <a:lnTo>
                    <a:pt x="8" y="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7" name="Freeform 275"/>
            <p:cNvSpPr>
              <a:spLocks/>
            </p:cNvSpPr>
            <p:nvPr/>
          </p:nvSpPr>
          <p:spPr bwMode="auto">
            <a:xfrm>
              <a:off x="3382" y="3363"/>
              <a:ext cx="11" cy="11"/>
            </a:xfrm>
            <a:custGeom>
              <a:avLst/>
              <a:gdLst>
                <a:gd name="T0" fmla="*/ 0 w 20"/>
                <a:gd name="T1" fmla="*/ 0 h 22"/>
                <a:gd name="T2" fmla="*/ 0 w 20"/>
                <a:gd name="T3" fmla="*/ 6 h 22"/>
                <a:gd name="T4" fmla="*/ 6 w 20"/>
                <a:gd name="T5" fmla="*/ 6 h 22"/>
                <a:gd name="T6" fmla="*/ 6 w 20"/>
                <a:gd name="T7" fmla="*/ 3 h 22"/>
                <a:gd name="T8" fmla="*/ 6 w 20"/>
                <a:gd name="T9" fmla="*/ 0 h 22"/>
                <a:gd name="T10" fmla="*/ 0 w 20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2"/>
                <a:gd name="T20" fmla="*/ 20 w 20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2">
                  <a:moveTo>
                    <a:pt x="0" y="0"/>
                  </a:moveTo>
                  <a:lnTo>
                    <a:pt x="0" y="22"/>
                  </a:lnTo>
                  <a:lnTo>
                    <a:pt x="20" y="22"/>
                  </a:lnTo>
                  <a:lnTo>
                    <a:pt x="20" y="1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8" name="Freeform 276"/>
            <p:cNvSpPr>
              <a:spLocks/>
            </p:cNvSpPr>
            <p:nvPr/>
          </p:nvSpPr>
          <p:spPr bwMode="auto">
            <a:xfrm>
              <a:off x="3391" y="3363"/>
              <a:ext cx="5" cy="11"/>
            </a:xfrm>
            <a:custGeom>
              <a:avLst/>
              <a:gdLst>
                <a:gd name="T0" fmla="*/ 0 w 11"/>
                <a:gd name="T1" fmla="*/ 3 h 22"/>
                <a:gd name="T2" fmla="*/ 0 w 11"/>
                <a:gd name="T3" fmla="*/ 5 h 22"/>
                <a:gd name="T4" fmla="*/ 1 w 11"/>
                <a:gd name="T5" fmla="*/ 6 h 22"/>
                <a:gd name="T6" fmla="*/ 2 w 11"/>
                <a:gd name="T7" fmla="*/ 3 h 22"/>
                <a:gd name="T8" fmla="*/ 2 w 11"/>
                <a:gd name="T9" fmla="*/ 1 h 22"/>
                <a:gd name="T10" fmla="*/ 1 w 11"/>
                <a:gd name="T11" fmla="*/ 1 h 22"/>
                <a:gd name="T12" fmla="*/ 0 w 11"/>
                <a:gd name="T13" fmla="*/ 0 h 22"/>
                <a:gd name="T14" fmla="*/ 0 w 11"/>
                <a:gd name="T15" fmla="*/ 0 h 22"/>
                <a:gd name="T16" fmla="*/ 0 w 11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3" y="11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8" y="12"/>
                  </a:lnTo>
                  <a:lnTo>
                    <a:pt x="11" y="3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9" name="Freeform 277"/>
            <p:cNvSpPr>
              <a:spLocks/>
            </p:cNvSpPr>
            <p:nvPr/>
          </p:nvSpPr>
          <p:spPr bwMode="auto">
            <a:xfrm>
              <a:off x="3393" y="3364"/>
              <a:ext cx="6" cy="11"/>
            </a:xfrm>
            <a:custGeom>
              <a:avLst/>
              <a:gdLst>
                <a:gd name="T0" fmla="*/ 0 w 10"/>
                <a:gd name="T1" fmla="*/ 5 h 21"/>
                <a:gd name="T2" fmla="*/ 0 w 10"/>
                <a:gd name="T3" fmla="*/ 5 h 21"/>
                <a:gd name="T4" fmla="*/ 1 w 10"/>
                <a:gd name="T5" fmla="*/ 6 h 21"/>
                <a:gd name="T6" fmla="*/ 4 w 10"/>
                <a:gd name="T7" fmla="*/ 6 h 21"/>
                <a:gd name="T8" fmla="*/ 4 w 10"/>
                <a:gd name="T9" fmla="*/ 3 h 21"/>
                <a:gd name="T10" fmla="*/ 4 w 10"/>
                <a:gd name="T11" fmla="*/ 0 h 21"/>
                <a:gd name="T12" fmla="*/ 1 w 10"/>
                <a:gd name="T13" fmla="*/ 0 h 21"/>
                <a:gd name="T14" fmla="*/ 1 w 10"/>
                <a:gd name="T15" fmla="*/ 3 h 21"/>
                <a:gd name="T16" fmla="*/ 0 w 10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1"/>
                <a:gd name="T29" fmla="*/ 10 w 10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1">
                  <a:moveTo>
                    <a:pt x="0" y="2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10" y="21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3" y="0"/>
                  </a:lnTo>
                  <a:lnTo>
                    <a:pt x="3" y="1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0" name="Freeform 278"/>
            <p:cNvSpPr>
              <a:spLocks/>
            </p:cNvSpPr>
            <p:nvPr/>
          </p:nvSpPr>
          <p:spPr bwMode="auto">
            <a:xfrm>
              <a:off x="3396" y="3364"/>
              <a:ext cx="7" cy="11"/>
            </a:xfrm>
            <a:custGeom>
              <a:avLst/>
              <a:gdLst>
                <a:gd name="T0" fmla="*/ 1 w 12"/>
                <a:gd name="T1" fmla="*/ 3 h 21"/>
                <a:gd name="T2" fmla="*/ 0 w 12"/>
                <a:gd name="T3" fmla="*/ 5 h 21"/>
                <a:gd name="T4" fmla="*/ 1 w 12"/>
                <a:gd name="T5" fmla="*/ 6 h 21"/>
                <a:gd name="T6" fmla="*/ 3 w 12"/>
                <a:gd name="T7" fmla="*/ 3 h 21"/>
                <a:gd name="T8" fmla="*/ 4 w 12"/>
                <a:gd name="T9" fmla="*/ 1 h 21"/>
                <a:gd name="T10" fmla="*/ 2 w 12"/>
                <a:gd name="T11" fmla="*/ 0 h 21"/>
                <a:gd name="T12" fmla="*/ 1 w 12"/>
                <a:gd name="T13" fmla="*/ 0 h 21"/>
                <a:gd name="T14" fmla="*/ 1 w 12"/>
                <a:gd name="T15" fmla="*/ 3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1"/>
                <a:gd name="T26" fmla="*/ 12 w 12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1">
                  <a:moveTo>
                    <a:pt x="4" y="1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8" y="12"/>
                  </a:lnTo>
                  <a:lnTo>
                    <a:pt x="12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1" name="Freeform 279"/>
            <p:cNvSpPr>
              <a:spLocks/>
            </p:cNvSpPr>
            <p:nvPr/>
          </p:nvSpPr>
          <p:spPr bwMode="auto">
            <a:xfrm>
              <a:off x="3398" y="3365"/>
              <a:ext cx="5" cy="10"/>
            </a:xfrm>
            <a:custGeom>
              <a:avLst/>
              <a:gdLst>
                <a:gd name="T0" fmla="*/ 0 w 11"/>
                <a:gd name="T1" fmla="*/ 4 h 22"/>
                <a:gd name="T2" fmla="*/ 0 w 11"/>
                <a:gd name="T3" fmla="*/ 4 h 22"/>
                <a:gd name="T4" fmla="*/ 1 w 11"/>
                <a:gd name="T5" fmla="*/ 5 h 22"/>
                <a:gd name="T6" fmla="*/ 2 w 11"/>
                <a:gd name="T7" fmla="*/ 5 h 22"/>
                <a:gd name="T8" fmla="*/ 2 w 11"/>
                <a:gd name="T9" fmla="*/ 2 h 22"/>
                <a:gd name="T10" fmla="*/ 2 w 11"/>
                <a:gd name="T11" fmla="*/ 0 h 22"/>
                <a:gd name="T12" fmla="*/ 1 w 11"/>
                <a:gd name="T13" fmla="*/ 0 h 22"/>
                <a:gd name="T14" fmla="*/ 1 w 11"/>
                <a:gd name="T15" fmla="*/ 2 h 22"/>
                <a:gd name="T16" fmla="*/ 0 w 11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0" y="20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5" y="0"/>
                  </a:lnTo>
                  <a:lnTo>
                    <a:pt x="5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2" name="Freeform 280"/>
            <p:cNvSpPr>
              <a:spLocks/>
            </p:cNvSpPr>
            <p:nvPr/>
          </p:nvSpPr>
          <p:spPr bwMode="auto">
            <a:xfrm>
              <a:off x="3400" y="3365"/>
              <a:ext cx="7" cy="9"/>
            </a:xfrm>
            <a:custGeom>
              <a:avLst/>
              <a:gdLst>
                <a:gd name="T0" fmla="*/ 2 w 13"/>
                <a:gd name="T1" fmla="*/ 2 h 19"/>
                <a:gd name="T2" fmla="*/ 0 w 13"/>
                <a:gd name="T3" fmla="*/ 4 h 19"/>
                <a:gd name="T4" fmla="*/ 1 w 13"/>
                <a:gd name="T5" fmla="*/ 4 h 19"/>
                <a:gd name="T6" fmla="*/ 2 w 13"/>
                <a:gd name="T7" fmla="*/ 3 h 19"/>
                <a:gd name="T8" fmla="*/ 4 w 13"/>
                <a:gd name="T9" fmla="*/ 1 h 19"/>
                <a:gd name="T10" fmla="*/ 3 w 13"/>
                <a:gd name="T11" fmla="*/ 1 h 19"/>
                <a:gd name="T12" fmla="*/ 2 w 13"/>
                <a:gd name="T13" fmla="*/ 0 h 19"/>
                <a:gd name="T14" fmla="*/ 2 w 13"/>
                <a:gd name="T15" fmla="*/ 0 h 19"/>
                <a:gd name="T16" fmla="*/ 2 w 13"/>
                <a:gd name="T17" fmla="*/ 2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9"/>
                <a:gd name="T29" fmla="*/ 13 w 13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9">
                  <a:moveTo>
                    <a:pt x="6" y="11"/>
                  </a:moveTo>
                  <a:lnTo>
                    <a:pt x="0" y="17"/>
                  </a:lnTo>
                  <a:lnTo>
                    <a:pt x="1" y="19"/>
                  </a:lnTo>
                  <a:lnTo>
                    <a:pt x="7" y="12"/>
                  </a:lnTo>
                  <a:lnTo>
                    <a:pt x="13" y="6"/>
                  </a:lnTo>
                  <a:lnTo>
                    <a:pt x="12" y="5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3" name="Freeform 281"/>
            <p:cNvSpPr>
              <a:spLocks/>
            </p:cNvSpPr>
            <p:nvPr/>
          </p:nvSpPr>
          <p:spPr bwMode="auto">
            <a:xfrm>
              <a:off x="3401" y="3366"/>
              <a:ext cx="32" cy="19"/>
            </a:xfrm>
            <a:custGeom>
              <a:avLst/>
              <a:gdLst>
                <a:gd name="T0" fmla="*/ 0 w 64"/>
                <a:gd name="T1" fmla="*/ 4 h 37"/>
                <a:gd name="T2" fmla="*/ 0 w 64"/>
                <a:gd name="T3" fmla="*/ 4 h 37"/>
                <a:gd name="T4" fmla="*/ 1 w 64"/>
                <a:gd name="T5" fmla="*/ 5 h 37"/>
                <a:gd name="T6" fmla="*/ 4 w 64"/>
                <a:gd name="T7" fmla="*/ 5 h 37"/>
                <a:gd name="T8" fmla="*/ 5 w 64"/>
                <a:gd name="T9" fmla="*/ 6 h 37"/>
                <a:gd name="T10" fmla="*/ 9 w 64"/>
                <a:gd name="T11" fmla="*/ 7 h 37"/>
                <a:gd name="T12" fmla="*/ 10 w 64"/>
                <a:gd name="T13" fmla="*/ 8 h 37"/>
                <a:gd name="T14" fmla="*/ 13 w 64"/>
                <a:gd name="T15" fmla="*/ 9 h 37"/>
                <a:gd name="T16" fmla="*/ 13 w 64"/>
                <a:gd name="T17" fmla="*/ 10 h 37"/>
                <a:gd name="T18" fmla="*/ 14 w 64"/>
                <a:gd name="T19" fmla="*/ 8 h 37"/>
                <a:gd name="T20" fmla="*/ 16 w 64"/>
                <a:gd name="T21" fmla="*/ 7 h 37"/>
                <a:gd name="T22" fmla="*/ 14 w 64"/>
                <a:gd name="T23" fmla="*/ 5 h 37"/>
                <a:gd name="T24" fmla="*/ 13 w 64"/>
                <a:gd name="T25" fmla="*/ 4 h 37"/>
                <a:gd name="T26" fmla="*/ 11 w 64"/>
                <a:gd name="T27" fmla="*/ 3 h 37"/>
                <a:gd name="T28" fmla="*/ 7 w 64"/>
                <a:gd name="T29" fmla="*/ 1 h 37"/>
                <a:gd name="T30" fmla="*/ 4 w 64"/>
                <a:gd name="T31" fmla="*/ 1 h 37"/>
                <a:gd name="T32" fmla="*/ 2 w 64"/>
                <a:gd name="T33" fmla="*/ 0 h 37"/>
                <a:gd name="T34" fmla="*/ 2 w 64"/>
                <a:gd name="T35" fmla="*/ 3 h 37"/>
                <a:gd name="T36" fmla="*/ 0 w 64"/>
                <a:gd name="T37" fmla="*/ 4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7"/>
                <a:gd name="T59" fmla="*/ 64 w 64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7">
                  <a:moveTo>
                    <a:pt x="0" y="16"/>
                  </a:moveTo>
                  <a:lnTo>
                    <a:pt x="0" y="16"/>
                  </a:lnTo>
                  <a:lnTo>
                    <a:pt x="5" y="19"/>
                  </a:lnTo>
                  <a:lnTo>
                    <a:pt x="14" y="20"/>
                  </a:lnTo>
                  <a:lnTo>
                    <a:pt x="19" y="22"/>
                  </a:lnTo>
                  <a:lnTo>
                    <a:pt x="34" y="28"/>
                  </a:lnTo>
                  <a:lnTo>
                    <a:pt x="39" y="31"/>
                  </a:lnTo>
                  <a:lnTo>
                    <a:pt x="50" y="36"/>
                  </a:lnTo>
                  <a:lnTo>
                    <a:pt x="51" y="37"/>
                  </a:lnTo>
                  <a:lnTo>
                    <a:pt x="57" y="31"/>
                  </a:lnTo>
                  <a:lnTo>
                    <a:pt x="64" y="25"/>
                  </a:lnTo>
                  <a:lnTo>
                    <a:pt x="56" y="17"/>
                  </a:lnTo>
                  <a:lnTo>
                    <a:pt x="51" y="16"/>
                  </a:lnTo>
                  <a:lnTo>
                    <a:pt x="43" y="9"/>
                  </a:lnTo>
                  <a:lnTo>
                    <a:pt x="28" y="3"/>
                  </a:lnTo>
                  <a:lnTo>
                    <a:pt x="17" y="2"/>
                  </a:lnTo>
                  <a:lnTo>
                    <a:pt x="8" y="0"/>
                  </a:lnTo>
                  <a:lnTo>
                    <a:pt x="6" y="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4" name="Freeform 282"/>
            <p:cNvSpPr>
              <a:spLocks/>
            </p:cNvSpPr>
            <p:nvPr/>
          </p:nvSpPr>
          <p:spPr bwMode="auto">
            <a:xfrm>
              <a:off x="3426" y="3378"/>
              <a:ext cx="10" cy="10"/>
            </a:xfrm>
            <a:custGeom>
              <a:avLst/>
              <a:gdLst>
                <a:gd name="T0" fmla="*/ 2 w 20"/>
                <a:gd name="T1" fmla="*/ 2 h 19"/>
                <a:gd name="T2" fmla="*/ 0 w 20"/>
                <a:gd name="T3" fmla="*/ 3 h 19"/>
                <a:gd name="T4" fmla="*/ 1 w 20"/>
                <a:gd name="T5" fmla="*/ 5 h 19"/>
                <a:gd name="T6" fmla="*/ 3 w 20"/>
                <a:gd name="T7" fmla="*/ 3 h 19"/>
                <a:gd name="T8" fmla="*/ 5 w 20"/>
                <a:gd name="T9" fmla="*/ 2 h 19"/>
                <a:gd name="T10" fmla="*/ 5 w 20"/>
                <a:gd name="T11" fmla="*/ 2 h 19"/>
                <a:gd name="T12" fmla="*/ 4 w 20"/>
                <a:gd name="T13" fmla="*/ 0 h 19"/>
                <a:gd name="T14" fmla="*/ 2 w 20"/>
                <a:gd name="T15" fmla="*/ 2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9"/>
                <a:gd name="T26" fmla="*/ 20 w 20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9">
                  <a:moveTo>
                    <a:pt x="7" y="6"/>
                  </a:moveTo>
                  <a:lnTo>
                    <a:pt x="0" y="12"/>
                  </a:lnTo>
                  <a:lnTo>
                    <a:pt x="4" y="19"/>
                  </a:lnTo>
                  <a:lnTo>
                    <a:pt x="12" y="12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5" name="Freeform 283"/>
            <p:cNvSpPr>
              <a:spLocks/>
            </p:cNvSpPr>
            <p:nvPr/>
          </p:nvSpPr>
          <p:spPr bwMode="auto">
            <a:xfrm>
              <a:off x="3426" y="3382"/>
              <a:ext cx="11" cy="8"/>
            </a:xfrm>
            <a:custGeom>
              <a:avLst/>
              <a:gdLst>
                <a:gd name="T0" fmla="*/ 1 w 23"/>
                <a:gd name="T1" fmla="*/ 3 h 17"/>
                <a:gd name="T2" fmla="*/ 0 w 23"/>
                <a:gd name="T3" fmla="*/ 1 h 17"/>
                <a:gd name="T4" fmla="*/ 2 w 23"/>
                <a:gd name="T5" fmla="*/ 4 h 17"/>
                <a:gd name="T6" fmla="*/ 4 w 23"/>
                <a:gd name="T7" fmla="*/ 2 h 17"/>
                <a:gd name="T8" fmla="*/ 5 w 23"/>
                <a:gd name="T9" fmla="*/ 1 h 17"/>
                <a:gd name="T10" fmla="*/ 4 w 23"/>
                <a:gd name="T11" fmla="*/ 0 h 17"/>
                <a:gd name="T12" fmla="*/ 3 w 23"/>
                <a:gd name="T13" fmla="*/ 1 h 17"/>
                <a:gd name="T14" fmla="*/ 1 w 23"/>
                <a:gd name="T15" fmla="*/ 3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17"/>
                <a:gd name="T26" fmla="*/ 23 w 23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17">
                  <a:moveTo>
                    <a:pt x="4" y="13"/>
                  </a:moveTo>
                  <a:lnTo>
                    <a:pt x="0" y="6"/>
                  </a:lnTo>
                  <a:lnTo>
                    <a:pt x="10" y="17"/>
                  </a:lnTo>
                  <a:lnTo>
                    <a:pt x="17" y="11"/>
                  </a:lnTo>
                  <a:lnTo>
                    <a:pt x="23" y="5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6" name="Freeform 284"/>
            <p:cNvSpPr>
              <a:spLocks/>
            </p:cNvSpPr>
            <p:nvPr/>
          </p:nvSpPr>
          <p:spPr bwMode="auto">
            <a:xfrm>
              <a:off x="3430" y="3384"/>
              <a:ext cx="11" cy="8"/>
            </a:xfrm>
            <a:custGeom>
              <a:avLst/>
              <a:gdLst>
                <a:gd name="T0" fmla="*/ 3 w 22"/>
                <a:gd name="T1" fmla="*/ 1 h 17"/>
                <a:gd name="T2" fmla="*/ 0 w 22"/>
                <a:gd name="T3" fmla="*/ 2 h 17"/>
                <a:gd name="T4" fmla="*/ 1 w 22"/>
                <a:gd name="T5" fmla="*/ 4 h 17"/>
                <a:gd name="T6" fmla="*/ 3 w 22"/>
                <a:gd name="T7" fmla="*/ 3 h 17"/>
                <a:gd name="T8" fmla="*/ 6 w 22"/>
                <a:gd name="T9" fmla="*/ 2 h 17"/>
                <a:gd name="T10" fmla="*/ 5 w 22"/>
                <a:gd name="T11" fmla="*/ 1 h 17"/>
                <a:gd name="T12" fmla="*/ 4 w 22"/>
                <a:gd name="T13" fmla="*/ 0 h 17"/>
                <a:gd name="T14" fmla="*/ 3 w 22"/>
                <a:gd name="T15" fmla="*/ 1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7"/>
                <a:gd name="T26" fmla="*/ 22 w 22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7">
                  <a:moveTo>
                    <a:pt x="10" y="6"/>
                  </a:moveTo>
                  <a:lnTo>
                    <a:pt x="0" y="11"/>
                  </a:lnTo>
                  <a:lnTo>
                    <a:pt x="3" y="17"/>
                  </a:lnTo>
                  <a:lnTo>
                    <a:pt x="13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7" name="Freeform 285"/>
            <p:cNvSpPr>
              <a:spLocks/>
            </p:cNvSpPr>
            <p:nvPr/>
          </p:nvSpPr>
          <p:spPr bwMode="auto">
            <a:xfrm>
              <a:off x="3431" y="3385"/>
              <a:ext cx="12" cy="13"/>
            </a:xfrm>
            <a:custGeom>
              <a:avLst/>
              <a:gdLst>
                <a:gd name="T0" fmla="*/ 3 w 24"/>
                <a:gd name="T1" fmla="*/ 2 h 27"/>
                <a:gd name="T2" fmla="*/ 0 w 24"/>
                <a:gd name="T3" fmla="*/ 3 h 27"/>
                <a:gd name="T4" fmla="*/ 1 w 24"/>
                <a:gd name="T5" fmla="*/ 4 h 27"/>
                <a:gd name="T6" fmla="*/ 1 w 24"/>
                <a:gd name="T7" fmla="*/ 6 h 27"/>
                <a:gd name="T8" fmla="*/ 3 w 24"/>
                <a:gd name="T9" fmla="*/ 6 h 27"/>
                <a:gd name="T10" fmla="*/ 6 w 24"/>
                <a:gd name="T11" fmla="*/ 6 h 27"/>
                <a:gd name="T12" fmla="*/ 6 w 24"/>
                <a:gd name="T13" fmla="*/ 4 h 27"/>
                <a:gd name="T14" fmla="*/ 4 w 24"/>
                <a:gd name="T15" fmla="*/ 0 h 27"/>
                <a:gd name="T16" fmla="*/ 5 w 24"/>
                <a:gd name="T17" fmla="*/ 1 h 27"/>
                <a:gd name="T18" fmla="*/ 3 w 24"/>
                <a:gd name="T19" fmla="*/ 2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27"/>
                <a:gd name="T32" fmla="*/ 24 w 24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27">
                  <a:moveTo>
                    <a:pt x="10" y="11"/>
                  </a:moveTo>
                  <a:lnTo>
                    <a:pt x="0" y="14"/>
                  </a:lnTo>
                  <a:lnTo>
                    <a:pt x="2" y="19"/>
                  </a:lnTo>
                  <a:lnTo>
                    <a:pt x="2" y="27"/>
                  </a:lnTo>
                  <a:lnTo>
                    <a:pt x="13" y="27"/>
                  </a:lnTo>
                  <a:lnTo>
                    <a:pt x="24" y="27"/>
                  </a:lnTo>
                  <a:lnTo>
                    <a:pt x="24" y="19"/>
                  </a:lnTo>
                  <a:lnTo>
                    <a:pt x="16" y="0"/>
                  </a:lnTo>
                  <a:lnTo>
                    <a:pt x="19" y="7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8" name="Freeform 286"/>
            <p:cNvSpPr>
              <a:spLocks/>
            </p:cNvSpPr>
            <p:nvPr/>
          </p:nvSpPr>
          <p:spPr bwMode="auto">
            <a:xfrm>
              <a:off x="3424" y="3395"/>
              <a:ext cx="19" cy="34"/>
            </a:xfrm>
            <a:custGeom>
              <a:avLst/>
              <a:gdLst>
                <a:gd name="T0" fmla="*/ 4 w 37"/>
                <a:gd name="T1" fmla="*/ 1 h 69"/>
                <a:gd name="T2" fmla="*/ 4 w 37"/>
                <a:gd name="T3" fmla="*/ 0 h 69"/>
                <a:gd name="T4" fmla="*/ 5 w 37"/>
                <a:gd name="T5" fmla="*/ 3 h 69"/>
                <a:gd name="T6" fmla="*/ 5 w 37"/>
                <a:gd name="T7" fmla="*/ 5 h 69"/>
                <a:gd name="T8" fmla="*/ 4 w 37"/>
                <a:gd name="T9" fmla="*/ 7 h 69"/>
                <a:gd name="T10" fmla="*/ 3 w 37"/>
                <a:gd name="T11" fmla="*/ 9 h 69"/>
                <a:gd name="T12" fmla="*/ 3 w 37"/>
                <a:gd name="T13" fmla="*/ 10 h 69"/>
                <a:gd name="T14" fmla="*/ 0 w 37"/>
                <a:gd name="T15" fmla="*/ 14 h 69"/>
                <a:gd name="T16" fmla="*/ 3 w 37"/>
                <a:gd name="T17" fmla="*/ 16 h 69"/>
                <a:gd name="T18" fmla="*/ 5 w 37"/>
                <a:gd name="T19" fmla="*/ 17 h 69"/>
                <a:gd name="T20" fmla="*/ 7 w 37"/>
                <a:gd name="T21" fmla="*/ 13 h 69"/>
                <a:gd name="T22" fmla="*/ 8 w 37"/>
                <a:gd name="T23" fmla="*/ 10 h 69"/>
                <a:gd name="T24" fmla="*/ 9 w 37"/>
                <a:gd name="T25" fmla="*/ 8 h 69"/>
                <a:gd name="T26" fmla="*/ 9 w 37"/>
                <a:gd name="T27" fmla="*/ 6 h 69"/>
                <a:gd name="T28" fmla="*/ 10 w 37"/>
                <a:gd name="T29" fmla="*/ 3 h 69"/>
                <a:gd name="T30" fmla="*/ 9 w 37"/>
                <a:gd name="T31" fmla="*/ 1 h 69"/>
                <a:gd name="T32" fmla="*/ 7 w 37"/>
                <a:gd name="T33" fmla="*/ 1 h 69"/>
                <a:gd name="T34" fmla="*/ 4 w 37"/>
                <a:gd name="T35" fmla="*/ 1 h 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69"/>
                <a:gd name="T56" fmla="*/ 37 w 37"/>
                <a:gd name="T57" fmla="*/ 69 h 6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69">
                  <a:moveTo>
                    <a:pt x="15" y="7"/>
                  </a:moveTo>
                  <a:lnTo>
                    <a:pt x="15" y="0"/>
                  </a:lnTo>
                  <a:lnTo>
                    <a:pt x="18" y="14"/>
                  </a:lnTo>
                  <a:lnTo>
                    <a:pt x="17" y="21"/>
                  </a:lnTo>
                  <a:lnTo>
                    <a:pt x="15" y="28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0" y="59"/>
                  </a:lnTo>
                  <a:lnTo>
                    <a:pt x="9" y="64"/>
                  </a:lnTo>
                  <a:lnTo>
                    <a:pt x="18" y="69"/>
                  </a:lnTo>
                  <a:lnTo>
                    <a:pt x="27" y="55"/>
                  </a:lnTo>
                  <a:lnTo>
                    <a:pt x="30" y="42"/>
                  </a:lnTo>
                  <a:lnTo>
                    <a:pt x="34" y="35"/>
                  </a:lnTo>
                  <a:lnTo>
                    <a:pt x="35" y="24"/>
                  </a:lnTo>
                  <a:lnTo>
                    <a:pt x="37" y="14"/>
                  </a:lnTo>
                  <a:lnTo>
                    <a:pt x="35" y="5"/>
                  </a:lnTo>
                  <a:lnTo>
                    <a:pt x="26" y="7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19" name="Freeform 287"/>
            <p:cNvSpPr>
              <a:spLocks/>
            </p:cNvSpPr>
            <p:nvPr/>
          </p:nvSpPr>
          <p:spPr bwMode="auto">
            <a:xfrm>
              <a:off x="3419" y="3417"/>
              <a:ext cx="22" cy="21"/>
            </a:xfrm>
            <a:custGeom>
              <a:avLst/>
              <a:gdLst>
                <a:gd name="T0" fmla="*/ 5 w 43"/>
                <a:gd name="T1" fmla="*/ 5 h 42"/>
                <a:gd name="T2" fmla="*/ 3 w 43"/>
                <a:gd name="T3" fmla="*/ 4 h 42"/>
                <a:gd name="T4" fmla="*/ 2 w 43"/>
                <a:gd name="T5" fmla="*/ 6 h 42"/>
                <a:gd name="T6" fmla="*/ 0 w 43"/>
                <a:gd name="T7" fmla="*/ 8 h 42"/>
                <a:gd name="T8" fmla="*/ 2 w 43"/>
                <a:gd name="T9" fmla="*/ 9 h 42"/>
                <a:gd name="T10" fmla="*/ 3 w 43"/>
                <a:gd name="T11" fmla="*/ 11 h 42"/>
                <a:gd name="T12" fmla="*/ 6 w 43"/>
                <a:gd name="T13" fmla="*/ 9 h 42"/>
                <a:gd name="T14" fmla="*/ 11 w 43"/>
                <a:gd name="T15" fmla="*/ 0 h 42"/>
                <a:gd name="T16" fmla="*/ 8 w 43"/>
                <a:gd name="T17" fmla="*/ 6 h 42"/>
                <a:gd name="T18" fmla="*/ 5 w 43"/>
                <a:gd name="T19" fmla="*/ 5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42"/>
                <a:gd name="T32" fmla="*/ 43 w 43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42">
                  <a:moveTo>
                    <a:pt x="20" y="19"/>
                  </a:moveTo>
                  <a:lnTo>
                    <a:pt x="12" y="14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21" y="33"/>
                  </a:lnTo>
                  <a:lnTo>
                    <a:pt x="43" y="0"/>
                  </a:lnTo>
                  <a:lnTo>
                    <a:pt x="29" y="24"/>
                  </a:lnTo>
                  <a:lnTo>
                    <a:pt x="20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0" name="Freeform 288"/>
            <p:cNvSpPr>
              <a:spLocks/>
            </p:cNvSpPr>
            <p:nvPr/>
          </p:nvSpPr>
          <p:spPr bwMode="auto">
            <a:xfrm>
              <a:off x="3415" y="3431"/>
              <a:ext cx="10" cy="11"/>
            </a:xfrm>
            <a:custGeom>
              <a:avLst/>
              <a:gdLst>
                <a:gd name="T0" fmla="*/ 4 w 20"/>
                <a:gd name="T1" fmla="*/ 2 h 22"/>
                <a:gd name="T2" fmla="*/ 2 w 20"/>
                <a:gd name="T3" fmla="*/ 0 h 22"/>
                <a:gd name="T4" fmla="*/ 0 w 20"/>
                <a:gd name="T5" fmla="*/ 2 h 22"/>
                <a:gd name="T6" fmla="*/ 2 w 20"/>
                <a:gd name="T7" fmla="*/ 4 h 22"/>
                <a:gd name="T8" fmla="*/ 3 w 20"/>
                <a:gd name="T9" fmla="*/ 6 h 22"/>
                <a:gd name="T10" fmla="*/ 3 w 20"/>
                <a:gd name="T11" fmla="*/ 6 h 22"/>
                <a:gd name="T12" fmla="*/ 5 w 20"/>
                <a:gd name="T13" fmla="*/ 4 h 22"/>
                <a:gd name="T14" fmla="*/ 4 w 20"/>
                <a:gd name="T15" fmla="*/ 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2"/>
                <a:gd name="T26" fmla="*/ 20 w 2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2">
                  <a:moveTo>
                    <a:pt x="14" y="8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6" y="14"/>
                  </a:lnTo>
                  <a:lnTo>
                    <a:pt x="12" y="22"/>
                  </a:lnTo>
                  <a:lnTo>
                    <a:pt x="20" y="14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1" name="Freeform 289"/>
            <p:cNvSpPr>
              <a:spLocks/>
            </p:cNvSpPr>
            <p:nvPr/>
          </p:nvSpPr>
          <p:spPr bwMode="auto">
            <a:xfrm>
              <a:off x="3406" y="3431"/>
              <a:ext cx="15" cy="19"/>
            </a:xfrm>
            <a:custGeom>
              <a:avLst/>
              <a:gdLst>
                <a:gd name="T0" fmla="*/ 4 w 31"/>
                <a:gd name="T1" fmla="*/ 2 h 37"/>
                <a:gd name="T2" fmla="*/ 6 w 31"/>
                <a:gd name="T3" fmla="*/ 0 h 37"/>
                <a:gd name="T4" fmla="*/ 4 w 31"/>
                <a:gd name="T5" fmla="*/ 3 h 37"/>
                <a:gd name="T6" fmla="*/ 0 w 31"/>
                <a:gd name="T7" fmla="*/ 6 h 37"/>
                <a:gd name="T8" fmla="*/ 3 w 31"/>
                <a:gd name="T9" fmla="*/ 10 h 37"/>
                <a:gd name="T10" fmla="*/ 4 w 31"/>
                <a:gd name="T11" fmla="*/ 9 h 37"/>
                <a:gd name="T12" fmla="*/ 7 w 31"/>
                <a:gd name="T13" fmla="*/ 5 h 37"/>
                <a:gd name="T14" fmla="*/ 6 w 31"/>
                <a:gd name="T15" fmla="*/ 4 h 37"/>
                <a:gd name="T16" fmla="*/ 4 w 31"/>
                <a:gd name="T17" fmla="*/ 2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7"/>
                <a:gd name="T29" fmla="*/ 31 w 31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7">
                  <a:moveTo>
                    <a:pt x="19" y="6"/>
                  </a:moveTo>
                  <a:lnTo>
                    <a:pt x="27" y="0"/>
                  </a:lnTo>
                  <a:lnTo>
                    <a:pt x="16" y="11"/>
                  </a:lnTo>
                  <a:lnTo>
                    <a:pt x="0" y="22"/>
                  </a:lnTo>
                  <a:lnTo>
                    <a:pt x="13" y="37"/>
                  </a:lnTo>
                  <a:lnTo>
                    <a:pt x="19" y="33"/>
                  </a:lnTo>
                  <a:lnTo>
                    <a:pt x="31" y="20"/>
                  </a:lnTo>
                  <a:lnTo>
                    <a:pt x="25" y="1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2" name="Freeform 290"/>
            <p:cNvSpPr>
              <a:spLocks/>
            </p:cNvSpPr>
            <p:nvPr/>
          </p:nvSpPr>
          <p:spPr bwMode="auto">
            <a:xfrm>
              <a:off x="3338" y="3352"/>
              <a:ext cx="46" cy="24"/>
            </a:xfrm>
            <a:custGeom>
              <a:avLst/>
              <a:gdLst>
                <a:gd name="T0" fmla="*/ 22 w 93"/>
                <a:gd name="T1" fmla="*/ 12 h 48"/>
                <a:gd name="T2" fmla="*/ 23 w 93"/>
                <a:gd name="T3" fmla="*/ 8 h 48"/>
                <a:gd name="T4" fmla="*/ 14 w 93"/>
                <a:gd name="T5" fmla="*/ 5 h 48"/>
                <a:gd name="T6" fmla="*/ 10 w 93"/>
                <a:gd name="T7" fmla="*/ 4 h 48"/>
                <a:gd name="T8" fmla="*/ 4 w 93"/>
                <a:gd name="T9" fmla="*/ 2 h 48"/>
                <a:gd name="T10" fmla="*/ 3 w 93"/>
                <a:gd name="T11" fmla="*/ 0 h 48"/>
                <a:gd name="T12" fmla="*/ 1 w 93"/>
                <a:gd name="T13" fmla="*/ 2 h 48"/>
                <a:gd name="T14" fmla="*/ 0 w 93"/>
                <a:gd name="T15" fmla="*/ 4 h 48"/>
                <a:gd name="T16" fmla="*/ 2 w 93"/>
                <a:gd name="T17" fmla="*/ 6 h 48"/>
                <a:gd name="T18" fmla="*/ 6 w 93"/>
                <a:gd name="T19" fmla="*/ 8 h 48"/>
                <a:gd name="T20" fmla="*/ 13 w 93"/>
                <a:gd name="T21" fmla="*/ 10 h 48"/>
                <a:gd name="T22" fmla="*/ 22 w 93"/>
                <a:gd name="T23" fmla="*/ 12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3"/>
                <a:gd name="T37" fmla="*/ 0 h 48"/>
                <a:gd name="T38" fmla="*/ 93 w 93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3" h="48">
                  <a:moveTo>
                    <a:pt x="90" y="48"/>
                  </a:moveTo>
                  <a:lnTo>
                    <a:pt x="93" y="30"/>
                  </a:lnTo>
                  <a:lnTo>
                    <a:pt x="56" y="20"/>
                  </a:lnTo>
                  <a:lnTo>
                    <a:pt x="40" y="16"/>
                  </a:lnTo>
                  <a:lnTo>
                    <a:pt x="19" y="5"/>
                  </a:lnTo>
                  <a:lnTo>
                    <a:pt x="12" y="0"/>
                  </a:lnTo>
                  <a:lnTo>
                    <a:pt x="6" y="8"/>
                  </a:lnTo>
                  <a:lnTo>
                    <a:pt x="0" y="16"/>
                  </a:lnTo>
                  <a:lnTo>
                    <a:pt x="9" y="24"/>
                  </a:lnTo>
                  <a:lnTo>
                    <a:pt x="25" y="31"/>
                  </a:lnTo>
                  <a:lnTo>
                    <a:pt x="53" y="39"/>
                  </a:lnTo>
                  <a:lnTo>
                    <a:pt x="90" y="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3" name="Freeform 291"/>
            <p:cNvSpPr>
              <a:spLocks/>
            </p:cNvSpPr>
            <p:nvPr/>
          </p:nvSpPr>
          <p:spPr bwMode="auto">
            <a:xfrm>
              <a:off x="3327" y="3336"/>
              <a:ext cx="17" cy="27"/>
            </a:xfrm>
            <a:custGeom>
              <a:avLst/>
              <a:gdLst>
                <a:gd name="T0" fmla="*/ 7 w 34"/>
                <a:gd name="T1" fmla="*/ 10 h 54"/>
                <a:gd name="T2" fmla="*/ 9 w 34"/>
                <a:gd name="T3" fmla="*/ 9 h 54"/>
                <a:gd name="T4" fmla="*/ 9 w 34"/>
                <a:gd name="T5" fmla="*/ 8 h 54"/>
                <a:gd name="T6" fmla="*/ 6 w 34"/>
                <a:gd name="T7" fmla="*/ 5 h 54"/>
                <a:gd name="T8" fmla="*/ 6 w 34"/>
                <a:gd name="T9" fmla="*/ 4 h 54"/>
                <a:gd name="T10" fmla="*/ 6 w 34"/>
                <a:gd name="T11" fmla="*/ 3 h 54"/>
                <a:gd name="T12" fmla="*/ 6 w 34"/>
                <a:gd name="T13" fmla="*/ 0 h 54"/>
                <a:gd name="T14" fmla="*/ 3 w 34"/>
                <a:gd name="T15" fmla="*/ 0 h 54"/>
                <a:gd name="T16" fmla="*/ 0 w 34"/>
                <a:gd name="T17" fmla="*/ 0 h 54"/>
                <a:gd name="T18" fmla="*/ 0 w 34"/>
                <a:gd name="T19" fmla="*/ 2 h 54"/>
                <a:gd name="T20" fmla="*/ 1 w 34"/>
                <a:gd name="T21" fmla="*/ 6 h 54"/>
                <a:gd name="T22" fmla="*/ 3 w 34"/>
                <a:gd name="T23" fmla="*/ 9 h 54"/>
                <a:gd name="T24" fmla="*/ 3 w 34"/>
                <a:gd name="T25" fmla="*/ 9 h 54"/>
                <a:gd name="T26" fmla="*/ 8 w 34"/>
                <a:gd name="T27" fmla="*/ 14 h 54"/>
                <a:gd name="T28" fmla="*/ 6 w 34"/>
                <a:gd name="T29" fmla="*/ 12 h 54"/>
                <a:gd name="T30" fmla="*/ 7 w 34"/>
                <a:gd name="T31" fmla="*/ 10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"/>
                <a:gd name="T49" fmla="*/ 0 h 54"/>
                <a:gd name="T50" fmla="*/ 34 w 34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" h="54">
                  <a:moveTo>
                    <a:pt x="28" y="40"/>
                  </a:moveTo>
                  <a:lnTo>
                    <a:pt x="34" y="34"/>
                  </a:lnTo>
                  <a:lnTo>
                    <a:pt x="33" y="32"/>
                  </a:lnTo>
                  <a:lnTo>
                    <a:pt x="25" y="18"/>
                  </a:lnTo>
                  <a:lnTo>
                    <a:pt x="24" y="15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5" y="21"/>
                  </a:lnTo>
                  <a:lnTo>
                    <a:pt x="10" y="34"/>
                  </a:lnTo>
                  <a:lnTo>
                    <a:pt x="11" y="35"/>
                  </a:lnTo>
                  <a:lnTo>
                    <a:pt x="30" y="54"/>
                  </a:lnTo>
                  <a:lnTo>
                    <a:pt x="22" y="48"/>
                  </a:lnTo>
                  <a:lnTo>
                    <a:pt x="28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4" name="Freeform 292"/>
            <p:cNvSpPr>
              <a:spLocks/>
            </p:cNvSpPr>
            <p:nvPr/>
          </p:nvSpPr>
          <p:spPr bwMode="auto">
            <a:xfrm>
              <a:off x="3327" y="3309"/>
              <a:ext cx="19" cy="30"/>
            </a:xfrm>
            <a:custGeom>
              <a:avLst/>
              <a:gdLst>
                <a:gd name="T0" fmla="*/ 2 w 39"/>
                <a:gd name="T1" fmla="*/ 14 h 60"/>
                <a:gd name="T2" fmla="*/ 5 w 39"/>
                <a:gd name="T3" fmla="*/ 14 h 60"/>
                <a:gd name="T4" fmla="*/ 5 w 39"/>
                <a:gd name="T5" fmla="*/ 12 h 60"/>
                <a:gd name="T6" fmla="*/ 6 w 39"/>
                <a:gd name="T7" fmla="*/ 10 h 60"/>
                <a:gd name="T8" fmla="*/ 6 w 39"/>
                <a:gd name="T9" fmla="*/ 8 h 60"/>
                <a:gd name="T10" fmla="*/ 7 w 39"/>
                <a:gd name="T11" fmla="*/ 7 h 60"/>
                <a:gd name="T12" fmla="*/ 9 w 39"/>
                <a:gd name="T13" fmla="*/ 3 h 60"/>
                <a:gd name="T14" fmla="*/ 7 w 39"/>
                <a:gd name="T15" fmla="*/ 1 h 60"/>
                <a:gd name="T16" fmla="*/ 5 w 39"/>
                <a:gd name="T17" fmla="*/ 0 h 60"/>
                <a:gd name="T18" fmla="*/ 2 w 39"/>
                <a:gd name="T19" fmla="*/ 4 h 60"/>
                <a:gd name="T20" fmla="*/ 2 w 39"/>
                <a:gd name="T21" fmla="*/ 7 h 60"/>
                <a:gd name="T22" fmla="*/ 1 w 39"/>
                <a:gd name="T23" fmla="*/ 9 h 60"/>
                <a:gd name="T24" fmla="*/ 1 w 39"/>
                <a:gd name="T25" fmla="*/ 12 h 60"/>
                <a:gd name="T26" fmla="*/ 0 w 39"/>
                <a:gd name="T27" fmla="*/ 15 h 60"/>
                <a:gd name="T28" fmla="*/ 0 w 39"/>
                <a:gd name="T29" fmla="*/ 14 h 60"/>
                <a:gd name="T30" fmla="*/ 2 w 39"/>
                <a:gd name="T31" fmla="*/ 14 h 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60"/>
                <a:gd name="T50" fmla="*/ 39 w 39"/>
                <a:gd name="T51" fmla="*/ 60 h 6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60">
                  <a:moveTo>
                    <a:pt x="11" y="54"/>
                  </a:moveTo>
                  <a:lnTo>
                    <a:pt x="21" y="55"/>
                  </a:lnTo>
                  <a:lnTo>
                    <a:pt x="22" y="48"/>
                  </a:lnTo>
                  <a:lnTo>
                    <a:pt x="24" y="40"/>
                  </a:lnTo>
                  <a:lnTo>
                    <a:pt x="27" y="32"/>
                  </a:lnTo>
                  <a:lnTo>
                    <a:pt x="30" y="26"/>
                  </a:lnTo>
                  <a:lnTo>
                    <a:pt x="39" y="9"/>
                  </a:lnTo>
                  <a:lnTo>
                    <a:pt x="30" y="4"/>
                  </a:lnTo>
                  <a:lnTo>
                    <a:pt x="21" y="0"/>
                  </a:lnTo>
                  <a:lnTo>
                    <a:pt x="11" y="14"/>
                  </a:lnTo>
                  <a:lnTo>
                    <a:pt x="8" y="26"/>
                  </a:lnTo>
                  <a:lnTo>
                    <a:pt x="5" y="34"/>
                  </a:lnTo>
                  <a:lnTo>
                    <a:pt x="4" y="45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11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5" name="Freeform 293"/>
            <p:cNvSpPr>
              <a:spLocks/>
            </p:cNvSpPr>
            <p:nvPr/>
          </p:nvSpPr>
          <p:spPr bwMode="auto">
            <a:xfrm>
              <a:off x="3330" y="3300"/>
              <a:ext cx="21" cy="20"/>
            </a:xfrm>
            <a:custGeom>
              <a:avLst/>
              <a:gdLst>
                <a:gd name="T0" fmla="*/ 5 w 43"/>
                <a:gd name="T1" fmla="*/ 5 h 42"/>
                <a:gd name="T2" fmla="*/ 7 w 43"/>
                <a:gd name="T3" fmla="*/ 6 h 42"/>
                <a:gd name="T4" fmla="*/ 9 w 43"/>
                <a:gd name="T5" fmla="*/ 4 h 42"/>
                <a:gd name="T6" fmla="*/ 10 w 43"/>
                <a:gd name="T7" fmla="*/ 3 h 42"/>
                <a:gd name="T8" fmla="*/ 9 w 43"/>
                <a:gd name="T9" fmla="*/ 1 h 42"/>
                <a:gd name="T10" fmla="*/ 7 w 43"/>
                <a:gd name="T11" fmla="*/ 0 h 42"/>
                <a:gd name="T12" fmla="*/ 5 w 43"/>
                <a:gd name="T13" fmla="*/ 2 h 42"/>
                <a:gd name="T14" fmla="*/ 0 w 43"/>
                <a:gd name="T15" fmla="*/ 10 h 42"/>
                <a:gd name="T16" fmla="*/ 3 w 43"/>
                <a:gd name="T17" fmla="*/ 4 h 42"/>
                <a:gd name="T18" fmla="*/ 5 w 43"/>
                <a:gd name="T19" fmla="*/ 5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42"/>
                <a:gd name="T32" fmla="*/ 43 w 43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42">
                  <a:moveTo>
                    <a:pt x="23" y="23"/>
                  </a:moveTo>
                  <a:lnTo>
                    <a:pt x="31" y="28"/>
                  </a:lnTo>
                  <a:lnTo>
                    <a:pt x="37" y="19"/>
                  </a:lnTo>
                  <a:lnTo>
                    <a:pt x="43" y="12"/>
                  </a:lnTo>
                  <a:lnTo>
                    <a:pt x="37" y="6"/>
                  </a:lnTo>
                  <a:lnTo>
                    <a:pt x="31" y="0"/>
                  </a:lnTo>
                  <a:lnTo>
                    <a:pt x="21" y="9"/>
                  </a:lnTo>
                  <a:lnTo>
                    <a:pt x="0" y="42"/>
                  </a:lnTo>
                  <a:lnTo>
                    <a:pt x="14" y="19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6" name="Freeform 294"/>
            <p:cNvSpPr>
              <a:spLocks/>
            </p:cNvSpPr>
            <p:nvPr/>
          </p:nvSpPr>
          <p:spPr bwMode="auto">
            <a:xfrm>
              <a:off x="3345" y="3296"/>
              <a:ext cx="10" cy="10"/>
            </a:xfrm>
            <a:custGeom>
              <a:avLst/>
              <a:gdLst>
                <a:gd name="T0" fmla="*/ 2 w 20"/>
                <a:gd name="T1" fmla="*/ 3 h 22"/>
                <a:gd name="T2" fmla="*/ 3 w 20"/>
                <a:gd name="T3" fmla="*/ 5 h 22"/>
                <a:gd name="T4" fmla="*/ 5 w 20"/>
                <a:gd name="T5" fmla="*/ 3 h 22"/>
                <a:gd name="T6" fmla="*/ 4 w 20"/>
                <a:gd name="T7" fmla="*/ 2 h 22"/>
                <a:gd name="T8" fmla="*/ 2 w 20"/>
                <a:gd name="T9" fmla="*/ 0 h 22"/>
                <a:gd name="T10" fmla="*/ 2 w 20"/>
                <a:gd name="T11" fmla="*/ 0 h 22"/>
                <a:gd name="T12" fmla="*/ 0 w 20"/>
                <a:gd name="T13" fmla="*/ 2 h 22"/>
                <a:gd name="T14" fmla="*/ 2 w 20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2"/>
                <a:gd name="T26" fmla="*/ 20 w 2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2">
                  <a:moveTo>
                    <a:pt x="6" y="14"/>
                  </a:moveTo>
                  <a:lnTo>
                    <a:pt x="12" y="22"/>
                  </a:lnTo>
                  <a:lnTo>
                    <a:pt x="20" y="16"/>
                  </a:lnTo>
                  <a:lnTo>
                    <a:pt x="14" y="8"/>
                  </a:lnTo>
                  <a:lnTo>
                    <a:pt x="7" y="0"/>
                  </a:lnTo>
                  <a:lnTo>
                    <a:pt x="0" y="8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7" name="Freeform 295"/>
            <p:cNvSpPr>
              <a:spLocks/>
            </p:cNvSpPr>
            <p:nvPr/>
          </p:nvSpPr>
          <p:spPr bwMode="auto">
            <a:xfrm>
              <a:off x="3349" y="3289"/>
              <a:ext cx="14" cy="17"/>
            </a:xfrm>
            <a:custGeom>
              <a:avLst/>
              <a:gdLst>
                <a:gd name="T0" fmla="*/ 4 w 28"/>
                <a:gd name="T1" fmla="*/ 7 h 36"/>
                <a:gd name="T2" fmla="*/ 2 w 28"/>
                <a:gd name="T3" fmla="*/ 8 h 36"/>
                <a:gd name="T4" fmla="*/ 5 w 28"/>
                <a:gd name="T5" fmla="*/ 5 h 36"/>
                <a:gd name="T6" fmla="*/ 7 w 28"/>
                <a:gd name="T7" fmla="*/ 4 h 36"/>
                <a:gd name="T8" fmla="*/ 5 w 28"/>
                <a:gd name="T9" fmla="*/ 0 h 36"/>
                <a:gd name="T10" fmla="*/ 3 w 28"/>
                <a:gd name="T11" fmla="*/ 1 h 36"/>
                <a:gd name="T12" fmla="*/ 0 w 28"/>
                <a:gd name="T13" fmla="*/ 4 h 36"/>
                <a:gd name="T14" fmla="*/ 2 w 28"/>
                <a:gd name="T15" fmla="*/ 5 h 36"/>
                <a:gd name="T16" fmla="*/ 4 w 28"/>
                <a:gd name="T17" fmla="*/ 7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6"/>
                <a:gd name="T29" fmla="*/ 28 w 28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6">
                  <a:moveTo>
                    <a:pt x="13" y="30"/>
                  </a:moveTo>
                  <a:lnTo>
                    <a:pt x="5" y="36"/>
                  </a:lnTo>
                  <a:lnTo>
                    <a:pt x="19" y="22"/>
                  </a:lnTo>
                  <a:lnTo>
                    <a:pt x="28" y="16"/>
                  </a:lnTo>
                  <a:lnTo>
                    <a:pt x="19" y="0"/>
                  </a:lnTo>
                  <a:lnTo>
                    <a:pt x="10" y="7"/>
                  </a:lnTo>
                  <a:lnTo>
                    <a:pt x="0" y="16"/>
                  </a:lnTo>
                  <a:lnTo>
                    <a:pt x="7" y="22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8" name="Freeform 296"/>
            <p:cNvSpPr>
              <a:spLocks/>
            </p:cNvSpPr>
            <p:nvPr/>
          </p:nvSpPr>
          <p:spPr bwMode="auto">
            <a:xfrm>
              <a:off x="3331" y="3212"/>
              <a:ext cx="8" cy="11"/>
            </a:xfrm>
            <a:custGeom>
              <a:avLst/>
              <a:gdLst>
                <a:gd name="T0" fmla="*/ 0 w 17"/>
                <a:gd name="T1" fmla="*/ 0 h 22"/>
                <a:gd name="T2" fmla="*/ 0 w 17"/>
                <a:gd name="T3" fmla="*/ 6 h 22"/>
                <a:gd name="T4" fmla="*/ 4 w 17"/>
                <a:gd name="T5" fmla="*/ 6 h 22"/>
                <a:gd name="T6" fmla="*/ 4 w 17"/>
                <a:gd name="T7" fmla="*/ 3 h 22"/>
                <a:gd name="T8" fmla="*/ 4 w 17"/>
                <a:gd name="T9" fmla="*/ 0 h 22"/>
                <a:gd name="T10" fmla="*/ 0 w 17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2"/>
                <a:gd name="T20" fmla="*/ 17 w 17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2">
                  <a:moveTo>
                    <a:pt x="0" y="0"/>
                  </a:moveTo>
                  <a:lnTo>
                    <a:pt x="0" y="22"/>
                  </a:lnTo>
                  <a:lnTo>
                    <a:pt x="17" y="22"/>
                  </a:lnTo>
                  <a:lnTo>
                    <a:pt x="17" y="11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29" name="Freeform 297"/>
            <p:cNvSpPr>
              <a:spLocks/>
            </p:cNvSpPr>
            <p:nvPr/>
          </p:nvSpPr>
          <p:spPr bwMode="auto">
            <a:xfrm>
              <a:off x="3338" y="3212"/>
              <a:ext cx="5" cy="11"/>
            </a:xfrm>
            <a:custGeom>
              <a:avLst/>
              <a:gdLst>
                <a:gd name="T0" fmla="*/ 0 w 11"/>
                <a:gd name="T1" fmla="*/ 3 h 22"/>
                <a:gd name="T2" fmla="*/ 0 w 11"/>
                <a:gd name="T3" fmla="*/ 5 h 22"/>
                <a:gd name="T4" fmla="*/ 1 w 11"/>
                <a:gd name="T5" fmla="*/ 6 h 22"/>
                <a:gd name="T6" fmla="*/ 2 w 11"/>
                <a:gd name="T7" fmla="*/ 3 h 22"/>
                <a:gd name="T8" fmla="*/ 2 w 11"/>
                <a:gd name="T9" fmla="*/ 1 h 22"/>
                <a:gd name="T10" fmla="*/ 0 w 11"/>
                <a:gd name="T11" fmla="*/ 0 h 22"/>
                <a:gd name="T12" fmla="*/ 0 w 11"/>
                <a:gd name="T13" fmla="*/ 0 h 22"/>
                <a:gd name="T14" fmla="*/ 0 w 11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22"/>
                <a:gd name="T26" fmla="*/ 11 w 11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22">
                  <a:moveTo>
                    <a:pt x="3" y="11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8" y="12"/>
                  </a:lnTo>
                  <a:lnTo>
                    <a:pt x="11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0" name="Freeform 298"/>
            <p:cNvSpPr>
              <a:spLocks/>
            </p:cNvSpPr>
            <p:nvPr/>
          </p:nvSpPr>
          <p:spPr bwMode="auto">
            <a:xfrm>
              <a:off x="3340" y="3213"/>
              <a:ext cx="3" cy="11"/>
            </a:xfrm>
            <a:custGeom>
              <a:avLst/>
              <a:gdLst>
                <a:gd name="T0" fmla="*/ 0 w 6"/>
                <a:gd name="T1" fmla="*/ 5 h 21"/>
                <a:gd name="T2" fmla="*/ 0 w 6"/>
                <a:gd name="T3" fmla="*/ 5 h 21"/>
                <a:gd name="T4" fmla="*/ 1 w 6"/>
                <a:gd name="T5" fmla="*/ 6 h 21"/>
                <a:gd name="T6" fmla="*/ 2 w 6"/>
                <a:gd name="T7" fmla="*/ 6 h 21"/>
                <a:gd name="T8" fmla="*/ 2 w 6"/>
                <a:gd name="T9" fmla="*/ 3 h 21"/>
                <a:gd name="T10" fmla="*/ 2 w 6"/>
                <a:gd name="T11" fmla="*/ 0 h 21"/>
                <a:gd name="T12" fmla="*/ 1 w 6"/>
                <a:gd name="T13" fmla="*/ 0 h 21"/>
                <a:gd name="T14" fmla="*/ 1 w 6"/>
                <a:gd name="T15" fmla="*/ 3 h 21"/>
                <a:gd name="T16" fmla="*/ 0 w 6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1"/>
                <a:gd name="T29" fmla="*/ 6 w 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1">
                  <a:moveTo>
                    <a:pt x="0" y="2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6" y="21"/>
                  </a:lnTo>
                  <a:lnTo>
                    <a:pt x="6" y="10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1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1" name="Freeform 299"/>
            <p:cNvSpPr>
              <a:spLocks/>
            </p:cNvSpPr>
            <p:nvPr/>
          </p:nvSpPr>
          <p:spPr bwMode="auto">
            <a:xfrm>
              <a:off x="3341" y="3213"/>
              <a:ext cx="6" cy="11"/>
            </a:xfrm>
            <a:custGeom>
              <a:avLst/>
              <a:gdLst>
                <a:gd name="T0" fmla="*/ 1 w 11"/>
                <a:gd name="T1" fmla="*/ 3 h 21"/>
                <a:gd name="T2" fmla="*/ 0 w 11"/>
                <a:gd name="T3" fmla="*/ 5 h 21"/>
                <a:gd name="T4" fmla="*/ 1 w 11"/>
                <a:gd name="T5" fmla="*/ 6 h 21"/>
                <a:gd name="T6" fmla="*/ 2 w 11"/>
                <a:gd name="T7" fmla="*/ 3 h 21"/>
                <a:gd name="T8" fmla="*/ 3 w 11"/>
                <a:gd name="T9" fmla="*/ 1 h 21"/>
                <a:gd name="T10" fmla="*/ 2 w 11"/>
                <a:gd name="T11" fmla="*/ 1 h 21"/>
                <a:gd name="T12" fmla="*/ 1 w 11"/>
                <a:gd name="T13" fmla="*/ 0 h 21"/>
                <a:gd name="T14" fmla="*/ 1 w 11"/>
                <a:gd name="T15" fmla="*/ 0 h 21"/>
                <a:gd name="T16" fmla="*/ 1 w 11"/>
                <a:gd name="T17" fmla="*/ 3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1"/>
                <a:gd name="T29" fmla="*/ 11 w 1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1">
                  <a:moveTo>
                    <a:pt x="3" y="10"/>
                  </a:moveTo>
                  <a:lnTo>
                    <a:pt x="0" y="20"/>
                  </a:lnTo>
                  <a:lnTo>
                    <a:pt x="4" y="21"/>
                  </a:lnTo>
                  <a:lnTo>
                    <a:pt x="8" y="12"/>
                  </a:lnTo>
                  <a:lnTo>
                    <a:pt x="11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2" name="Freeform 300"/>
            <p:cNvSpPr>
              <a:spLocks/>
            </p:cNvSpPr>
            <p:nvPr/>
          </p:nvSpPr>
          <p:spPr bwMode="auto">
            <a:xfrm>
              <a:off x="3344" y="3214"/>
              <a:ext cx="4" cy="10"/>
            </a:xfrm>
            <a:custGeom>
              <a:avLst/>
              <a:gdLst>
                <a:gd name="T0" fmla="*/ 0 w 10"/>
                <a:gd name="T1" fmla="*/ 4 h 22"/>
                <a:gd name="T2" fmla="*/ 0 w 10"/>
                <a:gd name="T3" fmla="*/ 4 h 22"/>
                <a:gd name="T4" fmla="*/ 1 w 10"/>
                <a:gd name="T5" fmla="*/ 5 h 22"/>
                <a:gd name="T6" fmla="*/ 2 w 10"/>
                <a:gd name="T7" fmla="*/ 5 h 22"/>
                <a:gd name="T8" fmla="*/ 2 w 10"/>
                <a:gd name="T9" fmla="*/ 2 h 22"/>
                <a:gd name="T10" fmla="*/ 2 w 10"/>
                <a:gd name="T11" fmla="*/ 0 h 22"/>
                <a:gd name="T12" fmla="*/ 1 w 10"/>
                <a:gd name="T13" fmla="*/ 0 h 22"/>
                <a:gd name="T14" fmla="*/ 1 w 10"/>
                <a:gd name="T15" fmla="*/ 2 h 22"/>
                <a:gd name="T16" fmla="*/ 0 w 10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2"/>
                <a:gd name="T29" fmla="*/ 10 w 1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2">
                  <a:moveTo>
                    <a:pt x="0" y="20"/>
                  </a:moveTo>
                  <a:lnTo>
                    <a:pt x="0" y="20"/>
                  </a:lnTo>
                  <a:lnTo>
                    <a:pt x="4" y="22"/>
                  </a:lnTo>
                  <a:lnTo>
                    <a:pt x="10" y="22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4" y="0"/>
                  </a:lnTo>
                  <a:lnTo>
                    <a:pt x="4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3" name="Freeform 301"/>
            <p:cNvSpPr>
              <a:spLocks/>
            </p:cNvSpPr>
            <p:nvPr/>
          </p:nvSpPr>
          <p:spPr bwMode="auto">
            <a:xfrm>
              <a:off x="3347" y="3214"/>
              <a:ext cx="5" cy="10"/>
            </a:xfrm>
            <a:custGeom>
              <a:avLst/>
              <a:gdLst>
                <a:gd name="T0" fmla="*/ 0 w 11"/>
                <a:gd name="T1" fmla="*/ 2 h 22"/>
                <a:gd name="T2" fmla="*/ 0 w 11"/>
                <a:gd name="T3" fmla="*/ 4 h 22"/>
                <a:gd name="T4" fmla="*/ 1 w 11"/>
                <a:gd name="T5" fmla="*/ 5 h 22"/>
                <a:gd name="T6" fmla="*/ 1 w 11"/>
                <a:gd name="T7" fmla="*/ 3 h 22"/>
                <a:gd name="T8" fmla="*/ 2 w 11"/>
                <a:gd name="T9" fmla="*/ 0 h 22"/>
                <a:gd name="T10" fmla="*/ 1 w 11"/>
                <a:gd name="T11" fmla="*/ 0 h 22"/>
                <a:gd name="T12" fmla="*/ 0 w 11"/>
                <a:gd name="T13" fmla="*/ 0 h 22"/>
                <a:gd name="T14" fmla="*/ 0 w 11"/>
                <a:gd name="T15" fmla="*/ 0 h 22"/>
                <a:gd name="T16" fmla="*/ 0 w 11"/>
                <a:gd name="T17" fmla="*/ 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3" y="11"/>
                  </a:moveTo>
                  <a:lnTo>
                    <a:pt x="0" y="20"/>
                  </a:lnTo>
                  <a:lnTo>
                    <a:pt x="4" y="22"/>
                  </a:lnTo>
                  <a:lnTo>
                    <a:pt x="7" y="13"/>
                  </a:lnTo>
                  <a:lnTo>
                    <a:pt x="11" y="3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4" name="Freeform 302"/>
            <p:cNvSpPr>
              <a:spLocks/>
            </p:cNvSpPr>
            <p:nvPr/>
          </p:nvSpPr>
          <p:spPr bwMode="auto">
            <a:xfrm>
              <a:off x="3349" y="3214"/>
              <a:ext cx="3" cy="11"/>
            </a:xfrm>
            <a:custGeom>
              <a:avLst/>
              <a:gdLst>
                <a:gd name="T0" fmla="*/ 0 w 7"/>
                <a:gd name="T1" fmla="*/ 5 h 21"/>
                <a:gd name="T2" fmla="*/ 0 w 7"/>
                <a:gd name="T3" fmla="*/ 5 h 21"/>
                <a:gd name="T4" fmla="*/ 0 w 7"/>
                <a:gd name="T5" fmla="*/ 6 h 21"/>
                <a:gd name="T6" fmla="*/ 1 w 7"/>
                <a:gd name="T7" fmla="*/ 6 h 21"/>
                <a:gd name="T8" fmla="*/ 1 w 7"/>
                <a:gd name="T9" fmla="*/ 3 h 21"/>
                <a:gd name="T10" fmla="*/ 1 w 7"/>
                <a:gd name="T11" fmla="*/ 0 h 21"/>
                <a:gd name="T12" fmla="*/ 0 w 7"/>
                <a:gd name="T13" fmla="*/ 0 h 21"/>
                <a:gd name="T14" fmla="*/ 0 w 7"/>
                <a:gd name="T15" fmla="*/ 3 h 21"/>
                <a:gd name="T16" fmla="*/ 0 w 7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1"/>
                <a:gd name="T29" fmla="*/ 7 w 7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1">
                  <a:moveTo>
                    <a:pt x="0" y="2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7" y="21"/>
                  </a:lnTo>
                  <a:lnTo>
                    <a:pt x="7" y="11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5" name="Freeform 303"/>
            <p:cNvSpPr>
              <a:spLocks/>
            </p:cNvSpPr>
            <p:nvPr/>
          </p:nvSpPr>
          <p:spPr bwMode="auto">
            <a:xfrm>
              <a:off x="3349" y="3214"/>
              <a:ext cx="7" cy="10"/>
            </a:xfrm>
            <a:custGeom>
              <a:avLst/>
              <a:gdLst>
                <a:gd name="T0" fmla="*/ 2 w 14"/>
                <a:gd name="T1" fmla="*/ 3 h 18"/>
                <a:gd name="T2" fmla="*/ 0 w 14"/>
                <a:gd name="T3" fmla="*/ 5 h 18"/>
                <a:gd name="T4" fmla="*/ 1 w 14"/>
                <a:gd name="T5" fmla="*/ 6 h 18"/>
                <a:gd name="T6" fmla="*/ 2 w 14"/>
                <a:gd name="T7" fmla="*/ 4 h 18"/>
                <a:gd name="T8" fmla="*/ 4 w 14"/>
                <a:gd name="T9" fmla="*/ 2 h 18"/>
                <a:gd name="T10" fmla="*/ 4 w 14"/>
                <a:gd name="T11" fmla="*/ 1 h 18"/>
                <a:gd name="T12" fmla="*/ 2 w 14"/>
                <a:gd name="T13" fmla="*/ 0 h 18"/>
                <a:gd name="T14" fmla="*/ 2 w 14"/>
                <a:gd name="T15" fmla="*/ 0 h 18"/>
                <a:gd name="T16" fmla="*/ 2 w 14"/>
                <a:gd name="T17" fmla="*/ 3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8"/>
                <a:gd name="T29" fmla="*/ 14 w 14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8">
                  <a:moveTo>
                    <a:pt x="7" y="11"/>
                  </a:moveTo>
                  <a:lnTo>
                    <a:pt x="0" y="17"/>
                  </a:lnTo>
                  <a:lnTo>
                    <a:pt x="2" y="18"/>
                  </a:lnTo>
                  <a:lnTo>
                    <a:pt x="8" y="12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7" y="0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6" name="Freeform 304"/>
            <p:cNvSpPr>
              <a:spLocks/>
            </p:cNvSpPr>
            <p:nvPr/>
          </p:nvSpPr>
          <p:spPr bwMode="auto">
            <a:xfrm>
              <a:off x="3350" y="3216"/>
              <a:ext cx="17" cy="12"/>
            </a:xfrm>
            <a:custGeom>
              <a:avLst/>
              <a:gdLst>
                <a:gd name="T0" fmla="*/ 0 w 34"/>
                <a:gd name="T1" fmla="*/ 3 h 25"/>
                <a:gd name="T2" fmla="*/ 0 w 34"/>
                <a:gd name="T3" fmla="*/ 3 h 25"/>
                <a:gd name="T4" fmla="*/ 1 w 34"/>
                <a:gd name="T5" fmla="*/ 4 h 25"/>
                <a:gd name="T6" fmla="*/ 4 w 34"/>
                <a:gd name="T7" fmla="*/ 5 h 25"/>
                <a:gd name="T8" fmla="*/ 5 w 34"/>
                <a:gd name="T9" fmla="*/ 5 h 25"/>
                <a:gd name="T10" fmla="*/ 7 w 34"/>
                <a:gd name="T11" fmla="*/ 6 h 25"/>
                <a:gd name="T12" fmla="*/ 8 w 34"/>
                <a:gd name="T13" fmla="*/ 3 h 25"/>
                <a:gd name="T14" fmla="*/ 9 w 34"/>
                <a:gd name="T15" fmla="*/ 1 h 25"/>
                <a:gd name="T16" fmla="*/ 7 w 34"/>
                <a:gd name="T17" fmla="*/ 0 h 25"/>
                <a:gd name="T18" fmla="*/ 5 w 34"/>
                <a:gd name="T19" fmla="*/ 0 h 25"/>
                <a:gd name="T20" fmla="*/ 2 w 34"/>
                <a:gd name="T21" fmla="*/ 0 h 25"/>
                <a:gd name="T22" fmla="*/ 2 w 34"/>
                <a:gd name="T23" fmla="*/ 2 h 25"/>
                <a:gd name="T24" fmla="*/ 0 w 34"/>
                <a:gd name="T25" fmla="*/ 3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25"/>
                <a:gd name="T41" fmla="*/ 34 w 34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25">
                  <a:moveTo>
                    <a:pt x="0" y="15"/>
                  </a:moveTo>
                  <a:lnTo>
                    <a:pt x="0" y="15"/>
                  </a:lnTo>
                  <a:lnTo>
                    <a:pt x="5" y="18"/>
                  </a:lnTo>
                  <a:lnTo>
                    <a:pt x="14" y="20"/>
                  </a:lnTo>
                  <a:lnTo>
                    <a:pt x="18" y="21"/>
                  </a:lnTo>
                  <a:lnTo>
                    <a:pt x="28" y="25"/>
                  </a:lnTo>
                  <a:lnTo>
                    <a:pt x="31" y="15"/>
                  </a:lnTo>
                  <a:lnTo>
                    <a:pt x="34" y="6"/>
                  </a:lnTo>
                  <a:lnTo>
                    <a:pt x="28" y="3"/>
                  </a:lnTo>
                  <a:lnTo>
                    <a:pt x="17" y="1"/>
                  </a:lnTo>
                  <a:lnTo>
                    <a:pt x="8" y="0"/>
                  </a:lnTo>
                  <a:lnTo>
                    <a:pt x="6" y="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7" name="Freeform 305"/>
            <p:cNvSpPr>
              <a:spLocks/>
            </p:cNvSpPr>
            <p:nvPr/>
          </p:nvSpPr>
          <p:spPr bwMode="auto">
            <a:xfrm>
              <a:off x="3363" y="3219"/>
              <a:ext cx="15" cy="15"/>
            </a:xfrm>
            <a:custGeom>
              <a:avLst/>
              <a:gdLst>
                <a:gd name="T0" fmla="*/ 2 w 30"/>
                <a:gd name="T1" fmla="*/ 3 h 29"/>
                <a:gd name="T2" fmla="*/ 0 w 30"/>
                <a:gd name="T3" fmla="*/ 5 h 29"/>
                <a:gd name="T4" fmla="*/ 2 w 30"/>
                <a:gd name="T5" fmla="*/ 6 h 29"/>
                <a:gd name="T6" fmla="*/ 4 w 30"/>
                <a:gd name="T7" fmla="*/ 7 h 29"/>
                <a:gd name="T8" fmla="*/ 5 w 30"/>
                <a:gd name="T9" fmla="*/ 8 h 29"/>
                <a:gd name="T10" fmla="*/ 7 w 30"/>
                <a:gd name="T11" fmla="*/ 5 h 29"/>
                <a:gd name="T12" fmla="*/ 8 w 30"/>
                <a:gd name="T13" fmla="*/ 3 h 29"/>
                <a:gd name="T14" fmla="*/ 6 w 30"/>
                <a:gd name="T15" fmla="*/ 2 h 29"/>
                <a:gd name="T16" fmla="*/ 4 w 30"/>
                <a:gd name="T17" fmla="*/ 1 h 29"/>
                <a:gd name="T18" fmla="*/ 4 w 30"/>
                <a:gd name="T19" fmla="*/ 1 h 29"/>
                <a:gd name="T20" fmla="*/ 2 w 30"/>
                <a:gd name="T21" fmla="*/ 0 h 29"/>
                <a:gd name="T22" fmla="*/ 2 w 30"/>
                <a:gd name="T23" fmla="*/ 3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9"/>
                <a:gd name="T38" fmla="*/ 30 w 30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9">
                  <a:moveTo>
                    <a:pt x="5" y="9"/>
                  </a:moveTo>
                  <a:lnTo>
                    <a:pt x="0" y="19"/>
                  </a:lnTo>
                  <a:lnTo>
                    <a:pt x="6" y="22"/>
                  </a:lnTo>
                  <a:lnTo>
                    <a:pt x="14" y="26"/>
                  </a:lnTo>
                  <a:lnTo>
                    <a:pt x="20" y="29"/>
                  </a:lnTo>
                  <a:lnTo>
                    <a:pt x="25" y="20"/>
                  </a:lnTo>
                  <a:lnTo>
                    <a:pt x="30" y="11"/>
                  </a:lnTo>
                  <a:lnTo>
                    <a:pt x="23" y="8"/>
                  </a:lnTo>
                  <a:lnTo>
                    <a:pt x="16" y="3"/>
                  </a:lnTo>
                  <a:lnTo>
                    <a:pt x="8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8" name="Freeform 306"/>
            <p:cNvSpPr>
              <a:spLocks/>
            </p:cNvSpPr>
            <p:nvPr/>
          </p:nvSpPr>
          <p:spPr bwMode="auto">
            <a:xfrm>
              <a:off x="3372" y="3224"/>
              <a:ext cx="9" cy="10"/>
            </a:xfrm>
            <a:custGeom>
              <a:avLst/>
              <a:gdLst>
                <a:gd name="T0" fmla="*/ 2 w 17"/>
                <a:gd name="T1" fmla="*/ 2 h 22"/>
                <a:gd name="T2" fmla="*/ 0 w 17"/>
                <a:gd name="T3" fmla="*/ 4 h 22"/>
                <a:gd name="T4" fmla="*/ 1 w 17"/>
                <a:gd name="T5" fmla="*/ 5 h 22"/>
                <a:gd name="T6" fmla="*/ 3 w 17"/>
                <a:gd name="T7" fmla="*/ 3 h 22"/>
                <a:gd name="T8" fmla="*/ 5 w 17"/>
                <a:gd name="T9" fmla="*/ 2 h 22"/>
                <a:gd name="T10" fmla="*/ 2 w 17"/>
                <a:gd name="T11" fmla="*/ 0 h 22"/>
                <a:gd name="T12" fmla="*/ 3 w 17"/>
                <a:gd name="T13" fmla="*/ 0 h 22"/>
                <a:gd name="T14" fmla="*/ 2 w 17"/>
                <a:gd name="T15" fmla="*/ 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2"/>
                <a:gd name="T26" fmla="*/ 17 w 17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2">
                  <a:moveTo>
                    <a:pt x="6" y="11"/>
                  </a:moveTo>
                  <a:lnTo>
                    <a:pt x="0" y="17"/>
                  </a:lnTo>
                  <a:lnTo>
                    <a:pt x="4" y="22"/>
                  </a:lnTo>
                  <a:lnTo>
                    <a:pt x="11" y="16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39" name="Freeform 307"/>
            <p:cNvSpPr>
              <a:spLocks/>
            </p:cNvSpPr>
            <p:nvPr/>
          </p:nvSpPr>
          <p:spPr bwMode="auto">
            <a:xfrm>
              <a:off x="3374" y="3228"/>
              <a:ext cx="10" cy="10"/>
            </a:xfrm>
            <a:custGeom>
              <a:avLst/>
              <a:gdLst>
                <a:gd name="T0" fmla="*/ 2 w 20"/>
                <a:gd name="T1" fmla="*/ 2 h 18"/>
                <a:gd name="T2" fmla="*/ 0 w 20"/>
                <a:gd name="T3" fmla="*/ 4 h 18"/>
                <a:gd name="T4" fmla="*/ 2 w 20"/>
                <a:gd name="T5" fmla="*/ 6 h 18"/>
                <a:gd name="T6" fmla="*/ 3 w 20"/>
                <a:gd name="T7" fmla="*/ 4 h 18"/>
                <a:gd name="T8" fmla="*/ 5 w 20"/>
                <a:gd name="T9" fmla="*/ 2 h 18"/>
                <a:gd name="T10" fmla="*/ 5 w 20"/>
                <a:gd name="T11" fmla="*/ 2 h 18"/>
                <a:gd name="T12" fmla="*/ 4 w 20"/>
                <a:gd name="T13" fmla="*/ 0 h 18"/>
                <a:gd name="T14" fmla="*/ 2 w 20"/>
                <a:gd name="T15" fmla="*/ 2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8"/>
                <a:gd name="T26" fmla="*/ 20 w 20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8">
                  <a:moveTo>
                    <a:pt x="8" y="6"/>
                  </a:moveTo>
                  <a:lnTo>
                    <a:pt x="0" y="12"/>
                  </a:lnTo>
                  <a:lnTo>
                    <a:pt x="5" y="18"/>
                  </a:lnTo>
                  <a:lnTo>
                    <a:pt x="12" y="12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0" name="Freeform 308"/>
            <p:cNvSpPr>
              <a:spLocks/>
            </p:cNvSpPr>
            <p:nvPr/>
          </p:nvSpPr>
          <p:spPr bwMode="auto">
            <a:xfrm>
              <a:off x="3374" y="3231"/>
              <a:ext cx="12" cy="9"/>
            </a:xfrm>
            <a:custGeom>
              <a:avLst/>
              <a:gdLst>
                <a:gd name="T0" fmla="*/ 2 w 23"/>
                <a:gd name="T1" fmla="*/ 3 h 17"/>
                <a:gd name="T2" fmla="*/ 0 w 23"/>
                <a:gd name="T3" fmla="*/ 2 h 17"/>
                <a:gd name="T4" fmla="*/ 3 w 23"/>
                <a:gd name="T5" fmla="*/ 5 h 17"/>
                <a:gd name="T6" fmla="*/ 5 w 23"/>
                <a:gd name="T7" fmla="*/ 3 h 17"/>
                <a:gd name="T8" fmla="*/ 6 w 23"/>
                <a:gd name="T9" fmla="*/ 1 h 17"/>
                <a:gd name="T10" fmla="*/ 5 w 23"/>
                <a:gd name="T11" fmla="*/ 0 h 17"/>
                <a:gd name="T12" fmla="*/ 3 w 23"/>
                <a:gd name="T13" fmla="*/ 2 h 17"/>
                <a:gd name="T14" fmla="*/ 2 w 23"/>
                <a:gd name="T15" fmla="*/ 3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17"/>
                <a:gd name="T26" fmla="*/ 23 w 23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17">
                  <a:moveTo>
                    <a:pt x="5" y="12"/>
                  </a:moveTo>
                  <a:lnTo>
                    <a:pt x="0" y="6"/>
                  </a:lnTo>
                  <a:lnTo>
                    <a:pt x="11" y="17"/>
                  </a:lnTo>
                  <a:lnTo>
                    <a:pt x="17" y="11"/>
                  </a:lnTo>
                  <a:lnTo>
                    <a:pt x="23" y="4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1" name="Freeform 309"/>
            <p:cNvSpPr>
              <a:spLocks/>
            </p:cNvSpPr>
            <p:nvPr/>
          </p:nvSpPr>
          <p:spPr bwMode="auto">
            <a:xfrm>
              <a:off x="3378" y="3234"/>
              <a:ext cx="11" cy="8"/>
            </a:xfrm>
            <a:custGeom>
              <a:avLst/>
              <a:gdLst>
                <a:gd name="T0" fmla="*/ 3 w 21"/>
                <a:gd name="T1" fmla="*/ 1 h 17"/>
                <a:gd name="T2" fmla="*/ 0 w 21"/>
                <a:gd name="T3" fmla="*/ 2 h 17"/>
                <a:gd name="T4" fmla="*/ 1 w 21"/>
                <a:gd name="T5" fmla="*/ 4 h 17"/>
                <a:gd name="T6" fmla="*/ 3 w 21"/>
                <a:gd name="T7" fmla="*/ 3 h 17"/>
                <a:gd name="T8" fmla="*/ 6 w 21"/>
                <a:gd name="T9" fmla="*/ 2 h 17"/>
                <a:gd name="T10" fmla="*/ 5 w 21"/>
                <a:gd name="T11" fmla="*/ 1 h 17"/>
                <a:gd name="T12" fmla="*/ 4 w 21"/>
                <a:gd name="T13" fmla="*/ 0 h 17"/>
                <a:gd name="T14" fmla="*/ 3 w 21"/>
                <a:gd name="T15" fmla="*/ 1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7"/>
                <a:gd name="T26" fmla="*/ 21 w 2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7">
                  <a:moveTo>
                    <a:pt x="9" y="7"/>
                  </a:moveTo>
                  <a:lnTo>
                    <a:pt x="0" y="11"/>
                  </a:lnTo>
                  <a:lnTo>
                    <a:pt x="3" y="17"/>
                  </a:lnTo>
                  <a:lnTo>
                    <a:pt x="12" y="13"/>
                  </a:lnTo>
                  <a:lnTo>
                    <a:pt x="21" y="8"/>
                  </a:lnTo>
                  <a:lnTo>
                    <a:pt x="20" y="5"/>
                  </a:lnTo>
                  <a:lnTo>
                    <a:pt x="15" y="0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2" name="Freeform 310"/>
            <p:cNvSpPr>
              <a:spLocks/>
            </p:cNvSpPr>
            <p:nvPr/>
          </p:nvSpPr>
          <p:spPr bwMode="auto">
            <a:xfrm>
              <a:off x="3379" y="3234"/>
              <a:ext cx="12" cy="14"/>
            </a:xfrm>
            <a:custGeom>
              <a:avLst/>
              <a:gdLst>
                <a:gd name="T0" fmla="*/ 3 w 23"/>
                <a:gd name="T1" fmla="*/ 3 h 26"/>
                <a:gd name="T2" fmla="*/ 0 w 23"/>
                <a:gd name="T3" fmla="*/ 4 h 26"/>
                <a:gd name="T4" fmla="*/ 1 w 23"/>
                <a:gd name="T5" fmla="*/ 5 h 26"/>
                <a:gd name="T6" fmla="*/ 1 w 23"/>
                <a:gd name="T7" fmla="*/ 8 h 26"/>
                <a:gd name="T8" fmla="*/ 3 w 23"/>
                <a:gd name="T9" fmla="*/ 8 h 26"/>
                <a:gd name="T10" fmla="*/ 6 w 23"/>
                <a:gd name="T11" fmla="*/ 8 h 26"/>
                <a:gd name="T12" fmla="*/ 6 w 23"/>
                <a:gd name="T13" fmla="*/ 5 h 26"/>
                <a:gd name="T14" fmla="*/ 4 w 23"/>
                <a:gd name="T15" fmla="*/ 0 h 26"/>
                <a:gd name="T16" fmla="*/ 5 w 23"/>
                <a:gd name="T17" fmla="*/ 2 h 26"/>
                <a:gd name="T18" fmla="*/ 3 w 23"/>
                <a:gd name="T19" fmla="*/ 3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6"/>
                <a:gd name="T32" fmla="*/ 23 w 23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6">
                  <a:moveTo>
                    <a:pt x="9" y="11"/>
                  </a:moveTo>
                  <a:lnTo>
                    <a:pt x="0" y="14"/>
                  </a:lnTo>
                  <a:lnTo>
                    <a:pt x="1" y="19"/>
                  </a:lnTo>
                  <a:lnTo>
                    <a:pt x="1" y="26"/>
                  </a:lnTo>
                  <a:lnTo>
                    <a:pt x="12" y="26"/>
                  </a:lnTo>
                  <a:lnTo>
                    <a:pt x="23" y="26"/>
                  </a:lnTo>
                  <a:lnTo>
                    <a:pt x="23" y="19"/>
                  </a:lnTo>
                  <a:lnTo>
                    <a:pt x="15" y="0"/>
                  </a:lnTo>
                  <a:lnTo>
                    <a:pt x="18" y="6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3" name="Freeform 311"/>
            <p:cNvSpPr>
              <a:spLocks/>
            </p:cNvSpPr>
            <p:nvPr/>
          </p:nvSpPr>
          <p:spPr bwMode="auto">
            <a:xfrm>
              <a:off x="3380" y="3245"/>
              <a:ext cx="11" cy="7"/>
            </a:xfrm>
            <a:custGeom>
              <a:avLst/>
              <a:gdLst>
                <a:gd name="T0" fmla="*/ 0 w 22"/>
                <a:gd name="T1" fmla="*/ 1 h 16"/>
                <a:gd name="T2" fmla="*/ 0 w 22"/>
                <a:gd name="T3" fmla="*/ 0 h 16"/>
                <a:gd name="T4" fmla="*/ 1 w 22"/>
                <a:gd name="T5" fmla="*/ 3 h 16"/>
                <a:gd name="T6" fmla="*/ 3 w 22"/>
                <a:gd name="T7" fmla="*/ 3 h 16"/>
                <a:gd name="T8" fmla="*/ 6 w 22"/>
                <a:gd name="T9" fmla="*/ 2 h 16"/>
                <a:gd name="T10" fmla="*/ 5 w 22"/>
                <a:gd name="T11" fmla="*/ 1 h 16"/>
                <a:gd name="T12" fmla="*/ 3 w 22"/>
                <a:gd name="T13" fmla="*/ 1 h 16"/>
                <a:gd name="T14" fmla="*/ 0 w 22"/>
                <a:gd name="T15" fmla="*/ 1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6"/>
                  </a:moveTo>
                  <a:lnTo>
                    <a:pt x="0" y="0"/>
                  </a:lnTo>
                  <a:lnTo>
                    <a:pt x="3" y="16"/>
                  </a:lnTo>
                  <a:lnTo>
                    <a:pt x="13" y="14"/>
                  </a:lnTo>
                  <a:lnTo>
                    <a:pt x="22" y="12"/>
                  </a:lnTo>
                  <a:lnTo>
                    <a:pt x="20" y="5"/>
                  </a:lnTo>
                  <a:lnTo>
                    <a:pt x="1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4" name="Freeform 312"/>
            <p:cNvSpPr>
              <a:spLocks/>
            </p:cNvSpPr>
            <p:nvPr/>
          </p:nvSpPr>
          <p:spPr bwMode="auto">
            <a:xfrm>
              <a:off x="3372" y="3251"/>
              <a:ext cx="20" cy="28"/>
            </a:xfrm>
            <a:custGeom>
              <a:avLst/>
              <a:gdLst>
                <a:gd name="T0" fmla="*/ 8 w 38"/>
                <a:gd name="T1" fmla="*/ 1 h 56"/>
                <a:gd name="T2" fmla="*/ 5 w 38"/>
                <a:gd name="T3" fmla="*/ 1 h 56"/>
                <a:gd name="T4" fmla="*/ 5 w 38"/>
                <a:gd name="T5" fmla="*/ 3 h 56"/>
                <a:gd name="T6" fmla="*/ 4 w 38"/>
                <a:gd name="T7" fmla="*/ 4 h 56"/>
                <a:gd name="T8" fmla="*/ 4 w 38"/>
                <a:gd name="T9" fmla="*/ 6 h 56"/>
                <a:gd name="T10" fmla="*/ 3 w 38"/>
                <a:gd name="T11" fmla="*/ 8 h 56"/>
                <a:gd name="T12" fmla="*/ 0 w 38"/>
                <a:gd name="T13" fmla="*/ 12 h 56"/>
                <a:gd name="T14" fmla="*/ 3 w 38"/>
                <a:gd name="T15" fmla="*/ 13 h 56"/>
                <a:gd name="T16" fmla="*/ 5 w 38"/>
                <a:gd name="T17" fmla="*/ 14 h 56"/>
                <a:gd name="T18" fmla="*/ 8 w 38"/>
                <a:gd name="T19" fmla="*/ 11 h 56"/>
                <a:gd name="T20" fmla="*/ 9 w 38"/>
                <a:gd name="T21" fmla="*/ 9 h 56"/>
                <a:gd name="T22" fmla="*/ 9 w 38"/>
                <a:gd name="T23" fmla="*/ 6 h 56"/>
                <a:gd name="T24" fmla="*/ 11 w 38"/>
                <a:gd name="T25" fmla="*/ 2 h 56"/>
                <a:gd name="T26" fmla="*/ 11 w 38"/>
                <a:gd name="T27" fmla="*/ 2 h 56"/>
                <a:gd name="T28" fmla="*/ 10 w 38"/>
                <a:gd name="T29" fmla="*/ 0 h 56"/>
                <a:gd name="T30" fmla="*/ 8 w 38"/>
                <a:gd name="T31" fmla="*/ 1 h 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8"/>
                <a:gd name="T49" fmla="*/ 0 h 56"/>
                <a:gd name="T50" fmla="*/ 38 w 38"/>
                <a:gd name="T51" fmla="*/ 56 h 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8" h="56">
                  <a:moveTo>
                    <a:pt x="28" y="2"/>
                  </a:moveTo>
                  <a:lnTo>
                    <a:pt x="17" y="2"/>
                  </a:lnTo>
                  <a:lnTo>
                    <a:pt x="17" y="11"/>
                  </a:lnTo>
                  <a:lnTo>
                    <a:pt x="15" y="14"/>
                  </a:lnTo>
                  <a:lnTo>
                    <a:pt x="14" y="21"/>
                  </a:lnTo>
                  <a:lnTo>
                    <a:pt x="9" y="31"/>
                  </a:lnTo>
                  <a:lnTo>
                    <a:pt x="0" y="47"/>
                  </a:lnTo>
                  <a:lnTo>
                    <a:pt x="9" y="52"/>
                  </a:lnTo>
                  <a:lnTo>
                    <a:pt x="18" y="56"/>
                  </a:lnTo>
                  <a:lnTo>
                    <a:pt x="28" y="41"/>
                  </a:lnTo>
                  <a:lnTo>
                    <a:pt x="32" y="33"/>
                  </a:lnTo>
                  <a:lnTo>
                    <a:pt x="34" y="24"/>
                  </a:lnTo>
                  <a:lnTo>
                    <a:pt x="38" y="8"/>
                  </a:lnTo>
                  <a:lnTo>
                    <a:pt x="37" y="0"/>
                  </a:lnTo>
                  <a:lnTo>
                    <a:pt x="28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5" name="Freeform 313"/>
            <p:cNvSpPr>
              <a:spLocks/>
            </p:cNvSpPr>
            <p:nvPr/>
          </p:nvSpPr>
          <p:spPr bwMode="auto">
            <a:xfrm>
              <a:off x="3367" y="3267"/>
              <a:ext cx="22" cy="21"/>
            </a:xfrm>
            <a:custGeom>
              <a:avLst/>
              <a:gdLst>
                <a:gd name="T0" fmla="*/ 5 w 43"/>
                <a:gd name="T1" fmla="*/ 5 h 42"/>
                <a:gd name="T2" fmla="*/ 3 w 43"/>
                <a:gd name="T3" fmla="*/ 4 h 42"/>
                <a:gd name="T4" fmla="*/ 2 w 43"/>
                <a:gd name="T5" fmla="*/ 6 h 42"/>
                <a:gd name="T6" fmla="*/ 0 w 43"/>
                <a:gd name="T7" fmla="*/ 7 h 42"/>
                <a:gd name="T8" fmla="*/ 2 w 43"/>
                <a:gd name="T9" fmla="*/ 9 h 42"/>
                <a:gd name="T10" fmla="*/ 3 w 43"/>
                <a:gd name="T11" fmla="*/ 11 h 42"/>
                <a:gd name="T12" fmla="*/ 6 w 43"/>
                <a:gd name="T13" fmla="*/ 9 h 42"/>
                <a:gd name="T14" fmla="*/ 11 w 43"/>
                <a:gd name="T15" fmla="*/ 0 h 42"/>
                <a:gd name="T16" fmla="*/ 8 w 43"/>
                <a:gd name="T17" fmla="*/ 6 h 42"/>
                <a:gd name="T18" fmla="*/ 5 w 43"/>
                <a:gd name="T19" fmla="*/ 5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42"/>
                <a:gd name="T32" fmla="*/ 43 w 43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42">
                  <a:moveTo>
                    <a:pt x="20" y="19"/>
                  </a:moveTo>
                  <a:lnTo>
                    <a:pt x="12" y="14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22" y="33"/>
                  </a:lnTo>
                  <a:lnTo>
                    <a:pt x="43" y="0"/>
                  </a:lnTo>
                  <a:lnTo>
                    <a:pt x="29" y="23"/>
                  </a:lnTo>
                  <a:lnTo>
                    <a:pt x="20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6" name="Freeform 314"/>
            <p:cNvSpPr>
              <a:spLocks/>
            </p:cNvSpPr>
            <p:nvPr/>
          </p:nvSpPr>
          <p:spPr bwMode="auto">
            <a:xfrm>
              <a:off x="3363" y="3281"/>
              <a:ext cx="10" cy="11"/>
            </a:xfrm>
            <a:custGeom>
              <a:avLst/>
              <a:gdLst>
                <a:gd name="T0" fmla="*/ 4 w 20"/>
                <a:gd name="T1" fmla="*/ 2 h 22"/>
                <a:gd name="T2" fmla="*/ 2 w 20"/>
                <a:gd name="T3" fmla="*/ 0 h 22"/>
                <a:gd name="T4" fmla="*/ 0 w 20"/>
                <a:gd name="T5" fmla="*/ 2 h 22"/>
                <a:gd name="T6" fmla="*/ 2 w 20"/>
                <a:gd name="T7" fmla="*/ 4 h 22"/>
                <a:gd name="T8" fmla="*/ 3 w 20"/>
                <a:gd name="T9" fmla="*/ 6 h 22"/>
                <a:gd name="T10" fmla="*/ 3 w 20"/>
                <a:gd name="T11" fmla="*/ 6 h 22"/>
                <a:gd name="T12" fmla="*/ 5 w 20"/>
                <a:gd name="T13" fmla="*/ 4 h 22"/>
                <a:gd name="T14" fmla="*/ 4 w 20"/>
                <a:gd name="T15" fmla="*/ 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2"/>
                <a:gd name="T26" fmla="*/ 20 w 2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2">
                  <a:moveTo>
                    <a:pt x="14" y="8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6" y="14"/>
                  </a:lnTo>
                  <a:lnTo>
                    <a:pt x="13" y="22"/>
                  </a:lnTo>
                  <a:lnTo>
                    <a:pt x="20" y="14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7" name="Freeform 315"/>
            <p:cNvSpPr>
              <a:spLocks/>
            </p:cNvSpPr>
            <p:nvPr/>
          </p:nvSpPr>
          <p:spPr bwMode="auto">
            <a:xfrm>
              <a:off x="3354" y="3281"/>
              <a:ext cx="15" cy="19"/>
            </a:xfrm>
            <a:custGeom>
              <a:avLst/>
              <a:gdLst>
                <a:gd name="T0" fmla="*/ 4 w 31"/>
                <a:gd name="T1" fmla="*/ 2 h 37"/>
                <a:gd name="T2" fmla="*/ 6 w 31"/>
                <a:gd name="T3" fmla="*/ 0 h 37"/>
                <a:gd name="T4" fmla="*/ 3 w 31"/>
                <a:gd name="T5" fmla="*/ 3 h 37"/>
                <a:gd name="T6" fmla="*/ 0 w 31"/>
                <a:gd name="T7" fmla="*/ 6 h 37"/>
                <a:gd name="T8" fmla="*/ 3 w 31"/>
                <a:gd name="T9" fmla="*/ 10 h 37"/>
                <a:gd name="T10" fmla="*/ 4 w 31"/>
                <a:gd name="T11" fmla="*/ 8 h 37"/>
                <a:gd name="T12" fmla="*/ 7 w 31"/>
                <a:gd name="T13" fmla="*/ 5 h 37"/>
                <a:gd name="T14" fmla="*/ 6 w 31"/>
                <a:gd name="T15" fmla="*/ 4 h 37"/>
                <a:gd name="T16" fmla="*/ 4 w 31"/>
                <a:gd name="T17" fmla="*/ 2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7"/>
                <a:gd name="T29" fmla="*/ 31 w 31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7">
                  <a:moveTo>
                    <a:pt x="18" y="6"/>
                  </a:moveTo>
                  <a:lnTo>
                    <a:pt x="26" y="0"/>
                  </a:lnTo>
                  <a:lnTo>
                    <a:pt x="15" y="11"/>
                  </a:lnTo>
                  <a:lnTo>
                    <a:pt x="0" y="22"/>
                  </a:lnTo>
                  <a:lnTo>
                    <a:pt x="12" y="37"/>
                  </a:lnTo>
                  <a:lnTo>
                    <a:pt x="18" y="32"/>
                  </a:lnTo>
                  <a:lnTo>
                    <a:pt x="31" y="20"/>
                  </a:lnTo>
                  <a:lnTo>
                    <a:pt x="24" y="14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8" name="Freeform 316"/>
            <p:cNvSpPr>
              <a:spLocks/>
            </p:cNvSpPr>
            <p:nvPr/>
          </p:nvSpPr>
          <p:spPr bwMode="auto">
            <a:xfrm>
              <a:off x="3087" y="2584"/>
              <a:ext cx="31" cy="18"/>
            </a:xfrm>
            <a:custGeom>
              <a:avLst/>
              <a:gdLst>
                <a:gd name="T0" fmla="*/ 15 w 64"/>
                <a:gd name="T1" fmla="*/ 9 h 36"/>
                <a:gd name="T2" fmla="*/ 15 w 64"/>
                <a:gd name="T3" fmla="*/ 5 h 36"/>
                <a:gd name="T4" fmla="*/ 6 w 64"/>
                <a:gd name="T5" fmla="*/ 2 h 36"/>
                <a:gd name="T6" fmla="*/ 5 w 64"/>
                <a:gd name="T7" fmla="*/ 1 h 36"/>
                <a:gd name="T8" fmla="*/ 1 w 64"/>
                <a:gd name="T9" fmla="*/ 0 h 36"/>
                <a:gd name="T10" fmla="*/ 1 w 64"/>
                <a:gd name="T11" fmla="*/ 3 h 36"/>
                <a:gd name="T12" fmla="*/ 0 w 64"/>
                <a:gd name="T13" fmla="*/ 5 h 36"/>
                <a:gd name="T14" fmla="*/ 2 w 64"/>
                <a:gd name="T15" fmla="*/ 6 h 36"/>
                <a:gd name="T16" fmla="*/ 6 w 64"/>
                <a:gd name="T17" fmla="*/ 7 h 36"/>
                <a:gd name="T18" fmla="*/ 15 w 64"/>
                <a:gd name="T19" fmla="*/ 9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36"/>
                <a:gd name="T32" fmla="*/ 64 w 64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36">
                  <a:moveTo>
                    <a:pt x="61" y="36"/>
                  </a:moveTo>
                  <a:lnTo>
                    <a:pt x="64" y="17"/>
                  </a:lnTo>
                  <a:lnTo>
                    <a:pt x="27" y="8"/>
                  </a:lnTo>
                  <a:lnTo>
                    <a:pt x="21" y="5"/>
                  </a:lnTo>
                  <a:lnTo>
                    <a:pt x="7" y="0"/>
                  </a:lnTo>
                  <a:lnTo>
                    <a:pt x="4" y="10"/>
                  </a:lnTo>
                  <a:lnTo>
                    <a:pt x="0" y="19"/>
                  </a:lnTo>
                  <a:lnTo>
                    <a:pt x="8" y="24"/>
                  </a:lnTo>
                  <a:lnTo>
                    <a:pt x="24" y="27"/>
                  </a:lnTo>
                  <a:lnTo>
                    <a:pt x="61" y="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49" name="Freeform 317"/>
            <p:cNvSpPr>
              <a:spLocks/>
            </p:cNvSpPr>
            <p:nvPr/>
          </p:nvSpPr>
          <p:spPr bwMode="auto">
            <a:xfrm>
              <a:off x="3061" y="2556"/>
              <a:ext cx="30" cy="37"/>
            </a:xfrm>
            <a:custGeom>
              <a:avLst/>
              <a:gdLst>
                <a:gd name="T0" fmla="*/ 14 w 59"/>
                <a:gd name="T1" fmla="*/ 17 h 74"/>
                <a:gd name="T2" fmla="*/ 15 w 59"/>
                <a:gd name="T3" fmla="*/ 14 h 74"/>
                <a:gd name="T4" fmla="*/ 11 w 59"/>
                <a:gd name="T5" fmla="*/ 12 h 74"/>
                <a:gd name="T6" fmla="*/ 9 w 59"/>
                <a:gd name="T7" fmla="*/ 10 h 74"/>
                <a:gd name="T8" fmla="*/ 8 w 59"/>
                <a:gd name="T9" fmla="*/ 9 h 74"/>
                <a:gd name="T10" fmla="*/ 7 w 59"/>
                <a:gd name="T11" fmla="*/ 7 h 74"/>
                <a:gd name="T12" fmla="*/ 6 w 59"/>
                <a:gd name="T13" fmla="*/ 5 h 74"/>
                <a:gd name="T14" fmla="*/ 6 w 59"/>
                <a:gd name="T15" fmla="*/ 0 h 74"/>
                <a:gd name="T16" fmla="*/ 3 w 59"/>
                <a:gd name="T17" fmla="*/ 0 h 74"/>
                <a:gd name="T18" fmla="*/ 0 w 59"/>
                <a:gd name="T19" fmla="*/ 0 h 74"/>
                <a:gd name="T20" fmla="*/ 0 w 59"/>
                <a:gd name="T21" fmla="*/ 4 h 74"/>
                <a:gd name="T22" fmla="*/ 3 w 59"/>
                <a:gd name="T23" fmla="*/ 10 h 74"/>
                <a:gd name="T24" fmla="*/ 4 w 59"/>
                <a:gd name="T25" fmla="*/ 12 h 74"/>
                <a:gd name="T26" fmla="*/ 6 w 59"/>
                <a:gd name="T27" fmla="*/ 14 h 74"/>
                <a:gd name="T28" fmla="*/ 8 w 59"/>
                <a:gd name="T29" fmla="*/ 17 h 74"/>
                <a:gd name="T30" fmla="*/ 11 w 59"/>
                <a:gd name="T31" fmla="*/ 18 h 74"/>
                <a:gd name="T32" fmla="*/ 13 w 59"/>
                <a:gd name="T33" fmla="*/ 19 h 74"/>
                <a:gd name="T34" fmla="*/ 14 w 59"/>
                <a:gd name="T35" fmla="*/ 17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9"/>
                <a:gd name="T55" fmla="*/ 0 h 74"/>
                <a:gd name="T56" fmla="*/ 59 w 59"/>
                <a:gd name="T57" fmla="*/ 74 h 7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9" h="74">
                  <a:moveTo>
                    <a:pt x="55" y="65"/>
                  </a:moveTo>
                  <a:lnTo>
                    <a:pt x="59" y="55"/>
                  </a:lnTo>
                  <a:lnTo>
                    <a:pt x="41" y="46"/>
                  </a:lnTo>
                  <a:lnTo>
                    <a:pt x="34" y="41"/>
                  </a:lnTo>
                  <a:lnTo>
                    <a:pt x="30" y="35"/>
                  </a:lnTo>
                  <a:lnTo>
                    <a:pt x="25" y="29"/>
                  </a:lnTo>
                  <a:lnTo>
                    <a:pt x="22" y="18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0" y="41"/>
                  </a:lnTo>
                  <a:lnTo>
                    <a:pt x="14" y="48"/>
                  </a:lnTo>
                  <a:lnTo>
                    <a:pt x="22" y="57"/>
                  </a:lnTo>
                  <a:lnTo>
                    <a:pt x="31" y="65"/>
                  </a:lnTo>
                  <a:lnTo>
                    <a:pt x="41" y="69"/>
                  </a:lnTo>
                  <a:lnTo>
                    <a:pt x="51" y="74"/>
                  </a:lnTo>
                  <a:lnTo>
                    <a:pt x="55" y="6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0" name="Freeform 318"/>
            <p:cNvSpPr>
              <a:spLocks/>
            </p:cNvSpPr>
            <p:nvPr/>
          </p:nvSpPr>
          <p:spPr bwMode="auto">
            <a:xfrm>
              <a:off x="3061" y="2546"/>
              <a:ext cx="13" cy="14"/>
            </a:xfrm>
            <a:custGeom>
              <a:avLst/>
              <a:gdLst>
                <a:gd name="T0" fmla="*/ 3 w 25"/>
                <a:gd name="T1" fmla="*/ 5 h 27"/>
                <a:gd name="T2" fmla="*/ 5 w 25"/>
                <a:gd name="T3" fmla="*/ 6 h 27"/>
                <a:gd name="T4" fmla="*/ 6 w 25"/>
                <a:gd name="T5" fmla="*/ 4 h 27"/>
                <a:gd name="T6" fmla="*/ 7 w 25"/>
                <a:gd name="T7" fmla="*/ 2 h 27"/>
                <a:gd name="T8" fmla="*/ 4 w 25"/>
                <a:gd name="T9" fmla="*/ 1 h 27"/>
                <a:gd name="T10" fmla="*/ 2 w 25"/>
                <a:gd name="T11" fmla="*/ 0 h 27"/>
                <a:gd name="T12" fmla="*/ 1 w 25"/>
                <a:gd name="T13" fmla="*/ 2 h 27"/>
                <a:gd name="T14" fmla="*/ 0 w 25"/>
                <a:gd name="T15" fmla="*/ 7 h 27"/>
                <a:gd name="T16" fmla="*/ 0 w 25"/>
                <a:gd name="T17" fmla="*/ 5 h 27"/>
                <a:gd name="T18" fmla="*/ 3 w 25"/>
                <a:gd name="T19" fmla="*/ 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7"/>
                <a:gd name="T32" fmla="*/ 25 w 25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7">
                  <a:moveTo>
                    <a:pt x="11" y="20"/>
                  </a:moveTo>
                  <a:lnTo>
                    <a:pt x="20" y="21"/>
                  </a:lnTo>
                  <a:lnTo>
                    <a:pt x="22" y="13"/>
                  </a:lnTo>
                  <a:lnTo>
                    <a:pt x="25" y="6"/>
                  </a:lnTo>
                  <a:lnTo>
                    <a:pt x="16" y="3"/>
                  </a:lnTo>
                  <a:lnTo>
                    <a:pt x="7" y="0"/>
                  </a:lnTo>
                  <a:lnTo>
                    <a:pt x="3" y="7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1" name="Freeform 319"/>
            <p:cNvSpPr>
              <a:spLocks/>
            </p:cNvSpPr>
            <p:nvPr/>
          </p:nvSpPr>
          <p:spPr bwMode="auto">
            <a:xfrm>
              <a:off x="3064" y="2541"/>
              <a:ext cx="12" cy="9"/>
            </a:xfrm>
            <a:custGeom>
              <a:avLst/>
              <a:gdLst>
                <a:gd name="T0" fmla="*/ 3 w 23"/>
                <a:gd name="T1" fmla="*/ 4 h 18"/>
                <a:gd name="T2" fmla="*/ 5 w 23"/>
                <a:gd name="T3" fmla="*/ 5 h 18"/>
                <a:gd name="T4" fmla="*/ 6 w 23"/>
                <a:gd name="T5" fmla="*/ 3 h 18"/>
                <a:gd name="T6" fmla="*/ 4 w 23"/>
                <a:gd name="T7" fmla="*/ 1 h 18"/>
                <a:gd name="T8" fmla="*/ 1 w 23"/>
                <a:gd name="T9" fmla="*/ 0 h 18"/>
                <a:gd name="T10" fmla="*/ 1 w 23"/>
                <a:gd name="T11" fmla="*/ 1 h 18"/>
                <a:gd name="T12" fmla="*/ 0 w 23"/>
                <a:gd name="T13" fmla="*/ 3 h 18"/>
                <a:gd name="T14" fmla="*/ 3 w 23"/>
                <a:gd name="T15" fmla="*/ 4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18"/>
                <a:gd name="T26" fmla="*/ 23 w 23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18">
                  <a:moveTo>
                    <a:pt x="9" y="14"/>
                  </a:moveTo>
                  <a:lnTo>
                    <a:pt x="18" y="18"/>
                  </a:lnTo>
                  <a:lnTo>
                    <a:pt x="23" y="9"/>
                  </a:lnTo>
                  <a:lnTo>
                    <a:pt x="13" y="4"/>
                  </a:lnTo>
                  <a:lnTo>
                    <a:pt x="4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2" name="Freeform 320"/>
            <p:cNvSpPr>
              <a:spLocks/>
            </p:cNvSpPr>
            <p:nvPr/>
          </p:nvSpPr>
          <p:spPr bwMode="auto">
            <a:xfrm>
              <a:off x="3067" y="2532"/>
              <a:ext cx="13" cy="17"/>
            </a:xfrm>
            <a:custGeom>
              <a:avLst/>
              <a:gdLst>
                <a:gd name="T0" fmla="*/ 5 w 26"/>
                <a:gd name="T1" fmla="*/ 7 h 32"/>
                <a:gd name="T2" fmla="*/ 4 w 26"/>
                <a:gd name="T3" fmla="*/ 9 h 32"/>
                <a:gd name="T4" fmla="*/ 6 w 26"/>
                <a:gd name="T5" fmla="*/ 5 h 32"/>
                <a:gd name="T6" fmla="*/ 7 w 26"/>
                <a:gd name="T7" fmla="*/ 3 h 32"/>
                <a:gd name="T8" fmla="*/ 5 w 26"/>
                <a:gd name="T9" fmla="*/ 2 h 32"/>
                <a:gd name="T10" fmla="*/ 3 w 26"/>
                <a:gd name="T11" fmla="*/ 0 h 32"/>
                <a:gd name="T12" fmla="*/ 1 w 26"/>
                <a:gd name="T13" fmla="*/ 3 h 32"/>
                <a:gd name="T14" fmla="*/ 0 w 26"/>
                <a:gd name="T15" fmla="*/ 5 h 32"/>
                <a:gd name="T16" fmla="*/ 3 w 26"/>
                <a:gd name="T17" fmla="*/ 6 h 32"/>
                <a:gd name="T18" fmla="*/ 5 w 26"/>
                <a:gd name="T19" fmla="*/ 7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32"/>
                <a:gd name="T32" fmla="*/ 26 w 26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32">
                  <a:moveTo>
                    <a:pt x="19" y="26"/>
                  </a:moveTo>
                  <a:lnTo>
                    <a:pt x="16" y="32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19" y="6"/>
                  </a:lnTo>
                  <a:lnTo>
                    <a:pt x="11" y="0"/>
                  </a:lnTo>
                  <a:lnTo>
                    <a:pt x="3" y="9"/>
                  </a:lnTo>
                  <a:lnTo>
                    <a:pt x="0" y="18"/>
                  </a:lnTo>
                  <a:lnTo>
                    <a:pt x="9" y="21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3" name="Freeform 321"/>
            <p:cNvSpPr>
              <a:spLocks/>
            </p:cNvSpPr>
            <p:nvPr/>
          </p:nvSpPr>
          <p:spPr bwMode="auto">
            <a:xfrm>
              <a:off x="3072" y="2524"/>
              <a:ext cx="14" cy="18"/>
            </a:xfrm>
            <a:custGeom>
              <a:avLst/>
              <a:gdLst>
                <a:gd name="T0" fmla="*/ 4 w 28"/>
                <a:gd name="T1" fmla="*/ 7 h 37"/>
                <a:gd name="T2" fmla="*/ 3 w 28"/>
                <a:gd name="T3" fmla="*/ 9 h 37"/>
                <a:gd name="T4" fmla="*/ 6 w 28"/>
                <a:gd name="T5" fmla="*/ 4 h 37"/>
                <a:gd name="T6" fmla="*/ 7 w 28"/>
                <a:gd name="T7" fmla="*/ 3 h 37"/>
                <a:gd name="T8" fmla="*/ 6 w 28"/>
                <a:gd name="T9" fmla="*/ 1 h 37"/>
                <a:gd name="T10" fmla="*/ 4 w 28"/>
                <a:gd name="T11" fmla="*/ 0 h 37"/>
                <a:gd name="T12" fmla="*/ 2 w 28"/>
                <a:gd name="T13" fmla="*/ 2 h 37"/>
                <a:gd name="T14" fmla="*/ 0 w 28"/>
                <a:gd name="T15" fmla="*/ 4 h 37"/>
                <a:gd name="T16" fmla="*/ 2 w 28"/>
                <a:gd name="T17" fmla="*/ 5 h 37"/>
                <a:gd name="T18" fmla="*/ 4 w 28"/>
                <a:gd name="T19" fmla="*/ 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37"/>
                <a:gd name="T32" fmla="*/ 28 w 28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37">
                  <a:moveTo>
                    <a:pt x="15" y="29"/>
                  </a:moveTo>
                  <a:lnTo>
                    <a:pt x="9" y="37"/>
                  </a:lnTo>
                  <a:lnTo>
                    <a:pt x="22" y="18"/>
                  </a:lnTo>
                  <a:lnTo>
                    <a:pt x="28" y="12"/>
                  </a:lnTo>
                  <a:lnTo>
                    <a:pt x="22" y="6"/>
                  </a:lnTo>
                  <a:lnTo>
                    <a:pt x="15" y="0"/>
                  </a:lnTo>
                  <a:lnTo>
                    <a:pt x="6" y="9"/>
                  </a:lnTo>
                  <a:lnTo>
                    <a:pt x="0" y="18"/>
                  </a:lnTo>
                  <a:lnTo>
                    <a:pt x="8" y="23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4" name="Freeform 322"/>
            <p:cNvSpPr>
              <a:spLocks/>
            </p:cNvSpPr>
            <p:nvPr/>
          </p:nvSpPr>
          <p:spPr bwMode="auto">
            <a:xfrm>
              <a:off x="3080" y="2520"/>
              <a:ext cx="10" cy="11"/>
            </a:xfrm>
            <a:custGeom>
              <a:avLst/>
              <a:gdLst>
                <a:gd name="T0" fmla="*/ 1 w 21"/>
                <a:gd name="T1" fmla="*/ 4 h 22"/>
                <a:gd name="T2" fmla="*/ 3 w 21"/>
                <a:gd name="T3" fmla="*/ 6 h 22"/>
                <a:gd name="T4" fmla="*/ 5 w 21"/>
                <a:gd name="T5" fmla="*/ 4 h 22"/>
                <a:gd name="T6" fmla="*/ 3 w 21"/>
                <a:gd name="T7" fmla="*/ 2 h 22"/>
                <a:gd name="T8" fmla="*/ 2 w 21"/>
                <a:gd name="T9" fmla="*/ 0 h 22"/>
                <a:gd name="T10" fmla="*/ 2 w 21"/>
                <a:gd name="T11" fmla="*/ 0 h 22"/>
                <a:gd name="T12" fmla="*/ 0 w 21"/>
                <a:gd name="T13" fmla="*/ 2 h 22"/>
                <a:gd name="T14" fmla="*/ 1 w 21"/>
                <a:gd name="T15" fmla="*/ 4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2"/>
                <a:gd name="T26" fmla="*/ 21 w 21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2">
                  <a:moveTo>
                    <a:pt x="7" y="14"/>
                  </a:moveTo>
                  <a:lnTo>
                    <a:pt x="13" y="22"/>
                  </a:lnTo>
                  <a:lnTo>
                    <a:pt x="21" y="15"/>
                  </a:lnTo>
                  <a:lnTo>
                    <a:pt x="1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5" name="Freeform 323"/>
            <p:cNvSpPr>
              <a:spLocks/>
            </p:cNvSpPr>
            <p:nvPr/>
          </p:nvSpPr>
          <p:spPr bwMode="auto">
            <a:xfrm>
              <a:off x="3084" y="2513"/>
              <a:ext cx="14" cy="18"/>
            </a:xfrm>
            <a:custGeom>
              <a:avLst/>
              <a:gdLst>
                <a:gd name="T0" fmla="*/ 4 w 28"/>
                <a:gd name="T1" fmla="*/ 7 h 36"/>
                <a:gd name="T2" fmla="*/ 2 w 28"/>
                <a:gd name="T3" fmla="*/ 9 h 36"/>
                <a:gd name="T4" fmla="*/ 5 w 28"/>
                <a:gd name="T5" fmla="*/ 6 h 36"/>
                <a:gd name="T6" fmla="*/ 7 w 28"/>
                <a:gd name="T7" fmla="*/ 4 h 36"/>
                <a:gd name="T8" fmla="*/ 5 w 28"/>
                <a:gd name="T9" fmla="*/ 0 h 36"/>
                <a:gd name="T10" fmla="*/ 3 w 28"/>
                <a:gd name="T11" fmla="*/ 2 h 36"/>
                <a:gd name="T12" fmla="*/ 0 w 28"/>
                <a:gd name="T13" fmla="*/ 4 h 36"/>
                <a:gd name="T14" fmla="*/ 2 w 28"/>
                <a:gd name="T15" fmla="*/ 6 h 36"/>
                <a:gd name="T16" fmla="*/ 4 w 28"/>
                <a:gd name="T17" fmla="*/ 7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6"/>
                <a:gd name="T29" fmla="*/ 28 w 28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6">
                  <a:moveTo>
                    <a:pt x="13" y="29"/>
                  </a:moveTo>
                  <a:lnTo>
                    <a:pt x="5" y="36"/>
                  </a:lnTo>
                  <a:lnTo>
                    <a:pt x="19" y="22"/>
                  </a:lnTo>
                  <a:lnTo>
                    <a:pt x="28" y="15"/>
                  </a:lnTo>
                  <a:lnTo>
                    <a:pt x="19" y="0"/>
                  </a:lnTo>
                  <a:lnTo>
                    <a:pt x="10" y="6"/>
                  </a:lnTo>
                  <a:lnTo>
                    <a:pt x="0" y="15"/>
                  </a:lnTo>
                  <a:lnTo>
                    <a:pt x="6" y="22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6" name="Freeform 324"/>
            <p:cNvSpPr>
              <a:spLocks/>
            </p:cNvSpPr>
            <p:nvPr/>
          </p:nvSpPr>
          <p:spPr bwMode="auto">
            <a:xfrm>
              <a:off x="3065" y="2437"/>
              <a:ext cx="10" cy="11"/>
            </a:xfrm>
            <a:custGeom>
              <a:avLst/>
              <a:gdLst>
                <a:gd name="T0" fmla="*/ 0 w 20"/>
                <a:gd name="T1" fmla="*/ 0 h 22"/>
                <a:gd name="T2" fmla="*/ 0 w 20"/>
                <a:gd name="T3" fmla="*/ 6 h 22"/>
                <a:gd name="T4" fmla="*/ 5 w 20"/>
                <a:gd name="T5" fmla="*/ 6 h 22"/>
                <a:gd name="T6" fmla="*/ 5 w 20"/>
                <a:gd name="T7" fmla="*/ 3 h 22"/>
                <a:gd name="T8" fmla="*/ 5 w 20"/>
                <a:gd name="T9" fmla="*/ 0 h 22"/>
                <a:gd name="T10" fmla="*/ 0 w 20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2"/>
                <a:gd name="T20" fmla="*/ 20 w 20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2">
                  <a:moveTo>
                    <a:pt x="0" y="0"/>
                  </a:moveTo>
                  <a:lnTo>
                    <a:pt x="0" y="22"/>
                  </a:lnTo>
                  <a:lnTo>
                    <a:pt x="20" y="22"/>
                  </a:lnTo>
                  <a:lnTo>
                    <a:pt x="20" y="1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7" name="Freeform 325"/>
            <p:cNvSpPr>
              <a:spLocks/>
            </p:cNvSpPr>
            <p:nvPr/>
          </p:nvSpPr>
          <p:spPr bwMode="auto">
            <a:xfrm>
              <a:off x="3074" y="2437"/>
              <a:ext cx="5" cy="11"/>
            </a:xfrm>
            <a:custGeom>
              <a:avLst/>
              <a:gdLst>
                <a:gd name="T0" fmla="*/ 0 w 11"/>
                <a:gd name="T1" fmla="*/ 3 h 22"/>
                <a:gd name="T2" fmla="*/ 0 w 11"/>
                <a:gd name="T3" fmla="*/ 5 h 22"/>
                <a:gd name="T4" fmla="*/ 1 w 11"/>
                <a:gd name="T5" fmla="*/ 6 h 22"/>
                <a:gd name="T6" fmla="*/ 2 w 11"/>
                <a:gd name="T7" fmla="*/ 3 h 22"/>
                <a:gd name="T8" fmla="*/ 2 w 11"/>
                <a:gd name="T9" fmla="*/ 1 h 22"/>
                <a:gd name="T10" fmla="*/ 1 w 11"/>
                <a:gd name="T11" fmla="*/ 1 h 22"/>
                <a:gd name="T12" fmla="*/ 0 w 11"/>
                <a:gd name="T13" fmla="*/ 0 h 22"/>
                <a:gd name="T14" fmla="*/ 0 w 11"/>
                <a:gd name="T15" fmla="*/ 0 h 22"/>
                <a:gd name="T16" fmla="*/ 0 w 11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3" y="11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8" y="13"/>
                  </a:lnTo>
                  <a:lnTo>
                    <a:pt x="11" y="3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8" name="Freeform 326"/>
            <p:cNvSpPr>
              <a:spLocks/>
            </p:cNvSpPr>
            <p:nvPr/>
          </p:nvSpPr>
          <p:spPr bwMode="auto">
            <a:xfrm>
              <a:off x="3076" y="2438"/>
              <a:ext cx="5" cy="11"/>
            </a:xfrm>
            <a:custGeom>
              <a:avLst/>
              <a:gdLst>
                <a:gd name="T0" fmla="*/ 0 w 11"/>
                <a:gd name="T1" fmla="*/ 5 h 21"/>
                <a:gd name="T2" fmla="*/ 0 w 11"/>
                <a:gd name="T3" fmla="*/ 5 h 21"/>
                <a:gd name="T4" fmla="*/ 0 w 11"/>
                <a:gd name="T5" fmla="*/ 6 h 21"/>
                <a:gd name="T6" fmla="*/ 2 w 11"/>
                <a:gd name="T7" fmla="*/ 6 h 21"/>
                <a:gd name="T8" fmla="*/ 2 w 11"/>
                <a:gd name="T9" fmla="*/ 3 h 21"/>
                <a:gd name="T10" fmla="*/ 2 w 11"/>
                <a:gd name="T11" fmla="*/ 0 h 21"/>
                <a:gd name="T12" fmla="*/ 0 w 11"/>
                <a:gd name="T13" fmla="*/ 0 h 21"/>
                <a:gd name="T14" fmla="*/ 0 w 11"/>
                <a:gd name="T15" fmla="*/ 3 h 21"/>
                <a:gd name="T16" fmla="*/ 0 w 11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1"/>
                <a:gd name="T29" fmla="*/ 11 w 1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1">
                  <a:moveTo>
                    <a:pt x="0" y="2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11" y="2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59" name="Freeform 327"/>
            <p:cNvSpPr>
              <a:spLocks/>
            </p:cNvSpPr>
            <p:nvPr/>
          </p:nvSpPr>
          <p:spPr bwMode="auto">
            <a:xfrm>
              <a:off x="3079" y="2438"/>
              <a:ext cx="6" cy="11"/>
            </a:xfrm>
            <a:custGeom>
              <a:avLst/>
              <a:gdLst>
                <a:gd name="T0" fmla="*/ 2 w 12"/>
                <a:gd name="T1" fmla="*/ 3 h 21"/>
                <a:gd name="T2" fmla="*/ 0 w 12"/>
                <a:gd name="T3" fmla="*/ 5 h 21"/>
                <a:gd name="T4" fmla="*/ 1 w 12"/>
                <a:gd name="T5" fmla="*/ 6 h 21"/>
                <a:gd name="T6" fmla="*/ 2 w 12"/>
                <a:gd name="T7" fmla="*/ 3 h 21"/>
                <a:gd name="T8" fmla="*/ 3 w 12"/>
                <a:gd name="T9" fmla="*/ 1 h 21"/>
                <a:gd name="T10" fmla="*/ 2 w 12"/>
                <a:gd name="T11" fmla="*/ 0 h 21"/>
                <a:gd name="T12" fmla="*/ 2 w 12"/>
                <a:gd name="T13" fmla="*/ 0 h 21"/>
                <a:gd name="T14" fmla="*/ 2 w 12"/>
                <a:gd name="T15" fmla="*/ 3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1"/>
                <a:gd name="T26" fmla="*/ 12 w 12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1">
                  <a:moveTo>
                    <a:pt x="5" y="11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8" y="12"/>
                  </a:lnTo>
                  <a:lnTo>
                    <a:pt x="12" y="3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0" name="Freeform 328"/>
            <p:cNvSpPr>
              <a:spLocks/>
            </p:cNvSpPr>
            <p:nvPr/>
          </p:nvSpPr>
          <p:spPr bwMode="auto">
            <a:xfrm>
              <a:off x="3081" y="2439"/>
              <a:ext cx="5" cy="10"/>
            </a:xfrm>
            <a:custGeom>
              <a:avLst/>
              <a:gdLst>
                <a:gd name="T0" fmla="*/ 0 w 11"/>
                <a:gd name="T1" fmla="*/ 4 h 22"/>
                <a:gd name="T2" fmla="*/ 0 w 11"/>
                <a:gd name="T3" fmla="*/ 4 h 22"/>
                <a:gd name="T4" fmla="*/ 1 w 11"/>
                <a:gd name="T5" fmla="*/ 5 h 22"/>
                <a:gd name="T6" fmla="*/ 2 w 11"/>
                <a:gd name="T7" fmla="*/ 5 h 22"/>
                <a:gd name="T8" fmla="*/ 2 w 11"/>
                <a:gd name="T9" fmla="*/ 2 h 22"/>
                <a:gd name="T10" fmla="*/ 2 w 11"/>
                <a:gd name="T11" fmla="*/ 0 h 22"/>
                <a:gd name="T12" fmla="*/ 1 w 11"/>
                <a:gd name="T13" fmla="*/ 0 h 22"/>
                <a:gd name="T14" fmla="*/ 1 w 11"/>
                <a:gd name="T15" fmla="*/ 2 h 22"/>
                <a:gd name="T16" fmla="*/ 0 w 11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0" y="20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5" y="0"/>
                  </a:lnTo>
                  <a:lnTo>
                    <a:pt x="5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1" name="Freeform 329"/>
            <p:cNvSpPr>
              <a:spLocks/>
            </p:cNvSpPr>
            <p:nvPr/>
          </p:nvSpPr>
          <p:spPr bwMode="auto">
            <a:xfrm>
              <a:off x="3083" y="2439"/>
              <a:ext cx="7" cy="9"/>
            </a:xfrm>
            <a:custGeom>
              <a:avLst/>
              <a:gdLst>
                <a:gd name="T0" fmla="*/ 2 w 14"/>
                <a:gd name="T1" fmla="*/ 2 h 19"/>
                <a:gd name="T2" fmla="*/ 0 w 14"/>
                <a:gd name="T3" fmla="*/ 4 h 19"/>
                <a:gd name="T4" fmla="*/ 1 w 14"/>
                <a:gd name="T5" fmla="*/ 4 h 19"/>
                <a:gd name="T6" fmla="*/ 2 w 14"/>
                <a:gd name="T7" fmla="*/ 3 h 19"/>
                <a:gd name="T8" fmla="*/ 4 w 14"/>
                <a:gd name="T9" fmla="*/ 1 h 19"/>
                <a:gd name="T10" fmla="*/ 3 w 14"/>
                <a:gd name="T11" fmla="*/ 1 h 19"/>
                <a:gd name="T12" fmla="*/ 2 w 14"/>
                <a:gd name="T13" fmla="*/ 0 h 19"/>
                <a:gd name="T14" fmla="*/ 2 w 14"/>
                <a:gd name="T15" fmla="*/ 0 h 19"/>
                <a:gd name="T16" fmla="*/ 2 w 14"/>
                <a:gd name="T17" fmla="*/ 2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9"/>
                <a:gd name="T29" fmla="*/ 14 w 14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9">
                  <a:moveTo>
                    <a:pt x="6" y="11"/>
                  </a:moveTo>
                  <a:lnTo>
                    <a:pt x="0" y="17"/>
                  </a:lnTo>
                  <a:lnTo>
                    <a:pt x="1" y="19"/>
                  </a:lnTo>
                  <a:lnTo>
                    <a:pt x="7" y="13"/>
                  </a:lnTo>
                  <a:lnTo>
                    <a:pt x="14" y="6"/>
                  </a:lnTo>
                  <a:lnTo>
                    <a:pt x="12" y="5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2" name="Freeform 330"/>
            <p:cNvSpPr>
              <a:spLocks/>
            </p:cNvSpPr>
            <p:nvPr/>
          </p:nvSpPr>
          <p:spPr bwMode="auto">
            <a:xfrm>
              <a:off x="3084" y="2440"/>
              <a:ext cx="34" cy="22"/>
            </a:xfrm>
            <a:custGeom>
              <a:avLst/>
              <a:gdLst>
                <a:gd name="T0" fmla="*/ 0 w 70"/>
                <a:gd name="T1" fmla="*/ 4 h 44"/>
                <a:gd name="T2" fmla="*/ 0 w 70"/>
                <a:gd name="T3" fmla="*/ 4 h 44"/>
                <a:gd name="T4" fmla="*/ 1 w 70"/>
                <a:gd name="T5" fmla="*/ 5 h 44"/>
                <a:gd name="T6" fmla="*/ 3 w 70"/>
                <a:gd name="T7" fmla="*/ 6 h 44"/>
                <a:gd name="T8" fmla="*/ 4 w 70"/>
                <a:gd name="T9" fmla="*/ 6 h 44"/>
                <a:gd name="T10" fmla="*/ 8 w 70"/>
                <a:gd name="T11" fmla="*/ 7 h 44"/>
                <a:gd name="T12" fmla="*/ 10 w 70"/>
                <a:gd name="T13" fmla="*/ 9 h 44"/>
                <a:gd name="T14" fmla="*/ 11 w 70"/>
                <a:gd name="T15" fmla="*/ 9 h 44"/>
                <a:gd name="T16" fmla="*/ 12 w 70"/>
                <a:gd name="T17" fmla="*/ 10 h 44"/>
                <a:gd name="T18" fmla="*/ 13 w 70"/>
                <a:gd name="T19" fmla="*/ 11 h 44"/>
                <a:gd name="T20" fmla="*/ 15 w 70"/>
                <a:gd name="T21" fmla="*/ 10 h 44"/>
                <a:gd name="T22" fmla="*/ 17 w 70"/>
                <a:gd name="T23" fmla="*/ 8 h 44"/>
                <a:gd name="T24" fmla="*/ 15 w 70"/>
                <a:gd name="T25" fmla="*/ 6 h 44"/>
                <a:gd name="T26" fmla="*/ 13 w 70"/>
                <a:gd name="T27" fmla="*/ 5 h 44"/>
                <a:gd name="T28" fmla="*/ 11 w 70"/>
                <a:gd name="T29" fmla="*/ 4 h 44"/>
                <a:gd name="T30" fmla="*/ 10 w 70"/>
                <a:gd name="T31" fmla="*/ 3 h 44"/>
                <a:gd name="T32" fmla="*/ 7 w 70"/>
                <a:gd name="T33" fmla="*/ 1 h 44"/>
                <a:gd name="T34" fmla="*/ 4 w 70"/>
                <a:gd name="T35" fmla="*/ 1 h 44"/>
                <a:gd name="T36" fmla="*/ 2 w 70"/>
                <a:gd name="T37" fmla="*/ 0 h 44"/>
                <a:gd name="T38" fmla="*/ 1 w 70"/>
                <a:gd name="T39" fmla="*/ 3 h 44"/>
                <a:gd name="T40" fmla="*/ 0 w 70"/>
                <a:gd name="T41" fmla="*/ 4 h 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44"/>
                <a:gd name="T65" fmla="*/ 70 w 70"/>
                <a:gd name="T66" fmla="*/ 44 h 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44">
                  <a:moveTo>
                    <a:pt x="0" y="16"/>
                  </a:moveTo>
                  <a:lnTo>
                    <a:pt x="0" y="16"/>
                  </a:lnTo>
                  <a:lnTo>
                    <a:pt x="5" y="19"/>
                  </a:lnTo>
                  <a:lnTo>
                    <a:pt x="14" y="21"/>
                  </a:lnTo>
                  <a:lnTo>
                    <a:pt x="19" y="22"/>
                  </a:lnTo>
                  <a:lnTo>
                    <a:pt x="34" y="28"/>
                  </a:lnTo>
                  <a:lnTo>
                    <a:pt x="42" y="33"/>
                  </a:lnTo>
                  <a:lnTo>
                    <a:pt x="48" y="36"/>
                  </a:lnTo>
                  <a:lnTo>
                    <a:pt x="51" y="39"/>
                  </a:lnTo>
                  <a:lnTo>
                    <a:pt x="54" y="44"/>
                  </a:lnTo>
                  <a:lnTo>
                    <a:pt x="62" y="38"/>
                  </a:lnTo>
                  <a:lnTo>
                    <a:pt x="70" y="31"/>
                  </a:lnTo>
                  <a:lnTo>
                    <a:pt x="64" y="24"/>
                  </a:lnTo>
                  <a:lnTo>
                    <a:pt x="54" y="17"/>
                  </a:lnTo>
                  <a:lnTo>
                    <a:pt x="48" y="14"/>
                  </a:lnTo>
                  <a:lnTo>
                    <a:pt x="44" y="10"/>
                  </a:lnTo>
                  <a:lnTo>
                    <a:pt x="28" y="3"/>
                  </a:lnTo>
                  <a:lnTo>
                    <a:pt x="17" y="2"/>
                  </a:lnTo>
                  <a:lnTo>
                    <a:pt x="8" y="0"/>
                  </a:lnTo>
                  <a:lnTo>
                    <a:pt x="6" y="1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3" name="Freeform 331"/>
            <p:cNvSpPr>
              <a:spLocks/>
            </p:cNvSpPr>
            <p:nvPr/>
          </p:nvSpPr>
          <p:spPr bwMode="auto">
            <a:xfrm>
              <a:off x="3108" y="2456"/>
              <a:ext cx="12" cy="8"/>
            </a:xfrm>
            <a:custGeom>
              <a:avLst/>
              <a:gdLst>
                <a:gd name="T0" fmla="*/ 1 w 23"/>
                <a:gd name="T1" fmla="*/ 3 h 17"/>
                <a:gd name="T2" fmla="*/ 0 w 23"/>
                <a:gd name="T3" fmla="*/ 1 h 17"/>
                <a:gd name="T4" fmla="*/ 3 w 23"/>
                <a:gd name="T5" fmla="*/ 4 h 17"/>
                <a:gd name="T6" fmla="*/ 5 w 23"/>
                <a:gd name="T7" fmla="*/ 2 h 17"/>
                <a:gd name="T8" fmla="*/ 6 w 23"/>
                <a:gd name="T9" fmla="*/ 1 h 17"/>
                <a:gd name="T10" fmla="*/ 5 w 23"/>
                <a:gd name="T11" fmla="*/ 0 h 17"/>
                <a:gd name="T12" fmla="*/ 3 w 23"/>
                <a:gd name="T13" fmla="*/ 1 h 17"/>
                <a:gd name="T14" fmla="*/ 1 w 23"/>
                <a:gd name="T15" fmla="*/ 3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17"/>
                <a:gd name="T26" fmla="*/ 23 w 23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17">
                  <a:moveTo>
                    <a:pt x="4" y="13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1"/>
                  </a:lnTo>
                  <a:lnTo>
                    <a:pt x="23" y="5"/>
                  </a:lnTo>
                  <a:lnTo>
                    <a:pt x="18" y="0"/>
                  </a:lnTo>
                  <a:lnTo>
                    <a:pt x="12" y="7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4" name="Freeform 332"/>
            <p:cNvSpPr>
              <a:spLocks/>
            </p:cNvSpPr>
            <p:nvPr/>
          </p:nvSpPr>
          <p:spPr bwMode="auto">
            <a:xfrm>
              <a:off x="3112" y="2458"/>
              <a:ext cx="11" cy="9"/>
            </a:xfrm>
            <a:custGeom>
              <a:avLst/>
              <a:gdLst>
                <a:gd name="T0" fmla="*/ 3 w 21"/>
                <a:gd name="T1" fmla="*/ 2 h 17"/>
                <a:gd name="T2" fmla="*/ 0 w 21"/>
                <a:gd name="T3" fmla="*/ 3 h 17"/>
                <a:gd name="T4" fmla="*/ 1 w 21"/>
                <a:gd name="T5" fmla="*/ 5 h 17"/>
                <a:gd name="T6" fmla="*/ 3 w 21"/>
                <a:gd name="T7" fmla="*/ 3 h 17"/>
                <a:gd name="T8" fmla="*/ 6 w 21"/>
                <a:gd name="T9" fmla="*/ 2 h 17"/>
                <a:gd name="T10" fmla="*/ 5 w 21"/>
                <a:gd name="T11" fmla="*/ 2 h 17"/>
                <a:gd name="T12" fmla="*/ 4 w 21"/>
                <a:gd name="T13" fmla="*/ 0 h 17"/>
                <a:gd name="T14" fmla="*/ 3 w 21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7"/>
                <a:gd name="T26" fmla="*/ 21 w 2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7">
                  <a:moveTo>
                    <a:pt x="9" y="6"/>
                  </a:moveTo>
                  <a:lnTo>
                    <a:pt x="0" y="11"/>
                  </a:lnTo>
                  <a:lnTo>
                    <a:pt x="3" y="17"/>
                  </a:lnTo>
                  <a:lnTo>
                    <a:pt x="12" y="12"/>
                  </a:lnTo>
                  <a:lnTo>
                    <a:pt x="21" y="8"/>
                  </a:lnTo>
                  <a:lnTo>
                    <a:pt x="20" y="5"/>
                  </a:lnTo>
                  <a:lnTo>
                    <a:pt x="15" y="0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5" name="Freeform 333"/>
            <p:cNvSpPr>
              <a:spLocks/>
            </p:cNvSpPr>
            <p:nvPr/>
          </p:nvSpPr>
          <p:spPr bwMode="auto">
            <a:xfrm>
              <a:off x="3114" y="2459"/>
              <a:ext cx="11" cy="13"/>
            </a:xfrm>
            <a:custGeom>
              <a:avLst/>
              <a:gdLst>
                <a:gd name="T0" fmla="*/ 2 w 23"/>
                <a:gd name="T1" fmla="*/ 3 h 26"/>
                <a:gd name="T2" fmla="*/ 0 w 23"/>
                <a:gd name="T3" fmla="*/ 4 h 26"/>
                <a:gd name="T4" fmla="*/ 0 w 23"/>
                <a:gd name="T5" fmla="*/ 5 h 26"/>
                <a:gd name="T6" fmla="*/ 0 w 23"/>
                <a:gd name="T7" fmla="*/ 7 h 26"/>
                <a:gd name="T8" fmla="*/ 3 w 23"/>
                <a:gd name="T9" fmla="*/ 7 h 26"/>
                <a:gd name="T10" fmla="*/ 5 w 23"/>
                <a:gd name="T11" fmla="*/ 7 h 26"/>
                <a:gd name="T12" fmla="*/ 5 w 23"/>
                <a:gd name="T13" fmla="*/ 5 h 26"/>
                <a:gd name="T14" fmla="*/ 3 w 23"/>
                <a:gd name="T15" fmla="*/ 0 h 26"/>
                <a:gd name="T16" fmla="*/ 4 w 23"/>
                <a:gd name="T17" fmla="*/ 2 h 26"/>
                <a:gd name="T18" fmla="*/ 2 w 23"/>
                <a:gd name="T19" fmla="*/ 3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6"/>
                <a:gd name="T32" fmla="*/ 23 w 23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6">
                  <a:moveTo>
                    <a:pt x="9" y="10"/>
                  </a:moveTo>
                  <a:lnTo>
                    <a:pt x="0" y="13"/>
                  </a:lnTo>
                  <a:lnTo>
                    <a:pt x="1" y="18"/>
                  </a:lnTo>
                  <a:lnTo>
                    <a:pt x="1" y="26"/>
                  </a:lnTo>
                  <a:lnTo>
                    <a:pt x="12" y="26"/>
                  </a:lnTo>
                  <a:lnTo>
                    <a:pt x="23" y="26"/>
                  </a:lnTo>
                  <a:lnTo>
                    <a:pt x="23" y="18"/>
                  </a:lnTo>
                  <a:lnTo>
                    <a:pt x="15" y="0"/>
                  </a:lnTo>
                  <a:lnTo>
                    <a:pt x="18" y="6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6" name="Freeform 334"/>
            <p:cNvSpPr>
              <a:spLocks/>
            </p:cNvSpPr>
            <p:nvPr/>
          </p:nvSpPr>
          <p:spPr bwMode="auto">
            <a:xfrm>
              <a:off x="3105" y="2469"/>
              <a:ext cx="20" cy="39"/>
            </a:xfrm>
            <a:custGeom>
              <a:avLst/>
              <a:gdLst>
                <a:gd name="T0" fmla="*/ 5 w 42"/>
                <a:gd name="T1" fmla="*/ 2 h 77"/>
                <a:gd name="T2" fmla="*/ 5 w 42"/>
                <a:gd name="T3" fmla="*/ 0 h 77"/>
                <a:gd name="T4" fmla="*/ 5 w 42"/>
                <a:gd name="T5" fmla="*/ 4 h 77"/>
                <a:gd name="T6" fmla="*/ 5 w 42"/>
                <a:gd name="T7" fmla="*/ 5 h 77"/>
                <a:gd name="T8" fmla="*/ 5 w 42"/>
                <a:gd name="T9" fmla="*/ 7 h 77"/>
                <a:gd name="T10" fmla="*/ 4 w 42"/>
                <a:gd name="T11" fmla="*/ 9 h 77"/>
                <a:gd name="T12" fmla="*/ 3 w 42"/>
                <a:gd name="T13" fmla="*/ 11 h 77"/>
                <a:gd name="T14" fmla="*/ 1 w 42"/>
                <a:gd name="T15" fmla="*/ 15 h 77"/>
                <a:gd name="T16" fmla="*/ 0 w 42"/>
                <a:gd name="T17" fmla="*/ 17 h 77"/>
                <a:gd name="T18" fmla="*/ 2 w 42"/>
                <a:gd name="T19" fmla="*/ 18 h 77"/>
                <a:gd name="T20" fmla="*/ 4 w 42"/>
                <a:gd name="T21" fmla="*/ 20 h 77"/>
                <a:gd name="T22" fmla="*/ 5 w 42"/>
                <a:gd name="T23" fmla="*/ 17 h 77"/>
                <a:gd name="T24" fmla="*/ 8 w 42"/>
                <a:gd name="T25" fmla="*/ 14 h 77"/>
                <a:gd name="T26" fmla="*/ 8 w 42"/>
                <a:gd name="T27" fmla="*/ 11 h 77"/>
                <a:gd name="T28" fmla="*/ 9 w 42"/>
                <a:gd name="T29" fmla="*/ 9 h 77"/>
                <a:gd name="T30" fmla="*/ 9 w 42"/>
                <a:gd name="T31" fmla="*/ 6 h 77"/>
                <a:gd name="T32" fmla="*/ 10 w 42"/>
                <a:gd name="T33" fmla="*/ 4 h 77"/>
                <a:gd name="T34" fmla="*/ 9 w 42"/>
                <a:gd name="T35" fmla="*/ 1 h 77"/>
                <a:gd name="T36" fmla="*/ 7 w 42"/>
                <a:gd name="T37" fmla="*/ 2 h 77"/>
                <a:gd name="T38" fmla="*/ 5 w 42"/>
                <a:gd name="T39" fmla="*/ 2 h 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77"/>
                <a:gd name="T62" fmla="*/ 42 w 42"/>
                <a:gd name="T63" fmla="*/ 77 h 7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77">
                  <a:moveTo>
                    <a:pt x="20" y="6"/>
                  </a:moveTo>
                  <a:lnTo>
                    <a:pt x="20" y="0"/>
                  </a:lnTo>
                  <a:lnTo>
                    <a:pt x="23" y="14"/>
                  </a:lnTo>
                  <a:lnTo>
                    <a:pt x="22" y="20"/>
                  </a:lnTo>
                  <a:lnTo>
                    <a:pt x="20" y="28"/>
                  </a:lnTo>
                  <a:lnTo>
                    <a:pt x="17" y="35"/>
                  </a:lnTo>
                  <a:lnTo>
                    <a:pt x="14" y="41"/>
                  </a:lnTo>
                  <a:lnTo>
                    <a:pt x="5" y="60"/>
                  </a:lnTo>
                  <a:lnTo>
                    <a:pt x="0" y="65"/>
                  </a:lnTo>
                  <a:lnTo>
                    <a:pt x="8" y="71"/>
                  </a:lnTo>
                  <a:lnTo>
                    <a:pt x="16" y="77"/>
                  </a:lnTo>
                  <a:lnTo>
                    <a:pt x="23" y="66"/>
                  </a:lnTo>
                  <a:lnTo>
                    <a:pt x="33" y="54"/>
                  </a:lnTo>
                  <a:lnTo>
                    <a:pt x="36" y="41"/>
                  </a:lnTo>
                  <a:lnTo>
                    <a:pt x="39" y="34"/>
                  </a:lnTo>
                  <a:lnTo>
                    <a:pt x="40" y="23"/>
                  </a:lnTo>
                  <a:lnTo>
                    <a:pt x="42" y="14"/>
                  </a:lnTo>
                  <a:lnTo>
                    <a:pt x="40" y="4"/>
                  </a:lnTo>
                  <a:lnTo>
                    <a:pt x="31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7" name="Freeform 335"/>
            <p:cNvSpPr>
              <a:spLocks/>
            </p:cNvSpPr>
            <p:nvPr/>
          </p:nvSpPr>
          <p:spPr bwMode="auto">
            <a:xfrm>
              <a:off x="3098" y="2501"/>
              <a:ext cx="17" cy="14"/>
            </a:xfrm>
            <a:custGeom>
              <a:avLst/>
              <a:gdLst>
                <a:gd name="T0" fmla="*/ 5 w 36"/>
                <a:gd name="T1" fmla="*/ 2 h 28"/>
                <a:gd name="T2" fmla="*/ 4 w 36"/>
                <a:gd name="T3" fmla="*/ 0 h 28"/>
                <a:gd name="T4" fmla="*/ 0 w 36"/>
                <a:gd name="T5" fmla="*/ 4 h 28"/>
                <a:gd name="T6" fmla="*/ 1 w 36"/>
                <a:gd name="T7" fmla="*/ 6 h 28"/>
                <a:gd name="T8" fmla="*/ 3 w 36"/>
                <a:gd name="T9" fmla="*/ 7 h 28"/>
                <a:gd name="T10" fmla="*/ 8 w 36"/>
                <a:gd name="T11" fmla="*/ 1 h 28"/>
                <a:gd name="T12" fmla="*/ 7 w 36"/>
                <a:gd name="T13" fmla="*/ 3 h 28"/>
                <a:gd name="T14" fmla="*/ 5 w 36"/>
                <a:gd name="T15" fmla="*/ 2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8"/>
                <a:gd name="T26" fmla="*/ 36 w 3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8">
                  <a:moveTo>
                    <a:pt x="22" y="6"/>
                  </a:moveTo>
                  <a:lnTo>
                    <a:pt x="16" y="0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12" y="28"/>
                  </a:lnTo>
                  <a:lnTo>
                    <a:pt x="36" y="4"/>
                  </a:lnTo>
                  <a:lnTo>
                    <a:pt x="30" y="12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8" name="Freeform 336"/>
            <p:cNvSpPr>
              <a:spLocks/>
            </p:cNvSpPr>
            <p:nvPr/>
          </p:nvSpPr>
          <p:spPr bwMode="auto">
            <a:xfrm>
              <a:off x="3088" y="2508"/>
              <a:ext cx="16" cy="15"/>
            </a:xfrm>
            <a:custGeom>
              <a:avLst/>
              <a:gdLst>
                <a:gd name="T0" fmla="*/ 7 w 30"/>
                <a:gd name="T1" fmla="*/ 2 h 29"/>
                <a:gd name="T2" fmla="*/ 5 w 30"/>
                <a:gd name="T3" fmla="*/ 0 h 29"/>
                <a:gd name="T4" fmla="*/ 3 w 30"/>
                <a:gd name="T5" fmla="*/ 2 h 29"/>
                <a:gd name="T6" fmla="*/ 0 w 30"/>
                <a:gd name="T7" fmla="*/ 4 h 29"/>
                <a:gd name="T8" fmla="*/ 3 w 30"/>
                <a:gd name="T9" fmla="*/ 8 h 29"/>
                <a:gd name="T10" fmla="*/ 6 w 30"/>
                <a:gd name="T11" fmla="*/ 6 h 29"/>
                <a:gd name="T12" fmla="*/ 6 w 30"/>
                <a:gd name="T13" fmla="*/ 6 h 29"/>
                <a:gd name="T14" fmla="*/ 9 w 30"/>
                <a:gd name="T15" fmla="*/ 4 h 29"/>
                <a:gd name="T16" fmla="*/ 7 w 30"/>
                <a:gd name="T17" fmla="*/ 2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9"/>
                <a:gd name="T29" fmla="*/ 30 w 30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9">
                  <a:moveTo>
                    <a:pt x="24" y="7"/>
                  </a:moveTo>
                  <a:lnTo>
                    <a:pt x="18" y="0"/>
                  </a:lnTo>
                  <a:lnTo>
                    <a:pt x="10" y="6"/>
                  </a:lnTo>
                  <a:lnTo>
                    <a:pt x="0" y="14"/>
                  </a:lnTo>
                  <a:lnTo>
                    <a:pt x="12" y="29"/>
                  </a:lnTo>
                  <a:lnTo>
                    <a:pt x="23" y="21"/>
                  </a:lnTo>
                  <a:lnTo>
                    <a:pt x="30" y="14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69" name="Freeform 337"/>
            <p:cNvSpPr>
              <a:spLocks/>
            </p:cNvSpPr>
            <p:nvPr/>
          </p:nvSpPr>
          <p:spPr bwMode="auto">
            <a:xfrm>
              <a:off x="3024" y="2425"/>
              <a:ext cx="42" cy="22"/>
            </a:xfrm>
            <a:custGeom>
              <a:avLst/>
              <a:gdLst>
                <a:gd name="T0" fmla="*/ 21 w 84"/>
                <a:gd name="T1" fmla="*/ 11 h 43"/>
                <a:gd name="T2" fmla="*/ 21 w 84"/>
                <a:gd name="T3" fmla="*/ 7 h 43"/>
                <a:gd name="T4" fmla="*/ 12 w 84"/>
                <a:gd name="T5" fmla="*/ 4 h 43"/>
                <a:gd name="T6" fmla="*/ 10 w 84"/>
                <a:gd name="T7" fmla="*/ 3 h 43"/>
                <a:gd name="T8" fmla="*/ 7 w 84"/>
                <a:gd name="T9" fmla="*/ 2 h 43"/>
                <a:gd name="T10" fmla="*/ 4 w 84"/>
                <a:gd name="T11" fmla="*/ 2 h 43"/>
                <a:gd name="T12" fmla="*/ 3 w 84"/>
                <a:gd name="T13" fmla="*/ 0 h 43"/>
                <a:gd name="T14" fmla="*/ 2 w 84"/>
                <a:gd name="T15" fmla="*/ 2 h 43"/>
                <a:gd name="T16" fmla="*/ 0 w 84"/>
                <a:gd name="T17" fmla="*/ 4 h 43"/>
                <a:gd name="T18" fmla="*/ 3 w 84"/>
                <a:gd name="T19" fmla="*/ 6 h 43"/>
                <a:gd name="T20" fmla="*/ 5 w 84"/>
                <a:gd name="T21" fmla="*/ 7 h 43"/>
                <a:gd name="T22" fmla="*/ 7 w 84"/>
                <a:gd name="T23" fmla="*/ 8 h 43"/>
                <a:gd name="T24" fmla="*/ 11 w 84"/>
                <a:gd name="T25" fmla="*/ 9 h 43"/>
                <a:gd name="T26" fmla="*/ 21 w 84"/>
                <a:gd name="T27" fmla="*/ 11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"/>
                <a:gd name="T43" fmla="*/ 0 h 43"/>
                <a:gd name="T44" fmla="*/ 84 w 84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" h="43">
                  <a:moveTo>
                    <a:pt x="81" y="43"/>
                  </a:moveTo>
                  <a:lnTo>
                    <a:pt x="84" y="25"/>
                  </a:lnTo>
                  <a:lnTo>
                    <a:pt x="46" y="15"/>
                  </a:lnTo>
                  <a:lnTo>
                    <a:pt x="40" y="12"/>
                  </a:lnTo>
                  <a:lnTo>
                    <a:pt x="26" y="8"/>
                  </a:lnTo>
                  <a:lnTo>
                    <a:pt x="15" y="5"/>
                  </a:lnTo>
                  <a:lnTo>
                    <a:pt x="9" y="0"/>
                  </a:lnTo>
                  <a:lnTo>
                    <a:pt x="5" y="8"/>
                  </a:lnTo>
                  <a:lnTo>
                    <a:pt x="0" y="15"/>
                  </a:lnTo>
                  <a:lnTo>
                    <a:pt x="12" y="23"/>
                  </a:lnTo>
                  <a:lnTo>
                    <a:pt x="20" y="26"/>
                  </a:lnTo>
                  <a:lnTo>
                    <a:pt x="28" y="31"/>
                  </a:lnTo>
                  <a:lnTo>
                    <a:pt x="43" y="34"/>
                  </a:lnTo>
                  <a:lnTo>
                    <a:pt x="81" y="4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0" name="Freeform 338"/>
            <p:cNvSpPr>
              <a:spLocks/>
            </p:cNvSpPr>
            <p:nvPr/>
          </p:nvSpPr>
          <p:spPr bwMode="auto">
            <a:xfrm>
              <a:off x="3009" y="2403"/>
              <a:ext cx="20" cy="31"/>
            </a:xfrm>
            <a:custGeom>
              <a:avLst/>
              <a:gdLst>
                <a:gd name="T0" fmla="*/ 10 w 40"/>
                <a:gd name="T1" fmla="*/ 12 h 62"/>
                <a:gd name="T2" fmla="*/ 5 w 40"/>
                <a:gd name="T3" fmla="*/ 8 h 62"/>
                <a:gd name="T4" fmla="*/ 7 w 40"/>
                <a:gd name="T5" fmla="*/ 10 h 62"/>
                <a:gd name="T6" fmla="*/ 9 w 40"/>
                <a:gd name="T7" fmla="*/ 10 h 62"/>
                <a:gd name="T8" fmla="*/ 6 w 40"/>
                <a:gd name="T9" fmla="*/ 7 h 62"/>
                <a:gd name="T10" fmla="*/ 6 w 40"/>
                <a:gd name="T11" fmla="*/ 6 h 62"/>
                <a:gd name="T12" fmla="*/ 6 w 40"/>
                <a:gd name="T13" fmla="*/ 5 h 62"/>
                <a:gd name="T14" fmla="*/ 6 w 40"/>
                <a:gd name="T15" fmla="*/ 0 h 62"/>
                <a:gd name="T16" fmla="*/ 3 w 40"/>
                <a:gd name="T17" fmla="*/ 0 h 62"/>
                <a:gd name="T18" fmla="*/ 0 w 40"/>
                <a:gd name="T19" fmla="*/ 0 h 62"/>
                <a:gd name="T20" fmla="*/ 0 w 40"/>
                <a:gd name="T21" fmla="*/ 4 h 62"/>
                <a:gd name="T22" fmla="*/ 2 w 40"/>
                <a:gd name="T23" fmla="*/ 8 h 62"/>
                <a:gd name="T24" fmla="*/ 3 w 40"/>
                <a:gd name="T25" fmla="*/ 11 h 62"/>
                <a:gd name="T26" fmla="*/ 3 w 40"/>
                <a:gd name="T27" fmla="*/ 11 h 62"/>
                <a:gd name="T28" fmla="*/ 7 w 40"/>
                <a:gd name="T29" fmla="*/ 15 h 62"/>
                <a:gd name="T30" fmla="*/ 8 w 40"/>
                <a:gd name="T31" fmla="*/ 16 h 62"/>
                <a:gd name="T32" fmla="*/ 9 w 40"/>
                <a:gd name="T33" fmla="*/ 14 h 62"/>
                <a:gd name="T34" fmla="*/ 10 w 40"/>
                <a:gd name="T35" fmla="*/ 12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62"/>
                <a:gd name="T56" fmla="*/ 40 w 40"/>
                <a:gd name="T57" fmla="*/ 62 h 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62">
                  <a:moveTo>
                    <a:pt x="40" y="45"/>
                  </a:moveTo>
                  <a:lnTo>
                    <a:pt x="17" y="29"/>
                  </a:lnTo>
                  <a:lnTo>
                    <a:pt x="29" y="37"/>
                  </a:lnTo>
                  <a:lnTo>
                    <a:pt x="33" y="40"/>
                  </a:lnTo>
                  <a:lnTo>
                    <a:pt x="25" y="26"/>
                  </a:lnTo>
                  <a:lnTo>
                    <a:pt x="23" y="23"/>
                  </a:lnTo>
                  <a:lnTo>
                    <a:pt x="22" y="19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" y="29"/>
                  </a:lnTo>
                  <a:lnTo>
                    <a:pt x="9" y="42"/>
                  </a:lnTo>
                  <a:lnTo>
                    <a:pt x="11" y="43"/>
                  </a:lnTo>
                  <a:lnTo>
                    <a:pt x="26" y="59"/>
                  </a:lnTo>
                  <a:lnTo>
                    <a:pt x="31" y="62"/>
                  </a:lnTo>
                  <a:lnTo>
                    <a:pt x="36" y="53"/>
                  </a:lnTo>
                  <a:lnTo>
                    <a:pt x="4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1" name="Freeform 339"/>
            <p:cNvSpPr>
              <a:spLocks/>
            </p:cNvSpPr>
            <p:nvPr/>
          </p:nvSpPr>
          <p:spPr bwMode="auto">
            <a:xfrm>
              <a:off x="3009" y="2393"/>
              <a:ext cx="12" cy="14"/>
            </a:xfrm>
            <a:custGeom>
              <a:avLst/>
              <a:gdLst>
                <a:gd name="T0" fmla="*/ 2 w 25"/>
                <a:gd name="T1" fmla="*/ 5 h 28"/>
                <a:gd name="T2" fmla="*/ 5 w 25"/>
                <a:gd name="T3" fmla="*/ 6 h 28"/>
                <a:gd name="T4" fmla="*/ 5 w 25"/>
                <a:gd name="T5" fmla="*/ 4 h 28"/>
                <a:gd name="T6" fmla="*/ 6 w 25"/>
                <a:gd name="T7" fmla="*/ 2 h 28"/>
                <a:gd name="T8" fmla="*/ 4 w 25"/>
                <a:gd name="T9" fmla="*/ 1 h 28"/>
                <a:gd name="T10" fmla="*/ 1 w 25"/>
                <a:gd name="T11" fmla="*/ 0 h 28"/>
                <a:gd name="T12" fmla="*/ 0 w 25"/>
                <a:gd name="T13" fmla="*/ 2 h 28"/>
                <a:gd name="T14" fmla="*/ 0 w 25"/>
                <a:gd name="T15" fmla="*/ 7 h 28"/>
                <a:gd name="T16" fmla="*/ 0 w 25"/>
                <a:gd name="T17" fmla="*/ 5 h 28"/>
                <a:gd name="T18" fmla="*/ 2 w 25"/>
                <a:gd name="T19" fmla="*/ 5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8"/>
                <a:gd name="T32" fmla="*/ 25 w 25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8">
                  <a:moveTo>
                    <a:pt x="11" y="20"/>
                  </a:moveTo>
                  <a:lnTo>
                    <a:pt x="20" y="22"/>
                  </a:lnTo>
                  <a:lnTo>
                    <a:pt x="22" y="14"/>
                  </a:lnTo>
                  <a:lnTo>
                    <a:pt x="25" y="6"/>
                  </a:lnTo>
                  <a:lnTo>
                    <a:pt x="16" y="3"/>
                  </a:lnTo>
                  <a:lnTo>
                    <a:pt x="6" y="0"/>
                  </a:lnTo>
                  <a:lnTo>
                    <a:pt x="3" y="8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2" name="Freeform 340"/>
            <p:cNvSpPr>
              <a:spLocks/>
            </p:cNvSpPr>
            <p:nvPr/>
          </p:nvSpPr>
          <p:spPr bwMode="auto">
            <a:xfrm>
              <a:off x="3012" y="2388"/>
              <a:ext cx="11" cy="9"/>
            </a:xfrm>
            <a:custGeom>
              <a:avLst/>
              <a:gdLst>
                <a:gd name="T0" fmla="*/ 2 w 23"/>
                <a:gd name="T1" fmla="*/ 3 h 19"/>
                <a:gd name="T2" fmla="*/ 4 w 23"/>
                <a:gd name="T3" fmla="*/ 4 h 19"/>
                <a:gd name="T4" fmla="*/ 5 w 23"/>
                <a:gd name="T5" fmla="*/ 2 h 19"/>
                <a:gd name="T6" fmla="*/ 3 w 23"/>
                <a:gd name="T7" fmla="*/ 1 h 19"/>
                <a:gd name="T8" fmla="*/ 1 w 23"/>
                <a:gd name="T9" fmla="*/ 0 h 19"/>
                <a:gd name="T10" fmla="*/ 0 w 23"/>
                <a:gd name="T11" fmla="*/ 0 h 19"/>
                <a:gd name="T12" fmla="*/ 0 w 23"/>
                <a:gd name="T13" fmla="*/ 2 h 19"/>
                <a:gd name="T14" fmla="*/ 2 w 23"/>
                <a:gd name="T15" fmla="*/ 3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19"/>
                <a:gd name="T26" fmla="*/ 23 w 23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19">
                  <a:moveTo>
                    <a:pt x="10" y="14"/>
                  </a:moveTo>
                  <a:lnTo>
                    <a:pt x="19" y="19"/>
                  </a:lnTo>
                  <a:lnTo>
                    <a:pt x="23" y="9"/>
                  </a:lnTo>
                  <a:lnTo>
                    <a:pt x="14" y="5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3" name="Freeform 341"/>
            <p:cNvSpPr>
              <a:spLocks/>
            </p:cNvSpPr>
            <p:nvPr/>
          </p:nvSpPr>
          <p:spPr bwMode="auto">
            <a:xfrm>
              <a:off x="3014" y="2379"/>
              <a:ext cx="13" cy="16"/>
            </a:xfrm>
            <a:custGeom>
              <a:avLst/>
              <a:gdLst>
                <a:gd name="T0" fmla="*/ 5 w 26"/>
                <a:gd name="T1" fmla="*/ 6 h 33"/>
                <a:gd name="T2" fmla="*/ 4 w 26"/>
                <a:gd name="T3" fmla="*/ 8 h 33"/>
                <a:gd name="T4" fmla="*/ 6 w 26"/>
                <a:gd name="T5" fmla="*/ 4 h 33"/>
                <a:gd name="T6" fmla="*/ 7 w 26"/>
                <a:gd name="T7" fmla="*/ 2 h 33"/>
                <a:gd name="T8" fmla="*/ 5 w 26"/>
                <a:gd name="T9" fmla="*/ 1 h 33"/>
                <a:gd name="T10" fmla="*/ 3 w 26"/>
                <a:gd name="T11" fmla="*/ 0 h 33"/>
                <a:gd name="T12" fmla="*/ 1 w 26"/>
                <a:gd name="T13" fmla="*/ 3 h 33"/>
                <a:gd name="T14" fmla="*/ 0 w 26"/>
                <a:gd name="T15" fmla="*/ 4 h 33"/>
                <a:gd name="T16" fmla="*/ 3 w 26"/>
                <a:gd name="T17" fmla="*/ 5 h 33"/>
                <a:gd name="T18" fmla="*/ 5 w 26"/>
                <a:gd name="T19" fmla="*/ 6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33"/>
                <a:gd name="T32" fmla="*/ 26 w 26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33">
                  <a:moveTo>
                    <a:pt x="18" y="26"/>
                  </a:moveTo>
                  <a:lnTo>
                    <a:pt x="15" y="33"/>
                  </a:lnTo>
                  <a:lnTo>
                    <a:pt x="22" y="16"/>
                  </a:lnTo>
                  <a:lnTo>
                    <a:pt x="26" y="9"/>
                  </a:lnTo>
                  <a:lnTo>
                    <a:pt x="18" y="5"/>
                  </a:lnTo>
                  <a:lnTo>
                    <a:pt x="11" y="0"/>
                  </a:lnTo>
                  <a:lnTo>
                    <a:pt x="3" y="12"/>
                  </a:lnTo>
                  <a:lnTo>
                    <a:pt x="0" y="19"/>
                  </a:lnTo>
                  <a:lnTo>
                    <a:pt x="9" y="22"/>
                  </a:lnTo>
                  <a:lnTo>
                    <a:pt x="18" y="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4" name="Freeform 342"/>
            <p:cNvSpPr>
              <a:spLocks/>
            </p:cNvSpPr>
            <p:nvPr/>
          </p:nvSpPr>
          <p:spPr bwMode="auto">
            <a:xfrm>
              <a:off x="3019" y="2374"/>
              <a:ext cx="11" cy="10"/>
            </a:xfrm>
            <a:custGeom>
              <a:avLst/>
              <a:gdLst>
                <a:gd name="T0" fmla="*/ 2 w 21"/>
                <a:gd name="T1" fmla="*/ 4 h 20"/>
                <a:gd name="T2" fmla="*/ 4 w 21"/>
                <a:gd name="T3" fmla="*/ 5 h 20"/>
                <a:gd name="T4" fmla="*/ 6 w 21"/>
                <a:gd name="T5" fmla="*/ 3 h 20"/>
                <a:gd name="T6" fmla="*/ 4 w 21"/>
                <a:gd name="T7" fmla="*/ 2 h 20"/>
                <a:gd name="T8" fmla="*/ 2 w 21"/>
                <a:gd name="T9" fmla="*/ 0 h 20"/>
                <a:gd name="T10" fmla="*/ 2 w 21"/>
                <a:gd name="T11" fmla="*/ 0 h 20"/>
                <a:gd name="T12" fmla="*/ 0 w 21"/>
                <a:gd name="T13" fmla="*/ 3 h 20"/>
                <a:gd name="T14" fmla="*/ 2 w 21"/>
                <a:gd name="T15" fmla="*/ 4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0"/>
                <a:gd name="T26" fmla="*/ 21 w 21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0">
                  <a:moveTo>
                    <a:pt x="7" y="14"/>
                  </a:moveTo>
                  <a:lnTo>
                    <a:pt x="15" y="20"/>
                  </a:lnTo>
                  <a:lnTo>
                    <a:pt x="21" y="12"/>
                  </a:lnTo>
                  <a:lnTo>
                    <a:pt x="14" y="6"/>
                  </a:lnTo>
                  <a:lnTo>
                    <a:pt x="6" y="0"/>
                  </a:lnTo>
                  <a:lnTo>
                    <a:pt x="0" y="9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5" name="Freeform 343"/>
            <p:cNvSpPr>
              <a:spLocks/>
            </p:cNvSpPr>
            <p:nvPr/>
          </p:nvSpPr>
          <p:spPr bwMode="auto">
            <a:xfrm>
              <a:off x="3019" y="2367"/>
              <a:ext cx="18" cy="14"/>
            </a:xfrm>
            <a:custGeom>
              <a:avLst/>
              <a:gdLst>
                <a:gd name="T0" fmla="*/ 4 w 35"/>
                <a:gd name="T1" fmla="*/ 6 h 28"/>
                <a:gd name="T2" fmla="*/ 5 w 35"/>
                <a:gd name="T3" fmla="*/ 7 h 28"/>
                <a:gd name="T4" fmla="*/ 9 w 35"/>
                <a:gd name="T5" fmla="*/ 4 h 28"/>
                <a:gd name="T6" fmla="*/ 8 w 35"/>
                <a:gd name="T7" fmla="*/ 2 h 28"/>
                <a:gd name="T8" fmla="*/ 6 w 35"/>
                <a:gd name="T9" fmla="*/ 0 h 28"/>
                <a:gd name="T10" fmla="*/ 0 w 35"/>
                <a:gd name="T11" fmla="*/ 6 h 28"/>
                <a:gd name="T12" fmla="*/ 2 w 35"/>
                <a:gd name="T13" fmla="*/ 4 h 28"/>
                <a:gd name="T14" fmla="*/ 4 w 35"/>
                <a:gd name="T15" fmla="*/ 6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8"/>
                <a:gd name="T26" fmla="*/ 35 w 35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8">
                  <a:moveTo>
                    <a:pt x="14" y="22"/>
                  </a:moveTo>
                  <a:lnTo>
                    <a:pt x="20" y="28"/>
                  </a:lnTo>
                  <a:lnTo>
                    <a:pt x="35" y="13"/>
                  </a:lnTo>
                  <a:lnTo>
                    <a:pt x="29" y="6"/>
                  </a:lnTo>
                  <a:lnTo>
                    <a:pt x="23" y="0"/>
                  </a:lnTo>
                  <a:lnTo>
                    <a:pt x="0" y="24"/>
                  </a:lnTo>
                  <a:lnTo>
                    <a:pt x="6" y="16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6" name="Freeform 344"/>
            <p:cNvSpPr>
              <a:spLocks/>
            </p:cNvSpPr>
            <p:nvPr/>
          </p:nvSpPr>
          <p:spPr bwMode="auto">
            <a:xfrm>
              <a:off x="3031" y="2363"/>
              <a:ext cx="10" cy="11"/>
            </a:xfrm>
            <a:custGeom>
              <a:avLst/>
              <a:gdLst>
                <a:gd name="T0" fmla="*/ 2 w 20"/>
                <a:gd name="T1" fmla="*/ 4 h 21"/>
                <a:gd name="T2" fmla="*/ 3 w 20"/>
                <a:gd name="T3" fmla="*/ 6 h 21"/>
                <a:gd name="T4" fmla="*/ 5 w 20"/>
                <a:gd name="T5" fmla="*/ 4 h 21"/>
                <a:gd name="T6" fmla="*/ 4 w 20"/>
                <a:gd name="T7" fmla="*/ 2 h 21"/>
                <a:gd name="T8" fmla="*/ 2 w 20"/>
                <a:gd name="T9" fmla="*/ 0 h 21"/>
                <a:gd name="T10" fmla="*/ 2 w 20"/>
                <a:gd name="T11" fmla="*/ 0 h 21"/>
                <a:gd name="T12" fmla="*/ 0 w 20"/>
                <a:gd name="T13" fmla="*/ 2 h 21"/>
                <a:gd name="T14" fmla="*/ 2 w 20"/>
                <a:gd name="T15" fmla="*/ 4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1"/>
                <a:gd name="T26" fmla="*/ 20 w 2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1">
                  <a:moveTo>
                    <a:pt x="6" y="13"/>
                  </a:moveTo>
                  <a:lnTo>
                    <a:pt x="12" y="21"/>
                  </a:lnTo>
                  <a:lnTo>
                    <a:pt x="20" y="15"/>
                  </a:lnTo>
                  <a:lnTo>
                    <a:pt x="14" y="7"/>
                  </a:lnTo>
                  <a:lnTo>
                    <a:pt x="8" y="0"/>
                  </a:lnTo>
                  <a:lnTo>
                    <a:pt x="0" y="7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7" name="Freeform 345"/>
            <p:cNvSpPr>
              <a:spLocks/>
            </p:cNvSpPr>
            <p:nvPr/>
          </p:nvSpPr>
          <p:spPr bwMode="auto">
            <a:xfrm>
              <a:off x="3031" y="2360"/>
              <a:ext cx="14" cy="11"/>
            </a:xfrm>
            <a:custGeom>
              <a:avLst/>
              <a:gdLst>
                <a:gd name="T0" fmla="*/ 4 w 28"/>
                <a:gd name="T1" fmla="*/ 4 h 22"/>
                <a:gd name="T2" fmla="*/ 5 w 28"/>
                <a:gd name="T3" fmla="*/ 6 h 22"/>
                <a:gd name="T4" fmla="*/ 7 w 28"/>
                <a:gd name="T5" fmla="*/ 4 h 22"/>
                <a:gd name="T6" fmla="*/ 5 w 28"/>
                <a:gd name="T7" fmla="*/ 0 h 22"/>
                <a:gd name="T8" fmla="*/ 0 w 28"/>
                <a:gd name="T9" fmla="*/ 3 h 22"/>
                <a:gd name="T10" fmla="*/ 2 w 28"/>
                <a:gd name="T11" fmla="*/ 2 h 22"/>
                <a:gd name="T12" fmla="*/ 4 w 28"/>
                <a:gd name="T13" fmla="*/ 4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2"/>
                <a:gd name="T23" fmla="*/ 28 w 28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2">
                  <a:moveTo>
                    <a:pt x="14" y="14"/>
                  </a:moveTo>
                  <a:lnTo>
                    <a:pt x="19" y="22"/>
                  </a:lnTo>
                  <a:lnTo>
                    <a:pt x="28" y="16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8" y="7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8" name="Freeform 346"/>
            <p:cNvSpPr>
              <a:spLocks/>
            </p:cNvSpPr>
            <p:nvPr/>
          </p:nvSpPr>
          <p:spPr bwMode="auto">
            <a:xfrm>
              <a:off x="3191" y="2890"/>
              <a:ext cx="34" cy="19"/>
            </a:xfrm>
            <a:custGeom>
              <a:avLst/>
              <a:gdLst>
                <a:gd name="T0" fmla="*/ 16 w 67"/>
                <a:gd name="T1" fmla="*/ 10 h 37"/>
                <a:gd name="T2" fmla="*/ 17 w 67"/>
                <a:gd name="T3" fmla="*/ 5 h 37"/>
                <a:gd name="T4" fmla="*/ 15 w 67"/>
                <a:gd name="T5" fmla="*/ 4 h 37"/>
                <a:gd name="T6" fmla="*/ 5 w 67"/>
                <a:gd name="T7" fmla="*/ 2 h 37"/>
                <a:gd name="T8" fmla="*/ 2 w 67"/>
                <a:gd name="T9" fmla="*/ 0 h 37"/>
                <a:gd name="T10" fmla="*/ 1 w 67"/>
                <a:gd name="T11" fmla="*/ 3 h 37"/>
                <a:gd name="T12" fmla="*/ 0 w 67"/>
                <a:gd name="T13" fmla="*/ 5 h 37"/>
                <a:gd name="T14" fmla="*/ 3 w 67"/>
                <a:gd name="T15" fmla="*/ 6 h 37"/>
                <a:gd name="T16" fmla="*/ 12 w 67"/>
                <a:gd name="T17" fmla="*/ 8 h 37"/>
                <a:gd name="T18" fmla="*/ 16 w 67"/>
                <a:gd name="T19" fmla="*/ 1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"/>
                <a:gd name="T31" fmla="*/ 0 h 37"/>
                <a:gd name="T32" fmla="*/ 67 w 67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" h="37">
                  <a:moveTo>
                    <a:pt x="61" y="37"/>
                  </a:moveTo>
                  <a:lnTo>
                    <a:pt x="67" y="19"/>
                  </a:lnTo>
                  <a:lnTo>
                    <a:pt x="58" y="14"/>
                  </a:lnTo>
                  <a:lnTo>
                    <a:pt x="19" y="5"/>
                  </a:lnTo>
                  <a:lnTo>
                    <a:pt x="7" y="0"/>
                  </a:lnTo>
                  <a:lnTo>
                    <a:pt x="4" y="9"/>
                  </a:lnTo>
                  <a:lnTo>
                    <a:pt x="0" y="19"/>
                  </a:lnTo>
                  <a:lnTo>
                    <a:pt x="10" y="23"/>
                  </a:lnTo>
                  <a:lnTo>
                    <a:pt x="45" y="32"/>
                  </a:lnTo>
                  <a:lnTo>
                    <a:pt x="61" y="3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79" name="Freeform 347"/>
            <p:cNvSpPr>
              <a:spLocks/>
            </p:cNvSpPr>
            <p:nvPr/>
          </p:nvSpPr>
          <p:spPr bwMode="auto">
            <a:xfrm>
              <a:off x="3166" y="2866"/>
              <a:ext cx="29" cy="33"/>
            </a:xfrm>
            <a:custGeom>
              <a:avLst/>
              <a:gdLst>
                <a:gd name="T0" fmla="*/ 13 w 59"/>
                <a:gd name="T1" fmla="*/ 14 h 67"/>
                <a:gd name="T2" fmla="*/ 14 w 59"/>
                <a:gd name="T3" fmla="*/ 12 h 67"/>
                <a:gd name="T4" fmla="*/ 10 w 59"/>
                <a:gd name="T5" fmla="*/ 9 h 67"/>
                <a:gd name="T6" fmla="*/ 8 w 59"/>
                <a:gd name="T7" fmla="*/ 8 h 67"/>
                <a:gd name="T8" fmla="*/ 7 w 59"/>
                <a:gd name="T9" fmla="*/ 7 h 67"/>
                <a:gd name="T10" fmla="*/ 6 w 59"/>
                <a:gd name="T11" fmla="*/ 5 h 67"/>
                <a:gd name="T12" fmla="*/ 5 w 59"/>
                <a:gd name="T13" fmla="*/ 2 h 67"/>
                <a:gd name="T14" fmla="*/ 5 w 59"/>
                <a:gd name="T15" fmla="*/ 0 h 67"/>
                <a:gd name="T16" fmla="*/ 2 w 59"/>
                <a:gd name="T17" fmla="*/ 0 h 67"/>
                <a:gd name="T18" fmla="*/ 0 w 59"/>
                <a:gd name="T19" fmla="*/ 0 h 67"/>
                <a:gd name="T20" fmla="*/ 0 w 59"/>
                <a:gd name="T21" fmla="*/ 2 h 67"/>
                <a:gd name="T22" fmla="*/ 2 w 59"/>
                <a:gd name="T23" fmla="*/ 8 h 67"/>
                <a:gd name="T24" fmla="*/ 3 w 59"/>
                <a:gd name="T25" fmla="*/ 10 h 67"/>
                <a:gd name="T26" fmla="*/ 5 w 59"/>
                <a:gd name="T27" fmla="*/ 12 h 67"/>
                <a:gd name="T28" fmla="*/ 7 w 59"/>
                <a:gd name="T29" fmla="*/ 14 h 67"/>
                <a:gd name="T30" fmla="*/ 10 w 59"/>
                <a:gd name="T31" fmla="*/ 15 h 67"/>
                <a:gd name="T32" fmla="*/ 12 w 59"/>
                <a:gd name="T33" fmla="*/ 16 h 67"/>
                <a:gd name="T34" fmla="*/ 13 w 59"/>
                <a:gd name="T35" fmla="*/ 14 h 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9"/>
                <a:gd name="T55" fmla="*/ 0 h 67"/>
                <a:gd name="T56" fmla="*/ 59 w 59"/>
                <a:gd name="T57" fmla="*/ 67 h 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9" h="67">
                  <a:moveTo>
                    <a:pt x="55" y="57"/>
                  </a:moveTo>
                  <a:lnTo>
                    <a:pt x="59" y="48"/>
                  </a:lnTo>
                  <a:lnTo>
                    <a:pt x="41" y="39"/>
                  </a:lnTo>
                  <a:lnTo>
                    <a:pt x="34" y="34"/>
                  </a:lnTo>
                  <a:lnTo>
                    <a:pt x="30" y="28"/>
                  </a:lnTo>
                  <a:lnTo>
                    <a:pt x="25" y="22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0" y="34"/>
                  </a:lnTo>
                  <a:lnTo>
                    <a:pt x="14" y="40"/>
                  </a:lnTo>
                  <a:lnTo>
                    <a:pt x="22" y="50"/>
                  </a:lnTo>
                  <a:lnTo>
                    <a:pt x="31" y="57"/>
                  </a:lnTo>
                  <a:lnTo>
                    <a:pt x="41" y="62"/>
                  </a:lnTo>
                  <a:lnTo>
                    <a:pt x="51" y="67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0" name="Freeform 348"/>
            <p:cNvSpPr>
              <a:spLocks/>
            </p:cNvSpPr>
            <p:nvPr/>
          </p:nvSpPr>
          <p:spPr bwMode="auto">
            <a:xfrm>
              <a:off x="3166" y="2834"/>
              <a:ext cx="21" cy="35"/>
            </a:xfrm>
            <a:custGeom>
              <a:avLst/>
              <a:gdLst>
                <a:gd name="T0" fmla="*/ 2 w 44"/>
                <a:gd name="T1" fmla="*/ 16 h 70"/>
                <a:gd name="T2" fmla="*/ 5 w 44"/>
                <a:gd name="T3" fmla="*/ 17 h 70"/>
                <a:gd name="T4" fmla="*/ 5 w 44"/>
                <a:gd name="T5" fmla="*/ 15 h 70"/>
                <a:gd name="T6" fmla="*/ 5 w 44"/>
                <a:gd name="T7" fmla="*/ 13 h 70"/>
                <a:gd name="T8" fmla="*/ 6 w 44"/>
                <a:gd name="T9" fmla="*/ 11 h 70"/>
                <a:gd name="T10" fmla="*/ 7 w 44"/>
                <a:gd name="T11" fmla="*/ 9 h 70"/>
                <a:gd name="T12" fmla="*/ 9 w 44"/>
                <a:gd name="T13" fmla="*/ 5 h 70"/>
                <a:gd name="T14" fmla="*/ 10 w 44"/>
                <a:gd name="T15" fmla="*/ 3 h 70"/>
                <a:gd name="T16" fmla="*/ 8 w 44"/>
                <a:gd name="T17" fmla="*/ 2 h 70"/>
                <a:gd name="T18" fmla="*/ 6 w 44"/>
                <a:gd name="T19" fmla="*/ 0 h 70"/>
                <a:gd name="T20" fmla="*/ 5 w 44"/>
                <a:gd name="T21" fmla="*/ 3 h 70"/>
                <a:gd name="T22" fmla="*/ 2 w 44"/>
                <a:gd name="T23" fmla="*/ 6 h 70"/>
                <a:gd name="T24" fmla="*/ 2 w 44"/>
                <a:gd name="T25" fmla="*/ 9 h 70"/>
                <a:gd name="T26" fmla="*/ 1 w 44"/>
                <a:gd name="T27" fmla="*/ 11 h 70"/>
                <a:gd name="T28" fmla="*/ 0 w 44"/>
                <a:gd name="T29" fmla="*/ 14 h 70"/>
                <a:gd name="T30" fmla="*/ 0 w 44"/>
                <a:gd name="T31" fmla="*/ 18 h 70"/>
                <a:gd name="T32" fmla="*/ 0 w 44"/>
                <a:gd name="T33" fmla="*/ 16 h 70"/>
                <a:gd name="T34" fmla="*/ 2 w 44"/>
                <a:gd name="T35" fmla="*/ 16 h 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70"/>
                <a:gd name="T56" fmla="*/ 44 w 44"/>
                <a:gd name="T57" fmla="*/ 70 h 7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70">
                  <a:moveTo>
                    <a:pt x="11" y="64"/>
                  </a:moveTo>
                  <a:lnTo>
                    <a:pt x="20" y="66"/>
                  </a:lnTo>
                  <a:lnTo>
                    <a:pt x="22" y="58"/>
                  </a:lnTo>
                  <a:lnTo>
                    <a:pt x="24" y="50"/>
                  </a:lnTo>
                  <a:lnTo>
                    <a:pt x="27" y="42"/>
                  </a:lnTo>
                  <a:lnTo>
                    <a:pt x="30" y="36"/>
                  </a:lnTo>
                  <a:lnTo>
                    <a:pt x="39" y="18"/>
                  </a:lnTo>
                  <a:lnTo>
                    <a:pt x="44" y="13"/>
                  </a:lnTo>
                  <a:lnTo>
                    <a:pt x="36" y="7"/>
                  </a:lnTo>
                  <a:lnTo>
                    <a:pt x="28" y="0"/>
                  </a:lnTo>
                  <a:lnTo>
                    <a:pt x="20" y="11"/>
                  </a:lnTo>
                  <a:lnTo>
                    <a:pt x="11" y="24"/>
                  </a:lnTo>
                  <a:lnTo>
                    <a:pt x="8" y="36"/>
                  </a:lnTo>
                  <a:lnTo>
                    <a:pt x="5" y="44"/>
                  </a:lnTo>
                  <a:lnTo>
                    <a:pt x="3" y="55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11" y="6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1" name="Freeform 349"/>
            <p:cNvSpPr>
              <a:spLocks/>
            </p:cNvSpPr>
            <p:nvPr/>
          </p:nvSpPr>
          <p:spPr bwMode="auto">
            <a:xfrm>
              <a:off x="3177" y="2827"/>
              <a:ext cx="17" cy="13"/>
            </a:xfrm>
            <a:custGeom>
              <a:avLst/>
              <a:gdLst>
                <a:gd name="T0" fmla="*/ 3 w 36"/>
                <a:gd name="T1" fmla="*/ 5 h 28"/>
                <a:gd name="T2" fmla="*/ 4 w 36"/>
                <a:gd name="T3" fmla="*/ 6 h 28"/>
                <a:gd name="T4" fmla="*/ 8 w 36"/>
                <a:gd name="T5" fmla="*/ 3 h 28"/>
                <a:gd name="T6" fmla="*/ 7 w 36"/>
                <a:gd name="T7" fmla="*/ 1 h 28"/>
                <a:gd name="T8" fmla="*/ 5 w 36"/>
                <a:gd name="T9" fmla="*/ 0 h 28"/>
                <a:gd name="T10" fmla="*/ 0 w 36"/>
                <a:gd name="T11" fmla="*/ 5 h 28"/>
                <a:gd name="T12" fmla="*/ 1 w 36"/>
                <a:gd name="T13" fmla="*/ 3 h 28"/>
                <a:gd name="T14" fmla="*/ 3 w 36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8"/>
                <a:gd name="T26" fmla="*/ 36 w 3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8">
                  <a:moveTo>
                    <a:pt x="14" y="22"/>
                  </a:moveTo>
                  <a:lnTo>
                    <a:pt x="20" y="28"/>
                  </a:lnTo>
                  <a:lnTo>
                    <a:pt x="36" y="12"/>
                  </a:lnTo>
                  <a:lnTo>
                    <a:pt x="29" y="6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6" y="15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2" name="Freeform 350"/>
            <p:cNvSpPr>
              <a:spLocks/>
            </p:cNvSpPr>
            <p:nvPr/>
          </p:nvSpPr>
          <p:spPr bwMode="auto">
            <a:xfrm>
              <a:off x="3188" y="2823"/>
              <a:ext cx="10" cy="10"/>
            </a:xfrm>
            <a:custGeom>
              <a:avLst/>
              <a:gdLst>
                <a:gd name="T0" fmla="*/ 2 w 20"/>
                <a:gd name="T1" fmla="*/ 3 h 22"/>
                <a:gd name="T2" fmla="*/ 3 w 20"/>
                <a:gd name="T3" fmla="*/ 5 h 22"/>
                <a:gd name="T4" fmla="*/ 5 w 20"/>
                <a:gd name="T5" fmla="*/ 3 h 22"/>
                <a:gd name="T6" fmla="*/ 4 w 20"/>
                <a:gd name="T7" fmla="*/ 2 h 22"/>
                <a:gd name="T8" fmla="*/ 2 w 20"/>
                <a:gd name="T9" fmla="*/ 0 h 22"/>
                <a:gd name="T10" fmla="*/ 2 w 20"/>
                <a:gd name="T11" fmla="*/ 0 h 22"/>
                <a:gd name="T12" fmla="*/ 0 w 20"/>
                <a:gd name="T13" fmla="*/ 2 h 22"/>
                <a:gd name="T14" fmla="*/ 2 w 20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2"/>
                <a:gd name="T26" fmla="*/ 20 w 2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2">
                  <a:moveTo>
                    <a:pt x="6" y="14"/>
                  </a:moveTo>
                  <a:lnTo>
                    <a:pt x="13" y="22"/>
                  </a:lnTo>
                  <a:lnTo>
                    <a:pt x="20" y="16"/>
                  </a:lnTo>
                  <a:lnTo>
                    <a:pt x="1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3" name="Freeform 351"/>
            <p:cNvSpPr>
              <a:spLocks/>
            </p:cNvSpPr>
            <p:nvPr/>
          </p:nvSpPr>
          <p:spPr bwMode="auto">
            <a:xfrm>
              <a:off x="3188" y="2820"/>
              <a:ext cx="14" cy="10"/>
            </a:xfrm>
            <a:custGeom>
              <a:avLst/>
              <a:gdLst>
                <a:gd name="T0" fmla="*/ 4 w 28"/>
                <a:gd name="T1" fmla="*/ 3 h 22"/>
                <a:gd name="T2" fmla="*/ 5 w 28"/>
                <a:gd name="T3" fmla="*/ 5 h 22"/>
                <a:gd name="T4" fmla="*/ 7 w 28"/>
                <a:gd name="T5" fmla="*/ 3 h 22"/>
                <a:gd name="T6" fmla="*/ 5 w 28"/>
                <a:gd name="T7" fmla="*/ 0 h 22"/>
                <a:gd name="T8" fmla="*/ 0 w 28"/>
                <a:gd name="T9" fmla="*/ 2 h 22"/>
                <a:gd name="T10" fmla="*/ 2 w 28"/>
                <a:gd name="T11" fmla="*/ 1 h 22"/>
                <a:gd name="T12" fmla="*/ 4 w 28"/>
                <a:gd name="T13" fmla="*/ 3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2"/>
                <a:gd name="T23" fmla="*/ 28 w 28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2">
                  <a:moveTo>
                    <a:pt x="14" y="14"/>
                  </a:moveTo>
                  <a:lnTo>
                    <a:pt x="19" y="22"/>
                  </a:lnTo>
                  <a:lnTo>
                    <a:pt x="28" y="16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8" y="6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4" name="Freeform 352"/>
            <p:cNvSpPr>
              <a:spLocks/>
            </p:cNvSpPr>
            <p:nvPr/>
          </p:nvSpPr>
          <p:spPr bwMode="auto">
            <a:xfrm>
              <a:off x="3170" y="2743"/>
              <a:ext cx="10" cy="11"/>
            </a:xfrm>
            <a:custGeom>
              <a:avLst/>
              <a:gdLst>
                <a:gd name="T0" fmla="*/ 0 w 22"/>
                <a:gd name="T1" fmla="*/ 0 h 21"/>
                <a:gd name="T2" fmla="*/ 0 w 22"/>
                <a:gd name="T3" fmla="*/ 6 h 21"/>
                <a:gd name="T4" fmla="*/ 5 w 22"/>
                <a:gd name="T5" fmla="*/ 6 h 21"/>
                <a:gd name="T6" fmla="*/ 5 w 22"/>
                <a:gd name="T7" fmla="*/ 3 h 21"/>
                <a:gd name="T8" fmla="*/ 5 w 22"/>
                <a:gd name="T9" fmla="*/ 0 h 21"/>
                <a:gd name="T10" fmla="*/ 0 w 22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1"/>
                <a:gd name="T20" fmla="*/ 22 w 22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1">
                  <a:moveTo>
                    <a:pt x="0" y="0"/>
                  </a:moveTo>
                  <a:lnTo>
                    <a:pt x="0" y="21"/>
                  </a:lnTo>
                  <a:lnTo>
                    <a:pt x="22" y="21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5" name="Freeform 353"/>
            <p:cNvSpPr>
              <a:spLocks/>
            </p:cNvSpPr>
            <p:nvPr/>
          </p:nvSpPr>
          <p:spPr bwMode="auto">
            <a:xfrm>
              <a:off x="3178" y="2743"/>
              <a:ext cx="6" cy="11"/>
            </a:xfrm>
            <a:custGeom>
              <a:avLst/>
              <a:gdLst>
                <a:gd name="T0" fmla="*/ 1 w 13"/>
                <a:gd name="T1" fmla="*/ 3 h 21"/>
                <a:gd name="T2" fmla="*/ 0 w 13"/>
                <a:gd name="T3" fmla="*/ 5 h 21"/>
                <a:gd name="T4" fmla="*/ 0 w 13"/>
                <a:gd name="T5" fmla="*/ 6 h 21"/>
                <a:gd name="T6" fmla="*/ 2 w 13"/>
                <a:gd name="T7" fmla="*/ 3 h 21"/>
                <a:gd name="T8" fmla="*/ 3 w 13"/>
                <a:gd name="T9" fmla="*/ 1 h 21"/>
                <a:gd name="T10" fmla="*/ 1 w 13"/>
                <a:gd name="T11" fmla="*/ 0 h 21"/>
                <a:gd name="T12" fmla="*/ 1 w 13"/>
                <a:gd name="T13" fmla="*/ 0 h 21"/>
                <a:gd name="T14" fmla="*/ 1 w 13"/>
                <a:gd name="T15" fmla="*/ 3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21"/>
                <a:gd name="T26" fmla="*/ 13 w 13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21">
                  <a:moveTo>
                    <a:pt x="5" y="11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8" y="12"/>
                  </a:lnTo>
                  <a:lnTo>
                    <a:pt x="13" y="3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6" name="Freeform 354"/>
            <p:cNvSpPr>
              <a:spLocks/>
            </p:cNvSpPr>
            <p:nvPr/>
          </p:nvSpPr>
          <p:spPr bwMode="auto">
            <a:xfrm>
              <a:off x="3180" y="2744"/>
              <a:ext cx="4" cy="11"/>
            </a:xfrm>
            <a:custGeom>
              <a:avLst/>
              <a:gdLst>
                <a:gd name="T0" fmla="*/ 0 w 10"/>
                <a:gd name="T1" fmla="*/ 5 h 22"/>
                <a:gd name="T2" fmla="*/ 0 w 10"/>
                <a:gd name="T3" fmla="*/ 6 h 22"/>
                <a:gd name="T4" fmla="*/ 2 w 10"/>
                <a:gd name="T5" fmla="*/ 6 h 22"/>
                <a:gd name="T6" fmla="*/ 2 w 10"/>
                <a:gd name="T7" fmla="*/ 3 h 22"/>
                <a:gd name="T8" fmla="*/ 2 w 10"/>
                <a:gd name="T9" fmla="*/ 0 h 22"/>
                <a:gd name="T10" fmla="*/ 1 w 10"/>
                <a:gd name="T11" fmla="*/ 0 h 22"/>
                <a:gd name="T12" fmla="*/ 1 w 10"/>
                <a:gd name="T13" fmla="*/ 3 h 22"/>
                <a:gd name="T14" fmla="*/ 0 w 10"/>
                <a:gd name="T15" fmla="*/ 5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2"/>
                <a:gd name="T26" fmla="*/ 10 w 1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2">
                  <a:moveTo>
                    <a:pt x="0" y="20"/>
                  </a:moveTo>
                  <a:lnTo>
                    <a:pt x="3" y="22"/>
                  </a:lnTo>
                  <a:lnTo>
                    <a:pt x="10" y="22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5" y="0"/>
                  </a:lnTo>
                  <a:lnTo>
                    <a:pt x="5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7" name="Freeform 355"/>
            <p:cNvSpPr>
              <a:spLocks/>
            </p:cNvSpPr>
            <p:nvPr/>
          </p:nvSpPr>
          <p:spPr bwMode="auto">
            <a:xfrm>
              <a:off x="3182" y="2744"/>
              <a:ext cx="6" cy="11"/>
            </a:xfrm>
            <a:custGeom>
              <a:avLst/>
              <a:gdLst>
                <a:gd name="T0" fmla="*/ 2 w 12"/>
                <a:gd name="T1" fmla="*/ 3 h 22"/>
                <a:gd name="T2" fmla="*/ 0 w 12"/>
                <a:gd name="T3" fmla="*/ 5 h 22"/>
                <a:gd name="T4" fmla="*/ 1 w 12"/>
                <a:gd name="T5" fmla="*/ 6 h 22"/>
                <a:gd name="T6" fmla="*/ 2 w 12"/>
                <a:gd name="T7" fmla="*/ 3 h 22"/>
                <a:gd name="T8" fmla="*/ 3 w 12"/>
                <a:gd name="T9" fmla="*/ 1 h 22"/>
                <a:gd name="T10" fmla="*/ 2 w 12"/>
                <a:gd name="T11" fmla="*/ 0 h 22"/>
                <a:gd name="T12" fmla="*/ 2 w 12"/>
                <a:gd name="T13" fmla="*/ 0 h 22"/>
                <a:gd name="T14" fmla="*/ 2 w 12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2"/>
                <a:gd name="T26" fmla="*/ 12 w 12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2">
                  <a:moveTo>
                    <a:pt x="5" y="11"/>
                  </a:moveTo>
                  <a:lnTo>
                    <a:pt x="0" y="20"/>
                  </a:lnTo>
                  <a:lnTo>
                    <a:pt x="3" y="22"/>
                  </a:lnTo>
                  <a:lnTo>
                    <a:pt x="8" y="13"/>
                  </a:lnTo>
                  <a:lnTo>
                    <a:pt x="12" y="3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8" name="Freeform 356"/>
            <p:cNvSpPr>
              <a:spLocks/>
            </p:cNvSpPr>
            <p:nvPr/>
          </p:nvSpPr>
          <p:spPr bwMode="auto">
            <a:xfrm>
              <a:off x="3183" y="2744"/>
              <a:ext cx="4" cy="11"/>
            </a:xfrm>
            <a:custGeom>
              <a:avLst/>
              <a:gdLst>
                <a:gd name="T0" fmla="*/ 0 w 8"/>
                <a:gd name="T1" fmla="*/ 5 h 22"/>
                <a:gd name="T2" fmla="*/ 0 w 8"/>
                <a:gd name="T3" fmla="*/ 5 h 22"/>
                <a:gd name="T4" fmla="*/ 1 w 8"/>
                <a:gd name="T5" fmla="*/ 6 h 22"/>
                <a:gd name="T6" fmla="*/ 2 w 8"/>
                <a:gd name="T7" fmla="*/ 6 h 22"/>
                <a:gd name="T8" fmla="*/ 2 w 8"/>
                <a:gd name="T9" fmla="*/ 3 h 22"/>
                <a:gd name="T10" fmla="*/ 2 w 8"/>
                <a:gd name="T11" fmla="*/ 0 h 22"/>
                <a:gd name="T12" fmla="*/ 1 w 8"/>
                <a:gd name="T13" fmla="*/ 0 h 22"/>
                <a:gd name="T14" fmla="*/ 1 w 8"/>
                <a:gd name="T15" fmla="*/ 3 h 22"/>
                <a:gd name="T16" fmla="*/ 0 w 8"/>
                <a:gd name="T17" fmla="*/ 5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2"/>
                <a:gd name="T29" fmla="*/ 8 w 8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2">
                  <a:moveTo>
                    <a:pt x="0" y="20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89" name="Freeform 357"/>
            <p:cNvSpPr>
              <a:spLocks/>
            </p:cNvSpPr>
            <p:nvPr/>
          </p:nvSpPr>
          <p:spPr bwMode="auto">
            <a:xfrm>
              <a:off x="3186" y="2744"/>
              <a:ext cx="5" cy="11"/>
            </a:xfrm>
            <a:custGeom>
              <a:avLst/>
              <a:gdLst>
                <a:gd name="T0" fmla="*/ 1 w 10"/>
                <a:gd name="T1" fmla="*/ 3 h 22"/>
                <a:gd name="T2" fmla="*/ 0 w 10"/>
                <a:gd name="T3" fmla="*/ 5 h 22"/>
                <a:gd name="T4" fmla="*/ 1 w 10"/>
                <a:gd name="T5" fmla="*/ 6 h 22"/>
                <a:gd name="T6" fmla="*/ 2 w 10"/>
                <a:gd name="T7" fmla="*/ 3 h 22"/>
                <a:gd name="T8" fmla="*/ 3 w 10"/>
                <a:gd name="T9" fmla="*/ 1 h 22"/>
                <a:gd name="T10" fmla="*/ 2 w 10"/>
                <a:gd name="T11" fmla="*/ 1 h 22"/>
                <a:gd name="T12" fmla="*/ 1 w 10"/>
                <a:gd name="T13" fmla="*/ 0 h 22"/>
                <a:gd name="T14" fmla="*/ 1 w 10"/>
                <a:gd name="T15" fmla="*/ 0 h 22"/>
                <a:gd name="T16" fmla="*/ 1 w 10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2"/>
                <a:gd name="T29" fmla="*/ 10 w 1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2">
                  <a:moveTo>
                    <a:pt x="3" y="11"/>
                  </a:moveTo>
                  <a:lnTo>
                    <a:pt x="0" y="20"/>
                  </a:lnTo>
                  <a:lnTo>
                    <a:pt x="4" y="22"/>
                  </a:lnTo>
                  <a:lnTo>
                    <a:pt x="7" y="12"/>
                  </a:lnTo>
                  <a:lnTo>
                    <a:pt x="10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0" name="Freeform 358"/>
            <p:cNvSpPr>
              <a:spLocks/>
            </p:cNvSpPr>
            <p:nvPr/>
          </p:nvSpPr>
          <p:spPr bwMode="auto">
            <a:xfrm>
              <a:off x="3188" y="2745"/>
              <a:ext cx="3" cy="11"/>
            </a:xfrm>
            <a:custGeom>
              <a:avLst/>
              <a:gdLst>
                <a:gd name="T0" fmla="*/ 0 w 6"/>
                <a:gd name="T1" fmla="*/ 6 h 22"/>
                <a:gd name="T2" fmla="*/ 0 w 6"/>
                <a:gd name="T3" fmla="*/ 6 h 22"/>
                <a:gd name="T4" fmla="*/ 1 w 6"/>
                <a:gd name="T5" fmla="*/ 6 h 22"/>
                <a:gd name="T6" fmla="*/ 2 w 6"/>
                <a:gd name="T7" fmla="*/ 6 h 22"/>
                <a:gd name="T8" fmla="*/ 2 w 6"/>
                <a:gd name="T9" fmla="*/ 3 h 22"/>
                <a:gd name="T10" fmla="*/ 2 w 6"/>
                <a:gd name="T11" fmla="*/ 0 h 22"/>
                <a:gd name="T12" fmla="*/ 1 w 6"/>
                <a:gd name="T13" fmla="*/ 0 h 22"/>
                <a:gd name="T14" fmla="*/ 1 w 6"/>
                <a:gd name="T15" fmla="*/ 3 h 22"/>
                <a:gd name="T16" fmla="*/ 0 w 6"/>
                <a:gd name="T17" fmla="*/ 6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2"/>
                <a:gd name="T29" fmla="*/ 6 w 6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2">
                  <a:moveTo>
                    <a:pt x="0" y="21"/>
                  </a:moveTo>
                  <a:lnTo>
                    <a:pt x="0" y="21"/>
                  </a:lnTo>
                  <a:lnTo>
                    <a:pt x="3" y="22"/>
                  </a:lnTo>
                  <a:lnTo>
                    <a:pt x="6" y="22"/>
                  </a:lnTo>
                  <a:lnTo>
                    <a:pt x="6" y="11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1" name="Freeform 359"/>
            <p:cNvSpPr>
              <a:spLocks/>
            </p:cNvSpPr>
            <p:nvPr/>
          </p:nvSpPr>
          <p:spPr bwMode="auto">
            <a:xfrm>
              <a:off x="3188" y="2745"/>
              <a:ext cx="7" cy="10"/>
            </a:xfrm>
            <a:custGeom>
              <a:avLst/>
              <a:gdLst>
                <a:gd name="T0" fmla="*/ 2 w 14"/>
                <a:gd name="T1" fmla="*/ 3 h 19"/>
                <a:gd name="T2" fmla="*/ 0 w 14"/>
                <a:gd name="T3" fmla="*/ 5 h 19"/>
                <a:gd name="T4" fmla="*/ 1 w 14"/>
                <a:gd name="T5" fmla="*/ 5 h 19"/>
                <a:gd name="T6" fmla="*/ 2 w 14"/>
                <a:gd name="T7" fmla="*/ 4 h 19"/>
                <a:gd name="T8" fmla="*/ 4 w 14"/>
                <a:gd name="T9" fmla="*/ 2 h 19"/>
                <a:gd name="T10" fmla="*/ 4 w 14"/>
                <a:gd name="T11" fmla="*/ 2 h 19"/>
                <a:gd name="T12" fmla="*/ 2 w 14"/>
                <a:gd name="T13" fmla="*/ 0 h 19"/>
                <a:gd name="T14" fmla="*/ 2 w 14"/>
                <a:gd name="T15" fmla="*/ 0 h 19"/>
                <a:gd name="T16" fmla="*/ 2 w 14"/>
                <a:gd name="T17" fmla="*/ 3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9"/>
                <a:gd name="T29" fmla="*/ 14 w 14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9">
                  <a:moveTo>
                    <a:pt x="6" y="11"/>
                  </a:moveTo>
                  <a:lnTo>
                    <a:pt x="0" y="17"/>
                  </a:lnTo>
                  <a:lnTo>
                    <a:pt x="2" y="19"/>
                  </a:lnTo>
                  <a:lnTo>
                    <a:pt x="8" y="13"/>
                  </a:lnTo>
                  <a:lnTo>
                    <a:pt x="14" y="7"/>
                  </a:lnTo>
                  <a:lnTo>
                    <a:pt x="13" y="5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2" name="Freeform 360"/>
            <p:cNvSpPr>
              <a:spLocks/>
            </p:cNvSpPr>
            <p:nvPr/>
          </p:nvSpPr>
          <p:spPr bwMode="auto">
            <a:xfrm>
              <a:off x="3189" y="2747"/>
              <a:ext cx="17" cy="12"/>
            </a:xfrm>
            <a:custGeom>
              <a:avLst/>
              <a:gdLst>
                <a:gd name="T0" fmla="*/ 0 w 34"/>
                <a:gd name="T1" fmla="*/ 4 h 24"/>
                <a:gd name="T2" fmla="*/ 0 w 34"/>
                <a:gd name="T3" fmla="*/ 4 h 24"/>
                <a:gd name="T4" fmla="*/ 1 w 34"/>
                <a:gd name="T5" fmla="*/ 5 h 24"/>
                <a:gd name="T6" fmla="*/ 4 w 34"/>
                <a:gd name="T7" fmla="*/ 5 h 24"/>
                <a:gd name="T8" fmla="*/ 5 w 34"/>
                <a:gd name="T9" fmla="*/ 6 h 24"/>
                <a:gd name="T10" fmla="*/ 7 w 34"/>
                <a:gd name="T11" fmla="*/ 6 h 24"/>
                <a:gd name="T12" fmla="*/ 8 w 34"/>
                <a:gd name="T13" fmla="*/ 4 h 24"/>
                <a:gd name="T14" fmla="*/ 9 w 34"/>
                <a:gd name="T15" fmla="*/ 2 h 24"/>
                <a:gd name="T16" fmla="*/ 7 w 34"/>
                <a:gd name="T17" fmla="*/ 1 h 24"/>
                <a:gd name="T18" fmla="*/ 5 w 34"/>
                <a:gd name="T19" fmla="*/ 1 h 24"/>
                <a:gd name="T20" fmla="*/ 2 w 34"/>
                <a:gd name="T21" fmla="*/ 0 h 24"/>
                <a:gd name="T22" fmla="*/ 2 w 34"/>
                <a:gd name="T23" fmla="*/ 3 h 24"/>
                <a:gd name="T24" fmla="*/ 0 w 34"/>
                <a:gd name="T25" fmla="*/ 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24"/>
                <a:gd name="T41" fmla="*/ 34 w 3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24">
                  <a:moveTo>
                    <a:pt x="0" y="15"/>
                  </a:moveTo>
                  <a:lnTo>
                    <a:pt x="0" y="15"/>
                  </a:lnTo>
                  <a:lnTo>
                    <a:pt x="4" y="18"/>
                  </a:lnTo>
                  <a:lnTo>
                    <a:pt x="14" y="20"/>
                  </a:lnTo>
                  <a:lnTo>
                    <a:pt x="18" y="21"/>
                  </a:lnTo>
                  <a:lnTo>
                    <a:pt x="28" y="24"/>
                  </a:lnTo>
                  <a:lnTo>
                    <a:pt x="31" y="15"/>
                  </a:lnTo>
                  <a:lnTo>
                    <a:pt x="34" y="6"/>
                  </a:lnTo>
                  <a:lnTo>
                    <a:pt x="28" y="3"/>
                  </a:lnTo>
                  <a:lnTo>
                    <a:pt x="17" y="1"/>
                  </a:lnTo>
                  <a:lnTo>
                    <a:pt x="8" y="0"/>
                  </a:lnTo>
                  <a:lnTo>
                    <a:pt x="6" y="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3" name="Freeform 361"/>
            <p:cNvSpPr>
              <a:spLocks/>
            </p:cNvSpPr>
            <p:nvPr/>
          </p:nvSpPr>
          <p:spPr bwMode="auto">
            <a:xfrm>
              <a:off x="3202" y="2750"/>
              <a:ext cx="15" cy="15"/>
            </a:xfrm>
            <a:custGeom>
              <a:avLst/>
              <a:gdLst>
                <a:gd name="T0" fmla="*/ 2 w 30"/>
                <a:gd name="T1" fmla="*/ 3 h 29"/>
                <a:gd name="T2" fmla="*/ 0 w 30"/>
                <a:gd name="T3" fmla="*/ 5 h 29"/>
                <a:gd name="T4" fmla="*/ 2 w 30"/>
                <a:gd name="T5" fmla="*/ 6 h 29"/>
                <a:gd name="T6" fmla="*/ 4 w 30"/>
                <a:gd name="T7" fmla="*/ 7 h 29"/>
                <a:gd name="T8" fmla="*/ 5 w 30"/>
                <a:gd name="T9" fmla="*/ 8 h 29"/>
                <a:gd name="T10" fmla="*/ 7 w 30"/>
                <a:gd name="T11" fmla="*/ 5 h 29"/>
                <a:gd name="T12" fmla="*/ 8 w 30"/>
                <a:gd name="T13" fmla="*/ 3 h 29"/>
                <a:gd name="T14" fmla="*/ 6 w 30"/>
                <a:gd name="T15" fmla="*/ 2 h 29"/>
                <a:gd name="T16" fmla="*/ 4 w 30"/>
                <a:gd name="T17" fmla="*/ 1 h 29"/>
                <a:gd name="T18" fmla="*/ 4 w 30"/>
                <a:gd name="T19" fmla="*/ 1 h 29"/>
                <a:gd name="T20" fmla="*/ 2 w 30"/>
                <a:gd name="T21" fmla="*/ 0 h 29"/>
                <a:gd name="T22" fmla="*/ 2 w 30"/>
                <a:gd name="T23" fmla="*/ 3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29"/>
                <a:gd name="T38" fmla="*/ 30 w 30"/>
                <a:gd name="T39" fmla="*/ 29 h 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29">
                  <a:moveTo>
                    <a:pt x="5" y="9"/>
                  </a:moveTo>
                  <a:lnTo>
                    <a:pt x="0" y="18"/>
                  </a:lnTo>
                  <a:lnTo>
                    <a:pt x="6" y="21"/>
                  </a:lnTo>
                  <a:lnTo>
                    <a:pt x="14" y="26"/>
                  </a:lnTo>
                  <a:lnTo>
                    <a:pt x="20" y="29"/>
                  </a:lnTo>
                  <a:lnTo>
                    <a:pt x="25" y="20"/>
                  </a:lnTo>
                  <a:lnTo>
                    <a:pt x="30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4" name="Freeform 362"/>
            <p:cNvSpPr>
              <a:spLocks/>
            </p:cNvSpPr>
            <p:nvPr/>
          </p:nvSpPr>
          <p:spPr bwMode="auto">
            <a:xfrm>
              <a:off x="3211" y="2755"/>
              <a:ext cx="11" cy="13"/>
            </a:xfrm>
            <a:custGeom>
              <a:avLst/>
              <a:gdLst>
                <a:gd name="T0" fmla="*/ 2 w 21"/>
                <a:gd name="T1" fmla="*/ 3 h 26"/>
                <a:gd name="T2" fmla="*/ 0 w 21"/>
                <a:gd name="T3" fmla="*/ 5 h 26"/>
                <a:gd name="T4" fmla="*/ 3 w 21"/>
                <a:gd name="T5" fmla="*/ 7 h 26"/>
                <a:gd name="T6" fmla="*/ 4 w 21"/>
                <a:gd name="T7" fmla="*/ 5 h 26"/>
                <a:gd name="T8" fmla="*/ 6 w 21"/>
                <a:gd name="T9" fmla="*/ 4 h 26"/>
                <a:gd name="T10" fmla="*/ 2 w 21"/>
                <a:gd name="T11" fmla="*/ 0 h 26"/>
                <a:gd name="T12" fmla="*/ 3 w 21"/>
                <a:gd name="T13" fmla="*/ 1 h 26"/>
                <a:gd name="T14" fmla="*/ 2 w 21"/>
                <a:gd name="T15" fmla="*/ 3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6"/>
                <a:gd name="T26" fmla="*/ 21 w 21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6">
                  <a:moveTo>
                    <a:pt x="6" y="11"/>
                  </a:moveTo>
                  <a:lnTo>
                    <a:pt x="0" y="17"/>
                  </a:lnTo>
                  <a:lnTo>
                    <a:pt x="9" y="26"/>
                  </a:lnTo>
                  <a:lnTo>
                    <a:pt x="15" y="20"/>
                  </a:lnTo>
                  <a:lnTo>
                    <a:pt x="21" y="14"/>
                  </a:lnTo>
                  <a:lnTo>
                    <a:pt x="7" y="0"/>
                  </a:lnTo>
                  <a:lnTo>
                    <a:pt x="11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5" name="Freeform 363"/>
            <p:cNvSpPr>
              <a:spLocks/>
            </p:cNvSpPr>
            <p:nvPr/>
          </p:nvSpPr>
          <p:spPr bwMode="auto">
            <a:xfrm>
              <a:off x="3215" y="2761"/>
              <a:ext cx="15" cy="17"/>
            </a:xfrm>
            <a:custGeom>
              <a:avLst/>
              <a:gdLst>
                <a:gd name="T0" fmla="*/ 2 w 30"/>
                <a:gd name="T1" fmla="*/ 2 h 32"/>
                <a:gd name="T2" fmla="*/ 0 w 30"/>
                <a:gd name="T3" fmla="*/ 3 h 32"/>
                <a:gd name="T4" fmla="*/ 1 w 30"/>
                <a:gd name="T5" fmla="*/ 4 h 32"/>
                <a:gd name="T6" fmla="*/ 2 w 30"/>
                <a:gd name="T7" fmla="*/ 7 h 32"/>
                <a:gd name="T8" fmla="*/ 2 w 30"/>
                <a:gd name="T9" fmla="*/ 9 h 32"/>
                <a:gd name="T10" fmla="*/ 5 w 30"/>
                <a:gd name="T11" fmla="*/ 9 h 32"/>
                <a:gd name="T12" fmla="*/ 8 w 30"/>
                <a:gd name="T13" fmla="*/ 9 h 32"/>
                <a:gd name="T14" fmla="*/ 8 w 30"/>
                <a:gd name="T15" fmla="*/ 6 h 32"/>
                <a:gd name="T16" fmla="*/ 6 w 30"/>
                <a:gd name="T17" fmla="*/ 3 h 32"/>
                <a:gd name="T18" fmla="*/ 6 w 30"/>
                <a:gd name="T19" fmla="*/ 2 h 32"/>
                <a:gd name="T20" fmla="*/ 4 w 30"/>
                <a:gd name="T21" fmla="*/ 0 h 32"/>
                <a:gd name="T22" fmla="*/ 2 w 30"/>
                <a:gd name="T23" fmla="*/ 2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2"/>
                <a:gd name="T38" fmla="*/ 30 w 30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2">
                  <a:moveTo>
                    <a:pt x="8" y="6"/>
                  </a:moveTo>
                  <a:lnTo>
                    <a:pt x="0" y="12"/>
                  </a:lnTo>
                  <a:lnTo>
                    <a:pt x="4" y="15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9" y="32"/>
                  </a:lnTo>
                  <a:lnTo>
                    <a:pt x="30" y="32"/>
                  </a:lnTo>
                  <a:lnTo>
                    <a:pt x="30" y="2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4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6" name="Freeform 364"/>
            <p:cNvSpPr>
              <a:spLocks/>
            </p:cNvSpPr>
            <p:nvPr/>
          </p:nvSpPr>
          <p:spPr bwMode="auto">
            <a:xfrm>
              <a:off x="3219" y="2775"/>
              <a:ext cx="11" cy="7"/>
            </a:xfrm>
            <a:custGeom>
              <a:avLst/>
              <a:gdLst>
                <a:gd name="T0" fmla="*/ 0 w 22"/>
                <a:gd name="T1" fmla="*/ 1 h 16"/>
                <a:gd name="T2" fmla="*/ 0 w 22"/>
                <a:gd name="T3" fmla="*/ 0 h 16"/>
                <a:gd name="T4" fmla="*/ 1 w 22"/>
                <a:gd name="T5" fmla="*/ 3 h 16"/>
                <a:gd name="T6" fmla="*/ 3 w 22"/>
                <a:gd name="T7" fmla="*/ 3 h 16"/>
                <a:gd name="T8" fmla="*/ 6 w 22"/>
                <a:gd name="T9" fmla="*/ 3 h 16"/>
                <a:gd name="T10" fmla="*/ 5 w 22"/>
                <a:gd name="T11" fmla="*/ 1 h 16"/>
                <a:gd name="T12" fmla="*/ 3 w 22"/>
                <a:gd name="T13" fmla="*/ 1 h 16"/>
                <a:gd name="T14" fmla="*/ 0 w 22"/>
                <a:gd name="T15" fmla="*/ 1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6"/>
                  </a:moveTo>
                  <a:lnTo>
                    <a:pt x="0" y="0"/>
                  </a:lnTo>
                  <a:lnTo>
                    <a:pt x="3" y="16"/>
                  </a:lnTo>
                  <a:lnTo>
                    <a:pt x="13" y="14"/>
                  </a:lnTo>
                  <a:lnTo>
                    <a:pt x="22" y="13"/>
                  </a:lnTo>
                  <a:lnTo>
                    <a:pt x="20" y="5"/>
                  </a:lnTo>
                  <a:lnTo>
                    <a:pt x="1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7" name="Freeform 365"/>
            <p:cNvSpPr>
              <a:spLocks/>
            </p:cNvSpPr>
            <p:nvPr/>
          </p:nvSpPr>
          <p:spPr bwMode="auto">
            <a:xfrm>
              <a:off x="3211" y="2781"/>
              <a:ext cx="20" cy="28"/>
            </a:xfrm>
            <a:custGeom>
              <a:avLst/>
              <a:gdLst>
                <a:gd name="T0" fmla="*/ 8 w 38"/>
                <a:gd name="T1" fmla="*/ 1 h 55"/>
                <a:gd name="T2" fmla="*/ 5 w 38"/>
                <a:gd name="T3" fmla="*/ 1 h 55"/>
                <a:gd name="T4" fmla="*/ 5 w 38"/>
                <a:gd name="T5" fmla="*/ 3 h 55"/>
                <a:gd name="T6" fmla="*/ 4 w 38"/>
                <a:gd name="T7" fmla="*/ 4 h 55"/>
                <a:gd name="T8" fmla="*/ 4 w 38"/>
                <a:gd name="T9" fmla="*/ 5 h 55"/>
                <a:gd name="T10" fmla="*/ 3 w 38"/>
                <a:gd name="T11" fmla="*/ 8 h 55"/>
                <a:gd name="T12" fmla="*/ 0 w 38"/>
                <a:gd name="T13" fmla="*/ 12 h 55"/>
                <a:gd name="T14" fmla="*/ 3 w 38"/>
                <a:gd name="T15" fmla="*/ 13 h 55"/>
                <a:gd name="T16" fmla="*/ 5 w 38"/>
                <a:gd name="T17" fmla="*/ 14 h 55"/>
                <a:gd name="T18" fmla="*/ 8 w 38"/>
                <a:gd name="T19" fmla="*/ 10 h 55"/>
                <a:gd name="T20" fmla="*/ 9 w 38"/>
                <a:gd name="T21" fmla="*/ 8 h 55"/>
                <a:gd name="T22" fmla="*/ 9 w 38"/>
                <a:gd name="T23" fmla="*/ 6 h 55"/>
                <a:gd name="T24" fmla="*/ 11 w 38"/>
                <a:gd name="T25" fmla="*/ 2 h 55"/>
                <a:gd name="T26" fmla="*/ 11 w 38"/>
                <a:gd name="T27" fmla="*/ 2 h 55"/>
                <a:gd name="T28" fmla="*/ 10 w 38"/>
                <a:gd name="T29" fmla="*/ 0 h 55"/>
                <a:gd name="T30" fmla="*/ 8 w 38"/>
                <a:gd name="T31" fmla="*/ 1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8"/>
                <a:gd name="T49" fmla="*/ 0 h 55"/>
                <a:gd name="T50" fmla="*/ 38 w 38"/>
                <a:gd name="T51" fmla="*/ 55 h 5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8" h="55">
                  <a:moveTo>
                    <a:pt x="28" y="1"/>
                  </a:moveTo>
                  <a:lnTo>
                    <a:pt x="17" y="1"/>
                  </a:lnTo>
                  <a:lnTo>
                    <a:pt x="17" y="10"/>
                  </a:lnTo>
                  <a:lnTo>
                    <a:pt x="15" y="14"/>
                  </a:lnTo>
                  <a:lnTo>
                    <a:pt x="14" y="20"/>
                  </a:lnTo>
                  <a:lnTo>
                    <a:pt x="9" y="31"/>
                  </a:lnTo>
                  <a:lnTo>
                    <a:pt x="0" y="46"/>
                  </a:lnTo>
                  <a:lnTo>
                    <a:pt x="9" y="51"/>
                  </a:lnTo>
                  <a:lnTo>
                    <a:pt x="18" y="55"/>
                  </a:lnTo>
                  <a:lnTo>
                    <a:pt x="28" y="40"/>
                  </a:lnTo>
                  <a:lnTo>
                    <a:pt x="32" y="32"/>
                  </a:lnTo>
                  <a:lnTo>
                    <a:pt x="34" y="23"/>
                  </a:lnTo>
                  <a:lnTo>
                    <a:pt x="38" y="7"/>
                  </a:lnTo>
                  <a:lnTo>
                    <a:pt x="37" y="0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8" name="Freeform 366"/>
            <p:cNvSpPr>
              <a:spLocks/>
            </p:cNvSpPr>
            <p:nvPr/>
          </p:nvSpPr>
          <p:spPr bwMode="auto">
            <a:xfrm>
              <a:off x="3206" y="2797"/>
              <a:ext cx="22" cy="21"/>
            </a:xfrm>
            <a:custGeom>
              <a:avLst/>
              <a:gdLst>
                <a:gd name="T0" fmla="*/ 5 w 43"/>
                <a:gd name="T1" fmla="*/ 5 h 42"/>
                <a:gd name="T2" fmla="*/ 3 w 43"/>
                <a:gd name="T3" fmla="*/ 4 h 42"/>
                <a:gd name="T4" fmla="*/ 2 w 43"/>
                <a:gd name="T5" fmla="*/ 6 h 42"/>
                <a:gd name="T6" fmla="*/ 0 w 43"/>
                <a:gd name="T7" fmla="*/ 8 h 42"/>
                <a:gd name="T8" fmla="*/ 2 w 43"/>
                <a:gd name="T9" fmla="*/ 9 h 42"/>
                <a:gd name="T10" fmla="*/ 3 w 43"/>
                <a:gd name="T11" fmla="*/ 11 h 42"/>
                <a:gd name="T12" fmla="*/ 6 w 43"/>
                <a:gd name="T13" fmla="*/ 9 h 42"/>
                <a:gd name="T14" fmla="*/ 11 w 43"/>
                <a:gd name="T15" fmla="*/ 0 h 42"/>
                <a:gd name="T16" fmla="*/ 8 w 43"/>
                <a:gd name="T17" fmla="*/ 6 h 42"/>
                <a:gd name="T18" fmla="*/ 5 w 43"/>
                <a:gd name="T19" fmla="*/ 5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42"/>
                <a:gd name="T32" fmla="*/ 43 w 43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42">
                  <a:moveTo>
                    <a:pt x="20" y="19"/>
                  </a:moveTo>
                  <a:lnTo>
                    <a:pt x="12" y="14"/>
                  </a:lnTo>
                  <a:lnTo>
                    <a:pt x="6" y="23"/>
                  </a:lnTo>
                  <a:lnTo>
                    <a:pt x="0" y="30"/>
                  </a:lnTo>
                  <a:lnTo>
                    <a:pt x="6" y="36"/>
                  </a:lnTo>
                  <a:lnTo>
                    <a:pt x="12" y="42"/>
                  </a:lnTo>
                  <a:lnTo>
                    <a:pt x="22" y="33"/>
                  </a:lnTo>
                  <a:lnTo>
                    <a:pt x="43" y="0"/>
                  </a:lnTo>
                  <a:lnTo>
                    <a:pt x="29" y="23"/>
                  </a:lnTo>
                  <a:lnTo>
                    <a:pt x="20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99" name="Freeform 367"/>
            <p:cNvSpPr>
              <a:spLocks/>
            </p:cNvSpPr>
            <p:nvPr/>
          </p:nvSpPr>
          <p:spPr bwMode="auto">
            <a:xfrm>
              <a:off x="3202" y="2811"/>
              <a:ext cx="10" cy="11"/>
            </a:xfrm>
            <a:custGeom>
              <a:avLst/>
              <a:gdLst>
                <a:gd name="T0" fmla="*/ 4 w 20"/>
                <a:gd name="T1" fmla="*/ 2 h 22"/>
                <a:gd name="T2" fmla="*/ 2 w 20"/>
                <a:gd name="T3" fmla="*/ 0 h 22"/>
                <a:gd name="T4" fmla="*/ 0 w 20"/>
                <a:gd name="T5" fmla="*/ 2 h 22"/>
                <a:gd name="T6" fmla="*/ 2 w 20"/>
                <a:gd name="T7" fmla="*/ 4 h 22"/>
                <a:gd name="T8" fmla="*/ 3 w 20"/>
                <a:gd name="T9" fmla="*/ 6 h 22"/>
                <a:gd name="T10" fmla="*/ 3 w 20"/>
                <a:gd name="T11" fmla="*/ 6 h 22"/>
                <a:gd name="T12" fmla="*/ 5 w 20"/>
                <a:gd name="T13" fmla="*/ 4 h 22"/>
                <a:gd name="T14" fmla="*/ 4 w 20"/>
                <a:gd name="T15" fmla="*/ 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2"/>
                <a:gd name="T26" fmla="*/ 20 w 2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2">
                  <a:moveTo>
                    <a:pt x="14" y="8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6" y="14"/>
                  </a:lnTo>
                  <a:lnTo>
                    <a:pt x="13" y="22"/>
                  </a:lnTo>
                  <a:lnTo>
                    <a:pt x="20" y="14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0" name="Freeform 368"/>
            <p:cNvSpPr>
              <a:spLocks/>
            </p:cNvSpPr>
            <p:nvPr/>
          </p:nvSpPr>
          <p:spPr bwMode="auto">
            <a:xfrm>
              <a:off x="3193" y="2811"/>
              <a:ext cx="15" cy="19"/>
            </a:xfrm>
            <a:custGeom>
              <a:avLst/>
              <a:gdLst>
                <a:gd name="T0" fmla="*/ 4 w 31"/>
                <a:gd name="T1" fmla="*/ 2 h 37"/>
                <a:gd name="T2" fmla="*/ 6 w 31"/>
                <a:gd name="T3" fmla="*/ 0 h 37"/>
                <a:gd name="T4" fmla="*/ 3 w 31"/>
                <a:gd name="T5" fmla="*/ 3 h 37"/>
                <a:gd name="T6" fmla="*/ 0 w 31"/>
                <a:gd name="T7" fmla="*/ 6 h 37"/>
                <a:gd name="T8" fmla="*/ 3 w 31"/>
                <a:gd name="T9" fmla="*/ 10 h 37"/>
                <a:gd name="T10" fmla="*/ 4 w 31"/>
                <a:gd name="T11" fmla="*/ 9 h 37"/>
                <a:gd name="T12" fmla="*/ 7 w 31"/>
                <a:gd name="T13" fmla="*/ 5 h 37"/>
                <a:gd name="T14" fmla="*/ 6 w 31"/>
                <a:gd name="T15" fmla="*/ 4 h 37"/>
                <a:gd name="T16" fmla="*/ 4 w 31"/>
                <a:gd name="T17" fmla="*/ 2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7"/>
                <a:gd name="T29" fmla="*/ 31 w 31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7">
                  <a:moveTo>
                    <a:pt x="18" y="6"/>
                  </a:moveTo>
                  <a:lnTo>
                    <a:pt x="26" y="0"/>
                  </a:lnTo>
                  <a:lnTo>
                    <a:pt x="15" y="11"/>
                  </a:lnTo>
                  <a:lnTo>
                    <a:pt x="0" y="22"/>
                  </a:lnTo>
                  <a:lnTo>
                    <a:pt x="12" y="37"/>
                  </a:lnTo>
                  <a:lnTo>
                    <a:pt x="18" y="33"/>
                  </a:lnTo>
                  <a:lnTo>
                    <a:pt x="31" y="20"/>
                  </a:lnTo>
                  <a:lnTo>
                    <a:pt x="24" y="14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1" name="Freeform 369"/>
            <p:cNvSpPr>
              <a:spLocks/>
            </p:cNvSpPr>
            <p:nvPr/>
          </p:nvSpPr>
          <p:spPr bwMode="auto">
            <a:xfrm>
              <a:off x="3115" y="2712"/>
              <a:ext cx="57" cy="44"/>
            </a:xfrm>
            <a:custGeom>
              <a:avLst/>
              <a:gdLst>
                <a:gd name="T0" fmla="*/ 28 w 115"/>
                <a:gd name="T1" fmla="*/ 22 h 88"/>
                <a:gd name="T2" fmla="*/ 28 w 115"/>
                <a:gd name="T3" fmla="*/ 18 h 88"/>
                <a:gd name="T4" fmla="*/ 23 w 115"/>
                <a:gd name="T5" fmla="*/ 16 h 88"/>
                <a:gd name="T6" fmla="*/ 19 w 115"/>
                <a:gd name="T7" fmla="*/ 16 h 88"/>
                <a:gd name="T8" fmla="*/ 17 w 115"/>
                <a:gd name="T9" fmla="*/ 14 h 88"/>
                <a:gd name="T10" fmla="*/ 15 w 115"/>
                <a:gd name="T11" fmla="*/ 14 h 88"/>
                <a:gd name="T12" fmla="*/ 10 w 115"/>
                <a:gd name="T13" fmla="*/ 11 h 88"/>
                <a:gd name="T14" fmla="*/ 8 w 115"/>
                <a:gd name="T15" fmla="*/ 10 h 88"/>
                <a:gd name="T16" fmla="*/ 7 w 115"/>
                <a:gd name="T17" fmla="*/ 10 h 88"/>
                <a:gd name="T18" fmla="*/ 6 w 115"/>
                <a:gd name="T19" fmla="*/ 7 h 88"/>
                <a:gd name="T20" fmla="*/ 5 w 115"/>
                <a:gd name="T21" fmla="*/ 6 h 88"/>
                <a:gd name="T22" fmla="*/ 5 w 115"/>
                <a:gd name="T23" fmla="*/ 5 h 88"/>
                <a:gd name="T24" fmla="*/ 5 w 115"/>
                <a:gd name="T25" fmla="*/ 0 h 88"/>
                <a:gd name="T26" fmla="*/ 2 w 115"/>
                <a:gd name="T27" fmla="*/ 0 h 88"/>
                <a:gd name="T28" fmla="*/ 0 w 115"/>
                <a:gd name="T29" fmla="*/ 0 h 88"/>
                <a:gd name="T30" fmla="*/ 0 w 115"/>
                <a:gd name="T31" fmla="*/ 4 h 88"/>
                <a:gd name="T32" fmla="*/ 1 w 115"/>
                <a:gd name="T33" fmla="*/ 7 h 88"/>
                <a:gd name="T34" fmla="*/ 2 w 115"/>
                <a:gd name="T35" fmla="*/ 11 h 88"/>
                <a:gd name="T36" fmla="*/ 3 w 115"/>
                <a:gd name="T37" fmla="*/ 11 h 88"/>
                <a:gd name="T38" fmla="*/ 5 w 115"/>
                <a:gd name="T39" fmla="*/ 15 h 88"/>
                <a:gd name="T40" fmla="*/ 7 w 115"/>
                <a:gd name="T41" fmla="*/ 16 h 88"/>
                <a:gd name="T42" fmla="*/ 11 w 115"/>
                <a:gd name="T43" fmla="*/ 18 h 88"/>
                <a:gd name="T44" fmla="*/ 14 w 115"/>
                <a:gd name="T45" fmla="*/ 19 h 88"/>
                <a:gd name="T46" fmla="*/ 18 w 115"/>
                <a:gd name="T47" fmla="*/ 20 h 88"/>
                <a:gd name="T48" fmla="*/ 21 w 115"/>
                <a:gd name="T49" fmla="*/ 21 h 88"/>
                <a:gd name="T50" fmla="*/ 28 w 115"/>
                <a:gd name="T51" fmla="*/ 22 h 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5"/>
                <a:gd name="T79" fmla="*/ 0 h 88"/>
                <a:gd name="T80" fmla="*/ 115 w 115"/>
                <a:gd name="T81" fmla="*/ 88 h 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5" h="88">
                  <a:moveTo>
                    <a:pt x="112" y="88"/>
                  </a:moveTo>
                  <a:lnTo>
                    <a:pt x="115" y="70"/>
                  </a:lnTo>
                  <a:lnTo>
                    <a:pt x="92" y="63"/>
                  </a:lnTo>
                  <a:lnTo>
                    <a:pt x="79" y="62"/>
                  </a:lnTo>
                  <a:lnTo>
                    <a:pt x="71" y="57"/>
                  </a:lnTo>
                  <a:lnTo>
                    <a:pt x="62" y="56"/>
                  </a:lnTo>
                  <a:lnTo>
                    <a:pt x="40" y="45"/>
                  </a:lnTo>
                  <a:lnTo>
                    <a:pt x="33" y="40"/>
                  </a:lnTo>
                  <a:lnTo>
                    <a:pt x="31" y="39"/>
                  </a:lnTo>
                  <a:lnTo>
                    <a:pt x="25" y="26"/>
                  </a:lnTo>
                  <a:lnTo>
                    <a:pt x="23" y="23"/>
                  </a:lnTo>
                  <a:lnTo>
                    <a:pt x="22" y="18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" y="29"/>
                  </a:lnTo>
                  <a:lnTo>
                    <a:pt x="9" y="42"/>
                  </a:lnTo>
                  <a:lnTo>
                    <a:pt x="13" y="45"/>
                  </a:lnTo>
                  <a:lnTo>
                    <a:pt x="23" y="59"/>
                  </a:lnTo>
                  <a:lnTo>
                    <a:pt x="31" y="63"/>
                  </a:lnTo>
                  <a:lnTo>
                    <a:pt x="47" y="71"/>
                  </a:lnTo>
                  <a:lnTo>
                    <a:pt x="59" y="76"/>
                  </a:lnTo>
                  <a:lnTo>
                    <a:pt x="73" y="80"/>
                  </a:lnTo>
                  <a:lnTo>
                    <a:pt x="85" y="82"/>
                  </a:lnTo>
                  <a:lnTo>
                    <a:pt x="112" y="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2" name="Freeform 370"/>
            <p:cNvSpPr>
              <a:spLocks/>
            </p:cNvSpPr>
            <p:nvPr/>
          </p:nvSpPr>
          <p:spPr bwMode="auto">
            <a:xfrm>
              <a:off x="3115" y="2702"/>
              <a:ext cx="12" cy="14"/>
            </a:xfrm>
            <a:custGeom>
              <a:avLst/>
              <a:gdLst>
                <a:gd name="T0" fmla="*/ 2 w 25"/>
                <a:gd name="T1" fmla="*/ 5 h 28"/>
                <a:gd name="T2" fmla="*/ 5 w 25"/>
                <a:gd name="T3" fmla="*/ 6 h 28"/>
                <a:gd name="T4" fmla="*/ 5 w 25"/>
                <a:gd name="T5" fmla="*/ 4 h 28"/>
                <a:gd name="T6" fmla="*/ 6 w 25"/>
                <a:gd name="T7" fmla="*/ 2 h 28"/>
                <a:gd name="T8" fmla="*/ 4 w 25"/>
                <a:gd name="T9" fmla="*/ 1 h 28"/>
                <a:gd name="T10" fmla="*/ 1 w 25"/>
                <a:gd name="T11" fmla="*/ 0 h 28"/>
                <a:gd name="T12" fmla="*/ 0 w 25"/>
                <a:gd name="T13" fmla="*/ 2 h 28"/>
                <a:gd name="T14" fmla="*/ 0 w 25"/>
                <a:gd name="T15" fmla="*/ 7 h 28"/>
                <a:gd name="T16" fmla="*/ 0 w 25"/>
                <a:gd name="T17" fmla="*/ 5 h 28"/>
                <a:gd name="T18" fmla="*/ 2 w 25"/>
                <a:gd name="T19" fmla="*/ 5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8"/>
                <a:gd name="T32" fmla="*/ 25 w 25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8">
                  <a:moveTo>
                    <a:pt x="11" y="20"/>
                  </a:moveTo>
                  <a:lnTo>
                    <a:pt x="20" y="21"/>
                  </a:lnTo>
                  <a:lnTo>
                    <a:pt x="22" y="14"/>
                  </a:lnTo>
                  <a:lnTo>
                    <a:pt x="25" y="6"/>
                  </a:lnTo>
                  <a:lnTo>
                    <a:pt x="16" y="3"/>
                  </a:lnTo>
                  <a:lnTo>
                    <a:pt x="6" y="0"/>
                  </a:lnTo>
                  <a:lnTo>
                    <a:pt x="3" y="7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3" name="Freeform 371"/>
            <p:cNvSpPr>
              <a:spLocks/>
            </p:cNvSpPr>
            <p:nvPr/>
          </p:nvSpPr>
          <p:spPr bwMode="auto">
            <a:xfrm>
              <a:off x="3118" y="2696"/>
              <a:ext cx="11" cy="10"/>
            </a:xfrm>
            <a:custGeom>
              <a:avLst/>
              <a:gdLst>
                <a:gd name="T0" fmla="*/ 2 w 24"/>
                <a:gd name="T1" fmla="*/ 4 h 18"/>
                <a:gd name="T2" fmla="*/ 4 w 24"/>
                <a:gd name="T3" fmla="*/ 6 h 18"/>
                <a:gd name="T4" fmla="*/ 5 w 24"/>
                <a:gd name="T5" fmla="*/ 3 h 18"/>
                <a:gd name="T6" fmla="*/ 3 w 24"/>
                <a:gd name="T7" fmla="*/ 2 h 18"/>
                <a:gd name="T8" fmla="*/ 1 w 24"/>
                <a:gd name="T9" fmla="*/ 0 h 18"/>
                <a:gd name="T10" fmla="*/ 0 w 24"/>
                <a:gd name="T11" fmla="*/ 1 h 18"/>
                <a:gd name="T12" fmla="*/ 0 w 24"/>
                <a:gd name="T13" fmla="*/ 3 h 18"/>
                <a:gd name="T14" fmla="*/ 2 w 24"/>
                <a:gd name="T15" fmla="*/ 4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18"/>
                <a:gd name="T26" fmla="*/ 24 w 24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18">
                  <a:moveTo>
                    <a:pt x="10" y="14"/>
                  </a:moveTo>
                  <a:lnTo>
                    <a:pt x="19" y="18"/>
                  </a:lnTo>
                  <a:lnTo>
                    <a:pt x="24" y="9"/>
                  </a:lnTo>
                  <a:lnTo>
                    <a:pt x="14" y="5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4" name="Freeform 372"/>
            <p:cNvSpPr>
              <a:spLocks/>
            </p:cNvSpPr>
            <p:nvPr/>
          </p:nvSpPr>
          <p:spPr bwMode="auto">
            <a:xfrm>
              <a:off x="3120" y="2684"/>
              <a:ext cx="16" cy="20"/>
            </a:xfrm>
            <a:custGeom>
              <a:avLst/>
              <a:gdLst>
                <a:gd name="T0" fmla="*/ 4 w 33"/>
                <a:gd name="T1" fmla="*/ 9 h 40"/>
                <a:gd name="T2" fmla="*/ 3 w 33"/>
                <a:gd name="T3" fmla="*/ 10 h 40"/>
                <a:gd name="T4" fmla="*/ 5 w 33"/>
                <a:gd name="T5" fmla="*/ 7 h 40"/>
                <a:gd name="T6" fmla="*/ 8 w 33"/>
                <a:gd name="T7" fmla="*/ 3 h 40"/>
                <a:gd name="T8" fmla="*/ 6 w 33"/>
                <a:gd name="T9" fmla="*/ 2 h 40"/>
                <a:gd name="T10" fmla="*/ 4 w 33"/>
                <a:gd name="T11" fmla="*/ 0 h 40"/>
                <a:gd name="T12" fmla="*/ 0 w 33"/>
                <a:gd name="T13" fmla="*/ 5 h 40"/>
                <a:gd name="T14" fmla="*/ 0 w 33"/>
                <a:gd name="T15" fmla="*/ 7 h 40"/>
                <a:gd name="T16" fmla="*/ 2 w 33"/>
                <a:gd name="T17" fmla="*/ 8 h 40"/>
                <a:gd name="T18" fmla="*/ 4 w 33"/>
                <a:gd name="T19" fmla="*/ 9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40"/>
                <a:gd name="T32" fmla="*/ 33 w 33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40">
                  <a:moveTo>
                    <a:pt x="19" y="34"/>
                  </a:moveTo>
                  <a:lnTo>
                    <a:pt x="15" y="40"/>
                  </a:lnTo>
                  <a:lnTo>
                    <a:pt x="22" y="26"/>
                  </a:lnTo>
                  <a:lnTo>
                    <a:pt x="33" y="13"/>
                  </a:lnTo>
                  <a:lnTo>
                    <a:pt x="25" y="6"/>
                  </a:lnTo>
                  <a:lnTo>
                    <a:pt x="17" y="0"/>
                  </a:lnTo>
                  <a:lnTo>
                    <a:pt x="3" y="17"/>
                  </a:lnTo>
                  <a:lnTo>
                    <a:pt x="0" y="26"/>
                  </a:lnTo>
                  <a:lnTo>
                    <a:pt x="9" y="30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5" name="Freeform 373"/>
            <p:cNvSpPr>
              <a:spLocks/>
            </p:cNvSpPr>
            <p:nvPr/>
          </p:nvSpPr>
          <p:spPr bwMode="auto">
            <a:xfrm>
              <a:off x="3125" y="2676"/>
              <a:ext cx="18" cy="14"/>
            </a:xfrm>
            <a:custGeom>
              <a:avLst/>
              <a:gdLst>
                <a:gd name="T0" fmla="*/ 4 w 35"/>
                <a:gd name="T1" fmla="*/ 6 h 28"/>
                <a:gd name="T2" fmla="*/ 5 w 35"/>
                <a:gd name="T3" fmla="*/ 7 h 28"/>
                <a:gd name="T4" fmla="*/ 9 w 35"/>
                <a:gd name="T5" fmla="*/ 3 h 28"/>
                <a:gd name="T6" fmla="*/ 8 w 35"/>
                <a:gd name="T7" fmla="*/ 2 h 28"/>
                <a:gd name="T8" fmla="*/ 6 w 35"/>
                <a:gd name="T9" fmla="*/ 0 h 28"/>
                <a:gd name="T10" fmla="*/ 0 w 35"/>
                <a:gd name="T11" fmla="*/ 6 h 28"/>
                <a:gd name="T12" fmla="*/ 2 w 35"/>
                <a:gd name="T13" fmla="*/ 4 h 28"/>
                <a:gd name="T14" fmla="*/ 4 w 35"/>
                <a:gd name="T15" fmla="*/ 6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8"/>
                <a:gd name="T26" fmla="*/ 35 w 35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8">
                  <a:moveTo>
                    <a:pt x="14" y="21"/>
                  </a:moveTo>
                  <a:lnTo>
                    <a:pt x="20" y="28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6" y="15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6" name="Freeform 374"/>
            <p:cNvSpPr>
              <a:spLocks/>
            </p:cNvSpPr>
            <p:nvPr/>
          </p:nvSpPr>
          <p:spPr bwMode="auto">
            <a:xfrm>
              <a:off x="3137" y="2672"/>
              <a:ext cx="10" cy="11"/>
            </a:xfrm>
            <a:custGeom>
              <a:avLst/>
              <a:gdLst>
                <a:gd name="T0" fmla="*/ 2 w 20"/>
                <a:gd name="T1" fmla="*/ 4 h 22"/>
                <a:gd name="T2" fmla="*/ 3 w 20"/>
                <a:gd name="T3" fmla="*/ 6 h 22"/>
                <a:gd name="T4" fmla="*/ 5 w 20"/>
                <a:gd name="T5" fmla="*/ 4 h 22"/>
                <a:gd name="T6" fmla="*/ 4 w 20"/>
                <a:gd name="T7" fmla="*/ 2 h 22"/>
                <a:gd name="T8" fmla="*/ 2 w 20"/>
                <a:gd name="T9" fmla="*/ 0 h 22"/>
                <a:gd name="T10" fmla="*/ 2 w 20"/>
                <a:gd name="T11" fmla="*/ 0 h 22"/>
                <a:gd name="T12" fmla="*/ 0 w 20"/>
                <a:gd name="T13" fmla="*/ 2 h 22"/>
                <a:gd name="T14" fmla="*/ 2 w 20"/>
                <a:gd name="T15" fmla="*/ 4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2"/>
                <a:gd name="T26" fmla="*/ 20 w 20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2">
                  <a:moveTo>
                    <a:pt x="6" y="14"/>
                  </a:moveTo>
                  <a:lnTo>
                    <a:pt x="12" y="22"/>
                  </a:lnTo>
                  <a:lnTo>
                    <a:pt x="20" y="15"/>
                  </a:lnTo>
                  <a:lnTo>
                    <a:pt x="1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7" name="Freeform 375"/>
            <p:cNvSpPr>
              <a:spLocks/>
            </p:cNvSpPr>
            <p:nvPr/>
          </p:nvSpPr>
          <p:spPr bwMode="auto">
            <a:xfrm>
              <a:off x="3137" y="2669"/>
              <a:ext cx="14" cy="11"/>
            </a:xfrm>
            <a:custGeom>
              <a:avLst/>
              <a:gdLst>
                <a:gd name="T0" fmla="*/ 4 w 28"/>
                <a:gd name="T1" fmla="*/ 4 h 21"/>
                <a:gd name="T2" fmla="*/ 5 w 28"/>
                <a:gd name="T3" fmla="*/ 6 h 21"/>
                <a:gd name="T4" fmla="*/ 7 w 28"/>
                <a:gd name="T5" fmla="*/ 4 h 21"/>
                <a:gd name="T6" fmla="*/ 5 w 28"/>
                <a:gd name="T7" fmla="*/ 0 h 21"/>
                <a:gd name="T8" fmla="*/ 0 w 28"/>
                <a:gd name="T9" fmla="*/ 3 h 21"/>
                <a:gd name="T10" fmla="*/ 2 w 28"/>
                <a:gd name="T11" fmla="*/ 2 h 21"/>
                <a:gd name="T12" fmla="*/ 4 w 28"/>
                <a:gd name="T13" fmla="*/ 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1"/>
                <a:gd name="T23" fmla="*/ 28 w 28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1">
                  <a:moveTo>
                    <a:pt x="14" y="14"/>
                  </a:moveTo>
                  <a:lnTo>
                    <a:pt x="19" y="21"/>
                  </a:lnTo>
                  <a:lnTo>
                    <a:pt x="28" y="15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8" y="6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8" name="Freeform 376"/>
            <p:cNvSpPr>
              <a:spLocks/>
            </p:cNvSpPr>
            <p:nvPr/>
          </p:nvSpPr>
          <p:spPr bwMode="auto">
            <a:xfrm>
              <a:off x="3118" y="2592"/>
              <a:ext cx="8" cy="11"/>
            </a:xfrm>
            <a:custGeom>
              <a:avLst/>
              <a:gdLst>
                <a:gd name="T0" fmla="*/ 0 w 17"/>
                <a:gd name="T1" fmla="*/ 0 h 22"/>
                <a:gd name="T2" fmla="*/ 0 w 17"/>
                <a:gd name="T3" fmla="*/ 6 h 22"/>
                <a:gd name="T4" fmla="*/ 4 w 17"/>
                <a:gd name="T5" fmla="*/ 6 h 22"/>
                <a:gd name="T6" fmla="*/ 4 w 17"/>
                <a:gd name="T7" fmla="*/ 3 h 22"/>
                <a:gd name="T8" fmla="*/ 4 w 17"/>
                <a:gd name="T9" fmla="*/ 0 h 22"/>
                <a:gd name="T10" fmla="*/ 0 w 17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2"/>
                <a:gd name="T20" fmla="*/ 17 w 17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2">
                  <a:moveTo>
                    <a:pt x="0" y="0"/>
                  </a:moveTo>
                  <a:lnTo>
                    <a:pt x="0" y="22"/>
                  </a:lnTo>
                  <a:lnTo>
                    <a:pt x="17" y="22"/>
                  </a:lnTo>
                  <a:lnTo>
                    <a:pt x="17" y="11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09" name="Freeform 377"/>
            <p:cNvSpPr>
              <a:spLocks/>
            </p:cNvSpPr>
            <p:nvPr/>
          </p:nvSpPr>
          <p:spPr bwMode="auto">
            <a:xfrm>
              <a:off x="3125" y="2592"/>
              <a:ext cx="5" cy="11"/>
            </a:xfrm>
            <a:custGeom>
              <a:avLst/>
              <a:gdLst>
                <a:gd name="T0" fmla="*/ 0 w 11"/>
                <a:gd name="T1" fmla="*/ 3 h 22"/>
                <a:gd name="T2" fmla="*/ 0 w 11"/>
                <a:gd name="T3" fmla="*/ 5 h 22"/>
                <a:gd name="T4" fmla="*/ 1 w 11"/>
                <a:gd name="T5" fmla="*/ 6 h 22"/>
                <a:gd name="T6" fmla="*/ 2 w 11"/>
                <a:gd name="T7" fmla="*/ 3 h 22"/>
                <a:gd name="T8" fmla="*/ 2 w 11"/>
                <a:gd name="T9" fmla="*/ 1 h 22"/>
                <a:gd name="T10" fmla="*/ 0 w 11"/>
                <a:gd name="T11" fmla="*/ 0 h 22"/>
                <a:gd name="T12" fmla="*/ 0 w 11"/>
                <a:gd name="T13" fmla="*/ 0 h 22"/>
                <a:gd name="T14" fmla="*/ 0 w 11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22"/>
                <a:gd name="T26" fmla="*/ 11 w 11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22">
                  <a:moveTo>
                    <a:pt x="3" y="11"/>
                  </a:moveTo>
                  <a:lnTo>
                    <a:pt x="0" y="20"/>
                  </a:lnTo>
                  <a:lnTo>
                    <a:pt x="5" y="22"/>
                  </a:lnTo>
                  <a:lnTo>
                    <a:pt x="8" y="12"/>
                  </a:lnTo>
                  <a:lnTo>
                    <a:pt x="11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0" name="Freeform 378"/>
            <p:cNvSpPr>
              <a:spLocks/>
            </p:cNvSpPr>
            <p:nvPr/>
          </p:nvSpPr>
          <p:spPr bwMode="auto">
            <a:xfrm>
              <a:off x="3127" y="2593"/>
              <a:ext cx="3" cy="11"/>
            </a:xfrm>
            <a:custGeom>
              <a:avLst/>
              <a:gdLst>
                <a:gd name="T0" fmla="*/ 0 w 6"/>
                <a:gd name="T1" fmla="*/ 6 h 22"/>
                <a:gd name="T2" fmla="*/ 0 w 6"/>
                <a:gd name="T3" fmla="*/ 6 h 22"/>
                <a:gd name="T4" fmla="*/ 1 w 6"/>
                <a:gd name="T5" fmla="*/ 6 h 22"/>
                <a:gd name="T6" fmla="*/ 2 w 6"/>
                <a:gd name="T7" fmla="*/ 6 h 22"/>
                <a:gd name="T8" fmla="*/ 2 w 6"/>
                <a:gd name="T9" fmla="*/ 3 h 22"/>
                <a:gd name="T10" fmla="*/ 2 w 6"/>
                <a:gd name="T11" fmla="*/ 0 h 22"/>
                <a:gd name="T12" fmla="*/ 1 w 6"/>
                <a:gd name="T13" fmla="*/ 0 h 22"/>
                <a:gd name="T14" fmla="*/ 1 w 6"/>
                <a:gd name="T15" fmla="*/ 3 h 22"/>
                <a:gd name="T16" fmla="*/ 0 w 6"/>
                <a:gd name="T17" fmla="*/ 6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2"/>
                <a:gd name="T29" fmla="*/ 6 w 6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2">
                  <a:moveTo>
                    <a:pt x="0" y="21"/>
                  </a:moveTo>
                  <a:lnTo>
                    <a:pt x="0" y="21"/>
                  </a:lnTo>
                  <a:lnTo>
                    <a:pt x="3" y="22"/>
                  </a:lnTo>
                  <a:lnTo>
                    <a:pt x="6" y="22"/>
                  </a:lnTo>
                  <a:lnTo>
                    <a:pt x="6" y="11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1" name="Freeform 379"/>
            <p:cNvSpPr>
              <a:spLocks/>
            </p:cNvSpPr>
            <p:nvPr/>
          </p:nvSpPr>
          <p:spPr bwMode="auto">
            <a:xfrm>
              <a:off x="3129" y="2593"/>
              <a:ext cx="5" cy="11"/>
            </a:xfrm>
            <a:custGeom>
              <a:avLst/>
              <a:gdLst>
                <a:gd name="T0" fmla="*/ 0 w 11"/>
                <a:gd name="T1" fmla="*/ 3 h 22"/>
                <a:gd name="T2" fmla="*/ 0 w 11"/>
                <a:gd name="T3" fmla="*/ 6 h 22"/>
                <a:gd name="T4" fmla="*/ 1 w 11"/>
                <a:gd name="T5" fmla="*/ 6 h 22"/>
                <a:gd name="T6" fmla="*/ 2 w 11"/>
                <a:gd name="T7" fmla="*/ 3 h 22"/>
                <a:gd name="T8" fmla="*/ 2 w 11"/>
                <a:gd name="T9" fmla="*/ 1 h 22"/>
                <a:gd name="T10" fmla="*/ 1 w 11"/>
                <a:gd name="T11" fmla="*/ 1 h 22"/>
                <a:gd name="T12" fmla="*/ 0 w 11"/>
                <a:gd name="T13" fmla="*/ 0 h 22"/>
                <a:gd name="T14" fmla="*/ 0 w 11"/>
                <a:gd name="T15" fmla="*/ 0 h 22"/>
                <a:gd name="T16" fmla="*/ 0 w 11"/>
                <a:gd name="T17" fmla="*/ 3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2"/>
                <a:gd name="T29" fmla="*/ 11 w 11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2">
                  <a:moveTo>
                    <a:pt x="3" y="11"/>
                  </a:moveTo>
                  <a:lnTo>
                    <a:pt x="0" y="21"/>
                  </a:lnTo>
                  <a:lnTo>
                    <a:pt x="5" y="22"/>
                  </a:lnTo>
                  <a:lnTo>
                    <a:pt x="8" y="13"/>
                  </a:lnTo>
                  <a:lnTo>
                    <a:pt x="11" y="4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2" name="Freeform 380"/>
            <p:cNvSpPr>
              <a:spLocks/>
            </p:cNvSpPr>
            <p:nvPr/>
          </p:nvSpPr>
          <p:spPr bwMode="auto">
            <a:xfrm>
              <a:off x="3131" y="2593"/>
              <a:ext cx="4" cy="11"/>
            </a:xfrm>
            <a:custGeom>
              <a:avLst/>
              <a:gdLst>
                <a:gd name="T0" fmla="*/ 0 w 7"/>
                <a:gd name="T1" fmla="*/ 5 h 22"/>
                <a:gd name="T2" fmla="*/ 1 w 7"/>
                <a:gd name="T3" fmla="*/ 6 h 22"/>
                <a:gd name="T4" fmla="*/ 2 w 7"/>
                <a:gd name="T5" fmla="*/ 6 h 22"/>
                <a:gd name="T6" fmla="*/ 2 w 7"/>
                <a:gd name="T7" fmla="*/ 3 h 22"/>
                <a:gd name="T8" fmla="*/ 2 w 7"/>
                <a:gd name="T9" fmla="*/ 0 h 22"/>
                <a:gd name="T10" fmla="*/ 1 w 7"/>
                <a:gd name="T11" fmla="*/ 0 h 22"/>
                <a:gd name="T12" fmla="*/ 1 w 7"/>
                <a:gd name="T13" fmla="*/ 3 h 22"/>
                <a:gd name="T14" fmla="*/ 0 w 7"/>
                <a:gd name="T15" fmla="*/ 5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22"/>
                <a:gd name="T26" fmla="*/ 7 w 7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22">
                  <a:moveTo>
                    <a:pt x="0" y="20"/>
                  </a:moveTo>
                  <a:lnTo>
                    <a:pt x="4" y="22"/>
                  </a:lnTo>
                  <a:lnTo>
                    <a:pt x="7" y="22"/>
                  </a:lnTo>
                  <a:lnTo>
                    <a:pt x="7" y="11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1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3" name="Freeform 381"/>
            <p:cNvSpPr>
              <a:spLocks/>
            </p:cNvSpPr>
            <p:nvPr/>
          </p:nvSpPr>
          <p:spPr bwMode="auto">
            <a:xfrm>
              <a:off x="3132" y="2593"/>
              <a:ext cx="7" cy="11"/>
            </a:xfrm>
            <a:custGeom>
              <a:avLst/>
              <a:gdLst>
                <a:gd name="T0" fmla="*/ 1 w 12"/>
                <a:gd name="T1" fmla="*/ 3 h 22"/>
                <a:gd name="T2" fmla="*/ 0 w 12"/>
                <a:gd name="T3" fmla="*/ 5 h 22"/>
                <a:gd name="T4" fmla="*/ 1 w 12"/>
                <a:gd name="T5" fmla="*/ 6 h 22"/>
                <a:gd name="T6" fmla="*/ 3 w 12"/>
                <a:gd name="T7" fmla="*/ 3 h 22"/>
                <a:gd name="T8" fmla="*/ 4 w 12"/>
                <a:gd name="T9" fmla="*/ 1 h 22"/>
                <a:gd name="T10" fmla="*/ 2 w 12"/>
                <a:gd name="T11" fmla="*/ 0 h 22"/>
                <a:gd name="T12" fmla="*/ 1 w 12"/>
                <a:gd name="T13" fmla="*/ 0 h 22"/>
                <a:gd name="T14" fmla="*/ 1 w 12"/>
                <a:gd name="T15" fmla="*/ 3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2"/>
                <a:gd name="T26" fmla="*/ 12 w 12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2">
                  <a:moveTo>
                    <a:pt x="4" y="11"/>
                  </a:moveTo>
                  <a:lnTo>
                    <a:pt x="0" y="20"/>
                  </a:lnTo>
                  <a:lnTo>
                    <a:pt x="3" y="22"/>
                  </a:lnTo>
                  <a:lnTo>
                    <a:pt x="8" y="12"/>
                  </a:lnTo>
                  <a:lnTo>
                    <a:pt x="12" y="3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4" name="Freeform 382"/>
            <p:cNvSpPr>
              <a:spLocks/>
            </p:cNvSpPr>
            <p:nvPr/>
          </p:nvSpPr>
          <p:spPr bwMode="auto">
            <a:xfrm>
              <a:off x="3134" y="2594"/>
              <a:ext cx="4" cy="11"/>
            </a:xfrm>
            <a:custGeom>
              <a:avLst/>
              <a:gdLst>
                <a:gd name="T0" fmla="*/ 0 w 8"/>
                <a:gd name="T1" fmla="*/ 5 h 21"/>
                <a:gd name="T2" fmla="*/ 0 w 8"/>
                <a:gd name="T3" fmla="*/ 5 h 21"/>
                <a:gd name="T4" fmla="*/ 1 w 8"/>
                <a:gd name="T5" fmla="*/ 6 h 21"/>
                <a:gd name="T6" fmla="*/ 2 w 8"/>
                <a:gd name="T7" fmla="*/ 6 h 21"/>
                <a:gd name="T8" fmla="*/ 2 w 8"/>
                <a:gd name="T9" fmla="*/ 3 h 21"/>
                <a:gd name="T10" fmla="*/ 2 w 8"/>
                <a:gd name="T11" fmla="*/ 0 h 21"/>
                <a:gd name="T12" fmla="*/ 1 w 8"/>
                <a:gd name="T13" fmla="*/ 0 h 21"/>
                <a:gd name="T14" fmla="*/ 1 w 8"/>
                <a:gd name="T15" fmla="*/ 3 h 21"/>
                <a:gd name="T16" fmla="*/ 0 w 8"/>
                <a:gd name="T17" fmla="*/ 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1"/>
                <a:gd name="T29" fmla="*/ 8 w 8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1">
                  <a:moveTo>
                    <a:pt x="0" y="20"/>
                  </a:moveTo>
                  <a:lnTo>
                    <a:pt x="0" y="20"/>
                  </a:lnTo>
                  <a:lnTo>
                    <a:pt x="5" y="21"/>
                  </a:lnTo>
                  <a:lnTo>
                    <a:pt x="8" y="21"/>
                  </a:lnTo>
                  <a:lnTo>
                    <a:pt x="8" y="10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1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5" name="Freeform 383"/>
            <p:cNvSpPr>
              <a:spLocks/>
            </p:cNvSpPr>
            <p:nvPr/>
          </p:nvSpPr>
          <p:spPr bwMode="auto">
            <a:xfrm>
              <a:off x="3135" y="2594"/>
              <a:ext cx="7" cy="11"/>
            </a:xfrm>
            <a:custGeom>
              <a:avLst/>
              <a:gdLst>
                <a:gd name="T0" fmla="*/ 2 w 12"/>
                <a:gd name="T1" fmla="*/ 3 h 21"/>
                <a:gd name="T2" fmla="*/ 0 w 12"/>
                <a:gd name="T3" fmla="*/ 5 h 21"/>
                <a:gd name="T4" fmla="*/ 1 w 12"/>
                <a:gd name="T5" fmla="*/ 6 h 21"/>
                <a:gd name="T6" fmla="*/ 3 w 12"/>
                <a:gd name="T7" fmla="*/ 3 h 21"/>
                <a:gd name="T8" fmla="*/ 4 w 12"/>
                <a:gd name="T9" fmla="*/ 1 h 21"/>
                <a:gd name="T10" fmla="*/ 3 w 12"/>
                <a:gd name="T11" fmla="*/ 1 h 21"/>
                <a:gd name="T12" fmla="*/ 2 w 12"/>
                <a:gd name="T13" fmla="*/ 0 h 21"/>
                <a:gd name="T14" fmla="*/ 2 w 12"/>
                <a:gd name="T15" fmla="*/ 0 h 21"/>
                <a:gd name="T16" fmla="*/ 2 w 12"/>
                <a:gd name="T17" fmla="*/ 3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1"/>
                <a:gd name="T29" fmla="*/ 12 w 12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1">
                  <a:moveTo>
                    <a:pt x="5" y="10"/>
                  </a:moveTo>
                  <a:lnTo>
                    <a:pt x="0" y="20"/>
                  </a:lnTo>
                  <a:lnTo>
                    <a:pt x="3" y="21"/>
                  </a:lnTo>
                  <a:lnTo>
                    <a:pt x="8" y="12"/>
                  </a:lnTo>
                  <a:lnTo>
                    <a:pt x="12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6" name="Freeform 384"/>
            <p:cNvSpPr>
              <a:spLocks/>
            </p:cNvSpPr>
            <p:nvPr/>
          </p:nvSpPr>
          <p:spPr bwMode="auto">
            <a:xfrm>
              <a:off x="3136" y="2596"/>
              <a:ext cx="7" cy="8"/>
            </a:xfrm>
            <a:custGeom>
              <a:avLst/>
              <a:gdLst>
                <a:gd name="T0" fmla="*/ 2 w 13"/>
                <a:gd name="T1" fmla="*/ 2 h 17"/>
                <a:gd name="T2" fmla="*/ 0 w 13"/>
                <a:gd name="T3" fmla="*/ 3 h 17"/>
                <a:gd name="T4" fmla="*/ 1 w 13"/>
                <a:gd name="T5" fmla="*/ 4 h 17"/>
                <a:gd name="T6" fmla="*/ 2 w 13"/>
                <a:gd name="T7" fmla="*/ 2 h 17"/>
                <a:gd name="T8" fmla="*/ 4 w 13"/>
                <a:gd name="T9" fmla="*/ 1 h 17"/>
                <a:gd name="T10" fmla="*/ 3 w 13"/>
                <a:gd name="T11" fmla="*/ 0 h 17"/>
                <a:gd name="T12" fmla="*/ 3 w 13"/>
                <a:gd name="T13" fmla="*/ 0 h 17"/>
                <a:gd name="T14" fmla="*/ 3 w 13"/>
                <a:gd name="T15" fmla="*/ 0 h 17"/>
                <a:gd name="T16" fmla="*/ 2 w 13"/>
                <a:gd name="T17" fmla="*/ 2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7"/>
                <a:gd name="T29" fmla="*/ 13 w 13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7">
                  <a:moveTo>
                    <a:pt x="6" y="9"/>
                  </a:moveTo>
                  <a:lnTo>
                    <a:pt x="0" y="15"/>
                  </a:lnTo>
                  <a:lnTo>
                    <a:pt x="1" y="17"/>
                  </a:lnTo>
                  <a:lnTo>
                    <a:pt x="7" y="10"/>
                  </a:lnTo>
                  <a:lnTo>
                    <a:pt x="13" y="4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7" name="Freeform 385"/>
            <p:cNvSpPr>
              <a:spLocks/>
            </p:cNvSpPr>
            <p:nvPr/>
          </p:nvSpPr>
          <p:spPr bwMode="auto">
            <a:xfrm>
              <a:off x="3137" y="2597"/>
              <a:ext cx="32" cy="19"/>
            </a:xfrm>
            <a:custGeom>
              <a:avLst/>
              <a:gdLst>
                <a:gd name="T0" fmla="*/ 0 w 64"/>
                <a:gd name="T1" fmla="*/ 4 h 39"/>
                <a:gd name="T2" fmla="*/ 0 w 64"/>
                <a:gd name="T3" fmla="*/ 4 h 39"/>
                <a:gd name="T4" fmla="*/ 1 w 64"/>
                <a:gd name="T5" fmla="*/ 4 h 39"/>
                <a:gd name="T6" fmla="*/ 4 w 64"/>
                <a:gd name="T7" fmla="*/ 5 h 39"/>
                <a:gd name="T8" fmla="*/ 5 w 64"/>
                <a:gd name="T9" fmla="*/ 5 h 39"/>
                <a:gd name="T10" fmla="*/ 9 w 64"/>
                <a:gd name="T11" fmla="*/ 7 h 39"/>
                <a:gd name="T12" fmla="*/ 11 w 64"/>
                <a:gd name="T13" fmla="*/ 8 h 39"/>
                <a:gd name="T14" fmla="*/ 12 w 64"/>
                <a:gd name="T15" fmla="*/ 9 h 39"/>
                <a:gd name="T16" fmla="*/ 13 w 64"/>
                <a:gd name="T17" fmla="*/ 9 h 39"/>
                <a:gd name="T18" fmla="*/ 14 w 64"/>
                <a:gd name="T19" fmla="*/ 7 h 39"/>
                <a:gd name="T20" fmla="*/ 16 w 64"/>
                <a:gd name="T21" fmla="*/ 5 h 39"/>
                <a:gd name="T22" fmla="*/ 14 w 64"/>
                <a:gd name="T23" fmla="*/ 4 h 39"/>
                <a:gd name="T24" fmla="*/ 12 w 64"/>
                <a:gd name="T25" fmla="*/ 3 h 39"/>
                <a:gd name="T26" fmla="*/ 11 w 64"/>
                <a:gd name="T27" fmla="*/ 2 h 39"/>
                <a:gd name="T28" fmla="*/ 7 w 64"/>
                <a:gd name="T29" fmla="*/ 0 h 39"/>
                <a:gd name="T30" fmla="*/ 4 w 64"/>
                <a:gd name="T31" fmla="*/ 0 h 39"/>
                <a:gd name="T32" fmla="*/ 2 w 64"/>
                <a:gd name="T33" fmla="*/ 0 h 39"/>
                <a:gd name="T34" fmla="*/ 2 w 64"/>
                <a:gd name="T35" fmla="*/ 2 h 39"/>
                <a:gd name="T36" fmla="*/ 0 w 64"/>
                <a:gd name="T37" fmla="*/ 4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9"/>
                <a:gd name="T59" fmla="*/ 64 w 64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9">
                  <a:moveTo>
                    <a:pt x="0" y="16"/>
                  </a:moveTo>
                  <a:lnTo>
                    <a:pt x="0" y="16"/>
                  </a:lnTo>
                  <a:lnTo>
                    <a:pt x="5" y="19"/>
                  </a:lnTo>
                  <a:lnTo>
                    <a:pt x="14" y="20"/>
                  </a:lnTo>
                  <a:lnTo>
                    <a:pt x="19" y="22"/>
                  </a:lnTo>
                  <a:lnTo>
                    <a:pt x="34" y="28"/>
                  </a:lnTo>
                  <a:lnTo>
                    <a:pt x="42" y="33"/>
                  </a:lnTo>
                  <a:lnTo>
                    <a:pt x="48" y="36"/>
                  </a:lnTo>
                  <a:lnTo>
                    <a:pt x="51" y="39"/>
                  </a:lnTo>
                  <a:lnTo>
                    <a:pt x="57" y="31"/>
                  </a:lnTo>
                  <a:lnTo>
                    <a:pt x="64" y="23"/>
                  </a:lnTo>
                  <a:lnTo>
                    <a:pt x="54" y="17"/>
                  </a:lnTo>
                  <a:lnTo>
                    <a:pt x="48" y="14"/>
                  </a:lnTo>
                  <a:lnTo>
                    <a:pt x="43" y="9"/>
                  </a:lnTo>
                  <a:lnTo>
                    <a:pt x="28" y="3"/>
                  </a:lnTo>
                  <a:lnTo>
                    <a:pt x="17" y="2"/>
                  </a:lnTo>
                  <a:lnTo>
                    <a:pt x="8" y="0"/>
                  </a:lnTo>
                  <a:lnTo>
                    <a:pt x="6" y="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8" name="Freeform 386"/>
            <p:cNvSpPr>
              <a:spLocks/>
            </p:cNvSpPr>
            <p:nvPr/>
          </p:nvSpPr>
          <p:spPr bwMode="auto">
            <a:xfrm>
              <a:off x="3163" y="2606"/>
              <a:ext cx="8" cy="11"/>
            </a:xfrm>
            <a:custGeom>
              <a:avLst/>
              <a:gdLst>
                <a:gd name="T0" fmla="*/ 1 w 17"/>
                <a:gd name="T1" fmla="*/ 3 h 23"/>
                <a:gd name="T2" fmla="*/ 0 w 17"/>
                <a:gd name="T3" fmla="*/ 4 h 23"/>
                <a:gd name="T4" fmla="*/ 1 w 17"/>
                <a:gd name="T5" fmla="*/ 5 h 23"/>
                <a:gd name="T6" fmla="*/ 2 w 17"/>
                <a:gd name="T7" fmla="*/ 4 h 23"/>
                <a:gd name="T8" fmla="*/ 4 w 17"/>
                <a:gd name="T9" fmla="*/ 2 h 23"/>
                <a:gd name="T10" fmla="*/ 1 w 17"/>
                <a:gd name="T11" fmla="*/ 0 h 23"/>
                <a:gd name="T12" fmla="*/ 3 w 17"/>
                <a:gd name="T13" fmla="*/ 1 h 23"/>
                <a:gd name="T14" fmla="*/ 1 w 17"/>
                <a:gd name="T15" fmla="*/ 3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3"/>
                <a:gd name="T26" fmla="*/ 17 w 17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3">
                  <a:moveTo>
                    <a:pt x="6" y="12"/>
                  </a:moveTo>
                  <a:lnTo>
                    <a:pt x="0" y="18"/>
                  </a:lnTo>
                  <a:lnTo>
                    <a:pt x="5" y="23"/>
                  </a:lnTo>
                  <a:lnTo>
                    <a:pt x="11" y="17"/>
                  </a:lnTo>
                  <a:lnTo>
                    <a:pt x="17" y="11"/>
                  </a:lnTo>
                  <a:lnTo>
                    <a:pt x="6" y="0"/>
                  </a:lnTo>
                  <a:lnTo>
                    <a:pt x="13" y="4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19" name="Freeform 387"/>
            <p:cNvSpPr>
              <a:spLocks/>
            </p:cNvSpPr>
            <p:nvPr/>
          </p:nvSpPr>
          <p:spPr bwMode="auto">
            <a:xfrm>
              <a:off x="3164" y="2611"/>
              <a:ext cx="15" cy="17"/>
            </a:xfrm>
            <a:custGeom>
              <a:avLst/>
              <a:gdLst>
                <a:gd name="T0" fmla="*/ 2 w 30"/>
                <a:gd name="T1" fmla="*/ 2 h 32"/>
                <a:gd name="T2" fmla="*/ 0 w 30"/>
                <a:gd name="T3" fmla="*/ 3 h 32"/>
                <a:gd name="T4" fmla="*/ 1 w 30"/>
                <a:gd name="T5" fmla="*/ 4 h 32"/>
                <a:gd name="T6" fmla="*/ 2 w 30"/>
                <a:gd name="T7" fmla="*/ 7 h 32"/>
                <a:gd name="T8" fmla="*/ 2 w 30"/>
                <a:gd name="T9" fmla="*/ 9 h 32"/>
                <a:gd name="T10" fmla="*/ 5 w 30"/>
                <a:gd name="T11" fmla="*/ 9 h 32"/>
                <a:gd name="T12" fmla="*/ 8 w 30"/>
                <a:gd name="T13" fmla="*/ 9 h 32"/>
                <a:gd name="T14" fmla="*/ 8 w 30"/>
                <a:gd name="T15" fmla="*/ 6 h 32"/>
                <a:gd name="T16" fmla="*/ 6 w 30"/>
                <a:gd name="T17" fmla="*/ 3 h 32"/>
                <a:gd name="T18" fmla="*/ 5 w 30"/>
                <a:gd name="T19" fmla="*/ 2 h 32"/>
                <a:gd name="T20" fmla="*/ 4 w 30"/>
                <a:gd name="T21" fmla="*/ 0 h 32"/>
                <a:gd name="T22" fmla="*/ 2 w 30"/>
                <a:gd name="T23" fmla="*/ 2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2"/>
                <a:gd name="T38" fmla="*/ 30 w 30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2">
                  <a:moveTo>
                    <a:pt x="8" y="6"/>
                  </a:moveTo>
                  <a:lnTo>
                    <a:pt x="0" y="12"/>
                  </a:lnTo>
                  <a:lnTo>
                    <a:pt x="3" y="15"/>
                  </a:lnTo>
                  <a:lnTo>
                    <a:pt x="8" y="26"/>
                  </a:lnTo>
                  <a:lnTo>
                    <a:pt x="8" y="32"/>
                  </a:lnTo>
                  <a:lnTo>
                    <a:pt x="19" y="32"/>
                  </a:lnTo>
                  <a:lnTo>
                    <a:pt x="30" y="32"/>
                  </a:lnTo>
                  <a:lnTo>
                    <a:pt x="30" y="23"/>
                  </a:lnTo>
                  <a:lnTo>
                    <a:pt x="22" y="9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0" name="Freeform 388"/>
            <p:cNvSpPr>
              <a:spLocks/>
            </p:cNvSpPr>
            <p:nvPr/>
          </p:nvSpPr>
          <p:spPr bwMode="auto">
            <a:xfrm>
              <a:off x="3160" y="2624"/>
              <a:ext cx="19" cy="35"/>
            </a:xfrm>
            <a:custGeom>
              <a:avLst/>
              <a:gdLst>
                <a:gd name="T0" fmla="*/ 4 w 37"/>
                <a:gd name="T1" fmla="*/ 2 h 68"/>
                <a:gd name="T2" fmla="*/ 4 w 37"/>
                <a:gd name="T3" fmla="*/ 0 h 68"/>
                <a:gd name="T4" fmla="*/ 5 w 37"/>
                <a:gd name="T5" fmla="*/ 4 h 68"/>
                <a:gd name="T6" fmla="*/ 5 w 37"/>
                <a:gd name="T7" fmla="*/ 5 h 68"/>
                <a:gd name="T8" fmla="*/ 4 w 37"/>
                <a:gd name="T9" fmla="*/ 7 h 68"/>
                <a:gd name="T10" fmla="*/ 3 w 37"/>
                <a:gd name="T11" fmla="*/ 10 h 68"/>
                <a:gd name="T12" fmla="*/ 3 w 37"/>
                <a:gd name="T13" fmla="*/ 11 h 68"/>
                <a:gd name="T14" fmla="*/ 0 w 37"/>
                <a:gd name="T15" fmla="*/ 15 h 68"/>
                <a:gd name="T16" fmla="*/ 3 w 37"/>
                <a:gd name="T17" fmla="*/ 16 h 68"/>
                <a:gd name="T18" fmla="*/ 5 w 37"/>
                <a:gd name="T19" fmla="*/ 18 h 68"/>
                <a:gd name="T20" fmla="*/ 7 w 37"/>
                <a:gd name="T21" fmla="*/ 14 h 68"/>
                <a:gd name="T22" fmla="*/ 8 w 37"/>
                <a:gd name="T23" fmla="*/ 11 h 68"/>
                <a:gd name="T24" fmla="*/ 9 w 37"/>
                <a:gd name="T25" fmla="*/ 9 h 68"/>
                <a:gd name="T26" fmla="*/ 9 w 37"/>
                <a:gd name="T27" fmla="*/ 6 h 68"/>
                <a:gd name="T28" fmla="*/ 10 w 37"/>
                <a:gd name="T29" fmla="*/ 4 h 68"/>
                <a:gd name="T30" fmla="*/ 9 w 37"/>
                <a:gd name="T31" fmla="*/ 2 h 68"/>
                <a:gd name="T32" fmla="*/ 7 w 37"/>
                <a:gd name="T33" fmla="*/ 2 h 68"/>
                <a:gd name="T34" fmla="*/ 4 w 37"/>
                <a:gd name="T35" fmla="*/ 2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68"/>
                <a:gd name="T56" fmla="*/ 37 w 37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68">
                  <a:moveTo>
                    <a:pt x="15" y="6"/>
                  </a:moveTo>
                  <a:lnTo>
                    <a:pt x="15" y="0"/>
                  </a:lnTo>
                  <a:lnTo>
                    <a:pt x="18" y="14"/>
                  </a:lnTo>
                  <a:lnTo>
                    <a:pt x="17" y="20"/>
                  </a:lnTo>
                  <a:lnTo>
                    <a:pt x="15" y="28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0" y="59"/>
                  </a:lnTo>
                  <a:lnTo>
                    <a:pt x="9" y="63"/>
                  </a:lnTo>
                  <a:lnTo>
                    <a:pt x="18" y="68"/>
                  </a:lnTo>
                  <a:lnTo>
                    <a:pt x="27" y="54"/>
                  </a:lnTo>
                  <a:lnTo>
                    <a:pt x="30" y="42"/>
                  </a:lnTo>
                  <a:lnTo>
                    <a:pt x="34" y="34"/>
                  </a:lnTo>
                  <a:lnTo>
                    <a:pt x="35" y="23"/>
                  </a:lnTo>
                  <a:lnTo>
                    <a:pt x="37" y="14"/>
                  </a:lnTo>
                  <a:lnTo>
                    <a:pt x="35" y="5"/>
                  </a:lnTo>
                  <a:lnTo>
                    <a:pt x="26" y="6"/>
                  </a:lnTo>
                  <a:lnTo>
                    <a:pt x="15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1" name="Freeform 389"/>
            <p:cNvSpPr>
              <a:spLocks/>
            </p:cNvSpPr>
            <p:nvPr/>
          </p:nvSpPr>
          <p:spPr bwMode="auto">
            <a:xfrm>
              <a:off x="3155" y="2647"/>
              <a:ext cx="22" cy="21"/>
            </a:xfrm>
            <a:custGeom>
              <a:avLst/>
              <a:gdLst>
                <a:gd name="T0" fmla="*/ 5 w 43"/>
                <a:gd name="T1" fmla="*/ 5 h 42"/>
                <a:gd name="T2" fmla="*/ 3 w 43"/>
                <a:gd name="T3" fmla="*/ 4 h 42"/>
                <a:gd name="T4" fmla="*/ 2 w 43"/>
                <a:gd name="T5" fmla="*/ 6 h 42"/>
                <a:gd name="T6" fmla="*/ 0 w 43"/>
                <a:gd name="T7" fmla="*/ 7 h 42"/>
                <a:gd name="T8" fmla="*/ 2 w 43"/>
                <a:gd name="T9" fmla="*/ 9 h 42"/>
                <a:gd name="T10" fmla="*/ 3 w 43"/>
                <a:gd name="T11" fmla="*/ 11 h 42"/>
                <a:gd name="T12" fmla="*/ 6 w 43"/>
                <a:gd name="T13" fmla="*/ 8 h 42"/>
                <a:gd name="T14" fmla="*/ 11 w 43"/>
                <a:gd name="T15" fmla="*/ 0 h 42"/>
                <a:gd name="T16" fmla="*/ 8 w 43"/>
                <a:gd name="T17" fmla="*/ 6 h 42"/>
                <a:gd name="T18" fmla="*/ 5 w 43"/>
                <a:gd name="T19" fmla="*/ 5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42"/>
                <a:gd name="T32" fmla="*/ 43 w 43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42">
                  <a:moveTo>
                    <a:pt x="20" y="18"/>
                  </a:moveTo>
                  <a:lnTo>
                    <a:pt x="12" y="14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2" y="42"/>
                  </a:lnTo>
                  <a:lnTo>
                    <a:pt x="21" y="32"/>
                  </a:lnTo>
                  <a:lnTo>
                    <a:pt x="43" y="0"/>
                  </a:lnTo>
                  <a:lnTo>
                    <a:pt x="29" y="23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2" name="Freeform 390"/>
            <p:cNvSpPr>
              <a:spLocks/>
            </p:cNvSpPr>
            <p:nvPr/>
          </p:nvSpPr>
          <p:spPr bwMode="auto">
            <a:xfrm>
              <a:off x="3151" y="2661"/>
              <a:ext cx="10" cy="11"/>
            </a:xfrm>
            <a:custGeom>
              <a:avLst/>
              <a:gdLst>
                <a:gd name="T0" fmla="*/ 4 w 20"/>
                <a:gd name="T1" fmla="*/ 2 h 21"/>
                <a:gd name="T2" fmla="*/ 2 w 20"/>
                <a:gd name="T3" fmla="*/ 0 h 21"/>
                <a:gd name="T4" fmla="*/ 0 w 20"/>
                <a:gd name="T5" fmla="*/ 2 h 21"/>
                <a:gd name="T6" fmla="*/ 2 w 20"/>
                <a:gd name="T7" fmla="*/ 4 h 21"/>
                <a:gd name="T8" fmla="*/ 3 w 20"/>
                <a:gd name="T9" fmla="*/ 6 h 21"/>
                <a:gd name="T10" fmla="*/ 3 w 20"/>
                <a:gd name="T11" fmla="*/ 6 h 21"/>
                <a:gd name="T12" fmla="*/ 5 w 20"/>
                <a:gd name="T13" fmla="*/ 4 h 21"/>
                <a:gd name="T14" fmla="*/ 4 w 20"/>
                <a:gd name="T15" fmla="*/ 2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1"/>
                <a:gd name="T26" fmla="*/ 20 w 2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1">
                  <a:moveTo>
                    <a:pt x="14" y="7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6" y="14"/>
                  </a:lnTo>
                  <a:lnTo>
                    <a:pt x="12" y="21"/>
                  </a:lnTo>
                  <a:lnTo>
                    <a:pt x="20" y="14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3" name="Freeform 391"/>
            <p:cNvSpPr>
              <a:spLocks/>
            </p:cNvSpPr>
            <p:nvPr/>
          </p:nvSpPr>
          <p:spPr bwMode="auto">
            <a:xfrm>
              <a:off x="3142" y="2661"/>
              <a:ext cx="15" cy="18"/>
            </a:xfrm>
            <a:custGeom>
              <a:avLst/>
              <a:gdLst>
                <a:gd name="T0" fmla="*/ 4 w 31"/>
                <a:gd name="T1" fmla="*/ 1 h 37"/>
                <a:gd name="T2" fmla="*/ 6 w 31"/>
                <a:gd name="T3" fmla="*/ 0 h 37"/>
                <a:gd name="T4" fmla="*/ 4 w 31"/>
                <a:gd name="T5" fmla="*/ 2 h 37"/>
                <a:gd name="T6" fmla="*/ 0 w 31"/>
                <a:gd name="T7" fmla="*/ 5 h 37"/>
                <a:gd name="T8" fmla="*/ 3 w 31"/>
                <a:gd name="T9" fmla="*/ 9 h 37"/>
                <a:gd name="T10" fmla="*/ 4 w 31"/>
                <a:gd name="T11" fmla="*/ 8 h 37"/>
                <a:gd name="T12" fmla="*/ 7 w 31"/>
                <a:gd name="T13" fmla="*/ 5 h 37"/>
                <a:gd name="T14" fmla="*/ 6 w 31"/>
                <a:gd name="T15" fmla="*/ 3 h 37"/>
                <a:gd name="T16" fmla="*/ 4 w 31"/>
                <a:gd name="T17" fmla="*/ 1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7"/>
                <a:gd name="T29" fmla="*/ 31 w 31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7">
                  <a:moveTo>
                    <a:pt x="19" y="6"/>
                  </a:moveTo>
                  <a:lnTo>
                    <a:pt x="27" y="0"/>
                  </a:lnTo>
                  <a:lnTo>
                    <a:pt x="16" y="11"/>
                  </a:lnTo>
                  <a:lnTo>
                    <a:pt x="0" y="21"/>
                  </a:lnTo>
                  <a:lnTo>
                    <a:pt x="13" y="37"/>
                  </a:lnTo>
                  <a:lnTo>
                    <a:pt x="19" y="32"/>
                  </a:lnTo>
                  <a:lnTo>
                    <a:pt x="31" y="20"/>
                  </a:lnTo>
                  <a:lnTo>
                    <a:pt x="25" y="1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4" name="Freeform 392"/>
            <p:cNvSpPr>
              <a:spLocks/>
            </p:cNvSpPr>
            <p:nvPr/>
          </p:nvSpPr>
          <p:spPr bwMode="auto">
            <a:xfrm>
              <a:off x="2934" y="1563"/>
              <a:ext cx="76" cy="86"/>
            </a:xfrm>
            <a:custGeom>
              <a:avLst/>
              <a:gdLst>
                <a:gd name="T0" fmla="*/ 38 w 152"/>
                <a:gd name="T1" fmla="*/ 43 h 172"/>
                <a:gd name="T2" fmla="*/ 28 w 152"/>
                <a:gd name="T3" fmla="*/ 0 h 172"/>
                <a:gd name="T4" fmla="*/ 27 w 152"/>
                <a:gd name="T5" fmla="*/ 3 h 172"/>
                <a:gd name="T6" fmla="*/ 25 w 152"/>
                <a:gd name="T7" fmla="*/ 6 h 172"/>
                <a:gd name="T8" fmla="*/ 23 w 152"/>
                <a:gd name="T9" fmla="*/ 8 h 172"/>
                <a:gd name="T10" fmla="*/ 22 w 152"/>
                <a:gd name="T11" fmla="*/ 10 h 172"/>
                <a:gd name="T12" fmla="*/ 19 w 152"/>
                <a:gd name="T13" fmla="*/ 12 h 172"/>
                <a:gd name="T14" fmla="*/ 17 w 152"/>
                <a:gd name="T15" fmla="*/ 14 h 172"/>
                <a:gd name="T16" fmla="*/ 15 w 152"/>
                <a:gd name="T17" fmla="*/ 16 h 172"/>
                <a:gd name="T18" fmla="*/ 12 w 152"/>
                <a:gd name="T19" fmla="*/ 17 h 172"/>
                <a:gd name="T20" fmla="*/ 10 w 152"/>
                <a:gd name="T21" fmla="*/ 19 h 172"/>
                <a:gd name="T22" fmla="*/ 6 w 152"/>
                <a:gd name="T23" fmla="*/ 19 h 172"/>
                <a:gd name="T24" fmla="*/ 3 w 152"/>
                <a:gd name="T25" fmla="*/ 20 h 172"/>
                <a:gd name="T26" fmla="*/ 0 w 152"/>
                <a:gd name="T27" fmla="*/ 21 h 172"/>
                <a:gd name="T28" fmla="*/ 38 w 152"/>
                <a:gd name="T29" fmla="*/ 43 h 172"/>
                <a:gd name="T30" fmla="*/ 38 w 152"/>
                <a:gd name="T31" fmla="*/ 43 h 1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2"/>
                <a:gd name="T49" fmla="*/ 0 h 172"/>
                <a:gd name="T50" fmla="*/ 152 w 152"/>
                <a:gd name="T51" fmla="*/ 172 h 1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2" h="172">
                  <a:moveTo>
                    <a:pt x="152" y="172"/>
                  </a:moveTo>
                  <a:lnTo>
                    <a:pt x="113" y="0"/>
                  </a:lnTo>
                  <a:lnTo>
                    <a:pt x="107" y="11"/>
                  </a:lnTo>
                  <a:lnTo>
                    <a:pt x="101" y="22"/>
                  </a:lnTo>
                  <a:lnTo>
                    <a:pt x="93" y="31"/>
                  </a:lnTo>
                  <a:lnTo>
                    <a:pt x="86" y="40"/>
                  </a:lnTo>
                  <a:lnTo>
                    <a:pt x="76" y="48"/>
                  </a:lnTo>
                  <a:lnTo>
                    <a:pt x="67" y="56"/>
                  </a:lnTo>
                  <a:lnTo>
                    <a:pt x="58" y="62"/>
                  </a:lnTo>
                  <a:lnTo>
                    <a:pt x="48" y="67"/>
                  </a:lnTo>
                  <a:lnTo>
                    <a:pt x="38" y="73"/>
                  </a:lnTo>
                  <a:lnTo>
                    <a:pt x="25" y="76"/>
                  </a:lnTo>
                  <a:lnTo>
                    <a:pt x="13" y="79"/>
                  </a:lnTo>
                  <a:lnTo>
                    <a:pt x="0" y="82"/>
                  </a:lnTo>
                  <a:lnTo>
                    <a:pt x="152" y="172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5" name="Line 393"/>
            <p:cNvSpPr>
              <a:spLocks noChangeShapeType="1"/>
            </p:cNvSpPr>
            <p:nvPr/>
          </p:nvSpPr>
          <p:spPr bwMode="auto">
            <a:xfrm>
              <a:off x="2612" y="1101"/>
              <a:ext cx="398" cy="548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6" name="Freeform 394"/>
            <p:cNvSpPr>
              <a:spLocks/>
            </p:cNvSpPr>
            <p:nvPr/>
          </p:nvSpPr>
          <p:spPr bwMode="auto">
            <a:xfrm>
              <a:off x="2611" y="1100"/>
              <a:ext cx="400" cy="550"/>
            </a:xfrm>
            <a:custGeom>
              <a:avLst/>
              <a:gdLst>
                <a:gd name="T0" fmla="*/ 1 w 799"/>
                <a:gd name="T1" fmla="*/ 0 h 1100"/>
                <a:gd name="T2" fmla="*/ 0 w 799"/>
                <a:gd name="T3" fmla="*/ 1 h 1100"/>
                <a:gd name="T4" fmla="*/ 199 w 799"/>
                <a:gd name="T5" fmla="*/ 275 h 1100"/>
                <a:gd name="T6" fmla="*/ 200 w 799"/>
                <a:gd name="T7" fmla="*/ 274 h 1100"/>
                <a:gd name="T8" fmla="*/ 1 w 799"/>
                <a:gd name="T9" fmla="*/ 0 h 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9"/>
                <a:gd name="T16" fmla="*/ 0 h 1100"/>
                <a:gd name="T17" fmla="*/ 799 w 799"/>
                <a:gd name="T18" fmla="*/ 1100 h 1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9" h="1100">
                  <a:moveTo>
                    <a:pt x="3" y="0"/>
                  </a:moveTo>
                  <a:lnTo>
                    <a:pt x="0" y="3"/>
                  </a:lnTo>
                  <a:lnTo>
                    <a:pt x="796" y="1100"/>
                  </a:lnTo>
                  <a:lnTo>
                    <a:pt x="799" y="109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7" name="Freeform 395"/>
            <p:cNvSpPr>
              <a:spLocks/>
            </p:cNvSpPr>
            <p:nvPr/>
          </p:nvSpPr>
          <p:spPr bwMode="auto">
            <a:xfrm>
              <a:off x="2971" y="1647"/>
              <a:ext cx="106" cy="106"/>
            </a:xfrm>
            <a:custGeom>
              <a:avLst/>
              <a:gdLst>
                <a:gd name="T0" fmla="*/ 27 w 212"/>
                <a:gd name="T1" fmla="*/ 0 h 212"/>
                <a:gd name="T2" fmla="*/ 30 w 212"/>
                <a:gd name="T3" fmla="*/ 1 h 212"/>
                <a:gd name="T4" fmla="*/ 34 w 212"/>
                <a:gd name="T5" fmla="*/ 2 h 212"/>
                <a:gd name="T6" fmla="*/ 37 w 212"/>
                <a:gd name="T7" fmla="*/ 3 h 212"/>
                <a:gd name="T8" fmla="*/ 40 w 212"/>
                <a:gd name="T9" fmla="*/ 4 h 212"/>
                <a:gd name="T10" fmla="*/ 43 w 212"/>
                <a:gd name="T11" fmla="*/ 6 h 212"/>
                <a:gd name="T12" fmla="*/ 46 w 212"/>
                <a:gd name="T13" fmla="*/ 9 h 212"/>
                <a:gd name="T14" fmla="*/ 48 w 212"/>
                <a:gd name="T15" fmla="*/ 11 h 212"/>
                <a:gd name="T16" fmla="*/ 50 w 212"/>
                <a:gd name="T17" fmla="*/ 14 h 212"/>
                <a:gd name="T18" fmla="*/ 52 w 212"/>
                <a:gd name="T19" fmla="*/ 17 h 212"/>
                <a:gd name="T20" fmla="*/ 53 w 212"/>
                <a:gd name="T21" fmla="*/ 20 h 212"/>
                <a:gd name="T22" fmla="*/ 53 w 212"/>
                <a:gd name="T23" fmla="*/ 23 h 212"/>
                <a:gd name="T24" fmla="*/ 53 w 212"/>
                <a:gd name="T25" fmla="*/ 27 h 212"/>
                <a:gd name="T26" fmla="*/ 53 w 212"/>
                <a:gd name="T27" fmla="*/ 30 h 212"/>
                <a:gd name="T28" fmla="*/ 53 w 212"/>
                <a:gd name="T29" fmla="*/ 34 h 212"/>
                <a:gd name="T30" fmla="*/ 52 w 212"/>
                <a:gd name="T31" fmla="*/ 37 h 212"/>
                <a:gd name="T32" fmla="*/ 50 w 212"/>
                <a:gd name="T33" fmla="*/ 40 h 212"/>
                <a:gd name="T34" fmla="*/ 48 w 212"/>
                <a:gd name="T35" fmla="*/ 43 h 212"/>
                <a:gd name="T36" fmla="*/ 46 w 212"/>
                <a:gd name="T37" fmla="*/ 45 h 212"/>
                <a:gd name="T38" fmla="*/ 43 w 212"/>
                <a:gd name="T39" fmla="*/ 48 h 212"/>
                <a:gd name="T40" fmla="*/ 40 w 212"/>
                <a:gd name="T41" fmla="*/ 50 h 212"/>
                <a:gd name="T42" fmla="*/ 37 w 212"/>
                <a:gd name="T43" fmla="*/ 51 h 212"/>
                <a:gd name="T44" fmla="*/ 34 w 212"/>
                <a:gd name="T45" fmla="*/ 52 h 212"/>
                <a:gd name="T46" fmla="*/ 30 w 212"/>
                <a:gd name="T47" fmla="*/ 53 h 212"/>
                <a:gd name="T48" fmla="*/ 27 w 212"/>
                <a:gd name="T49" fmla="*/ 53 h 212"/>
                <a:gd name="T50" fmla="*/ 23 w 212"/>
                <a:gd name="T51" fmla="*/ 53 h 212"/>
                <a:gd name="T52" fmla="*/ 20 w 212"/>
                <a:gd name="T53" fmla="*/ 52 h 212"/>
                <a:gd name="T54" fmla="*/ 17 w 212"/>
                <a:gd name="T55" fmla="*/ 51 h 212"/>
                <a:gd name="T56" fmla="*/ 14 w 212"/>
                <a:gd name="T57" fmla="*/ 50 h 212"/>
                <a:gd name="T58" fmla="*/ 11 w 212"/>
                <a:gd name="T59" fmla="*/ 48 h 212"/>
                <a:gd name="T60" fmla="*/ 8 w 212"/>
                <a:gd name="T61" fmla="*/ 45 h 212"/>
                <a:gd name="T62" fmla="*/ 6 w 212"/>
                <a:gd name="T63" fmla="*/ 43 h 212"/>
                <a:gd name="T64" fmla="*/ 4 w 212"/>
                <a:gd name="T65" fmla="*/ 40 h 212"/>
                <a:gd name="T66" fmla="*/ 3 w 212"/>
                <a:gd name="T67" fmla="*/ 37 h 212"/>
                <a:gd name="T68" fmla="*/ 2 w 212"/>
                <a:gd name="T69" fmla="*/ 34 h 212"/>
                <a:gd name="T70" fmla="*/ 1 w 212"/>
                <a:gd name="T71" fmla="*/ 30 h 212"/>
                <a:gd name="T72" fmla="*/ 0 w 212"/>
                <a:gd name="T73" fmla="*/ 27 h 212"/>
                <a:gd name="T74" fmla="*/ 1 w 212"/>
                <a:gd name="T75" fmla="*/ 23 h 212"/>
                <a:gd name="T76" fmla="*/ 2 w 212"/>
                <a:gd name="T77" fmla="*/ 20 h 212"/>
                <a:gd name="T78" fmla="*/ 3 w 212"/>
                <a:gd name="T79" fmla="*/ 17 h 212"/>
                <a:gd name="T80" fmla="*/ 4 w 212"/>
                <a:gd name="T81" fmla="*/ 14 h 212"/>
                <a:gd name="T82" fmla="*/ 6 w 212"/>
                <a:gd name="T83" fmla="*/ 11 h 212"/>
                <a:gd name="T84" fmla="*/ 8 w 212"/>
                <a:gd name="T85" fmla="*/ 9 h 212"/>
                <a:gd name="T86" fmla="*/ 11 w 212"/>
                <a:gd name="T87" fmla="*/ 6 h 212"/>
                <a:gd name="T88" fmla="*/ 14 w 212"/>
                <a:gd name="T89" fmla="*/ 4 h 212"/>
                <a:gd name="T90" fmla="*/ 17 w 212"/>
                <a:gd name="T91" fmla="*/ 3 h 212"/>
                <a:gd name="T92" fmla="*/ 20 w 212"/>
                <a:gd name="T93" fmla="*/ 2 h 212"/>
                <a:gd name="T94" fmla="*/ 23 w 212"/>
                <a:gd name="T95" fmla="*/ 1 h 212"/>
                <a:gd name="T96" fmla="*/ 27 w 212"/>
                <a:gd name="T97" fmla="*/ 0 h 212"/>
                <a:gd name="T98" fmla="*/ 27 w 212"/>
                <a:gd name="T99" fmla="*/ 0 h 2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2"/>
                <a:gd name="T152" fmla="*/ 212 w 212"/>
                <a:gd name="T153" fmla="*/ 212 h 2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2">
                  <a:moveTo>
                    <a:pt x="105" y="0"/>
                  </a:moveTo>
                  <a:lnTo>
                    <a:pt x="121" y="2"/>
                  </a:lnTo>
                  <a:lnTo>
                    <a:pt x="135" y="5"/>
                  </a:lnTo>
                  <a:lnTo>
                    <a:pt x="147" y="10"/>
                  </a:lnTo>
                  <a:lnTo>
                    <a:pt x="160" y="16"/>
                  </a:lnTo>
                  <a:lnTo>
                    <a:pt x="172" y="24"/>
                  </a:lnTo>
                  <a:lnTo>
                    <a:pt x="181" y="33"/>
                  </a:lnTo>
                  <a:lnTo>
                    <a:pt x="191" y="42"/>
                  </a:lnTo>
                  <a:lnTo>
                    <a:pt x="198" y="53"/>
                  </a:lnTo>
                  <a:lnTo>
                    <a:pt x="205" y="65"/>
                  </a:lnTo>
                  <a:lnTo>
                    <a:pt x="209" y="78"/>
                  </a:lnTo>
                  <a:lnTo>
                    <a:pt x="212" y="90"/>
                  </a:lnTo>
                  <a:lnTo>
                    <a:pt x="212" y="106"/>
                  </a:lnTo>
                  <a:lnTo>
                    <a:pt x="212" y="120"/>
                  </a:lnTo>
                  <a:lnTo>
                    <a:pt x="209" y="134"/>
                  </a:lnTo>
                  <a:lnTo>
                    <a:pt x="205" y="146"/>
                  </a:lnTo>
                  <a:lnTo>
                    <a:pt x="198" y="158"/>
                  </a:lnTo>
                  <a:lnTo>
                    <a:pt x="191" y="171"/>
                  </a:lnTo>
                  <a:lnTo>
                    <a:pt x="181" y="180"/>
                  </a:lnTo>
                  <a:lnTo>
                    <a:pt x="172" y="189"/>
                  </a:lnTo>
                  <a:lnTo>
                    <a:pt x="160" y="197"/>
                  </a:lnTo>
                  <a:lnTo>
                    <a:pt x="147" y="203"/>
                  </a:lnTo>
                  <a:lnTo>
                    <a:pt x="135" y="208"/>
                  </a:lnTo>
                  <a:lnTo>
                    <a:pt x="121" y="211"/>
                  </a:lnTo>
                  <a:lnTo>
                    <a:pt x="105" y="212"/>
                  </a:lnTo>
                  <a:lnTo>
                    <a:pt x="92" y="211"/>
                  </a:lnTo>
                  <a:lnTo>
                    <a:pt x="78" y="208"/>
                  </a:lnTo>
                  <a:lnTo>
                    <a:pt x="65" y="203"/>
                  </a:lnTo>
                  <a:lnTo>
                    <a:pt x="53" y="197"/>
                  </a:lnTo>
                  <a:lnTo>
                    <a:pt x="42" y="189"/>
                  </a:lnTo>
                  <a:lnTo>
                    <a:pt x="31" y="180"/>
                  </a:lnTo>
                  <a:lnTo>
                    <a:pt x="23" y="171"/>
                  </a:lnTo>
                  <a:lnTo>
                    <a:pt x="16" y="158"/>
                  </a:lnTo>
                  <a:lnTo>
                    <a:pt x="9" y="146"/>
                  </a:lnTo>
                  <a:lnTo>
                    <a:pt x="5" y="134"/>
                  </a:lnTo>
                  <a:lnTo>
                    <a:pt x="2" y="120"/>
                  </a:lnTo>
                  <a:lnTo>
                    <a:pt x="0" y="106"/>
                  </a:lnTo>
                  <a:lnTo>
                    <a:pt x="2" y="90"/>
                  </a:lnTo>
                  <a:lnTo>
                    <a:pt x="5" y="78"/>
                  </a:lnTo>
                  <a:lnTo>
                    <a:pt x="9" y="65"/>
                  </a:lnTo>
                  <a:lnTo>
                    <a:pt x="16" y="53"/>
                  </a:lnTo>
                  <a:lnTo>
                    <a:pt x="23" y="42"/>
                  </a:lnTo>
                  <a:lnTo>
                    <a:pt x="31" y="33"/>
                  </a:lnTo>
                  <a:lnTo>
                    <a:pt x="42" y="24"/>
                  </a:lnTo>
                  <a:lnTo>
                    <a:pt x="53" y="16"/>
                  </a:lnTo>
                  <a:lnTo>
                    <a:pt x="65" y="10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8" name="Freeform 396"/>
            <p:cNvSpPr>
              <a:spLocks/>
            </p:cNvSpPr>
            <p:nvPr/>
          </p:nvSpPr>
          <p:spPr bwMode="auto">
            <a:xfrm>
              <a:off x="2971" y="1647"/>
              <a:ext cx="106" cy="106"/>
            </a:xfrm>
            <a:custGeom>
              <a:avLst/>
              <a:gdLst>
                <a:gd name="T0" fmla="*/ 27 w 212"/>
                <a:gd name="T1" fmla="*/ 0 h 212"/>
                <a:gd name="T2" fmla="*/ 30 w 212"/>
                <a:gd name="T3" fmla="*/ 1 h 212"/>
                <a:gd name="T4" fmla="*/ 34 w 212"/>
                <a:gd name="T5" fmla="*/ 2 h 212"/>
                <a:gd name="T6" fmla="*/ 37 w 212"/>
                <a:gd name="T7" fmla="*/ 3 h 212"/>
                <a:gd name="T8" fmla="*/ 40 w 212"/>
                <a:gd name="T9" fmla="*/ 4 h 212"/>
                <a:gd name="T10" fmla="*/ 43 w 212"/>
                <a:gd name="T11" fmla="*/ 6 h 212"/>
                <a:gd name="T12" fmla="*/ 46 w 212"/>
                <a:gd name="T13" fmla="*/ 9 h 212"/>
                <a:gd name="T14" fmla="*/ 48 w 212"/>
                <a:gd name="T15" fmla="*/ 11 h 212"/>
                <a:gd name="T16" fmla="*/ 50 w 212"/>
                <a:gd name="T17" fmla="*/ 14 h 212"/>
                <a:gd name="T18" fmla="*/ 52 w 212"/>
                <a:gd name="T19" fmla="*/ 17 h 212"/>
                <a:gd name="T20" fmla="*/ 53 w 212"/>
                <a:gd name="T21" fmla="*/ 20 h 212"/>
                <a:gd name="T22" fmla="*/ 53 w 212"/>
                <a:gd name="T23" fmla="*/ 23 h 212"/>
                <a:gd name="T24" fmla="*/ 53 w 212"/>
                <a:gd name="T25" fmla="*/ 27 h 212"/>
                <a:gd name="T26" fmla="*/ 53 w 212"/>
                <a:gd name="T27" fmla="*/ 30 h 212"/>
                <a:gd name="T28" fmla="*/ 53 w 212"/>
                <a:gd name="T29" fmla="*/ 34 h 212"/>
                <a:gd name="T30" fmla="*/ 52 w 212"/>
                <a:gd name="T31" fmla="*/ 37 h 212"/>
                <a:gd name="T32" fmla="*/ 50 w 212"/>
                <a:gd name="T33" fmla="*/ 40 h 212"/>
                <a:gd name="T34" fmla="*/ 48 w 212"/>
                <a:gd name="T35" fmla="*/ 43 h 212"/>
                <a:gd name="T36" fmla="*/ 46 w 212"/>
                <a:gd name="T37" fmla="*/ 45 h 212"/>
                <a:gd name="T38" fmla="*/ 43 w 212"/>
                <a:gd name="T39" fmla="*/ 48 h 212"/>
                <a:gd name="T40" fmla="*/ 40 w 212"/>
                <a:gd name="T41" fmla="*/ 50 h 212"/>
                <a:gd name="T42" fmla="*/ 37 w 212"/>
                <a:gd name="T43" fmla="*/ 51 h 212"/>
                <a:gd name="T44" fmla="*/ 34 w 212"/>
                <a:gd name="T45" fmla="*/ 52 h 212"/>
                <a:gd name="T46" fmla="*/ 30 w 212"/>
                <a:gd name="T47" fmla="*/ 53 h 212"/>
                <a:gd name="T48" fmla="*/ 27 w 212"/>
                <a:gd name="T49" fmla="*/ 53 h 212"/>
                <a:gd name="T50" fmla="*/ 23 w 212"/>
                <a:gd name="T51" fmla="*/ 53 h 212"/>
                <a:gd name="T52" fmla="*/ 20 w 212"/>
                <a:gd name="T53" fmla="*/ 52 h 212"/>
                <a:gd name="T54" fmla="*/ 17 w 212"/>
                <a:gd name="T55" fmla="*/ 51 h 212"/>
                <a:gd name="T56" fmla="*/ 14 w 212"/>
                <a:gd name="T57" fmla="*/ 50 h 212"/>
                <a:gd name="T58" fmla="*/ 11 w 212"/>
                <a:gd name="T59" fmla="*/ 48 h 212"/>
                <a:gd name="T60" fmla="*/ 8 w 212"/>
                <a:gd name="T61" fmla="*/ 45 h 212"/>
                <a:gd name="T62" fmla="*/ 6 w 212"/>
                <a:gd name="T63" fmla="*/ 43 h 212"/>
                <a:gd name="T64" fmla="*/ 4 w 212"/>
                <a:gd name="T65" fmla="*/ 40 h 212"/>
                <a:gd name="T66" fmla="*/ 3 w 212"/>
                <a:gd name="T67" fmla="*/ 37 h 212"/>
                <a:gd name="T68" fmla="*/ 2 w 212"/>
                <a:gd name="T69" fmla="*/ 34 h 212"/>
                <a:gd name="T70" fmla="*/ 1 w 212"/>
                <a:gd name="T71" fmla="*/ 30 h 212"/>
                <a:gd name="T72" fmla="*/ 0 w 212"/>
                <a:gd name="T73" fmla="*/ 27 h 212"/>
                <a:gd name="T74" fmla="*/ 1 w 212"/>
                <a:gd name="T75" fmla="*/ 23 h 212"/>
                <a:gd name="T76" fmla="*/ 2 w 212"/>
                <a:gd name="T77" fmla="*/ 20 h 212"/>
                <a:gd name="T78" fmla="*/ 3 w 212"/>
                <a:gd name="T79" fmla="*/ 17 h 212"/>
                <a:gd name="T80" fmla="*/ 4 w 212"/>
                <a:gd name="T81" fmla="*/ 14 h 212"/>
                <a:gd name="T82" fmla="*/ 6 w 212"/>
                <a:gd name="T83" fmla="*/ 11 h 212"/>
                <a:gd name="T84" fmla="*/ 8 w 212"/>
                <a:gd name="T85" fmla="*/ 9 h 212"/>
                <a:gd name="T86" fmla="*/ 11 w 212"/>
                <a:gd name="T87" fmla="*/ 6 h 212"/>
                <a:gd name="T88" fmla="*/ 14 w 212"/>
                <a:gd name="T89" fmla="*/ 4 h 212"/>
                <a:gd name="T90" fmla="*/ 17 w 212"/>
                <a:gd name="T91" fmla="*/ 3 h 212"/>
                <a:gd name="T92" fmla="*/ 20 w 212"/>
                <a:gd name="T93" fmla="*/ 2 h 212"/>
                <a:gd name="T94" fmla="*/ 23 w 212"/>
                <a:gd name="T95" fmla="*/ 1 h 212"/>
                <a:gd name="T96" fmla="*/ 27 w 212"/>
                <a:gd name="T97" fmla="*/ 0 h 212"/>
                <a:gd name="T98" fmla="*/ 27 w 212"/>
                <a:gd name="T99" fmla="*/ 0 h 2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2"/>
                <a:gd name="T151" fmla="*/ 0 h 212"/>
                <a:gd name="T152" fmla="*/ 212 w 212"/>
                <a:gd name="T153" fmla="*/ 212 h 2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2" h="212">
                  <a:moveTo>
                    <a:pt x="105" y="0"/>
                  </a:moveTo>
                  <a:lnTo>
                    <a:pt x="121" y="2"/>
                  </a:lnTo>
                  <a:lnTo>
                    <a:pt x="135" y="5"/>
                  </a:lnTo>
                  <a:lnTo>
                    <a:pt x="147" y="10"/>
                  </a:lnTo>
                  <a:lnTo>
                    <a:pt x="160" y="16"/>
                  </a:lnTo>
                  <a:lnTo>
                    <a:pt x="172" y="24"/>
                  </a:lnTo>
                  <a:lnTo>
                    <a:pt x="181" y="33"/>
                  </a:lnTo>
                  <a:lnTo>
                    <a:pt x="191" y="42"/>
                  </a:lnTo>
                  <a:lnTo>
                    <a:pt x="198" y="53"/>
                  </a:lnTo>
                  <a:lnTo>
                    <a:pt x="205" y="65"/>
                  </a:lnTo>
                  <a:lnTo>
                    <a:pt x="209" y="78"/>
                  </a:lnTo>
                  <a:lnTo>
                    <a:pt x="212" y="90"/>
                  </a:lnTo>
                  <a:lnTo>
                    <a:pt x="212" y="106"/>
                  </a:lnTo>
                  <a:lnTo>
                    <a:pt x="212" y="120"/>
                  </a:lnTo>
                  <a:lnTo>
                    <a:pt x="209" y="134"/>
                  </a:lnTo>
                  <a:lnTo>
                    <a:pt x="205" y="146"/>
                  </a:lnTo>
                  <a:lnTo>
                    <a:pt x="198" y="158"/>
                  </a:lnTo>
                  <a:lnTo>
                    <a:pt x="191" y="171"/>
                  </a:lnTo>
                  <a:lnTo>
                    <a:pt x="181" y="180"/>
                  </a:lnTo>
                  <a:lnTo>
                    <a:pt x="172" y="189"/>
                  </a:lnTo>
                  <a:lnTo>
                    <a:pt x="160" y="197"/>
                  </a:lnTo>
                  <a:lnTo>
                    <a:pt x="147" y="203"/>
                  </a:lnTo>
                  <a:lnTo>
                    <a:pt x="135" y="208"/>
                  </a:lnTo>
                  <a:lnTo>
                    <a:pt x="121" y="211"/>
                  </a:lnTo>
                  <a:lnTo>
                    <a:pt x="105" y="212"/>
                  </a:lnTo>
                  <a:lnTo>
                    <a:pt x="92" y="211"/>
                  </a:lnTo>
                  <a:lnTo>
                    <a:pt x="78" y="208"/>
                  </a:lnTo>
                  <a:lnTo>
                    <a:pt x="65" y="203"/>
                  </a:lnTo>
                  <a:lnTo>
                    <a:pt x="53" y="197"/>
                  </a:lnTo>
                  <a:lnTo>
                    <a:pt x="42" y="189"/>
                  </a:lnTo>
                  <a:lnTo>
                    <a:pt x="31" y="180"/>
                  </a:lnTo>
                  <a:lnTo>
                    <a:pt x="23" y="171"/>
                  </a:lnTo>
                  <a:lnTo>
                    <a:pt x="16" y="158"/>
                  </a:lnTo>
                  <a:lnTo>
                    <a:pt x="9" y="146"/>
                  </a:lnTo>
                  <a:lnTo>
                    <a:pt x="5" y="134"/>
                  </a:lnTo>
                  <a:lnTo>
                    <a:pt x="2" y="120"/>
                  </a:lnTo>
                  <a:lnTo>
                    <a:pt x="0" y="106"/>
                  </a:lnTo>
                  <a:lnTo>
                    <a:pt x="2" y="90"/>
                  </a:lnTo>
                  <a:lnTo>
                    <a:pt x="5" y="78"/>
                  </a:lnTo>
                  <a:lnTo>
                    <a:pt x="9" y="65"/>
                  </a:lnTo>
                  <a:lnTo>
                    <a:pt x="16" y="53"/>
                  </a:lnTo>
                  <a:lnTo>
                    <a:pt x="23" y="42"/>
                  </a:lnTo>
                  <a:lnTo>
                    <a:pt x="31" y="33"/>
                  </a:lnTo>
                  <a:lnTo>
                    <a:pt x="42" y="24"/>
                  </a:lnTo>
                  <a:lnTo>
                    <a:pt x="53" y="16"/>
                  </a:lnTo>
                  <a:lnTo>
                    <a:pt x="65" y="10"/>
                  </a:lnTo>
                  <a:lnTo>
                    <a:pt x="78" y="5"/>
                  </a:lnTo>
                  <a:lnTo>
                    <a:pt x="92" y="2"/>
                  </a:lnTo>
                  <a:lnTo>
                    <a:pt x="105" y="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29" name="Freeform 397"/>
            <p:cNvSpPr>
              <a:spLocks/>
            </p:cNvSpPr>
            <p:nvPr/>
          </p:nvSpPr>
          <p:spPr bwMode="auto">
            <a:xfrm>
              <a:off x="3023" y="1646"/>
              <a:ext cx="55" cy="108"/>
            </a:xfrm>
            <a:custGeom>
              <a:avLst/>
              <a:gdLst>
                <a:gd name="T0" fmla="*/ 0 w 110"/>
                <a:gd name="T1" fmla="*/ 0 h 215"/>
                <a:gd name="T2" fmla="*/ 0 w 110"/>
                <a:gd name="T3" fmla="*/ 1 h 215"/>
                <a:gd name="T4" fmla="*/ 4 w 110"/>
                <a:gd name="T5" fmla="*/ 1 h 215"/>
                <a:gd name="T6" fmla="*/ 8 w 110"/>
                <a:gd name="T7" fmla="*/ 2 h 215"/>
                <a:gd name="T8" fmla="*/ 11 w 110"/>
                <a:gd name="T9" fmla="*/ 3 h 215"/>
                <a:gd name="T10" fmla="*/ 12 w 110"/>
                <a:gd name="T11" fmla="*/ 4 h 215"/>
                <a:gd name="T12" fmla="*/ 17 w 110"/>
                <a:gd name="T13" fmla="*/ 7 h 215"/>
                <a:gd name="T14" fmla="*/ 21 w 110"/>
                <a:gd name="T15" fmla="*/ 12 h 215"/>
                <a:gd name="T16" fmla="*/ 24 w 110"/>
                <a:gd name="T17" fmla="*/ 15 h 215"/>
                <a:gd name="T18" fmla="*/ 25 w 110"/>
                <a:gd name="T19" fmla="*/ 17 h 215"/>
                <a:gd name="T20" fmla="*/ 26 w 110"/>
                <a:gd name="T21" fmla="*/ 20 h 215"/>
                <a:gd name="T22" fmla="*/ 26 w 110"/>
                <a:gd name="T23" fmla="*/ 22 h 215"/>
                <a:gd name="T24" fmla="*/ 26 w 110"/>
                <a:gd name="T25" fmla="*/ 32 h 215"/>
                <a:gd name="T26" fmla="*/ 26 w 110"/>
                <a:gd name="T27" fmla="*/ 34 h 215"/>
                <a:gd name="T28" fmla="*/ 25 w 110"/>
                <a:gd name="T29" fmla="*/ 37 h 215"/>
                <a:gd name="T30" fmla="*/ 24 w 110"/>
                <a:gd name="T31" fmla="*/ 38 h 215"/>
                <a:gd name="T32" fmla="*/ 21 w 110"/>
                <a:gd name="T33" fmla="*/ 43 h 215"/>
                <a:gd name="T34" fmla="*/ 17 w 110"/>
                <a:gd name="T35" fmla="*/ 48 h 215"/>
                <a:gd name="T36" fmla="*/ 12 w 110"/>
                <a:gd name="T37" fmla="*/ 50 h 215"/>
                <a:gd name="T38" fmla="*/ 11 w 110"/>
                <a:gd name="T39" fmla="*/ 51 h 215"/>
                <a:gd name="T40" fmla="*/ 8 w 110"/>
                <a:gd name="T41" fmla="*/ 52 h 215"/>
                <a:gd name="T42" fmla="*/ 4 w 110"/>
                <a:gd name="T43" fmla="*/ 53 h 215"/>
                <a:gd name="T44" fmla="*/ 0 w 110"/>
                <a:gd name="T45" fmla="*/ 53 h 215"/>
                <a:gd name="T46" fmla="*/ 0 w 110"/>
                <a:gd name="T47" fmla="*/ 54 h 215"/>
                <a:gd name="T48" fmla="*/ 4 w 110"/>
                <a:gd name="T49" fmla="*/ 54 h 215"/>
                <a:gd name="T50" fmla="*/ 8 w 110"/>
                <a:gd name="T51" fmla="*/ 53 h 215"/>
                <a:gd name="T52" fmla="*/ 11 w 110"/>
                <a:gd name="T53" fmla="*/ 52 h 215"/>
                <a:gd name="T54" fmla="*/ 16 w 110"/>
                <a:gd name="T55" fmla="*/ 49 h 215"/>
                <a:gd name="T56" fmla="*/ 18 w 110"/>
                <a:gd name="T57" fmla="*/ 48 h 215"/>
                <a:gd name="T58" fmla="*/ 22 w 110"/>
                <a:gd name="T59" fmla="*/ 44 h 215"/>
                <a:gd name="T60" fmla="*/ 23 w 110"/>
                <a:gd name="T61" fmla="*/ 42 h 215"/>
                <a:gd name="T62" fmla="*/ 26 w 110"/>
                <a:gd name="T63" fmla="*/ 37 h 215"/>
                <a:gd name="T64" fmla="*/ 27 w 110"/>
                <a:gd name="T65" fmla="*/ 34 h 215"/>
                <a:gd name="T66" fmla="*/ 28 w 110"/>
                <a:gd name="T67" fmla="*/ 29 h 215"/>
                <a:gd name="T68" fmla="*/ 28 w 110"/>
                <a:gd name="T69" fmla="*/ 25 h 215"/>
                <a:gd name="T70" fmla="*/ 27 w 110"/>
                <a:gd name="T71" fmla="*/ 20 h 215"/>
                <a:gd name="T72" fmla="*/ 26 w 110"/>
                <a:gd name="T73" fmla="*/ 17 h 215"/>
                <a:gd name="T74" fmla="*/ 24 w 110"/>
                <a:gd name="T75" fmla="*/ 13 h 215"/>
                <a:gd name="T76" fmla="*/ 22 w 110"/>
                <a:gd name="T77" fmla="*/ 11 h 215"/>
                <a:gd name="T78" fmla="*/ 18 w 110"/>
                <a:gd name="T79" fmla="*/ 6 h 215"/>
                <a:gd name="T80" fmla="*/ 16 w 110"/>
                <a:gd name="T81" fmla="*/ 5 h 215"/>
                <a:gd name="T82" fmla="*/ 11 w 110"/>
                <a:gd name="T83" fmla="*/ 3 h 215"/>
                <a:gd name="T84" fmla="*/ 8 w 110"/>
                <a:gd name="T85" fmla="*/ 1 h 215"/>
                <a:gd name="T86" fmla="*/ 4 w 110"/>
                <a:gd name="T87" fmla="*/ 1 h 215"/>
                <a:gd name="T88" fmla="*/ 0 w 110"/>
                <a:gd name="T89" fmla="*/ 0 h 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0"/>
                <a:gd name="T136" fmla="*/ 0 h 215"/>
                <a:gd name="T137" fmla="*/ 110 w 110"/>
                <a:gd name="T138" fmla="*/ 215 h 2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0" h="215">
                  <a:moveTo>
                    <a:pt x="0" y="0"/>
                  </a:moveTo>
                  <a:lnTo>
                    <a:pt x="0" y="3"/>
                  </a:lnTo>
                  <a:lnTo>
                    <a:pt x="16" y="4"/>
                  </a:lnTo>
                  <a:lnTo>
                    <a:pt x="30" y="8"/>
                  </a:lnTo>
                  <a:lnTo>
                    <a:pt x="42" y="12"/>
                  </a:lnTo>
                  <a:lnTo>
                    <a:pt x="47" y="15"/>
                  </a:lnTo>
                  <a:lnTo>
                    <a:pt x="65" y="26"/>
                  </a:lnTo>
                  <a:lnTo>
                    <a:pt x="84" y="45"/>
                  </a:lnTo>
                  <a:lnTo>
                    <a:pt x="93" y="59"/>
                  </a:lnTo>
                  <a:lnTo>
                    <a:pt x="98" y="66"/>
                  </a:lnTo>
                  <a:lnTo>
                    <a:pt x="103" y="79"/>
                  </a:lnTo>
                  <a:lnTo>
                    <a:pt x="104" y="85"/>
                  </a:lnTo>
                  <a:lnTo>
                    <a:pt x="104" y="127"/>
                  </a:lnTo>
                  <a:lnTo>
                    <a:pt x="103" y="135"/>
                  </a:lnTo>
                  <a:lnTo>
                    <a:pt x="98" y="147"/>
                  </a:lnTo>
                  <a:lnTo>
                    <a:pt x="95" y="152"/>
                  </a:lnTo>
                  <a:lnTo>
                    <a:pt x="84" y="170"/>
                  </a:lnTo>
                  <a:lnTo>
                    <a:pt x="65" y="189"/>
                  </a:lnTo>
                  <a:lnTo>
                    <a:pt x="47" y="200"/>
                  </a:lnTo>
                  <a:lnTo>
                    <a:pt x="42" y="203"/>
                  </a:lnTo>
                  <a:lnTo>
                    <a:pt x="30" y="207"/>
                  </a:lnTo>
                  <a:lnTo>
                    <a:pt x="16" y="210"/>
                  </a:lnTo>
                  <a:lnTo>
                    <a:pt x="0" y="212"/>
                  </a:lnTo>
                  <a:lnTo>
                    <a:pt x="0" y="215"/>
                  </a:lnTo>
                  <a:lnTo>
                    <a:pt x="16" y="213"/>
                  </a:lnTo>
                  <a:lnTo>
                    <a:pt x="30" y="210"/>
                  </a:lnTo>
                  <a:lnTo>
                    <a:pt x="42" y="206"/>
                  </a:lnTo>
                  <a:lnTo>
                    <a:pt x="62" y="196"/>
                  </a:lnTo>
                  <a:lnTo>
                    <a:pt x="69" y="192"/>
                  </a:lnTo>
                  <a:lnTo>
                    <a:pt x="87" y="173"/>
                  </a:lnTo>
                  <a:lnTo>
                    <a:pt x="92" y="167"/>
                  </a:lnTo>
                  <a:lnTo>
                    <a:pt x="101" y="147"/>
                  </a:lnTo>
                  <a:lnTo>
                    <a:pt x="106" y="135"/>
                  </a:lnTo>
                  <a:lnTo>
                    <a:pt x="110" y="114"/>
                  </a:lnTo>
                  <a:lnTo>
                    <a:pt x="110" y="97"/>
                  </a:lnTo>
                  <a:lnTo>
                    <a:pt x="106" y="79"/>
                  </a:lnTo>
                  <a:lnTo>
                    <a:pt x="101" y="66"/>
                  </a:lnTo>
                  <a:lnTo>
                    <a:pt x="93" y="49"/>
                  </a:lnTo>
                  <a:lnTo>
                    <a:pt x="87" y="42"/>
                  </a:lnTo>
                  <a:lnTo>
                    <a:pt x="69" y="23"/>
                  </a:lnTo>
                  <a:lnTo>
                    <a:pt x="62" y="18"/>
                  </a:lnTo>
                  <a:lnTo>
                    <a:pt x="42" y="9"/>
                  </a:lnTo>
                  <a:lnTo>
                    <a:pt x="30" y="4"/>
                  </a:lnTo>
                  <a:lnTo>
                    <a:pt x="1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30" name="Freeform 398"/>
            <p:cNvSpPr>
              <a:spLocks/>
            </p:cNvSpPr>
            <p:nvPr/>
          </p:nvSpPr>
          <p:spPr bwMode="auto">
            <a:xfrm>
              <a:off x="2970" y="1646"/>
              <a:ext cx="53" cy="108"/>
            </a:xfrm>
            <a:custGeom>
              <a:avLst/>
              <a:gdLst>
                <a:gd name="T0" fmla="*/ 27 w 106"/>
                <a:gd name="T1" fmla="*/ 53 h 215"/>
                <a:gd name="T2" fmla="*/ 24 w 106"/>
                <a:gd name="T3" fmla="*/ 53 h 215"/>
                <a:gd name="T4" fmla="*/ 20 w 106"/>
                <a:gd name="T5" fmla="*/ 52 h 215"/>
                <a:gd name="T6" fmla="*/ 17 w 106"/>
                <a:gd name="T7" fmla="*/ 51 h 215"/>
                <a:gd name="T8" fmla="*/ 15 w 106"/>
                <a:gd name="T9" fmla="*/ 50 h 215"/>
                <a:gd name="T10" fmla="*/ 12 w 106"/>
                <a:gd name="T11" fmla="*/ 48 h 215"/>
                <a:gd name="T12" fmla="*/ 9 w 106"/>
                <a:gd name="T13" fmla="*/ 45 h 215"/>
                <a:gd name="T14" fmla="*/ 7 w 106"/>
                <a:gd name="T15" fmla="*/ 43 h 215"/>
                <a:gd name="T16" fmla="*/ 4 w 106"/>
                <a:gd name="T17" fmla="*/ 38 h 215"/>
                <a:gd name="T18" fmla="*/ 3 w 106"/>
                <a:gd name="T19" fmla="*/ 37 h 215"/>
                <a:gd name="T20" fmla="*/ 2 w 106"/>
                <a:gd name="T21" fmla="*/ 34 h 215"/>
                <a:gd name="T22" fmla="*/ 1 w 106"/>
                <a:gd name="T23" fmla="*/ 31 h 215"/>
                <a:gd name="T24" fmla="*/ 1 w 106"/>
                <a:gd name="T25" fmla="*/ 27 h 215"/>
                <a:gd name="T26" fmla="*/ 1 w 106"/>
                <a:gd name="T27" fmla="*/ 23 h 215"/>
                <a:gd name="T28" fmla="*/ 2 w 106"/>
                <a:gd name="T29" fmla="*/ 20 h 215"/>
                <a:gd name="T30" fmla="*/ 3 w 106"/>
                <a:gd name="T31" fmla="*/ 17 h 215"/>
                <a:gd name="T32" fmla="*/ 5 w 106"/>
                <a:gd name="T33" fmla="*/ 15 h 215"/>
                <a:gd name="T34" fmla="*/ 7 w 106"/>
                <a:gd name="T35" fmla="*/ 12 h 215"/>
                <a:gd name="T36" fmla="*/ 9 w 106"/>
                <a:gd name="T37" fmla="*/ 9 h 215"/>
                <a:gd name="T38" fmla="*/ 12 w 106"/>
                <a:gd name="T39" fmla="*/ 7 h 215"/>
                <a:gd name="T40" fmla="*/ 15 w 106"/>
                <a:gd name="T41" fmla="*/ 5 h 215"/>
                <a:gd name="T42" fmla="*/ 17 w 106"/>
                <a:gd name="T43" fmla="*/ 3 h 215"/>
                <a:gd name="T44" fmla="*/ 20 w 106"/>
                <a:gd name="T45" fmla="*/ 2 h 215"/>
                <a:gd name="T46" fmla="*/ 24 w 106"/>
                <a:gd name="T47" fmla="*/ 1 h 215"/>
                <a:gd name="T48" fmla="*/ 27 w 106"/>
                <a:gd name="T49" fmla="*/ 1 h 215"/>
                <a:gd name="T50" fmla="*/ 27 w 106"/>
                <a:gd name="T51" fmla="*/ 0 h 215"/>
                <a:gd name="T52" fmla="*/ 27 w 106"/>
                <a:gd name="T53" fmla="*/ 0 h 215"/>
                <a:gd name="T54" fmla="*/ 24 w 106"/>
                <a:gd name="T55" fmla="*/ 1 h 215"/>
                <a:gd name="T56" fmla="*/ 20 w 106"/>
                <a:gd name="T57" fmla="*/ 1 h 215"/>
                <a:gd name="T58" fmla="*/ 17 w 106"/>
                <a:gd name="T59" fmla="*/ 3 h 215"/>
                <a:gd name="T60" fmla="*/ 13 w 106"/>
                <a:gd name="T61" fmla="*/ 5 h 215"/>
                <a:gd name="T62" fmla="*/ 11 w 106"/>
                <a:gd name="T63" fmla="*/ 6 h 215"/>
                <a:gd name="T64" fmla="*/ 8 w 106"/>
                <a:gd name="T65" fmla="*/ 8 h 215"/>
                <a:gd name="T66" fmla="*/ 6 w 106"/>
                <a:gd name="T67" fmla="*/ 11 h 215"/>
                <a:gd name="T68" fmla="*/ 5 w 106"/>
                <a:gd name="T69" fmla="*/ 13 h 215"/>
                <a:gd name="T70" fmla="*/ 3 w 106"/>
                <a:gd name="T71" fmla="*/ 17 h 215"/>
                <a:gd name="T72" fmla="*/ 1 w 106"/>
                <a:gd name="T73" fmla="*/ 20 h 215"/>
                <a:gd name="T74" fmla="*/ 1 w 106"/>
                <a:gd name="T75" fmla="*/ 23 h 215"/>
                <a:gd name="T76" fmla="*/ 0 w 106"/>
                <a:gd name="T77" fmla="*/ 27 h 215"/>
                <a:gd name="T78" fmla="*/ 1 w 106"/>
                <a:gd name="T79" fmla="*/ 31 h 215"/>
                <a:gd name="T80" fmla="*/ 1 w 106"/>
                <a:gd name="T81" fmla="*/ 34 h 215"/>
                <a:gd name="T82" fmla="*/ 3 w 106"/>
                <a:gd name="T83" fmla="*/ 37 h 215"/>
                <a:gd name="T84" fmla="*/ 5 w 106"/>
                <a:gd name="T85" fmla="*/ 42 h 215"/>
                <a:gd name="T86" fmla="*/ 6 w 106"/>
                <a:gd name="T87" fmla="*/ 44 h 215"/>
                <a:gd name="T88" fmla="*/ 8 w 106"/>
                <a:gd name="T89" fmla="*/ 46 h 215"/>
                <a:gd name="T90" fmla="*/ 11 w 106"/>
                <a:gd name="T91" fmla="*/ 48 h 215"/>
                <a:gd name="T92" fmla="*/ 13 w 106"/>
                <a:gd name="T93" fmla="*/ 50 h 215"/>
                <a:gd name="T94" fmla="*/ 17 w 106"/>
                <a:gd name="T95" fmla="*/ 52 h 215"/>
                <a:gd name="T96" fmla="*/ 20 w 106"/>
                <a:gd name="T97" fmla="*/ 53 h 215"/>
                <a:gd name="T98" fmla="*/ 24 w 106"/>
                <a:gd name="T99" fmla="*/ 54 h 215"/>
                <a:gd name="T100" fmla="*/ 27 w 106"/>
                <a:gd name="T101" fmla="*/ 54 h 215"/>
                <a:gd name="T102" fmla="*/ 27 w 106"/>
                <a:gd name="T103" fmla="*/ 53 h 2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6"/>
                <a:gd name="T157" fmla="*/ 0 h 215"/>
                <a:gd name="T158" fmla="*/ 106 w 106"/>
                <a:gd name="T159" fmla="*/ 215 h 2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6" h="215">
                  <a:moveTo>
                    <a:pt x="106" y="212"/>
                  </a:moveTo>
                  <a:lnTo>
                    <a:pt x="93" y="210"/>
                  </a:lnTo>
                  <a:lnTo>
                    <a:pt x="79" y="207"/>
                  </a:lnTo>
                  <a:lnTo>
                    <a:pt x="66" y="203"/>
                  </a:lnTo>
                  <a:lnTo>
                    <a:pt x="58" y="198"/>
                  </a:lnTo>
                  <a:lnTo>
                    <a:pt x="45" y="189"/>
                  </a:lnTo>
                  <a:lnTo>
                    <a:pt x="34" y="179"/>
                  </a:lnTo>
                  <a:lnTo>
                    <a:pt x="26" y="170"/>
                  </a:lnTo>
                  <a:lnTo>
                    <a:pt x="15" y="152"/>
                  </a:lnTo>
                  <a:lnTo>
                    <a:pt x="12" y="147"/>
                  </a:lnTo>
                  <a:lnTo>
                    <a:pt x="7" y="135"/>
                  </a:lnTo>
                  <a:lnTo>
                    <a:pt x="4" y="121"/>
                  </a:lnTo>
                  <a:lnTo>
                    <a:pt x="3" y="107"/>
                  </a:lnTo>
                  <a:lnTo>
                    <a:pt x="4" y="91"/>
                  </a:lnTo>
                  <a:lnTo>
                    <a:pt x="7" y="79"/>
                  </a:lnTo>
                  <a:lnTo>
                    <a:pt x="12" y="66"/>
                  </a:lnTo>
                  <a:lnTo>
                    <a:pt x="17" y="59"/>
                  </a:lnTo>
                  <a:lnTo>
                    <a:pt x="26" y="45"/>
                  </a:lnTo>
                  <a:lnTo>
                    <a:pt x="34" y="35"/>
                  </a:lnTo>
                  <a:lnTo>
                    <a:pt x="45" y="26"/>
                  </a:lnTo>
                  <a:lnTo>
                    <a:pt x="58" y="17"/>
                  </a:lnTo>
                  <a:lnTo>
                    <a:pt x="66" y="12"/>
                  </a:lnTo>
                  <a:lnTo>
                    <a:pt x="79" y="8"/>
                  </a:lnTo>
                  <a:lnTo>
                    <a:pt x="93" y="4"/>
                  </a:lnTo>
                  <a:lnTo>
                    <a:pt x="106" y="3"/>
                  </a:lnTo>
                  <a:lnTo>
                    <a:pt x="106" y="0"/>
                  </a:lnTo>
                  <a:lnTo>
                    <a:pt x="93" y="1"/>
                  </a:lnTo>
                  <a:lnTo>
                    <a:pt x="79" y="4"/>
                  </a:lnTo>
                  <a:lnTo>
                    <a:pt x="66" y="9"/>
                  </a:lnTo>
                  <a:lnTo>
                    <a:pt x="49" y="17"/>
                  </a:lnTo>
                  <a:lnTo>
                    <a:pt x="41" y="23"/>
                  </a:lnTo>
                  <a:lnTo>
                    <a:pt x="31" y="32"/>
                  </a:lnTo>
                  <a:lnTo>
                    <a:pt x="23" y="42"/>
                  </a:lnTo>
                  <a:lnTo>
                    <a:pt x="17" y="49"/>
                  </a:lnTo>
                  <a:lnTo>
                    <a:pt x="9" y="66"/>
                  </a:lnTo>
                  <a:lnTo>
                    <a:pt x="4" y="79"/>
                  </a:lnTo>
                  <a:lnTo>
                    <a:pt x="1" y="91"/>
                  </a:lnTo>
                  <a:lnTo>
                    <a:pt x="0" y="107"/>
                  </a:lnTo>
                  <a:lnTo>
                    <a:pt x="1" y="121"/>
                  </a:lnTo>
                  <a:lnTo>
                    <a:pt x="4" y="135"/>
                  </a:lnTo>
                  <a:lnTo>
                    <a:pt x="9" y="147"/>
                  </a:lnTo>
                  <a:lnTo>
                    <a:pt x="18" y="167"/>
                  </a:lnTo>
                  <a:lnTo>
                    <a:pt x="23" y="173"/>
                  </a:lnTo>
                  <a:lnTo>
                    <a:pt x="31" y="183"/>
                  </a:lnTo>
                  <a:lnTo>
                    <a:pt x="41" y="192"/>
                  </a:lnTo>
                  <a:lnTo>
                    <a:pt x="49" y="198"/>
                  </a:lnTo>
                  <a:lnTo>
                    <a:pt x="66" y="206"/>
                  </a:lnTo>
                  <a:lnTo>
                    <a:pt x="79" y="210"/>
                  </a:lnTo>
                  <a:lnTo>
                    <a:pt x="93" y="213"/>
                  </a:lnTo>
                  <a:lnTo>
                    <a:pt x="106" y="215"/>
                  </a:lnTo>
                  <a:lnTo>
                    <a:pt x="106" y="2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31" name="Freeform 399"/>
            <p:cNvSpPr>
              <a:spLocks noEditPoints="1"/>
            </p:cNvSpPr>
            <p:nvPr/>
          </p:nvSpPr>
          <p:spPr bwMode="auto">
            <a:xfrm>
              <a:off x="5557" y="1442"/>
              <a:ext cx="78" cy="91"/>
            </a:xfrm>
            <a:custGeom>
              <a:avLst/>
              <a:gdLst>
                <a:gd name="T0" fmla="*/ 18 w 157"/>
                <a:gd name="T1" fmla="*/ 43 h 181"/>
                <a:gd name="T2" fmla="*/ 14 w 157"/>
                <a:gd name="T3" fmla="*/ 45 h 181"/>
                <a:gd name="T4" fmla="*/ 11 w 157"/>
                <a:gd name="T5" fmla="*/ 46 h 181"/>
                <a:gd name="T6" fmla="*/ 7 w 157"/>
                <a:gd name="T7" fmla="*/ 46 h 181"/>
                <a:gd name="T8" fmla="*/ 3 w 157"/>
                <a:gd name="T9" fmla="*/ 44 h 181"/>
                <a:gd name="T10" fmla="*/ 0 w 157"/>
                <a:gd name="T11" fmla="*/ 40 h 181"/>
                <a:gd name="T12" fmla="*/ 0 w 157"/>
                <a:gd name="T13" fmla="*/ 34 h 181"/>
                <a:gd name="T14" fmla="*/ 0 w 157"/>
                <a:gd name="T15" fmla="*/ 31 h 181"/>
                <a:gd name="T16" fmla="*/ 1 w 157"/>
                <a:gd name="T17" fmla="*/ 28 h 181"/>
                <a:gd name="T18" fmla="*/ 5 w 157"/>
                <a:gd name="T19" fmla="*/ 25 h 181"/>
                <a:gd name="T20" fmla="*/ 11 w 157"/>
                <a:gd name="T21" fmla="*/ 21 h 181"/>
                <a:gd name="T22" fmla="*/ 22 w 157"/>
                <a:gd name="T23" fmla="*/ 17 h 181"/>
                <a:gd name="T24" fmla="*/ 23 w 157"/>
                <a:gd name="T25" fmla="*/ 10 h 181"/>
                <a:gd name="T26" fmla="*/ 21 w 157"/>
                <a:gd name="T27" fmla="*/ 6 h 181"/>
                <a:gd name="T28" fmla="*/ 18 w 157"/>
                <a:gd name="T29" fmla="*/ 4 h 181"/>
                <a:gd name="T30" fmla="*/ 14 w 157"/>
                <a:gd name="T31" fmla="*/ 3 h 181"/>
                <a:gd name="T32" fmla="*/ 12 w 157"/>
                <a:gd name="T33" fmla="*/ 4 h 181"/>
                <a:gd name="T34" fmla="*/ 10 w 157"/>
                <a:gd name="T35" fmla="*/ 6 h 181"/>
                <a:gd name="T36" fmla="*/ 9 w 157"/>
                <a:gd name="T37" fmla="*/ 8 h 181"/>
                <a:gd name="T38" fmla="*/ 9 w 157"/>
                <a:gd name="T39" fmla="*/ 13 h 181"/>
                <a:gd name="T40" fmla="*/ 8 w 157"/>
                <a:gd name="T41" fmla="*/ 15 h 181"/>
                <a:gd name="T42" fmla="*/ 6 w 157"/>
                <a:gd name="T43" fmla="*/ 16 h 181"/>
                <a:gd name="T44" fmla="*/ 4 w 157"/>
                <a:gd name="T45" fmla="*/ 16 h 181"/>
                <a:gd name="T46" fmla="*/ 3 w 157"/>
                <a:gd name="T47" fmla="*/ 15 h 181"/>
                <a:gd name="T48" fmla="*/ 2 w 157"/>
                <a:gd name="T49" fmla="*/ 14 h 181"/>
                <a:gd name="T50" fmla="*/ 1 w 157"/>
                <a:gd name="T51" fmla="*/ 11 h 181"/>
                <a:gd name="T52" fmla="*/ 2 w 157"/>
                <a:gd name="T53" fmla="*/ 8 h 181"/>
                <a:gd name="T54" fmla="*/ 6 w 157"/>
                <a:gd name="T55" fmla="*/ 3 h 181"/>
                <a:gd name="T56" fmla="*/ 12 w 157"/>
                <a:gd name="T57" fmla="*/ 1 h 181"/>
                <a:gd name="T58" fmla="*/ 19 w 157"/>
                <a:gd name="T59" fmla="*/ 1 h 181"/>
                <a:gd name="T60" fmla="*/ 25 w 157"/>
                <a:gd name="T61" fmla="*/ 2 h 181"/>
                <a:gd name="T62" fmla="*/ 28 w 157"/>
                <a:gd name="T63" fmla="*/ 4 h 181"/>
                <a:gd name="T64" fmla="*/ 31 w 157"/>
                <a:gd name="T65" fmla="*/ 7 h 181"/>
                <a:gd name="T66" fmla="*/ 31 w 157"/>
                <a:gd name="T67" fmla="*/ 11 h 181"/>
                <a:gd name="T68" fmla="*/ 31 w 157"/>
                <a:gd name="T69" fmla="*/ 31 h 181"/>
                <a:gd name="T70" fmla="*/ 31 w 157"/>
                <a:gd name="T71" fmla="*/ 36 h 181"/>
                <a:gd name="T72" fmla="*/ 31 w 157"/>
                <a:gd name="T73" fmla="*/ 38 h 181"/>
                <a:gd name="T74" fmla="*/ 32 w 157"/>
                <a:gd name="T75" fmla="*/ 39 h 181"/>
                <a:gd name="T76" fmla="*/ 33 w 157"/>
                <a:gd name="T77" fmla="*/ 39 h 181"/>
                <a:gd name="T78" fmla="*/ 34 w 157"/>
                <a:gd name="T79" fmla="*/ 39 h 181"/>
                <a:gd name="T80" fmla="*/ 34 w 157"/>
                <a:gd name="T81" fmla="*/ 39 h 181"/>
                <a:gd name="T82" fmla="*/ 35 w 157"/>
                <a:gd name="T83" fmla="*/ 39 h 181"/>
                <a:gd name="T84" fmla="*/ 37 w 157"/>
                <a:gd name="T85" fmla="*/ 37 h 181"/>
                <a:gd name="T86" fmla="*/ 36 w 157"/>
                <a:gd name="T87" fmla="*/ 42 h 181"/>
                <a:gd name="T88" fmla="*/ 30 w 157"/>
                <a:gd name="T89" fmla="*/ 46 h 181"/>
                <a:gd name="T90" fmla="*/ 27 w 157"/>
                <a:gd name="T91" fmla="*/ 46 h 181"/>
                <a:gd name="T92" fmla="*/ 25 w 157"/>
                <a:gd name="T93" fmla="*/ 44 h 181"/>
                <a:gd name="T94" fmla="*/ 24 w 157"/>
                <a:gd name="T95" fmla="*/ 41 h 181"/>
                <a:gd name="T96" fmla="*/ 24 w 157"/>
                <a:gd name="T97" fmla="*/ 38 h 181"/>
                <a:gd name="T98" fmla="*/ 18 w 157"/>
                <a:gd name="T99" fmla="*/ 21 h 181"/>
                <a:gd name="T100" fmla="*/ 14 w 157"/>
                <a:gd name="T101" fmla="*/ 23 h 181"/>
                <a:gd name="T102" fmla="*/ 11 w 157"/>
                <a:gd name="T103" fmla="*/ 26 h 181"/>
                <a:gd name="T104" fmla="*/ 8 w 157"/>
                <a:gd name="T105" fmla="*/ 29 h 181"/>
                <a:gd name="T106" fmla="*/ 7 w 157"/>
                <a:gd name="T107" fmla="*/ 31 h 181"/>
                <a:gd name="T108" fmla="*/ 7 w 157"/>
                <a:gd name="T109" fmla="*/ 35 h 181"/>
                <a:gd name="T110" fmla="*/ 9 w 157"/>
                <a:gd name="T111" fmla="*/ 37 h 181"/>
                <a:gd name="T112" fmla="*/ 11 w 157"/>
                <a:gd name="T113" fmla="*/ 40 h 181"/>
                <a:gd name="T114" fmla="*/ 14 w 157"/>
                <a:gd name="T115" fmla="*/ 40 h 181"/>
                <a:gd name="T116" fmla="*/ 20 w 157"/>
                <a:gd name="T117" fmla="*/ 38 h 1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7"/>
                <a:gd name="T178" fmla="*/ 0 h 181"/>
                <a:gd name="T179" fmla="*/ 157 w 157"/>
                <a:gd name="T180" fmla="*/ 181 h 18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7" h="181">
                  <a:moveTo>
                    <a:pt x="96" y="151"/>
                  </a:moveTo>
                  <a:lnTo>
                    <a:pt x="92" y="156"/>
                  </a:lnTo>
                  <a:lnTo>
                    <a:pt x="87" y="159"/>
                  </a:lnTo>
                  <a:lnTo>
                    <a:pt x="82" y="162"/>
                  </a:lnTo>
                  <a:lnTo>
                    <a:pt x="79" y="165"/>
                  </a:lnTo>
                  <a:lnTo>
                    <a:pt x="76" y="167"/>
                  </a:lnTo>
                  <a:lnTo>
                    <a:pt x="73" y="170"/>
                  </a:lnTo>
                  <a:lnTo>
                    <a:pt x="70" y="171"/>
                  </a:lnTo>
                  <a:lnTo>
                    <a:pt x="68" y="173"/>
                  </a:lnTo>
                  <a:lnTo>
                    <a:pt x="65" y="175"/>
                  </a:lnTo>
                  <a:lnTo>
                    <a:pt x="64" y="176"/>
                  </a:lnTo>
                  <a:lnTo>
                    <a:pt x="62" y="176"/>
                  </a:lnTo>
                  <a:lnTo>
                    <a:pt x="59" y="178"/>
                  </a:lnTo>
                  <a:lnTo>
                    <a:pt x="58" y="178"/>
                  </a:lnTo>
                  <a:lnTo>
                    <a:pt x="56" y="179"/>
                  </a:lnTo>
                  <a:lnTo>
                    <a:pt x="55" y="179"/>
                  </a:lnTo>
                  <a:lnTo>
                    <a:pt x="53" y="179"/>
                  </a:lnTo>
                  <a:lnTo>
                    <a:pt x="50" y="181"/>
                  </a:lnTo>
                  <a:lnTo>
                    <a:pt x="48" y="181"/>
                  </a:lnTo>
                  <a:lnTo>
                    <a:pt x="47" y="181"/>
                  </a:lnTo>
                  <a:lnTo>
                    <a:pt x="45" y="181"/>
                  </a:lnTo>
                  <a:lnTo>
                    <a:pt x="44" y="181"/>
                  </a:lnTo>
                  <a:lnTo>
                    <a:pt x="42" y="181"/>
                  </a:lnTo>
                  <a:lnTo>
                    <a:pt x="41" y="181"/>
                  </a:lnTo>
                  <a:lnTo>
                    <a:pt x="37" y="181"/>
                  </a:lnTo>
                  <a:lnTo>
                    <a:pt x="34" y="181"/>
                  </a:lnTo>
                  <a:lnTo>
                    <a:pt x="31" y="181"/>
                  </a:lnTo>
                  <a:lnTo>
                    <a:pt x="28" y="181"/>
                  </a:lnTo>
                  <a:lnTo>
                    <a:pt x="27" y="179"/>
                  </a:lnTo>
                  <a:lnTo>
                    <a:pt x="24" y="178"/>
                  </a:lnTo>
                  <a:lnTo>
                    <a:pt x="22" y="178"/>
                  </a:lnTo>
                  <a:lnTo>
                    <a:pt x="19" y="176"/>
                  </a:lnTo>
                  <a:lnTo>
                    <a:pt x="17" y="175"/>
                  </a:lnTo>
                  <a:lnTo>
                    <a:pt x="14" y="173"/>
                  </a:lnTo>
                  <a:lnTo>
                    <a:pt x="13" y="171"/>
                  </a:lnTo>
                  <a:lnTo>
                    <a:pt x="11" y="168"/>
                  </a:lnTo>
                  <a:lnTo>
                    <a:pt x="8" y="167"/>
                  </a:lnTo>
                  <a:lnTo>
                    <a:pt x="7" y="165"/>
                  </a:lnTo>
                  <a:lnTo>
                    <a:pt x="5" y="162"/>
                  </a:lnTo>
                  <a:lnTo>
                    <a:pt x="5" y="161"/>
                  </a:lnTo>
                  <a:lnTo>
                    <a:pt x="3" y="158"/>
                  </a:lnTo>
                  <a:lnTo>
                    <a:pt x="2" y="154"/>
                  </a:lnTo>
                  <a:lnTo>
                    <a:pt x="2" y="151"/>
                  </a:lnTo>
                  <a:lnTo>
                    <a:pt x="0" y="150"/>
                  </a:lnTo>
                  <a:lnTo>
                    <a:pt x="0" y="147"/>
                  </a:lnTo>
                  <a:lnTo>
                    <a:pt x="0" y="144"/>
                  </a:lnTo>
                  <a:lnTo>
                    <a:pt x="0" y="140"/>
                  </a:lnTo>
                  <a:lnTo>
                    <a:pt x="0" y="136"/>
                  </a:lnTo>
                  <a:lnTo>
                    <a:pt x="0" y="134"/>
                  </a:lnTo>
                  <a:lnTo>
                    <a:pt x="0" y="133"/>
                  </a:lnTo>
                  <a:lnTo>
                    <a:pt x="0" y="131"/>
                  </a:lnTo>
                  <a:lnTo>
                    <a:pt x="0" y="128"/>
                  </a:lnTo>
                  <a:lnTo>
                    <a:pt x="0" y="127"/>
                  </a:lnTo>
                  <a:lnTo>
                    <a:pt x="0" y="125"/>
                  </a:lnTo>
                  <a:lnTo>
                    <a:pt x="2" y="123"/>
                  </a:lnTo>
                  <a:lnTo>
                    <a:pt x="2" y="122"/>
                  </a:lnTo>
                  <a:lnTo>
                    <a:pt x="2" y="120"/>
                  </a:lnTo>
                  <a:lnTo>
                    <a:pt x="3" y="119"/>
                  </a:lnTo>
                  <a:lnTo>
                    <a:pt x="3" y="117"/>
                  </a:lnTo>
                  <a:lnTo>
                    <a:pt x="5" y="114"/>
                  </a:lnTo>
                  <a:lnTo>
                    <a:pt x="5" y="113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11" y="106"/>
                  </a:lnTo>
                  <a:lnTo>
                    <a:pt x="13" y="105"/>
                  </a:lnTo>
                  <a:lnTo>
                    <a:pt x="14" y="103"/>
                  </a:lnTo>
                  <a:lnTo>
                    <a:pt x="17" y="102"/>
                  </a:lnTo>
                  <a:lnTo>
                    <a:pt x="19" y="99"/>
                  </a:lnTo>
                  <a:lnTo>
                    <a:pt x="22" y="97"/>
                  </a:lnTo>
                  <a:lnTo>
                    <a:pt x="25" y="96"/>
                  </a:lnTo>
                  <a:lnTo>
                    <a:pt x="28" y="94"/>
                  </a:lnTo>
                  <a:lnTo>
                    <a:pt x="31" y="91"/>
                  </a:lnTo>
                  <a:lnTo>
                    <a:pt x="34" y="89"/>
                  </a:lnTo>
                  <a:lnTo>
                    <a:pt x="37" y="88"/>
                  </a:lnTo>
                  <a:lnTo>
                    <a:pt x="42" y="85"/>
                  </a:lnTo>
                  <a:lnTo>
                    <a:pt x="47" y="83"/>
                  </a:lnTo>
                  <a:lnTo>
                    <a:pt x="51" y="80"/>
                  </a:lnTo>
                  <a:lnTo>
                    <a:pt x="58" y="79"/>
                  </a:lnTo>
                  <a:lnTo>
                    <a:pt x="62" y="75"/>
                  </a:lnTo>
                  <a:lnTo>
                    <a:pt x="68" y="74"/>
                  </a:lnTo>
                  <a:lnTo>
                    <a:pt x="75" y="71"/>
                  </a:lnTo>
                  <a:lnTo>
                    <a:pt x="81" y="69"/>
                  </a:lnTo>
                  <a:lnTo>
                    <a:pt x="89" y="66"/>
                  </a:lnTo>
                  <a:lnTo>
                    <a:pt x="96" y="63"/>
                  </a:lnTo>
                  <a:lnTo>
                    <a:pt x="96" y="55"/>
                  </a:lnTo>
                  <a:lnTo>
                    <a:pt x="95" y="52"/>
                  </a:lnTo>
                  <a:lnTo>
                    <a:pt x="95" y="48"/>
                  </a:lnTo>
                  <a:lnTo>
                    <a:pt x="95" y="44"/>
                  </a:lnTo>
                  <a:lnTo>
                    <a:pt x="95" y="41"/>
                  </a:lnTo>
                  <a:lnTo>
                    <a:pt x="93" y="38"/>
                  </a:lnTo>
                  <a:lnTo>
                    <a:pt x="93" y="35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0" y="27"/>
                  </a:lnTo>
                  <a:lnTo>
                    <a:pt x="89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5" y="20"/>
                  </a:lnTo>
                  <a:lnTo>
                    <a:pt x="84" y="18"/>
                  </a:lnTo>
                  <a:lnTo>
                    <a:pt x="82" y="17"/>
                  </a:lnTo>
                  <a:lnTo>
                    <a:pt x="81" y="17"/>
                  </a:lnTo>
                  <a:lnTo>
                    <a:pt x="78" y="15"/>
                  </a:lnTo>
                  <a:lnTo>
                    <a:pt x="76" y="14"/>
                  </a:lnTo>
                  <a:lnTo>
                    <a:pt x="75" y="14"/>
                  </a:lnTo>
                  <a:lnTo>
                    <a:pt x="73" y="12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58" y="12"/>
                  </a:lnTo>
                  <a:lnTo>
                    <a:pt x="56" y="12"/>
                  </a:lnTo>
                  <a:lnTo>
                    <a:pt x="55" y="12"/>
                  </a:lnTo>
                  <a:lnTo>
                    <a:pt x="51" y="14"/>
                  </a:lnTo>
                  <a:lnTo>
                    <a:pt x="50" y="15"/>
                  </a:lnTo>
                  <a:lnTo>
                    <a:pt x="48" y="15"/>
                  </a:lnTo>
                  <a:lnTo>
                    <a:pt x="47" y="17"/>
                  </a:lnTo>
                  <a:lnTo>
                    <a:pt x="45" y="18"/>
                  </a:lnTo>
                  <a:lnTo>
                    <a:pt x="44" y="20"/>
                  </a:lnTo>
                  <a:lnTo>
                    <a:pt x="42" y="21"/>
                  </a:lnTo>
                  <a:lnTo>
                    <a:pt x="41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37" y="27"/>
                  </a:lnTo>
                  <a:lnTo>
                    <a:pt x="37" y="29"/>
                  </a:lnTo>
                  <a:lnTo>
                    <a:pt x="37" y="31"/>
                  </a:lnTo>
                  <a:lnTo>
                    <a:pt x="37" y="32"/>
                  </a:lnTo>
                  <a:lnTo>
                    <a:pt x="39" y="43"/>
                  </a:lnTo>
                  <a:lnTo>
                    <a:pt x="37" y="44"/>
                  </a:lnTo>
                  <a:lnTo>
                    <a:pt x="37" y="46"/>
                  </a:lnTo>
                  <a:lnTo>
                    <a:pt x="37" y="48"/>
                  </a:lnTo>
                  <a:lnTo>
                    <a:pt x="37" y="49"/>
                  </a:lnTo>
                  <a:lnTo>
                    <a:pt x="37" y="51"/>
                  </a:lnTo>
                  <a:lnTo>
                    <a:pt x="37" y="52"/>
                  </a:lnTo>
                  <a:lnTo>
                    <a:pt x="36" y="52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5"/>
                  </a:lnTo>
                  <a:lnTo>
                    <a:pt x="34" y="57"/>
                  </a:lnTo>
                  <a:lnTo>
                    <a:pt x="33" y="58"/>
                  </a:lnTo>
                  <a:lnTo>
                    <a:pt x="31" y="58"/>
                  </a:lnTo>
                  <a:lnTo>
                    <a:pt x="31" y="60"/>
                  </a:lnTo>
                  <a:lnTo>
                    <a:pt x="30" y="60"/>
                  </a:lnTo>
                  <a:lnTo>
                    <a:pt x="28" y="62"/>
                  </a:lnTo>
                  <a:lnTo>
                    <a:pt x="27" y="62"/>
                  </a:lnTo>
                  <a:lnTo>
                    <a:pt x="25" y="62"/>
                  </a:lnTo>
                  <a:lnTo>
                    <a:pt x="24" y="62"/>
                  </a:lnTo>
                  <a:lnTo>
                    <a:pt x="22" y="62"/>
                  </a:lnTo>
                  <a:lnTo>
                    <a:pt x="20" y="62"/>
                  </a:lnTo>
                  <a:lnTo>
                    <a:pt x="19" y="62"/>
                  </a:lnTo>
                  <a:lnTo>
                    <a:pt x="17" y="62"/>
                  </a:lnTo>
                  <a:lnTo>
                    <a:pt x="16" y="62"/>
                  </a:lnTo>
                  <a:lnTo>
                    <a:pt x="14" y="60"/>
                  </a:lnTo>
                  <a:lnTo>
                    <a:pt x="13" y="60"/>
                  </a:lnTo>
                  <a:lnTo>
                    <a:pt x="13" y="58"/>
                  </a:lnTo>
                  <a:lnTo>
                    <a:pt x="11" y="58"/>
                  </a:lnTo>
                  <a:lnTo>
                    <a:pt x="11" y="57"/>
                  </a:lnTo>
                  <a:lnTo>
                    <a:pt x="10" y="57"/>
                  </a:lnTo>
                  <a:lnTo>
                    <a:pt x="10" y="55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7" y="51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7" y="46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10" y="29"/>
                  </a:lnTo>
                  <a:lnTo>
                    <a:pt x="11" y="26"/>
                  </a:lnTo>
                  <a:lnTo>
                    <a:pt x="13" y="24"/>
                  </a:lnTo>
                  <a:lnTo>
                    <a:pt x="16" y="21"/>
                  </a:lnTo>
                  <a:lnTo>
                    <a:pt x="17" y="20"/>
                  </a:lnTo>
                  <a:lnTo>
                    <a:pt x="20" y="17"/>
                  </a:lnTo>
                  <a:lnTo>
                    <a:pt x="24" y="14"/>
                  </a:lnTo>
                  <a:lnTo>
                    <a:pt x="25" y="12"/>
                  </a:lnTo>
                  <a:lnTo>
                    <a:pt x="28" y="10"/>
                  </a:lnTo>
                  <a:lnTo>
                    <a:pt x="31" y="9"/>
                  </a:lnTo>
                  <a:lnTo>
                    <a:pt x="34" y="6"/>
                  </a:lnTo>
                  <a:lnTo>
                    <a:pt x="37" y="6"/>
                  </a:lnTo>
                  <a:lnTo>
                    <a:pt x="42" y="4"/>
                  </a:lnTo>
                  <a:lnTo>
                    <a:pt x="45" y="3"/>
                  </a:lnTo>
                  <a:lnTo>
                    <a:pt x="50" y="1"/>
                  </a:lnTo>
                  <a:lnTo>
                    <a:pt x="55" y="1"/>
                  </a:lnTo>
                  <a:lnTo>
                    <a:pt x="58" y="1"/>
                  </a:lnTo>
                  <a:lnTo>
                    <a:pt x="62" y="1"/>
                  </a:lnTo>
                  <a:lnTo>
                    <a:pt x="68" y="0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9" y="1"/>
                  </a:lnTo>
                  <a:lnTo>
                    <a:pt x="82" y="1"/>
                  </a:lnTo>
                  <a:lnTo>
                    <a:pt x="85" y="1"/>
                  </a:lnTo>
                  <a:lnTo>
                    <a:pt x="89" y="3"/>
                  </a:lnTo>
                  <a:lnTo>
                    <a:pt x="92" y="3"/>
                  </a:lnTo>
                  <a:lnTo>
                    <a:pt x="95" y="4"/>
                  </a:lnTo>
                  <a:lnTo>
                    <a:pt x="98" y="4"/>
                  </a:lnTo>
                  <a:lnTo>
                    <a:pt x="101" y="6"/>
                  </a:lnTo>
                  <a:lnTo>
                    <a:pt x="104" y="7"/>
                  </a:lnTo>
                  <a:lnTo>
                    <a:pt x="107" y="7"/>
                  </a:lnTo>
                  <a:lnTo>
                    <a:pt x="109" y="9"/>
                  </a:lnTo>
                  <a:lnTo>
                    <a:pt x="110" y="10"/>
                  </a:lnTo>
                  <a:lnTo>
                    <a:pt x="112" y="12"/>
                  </a:lnTo>
                  <a:lnTo>
                    <a:pt x="113" y="14"/>
                  </a:lnTo>
                  <a:lnTo>
                    <a:pt x="115" y="15"/>
                  </a:lnTo>
                  <a:lnTo>
                    <a:pt x="116" y="17"/>
                  </a:lnTo>
                  <a:lnTo>
                    <a:pt x="118" y="18"/>
                  </a:lnTo>
                  <a:lnTo>
                    <a:pt x="120" y="20"/>
                  </a:lnTo>
                  <a:lnTo>
                    <a:pt x="120" y="21"/>
                  </a:lnTo>
                  <a:lnTo>
                    <a:pt x="121" y="23"/>
                  </a:lnTo>
                  <a:lnTo>
                    <a:pt x="123" y="24"/>
                  </a:lnTo>
                  <a:lnTo>
                    <a:pt x="124" y="26"/>
                  </a:lnTo>
                  <a:lnTo>
                    <a:pt x="124" y="27"/>
                  </a:lnTo>
                  <a:lnTo>
                    <a:pt x="124" y="29"/>
                  </a:lnTo>
                  <a:lnTo>
                    <a:pt x="124" y="32"/>
                  </a:lnTo>
                  <a:lnTo>
                    <a:pt x="126" y="34"/>
                  </a:lnTo>
                  <a:lnTo>
                    <a:pt x="126" y="37"/>
                  </a:lnTo>
                  <a:lnTo>
                    <a:pt x="126" y="38"/>
                  </a:lnTo>
                  <a:lnTo>
                    <a:pt x="126" y="41"/>
                  </a:lnTo>
                  <a:lnTo>
                    <a:pt x="126" y="44"/>
                  </a:lnTo>
                  <a:lnTo>
                    <a:pt x="126" y="48"/>
                  </a:lnTo>
                  <a:lnTo>
                    <a:pt x="126" y="51"/>
                  </a:lnTo>
                  <a:lnTo>
                    <a:pt x="126" y="55"/>
                  </a:lnTo>
                  <a:lnTo>
                    <a:pt x="127" y="58"/>
                  </a:lnTo>
                  <a:lnTo>
                    <a:pt x="127" y="117"/>
                  </a:lnTo>
                  <a:lnTo>
                    <a:pt x="127" y="122"/>
                  </a:lnTo>
                  <a:lnTo>
                    <a:pt x="127" y="125"/>
                  </a:lnTo>
                  <a:lnTo>
                    <a:pt x="127" y="130"/>
                  </a:lnTo>
                  <a:lnTo>
                    <a:pt x="127" y="133"/>
                  </a:lnTo>
                  <a:lnTo>
                    <a:pt x="127" y="136"/>
                  </a:lnTo>
                  <a:lnTo>
                    <a:pt x="127" y="137"/>
                  </a:lnTo>
                  <a:lnTo>
                    <a:pt x="127" y="140"/>
                  </a:lnTo>
                  <a:lnTo>
                    <a:pt x="127" y="142"/>
                  </a:lnTo>
                  <a:lnTo>
                    <a:pt x="126" y="144"/>
                  </a:lnTo>
                  <a:lnTo>
                    <a:pt x="127" y="145"/>
                  </a:lnTo>
                  <a:lnTo>
                    <a:pt x="126" y="147"/>
                  </a:lnTo>
                  <a:lnTo>
                    <a:pt x="127" y="147"/>
                  </a:lnTo>
                  <a:lnTo>
                    <a:pt x="127" y="148"/>
                  </a:lnTo>
                  <a:lnTo>
                    <a:pt x="127" y="150"/>
                  </a:lnTo>
                  <a:lnTo>
                    <a:pt x="127" y="151"/>
                  </a:lnTo>
                  <a:lnTo>
                    <a:pt x="129" y="153"/>
                  </a:lnTo>
                  <a:lnTo>
                    <a:pt x="129" y="154"/>
                  </a:lnTo>
                  <a:lnTo>
                    <a:pt x="130" y="154"/>
                  </a:lnTo>
                  <a:lnTo>
                    <a:pt x="130" y="156"/>
                  </a:lnTo>
                  <a:lnTo>
                    <a:pt x="132" y="156"/>
                  </a:lnTo>
                  <a:lnTo>
                    <a:pt x="133" y="156"/>
                  </a:lnTo>
                  <a:lnTo>
                    <a:pt x="135" y="156"/>
                  </a:lnTo>
                  <a:lnTo>
                    <a:pt x="137" y="156"/>
                  </a:lnTo>
                  <a:lnTo>
                    <a:pt x="138" y="156"/>
                  </a:lnTo>
                  <a:lnTo>
                    <a:pt x="140" y="156"/>
                  </a:lnTo>
                  <a:lnTo>
                    <a:pt x="141" y="154"/>
                  </a:lnTo>
                  <a:lnTo>
                    <a:pt x="143" y="154"/>
                  </a:lnTo>
                  <a:lnTo>
                    <a:pt x="144" y="153"/>
                  </a:lnTo>
                  <a:lnTo>
                    <a:pt x="144" y="151"/>
                  </a:lnTo>
                  <a:lnTo>
                    <a:pt x="146" y="151"/>
                  </a:lnTo>
                  <a:lnTo>
                    <a:pt x="147" y="150"/>
                  </a:lnTo>
                  <a:lnTo>
                    <a:pt x="149" y="148"/>
                  </a:lnTo>
                  <a:lnTo>
                    <a:pt x="151" y="147"/>
                  </a:lnTo>
                  <a:lnTo>
                    <a:pt x="152" y="145"/>
                  </a:lnTo>
                  <a:lnTo>
                    <a:pt x="154" y="144"/>
                  </a:lnTo>
                  <a:lnTo>
                    <a:pt x="157" y="140"/>
                  </a:lnTo>
                  <a:lnTo>
                    <a:pt x="157" y="151"/>
                  </a:lnTo>
                  <a:lnTo>
                    <a:pt x="152" y="158"/>
                  </a:lnTo>
                  <a:lnTo>
                    <a:pt x="149" y="161"/>
                  </a:lnTo>
                  <a:lnTo>
                    <a:pt x="146" y="165"/>
                  </a:lnTo>
                  <a:lnTo>
                    <a:pt x="141" y="168"/>
                  </a:lnTo>
                  <a:lnTo>
                    <a:pt x="138" y="171"/>
                  </a:lnTo>
                  <a:lnTo>
                    <a:pt x="135" y="175"/>
                  </a:lnTo>
                  <a:lnTo>
                    <a:pt x="132" y="176"/>
                  </a:lnTo>
                  <a:lnTo>
                    <a:pt x="129" y="178"/>
                  </a:lnTo>
                  <a:lnTo>
                    <a:pt x="126" y="179"/>
                  </a:lnTo>
                  <a:lnTo>
                    <a:pt x="123" y="181"/>
                  </a:lnTo>
                  <a:lnTo>
                    <a:pt x="120" y="181"/>
                  </a:lnTo>
                  <a:lnTo>
                    <a:pt x="116" y="181"/>
                  </a:lnTo>
                  <a:lnTo>
                    <a:pt x="115" y="181"/>
                  </a:lnTo>
                  <a:lnTo>
                    <a:pt x="113" y="181"/>
                  </a:lnTo>
                  <a:lnTo>
                    <a:pt x="112" y="181"/>
                  </a:lnTo>
                  <a:lnTo>
                    <a:pt x="110" y="181"/>
                  </a:lnTo>
                  <a:lnTo>
                    <a:pt x="109" y="181"/>
                  </a:lnTo>
                  <a:lnTo>
                    <a:pt x="107" y="179"/>
                  </a:lnTo>
                  <a:lnTo>
                    <a:pt x="106" y="179"/>
                  </a:lnTo>
                  <a:lnTo>
                    <a:pt x="104" y="179"/>
                  </a:lnTo>
                  <a:lnTo>
                    <a:pt x="104" y="178"/>
                  </a:lnTo>
                  <a:lnTo>
                    <a:pt x="103" y="178"/>
                  </a:lnTo>
                  <a:lnTo>
                    <a:pt x="101" y="176"/>
                  </a:lnTo>
                  <a:lnTo>
                    <a:pt x="101" y="175"/>
                  </a:lnTo>
                  <a:lnTo>
                    <a:pt x="99" y="175"/>
                  </a:lnTo>
                  <a:lnTo>
                    <a:pt x="99" y="173"/>
                  </a:lnTo>
                  <a:lnTo>
                    <a:pt x="98" y="171"/>
                  </a:lnTo>
                  <a:lnTo>
                    <a:pt x="98" y="170"/>
                  </a:lnTo>
                  <a:lnTo>
                    <a:pt x="98" y="167"/>
                  </a:lnTo>
                  <a:lnTo>
                    <a:pt x="96" y="165"/>
                  </a:lnTo>
                  <a:lnTo>
                    <a:pt x="96" y="164"/>
                  </a:lnTo>
                  <a:lnTo>
                    <a:pt x="96" y="162"/>
                  </a:lnTo>
                  <a:lnTo>
                    <a:pt x="96" y="159"/>
                  </a:lnTo>
                  <a:lnTo>
                    <a:pt x="96" y="158"/>
                  </a:lnTo>
                  <a:lnTo>
                    <a:pt x="96" y="154"/>
                  </a:lnTo>
                  <a:lnTo>
                    <a:pt x="96" y="151"/>
                  </a:lnTo>
                  <a:close/>
                  <a:moveTo>
                    <a:pt x="96" y="140"/>
                  </a:moveTo>
                  <a:lnTo>
                    <a:pt x="96" y="74"/>
                  </a:lnTo>
                  <a:lnTo>
                    <a:pt x="90" y="77"/>
                  </a:lnTo>
                  <a:lnTo>
                    <a:pt x="87" y="79"/>
                  </a:lnTo>
                  <a:lnTo>
                    <a:pt x="82" y="80"/>
                  </a:lnTo>
                  <a:lnTo>
                    <a:pt x="78" y="82"/>
                  </a:lnTo>
                  <a:lnTo>
                    <a:pt x="75" y="83"/>
                  </a:lnTo>
                  <a:lnTo>
                    <a:pt x="72" y="85"/>
                  </a:lnTo>
                  <a:lnTo>
                    <a:pt x="68" y="86"/>
                  </a:lnTo>
                  <a:lnTo>
                    <a:pt x="65" y="88"/>
                  </a:lnTo>
                  <a:lnTo>
                    <a:pt x="64" y="89"/>
                  </a:lnTo>
                  <a:lnTo>
                    <a:pt x="62" y="89"/>
                  </a:lnTo>
                  <a:lnTo>
                    <a:pt x="59" y="91"/>
                  </a:lnTo>
                  <a:lnTo>
                    <a:pt x="56" y="92"/>
                  </a:lnTo>
                  <a:lnTo>
                    <a:pt x="53" y="94"/>
                  </a:lnTo>
                  <a:lnTo>
                    <a:pt x="51" y="96"/>
                  </a:lnTo>
                  <a:lnTo>
                    <a:pt x="48" y="97"/>
                  </a:lnTo>
                  <a:lnTo>
                    <a:pt x="47" y="99"/>
                  </a:lnTo>
                  <a:lnTo>
                    <a:pt x="45" y="100"/>
                  </a:lnTo>
                  <a:lnTo>
                    <a:pt x="44" y="102"/>
                  </a:lnTo>
                  <a:lnTo>
                    <a:pt x="42" y="103"/>
                  </a:lnTo>
                  <a:lnTo>
                    <a:pt x="41" y="105"/>
                  </a:lnTo>
                  <a:lnTo>
                    <a:pt x="39" y="106"/>
                  </a:lnTo>
                  <a:lnTo>
                    <a:pt x="37" y="108"/>
                  </a:lnTo>
                  <a:lnTo>
                    <a:pt x="36" y="111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3" y="116"/>
                  </a:lnTo>
                  <a:lnTo>
                    <a:pt x="33" y="117"/>
                  </a:lnTo>
                  <a:lnTo>
                    <a:pt x="31" y="119"/>
                  </a:lnTo>
                  <a:lnTo>
                    <a:pt x="31" y="120"/>
                  </a:lnTo>
                  <a:lnTo>
                    <a:pt x="31" y="122"/>
                  </a:lnTo>
                  <a:lnTo>
                    <a:pt x="31" y="123"/>
                  </a:lnTo>
                  <a:lnTo>
                    <a:pt x="31" y="125"/>
                  </a:lnTo>
                  <a:lnTo>
                    <a:pt x="31" y="127"/>
                  </a:lnTo>
                  <a:lnTo>
                    <a:pt x="31" y="128"/>
                  </a:lnTo>
                  <a:lnTo>
                    <a:pt x="31" y="131"/>
                  </a:lnTo>
                  <a:lnTo>
                    <a:pt x="31" y="133"/>
                  </a:lnTo>
                  <a:lnTo>
                    <a:pt x="31" y="134"/>
                  </a:lnTo>
                  <a:lnTo>
                    <a:pt x="31" y="137"/>
                  </a:lnTo>
                  <a:lnTo>
                    <a:pt x="31" y="139"/>
                  </a:lnTo>
                  <a:lnTo>
                    <a:pt x="33" y="140"/>
                  </a:lnTo>
                  <a:lnTo>
                    <a:pt x="33" y="142"/>
                  </a:lnTo>
                  <a:lnTo>
                    <a:pt x="34" y="144"/>
                  </a:lnTo>
                  <a:lnTo>
                    <a:pt x="34" y="145"/>
                  </a:lnTo>
                  <a:lnTo>
                    <a:pt x="36" y="147"/>
                  </a:lnTo>
                  <a:lnTo>
                    <a:pt x="37" y="148"/>
                  </a:lnTo>
                  <a:lnTo>
                    <a:pt x="39" y="150"/>
                  </a:lnTo>
                  <a:lnTo>
                    <a:pt x="39" y="151"/>
                  </a:lnTo>
                  <a:lnTo>
                    <a:pt x="41" y="153"/>
                  </a:lnTo>
                  <a:lnTo>
                    <a:pt x="42" y="154"/>
                  </a:lnTo>
                  <a:lnTo>
                    <a:pt x="44" y="156"/>
                  </a:lnTo>
                  <a:lnTo>
                    <a:pt x="45" y="156"/>
                  </a:lnTo>
                  <a:lnTo>
                    <a:pt x="47" y="158"/>
                  </a:lnTo>
                  <a:lnTo>
                    <a:pt x="48" y="158"/>
                  </a:lnTo>
                  <a:lnTo>
                    <a:pt x="50" y="159"/>
                  </a:lnTo>
                  <a:lnTo>
                    <a:pt x="51" y="159"/>
                  </a:lnTo>
                  <a:lnTo>
                    <a:pt x="53" y="159"/>
                  </a:lnTo>
                  <a:lnTo>
                    <a:pt x="55" y="159"/>
                  </a:lnTo>
                  <a:lnTo>
                    <a:pt x="58" y="159"/>
                  </a:lnTo>
                  <a:lnTo>
                    <a:pt x="59" y="159"/>
                  </a:lnTo>
                  <a:lnTo>
                    <a:pt x="62" y="159"/>
                  </a:lnTo>
                  <a:lnTo>
                    <a:pt x="64" y="159"/>
                  </a:lnTo>
                  <a:lnTo>
                    <a:pt x="67" y="158"/>
                  </a:lnTo>
                  <a:lnTo>
                    <a:pt x="70" y="156"/>
                  </a:lnTo>
                  <a:lnTo>
                    <a:pt x="73" y="154"/>
                  </a:lnTo>
                  <a:lnTo>
                    <a:pt x="76" y="153"/>
                  </a:lnTo>
                  <a:lnTo>
                    <a:pt x="81" y="151"/>
                  </a:lnTo>
                  <a:lnTo>
                    <a:pt x="84" y="150"/>
                  </a:lnTo>
                  <a:lnTo>
                    <a:pt x="87" y="147"/>
                  </a:lnTo>
                  <a:lnTo>
                    <a:pt x="92" y="144"/>
                  </a:lnTo>
                  <a:lnTo>
                    <a:pt x="96" y="140"/>
                  </a:lnTo>
                  <a:close/>
                </a:path>
              </a:pathLst>
            </a:custGeom>
            <a:solidFill>
              <a:srgbClr val="FF0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32" name="Freeform 400"/>
            <p:cNvSpPr>
              <a:spLocks noEditPoints="1"/>
            </p:cNvSpPr>
            <p:nvPr/>
          </p:nvSpPr>
          <p:spPr bwMode="auto">
            <a:xfrm>
              <a:off x="1142" y="3335"/>
              <a:ext cx="78" cy="91"/>
            </a:xfrm>
            <a:custGeom>
              <a:avLst/>
              <a:gdLst>
                <a:gd name="T0" fmla="*/ 19 w 156"/>
                <a:gd name="T1" fmla="*/ 43 h 181"/>
                <a:gd name="T2" fmla="*/ 15 w 156"/>
                <a:gd name="T3" fmla="*/ 45 h 181"/>
                <a:gd name="T4" fmla="*/ 12 w 156"/>
                <a:gd name="T5" fmla="*/ 45 h 181"/>
                <a:gd name="T6" fmla="*/ 8 w 156"/>
                <a:gd name="T7" fmla="*/ 45 h 181"/>
                <a:gd name="T8" fmla="*/ 4 w 156"/>
                <a:gd name="T9" fmla="*/ 43 h 181"/>
                <a:gd name="T10" fmla="*/ 1 w 156"/>
                <a:gd name="T11" fmla="*/ 40 h 181"/>
                <a:gd name="T12" fmla="*/ 0 w 156"/>
                <a:gd name="T13" fmla="*/ 35 h 181"/>
                <a:gd name="T14" fmla="*/ 1 w 156"/>
                <a:gd name="T15" fmla="*/ 31 h 181"/>
                <a:gd name="T16" fmla="*/ 2 w 156"/>
                <a:gd name="T17" fmla="*/ 28 h 181"/>
                <a:gd name="T18" fmla="*/ 6 w 156"/>
                <a:gd name="T19" fmla="*/ 24 h 181"/>
                <a:gd name="T20" fmla="*/ 12 w 156"/>
                <a:gd name="T21" fmla="*/ 21 h 181"/>
                <a:gd name="T22" fmla="*/ 23 w 156"/>
                <a:gd name="T23" fmla="*/ 17 h 181"/>
                <a:gd name="T24" fmla="*/ 24 w 156"/>
                <a:gd name="T25" fmla="*/ 10 h 181"/>
                <a:gd name="T26" fmla="*/ 22 w 156"/>
                <a:gd name="T27" fmla="*/ 5 h 181"/>
                <a:gd name="T28" fmla="*/ 19 w 156"/>
                <a:gd name="T29" fmla="*/ 4 h 181"/>
                <a:gd name="T30" fmla="*/ 15 w 156"/>
                <a:gd name="T31" fmla="*/ 3 h 181"/>
                <a:gd name="T32" fmla="*/ 12 w 156"/>
                <a:gd name="T33" fmla="*/ 4 h 181"/>
                <a:gd name="T34" fmla="*/ 11 w 156"/>
                <a:gd name="T35" fmla="*/ 6 h 181"/>
                <a:gd name="T36" fmla="*/ 10 w 156"/>
                <a:gd name="T37" fmla="*/ 8 h 181"/>
                <a:gd name="T38" fmla="*/ 10 w 156"/>
                <a:gd name="T39" fmla="*/ 13 h 181"/>
                <a:gd name="T40" fmla="*/ 9 w 156"/>
                <a:gd name="T41" fmla="*/ 15 h 181"/>
                <a:gd name="T42" fmla="*/ 7 w 156"/>
                <a:gd name="T43" fmla="*/ 16 h 181"/>
                <a:gd name="T44" fmla="*/ 5 w 156"/>
                <a:gd name="T45" fmla="*/ 16 h 181"/>
                <a:gd name="T46" fmla="*/ 4 w 156"/>
                <a:gd name="T47" fmla="*/ 15 h 181"/>
                <a:gd name="T48" fmla="*/ 3 w 156"/>
                <a:gd name="T49" fmla="*/ 14 h 181"/>
                <a:gd name="T50" fmla="*/ 2 w 156"/>
                <a:gd name="T51" fmla="*/ 11 h 181"/>
                <a:gd name="T52" fmla="*/ 3 w 156"/>
                <a:gd name="T53" fmla="*/ 7 h 181"/>
                <a:gd name="T54" fmla="*/ 7 w 156"/>
                <a:gd name="T55" fmla="*/ 3 h 181"/>
                <a:gd name="T56" fmla="*/ 13 w 156"/>
                <a:gd name="T57" fmla="*/ 0 h 181"/>
                <a:gd name="T58" fmla="*/ 21 w 156"/>
                <a:gd name="T59" fmla="*/ 0 h 181"/>
                <a:gd name="T60" fmla="*/ 26 w 156"/>
                <a:gd name="T61" fmla="*/ 2 h 181"/>
                <a:gd name="T62" fmla="*/ 29 w 156"/>
                <a:gd name="T63" fmla="*/ 4 h 181"/>
                <a:gd name="T64" fmla="*/ 31 w 156"/>
                <a:gd name="T65" fmla="*/ 7 h 181"/>
                <a:gd name="T66" fmla="*/ 32 w 156"/>
                <a:gd name="T67" fmla="*/ 11 h 181"/>
                <a:gd name="T68" fmla="*/ 32 w 156"/>
                <a:gd name="T69" fmla="*/ 31 h 181"/>
                <a:gd name="T70" fmla="*/ 32 w 156"/>
                <a:gd name="T71" fmla="*/ 36 h 181"/>
                <a:gd name="T72" fmla="*/ 33 w 156"/>
                <a:gd name="T73" fmla="*/ 38 h 181"/>
                <a:gd name="T74" fmla="*/ 33 w 156"/>
                <a:gd name="T75" fmla="*/ 39 h 181"/>
                <a:gd name="T76" fmla="*/ 34 w 156"/>
                <a:gd name="T77" fmla="*/ 39 h 181"/>
                <a:gd name="T78" fmla="*/ 34 w 156"/>
                <a:gd name="T79" fmla="*/ 40 h 181"/>
                <a:gd name="T80" fmla="*/ 35 w 156"/>
                <a:gd name="T81" fmla="*/ 39 h 181"/>
                <a:gd name="T82" fmla="*/ 36 w 156"/>
                <a:gd name="T83" fmla="*/ 39 h 181"/>
                <a:gd name="T84" fmla="*/ 38 w 156"/>
                <a:gd name="T85" fmla="*/ 37 h 181"/>
                <a:gd name="T86" fmla="*/ 37 w 156"/>
                <a:gd name="T87" fmla="*/ 41 h 181"/>
                <a:gd name="T88" fmla="*/ 31 w 156"/>
                <a:gd name="T89" fmla="*/ 45 h 181"/>
                <a:gd name="T90" fmla="*/ 28 w 156"/>
                <a:gd name="T91" fmla="*/ 45 h 181"/>
                <a:gd name="T92" fmla="*/ 25 w 156"/>
                <a:gd name="T93" fmla="*/ 44 h 181"/>
                <a:gd name="T94" fmla="*/ 24 w 156"/>
                <a:gd name="T95" fmla="*/ 41 h 181"/>
                <a:gd name="T96" fmla="*/ 24 w 156"/>
                <a:gd name="T97" fmla="*/ 38 h 181"/>
                <a:gd name="T98" fmla="*/ 19 w 156"/>
                <a:gd name="T99" fmla="*/ 21 h 181"/>
                <a:gd name="T100" fmla="*/ 15 w 156"/>
                <a:gd name="T101" fmla="*/ 23 h 181"/>
                <a:gd name="T102" fmla="*/ 11 w 156"/>
                <a:gd name="T103" fmla="*/ 26 h 181"/>
                <a:gd name="T104" fmla="*/ 9 w 156"/>
                <a:gd name="T105" fmla="*/ 28 h 181"/>
                <a:gd name="T106" fmla="*/ 8 w 156"/>
                <a:gd name="T107" fmla="*/ 31 h 181"/>
                <a:gd name="T108" fmla="*/ 8 w 156"/>
                <a:gd name="T109" fmla="*/ 34 h 181"/>
                <a:gd name="T110" fmla="*/ 10 w 156"/>
                <a:gd name="T111" fmla="*/ 37 h 181"/>
                <a:gd name="T112" fmla="*/ 12 w 156"/>
                <a:gd name="T113" fmla="*/ 40 h 181"/>
                <a:gd name="T114" fmla="*/ 15 w 156"/>
                <a:gd name="T115" fmla="*/ 40 h 181"/>
                <a:gd name="T116" fmla="*/ 21 w 156"/>
                <a:gd name="T117" fmla="*/ 38 h 1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6"/>
                <a:gd name="T178" fmla="*/ 0 h 181"/>
                <a:gd name="T179" fmla="*/ 156 w 156"/>
                <a:gd name="T180" fmla="*/ 181 h 18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6" h="181">
                  <a:moveTo>
                    <a:pt x="96" y="152"/>
                  </a:moveTo>
                  <a:lnTo>
                    <a:pt x="93" y="155"/>
                  </a:lnTo>
                  <a:lnTo>
                    <a:pt x="88" y="158"/>
                  </a:lnTo>
                  <a:lnTo>
                    <a:pt x="85" y="161"/>
                  </a:lnTo>
                  <a:lnTo>
                    <a:pt x="80" y="164"/>
                  </a:lnTo>
                  <a:lnTo>
                    <a:pt x="77" y="166"/>
                  </a:lnTo>
                  <a:lnTo>
                    <a:pt x="74" y="169"/>
                  </a:lnTo>
                  <a:lnTo>
                    <a:pt x="73" y="171"/>
                  </a:lnTo>
                  <a:lnTo>
                    <a:pt x="70" y="172"/>
                  </a:lnTo>
                  <a:lnTo>
                    <a:pt x="68" y="174"/>
                  </a:lnTo>
                  <a:lnTo>
                    <a:pt x="65" y="175"/>
                  </a:lnTo>
                  <a:lnTo>
                    <a:pt x="63" y="175"/>
                  </a:lnTo>
                  <a:lnTo>
                    <a:pt x="62" y="177"/>
                  </a:lnTo>
                  <a:lnTo>
                    <a:pt x="60" y="177"/>
                  </a:lnTo>
                  <a:lnTo>
                    <a:pt x="59" y="177"/>
                  </a:lnTo>
                  <a:lnTo>
                    <a:pt x="57" y="178"/>
                  </a:lnTo>
                  <a:lnTo>
                    <a:pt x="56" y="178"/>
                  </a:lnTo>
                  <a:lnTo>
                    <a:pt x="54" y="178"/>
                  </a:lnTo>
                  <a:lnTo>
                    <a:pt x="53" y="180"/>
                  </a:lnTo>
                  <a:lnTo>
                    <a:pt x="51" y="180"/>
                  </a:lnTo>
                  <a:lnTo>
                    <a:pt x="49" y="180"/>
                  </a:lnTo>
                  <a:lnTo>
                    <a:pt x="46" y="180"/>
                  </a:lnTo>
                  <a:lnTo>
                    <a:pt x="45" y="180"/>
                  </a:lnTo>
                  <a:lnTo>
                    <a:pt x="43" y="180"/>
                  </a:lnTo>
                  <a:lnTo>
                    <a:pt x="40" y="181"/>
                  </a:lnTo>
                  <a:lnTo>
                    <a:pt x="39" y="180"/>
                  </a:lnTo>
                  <a:lnTo>
                    <a:pt x="35" y="180"/>
                  </a:lnTo>
                  <a:lnTo>
                    <a:pt x="32" y="180"/>
                  </a:lnTo>
                  <a:lnTo>
                    <a:pt x="29" y="180"/>
                  </a:lnTo>
                  <a:lnTo>
                    <a:pt x="28" y="178"/>
                  </a:lnTo>
                  <a:lnTo>
                    <a:pt x="25" y="177"/>
                  </a:lnTo>
                  <a:lnTo>
                    <a:pt x="23" y="177"/>
                  </a:lnTo>
                  <a:lnTo>
                    <a:pt x="20" y="175"/>
                  </a:lnTo>
                  <a:lnTo>
                    <a:pt x="18" y="174"/>
                  </a:lnTo>
                  <a:lnTo>
                    <a:pt x="15" y="172"/>
                  </a:lnTo>
                  <a:lnTo>
                    <a:pt x="14" y="171"/>
                  </a:lnTo>
                  <a:lnTo>
                    <a:pt x="11" y="169"/>
                  </a:lnTo>
                  <a:lnTo>
                    <a:pt x="9" y="166"/>
                  </a:lnTo>
                  <a:lnTo>
                    <a:pt x="8" y="164"/>
                  </a:lnTo>
                  <a:lnTo>
                    <a:pt x="6" y="161"/>
                  </a:lnTo>
                  <a:lnTo>
                    <a:pt x="6" y="160"/>
                  </a:lnTo>
                  <a:lnTo>
                    <a:pt x="5" y="157"/>
                  </a:lnTo>
                  <a:lnTo>
                    <a:pt x="3" y="154"/>
                  </a:lnTo>
                  <a:lnTo>
                    <a:pt x="3" y="150"/>
                  </a:lnTo>
                  <a:lnTo>
                    <a:pt x="1" y="149"/>
                  </a:lnTo>
                  <a:lnTo>
                    <a:pt x="1" y="146"/>
                  </a:lnTo>
                  <a:lnTo>
                    <a:pt x="1" y="143"/>
                  </a:lnTo>
                  <a:lnTo>
                    <a:pt x="1" y="140"/>
                  </a:lnTo>
                  <a:lnTo>
                    <a:pt x="0" y="137"/>
                  </a:lnTo>
                  <a:lnTo>
                    <a:pt x="1" y="133"/>
                  </a:lnTo>
                  <a:lnTo>
                    <a:pt x="1" y="132"/>
                  </a:lnTo>
                  <a:lnTo>
                    <a:pt x="1" y="130"/>
                  </a:lnTo>
                  <a:lnTo>
                    <a:pt x="1" y="127"/>
                  </a:lnTo>
                  <a:lnTo>
                    <a:pt x="1" y="126"/>
                  </a:lnTo>
                  <a:lnTo>
                    <a:pt x="1" y="124"/>
                  </a:lnTo>
                  <a:lnTo>
                    <a:pt x="3" y="123"/>
                  </a:lnTo>
                  <a:lnTo>
                    <a:pt x="3" y="121"/>
                  </a:lnTo>
                  <a:lnTo>
                    <a:pt x="3" y="119"/>
                  </a:lnTo>
                  <a:lnTo>
                    <a:pt x="5" y="118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6" y="112"/>
                  </a:lnTo>
                  <a:lnTo>
                    <a:pt x="8" y="110"/>
                  </a:lnTo>
                  <a:lnTo>
                    <a:pt x="11" y="107"/>
                  </a:lnTo>
                  <a:lnTo>
                    <a:pt x="12" y="106"/>
                  </a:lnTo>
                  <a:lnTo>
                    <a:pt x="14" y="104"/>
                  </a:lnTo>
                  <a:lnTo>
                    <a:pt x="17" y="101"/>
                  </a:lnTo>
                  <a:lnTo>
                    <a:pt x="18" y="99"/>
                  </a:lnTo>
                  <a:lnTo>
                    <a:pt x="22" y="98"/>
                  </a:lnTo>
                  <a:lnTo>
                    <a:pt x="25" y="95"/>
                  </a:lnTo>
                  <a:lnTo>
                    <a:pt x="26" y="93"/>
                  </a:lnTo>
                  <a:lnTo>
                    <a:pt x="29" y="92"/>
                  </a:lnTo>
                  <a:lnTo>
                    <a:pt x="32" y="90"/>
                  </a:lnTo>
                  <a:lnTo>
                    <a:pt x="37" y="87"/>
                  </a:lnTo>
                  <a:lnTo>
                    <a:pt x="40" y="85"/>
                  </a:lnTo>
                  <a:lnTo>
                    <a:pt x="45" y="84"/>
                  </a:lnTo>
                  <a:lnTo>
                    <a:pt x="48" y="81"/>
                  </a:lnTo>
                  <a:lnTo>
                    <a:pt x="53" y="79"/>
                  </a:lnTo>
                  <a:lnTo>
                    <a:pt x="59" y="78"/>
                  </a:lnTo>
                  <a:lnTo>
                    <a:pt x="63" y="75"/>
                  </a:lnTo>
                  <a:lnTo>
                    <a:pt x="70" y="73"/>
                  </a:lnTo>
                  <a:lnTo>
                    <a:pt x="76" y="70"/>
                  </a:lnTo>
                  <a:lnTo>
                    <a:pt x="82" y="68"/>
                  </a:lnTo>
                  <a:lnTo>
                    <a:pt x="90" y="65"/>
                  </a:lnTo>
                  <a:lnTo>
                    <a:pt x="96" y="64"/>
                  </a:lnTo>
                  <a:lnTo>
                    <a:pt x="96" y="56"/>
                  </a:lnTo>
                  <a:lnTo>
                    <a:pt x="96" y="51"/>
                  </a:lnTo>
                  <a:lnTo>
                    <a:pt x="96" y="47"/>
                  </a:lnTo>
                  <a:lnTo>
                    <a:pt x="96" y="44"/>
                  </a:lnTo>
                  <a:lnTo>
                    <a:pt x="96" y="41"/>
                  </a:lnTo>
                  <a:lnTo>
                    <a:pt x="94" y="37"/>
                  </a:lnTo>
                  <a:lnTo>
                    <a:pt x="94" y="34"/>
                  </a:lnTo>
                  <a:lnTo>
                    <a:pt x="93" y="31"/>
                  </a:lnTo>
                  <a:lnTo>
                    <a:pt x="93" y="28"/>
                  </a:lnTo>
                  <a:lnTo>
                    <a:pt x="91" y="27"/>
                  </a:lnTo>
                  <a:lnTo>
                    <a:pt x="90" y="23"/>
                  </a:lnTo>
                  <a:lnTo>
                    <a:pt x="88" y="22"/>
                  </a:lnTo>
                  <a:lnTo>
                    <a:pt x="87" y="20"/>
                  </a:lnTo>
                  <a:lnTo>
                    <a:pt x="87" y="19"/>
                  </a:lnTo>
                  <a:lnTo>
                    <a:pt x="85" y="17"/>
                  </a:lnTo>
                  <a:lnTo>
                    <a:pt x="83" y="16"/>
                  </a:lnTo>
                  <a:lnTo>
                    <a:pt x="82" y="14"/>
                  </a:lnTo>
                  <a:lnTo>
                    <a:pt x="79" y="14"/>
                  </a:lnTo>
                  <a:lnTo>
                    <a:pt x="77" y="13"/>
                  </a:lnTo>
                  <a:lnTo>
                    <a:pt x="76" y="13"/>
                  </a:lnTo>
                  <a:lnTo>
                    <a:pt x="74" y="11"/>
                  </a:lnTo>
                  <a:lnTo>
                    <a:pt x="71" y="11"/>
                  </a:lnTo>
                  <a:lnTo>
                    <a:pt x="70" y="11"/>
                  </a:lnTo>
                  <a:lnTo>
                    <a:pt x="66" y="11"/>
                  </a:lnTo>
                  <a:lnTo>
                    <a:pt x="63" y="11"/>
                  </a:lnTo>
                  <a:lnTo>
                    <a:pt x="62" y="11"/>
                  </a:lnTo>
                  <a:lnTo>
                    <a:pt x="60" y="11"/>
                  </a:lnTo>
                  <a:lnTo>
                    <a:pt x="59" y="11"/>
                  </a:lnTo>
                  <a:lnTo>
                    <a:pt x="57" y="11"/>
                  </a:lnTo>
                  <a:lnTo>
                    <a:pt x="56" y="11"/>
                  </a:lnTo>
                  <a:lnTo>
                    <a:pt x="53" y="13"/>
                  </a:lnTo>
                  <a:lnTo>
                    <a:pt x="51" y="13"/>
                  </a:lnTo>
                  <a:lnTo>
                    <a:pt x="49" y="14"/>
                  </a:lnTo>
                  <a:lnTo>
                    <a:pt x="48" y="14"/>
                  </a:lnTo>
                  <a:lnTo>
                    <a:pt x="46" y="16"/>
                  </a:lnTo>
                  <a:lnTo>
                    <a:pt x="45" y="17"/>
                  </a:lnTo>
                  <a:lnTo>
                    <a:pt x="43" y="19"/>
                  </a:lnTo>
                  <a:lnTo>
                    <a:pt x="43" y="20"/>
                  </a:lnTo>
                  <a:lnTo>
                    <a:pt x="42" y="22"/>
                  </a:lnTo>
                  <a:lnTo>
                    <a:pt x="42" y="23"/>
                  </a:lnTo>
                  <a:lnTo>
                    <a:pt x="40" y="25"/>
                  </a:lnTo>
                  <a:lnTo>
                    <a:pt x="40" y="27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1"/>
                  </a:lnTo>
                  <a:lnTo>
                    <a:pt x="39" y="33"/>
                  </a:lnTo>
                  <a:lnTo>
                    <a:pt x="39" y="44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1"/>
                  </a:lnTo>
                  <a:lnTo>
                    <a:pt x="37" y="51"/>
                  </a:lnTo>
                  <a:lnTo>
                    <a:pt x="37" y="53"/>
                  </a:lnTo>
                  <a:lnTo>
                    <a:pt x="37" y="54"/>
                  </a:lnTo>
                  <a:lnTo>
                    <a:pt x="35" y="54"/>
                  </a:lnTo>
                  <a:lnTo>
                    <a:pt x="35" y="56"/>
                  </a:lnTo>
                  <a:lnTo>
                    <a:pt x="34" y="58"/>
                  </a:lnTo>
                  <a:lnTo>
                    <a:pt x="32" y="58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6" y="61"/>
                  </a:lnTo>
                  <a:lnTo>
                    <a:pt x="25" y="61"/>
                  </a:lnTo>
                  <a:lnTo>
                    <a:pt x="23" y="61"/>
                  </a:lnTo>
                  <a:lnTo>
                    <a:pt x="22" y="62"/>
                  </a:lnTo>
                  <a:lnTo>
                    <a:pt x="22" y="61"/>
                  </a:lnTo>
                  <a:lnTo>
                    <a:pt x="20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5" y="59"/>
                  </a:lnTo>
                  <a:lnTo>
                    <a:pt x="14" y="59"/>
                  </a:lnTo>
                  <a:lnTo>
                    <a:pt x="14" y="58"/>
                  </a:lnTo>
                  <a:lnTo>
                    <a:pt x="12" y="58"/>
                  </a:lnTo>
                  <a:lnTo>
                    <a:pt x="11" y="58"/>
                  </a:lnTo>
                  <a:lnTo>
                    <a:pt x="11" y="56"/>
                  </a:lnTo>
                  <a:lnTo>
                    <a:pt x="11" y="54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8" y="44"/>
                  </a:lnTo>
                  <a:lnTo>
                    <a:pt x="6" y="44"/>
                  </a:lnTo>
                  <a:lnTo>
                    <a:pt x="8" y="41"/>
                  </a:lnTo>
                  <a:lnTo>
                    <a:pt x="8" y="37"/>
                  </a:lnTo>
                  <a:lnTo>
                    <a:pt x="8" y="34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1" y="27"/>
                  </a:lnTo>
                  <a:lnTo>
                    <a:pt x="12" y="25"/>
                  </a:lnTo>
                  <a:lnTo>
                    <a:pt x="14" y="22"/>
                  </a:lnTo>
                  <a:lnTo>
                    <a:pt x="17" y="20"/>
                  </a:lnTo>
                  <a:lnTo>
                    <a:pt x="18" y="17"/>
                  </a:lnTo>
                  <a:lnTo>
                    <a:pt x="22" y="16"/>
                  </a:lnTo>
                  <a:lnTo>
                    <a:pt x="23" y="14"/>
                  </a:lnTo>
                  <a:lnTo>
                    <a:pt x="26" y="11"/>
                  </a:lnTo>
                  <a:lnTo>
                    <a:pt x="29" y="10"/>
                  </a:lnTo>
                  <a:lnTo>
                    <a:pt x="34" y="8"/>
                  </a:lnTo>
                  <a:lnTo>
                    <a:pt x="37" y="5"/>
                  </a:lnTo>
                  <a:lnTo>
                    <a:pt x="40" y="5"/>
                  </a:lnTo>
                  <a:lnTo>
                    <a:pt x="45" y="3"/>
                  </a:lnTo>
                  <a:lnTo>
                    <a:pt x="48" y="2"/>
                  </a:lnTo>
                  <a:lnTo>
                    <a:pt x="53" y="0"/>
                  </a:lnTo>
                  <a:lnTo>
                    <a:pt x="57" y="0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1" y="2"/>
                  </a:lnTo>
                  <a:lnTo>
                    <a:pt x="94" y="2"/>
                  </a:lnTo>
                  <a:lnTo>
                    <a:pt x="97" y="3"/>
                  </a:lnTo>
                  <a:lnTo>
                    <a:pt x="101" y="3"/>
                  </a:lnTo>
                  <a:lnTo>
                    <a:pt x="102" y="5"/>
                  </a:lnTo>
                  <a:lnTo>
                    <a:pt x="105" y="6"/>
                  </a:lnTo>
                  <a:lnTo>
                    <a:pt x="107" y="8"/>
                  </a:lnTo>
                  <a:lnTo>
                    <a:pt x="110" y="8"/>
                  </a:lnTo>
                  <a:lnTo>
                    <a:pt x="111" y="10"/>
                  </a:lnTo>
                  <a:lnTo>
                    <a:pt x="113" y="11"/>
                  </a:lnTo>
                  <a:lnTo>
                    <a:pt x="114" y="13"/>
                  </a:lnTo>
                  <a:lnTo>
                    <a:pt x="116" y="14"/>
                  </a:lnTo>
                  <a:lnTo>
                    <a:pt x="118" y="16"/>
                  </a:lnTo>
                  <a:lnTo>
                    <a:pt x="119" y="17"/>
                  </a:lnTo>
                  <a:lnTo>
                    <a:pt x="121" y="19"/>
                  </a:lnTo>
                  <a:lnTo>
                    <a:pt x="121" y="20"/>
                  </a:lnTo>
                  <a:lnTo>
                    <a:pt x="122" y="22"/>
                  </a:lnTo>
                  <a:lnTo>
                    <a:pt x="124" y="23"/>
                  </a:lnTo>
                  <a:lnTo>
                    <a:pt x="124" y="27"/>
                  </a:lnTo>
                  <a:lnTo>
                    <a:pt x="125" y="27"/>
                  </a:lnTo>
                  <a:lnTo>
                    <a:pt x="125" y="28"/>
                  </a:lnTo>
                  <a:lnTo>
                    <a:pt x="125" y="31"/>
                  </a:lnTo>
                  <a:lnTo>
                    <a:pt x="127" y="33"/>
                  </a:lnTo>
                  <a:lnTo>
                    <a:pt x="127" y="36"/>
                  </a:lnTo>
                  <a:lnTo>
                    <a:pt x="127" y="37"/>
                  </a:lnTo>
                  <a:lnTo>
                    <a:pt x="127" y="41"/>
                  </a:lnTo>
                  <a:lnTo>
                    <a:pt x="127" y="44"/>
                  </a:lnTo>
                  <a:lnTo>
                    <a:pt x="127" y="47"/>
                  </a:lnTo>
                  <a:lnTo>
                    <a:pt x="127" y="50"/>
                  </a:lnTo>
                  <a:lnTo>
                    <a:pt x="127" y="54"/>
                  </a:lnTo>
                  <a:lnTo>
                    <a:pt x="127" y="59"/>
                  </a:lnTo>
                  <a:lnTo>
                    <a:pt x="127" y="118"/>
                  </a:lnTo>
                  <a:lnTo>
                    <a:pt x="128" y="121"/>
                  </a:lnTo>
                  <a:lnTo>
                    <a:pt x="128" y="124"/>
                  </a:lnTo>
                  <a:lnTo>
                    <a:pt x="128" y="129"/>
                  </a:lnTo>
                  <a:lnTo>
                    <a:pt x="128" y="132"/>
                  </a:lnTo>
                  <a:lnTo>
                    <a:pt x="128" y="135"/>
                  </a:lnTo>
                  <a:lnTo>
                    <a:pt x="128" y="137"/>
                  </a:lnTo>
                  <a:lnTo>
                    <a:pt x="128" y="140"/>
                  </a:lnTo>
                  <a:lnTo>
                    <a:pt x="128" y="141"/>
                  </a:lnTo>
                  <a:lnTo>
                    <a:pt x="128" y="143"/>
                  </a:lnTo>
                  <a:lnTo>
                    <a:pt x="128" y="144"/>
                  </a:lnTo>
                  <a:lnTo>
                    <a:pt x="128" y="146"/>
                  </a:lnTo>
                  <a:lnTo>
                    <a:pt x="128" y="147"/>
                  </a:lnTo>
                  <a:lnTo>
                    <a:pt x="130" y="147"/>
                  </a:lnTo>
                  <a:lnTo>
                    <a:pt x="130" y="149"/>
                  </a:lnTo>
                  <a:lnTo>
                    <a:pt x="130" y="150"/>
                  </a:lnTo>
                  <a:lnTo>
                    <a:pt x="130" y="152"/>
                  </a:lnTo>
                  <a:lnTo>
                    <a:pt x="130" y="154"/>
                  </a:lnTo>
                  <a:lnTo>
                    <a:pt x="131" y="154"/>
                  </a:lnTo>
                  <a:lnTo>
                    <a:pt x="131" y="155"/>
                  </a:lnTo>
                  <a:lnTo>
                    <a:pt x="133" y="155"/>
                  </a:lnTo>
                  <a:lnTo>
                    <a:pt x="135" y="155"/>
                  </a:lnTo>
                  <a:lnTo>
                    <a:pt x="136" y="155"/>
                  </a:lnTo>
                  <a:lnTo>
                    <a:pt x="136" y="157"/>
                  </a:lnTo>
                  <a:lnTo>
                    <a:pt x="138" y="155"/>
                  </a:lnTo>
                  <a:lnTo>
                    <a:pt x="139" y="155"/>
                  </a:lnTo>
                  <a:lnTo>
                    <a:pt x="141" y="155"/>
                  </a:lnTo>
                  <a:lnTo>
                    <a:pt x="142" y="154"/>
                  </a:lnTo>
                  <a:lnTo>
                    <a:pt x="144" y="154"/>
                  </a:lnTo>
                  <a:lnTo>
                    <a:pt x="145" y="152"/>
                  </a:lnTo>
                  <a:lnTo>
                    <a:pt x="147" y="150"/>
                  </a:lnTo>
                  <a:lnTo>
                    <a:pt x="149" y="150"/>
                  </a:lnTo>
                  <a:lnTo>
                    <a:pt x="149" y="149"/>
                  </a:lnTo>
                  <a:lnTo>
                    <a:pt x="150" y="147"/>
                  </a:lnTo>
                  <a:lnTo>
                    <a:pt x="152" y="146"/>
                  </a:lnTo>
                  <a:lnTo>
                    <a:pt x="153" y="144"/>
                  </a:lnTo>
                  <a:lnTo>
                    <a:pt x="155" y="143"/>
                  </a:lnTo>
                  <a:lnTo>
                    <a:pt x="156" y="141"/>
                  </a:lnTo>
                  <a:lnTo>
                    <a:pt x="156" y="152"/>
                  </a:lnTo>
                  <a:lnTo>
                    <a:pt x="153" y="157"/>
                  </a:lnTo>
                  <a:lnTo>
                    <a:pt x="150" y="160"/>
                  </a:lnTo>
                  <a:lnTo>
                    <a:pt x="147" y="164"/>
                  </a:lnTo>
                  <a:lnTo>
                    <a:pt x="144" y="167"/>
                  </a:lnTo>
                  <a:lnTo>
                    <a:pt x="141" y="171"/>
                  </a:lnTo>
                  <a:lnTo>
                    <a:pt x="136" y="174"/>
                  </a:lnTo>
                  <a:lnTo>
                    <a:pt x="133" y="175"/>
                  </a:lnTo>
                  <a:lnTo>
                    <a:pt x="130" y="177"/>
                  </a:lnTo>
                  <a:lnTo>
                    <a:pt x="127" y="178"/>
                  </a:lnTo>
                  <a:lnTo>
                    <a:pt x="124" y="180"/>
                  </a:lnTo>
                  <a:lnTo>
                    <a:pt x="121" y="180"/>
                  </a:lnTo>
                  <a:lnTo>
                    <a:pt x="116" y="181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3" y="180"/>
                  </a:lnTo>
                  <a:lnTo>
                    <a:pt x="111" y="180"/>
                  </a:lnTo>
                  <a:lnTo>
                    <a:pt x="110" y="180"/>
                  </a:lnTo>
                  <a:lnTo>
                    <a:pt x="108" y="178"/>
                  </a:lnTo>
                  <a:lnTo>
                    <a:pt x="107" y="178"/>
                  </a:lnTo>
                  <a:lnTo>
                    <a:pt x="105" y="178"/>
                  </a:lnTo>
                  <a:lnTo>
                    <a:pt x="105" y="177"/>
                  </a:lnTo>
                  <a:lnTo>
                    <a:pt x="104" y="177"/>
                  </a:lnTo>
                  <a:lnTo>
                    <a:pt x="102" y="175"/>
                  </a:lnTo>
                  <a:lnTo>
                    <a:pt x="101" y="175"/>
                  </a:lnTo>
                  <a:lnTo>
                    <a:pt x="101" y="174"/>
                  </a:lnTo>
                  <a:lnTo>
                    <a:pt x="101" y="172"/>
                  </a:lnTo>
                  <a:lnTo>
                    <a:pt x="99" y="171"/>
                  </a:lnTo>
                  <a:lnTo>
                    <a:pt x="99" y="169"/>
                  </a:lnTo>
                  <a:lnTo>
                    <a:pt x="99" y="166"/>
                  </a:lnTo>
                  <a:lnTo>
                    <a:pt x="97" y="164"/>
                  </a:lnTo>
                  <a:lnTo>
                    <a:pt x="97" y="163"/>
                  </a:lnTo>
                  <a:lnTo>
                    <a:pt x="97" y="161"/>
                  </a:lnTo>
                  <a:lnTo>
                    <a:pt x="97" y="158"/>
                  </a:lnTo>
                  <a:lnTo>
                    <a:pt x="97" y="157"/>
                  </a:lnTo>
                  <a:lnTo>
                    <a:pt x="97" y="154"/>
                  </a:lnTo>
                  <a:lnTo>
                    <a:pt x="96" y="152"/>
                  </a:lnTo>
                  <a:close/>
                  <a:moveTo>
                    <a:pt x="96" y="141"/>
                  </a:moveTo>
                  <a:lnTo>
                    <a:pt x="96" y="75"/>
                  </a:lnTo>
                  <a:lnTo>
                    <a:pt x="91" y="76"/>
                  </a:lnTo>
                  <a:lnTo>
                    <a:pt x="88" y="78"/>
                  </a:lnTo>
                  <a:lnTo>
                    <a:pt x="83" y="79"/>
                  </a:lnTo>
                  <a:lnTo>
                    <a:pt x="79" y="81"/>
                  </a:lnTo>
                  <a:lnTo>
                    <a:pt x="76" y="82"/>
                  </a:lnTo>
                  <a:lnTo>
                    <a:pt x="73" y="84"/>
                  </a:lnTo>
                  <a:lnTo>
                    <a:pt x="70" y="85"/>
                  </a:lnTo>
                  <a:lnTo>
                    <a:pt x="66" y="87"/>
                  </a:lnTo>
                  <a:lnTo>
                    <a:pt x="65" y="87"/>
                  </a:lnTo>
                  <a:lnTo>
                    <a:pt x="63" y="89"/>
                  </a:lnTo>
                  <a:lnTo>
                    <a:pt x="60" y="89"/>
                  </a:lnTo>
                  <a:lnTo>
                    <a:pt x="59" y="90"/>
                  </a:lnTo>
                  <a:lnTo>
                    <a:pt x="57" y="92"/>
                  </a:lnTo>
                  <a:lnTo>
                    <a:pt x="54" y="93"/>
                  </a:lnTo>
                  <a:lnTo>
                    <a:pt x="53" y="95"/>
                  </a:lnTo>
                  <a:lnTo>
                    <a:pt x="49" y="96"/>
                  </a:lnTo>
                  <a:lnTo>
                    <a:pt x="48" y="98"/>
                  </a:lnTo>
                  <a:lnTo>
                    <a:pt x="46" y="99"/>
                  </a:lnTo>
                  <a:lnTo>
                    <a:pt x="45" y="101"/>
                  </a:lnTo>
                  <a:lnTo>
                    <a:pt x="43" y="102"/>
                  </a:lnTo>
                  <a:lnTo>
                    <a:pt x="42" y="104"/>
                  </a:lnTo>
                  <a:lnTo>
                    <a:pt x="40" y="106"/>
                  </a:lnTo>
                  <a:lnTo>
                    <a:pt x="39" y="107"/>
                  </a:lnTo>
                  <a:lnTo>
                    <a:pt x="37" y="109"/>
                  </a:lnTo>
                  <a:lnTo>
                    <a:pt x="35" y="110"/>
                  </a:lnTo>
                  <a:lnTo>
                    <a:pt x="35" y="112"/>
                  </a:lnTo>
                  <a:lnTo>
                    <a:pt x="34" y="113"/>
                  </a:lnTo>
                  <a:lnTo>
                    <a:pt x="34" y="115"/>
                  </a:lnTo>
                  <a:lnTo>
                    <a:pt x="32" y="116"/>
                  </a:lnTo>
                  <a:lnTo>
                    <a:pt x="32" y="118"/>
                  </a:lnTo>
                  <a:lnTo>
                    <a:pt x="32" y="119"/>
                  </a:lnTo>
                  <a:lnTo>
                    <a:pt x="32" y="121"/>
                  </a:lnTo>
                  <a:lnTo>
                    <a:pt x="32" y="123"/>
                  </a:lnTo>
                  <a:lnTo>
                    <a:pt x="32" y="124"/>
                  </a:lnTo>
                  <a:lnTo>
                    <a:pt x="31" y="127"/>
                  </a:lnTo>
                  <a:lnTo>
                    <a:pt x="32" y="129"/>
                  </a:lnTo>
                  <a:lnTo>
                    <a:pt x="32" y="130"/>
                  </a:lnTo>
                  <a:lnTo>
                    <a:pt x="32" y="133"/>
                  </a:lnTo>
                  <a:lnTo>
                    <a:pt x="32" y="135"/>
                  </a:lnTo>
                  <a:lnTo>
                    <a:pt x="32" y="137"/>
                  </a:lnTo>
                  <a:lnTo>
                    <a:pt x="34" y="140"/>
                  </a:lnTo>
                  <a:lnTo>
                    <a:pt x="34" y="141"/>
                  </a:lnTo>
                  <a:lnTo>
                    <a:pt x="35" y="143"/>
                  </a:lnTo>
                  <a:lnTo>
                    <a:pt x="35" y="144"/>
                  </a:lnTo>
                  <a:lnTo>
                    <a:pt x="37" y="146"/>
                  </a:lnTo>
                  <a:lnTo>
                    <a:pt x="39" y="147"/>
                  </a:lnTo>
                  <a:lnTo>
                    <a:pt x="39" y="150"/>
                  </a:lnTo>
                  <a:lnTo>
                    <a:pt x="42" y="150"/>
                  </a:lnTo>
                  <a:lnTo>
                    <a:pt x="43" y="152"/>
                  </a:lnTo>
                  <a:lnTo>
                    <a:pt x="45" y="154"/>
                  </a:lnTo>
                  <a:lnTo>
                    <a:pt x="46" y="155"/>
                  </a:lnTo>
                  <a:lnTo>
                    <a:pt x="48" y="155"/>
                  </a:lnTo>
                  <a:lnTo>
                    <a:pt x="49" y="157"/>
                  </a:lnTo>
                  <a:lnTo>
                    <a:pt x="51" y="157"/>
                  </a:lnTo>
                  <a:lnTo>
                    <a:pt x="53" y="158"/>
                  </a:lnTo>
                  <a:lnTo>
                    <a:pt x="54" y="158"/>
                  </a:lnTo>
                  <a:lnTo>
                    <a:pt x="56" y="158"/>
                  </a:lnTo>
                  <a:lnTo>
                    <a:pt x="57" y="158"/>
                  </a:lnTo>
                  <a:lnTo>
                    <a:pt x="57" y="160"/>
                  </a:lnTo>
                  <a:lnTo>
                    <a:pt x="60" y="158"/>
                  </a:lnTo>
                  <a:lnTo>
                    <a:pt x="63" y="158"/>
                  </a:lnTo>
                  <a:lnTo>
                    <a:pt x="66" y="158"/>
                  </a:lnTo>
                  <a:lnTo>
                    <a:pt x="70" y="157"/>
                  </a:lnTo>
                  <a:lnTo>
                    <a:pt x="73" y="155"/>
                  </a:lnTo>
                  <a:lnTo>
                    <a:pt x="76" y="154"/>
                  </a:lnTo>
                  <a:lnTo>
                    <a:pt x="79" y="152"/>
                  </a:lnTo>
                  <a:lnTo>
                    <a:pt x="82" y="150"/>
                  </a:lnTo>
                  <a:lnTo>
                    <a:pt x="85" y="149"/>
                  </a:lnTo>
                  <a:lnTo>
                    <a:pt x="90" y="146"/>
                  </a:lnTo>
                  <a:lnTo>
                    <a:pt x="93" y="143"/>
                  </a:lnTo>
                  <a:lnTo>
                    <a:pt x="96" y="14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33" name="Freeform 401"/>
            <p:cNvSpPr>
              <a:spLocks/>
            </p:cNvSpPr>
            <p:nvPr/>
          </p:nvSpPr>
          <p:spPr bwMode="auto">
            <a:xfrm>
              <a:off x="1133" y="3252"/>
              <a:ext cx="63" cy="52"/>
            </a:xfrm>
            <a:custGeom>
              <a:avLst/>
              <a:gdLst>
                <a:gd name="T0" fmla="*/ 32 w 125"/>
                <a:gd name="T1" fmla="*/ 26 h 105"/>
                <a:gd name="T2" fmla="*/ 0 w 125"/>
                <a:gd name="T3" fmla="*/ 26 h 105"/>
                <a:gd name="T4" fmla="*/ 17 w 125"/>
                <a:gd name="T5" fmla="*/ 0 h 105"/>
                <a:gd name="T6" fmla="*/ 32 w 125"/>
                <a:gd name="T7" fmla="*/ 26 h 105"/>
                <a:gd name="T8" fmla="*/ 32 w 125"/>
                <a:gd name="T9" fmla="*/ 26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05"/>
                <a:gd name="T17" fmla="*/ 125 w 125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05">
                  <a:moveTo>
                    <a:pt x="125" y="105"/>
                  </a:moveTo>
                  <a:lnTo>
                    <a:pt x="0" y="105"/>
                  </a:lnTo>
                  <a:lnTo>
                    <a:pt x="66" y="0"/>
                  </a:lnTo>
                  <a:lnTo>
                    <a:pt x="125" y="105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34" name="Freeform 402"/>
            <p:cNvSpPr>
              <a:spLocks/>
            </p:cNvSpPr>
            <p:nvPr/>
          </p:nvSpPr>
          <p:spPr bwMode="auto">
            <a:xfrm>
              <a:off x="1131" y="2265"/>
              <a:ext cx="1894" cy="1044"/>
            </a:xfrm>
            <a:custGeom>
              <a:avLst/>
              <a:gdLst>
                <a:gd name="T0" fmla="*/ 947 w 3788"/>
                <a:gd name="T1" fmla="*/ 5 h 2088"/>
                <a:gd name="T2" fmla="*/ 945 w 3788"/>
                <a:gd name="T3" fmla="*/ 0 h 2088"/>
                <a:gd name="T4" fmla="*/ 0 w 3788"/>
                <a:gd name="T5" fmla="*/ 518 h 2088"/>
                <a:gd name="T6" fmla="*/ 3 w 3788"/>
                <a:gd name="T7" fmla="*/ 522 h 2088"/>
                <a:gd name="T8" fmla="*/ 947 w 3788"/>
                <a:gd name="T9" fmla="*/ 5 h 20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88"/>
                <a:gd name="T16" fmla="*/ 0 h 2088"/>
                <a:gd name="T17" fmla="*/ 3788 w 3788"/>
                <a:gd name="T18" fmla="*/ 2088 h 20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88" h="2088">
                  <a:moveTo>
                    <a:pt x="3788" y="19"/>
                  </a:moveTo>
                  <a:lnTo>
                    <a:pt x="3778" y="0"/>
                  </a:lnTo>
                  <a:lnTo>
                    <a:pt x="0" y="2069"/>
                  </a:lnTo>
                  <a:lnTo>
                    <a:pt x="9" y="2088"/>
                  </a:lnTo>
                  <a:lnTo>
                    <a:pt x="3788" y="1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35" name="Freeform 403"/>
            <p:cNvSpPr>
              <a:spLocks noEditPoints="1"/>
            </p:cNvSpPr>
            <p:nvPr/>
          </p:nvSpPr>
          <p:spPr bwMode="auto">
            <a:xfrm>
              <a:off x="5258" y="1762"/>
              <a:ext cx="90" cy="136"/>
            </a:xfrm>
            <a:custGeom>
              <a:avLst/>
              <a:gdLst>
                <a:gd name="T0" fmla="*/ 18 w 181"/>
                <a:gd name="T1" fmla="*/ 27 h 273"/>
                <a:gd name="T2" fmla="*/ 22 w 181"/>
                <a:gd name="T3" fmla="*/ 23 h 273"/>
                <a:gd name="T4" fmla="*/ 27 w 181"/>
                <a:gd name="T5" fmla="*/ 22 h 273"/>
                <a:gd name="T6" fmla="*/ 31 w 181"/>
                <a:gd name="T7" fmla="*/ 22 h 273"/>
                <a:gd name="T8" fmla="*/ 35 w 181"/>
                <a:gd name="T9" fmla="*/ 24 h 273"/>
                <a:gd name="T10" fmla="*/ 39 w 181"/>
                <a:gd name="T11" fmla="*/ 27 h 273"/>
                <a:gd name="T12" fmla="*/ 42 w 181"/>
                <a:gd name="T13" fmla="*/ 31 h 273"/>
                <a:gd name="T14" fmla="*/ 44 w 181"/>
                <a:gd name="T15" fmla="*/ 36 h 273"/>
                <a:gd name="T16" fmla="*/ 45 w 181"/>
                <a:gd name="T17" fmla="*/ 41 h 273"/>
                <a:gd name="T18" fmla="*/ 44 w 181"/>
                <a:gd name="T19" fmla="*/ 49 h 273"/>
                <a:gd name="T20" fmla="*/ 42 w 181"/>
                <a:gd name="T21" fmla="*/ 55 h 273"/>
                <a:gd name="T22" fmla="*/ 38 w 181"/>
                <a:gd name="T23" fmla="*/ 60 h 273"/>
                <a:gd name="T24" fmla="*/ 34 w 181"/>
                <a:gd name="T25" fmla="*/ 64 h 273"/>
                <a:gd name="T26" fmla="*/ 29 w 181"/>
                <a:gd name="T27" fmla="*/ 67 h 273"/>
                <a:gd name="T28" fmla="*/ 24 w 181"/>
                <a:gd name="T29" fmla="*/ 67 h 273"/>
                <a:gd name="T30" fmla="*/ 20 w 181"/>
                <a:gd name="T31" fmla="*/ 67 h 273"/>
                <a:gd name="T32" fmla="*/ 18 w 181"/>
                <a:gd name="T33" fmla="*/ 67 h 273"/>
                <a:gd name="T34" fmla="*/ 15 w 181"/>
                <a:gd name="T35" fmla="*/ 67 h 273"/>
                <a:gd name="T36" fmla="*/ 12 w 181"/>
                <a:gd name="T37" fmla="*/ 65 h 273"/>
                <a:gd name="T38" fmla="*/ 10 w 181"/>
                <a:gd name="T39" fmla="*/ 64 h 273"/>
                <a:gd name="T40" fmla="*/ 7 w 181"/>
                <a:gd name="T41" fmla="*/ 63 h 273"/>
                <a:gd name="T42" fmla="*/ 7 w 181"/>
                <a:gd name="T43" fmla="*/ 16 h 273"/>
                <a:gd name="T44" fmla="*/ 7 w 181"/>
                <a:gd name="T45" fmla="*/ 12 h 273"/>
                <a:gd name="T46" fmla="*/ 7 w 181"/>
                <a:gd name="T47" fmla="*/ 9 h 273"/>
                <a:gd name="T48" fmla="*/ 6 w 181"/>
                <a:gd name="T49" fmla="*/ 8 h 273"/>
                <a:gd name="T50" fmla="*/ 6 w 181"/>
                <a:gd name="T51" fmla="*/ 7 h 273"/>
                <a:gd name="T52" fmla="*/ 5 w 181"/>
                <a:gd name="T53" fmla="*/ 7 h 273"/>
                <a:gd name="T54" fmla="*/ 5 w 181"/>
                <a:gd name="T55" fmla="*/ 6 h 273"/>
                <a:gd name="T56" fmla="*/ 4 w 181"/>
                <a:gd name="T57" fmla="*/ 6 h 273"/>
                <a:gd name="T58" fmla="*/ 4 w 181"/>
                <a:gd name="T59" fmla="*/ 6 h 273"/>
                <a:gd name="T60" fmla="*/ 3 w 181"/>
                <a:gd name="T61" fmla="*/ 6 h 273"/>
                <a:gd name="T62" fmla="*/ 2 w 181"/>
                <a:gd name="T63" fmla="*/ 6 h 273"/>
                <a:gd name="T64" fmla="*/ 1 w 181"/>
                <a:gd name="T65" fmla="*/ 6 h 273"/>
                <a:gd name="T66" fmla="*/ 13 w 181"/>
                <a:gd name="T67" fmla="*/ 0 h 273"/>
                <a:gd name="T68" fmla="*/ 15 w 181"/>
                <a:gd name="T69" fmla="*/ 34 h 273"/>
                <a:gd name="T70" fmla="*/ 16 w 181"/>
                <a:gd name="T71" fmla="*/ 60 h 273"/>
                <a:gd name="T72" fmla="*/ 17 w 181"/>
                <a:gd name="T73" fmla="*/ 62 h 273"/>
                <a:gd name="T74" fmla="*/ 19 w 181"/>
                <a:gd name="T75" fmla="*/ 63 h 273"/>
                <a:gd name="T76" fmla="*/ 21 w 181"/>
                <a:gd name="T77" fmla="*/ 64 h 273"/>
                <a:gd name="T78" fmla="*/ 22 w 181"/>
                <a:gd name="T79" fmla="*/ 64 h 273"/>
                <a:gd name="T80" fmla="*/ 24 w 181"/>
                <a:gd name="T81" fmla="*/ 64 h 273"/>
                <a:gd name="T82" fmla="*/ 27 w 181"/>
                <a:gd name="T83" fmla="*/ 64 h 273"/>
                <a:gd name="T84" fmla="*/ 29 w 181"/>
                <a:gd name="T85" fmla="*/ 62 h 273"/>
                <a:gd name="T86" fmla="*/ 32 w 181"/>
                <a:gd name="T87" fmla="*/ 60 h 273"/>
                <a:gd name="T88" fmla="*/ 34 w 181"/>
                <a:gd name="T89" fmla="*/ 57 h 273"/>
                <a:gd name="T90" fmla="*/ 36 w 181"/>
                <a:gd name="T91" fmla="*/ 53 h 273"/>
                <a:gd name="T92" fmla="*/ 36 w 181"/>
                <a:gd name="T93" fmla="*/ 47 h 273"/>
                <a:gd name="T94" fmla="*/ 36 w 181"/>
                <a:gd name="T95" fmla="*/ 42 h 273"/>
                <a:gd name="T96" fmla="*/ 35 w 181"/>
                <a:gd name="T97" fmla="*/ 38 h 273"/>
                <a:gd name="T98" fmla="*/ 33 w 181"/>
                <a:gd name="T99" fmla="*/ 34 h 273"/>
                <a:gd name="T100" fmla="*/ 31 w 181"/>
                <a:gd name="T101" fmla="*/ 31 h 273"/>
                <a:gd name="T102" fmla="*/ 28 w 181"/>
                <a:gd name="T103" fmla="*/ 29 h 273"/>
                <a:gd name="T104" fmla="*/ 25 w 181"/>
                <a:gd name="T105" fmla="*/ 29 h 273"/>
                <a:gd name="T106" fmla="*/ 23 w 181"/>
                <a:gd name="T107" fmla="*/ 29 h 273"/>
                <a:gd name="T108" fmla="*/ 21 w 181"/>
                <a:gd name="T109" fmla="*/ 29 h 273"/>
                <a:gd name="T110" fmla="*/ 20 w 181"/>
                <a:gd name="T111" fmla="*/ 30 h 273"/>
                <a:gd name="T112" fmla="*/ 18 w 181"/>
                <a:gd name="T113" fmla="*/ 31 h 273"/>
                <a:gd name="T114" fmla="*/ 17 w 181"/>
                <a:gd name="T115" fmla="*/ 32 h 273"/>
                <a:gd name="T116" fmla="*/ 15 w 181"/>
                <a:gd name="T117" fmla="*/ 33 h 2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81"/>
                <a:gd name="T178" fmla="*/ 0 h 273"/>
                <a:gd name="T179" fmla="*/ 181 w 181"/>
                <a:gd name="T180" fmla="*/ 273 h 2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81" h="273">
                  <a:moveTo>
                    <a:pt x="60" y="125"/>
                  </a:moveTo>
                  <a:lnTo>
                    <a:pt x="64" y="119"/>
                  </a:lnTo>
                  <a:lnTo>
                    <a:pt x="68" y="113"/>
                  </a:lnTo>
                  <a:lnTo>
                    <a:pt x="73" y="108"/>
                  </a:lnTo>
                  <a:lnTo>
                    <a:pt x="78" y="105"/>
                  </a:lnTo>
                  <a:lnTo>
                    <a:pt x="81" y="101"/>
                  </a:lnTo>
                  <a:lnTo>
                    <a:pt x="85" y="98"/>
                  </a:lnTo>
                  <a:lnTo>
                    <a:pt x="90" y="94"/>
                  </a:lnTo>
                  <a:lnTo>
                    <a:pt x="95" y="93"/>
                  </a:lnTo>
                  <a:lnTo>
                    <a:pt x="99" y="91"/>
                  </a:lnTo>
                  <a:lnTo>
                    <a:pt x="104" y="90"/>
                  </a:lnTo>
                  <a:lnTo>
                    <a:pt x="108" y="90"/>
                  </a:lnTo>
                  <a:lnTo>
                    <a:pt x="115" y="90"/>
                  </a:lnTo>
                  <a:lnTo>
                    <a:pt x="118" y="90"/>
                  </a:lnTo>
                  <a:lnTo>
                    <a:pt x="122" y="90"/>
                  </a:lnTo>
                  <a:lnTo>
                    <a:pt x="127" y="90"/>
                  </a:lnTo>
                  <a:lnTo>
                    <a:pt x="130" y="91"/>
                  </a:lnTo>
                  <a:lnTo>
                    <a:pt x="135" y="93"/>
                  </a:lnTo>
                  <a:lnTo>
                    <a:pt x="139" y="94"/>
                  </a:lnTo>
                  <a:lnTo>
                    <a:pt x="143" y="98"/>
                  </a:lnTo>
                  <a:lnTo>
                    <a:pt x="146" y="99"/>
                  </a:lnTo>
                  <a:lnTo>
                    <a:pt x="150" y="102"/>
                  </a:lnTo>
                  <a:lnTo>
                    <a:pt x="153" y="105"/>
                  </a:lnTo>
                  <a:lnTo>
                    <a:pt x="156" y="108"/>
                  </a:lnTo>
                  <a:lnTo>
                    <a:pt x="161" y="113"/>
                  </a:lnTo>
                  <a:lnTo>
                    <a:pt x="164" y="116"/>
                  </a:lnTo>
                  <a:lnTo>
                    <a:pt x="166" y="121"/>
                  </a:lnTo>
                  <a:lnTo>
                    <a:pt x="169" y="125"/>
                  </a:lnTo>
                  <a:lnTo>
                    <a:pt x="172" y="130"/>
                  </a:lnTo>
                  <a:lnTo>
                    <a:pt x="174" y="135"/>
                  </a:lnTo>
                  <a:lnTo>
                    <a:pt x="175" y="139"/>
                  </a:lnTo>
                  <a:lnTo>
                    <a:pt x="177" y="144"/>
                  </a:lnTo>
                  <a:lnTo>
                    <a:pt x="178" y="150"/>
                  </a:lnTo>
                  <a:lnTo>
                    <a:pt x="180" y="156"/>
                  </a:lnTo>
                  <a:lnTo>
                    <a:pt x="180" y="161"/>
                  </a:lnTo>
                  <a:lnTo>
                    <a:pt x="180" y="167"/>
                  </a:lnTo>
                  <a:lnTo>
                    <a:pt x="181" y="175"/>
                  </a:lnTo>
                  <a:lnTo>
                    <a:pt x="180" y="181"/>
                  </a:lnTo>
                  <a:lnTo>
                    <a:pt x="180" y="189"/>
                  </a:lnTo>
                  <a:lnTo>
                    <a:pt x="178" y="197"/>
                  </a:lnTo>
                  <a:lnTo>
                    <a:pt x="177" y="203"/>
                  </a:lnTo>
                  <a:lnTo>
                    <a:pt x="175" y="209"/>
                  </a:lnTo>
                  <a:lnTo>
                    <a:pt x="172" y="217"/>
                  </a:lnTo>
                  <a:lnTo>
                    <a:pt x="170" y="221"/>
                  </a:lnTo>
                  <a:lnTo>
                    <a:pt x="167" y="228"/>
                  </a:lnTo>
                  <a:lnTo>
                    <a:pt x="163" y="234"/>
                  </a:lnTo>
                  <a:lnTo>
                    <a:pt x="160" y="238"/>
                  </a:lnTo>
                  <a:lnTo>
                    <a:pt x="155" y="243"/>
                  </a:lnTo>
                  <a:lnTo>
                    <a:pt x="150" y="249"/>
                  </a:lnTo>
                  <a:lnTo>
                    <a:pt x="146" y="252"/>
                  </a:lnTo>
                  <a:lnTo>
                    <a:pt x="141" y="256"/>
                  </a:lnTo>
                  <a:lnTo>
                    <a:pt x="136" y="259"/>
                  </a:lnTo>
                  <a:lnTo>
                    <a:pt x="132" y="262"/>
                  </a:lnTo>
                  <a:lnTo>
                    <a:pt x="127" y="263"/>
                  </a:lnTo>
                  <a:lnTo>
                    <a:pt x="121" y="266"/>
                  </a:lnTo>
                  <a:lnTo>
                    <a:pt x="116" y="268"/>
                  </a:lnTo>
                  <a:lnTo>
                    <a:pt x="112" y="269"/>
                  </a:lnTo>
                  <a:lnTo>
                    <a:pt x="107" y="271"/>
                  </a:lnTo>
                  <a:lnTo>
                    <a:pt x="101" y="271"/>
                  </a:lnTo>
                  <a:lnTo>
                    <a:pt x="96" y="271"/>
                  </a:lnTo>
                  <a:lnTo>
                    <a:pt x="91" y="273"/>
                  </a:lnTo>
                  <a:lnTo>
                    <a:pt x="88" y="271"/>
                  </a:lnTo>
                  <a:lnTo>
                    <a:pt x="85" y="271"/>
                  </a:lnTo>
                  <a:lnTo>
                    <a:pt x="82" y="271"/>
                  </a:lnTo>
                  <a:lnTo>
                    <a:pt x="81" y="271"/>
                  </a:lnTo>
                  <a:lnTo>
                    <a:pt x="78" y="271"/>
                  </a:lnTo>
                  <a:lnTo>
                    <a:pt x="74" y="271"/>
                  </a:lnTo>
                  <a:lnTo>
                    <a:pt x="73" y="269"/>
                  </a:lnTo>
                  <a:lnTo>
                    <a:pt x="70" y="269"/>
                  </a:lnTo>
                  <a:lnTo>
                    <a:pt x="67" y="269"/>
                  </a:lnTo>
                  <a:lnTo>
                    <a:pt x="65" y="268"/>
                  </a:lnTo>
                  <a:lnTo>
                    <a:pt x="62" y="268"/>
                  </a:lnTo>
                  <a:lnTo>
                    <a:pt x="60" y="268"/>
                  </a:lnTo>
                  <a:lnTo>
                    <a:pt x="57" y="266"/>
                  </a:lnTo>
                  <a:lnTo>
                    <a:pt x="54" y="265"/>
                  </a:lnTo>
                  <a:lnTo>
                    <a:pt x="51" y="263"/>
                  </a:lnTo>
                  <a:lnTo>
                    <a:pt x="50" y="262"/>
                  </a:lnTo>
                  <a:lnTo>
                    <a:pt x="47" y="262"/>
                  </a:lnTo>
                  <a:lnTo>
                    <a:pt x="43" y="260"/>
                  </a:lnTo>
                  <a:lnTo>
                    <a:pt x="42" y="259"/>
                  </a:lnTo>
                  <a:lnTo>
                    <a:pt x="39" y="257"/>
                  </a:lnTo>
                  <a:lnTo>
                    <a:pt x="36" y="256"/>
                  </a:lnTo>
                  <a:lnTo>
                    <a:pt x="34" y="254"/>
                  </a:lnTo>
                  <a:lnTo>
                    <a:pt x="31" y="252"/>
                  </a:lnTo>
                  <a:lnTo>
                    <a:pt x="30" y="251"/>
                  </a:lnTo>
                  <a:lnTo>
                    <a:pt x="30" y="73"/>
                  </a:lnTo>
                  <a:lnTo>
                    <a:pt x="28" y="67"/>
                  </a:lnTo>
                  <a:lnTo>
                    <a:pt x="28" y="64"/>
                  </a:lnTo>
                  <a:lnTo>
                    <a:pt x="28" y="59"/>
                  </a:lnTo>
                  <a:lnTo>
                    <a:pt x="28" y="54"/>
                  </a:lnTo>
                  <a:lnTo>
                    <a:pt x="28" y="51"/>
                  </a:lnTo>
                  <a:lnTo>
                    <a:pt x="28" y="48"/>
                  </a:lnTo>
                  <a:lnTo>
                    <a:pt x="28" y="45"/>
                  </a:lnTo>
                  <a:lnTo>
                    <a:pt x="28" y="43"/>
                  </a:lnTo>
                  <a:lnTo>
                    <a:pt x="28" y="40"/>
                  </a:lnTo>
                  <a:lnTo>
                    <a:pt x="28" y="39"/>
                  </a:lnTo>
                  <a:lnTo>
                    <a:pt x="28" y="37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6" y="33"/>
                  </a:lnTo>
                  <a:lnTo>
                    <a:pt x="25" y="31"/>
                  </a:lnTo>
                  <a:lnTo>
                    <a:pt x="25" y="29"/>
                  </a:lnTo>
                  <a:lnTo>
                    <a:pt x="23" y="28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20" y="25"/>
                  </a:lnTo>
                  <a:lnTo>
                    <a:pt x="19" y="25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0" y="22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0" y="125"/>
                  </a:lnTo>
                  <a:close/>
                  <a:moveTo>
                    <a:pt x="60" y="138"/>
                  </a:moveTo>
                  <a:lnTo>
                    <a:pt x="60" y="240"/>
                  </a:lnTo>
                  <a:lnTo>
                    <a:pt x="62" y="240"/>
                  </a:lnTo>
                  <a:lnTo>
                    <a:pt x="64" y="242"/>
                  </a:lnTo>
                  <a:lnTo>
                    <a:pt x="65" y="243"/>
                  </a:lnTo>
                  <a:lnTo>
                    <a:pt x="67" y="245"/>
                  </a:lnTo>
                  <a:lnTo>
                    <a:pt x="68" y="246"/>
                  </a:lnTo>
                  <a:lnTo>
                    <a:pt x="70" y="248"/>
                  </a:lnTo>
                  <a:lnTo>
                    <a:pt x="71" y="248"/>
                  </a:lnTo>
                  <a:lnTo>
                    <a:pt x="73" y="249"/>
                  </a:lnTo>
                  <a:lnTo>
                    <a:pt x="74" y="251"/>
                  </a:lnTo>
                  <a:lnTo>
                    <a:pt x="76" y="251"/>
                  </a:lnTo>
                  <a:lnTo>
                    <a:pt x="78" y="252"/>
                  </a:lnTo>
                  <a:lnTo>
                    <a:pt x="81" y="254"/>
                  </a:lnTo>
                  <a:lnTo>
                    <a:pt x="82" y="254"/>
                  </a:lnTo>
                  <a:lnTo>
                    <a:pt x="84" y="254"/>
                  </a:lnTo>
                  <a:lnTo>
                    <a:pt x="85" y="256"/>
                  </a:lnTo>
                  <a:lnTo>
                    <a:pt x="87" y="256"/>
                  </a:lnTo>
                  <a:lnTo>
                    <a:pt x="88" y="256"/>
                  </a:lnTo>
                  <a:lnTo>
                    <a:pt x="90" y="257"/>
                  </a:lnTo>
                  <a:lnTo>
                    <a:pt x="91" y="257"/>
                  </a:lnTo>
                  <a:lnTo>
                    <a:pt x="93" y="257"/>
                  </a:lnTo>
                  <a:lnTo>
                    <a:pt x="95" y="257"/>
                  </a:lnTo>
                  <a:lnTo>
                    <a:pt x="96" y="257"/>
                  </a:lnTo>
                  <a:lnTo>
                    <a:pt x="98" y="257"/>
                  </a:lnTo>
                  <a:lnTo>
                    <a:pt x="101" y="259"/>
                  </a:lnTo>
                  <a:lnTo>
                    <a:pt x="102" y="257"/>
                  </a:lnTo>
                  <a:lnTo>
                    <a:pt x="105" y="257"/>
                  </a:lnTo>
                  <a:lnTo>
                    <a:pt x="108" y="257"/>
                  </a:lnTo>
                  <a:lnTo>
                    <a:pt x="112" y="256"/>
                  </a:lnTo>
                  <a:lnTo>
                    <a:pt x="115" y="254"/>
                  </a:lnTo>
                  <a:lnTo>
                    <a:pt x="118" y="252"/>
                  </a:lnTo>
                  <a:lnTo>
                    <a:pt x="119" y="251"/>
                  </a:lnTo>
                  <a:lnTo>
                    <a:pt x="122" y="249"/>
                  </a:lnTo>
                  <a:lnTo>
                    <a:pt x="126" y="248"/>
                  </a:lnTo>
                  <a:lnTo>
                    <a:pt x="127" y="245"/>
                  </a:lnTo>
                  <a:lnTo>
                    <a:pt x="130" y="242"/>
                  </a:lnTo>
                  <a:lnTo>
                    <a:pt x="133" y="240"/>
                  </a:lnTo>
                  <a:lnTo>
                    <a:pt x="135" y="235"/>
                  </a:lnTo>
                  <a:lnTo>
                    <a:pt x="138" y="232"/>
                  </a:lnTo>
                  <a:lnTo>
                    <a:pt x="139" y="229"/>
                  </a:lnTo>
                  <a:lnTo>
                    <a:pt x="141" y="225"/>
                  </a:lnTo>
                  <a:lnTo>
                    <a:pt x="143" y="221"/>
                  </a:lnTo>
                  <a:lnTo>
                    <a:pt x="144" y="217"/>
                  </a:lnTo>
                  <a:lnTo>
                    <a:pt x="146" y="212"/>
                  </a:lnTo>
                  <a:lnTo>
                    <a:pt x="146" y="208"/>
                  </a:lnTo>
                  <a:lnTo>
                    <a:pt x="147" y="201"/>
                  </a:lnTo>
                  <a:lnTo>
                    <a:pt x="147" y="197"/>
                  </a:lnTo>
                  <a:lnTo>
                    <a:pt x="147" y="190"/>
                  </a:lnTo>
                  <a:lnTo>
                    <a:pt x="149" y="186"/>
                  </a:lnTo>
                  <a:lnTo>
                    <a:pt x="147" y="180"/>
                  </a:lnTo>
                  <a:lnTo>
                    <a:pt x="147" y="175"/>
                  </a:lnTo>
                  <a:lnTo>
                    <a:pt x="147" y="170"/>
                  </a:lnTo>
                  <a:lnTo>
                    <a:pt x="146" y="164"/>
                  </a:lnTo>
                  <a:lnTo>
                    <a:pt x="146" y="161"/>
                  </a:lnTo>
                  <a:lnTo>
                    <a:pt x="144" y="156"/>
                  </a:lnTo>
                  <a:lnTo>
                    <a:pt x="143" y="152"/>
                  </a:lnTo>
                  <a:lnTo>
                    <a:pt x="141" y="147"/>
                  </a:lnTo>
                  <a:lnTo>
                    <a:pt x="139" y="144"/>
                  </a:lnTo>
                  <a:lnTo>
                    <a:pt x="138" y="141"/>
                  </a:lnTo>
                  <a:lnTo>
                    <a:pt x="135" y="138"/>
                  </a:lnTo>
                  <a:lnTo>
                    <a:pt x="133" y="135"/>
                  </a:lnTo>
                  <a:lnTo>
                    <a:pt x="130" y="132"/>
                  </a:lnTo>
                  <a:lnTo>
                    <a:pt x="127" y="129"/>
                  </a:lnTo>
                  <a:lnTo>
                    <a:pt x="126" y="127"/>
                  </a:lnTo>
                  <a:lnTo>
                    <a:pt x="122" y="124"/>
                  </a:lnTo>
                  <a:lnTo>
                    <a:pt x="119" y="122"/>
                  </a:lnTo>
                  <a:lnTo>
                    <a:pt x="116" y="121"/>
                  </a:lnTo>
                  <a:lnTo>
                    <a:pt x="115" y="119"/>
                  </a:lnTo>
                  <a:lnTo>
                    <a:pt x="112" y="119"/>
                  </a:lnTo>
                  <a:lnTo>
                    <a:pt x="108" y="118"/>
                  </a:lnTo>
                  <a:lnTo>
                    <a:pt x="105" y="118"/>
                  </a:lnTo>
                  <a:lnTo>
                    <a:pt x="102" y="118"/>
                  </a:lnTo>
                  <a:lnTo>
                    <a:pt x="99" y="118"/>
                  </a:lnTo>
                  <a:lnTo>
                    <a:pt x="96" y="118"/>
                  </a:lnTo>
                  <a:lnTo>
                    <a:pt x="95" y="118"/>
                  </a:lnTo>
                  <a:lnTo>
                    <a:pt x="93" y="118"/>
                  </a:lnTo>
                  <a:lnTo>
                    <a:pt x="91" y="118"/>
                  </a:lnTo>
                  <a:lnTo>
                    <a:pt x="90" y="118"/>
                  </a:lnTo>
                  <a:lnTo>
                    <a:pt x="88" y="118"/>
                  </a:lnTo>
                  <a:lnTo>
                    <a:pt x="87" y="119"/>
                  </a:lnTo>
                  <a:lnTo>
                    <a:pt x="85" y="119"/>
                  </a:lnTo>
                  <a:lnTo>
                    <a:pt x="84" y="119"/>
                  </a:lnTo>
                  <a:lnTo>
                    <a:pt x="82" y="121"/>
                  </a:lnTo>
                  <a:lnTo>
                    <a:pt x="81" y="121"/>
                  </a:lnTo>
                  <a:lnTo>
                    <a:pt x="79" y="122"/>
                  </a:lnTo>
                  <a:lnTo>
                    <a:pt x="78" y="122"/>
                  </a:lnTo>
                  <a:lnTo>
                    <a:pt x="76" y="122"/>
                  </a:lnTo>
                  <a:lnTo>
                    <a:pt x="74" y="124"/>
                  </a:lnTo>
                  <a:lnTo>
                    <a:pt x="73" y="125"/>
                  </a:lnTo>
                  <a:lnTo>
                    <a:pt x="71" y="125"/>
                  </a:lnTo>
                  <a:lnTo>
                    <a:pt x="70" y="127"/>
                  </a:lnTo>
                  <a:lnTo>
                    <a:pt x="68" y="129"/>
                  </a:lnTo>
                  <a:lnTo>
                    <a:pt x="67" y="130"/>
                  </a:lnTo>
                  <a:lnTo>
                    <a:pt x="65" y="132"/>
                  </a:lnTo>
                  <a:lnTo>
                    <a:pt x="64" y="133"/>
                  </a:lnTo>
                  <a:lnTo>
                    <a:pt x="62" y="135"/>
                  </a:lnTo>
                  <a:lnTo>
                    <a:pt x="60" y="13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36" name="Freeform 404"/>
            <p:cNvSpPr>
              <a:spLocks/>
            </p:cNvSpPr>
            <p:nvPr/>
          </p:nvSpPr>
          <p:spPr bwMode="auto">
            <a:xfrm>
              <a:off x="112" y="2142"/>
              <a:ext cx="172" cy="174"/>
            </a:xfrm>
            <a:custGeom>
              <a:avLst/>
              <a:gdLst>
                <a:gd name="T0" fmla="*/ 43 w 343"/>
                <a:gd name="T1" fmla="*/ 0 h 347"/>
                <a:gd name="T2" fmla="*/ 49 w 343"/>
                <a:gd name="T3" fmla="*/ 1 h 347"/>
                <a:gd name="T4" fmla="*/ 55 w 343"/>
                <a:gd name="T5" fmla="*/ 2 h 347"/>
                <a:gd name="T6" fmla="*/ 60 w 343"/>
                <a:gd name="T7" fmla="*/ 4 h 347"/>
                <a:gd name="T8" fmla="*/ 65 w 343"/>
                <a:gd name="T9" fmla="*/ 6 h 347"/>
                <a:gd name="T10" fmla="*/ 70 w 343"/>
                <a:gd name="T11" fmla="*/ 9 h 347"/>
                <a:gd name="T12" fmla="*/ 74 w 343"/>
                <a:gd name="T13" fmla="*/ 13 h 347"/>
                <a:gd name="T14" fmla="*/ 77 w 343"/>
                <a:gd name="T15" fmla="*/ 17 h 347"/>
                <a:gd name="T16" fmla="*/ 80 w 343"/>
                <a:gd name="T17" fmla="*/ 22 h 347"/>
                <a:gd name="T18" fmla="*/ 83 w 343"/>
                <a:gd name="T19" fmla="*/ 27 h 347"/>
                <a:gd name="T20" fmla="*/ 85 w 343"/>
                <a:gd name="T21" fmla="*/ 32 h 347"/>
                <a:gd name="T22" fmla="*/ 86 w 343"/>
                <a:gd name="T23" fmla="*/ 38 h 347"/>
                <a:gd name="T24" fmla="*/ 86 w 343"/>
                <a:gd name="T25" fmla="*/ 44 h 347"/>
                <a:gd name="T26" fmla="*/ 86 w 343"/>
                <a:gd name="T27" fmla="*/ 50 h 347"/>
                <a:gd name="T28" fmla="*/ 85 w 343"/>
                <a:gd name="T29" fmla="*/ 55 h 347"/>
                <a:gd name="T30" fmla="*/ 83 w 343"/>
                <a:gd name="T31" fmla="*/ 60 h 347"/>
                <a:gd name="T32" fmla="*/ 80 w 343"/>
                <a:gd name="T33" fmla="*/ 65 h 347"/>
                <a:gd name="T34" fmla="*/ 77 w 343"/>
                <a:gd name="T35" fmla="*/ 70 h 347"/>
                <a:gd name="T36" fmla="*/ 74 w 343"/>
                <a:gd name="T37" fmla="*/ 74 h 347"/>
                <a:gd name="T38" fmla="*/ 70 w 343"/>
                <a:gd name="T39" fmla="*/ 78 h 347"/>
                <a:gd name="T40" fmla="*/ 65 w 343"/>
                <a:gd name="T41" fmla="*/ 81 h 347"/>
                <a:gd name="T42" fmla="*/ 60 w 343"/>
                <a:gd name="T43" fmla="*/ 84 h 347"/>
                <a:gd name="T44" fmla="*/ 55 w 343"/>
                <a:gd name="T45" fmla="*/ 86 h 347"/>
                <a:gd name="T46" fmla="*/ 49 w 343"/>
                <a:gd name="T47" fmla="*/ 86 h 347"/>
                <a:gd name="T48" fmla="*/ 43 w 343"/>
                <a:gd name="T49" fmla="*/ 87 h 347"/>
                <a:gd name="T50" fmla="*/ 38 w 343"/>
                <a:gd name="T51" fmla="*/ 86 h 347"/>
                <a:gd name="T52" fmla="*/ 32 w 343"/>
                <a:gd name="T53" fmla="*/ 86 h 347"/>
                <a:gd name="T54" fmla="*/ 27 w 343"/>
                <a:gd name="T55" fmla="*/ 84 h 347"/>
                <a:gd name="T56" fmla="*/ 22 w 343"/>
                <a:gd name="T57" fmla="*/ 81 h 347"/>
                <a:gd name="T58" fmla="*/ 17 w 343"/>
                <a:gd name="T59" fmla="*/ 78 h 347"/>
                <a:gd name="T60" fmla="*/ 13 w 343"/>
                <a:gd name="T61" fmla="*/ 74 h 347"/>
                <a:gd name="T62" fmla="*/ 10 w 343"/>
                <a:gd name="T63" fmla="*/ 70 h 347"/>
                <a:gd name="T64" fmla="*/ 6 w 343"/>
                <a:gd name="T65" fmla="*/ 65 h 347"/>
                <a:gd name="T66" fmla="*/ 4 w 343"/>
                <a:gd name="T67" fmla="*/ 60 h 347"/>
                <a:gd name="T68" fmla="*/ 2 w 343"/>
                <a:gd name="T69" fmla="*/ 55 h 347"/>
                <a:gd name="T70" fmla="*/ 1 w 343"/>
                <a:gd name="T71" fmla="*/ 50 h 347"/>
                <a:gd name="T72" fmla="*/ 0 w 343"/>
                <a:gd name="T73" fmla="*/ 44 h 347"/>
                <a:gd name="T74" fmla="*/ 1 w 343"/>
                <a:gd name="T75" fmla="*/ 38 h 347"/>
                <a:gd name="T76" fmla="*/ 2 w 343"/>
                <a:gd name="T77" fmla="*/ 32 h 347"/>
                <a:gd name="T78" fmla="*/ 4 w 343"/>
                <a:gd name="T79" fmla="*/ 27 h 347"/>
                <a:gd name="T80" fmla="*/ 6 w 343"/>
                <a:gd name="T81" fmla="*/ 22 h 347"/>
                <a:gd name="T82" fmla="*/ 10 w 343"/>
                <a:gd name="T83" fmla="*/ 17 h 347"/>
                <a:gd name="T84" fmla="*/ 13 w 343"/>
                <a:gd name="T85" fmla="*/ 13 h 347"/>
                <a:gd name="T86" fmla="*/ 17 w 343"/>
                <a:gd name="T87" fmla="*/ 9 h 347"/>
                <a:gd name="T88" fmla="*/ 22 w 343"/>
                <a:gd name="T89" fmla="*/ 6 h 347"/>
                <a:gd name="T90" fmla="*/ 27 w 343"/>
                <a:gd name="T91" fmla="*/ 4 h 347"/>
                <a:gd name="T92" fmla="*/ 32 w 343"/>
                <a:gd name="T93" fmla="*/ 2 h 347"/>
                <a:gd name="T94" fmla="*/ 38 w 343"/>
                <a:gd name="T95" fmla="*/ 1 h 347"/>
                <a:gd name="T96" fmla="*/ 43 w 343"/>
                <a:gd name="T97" fmla="*/ 0 h 347"/>
                <a:gd name="T98" fmla="*/ 43 w 343"/>
                <a:gd name="T99" fmla="*/ 0 h 34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3"/>
                <a:gd name="T151" fmla="*/ 0 h 347"/>
                <a:gd name="T152" fmla="*/ 343 w 343"/>
                <a:gd name="T153" fmla="*/ 347 h 34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3" h="347">
                  <a:moveTo>
                    <a:pt x="171" y="0"/>
                  </a:moveTo>
                  <a:lnTo>
                    <a:pt x="195" y="2"/>
                  </a:lnTo>
                  <a:lnTo>
                    <a:pt x="218" y="6"/>
                  </a:lnTo>
                  <a:lnTo>
                    <a:pt x="240" y="13"/>
                  </a:lnTo>
                  <a:lnTo>
                    <a:pt x="258" y="24"/>
                  </a:lnTo>
                  <a:lnTo>
                    <a:pt x="277" y="36"/>
                  </a:lnTo>
                  <a:lnTo>
                    <a:pt x="294" y="51"/>
                  </a:lnTo>
                  <a:lnTo>
                    <a:pt x="308" y="67"/>
                  </a:lnTo>
                  <a:lnTo>
                    <a:pt x="320" y="85"/>
                  </a:lnTo>
                  <a:lnTo>
                    <a:pt x="331" y="106"/>
                  </a:lnTo>
                  <a:lnTo>
                    <a:pt x="339" y="127"/>
                  </a:lnTo>
                  <a:lnTo>
                    <a:pt x="342" y="149"/>
                  </a:lnTo>
                  <a:lnTo>
                    <a:pt x="343" y="174"/>
                  </a:lnTo>
                  <a:lnTo>
                    <a:pt x="342" y="197"/>
                  </a:lnTo>
                  <a:lnTo>
                    <a:pt x="339" y="219"/>
                  </a:lnTo>
                  <a:lnTo>
                    <a:pt x="331" y="240"/>
                  </a:lnTo>
                  <a:lnTo>
                    <a:pt x="320" y="260"/>
                  </a:lnTo>
                  <a:lnTo>
                    <a:pt x="308" y="279"/>
                  </a:lnTo>
                  <a:lnTo>
                    <a:pt x="294" y="296"/>
                  </a:lnTo>
                  <a:lnTo>
                    <a:pt x="277" y="310"/>
                  </a:lnTo>
                  <a:lnTo>
                    <a:pt x="258" y="322"/>
                  </a:lnTo>
                  <a:lnTo>
                    <a:pt x="240" y="333"/>
                  </a:lnTo>
                  <a:lnTo>
                    <a:pt x="218" y="341"/>
                  </a:lnTo>
                  <a:lnTo>
                    <a:pt x="195" y="344"/>
                  </a:lnTo>
                  <a:lnTo>
                    <a:pt x="171" y="347"/>
                  </a:lnTo>
                  <a:lnTo>
                    <a:pt x="150" y="344"/>
                  </a:lnTo>
                  <a:lnTo>
                    <a:pt x="126" y="341"/>
                  </a:lnTo>
                  <a:lnTo>
                    <a:pt x="105" y="333"/>
                  </a:lnTo>
                  <a:lnTo>
                    <a:pt x="86" y="322"/>
                  </a:lnTo>
                  <a:lnTo>
                    <a:pt x="68" y="310"/>
                  </a:lnTo>
                  <a:lnTo>
                    <a:pt x="51" y="296"/>
                  </a:lnTo>
                  <a:lnTo>
                    <a:pt x="37" y="279"/>
                  </a:lnTo>
                  <a:lnTo>
                    <a:pt x="24" y="260"/>
                  </a:lnTo>
                  <a:lnTo>
                    <a:pt x="13" y="240"/>
                  </a:lnTo>
                  <a:lnTo>
                    <a:pt x="6" y="219"/>
                  </a:lnTo>
                  <a:lnTo>
                    <a:pt x="3" y="197"/>
                  </a:lnTo>
                  <a:lnTo>
                    <a:pt x="0" y="174"/>
                  </a:lnTo>
                  <a:lnTo>
                    <a:pt x="3" y="149"/>
                  </a:lnTo>
                  <a:lnTo>
                    <a:pt x="6" y="127"/>
                  </a:lnTo>
                  <a:lnTo>
                    <a:pt x="13" y="106"/>
                  </a:lnTo>
                  <a:lnTo>
                    <a:pt x="24" y="85"/>
                  </a:lnTo>
                  <a:lnTo>
                    <a:pt x="37" y="67"/>
                  </a:lnTo>
                  <a:lnTo>
                    <a:pt x="51" y="51"/>
                  </a:lnTo>
                  <a:lnTo>
                    <a:pt x="68" y="36"/>
                  </a:lnTo>
                  <a:lnTo>
                    <a:pt x="86" y="24"/>
                  </a:lnTo>
                  <a:lnTo>
                    <a:pt x="105" y="13"/>
                  </a:lnTo>
                  <a:lnTo>
                    <a:pt x="126" y="6"/>
                  </a:lnTo>
                  <a:lnTo>
                    <a:pt x="150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197" name="Freeform 405"/>
          <p:cNvSpPr>
            <a:spLocks/>
          </p:cNvSpPr>
          <p:nvPr/>
        </p:nvSpPr>
        <p:spPr bwMode="auto">
          <a:xfrm>
            <a:off x="177800" y="3400425"/>
            <a:ext cx="273050" cy="276225"/>
          </a:xfrm>
          <a:custGeom>
            <a:avLst/>
            <a:gdLst>
              <a:gd name="T0" fmla="*/ 108365823 w 343"/>
              <a:gd name="T1" fmla="*/ 0 h 347"/>
              <a:gd name="T2" fmla="*/ 123575425 w 343"/>
              <a:gd name="T3" fmla="*/ 1267292 h 347"/>
              <a:gd name="T4" fmla="*/ 138150563 w 343"/>
              <a:gd name="T5" fmla="*/ 3801875 h 347"/>
              <a:gd name="T6" fmla="*/ 152092034 w 343"/>
              <a:gd name="T7" fmla="*/ 8237396 h 347"/>
              <a:gd name="T8" fmla="*/ 163499633 w 343"/>
              <a:gd name="T9" fmla="*/ 15208296 h 347"/>
              <a:gd name="T10" fmla="*/ 175540103 w 343"/>
              <a:gd name="T11" fmla="*/ 22812046 h 347"/>
              <a:gd name="T12" fmla="*/ 186313240 w 343"/>
              <a:gd name="T13" fmla="*/ 32317529 h 347"/>
              <a:gd name="T14" fmla="*/ 195185374 w 343"/>
              <a:gd name="T15" fmla="*/ 42456658 h 347"/>
              <a:gd name="T16" fmla="*/ 202790175 w 343"/>
              <a:gd name="T17" fmla="*/ 53862283 h 347"/>
              <a:gd name="T18" fmla="*/ 209760513 w 343"/>
              <a:gd name="T19" fmla="*/ 67169641 h 347"/>
              <a:gd name="T20" fmla="*/ 214830645 w 343"/>
              <a:gd name="T21" fmla="*/ 80476999 h 347"/>
              <a:gd name="T22" fmla="*/ 216731646 w 343"/>
              <a:gd name="T23" fmla="*/ 94418004 h 347"/>
              <a:gd name="T24" fmla="*/ 217365313 w 343"/>
              <a:gd name="T25" fmla="*/ 110259945 h 347"/>
              <a:gd name="T26" fmla="*/ 216731646 w 343"/>
              <a:gd name="T27" fmla="*/ 124833799 h 347"/>
              <a:gd name="T28" fmla="*/ 214830645 w 343"/>
              <a:gd name="T29" fmla="*/ 138774803 h 347"/>
              <a:gd name="T30" fmla="*/ 209760513 w 343"/>
              <a:gd name="T31" fmla="*/ 152082161 h 347"/>
              <a:gd name="T32" fmla="*/ 202790175 w 343"/>
              <a:gd name="T33" fmla="*/ 164755874 h 347"/>
              <a:gd name="T34" fmla="*/ 195185374 w 343"/>
              <a:gd name="T35" fmla="*/ 176795145 h 347"/>
              <a:gd name="T36" fmla="*/ 186313240 w 343"/>
              <a:gd name="T37" fmla="*/ 187567920 h 347"/>
              <a:gd name="T38" fmla="*/ 175540103 w 343"/>
              <a:gd name="T39" fmla="*/ 196439757 h 347"/>
              <a:gd name="T40" fmla="*/ 163499633 w 343"/>
              <a:gd name="T41" fmla="*/ 204043507 h 347"/>
              <a:gd name="T42" fmla="*/ 152092034 w 343"/>
              <a:gd name="T43" fmla="*/ 211013611 h 347"/>
              <a:gd name="T44" fmla="*/ 138150563 w 343"/>
              <a:gd name="T45" fmla="*/ 216083574 h 347"/>
              <a:gd name="T46" fmla="*/ 123575425 w 343"/>
              <a:gd name="T47" fmla="*/ 217984511 h 347"/>
              <a:gd name="T48" fmla="*/ 108365823 w 343"/>
              <a:gd name="T49" fmla="*/ 219885448 h 347"/>
              <a:gd name="T50" fmla="*/ 95058019 w 343"/>
              <a:gd name="T51" fmla="*/ 217984511 h 347"/>
              <a:gd name="T52" fmla="*/ 79848417 w 343"/>
              <a:gd name="T53" fmla="*/ 216083574 h 347"/>
              <a:gd name="T54" fmla="*/ 66540613 w 343"/>
              <a:gd name="T55" fmla="*/ 211013611 h 347"/>
              <a:gd name="T56" fmla="*/ 54500143 w 343"/>
              <a:gd name="T57" fmla="*/ 204043507 h 347"/>
              <a:gd name="T58" fmla="*/ 43092544 w 343"/>
              <a:gd name="T59" fmla="*/ 196439757 h 347"/>
              <a:gd name="T60" fmla="*/ 32319408 w 343"/>
              <a:gd name="T61" fmla="*/ 187567920 h 347"/>
              <a:gd name="T62" fmla="*/ 23447273 w 343"/>
              <a:gd name="T63" fmla="*/ 176795145 h 347"/>
              <a:gd name="T64" fmla="*/ 15209601 w 343"/>
              <a:gd name="T65" fmla="*/ 164755874 h 347"/>
              <a:gd name="T66" fmla="*/ 8238468 w 343"/>
              <a:gd name="T67" fmla="*/ 152082161 h 347"/>
              <a:gd name="T68" fmla="*/ 3802002 w 343"/>
              <a:gd name="T69" fmla="*/ 138774803 h 347"/>
              <a:gd name="T70" fmla="*/ 1901001 w 343"/>
              <a:gd name="T71" fmla="*/ 124833799 h 347"/>
              <a:gd name="T72" fmla="*/ 0 w 343"/>
              <a:gd name="T73" fmla="*/ 110259945 h 347"/>
              <a:gd name="T74" fmla="*/ 1901001 w 343"/>
              <a:gd name="T75" fmla="*/ 94418004 h 347"/>
              <a:gd name="T76" fmla="*/ 3802002 w 343"/>
              <a:gd name="T77" fmla="*/ 80476999 h 347"/>
              <a:gd name="T78" fmla="*/ 8238468 w 343"/>
              <a:gd name="T79" fmla="*/ 67169641 h 347"/>
              <a:gd name="T80" fmla="*/ 15209601 w 343"/>
              <a:gd name="T81" fmla="*/ 53862283 h 347"/>
              <a:gd name="T82" fmla="*/ 23447273 w 343"/>
              <a:gd name="T83" fmla="*/ 42456658 h 347"/>
              <a:gd name="T84" fmla="*/ 32319408 w 343"/>
              <a:gd name="T85" fmla="*/ 32317529 h 347"/>
              <a:gd name="T86" fmla="*/ 43092544 w 343"/>
              <a:gd name="T87" fmla="*/ 22812046 h 347"/>
              <a:gd name="T88" fmla="*/ 54500143 w 343"/>
              <a:gd name="T89" fmla="*/ 15208296 h 347"/>
              <a:gd name="T90" fmla="*/ 66540613 w 343"/>
              <a:gd name="T91" fmla="*/ 8237396 h 347"/>
              <a:gd name="T92" fmla="*/ 79848417 w 343"/>
              <a:gd name="T93" fmla="*/ 3801875 h 347"/>
              <a:gd name="T94" fmla="*/ 95058019 w 343"/>
              <a:gd name="T95" fmla="*/ 1267292 h 347"/>
              <a:gd name="T96" fmla="*/ 108365823 w 343"/>
              <a:gd name="T97" fmla="*/ 0 h 347"/>
              <a:gd name="T98" fmla="*/ 108365823 w 343"/>
              <a:gd name="T99" fmla="*/ 0 h 3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3"/>
              <a:gd name="T151" fmla="*/ 0 h 347"/>
              <a:gd name="T152" fmla="*/ 343 w 343"/>
              <a:gd name="T153" fmla="*/ 347 h 34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3" h="347">
                <a:moveTo>
                  <a:pt x="171" y="0"/>
                </a:moveTo>
                <a:lnTo>
                  <a:pt x="195" y="2"/>
                </a:lnTo>
                <a:lnTo>
                  <a:pt x="218" y="6"/>
                </a:lnTo>
                <a:lnTo>
                  <a:pt x="240" y="13"/>
                </a:lnTo>
                <a:lnTo>
                  <a:pt x="258" y="24"/>
                </a:lnTo>
                <a:lnTo>
                  <a:pt x="277" y="36"/>
                </a:lnTo>
                <a:lnTo>
                  <a:pt x="294" y="51"/>
                </a:lnTo>
                <a:lnTo>
                  <a:pt x="308" y="67"/>
                </a:lnTo>
                <a:lnTo>
                  <a:pt x="320" y="85"/>
                </a:lnTo>
                <a:lnTo>
                  <a:pt x="331" y="106"/>
                </a:lnTo>
                <a:lnTo>
                  <a:pt x="339" y="127"/>
                </a:lnTo>
                <a:lnTo>
                  <a:pt x="342" y="149"/>
                </a:lnTo>
                <a:lnTo>
                  <a:pt x="343" y="174"/>
                </a:lnTo>
                <a:lnTo>
                  <a:pt x="342" y="197"/>
                </a:lnTo>
                <a:lnTo>
                  <a:pt x="339" y="219"/>
                </a:lnTo>
                <a:lnTo>
                  <a:pt x="331" y="240"/>
                </a:lnTo>
                <a:lnTo>
                  <a:pt x="320" y="260"/>
                </a:lnTo>
                <a:lnTo>
                  <a:pt x="308" y="279"/>
                </a:lnTo>
                <a:lnTo>
                  <a:pt x="294" y="296"/>
                </a:lnTo>
                <a:lnTo>
                  <a:pt x="277" y="310"/>
                </a:lnTo>
                <a:lnTo>
                  <a:pt x="258" y="322"/>
                </a:lnTo>
                <a:lnTo>
                  <a:pt x="240" y="333"/>
                </a:lnTo>
                <a:lnTo>
                  <a:pt x="218" y="341"/>
                </a:lnTo>
                <a:lnTo>
                  <a:pt x="195" y="344"/>
                </a:lnTo>
                <a:lnTo>
                  <a:pt x="171" y="347"/>
                </a:lnTo>
                <a:lnTo>
                  <a:pt x="150" y="344"/>
                </a:lnTo>
                <a:lnTo>
                  <a:pt x="126" y="341"/>
                </a:lnTo>
                <a:lnTo>
                  <a:pt x="105" y="333"/>
                </a:lnTo>
                <a:lnTo>
                  <a:pt x="86" y="322"/>
                </a:lnTo>
                <a:lnTo>
                  <a:pt x="68" y="310"/>
                </a:lnTo>
                <a:lnTo>
                  <a:pt x="51" y="296"/>
                </a:lnTo>
                <a:lnTo>
                  <a:pt x="37" y="279"/>
                </a:lnTo>
                <a:lnTo>
                  <a:pt x="24" y="260"/>
                </a:lnTo>
                <a:lnTo>
                  <a:pt x="13" y="240"/>
                </a:lnTo>
                <a:lnTo>
                  <a:pt x="6" y="219"/>
                </a:lnTo>
                <a:lnTo>
                  <a:pt x="3" y="197"/>
                </a:lnTo>
                <a:lnTo>
                  <a:pt x="0" y="174"/>
                </a:lnTo>
                <a:lnTo>
                  <a:pt x="3" y="149"/>
                </a:lnTo>
                <a:lnTo>
                  <a:pt x="6" y="127"/>
                </a:lnTo>
                <a:lnTo>
                  <a:pt x="13" y="106"/>
                </a:lnTo>
                <a:lnTo>
                  <a:pt x="24" y="85"/>
                </a:lnTo>
                <a:lnTo>
                  <a:pt x="37" y="67"/>
                </a:lnTo>
                <a:lnTo>
                  <a:pt x="51" y="51"/>
                </a:lnTo>
                <a:lnTo>
                  <a:pt x="68" y="36"/>
                </a:lnTo>
                <a:lnTo>
                  <a:pt x="86" y="24"/>
                </a:lnTo>
                <a:lnTo>
                  <a:pt x="105" y="13"/>
                </a:lnTo>
                <a:lnTo>
                  <a:pt x="126" y="6"/>
                </a:lnTo>
                <a:lnTo>
                  <a:pt x="150" y="2"/>
                </a:lnTo>
                <a:lnTo>
                  <a:pt x="171" y="0"/>
                </a:lnTo>
              </a:path>
            </a:pathLst>
          </a:custGeom>
          <a:solidFill>
            <a:srgbClr val="EB6A37"/>
          </a:solidFill>
          <a:ln w="3175">
            <a:solidFill>
              <a:srgbClr val="CCCC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198" name="Freeform 406"/>
          <p:cNvSpPr>
            <a:spLocks/>
          </p:cNvSpPr>
          <p:nvPr/>
        </p:nvSpPr>
        <p:spPr bwMode="auto">
          <a:xfrm>
            <a:off x="314325" y="3398838"/>
            <a:ext cx="138113" cy="277812"/>
          </a:xfrm>
          <a:custGeom>
            <a:avLst/>
            <a:gdLst>
              <a:gd name="T0" fmla="*/ 0 w 174"/>
              <a:gd name="T1" fmla="*/ 0 h 350"/>
              <a:gd name="T2" fmla="*/ 0 w 174"/>
              <a:gd name="T3" fmla="*/ 1889915 h 350"/>
              <a:gd name="T4" fmla="*/ 15120992 w 174"/>
              <a:gd name="T5" fmla="*/ 2520152 h 350"/>
              <a:gd name="T6" fmla="*/ 29611745 w 174"/>
              <a:gd name="T7" fmla="*/ 5670540 h 350"/>
              <a:gd name="T8" fmla="*/ 42212572 w 174"/>
              <a:gd name="T9" fmla="*/ 9450370 h 350"/>
              <a:gd name="T10" fmla="*/ 54183952 w 174"/>
              <a:gd name="T11" fmla="*/ 16380589 h 350"/>
              <a:gd name="T12" fmla="*/ 65524300 w 174"/>
              <a:gd name="T13" fmla="*/ 23941044 h 350"/>
              <a:gd name="T14" fmla="*/ 76235201 w 174"/>
              <a:gd name="T15" fmla="*/ 34021651 h 350"/>
              <a:gd name="T16" fmla="*/ 85056177 w 174"/>
              <a:gd name="T17" fmla="*/ 43472816 h 350"/>
              <a:gd name="T18" fmla="*/ 95136838 w 174"/>
              <a:gd name="T19" fmla="*/ 59223168 h 350"/>
              <a:gd name="T20" fmla="*/ 99546929 w 174"/>
              <a:gd name="T21" fmla="*/ 67413860 h 350"/>
              <a:gd name="T22" fmla="*/ 104587260 w 174"/>
              <a:gd name="T23" fmla="*/ 80644855 h 350"/>
              <a:gd name="T24" fmla="*/ 106477185 w 174"/>
              <a:gd name="T25" fmla="*/ 94505292 h 350"/>
              <a:gd name="T26" fmla="*/ 107737665 w 174"/>
              <a:gd name="T27" fmla="*/ 110256439 h 350"/>
              <a:gd name="T28" fmla="*/ 106477185 w 174"/>
              <a:gd name="T29" fmla="*/ 124747113 h 350"/>
              <a:gd name="T30" fmla="*/ 104587260 w 174"/>
              <a:gd name="T31" fmla="*/ 138608344 h 350"/>
              <a:gd name="T32" fmla="*/ 99546929 w 174"/>
              <a:gd name="T33" fmla="*/ 151838545 h 350"/>
              <a:gd name="T34" fmla="*/ 95136838 w 174"/>
              <a:gd name="T35" fmla="*/ 160029237 h 350"/>
              <a:gd name="T36" fmla="*/ 85056177 w 174"/>
              <a:gd name="T37" fmla="*/ 175150147 h 350"/>
              <a:gd name="T38" fmla="*/ 76235201 w 174"/>
              <a:gd name="T39" fmla="*/ 185860990 h 350"/>
              <a:gd name="T40" fmla="*/ 65524300 w 174"/>
              <a:gd name="T41" fmla="*/ 194681125 h 350"/>
              <a:gd name="T42" fmla="*/ 54183952 w 174"/>
              <a:gd name="T43" fmla="*/ 202871816 h 350"/>
              <a:gd name="T44" fmla="*/ 40952886 w 174"/>
              <a:gd name="T45" fmla="*/ 209802035 h 350"/>
              <a:gd name="T46" fmla="*/ 29611745 w 174"/>
              <a:gd name="T47" fmla="*/ 214212896 h 350"/>
              <a:gd name="T48" fmla="*/ 0 w 174"/>
              <a:gd name="T49" fmla="*/ 218622963 h 350"/>
              <a:gd name="T50" fmla="*/ 0 w 174"/>
              <a:gd name="T51" fmla="*/ 220512878 h 350"/>
              <a:gd name="T52" fmla="*/ 29611745 w 174"/>
              <a:gd name="T53" fmla="*/ 216102811 h 350"/>
              <a:gd name="T54" fmla="*/ 45362977 w 174"/>
              <a:gd name="T55" fmla="*/ 211692744 h 350"/>
              <a:gd name="T56" fmla="*/ 56073878 w 174"/>
              <a:gd name="T57" fmla="*/ 204761731 h 350"/>
              <a:gd name="T58" fmla="*/ 67415019 w 174"/>
              <a:gd name="T59" fmla="*/ 196571834 h 350"/>
              <a:gd name="T60" fmla="*/ 78125127 w 174"/>
              <a:gd name="T61" fmla="*/ 188381142 h 350"/>
              <a:gd name="T62" fmla="*/ 86946102 w 174"/>
              <a:gd name="T63" fmla="*/ 177670299 h 350"/>
              <a:gd name="T64" fmla="*/ 92616673 w 174"/>
              <a:gd name="T65" fmla="*/ 169479607 h 350"/>
              <a:gd name="T66" fmla="*/ 101436855 w 174"/>
              <a:gd name="T67" fmla="*/ 151838545 h 350"/>
              <a:gd name="T68" fmla="*/ 106477185 w 174"/>
              <a:gd name="T69" fmla="*/ 138608344 h 350"/>
              <a:gd name="T70" fmla="*/ 108367111 w 174"/>
              <a:gd name="T71" fmla="*/ 124747113 h 350"/>
              <a:gd name="T72" fmla="*/ 109627591 w 174"/>
              <a:gd name="T73" fmla="*/ 110256439 h 350"/>
              <a:gd name="T74" fmla="*/ 108367111 w 174"/>
              <a:gd name="T75" fmla="*/ 94505292 h 350"/>
              <a:gd name="T76" fmla="*/ 106477185 w 174"/>
              <a:gd name="T77" fmla="*/ 80644855 h 350"/>
              <a:gd name="T78" fmla="*/ 101436855 w 174"/>
              <a:gd name="T79" fmla="*/ 67413860 h 350"/>
              <a:gd name="T80" fmla="*/ 92616673 w 174"/>
              <a:gd name="T81" fmla="*/ 49772798 h 350"/>
              <a:gd name="T82" fmla="*/ 86946102 w 174"/>
              <a:gd name="T83" fmla="*/ 41582106 h 350"/>
              <a:gd name="T84" fmla="*/ 78125127 w 174"/>
              <a:gd name="T85" fmla="*/ 32131736 h 350"/>
              <a:gd name="T86" fmla="*/ 67415019 w 174"/>
              <a:gd name="T87" fmla="*/ 22051129 h 350"/>
              <a:gd name="T88" fmla="*/ 56073878 w 174"/>
              <a:gd name="T89" fmla="*/ 14490674 h 350"/>
              <a:gd name="T90" fmla="*/ 44103291 w 174"/>
              <a:gd name="T91" fmla="*/ 7560455 h 350"/>
              <a:gd name="T92" fmla="*/ 29611745 w 174"/>
              <a:gd name="T93" fmla="*/ 3779831 h 350"/>
              <a:gd name="T94" fmla="*/ 15120992 w 174"/>
              <a:gd name="T95" fmla="*/ 630236 h 350"/>
              <a:gd name="T96" fmla="*/ 0 w 174"/>
              <a:gd name="T97" fmla="*/ 0 h 35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4"/>
              <a:gd name="T148" fmla="*/ 0 h 350"/>
              <a:gd name="T149" fmla="*/ 174 w 174"/>
              <a:gd name="T150" fmla="*/ 350 h 35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4" h="350">
                <a:moveTo>
                  <a:pt x="0" y="0"/>
                </a:moveTo>
                <a:lnTo>
                  <a:pt x="0" y="3"/>
                </a:lnTo>
                <a:lnTo>
                  <a:pt x="24" y="4"/>
                </a:lnTo>
                <a:lnTo>
                  <a:pt x="47" y="9"/>
                </a:lnTo>
                <a:lnTo>
                  <a:pt x="67" y="15"/>
                </a:lnTo>
                <a:lnTo>
                  <a:pt x="86" y="26"/>
                </a:lnTo>
                <a:lnTo>
                  <a:pt x="104" y="38"/>
                </a:lnTo>
                <a:lnTo>
                  <a:pt x="121" y="54"/>
                </a:lnTo>
                <a:lnTo>
                  <a:pt x="135" y="69"/>
                </a:lnTo>
                <a:lnTo>
                  <a:pt x="151" y="94"/>
                </a:lnTo>
                <a:lnTo>
                  <a:pt x="158" y="107"/>
                </a:lnTo>
                <a:lnTo>
                  <a:pt x="166" y="128"/>
                </a:lnTo>
                <a:lnTo>
                  <a:pt x="169" y="150"/>
                </a:lnTo>
                <a:lnTo>
                  <a:pt x="171" y="175"/>
                </a:lnTo>
                <a:lnTo>
                  <a:pt x="169" y="198"/>
                </a:lnTo>
                <a:lnTo>
                  <a:pt x="166" y="220"/>
                </a:lnTo>
                <a:lnTo>
                  <a:pt x="158" y="241"/>
                </a:lnTo>
                <a:lnTo>
                  <a:pt x="151" y="254"/>
                </a:lnTo>
                <a:lnTo>
                  <a:pt x="135" y="278"/>
                </a:lnTo>
                <a:lnTo>
                  <a:pt x="121" y="295"/>
                </a:lnTo>
                <a:lnTo>
                  <a:pt x="104" y="309"/>
                </a:lnTo>
                <a:lnTo>
                  <a:pt x="86" y="322"/>
                </a:lnTo>
                <a:lnTo>
                  <a:pt x="65" y="333"/>
                </a:lnTo>
                <a:lnTo>
                  <a:pt x="47" y="340"/>
                </a:lnTo>
                <a:lnTo>
                  <a:pt x="0" y="347"/>
                </a:lnTo>
                <a:lnTo>
                  <a:pt x="0" y="350"/>
                </a:lnTo>
                <a:lnTo>
                  <a:pt x="47" y="343"/>
                </a:lnTo>
                <a:lnTo>
                  <a:pt x="72" y="336"/>
                </a:lnTo>
                <a:lnTo>
                  <a:pt x="89" y="325"/>
                </a:lnTo>
                <a:lnTo>
                  <a:pt x="107" y="312"/>
                </a:lnTo>
                <a:lnTo>
                  <a:pt x="124" y="299"/>
                </a:lnTo>
                <a:lnTo>
                  <a:pt x="138" y="282"/>
                </a:lnTo>
                <a:lnTo>
                  <a:pt x="147" y="269"/>
                </a:lnTo>
                <a:lnTo>
                  <a:pt x="161" y="241"/>
                </a:lnTo>
                <a:lnTo>
                  <a:pt x="169" y="220"/>
                </a:lnTo>
                <a:lnTo>
                  <a:pt x="172" y="198"/>
                </a:lnTo>
                <a:lnTo>
                  <a:pt x="174" y="175"/>
                </a:lnTo>
                <a:lnTo>
                  <a:pt x="172" y="150"/>
                </a:lnTo>
                <a:lnTo>
                  <a:pt x="169" y="128"/>
                </a:lnTo>
                <a:lnTo>
                  <a:pt x="161" y="107"/>
                </a:lnTo>
                <a:lnTo>
                  <a:pt x="147" y="79"/>
                </a:lnTo>
                <a:lnTo>
                  <a:pt x="138" y="66"/>
                </a:lnTo>
                <a:lnTo>
                  <a:pt x="124" y="51"/>
                </a:lnTo>
                <a:lnTo>
                  <a:pt x="107" y="35"/>
                </a:lnTo>
                <a:lnTo>
                  <a:pt x="89" y="23"/>
                </a:lnTo>
                <a:lnTo>
                  <a:pt x="70" y="12"/>
                </a:lnTo>
                <a:lnTo>
                  <a:pt x="47" y="6"/>
                </a:lnTo>
                <a:lnTo>
                  <a:pt x="24" y="1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9" name="Freeform 407"/>
          <p:cNvSpPr>
            <a:spLocks/>
          </p:cNvSpPr>
          <p:nvPr/>
        </p:nvSpPr>
        <p:spPr bwMode="auto">
          <a:xfrm>
            <a:off x="176213" y="3398838"/>
            <a:ext cx="138112" cy="277812"/>
          </a:xfrm>
          <a:custGeom>
            <a:avLst/>
            <a:gdLst>
              <a:gd name="T0" fmla="*/ 110259679 w 173"/>
              <a:gd name="T1" fmla="*/ 218622963 h 350"/>
              <a:gd name="T2" fmla="*/ 96875589 w 173"/>
              <a:gd name="T3" fmla="*/ 216102811 h 350"/>
              <a:gd name="T4" fmla="*/ 81579485 w 173"/>
              <a:gd name="T5" fmla="*/ 214212896 h 350"/>
              <a:gd name="T6" fmla="*/ 70107408 w 173"/>
              <a:gd name="T7" fmla="*/ 209802035 h 350"/>
              <a:gd name="T8" fmla="*/ 57360388 w 173"/>
              <a:gd name="T9" fmla="*/ 202871816 h 350"/>
              <a:gd name="T10" fmla="*/ 45251239 w 173"/>
              <a:gd name="T11" fmla="*/ 194681125 h 350"/>
              <a:gd name="T12" fmla="*/ 34416233 w 173"/>
              <a:gd name="T13" fmla="*/ 185860990 h 350"/>
              <a:gd name="T14" fmla="*/ 25493240 w 173"/>
              <a:gd name="T15" fmla="*/ 175150147 h 350"/>
              <a:gd name="T16" fmla="*/ 15933175 w 173"/>
              <a:gd name="T17" fmla="*/ 160029237 h 350"/>
              <a:gd name="T18" fmla="*/ 10835006 w 173"/>
              <a:gd name="T19" fmla="*/ 151838545 h 350"/>
              <a:gd name="T20" fmla="*/ 5736039 w 173"/>
              <a:gd name="T21" fmla="*/ 138608344 h 350"/>
              <a:gd name="T22" fmla="*/ 3824026 w 173"/>
              <a:gd name="T23" fmla="*/ 124747113 h 350"/>
              <a:gd name="T24" fmla="*/ 1912013 w 173"/>
              <a:gd name="T25" fmla="*/ 110256439 h 350"/>
              <a:gd name="T26" fmla="*/ 3824026 w 173"/>
              <a:gd name="T27" fmla="*/ 94505292 h 350"/>
              <a:gd name="T28" fmla="*/ 5736039 w 173"/>
              <a:gd name="T29" fmla="*/ 80644855 h 350"/>
              <a:gd name="T30" fmla="*/ 10835006 w 173"/>
              <a:gd name="T31" fmla="*/ 67413860 h 350"/>
              <a:gd name="T32" fmla="*/ 15933175 w 173"/>
              <a:gd name="T33" fmla="*/ 59223168 h 350"/>
              <a:gd name="T34" fmla="*/ 25493240 w 173"/>
              <a:gd name="T35" fmla="*/ 43472816 h 350"/>
              <a:gd name="T36" fmla="*/ 34416233 w 173"/>
              <a:gd name="T37" fmla="*/ 34021651 h 350"/>
              <a:gd name="T38" fmla="*/ 45251239 w 173"/>
              <a:gd name="T39" fmla="*/ 23941044 h 350"/>
              <a:gd name="T40" fmla="*/ 57360388 w 173"/>
              <a:gd name="T41" fmla="*/ 16380589 h 350"/>
              <a:gd name="T42" fmla="*/ 68832466 w 173"/>
              <a:gd name="T43" fmla="*/ 9450370 h 350"/>
              <a:gd name="T44" fmla="*/ 81579485 w 173"/>
              <a:gd name="T45" fmla="*/ 5670540 h 350"/>
              <a:gd name="T46" fmla="*/ 96875589 w 173"/>
              <a:gd name="T47" fmla="*/ 2520152 h 350"/>
              <a:gd name="T48" fmla="*/ 110259679 w 173"/>
              <a:gd name="T49" fmla="*/ 1889915 h 350"/>
              <a:gd name="T50" fmla="*/ 110259679 w 173"/>
              <a:gd name="T51" fmla="*/ 0 h 350"/>
              <a:gd name="T52" fmla="*/ 110259679 w 173"/>
              <a:gd name="T53" fmla="*/ 0 h 350"/>
              <a:gd name="T54" fmla="*/ 96875589 w 173"/>
              <a:gd name="T55" fmla="*/ 630236 h 350"/>
              <a:gd name="T56" fmla="*/ 81579485 w 173"/>
              <a:gd name="T57" fmla="*/ 3779831 h 350"/>
              <a:gd name="T58" fmla="*/ 66920453 w 173"/>
              <a:gd name="T59" fmla="*/ 7560455 h 350"/>
              <a:gd name="T60" fmla="*/ 55448375 w 173"/>
              <a:gd name="T61" fmla="*/ 14490674 h 350"/>
              <a:gd name="T62" fmla="*/ 43339226 w 173"/>
              <a:gd name="T63" fmla="*/ 22051129 h 350"/>
              <a:gd name="T64" fmla="*/ 32504220 w 173"/>
              <a:gd name="T65" fmla="*/ 32131736 h 350"/>
              <a:gd name="T66" fmla="*/ 23581227 w 173"/>
              <a:gd name="T67" fmla="*/ 41582106 h 350"/>
              <a:gd name="T68" fmla="*/ 17845188 w 173"/>
              <a:gd name="T69" fmla="*/ 49772798 h 350"/>
              <a:gd name="T70" fmla="*/ 8922993 w 173"/>
              <a:gd name="T71" fmla="*/ 67413860 h 350"/>
              <a:gd name="T72" fmla="*/ 3824026 w 173"/>
              <a:gd name="T73" fmla="*/ 80644855 h 350"/>
              <a:gd name="T74" fmla="*/ 1912013 w 173"/>
              <a:gd name="T75" fmla="*/ 94505292 h 350"/>
              <a:gd name="T76" fmla="*/ 0 w 173"/>
              <a:gd name="T77" fmla="*/ 110256439 h 350"/>
              <a:gd name="T78" fmla="*/ 1912013 w 173"/>
              <a:gd name="T79" fmla="*/ 124747113 h 350"/>
              <a:gd name="T80" fmla="*/ 3824026 w 173"/>
              <a:gd name="T81" fmla="*/ 138608344 h 350"/>
              <a:gd name="T82" fmla="*/ 8922993 w 173"/>
              <a:gd name="T83" fmla="*/ 151838545 h 350"/>
              <a:gd name="T84" fmla="*/ 17845188 w 173"/>
              <a:gd name="T85" fmla="*/ 169479607 h 350"/>
              <a:gd name="T86" fmla="*/ 23581227 w 173"/>
              <a:gd name="T87" fmla="*/ 177670299 h 350"/>
              <a:gd name="T88" fmla="*/ 32504220 w 173"/>
              <a:gd name="T89" fmla="*/ 188381142 h 350"/>
              <a:gd name="T90" fmla="*/ 43339226 w 173"/>
              <a:gd name="T91" fmla="*/ 196571834 h 350"/>
              <a:gd name="T92" fmla="*/ 55448375 w 173"/>
              <a:gd name="T93" fmla="*/ 204761731 h 350"/>
              <a:gd name="T94" fmla="*/ 66283382 w 173"/>
              <a:gd name="T95" fmla="*/ 211692744 h 350"/>
              <a:gd name="T96" fmla="*/ 81579485 w 173"/>
              <a:gd name="T97" fmla="*/ 216102811 h 350"/>
              <a:gd name="T98" fmla="*/ 96875589 w 173"/>
              <a:gd name="T99" fmla="*/ 218622963 h 350"/>
              <a:gd name="T100" fmla="*/ 110259679 w 173"/>
              <a:gd name="T101" fmla="*/ 220512878 h 350"/>
              <a:gd name="T102" fmla="*/ 110259679 w 173"/>
              <a:gd name="T103" fmla="*/ 218622963 h 35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3"/>
              <a:gd name="T157" fmla="*/ 0 h 350"/>
              <a:gd name="T158" fmla="*/ 173 w 173"/>
              <a:gd name="T159" fmla="*/ 350 h 35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3" h="350">
                <a:moveTo>
                  <a:pt x="173" y="347"/>
                </a:moveTo>
                <a:lnTo>
                  <a:pt x="152" y="343"/>
                </a:lnTo>
                <a:lnTo>
                  <a:pt x="128" y="340"/>
                </a:lnTo>
                <a:lnTo>
                  <a:pt x="110" y="333"/>
                </a:lnTo>
                <a:lnTo>
                  <a:pt x="90" y="322"/>
                </a:lnTo>
                <a:lnTo>
                  <a:pt x="71" y="309"/>
                </a:lnTo>
                <a:lnTo>
                  <a:pt x="54" y="295"/>
                </a:lnTo>
                <a:lnTo>
                  <a:pt x="40" y="278"/>
                </a:lnTo>
                <a:lnTo>
                  <a:pt x="25" y="254"/>
                </a:lnTo>
                <a:lnTo>
                  <a:pt x="17" y="241"/>
                </a:lnTo>
                <a:lnTo>
                  <a:pt x="9" y="220"/>
                </a:lnTo>
                <a:lnTo>
                  <a:pt x="6" y="198"/>
                </a:lnTo>
                <a:lnTo>
                  <a:pt x="3" y="175"/>
                </a:lnTo>
                <a:lnTo>
                  <a:pt x="6" y="150"/>
                </a:lnTo>
                <a:lnTo>
                  <a:pt x="9" y="128"/>
                </a:lnTo>
                <a:lnTo>
                  <a:pt x="17" y="107"/>
                </a:lnTo>
                <a:lnTo>
                  <a:pt x="25" y="94"/>
                </a:lnTo>
                <a:lnTo>
                  <a:pt x="40" y="69"/>
                </a:lnTo>
                <a:lnTo>
                  <a:pt x="54" y="54"/>
                </a:lnTo>
                <a:lnTo>
                  <a:pt x="71" y="38"/>
                </a:lnTo>
                <a:lnTo>
                  <a:pt x="90" y="26"/>
                </a:lnTo>
                <a:lnTo>
                  <a:pt x="108" y="15"/>
                </a:lnTo>
                <a:lnTo>
                  <a:pt x="128" y="9"/>
                </a:lnTo>
                <a:lnTo>
                  <a:pt x="152" y="4"/>
                </a:lnTo>
                <a:lnTo>
                  <a:pt x="173" y="3"/>
                </a:lnTo>
                <a:lnTo>
                  <a:pt x="173" y="0"/>
                </a:lnTo>
                <a:lnTo>
                  <a:pt x="152" y="1"/>
                </a:lnTo>
                <a:lnTo>
                  <a:pt x="128" y="6"/>
                </a:lnTo>
                <a:lnTo>
                  <a:pt x="105" y="12"/>
                </a:lnTo>
                <a:lnTo>
                  <a:pt x="87" y="23"/>
                </a:lnTo>
                <a:lnTo>
                  <a:pt x="68" y="35"/>
                </a:lnTo>
                <a:lnTo>
                  <a:pt x="51" y="51"/>
                </a:lnTo>
                <a:lnTo>
                  <a:pt x="37" y="66"/>
                </a:lnTo>
                <a:lnTo>
                  <a:pt x="28" y="79"/>
                </a:lnTo>
                <a:lnTo>
                  <a:pt x="14" y="107"/>
                </a:lnTo>
                <a:lnTo>
                  <a:pt x="6" y="128"/>
                </a:lnTo>
                <a:lnTo>
                  <a:pt x="3" y="150"/>
                </a:lnTo>
                <a:lnTo>
                  <a:pt x="0" y="175"/>
                </a:lnTo>
                <a:lnTo>
                  <a:pt x="3" y="198"/>
                </a:lnTo>
                <a:lnTo>
                  <a:pt x="6" y="220"/>
                </a:lnTo>
                <a:lnTo>
                  <a:pt x="14" y="241"/>
                </a:lnTo>
                <a:lnTo>
                  <a:pt x="28" y="269"/>
                </a:lnTo>
                <a:lnTo>
                  <a:pt x="37" y="282"/>
                </a:lnTo>
                <a:lnTo>
                  <a:pt x="51" y="299"/>
                </a:lnTo>
                <a:lnTo>
                  <a:pt x="68" y="312"/>
                </a:lnTo>
                <a:lnTo>
                  <a:pt x="87" y="325"/>
                </a:lnTo>
                <a:lnTo>
                  <a:pt x="104" y="336"/>
                </a:lnTo>
                <a:lnTo>
                  <a:pt x="128" y="343"/>
                </a:lnTo>
                <a:lnTo>
                  <a:pt x="152" y="347"/>
                </a:lnTo>
                <a:lnTo>
                  <a:pt x="173" y="350"/>
                </a:lnTo>
                <a:lnTo>
                  <a:pt x="173" y="347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0" name="Freeform 408"/>
          <p:cNvSpPr>
            <a:spLocks/>
          </p:cNvSpPr>
          <p:nvPr/>
        </p:nvSpPr>
        <p:spPr bwMode="auto">
          <a:xfrm>
            <a:off x="8112125" y="2984500"/>
            <a:ext cx="273050" cy="274638"/>
          </a:xfrm>
          <a:custGeom>
            <a:avLst/>
            <a:gdLst>
              <a:gd name="T0" fmla="*/ 108366719 w 344"/>
              <a:gd name="T1" fmla="*/ 0 h 345"/>
              <a:gd name="T2" fmla="*/ 121597738 w 344"/>
              <a:gd name="T3" fmla="*/ 633658 h 345"/>
              <a:gd name="T4" fmla="*/ 136718675 w 344"/>
              <a:gd name="T5" fmla="*/ 3168288 h 345"/>
              <a:gd name="T6" fmla="*/ 149948900 w 344"/>
              <a:gd name="T7" fmla="*/ 7604686 h 345"/>
              <a:gd name="T8" fmla="*/ 161920238 w 344"/>
              <a:gd name="T9" fmla="*/ 14574919 h 345"/>
              <a:gd name="T10" fmla="*/ 173890781 w 344"/>
              <a:gd name="T11" fmla="*/ 22813263 h 345"/>
              <a:gd name="T12" fmla="*/ 184601644 w 344"/>
              <a:gd name="T13" fmla="*/ 31051607 h 345"/>
              <a:gd name="T14" fmla="*/ 192792350 w 344"/>
              <a:gd name="T15" fmla="*/ 42458239 h 345"/>
              <a:gd name="T16" fmla="*/ 200982263 w 344"/>
              <a:gd name="T17" fmla="*/ 53864074 h 345"/>
              <a:gd name="T18" fmla="*/ 207913288 w 344"/>
              <a:gd name="T19" fmla="*/ 65904363 h 345"/>
              <a:gd name="T20" fmla="*/ 212323363 w 344"/>
              <a:gd name="T21" fmla="*/ 79212764 h 345"/>
              <a:gd name="T22" fmla="*/ 214843519 w 344"/>
              <a:gd name="T23" fmla="*/ 94421340 h 345"/>
              <a:gd name="T24" fmla="*/ 216733438 w 344"/>
              <a:gd name="T25" fmla="*/ 108996260 h 345"/>
              <a:gd name="T26" fmla="*/ 214843519 w 344"/>
              <a:gd name="T27" fmla="*/ 123571179 h 345"/>
              <a:gd name="T28" fmla="*/ 212323363 w 344"/>
              <a:gd name="T29" fmla="*/ 137512441 h 345"/>
              <a:gd name="T30" fmla="*/ 207913288 w 344"/>
              <a:gd name="T31" fmla="*/ 150820045 h 345"/>
              <a:gd name="T32" fmla="*/ 200982263 w 344"/>
              <a:gd name="T33" fmla="*/ 164128445 h 345"/>
              <a:gd name="T34" fmla="*/ 192792350 w 344"/>
              <a:gd name="T35" fmla="*/ 175534281 h 345"/>
              <a:gd name="T36" fmla="*/ 184601644 w 344"/>
              <a:gd name="T37" fmla="*/ 186307255 h 345"/>
              <a:gd name="T38" fmla="*/ 173890781 w 344"/>
              <a:gd name="T39" fmla="*/ 195179256 h 345"/>
              <a:gd name="T40" fmla="*/ 161920238 w 344"/>
              <a:gd name="T41" fmla="*/ 202783943 h 345"/>
              <a:gd name="T42" fmla="*/ 149948900 w 344"/>
              <a:gd name="T43" fmla="*/ 209754175 h 345"/>
              <a:gd name="T44" fmla="*/ 136718675 w 344"/>
              <a:gd name="T45" fmla="*/ 214824232 h 345"/>
              <a:gd name="T46" fmla="*/ 121597738 w 344"/>
              <a:gd name="T47" fmla="*/ 216725204 h 345"/>
              <a:gd name="T48" fmla="*/ 108366719 w 344"/>
              <a:gd name="T49" fmla="*/ 218626177 h 345"/>
              <a:gd name="T50" fmla="*/ 92615544 w 344"/>
              <a:gd name="T51" fmla="*/ 216725204 h 345"/>
              <a:gd name="T52" fmla="*/ 78755081 w 344"/>
              <a:gd name="T53" fmla="*/ 214824232 h 345"/>
              <a:gd name="T54" fmla="*/ 65524063 w 344"/>
              <a:gd name="T55" fmla="*/ 209754175 h 345"/>
              <a:gd name="T56" fmla="*/ 52923281 w 344"/>
              <a:gd name="T57" fmla="*/ 202783943 h 345"/>
              <a:gd name="T58" fmla="*/ 40952738 w 344"/>
              <a:gd name="T59" fmla="*/ 195179256 h 345"/>
              <a:gd name="T60" fmla="*/ 30872113 w 344"/>
              <a:gd name="T61" fmla="*/ 186307255 h 345"/>
              <a:gd name="T62" fmla="*/ 21421725 w 344"/>
              <a:gd name="T63" fmla="*/ 175534281 h 345"/>
              <a:gd name="T64" fmla="*/ 14490700 w 344"/>
              <a:gd name="T65" fmla="*/ 164128445 h 345"/>
              <a:gd name="T66" fmla="*/ 7560469 w 344"/>
              <a:gd name="T67" fmla="*/ 150820045 h 345"/>
              <a:gd name="T68" fmla="*/ 3150394 w 344"/>
              <a:gd name="T69" fmla="*/ 137512441 h 345"/>
              <a:gd name="T70" fmla="*/ 0 w 344"/>
              <a:gd name="T71" fmla="*/ 123571179 h 345"/>
              <a:gd name="T72" fmla="*/ 0 w 344"/>
              <a:gd name="T73" fmla="*/ 108996260 h 345"/>
              <a:gd name="T74" fmla="*/ 630238 w 344"/>
              <a:gd name="T75" fmla="*/ 94421340 h 345"/>
              <a:gd name="T76" fmla="*/ 3150394 w 344"/>
              <a:gd name="T77" fmla="*/ 79212764 h 345"/>
              <a:gd name="T78" fmla="*/ 7560469 w 344"/>
              <a:gd name="T79" fmla="*/ 65904363 h 345"/>
              <a:gd name="T80" fmla="*/ 14490700 w 344"/>
              <a:gd name="T81" fmla="*/ 53864074 h 345"/>
              <a:gd name="T82" fmla="*/ 21421725 w 344"/>
              <a:gd name="T83" fmla="*/ 42458239 h 345"/>
              <a:gd name="T84" fmla="*/ 30872113 w 344"/>
              <a:gd name="T85" fmla="*/ 31051607 h 345"/>
              <a:gd name="T86" fmla="*/ 40952738 w 344"/>
              <a:gd name="T87" fmla="*/ 22813263 h 345"/>
              <a:gd name="T88" fmla="*/ 52923281 w 344"/>
              <a:gd name="T89" fmla="*/ 14574919 h 345"/>
              <a:gd name="T90" fmla="*/ 65524063 w 344"/>
              <a:gd name="T91" fmla="*/ 7604686 h 345"/>
              <a:gd name="T92" fmla="*/ 78755081 w 344"/>
              <a:gd name="T93" fmla="*/ 3168288 h 345"/>
              <a:gd name="T94" fmla="*/ 92615544 w 344"/>
              <a:gd name="T95" fmla="*/ 633658 h 345"/>
              <a:gd name="T96" fmla="*/ 108366719 w 344"/>
              <a:gd name="T97" fmla="*/ 0 h 345"/>
              <a:gd name="T98" fmla="*/ 108366719 w 344"/>
              <a:gd name="T99" fmla="*/ 0 h 34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4"/>
              <a:gd name="T151" fmla="*/ 0 h 345"/>
              <a:gd name="T152" fmla="*/ 344 w 344"/>
              <a:gd name="T153" fmla="*/ 345 h 34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4" h="345">
                <a:moveTo>
                  <a:pt x="172" y="0"/>
                </a:moveTo>
                <a:lnTo>
                  <a:pt x="193" y="1"/>
                </a:lnTo>
                <a:lnTo>
                  <a:pt x="217" y="5"/>
                </a:lnTo>
                <a:lnTo>
                  <a:pt x="238" y="12"/>
                </a:lnTo>
                <a:lnTo>
                  <a:pt x="257" y="23"/>
                </a:lnTo>
                <a:lnTo>
                  <a:pt x="276" y="36"/>
                </a:lnTo>
                <a:lnTo>
                  <a:pt x="293" y="49"/>
                </a:lnTo>
                <a:lnTo>
                  <a:pt x="306" y="67"/>
                </a:lnTo>
                <a:lnTo>
                  <a:pt x="319" y="85"/>
                </a:lnTo>
                <a:lnTo>
                  <a:pt x="330" y="104"/>
                </a:lnTo>
                <a:lnTo>
                  <a:pt x="337" y="125"/>
                </a:lnTo>
                <a:lnTo>
                  <a:pt x="341" y="149"/>
                </a:lnTo>
                <a:lnTo>
                  <a:pt x="344" y="172"/>
                </a:lnTo>
                <a:lnTo>
                  <a:pt x="341" y="195"/>
                </a:lnTo>
                <a:lnTo>
                  <a:pt x="337" y="217"/>
                </a:lnTo>
                <a:lnTo>
                  <a:pt x="330" y="238"/>
                </a:lnTo>
                <a:lnTo>
                  <a:pt x="319" y="259"/>
                </a:lnTo>
                <a:lnTo>
                  <a:pt x="306" y="277"/>
                </a:lnTo>
                <a:lnTo>
                  <a:pt x="293" y="294"/>
                </a:lnTo>
                <a:lnTo>
                  <a:pt x="276" y="308"/>
                </a:lnTo>
                <a:lnTo>
                  <a:pt x="257" y="320"/>
                </a:lnTo>
                <a:lnTo>
                  <a:pt x="238" y="331"/>
                </a:lnTo>
                <a:lnTo>
                  <a:pt x="217" y="339"/>
                </a:lnTo>
                <a:lnTo>
                  <a:pt x="193" y="342"/>
                </a:lnTo>
                <a:lnTo>
                  <a:pt x="172" y="345"/>
                </a:lnTo>
                <a:lnTo>
                  <a:pt x="147" y="342"/>
                </a:lnTo>
                <a:lnTo>
                  <a:pt x="125" y="339"/>
                </a:lnTo>
                <a:lnTo>
                  <a:pt x="104" y="331"/>
                </a:lnTo>
                <a:lnTo>
                  <a:pt x="84" y="320"/>
                </a:lnTo>
                <a:lnTo>
                  <a:pt x="65" y="308"/>
                </a:lnTo>
                <a:lnTo>
                  <a:pt x="49" y="294"/>
                </a:lnTo>
                <a:lnTo>
                  <a:pt x="34" y="277"/>
                </a:lnTo>
                <a:lnTo>
                  <a:pt x="23" y="259"/>
                </a:lnTo>
                <a:lnTo>
                  <a:pt x="12" y="238"/>
                </a:lnTo>
                <a:lnTo>
                  <a:pt x="5" y="217"/>
                </a:lnTo>
                <a:lnTo>
                  <a:pt x="0" y="195"/>
                </a:lnTo>
                <a:lnTo>
                  <a:pt x="0" y="172"/>
                </a:lnTo>
                <a:lnTo>
                  <a:pt x="1" y="149"/>
                </a:lnTo>
                <a:lnTo>
                  <a:pt x="5" y="125"/>
                </a:lnTo>
                <a:lnTo>
                  <a:pt x="12" y="104"/>
                </a:lnTo>
                <a:lnTo>
                  <a:pt x="23" y="85"/>
                </a:lnTo>
                <a:lnTo>
                  <a:pt x="34" y="67"/>
                </a:lnTo>
                <a:lnTo>
                  <a:pt x="49" y="49"/>
                </a:lnTo>
                <a:lnTo>
                  <a:pt x="65" y="36"/>
                </a:lnTo>
                <a:lnTo>
                  <a:pt x="84" y="23"/>
                </a:lnTo>
                <a:lnTo>
                  <a:pt x="104" y="12"/>
                </a:lnTo>
                <a:lnTo>
                  <a:pt x="125" y="5"/>
                </a:lnTo>
                <a:lnTo>
                  <a:pt x="147" y="1"/>
                </a:lnTo>
                <a:lnTo>
                  <a:pt x="172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1" name="Freeform 409"/>
          <p:cNvSpPr>
            <a:spLocks/>
          </p:cNvSpPr>
          <p:nvPr/>
        </p:nvSpPr>
        <p:spPr bwMode="auto">
          <a:xfrm>
            <a:off x="8112125" y="2984500"/>
            <a:ext cx="273050" cy="274638"/>
          </a:xfrm>
          <a:custGeom>
            <a:avLst/>
            <a:gdLst>
              <a:gd name="T0" fmla="*/ 108366719 w 344"/>
              <a:gd name="T1" fmla="*/ 0 h 345"/>
              <a:gd name="T2" fmla="*/ 121597738 w 344"/>
              <a:gd name="T3" fmla="*/ 633658 h 345"/>
              <a:gd name="T4" fmla="*/ 136718675 w 344"/>
              <a:gd name="T5" fmla="*/ 3168288 h 345"/>
              <a:gd name="T6" fmla="*/ 149948900 w 344"/>
              <a:gd name="T7" fmla="*/ 7604686 h 345"/>
              <a:gd name="T8" fmla="*/ 161920238 w 344"/>
              <a:gd name="T9" fmla="*/ 14574919 h 345"/>
              <a:gd name="T10" fmla="*/ 173890781 w 344"/>
              <a:gd name="T11" fmla="*/ 22813263 h 345"/>
              <a:gd name="T12" fmla="*/ 184601644 w 344"/>
              <a:gd name="T13" fmla="*/ 31051607 h 345"/>
              <a:gd name="T14" fmla="*/ 192792350 w 344"/>
              <a:gd name="T15" fmla="*/ 42458239 h 345"/>
              <a:gd name="T16" fmla="*/ 200982263 w 344"/>
              <a:gd name="T17" fmla="*/ 53864074 h 345"/>
              <a:gd name="T18" fmla="*/ 207913288 w 344"/>
              <a:gd name="T19" fmla="*/ 65904363 h 345"/>
              <a:gd name="T20" fmla="*/ 212323363 w 344"/>
              <a:gd name="T21" fmla="*/ 79212764 h 345"/>
              <a:gd name="T22" fmla="*/ 214843519 w 344"/>
              <a:gd name="T23" fmla="*/ 94421340 h 345"/>
              <a:gd name="T24" fmla="*/ 216733438 w 344"/>
              <a:gd name="T25" fmla="*/ 108996260 h 345"/>
              <a:gd name="T26" fmla="*/ 214843519 w 344"/>
              <a:gd name="T27" fmla="*/ 123571179 h 345"/>
              <a:gd name="T28" fmla="*/ 212323363 w 344"/>
              <a:gd name="T29" fmla="*/ 137512441 h 345"/>
              <a:gd name="T30" fmla="*/ 207913288 w 344"/>
              <a:gd name="T31" fmla="*/ 150820045 h 345"/>
              <a:gd name="T32" fmla="*/ 200982263 w 344"/>
              <a:gd name="T33" fmla="*/ 164128445 h 345"/>
              <a:gd name="T34" fmla="*/ 192792350 w 344"/>
              <a:gd name="T35" fmla="*/ 175534281 h 345"/>
              <a:gd name="T36" fmla="*/ 184601644 w 344"/>
              <a:gd name="T37" fmla="*/ 186307255 h 345"/>
              <a:gd name="T38" fmla="*/ 173890781 w 344"/>
              <a:gd name="T39" fmla="*/ 195179256 h 345"/>
              <a:gd name="T40" fmla="*/ 161920238 w 344"/>
              <a:gd name="T41" fmla="*/ 202783943 h 345"/>
              <a:gd name="T42" fmla="*/ 149948900 w 344"/>
              <a:gd name="T43" fmla="*/ 209754175 h 345"/>
              <a:gd name="T44" fmla="*/ 136718675 w 344"/>
              <a:gd name="T45" fmla="*/ 214824232 h 345"/>
              <a:gd name="T46" fmla="*/ 121597738 w 344"/>
              <a:gd name="T47" fmla="*/ 216725204 h 345"/>
              <a:gd name="T48" fmla="*/ 108366719 w 344"/>
              <a:gd name="T49" fmla="*/ 218626177 h 345"/>
              <a:gd name="T50" fmla="*/ 92615544 w 344"/>
              <a:gd name="T51" fmla="*/ 216725204 h 345"/>
              <a:gd name="T52" fmla="*/ 78755081 w 344"/>
              <a:gd name="T53" fmla="*/ 214824232 h 345"/>
              <a:gd name="T54" fmla="*/ 65524063 w 344"/>
              <a:gd name="T55" fmla="*/ 209754175 h 345"/>
              <a:gd name="T56" fmla="*/ 52923281 w 344"/>
              <a:gd name="T57" fmla="*/ 202783943 h 345"/>
              <a:gd name="T58" fmla="*/ 40952738 w 344"/>
              <a:gd name="T59" fmla="*/ 195179256 h 345"/>
              <a:gd name="T60" fmla="*/ 30872113 w 344"/>
              <a:gd name="T61" fmla="*/ 186307255 h 345"/>
              <a:gd name="T62" fmla="*/ 21421725 w 344"/>
              <a:gd name="T63" fmla="*/ 175534281 h 345"/>
              <a:gd name="T64" fmla="*/ 14490700 w 344"/>
              <a:gd name="T65" fmla="*/ 164128445 h 345"/>
              <a:gd name="T66" fmla="*/ 7560469 w 344"/>
              <a:gd name="T67" fmla="*/ 150820045 h 345"/>
              <a:gd name="T68" fmla="*/ 3150394 w 344"/>
              <a:gd name="T69" fmla="*/ 137512441 h 345"/>
              <a:gd name="T70" fmla="*/ 0 w 344"/>
              <a:gd name="T71" fmla="*/ 123571179 h 345"/>
              <a:gd name="T72" fmla="*/ 0 w 344"/>
              <a:gd name="T73" fmla="*/ 108996260 h 345"/>
              <a:gd name="T74" fmla="*/ 630238 w 344"/>
              <a:gd name="T75" fmla="*/ 94421340 h 345"/>
              <a:gd name="T76" fmla="*/ 3150394 w 344"/>
              <a:gd name="T77" fmla="*/ 79212764 h 345"/>
              <a:gd name="T78" fmla="*/ 7560469 w 344"/>
              <a:gd name="T79" fmla="*/ 65904363 h 345"/>
              <a:gd name="T80" fmla="*/ 14490700 w 344"/>
              <a:gd name="T81" fmla="*/ 53864074 h 345"/>
              <a:gd name="T82" fmla="*/ 21421725 w 344"/>
              <a:gd name="T83" fmla="*/ 42458239 h 345"/>
              <a:gd name="T84" fmla="*/ 30872113 w 344"/>
              <a:gd name="T85" fmla="*/ 31051607 h 345"/>
              <a:gd name="T86" fmla="*/ 40952738 w 344"/>
              <a:gd name="T87" fmla="*/ 22813263 h 345"/>
              <a:gd name="T88" fmla="*/ 52923281 w 344"/>
              <a:gd name="T89" fmla="*/ 14574919 h 345"/>
              <a:gd name="T90" fmla="*/ 65524063 w 344"/>
              <a:gd name="T91" fmla="*/ 7604686 h 345"/>
              <a:gd name="T92" fmla="*/ 78755081 w 344"/>
              <a:gd name="T93" fmla="*/ 3168288 h 345"/>
              <a:gd name="T94" fmla="*/ 92615544 w 344"/>
              <a:gd name="T95" fmla="*/ 633658 h 345"/>
              <a:gd name="T96" fmla="*/ 108366719 w 344"/>
              <a:gd name="T97" fmla="*/ 0 h 345"/>
              <a:gd name="T98" fmla="*/ 108366719 w 344"/>
              <a:gd name="T99" fmla="*/ 0 h 34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4"/>
              <a:gd name="T151" fmla="*/ 0 h 345"/>
              <a:gd name="T152" fmla="*/ 344 w 344"/>
              <a:gd name="T153" fmla="*/ 345 h 34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4" h="345">
                <a:moveTo>
                  <a:pt x="172" y="0"/>
                </a:moveTo>
                <a:lnTo>
                  <a:pt x="193" y="1"/>
                </a:lnTo>
                <a:lnTo>
                  <a:pt x="217" y="5"/>
                </a:lnTo>
                <a:lnTo>
                  <a:pt x="238" y="12"/>
                </a:lnTo>
                <a:lnTo>
                  <a:pt x="257" y="23"/>
                </a:lnTo>
                <a:lnTo>
                  <a:pt x="276" y="36"/>
                </a:lnTo>
                <a:lnTo>
                  <a:pt x="293" y="49"/>
                </a:lnTo>
                <a:lnTo>
                  <a:pt x="306" y="67"/>
                </a:lnTo>
                <a:lnTo>
                  <a:pt x="319" y="85"/>
                </a:lnTo>
                <a:lnTo>
                  <a:pt x="330" y="104"/>
                </a:lnTo>
                <a:lnTo>
                  <a:pt x="337" y="125"/>
                </a:lnTo>
                <a:lnTo>
                  <a:pt x="341" y="149"/>
                </a:lnTo>
                <a:lnTo>
                  <a:pt x="344" y="172"/>
                </a:lnTo>
                <a:lnTo>
                  <a:pt x="341" y="195"/>
                </a:lnTo>
                <a:lnTo>
                  <a:pt x="337" y="217"/>
                </a:lnTo>
                <a:lnTo>
                  <a:pt x="330" y="238"/>
                </a:lnTo>
                <a:lnTo>
                  <a:pt x="319" y="259"/>
                </a:lnTo>
                <a:lnTo>
                  <a:pt x="306" y="277"/>
                </a:lnTo>
                <a:lnTo>
                  <a:pt x="293" y="294"/>
                </a:lnTo>
                <a:lnTo>
                  <a:pt x="276" y="308"/>
                </a:lnTo>
                <a:lnTo>
                  <a:pt x="257" y="320"/>
                </a:lnTo>
                <a:lnTo>
                  <a:pt x="238" y="331"/>
                </a:lnTo>
                <a:lnTo>
                  <a:pt x="217" y="339"/>
                </a:lnTo>
                <a:lnTo>
                  <a:pt x="193" y="342"/>
                </a:lnTo>
                <a:lnTo>
                  <a:pt x="172" y="345"/>
                </a:lnTo>
                <a:lnTo>
                  <a:pt x="147" y="342"/>
                </a:lnTo>
                <a:lnTo>
                  <a:pt x="125" y="339"/>
                </a:lnTo>
                <a:lnTo>
                  <a:pt x="104" y="331"/>
                </a:lnTo>
                <a:lnTo>
                  <a:pt x="84" y="320"/>
                </a:lnTo>
                <a:lnTo>
                  <a:pt x="65" y="308"/>
                </a:lnTo>
                <a:lnTo>
                  <a:pt x="49" y="294"/>
                </a:lnTo>
                <a:lnTo>
                  <a:pt x="34" y="277"/>
                </a:lnTo>
                <a:lnTo>
                  <a:pt x="23" y="259"/>
                </a:lnTo>
                <a:lnTo>
                  <a:pt x="12" y="238"/>
                </a:lnTo>
                <a:lnTo>
                  <a:pt x="5" y="217"/>
                </a:lnTo>
                <a:lnTo>
                  <a:pt x="0" y="195"/>
                </a:lnTo>
                <a:lnTo>
                  <a:pt x="0" y="172"/>
                </a:lnTo>
                <a:lnTo>
                  <a:pt x="1" y="149"/>
                </a:lnTo>
                <a:lnTo>
                  <a:pt x="5" y="125"/>
                </a:lnTo>
                <a:lnTo>
                  <a:pt x="12" y="104"/>
                </a:lnTo>
                <a:lnTo>
                  <a:pt x="23" y="85"/>
                </a:lnTo>
                <a:lnTo>
                  <a:pt x="34" y="67"/>
                </a:lnTo>
                <a:lnTo>
                  <a:pt x="49" y="49"/>
                </a:lnTo>
                <a:lnTo>
                  <a:pt x="65" y="36"/>
                </a:lnTo>
                <a:lnTo>
                  <a:pt x="84" y="23"/>
                </a:lnTo>
                <a:lnTo>
                  <a:pt x="104" y="12"/>
                </a:lnTo>
                <a:lnTo>
                  <a:pt x="125" y="5"/>
                </a:lnTo>
                <a:lnTo>
                  <a:pt x="147" y="1"/>
                </a:lnTo>
                <a:lnTo>
                  <a:pt x="172" y="0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2" name="Freeform 410"/>
          <p:cNvSpPr>
            <a:spLocks/>
          </p:cNvSpPr>
          <p:nvPr/>
        </p:nvSpPr>
        <p:spPr bwMode="auto">
          <a:xfrm>
            <a:off x="8248650" y="2984500"/>
            <a:ext cx="138113" cy="276225"/>
          </a:xfrm>
          <a:custGeom>
            <a:avLst/>
            <a:gdLst>
              <a:gd name="T0" fmla="*/ 0 w 173"/>
              <a:gd name="T1" fmla="*/ 0 h 349"/>
              <a:gd name="T2" fmla="*/ 0 w 173"/>
              <a:gd name="T3" fmla="*/ 1878963 h 349"/>
              <a:gd name="T4" fmla="*/ 13384188 w 173"/>
              <a:gd name="T5" fmla="*/ 3131869 h 349"/>
              <a:gd name="T6" fmla="*/ 28680402 w 173"/>
              <a:gd name="T7" fmla="*/ 5011624 h 349"/>
              <a:gd name="T8" fmla="*/ 40152563 w 173"/>
              <a:gd name="T9" fmla="*/ 10023248 h 349"/>
              <a:gd name="T10" fmla="*/ 52899674 w 173"/>
              <a:gd name="T11" fmla="*/ 16913835 h 349"/>
              <a:gd name="T12" fmla="*/ 65009709 w 173"/>
              <a:gd name="T13" fmla="*/ 24431270 h 349"/>
              <a:gd name="T14" fmla="*/ 75844794 w 173"/>
              <a:gd name="T15" fmla="*/ 33200820 h 349"/>
              <a:gd name="T16" fmla="*/ 84767053 w 173"/>
              <a:gd name="T17" fmla="*/ 43850125 h 349"/>
              <a:gd name="T18" fmla="*/ 92415161 w 173"/>
              <a:gd name="T19" fmla="*/ 55752336 h 349"/>
              <a:gd name="T20" fmla="*/ 99426192 w 173"/>
              <a:gd name="T21" fmla="*/ 68281395 h 349"/>
              <a:gd name="T22" fmla="*/ 104525196 w 173"/>
              <a:gd name="T23" fmla="*/ 79556757 h 349"/>
              <a:gd name="T24" fmla="*/ 108349249 w 173"/>
              <a:gd name="T25" fmla="*/ 108999651 h 349"/>
              <a:gd name="T26" fmla="*/ 106437223 w 173"/>
              <a:gd name="T27" fmla="*/ 123407674 h 349"/>
              <a:gd name="T28" fmla="*/ 104525196 w 173"/>
              <a:gd name="T29" fmla="*/ 137188848 h 349"/>
              <a:gd name="T30" fmla="*/ 99426192 w 173"/>
              <a:gd name="T31" fmla="*/ 150343965 h 349"/>
              <a:gd name="T32" fmla="*/ 94327187 w 173"/>
              <a:gd name="T33" fmla="*/ 158487458 h 349"/>
              <a:gd name="T34" fmla="*/ 84767053 w 173"/>
              <a:gd name="T35" fmla="*/ 174148386 h 349"/>
              <a:gd name="T36" fmla="*/ 75844794 w 173"/>
              <a:gd name="T37" fmla="*/ 184797691 h 349"/>
              <a:gd name="T38" fmla="*/ 65009709 w 173"/>
              <a:gd name="T39" fmla="*/ 193568033 h 349"/>
              <a:gd name="T40" fmla="*/ 52899674 w 173"/>
              <a:gd name="T41" fmla="*/ 201085468 h 349"/>
              <a:gd name="T42" fmla="*/ 40152563 w 173"/>
              <a:gd name="T43" fmla="*/ 207976055 h 349"/>
              <a:gd name="T44" fmla="*/ 28680402 w 173"/>
              <a:gd name="T45" fmla="*/ 212360830 h 349"/>
              <a:gd name="T46" fmla="*/ 13384188 w 173"/>
              <a:gd name="T47" fmla="*/ 214866642 h 349"/>
              <a:gd name="T48" fmla="*/ 0 w 173"/>
              <a:gd name="T49" fmla="*/ 216746397 h 349"/>
              <a:gd name="T50" fmla="*/ 0 w 173"/>
              <a:gd name="T51" fmla="*/ 218625360 h 349"/>
              <a:gd name="T52" fmla="*/ 13384188 w 173"/>
              <a:gd name="T53" fmla="*/ 216746397 h 349"/>
              <a:gd name="T54" fmla="*/ 28680402 w 173"/>
              <a:gd name="T55" fmla="*/ 214866642 h 349"/>
              <a:gd name="T56" fmla="*/ 43977415 w 173"/>
              <a:gd name="T57" fmla="*/ 209855018 h 349"/>
              <a:gd name="T58" fmla="*/ 54811701 w 173"/>
              <a:gd name="T59" fmla="*/ 202964431 h 349"/>
              <a:gd name="T60" fmla="*/ 66921736 w 173"/>
              <a:gd name="T61" fmla="*/ 195446996 h 349"/>
              <a:gd name="T62" fmla="*/ 77756821 w 173"/>
              <a:gd name="T63" fmla="*/ 186677446 h 349"/>
              <a:gd name="T64" fmla="*/ 86679080 w 173"/>
              <a:gd name="T65" fmla="*/ 176028141 h 349"/>
              <a:gd name="T66" fmla="*/ 92415161 w 173"/>
              <a:gd name="T67" fmla="*/ 167883856 h 349"/>
              <a:gd name="T68" fmla="*/ 101338218 w 173"/>
              <a:gd name="T69" fmla="*/ 150343965 h 349"/>
              <a:gd name="T70" fmla="*/ 106437223 w 173"/>
              <a:gd name="T71" fmla="*/ 137188848 h 349"/>
              <a:gd name="T72" fmla="*/ 108349249 w 173"/>
              <a:gd name="T73" fmla="*/ 123407674 h 349"/>
              <a:gd name="T74" fmla="*/ 110261276 w 173"/>
              <a:gd name="T75" fmla="*/ 108999651 h 349"/>
              <a:gd name="T76" fmla="*/ 106437223 w 173"/>
              <a:gd name="T77" fmla="*/ 79556757 h 349"/>
              <a:gd name="T78" fmla="*/ 101338218 w 173"/>
              <a:gd name="T79" fmla="*/ 64522678 h 349"/>
              <a:gd name="T80" fmla="*/ 94327187 w 173"/>
              <a:gd name="T81" fmla="*/ 53873373 h 349"/>
              <a:gd name="T82" fmla="*/ 86679080 w 173"/>
              <a:gd name="T83" fmla="*/ 41971162 h 349"/>
              <a:gd name="T84" fmla="*/ 77756821 w 173"/>
              <a:gd name="T85" fmla="*/ 31321857 h 349"/>
              <a:gd name="T86" fmla="*/ 66921736 w 173"/>
              <a:gd name="T87" fmla="*/ 22551516 h 349"/>
              <a:gd name="T88" fmla="*/ 54811701 w 173"/>
              <a:gd name="T89" fmla="*/ 15034080 h 349"/>
              <a:gd name="T90" fmla="*/ 43977415 w 173"/>
              <a:gd name="T91" fmla="*/ 8143493 h 349"/>
              <a:gd name="T92" fmla="*/ 28680402 w 173"/>
              <a:gd name="T93" fmla="*/ 3131869 h 349"/>
              <a:gd name="T94" fmla="*/ 13384188 w 173"/>
              <a:gd name="T95" fmla="*/ 1252906 h 349"/>
              <a:gd name="T96" fmla="*/ 0 w 173"/>
              <a:gd name="T97" fmla="*/ 0 h 3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3"/>
              <a:gd name="T148" fmla="*/ 0 h 349"/>
              <a:gd name="T149" fmla="*/ 173 w 173"/>
              <a:gd name="T150" fmla="*/ 349 h 34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3" h="349">
                <a:moveTo>
                  <a:pt x="0" y="0"/>
                </a:moveTo>
                <a:lnTo>
                  <a:pt x="0" y="3"/>
                </a:lnTo>
                <a:lnTo>
                  <a:pt x="21" y="5"/>
                </a:lnTo>
                <a:lnTo>
                  <a:pt x="45" y="8"/>
                </a:lnTo>
                <a:lnTo>
                  <a:pt x="63" y="16"/>
                </a:lnTo>
                <a:lnTo>
                  <a:pt x="83" y="27"/>
                </a:lnTo>
                <a:lnTo>
                  <a:pt x="102" y="39"/>
                </a:lnTo>
                <a:lnTo>
                  <a:pt x="119" y="53"/>
                </a:lnTo>
                <a:lnTo>
                  <a:pt x="133" y="70"/>
                </a:lnTo>
                <a:lnTo>
                  <a:pt x="145" y="89"/>
                </a:lnTo>
                <a:lnTo>
                  <a:pt x="156" y="109"/>
                </a:lnTo>
                <a:lnTo>
                  <a:pt x="164" y="127"/>
                </a:lnTo>
                <a:lnTo>
                  <a:pt x="170" y="174"/>
                </a:lnTo>
                <a:lnTo>
                  <a:pt x="167" y="197"/>
                </a:lnTo>
                <a:lnTo>
                  <a:pt x="164" y="219"/>
                </a:lnTo>
                <a:lnTo>
                  <a:pt x="156" y="240"/>
                </a:lnTo>
                <a:lnTo>
                  <a:pt x="148" y="253"/>
                </a:lnTo>
                <a:lnTo>
                  <a:pt x="133" y="278"/>
                </a:lnTo>
                <a:lnTo>
                  <a:pt x="119" y="295"/>
                </a:lnTo>
                <a:lnTo>
                  <a:pt x="102" y="309"/>
                </a:lnTo>
                <a:lnTo>
                  <a:pt x="83" y="321"/>
                </a:lnTo>
                <a:lnTo>
                  <a:pt x="63" y="332"/>
                </a:lnTo>
                <a:lnTo>
                  <a:pt x="45" y="339"/>
                </a:lnTo>
                <a:lnTo>
                  <a:pt x="21" y="343"/>
                </a:lnTo>
                <a:lnTo>
                  <a:pt x="0" y="346"/>
                </a:lnTo>
                <a:lnTo>
                  <a:pt x="0" y="349"/>
                </a:lnTo>
                <a:lnTo>
                  <a:pt x="21" y="346"/>
                </a:lnTo>
                <a:lnTo>
                  <a:pt x="45" y="343"/>
                </a:lnTo>
                <a:lnTo>
                  <a:pt x="69" y="335"/>
                </a:lnTo>
                <a:lnTo>
                  <a:pt x="86" y="324"/>
                </a:lnTo>
                <a:lnTo>
                  <a:pt x="105" y="312"/>
                </a:lnTo>
                <a:lnTo>
                  <a:pt x="122" y="298"/>
                </a:lnTo>
                <a:lnTo>
                  <a:pt x="136" y="281"/>
                </a:lnTo>
                <a:lnTo>
                  <a:pt x="145" y="268"/>
                </a:lnTo>
                <a:lnTo>
                  <a:pt x="159" y="240"/>
                </a:lnTo>
                <a:lnTo>
                  <a:pt x="167" y="219"/>
                </a:lnTo>
                <a:lnTo>
                  <a:pt x="170" y="197"/>
                </a:lnTo>
                <a:lnTo>
                  <a:pt x="173" y="174"/>
                </a:lnTo>
                <a:lnTo>
                  <a:pt x="167" y="127"/>
                </a:lnTo>
                <a:lnTo>
                  <a:pt x="159" y="103"/>
                </a:lnTo>
                <a:lnTo>
                  <a:pt x="148" y="86"/>
                </a:lnTo>
                <a:lnTo>
                  <a:pt x="136" y="67"/>
                </a:lnTo>
                <a:lnTo>
                  <a:pt x="122" y="50"/>
                </a:lnTo>
                <a:lnTo>
                  <a:pt x="105" y="36"/>
                </a:lnTo>
                <a:lnTo>
                  <a:pt x="86" y="24"/>
                </a:lnTo>
                <a:lnTo>
                  <a:pt x="69" y="13"/>
                </a:lnTo>
                <a:lnTo>
                  <a:pt x="45" y="5"/>
                </a:lnTo>
                <a:lnTo>
                  <a:pt x="21" y="2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3" name="Freeform 411"/>
          <p:cNvSpPr>
            <a:spLocks/>
          </p:cNvSpPr>
          <p:nvPr/>
        </p:nvSpPr>
        <p:spPr bwMode="auto">
          <a:xfrm>
            <a:off x="8129588" y="3189288"/>
            <a:ext cx="119062" cy="71437"/>
          </a:xfrm>
          <a:custGeom>
            <a:avLst/>
            <a:gdLst>
              <a:gd name="T0" fmla="*/ 94505066 w 150"/>
              <a:gd name="T1" fmla="*/ 54812816 h 90"/>
              <a:gd name="T2" fmla="*/ 78753957 w 150"/>
              <a:gd name="T3" fmla="*/ 52922911 h 90"/>
              <a:gd name="T4" fmla="*/ 64893552 w 150"/>
              <a:gd name="T5" fmla="*/ 50402772 h 90"/>
              <a:gd name="T6" fmla="*/ 51662589 w 150"/>
              <a:gd name="T7" fmla="*/ 45991934 h 90"/>
              <a:gd name="T8" fmla="*/ 43472711 w 150"/>
              <a:gd name="T9" fmla="*/ 40951657 h 90"/>
              <a:gd name="T10" fmla="*/ 27721602 w 150"/>
              <a:gd name="T11" fmla="*/ 31501336 h 90"/>
              <a:gd name="T12" fmla="*/ 18271255 w 150"/>
              <a:gd name="T13" fmla="*/ 22681248 h 90"/>
              <a:gd name="T14" fmla="*/ 8820113 w 150"/>
              <a:gd name="T15" fmla="*/ 11970460 h 90"/>
              <a:gd name="T16" fmla="*/ 1889911 w 150"/>
              <a:gd name="T17" fmla="*/ 0 h 90"/>
              <a:gd name="T18" fmla="*/ 630235 w 150"/>
              <a:gd name="T19" fmla="*/ 1259672 h 90"/>
              <a:gd name="T20" fmla="*/ 0 w 150"/>
              <a:gd name="T21" fmla="*/ 1889906 h 90"/>
              <a:gd name="T22" fmla="*/ 6299967 w 150"/>
              <a:gd name="T23" fmla="*/ 13860365 h 90"/>
              <a:gd name="T24" fmla="*/ 16380550 w 150"/>
              <a:gd name="T25" fmla="*/ 24571153 h 90"/>
              <a:gd name="T26" fmla="*/ 25831692 w 150"/>
              <a:gd name="T27" fmla="*/ 33391241 h 90"/>
              <a:gd name="T28" fmla="*/ 34021570 w 150"/>
              <a:gd name="T29" fmla="*/ 39061752 h 90"/>
              <a:gd name="T30" fmla="*/ 51662589 w 150"/>
              <a:gd name="T31" fmla="*/ 47882634 h 90"/>
              <a:gd name="T32" fmla="*/ 64893552 w 150"/>
              <a:gd name="T33" fmla="*/ 52922911 h 90"/>
              <a:gd name="T34" fmla="*/ 78753957 w 150"/>
              <a:gd name="T35" fmla="*/ 54812816 h 90"/>
              <a:gd name="T36" fmla="*/ 94505066 w 150"/>
              <a:gd name="T37" fmla="*/ 56702722 h 90"/>
              <a:gd name="T38" fmla="*/ 94505066 w 150"/>
              <a:gd name="T39" fmla="*/ 5481281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0"/>
              <a:gd name="T61" fmla="*/ 0 h 90"/>
              <a:gd name="T62" fmla="*/ 150 w 150"/>
              <a:gd name="T63" fmla="*/ 90 h 9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0" h="90">
                <a:moveTo>
                  <a:pt x="150" y="87"/>
                </a:moveTo>
                <a:lnTo>
                  <a:pt x="125" y="84"/>
                </a:lnTo>
                <a:lnTo>
                  <a:pt x="103" y="80"/>
                </a:lnTo>
                <a:lnTo>
                  <a:pt x="82" y="73"/>
                </a:lnTo>
                <a:lnTo>
                  <a:pt x="69" y="65"/>
                </a:lnTo>
                <a:lnTo>
                  <a:pt x="44" y="50"/>
                </a:lnTo>
                <a:lnTo>
                  <a:pt x="29" y="36"/>
                </a:lnTo>
                <a:lnTo>
                  <a:pt x="14" y="19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10" y="22"/>
                </a:lnTo>
                <a:lnTo>
                  <a:pt x="26" y="39"/>
                </a:lnTo>
                <a:lnTo>
                  <a:pt x="41" y="53"/>
                </a:lnTo>
                <a:lnTo>
                  <a:pt x="54" y="62"/>
                </a:lnTo>
                <a:lnTo>
                  <a:pt x="82" y="76"/>
                </a:lnTo>
                <a:lnTo>
                  <a:pt x="103" y="84"/>
                </a:lnTo>
                <a:lnTo>
                  <a:pt x="125" y="87"/>
                </a:lnTo>
                <a:lnTo>
                  <a:pt x="150" y="90"/>
                </a:lnTo>
                <a:lnTo>
                  <a:pt x="150" y="87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4" name="Freeform 412"/>
          <p:cNvSpPr>
            <a:spLocks/>
          </p:cNvSpPr>
          <p:nvPr/>
        </p:nvSpPr>
        <p:spPr bwMode="auto">
          <a:xfrm>
            <a:off x="8110538" y="3121025"/>
            <a:ext cx="28575" cy="85725"/>
          </a:xfrm>
          <a:custGeom>
            <a:avLst/>
            <a:gdLst>
              <a:gd name="T0" fmla="*/ 17330329 w 35"/>
              <a:gd name="T1" fmla="*/ 55843028 h 107"/>
              <a:gd name="T2" fmla="*/ 18663557 w 35"/>
              <a:gd name="T3" fmla="*/ 55843028 h 107"/>
              <a:gd name="T4" fmla="*/ 11331212 w 35"/>
              <a:gd name="T5" fmla="*/ 42363372 h 107"/>
              <a:gd name="T6" fmla="*/ 5999117 w 35"/>
              <a:gd name="T7" fmla="*/ 28884518 h 107"/>
              <a:gd name="T8" fmla="*/ 3999684 w 35"/>
              <a:gd name="T9" fmla="*/ 18614343 h 107"/>
              <a:gd name="T10" fmla="*/ 3999684 w 35"/>
              <a:gd name="T11" fmla="*/ 0 h 107"/>
              <a:gd name="T12" fmla="*/ 1999434 w 35"/>
              <a:gd name="T13" fmla="*/ 0 h 107"/>
              <a:gd name="T14" fmla="*/ 0 w 35"/>
              <a:gd name="T15" fmla="*/ 0 h 107"/>
              <a:gd name="T16" fmla="*/ 0 w 35"/>
              <a:gd name="T17" fmla="*/ 10911911 h 107"/>
              <a:gd name="T18" fmla="*/ 3999684 w 35"/>
              <a:gd name="T19" fmla="*/ 28884518 h 107"/>
              <a:gd name="T20" fmla="*/ 9331779 w 35"/>
              <a:gd name="T21" fmla="*/ 42363372 h 107"/>
              <a:gd name="T22" fmla="*/ 23329446 w 35"/>
              <a:gd name="T23" fmla="*/ 68680146 h 107"/>
              <a:gd name="T24" fmla="*/ 16664124 w 35"/>
              <a:gd name="T25" fmla="*/ 56484763 h 107"/>
              <a:gd name="T26" fmla="*/ 17330329 w 35"/>
              <a:gd name="T27" fmla="*/ 55843028 h 10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5"/>
              <a:gd name="T43" fmla="*/ 0 h 107"/>
              <a:gd name="T44" fmla="*/ 35 w 35"/>
              <a:gd name="T45" fmla="*/ 107 h 10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5" h="107">
                <a:moveTo>
                  <a:pt x="26" y="87"/>
                </a:moveTo>
                <a:lnTo>
                  <a:pt x="28" y="87"/>
                </a:lnTo>
                <a:lnTo>
                  <a:pt x="17" y="66"/>
                </a:lnTo>
                <a:lnTo>
                  <a:pt x="9" y="45"/>
                </a:lnTo>
                <a:lnTo>
                  <a:pt x="6" y="29"/>
                </a:lnTo>
                <a:lnTo>
                  <a:pt x="6" y="0"/>
                </a:lnTo>
                <a:lnTo>
                  <a:pt x="3" y="0"/>
                </a:lnTo>
                <a:lnTo>
                  <a:pt x="0" y="0"/>
                </a:lnTo>
                <a:lnTo>
                  <a:pt x="0" y="17"/>
                </a:lnTo>
                <a:lnTo>
                  <a:pt x="6" y="45"/>
                </a:lnTo>
                <a:lnTo>
                  <a:pt x="14" y="66"/>
                </a:lnTo>
                <a:lnTo>
                  <a:pt x="35" y="107"/>
                </a:lnTo>
                <a:lnTo>
                  <a:pt x="25" y="88"/>
                </a:lnTo>
                <a:lnTo>
                  <a:pt x="26" y="87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5" name="Freeform 413"/>
          <p:cNvSpPr>
            <a:spLocks/>
          </p:cNvSpPr>
          <p:nvPr/>
        </p:nvSpPr>
        <p:spPr bwMode="auto">
          <a:xfrm>
            <a:off x="8110538" y="2984500"/>
            <a:ext cx="138112" cy="155575"/>
          </a:xfrm>
          <a:custGeom>
            <a:avLst/>
            <a:gdLst>
              <a:gd name="T0" fmla="*/ 1868853 w 175"/>
              <a:gd name="T1" fmla="*/ 108516327 h 197"/>
              <a:gd name="T2" fmla="*/ 2491540 w 175"/>
              <a:gd name="T3" fmla="*/ 108516327 h 197"/>
              <a:gd name="T4" fmla="*/ 3736916 w 175"/>
              <a:gd name="T5" fmla="*/ 94172627 h 197"/>
              <a:gd name="T6" fmla="*/ 5605769 w 175"/>
              <a:gd name="T7" fmla="*/ 79205049 h 197"/>
              <a:gd name="T8" fmla="*/ 10588850 w 175"/>
              <a:gd name="T9" fmla="*/ 67979168 h 197"/>
              <a:gd name="T10" fmla="*/ 24291139 w 175"/>
              <a:gd name="T11" fmla="*/ 43655766 h 197"/>
              <a:gd name="T12" fmla="*/ 33633823 w 175"/>
              <a:gd name="T13" fmla="*/ 33053765 h 197"/>
              <a:gd name="T14" fmla="*/ 42977298 w 175"/>
              <a:gd name="T15" fmla="*/ 24322611 h 197"/>
              <a:gd name="T16" fmla="*/ 58548439 w 175"/>
              <a:gd name="T17" fmla="*/ 14967579 h 197"/>
              <a:gd name="T18" fmla="*/ 66645748 w 175"/>
              <a:gd name="T19" fmla="*/ 9978912 h 197"/>
              <a:gd name="T20" fmla="*/ 79725349 w 175"/>
              <a:gd name="T21" fmla="*/ 4989456 h 197"/>
              <a:gd name="T22" fmla="*/ 93428427 w 175"/>
              <a:gd name="T23" fmla="*/ 3118607 h 197"/>
              <a:gd name="T24" fmla="*/ 108999569 w 175"/>
              <a:gd name="T25" fmla="*/ 1870849 h 197"/>
              <a:gd name="T26" fmla="*/ 108999569 w 175"/>
              <a:gd name="T27" fmla="*/ 0 h 197"/>
              <a:gd name="T28" fmla="*/ 108999569 w 175"/>
              <a:gd name="T29" fmla="*/ 0 h 197"/>
              <a:gd name="T30" fmla="*/ 93428427 w 175"/>
              <a:gd name="T31" fmla="*/ 1246969 h 197"/>
              <a:gd name="T32" fmla="*/ 79725349 w 175"/>
              <a:gd name="T33" fmla="*/ 3118607 h 197"/>
              <a:gd name="T34" fmla="*/ 66645748 w 175"/>
              <a:gd name="T35" fmla="*/ 8107274 h 197"/>
              <a:gd name="T36" fmla="*/ 49205754 w 175"/>
              <a:gd name="T37" fmla="*/ 16838427 h 197"/>
              <a:gd name="T38" fmla="*/ 41108445 w 175"/>
              <a:gd name="T39" fmla="*/ 22451763 h 197"/>
              <a:gd name="T40" fmla="*/ 31765760 w 175"/>
              <a:gd name="T41" fmla="*/ 31182916 h 197"/>
              <a:gd name="T42" fmla="*/ 21799598 w 175"/>
              <a:gd name="T43" fmla="*/ 41784918 h 197"/>
              <a:gd name="T44" fmla="*/ 8719997 w 175"/>
              <a:gd name="T45" fmla="*/ 64236681 h 197"/>
              <a:gd name="T46" fmla="*/ 3736916 w 175"/>
              <a:gd name="T47" fmla="*/ 79205049 h 197"/>
              <a:gd name="T48" fmla="*/ 1868853 w 175"/>
              <a:gd name="T49" fmla="*/ 94172627 h 197"/>
              <a:gd name="T50" fmla="*/ 0 w 175"/>
              <a:gd name="T51" fmla="*/ 122860815 h 197"/>
              <a:gd name="T52" fmla="*/ 0 w 175"/>
              <a:gd name="T53" fmla="*/ 108516327 h 197"/>
              <a:gd name="T54" fmla="*/ 1868853 w 175"/>
              <a:gd name="T55" fmla="*/ 108516327 h 19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75"/>
              <a:gd name="T85" fmla="*/ 0 h 197"/>
              <a:gd name="T86" fmla="*/ 175 w 175"/>
              <a:gd name="T87" fmla="*/ 197 h 19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75" h="197">
                <a:moveTo>
                  <a:pt x="3" y="174"/>
                </a:moveTo>
                <a:lnTo>
                  <a:pt x="4" y="174"/>
                </a:lnTo>
                <a:lnTo>
                  <a:pt x="6" y="151"/>
                </a:lnTo>
                <a:lnTo>
                  <a:pt x="9" y="127"/>
                </a:lnTo>
                <a:lnTo>
                  <a:pt x="17" y="109"/>
                </a:lnTo>
                <a:lnTo>
                  <a:pt x="39" y="70"/>
                </a:lnTo>
                <a:lnTo>
                  <a:pt x="54" y="53"/>
                </a:lnTo>
                <a:lnTo>
                  <a:pt x="69" y="39"/>
                </a:lnTo>
                <a:lnTo>
                  <a:pt x="94" y="24"/>
                </a:lnTo>
                <a:lnTo>
                  <a:pt x="107" y="16"/>
                </a:lnTo>
                <a:lnTo>
                  <a:pt x="128" y="8"/>
                </a:lnTo>
                <a:lnTo>
                  <a:pt x="150" y="5"/>
                </a:lnTo>
                <a:lnTo>
                  <a:pt x="175" y="3"/>
                </a:lnTo>
                <a:lnTo>
                  <a:pt x="175" y="0"/>
                </a:lnTo>
                <a:lnTo>
                  <a:pt x="150" y="2"/>
                </a:lnTo>
                <a:lnTo>
                  <a:pt x="128" y="5"/>
                </a:lnTo>
                <a:lnTo>
                  <a:pt x="107" y="13"/>
                </a:lnTo>
                <a:lnTo>
                  <a:pt x="79" y="27"/>
                </a:lnTo>
                <a:lnTo>
                  <a:pt x="66" y="36"/>
                </a:lnTo>
                <a:lnTo>
                  <a:pt x="51" y="50"/>
                </a:lnTo>
                <a:lnTo>
                  <a:pt x="35" y="67"/>
                </a:lnTo>
                <a:lnTo>
                  <a:pt x="14" y="103"/>
                </a:lnTo>
                <a:lnTo>
                  <a:pt x="6" y="127"/>
                </a:lnTo>
                <a:lnTo>
                  <a:pt x="3" y="151"/>
                </a:lnTo>
                <a:lnTo>
                  <a:pt x="0" y="197"/>
                </a:lnTo>
                <a:lnTo>
                  <a:pt x="0" y="174"/>
                </a:lnTo>
                <a:lnTo>
                  <a:pt x="3" y="174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6" name="Freeform 414"/>
          <p:cNvSpPr>
            <a:spLocks/>
          </p:cNvSpPr>
          <p:nvPr/>
        </p:nvSpPr>
        <p:spPr bwMode="auto">
          <a:xfrm>
            <a:off x="8112125" y="2574925"/>
            <a:ext cx="273050" cy="274638"/>
          </a:xfrm>
          <a:custGeom>
            <a:avLst/>
            <a:gdLst>
              <a:gd name="T0" fmla="*/ 108366719 w 344"/>
              <a:gd name="T1" fmla="*/ 0 h 345"/>
              <a:gd name="T2" fmla="*/ 121597738 w 344"/>
              <a:gd name="T3" fmla="*/ 1900973 h 345"/>
              <a:gd name="T4" fmla="*/ 136718675 w 344"/>
              <a:gd name="T5" fmla="*/ 3801945 h 345"/>
              <a:gd name="T6" fmla="*/ 149948900 w 344"/>
              <a:gd name="T7" fmla="*/ 8872001 h 345"/>
              <a:gd name="T8" fmla="*/ 161920238 w 344"/>
              <a:gd name="T9" fmla="*/ 15842234 h 345"/>
              <a:gd name="T10" fmla="*/ 173890781 w 344"/>
              <a:gd name="T11" fmla="*/ 23446921 h 345"/>
              <a:gd name="T12" fmla="*/ 184601644 w 344"/>
              <a:gd name="T13" fmla="*/ 32318922 h 345"/>
              <a:gd name="T14" fmla="*/ 192792350 w 344"/>
              <a:gd name="T15" fmla="*/ 43091896 h 345"/>
              <a:gd name="T16" fmla="*/ 200982263 w 344"/>
              <a:gd name="T17" fmla="*/ 55132185 h 345"/>
              <a:gd name="T18" fmla="*/ 207913288 w 344"/>
              <a:gd name="T19" fmla="*/ 66538021 h 345"/>
              <a:gd name="T20" fmla="*/ 212323363 w 344"/>
              <a:gd name="T21" fmla="*/ 79212764 h 345"/>
              <a:gd name="T22" fmla="*/ 214843519 w 344"/>
              <a:gd name="T23" fmla="*/ 93787683 h 345"/>
              <a:gd name="T24" fmla="*/ 216733438 w 344"/>
              <a:gd name="T25" fmla="*/ 108996260 h 345"/>
              <a:gd name="T26" fmla="*/ 214843519 w 344"/>
              <a:gd name="T27" fmla="*/ 123571179 h 345"/>
              <a:gd name="T28" fmla="*/ 212323363 w 344"/>
              <a:gd name="T29" fmla="*/ 137512441 h 345"/>
              <a:gd name="T30" fmla="*/ 207913288 w 344"/>
              <a:gd name="T31" fmla="*/ 150820045 h 345"/>
              <a:gd name="T32" fmla="*/ 200982263 w 344"/>
              <a:gd name="T33" fmla="*/ 163493992 h 345"/>
              <a:gd name="T34" fmla="*/ 192792350 w 344"/>
              <a:gd name="T35" fmla="*/ 175534281 h 345"/>
              <a:gd name="T36" fmla="*/ 184601644 w 344"/>
              <a:gd name="T37" fmla="*/ 185039940 h 345"/>
              <a:gd name="T38" fmla="*/ 173890781 w 344"/>
              <a:gd name="T39" fmla="*/ 195179256 h 345"/>
              <a:gd name="T40" fmla="*/ 161920238 w 344"/>
              <a:gd name="T41" fmla="*/ 202783943 h 345"/>
              <a:gd name="T42" fmla="*/ 149948900 w 344"/>
              <a:gd name="T43" fmla="*/ 209754175 h 345"/>
              <a:gd name="T44" fmla="*/ 136718675 w 344"/>
              <a:gd name="T45" fmla="*/ 213556917 h 345"/>
              <a:gd name="T46" fmla="*/ 121597738 w 344"/>
              <a:gd name="T47" fmla="*/ 216725204 h 345"/>
              <a:gd name="T48" fmla="*/ 108366719 w 344"/>
              <a:gd name="T49" fmla="*/ 218626177 h 345"/>
              <a:gd name="T50" fmla="*/ 92615544 w 344"/>
              <a:gd name="T51" fmla="*/ 216725204 h 345"/>
              <a:gd name="T52" fmla="*/ 78755081 w 344"/>
              <a:gd name="T53" fmla="*/ 213556917 h 345"/>
              <a:gd name="T54" fmla="*/ 65524063 w 344"/>
              <a:gd name="T55" fmla="*/ 209754175 h 345"/>
              <a:gd name="T56" fmla="*/ 52923281 w 344"/>
              <a:gd name="T57" fmla="*/ 202783943 h 345"/>
              <a:gd name="T58" fmla="*/ 40952738 w 344"/>
              <a:gd name="T59" fmla="*/ 195179256 h 345"/>
              <a:gd name="T60" fmla="*/ 30872113 w 344"/>
              <a:gd name="T61" fmla="*/ 185039940 h 345"/>
              <a:gd name="T62" fmla="*/ 21421725 w 344"/>
              <a:gd name="T63" fmla="*/ 175534281 h 345"/>
              <a:gd name="T64" fmla="*/ 14490700 w 344"/>
              <a:gd name="T65" fmla="*/ 163493992 h 345"/>
              <a:gd name="T66" fmla="*/ 7560469 w 344"/>
              <a:gd name="T67" fmla="*/ 150820045 h 345"/>
              <a:gd name="T68" fmla="*/ 3150394 w 344"/>
              <a:gd name="T69" fmla="*/ 137512441 h 345"/>
              <a:gd name="T70" fmla="*/ 0 w 344"/>
              <a:gd name="T71" fmla="*/ 123571179 h 345"/>
              <a:gd name="T72" fmla="*/ 0 w 344"/>
              <a:gd name="T73" fmla="*/ 108996260 h 345"/>
              <a:gd name="T74" fmla="*/ 630238 w 344"/>
              <a:gd name="T75" fmla="*/ 93787683 h 345"/>
              <a:gd name="T76" fmla="*/ 3150394 w 344"/>
              <a:gd name="T77" fmla="*/ 79212764 h 345"/>
              <a:gd name="T78" fmla="*/ 7560469 w 344"/>
              <a:gd name="T79" fmla="*/ 66538021 h 345"/>
              <a:gd name="T80" fmla="*/ 14490700 w 344"/>
              <a:gd name="T81" fmla="*/ 55132185 h 345"/>
              <a:gd name="T82" fmla="*/ 21421725 w 344"/>
              <a:gd name="T83" fmla="*/ 43091896 h 345"/>
              <a:gd name="T84" fmla="*/ 30872113 w 344"/>
              <a:gd name="T85" fmla="*/ 32318922 h 345"/>
              <a:gd name="T86" fmla="*/ 40952738 w 344"/>
              <a:gd name="T87" fmla="*/ 23446921 h 345"/>
              <a:gd name="T88" fmla="*/ 52923281 w 344"/>
              <a:gd name="T89" fmla="*/ 15842234 h 345"/>
              <a:gd name="T90" fmla="*/ 65524063 w 344"/>
              <a:gd name="T91" fmla="*/ 8872001 h 345"/>
              <a:gd name="T92" fmla="*/ 78755081 w 344"/>
              <a:gd name="T93" fmla="*/ 3801945 h 345"/>
              <a:gd name="T94" fmla="*/ 92615544 w 344"/>
              <a:gd name="T95" fmla="*/ 1900973 h 345"/>
              <a:gd name="T96" fmla="*/ 108366719 w 344"/>
              <a:gd name="T97" fmla="*/ 0 h 345"/>
              <a:gd name="T98" fmla="*/ 108366719 w 344"/>
              <a:gd name="T99" fmla="*/ 0 h 34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4"/>
              <a:gd name="T151" fmla="*/ 0 h 345"/>
              <a:gd name="T152" fmla="*/ 344 w 344"/>
              <a:gd name="T153" fmla="*/ 345 h 34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4" h="345">
                <a:moveTo>
                  <a:pt x="172" y="0"/>
                </a:moveTo>
                <a:lnTo>
                  <a:pt x="193" y="3"/>
                </a:lnTo>
                <a:lnTo>
                  <a:pt x="217" y="6"/>
                </a:lnTo>
                <a:lnTo>
                  <a:pt x="238" y="14"/>
                </a:lnTo>
                <a:lnTo>
                  <a:pt x="257" y="25"/>
                </a:lnTo>
                <a:lnTo>
                  <a:pt x="276" y="37"/>
                </a:lnTo>
                <a:lnTo>
                  <a:pt x="293" y="51"/>
                </a:lnTo>
                <a:lnTo>
                  <a:pt x="306" y="68"/>
                </a:lnTo>
                <a:lnTo>
                  <a:pt x="319" y="87"/>
                </a:lnTo>
                <a:lnTo>
                  <a:pt x="330" y="105"/>
                </a:lnTo>
                <a:lnTo>
                  <a:pt x="337" y="125"/>
                </a:lnTo>
                <a:lnTo>
                  <a:pt x="341" y="148"/>
                </a:lnTo>
                <a:lnTo>
                  <a:pt x="344" y="172"/>
                </a:lnTo>
                <a:lnTo>
                  <a:pt x="341" y="195"/>
                </a:lnTo>
                <a:lnTo>
                  <a:pt x="337" y="217"/>
                </a:lnTo>
                <a:lnTo>
                  <a:pt x="330" y="238"/>
                </a:lnTo>
                <a:lnTo>
                  <a:pt x="319" y="258"/>
                </a:lnTo>
                <a:lnTo>
                  <a:pt x="306" y="277"/>
                </a:lnTo>
                <a:lnTo>
                  <a:pt x="293" y="292"/>
                </a:lnTo>
                <a:lnTo>
                  <a:pt x="276" y="308"/>
                </a:lnTo>
                <a:lnTo>
                  <a:pt x="257" y="320"/>
                </a:lnTo>
                <a:lnTo>
                  <a:pt x="238" y="331"/>
                </a:lnTo>
                <a:lnTo>
                  <a:pt x="217" y="337"/>
                </a:lnTo>
                <a:lnTo>
                  <a:pt x="193" y="342"/>
                </a:lnTo>
                <a:lnTo>
                  <a:pt x="172" y="345"/>
                </a:lnTo>
                <a:lnTo>
                  <a:pt x="147" y="342"/>
                </a:lnTo>
                <a:lnTo>
                  <a:pt x="125" y="337"/>
                </a:lnTo>
                <a:lnTo>
                  <a:pt x="104" y="331"/>
                </a:lnTo>
                <a:lnTo>
                  <a:pt x="84" y="320"/>
                </a:lnTo>
                <a:lnTo>
                  <a:pt x="65" y="308"/>
                </a:lnTo>
                <a:lnTo>
                  <a:pt x="49" y="292"/>
                </a:lnTo>
                <a:lnTo>
                  <a:pt x="34" y="277"/>
                </a:lnTo>
                <a:lnTo>
                  <a:pt x="23" y="258"/>
                </a:lnTo>
                <a:lnTo>
                  <a:pt x="12" y="238"/>
                </a:lnTo>
                <a:lnTo>
                  <a:pt x="5" y="217"/>
                </a:lnTo>
                <a:lnTo>
                  <a:pt x="0" y="195"/>
                </a:lnTo>
                <a:lnTo>
                  <a:pt x="0" y="172"/>
                </a:lnTo>
                <a:lnTo>
                  <a:pt x="1" y="148"/>
                </a:lnTo>
                <a:lnTo>
                  <a:pt x="5" y="125"/>
                </a:lnTo>
                <a:lnTo>
                  <a:pt x="12" y="105"/>
                </a:lnTo>
                <a:lnTo>
                  <a:pt x="23" y="87"/>
                </a:lnTo>
                <a:lnTo>
                  <a:pt x="34" y="68"/>
                </a:lnTo>
                <a:lnTo>
                  <a:pt x="49" y="51"/>
                </a:lnTo>
                <a:lnTo>
                  <a:pt x="65" y="37"/>
                </a:lnTo>
                <a:lnTo>
                  <a:pt x="84" y="25"/>
                </a:lnTo>
                <a:lnTo>
                  <a:pt x="104" y="14"/>
                </a:lnTo>
                <a:lnTo>
                  <a:pt x="125" y="6"/>
                </a:lnTo>
                <a:lnTo>
                  <a:pt x="147" y="3"/>
                </a:lnTo>
                <a:lnTo>
                  <a:pt x="172" y="0"/>
                </a:lnTo>
                <a:close/>
              </a:path>
            </a:pathLst>
          </a:custGeom>
          <a:solidFill>
            <a:srgbClr val="EB6A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7" name="Freeform 415"/>
          <p:cNvSpPr>
            <a:spLocks/>
          </p:cNvSpPr>
          <p:nvPr/>
        </p:nvSpPr>
        <p:spPr bwMode="auto">
          <a:xfrm>
            <a:off x="8112125" y="2574925"/>
            <a:ext cx="273050" cy="274638"/>
          </a:xfrm>
          <a:custGeom>
            <a:avLst/>
            <a:gdLst>
              <a:gd name="T0" fmla="*/ 108366719 w 344"/>
              <a:gd name="T1" fmla="*/ 0 h 345"/>
              <a:gd name="T2" fmla="*/ 121597738 w 344"/>
              <a:gd name="T3" fmla="*/ 1900973 h 345"/>
              <a:gd name="T4" fmla="*/ 136718675 w 344"/>
              <a:gd name="T5" fmla="*/ 3801945 h 345"/>
              <a:gd name="T6" fmla="*/ 149948900 w 344"/>
              <a:gd name="T7" fmla="*/ 8872001 h 345"/>
              <a:gd name="T8" fmla="*/ 161920238 w 344"/>
              <a:gd name="T9" fmla="*/ 15842234 h 345"/>
              <a:gd name="T10" fmla="*/ 173890781 w 344"/>
              <a:gd name="T11" fmla="*/ 23446921 h 345"/>
              <a:gd name="T12" fmla="*/ 184601644 w 344"/>
              <a:gd name="T13" fmla="*/ 32318922 h 345"/>
              <a:gd name="T14" fmla="*/ 192792350 w 344"/>
              <a:gd name="T15" fmla="*/ 43091896 h 345"/>
              <a:gd name="T16" fmla="*/ 200982263 w 344"/>
              <a:gd name="T17" fmla="*/ 55132185 h 345"/>
              <a:gd name="T18" fmla="*/ 207913288 w 344"/>
              <a:gd name="T19" fmla="*/ 66538021 h 345"/>
              <a:gd name="T20" fmla="*/ 212323363 w 344"/>
              <a:gd name="T21" fmla="*/ 79212764 h 345"/>
              <a:gd name="T22" fmla="*/ 214843519 w 344"/>
              <a:gd name="T23" fmla="*/ 93787683 h 345"/>
              <a:gd name="T24" fmla="*/ 216733438 w 344"/>
              <a:gd name="T25" fmla="*/ 108996260 h 345"/>
              <a:gd name="T26" fmla="*/ 214843519 w 344"/>
              <a:gd name="T27" fmla="*/ 123571179 h 345"/>
              <a:gd name="T28" fmla="*/ 212323363 w 344"/>
              <a:gd name="T29" fmla="*/ 137512441 h 345"/>
              <a:gd name="T30" fmla="*/ 207913288 w 344"/>
              <a:gd name="T31" fmla="*/ 150820045 h 345"/>
              <a:gd name="T32" fmla="*/ 200982263 w 344"/>
              <a:gd name="T33" fmla="*/ 163493992 h 345"/>
              <a:gd name="T34" fmla="*/ 192792350 w 344"/>
              <a:gd name="T35" fmla="*/ 175534281 h 345"/>
              <a:gd name="T36" fmla="*/ 184601644 w 344"/>
              <a:gd name="T37" fmla="*/ 185039940 h 345"/>
              <a:gd name="T38" fmla="*/ 173890781 w 344"/>
              <a:gd name="T39" fmla="*/ 195179256 h 345"/>
              <a:gd name="T40" fmla="*/ 161920238 w 344"/>
              <a:gd name="T41" fmla="*/ 202783943 h 345"/>
              <a:gd name="T42" fmla="*/ 149948900 w 344"/>
              <a:gd name="T43" fmla="*/ 209754175 h 345"/>
              <a:gd name="T44" fmla="*/ 136718675 w 344"/>
              <a:gd name="T45" fmla="*/ 213556917 h 345"/>
              <a:gd name="T46" fmla="*/ 121597738 w 344"/>
              <a:gd name="T47" fmla="*/ 216725204 h 345"/>
              <a:gd name="T48" fmla="*/ 108366719 w 344"/>
              <a:gd name="T49" fmla="*/ 218626177 h 345"/>
              <a:gd name="T50" fmla="*/ 92615544 w 344"/>
              <a:gd name="T51" fmla="*/ 216725204 h 345"/>
              <a:gd name="T52" fmla="*/ 78755081 w 344"/>
              <a:gd name="T53" fmla="*/ 213556917 h 345"/>
              <a:gd name="T54" fmla="*/ 65524063 w 344"/>
              <a:gd name="T55" fmla="*/ 209754175 h 345"/>
              <a:gd name="T56" fmla="*/ 52923281 w 344"/>
              <a:gd name="T57" fmla="*/ 202783943 h 345"/>
              <a:gd name="T58" fmla="*/ 40952738 w 344"/>
              <a:gd name="T59" fmla="*/ 195179256 h 345"/>
              <a:gd name="T60" fmla="*/ 30872113 w 344"/>
              <a:gd name="T61" fmla="*/ 185039940 h 345"/>
              <a:gd name="T62" fmla="*/ 21421725 w 344"/>
              <a:gd name="T63" fmla="*/ 175534281 h 345"/>
              <a:gd name="T64" fmla="*/ 14490700 w 344"/>
              <a:gd name="T65" fmla="*/ 163493992 h 345"/>
              <a:gd name="T66" fmla="*/ 7560469 w 344"/>
              <a:gd name="T67" fmla="*/ 150820045 h 345"/>
              <a:gd name="T68" fmla="*/ 3150394 w 344"/>
              <a:gd name="T69" fmla="*/ 137512441 h 345"/>
              <a:gd name="T70" fmla="*/ 0 w 344"/>
              <a:gd name="T71" fmla="*/ 123571179 h 345"/>
              <a:gd name="T72" fmla="*/ 0 w 344"/>
              <a:gd name="T73" fmla="*/ 108996260 h 345"/>
              <a:gd name="T74" fmla="*/ 630238 w 344"/>
              <a:gd name="T75" fmla="*/ 93787683 h 345"/>
              <a:gd name="T76" fmla="*/ 3150394 w 344"/>
              <a:gd name="T77" fmla="*/ 79212764 h 345"/>
              <a:gd name="T78" fmla="*/ 7560469 w 344"/>
              <a:gd name="T79" fmla="*/ 66538021 h 345"/>
              <a:gd name="T80" fmla="*/ 14490700 w 344"/>
              <a:gd name="T81" fmla="*/ 55132185 h 345"/>
              <a:gd name="T82" fmla="*/ 21421725 w 344"/>
              <a:gd name="T83" fmla="*/ 43091896 h 345"/>
              <a:gd name="T84" fmla="*/ 30872113 w 344"/>
              <a:gd name="T85" fmla="*/ 32318922 h 345"/>
              <a:gd name="T86" fmla="*/ 40952738 w 344"/>
              <a:gd name="T87" fmla="*/ 23446921 h 345"/>
              <a:gd name="T88" fmla="*/ 52923281 w 344"/>
              <a:gd name="T89" fmla="*/ 15842234 h 345"/>
              <a:gd name="T90" fmla="*/ 65524063 w 344"/>
              <a:gd name="T91" fmla="*/ 8872001 h 345"/>
              <a:gd name="T92" fmla="*/ 78755081 w 344"/>
              <a:gd name="T93" fmla="*/ 3801945 h 345"/>
              <a:gd name="T94" fmla="*/ 92615544 w 344"/>
              <a:gd name="T95" fmla="*/ 1900973 h 345"/>
              <a:gd name="T96" fmla="*/ 108366719 w 344"/>
              <a:gd name="T97" fmla="*/ 0 h 345"/>
              <a:gd name="T98" fmla="*/ 108366719 w 344"/>
              <a:gd name="T99" fmla="*/ 0 h 34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4"/>
              <a:gd name="T151" fmla="*/ 0 h 345"/>
              <a:gd name="T152" fmla="*/ 344 w 344"/>
              <a:gd name="T153" fmla="*/ 345 h 34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4" h="345">
                <a:moveTo>
                  <a:pt x="172" y="0"/>
                </a:moveTo>
                <a:lnTo>
                  <a:pt x="193" y="3"/>
                </a:lnTo>
                <a:lnTo>
                  <a:pt x="217" y="6"/>
                </a:lnTo>
                <a:lnTo>
                  <a:pt x="238" y="14"/>
                </a:lnTo>
                <a:lnTo>
                  <a:pt x="257" y="25"/>
                </a:lnTo>
                <a:lnTo>
                  <a:pt x="276" y="37"/>
                </a:lnTo>
                <a:lnTo>
                  <a:pt x="293" y="51"/>
                </a:lnTo>
                <a:lnTo>
                  <a:pt x="306" y="68"/>
                </a:lnTo>
                <a:lnTo>
                  <a:pt x="319" y="87"/>
                </a:lnTo>
                <a:lnTo>
                  <a:pt x="330" y="105"/>
                </a:lnTo>
                <a:lnTo>
                  <a:pt x="337" y="125"/>
                </a:lnTo>
                <a:lnTo>
                  <a:pt x="341" y="148"/>
                </a:lnTo>
                <a:lnTo>
                  <a:pt x="344" y="172"/>
                </a:lnTo>
                <a:lnTo>
                  <a:pt x="341" y="195"/>
                </a:lnTo>
                <a:lnTo>
                  <a:pt x="337" y="217"/>
                </a:lnTo>
                <a:lnTo>
                  <a:pt x="330" y="238"/>
                </a:lnTo>
                <a:lnTo>
                  <a:pt x="319" y="258"/>
                </a:lnTo>
                <a:lnTo>
                  <a:pt x="306" y="277"/>
                </a:lnTo>
                <a:lnTo>
                  <a:pt x="293" y="292"/>
                </a:lnTo>
                <a:lnTo>
                  <a:pt x="276" y="308"/>
                </a:lnTo>
                <a:lnTo>
                  <a:pt x="257" y="320"/>
                </a:lnTo>
                <a:lnTo>
                  <a:pt x="238" y="331"/>
                </a:lnTo>
                <a:lnTo>
                  <a:pt x="217" y="337"/>
                </a:lnTo>
                <a:lnTo>
                  <a:pt x="193" y="342"/>
                </a:lnTo>
                <a:lnTo>
                  <a:pt x="172" y="345"/>
                </a:lnTo>
                <a:lnTo>
                  <a:pt x="147" y="342"/>
                </a:lnTo>
                <a:lnTo>
                  <a:pt x="125" y="337"/>
                </a:lnTo>
                <a:lnTo>
                  <a:pt x="104" y="331"/>
                </a:lnTo>
                <a:lnTo>
                  <a:pt x="84" y="320"/>
                </a:lnTo>
                <a:lnTo>
                  <a:pt x="65" y="308"/>
                </a:lnTo>
                <a:lnTo>
                  <a:pt x="49" y="292"/>
                </a:lnTo>
                <a:lnTo>
                  <a:pt x="34" y="277"/>
                </a:lnTo>
                <a:lnTo>
                  <a:pt x="23" y="258"/>
                </a:lnTo>
                <a:lnTo>
                  <a:pt x="12" y="238"/>
                </a:lnTo>
                <a:lnTo>
                  <a:pt x="5" y="217"/>
                </a:lnTo>
                <a:lnTo>
                  <a:pt x="0" y="195"/>
                </a:lnTo>
                <a:lnTo>
                  <a:pt x="0" y="172"/>
                </a:lnTo>
                <a:lnTo>
                  <a:pt x="1" y="148"/>
                </a:lnTo>
                <a:lnTo>
                  <a:pt x="5" y="125"/>
                </a:lnTo>
                <a:lnTo>
                  <a:pt x="12" y="105"/>
                </a:lnTo>
                <a:lnTo>
                  <a:pt x="23" y="87"/>
                </a:lnTo>
                <a:lnTo>
                  <a:pt x="34" y="68"/>
                </a:lnTo>
                <a:lnTo>
                  <a:pt x="49" y="51"/>
                </a:lnTo>
                <a:lnTo>
                  <a:pt x="65" y="37"/>
                </a:lnTo>
                <a:lnTo>
                  <a:pt x="84" y="25"/>
                </a:lnTo>
                <a:lnTo>
                  <a:pt x="104" y="14"/>
                </a:lnTo>
                <a:lnTo>
                  <a:pt x="125" y="6"/>
                </a:lnTo>
                <a:lnTo>
                  <a:pt x="147" y="3"/>
                </a:lnTo>
                <a:lnTo>
                  <a:pt x="172" y="0"/>
                </a:lnTo>
              </a:path>
            </a:pathLst>
          </a:custGeom>
          <a:noFill/>
          <a:ln w="3175">
            <a:solidFill>
              <a:srgbClr val="CCCC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8" name="Freeform 416"/>
          <p:cNvSpPr>
            <a:spLocks/>
          </p:cNvSpPr>
          <p:nvPr/>
        </p:nvSpPr>
        <p:spPr bwMode="auto">
          <a:xfrm>
            <a:off x="8229600" y="2573338"/>
            <a:ext cx="157163" cy="276225"/>
          </a:xfrm>
          <a:custGeom>
            <a:avLst/>
            <a:gdLst>
              <a:gd name="T0" fmla="*/ 15751225 w 198"/>
              <a:gd name="T1" fmla="*/ 0 h 349"/>
              <a:gd name="T2" fmla="*/ 15751225 w 198"/>
              <a:gd name="T3" fmla="*/ 1878963 h 349"/>
              <a:gd name="T4" fmla="*/ 28982286 w 198"/>
              <a:gd name="T5" fmla="*/ 3758718 h 349"/>
              <a:gd name="T6" fmla="*/ 44103272 w 198"/>
              <a:gd name="T7" fmla="*/ 6264530 h 349"/>
              <a:gd name="T8" fmla="*/ 55443614 w 198"/>
              <a:gd name="T9" fmla="*/ 10649305 h 349"/>
              <a:gd name="T10" fmla="*/ 68044435 w 198"/>
              <a:gd name="T11" fmla="*/ 17539892 h 349"/>
              <a:gd name="T12" fmla="*/ 80015811 w 198"/>
              <a:gd name="T13" fmla="*/ 25684176 h 349"/>
              <a:gd name="T14" fmla="*/ 90725914 w 198"/>
              <a:gd name="T15" fmla="*/ 33827669 h 349"/>
              <a:gd name="T16" fmla="*/ 99546885 w 198"/>
              <a:gd name="T17" fmla="*/ 44476974 h 349"/>
              <a:gd name="T18" fmla="*/ 107107378 w 198"/>
              <a:gd name="T19" fmla="*/ 56379185 h 349"/>
              <a:gd name="T20" fmla="*/ 115298111 w 198"/>
              <a:gd name="T21" fmla="*/ 68907453 h 349"/>
              <a:gd name="T22" fmla="*/ 119077960 w 198"/>
              <a:gd name="T23" fmla="*/ 79556757 h 349"/>
              <a:gd name="T24" fmla="*/ 122858603 w 198"/>
              <a:gd name="T25" fmla="*/ 108999651 h 349"/>
              <a:gd name="T26" fmla="*/ 120967885 w 198"/>
              <a:gd name="T27" fmla="*/ 123407674 h 349"/>
              <a:gd name="T28" fmla="*/ 119077960 w 198"/>
              <a:gd name="T29" fmla="*/ 137188848 h 349"/>
              <a:gd name="T30" fmla="*/ 114037632 w 198"/>
              <a:gd name="T31" fmla="*/ 150343965 h 349"/>
              <a:gd name="T32" fmla="*/ 108997303 w 198"/>
              <a:gd name="T33" fmla="*/ 158487458 h 349"/>
              <a:gd name="T34" fmla="*/ 99546885 w 198"/>
              <a:gd name="T35" fmla="*/ 173522329 h 349"/>
              <a:gd name="T36" fmla="*/ 90725914 w 198"/>
              <a:gd name="T37" fmla="*/ 183544785 h 349"/>
              <a:gd name="T38" fmla="*/ 80015811 w 198"/>
              <a:gd name="T39" fmla="*/ 192941975 h 349"/>
              <a:gd name="T40" fmla="*/ 68044435 w 198"/>
              <a:gd name="T41" fmla="*/ 201085468 h 349"/>
              <a:gd name="T42" fmla="*/ 56704093 w 198"/>
              <a:gd name="T43" fmla="*/ 207976055 h 349"/>
              <a:gd name="T44" fmla="*/ 44103272 w 198"/>
              <a:gd name="T45" fmla="*/ 211734773 h 349"/>
              <a:gd name="T46" fmla="*/ 28982286 w 198"/>
              <a:gd name="T47" fmla="*/ 214240585 h 349"/>
              <a:gd name="T48" fmla="*/ 15751225 w 198"/>
              <a:gd name="T49" fmla="*/ 216746397 h 349"/>
              <a:gd name="T50" fmla="*/ 0 w 198"/>
              <a:gd name="T51" fmla="*/ 214240585 h 349"/>
              <a:gd name="T52" fmla="*/ 0 w 198"/>
              <a:gd name="T53" fmla="*/ 216746397 h 349"/>
              <a:gd name="T54" fmla="*/ 15751225 w 198"/>
              <a:gd name="T55" fmla="*/ 218625360 h 349"/>
              <a:gd name="T56" fmla="*/ 28982286 w 198"/>
              <a:gd name="T57" fmla="*/ 216746397 h 349"/>
              <a:gd name="T58" fmla="*/ 44103272 w 198"/>
              <a:gd name="T59" fmla="*/ 213613736 h 349"/>
              <a:gd name="T60" fmla="*/ 58594018 w 198"/>
              <a:gd name="T61" fmla="*/ 209855018 h 349"/>
              <a:gd name="T62" fmla="*/ 69935154 w 198"/>
              <a:gd name="T63" fmla="*/ 202964431 h 349"/>
              <a:gd name="T64" fmla="*/ 81905736 w 198"/>
              <a:gd name="T65" fmla="*/ 194820938 h 349"/>
              <a:gd name="T66" fmla="*/ 92616632 w 198"/>
              <a:gd name="T67" fmla="*/ 185424540 h 349"/>
              <a:gd name="T68" fmla="*/ 101436810 w 198"/>
              <a:gd name="T69" fmla="*/ 176028141 h 349"/>
              <a:gd name="T70" fmla="*/ 107107378 w 198"/>
              <a:gd name="T71" fmla="*/ 167883856 h 349"/>
              <a:gd name="T72" fmla="*/ 115927556 w 198"/>
              <a:gd name="T73" fmla="*/ 150343965 h 349"/>
              <a:gd name="T74" fmla="*/ 120967885 w 198"/>
              <a:gd name="T75" fmla="*/ 137188848 h 349"/>
              <a:gd name="T76" fmla="*/ 122858603 w 198"/>
              <a:gd name="T77" fmla="*/ 123407674 h 349"/>
              <a:gd name="T78" fmla="*/ 124748528 w 198"/>
              <a:gd name="T79" fmla="*/ 108999651 h 349"/>
              <a:gd name="T80" fmla="*/ 120967885 w 198"/>
              <a:gd name="T81" fmla="*/ 79556757 h 349"/>
              <a:gd name="T82" fmla="*/ 115298111 w 198"/>
              <a:gd name="T83" fmla="*/ 65148735 h 349"/>
              <a:gd name="T84" fmla="*/ 108997303 w 198"/>
              <a:gd name="T85" fmla="*/ 54499430 h 349"/>
              <a:gd name="T86" fmla="*/ 101436810 w 198"/>
              <a:gd name="T87" fmla="*/ 42597219 h 349"/>
              <a:gd name="T88" fmla="*/ 92616632 w 198"/>
              <a:gd name="T89" fmla="*/ 31947914 h 349"/>
              <a:gd name="T90" fmla="*/ 81905736 w 198"/>
              <a:gd name="T91" fmla="*/ 23178364 h 349"/>
              <a:gd name="T92" fmla="*/ 69935154 w 198"/>
              <a:gd name="T93" fmla="*/ 15660929 h 349"/>
              <a:gd name="T94" fmla="*/ 59224257 w 198"/>
              <a:gd name="T95" fmla="*/ 8770342 h 349"/>
              <a:gd name="T96" fmla="*/ 44103272 w 198"/>
              <a:gd name="T97" fmla="*/ 3758718 h 349"/>
              <a:gd name="T98" fmla="*/ 28982286 w 198"/>
              <a:gd name="T99" fmla="*/ 1878963 h 349"/>
              <a:gd name="T100" fmla="*/ 15751225 w 198"/>
              <a:gd name="T101" fmla="*/ 0 h 34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98"/>
              <a:gd name="T154" fmla="*/ 0 h 349"/>
              <a:gd name="T155" fmla="*/ 198 w 198"/>
              <a:gd name="T156" fmla="*/ 349 h 34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98" h="349">
                <a:moveTo>
                  <a:pt x="25" y="0"/>
                </a:moveTo>
                <a:lnTo>
                  <a:pt x="25" y="3"/>
                </a:lnTo>
                <a:lnTo>
                  <a:pt x="46" y="6"/>
                </a:lnTo>
                <a:lnTo>
                  <a:pt x="70" y="10"/>
                </a:lnTo>
                <a:lnTo>
                  <a:pt x="88" y="17"/>
                </a:lnTo>
                <a:lnTo>
                  <a:pt x="108" y="28"/>
                </a:lnTo>
                <a:lnTo>
                  <a:pt x="127" y="41"/>
                </a:lnTo>
                <a:lnTo>
                  <a:pt x="144" y="54"/>
                </a:lnTo>
                <a:lnTo>
                  <a:pt x="158" y="71"/>
                </a:lnTo>
                <a:lnTo>
                  <a:pt x="170" y="90"/>
                </a:lnTo>
                <a:lnTo>
                  <a:pt x="183" y="110"/>
                </a:lnTo>
                <a:lnTo>
                  <a:pt x="189" y="127"/>
                </a:lnTo>
                <a:lnTo>
                  <a:pt x="195" y="174"/>
                </a:lnTo>
                <a:lnTo>
                  <a:pt x="192" y="197"/>
                </a:lnTo>
                <a:lnTo>
                  <a:pt x="189" y="219"/>
                </a:lnTo>
                <a:lnTo>
                  <a:pt x="181" y="240"/>
                </a:lnTo>
                <a:lnTo>
                  <a:pt x="173" y="253"/>
                </a:lnTo>
                <a:lnTo>
                  <a:pt x="158" y="277"/>
                </a:lnTo>
                <a:lnTo>
                  <a:pt x="144" y="293"/>
                </a:lnTo>
                <a:lnTo>
                  <a:pt x="127" y="308"/>
                </a:lnTo>
                <a:lnTo>
                  <a:pt x="108" y="321"/>
                </a:lnTo>
                <a:lnTo>
                  <a:pt x="90" y="332"/>
                </a:lnTo>
                <a:lnTo>
                  <a:pt x="70" y="338"/>
                </a:lnTo>
                <a:lnTo>
                  <a:pt x="46" y="342"/>
                </a:lnTo>
                <a:lnTo>
                  <a:pt x="25" y="346"/>
                </a:lnTo>
                <a:lnTo>
                  <a:pt x="0" y="342"/>
                </a:lnTo>
                <a:lnTo>
                  <a:pt x="0" y="346"/>
                </a:lnTo>
                <a:lnTo>
                  <a:pt x="25" y="349"/>
                </a:lnTo>
                <a:lnTo>
                  <a:pt x="46" y="346"/>
                </a:lnTo>
                <a:lnTo>
                  <a:pt x="70" y="341"/>
                </a:lnTo>
                <a:lnTo>
                  <a:pt x="93" y="335"/>
                </a:lnTo>
                <a:lnTo>
                  <a:pt x="111" y="324"/>
                </a:lnTo>
                <a:lnTo>
                  <a:pt x="130" y="311"/>
                </a:lnTo>
                <a:lnTo>
                  <a:pt x="147" y="296"/>
                </a:lnTo>
                <a:lnTo>
                  <a:pt x="161" y="281"/>
                </a:lnTo>
                <a:lnTo>
                  <a:pt x="170" y="268"/>
                </a:lnTo>
                <a:lnTo>
                  <a:pt x="184" y="240"/>
                </a:lnTo>
                <a:lnTo>
                  <a:pt x="192" y="219"/>
                </a:lnTo>
                <a:lnTo>
                  <a:pt x="195" y="197"/>
                </a:lnTo>
                <a:lnTo>
                  <a:pt x="198" y="174"/>
                </a:lnTo>
                <a:lnTo>
                  <a:pt x="192" y="127"/>
                </a:lnTo>
                <a:lnTo>
                  <a:pt x="183" y="104"/>
                </a:lnTo>
                <a:lnTo>
                  <a:pt x="173" y="87"/>
                </a:lnTo>
                <a:lnTo>
                  <a:pt x="161" y="68"/>
                </a:lnTo>
                <a:lnTo>
                  <a:pt x="147" y="51"/>
                </a:lnTo>
                <a:lnTo>
                  <a:pt x="130" y="37"/>
                </a:lnTo>
                <a:lnTo>
                  <a:pt x="111" y="25"/>
                </a:lnTo>
                <a:lnTo>
                  <a:pt x="94" y="14"/>
                </a:lnTo>
                <a:lnTo>
                  <a:pt x="70" y="6"/>
                </a:lnTo>
                <a:lnTo>
                  <a:pt x="46" y="3"/>
                </a:lnTo>
                <a:lnTo>
                  <a:pt x="25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9" name="Freeform 417"/>
          <p:cNvSpPr>
            <a:spLocks/>
          </p:cNvSpPr>
          <p:nvPr/>
        </p:nvSpPr>
        <p:spPr bwMode="auto">
          <a:xfrm>
            <a:off x="8129588" y="2778125"/>
            <a:ext cx="100012" cy="69850"/>
          </a:xfrm>
          <a:custGeom>
            <a:avLst/>
            <a:gdLst>
              <a:gd name="T0" fmla="*/ 80019201 w 125"/>
              <a:gd name="T1" fmla="*/ 53502691 h 87"/>
              <a:gd name="T2" fmla="*/ 65935911 w 125"/>
              <a:gd name="T3" fmla="*/ 50923861 h 87"/>
              <a:gd name="T4" fmla="*/ 52492698 w 125"/>
              <a:gd name="T5" fmla="*/ 47056420 h 87"/>
              <a:gd name="T6" fmla="*/ 44170900 w 125"/>
              <a:gd name="T7" fmla="*/ 41899563 h 87"/>
              <a:gd name="T8" fmla="*/ 28166580 w 125"/>
              <a:gd name="T9" fmla="*/ 31585849 h 87"/>
              <a:gd name="T10" fmla="*/ 8961875 w 125"/>
              <a:gd name="T11" fmla="*/ 11603129 h 87"/>
              <a:gd name="T12" fmla="*/ 1920230 w 125"/>
              <a:gd name="T13" fmla="*/ 0 h 87"/>
              <a:gd name="T14" fmla="*/ 640077 w 125"/>
              <a:gd name="T15" fmla="*/ 644707 h 87"/>
              <a:gd name="T16" fmla="*/ 0 w 125"/>
              <a:gd name="T17" fmla="*/ 1934122 h 87"/>
              <a:gd name="T18" fmla="*/ 6401568 w 125"/>
              <a:gd name="T19" fmla="*/ 14181156 h 87"/>
              <a:gd name="T20" fmla="*/ 26246349 w 125"/>
              <a:gd name="T21" fmla="*/ 33519168 h 87"/>
              <a:gd name="T22" fmla="*/ 34568148 w 125"/>
              <a:gd name="T23" fmla="*/ 39965440 h 87"/>
              <a:gd name="T24" fmla="*/ 52492698 w 125"/>
              <a:gd name="T25" fmla="*/ 48989739 h 87"/>
              <a:gd name="T26" fmla="*/ 65935911 w 125"/>
              <a:gd name="T27" fmla="*/ 52857984 h 87"/>
              <a:gd name="T28" fmla="*/ 80019201 w 125"/>
              <a:gd name="T29" fmla="*/ 56080718 h 87"/>
              <a:gd name="T30" fmla="*/ 80019201 w 125"/>
              <a:gd name="T31" fmla="*/ 53502691 h 8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5"/>
              <a:gd name="T49" fmla="*/ 0 h 87"/>
              <a:gd name="T50" fmla="*/ 125 w 125"/>
              <a:gd name="T51" fmla="*/ 87 h 8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5" h="87">
                <a:moveTo>
                  <a:pt x="125" y="83"/>
                </a:moveTo>
                <a:lnTo>
                  <a:pt x="103" y="79"/>
                </a:lnTo>
                <a:lnTo>
                  <a:pt x="82" y="73"/>
                </a:lnTo>
                <a:lnTo>
                  <a:pt x="69" y="65"/>
                </a:lnTo>
                <a:lnTo>
                  <a:pt x="44" y="49"/>
                </a:lnTo>
                <a:lnTo>
                  <a:pt x="14" y="18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10" y="22"/>
                </a:lnTo>
                <a:lnTo>
                  <a:pt x="41" y="52"/>
                </a:lnTo>
                <a:lnTo>
                  <a:pt x="54" y="62"/>
                </a:lnTo>
                <a:lnTo>
                  <a:pt x="82" y="76"/>
                </a:lnTo>
                <a:lnTo>
                  <a:pt x="103" y="82"/>
                </a:lnTo>
                <a:lnTo>
                  <a:pt x="125" y="87"/>
                </a:lnTo>
                <a:lnTo>
                  <a:pt x="125" y="83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0" name="Freeform 418"/>
          <p:cNvSpPr>
            <a:spLocks/>
          </p:cNvSpPr>
          <p:nvPr/>
        </p:nvSpPr>
        <p:spPr bwMode="auto">
          <a:xfrm>
            <a:off x="8110538" y="2711450"/>
            <a:ext cx="28575" cy="84138"/>
          </a:xfrm>
          <a:custGeom>
            <a:avLst/>
            <a:gdLst>
              <a:gd name="T0" fmla="*/ 17330329 w 35"/>
              <a:gd name="T1" fmla="*/ 53176002 h 107"/>
              <a:gd name="T2" fmla="*/ 18663557 w 35"/>
              <a:gd name="T3" fmla="*/ 53176002 h 107"/>
              <a:gd name="T4" fmla="*/ 11331212 w 35"/>
              <a:gd name="T5" fmla="*/ 40809289 h 107"/>
              <a:gd name="T6" fmla="*/ 5999117 w 35"/>
              <a:gd name="T7" fmla="*/ 27824515 h 107"/>
              <a:gd name="T8" fmla="*/ 3999684 w 35"/>
              <a:gd name="T9" fmla="*/ 17931616 h 107"/>
              <a:gd name="T10" fmla="*/ 3999684 w 35"/>
              <a:gd name="T11" fmla="*/ 0 h 107"/>
              <a:gd name="T12" fmla="*/ 1999434 w 35"/>
              <a:gd name="T13" fmla="*/ 0 h 107"/>
              <a:gd name="T14" fmla="*/ 0 w 35"/>
              <a:gd name="T15" fmla="*/ 0 h 107"/>
              <a:gd name="T16" fmla="*/ 0 w 35"/>
              <a:gd name="T17" fmla="*/ 10511746 h 107"/>
              <a:gd name="T18" fmla="*/ 3999684 w 35"/>
              <a:gd name="T19" fmla="*/ 27824515 h 107"/>
              <a:gd name="T20" fmla="*/ 9331779 w 35"/>
              <a:gd name="T21" fmla="*/ 40809289 h 107"/>
              <a:gd name="T22" fmla="*/ 23329446 w 35"/>
              <a:gd name="T23" fmla="*/ 66160776 h 107"/>
              <a:gd name="T24" fmla="*/ 16664124 w 35"/>
              <a:gd name="T25" fmla="*/ 54412910 h 107"/>
              <a:gd name="T26" fmla="*/ 17330329 w 35"/>
              <a:gd name="T27" fmla="*/ 53176002 h 10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5"/>
              <a:gd name="T43" fmla="*/ 0 h 107"/>
              <a:gd name="T44" fmla="*/ 35 w 35"/>
              <a:gd name="T45" fmla="*/ 107 h 10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5" h="107">
                <a:moveTo>
                  <a:pt x="26" y="86"/>
                </a:moveTo>
                <a:lnTo>
                  <a:pt x="28" y="86"/>
                </a:lnTo>
                <a:lnTo>
                  <a:pt x="17" y="66"/>
                </a:lnTo>
                <a:lnTo>
                  <a:pt x="9" y="45"/>
                </a:lnTo>
                <a:lnTo>
                  <a:pt x="6" y="29"/>
                </a:lnTo>
                <a:lnTo>
                  <a:pt x="6" y="0"/>
                </a:lnTo>
                <a:lnTo>
                  <a:pt x="3" y="0"/>
                </a:lnTo>
                <a:lnTo>
                  <a:pt x="0" y="0"/>
                </a:lnTo>
                <a:lnTo>
                  <a:pt x="0" y="17"/>
                </a:lnTo>
                <a:lnTo>
                  <a:pt x="6" y="45"/>
                </a:lnTo>
                <a:lnTo>
                  <a:pt x="14" y="66"/>
                </a:lnTo>
                <a:lnTo>
                  <a:pt x="35" y="107"/>
                </a:lnTo>
                <a:lnTo>
                  <a:pt x="25" y="88"/>
                </a:lnTo>
                <a:lnTo>
                  <a:pt x="26" y="86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1" name="Freeform 419"/>
          <p:cNvSpPr>
            <a:spLocks/>
          </p:cNvSpPr>
          <p:nvPr/>
        </p:nvSpPr>
        <p:spPr bwMode="auto">
          <a:xfrm>
            <a:off x="8110538" y="2573338"/>
            <a:ext cx="138112" cy="155575"/>
          </a:xfrm>
          <a:custGeom>
            <a:avLst/>
            <a:gdLst>
              <a:gd name="T0" fmla="*/ 1868853 w 175"/>
              <a:gd name="T1" fmla="*/ 108516327 h 197"/>
              <a:gd name="T2" fmla="*/ 2491540 w 175"/>
              <a:gd name="T3" fmla="*/ 108516327 h 197"/>
              <a:gd name="T4" fmla="*/ 3736916 w 175"/>
              <a:gd name="T5" fmla="*/ 93548748 h 197"/>
              <a:gd name="T6" fmla="*/ 5605769 w 175"/>
              <a:gd name="T7" fmla="*/ 79205049 h 197"/>
              <a:gd name="T8" fmla="*/ 9342685 w 175"/>
              <a:gd name="T9" fmla="*/ 68602257 h 197"/>
              <a:gd name="T10" fmla="*/ 24291139 w 175"/>
              <a:gd name="T11" fmla="*/ 44279646 h 197"/>
              <a:gd name="T12" fmla="*/ 33633823 w 175"/>
              <a:gd name="T13" fmla="*/ 33677644 h 197"/>
              <a:gd name="T14" fmla="*/ 42977298 w 175"/>
              <a:gd name="T15" fmla="*/ 25570370 h 197"/>
              <a:gd name="T16" fmla="*/ 58548439 w 175"/>
              <a:gd name="T17" fmla="*/ 15591458 h 197"/>
              <a:gd name="T18" fmla="*/ 66645748 w 175"/>
              <a:gd name="T19" fmla="*/ 10602002 h 197"/>
              <a:gd name="T20" fmla="*/ 79725349 w 175"/>
              <a:gd name="T21" fmla="*/ 6236425 h 197"/>
              <a:gd name="T22" fmla="*/ 93428427 w 175"/>
              <a:gd name="T23" fmla="*/ 3741697 h 197"/>
              <a:gd name="T24" fmla="*/ 108999569 w 175"/>
              <a:gd name="T25" fmla="*/ 1870849 h 197"/>
              <a:gd name="T26" fmla="*/ 108999569 w 175"/>
              <a:gd name="T27" fmla="*/ 0 h 197"/>
              <a:gd name="T28" fmla="*/ 108999569 w 175"/>
              <a:gd name="T29" fmla="*/ 0 h 197"/>
              <a:gd name="T30" fmla="*/ 93428427 w 175"/>
              <a:gd name="T31" fmla="*/ 1870849 h 197"/>
              <a:gd name="T32" fmla="*/ 79725349 w 175"/>
              <a:gd name="T33" fmla="*/ 3741697 h 197"/>
              <a:gd name="T34" fmla="*/ 66645748 w 175"/>
              <a:gd name="T35" fmla="*/ 8731153 h 197"/>
              <a:gd name="T36" fmla="*/ 49205754 w 175"/>
              <a:gd name="T37" fmla="*/ 17462307 h 197"/>
              <a:gd name="T38" fmla="*/ 41108445 w 175"/>
              <a:gd name="T39" fmla="*/ 23075642 h 197"/>
              <a:gd name="T40" fmla="*/ 31765760 w 175"/>
              <a:gd name="T41" fmla="*/ 31806795 h 197"/>
              <a:gd name="T42" fmla="*/ 21799598 w 175"/>
              <a:gd name="T43" fmla="*/ 42408797 h 197"/>
              <a:gd name="T44" fmla="*/ 9342685 w 175"/>
              <a:gd name="T45" fmla="*/ 64860560 h 197"/>
              <a:gd name="T46" fmla="*/ 3736916 w 175"/>
              <a:gd name="T47" fmla="*/ 79205049 h 197"/>
              <a:gd name="T48" fmla="*/ 1868853 w 175"/>
              <a:gd name="T49" fmla="*/ 93548748 h 197"/>
              <a:gd name="T50" fmla="*/ 0 w 175"/>
              <a:gd name="T51" fmla="*/ 122860815 h 197"/>
              <a:gd name="T52" fmla="*/ 0 w 175"/>
              <a:gd name="T53" fmla="*/ 108516327 h 197"/>
              <a:gd name="T54" fmla="*/ 1868853 w 175"/>
              <a:gd name="T55" fmla="*/ 108516327 h 19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75"/>
              <a:gd name="T85" fmla="*/ 0 h 197"/>
              <a:gd name="T86" fmla="*/ 175 w 175"/>
              <a:gd name="T87" fmla="*/ 197 h 19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75" h="197">
                <a:moveTo>
                  <a:pt x="3" y="174"/>
                </a:moveTo>
                <a:lnTo>
                  <a:pt x="4" y="174"/>
                </a:lnTo>
                <a:lnTo>
                  <a:pt x="6" y="150"/>
                </a:lnTo>
                <a:lnTo>
                  <a:pt x="9" y="127"/>
                </a:lnTo>
                <a:lnTo>
                  <a:pt x="15" y="110"/>
                </a:lnTo>
                <a:lnTo>
                  <a:pt x="39" y="71"/>
                </a:lnTo>
                <a:lnTo>
                  <a:pt x="54" y="54"/>
                </a:lnTo>
                <a:lnTo>
                  <a:pt x="69" y="41"/>
                </a:lnTo>
                <a:lnTo>
                  <a:pt x="94" y="25"/>
                </a:lnTo>
                <a:lnTo>
                  <a:pt x="107" y="17"/>
                </a:lnTo>
                <a:lnTo>
                  <a:pt x="128" y="10"/>
                </a:lnTo>
                <a:lnTo>
                  <a:pt x="150" y="6"/>
                </a:lnTo>
                <a:lnTo>
                  <a:pt x="175" y="3"/>
                </a:lnTo>
                <a:lnTo>
                  <a:pt x="175" y="0"/>
                </a:lnTo>
                <a:lnTo>
                  <a:pt x="150" y="3"/>
                </a:lnTo>
                <a:lnTo>
                  <a:pt x="128" y="6"/>
                </a:lnTo>
                <a:lnTo>
                  <a:pt x="107" y="14"/>
                </a:lnTo>
                <a:lnTo>
                  <a:pt x="79" y="28"/>
                </a:lnTo>
                <a:lnTo>
                  <a:pt x="66" y="37"/>
                </a:lnTo>
                <a:lnTo>
                  <a:pt x="51" y="51"/>
                </a:lnTo>
                <a:lnTo>
                  <a:pt x="35" y="68"/>
                </a:lnTo>
                <a:lnTo>
                  <a:pt x="15" y="104"/>
                </a:lnTo>
                <a:lnTo>
                  <a:pt x="6" y="127"/>
                </a:lnTo>
                <a:lnTo>
                  <a:pt x="3" y="150"/>
                </a:lnTo>
                <a:lnTo>
                  <a:pt x="0" y="197"/>
                </a:lnTo>
                <a:lnTo>
                  <a:pt x="0" y="174"/>
                </a:lnTo>
                <a:lnTo>
                  <a:pt x="3" y="174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2" name="Freeform 420"/>
          <p:cNvSpPr>
            <a:spLocks/>
          </p:cNvSpPr>
          <p:nvPr/>
        </p:nvSpPr>
        <p:spPr bwMode="auto">
          <a:xfrm>
            <a:off x="177800" y="2560638"/>
            <a:ext cx="273050" cy="273050"/>
          </a:xfrm>
          <a:custGeom>
            <a:avLst/>
            <a:gdLst>
              <a:gd name="T0" fmla="*/ 108365823 w 343"/>
              <a:gd name="T1" fmla="*/ 0 h 346"/>
              <a:gd name="T2" fmla="*/ 123575425 w 343"/>
              <a:gd name="T3" fmla="*/ 1867946 h 346"/>
              <a:gd name="T4" fmla="*/ 138150563 w 343"/>
              <a:gd name="T5" fmla="*/ 3736681 h 346"/>
              <a:gd name="T6" fmla="*/ 152092034 w 343"/>
              <a:gd name="T7" fmla="*/ 8718660 h 346"/>
              <a:gd name="T8" fmla="*/ 163499633 w 343"/>
              <a:gd name="T9" fmla="*/ 15569374 h 346"/>
              <a:gd name="T10" fmla="*/ 175540103 w 343"/>
              <a:gd name="T11" fmla="*/ 23042737 h 346"/>
              <a:gd name="T12" fmla="*/ 186313240 w 343"/>
              <a:gd name="T13" fmla="*/ 31761397 h 346"/>
              <a:gd name="T14" fmla="*/ 195185374 w 343"/>
              <a:gd name="T15" fmla="*/ 42348792 h 346"/>
              <a:gd name="T16" fmla="*/ 202790175 w 343"/>
              <a:gd name="T17" fmla="*/ 54181485 h 346"/>
              <a:gd name="T18" fmla="*/ 209760513 w 343"/>
              <a:gd name="T19" fmla="*/ 66014178 h 346"/>
              <a:gd name="T20" fmla="*/ 214830645 w 343"/>
              <a:gd name="T21" fmla="*/ 79092957 h 346"/>
              <a:gd name="T22" fmla="*/ 216731646 w 343"/>
              <a:gd name="T23" fmla="*/ 92793596 h 346"/>
              <a:gd name="T24" fmla="*/ 217365313 w 343"/>
              <a:gd name="T25" fmla="*/ 107117673 h 346"/>
              <a:gd name="T26" fmla="*/ 216731646 w 343"/>
              <a:gd name="T27" fmla="*/ 121441750 h 346"/>
              <a:gd name="T28" fmla="*/ 214830645 w 343"/>
              <a:gd name="T29" fmla="*/ 135142388 h 346"/>
              <a:gd name="T30" fmla="*/ 209760513 w 343"/>
              <a:gd name="T31" fmla="*/ 148843816 h 346"/>
              <a:gd name="T32" fmla="*/ 202790175 w 343"/>
              <a:gd name="T33" fmla="*/ 161299158 h 346"/>
              <a:gd name="T34" fmla="*/ 195185374 w 343"/>
              <a:gd name="T35" fmla="*/ 172509202 h 346"/>
              <a:gd name="T36" fmla="*/ 186313240 w 343"/>
              <a:gd name="T37" fmla="*/ 183096597 h 346"/>
              <a:gd name="T38" fmla="*/ 175540103 w 343"/>
              <a:gd name="T39" fmla="*/ 191815258 h 346"/>
              <a:gd name="T40" fmla="*/ 163499633 w 343"/>
              <a:gd name="T41" fmla="*/ 199911269 h 346"/>
              <a:gd name="T42" fmla="*/ 152092034 w 343"/>
              <a:gd name="T43" fmla="*/ 206761983 h 346"/>
              <a:gd name="T44" fmla="*/ 138150563 w 343"/>
              <a:gd name="T45" fmla="*/ 211121313 h 346"/>
              <a:gd name="T46" fmla="*/ 123575425 w 343"/>
              <a:gd name="T47" fmla="*/ 212989259 h 346"/>
              <a:gd name="T48" fmla="*/ 108365823 w 343"/>
              <a:gd name="T49" fmla="*/ 215480643 h 346"/>
              <a:gd name="T50" fmla="*/ 95058019 w 343"/>
              <a:gd name="T51" fmla="*/ 212989259 h 346"/>
              <a:gd name="T52" fmla="*/ 79848417 w 343"/>
              <a:gd name="T53" fmla="*/ 211121313 h 346"/>
              <a:gd name="T54" fmla="*/ 66540613 w 343"/>
              <a:gd name="T55" fmla="*/ 206761983 h 346"/>
              <a:gd name="T56" fmla="*/ 54500143 w 343"/>
              <a:gd name="T57" fmla="*/ 199911269 h 346"/>
              <a:gd name="T58" fmla="*/ 43092544 w 343"/>
              <a:gd name="T59" fmla="*/ 191815258 h 346"/>
              <a:gd name="T60" fmla="*/ 32319408 w 343"/>
              <a:gd name="T61" fmla="*/ 183096597 h 346"/>
              <a:gd name="T62" fmla="*/ 23447273 w 343"/>
              <a:gd name="T63" fmla="*/ 172509202 h 346"/>
              <a:gd name="T64" fmla="*/ 15209601 w 343"/>
              <a:gd name="T65" fmla="*/ 161299158 h 346"/>
              <a:gd name="T66" fmla="*/ 8238468 w 343"/>
              <a:gd name="T67" fmla="*/ 148843816 h 346"/>
              <a:gd name="T68" fmla="*/ 3802002 w 343"/>
              <a:gd name="T69" fmla="*/ 135142388 h 346"/>
              <a:gd name="T70" fmla="*/ 1901001 w 343"/>
              <a:gd name="T71" fmla="*/ 121441750 h 346"/>
              <a:gd name="T72" fmla="*/ 0 w 343"/>
              <a:gd name="T73" fmla="*/ 107117673 h 346"/>
              <a:gd name="T74" fmla="*/ 1901001 w 343"/>
              <a:gd name="T75" fmla="*/ 92793596 h 346"/>
              <a:gd name="T76" fmla="*/ 3802002 w 343"/>
              <a:gd name="T77" fmla="*/ 79092957 h 346"/>
              <a:gd name="T78" fmla="*/ 8238468 w 343"/>
              <a:gd name="T79" fmla="*/ 66014178 h 346"/>
              <a:gd name="T80" fmla="*/ 15209601 w 343"/>
              <a:gd name="T81" fmla="*/ 54181485 h 346"/>
              <a:gd name="T82" fmla="*/ 23447273 w 343"/>
              <a:gd name="T83" fmla="*/ 42348792 h 346"/>
              <a:gd name="T84" fmla="*/ 32319408 w 343"/>
              <a:gd name="T85" fmla="*/ 31761397 h 346"/>
              <a:gd name="T86" fmla="*/ 43092544 w 343"/>
              <a:gd name="T87" fmla="*/ 23042737 h 346"/>
              <a:gd name="T88" fmla="*/ 54500143 w 343"/>
              <a:gd name="T89" fmla="*/ 15569374 h 346"/>
              <a:gd name="T90" fmla="*/ 66540613 w 343"/>
              <a:gd name="T91" fmla="*/ 8718660 h 346"/>
              <a:gd name="T92" fmla="*/ 79848417 w 343"/>
              <a:gd name="T93" fmla="*/ 3736681 h 346"/>
              <a:gd name="T94" fmla="*/ 95058019 w 343"/>
              <a:gd name="T95" fmla="*/ 1867946 h 346"/>
              <a:gd name="T96" fmla="*/ 108365823 w 343"/>
              <a:gd name="T97" fmla="*/ 0 h 346"/>
              <a:gd name="T98" fmla="*/ 108365823 w 343"/>
              <a:gd name="T99" fmla="*/ 0 h 34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3"/>
              <a:gd name="T151" fmla="*/ 0 h 346"/>
              <a:gd name="T152" fmla="*/ 343 w 343"/>
              <a:gd name="T153" fmla="*/ 346 h 34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3" h="346">
                <a:moveTo>
                  <a:pt x="171" y="0"/>
                </a:moveTo>
                <a:lnTo>
                  <a:pt x="195" y="3"/>
                </a:lnTo>
                <a:lnTo>
                  <a:pt x="218" y="6"/>
                </a:lnTo>
                <a:lnTo>
                  <a:pt x="240" y="14"/>
                </a:lnTo>
                <a:lnTo>
                  <a:pt x="258" y="25"/>
                </a:lnTo>
                <a:lnTo>
                  <a:pt x="277" y="37"/>
                </a:lnTo>
                <a:lnTo>
                  <a:pt x="294" y="51"/>
                </a:lnTo>
                <a:lnTo>
                  <a:pt x="308" y="68"/>
                </a:lnTo>
                <a:lnTo>
                  <a:pt x="320" y="87"/>
                </a:lnTo>
                <a:lnTo>
                  <a:pt x="331" y="106"/>
                </a:lnTo>
                <a:lnTo>
                  <a:pt x="339" y="127"/>
                </a:lnTo>
                <a:lnTo>
                  <a:pt x="342" y="149"/>
                </a:lnTo>
                <a:lnTo>
                  <a:pt x="343" y="172"/>
                </a:lnTo>
                <a:lnTo>
                  <a:pt x="342" y="195"/>
                </a:lnTo>
                <a:lnTo>
                  <a:pt x="339" y="217"/>
                </a:lnTo>
                <a:lnTo>
                  <a:pt x="331" y="239"/>
                </a:lnTo>
                <a:lnTo>
                  <a:pt x="320" y="259"/>
                </a:lnTo>
                <a:lnTo>
                  <a:pt x="308" y="277"/>
                </a:lnTo>
                <a:lnTo>
                  <a:pt x="294" y="294"/>
                </a:lnTo>
                <a:lnTo>
                  <a:pt x="277" y="308"/>
                </a:lnTo>
                <a:lnTo>
                  <a:pt x="258" y="321"/>
                </a:lnTo>
                <a:lnTo>
                  <a:pt x="240" y="332"/>
                </a:lnTo>
                <a:lnTo>
                  <a:pt x="218" y="339"/>
                </a:lnTo>
                <a:lnTo>
                  <a:pt x="195" y="342"/>
                </a:lnTo>
                <a:lnTo>
                  <a:pt x="171" y="346"/>
                </a:lnTo>
                <a:lnTo>
                  <a:pt x="150" y="342"/>
                </a:lnTo>
                <a:lnTo>
                  <a:pt x="126" y="339"/>
                </a:lnTo>
                <a:lnTo>
                  <a:pt x="105" y="332"/>
                </a:lnTo>
                <a:lnTo>
                  <a:pt x="86" y="321"/>
                </a:lnTo>
                <a:lnTo>
                  <a:pt x="68" y="308"/>
                </a:lnTo>
                <a:lnTo>
                  <a:pt x="51" y="294"/>
                </a:lnTo>
                <a:lnTo>
                  <a:pt x="37" y="277"/>
                </a:lnTo>
                <a:lnTo>
                  <a:pt x="24" y="259"/>
                </a:lnTo>
                <a:lnTo>
                  <a:pt x="13" y="239"/>
                </a:lnTo>
                <a:lnTo>
                  <a:pt x="6" y="217"/>
                </a:lnTo>
                <a:lnTo>
                  <a:pt x="3" y="195"/>
                </a:lnTo>
                <a:lnTo>
                  <a:pt x="0" y="172"/>
                </a:lnTo>
                <a:lnTo>
                  <a:pt x="3" y="149"/>
                </a:lnTo>
                <a:lnTo>
                  <a:pt x="6" y="127"/>
                </a:lnTo>
                <a:lnTo>
                  <a:pt x="13" y="106"/>
                </a:lnTo>
                <a:lnTo>
                  <a:pt x="24" y="87"/>
                </a:lnTo>
                <a:lnTo>
                  <a:pt x="37" y="68"/>
                </a:lnTo>
                <a:lnTo>
                  <a:pt x="51" y="51"/>
                </a:lnTo>
                <a:lnTo>
                  <a:pt x="68" y="37"/>
                </a:lnTo>
                <a:lnTo>
                  <a:pt x="86" y="25"/>
                </a:lnTo>
                <a:lnTo>
                  <a:pt x="105" y="14"/>
                </a:lnTo>
                <a:lnTo>
                  <a:pt x="126" y="6"/>
                </a:lnTo>
                <a:lnTo>
                  <a:pt x="150" y="3"/>
                </a:lnTo>
                <a:lnTo>
                  <a:pt x="171" y="0"/>
                </a:lnTo>
                <a:close/>
              </a:path>
            </a:pathLst>
          </a:custGeom>
          <a:solidFill>
            <a:srgbClr val="EB6A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3" name="Freeform 421"/>
          <p:cNvSpPr>
            <a:spLocks/>
          </p:cNvSpPr>
          <p:nvPr/>
        </p:nvSpPr>
        <p:spPr bwMode="auto">
          <a:xfrm>
            <a:off x="177800" y="2560638"/>
            <a:ext cx="273050" cy="273050"/>
          </a:xfrm>
          <a:custGeom>
            <a:avLst/>
            <a:gdLst>
              <a:gd name="T0" fmla="*/ 108365823 w 343"/>
              <a:gd name="T1" fmla="*/ 0 h 346"/>
              <a:gd name="T2" fmla="*/ 123575425 w 343"/>
              <a:gd name="T3" fmla="*/ 1867946 h 346"/>
              <a:gd name="T4" fmla="*/ 138150563 w 343"/>
              <a:gd name="T5" fmla="*/ 3736681 h 346"/>
              <a:gd name="T6" fmla="*/ 152092034 w 343"/>
              <a:gd name="T7" fmla="*/ 8718660 h 346"/>
              <a:gd name="T8" fmla="*/ 163499633 w 343"/>
              <a:gd name="T9" fmla="*/ 15569374 h 346"/>
              <a:gd name="T10" fmla="*/ 175540103 w 343"/>
              <a:gd name="T11" fmla="*/ 23042737 h 346"/>
              <a:gd name="T12" fmla="*/ 186313240 w 343"/>
              <a:gd name="T13" fmla="*/ 31761397 h 346"/>
              <a:gd name="T14" fmla="*/ 195185374 w 343"/>
              <a:gd name="T15" fmla="*/ 42348792 h 346"/>
              <a:gd name="T16" fmla="*/ 202790175 w 343"/>
              <a:gd name="T17" fmla="*/ 54181485 h 346"/>
              <a:gd name="T18" fmla="*/ 209760513 w 343"/>
              <a:gd name="T19" fmla="*/ 66014178 h 346"/>
              <a:gd name="T20" fmla="*/ 214830645 w 343"/>
              <a:gd name="T21" fmla="*/ 79092957 h 346"/>
              <a:gd name="T22" fmla="*/ 216731646 w 343"/>
              <a:gd name="T23" fmla="*/ 92793596 h 346"/>
              <a:gd name="T24" fmla="*/ 217365313 w 343"/>
              <a:gd name="T25" fmla="*/ 107117673 h 346"/>
              <a:gd name="T26" fmla="*/ 216731646 w 343"/>
              <a:gd name="T27" fmla="*/ 121441750 h 346"/>
              <a:gd name="T28" fmla="*/ 214830645 w 343"/>
              <a:gd name="T29" fmla="*/ 135142388 h 346"/>
              <a:gd name="T30" fmla="*/ 209760513 w 343"/>
              <a:gd name="T31" fmla="*/ 148843816 h 346"/>
              <a:gd name="T32" fmla="*/ 202790175 w 343"/>
              <a:gd name="T33" fmla="*/ 161299158 h 346"/>
              <a:gd name="T34" fmla="*/ 195185374 w 343"/>
              <a:gd name="T35" fmla="*/ 172509202 h 346"/>
              <a:gd name="T36" fmla="*/ 186313240 w 343"/>
              <a:gd name="T37" fmla="*/ 183096597 h 346"/>
              <a:gd name="T38" fmla="*/ 175540103 w 343"/>
              <a:gd name="T39" fmla="*/ 191815258 h 346"/>
              <a:gd name="T40" fmla="*/ 163499633 w 343"/>
              <a:gd name="T41" fmla="*/ 199911269 h 346"/>
              <a:gd name="T42" fmla="*/ 152092034 w 343"/>
              <a:gd name="T43" fmla="*/ 206761983 h 346"/>
              <a:gd name="T44" fmla="*/ 138150563 w 343"/>
              <a:gd name="T45" fmla="*/ 211121313 h 346"/>
              <a:gd name="T46" fmla="*/ 123575425 w 343"/>
              <a:gd name="T47" fmla="*/ 212989259 h 346"/>
              <a:gd name="T48" fmla="*/ 108365823 w 343"/>
              <a:gd name="T49" fmla="*/ 215480643 h 346"/>
              <a:gd name="T50" fmla="*/ 95058019 w 343"/>
              <a:gd name="T51" fmla="*/ 212989259 h 346"/>
              <a:gd name="T52" fmla="*/ 79848417 w 343"/>
              <a:gd name="T53" fmla="*/ 211121313 h 346"/>
              <a:gd name="T54" fmla="*/ 66540613 w 343"/>
              <a:gd name="T55" fmla="*/ 206761983 h 346"/>
              <a:gd name="T56" fmla="*/ 54500143 w 343"/>
              <a:gd name="T57" fmla="*/ 199911269 h 346"/>
              <a:gd name="T58" fmla="*/ 43092544 w 343"/>
              <a:gd name="T59" fmla="*/ 191815258 h 346"/>
              <a:gd name="T60" fmla="*/ 32319408 w 343"/>
              <a:gd name="T61" fmla="*/ 183096597 h 346"/>
              <a:gd name="T62" fmla="*/ 23447273 w 343"/>
              <a:gd name="T63" fmla="*/ 172509202 h 346"/>
              <a:gd name="T64" fmla="*/ 15209601 w 343"/>
              <a:gd name="T65" fmla="*/ 161299158 h 346"/>
              <a:gd name="T66" fmla="*/ 8238468 w 343"/>
              <a:gd name="T67" fmla="*/ 148843816 h 346"/>
              <a:gd name="T68" fmla="*/ 3802002 w 343"/>
              <a:gd name="T69" fmla="*/ 135142388 h 346"/>
              <a:gd name="T70" fmla="*/ 1901001 w 343"/>
              <a:gd name="T71" fmla="*/ 121441750 h 346"/>
              <a:gd name="T72" fmla="*/ 0 w 343"/>
              <a:gd name="T73" fmla="*/ 107117673 h 346"/>
              <a:gd name="T74" fmla="*/ 1901001 w 343"/>
              <a:gd name="T75" fmla="*/ 92793596 h 346"/>
              <a:gd name="T76" fmla="*/ 3802002 w 343"/>
              <a:gd name="T77" fmla="*/ 79092957 h 346"/>
              <a:gd name="T78" fmla="*/ 8238468 w 343"/>
              <a:gd name="T79" fmla="*/ 66014178 h 346"/>
              <a:gd name="T80" fmla="*/ 15209601 w 343"/>
              <a:gd name="T81" fmla="*/ 54181485 h 346"/>
              <a:gd name="T82" fmla="*/ 23447273 w 343"/>
              <a:gd name="T83" fmla="*/ 42348792 h 346"/>
              <a:gd name="T84" fmla="*/ 32319408 w 343"/>
              <a:gd name="T85" fmla="*/ 31761397 h 346"/>
              <a:gd name="T86" fmla="*/ 43092544 w 343"/>
              <a:gd name="T87" fmla="*/ 23042737 h 346"/>
              <a:gd name="T88" fmla="*/ 54500143 w 343"/>
              <a:gd name="T89" fmla="*/ 15569374 h 346"/>
              <a:gd name="T90" fmla="*/ 66540613 w 343"/>
              <a:gd name="T91" fmla="*/ 8718660 h 346"/>
              <a:gd name="T92" fmla="*/ 79848417 w 343"/>
              <a:gd name="T93" fmla="*/ 3736681 h 346"/>
              <a:gd name="T94" fmla="*/ 95058019 w 343"/>
              <a:gd name="T95" fmla="*/ 1867946 h 346"/>
              <a:gd name="T96" fmla="*/ 108365823 w 343"/>
              <a:gd name="T97" fmla="*/ 0 h 346"/>
              <a:gd name="T98" fmla="*/ 108365823 w 343"/>
              <a:gd name="T99" fmla="*/ 0 h 34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3"/>
              <a:gd name="T151" fmla="*/ 0 h 346"/>
              <a:gd name="T152" fmla="*/ 343 w 343"/>
              <a:gd name="T153" fmla="*/ 346 h 34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3" h="346">
                <a:moveTo>
                  <a:pt x="171" y="0"/>
                </a:moveTo>
                <a:lnTo>
                  <a:pt x="195" y="3"/>
                </a:lnTo>
                <a:lnTo>
                  <a:pt x="218" y="6"/>
                </a:lnTo>
                <a:lnTo>
                  <a:pt x="240" y="14"/>
                </a:lnTo>
                <a:lnTo>
                  <a:pt x="258" y="25"/>
                </a:lnTo>
                <a:lnTo>
                  <a:pt x="277" y="37"/>
                </a:lnTo>
                <a:lnTo>
                  <a:pt x="294" y="51"/>
                </a:lnTo>
                <a:lnTo>
                  <a:pt x="308" y="68"/>
                </a:lnTo>
                <a:lnTo>
                  <a:pt x="320" y="87"/>
                </a:lnTo>
                <a:lnTo>
                  <a:pt x="331" y="106"/>
                </a:lnTo>
                <a:lnTo>
                  <a:pt x="339" y="127"/>
                </a:lnTo>
                <a:lnTo>
                  <a:pt x="342" y="149"/>
                </a:lnTo>
                <a:lnTo>
                  <a:pt x="343" y="172"/>
                </a:lnTo>
                <a:lnTo>
                  <a:pt x="342" y="195"/>
                </a:lnTo>
                <a:lnTo>
                  <a:pt x="339" y="217"/>
                </a:lnTo>
                <a:lnTo>
                  <a:pt x="331" y="239"/>
                </a:lnTo>
                <a:lnTo>
                  <a:pt x="320" y="259"/>
                </a:lnTo>
                <a:lnTo>
                  <a:pt x="308" y="277"/>
                </a:lnTo>
                <a:lnTo>
                  <a:pt x="294" y="294"/>
                </a:lnTo>
                <a:lnTo>
                  <a:pt x="277" y="308"/>
                </a:lnTo>
                <a:lnTo>
                  <a:pt x="258" y="321"/>
                </a:lnTo>
                <a:lnTo>
                  <a:pt x="240" y="332"/>
                </a:lnTo>
                <a:lnTo>
                  <a:pt x="218" y="339"/>
                </a:lnTo>
                <a:lnTo>
                  <a:pt x="195" y="342"/>
                </a:lnTo>
                <a:lnTo>
                  <a:pt x="171" y="346"/>
                </a:lnTo>
                <a:lnTo>
                  <a:pt x="150" y="342"/>
                </a:lnTo>
                <a:lnTo>
                  <a:pt x="126" y="339"/>
                </a:lnTo>
                <a:lnTo>
                  <a:pt x="105" y="332"/>
                </a:lnTo>
                <a:lnTo>
                  <a:pt x="86" y="321"/>
                </a:lnTo>
                <a:lnTo>
                  <a:pt x="68" y="308"/>
                </a:lnTo>
                <a:lnTo>
                  <a:pt x="51" y="294"/>
                </a:lnTo>
                <a:lnTo>
                  <a:pt x="37" y="277"/>
                </a:lnTo>
                <a:lnTo>
                  <a:pt x="24" y="259"/>
                </a:lnTo>
                <a:lnTo>
                  <a:pt x="13" y="239"/>
                </a:lnTo>
                <a:lnTo>
                  <a:pt x="6" y="217"/>
                </a:lnTo>
                <a:lnTo>
                  <a:pt x="3" y="195"/>
                </a:lnTo>
                <a:lnTo>
                  <a:pt x="0" y="172"/>
                </a:lnTo>
                <a:lnTo>
                  <a:pt x="3" y="149"/>
                </a:lnTo>
                <a:lnTo>
                  <a:pt x="6" y="127"/>
                </a:lnTo>
                <a:lnTo>
                  <a:pt x="13" y="106"/>
                </a:lnTo>
                <a:lnTo>
                  <a:pt x="24" y="87"/>
                </a:lnTo>
                <a:lnTo>
                  <a:pt x="37" y="68"/>
                </a:lnTo>
                <a:lnTo>
                  <a:pt x="51" y="51"/>
                </a:lnTo>
                <a:lnTo>
                  <a:pt x="68" y="37"/>
                </a:lnTo>
                <a:lnTo>
                  <a:pt x="86" y="25"/>
                </a:lnTo>
                <a:lnTo>
                  <a:pt x="105" y="14"/>
                </a:lnTo>
                <a:lnTo>
                  <a:pt x="126" y="6"/>
                </a:lnTo>
                <a:lnTo>
                  <a:pt x="150" y="3"/>
                </a:lnTo>
                <a:lnTo>
                  <a:pt x="171" y="0"/>
                </a:lnTo>
              </a:path>
            </a:pathLst>
          </a:custGeom>
          <a:noFill/>
          <a:ln w="3175">
            <a:solidFill>
              <a:srgbClr val="CCCC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4" name="Freeform 422"/>
          <p:cNvSpPr>
            <a:spLocks/>
          </p:cNvSpPr>
          <p:nvPr/>
        </p:nvSpPr>
        <p:spPr bwMode="auto">
          <a:xfrm>
            <a:off x="314325" y="2559050"/>
            <a:ext cx="138113" cy="276225"/>
          </a:xfrm>
          <a:custGeom>
            <a:avLst/>
            <a:gdLst>
              <a:gd name="T0" fmla="*/ 0 w 174"/>
              <a:gd name="T1" fmla="*/ 0 h 348"/>
              <a:gd name="T2" fmla="*/ 0 w 174"/>
              <a:gd name="T3" fmla="*/ 1889919 h 348"/>
              <a:gd name="T4" fmla="*/ 29611745 w 174"/>
              <a:gd name="T5" fmla="*/ 5670550 h 348"/>
              <a:gd name="T6" fmla="*/ 40952886 w 174"/>
              <a:gd name="T7" fmla="*/ 10710863 h 348"/>
              <a:gd name="T8" fmla="*/ 54183952 w 174"/>
              <a:gd name="T9" fmla="*/ 17641094 h 348"/>
              <a:gd name="T10" fmla="*/ 65524300 w 174"/>
              <a:gd name="T11" fmla="*/ 25201563 h 348"/>
              <a:gd name="T12" fmla="*/ 76235201 w 174"/>
              <a:gd name="T13" fmla="*/ 34021713 h 348"/>
              <a:gd name="T14" fmla="*/ 85056177 w 174"/>
              <a:gd name="T15" fmla="*/ 44732575 h 348"/>
              <a:gd name="T16" fmla="*/ 92616673 w 174"/>
              <a:gd name="T17" fmla="*/ 56073675 h 348"/>
              <a:gd name="T18" fmla="*/ 99546929 w 174"/>
              <a:gd name="T19" fmla="*/ 69303900 h 348"/>
              <a:gd name="T20" fmla="*/ 104587260 w 174"/>
              <a:gd name="T21" fmla="*/ 80645000 h 348"/>
              <a:gd name="T22" fmla="*/ 106477185 w 174"/>
              <a:gd name="T23" fmla="*/ 94506256 h 348"/>
              <a:gd name="T24" fmla="*/ 107737665 w 174"/>
              <a:gd name="T25" fmla="*/ 108996956 h 348"/>
              <a:gd name="T26" fmla="*/ 106477185 w 174"/>
              <a:gd name="T27" fmla="*/ 123487656 h 348"/>
              <a:gd name="T28" fmla="*/ 104587260 w 174"/>
              <a:gd name="T29" fmla="*/ 137348119 h 348"/>
              <a:gd name="T30" fmla="*/ 99546929 w 174"/>
              <a:gd name="T31" fmla="*/ 151209375 h 348"/>
              <a:gd name="T32" fmla="*/ 95136838 w 174"/>
              <a:gd name="T33" fmla="*/ 158769844 h 348"/>
              <a:gd name="T34" fmla="*/ 85056177 w 174"/>
              <a:gd name="T35" fmla="*/ 174521019 h 348"/>
              <a:gd name="T36" fmla="*/ 76235201 w 174"/>
              <a:gd name="T37" fmla="*/ 185231881 h 348"/>
              <a:gd name="T38" fmla="*/ 65524300 w 174"/>
              <a:gd name="T39" fmla="*/ 194052031 h 348"/>
              <a:gd name="T40" fmla="*/ 54183952 w 174"/>
              <a:gd name="T41" fmla="*/ 201612500 h 348"/>
              <a:gd name="T42" fmla="*/ 40952886 w 174"/>
              <a:gd name="T43" fmla="*/ 208542731 h 348"/>
              <a:gd name="T44" fmla="*/ 29611745 w 174"/>
              <a:gd name="T45" fmla="*/ 213583044 h 348"/>
              <a:gd name="T46" fmla="*/ 0 w 174"/>
              <a:gd name="T47" fmla="*/ 217363675 h 348"/>
              <a:gd name="T48" fmla="*/ 0 w 174"/>
              <a:gd name="T49" fmla="*/ 219253594 h 348"/>
              <a:gd name="T50" fmla="*/ 29611745 w 174"/>
              <a:gd name="T51" fmla="*/ 215473756 h 348"/>
              <a:gd name="T52" fmla="*/ 45362977 w 174"/>
              <a:gd name="T53" fmla="*/ 210433444 h 348"/>
              <a:gd name="T54" fmla="*/ 56073878 w 174"/>
              <a:gd name="T55" fmla="*/ 203502419 h 348"/>
              <a:gd name="T56" fmla="*/ 67415019 w 174"/>
              <a:gd name="T57" fmla="*/ 195941950 h 348"/>
              <a:gd name="T58" fmla="*/ 78125127 w 174"/>
              <a:gd name="T59" fmla="*/ 187121800 h 348"/>
              <a:gd name="T60" fmla="*/ 86946102 w 174"/>
              <a:gd name="T61" fmla="*/ 176410938 h 348"/>
              <a:gd name="T62" fmla="*/ 92616673 w 174"/>
              <a:gd name="T63" fmla="*/ 168850469 h 348"/>
              <a:gd name="T64" fmla="*/ 101436855 w 174"/>
              <a:gd name="T65" fmla="*/ 151209375 h 348"/>
              <a:gd name="T66" fmla="*/ 106477185 w 174"/>
              <a:gd name="T67" fmla="*/ 137348119 h 348"/>
              <a:gd name="T68" fmla="*/ 108367111 w 174"/>
              <a:gd name="T69" fmla="*/ 123487656 h 348"/>
              <a:gd name="T70" fmla="*/ 109627591 w 174"/>
              <a:gd name="T71" fmla="*/ 108996956 h 348"/>
              <a:gd name="T72" fmla="*/ 108367111 w 174"/>
              <a:gd name="T73" fmla="*/ 94506256 h 348"/>
              <a:gd name="T74" fmla="*/ 106477185 w 174"/>
              <a:gd name="T75" fmla="*/ 80645000 h 348"/>
              <a:gd name="T76" fmla="*/ 101436855 w 174"/>
              <a:gd name="T77" fmla="*/ 64893825 h 348"/>
              <a:gd name="T78" fmla="*/ 95136838 w 174"/>
              <a:gd name="T79" fmla="*/ 54183756 h 348"/>
              <a:gd name="T80" fmla="*/ 86946102 w 174"/>
              <a:gd name="T81" fmla="*/ 42842656 h 348"/>
              <a:gd name="T82" fmla="*/ 78125127 w 174"/>
              <a:gd name="T83" fmla="*/ 32131794 h 348"/>
              <a:gd name="T84" fmla="*/ 67415019 w 174"/>
              <a:gd name="T85" fmla="*/ 23311644 h 348"/>
              <a:gd name="T86" fmla="*/ 56073878 w 174"/>
              <a:gd name="T87" fmla="*/ 15120938 h 348"/>
              <a:gd name="T88" fmla="*/ 45362977 w 174"/>
              <a:gd name="T89" fmla="*/ 8820150 h 348"/>
              <a:gd name="T90" fmla="*/ 29611745 w 174"/>
              <a:gd name="T91" fmla="*/ 3779838 h 348"/>
              <a:gd name="T92" fmla="*/ 0 w 174"/>
              <a:gd name="T93" fmla="*/ 0 h 34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4"/>
              <a:gd name="T142" fmla="*/ 0 h 348"/>
              <a:gd name="T143" fmla="*/ 174 w 174"/>
              <a:gd name="T144" fmla="*/ 348 h 34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4" h="348">
                <a:moveTo>
                  <a:pt x="0" y="0"/>
                </a:moveTo>
                <a:lnTo>
                  <a:pt x="0" y="3"/>
                </a:lnTo>
                <a:lnTo>
                  <a:pt x="47" y="9"/>
                </a:lnTo>
                <a:lnTo>
                  <a:pt x="65" y="17"/>
                </a:lnTo>
                <a:lnTo>
                  <a:pt x="86" y="28"/>
                </a:lnTo>
                <a:lnTo>
                  <a:pt x="104" y="40"/>
                </a:lnTo>
                <a:lnTo>
                  <a:pt x="121" y="54"/>
                </a:lnTo>
                <a:lnTo>
                  <a:pt x="135" y="71"/>
                </a:lnTo>
                <a:lnTo>
                  <a:pt x="147" y="89"/>
                </a:lnTo>
                <a:lnTo>
                  <a:pt x="158" y="110"/>
                </a:lnTo>
                <a:lnTo>
                  <a:pt x="166" y="128"/>
                </a:lnTo>
                <a:lnTo>
                  <a:pt x="169" y="150"/>
                </a:lnTo>
                <a:lnTo>
                  <a:pt x="171" y="173"/>
                </a:lnTo>
                <a:lnTo>
                  <a:pt x="169" y="196"/>
                </a:lnTo>
                <a:lnTo>
                  <a:pt x="166" y="218"/>
                </a:lnTo>
                <a:lnTo>
                  <a:pt x="158" y="240"/>
                </a:lnTo>
                <a:lnTo>
                  <a:pt x="151" y="252"/>
                </a:lnTo>
                <a:lnTo>
                  <a:pt x="135" y="277"/>
                </a:lnTo>
                <a:lnTo>
                  <a:pt x="121" y="294"/>
                </a:lnTo>
                <a:lnTo>
                  <a:pt x="104" y="308"/>
                </a:lnTo>
                <a:lnTo>
                  <a:pt x="86" y="320"/>
                </a:lnTo>
                <a:lnTo>
                  <a:pt x="65" y="331"/>
                </a:lnTo>
                <a:lnTo>
                  <a:pt x="47" y="339"/>
                </a:lnTo>
                <a:lnTo>
                  <a:pt x="0" y="345"/>
                </a:lnTo>
                <a:lnTo>
                  <a:pt x="0" y="348"/>
                </a:lnTo>
                <a:lnTo>
                  <a:pt x="47" y="342"/>
                </a:lnTo>
                <a:lnTo>
                  <a:pt x="72" y="334"/>
                </a:lnTo>
                <a:lnTo>
                  <a:pt x="89" y="323"/>
                </a:lnTo>
                <a:lnTo>
                  <a:pt x="107" y="311"/>
                </a:lnTo>
                <a:lnTo>
                  <a:pt x="124" y="297"/>
                </a:lnTo>
                <a:lnTo>
                  <a:pt x="138" y="280"/>
                </a:lnTo>
                <a:lnTo>
                  <a:pt x="147" y="268"/>
                </a:lnTo>
                <a:lnTo>
                  <a:pt x="161" y="240"/>
                </a:lnTo>
                <a:lnTo>
                  <a:pt x="169" y="218"/>
                </a:lnTo>
                <a:lnTo>
                  <a:pt x="172" y="196"/>
                </a:lnTo>
                <a:lnTo>
                  <a:pt x="174" y="173"/>
                </a:lnTo>
                <a:lnTo>
                  <a:pt x="172" y="150"/>
                </a:lnTo>
                <a:lnTo>
                  <a:pt x="169" y="128"/>
                </a:lnTo>
                <a:lnTo>
                  <a:pt x="161" y="103"/>
                </a:lnTo>
                <a:lnTo>
                  <a:pt x="151" y="86"/>
                </a:lnTo>
                <a:lnTo>
                  <a:pt x="138" y="68"/>
                </a:lnTo>
                <a:lnTo>
                  <a:pt x="124" y="51"/>
                </a:lnTo>
                <a:lnTo>
                  <a:pt x="107" y="37"/>
                </a:lnTo>
                <a:lnTo>
                  <a:pt x="89" y="24"/>
                </a:lnTo>
                <a:lnTo>
                  <a:pt x="72" y="14"/>
                </a:lnTo>
                <a:lnTo>
                  <a:pt x="47" y="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5" name="Freeform 423"/>
          <p:cNvSpPr>
            <a:spLocks/>
          </p:cNvSpPr>
          <p:nvPr/>
        </p:nvSpPr>
        <p:spPr bwMode="auto">
          <a:xfrm>
            <a:off x="176213" y="2559050"/>
            <a:ext cx="138112" cy="276225"/>
          </a:xfrm>
          <a:custGeom>
            <a:avLst/>
            <a:gdLst>
              <a:gd name="T0" fmla="*/ 110259679 w 173"/>
              <a:gd name="T1" fmla="*/ 217363675 h 348"/>
              <a:gd name="T2" fmla="*/ 96875589 w 173"/>
              <a:gd name="T3" fmla="*/ 215473756 h 348"/>
              <a:gd name="T4" fmla="*/ 81579485 w 173"/>
              <a:gd name="T5" fmla="*/ 213583044 h 348"/>
              <a:gd name="T6" fmla="*/ 70107408 w 173"/>
              <a:gd name="T7" fmla="*/ 208542731 h 348"/>
              <a:gd name="T8" fmla="*/ 57360388 w 173"/>
              <a:gd name="T9" fmla="*/ 201612500 h 348"/>
              <a:gd name="T10" fmla="*/ 45251239 w 173"/>
              <a:gd name="T11" fmla="*/ 194052031 h 348"/>
              <a:gd name="T12" fmla="*/ 34416233 w 173"/>
              <a:gd name="T13" fmla="*/ 185231881 h 348"/>
              <a:gd name="T14" fmla="*/ 25493240 w 173"/>
              <a:gd name="T15" fmla="*/ 174521019 h 348"/>
              <a:gd name="T16" fmla="*/ 15933175 w 173"/>
              <a:gd name="T17" fmla="*/ 158769844 h 348"/>
              <a:gd name="T18" fmla="*/ 10835006 w 173"/>
              <a:gd name="T19" fmla="*/ 151209375 h 348"/>
              <a:gd name="T20" fmla="*/ 5736039 w 173"/>
              <a:gd name="T21" fmla="*/ 137348119 h 348"/>
              <a:gd name="T22" fmla="*/ 3824026 w 173"/>
              <a:gd name="T23" fmla="*/ 123487656 h 348"/>
              <a:gd name="T24" fmla="*/ 1912013 w 173"/>
              <a:gd name="T25" fmla="*/ 108996956 h 348"/>
              <a:gd name="T26" fmla="*/ 3824026 w 173"/>
              <a:gd name="T27" fmla="*/ 94506256 h 348"/>
              <a:gd name="T28" fmla="*/ 5736039 w 173"/>
              <a:gd name="T29" fmla="*/ 80645000 h 348"/>
              <a:gd name="T30" fmla="*/ 10835006 w 173"/>
              <a:gd name="T31" fmla="*/ 69303900 h 348"/>
              <a:gd name="T32" fmla="*/ 17845188 w 173"/>
              <a:gd name="T33" fmla="*/ 56073675 h 348"/>
              <a:gd name="T34" fmla="*/ 25493240 w 173"/>
              <a:gd name="T35" fmla="*/ 44732575 h 348"/>
              <a:gd name="T36" fmla="*/ 34416233 w 173"/>
              <a:gd name="T37" fmla="*/ 34021713 h 348"/>
              <a:gd name="T38" fmla="*/ 45251239 w 173"/>
              <a:gd name="T39" fmla="*/ 25201563 h 348"/>
              <a:gd name="T40" fmla="*/ 57360388 w 173"/>
              <a:gd name="T41" fmla="*/ 17641094 h 348"/>
              <a:gd name="T42" fmla="*/ 70107408 w 173"/>
              <a:gd name="T43" fmla="*/ 10710863 h 348"/>
              <a:gd name="T44" fmla="*/ 81579485 w 173"/>
              <a:gd name="T45" fmla="*/ 5670550 h 348"/>
              <a:gd name="T46" fmla="*/ 96875589 w 173"/>
              <a:gd name="T47" fmla="*/ 3779838 h 348"/>
              <a:gd name="T48" fmla="*/ 110259679 w 173"/>
              <a:gd name="T49" fmla="*/ 1889919 h 348"/>
              <a:gd name="T50" fmla="*/ 110259679 w 173"/>
              <a:gd name="T51" fmla="*/ 0 h 348"/>
              <a:gd name="T52" fmla="*/ 110259679 w 173"/>
              <a:gd name="T53" fmla="*/ 0 h 348"/>
              <a:gd name="T54" fmla="*/ 96875589 w 173"/>
              <a:gd name="T55" fmla="*/ 1889919 h 348"/>
              <a:gd name="T56" fmla="*/ 81579485 w 173"/>
              <a:gd name="T57" fmla="*/ 3779838 h 348"/>
              <a:gd name="T58" fmla="*/ 66283382 w 173"/>
              <a:gd name="T59" fmla="*/ 8820150 h 348"/>
              <a:gd name="T60" fmla="*/ 55448375 w 173"/>
              <a:gd name="T61" fmla="*/ 15120938 h 348"/>
              <a:gd name="T62" fmla="*/ 43339226 w 173"/>
              <a:gd name="T63" fmla="*/ 23311644 h 348"/>
              <a:gd name="T64" fmla="*/ 32504220 w 173"/>
              <a:gd name="T65" fmla="*/ 32131794 h 348"/>
              <a:gd name="T66" fmla="*/ 23581227 w 173"/>
              <a:gd name="T67" fmla="*/ 42842656 h 348"/>
              <a:gd name="T68" fmla="*/ 15933175 w 173"/>
              <a:gd name="T69" fmla="*/ 54183756 h 348"/>
              <a:gd name="T70" fmla="*/ 8922993 w 173"/>
              <a:gd name="T71" fmla="*/ 64893825 h 348"/>
              <a:gd name="T72" fmla="*/ 3824026 w 173"/>
              <a:gd name="T73" fmla="*/ 80645000 h 348"/>
              <a:gd name="T74" fmla="*/ 1912013 w 173"/>
              <a:gd name="T75" fmla="*/ 94506256 h 348"/>
              <a:gd name="T76" fmla="*/ 0 w 173"/>
              <a:gd name="T77" fmla="*/ 108996956 h 348"/>
              <a:gd name="T78" fmla="*/ 1912013 w 173"/>
              <a:gd name="T79" fmla="*/ 123487656 h 348"/>
              <a:gd name="T80" fmla="*/ 3824026 w 173"/>
              <a:gd name="T81" fmla="*/ 137348119 h 348"/>
              <a:gd name="T82" fmla="*/ 8922993 w 173"/>
              <a:gd name="T83" fmla="*/ 151209375 h 348"/>
              <a:gd name="T84" fmla="*/ 17845188 w 173"/>
              <a:gd name="T85" fmla="*/ 168850469 h 348"/>
              <a:gd name="T86" fmla="*/ 23581227 w 173"/>
              <a:gd name="T87" fmla="*/ 176410938 h 348"/>
              <a:gd name="T88" fmla="*/ 32504220 w 173"/>
              <a:gd name="T89" fmla="*/ 187121800 h 348"/>
              <a:gd name="T90" fmla="*/ 43339226 w 173"/>
              <a:gd name="T91" fmla="*/ 195941950 h 348"/>
              <a:gd name="T92" fmla="*/ 55448375 w 173"/>
              <a:gd name="T93" fmla="*/ 203502419 h 348"/>
              <a:gd name="T94" fmla="*/ 66283382 w 173"/>
              <a:gd name="T95" fmla="*/ 210433444 h 348"/>
              <a:gd name="T96" fmla="*/ 81579485 w 173"/>
              <a:gd name="T97" fmla="*/ 215473756 h 348"/>
              <a:gd name="T98" fmla="*/ 96875589 w 173"/>
              <a:gd name="T99" fmla="*/ 217363675 h 348"/>
              <a:gd name="T100" fmla="*/ 110259679 w 173"/>
              <a:gd name="T101" fmla="*/ 219253594 h 348"/>
              <a:gd name="T102" fmla="*/ 110259679 w 173"/>
              <a:gd name="T103" fmla="*/ 217363675 h 34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3"/>
              <a:gd name="T157" fmla="*/ 0 h 348"/>
              <a:gd name="T158" fmla="*/ 173 w 173"/>
              <a:gd name="T159" fmla="*/ 348 h 34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3" h="348">
                <a:moveTo>
                  <a:pt x="173" y="345"/>
                </a:moveTo>
                <a:lnTo>
                  <a:pt x="152" y="342"/>
                </a:lnTo>
                <a:lnTo>
                  <a:pt x="128" y="339"/>
                </a:lnTo>
                <a:lnTo>
                  <a:pt x="110" y="331"/>
                </a:lnTo>
                <a:lnTo>
                  <a:pt x="90" y="320"/>
                </a:lnTo>
                <a:lnTo>
                  <a:pt x="71" y="308"/>
                </a:lnTo>
                <a:lnTo>
                  <a:pt x="54" y="294"/>
                </a:lnTo>
                <a:lnTo>
                  <a:pt x="40" y="277"/>
                </a:lnTo>
                <a:lnTo>
                  <a:pt x="25" y="252"/>
                </a:lnTo>
                <a:lnTo>
                  <a:pt x="17" y="240"/>
                </a:lnTo>
                <a:lnTo>
                  <a:pt x="9" y="218"/>
                </a:lnTo>
                <a:lnTo>
                  <a:pt x="6" y="196"/>
                </a:lnTo>
                <a:lnTo>
                  <a:pt x="3" y="173"/>
                </a:lnTo>
                <a:lnTo>
                  <a:pt x="6" y="150"/>
                </a:lnTo>
                <a:lnTo>
                  <a:pt x="9" y="128"/>
                </a:lnTo>
                <a:lnTo>
                  <a:pt x="17" y="110"/>
                </a:lnTo>
                <a:lnTo>
                  <a:pt x="28" y="89"/>
                </a:lnTo>
                <a:lnTo>
                  <a:pt x="40" y="71"/>
                </a:lnTo>
                <a:lnTo>
                  <a:pt x="54" y="54"/>
                </a:lnTo>
                <a:lnTo>
                  <a:pt x="71" y="40"/>
                </a:lnTo>
                <a:lnTo>
                  <a:pt x="90" y="28"/>
                </a:lnTo>
                <a:lnTo>
                  <a:pt x="110" y="17"/>
                </a:lnTo>
                <a:lnTo>
                  <a:pt x="128" y="9"/>
                </a:lnTo>
                <a:lnTo>
                  <a:pt x="152" y="6"/>
                </a:lnTo>
                <a:lnTo>
                  <a:pt x="173" y="3"/>
                </a:lnTo>
                <a:lnTo>
                  <a:pt x="173" y="0"/>
                </a:lnTo>
                <a:lnTo>
                  <a:pt x="152" y="3"/>
                </a:lnTo>
                <a:lnTo>
                  <a:pt x="128" y="6"/>
                </a:lnTo>
                <a:lnTo>
                  <a:pt x="104" y="14"/>
                </a:lnTo>
                <a:lnTo>
                  <a:pt x="87" y="24"/>
                </a:lnTo>
                <a:lnTo>
                  <a:pt x="68" y="37"/>
                </a:lnTo>
                <a:lnTo>
                  <a:pt x="51" y="51"/>
                </a:lnTo>
                <a:lnTo>
                  <a:pt x="37" y="68"/>
                </a:lnTo>
                <a:lnTo>
                  <a:pt x="25" y="86"/>
                </a:lnTo>
                <a:lnTo>
                  <a:pt x="14" y="103"/>
                </a:lnTo>
                <a:lnTo>
                  <a:pt x="6" y="128"/>
                </a:lnTo>
                <a:lnTo>
                  <a:pt x="3" y="150"/>
                </a:lnTo>
                <a:lnTo>
                  <a:pt x="0" y="173"/>
                </a:lnTo>
                <a:lnTo>
                  <a:pt x="3" y="196"/>
                </a:lnTo>
                <a:lnTo>
                  <a:pt x="6" y="218"/>
                </a:lnTo>
                <a:lnTo>
                  <a:pt x="14" y="240"/>
                </a:lnTo>
                <a:lnTo>
                  <a:pt x="28" y="268"/>
                </a:lnTo>
                <a:lnTo>
                  <a:pt x="37" y="280"/>
                </a:lnTo>
                <a:lnTo>
                  <a:pt x="51" y="297"/>
                </a:lnTo>
                <a:lnTo>
                  <a:pt x="68" y="311"/>
                </a:lnTo>
                <a:lnTo>
                  <a:pt x="87" y="323"/>
                </a:lnTo>
                <a:lnTo>
                  <a:pt x="104" y="334"/>
                </a:lnTo>
                <a:lnTo>
                  <a:pt x="128" y="342"/>
                </a:lnTo>
                <a:lnTo>
                  <a:pt x="152" y="345"/>
                </a:lnTo>
                <a:lnTo>
                  <a:pt x="173" y="348"/>
                </a:lnTo>
                <a:lnTo>
                  <a:pt x="173" y="345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6" name="Freeform 424"/>
          <p:cNvSpPr>
            <a:spLocks/>
          </p:cNvSpPr>
          <p:nvPr/>
        </p:nvSpPr>
        <p:spPr bwMode="auto">
          <a:xfrm>
            <a:off x="2114550" y="4867275"/>
            <a:ext cx="271463" cy="274638"/>
          </a:xfrm>
          <a:custGeom>
            <a:avLst/>
            <a:gdLst>
              <a:gd name="T0" fmla="*/ 107111093 w 344"/>
              <a:gd name="T1" fmla="*/ 0 h 347"/>
              <a:gd name="T2" fmla="*/ 121433923 w 344"/>
              <a:gd name="T3" fmla="*/ 1252887 h 347"/>
              <a:gd name="T4" fmla="*/ 136379381 w 344"/>
              <a:gd name="T5" fmla="*/ 3131823 h 347"/>
              <a:gd name="T6" fmla="*/ 149456953 w 344"/>
              <a:gd name="T7" fmla="*/ 8143373 h 347"/>
              <a:gd name="T8" fmla="*/ 161288479 w 344"/>
              <a:gd name="T9" fmla="*/ 15033858 h 347"/>
              <a:gd name="T10" fmla="*/ 172498165 w 344"/>
              <a:gd name="T11" fmla="*/ 22551183 h 347"/>
              <a:gd name="T12" fmla="*/ 183084432 w 344"/>
              <a:gd name="T13" fmla="*/ 31320604 h 347"/>
              <a:gd name="T14" fmla="*/ 191802814 w 344"/>
              <a:gd name="T15" fmla="*/ 41969752 h 347"/>
              <a:gd name="T16" fmla="*/ 199898567 w 344"/>
              <a:gd name="T17" fmla="*/ 53871787 h 347"/>
              <a:gd name="T18" fmla="*/ 206748273 w 344"/>
              <a:gd name="T19" fmla="*/ 66399870 h 347"/>
              <a:gd name="T20" fmla="*/ 211107463 w 344"/>
              <a:gd name="T21" fmla="*/ 79554793 h 347"/>
              <a:gd name="T22" fmla="*/ 212976139 w 344"/>
              <a:gd name="T23" fmla="*/ 93335764 h 347"/>
              <a:gd name="T24" fmla="*/ 214221396 w 344"/>
              <a:gd name="T25" fmla="*/ 108996462 h 347"/>
              <a:gd name="T26" fmla="*/ 212976139 w 344"/>
              <a:gd name="T27" fmla="*/ 123403480 h 347"/>
              <a:gd name="T28" fmla="*/ 211107463 w 344"/>
              <a:gd name="T29" fmla="*/ 137185243 h 347"/>
              <a:gd name="T30" fmla="*/ 206748273 w 344"/>
              <a:gd name="T31" fmla="*/ 150339374 h 347"/>
              <a:gd name="T32" fmla="*/ 199898567 w 344"/>
              <a:gd name="T33" fmla="*/ 163494297 h 347"/>
              <a:gd name="T34" fmla="*/ 191802814 w 344"/>
              <a:gd name="T35" fmla="*/ 174769492 h 347"/>
              <a:gd name="T36" fmla="*/ 183084432 w 344"/>
              <a:gd name="T37" fmla="*/ 184792592 h 347"/>
              <a:gd name="T38" fmla="*/ 172498165 w 344"/>
              <a:gd name="T39" fmla="*/ 194188853 h 347"/>
              <a:gd name="T40" fmla="*/ 161288479 w 344"/>
              <a:gd name="T41" fmla="*/ 201705386 h 347"/>
              <a:gd name="T42" fmla="*/ 149456953 w 344"/>
              <a:gd name="T43" fmla="*/ 208596663 h 347"/>
              <a:gd name="T44" fmla="*/ 136379381 w 344"/>
              <a:gd name="T45" fmla="*/ 212981373 h 347"/>
              <a:gd name="T46" fmla="*/ 121433923 w 344"/>
              <a:gd name="T47" fmla="*/ 215487148 h 347"/>
              <a:gd name="T48" fmla="*/ 107111093 w 344"/>
              <a:gd name="T49" fmla="*/ 217366084 h 347"/>
              <a:gd name="T50" fmla="*/ 93410892 w 344"/>
              <a:gd name="T51" fmla="*/ 215487148 h 347"/>
              <a:gd name="T52" fmla="*/ 79087273 w 344"/>
              <a:gd name="T53" fmla="*/ 212981373 h 347"/>
              <a:gd name="T54" fmla="*/ 66009701 w 344"/>
              <a:gd name="T55" fmla="*/ 208596663 h 347"/>
              <a:gd name="T56" fmla="*/ 54178175 w 344"/>
              <a:gd name="T57" fmla="*/ 201705386 h 347"/>
              <a:gd name="T58" fmla="*/ 42345861 w 344"/>
              <a:gd name="T59" fmla="*/ 194188853 h 347"/>
              <a:gd name="T60" fmla="*/ 31759593 w 344"/>
              <a:gd name="T61" fmla="*/ 184792592 h 347"/>
              <a:gd name="T62" fmla="*/ 23041211 w 344"/>
              <a:gd name="T63" fmla="*/ 174769492 h 347"/>
              <a:gd name="T64" fmla="*/ 15568087 w 344"/>
              <a:gd name="T65" fmla="*/ 163494297 h 347"/>
              <a:gd name="T66" fmla="*/ 8718381 w 344"/>
              <a:gd name="T67" fmla="*/ 150339374 h 347"/>
              <a:gd name="T68" fmla="*/ 3736562 w 344"/>
              <a:gd name="T69" fmla="*/ 137185243 h 347"/>
              <a:gd name="T70" fmla="*/ 1867886 w 344"/>
              <a:gd name="T71" fmla="*/ 123403480 h 347"/>
              <a:gd name="T72" fmla="*/ 0 w 344"/>
              <a:gd name="T73" fmla="*/ 108996462 h 347"/>
              <a:gd name="T74" fmla="*/ 1867886 w 344"/>
              <a:gd name="T75" fmla="*/ 93335764 h 347"/>
              <a:gd name="T76" fmla="*/ 3736562 w 344"/>
              <a:gd name="T77" fmla="*/ 79554793 h 347"/>
              <a:gd name="T78" fmla="*/ 8718381 w 344"/>
              <a:gd name="T79" fmla="*/ 66399870 h 347"/>
              <a:gd name="T80" fmla="*/ 15568087 w 344"/>
              <a:gd name="T81" fmla="*/ 53871787 h 347"/>
              <a:gd name="T82" fmla="*/ 23041211 w 344"/>
              <a:gd name="T83" fmla="*/ 41969752 h 347"/>
              <a:gd name="T84" fmla="*/ 31759593 w 344"/>
              <a:gd name="T85" fmla="*/ 31320604 h 347"/>
              <a:gd name="T86" fmla="*/ 42345861 w 344"/>
              <a:gd name="T87" fmla="*/ 22551183 h 347"/>
              <a:gd name="T88" fmla="*/ 54178175 w 344"/>
              <a:gd name="T89" fmla="*/ 15033858 h 347"/>
              <a:gd name="T90" fmla="*/ 66009701 w 344"/>
              <a:gd name="T91" fmla="*/ 8143373 h 347"/>
              <a:gd name="T92" fmla="*/ 79087273 w 344"/>
              <a:gd name="T93" fmla="*/ 3131823 h 347"/>
              <a:gd name="T94" fmla="*/ 93410892 w 344"/>
              <a:gd name="T95" fmla="*/ 1252887 h 347"/>
              <a:gd name="T96" fmla="*/ 107111093 w 344"/>
              <a:gd name="T97" fmla="*/ 0 h 347"/>
              <a:gd name="T98" fmla="*/ 107111093 w 344"/>
              <a:gd name="T99" fmla="*/ 0 h 3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4"/>
              <a:gd name="T151" fmla="*/ 0 h 347"/>
              <a:gd name="T152" fmla="*/ 344 w 344"/>
              <a:gd name="T153" fmla="*/ 347 h 34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4" h="347">
                <a:moveTo>
                  <a:pt x="172" y="0"/>
                </a:moveTo>
                <a:lnTo>
                  <a:pt x="195" y="2"/>
                </a:lnTo>
                <a:lnTo>
                  <a:pt x="219" y="5"/>
                </a:lnTo>
                <a:lnTo>
                  <a:pt x="240" y="13"/>
                </a:lnTo>
                <a:lnTo>
                  <a:pt x="259" y="24"/>
                </a:lnTo>
                <a:lnTo>
                  <a:pt x="277" y="36"/>
                </a:lnTo>
                <a:lnTo>
                  <a:pt x="294" y="50"/>
                </a:lnTo>
                <a:lnTo>
                  <a:pt x="308" y="67"/>
                </a:lnTo>
                <a:lnTo>
                  <a:pt x="321" y="86"/>
                </a:lnTo>
                <a:lnTo>
                  <a:pt x="332" y="106"/>
                </a:lnTo>
                <a:lnTo>
                  <a:pt x="339" y="127"/>
                </a:lnTo>
                <a:lnTo>
                  <a:pt x="342" y="149"/>
                </a:lnTo>
                <a:lnTo>
                  <a:pt x="344" y="174"/>
                </a:lnTo>
                <a:lnTo>
                  <a:pt x="342" y="197"/>
                </a:lnTo>
                <a:lnTo>
                  <a:pt x="339" y="219"/>
                </a:lnTo>
                <a:lnTo>
                  <a:pt x="332" y="240"/>
                </a:lnTo>
                <a:lnTo>
                  <a:pt x="321" y="261"/>
                </a:lnTo>
                <a:lnTo>
                  <a:pt x="308" y="279"/>
                </a:lnTo>
                <a:lnTo>
                  <a:pt x="294" y="295"/>
                </a:lnTo>
                <a:lnTo>
                  <a:pt x="277" y="310"/>
                </a:lnTo>
                <a:lnTo>
                  <a:pt x="259" y="322"/>
                </a:lnTo>
                <a:lnTo>
                  <a:pt x="240" y="333"/>
                </a:lnTo>
                <a:lnTo>
                  <a:pt x="219" y="340"/>
                </a:lnTo>
                <a:lnTo>
                  <a:pt x="195" y="344"/>
                </a:lnTo>
                <a:lnTo>
                  <a:pt x="172" y="347"/>
                </a:lnTo>
                <a:lnTo>
                  <a:pt x="150" y="344"/>
                </a:lnTo>
                <a:lnTo>
                  <a:pt x="127" y="340"/>
                </a:lnTo>
                <a:lnTo>
                  <a:pt x="106" y="333"/>
                </a:lnTo>
                <a:lnTo>
                  <a:pt x="87" y="322"/>
                </a:lnTo>
                <a:lnTo>
                  <a:pt x="68" y="310"/>
                </a:lnTo>
                <a:lnTo>
                  <a:pt x="51" y="295"/>
                </a:lnTo>
                <a:lnTo>
                  <a:pt x="37" y="279"/>
                </a:lnTo>
                <a:lnTo>
                  <a:pt x="25" y="261"/>
                </a:lnTo>
                <a:lnTo>
                  <a:pt x="14" y="240"/>
                </a:lnTo>
                <a:lnTo>
                  <a:pt x="6" y="219"/>
                </a:lnTo>
                <a:lnTo>
                  <a:pt x="3" y="197"/>
                </a:lnTo>
                <a:lnTo>
                  <a:pt x="0" y="174"/>
                </a:lnTo>
                <a:lnTo>
                  <a:pt x="3" y="149"/>
                </a:lnTo>
                <a:lnTo>
                  <a:pt x="6" y="127"/>
                </a:lnTo>
                <a:lnTo>
                  <a:pt x="14" y="106"/>
                </a:lnTo>
                <a:lnTo>
                  <a:pt x="25" y="86"/>
                </a:lnTo>
                <a:lnTo>
                  <a:pt x="37" y="67"/>
                </a:lnTo>
                <a:lnTo>
                  <a:pt x="51" y="50"/>
                </a:lnTo>
                <a:lnTo>
                  <a:pt x="68" y="36"/>
                </a:lnTo>
                <a:lnTo>
                  <a:pt x="87" y="24"/>
                </a:lnTo>
                <a:lnTo>
                  <a:pt x="106" y="13"/>
                </a:lnTo>
                <a:lnTo>
                  <a:pt x="127" y="5"/>
                </a:lnTo>
                <a:lnTo>
                  <a:pt x="150" y="2"/>
                </a:lnTo>
                <a:lnTo>
                  <a:pt x="172" y="0"/>
                </a:lnTo>
                <a:close/>
              </a:path>
            </a:pathLst>
          </a:custGeom>
          <a:solidFill>
            <a:srgbClr val="EB6A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7" name="Freeform 425"/>
          <p:cNvSpPr>
            <a:spLocks/>
          </p:cNvSpPr>
          <p:nvPr/>
        </p:nvSpPr>
        <p:spPr bwMode="auto">
          <a:xfrm>
            <a:off x="2114550" y="4867275"/>
            <a:ext cx="271463" cy="274638"/>
          </a:xfrm>
          <a:custGeom>
            <a:avLst/>
            <a:gdLst>
              <a:gd name="T0" fmla="*/ 107111093 w 344"/>
              <a:gd name="T1" fmla="*/ 0 h 347"/>
              <a:gd name="T2" fmla="*/ 121433923 w 344"/>
              <a:gd name="T3" fmla="*/ 1252887 h 347"/>
              <a:gd name="T4" fmla="*/ 136379381 w 344"/>
              <a:gd name="T5" fmla="*/ 3131823 h 347"/>
              <a:gd name="T6" fmla="*/ 149456953 w 344"/>
              <a:gd name="T7" fmla="*/ 8143373 h 347"/>
              <a:gd name="T8" fmla="*/ 161288479 w 344"/>
              <a:gd name="T9" fmla="*/ 15033858 h 347"/>
              <a:gd name="T10" fmla="*/ 172498165 w 344"/>
              <a:gd name="T11" fmla="*/ 22551183 h 347"/>
              <a:gd name="T12" fmla="*/ 183084432 w 344"/>
              <a:gd name="T13" fmla="*/ 31320604 h 347"/>
              <a:gd name="T14" fmla="*/ 191802814 w 344"/>
              <a:gd name="T15" fmla="*/ 41969752 h 347"/>
              <a:gd name="T16" fmla="*/ 199898567 w 344"/>
              <a:gd name="T17" fmla="*/ 53871787 h 347"/>
              <a:gd name="T18" fmla="*/ 206748273 w 344"/>
              <a:gd name="T19" fmla="*/ 66399870 h 347"/>
              <a:gd name="T20" fmla="*/ 211107463 w 344"/>
              <a:gd name="T21" fmla="*/ 79554793 h 347"/>
              <a:gd name="T22" fmla="*/ 212976139 w 344"/>
              <a:gd name="T23" fmla="*/ 93335764 h 347"/>
              <a:gd name="T24" fmla="*/ 214221396 w 344"/>
              <a:gd name="T25" fmla="*/ 108996462 h 347"/>
              <a:gd name="T26" fmla="*/ 212976139 w 344"/>
              <a:gd name="T27" fmla="*/ 123403480 h 347"/>
              <a:gd name="T28" fmla="*/ 211107463 w 344"/>
              <a:gd name="T29" fmla="*/ 137185243 h 347"/>
              <a:gd name="T30" fmla="*/ 206748273 w 344"/>
              <a:gd name="T31" fmla="*/ 150339374 h 347"/>
              <a:gd name="T32" fmla="*/ 199898567 w 344"/>
              <a:gd name="T33" fmla="*/ 163494297 h 347"/>
              <a:gd name="T34" fmla="*/ 191802814 w 344"/>
              <a:gd name="T35" fmla="*/ 174769492 h 347"/>
              <a:gd name="T36" fmla="*/ 183084432 w 344"/>
              <a:gd name="T37" fmla="*/ 184792592 h 347"/>
              <a:gd name="T38" fmla="*/ 172498165 w 344"/>
              <a:gd name="T39" fmla="*/ 194188853 h 347"/>
              <a:gd name="T40" fmla="*/ 161288479 w 344"/>
              <a:gd name="T41" fmla="*/ 201705386 h 347"/>
              <a:gd name="T42" fmla="*/ 149456953 w 344"/>
              <a:gd name="T43" fmla="*/ 208596663 h 347"/>
              <a:gd name="T44" fmla="*/ 136379381 w 344"/>
              <a:gd name="T45" fmla="*/ 212981373 h 347"/>
              <a:gd name="T46" fmla="*/ 121433923 w 344"/>
              <a:gd name="T47" fmla="*/ 215487148 h 347"/>
              <a:gd name="T48" fmla="*/ 107111093 w 344"/>
              <a:gd name="T49" fmla="*/ 217366084 h 347"/>
              <a:gd name="T50" fmla="*/ 93410892 w 344"/>
              <a:gd name="T51" fmla="*/ 215487148 h 347"/>
              <a:gd name="T52" fmla="*/ 79087273 w 344"/>
              <a:gd name="T53" fmla="*/ 212981373 h 347"/>
              <a:gd name="T54" fmla="*/ 66009701 w 344"/>
              <a:gd name="T55" fmla="*/ 208596663 h 347"/>
              <a:gd name="T56" fmla="*/ 54178175 w 344"/>
              <a:gd name="T57" fmla="*/ 201705386 h 347"/>
              <a:gd name="T58" fmla="*/ 42345861 w 344"/>
              <a:gd name="T59" fmla="*/ 194188853 h 347"/>
              <a:gd name="T60" fmla="*/ 31759593 w 344"/>
              <a:gd name="T61" fmla="*/ 184792592 h 347"/>
              <a:gd name="T62" fmla="*/ 23041211 w 344"/>
              <a:gd name="T63" fmla="*/ 174769492 h 347"/>
              <a:gd name="T64" fmla="*/ 15568087 w 344"/>
              <a:gd name="T65" fmla="*/ 163494297 h 347"/>
              <a:gd name="T66" fmla="*/ 8718381 w 344"/>
              <a:gd name="T67" fmla="*/ 150339374 h 347"/>
              <a:gd name="T68" fmla="*/ 3736562 w 344"/>
              <a:gd name="T69" fmla="*/ 137185243 h 347"/>
              <a:gd name="T70" fmla="*/ 1867886 w 344"/>
              <a:gd name="T71" fmla="*/ 123403480 h 347"/>
              <a:gd name="T72" fmla="*/ 0 w 344"/>
              <a:gd name="T73" fmla="*/ 108996462 h 347"/>
              <a:gd name="T74" fmla="*/ 1867886 w 344"/>
              <a:gd name="T75" fmla="*/ 93335764 h 347"/>
              <a:gd name="T76" fmla="*/ 3736562 w 344"/>
              <a:gd name="T77" fmla="*/ 79554793 h 347"/>
              <a:gd name="T78" fmla="*/ 8718381 w 344"/>
              <a:gd name="T79" fmla="*/ 66399870 h 347"/>
              <a:gd name="T80" fmla="*/ 15568087 w 344"/>
              <a:gd name="T81" fmla="*/ 53871787 h 347"/>
              <a:gd name="T82" fmla="*/ 23041211 w 344"/>
              <a:gd name="T83" fmla="*/ 41969752 h 347"/>
              <a:gd name="T84" fmla="*/ 31759593 w 344"/>
              <a:gd name="T85" fmla="*/ 31320604 h 347"/>
              <a:gd name="T86" fmla="*/ 42345861 w 344"/>
              <a:gd name="T87" fmla="*/ 22551183 h 347"/>
              <a:gd name="T88" fmla="*/ 54178175 w 344"/>
              <a:gd name="T89" fmla="*/ 15033858 h 347"/>
              <a:gd name="T90" fmla="*/ 66009701 w 344"/>
              <a:gd name="T91" fmla="*/ 8143373 h 347"/>
              <a:gd name="T92" fmla="*/ 79087273 w 344"/>
              <a:gd name="T93" fmla="*/ 3131823 h 347"/>
              <a:gd name="T94" fmla="*/ 93410892 w 344"/>
              <a:gd name="T95" fmla="*/ 1252887 h 347"/>
              <a:gd name="T96" fmla="*/ 107111093 w 344"/>
              <a:gd name="T97" fmla="*/ 0 h 347"/>
              <a:gd name="T98" fmla="*/ 107111093 w 344"/>
              <a:gd name="T99" fmla="*/ 0 h 3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4"/>
              <a:gd name="T151" fmla="*/ 0 h 347"/>
              <a:gd name="T152" fmla="*/ 344 w 344"/>
              <a:gd name="T153" fmla="*/ 347 h 34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4" h="347">
                <a:moveTo>
                  <a:pt x="172" y="0"/>
                </a:moveTo>
                <a:lnTo>
                  <a:pt x="195" y="2"/>
                </a:lnTo>
                <a:lnTo>
                  <a:pt x="219" y="5"/>
                </a:lnTo>
                <a:lnTo>
                  <a:pt x="240" y="13"/>
                </a:lnTo>
                <a:lnTo>
                  <a:pt x="259" y="24"/>
                </a:lnTo>
                <a:lnTo>
                  <a:pt x="277" y="36"/>
                </a:lnTo>
                <a:lnTo>
                  <a:pt x="294" y="50"/>
                </a:lnTo>
                <a:lnTo>
                  <a:pt x="308" y="67"/>
                </a:lnTo>
                <a:lnTo>
                  <a:pt x="321" y="86"/>
                </a:lnTo>
                <a:lnTo>
                  <a:pt x="332" y="106"/>
                </a:lnTo>
                <a:lnTo>
                  <a:pt x="339" y="127"/>
                </a:lnTo>
                <a:lnTo>
                  <a:pt x="342" y="149"/>
                </a:lnTo>
                <a:lnTo>
                  <a:pt x="344" y="174"/>
                </a:lnTo>
                <a:lnTo>
                  <a:pt x="342" y="197"/>
                </a:lnTo>
                <a:lnTo>
                  <a:pt x="339" y="219"/>
                </a:lnTo>
                <a:lnTo>
                  <a:pt x="332" y="240"/>
                </a:lnTo>
                <a:lnTo>
                  <a:pt x="321" y="261"/>
                </a:lnTo>
                <a:lnTo>
                  <a:pt x="308" y="279"/>
                </a:lnTo>
                <a:lnTo>
                  <a:pt x="294" y="295"/>
                </a:lnTo>
                <a:lnTo>
                  <a:pt x="277" y="310"/>
                </a:lnTo>
                <a:lnTo>
                  <a:pt x="259" y="322"/>
                </a:lnTo>
                <a:lnTo>
                  <a:pt x="240" y="333"/>
                </a:lnTo>
                <a:lnTo>
                  <a:pt x="219" y="340"/>
                </a:lnTo>
                <a:lnTo>
                  <a:pt x="195" y="344"/>
                </a:lnTo>
                <a:lnTo>
                  <a:pt x="172" y="347"/>
                </a:lnTo>
                <a:lnTo>
                  <a:pt x="150" y="344"/>
                </a:lnTo>
                <a:lnTo>
                  <a:pt x="127" y="340"/>
                </a:lnTo>
                <a:lnTo>
                  <a:pt x="106" y="333"/>
                </a:lnTo>
                <a:lnTo>
                  <a:pt x="87" y="322"/>
                </a:lnTo>
                <a:lnTo>
                  <a:pt x="68" y="310"/>
                </a:lnTo>
                <a:lnTo>
                  <a:pt x="51" y="295"/>
                </a:lnTo>
                <a:lnTo>
                  <a:pt x="37" y="279"/>
                </a:lnTo>
                <a:lnTo>
                  <a:pt x="25" y="261"/>
                </a:lnTo>
                <a:lnTo>
                  <a:pt x="14" y="240"/>
                </a:lnTo>
                <a:lnTo>
                  <a:pt x="6" y="219"/>
                </a:lnTo>
                <a:lnTo>
                  <a:pt x="3" y="197"/>
                </a:lnTo>
                <a:lnTo>
                  <a:pt x="0" y="174"/>
                </a:lnTo>
                <a:lnTo>
                  <a:pt x="3" y="149"/>
                </a:lnTo>
                <a:lnTo>
                  <a:pt x="6" y="127"/>
                </a:lnTo>
                <a:lnTo>
                  <a:pt x="14" y="106"/>
                </a:lnTo>
                <a:lnTo>
                  <a:pt x="25" y="86"/>
                </a:lnTo>
                <a:lnTo>
                  <a:pt x="37" y="67"/>
                </a:lnTo>
                <a:lnTo>
                  <a:pt x="51" y="50"/>
                </a:lnTo>
                <a:lnTo>
                  <a:pt x="68" y="36"/>
                </a:lnTo>
                <a:lnTo>
                  <a:pt x="87" y="24"/>
                </a:lnTo>
                <a:lnTo>
                  <a:pt x="106" y="13"/>
                </a:lnTo>
                <a:lnTo>
                  <a:pt x="127" y="5"/>
                </a:lnTo>
                <a:lnTo>
                  <a:pt x="150" y="2"/>
                </a:lnTo>
                <a:lnTo>
                  <a:pt x="172" y="0"/>
                </a:lnTo>
              </a:path>
            </a:pathLst>
          </a:custGeom>
          <a:noFill/>
          <a:ln w="3175">
            <a:solidFill>
              <a:srgbClr val="CCCC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8" name="Freeform 426"/>
          <p:cNvSpPr>
            <a:spLocks/>
          </p:cNvSpPr>
          <p:nvPr/>
        </p:nvSpPr>
        <p:spPr bwMode="auto">
          <a:xfrm>
            <a:off x="2251075" y="4865688"/>
            <a:ext cx="136525" cy="277812"/>
          </a:xfrm>
          <a:custGeom>
            <a:avLst/>
            <a:gdLst>
              <a:gd name="T0" fmla="*/ 0 w 174"/>
              <a:gd name="T1" fmla="*/ 0 h 350"/>
              <a:gd name="T2" fmla="*/ 0 w 174"/>
              <a:gd name="T3" fmla="*/ 1889915 h 350"/>
              <a:gd name="T4" fmla="*/ 14159369 w 174"/>
              <a:gd name="T5" fmla="*/ 3150388 h 350"/>
              <a:gd name="T6" fmla="*/ 28934669 w 174"/>
              <a:gd name="T7" fmla="*/ 5040303 h 350"/>
              <a:gd name="T8" fmla="*/ 40016733 w 174"/>
              <a:gd name="T9" fmla="*/ 9450370 h 350"/>
              <a:gd name="T10" fmla="*/ 52329091 w 174"/>
              <a:gd name="T11" fmla="*/ 16380589 h 350"/>
              <a:gd name="T12" fmla="*/ 64026302 w 174"/>
              <a:gd name="T13" fmla="*/ 24571281 h 350"/>
              <a:gd name="T14" fmla="*/ 74492434 w 174"/>
              <a:gd name="T15" fmla="*/ 33392209 h 350"/>
              <a:gd name="T16" fmla="*/ 83111555 w 174"/>
              <a:gd name="T17" fmla="*/ 44102258 h 350"/>
              <a:gd name="T18" fmla="*/ 92345824 w 174"/>
              <a:gd name="T19" fmla="*/ 59223168 h 350"/>
              <a:gd name="T20" fmla="*/ 97270924 w 174"/>
              <a:gd name="T21" fmla="*/ 67413860 h 350"/>
              <a:gd name="T22" fmla="*/ 102196024 w 174"/>
              <a:gd name="T23" fmla="*/ 80644855 h 350"/>
              <a:gd name="T24" fmla="*/ 104043035 w 174"/>
              <a:gd name="T25" fmla="*/ 94505292 h 350"/>
              <a:gd name="T26" fmla="*/ 104658182 w 174"/>
              <a:gd name="T27" fmla="*/ 110256439 h 350"/>
              <a:gd name="T28" fmla="*/ 104043035 w 174"/>
              <a:gd name="T29" fmla="*/ 124747113 h 350"/>
              <a:gd name="T30" fmla="*/ 102196024 w 174"/>
              <a:gd name="T31" fmla="*/ 138608344 h 350"/>
              <a:gd name="T32" fmla="*/ 97270924 w 174"/>
              <a:gd name="T33" fmla="*/ 151838545 h 350"/>
              <a:gd name="T34" fmla="*/ 92345824 w 174"/>
              <a:gd name="T35" fmla="*/ 160029237 h 350"/>
              <a:gd name="T36" fmla="*/ 83111555 w 174"/>
              <a:gd name="T37" fmla="*/ 175780384 h 350"/>
              <a:gd name="T38" fmla="*/ 74492434 w 174"/>
              <a:gd name="T39" fmla="*/ 185230754 h 350"/>
              <a:gd name="T40" fmla="*/ 64026302 w 174"/>
              <a:gd name="T41" fmla="*/ 195311361 h 350"/>
              <a:gd name="T42" fmla="*/ 52329091 w 174"/>
              <a:gd name="T43" fmla="*/ 202871816 h 350"/>
              <a:gd name="T44" fmla="*/ 41247812 w 174"/>
              <a:gd name="T45" fmla="*/ 209802035 h 350"/>
              <a:gd name="T46" fmla="*/ 28934669 w 174"/>
              <a:gd name="T47" fmla="*/ 213582659 h 350"/>
              <a:gd name="T48" fmla="*/ 14159369 w 174"/>
              <a:gd name="T49" fmla="*/ 216733047 h 350"/>
              <a:gd name="T50" fmla="*/ 0 w 174"/>
              <a:gd name="T51" fmla="*/ 218622963 h 350"/>
              <a:gd name="T52" fmla="*/ 0 w 174"/>
              <a:gd name="T53" fmla="*/ 220512878 h 350"/>
              <a:gd name="T54" fmla="*/ 14159369 w 174"/>
              <a:gd name="T55" fmla="*/ 218622963 h 350"/>
              <a:gd name="T56" fmla="*/ 28934669 w 174"/>
              <a:gd name="T57" fmla="*/ 215472575 h 350"/>
              <a:gd name="T58" fmla="*/ 43094822 w 174"/>
              <a:gd name="T59" fmla="*/ 211692744 h 350"/>
              <a:gd name="T60" fmla="*/ 54176102 w 174"/>
              <a:gd name="T61" fmla="*/ 204761731 h 350"/>
              <a:gd name="T62" fmla="*/ 65873313 w 174"/>
              <a:gd name="T63" fmla="*/ 197201276 h 350"/>
              <a:gd name="T64" fmla="*/ 76339445 w 174"/>
              <a:gd name="T65" fmla="*/ 187120669 h 350"/>
              <a:gd name="T66" fmla="*/ 84957781 w 174"/>
              <a:gd name="T67" fmla="*/ 177670299 h 350"/>
              <a:gd name="T68" fmla="*/ 90498813 w 174"/>
              <a:gd name="T69" fmla="*/ 169479607 h 350"/>
              <a:gd name="T70" fmla="*/ 99117935 w 174"/>
              <a:gd name="T71" fmla="*/ 151838545 h 350"/>
              <a:gd name="T72" fmla="*/ 104043035 w 174"/>
              <a:gd name="T73" fmla="*/ 138608344 h 350"/>
              <a:gd name="T74" fmla="*/ 105890045 w 174"/>
              <a:gd name="T75" fmla="*/ 124747113 h 350"/>
              <a:gd name="T76" fmla="*/ 107121124 w 174"/>
              <a:gd name="T77" fmla="*/ 110256439 h 350"/>
              <a:gd name="T78" fmla="*/ 105890045 w 174"/>
              <a:gd name="T79" fmla="*/ 94505292 h 350"/>
              <a:gd name="T80" fmla="*/ 104043035 w 174"/>
              <a:gd name="T81" fmla="*/ 80644855 h 350"/>
              <a:gd name="T82" fmla="*/ 99117935 w 174"/>
              <a:gd name="T83" fmla="*/ 67413860 h 350"/>
              <a:gd name="T84" fmla="*/ 90498813 w 174"/>
              <a:gd name="T85" fmla="*/ 49772798 h 350"/>
              <a:gd name="T86" fmla="*/ 84957781 w 174"/>
              <a:gd name="T87" fmla="*/ 41582106 h 350"/>
              <a:gd name="T88" fmla="*/ 76339445 w 174"/>
              <a:gd name="T89" fmla="*/ 30872057 h 350"/>
              <a:gd name="T90" fmla="*/ 65873313 w 174"/>
              <a:gd name="T91" fmla="*/ 22681365 h 350"/>
              <a:gd name="T92" fmla="*/ 54176102 w 174"/>
              <a:gd name="T93" fmla="*/ 14490674 h 350"/>
              <a:gd name="T94" fmla="*/ 43709970 w 174"/>
              <a:gd name="T95" fmla="*/ 7560455 h 350"/>
              <a:gd name="T96" fmla="*/ 28934669 w 174"/>
              <a:gd name="T97" fmla="*/ 3150388 h 350"/>
              <a:gd name="T98" fmla="*/ 14159369 w 174"/>
              <a:gd name="T99" fmla="*/ 630236 h 350"/>
              <a:gd name="T100" fmla="*/ 0 w 174"/>
              <a:gd name="T101" fmla="*/ 0 h 35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74"/>
              <a:gd name="T154" fmla="*/ 0 h 350"/>
              <a:gd name="T155" fmla="*/ 174 w 174"/>
              <a:gd name="T156" fmla="*/ 350 h 35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74" h="350">
                <a:moveTo>
                  <a:pt x="0" y="0"/>
                </a:moveTo>
                <a:lnTo>
                  <a:pt x="0" y="3"/>
                </a:lnTo>
                <a:lnTo>
                  <a:pt x="23" y="5"/>
                </a:lnTo>
                <a:lnTo>
                  <a:pt x="47" y="8"/>
                </a:lnTo>
                <a:lnTo>
                  <a:pt x="65" y="15"/>
                </a:lnTo>
                <a:lnTo>
                  <a:pt x="85" y="26"/>
                </a:lnTo>
                <a:lnTo>
                  <a:pt x="104" y="39"/>
                </a:lnTo>
                <a:lnTo>
                  <a:pt x="121" y="53"/>
                </a:lnTo>
                <a:lnTo>
                  <a:pt x="135" y="70"/>
                </a:lnTo>
                <a:lnTo>
                  <a:pt x="150" y="94"/>
                </a:lnTo>
                <a:lnTo>
                  <a:pt x="158" y="107"/>
                </a:lnTo>
                <a:lnTo>
                  <a:pt x="166" y="128"/>
                </a:lnTo>
                <a:lnTo>
                  <a:pt x="169" y="150"/>
                </a:lnTo>
                <a:lnTo>
                  <a:pt x="170" y="175"/>
                </a:lnTo>
                <a:lnTo>
                  <a:pt x="169" y="198"/>
                </a:lnTo>
                <a:lnTo>
                  <a:pt x="166" y="220"/>
                </a:lnTo>
                <a:lnTo>
                  <a:pt x="158" y="241"/>
                </a:lnTo>
                <a:lnTo>
                  <a:pt x="150" y="254"/>
                </a:lnTo>
                <a:lnTo>
                  <a:pt x="135" y="279"/>
                </a:lnTo>
                <a:lnTo>
                  <a:pt x="121" y="294"/>
                </a:lnTo>
                <a:lnTo>
                  <a:pt x="104" y="310"/>
                </a:lnTo>
                <a:lnTo>
                  <a:pt x="85" y="322"/>
                </a:lnTo>
                <a:lnTo>
                  <a:pt x="67" y="333"/>
                </a:lnTo>
                <a:lnTo>
                  <a:pt x="47" y="339"/>
                </a:lnTo>
                <a:lnTo>
                  <a:pt x="23" y="344"/>
                </a:lnTo>
                <a:lnTo>
                  <a:pt x="0" y="347"/>
                </a:lnTo>
                <a:lnTo>
                  <a:pt x="0" y="350"/>
                </a:lnTo>
                <a:lnTo>
                  <a:pt x="23" y="347"/>
                </a:lnTo>
                <a:lnTo>
                  <a:pt x="47" y="342"/>
                </a:lnTo>
                <a:lnTo>
                  <a:pt x="70" y="336"/>
                </a:lnTo>
                <a:lnTo>
                  <a:pt x="88" y="325"/>
                </a:lnTo>
                <a:lnTo>
                  <a:pt x="107" y="313"/>
                </a:lnTo>
                <a:lnTo>
                  <a:pt x="124" y="297"/>
                </a:lnTo>
                <a:lnTo>
                  <a:pt x="138" y="282"/>
                </a:lnTo>
                <a:lnTo>
                  <a:pt x="147" y="269"/>
                </a:lnTo>
                <a:lnTo>
                  <a:pt x="161" y="241"/>
                </a:lnTo>
                <a:lnTo>
                  <a:pt x="169" y="220"/>
                </a:lnTo>
                <a:lnTo>
                  <a:pt x="172" y="198"/>
                </a:lnTo>
                <a:lnTo>
                  <a:pt x="174" y="175"/>
                </a:lnTo>
                <a:lnTo>
                  <a:pt x="172" y="150"/>
                </a:lnTo>
                <a:lnTo>
                  <a:pt x="169" y="128"/>
                </a:lnTo>
                <a:lnTo>
                  <a:pt x="161" y="107"/>
                </a:lnTo>
                <a:lnTo>
                  <a:pt x="147" y="79"/>
                </a:lnTo>
                <a:lnTo>
                  <a:pt x="138" y="66"/>
                </a:lnTo>
                <a:lnTo>
                  <a:pt x="124" y="49"/>
                </a:lnTo>
                <a:lnTo>
                  <a:pt x="107" y="36"/>
                </a:lnTo>
                <a:lnTo>
                  <a:pt x="88" y="23"/>
                </a:lnTo>
                <a:lnTo>
                  <a:pt x="71" y="12"/>
                </a:lnTo>
                <a:lnTo>
                  <a:pt x="47" y="5"/>
                </a:lnTo>
                <a:lnTo>
                  <a:pt x="23" y="1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9" name="Freeform 427"/>
          <p:cNvSpPr>
            <a:spLocks/>
          </p:cNvSpPr>
          <p:nvPr/>
        </p:nvSpPr>
        <p:spPr bwMode="auto">
          <a:xfrm>
            <a:off x="2112963" y="4865688"/>
            <a:ext cx="138112" cy="277812"/>
          </a:xfrm>
          <a:custGeom>
            <a:avLst/>
            <a:gdLst>
              <a:gd name="T0" fmla="*/ 110259679 w 173"/>
              <a:gd name="T1" fmla="*/ 218622963 h 350"/>
              <a:gd name="T2" fmla="*/ 96238517 w 173"/>
              <a:gd name="T3" fmla="*/ 216733047 h 350"/>
              <a:gd name="T4" fmla="*/ 81579485 w 173"/>
              <a:gd name="T5" fmla="*/ 213582659 h 350"/>
              <a:gd name="T6" fmla="*/ 68832466 w 173"/>
              <a:gd name="T7" fmla="*/ 209802035 h 350"/>
              <a:gd name="T8" fmla="*/ 56723317 w 173"/>
              <a:gd name="T9" fmla="*/ 202871816 h 350"/>
              <a:gd name="T10" fmla="*/ 45251239 w 173"/>
              <a:gd name="T11" fmla="*/ 195311361 h 350"/>
              <a:gd name="T12" fmla="*/ 34416233 w 173"/>
              <a:gd name="T13" fmla="*/ 185230754 h 350"/>
              <a:gd name="T14" fmla="*/ 25493240 w 173"/>
              <a:gd name="T15" fmla="*/ 175780384 h 350"/>
              <a:gd name="T16" fmla="*/ 15296104 w 173"/>
              <a:gd name="T17" fmla="*/ 160029237 h 350"/>
              <a:gd name="T18" fmla="*/ 10835006 w 173"/>
              <a:gd name="T19" fmla="*/ 151838545 h 350"/>
              <a:gd name="T20" fmla="*/ 5736039 w 173"/>
              <a:gd name="T21" fmla="*/ 138608344 h 350"/>
              <a:gd name="T22" fmla="*/ 3824026 w 173"/>
              <a:gd name="T23" fmla="*/ 124747113 h 350"/>
              <a:gd name="T24" fmla="*/ 1912013 w 173"/>
              <a:gd name="T25" fmla="*/ 110256439 h 350"/>
              <a:gd name="T26" fmla="*/ 3824026 w 173"/>
              <a:gd name="T27" fmla="*/ 94505292 h 350"/>
              <a:gd name="T28" fmla="*/ 5736039 w 173"/>
              <a:gd name="T29" fmla="*/ 80644855 h 350"/>
              <a:gd name="T30" fmla="*/ 10835006 w 173"/>
              <a:gd name="T31" fmla="*/ 67413860 h 350"/>
              <a:gd name="T32" fmla="*/ 15296104 w 173"/>
              <a:gd name="T33" fmla="*/ 59223168 h 350"/>
              <a:gd name="T34" fmla="*/ 25493240 w 173"/>
              <a:gd name="T35" fmla="*/ 44102258 h 350"/>
              <a:gd name="T36" fmla="*/ 34416233 w 173"/>
              <a:gd name="T37" fmla="*/ 33392209 h 350"/>
              <a:gd name="T38" fmla="*/ 45251239 w 173"/>
              <a:gd name="T39" fmla="*/ 24571281 h 350"/>
              <a:gd name="T40" fmla="*/ 56723317 w 173"/>
              <a:gd name="T41" fmla="*/ 16380589 h 350"/>
              <a:gd name="T42" fmla="*/ 70107408 w 173"/>
              <a:gd name="T43" fmla="*/ 9450370 h 350"/>
              <a:gd name="T44" fmla="*/ 81579485 w 173"/>
              <a:gd name="T45" fmla="*/ 5040303 h 350"/>
              <a:gd name="T46" fmla="*/ 96238517 w 173"/>
              <a:gd name="T47" fmla="*/ 3150388 h 350"/>
              <a:gd name="T48" fmla="*/ 110259679 w 173"/>
              <a:gd name="T49" fmla="*/ 1889915 h 350"/>
              <a:gd name="T50" fmla="*/ 110259679 w 173"/>
              <a:gd name="T51" fmla="*/ 0 h 350"/>
              <a:gd name="T52" fmla="*/ 110259679 w 173"/>
              <a:gd name="T53" fmla="*/ 0 h 350"/>
              <a:gd name="T54" fmla="*/ 96238517 w 173"/>
              <a:gd name="T55" fmla="*/ 630236 h 350"/>
              <a:gd name="T56" fmla="*/ 81579485 w 173"/>
              <a:gd name="T57" fmla="*/ 3150388 h 350"/>
              <a:gd name="T58" fmla="*/ 65646310 w 173"/>
              <a:gd name="T59" fmla="*/ 7560455 h 350"/>
              <a:gd name="T60" fmla="*/ 54811304 w 173"/>
              <a:gd name="T61" fmla="*/ 14490674 h 350"/>
              <a:gd name="T62" fmla="*/ 43339226 w 173"/>
              <a:gd name="T63" fmla="*/ 22681365 h 350"/>
              <a:gd name="T64" fmla="*/ 32504220 w 173"/>
              <a:gd name="T65" fmla="*/ 30872057 h 350"/>
              <a:gd name="T66" fmla="*/ 23581227 w 173"/>
              <a:gd name="T67" fmla="*/ 41582106 h 350"/>
              <a:gd name="T68" fmla="*/ 17845188 w 173"/>
              <a:gd name="T69" fmla="*/ 49772798 h 350"/>
              <a:gd name="T70" fmla="*/ 8922993 w 173"/>
              <a:gd name="T71" fmla="*/ 67413860 h 350"/>
              <a:gd name="T72" fmla="*/ 3824026 w 173"/>
              <a:gd name="T73" fmla="*/ 80644855 h 350"/>
              <a:gd name="T74" fmla="*/ 1912013 w 173"/>
              <a:gd name="T75" fmla="*/ 94505292 h 350"/>
              <a:gd name="T76" fmla="*/ 0 w 173"/>
              <a:gd name="T77" fmla="*/ 110256439 h 350"/>
              <a:gd name="T78" fmla="*/ 1912013 w 173"/>
              <a:gd name="T79" fmla="*/ 124747113 h 350"/>
              <a:gd name="T80" fmla="*/ 3824026 w 173"/>
              <a:gd name="T81" fmla="*/ 138608344 h 350"/>
              <a:gd name="T82" fmla="*/ 8922993 w 173"/>
              <a:gd name="T83" fmla="*/ 151838545 h 350"/>
              <a:gd name="T84" fmla="*/ 17845188 w 173"/>
              <a:gd name="T85" fmla="*/ 169479607 h 350"/>
              <a:gd name="T86" fmla="*/ 23581227 w 173"/>
              <a:gd name="T87" fmla="*/ 177670299 h 350"/>
              <a:gd name="T88" fmla="*/ 32504220 w 173"/>
              <a:gd name="T89" fmla="*/ 187120669 h 350"/>
              <a:gd name="T90" fmla="*/ 43339226 w 173"/>
              <a:gd name="T91" fmla="*/ 197201276 h 350"/>
              <a:gd name="T92" fmla="*/ 54811304 w 173"/>
              <a:gd name="T93" fmla="*/ 204761731 h 350"/>
              <a:gd name="T94" fmla="*/ 66920453 w 173"/>
              <a:gd name="T95" fmla="*/ 211692744 h 350"/>
              <a:gd name="T96" fmla="*/ 81579485 w 173"/>
              <a:gd name="T97" fmla="*/ 215472575 h 350"/>
              <a:gd name="T98" fmla="*/ 96238517 w 173"/>
              <a:gd name="T99" fmla="*/ 218622963 h 350"/>
              <a:gd name="T100" fmla="*/ 110259679 w 173"/>
              <a:gd name="T101" fmla="*/ 220512878 h 350"/>
              <a:gd name="T102" fmla="*/ 110259679 w 173"/>
              <a:gd name="T103" fmla="*/ 218622963 h 35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3"/>
              <a:gd name="T157" fmla="*/ 0 h 350"/>
              <a:gd name="T158" fmla="*/ 173 w 173"/>
              <a:gd name="T159" fmla="*/ 350 h 35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3" h="350">
                <a:moveTo>
                  <a:pt x="173" y="347"/>
                </a:moveTo>
                <a:lnTo>
                  <a:pt x="151" y="344"/>
                </a:lnTo>
                <a:lnTo>
                  <a:pt x="128" y="339"/>
                </a:lnTo>
                <a:lnTo>
                  <a:pt x="108" y="333"/>
                </a:lnTo>
                <a:lnTo>
                  <a:pt x="89" y="322"/>
                </a:lnTo>
                <a:lnTo>
                  <a:pt x="71" y="310"/>
                </a:lnTo>
                <a:lnTo>
                  <a:pt x="54" y="294"/>
                </a:lnTo>
                <a:lnTo>
                  <a:pt x="40" y="279"/>
                </a:lnTo>
                <a:lnTo>
                  <a:pt x="24" y="254"/>
                </a:lnTo>
                <a:lnTo>
                  <a:pt x="17" y="241"/>
                </a:lnTo>
                <a:lnTo>
                  <a:pt x="9" y="220"/>
                </a:lnTo>
                <a:lnTo>
                  <a:pt x="6" y="198"/>
                </a:lnTo>
                <a:lnTo>
                  <a:pt x="3" y="175"/>
                </a:lnTo>
                <a:lnTo>
                  <a:pt x="6" y="150"/>
                </a:lnTo>
                <a:lnTo>
                  <a:pt x="9" y="128"/>
                </a:lnTo>
                <a:lnTo>
                  <a:pt x="17" y="107"/>
                </a:lnTo>
                <a:lnTo>
                  <a:pt x="24" y="94"/>
                </a:lnTo>
                <a:lnTo>
                  <a:pt x="40" y="70"/>
                </a:lnTo>
                <a:lnTo>
                  <a:pt x="54" y="53"/>
                </a:lnTo>
                <a:lnTo>
                  <a:pt x="71" y="39"/>
                </a:lnTo>
                <a:lnTo>
                  <a:pt x="89" y="26"/>
                </a:lnTo>
                <a:lnTo>
                  <a:pt x="110" y="15"/>
                </a:lnTo>
                <a:lnTo>
                  <a:pt x="128" y="8"/>
                </a:lnTo>
                <a:lnTo>
                  <a:pt x="151" y="5"/>
                </a:lnTo>
                <a:lnTo>
                  <a:pt x="173" y="3"/>
                </a:lnTo>
                <a:lnTo>
                  <a:pt x="173" y="0"/>
                </a:lnTo>
                <a:lnTo>
                  <a:pt x="151" y="1"/>
                </a:lnTo>
                <a:lnTo>
                  <a:pt x="128" y="5"/>
                </a:lnTo>
                <a:lnTo>
                  <a:pt x="103" y="12"/>
                </a:lnTo>
                <a:lnTo>
                  <a:pt x="86" y="23"/>
                </a:lnTo>
                <a:lnTo>
                  <a:pt x="68" y="36"/>
                </a:lnTo>
                <a:lnTo>
                  <a:pt x="51" y="49"/>
                </a:lnTo>
                <a:lnTo>
                  <a:pt x="37" y="66"/>
                </a:lnTo>
                <a:lnTo>
                  <a:pt x="28" y="79"/>
                </a:lnTo>
                <a:lnTo>
                  <a:pt x="14" y="107"/>
                </a:lnTo>
                <a:lnTo>
                  <a:pt x="6" y="128"/>
                </a:lnTo>
                <a:lnTo>
                  <a:pt x="3" y="150"/>
                </a:lnTo>
                <a:lnTo>
                  <a:pt x="0" y="175"/>
                </a:lnTo>
                <a:lnTo>
                  <a:pt x="3" y="198"/>
                </a:lnTo>
                <a:lnTo>
                  <a:pt x="6" y="220"/>
                </a:lnTo>
                <a:lnTo>
                  <a:pt x="14" y="241"/>
                </a:lnTo>
                <a:lnTo>
                  <a:pt x="28" y="269"/>
                </a:lnTo>
                <a:lnTo>
                  <a:pt x="37" y="282"/>
                </a:lnTo>
                <a:lnTo>
                  <a:pt x="51" y="297"/>
                </a:lnTo>
                <a:lnTo>
                  <a:pt x="68" y="313"/>
                </a:lnTo>
                <a:lnTo>
                  <a:pt x="86" y="325"/>
                </a:lnTo>
                <a:lnTo>
                  <a:pt x="105" y="336"/>
                </a:lnTo>
                <a:lnTo>
                  <a:pt x="128" y="342"/>
                </a:lnTo>
                <a:lnTo>
                  <a:pt x="151" y="347"/>
                </a:lnTo>
                <a:lnTo>
                  <a:pt x="173" y="350"/>
                </a:lnTo>
                <a:lnTo>
                  <a:pt x="173" y="347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20" name="Freeform 428"/>
          <p:cNvSpPr>
            <a:spLocks/>
          </p:cNvSpPr>
          <p:nvPr/>
        </p:nvSpPr>
        <p:spPr bwMode="auto">
          <a:xfrm>
            <a:off x="7096125" y="5373688"/>
            <a:ext cx="273050" cy="274637"/>
          </a:xfrm>
          <a:custGeom>
            <a:avLst/>
            <a:gdLst>
              <a:gd name="T0" fmla="*/ 108366719 w 344"/>
              <a:gd name="T1" fmla="*/ 0 h 347"/>
              <a:gd name="T2" fmla="*/ 122227181 w 344"/>
              <a:gd name="T3" fmla="*/ 1252883 h 347"/>
              <a:gd name="T4" fmla="*/ 136718675 w 344"/>
              <a:gd name="T5" fmla="*/ 3131812 h 347"/>
              <a:gd name="T6" fmla="*/ 150579138 w 344"/>
              <a:gd name="T7" fmla="*/ 7517297 h 347"/>
              <a:gd name="T8" fmla="*/ 161920238 w 344"/>
              <a:gd name="T9" fmla="*/ 14407758 h 347"/>
              <a:gd name="T10" fmla="*/ 173890781 w 344"/>
              <a:gd name="T11" fmla="*/ 22551101 h 347"/>
              <a:gd name="T12" fmla="*/ 184601644 w 344"/>
              <a:gd name="T13" fmla="*/ 31320490 h 347"/>
              <a:gd name="T14" fmla="*/ 193421794 w 344"/>
              <a:gd name="T15" fmla="*/ 41969599 h 347"/>
              <a:gd name="T16" fmla="*/ 200982263 w 344"/>
              <a:gd name="T17" fmla="*/ 53244754 h 347"/>
              <a:gd name="T18" fmla="*/ 207913288 w 344"/>
              <a:gd name="T19" fmla="*/ 65772791 h 347"/>
              <a:gd name="T20" fmla="*/ 212953600 w 344"/>
              <a:gd name="T21" fmla="*/ 79554503 h 347"/>
              <a:gd name="T22" fmla="*/ 214843519 w 344"/>
              <a:gd name="T23" fmla="*/ 93335424 h 347"/>
              <a:gd name="T24" fmla="*/ 216733438 w 344"/>
              <a:gd name="T25" fmla="*/ 108995273 h 347"/>
              <a:gd name="T26" fmla="*/ 214843519 w 344"/>
              <a:gd name="T27" fmla="*/ 123403031 h 347"/>
              <a:gd name="T28" fmla="*/ 212953600 w 344"/>
              <a:gd name="T29" fmla="*/ 136557906 h 347"/>
              <a:gd name="T30" fmla="*/ 207913288 w 344"/>
              <a:gd name="T31" fmla="*/ 150338826 h 347"/>
              <a:gd name="T32" fmla="*/ 200982263 w 344"/>
              <a:gd name="T33" fmla="*/ 162866864 h 347"/>
              <a:gd name="T34" fmla="*/ 193421794 w 344"/>
              <a:gd name="T35" fmla="*/ 174768856 h 347"/>
              <a:gd name="T36" fmla="*/ 184601644 w 344"/>
              <a:gd name="T37" fmla="*/ 184165082 h 347"/>
              <a:gd name="T38" fmla="*/ 173890781 w 344"/>
              <a:gd name="T39" fmla="*/ 194187354 h 347"/>
              <a:gd name="T40" fmla="*/ 161920238 w 344"/>
              <a:gd name="T41" fmla="*/ 201703860 h 347"/>
              <a:gd name="T42" fmla="*/ 150579138 w 344"/>
              <a:gd name="T43" fmla="*/ 208595112 h 347"/>
              <a:gd name="T44" fmla="*/ 136718675 w 344"/>
              <a:gd name="T45" fmla="*/ 212352969 h 347"/>
              <a:gd name="T46" fmla="*/ 122227181 w 344"/>
              <a:gd name="T47" fmla="*/ 215485572 h 347"/>
              <a:gd name="T48" fmla="*/ 108366719 w 344"/>
              <a:gd name="T49" fmla="*/ 217364501 h 347"/>
              <a:gd name="T50" fmla="*/ 93876019 w 344"/>
              <a:gd name="T51" fmla="*/ 215485572 h 347"/>
              <a:gd name="T52" fmla="*/ 79384525 w 344"/>
              <a:gd name="T53" fmla="*/ 212352969 h 347"/>
              <a:gd name="T54" fmla="*/ 65524063 w 344"/>
              <a:gd name="T55" fmla="*/ 208595112 h 347"/>
              <a:gd name="T56" fmla="*/ 54183756 w 344"/>
              <a:gd name="T57" fmla="*/ 201703860 h 347"/>
              <a:gd name="T58" fmla="*/ 42212419 w 344"/>
              <a:gd name="T59" fmla="*/ 194187354 h 347"/>
              <a:gd name="T60" fmla="*/ 31501556 w 344"/>
              <a:gd name="T61" fmla="*/ 184165082 h 347"/>
              <a:gd name="T62" fmla="*/ 22681406 w 344"/>
              <a:gd name="T63" fmla="*/ 174768856 h 347"/>
              <a:gd name="T64" fmla="*/ 15120938 w 344"/>
              <a:gd name="T65" fmla="*/ 162866864 h 347"/>
              <a:gd name="T66" fmla="*/ 8190706 w 344"/>
              <a:gd name="T67" fmla="*/ 150338826 h 347"/>
              <a:gd name="T68" fmla="*/ 3150394 w 344"/>
              <a:gd name="T69" fmla="*/ 136557906 h 347"/>
              <a:gd name="T70" fmla="*/ 1260475 w 344"/>
              <a:gd name="T71" fmla="*/ 123403031 h 347"/>
              <a:gd name="T72" fmla="*/ 0 w 344"/>
              <a:gd name="T73" fmla="*/ 108995273 h 347"/>
              <a:gd name="T74" fmla="*/ 1260475 w 344"/>
              <a:gd name="T75" fmla="*/ 93335424 h 347"/>
              <a:gd name="T76" fmla="*/ 3150394 w 344"/>
              <a:gd name="T77" fmla="*/ 79554503 h 347"/>
              <a:gd name="T78" fmla="*/ 8190706 w 344"/>
              <a:gd name="T79" fmla="*/ 65772791 h 347"/>
              <a:gd name="T80" fmla="*/ 15120938 w 344"/>
              <a:gd name="T81" fmla="*/ 53244754 h 347"/>
              <a:gd name="T82" fmla="*/ 22681406 w 344"/>
              <a:gd name="T83" fmla="*/ 41969599 h 347"/>
              <a:gd name="T84" fmla="*/ 31501556 w 344"/>
              <a:gd name="T85" fmla="*/ 31320490 h 347"/>
              <a:gd name="T86" fmla="*/ 42212419 w 344"/>
              <a:gd name="T87" fmla="*/ 22551101 h 347"/>
              <a:gd name="T88" fmla="*/ 54183756 w 344"/>
              <a:gd name="T89" fmla="*/ 14407758 h 347"/>
              <a:gd name="T90" fmla="*/ 65524063 w 344"/>
              <a:gd name="T91" fmla="*/ 7517297 h 347"/>
              <a:gd name="T92" fmla="*/ 79384525 w 344"/>
              <a:gd name="T93" fmla="*/ 3131812 h 347"/>
              <a:gd name="T94" fmla="*/ 93876019 w 344"/>
              <a:gd name="T95" fmla="*/ 1252883 h 347"/>
              <a:gd name="T96" fmla="*/ 108366719 w 344"/>
              <a:gd name="T97" fmla="*/ 0 h 347"/>
              <a:gd name="T98" fmla="*/ 108366719 w 344"/>
              <a:gd name="T99" fmla="*/ 0 h 3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4"/>
              <a:gd name="T151" fmla="*/ 0 h 347"/>
              <a:gd name="T152" fmla="*/ 344 w 344"/>
              <a:gd name="T153" fmla="*/ 347 h 34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4" h="347">
                <a:moveTo>
                  <a:pt x="172" y="0"/>
                </a:moveTo>
                <a:lnTo>
                  <a:pt x="194" y="2"/>
                </a:lnTo>
                <a:lnTo>
                  <a:pt x="217" y="5"/>
                </a:lnTo>
                <a:lnTo>
                  <a:pt x="239" y="12"/>
                </a:lnTo>
                <a:lnTo>
                  <a:pt x="257" y="23"/>
                </a:lnTo>
                <a:lnTo>
                  <a:pt x="276" y="36"/>
                </a:lnTo>
                <a:lnTo>
                  <a:pt x="293" y="50"/>
                </a:lnTo>
                <a:lnTo>
                  <a:pt x="307" y="67"/>
                </a:lnTo>
                <a:lnTo>
                  <a:pt x="319" y="85"/>
                </a:lnTo>
                <a:lnTo>
                  <a:pt x="330" y="105"/>
                </a:lnTo>
                <a:lnTo>
                  <a:pt x="338" y="127"/>
                </a:lnTo>
                <a:lnTo>
                  <a:pt x="341" y="149"/>
                </a:lnTo>
                <a:lnTo>
                  <a:pt x="344" y="174"/>
                </a:lnTo>
                <a:lnTo>
                  <a:pt x="341" y="197"/>
                </a:lnTo>
                <a:lnTo>
                  <a:pt x="338" y="218"/>
                </a:lnTo>
                <a:lnTo>
                  <a:pt x="330" y="240"/>
                </a:lnTo>
                <a:lnTo>
                  <a:pt x="319" y="260"/>
                </a:lnTo>
                <a:lnTo>
                  <a:pt x="307" y="279"/>
                </a:lnTo>
                <a:lnTo>
                  <a:pt x="293" y="294"/>
                </a:lnTo>
                <a:lnTo>
                  <a:pt x="276" y="310"/>
                </a:lnTo>
                <a:lnTo>
                  <a:pt x="257" y="322"/>
                </a:lnTo>
                <a:lnTo>
                  <a:pt x="239" y="333"/>
                </a:lnTo>
                <a:lnTo>
                  <a:pt x="217" y="339"/>
                </a:lnTo>
                <a:lnTo>
                  <a:pt x="194" y="344"/>
                </a:lnTo>
                <a:lnTo>
                  <a:pt x="172" y="347"/>
                </a:lnTo>
                <a:lnTo>
                  <a:pt x="149" y="344"/>
                </a:lnTo>
                <a:lnTo>
                  <a:pt x="126" y="339"/>
                </a:lnTo>
                <a:lnTo>
                  <a:pt x="104" y="333"/>
                </a:lnTo>
                <a:lnTo>
                  <a:pt x="86" y="322"/>
                </a:lnTo>
                <a:lnTo>
                  <a:pt x="67" y="310"/>
                </a:lnTo>
                <a:lnTo>
                  <a:pt x="50" y="294"/>
                </a:lnTo>
                <a:lnTo>
                  <a:pt x="36" y="279"/>
                </a:lnTo>
                <a:lnTo>
                  <a:pt x="24" y="260"/>
                </a:lnTo>
                <a:lnTo>
                  <a:pt x="13" y="240"/>
                </a:lnTo>
                <a:lnTo>
                  <a:pt x="5" y="218"/>
                </a:lnTo>
                <a:lnTo>
                  <a:pt x="2" y="197"/>
                </a:lnTo>
                <a:lnTo>
                  <a:pt x="0" y="174"/>
                </a:lnTo>
                <a:lnTo>
                  <a:pt x="2" y="149"/>
                </a:lnTo>
                <a:lnTo>
                  <a:pt x="5" y="127"/>
                </a:lnTo>
                <a:lnTo>
                  <a:pt x="13" y="105"/>
                </a:lnTo>
                <a:lnTo>
                  <a:pt x="24" y="85"/>
                </a:lnTo>
                <a:lnTo>
                  <a:pt x="36" y="67"/>
                </a:lnTo>
                <a:lnTo>
                  <a:pt x="50" y="50"/>
                </a:lnTo>
                <a:lnTo>
                  <a:pt x="67" y="36"/>
                </a:lnTo>
                <a:lnTo>
                  <a:pt x="86" y="23"/>
                </a:lnTo>
                <a:lnTo>
                  <a:pt x="104" y="12"/>
                </a:lnTo>
                <a:lnTo>
                  <a:pt x="126" y="5"/>
                </a:lnTo>
                <a:lnTo>
                  <a:pt x="149" y="2"/>
                </a:lnTo>
                <a:lnTo>
                  <a:pt x="17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21" name="Freeform 429"/>
          <p:cNvSpPr>
            <a:spLocks/>
          </p:cNvSpPr>
          <p:nvPr/>
        </p:nvSpPr>
        <p:spPr bwMode="auto">
          <a:xfrm>
            <a:off x="7092950" y="5373688"/>
            <a:ext cx="273050" cy="274637"/>
          </a:xfrm>
          <a:custGeom>
            <a:avLst/>
            <a:gdLst>
              <a:gd name="T0" fmla="*/ 108366719 w 344"/>
              <a:gd name="T1" fmla="*/ 0 h 347"/>
              <a:gd name="T2" fmla="*/ 122227181 w 344"/>
              <a:gd name="T3" fmla="*/ 1252883 h 347"/>
              <a:gd name="T4" fmla="*/ 136718675 w 344"/>
              <a:gd name="T5" fmla="*/ 3131812 h 347"/>
              <a:gd name="T6" fmla="*/ 150579138 w 344"/>
              <a:gd name="T7" fmla="*/ 7517297 h 347"/>
              <a:gd name="T8" fmla="*/ 161920238 w 344"/>
              <a:gd name="T9" fmla="*/ 14407758 h 347"/>
              <a:gd name="T10" fmla="*/ 173890781 w 344"/>
              <a:gd name="T11" fmla="*/ 22551101 h 347"/>
              <a:gd name="T12" fmla="*/ 184601644 w 344"/>
              <a:gd name="T13" fmla="*/ 31320490 h 347"/>
              <a:gd name="T14" fmla="*/ 193421794 w 344"/>
              <a:gd name="T15" fmla="*/ 41969599 h 347"/>
              <a:gd name="T16" fmla="*/ 200982263 w 344"/>
              <a:gd name="T17" fmla="*/ 53244754 h 347"/>
              <a:gd name="T18" fmla="*/ 207913288 w 344"/>
              <a:gd name="T19" fmla="*/ 65772791 h 347"/>
              <a:gd name="T20" fmla="*/ 212953600 w 344"/>
              <a:gd name="T21" fmla="*/ 79554503 h 347"/>
              <a:gd name="T22" fmla="*/ 214843519 w 344"/>
              <a:gd name="T23" fmla="*/ 93335424 h 347"/>
              <a:gd name="T24" fmla="*/ 216733438 w 344"/>
              <a:gd name="T25" fmla="*/ 108995273 h 347"/>
              <a:gd name="T26" fmla="*/ 214843519 w 344"/>
              <a:gd name="T27" fmla="*/ 123403031 h 347"/>
              <a:gd name="T28" fmla="*/ 212953600 w 344"/>
              <a:gd name="T29" fmla="*/ 136557906 h 347"/>
              <a:gd name="T30" fmla="*/ 207913288 w 344"/>
              <a:gd name="T31" fmla="*/ 150338826 h 347"/>
              <a:gd name="T32" fmla="*/ 200982263 w 344"/>
              <a:gd name="T33" fmla="*/ 162866864 h 347"/>
              <a:gd name="T34" fmla="*/ 193421794 w 344"/>
              <a:gd name="T35" fmla="*/ 174768856 h 347"/>
              <a:gd name="T36" fmla="*/ 184601644 w 344"/>
              <a:gd name="T37" fmla="*/ 184165082 h 347"/>
              <a:gd name="T38" fmla="*/ 173890781 w 344"/>
              <a:gd name="T39" fmla="*/ 194187354 h 347"/>
              <a:gd name="T40" fmla="*/ 161920238 w 344"/>
              <a:gd name="T41" fmla="*/ 201703860 h 347"/>
              <a:gd name="T42" fmla="*/ 150579138 w 344"/>
              <a:gd name="T43" fmla="*/ 208595112 h 347"/>
              <a:gd name="T44" fmla="*/ 136718675 w 344"/>
              <a:gd name="T45" fmla="*/ 212352969 h 347"/>
              <a:gd name="T46" fmla="*/ 122227181 w 344"/>
              <a:gd name="T47" fmla="*/ 215485572 h 347"/>
              <a:gd name="T48" fmla="*/ 108366719 w 344"/>
              <a:gd name="T49" fmla="*/ 217364501 h 347"/>
              <a:gd name="T50" fmla="*/ 93876019 w 344"/>
              <a:gd name="T51" fmla="*/ 215485572 h 347"/>
              <a:gd name="T52" fmla="*/ 79384525 w 344"/>
              <a:gd name="T53" fmla="*/ 212352969 h 347"/>
              <a:gd name="T54" fmla="*/ 65524063 w 344"/>
              <a:gd name="T55" fmla="*/ 208595112 h 347"/>
              <a:gd name="T56" fmla="*/ 54183756 w 344"/>
              <a:gd name="T57" fmla="*/ 201703860 h 347"/>
              <a:gd name="T58" fmla="*/ 42212419 w 344"/>
              <a:gd name="T59" fmla="*/ 194187354 h 347"/>
              <a:gd name="T60" fmla="*/ 31501556 w 344"/>
              <a:gd name="T61" fmla="*/ 184165082 h 347"/>
              <a:gd name="T62" fmla="*/ 22681406 w 344"/>
              <a:gd name="T63" fmla="*/ 174768856 h 347"/>
              <a:gd name="T64" fmla="*/ 15120938 w 344"/>
              <a:gd name="T65" fmla="*/ 162866864 h 347"/>
              <a:gd name="T66" fmla="*/ 8190706 w 344"/>
              <a:gd name="T67" fmla="*/ 150338826 h 347"/>
              <a:gd name="T68" fmla="*/ 3150394 w 344"/>
              <a:gd name="T69" fmla="*/ 136557906 h 347"/>
              <a:gd name="T70" fmla="*/ 1260475 w 344"/>
              <a:gd name="T71" fmla="*/ 123403031 h 347"/>
              <a:gd name="T72" fmla="*/ 0 w 344"/>
              <a:gd name="T73" fmla="*/ 108995273 h 347"/>
              <a:gd name="T74" fmla="*/ 1260475 w 344"/>
              <a:gd name="T75" fmla="*/ 93335424 h 347"/>
              <a:gd name="T76" fmla="*/ 3150394 w 344"/>
              <a:gd name="T77" fmla="*/ 79554503 h 347"/>
              <a:gd name="T78" fmla="*/ 8190706 w 344"/>
              <a:gd name="T79" fmla="*/ 65772791 h 347"/>
              <a:gd name="T80" fmla="*/ 15120938 w 344"/>
              <a:gd name="T81" fmla="*/ 53244754 h 347"/>
              <a:gd name="T82" fmla="*/ 22681406 w 344"/>
              <a:gd name="T83" fmla="*/ 41969599 h 347"/>
              <a:gd name="T84" fmla="*/ 31501556 w 344"/>
              <a:gd name="T85" fmla="*/ 31320490 h 347"/>
              <a:gd name="T86" fmla="*/ 42212419 w 344"/>
              <a:gd name="T87" fmla="*/ 22551101 h 347"/>
              <a:gd name="T88" fmla="*/ 54183756 w 344"/>
              <a:gd name="T89" fmla="*/ 14407758 h 347"/>
              <a:gd name="T90" fmla="*/ 65524063 w 344"/>
              <a:gd name="T91" fmla="*/ 7517297 h 347"/>
              <a:gd name="T92" fmla="*/ 79384525 w 344"/>
              <a:gd name="T93" fmla="*/ 3131812 h 347"/>
              <a:gd name="T94" fmla="*/ 93876019 w 344"/>
              <a:gd name="T95" fmla="*/ 1252883 h 347"/>
              <a:gd name="T96" fmla="*/ 108366719 w 344"/>
              <a:gd name="T97" fmla="*/ 0 h 347"/>
              <a:gd name="T98" fmla="*/ 108366719 w 344"/>
              <a:gd name="T99" fmla="*/ 0 h 34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44"/>
              <a:gd name="T151" fmla="*/ 0 h 347"/>
              <a:gd name="T152" fmla="*/ 344 w 344"/>
              <a:gd name="T153" fmla="*/ 347 h 34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44" h="347">
                <a:moveTo>
                  <a:pt x="172" y="0"/>
                </a:moveTo>
                <a:lnTo>
                  <a:pt x="194" y="2"/>
                </a:lnTo>
                <a:lnTo>
                  <a:pt x="217" y="5"/>
                </a:lnTo>
                <a:lnTo>
                  <a:pt x="239" y="12"/>
                </a:lnTo>
                <a:lnTo>
                  <a:pt x="257" y="23"/>
                </a:lnTo>
                <a:lnTo>
                  <a:pt x="276" y="36"/>
                </a:lnTo>
                <a:lnTo>
                  <a:pt x="293" y="50"/>
                </a:lnTo>
                <a:lnTo>
                  <a:pt x="307" y="67"/>
                </a:lnTo>
                <a:lnTo>
                  <a:pt x="319" y="85"/>
                </a:lnTo>
                <a:lnTo>
                  <a:pt x="330" y="105"/>
                </a:lnTo>
                <a:lnTo>
                  <a:pt x="338" y="127"/>
                </a:lnTo>
                <a:lnTo>
                  <a:pt x="341" y="149"/>
                </a:lnTo>
                <a:lnTo>
                  <a:pt x="344" y="174"/>
                </a:lnTo>
                <a:lnTo>
                  <a:pt x="341" y="197"/>
                </a:lnTo>
                <a:lnTo>
                  <a:pt x="338" y="218"/>
                </a:lnTo>
                <a:lnTo>
                  <a:pt x="330" y="240"/>
                </a:lnTo>
                <a:lnTo>
                  <a:pt x="319" y="260"/>
                </a:lnTo>
                <a:lnTo>
                  <a:pt x="307" y="279"/>
                </a:lnTo>
                <a:lnTo>
                  <a:pt x="293" y="294"/>
                </a:lnTo>
                <a:lnTo>
                  <a:pt x="276" y="310"/>
                </a:lnTo>
                <a:lnTo>
                  <a:pt x="257" y="322"/>
                </a:lnTo>
                <a:lnTo>
                  <a:pt x="239" y="333"/>
                </a:lnTo>
                <a:lnTo>
                  <a:pt x="217" y="339"/>
                </a:lnTo>
                <a:lnTo>
                  <a:pt x="194" y="344"/>
                </a:lnTo>
                <a:lnTo>
                  <a:pt x="172" y="347"/>
                </a:lnTo>
                <a:lnTo>
                  <a:pt x="149" y="344"/>
                </a:lnTo>
                <a:lnTo>
                  <a:pt x="126" y="339"/>
                </a:lnTo>
                <a:lnTo>
                  <a:pt x="104" y="333"/>
                </a:lnTo>
                <a:lnTo>
                  <a:pt x="86" y="322"/>
                </a:lnTo>
                <a:lnTo>
                  <a:pt x="67" y="310"/>
                </a:lnTo>
                <a:lnTo>
                  <a:pt x="50" y="294"/>
                </a:lnTo>
                <a:lnTo>
                  <a:pt x="36" y="279"/>
                </a:lnTo>
                <a:lnTo>
                  <a:pt x="24" y="260"/>
                </a:lnTo>
                <a:lnTo>
                  <a:pt x="13" y="240"/>
                </a:lnTo>
                <a:lnTo>
                  <a:pt x="5" y="218"/>
                </a:lnTo>
                <a:lnTo>
                  <a:pt x="2" y="197"/>
                </a:lnTo>
                <a:lnTo>
                  <a:pt x="0" y="174"/>
                </a:lnTo>
                <a:lnTo>
                  <a:pt x="2" y="149"/>
                </a:lnTo>
                <a:lnTo>
                  <a:pt x="5" y="127"/>
                </a:lnTo>
                <a:lnTo>
                  <a:pt x="13" y="105"/>
                </a:lnTo>
                <a:lnTo>
                  <a:pt x="24" y="85"/>
                </a:lnTo>
                <a:lnTo>
                  <a:pt x="36" y="67"/>
                </a:lnTo>
                <a:lnTo>
                  <a:pt x="50" y="50"/>
                </a:lnTo>
                <a:lnTo>
                  <a:pt x="67" y="36"/>
                </a:lnTo>
                <a:lnTo>
                  <a:pt x="86" y="23"/>
                </a:lnTo>
                <a:lnTo>
                  <a:pt x="104" y="12"/>
                </a:lnTo>
                <a:lnTo>
                  <a:pt x="126" y="5"/>
                </a:lnTo>
                <a:lnTo>
                  <a:pt x="149" y="2"/>
                </a:lnTo>
                <a:lnTo>
                  <a:pt x="172" y="0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22" name="Freeform 430"/>
          <p:cNvSpPr>
            <a:spLocks/>
          </p:cNvSpPr>
          <p:nvPr/>
        </p:nvSpPr>
        <p:spPr bwMode="auto">
          <a:xfrm>
            <a:off x="7232650" y="5340350"/>
            <a:ext cx="138113" cy="277813"/>
          </a:xfrm>
          <a:custGeom>
            <a:avLst/>
            <a:gdLst>
              <a:gd name="T0" fmla="*/ 0 w 174"/>
              <a:gd name="T1" fmla="*/ 0 h 349"/>
              <a:gd name="T2" fmla="*/ 0 w 174"/>
              <a:gd name="T3" fmla="*/ 1900910 h 349"/>
              <a:gd name="T4" fmla="*/ 13861306 w 174"/>
              <a:gd name="T5" fmla="*/ 2534546 h 349"/>
              <a:gd name="T6" fmla="*/ 28352059 w 174"/>
              <a:gd name="T7" fmla="*/ 4435456 h 349"/>
              <a:gd name="T8" fmla="*/ 40322646 w 174"/>
              <a:gd name="T9" fmla="*/ 9504548 h 349"/>
              <a:gd name="T10" fmla="*/ 52923473 w 174"/>
              <a:gd name="T11" fmla="*/ 16475346 h 349"/>
              <a:gd name="T12" fmla="*/ 64264614 w 174"/>
              <a:gd name="T13" fmla="*/ 24078984 h 349"/>
              <a:gd name="T14" fmla="*/ 74975515 w 174"/>
              <a:gd name="T15" fmla="*/ 32949895 h 349"/>
              <a:gd name="T16" fmla="*/ 83795697 w 174"/>
              <a:gd name="T17" fmla="*/ 43722512 h 349"/>
              <a:gd name="T18" fmla="*/ 93876359 w 174"/>
              <a:gd name="T19" fmla="*/ 59563426 h 349"/>
              <a:gd name="T20" fmla="*/ 98916689 w 174"/>
              <a:gd name="T21" fmla="*/ 67167860 h 349"/>
              <a:gd name="T22" fmla="*/ 103326780 w 174"/>
              <a:gd name="T23" fmla="*/ 81107864 h 349"/>
              <a:gd name="T24" fmla="*/ 105217500 w 174"/>
              <a:gd name="T25" fmla="*/ 95048663 h 349"/>
              <a:gd name="T26" fmla="*/ 107737665 w 174"/>
              <a:gd name="T27" fmla="*/ 110890372 h 349"/>
              <a:gd name="T28" fmla="*/ 105217500 w 174"/>
              <a:gd name="T29" fmla="*/ 125464013 h 349"/>
              <a:gd name="T30" fmla="*/ 103326780 w 174"/>
              <a:gd name="T31" fmla="*/ 138771176 h 349"/>
              <a:gd name="T32" fmla="*/ 98916689 w 174"/>
              <a:gd name="T33" fmla="*/ 152711179 h 349"/>
              <a:gd name="T34" fmla="*/ 93876359 w 174"/>
              <a:gd name="T35" fmla="*/ 160315614 h 349"/>
              <a:gd name="T36" fmla="*/ 83795697 w 174"/>
              <a:gd name="T37" fmla="*/ 176156527 h 349"/>
              <a:gd name="T38" fmla="*/ 74975515 w 174"/>
              <a:gd name="T39" fmla="*/ 186295507 h 349"/>
              <a:gd name="T40" fmla="*/ 64264614 w 174"/>
              <a:gd name="T41" fmla="*/ 195800055 h 349"/>
              <a:gd name="T42" fmla="*/ 52923473 w 174"/>
              <a:gd name="T43" fmla="*/ 204037330 h 349"/>
              <a:gd name="T44" fmla="*/ 40952886 w 174"/>
              <a:gd name="T45" fmla="*/ 210374491 h 349"/>
              <a:gd name="T46" fmla="*/ 28352059 w 174"/>
              <a:gd name="T47" fmla="*/ 214809947 h 349"/>
              <a:gd name="T48" fmla="*/ 13861306 w 174"/>
              <a:gd name="T49" fmla="*/ 217344493 h 349"/>
              <a:gd name="T50" fmla="*/ 0 w 174"/>
              <a:gd name="T51" fmla="*/ 219245403 h 349"/>
              <a:gd name="T52" fmla="*/ 0 w 174"/>
              <a:gd name="T53" fmla="*/ 221146312 h 349"/>
              <a:gd name="T54" fmla="*/ 13861306 w 174"/>
              <a:gd name="T55" fmla="*/ 219245403 h 349"/>
              <a:gd name="T56" fmla="*/ 28352059 w 174"/>
              <a:gd name="T57" fmla="*/ 216710857 h 349"/>
              <a:gd name="T58" fmla="*/ 42842811 w 174"/>
              <a:gd name="T59" fmla="*/ 212909037 h 349"/>
              <a:gd name="T60" fmla="*/ 54814192 w 174"/>
              <a:gd name="T61" fmla="*/ 205938240 h 349"/>
              <a:gd name="T62" fmla="*/ 66784779 w 174"/>
              <a:gd name="T63" fmla="*/ 197700965 h 349"/>
              <a:gd name="T64" fmla="*/ 77495681 w 174"/>
              <a:gd name="T65" fmla="*/ 188196417 h 349"/>
              <a:gd name="T66" fmla="*/ 86315862 w 174"/>
              <a:gd name="T67" fmla="*/ 178057436 h 349"/>
              <a:gd name="T68" fmla="*/ 91986433 w 174"/>
              <a:gd name="T69" fmla="*/ 170453798 h 349"/>
              <a:gd name="T70" fmla="*/ 100806615 w 174"/>
              <a:gd name="T71" fmla="*/ 152711179 h 349"/>
              <a:gd name="T72" fmla="*/ 105217500 w 174"/>
              <a:gd name="T73" fmla="*/ 138771176 h 349"/>
              <a:gd name="T74" fmla="*/ 107737665 w 174"/>
              <a:gd name="T75" fmla="*/ 125464013 h 349"/>
              <a:gd name="T76" fmla="*/ 109627591 w 174"/>
              <a:gd name="T77" fmla="*/ 110890372 h 349"/>
              <a:gd name="T78" fmla="*/ 107737665 w 174"/>
              <a:gd name="T79" fmla="*/ 95048663 h 349"/>
              <a:gd name="T80" fmla="*/ 105217500 w 174"/>
              <a:gd name="T81" fmla="*/ 81107864 h 349"/>
              <a:gd name="T82" fmla="*/ 100806615 w 174"/>
              <a:gd name="T83" fmla="*/ 67167860 h 349"/>
              <a:gd name="T84" fmla="*/ 91986433 w 174"/>
              <a:gd name="T85" fmla="*/ 50058878 h 349"/>
              <a:gd name="T86" fmla="*/ 86315862 w 174"/>
              <a:gd name="T87" fmla="*/ 41821603 h 349"/>
              <a:gd name="T88" fmla="*/ 77495681 w 174"/>
              <a:gd name="T89" fmla="*/ 31048986 h 349"/>
              <a:gd name="T90" fmla="*/ 66784779 w 174"/>
              <a:gd name="T91" fmla="*/ 22178074 h 349"/>
              <a:gd name="T92" fmla="*/ 54814192 w 174"/>
              <a:gd name="T93" fmla="*/ 14574436 h 349"/>
              <a:gd name="T94" fmla="*/ 44103291 w 174"/>
              <a:gd name="T95" fmla="*/ 7603638 h 349"/>
              <a:gd name="T96" fmla="*/ 28352059 w 174"/>
              <a:gd name="T97" fmla="*/ 2534546 h 349"/>
              <a:gd name="T98" fmla="*/ 13861306 w 174"/>
              <a:gd name="T99" fmla="*/ 633637 h 349"/>
              <a:gd name="T100" fmla="*/ 0 w 174"/>
              <a:gd name="T101" fmla="*/ 0 h 34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74"/>
              <a:gd name="T154" fmla="*/ 0 h 349"/>
              <a:gd name="T155" fmla="*/ 174 w 174"/>
              <a:gd name="T156" fmla="*/ 349 h 34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74" h="349">
                <a:moveTo>
                  <a:pt x="0" y="0"/>
                </a:moveTo>
                <a:lnTo>
                  <a:pt x="0" y="3"/>
                </a:lnTo>
                <a:lnTo>
                  <a:pt x="22" y="4"/>
                </a:lnTo>
                <a:lnTo>
                  <a:pt x="45" y="7"/>
                </a:lnTo>
                <a:lnTo>
                  <a:pt x="64" y="15"/>
                </a:lnTo>
                <a:lnTo>
                  <a:pt x="84" y="26"/>
                </a:lnTo>
                <a:lnTo>
                  <a:pt x="102" y="38"/>
                </a:lnTo>
                <a:lnTo>
                  <a:pt x="119" y="52"/>
                </a:lnTo>
                <a:lnTo>
                  <a:pt x="133" y="69"/>
                </a:lnTo>
                <a:lnTo>
                  <a:pt x="149" y="94"/>
                </a:lnTo>
                <a:lnTo>
                  <a:pt x="157" y="106"/>
                </a:lnTo>
                <a:lnTo>
                  <a:pt x="164" y="128"/>
                </a:lnTo>
                <a:lnTo>
                  <a:pt x="167" y="150"/>
                </a:lnTo>
                <a:lnTo>
                  <a:pt x="171" y="175"/>
                </a:lnTo>
                <a:lnTo>
                  <a:pt x="167" y="198"/>
                </a:lnTo>
                <a:lnTo>
                  <a:pt x="164" y="219"/>
                </a:lnTo>
                <a:lnTo>
                  <a:pt x="157" y="241"/>
                </a:lnTo>
                <a:lnTo>
                  <a:pt x="149" y="253"/>
                </a:lnTo>
                <a:lnTo>
                  <a:pt x="133" y="278"/>
                </a:lnTo>
                <a:lnTo>
                  <a:pt x="119" y="294"/>
                </a:lnTo>
                <a:lnTo>
                  <a:pt x="102" y="309"/>
                </a:lnTo>
                <a:lnTo>
                  <a:pt x="84" y="322"/>
                </a:lnTo>
                <a:lnTo>
                  <a:pt x="65" y="332"/>
                </a:lnTo>
                <a:lnTo>
                  <a:pt x="45" y="339"/>
                </a:lnTo>
                <a:lnTo>
                  <a:pt x="22" y="343"/>
                </a:lnTo>
                <a:lnTo>
                  <a:pt x="0" y="346"/>
                </a:lnTo>
                <a:lnTo>
                  <a:pt x="0" y="349"/>
                </a:lnTo>
                <a:lnTo>
                  <a:pt x="22" y="346"/>
                </a:lnTo>
                <a:lnTo>
                  <a:pt x="45" y="342"/>
                </a:lnTo>
                <a:lnTo>
                  <a:pt x="68" y="336"/>
                </a:lnTo>
                <a:lnTo>
                  <a:pt x="87" y="325"/>
                </a:lnTo>
                <a:lnTo>
                  <a:pt x="106" y="312"/>
                </a:lnTo>
                <a:lnTo>
                  <a:pt x="123" y="297"/>
                </a:lnTo>
                <a:lnTo>
                  <a:pt x="137" y="281"/>
                </a:lnTo>
                <a:lnTo>
                  <a:pt x="146" y="269"/>
                </a:lnTo>
                <a:lnTo>
                  <a:pt x="160" y="241"/>
                </a:lnTo>
                <a:lnTo>
                  <a:pt x="167" y="219"/>
                </a:lnTo>
                <a:lnTo>
                  <a:pt x="171" y="198"/>
                </a:lnTo>
                <a:lnTo>
                  <a:pt x="174" y="175"/>
                </a:lnTo>
                <a:lnTo>
                  <a:pt x="171" y="150"/>
                </a:lnTo>
                <a:lnTo>
                  <a:pt x="167" y="128"/>
                </a:lnTo>
                <a:lnTo>
                  <a:pt x="160" y="106"/>
                </a:lnTo>
                <a:lnTo>
                  <a:pt x="146" y="79"/>
                </a:lnTo>
                <a:lnTo>
                  <a:pt x="137" y="66"/>
                </a:lnTo>
                <a:lnTo>
                  <a:pt x="123" y="49"/>
                </a:lnTo>
                <a:lnTo>
                  <a:pt x="106" y="35"/>
                </a:lnTo>
                <a:lnTo>
                  <a:pt x="87" y="23"/>
                </a:lnTo>
                <a:lnTo>
                  <a:pt x="70" y="12"/>
                </a:lnTo>
                <a:lnTo>
                  <a:pt x="45" y="4"/>
                </a:lnTo>
                <a:lnTo>
                  <a:pt x="22" y="1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23" name="Freeform 431"/>
          <p:cNvSpPr>
            <a:spLocks/>
          </p:cNvSpPr>
          <p:nvPr/>
        </p:nvSpPr>
        <p:spPr bwMode="auto">
          <a:xfrm>
            <a:off x="7094538" y="5340350"/>
            <a:ext cx="138112" cy="277813"/>
          </a:xfrm>
          <a:custGeom>
            <a:avLst/>
            <a:gdLst>
              <a:gd name="T0" fmla="*/ 110259679 w 173"/>
              <a:gd name="T1" fmla="*/ 219245403 h 349"/>
              <a:gd name="T2" fmla="*/ 95600647 w 173"/>
              <a:gd name="T3" fmla="*/ 217344493 h 349"/>
              <a:gd name="T4" fmla="*/ 80942414 w 173"/>
              <a:gd name="T5" fmla="*/ 214809947 h 349"/>
              <a:gd name="T6" fmla="*/ 68195395 w 173"/>
              <a:gd name="T7" fmla="*/ 210374491 h 349"/>
              <a:gd name="T8" fmla="*/ 56086245 w 173"/>
              <a:gd name="T9" fmla="*/ 204037330 h 349"/>
              <a:gd name="T10" fmla="*/ 44613369 w 173"/>
              <a:gd name="T11" fmla="*/ 195800055 h 349"/>
              <a:gd name="T12" fmla="*/ 33141292 w 173"/>
              <a:gd name="T13" fmla="*/ 186295507 h 349"/>
              <a:gd name="T14" fmla="*/ 24856168 w 173"/>
              <a:gd name="T15" fmla="*/ 176156527 h 349"/>
              <a:gd name="T16" fmla="*/ 14659032 w 173"/>
              <a:gd name="T17" fmla="*/ 160315614 h 349"/>
              <a:gd name="T18" fmla="*/ 9560065 w 173"/>
              <a:gd name="T19" fmla="*/ 152711179 h 349"/>
              <a:gd name="T20" fmla="*/ 5098967 w 173"/>
              <a:gd name="T21" fmla="*/ 138771176 h 349"/>
              <a:gd name="T22" fmla="*/ 2549084 w 173"/>
              <a:gd name="T23" fmla="*/ 125464013 h 349"/>
              <a:gd name="T24" fmla="*/ 1912013 w 173"/>
              <a:gd name="T25" fmla="*/ 110890372 h 349"/>
              <a:gd name="T26" fmla="*/ 2549084 w 173"/>
              <a:gd name="T27" fmla="*/ 95048663 h 349"/>
              <a:gd name="T28" fmla="*/ 5098967 w 173"/>
              <a:gd name="T29" fmla="*/ 81107864 h 349"/>
              <a:gd name="T30" fmla="*/ 9560065 w 173"/>
              <a:gd name="T31" fmla="*/ 67167860 h 349"/>
              <a:gd name="T32" fmla="*/ 14659032 w 173"/>
              <a:gd name="T33" fmla="*/ 59563426 h 349"/>
              <a:gd name="T34" fmla="*/ 24856168 w 173"/>
              <a:gd name="T35" fmla="*/ 43722512 h 349"/>
              <a:gd name="T36" fmla="*/ 33141292 w 173"/>
              <a:gd name="T37" fmla="*/ 32949895 h 349"/>
              <a:gd name="T38" fmla="*/ 44613369 w 173"/>
              <a:gd name="T39" fmla="*/ 24078984 h 349"/>
              <a:gd name="T40" fmla="*/ 56086245 w 173"/>
              <a:gd name="T41" fmla="*/ 16475346 h 349"/>
              <a:gd name="T42" fmla="*/ 68832466 w 173"/>
              <a:gd name="T43" fmla="*/ 9504548 h 349"/>
              <a:gd name="T44" fmla="*/ 80942414 w 173"/>
              <a:gd name="T45" fmla="*/ 4435456 h 349"/>
              <a:gd name="T46" fmla="*/ 95600647 w 173"/>
              <a:gd name="T47" fmla="*/ 2534546 h 349"/>
              <a:gd name="T48" fmla="*/ 110259679 w 173"/>
              <a:gd name="T49" fmla="*/ 1900910 h 349"/>
              <a:gd name="T50" fmla="*/ 110259679 w 173"/>
              <a:gd name="T51" fmla="*/ 0 h 349"/>
              <a:gd name="T52" fmla="*/ 110259679 w 173"/>
              <a:gd name="T53" fmla="*/ 0 h 349"/>
              <a:gd name="T54" fmla="*/ 95600647 w 173"/>
              <a:gd name="T55" fmla="*/ 633637 h 349"/>
              <a:gd name="T56" fmla="*/ 80942414 w 173"/>
              <a:gd name="T57" fmla="*/ 2534546 h 349"/>
              <a:gd name="T58" fmla="*/ 65008440 w 173"/>
              <a:gd name="T59" fmla="*/ 7603638 h 349"/>
              <a:gd name="T60" fmla="*/ 54173434 w 173"/>
              <a:gd name="T61" fmla="*/ 14574436 h 349"/>
              <a:gd name="T62" fmla="*/ 42064285 w 173"/>
              <a:gd name="T63" fmla="*/ 22178074 h 349"/>
              <a:gd name="T64" fmla="*/ 31229279 w 173"/>
              <a:gd name="T65" fmla="*/ 31048986 h 349"/>
              <a:gd name="T66" fmla="*/ 22307084 w 173"/>
              <a:gd name="T67" fmla="*/ 41821603 h 349"/>
              <a:gd name="T68" fmla="*/ 16571045 w 173"/>
              <a:gd name="T69" fmla="*/ 50058878 h 349"/>
              <a:gd name="T70" fmla="*/ 7648052 w 173"/>
              <a:gd name="T71" fmla="*/ 67167860 h 349"/>
              <a:gd name="T72" fmla="*/ 2549084 w 173"/>
              <a:gd name="T73" fmla="*/ 81107864 h 349"/>
              <a:gd name="T74" fmla="*/ 637072 w 173"/>
              <a:gd name="T75" fmla="*/ 95048663 h 349"/>
              <a:gd name="T76" fmla="*/ 0 w 173"/>
              <a:gd name="T77" fmla="*/ 110890372 h 349"/>
              <a:gd name="T78" fmla="*/ 637072 w 173"/>
              <a:gd name="T79" fmla="*/ 125464013 h 349"/>
              <a:gd name="T80" fmla="*/ 2549084 w 173"/>
              <a:gd name="T81" fmla="*/ 138771176 h 349"/>
              <a:gd name="T82" fmla="*/ 7648052 w 173"/>
              <a:gd name="T83" fmla="*/ 152711179 h 349"/>
              <a:gd name="T84" fmla="*/ 16571045 w 173"/>
              <a:gd name="T85" fmla="*/ 170453798 h 349"/>
              <a:gd name="T86" fmla="*/ 22307084 w 173"/>
              <a:gd name="T87" fmla="*/ 178057436 h 349"/>
              <a:gd name="T88" fmla="*/ 31229279 w 173"/>
              <a:gd name="T89" fmla="*/ 188196417 h 349"/>
              <a:gd name="T90" fmla="*/ 42064285 w 173"/>
              <a:gd name="T91" fmla="*/ 197700965 h 349"/>
              <a:gd name="T92" fmla="*/ 54173434 w 173"/>
              <a:gd name="T93" fmla="*/ 205938240 h 349"/>
              <a:gd name="T94" fmla="*/ 66283382 w 173"/>
              <a:gd name="T95" fmla="*/ 212909037 h 349"/>
              <a:gd name="T96" fmla="*/ 80942414 w 173"/>
              <a:gd name="T97" fmla="*/ 216710857 h 349"/>
              <a:gd name="T98" fmla="*/ 95600647 w 173"/>
              <a:gd name="T99" fmla="*/ 219245403 h 349"/>
              <a:gd name="T100" fmla="*/ 110259679 w 173"/>
              <a:gd name="T101" fmla="*/ 221146312 h 349"/>
              <a:gd name="T102" fmla="*/ 110259679 w 173"/>
              <a:gd name="T103" fmla="*/ 219245403 h 3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3"/>
              <a:gd name="T157" fmla="*/ 0 h 349"/>
              <a:gd name="T158" fmla="*/ 173 w 173"/>
              <a:gd name="T159" fmla="*/ 349 h 34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3" h="349">
                <a:moveTo>
                  <a:pt x="173" y="346"/>
                </a:moveTo>
                <a:lnTo>
                  <a:pt x="150" y="343"/>
                </a:lnTo>
                <a:lnTo>
                  <a:pt x="127" y="339"/>
                </a:lnTo>
                <a:lnTo>
                  <a:pt x="107" y="332"/>
                </a:lnTo>
                <a:lnTo>
                  <a:pt x="88" y="322"/>
                </a:lnTo>
                <a:lnTo>
                  <a:pt x="70" y="309"/>
                </a:lnTo>
                <a:lnTo>
                  <a:pt x="52" y="294"/>
                </a:lnTo>
                <a:lnTo>
                  <a:pt x="39" y="278"/>
                </a:lnTo>
                <a:lnTo>
                  <a:pt x="23" y="253"/>
                </a:lnTo>
                <a:lnTo>
                  <a:pt x="15" y="241"/>
                </a:lnTo>
                <a:lnTo>
                  <a:pt x="8" y="219"/>
                </a:lnTo>
                <a:lnTo>
                  <a:pt x="4" y="198"/>
                </a:lnTo>
                <a:lnTo>
                  <a:pt x="3" y="175"/>
                </a:lnTo>
                <a:lnTo>
                  <a:pt x="4" y="150"/>
                </a:lnTo>
                <a:lnTo>
                  <a:pt x="8" y="128"/>
                </a:lnTo>
                <a:lnTo>
                  <a:pt x="15" y="106"/>
                </a:lnTo>
                <a:lnTo>
                  <a:pt x="23" y="94"/>
                </a:lnTo>
                <a:lnTo>
                  <a:pt x="39" y="69"/>
                </a:lnTo>
                <a:lnTo>
                  <a:pt x="52" y="52"/>
                </a:lnTo>
                <a:lnTo>
                  <a:pt x="70" y="38"/>
                </a:lnTo>
                <a:lnTo>
                  <a:pt x="88" y="26"/>
                </a:lnTo>
                <a:lnTo>
                  <a:pt x="108" y="15"/>
                </a:lnTo>
                <a:lnTo>
                  <a:pt x="127" y="7"/>
                </a:lnTo>
                <a:lnTo>
                  <a:pt x="150" y="4"/>
                </a:lnTo>
                <a:lnTo>
                  <a:pt x="173" y="3"/>
                </a:lnTo>
                <a:lnTo>
                  <a:pt x="173" y="0"/>
                </a:lnTo>
                <a:lnTo>
                  <a:pt x="150" y="1"/>
                </a:lnTo>
                <a:lnTo>
                  <a:pt x="127" y="4"/>
                </a:lnTo>
                <a:lnTo>
                  <a:pt x="102" y="12"/>
                </a:lnTo>
                <a:lnTo>
                  <a:pt x="85" y="23"/>
                </a:lnTo>
                <a:lnTo>
                  <a:pt x="66" y="35"/>
                </a:lnTo>
                <a:lnTo>
                  <a:pt x="49" y="49"/>
                </a:lnTo>
                <a:lnTo>
                  <a:pt x="35" y="66"/>
                </a:lnTo>
                <a:lnTo>
                  <a:pt x="26" y="79"/>
                </a:lnTo>
                <a:lnTo>
                  <a:pt x="12" y="106"/>
                </a:lnTo>
                <a:lnTo>
                  <a:pt x="4" y="128"/>
                </a:lnTo>
                <a:lnTo>
                  <a:pt x="1" y="150"/>
                </a:lnTo>
                <a:lnTo>
                  <a:pt x="0" y="175"/>
                </a:lnTo>
                <a:lnTo>
                  <a:pt x="1" y="198"/>
                </a:lnTo>
                <a:lnTo>
                  <a:pt x="4" y="219"/>
                </a:lnTo>
                <a:lnTo>
                  <a:pt x="12" y="241"/>
                </a:lnTo>
                <a:lnTo>
                  <a:pt x="26" y="269"/>
                </a:lnTo>
                <a:lnTo>
                  <a:pt x="35" y="281"/>
                </a:lnTo>
                <a:lnTo>
                  <a:pt x="49" y="297"/>
                </a:lnTo>
                <a:lnTo>
                  <a:pt x="66" y="312"/>
                </a:lnTo>
                <a:lnTo>
                  <a:pt x="85" y="325"/>
                </a:lnTo>
                <a:lnTo>
                  <a:pt x="104" y="336"/>
                </a:lnTo>
                <a:lnTo>
                  <a:pt x="127" y="342"/>
                </a:lnTo>
                <a:lnTo>
                  <a:pt x="150" y="346"/>
                </a:lnTo>
                <a:lnTo>
                  <a:pt x="173" y="349"/>
                </a:lnTo>
                <a:lnTo>
                  <a:pt x="173" y="34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24" name="Freeform 432"/>
          <p:cNvSpPr>
            <a:spLocks/>
          </p:cNvSpPr>
          <p:nvPr/>
        </p:nvSpPr>
        <p:spPr bwMode="auto">
          <a:xfrm>
            <a:off x="4568825" y="3325813"/>
            <a:ext cx="461963" cy="465137"/>
          </a:xfrm>
          <a:custGeom>
            <a:avLst/>
            <a:gdLst>
              <a:gd name="T0" fmla="*/ 182713102 w 583"/>
              <a:gd name="T1" fmla="*/ 0 h 585"/>
              <a:gd name="T2" fmla="*/ 208456248 w 583"/>
              <a:gd name="T3" fmla="*/ 632109 h 585"/>
              <a:gd name="T4" fmla="*/ 232315884 w 583"/>
              <a:gd name="T5" fmla="*/ 5689778 h 585"/>
              <a:gd name="T6" fmla="*/ 254919583 w 583"/>
              <a:gd name="T7" fmla="*/ 13907994 h 585"/>
              <a:gd name="T8" fmla="*/ 275639772 w 583"/>
              <a:gd name="T9" fmla="*/ 24655441 h 585"/>
              <a:gd name="T10" fmla="*/ 295104025 w 583"/>
              <a:gd name="T11" fmla="*/ 37931326 h 585"/>
              <a:gd name="T12" fmla="*/ 313312340 w 583"/>
              <a:gd name="T13" fmla="*/ 53736443 h 585"/>
              <a:gd name="T14" fmla="*/ 327753636 w 583"/>
              <a:gd name="T15" fmla="*/ 71437887 h 585"/>
              <a:gd name="T16" fmla="*/ 341567360 w 583"/>
              <a:gd name="T17" fmla="*/ 91035660 h 585"/>
              <a:gd name="T18" fmla="*/ 352240845 w 583"/>
              <a:gd name="T19" fmla="*/ 112530555 h 585"/>
              <a:gd name="T20" fmla="*/ 359775675 w 583"/>
              <a:gd name="T21" fmla="*/ 135289668 h 585"/>
              <a:gd name="T22" fmla="*/ 364798631 w 583"/>
              <a:gd name="T23" fmla="*/ 159313000 h 585"/>
              <a:gd name="T24" fmla="*/ 366054568 w 583"/>
              <a:gd name="T25" fmla="*/ 184600551 h 585"/>
              <a:gd name="T26" fmla="*/ 364798631 w 583"/>
              <a:gd name="T27" fmla="*/ 209255993 h 585"/>
              <a:gd name="T28" fmla="*/ 359775675 w 583"/>
              <a:gd name="T29" fmla="*/ 233911434 h 585"/>
              <a:gd name="T30" fmla="*/ 352240845 w 583"/>
              <a:gd name="T31" fmla="*/ 256038438 h 585"/>
              <a:gd name="T32" fmla="*/ 341567360 w 583"/>
              <a:gd name="T33" fmla="*/ 278165443 h 585"/>
              <a:gd name="T34" fmla="*/ 327753636 w 583"/>
              <a:gd name="T35" fmla="*/ 297763215 h 585"/>
              <a:gd name="T36" fmla="*/ 312056403 w 583"/>
              <a:gd name="T37" fmla="*/ 314832550 h 585"/>
              <a:gd name="T38" fmla="*/ 295104025 w 583"/>
              <a:gd name="T39" fmla="*/ 330636872 h 585"/>
              <a:gd name="T40" fmla="*/ 275639772 w 583"/>
              <a:gd name="T41" fmla="*/ 344545661 h 585"/>
              <a:gd name="T42" fmla="*/ 254919583 w 583"/>
              <a:gd name="T43" fmla="*/ 355293108 h 585"/>
              <a:gd name="T44" fmla="*/ 232315884 w 583"/>
              <a:gd name="T45" fmla="*/ 362879215 h 585"/>
              <a:gd name="T46" fmla="*/ 208456248 w 583"/>
              <a:gd name="T47" fmla="*/ 367936884 h 585"/>
              <a:gd name="T48" fmla="*/ 182713102 w 583"/>
              <a:gd name="T49" fmla="*/ 369833212 h 585"/>
              <a:gd name="T50" fmla="*/ 158853466 w 583"/>
              <a:gd name="T51" fmla="*/ 367936884 h 585"/>
              <a:gd name="T52" fmla="*/ 135622194 w 583"/>
              <a:gd name="T53" fmla="*/ 362879215 h 585"/>
              <a:gd name="T54" fmla="*/ 113018495 w 583"/>
              <a:gd name="T55" fmla="*/ 355293108 h 585"/>
              <a:gd name="T56" fmla="*/ 91670733 w 583"/>
              <a:gd name="T57" fmla="*/ 344545661 h 585"/>
              <a:gd name="T58" fmla="*/ 72206481 w 583"/>
              <a:gd name="T59" fmla="*/ 330636872 h 585"/>
              <a:gd name="T60" fmla="*/ 54625738 w 583"/>
              <a:gd name="T61" fmla="*/ 314832550 h 585"/>
              <a:gd name="T62" fmla="*/ 38928505 w 583"/>
              <a:gd name="T63" fmla="*/ 297763215 h 585"/>
              <a:gd name="T64" fmla="*/ 25743146 w 583"/>
              <a:gd name="T65" fmla="*/ 278165443 h 585"/>
              <a:gd name="T66" fmla="*/ 15068869 w 583"/>
              <a:gd name="T67" fmla="*/ 256038438 h 585"/>
              <a:gd name="T68" fmla="*/ 6906466 w 583"/>
              <a:gd name="T69" fmla="*/ 233911434 h 585"/>
              <a:gd name="T70" fmla="*/ 1883510 w 583"/>
              <a:gd name="T71" fmla="*/ 209255993 h 585"/>
              <a:gd name="T72" fmla="*/ 0 w 583"/>
              <a:gd name="T73" fmla="*/ 184600551 h 585"/>
              <a:gd name="T74" fmla="*/ 1883510 w 583"/>
              <a:gd name="T75" fmla="*/ 159313000 h 585"/>
              <a:gd name="T76" fmla="*/ 6906466 w 583"/>
              <a:gd name="T77" fmla="*/ 135289668 h 585"/>
              <a:gd name="T78" fmla="*/ 15068869 w 583"/>
              <a:gd name="T79" fmla="*/ 112530555 h 585"/>
              <a:gd name="T80" fmla="*/ 25743146 w 583"/>
              <a:gd name="T81" fmla="*/ 91035660 h 585"/>
              <a:gd name="T82" fmla="*/ 38928505 w 583"/>
              <a:gd name="T83" fmla="*/ 71437887 h 585"/>
              <a:gd name="T84" fmla="*/ 54625738 w 583"/>
              <a:gd name="T85" fmla="*/ 53736443 h 585"/>
              <a:gd name="T86" fmla="*/ 72206481 w 583"/>
              <a:gd name="T87" fmla="*/ 37931326 h 585"/>
              <a:gd name="T88" fmla="*/ 91670733 w 583"/>
              <a:gd name="T89" fmla="*/ 24655441 h 585"/>
              <a:gd name="T90" fmla="*/ 113018495 w 583"/>
              <a:gd name="T91" fmla="*/ 13907994 h 585"/>
              <a:gd name="T92" fmla="*/ 135622194 w 583"/>
              <a:gd name="T93" fmla="*/ 5689778 h 585"/>
              <a:gd name="T94" fmla="*/ 158853466 w 583"/>
              <a:gd name="T95" fmla="*/ 632109 h 585"/>
              <a:gd name="T96" fmla="*/ 182713102 w 583"/>
              <a:gd name="T97" fmla="*/ 0 h 585"/>
              <a:gd name="T98" fmla="*/ 182713102 w 583"/>
              <a:gd name="T99" fmla="*/ 0 h 58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83"/>
              <a:gd name="T151" fmla="*/ 0 h 585"/>
              <a:gd name="T152" fmla="*/ 583 w 583"/>
              <a:gd name="T153" fmla="*/ 585 h 58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83" h="585">
                <a:moveTo>
                  <a:pt x="291" y="0"/>
                </a:moveTo>
                <a:lnTo>
                  <a:pt x="332" y="1"/>
                </a:lnTo>
                <a:lnTo>
                  <a:pt x="370" y="9"/>
                </a:lnTo>
                <a:lnTo>
                  <a:pt x="406" y="22"/>
                </a:lnTo>
                <a:lnTo>
                  <a:pt x="439" y="39"/>
                </a:lnTo>
                <a:lnTo>
                  <a:pt x="470" y="60"/>
                </a:lnTo>
                <a:lnTo>
                  <a:pt x="499" y="85"/>
                </a:lnTo>
                <a:lnTo>
                  <a:pt x="522" y="113"/>
                </a:lnTo>
                <a:lnTo>
                  <a:pt x="544" y="144"/>
                </a:lnTo>
                <a:lnTo>
                  <a:pt x="561" y="178"/>
                </a:lnTo>
                <a:lnTo>
                  <a:pt x="573" y="214"/>
                </a:lnTo>
                <a:lnTo>
                  <a:pt x="581" y="252"/>
                </a:lnTo>
                <a:lnTo>
                  <a:pt x="583" y="292"/>
                </a:lnTo>
                <a:lnTo>
                  <a:pt x="581" y="331"/>
                </a:lnTo>
                <a:lnTo>
                  <a:pt x="573" y="370"/>
                </a:lnTo>
                <a:lnTo>
                  <a:pt x="561" y="405"/>
                </a:lnTo>
                <a:lnTo>
                  <a:pt x="544" y="440"/>
                </a:lnTo>
                <a:lnTo>
                  <a:pt x="522" y="471"/>
                </a:lnTo>
                <a:lnTo>
                  <a:pt x="497" y="498"/>
                </a:lnTo>
                <a:lnTo>
                  <a:pt x="470" y="523"/>
                </a:lnTo>
                <a:lnTo>
                  <a:pt x="439" y="545"/>
                </a:lnTo>
                <a:lnTo>
                  <a:pt x="406" y="562"/>
                </a:lnTo>
                <a:lnTo>
                  <a:pt x="370" y="574"/>
                </a:lnTo>
                <a:lnTo>
                  <a:pt x="332" y="582"/>
                </a:lnTo>
                <a:lnTo>
                  <a:pt x="291" y="585"/>
                </a:lnTo>
                <a:lnTo>
                  <a:pt x="253" y="582"/>
                </a:lnTo>
                <a:lnTo>
                  <a:pt x="216" y="574"/>
                </a:lnTo>
                <a:lnTo>
                  <a:pt x="180" y="562"/>
                </a:lnTo>
                <a:lnTo>
                  <a:pt x="146" y="545"/>
                </a:lnTo>
                <a:lnTo>
                  <a:pt x="115" y="523"/>
                </a:lnTo>
                <a:lnTo>
                  <a:pt x="87" y="498"/>
                </a:lnTo>
                <a:lnTo>
                  <a:pt x="62" y="471"/>
                </a:lnTo>
                <a:lnTo>
                  <a:pt x="41" y="440"/>
                </a:lnTo>
                <a:lnTo>
                  <a:pt x="24" y="405"/>
                </a:lnTo>
                <a:lnTo>
                  <a:pt x="11" y="370"/>
                </a:lnTo>
                <a:lnTo>
                  <a:pt x="3" y="331"/>
                </a:lnTo>
                <a:lnTo>
                  <a:pt x="0" y="292"/>
                </a:lnTo>
                <a:lnTo>
                  <a:pt x="3" y="252"/>
                </a:lnTo>
                <a:lnTo>
                  <a:pt x="11" y="214"/>
                </a:lnTo>
                <a:lnTo>
                  <a:pt x="24" y="178"/>
                </a:lnTo>
                <a:lnTo>
                  <a:pt x="41" y="144"/>
                </a:lnTo>
                <a:lnTo>
                  <a:pt x="62" y="113"/>
                </a:lnTo>
                <a:lnTo>
                  <a:pt x="87" y="85"/>
                </a:lnTo>
                <a:lnTo>
                  <a:pt x="115" y="60"/>
                </a:lnTo>
                <a:lnTo>
                  <a:pt x="146" y="39"/>
                </a:lnTo>
                <a:lnTo>
                  <a:pt x="180" y="22"/>
                </a:lnTo>
                <a:lnTo>
                  <a:pt x="216" y="9"/>
                </a:lnTo>
                <a:lnTo>
                  <a:pt x="253" y="1"/>
                </a:lnTo>
                <a:lnTo>
                  <a:pt x="291" y="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25" name="Freeform 433"/>
          <p:cNvSpPr>
            <a:spLocks/>
          </p:cNvSpPr>
          <p:nvPr/>
        </p:nvSpPr>
        <p:spPr bwMode="auto">
          <a:xfrm>
            <a:off x="4568825" y="3325813"/>
            <a:ext cx="461963" cy="465137"/>
          </a:xfrm>
          <a:custGeom>
            <a:avLst/>
            <a:gdLst>
              <a:gd name="T0" fmla="*/ 182713102 w 583"/>
              <a:gd name="T1" fmla="*/ 0 h 585"/>
              <a:gd name="T2" fmla="*/ 208456248 w 583"/>
              <a:gd name="T3" fmla="*/ 632109 h 585"/>
              <a:gd name="T4" fmla="*/ 232315884 w 583"/>
              <a:gd name="T5" fmla="*/ 5689778 h 585"/>
              <a:gd name="T6" fmla="*/ 254919583 w 583"/>
              <a:gd name="T7" fmla="*/ 13907994 h 585"/>
              <a:gd name="T8" fmla="*/ 275639772 w 583"/>
              <a:gd name="T9" fmla="*/ 24655441 h 585"/>
              <a:gd name="T10" fmla="*/ 295104025 w 583"/>
              <a:gd name="T11" fmla="*/ 37931326 h 585"/>
              <a:gd name="T12" fmla="*/ 313312340 w 583"/>
              <a:gd name="T13" fmla="*/ 53736443 h 585"/>
              <a:gd name="T14" fmla="*/ 327753636 w 583"/>
              <a:gd name="T15" fmla="*/ 71437887 h 585"/>
              <a:gd name="T16" fmla="*/ 341567360 w 583"/>
              <a:gd name="T17" fmla="*/ 91035660 h 585"/>
              <a:gd name="T18" fmla="*/ 352240845 w 583"/>
              <a:gd name="T19" fmla="*/ 112530555 h 585"/>
              <a:gd name="T20" fmla="*/ 359775675 w 583"/>
              <a:gd name="T21" fmla="*/ 135289668 h 585"/>
              <a:gd name="T22" fmla="*/ 364798631 w 583"/>
              <a:gd name="T23" fmla="*/ 159313000 h 585"/>
              <a:gd name="T24" fmla="*/ 366054568 w 583"/>
              <a:gd name="T25" fmla="*/ 184600551 h 585"/>
              <a:gd name="T26" fmla="*/ 364798631 w 583"/>
              <a:gd name="T27" fmla="*/ 209255993 h 585"/>
              <a:gd name="T28" fmla="*/ 359775675 w 583"/>
              <a:gd name="T29" fmla="*/ 233911434 h 585"/>
              <a:gd name="T30" fmla="*/ 352240845 w 583"/>
              <a:gd name="T31" fmla="*/ 256038438 h 585"/>
              <a:gd name="T32" fmla="*/ 341567360 w 583"/>
              <a:gd name="T33" fmla="*/ 278165443 h 585"/>
              <a:gd name="T34" fmla="*/ 327753636 w 583"/>
              <a:gd name="T35" fmla="*/ 297763215 h 585"/>
              <a:gd name="T36" fmla="*/ 312056403 w 583"/>
              <a:gd name="T37" fmla="*/ 314832550 h 585"/>
              <a:gd name="T38" fmla="*/ 295104025 w 583"/>
              <a:gd name="T39" fmla="*/ 330636872 h 585"/>
              <a:gd name="T40" fmla="*/ 275639772 w 583"/>
              <a:gd name="T41" fmla="*/ 344545661 h 585"/>
              <a:gd name="T42" fmla="*/ 254919583 w 583"/>
              <a:gd name="T43" fmla="*/ 355293108 h 585"/>
              <a:gd name="T44" fmla="*/ 232315884 w 583"/>
              <a:gd name="T45" fmla="*/ 362879215 h 585"/>
              <a:gd name="T46" fmla="*/ 208456248 w 583"/>
              <a:gd name="T47" fmla="*/ 367936884 h 585"/>
              <a:gd name="T48" fmla="*/ 182713102 w 583"/>
              <a:gd name="T49" fmla="*/ 369833212 h 585"/>
              <a:gd name="T50" fmla="*/ 158853466 w 583"/>
              <a:gd name="T51" fmla="*/ 367936884 h 585"/>
              <a:gd name="T52" fmla="*/ 135622194 w 583"/>
              <a:gd name="T53" fmla="*/ 362879215 h 585"/>
              <a:gd name="T54" fmla="*/ 113018495 w 583"/>
              <a:gd name="T55" fmla="*/ 355293108 h 585"/>
              <a:gd name="T56" fmla="*/ 91670733 w 583"/>
              <a:gd name="T57" fmla="*/ 344545661 h 585"/>
              <a:gd name="T58" fmla="*/ 72206481 w 583"/>
              <a:gd name="T59" fmla="*/ 330636872 h 585"/>
              <a:gd name="T60" fmla="*/ 54625738 w 583"/>
              <a:gd name="T61" fmla="*/ 314832550 h 585"/>
              <a:gd name="T62" fmla="*/ 38928505 w 583"/>
              <a:gd name="T63" fmla="*/ 297763215 h 585"/>
              <a:gd name="T64" fmla="*/ 25743146 w 583"/>
              <a:gd name="T65" fmla="*/ 278165443 h 585"/>
              <a:gd name="T66" fmla="*/ 15068869 w 583"/>
              <a:gd name="T67" fmla="*/ 256038438 h 585"/>
              <a:gd name="T68" fmla="*/ 6906466 w 583"/>
              <a:gd name="T69" fmla="*/ 233911434 h 585"/>
              <a:gd name="T70" fmla="*/ 1883510 w 583"/>
              <a:gd name="T71" fmla="*/ 209255993 h 585"/>
              <a:gd name="T72" fmla="*/ 0 w 583"/>
              <a:gd name="T73" fmla="*/ 184600551 h 585"/>
              <a:gd name="T74" fmla="*/ 1883510 w 583"/>
              <a:gd name="T75" fmla="*/ 159313000 h 585"/>
              <a:gd name="T76" fmla="*/ 6906466 w 583"/>
              <a:gd name="T77" fmla="*/ 135289668 h 585"/>
              <a:gd name="T78" fmla="*/ 15068869 w 583"/>
              <a:gd name="T79" fmla="*/ 112530555 h 585"/>
              <a:gd name="T80" fmla="*/ 25743146 w 583"/>
              <a:gd name="T81" fmla="*/ 91035660 h 585"/>
              <a:gd name="T82" fmla="*/ 38928505 w 583"/>
              <a:gd name="T83" fmla="*/ 71437887 h 585"/>
              <a:gd name="T84" fmla="*/ 54625738 w 583"/>
              <a:gd name="T85" fmla="*/ 53736443 h 585"/>
              <a:gd name="T86" fmla="*/ 72206481 w 583"/>
              <a:gd name="T87" fmla="*/ 37931326 h 585"/>
              <a:gd name="T88" fmla="*/ 91670733 w 583"/>
              <a:gd name="T89" fmla="*/ 24655441 h 585"/>
              <a:gd name="T90" fmla="*/ 113018495 w 583"/>
              <a:gd name="T91" fmla="*/ 13907994 h 585"/>
              <a:gd name="T92" fmla="*/ 135622194 w 583"/>
              <a:gd name="T93" fmla="*/ 5689778 h 585"/>
              <a:gd name="T94" fmla="*/ 158853466 w 583"/>
              <a:gd name="T95" fmla="*/ 632109 h 585"/>
              <a:gd name="T96" fmla="*/ 182713102 w 583"/>
              <a:gd name="T97" fmla="*/ 0 h 585"/>
              <a:gd name="T98" fmla="*/ 182713102 w 583"/>
              <a:gd name="T99" fmla="*/ 0 h 58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83"/>
              <a:gd name="T151" fmla="*/ 0 h 585"/>
              <a:gd name="T152" fmla="*/ 583 w 583"/>
              <a:gd name="T153" fmla="*/ 585 h 58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83" h="585">
                <a:moveTo>
                  <a:pt x="291" y="0"/>
                </a:moveTo>
                <a:lnTo>
                  <a:pt x="332" y="1"/>
                </a:lnTo>
                <a:lnTo>
                  <a:pt x="370" y="9"/>
                </a:lnTo>
                <a:lnTo>
                  <a:pt x="406" y="22"/>
                </a:lnTo>
                <a:lnTo>
                  <a:pt x="439" y="39"/>
                </a:lnTo>
                <a:lnTo>
                  <a:pt x="470" y="60"/>
                </a:lnTo>
                <a:lnTo>
                  <a:pt x="499" y="85"/>
                </a:lnTo>
                <a:lnTo>
                  <a:pt x="522" y="113"/>
                </a:lnTo>
                <a:lnTo>
                  <a:pt x="544" y="144"/>
                </a:lnTo>
                <a:lnTo>
                  <a:pt x="561" y="178"/>
                </a:lnTo>
                <a:lnTo>
                  <a:pt x="573" y="214"/>
                </a:lnTo>
                <a:lnTo>
                  <a:pt x="581" y="252"/>
                </a:lnTo>
                <a:lnTo>
                  <a:pt x="583" y="292"/>
                </a:lnTo>
                <a:lnTo>
                  <a:pt x="581" y="331"/>
                </a:lnTo>
                <a:lnTo>
                  <a:pt x="573" y="370"/>
                </a:lnTo>
                <a:lnTo>
                  <a:pt x="561" y="405"/>
                </a:lnTo>
                <a:lnTo>
                  <a:pt x="544" y="440"/>
                </a:lnTo>
                <a:lnTo>
                  <a:pt x="522" y="471"/>
                </a:lnTo>
                <a:lnTo>
                  <a:pt x="497" y="498"/>
                </a:lnTo>
                <a:lnTo>
                  <a:pt x="470" y="523"/>
                </a:lnTo>
                <a:lnTo>
                  <a:pt x="439" y="545"/>
                </a:lnTo>
                <a:lnTo>
                  <a:pt x="406" y="562"/>
                </a:lnTo>
                <a:lnTo>
                  <a:pt x="370" y="574"/>
                </a:lnTo>
                <a:lnTo>
                  <a:pt x="332" y="582"/>
                </a:lnTo>
                <a:lnTo>
                  <a:pt x="291" y="585"/>
                </a:lnTo>
                <a:lnTo>
                  <a:pt x="253" y="582"/>
                </a:lnTo>
                <a:lnTo>
                  <a:pt x="216" y="574"/>
                </a:lnTo>
                <a:lnTo>
                  <a:pt x="180" y="562"/>
                </a:lnTo>
                <a:lnTo>
                  <a:pt x="146" y="545"/>
                </a:lnTo>
                <a:lnTo>
                  <a:pt x="115" y="523"/>
                </a:lnTo>
                <a:lnTo>
                  <a:pt x="87" y="498"/>
                </a:lnTo>
                <a:lnTo>
                  <a:pt x="62" y="471"/>
                </a:lnTo>
                <a:lnTo>
                  <a:pt x="41" y="440"/>
                </a:lnTo>
                <a:lnTo>
                  <a:pt x="24" y="405"/>
                </a:lnTo>
                <a:lnTo>
                  <a:pt x="11" y="370"/>
                </a:lnTo>
                <a:lnTo>
                  <a:pt x="3" y="331"/>
                </a:lnTo>
                <a:lnTo>
                  <a:pt x="0" y="292"/>
                </a:lnTo>
                <a:lnTo>
                  <a:pt x="3" y="252"/>
                </a:lnTo>
                <a:lnTo>
                  <a:pt x="11" y="214"/>
                </a:lnTo>
                <a:lnTo>
                  <a:pt x="24" y="178"/>
                </a:lnTo>
                <a:lnTo>
                  <a:pt x="41" y="144"/>
                </a:lnTo>
                <a:lnTo>
                  <a:pt x="62" y="113"/>
                </a:lnTo>
                <a:lnTo>
                  <a:pt x="87" y="85"/>
                </a:lnTo>
                <a:lnTo>
                  <a:pt x="115" y="60"/>
                </a:lnTo>
                <a:lnTo>
                  <a:pt x="146" y="39"/>
                </a:lnTo>
                <a:lnTo>
                  <a:pt x="180" y="22"/>
                </a:lnTo>
                <a:lnTo>
                  <a:pt x="216" y="9"/>
                </a:lnTo>
                <a:lnTo>
                  <a:pt x="253" y="1"/>
                </a:lnTo>
                <a:lnTo>
                  <a:pt x="29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26" name="Freeform 434"/>
          <p:cNvSpPr>
            <a:spLocks/>
          </p:cNvSpPr>
          <p:nvPr/>
        </p:nvSpPr>
        <p:spPr bwMode="auto">
          <a:xfrm>
            <a:off x="4799013" y="3324225"/>
            <a:ext cx="233362" cy="466725"/>
          </a:xfrm>
          <a:custGeom>
            <a:avLst/>
            <a:gdLst>
              <a:gd name="T0" fmla="*/ 0 w 293"/>
              <a:gd name="T1" fmla="*/ 0 h 589"/>
              <a:gd name="T2" fmla="*/ 0 w 293"/>
              <a:gd name="T3" fmla="*/ 1883540 h 589"/>
              <a:gd name="T4" fmla="*/ 26008314 w 293"/>
              <a:gd name="T5" fmla="*/ 3139498 h 589"/>
              <a:gd name="T6" fmla="*/ 50113096 w 293"/>
              <a:gd name="T7" fmla="*/ 8162537 h 589"/>
              <a:gd name="T8" fmla="*/ 72949917 w 293"/>
              <a:gd name="T9" fmla="*/ 15697491 h 589"/>
              <a:gd name="T10" fmla="*/ 90710916 w 293"/>
              <a:gd name="T11" fmla="*/ 24488403 h 589"/>
              <a:gd name="T12" fmla="*/ 112278980 w 293"/>
              <a:gd name="T13" fmla="*/ 40185894 h 589"/>
              <a:gd name="T14" fmla="*/ 130674755 w 293"/>
              <a:gd name="T15" fmla="*/ 55883385 h 589"/>
              <a:gd name="T16" fmla="*/ 145899037 w 293"/>
              <a:gd name="T17" fmla="*/ 72836834 h 589"/>
              <a:gd name="T18" fmla="*/ 160489339 w 293"/>
              <a:gd name="T19" fmla="*/ 94184947 h 589"/>
              <a:gd name="T20" fmla="*/ 170004615 w 293"/>
              <a:gd name="T21" fmla="*/ 113021936 h 589"/>
              <a:gd name="T22" fmla="*/ 178251135 w 293"/>
              <a:gd name="T23" fmla="*/ 135626798 h 589"/>
              <a:gd name="T24" fmla="*/ 182691384 w 293"/>
              <a:gd name="T25" fmla="*/ 159486826 h 589"/>
              <a:gd name="T26" fmla="*/ 183960141 w 293"/>
              <a:gd name="T27" fmla="*/ 184602812 h 589"/>
              <a:gd name="T28" fmla="*/ 182691384 w 293"/>
              <a:gd name="T29" fmla="*/ 209091215 h 589"/>
              <a:gd name="T30" fmla="*/ 178251135 w 293"/>
              <a:gd name="T31" fmla="*/ 233579618 h 589"/>
              <a:gd name="T32" fmla="*/ 170004615 w 293"/>
              <a:gd name="T33" fmla="*/ 255556106 h 589"/>
              <a:gd name="T34" fmla="*/ 160489339 w 293"/>
              <a:gd name="T35" fmla="*/ 274393095 h 589"/>
              <a:gd name="T36" fmla="*/ 145899037 w 293"/>
              <a:gd name="T37" fmla="*/ 295741208 h 589"/>
              <a:gd name="T38" fmla="*/ 130040775 w 293"/>
              <a:gd name="T39" fmla="*/ 313323031 h 589"/>
              <a:gd name="T40" fmla="*/ 112278980 w 293"/>
              <a:gd name="T41" fmla="*/ 329020523 h 589"/>
              <a:gd name="T42" fmla="*/ 90710916 w 293"/>
              <a:gd name="T43" fmla="*/ 344090431 h 589"/>
              <a:gd name="T44" fmla="*/ 72949917 w 293"/>
              <a:gd name="T45" fmla="*/ 352880551 h 589"/>
              <a:gd name="T46" fmla="*/ 50113096 w 293"/>
              <a:gd name="T47" fmla="*/ 361043087 h 589"/>
              <a:gd name="T48" fmla="*/ 26008314 w 293"/>
              <a:gd name="T49" fmla="*/ 365438543 h 589"/>
              <a:gd name="T50" fmla="*/ 0 w 293"/>
              <a:gd name="T51" fmla="*/ 367950459 h 589"/>
              <a:gd name="T52" fmla="*/ 0 w 293"/>
              <a:gd name="T53" fmla="*/ 369833999 h 589"/>
              <a:gd name="T54" fmla="*/ 26008314 w 293"/>
              <a:gd name="T55" fmla="*/ 367950459 h 589"/>
              <a:gd name="T56" fmla="*/ 50113096 w 293"/>
              <a:gd name="T57" fmla="*/ 362927420 h 589"/>
              <a:gd name="T58" fmla="*/ 72949917 w 293"/>
              <a:gd name="T59" fmla="*/ 354764091 h 589"/>
              <a:gd name="T60" fmla="*/ 96420718 w 293"/>
              <a:gd name="T61" fmla="*/ 342206098 h 589"/>
              <a:gd name="T62" fmla="*/ 114181717 w 293"/>
              <a:gd name="T63" fmla="*/ 330904063 h 589"/>
              <a:gd name="T64" fmla="*/ 131943512 w 293"/>
              <a:gd name="T65" fmla="*/ 315206572 h 589"/>
              <a:gd name="T66" fmla="*/ 147802570 w 293"/>
              <a:gd name="T67" fmla="*/ 297625540 h 589"/>
              <a:gd name="T68" fmla="*/ 160489339 w 293"/>
              <a:gd name="T69" fmla="*/ 280043716 h 589"/>
              <a:gd name="T70" fmla="*/ 171907352 w 293"/>
              <a:gd name="T71" fmla="*/ 255556106 h 589"/>
              <a:gd name="T72" fmla="*/ 180153871 w 293"/>
              <a:gd name="T73" fmla="*/ 233579618 h 589"/>
              <a:gd name="T74" fmla="*/ 185228897 w 293"/>
              <a:gd name="T75" fmla="*/ 209091215 h 589"/>
              <a:gd name="T76" fmla="*/ 185862877 w 293"/>
              <a:gd name="T77" fmla="*/ 184602812 h 589"/>
              <a:gd name="T78" fmla="*/ 185228897 w 293"/>
              <a:gd name="T79" fmla="*/ 159486826 h 589"/>
              <a:gd name="T80" fmla="*/ 180153871 w 293"/>
              <a:gd name="T81" fmla="*/ 135626798 h 589"/>
              <a:gd name="T82" fmla="*/ 171907352 w 293"/>
              <a:gd name="T83" fmla="*/ 113021936 h 589"/>
              <a:gd name="T84" fmla="*/ 160489339 w 293"/>
              <a:gd name="T85" fmla="*/ 88534325 h 589"/>
              <a:gd name="T86" fmla="*/ 147802570 w 293"/>
              <a:gd name="T87" fmla="*/ 70952501 h 589"/>
              <a:gd name="T88" fmla="*/ 132578288 w 293"/>
              <a:gd name="T89" fmla="*/ 53371470 h 589"/>
              <a:gd name="T90" fmla="*/ 114181717 w 293"/>
              <a:gd name="T91" fmla="*/ 38302354 h 589"/>
              <a:gd name="T92" fmla="*/ 96420718 w 293"/>
              <a:gd name="T93" fmla="*/ 26371944 h 589"/>
              <a:gd name="T94" fmla="*/ 72949917 w 293"/>
              <a:gd name="T95" fmla="*/ 13813951 h 589"/>
              <a:gd name="T96" fmla="*/ 50113096 w 293"/>
              <a:gd name="T97" fmla="*/ 6278996 h 589"/>
              <a:gd name="T98" fmla="*/ 26008314 w 293"/>
              <a:gd name="T99" fmla="*/ 1255958 h 589"/>
              <a:gd name="T100" fmla="*/ 0 w 293"/>
              <a:gd name="T101" fmla="*/ 0 h 58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93"/>
              <a:gd name="T154" fmla="*/ 0 h 589"/>
              <a:gd name="T155" fmla="*/ 293 w 293"/>
              <a:gd name="T156" fmla="*/ 589 h 58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93" h="589">
                <a:moveTo>
                  <a:pt x="0" y="0"/>
                </a:moveTo>
                <a:lnTo>
                  <a:pt x="0" y="3"/>
                </a:lnTo>
                <a:lnTo>
                  <a:pt x="41" y="5"/>
                </a:lnTo>
                <a:lnTo>
                  <a:pt x="79" y="13"/>
                </a:lnTo>
                <a:lnTo>
                  <a:pt x="115" y="25"/>
                </a:lnTo>
                <a:lnTo>
                  <a:pt x="143" y="39"/>
                </a:lnTo>
                <a:lnTo>
                  <a:pt x="177" y="64"/>
                </a:lnTo>
                <a:lnTo>
                  <a:pt x="206" y="89"/>
                </a:lnTo>
                <a:lnTo>
                  <a:pt x="230" y="116"/>
                </a:lnTo>
                <a:lnTo>
                  <a:pt x="253" y="150"/>
                </a:lnTo>
                <a:lnTo>
                  <a:pt x="268" y="180"/>
                </a:lnTo>
                <a:lnTo>
                  <a:pt x="281" y="216"/>
                </a:lnTo>
                <a:lnTo>
                  <a:pt x="288" y="254"/>
                </a:lnTo>
                <a:lnTo>
                  <a:pt x="290" y="294"/>
                </a:lnTo>
                <a:lnTo>
                  <a:pt x="288" y="333"/>
                </a:lnTo>
                <a:lnTo>
                  <a:pt x="281" y="372"/>
                </a:lnTo>
                <a:lnTo>
                  <a:pt x="268" y="407"/>
                </a:lnTo>
                <a:lnTo>
                  <a:pt x="253" y="437"/>
                </a:lnTo>
                <a:lnTo>
                  <a:pt x="230" y="471"/>
                </a:lnTo>
                <a:lnTo>
                  <a:pt x="205" y="499"/>
                </a:lnTo>
                <a:lnTo>
                  <a:pt x="177" y="524"/>
                </a:lnTo>
                <a:lnTo>
                  <a:pt x="143" y="548"/>
                </a:lnTo>
                <a:lnTo>
                  <a:pt x="115" y="562"/>
                </a:lnTo>
                <a:lnTo>
                  <a:pt x="79" y="575"/>
                </a:lnTo>
                <a:lnTo>
                  <a:pt x="41" y="582"/>
                </a:lnTo>
                <a:lnTo>
                  <a:pt x="0" y="586"/>
                </a:lnTo>
                <a:lnTo>
                  <a:pt x="0" y="589"/>
                </a:lnTo>
                <a:lnTo>
                  <a:pt x="41" y="586"/>
                </a:lnTo>
                <a:lnTo>
                  <a:pt x="79" y="578"/>
                </a:lnTo>
                <a:lnTo>
                  <a:pt x="115" y="565"/>
                </a:lnTo>
                <a:lnTo>
                  <a:pt x="152" y="545"/>
                </a:lnTo>
                <a:lnTo>
                  <a:pt x="180" y="527"/>
                </a:lnTo>
                <a:lnTo>
                  <a:pt x="208" y="502"/>
                </a:lnTo>
                <a:lnTo>
                  <a:pt x="233" y="474"/>
                </a:lnTo>
                <a:lnTo>
                  <a:pt x="253" y="446"/>
                </a:lnTo>
                <a:lnTo>
                  <a:pt x="271" y="407"/>
                </a:lnTo>
                <a:lnTo>
                  <a:pt x="284" y="372"/>
                </a:lnTo>
                <a:lnTo>
                  <a:pt x="292" y="333"/>
                </a:lnTo>
                <a:lnTo>
                  <a:pt x="293" y="294"/>
                </a:lnTo>
                <a:lnTo>
                  <a:pt x="292" y="254"/>
                </a:lnTo>
                <a:lnTo>
                  <a:pt x="284" y="216"/>
                </a:lnTo>
                <a:lnTo>
                  <a:pt x="271" y="180"/>
                </a:lnTo>
                <a:lnTo>
                  <a:pt x="253" y="141"/>
                </a:lnTo>
                <a:lnTo>
                  <a:pt x="233" y="113"/>
                </a:lnTo>
                <a:lnTo>
                  <a:pt x="209" y="85"/>
                </a:lnTo>
                <a:lnTo>
                  <a:pt x="180" y="61"/>
                </a:lnTo>
                <a:lnTo>
                  <a:pt x="152" y="42"/>
                </a:lnTo>
                <a:lnTo>
                  <a:pt x="115" y="22"/>
                </a:lnTo>
                <a:lnTo>
                  <a:pt x="79" y="10"/>
                </a:lnTo>
                <a:lnTo>
                  <a:pt x="41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27" name="Freeform 435"/>
          <p:cNvSpPr>
            <a:spLocks/>
          </p:cNvSpPr>
          <p:nvPr/>
        </p:nvSpPr>
        <p:spPr bwMode="auto">
          <a:xfrm>
            <a:off x="4567238" y="3324225"/>
            <a:ext cx="231775" cy="466725"/>
          </a:xfrm>
          <a:custGeom>
            <a:avLst/>
            <a:gdLst>
              <a:gd name="T0" fmla="*/ 183971406 w 292"/>
              <a:gd name="T1" fmla="*/ 367950459 h 589"/>
              <a:gd name="T2" fmla="*/ 160029525 w 292"/>
              <a:gd name="T3" fmla="*/ 365438543 h 589"/>
              <a:gd name="T4" fmla="*/ 136718675 w 292"/>
              <a:gd name="T5" fmla="*/ 361043087 h 589"/>
              <a:gd name="T6" fmla="*/ 114037269 w 292"/>
              <a:gd name="T7" fmla="*/ 352880551 h 589"/>
              <a:gd name="T8" fmla="*/ 95765938 w 292"/>
              <a:gd name="T9" fmla="*/ 343462056 h 589"/>
              <a:gd name="T10" fmla="*/ 73714769 w 292"/>
              <a:gd name="T11" fmla="*/ 329020523 h 589"/>
              <a:gd name="T12" fmla="*/ 56703119 w 292"/>
              <a:gd name="T13" fmla="*/ 313323031 h 589"/>
              <a:gd name="T14" fmla="*/ 40952738 w 292"/>
              <a:gd name="T15" fmla="*/ 295741208 h 589"/>
              <a:gd name="T16" fmla="*/ 26461244 w 292"/>
              <a:gd name="T17" fmla="*/ 274393095 h 589"/>
              <a:gd name="T18" fmla="*/ 16380619 w 292"/>
              <a:gd name="T19" fmla="*/ 255556106 h 589"/>
              <a:gd name="T20" fmla="*/ 8820150 w 292"/>
              <a:gd name="T21" fmla="*/ 233579618 h 589"/>
              <a:gd name="T22" fmla="*/ 3779838 w 292"/>
              <a:gd name="T23" fmla="*/ 209091215 h 589"/>
              <a:gd name="T24" fmla="*/ 1889919 w 292"/>
              <a:gd name="T25" fmla="*/ 184602812 h 589"/>
              <a:gd name="T26" fmla="*/ 3779838 w 292"/>
              <a:gd name="T27" fmla="*/ 159486826 h 589"/>
              <a:gd name="T28" fmla="*/ 8820150 w 292"/>
              <a:gd name="T29" fmla="*/ 135626798 h 589"/>
              <a:gd name="T30" fmla="*/ 16380619 w 292"/>
              <a:gd name="T31" fmla="*/ 113021936 h 589"/>
              <a:gd name="T32" fmla="*/ 26461244 w 292"/>
              <a:gd name="T33" fmla="*/ 94184947 h 589"/>
              <a:gd name="T34" fmla="*/ 40952738 w 292"/>
              <a:gd name="T35" fmla="*/ 72836834 h 589"/>
              <a:gd name="T36" fmla="*/ 56703119 w 292"/>
              <a:gd name="T37" fmla="*/ 55883385 h 589"/>
              <a:gd name="T38" fmla="*/ 73714769 w 292"/>
              <a:gd name="T39" fmla="*/ 40185894 h 589"/>
              <a:gd name="T40" fmla="*/ 95765938 w 292"/>
              <a:gd name="T41" fmla="*/ 25743568 h 589"/>
              <a:gd name="T42" fmla="*/ 114037269 w 292"/>
              <a:gd name="T43" fmla="*/ 15697491 h 589"/>
              <a:gd name="T44" fmla="*/ 136718675 w 292"/>
              <a:gd name="T45" fmla="*/ 8162537 h 589"/>
              <a:gd name="T46" fmla="*/ 160029525 w 292"/>
              <a:gd name="T47" fmla="*/ 3139498 h 589"/>
              <a:gd name="T48" fmla="*/ 183971406 w 292"/>
              <a:gd name="T49" fmla="*/ 1883540 h 589"/>
              <a:gd name="T50" fmla="*/ 183971406 w 292"/>
              <a:gd name="T51" fmla="*/ 0 h 589"/>
              <a:gd name="T52" fmla="*/ 183971406 w 292"/>
              <a:gd name="T53" fmla="*/ 0 h 589"/>
              <a:gd name="T54" fmla="*/ 160029525 w 292"/>
              <a:gd name="T55" fmla="*/ 1255958 h 589"/>
              <a:gd name="T56" fmla="*/ 136718675 w 292"/>
              <a:gd name="T57" fmla="*/ 6278996 h 589"/>
              <a:gd name="T58" fmla="*/ 114037269 w 292"/>
              <a:gd name="T59" fmla="*/ 13813951 h 589"/>
              <a:gd name="T60" fmla="*/ 89465944 w 292"/>
              <a:gd name="T61" fmla="*/ 25743568 h 589"/>
              <a:gd name="T62" fmla="*/ 71824056 w 292"/>
              <a:gd name="T63" fmla="*/ 38302354 h 589"/>
              <a:gd name="T64" fmla="*/ 54813200 w 292"/>
              <a:gd name="T65" fmla="*/ 53371470 h 589"/>
              <a:gd name="T66" fmla="*/ 39062025 w 292"/>
              <a:gd name="T67" fmla="*/ 70952501 h 589"/>
              <a:gd name="T68" fmla="*/ 26461244 w 292"/>
              <a:gd name="T69" fmla="*/ 88534325 h 589"/>
              <a:gd name="T70" fmla="*/ 14490700 w 292"/>
              <a:gd name="T71" fmla="*/ 113021936 h 589"/>
              <a:gd name="T72" fmla="*/ 6930231 w 292"/>
              <a:gd name="T73" fmla="*/ 135626798 h 589"/>
              <a:gd name="T74" fmla="*/ 1889919 w 292"/>
              <a:gd name="T75" fmla="*/ 159486826 h 589"/>
              <a:gd name="T76" fmla="*/ 0 w 292"/>
              <a:gd name="T77" fmla="*/ 184602812 h 589"/>
              <a:gd name="T78" fmla="*/ 1889919 w 292"/>
              <a:gd name="T79" fmla="*/ 209091215 h 589"/>
              <a:gd name="T80" fmla="*/ 6930231 w 292"/>
              <a:gd name="T81" fmla="*/ 233579618 h 589"/>
              <a:gd name="T82" fmla="*/ 14490700 w 292"/>
              <a:gd name="T83" fmla="*/ 255556106 h 589"/>
              <a:gd name="T84" fmla="*/ 26461244 w 292"/>
              <a:gd name="T85" fmla="*/ 280043716 h 589"/>
              <a:gd name="T86" fmla="*/ 39062025 w 292"/>
              <a:gd name="T87" fmla="*/ 297625540 h 589"/>
              <a:gd name="T88" fmla="*/ 54813200 w 292"/>
              <a:gd name="T89" fmla="*/ 315206572 h 589"/>
              <a:gd name="T90" fmla="*/ 71824056 w 292"/>
              <a:gd name="T91" fmla="*/ 330904063 h 589"/>
              <a:gd name="T92" fmla="*/ 89465944 w 292"/>
              <a:gd name="T93" fmla="*/ 343462056 h 589"/>
              <a:gd name="T94" fmla="*/ 114037269 w 292"/>
              <a:gd name="T95" fmla="*/ 354764091 h 589"/>
              <a:gd name="T96" fmla="*/ 136718675 w 292"/>
              <a:gd name="T97" fmla="*/ 362927420 h 589"/>
              <a:gd name="T98" fmla="*/ 160029525 w 292"/>
              <a:gd name="T99" fmla="*/ 367950459 h 589"/>
              <a:gd name="T100" fmla="*/ 183971406 w 292"/>
              <a:gd name="T101" fmla="*/ 369833999 h 589"/>
              <a:gd name="T102" fmla="*/ 183971406 w 292"/>
              <a:gd name="T103" fmla="*/ 367950459 h 58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92"/>
              <a:gd name="T157" fmla="*/ 0 h 589"/>
              <a:gd name="T158" fmla="*/ 292 w 292"/>
              <a:gd name="T159" fmla="*/ 589 h 58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92" h="589">
                <a:moveTo>
                  <a:pt x="292" y="586"/>
                </a:moveTo>
                <a:lnTo>
                  <a:pt x="254" y="582"/>
                </a:lnTo>
                <a:lnTo>
                  <a:pt x="217" y="575"/>
                </a:lnTo>
                <a:lnTo>
                  <a:pt x="181" y="562"/>
                </a:lnTo>
                <a:lnTo>
                  <a:pt x="152" y="547"/>
                </a:lnTo>
                <a:lnTo>
                  <a:pt x="117" y="524"/>
                </a:lnTo>
                <a:lnTo>
                  <a:pt x="90" y="499"/>
                </a:lnTo>
                <a:lnTo>
                  <a:pt x="65" y="471"/>
                </a:lnTo>
                <a:lnTo>
                  <a:pt x="42" y="437"/>
                </a:lnTo>
                <a:lnTo>
                  <a:pt x="26" y="407"/>
                </a:lnTo>
                <a:lnTo>
                  <a:pt x="14" y="372"/>
                </a:lnTo>
                <a:lnTo>
                  <a:pt x="6" y="333"/>
                </a:lnTo>
                <a:lnTo>
                  <a:pt x="3" y="294"/>
                </a:lnTo>
                <a:lnTo>
                  <a:pt x="6" y="254"/>
                </a:lnTo>
                <a:lnTo>
                  <a:pt x="14" y="216"/>
                </a:lnTo>
                <a:lnTo>
                  <a:pt x="26" y="180"/>
                </a:lnTo>
                <a:lnTo>
                  <a:pt x="42" y="150"/>
                </a:lnTo>
                <a:lnTo>
                  <a:pt x="65" y="116"/>
                </a:lnTo>
                <a:lnTo>
                  <a:pt x="90" y="89"/>
                </a:lnTo>
                <a:lnTo>
                  <a:pt x="117" y="64"/>
                </a:lnTo>
                <a:lnTo>
                  <a:pt x="152" y="41"/>
                </a:lnTo>
                <a:lnTo>
                  <a:pt x="181" y="25"/>
                </a:lnTo>
                <a:lnTo>
                  <a:pt x="217" y="13"/>
                </a:lnTo>
                <a:lnTo>
                  <a:pt x="254" y="5"/>
                </a:lnTo>
                <a:lnTo>
                  <a:pt x="292" y="3"/>
                </a:lnTo>
                <a:lnTo>
                  <a:pt x="292" y="0"/>
                </a:lnTo>
                <a:lnTo>
                  <a:pt x="254" y="2"/>
                </a:lnTo>
                <a:lnTo>
                  <a:pt x="217" y="10"/>
                </a:lnTo>
                <a:lnTo>
                  <a:pt x="181" y="22"/>
                </a:lnTo>
                <a:lnTo>
                  <a:pt x="142" y="41"/>
                </a:lnTo>
                <a:lnTo>
                  <a:pt x="114" y="61"/>
                </a:lnTo>
                <a:lnTo>
                  <a:pt x="87" y="85"/>
                </a:lnTo>
                <a:lnTo>
                  <a:pt x="62" y="113"/>
                </a:lnTo>
                <a:lnTo>
                  <a:pt x="42" y="141"/>
                </a:lnTo>
                <a:lnTo>
                  <a:pt x="23" y="180"/>
                </a:lnTo>
                <a:lnTo>
                  <a:pt x="11" y="216"/>
                </a:lnTo>
                <a:lnTo>
                  <a:pt x="3" y="254"/>
                </a:lnTo>
                <a:lnTo>
                  <a:pt x="0" y="294"/>
                </a:lnTo>
                <a:lnTo>
                  <a:pt x="3" y="333"/>
                </a:lnTo>
                <a:lnTo>
                  <a:pt x="11" y="372"/>
                </a:lnTo>
                <a:lnTo>
                  <a:pt x="23" y="407"/>
                </a:lnTo>
                <a:lnTo>
                  <a:pt x="42" y="446"/>
                </a:lnTo>
                <a:lnTo>
                  <a:pt x="62" y="474"/>
                </a:lnTo>
                <a:lnTo>
                  <a:pt x="87" y="502"/>
                </a:lnTo>
                <a:lnTo>
                  <a:pt x="114" y="527"/>
                </a:lnTo>
                <a:lnTo>
                  <a:pt x="142" y="547"/>
                </a:lnTo>
                <a:lnTo>
                  <a:pt x="181" y="565"/>
                </a:lnTo>
                <a:lnTo>
                  <a:pt x="217" y="578"/>
                </a:lnTo>
                <a:lnTo>
                  <a:pt x="254" y="586"/>
                </a:lnTo>
                <a:lnTo>
                  <a:pt x="292" y="589"/>
                </a:lnTo>
                <a:lnTo>
                  <a:pt x="292" y="5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28" name="Rectangle 436"/>
          <p:cNvSpPr>
            <a:spLocks noChangeArrowheads="1"/>
          </p:cNvSpPr>
          <p:nvPr/>
        </p:nvSpPr>
        <p:spPr bwMode="auto">
          <a:xfrm>
            <a:off x="7200900" y="0"/>
            <a:ext cx="1943100" cy="1143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229" name="Rectangle 437"/>
          <p:cNvSpPr>
            <a:spLocks noChangeArrowheads="1"/>
          </p:cNvSpPr>
          <p:nvPr/>
        </p:nvSpPr>
        <p:spPr bwMode="auto">
          <a:xfrm>
            <a:off x="0" y="0"/>
            <a:ext cx="1905000" cy="1143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230" name="Rectangle 438"/>
          <p:cNvSpPr>
            <a:spLocks noChangeArrowheads="1"/>
          </p:cNvSpPr>
          <p:nvPr/>
        </p:nvSpPr>
        <p:spPr bwMode="auto">
          <a:xfrm>
            <a:off x="1905000" y="0"/>
            <a:ext cx="5867400" cy="304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35959" name="Text Box 439"/>
          <p:cNvSpPr txBox="1">
            <a:spLocks noChangeArrowheads="1"/>
          </p:cNvSpPr>
          <p:nvPr/>
        </p:nvSpPr>
        <p:spPr bwMode="auto">
          <a:xfrm>
            <a:off x="533400" y="2895600"/>
            <a:ext cx="304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it-IT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8232" name="Text Box 440"/>
          <p:cNvSpPr txBox="1">
            <a:spLocks noChangeArrowheads="1"/>
          </p:cNvSpPr>
          <p:nvPr/>
        </p:nvSpPr>
        <p:spPr bwMode="auto">
          <a:xfrm>
            <a:off x="1403350" y="5403850"/>
            <a:ext cx="2571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it-IT" sz="2200" b="1">
                <a:solidFill>
                  <a:srgbClr val="FF3300"/>
                </a:solidFill>
                <a:latin typeface="Times New Roman" pitchFamily="18" charset="0"/>
                <a:ea typeface="ＭＳ Ｐゴシック" pitchFamily="34" charset="-128"/>
              </a:rPr>
              <a:t>elastically scattered particles </a:t>
            </a:r>
            <a:r>
              <a:rPr lang="it-IT" sz="2200" b="1" i="1">
                <a:solidFill>
                  <a:srgbClr val="FF3300"/>
                </a:solidFill>
                <a:latin typeface="Times New Roman" pitchFamily="18" charset="0"/>
                <a:ea typeface="ＭＳ Ｐゴシック" pitchFamily="34" charset="-128"/>
              </a:rPr>
              <a:t>(PESA)</a:t>
            </a:r>
          </a:p>
        </p:txBody>
      </p:sp>
      <p:sp>
        <p:nvSpPr>
          <p:cNvPr id="8233" name="Text Box 441"/>
          <p:cNvSpPr txBox="1">
            <a:spLocks noChangeArrowheads="1"/>
          </p:cNvSpPr>
          <p:nvPr/>
        </p:nvSpPr>
        <p:spPr bwMode="auto">
          <a:xfrm>
            <a:off x="1763713" y="1371600"/>
            <a:ext cx="143668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it-IT" sz="2200" b="1">
                <a:solidFill>
                  <a:srgbClr val="FF3300"/>
                </a:solidFill>
                <a:latin typeface="Times New Roman" pitchFamily="18" charset="0"/>
                <a:ea typeface="ＭＳ Ｐゴシック" pitchFamily="34" charset="-128"/>
              </a:rPr>
              <a:t> X ray emission </a:t>
            </a:r>
            <a:r>
              <a:rPr lang="it-IT" sz="2200" b="1" i="1">
                <a:solidFill>
                  <a:srgbClr val="FF3300"/>
                </a:solidFill>
                <a:latin typeface="Times New Roman" pitchFamily="18" charset="0"/>
                <a:ea typeface="ＭＳ Ｐゴシック" pitchFamily="34" charset="-128"/>
              </a:rPr>
              <a:t>(PIXE)</a:t>
            </a:r>
          </a:p>
        </p:txBody>
      </p:sp>
      <p:sp>
        <p:nvSpPr>
          <p:cNvPr id="8234" name="Text Box 444"/>
          <p:cNvSpPr txBox="1">
            <a:spLocks noChangeArrowheads="1"/>
          </p:cNvSpPr>
          <p:nvPr/>
        </p:nvSpPr>
        <p:spPr bwMode="auto">
          <a:xfrm>
            <a:off x="6732588" y="3429000"/>
            <a:ext cx="237648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it-IT" sz="2200" b="1">
                <a:solidFill>
                  <a:srgbClr val="FF3300"/>
                </a:solidFill>
                <a:latin typeface="Times New Roman" pitchFamily="18" charset="0"/>
                <a:ea typeface="ＭＳ Ｐゴシック" pitchFamily="34" charset="-128"/>
              </a:rPr>
              <a:t>secondary particles emission or inelastic scattering of incident ions</a:t>
            </a:r>
          </a:p>
        </p:txBody>
      </p:sp>
      <p:sp>
        <p:nvSpPr>
          <p:cNvPr id="8235" name="Text Box 443"/>
          <p:cNvSpPr txBox="1">
            <a:spLocks noChangeArrowheads="1"/>
          </p:cNvSpPr>
          <p:nvPr/>
        </p:nvSpPr>
        <p:spPr bwMode="auto">
          <a:xfrm>
            <a:off x="5503863" y="5589588"/>
            <a:ext cx="1876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b="1">
                <a:solidFill>
                  <a:srgbClr val="FF3300"/>
                </a:solidFill>
                <a:latin typeface="Times New Roman" pitchFamily="18" charset="0"/>
                <a:ea typeface="ＭＳ Ｐゴシック" pitchFamily="34" charset="-128"/>
              </a:rPr>
              <a:t>gamma ray emission </a:t>
            </a:r>
            <a:r>
              <a:rPr lang="it-IT" b="1" i="1">
                <a:solidFill>
                  <a:srgbClr val="FF3300"/>
                </a:solidFill>
                <a:latin typeface="Times New Roman" pitchFamily="18" charset="0"/>
                <a:ea typeface="ＭＳ Ｐゴシック" pitchFamily="34" charset="-128"/>
              </a:rPr>
              <a:t>(PIGE)</a:t>
            </a:r>
            <a:endParaRPr lang="it-IT" b="1">
              <a:solidFill>
                <a:srgbClr val="FF33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8236" name="Rectangle 444"/>
          <p:cNvSpPr>
            <a:spLocks noChangeArrowheads="1"/>
          </p:cNvSpPr>
          <p:nvPr/>
        </p:nvSpPr>
        <p:spPr bwMode="auto">
          <a:xfrm>
            <a:off x="935038" y="-26988"/>
            <a:ext cx="7308850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GB" sz="4800" i="1">
                <a:solidFill>
                  <a:srgbClr val="CC3300"/>
                </a:solidFill>
                <a:latin typeface="Times New Roman" pitchFamily="18" charset="0"/>
              </a:rPr>
              <a:t>Ion Beam Analysis (IBA)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6408737" cy="762000"/>
          </a:xfrm>
        </p:spPr>
        <p:txBody>
          <a:bodyPr/>
          <a:lstStyle/>
          <a:p>
            <a:pPr>
              <a:defRPr/>
            </a:pPr>
            <a:r>
              <a:rPr lang="en-US" i="1" smtClean="0">
                <a:solidFill>
                  <a:srgbClr val="FFD1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PATOS Project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82688"/>
            <a:ext cx="6840538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187450" y="6243638"/>
            <a:ext cx="1511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it-IT" sz="1800">
                <a:solidFill>
                  <a:schemeClr val="bg1"/>
                </a:solidFill>
                <a:ea typeface="ＭＳ Ｐゴシック" pitchFamily="34" charset="-128"/>
              </a:rPr>
              <a:t>urban backgr.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2411413" y="6243638"/>
            <a:ext cx="12239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it-IT" sz="1800">
                <a:solidFill>
                  <a:schemeClr val="bg1"/>
                </a:solidFill>
                <a:ea typeface="ＭＳ Ｐゴシック" pitchFamily="34" charset="-128"/>
              </a:rPr>
              <a:t>urban traffic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6443663" y="6216650"/>
            <a:ext cx="1511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it-IT" sz="1800">
                <a:solidFill>
                  <a:schemeClr val="bg1"/>
                </a:solidFill>
                <a:ea typeface="ＭＳ Ｐゴシック" pitchFamily="34" charset="-128"/>
              </a:rPr>
              <a:t>urban backgr.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3348038" y="6216650"/>
            <a:ext cx="1511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it-IT" sz="1800">
                <a:solidFill>
                  <a:schemeClr val="bg1"/>
                </a:solidFill>
                <a:ea typeface="ＭＳ Ｐゴシック" pitchFamily="34" charset="-128"/>
              </a:rPr>
              <a:t>urban backgr.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5437188" y="6216650"/>
            <a:ext cx="1511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it-IT" sz="1800">
                <a:solidFill>
                  <a:schemeClr val="bg1"/>
                </a:solidFill>
                <a:ea typeface="ＭＳ Ｐゴシック" pitchFamily="34" charset="-128"/>
              </a:rPr>
              <a:t>urban backgr.</a:t>
            </a:r>
          </a:p>
        </p:txBody>
      </p:sp>
      <p:pic>
        <p:nvPicPr>
          <p:cNvPr id="72713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4388" y="0"/>
            <a:ext cx="2187575" cy="2276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10" name="Text Box 10"/>
          <p:cNvSpPr txBox="1">
            <a:spLocks noChangeArrowheads="1"/>
          </p:cNvSpPr>
          <p:nvPr/>
        </p:nvSpPr>
        <p:spPr bwMode="auto">
          <a:xfrm>
            <a:off x="1835150" y="2205038"/>
            <a:ext cx="3881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>
                <a:solidFill>
                  <a:srgbClr val="FFD1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PM10 average composition</a:t>
            </a:r>
            <a:endParaRPr lang="it-IT" i="1">
              <a:solidFill>
                <a:srgbClr val="FFD125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4356100" y="6216650"/>
            <a:ext cx="1511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it-IT" sz="1800">
                <a:solidFill>
                  <a:schemeClr val="bg1"/>
                </a:solidFill>
                <a:ea typeface="ＭＳ Ｐゴシック" pitchFamily="34" charset="-128"/>
              </a:rPr>
              <a:t>regional backgr.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969963" y="2708275"/>
            <a:ext cx="7632700" cy="3816350"/>
            <a:chOff x="432" y="1932"/>
            <a:chExt cx="4561" cy="2234"/>
          </a:xfrm>
        </p:grpSpPr>
        <p:pic>
          <p:nvPicPr>
            <p:cNvPr id="73734" name="Picture 3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965"/>
              <a:ext cx="4561" cy="2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735" name="Picture 4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" y="1932"/>
              <a:ext cx="4559" cy="2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144463" y="333375"/>
            <a:ext cx="50038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Identification of pollution sources through multivariate statistical models </a:t>
            </a:r>
          </a:p>
        </p:txBody>
      </p:sp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9721" r="8733" b="4208"/>
          <a:stretch>
            <a:fillRect/>
          </a:stretch>
        </p:blipFill>
        <p:spPr bwMode="auto">
          <a:xfrm>
            <a:off x="5219700" y="260350"/>
            <a:ext cx="3384550" cy="2579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827088" y="6518275"/>
            <a:ext cx="698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it-IT" sz="20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Daily samples, Capannori (Lucca), 2005-2006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6732588" cy="914400"/>
          </a:xfrm>
        </p:spPr>
        <p:txBody>
          <a:bodyPr/>
          <a:lstStyle/>
          <a:p>
            <a:r>
              <a:rPr lang="it-IT" sz="4800" smtClean="0">
                <a:solidFill>
                  <a:srgbClr val="FFFF00"/>
                </a:solidFill>
                <a:latin typeface="Times New Roman" pitchFamily="18" charset="0"/>
              </a:rPr>
              <a:t>Saharan dust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6004"/>
          <a:stretch>
            <a:fillRect/>
          </a:stretch>
        </p:blipFill>
        <p:spPr bwMode="auto">
          <a:xfrm rot="5400000">
            <a:off x="6451600" y="-366712"/>
            <a:ext cx="2325688" cy="305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77800" y="1035050"/>
            <a:ext cx="44656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buFont typeface="Wingdings" pitchFamily="2" charset="2"/>
              <a:buNone/>
            </a:pPr>
            <a:r>
              <a:rPr lang="it-IT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important contribution in the Mediterranean area</a:t>
            </a:r>
          </a:p>
        </p:txBody>
      </p:sp>
      <p:pic>
        <p:nvPicPr>
          <p:cNvPr id="362510" name="Picture 14" descr="saha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2736850"/>
            <a:ext cx="5151437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11" name="Rectangle 15"/>
          <p:cNvSpPr>
            <a:spLocks noChangeArrowheads="1"/>
          </p:cNvSpPr>
          <p:nvPr/>
        </p:nvSpPr>
        <p:spPr bwMode="auto">
          <a:xfrm>
            <a:off x="250825" y="2225675"/>
            <a:ext cx="4465638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it-IT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one should distinguish its contribution from </a:t>
            </a:r>
          </a:p>
          <a:p>
            <a:pPr eaLnBrk="0" hangingPunct="0">
              <a:buFont typeface="Wingdings" pitchFamily="2" charset="2"/>
              <a:buNone/>
            </a:pPr>
            <a:r>
              <a:rPr lang="it-IT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the one of pollution sources (also for legal regulations)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38100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38100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>
              <a:defRPr/>
            </a:pPr>
            <a:r>
              <a:rPr lang="it-IT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Contribution to exceeding the limits of PM10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755650" y="5300663"/>
            <a:ext cx="75596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rPr>
              <a:t>Indeed, Saharan dust was sometimes the reason for exceeding  the limit in June. However, other events of limit exceeding are due to other sources</a:t>
            </a:r>
          </a:p>
        </p:txBody>
      </p:sp>
      <p:grpSp>
        <p:nvGrpSpPr>
          <p:cNvPr id="77828" name="Group 4"/>
          <p:cNvGrpSpPr>
            <a:grpSpLocks/>
          </p:cNvGrpSpPr>
          <p:nvPr/>
        </p:nvGrpSpPr>
        <p:grpSpPr bwMode="auto">
          <a:xfrm>
            <a:off x="250825" y="981075"/>
            <a:ext cx="8642350" cy="4122738"/>
            <a:chOff x="203" y="1119"/>
            <a:chExt cx="5444" cy="2597"/>
          </a:xfrm>
        </p:grpSpPr>
        <p:pic>
          <p:nvPicPr>
            <p:cNvPr id="778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1119"/>
              <a:ext cx="5444" cy="2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4550" name="Text Box 6"/>
            <p:cNvSpPr txBox="1">
              <a:spLocks noChangeArrowheads="1"/>
            </p:cNvSpPr>
            <p:nvPr/>
          </p:nvSpPr>
          <p:spPr bwMode="auto">
            <a:xfrm rot="16200000">
              <a:off x="-599" y="2251"/>
              <a:ext cx="193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6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ＭＳ Ｐゴシック" pitchFamily="34" charset="-128"/>
                  <a:cs typeface="Arial" pitchFamily="34" charset="0"/>
                </a:rPr>
                <a:t>PM10 concentration (</a:t>
              </a:r>
              <a:r>
                <a:rPr lang="it-IT" sz="16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ＭＳ Ｐゴシック" pitchFamily="34" charset="-128"/>
                  <a:cs typeface="Arial" pitchFamily="34" charset="0"/>
                </a:rPr>
                <a:t>m</a:t>
              </a:r>
              <a:r>
                <a:rPr lang="it-IT" sz="16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ＭＳ Ｐゴシック" pitchFamily="34" charset="-128"/>
                  <a:cs typeface="Arial" pitchFamily="34" charset="0"/>
                </a:rPr>
                <a:t>g/m</a:t>
              </a:r>
              <a:r>
                <a:rPr lang="it-IT" sz="1600" baseline="300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ＭＳ Ｐゴシック" pitchFamily="34" charset="-128"/>
                  <a:cs typeface="Arial" pitchFamily="34" charset="0"/>
                </a:rPr>
                <a:t>3</a:t>
              </a:r>
              <a:r>
                <a:rPr lang="it-IT" sz="16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ＭＳ Ｐゴシック" pitchFamily="34" charset="-128"/>
                  <a:cs typeface="Arial" pitchFamily="34" charset="0"/>
                </a:rPr>
                <a:t>)</a:t>
              </a:r>
            </a:p>
          </p:txBody>
        </p:sp>
        <p:sp>
          <p:nvSpPr>
            <p:cNvPr id="77831" name="Oval 7"/>
            <p:cNvSpPr>
              <a:spLocks noChangeArrowheads="1"/>
            </p:cNvSpPr>
            <p:nvPr/>
          </p:nvSpPr>
          <p:spPr bwMode="auto">
            <a:xfrm>
              <a:off x="4014" y="1947"/>
              <a:ext cx="544" cy="862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7832" name="Text Box 8"/>
            <p:cNvSpPr txBox="1">
              <a:spLocks noChangeArrowheads="1"/>
            </p:cNvSpPr>
            <p:nvPr/>
          </p:nvSpPr>
          <p:spPr bwMode="auto">
            <a:xfrm>
              <a:off x="2562" y="1296"/>
              <a:ext cx="1268" cy="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60000"/>
                </a:lnSpc>
              </a:pPr>
              <a:r>
                <a:rPr lang="it-IT" sz="1800">
                  <a:ea typeface="ＭＳ Ｐゴシック" pitchFamily="34" charset="-128"/>
                </a:rPr>
                <a:t>Saharan dust</a:t>
              </a:r>
            </a:p>
            <a:p>
              <a:pPr>
                <a:lnSpc>
                  <a:spcPct val="160000"/>
                </a:lnSpc>
              </a:pPr>
              <a:r>
                <a:rPr lang="it-IT" sz="1800">
                  <a:ea typeface="ＭＳ Ｐゴシック" pitchFamily="34" charset="-128"/>
                </a:rPr>
                <a:t>other components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18488" cy="1641475"/>
          </a:xfrm>
        </p:spPr>
        <p:txBody>
          <a:bodyPr/>
          <a:lstStyle/>
          <a:p>
            <a:pPr eaLnBrk="1" hangingPunct="1"/>
            <a:r>
              <a:rPr lang="it-IT" sz="4800" smtClean="0">
                <a:solidFill>
                  <a:schemeClr val="bg1"/>
                </a:solidFill>
                <a:latin typeface="Times New Roman" pitchFamily="18" charset="0"/>
              </a:rPr>
              <a:t>Not only accelerator-based techniques</a:t>
            </a:r>
            <a:endParaRPr lang="en-US" sz="480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16113"/>
            <a:ext cx="8229600" cy="4581525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40000"/>
              </a:spcBef>
              <a:buFontTx/>
              <a:buNone/>
            </a:pPr>
            <a:r>
              <a:rPr lang="it-IT" sz="4000" smtClean="0">
                <a:solidFill>
                  <a:schemeClr val="bg1"/>
                </a:solidFill>
                <a:latin typeface="Times New Roman" pitchFamily="18" charset="0"/>
              </a:rPr>
              <a:t>XRF</a:t>
            </a:r>
            <a:r>
              <a:rPr lang="it-IT" smtClean="0">
                <a:solidFill>
                  <a:schemeClr val="bg1"/>
                </a:solidFill>
                <a:latin typeface="Times New Roman" pitchFamily="18" charset="0"/>
              </a:rPr>
              <a:t> (</a:t>
            </a:r>
            <a:r>
              <a:rPr lang="it-IT" sz="4000" smtClean="0">
                <a:solidFill>
                  <a:schemeClr val="bg1"/>
                </a:solidFill>
                <a:latin typeface="Times New Roman" pitchFamily="18" charset="0"/>
              </a:rPr>
              <a:t>X</a:t>
            </a:r>
            <a:r>
              <a:rPr lang="it-IT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4000" smtClean="0">
                <a:solidFill>
                  <a:schemeClr val="bg1"/>
                </a:solidFill>
                <a:latin typeface="Times New Roman" pitchFamily="18" charset="0"/>
              </a:rPr>
              <a:t>R</a:t>
            </a:r>
            <a:r>
              <a:rPr lang="it-IT" smtClean="0">
                <a:solidFill>
                  <a:schemeClr val="bg1"/>
                </a:solidFill>
                <a:latin typeface="Times New Roman" pitchFamily="18" charset="0"/>
              </a:rPr>
              <a:t>ay </a:t>
            </a:r>
            <a:r>
              <a:rPr lang="it-IT" sz="4000" smtClean="0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it-IT" smtClean="0">
                <a:solidFill>
                  <a:schemeClr val="bg1"/>
                </a:solidFill>
                <a:latin typeface="Times New Roman" pitchFamily="18" charset="0"/>
              </a:rPr>
              <a:t>luorescence) exploits the same principle of PIXE, i.e. the emission of characteristic X rays, to get information on elemental composition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40000"/>
              </a:spcBef>
              <a:buFontTx/>
              <a:buNone/>
            </a:pPr>
            <a:r>
              <a:rPr lang="it-IT" smtClean="0">
                <a:solidFill>
                  <a:schemeClr val="bg1"/>
                </a:solidFill>
                <a:latin typeface="Times New Roman" pitchFamily="18" charset="0"/>
              </a:rPr>
              <a:t>In XRF it is however  a beam of primary e.m. radiation, rather than of particles,  to produce  inner shell ionisation (by photoelectric effect)</a:t>
            </a:r>
            <a:endParaRPr lang="en-US" smtClean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4"/>
          <p:cNvSpPr txBox="1">
            <a:spLocks noChangeArrowheads="1"/>
          </p:cNvSpPr>
          <p:nvPr/>
        </p:nvSpPr>
        <p:spPr bwMode="auto">
          <a:xfrm>
            <a:off x="309563" y="69850"/>
            <a:ext cx="8007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3200">
                <a:solidFill>
                  <a:schemeClr val="bg1"/>
                </a:solidFill>
                <a:latin typeface="Times New Roman" pitchFamily="18" charset="0"/>
              </a:rPr>
              <a:t>The transportable XRF spectrometer of LABEC</a:t>
            </a:r>
          </a:p>
        </p:txBody>
      </p:sp>
      <p:grpSp>
        <p:nvGrpSpPr>
          <p:cNvPr id="79875" name="Group 21"/>
          <p:cNvGrpSpPr>
            <a:grpSpLocks/>
          </p:cNvGrpSpPr>
          <p:nvPr/>
        </p:nvGrpSpPr>
        <p:grpSpPr bwMode="auto">
          <a:xfrm>
            <a:off x="107950" y="887413"/>
            <a:ext cx="5657850" cy="5959475"/>
            <a:chOff x="68" y="481"/>
            <a:chExt cx="3564" cy="3754"/>
          </a:xfrm>
        </p:grpSpPr>
        <p:sp>
          <p:nvSpPr>
            <p:cNvPr id="79883" name="Rectangle 3"/>
            <p:cNvSpPr>
              <a:spLocks noChangeArrowheads="1"/>
            </p:cNvSpPr>
            <p:nvPr/>
          </p:nvSpPr>
          <p:spPr bwMode="auto">
            <a:xfrm>
              <a:off x="68" y="481"/>
              <a:ext cx="2631" cy="21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800"/>
            </a:p>
          </p:txBody>
        </p:sp>
        <p:sp>
          <p:nvSpPr>
            <p:cNvPr id="79884" name="Text Box 5"/>
            <p:cNvSpPr txBox="1">
              <a:spLocks noChangeArrowheads="1"/>
            </p:cNvSpPr>
            <p:nvPr/>
          </p:nvSpPr>
          <p:spPr bwMode="auto">
            <a:xfrm>
              <a:off x="89" y="2650"/>
              <a:ext cx="3517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9388" indent="-179388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tx2"/>
                  </a:solidFill>
                  <a:cs typeface="Arial" pitchFamily="34" charset="0"/>
                </a:rPr>
                <a:t>●</a:t>
              </a:r>
              <a:r>
                <a:rPr lang="en-GB" sz="1800" u="sng">
                  <a:solidFill>
                    <a:schemeClr val="tx2"/>
                  </a:solidFill>
                  <a:cs typeface="Arial" pitchFamily="34" charset="0"/>
                </a:rPr>
                <a:t>	</a:t>
              </a:r>
              <a:r>
                <a:rPr lang="en-GB" sz="1800" b="1" u="sng">
                  <a:solidFill>
                    <a:schemeClr val="tx2"/>
                  </a:solidFill>
                </a:rPr>
                <a:t>2 X ray tubes</a:t>
              </a:r>
              <a:r>
                <a:rPr lang="en-GB" sz="1800">
                  <a:solidFill>
                    <a:schemeClr val="tx2"/>
                  </a:solidFill>
                </a:rPr>
                <a:t>  (30 kV max, 1 mA max) with two different anodes (typically </a:t>
              </a:r>
              <a:r>
                <a:rPr lang="en-GB" sz="1800" b="1" u="sng">
                  <a:solidFill>
                    <a:schemeClr val="tx2"/>
                  </a:solidFill>
                </a:rPr>
                <a:t>Mo e Ti</a:t>
              </a:r>
              <a:r>
                <a:rPr lang="en-GB" sz="1800">
                  <a:solidFill>
                    <a:schemeClr val="tx2"/>
                  </a:solidFill>
                </a:rPr>
                <a:t>; W if needed)</a:t>
              </a:r>
            </a:p>
          </p:txBody>
        </p:sp>
        <p:sp>
          <p:nvSpPr>
            <p:cNvPr id="79885" name="Text Box 6"/>
            <p:cNvSpPr txBox="1">
              <a:spLocks noChangeArrowheads="1"/>
            </p:cNvSpPr>
            <p:nvPr/>
          </p:nvSpPr>
          <p:spPr bwMode="auto">
            <a:xfrm>
              <a:off x="89" y="3476"/>
              <a:ext cx="3517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9388" indent="-179388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tx2"/>
                  </a:solidFill>
                </a:rPr>
                <a:t>●</a:t>
              </a:r>
              <a:r>
                <a:rPr lang="en-GB" sz="1800"/>
                <a:t>	</a:t>
              </a:r>
              <a:r>
                <a:rPr lang="en-GB" sz="2000">
                  <a:solidFill>
                    <a:schemeClr val="tx2"/>
                  </a:solidFill>
                </a:rPr>
                <a:t>SDD </a:t>
              </a:r>
              <a:r>
                <a:rPr lang="en-GB" sz="1800">
                  <a:solidFill>
                    <a:schemeClr val="tx2"/>
                  </a:solidFill>
                </a:rPr>
                <a:t>detector</a:t>
              </a:r>
            </a:p>
          </p:txBody>
        </p:sp>
        <p:sp>
          <p:nvSpPr>
            <p:cNvPr id="79886" name="Text Box 7"/>
            <p:cNvSpPr txBox="1">
              <a:spLocks noChangeArrowheads="1"/>
            </p:cNvSpPr>
            <p:nvPr/>
          </p:nvSpPr>
          <p:spPr bwMode="auto">
            <a:xfrm>
              <a:off x="89" y="3730"/>
              <a:ext cx="3517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tx2"/>
                  </a:solidFill>
                </a:rPr>
                <a:t>●	</a:t>
              </a:r>
              <a:r>
                <a:rPr lang="en-GB" sz="1800" b="1" u="sng">
                  <a:solidFill>
                    <a:schemeClr val="tx2"/>
                  </a:solidFill>
                </a:rPr>
                <a:t>helium flow</a:t>
              </a:r>
              <a:r>
                <a:rPr lang="en-GB" sz="1800">
                  <a:solidFill>
                    <a:schemeClr val="tx2"/>
                  </a:solidFill>
                </a:rPr>
                <a:t> in front of both tubes and  detector</a:t>
              </a:r>
            </a:p>
          </p:txBody>
        </p:sp>
        <p:sp>
          <p:nvSpPr>
            <p:cNvPr id="79887" name="Text Box 9"/>
            <p:cNvSpPr txBox="1">
              <a:spLocks noChangeArrowheads="1"/>
            </p:cNvSpPr>
            <p:nvPr/>
          </p:nvSpPr>
          <p:spPr bwMode="auto">
            <a:xfrm>
              <a:off x="89" y="3970"/>
              <a:ext cx="3517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938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tx2"/>
                  </a:solidFill>
                </a:rPr>
                <a:t>●</a:t>
              </a:r>
              <a:r>
                <a:rPr lang="en-GB" sz="1800"/>
                <a:t>	</a:t>
              </a:r>
              <a:r>
                <a:rPr lang="en-GB" sz="1800">
                  <a:solidFill>
                    <a:schemeClr val="tx2"/>
                  </a:solidFill>
                </a:rPr>
                <a:t>2 laser beams for accurate positioning</a:t>
              </a:r>
            </a:p>
          </p:txBody>
        </p:sp>
        <p:sp>
          <p:nvSpPr>
            <p:cNvPr id="79888" name="Text Box 10"/>
            <p:cNvSpPr txBox="1">
              <a:spLocks noChangeArrowheads="1"/>
            </p:cNvSpPr>
            <p:nvPr/>
          </p:nvSpPr>
          <p:spPr bwMode="auto">
            <a:xfrm>
              <a:off x="89" y="3058"/>
              <a:ext cx="3517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9388" indent="-179388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sz="1800">
                  <a:solidFill>
                    <a:schemeClr val="tx2"/>
                  </a:solidFill>
                </a:rPr>
                <a:t>●</a:t>
              </a:r>
              <a:r>
                <a:rPr lang="it-IT" sz="1800"/>
                <a:t>	</a:t>
              </a:r>
              <a:r>
                <a:rPr lang="it-IT" sz="1800">
                  <a:solidFill>
                    <a:schemeClr val="tx2"/>
                  </a:solidFill>
                </a:rPr>
                <a:t>interchangeable collimators; </a:t>
              </a:r>
              <a:r>
                <a:rPr lang="it-IT" sz="1800" b="1" u="sng">
                  <a:solidFill>
                    <a:schemeClr val="tx2"/>
                  </a:solidFill>
                </a:rPr>
                <a:t>typical beam diameter 0.5 mm</a:t>
              </a:r>
            </a:p>
          </p:txBody>
        </p:sp>
        <p:pic>
          <p:nvPicPr>
            <p:cNvPr id="79889" name="Picture 11" descr="P1000339"/>
            <p:cNvPicPr>
              <a:picLocks noChangeAspect="1" noChangeArrowheads="1"/>
            </p:cNvPicPr>
            <p:nvPr/>
          </p:nvPicPr>
          <p:blipFill>
            <a:blip r:embed="rId3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510"/>
              <a:ext cx="2540" cy="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90" name="Text Box 13"/>
            <p:cNvSpPr txBox="1">
              <a:spLocks noChangeArrowheads="1"/>
            </p:cNvSpPr>
            <p:nvPr/>
          </p:nvSpPr>
          <p:spPr bwMode="auto">
            <a:xfrm>
              <a:off x="1807" y="2371"/>
              <a:ext cx="1825" cy="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>
                  <a:solidFill>
                    <a:schemeClr val="bg1"/>
                  </a:solidFill>
                </a:rPr>
                <a:t>Measurement  head</a:t>
              </a:r>
            </a:p>
          </p:txBody>
        </p:sp>
        <p:sp>
          <p:nvSpPr>
            <p:cNvPr id="79891" name="Rectangle 18"/>
            <p:cNvSpPr>
              <a:spLocks noChangeArrowheads="1"/>
            </p:cNvSpPr>
            <p:nvPr/>
          </p:nvSpPr>
          <p:spPr bwMode="auto">
            <a:xfrm>
              <a:off x="89" y="2659"/>
              <a:ext cx="3517" cy="157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sz="1800"/>
            </a:p>
          </p:txBody>
        </p:sp>
      </p:grpSp>
      <p:grpSp>
        <p:nvGrpSpPr>
          <p:cNvPr id="79876" name="Group 20"/>
          <p:cNvGrpSpPr>
            <a:grpSpLocks/>
          </p:cNvGrpSpPr>
          <p:nvPr/>
        </p:nvGrpSpPr>
        <p:grpSpPr bwMode="auto">
          <a:xfrm>
            <a:off x="5070475" y="1757363"/>
            <a:ext cx="3956050" cy="5127625"/>
            <a:chOff x="3194" y="981"/>
            <a:chExt cx="2492" cy="3230"/>
          </a:xfrm>
        </p:grpSpPr>
        <p:sp>
          <p:nvSpPr>
            <p:cNvPr id="79878" name="Rectangle 2"/>
            <p:cNvSpPr>
              <a:spLocks noChangeArrowheads="1"/>
            </p:cNvSpPr>
            <p:nvPr/>
          </p:nvSpPr>
          <p:spPr bwMode="auto">
            <a:xfrm>
              <a:off x="4144" y="1631"/>
              <a:ext cx="1542" cy="2580"/>
            </a:xfrm>
            <a:prstGeom prst="rect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800"/>
            </a:p>
          </p:txBody>
        </p:sp>
        <p:pic>
          <p:nvPicPr>
            <p:cNvPr id="79879" name="Picture 12" descr="P10003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1700"/>
              <a:ext cx="1431" cy="2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0" name="Text Box 14"/>
            <p:cNvSpPr txBox="1">
              <a:spLocks noChangeArrowheads="1"/>
            </p:cNvSpPr>
            <p:nvPr/>
          </p:nvSpPr>
          <p:spPr bwMode="auto">
            <a:xfrm>
              <a:off x="3194" y="1643"/>
              <a:ext cx="950" cy="288"/>
            </a:xfrm>
            <a:prstGeom prst="rect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>
                  <a:solidFill>
                    <a:schemeClr val="bg1"/>
                  </a:solidFill>
                </a:rPr>
                <a:t>Controller</a:t>
              </a:r>
            </a:p>
          </p:txBody>
        </p:sp>
        <p:sp>
          <p:nvSpPr>
            <p:cNvPr id="79881" name="Text Box 17"/>
            <p:cNvSpPr txBox="1">
              <a:spLocks noChangeArrowheads="1"/>
            </p:cNvSpPr>
            <p:nvPr/>
          </p:nvSpPr>
          <p:spPr bwMode="auto">
            <a:xfrm>
              <a:off x="3198" y="1039"/>
              <a:ext cx="2399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5738" indent="-185738" eaLnBrk="0" hangingPunct="0">
                <a:tabLst>
                  <a:tab pos="18573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tabLst>
                  <a:tab pos="18573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tabLst>
                  <a:tab pos="18573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tabLst>
                  <a:tab pos="18573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tabLst>
                  <a:tab pos="18573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573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573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573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5738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GB" sz="1800">
                  <a:solidFill>
                    <a:schemeClr val="bg1"/>
                  </a:solidFill>
                </a:rPr>
                <a:t>●</a:t>
              </a:r>
              <a:r>
                <a:rPr lang="it-IT" sz="1800">
                  <a:solidFill>
                    <a:schemeClr val="bg1"/>
                  </a:solidFill>
                </a:rPr>
                <a:t>	data acquisition, He flow, X-Y-Z displacement and video camera remotely controlled (via Ethernet)</a:t>
              </a:r>
            </a:p>
          </p:txBody>
        </p:sp>
        <p:sp>
          <p:nvSpPr>
            <p:cNvPr id="79882" name="Rectangle 19"/>
            <p:cNvSpPr>
              <a:spLocks noChangeArrowheads="1"/>
            </p:cNvSpPr>
            <p:nvPr/>
          </p:nvSpPr>
          <p:spPr bwMode="auto">
            <a:xfrm>
              <a:off x="3214" y="981"/>
              <a:ext cx="2449" cy="674"/>
            </a:xfrm>
            <a:prstGeom prst="rect">
              <a:avLst/>
            </a:prstGeom>
            <a:noFill/>
            <a:ln w="76200">
              <a:solidFill>
                <a:srgbClr val="33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r"/>
              <a:endParaRPr lang="it-IT" sz="1800"/>
            </a:p>
          </p:txBody>
        </p:sp>
      </p:grpSp>
      <p:sp>
        <p:nvSpPr>
          <p:cNvPr id="79877" name="Text Box 22"/>
          <p:cNvSpPr txBox="1">
            <a:spLocks noChangeArrowheads="1"/>
          </p:cNvSpPr>
          <p:nvPr/>
        </p:nvSpPr>
        <p:spPr bwMode="auto">
          <a:xfrm>
            <a:off x="4787900" y="620713"/>
            <a:ext cx="40322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200" i="1">
                <a:solidFill>
                  <a:schemeClr val="bg1"/>
                </a:solidFill>
                <a:latin typeface="Times New Roman" pitchFamily="18" charset="0"/>
              </a:rPr>
              <a:t>X Ray Spectrometry, Vol.40 (2011), p.107</a:t>
            </a:r>
            <a:endParaRPr lang="en-US" sz="2200" i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1010097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1435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5148263" y="350838"/>
            <a:ext cx="3995737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2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Affresco della Resurrezione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sz="32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Piero della Francesca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endParaRPr lang="it-IT" sz="32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 eaLnBrk="1" hangingPunct="1">
              <a:lnSpc>
                <a:spcPct val="95000"/>
              </a:lnSpc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Sansepolcro,</a:t>
            </a:r>
          </a:p>
          <a:p>
            <a:pPr algn="ctr" eaLnBrk="1" hangingPunct="1">
              <a:lnSpc>
                <a:spcPct val="95000"/>
              </a:lnSpc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Museo Civico</a:t>
            </a:r>
            <a:endParaRPr lang="en-US" sz="28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8D674B8F-0F2C-429A-B41A-77957B3494C6}" type="slidenum">
              <a:rPr lang="en-GB" sz="1400">
                <a:latin typeface="Times New Roman" pitchFamily="18" charset="0"/>
                <a:ea typeface="ＭＳ Ｐゴシック" pitchFamily="34" charset="-128"/>
              </a:rPr>
              <a:pPr algn="r"/>
              <a:t>79</a:t>
            </a:fld>
            <a:endParaRPr lang="en-GB" sz="140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1923" name="Picture 2" descr="P1010123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76225" y="333375"/>
            <a:ext cx="8569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lang="it-IT" sz="540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rPr>
              <a:t>Pros of IBA techniques</a:t>
            </a:r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276225" y="1773238"/>
            <a:ext cx="8569325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NON destructive, NON invasive, NO damage </a:t>
            </a:r>
          </a:p>
          <a:p>
            <a:pPr algn="ctr" eaLnBrk="1" hangingPunct="1">
              <a:spcBef>
                <a:spcPct val="70000"/>
              </a:spcBef>
            </a:pPr>
            <a:r>
              <a:rPr lang="it-IT" sz="3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widely multi-elemental</a:t>
            </a:r>
          </a:p>
          <a:p>
            <a:pPr algn="ctr" eaLnBrk="1" hangingPunct="1"/>
            <a:r>
              <a:rPr lang="it-IT" sz="3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(simultaneous detection of almost all elements)</a:t>
            </a:r>
          </a:p>
          <a:p>
            <a:pPr algn="ctr" eaLnBrk="1" hangingPunct="1">
              <a:spcBef>
                <a:spcPct val="70000"/>
              </a:spcBef>
            </a:pPr>
            <a:r>
              <a:rPr lang="it-IT" sz="3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reliable quantitative analysis and great sensitivity</a:t>
            </a:r>
          </a:p>
          <a:p>
            <a:pPr algn="ctr" eaLnBrk="1" hangingPunct="1">
              <a:spcBef>
                <a:spcPct val="70000"/>
              </a:spcBef>
            </a:pPr>
            <a:r>
              <a:rPr lang="it-IT" sz="3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information also on layer structure if present, as is often the case e.g. in C.H. artefacts</a:t>
            </a:r>
          </a:p>
          <a:p>
            <a:pPr algn="ctr" eaLnBrk="1" hangingPunct="1">
              <a:spcBef>
                <a:spcPct val="70000"/>
              </a:spcBef>
            </a:pPr>
            <a:r>
              <a:rPr lang="it-IT" sz="3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micro-analysis (</a:t>
            </a:r>
            <a:r>
              <a:rPr lang="it-IT" sz="3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 </a:t>
            </a:r>
            <a:r>
              <a:rPr lang="it-IT" sz="30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high space resolution) is possible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23850" y="1557338"/>
            <a:ext cx="8496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SCF4911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-12700" y="-26988"/>
            <a:ext cx="6456363" cy="584201"/>
          </a:xfrm>
          <a:prstGeom prst="rect">
            <a:avLst/>
          </a:prstGeom>
          <a:solidFill>
            <a:srgbClr val="DDDDD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3200" b="1" i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Crucifix by </a:t>
            </a:r>
            <a:r>
              <a:rPr lang="it-IT" sz="3200" b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Maestro di Figline</a:t>
            </a:r>
            <a:endParaRPr lang="en-US" sz="3200" b="1" i="1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0" y="549275"/>
            <a:ext cx="2627313" cy="519113"/>
          </a:xfrm>
          <a:prstGeom prst="rect">
            <a:avLst/>
          </a:prstGeom>
          <a:solidFill>
            <a:srgbClr val="DDDDD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800" b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Santa Croce</a:t>
            </a:r>
            <a:endParaRPr lang="en-US" sz="2800" b="1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P105069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643438" y="188913"/>
            <a:ext cx="4500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>
              <a:ea typeface="ＭＳ Ｐゴシック" pitchFamily="34" charset="-128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979613" y="0"/>
            <a:ext cx="7164387" cy="1066800"/>
          </a:xfrm>
          <a:prstGeom prst="rect">
            <a:avLst/>
          </a:prstGeom>
          <a:solidFill>
            <a:srgbClr val="DDDDD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3200" b="1" i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Santa Croce, Bardi and Peruzzi Chapels cycle of frescoes by Giotto</a:t>
            </a:r>
            <a:endParaRPr lang="en-US" sz="3200" b="1" i="1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IMG_24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58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708400" y="-1588"/>
            <a:ext cx="5403850" cy="579438"/>
          </a:xfrm>
          <a:prstGeom prst="rect">
            <a:avLst/>
          </a:prstGeom>
          <a:solidFill>
            <a:srgbClr val="DDDDD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it-IT" sz="3200" b="1" i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Madonna del Granduca</a:t>
            </a:r>
            <a:endParaRPr lang="en-US" sz="3200" b="1" i="1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084888" y="579438"/>
            <a:ext cx="3095625" cy="1006475"/>
          </a:xfrm>
          <a:prstGeom prst="rect">
            <a:avLst/>
          </a:prstGeom>
          <a:solidFill>
            <a:srgbClr val="DDDDD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it-IT" sz="3200" b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Raffaello</a:t>
            </a:r>
            <a:r>
              <a:rPr lang="it-IT" sz="3200" b="1" i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algn="r" eaLnBrk="1" hangingPunct="1"/>
            <a:r>
              <a:rPr lang="it-IT" sz="2800" b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Galleria Palatina</a:t>
            </a:r>
            <a:endParaRPr lang="en-US" sz="2800" b="1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3CE925D-8390-40EB-AAB9-C6D9CDE7AFEB}" type="slidenum">
              <a:rPr lang="en-GB" sz="1400">
                <a:latin typeface="Times New Roman" pitchFamily="18" charset="0"/>
                <a:ea typeface="ＭＳ Ｐゴシック" pitchFamily="34" charset="-128"/>
              </a:rPr>
              <a:pPr algn="r"/>
              <a:t>83</a:t>
            </a:fld>
            <a:endParaRPr lang="en-GB" sz="140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6019" name="Picture 4" descr="P1010480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1788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5" descr="P1010481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563813"/>
            <a:ext cx="5003800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4500563" y="479425"/>
            <a:ext cx="4392612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32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The Chimera of Arezzo</a:t>
            </a:r>
          </a:p>
          <a:p>
            <a:pPr algn="ctr">
              <a:spcBef>
                <a:spcPct val="50000"/>
              </a:spcBef>
            </a:pPr>
            <a:r>
              <a:rPr lang="it-IT" sz="28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Museo Archeologico Firenze</a:t>
            </a:r>
            <a:endParaRPr lang="en-US" sz="280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6925"/>
            <a:ext cx="4002088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/>
          </p:cNvPicPr>
          <p:nvPr/>
        </p:nvPicPr>
        <p:blipFill>
          <a:blip r:embed="rId3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784225"/>
            <a:ext cx="5029200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114300" y="157163"/>
            <a:ext cx="88519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7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Beato Angelico, </a:t>
            </a:r>
            <a:r>
              <a:rPr lang="en-US" sz="27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Crocifissione Capitolare</a:t>
            </a:r>
            <a:r>
              <a:rPr lang="en-US" sz="27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, San Marco, Firenze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0"/>
          <a:stretch>
            <a:fillRect/>
          </a:stretch>
        </p:blipFill>
        <p:spPr bwMode="auto">
          <a:xfrm>
            <a:off x="0" y="0"/>
            <a:ext cx="914400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34925" y="5413375"/>
            <a:ext cx="9036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4800" i="1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rPr>
              <a:t>Thank you for your attention!</a:t>
            </a:r>
            <a:endParaRPr lang="en-US" sz="4800" i="1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9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547813" y="1052513"/>
            <a:ext cx="6624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800"/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611188" y="1141413"/>
            <a:ext cx="8135937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3200" i="1">
                <a:solidFill>
                  <a:schemeClr val="bg1"/>
                </a:solidFill>
                <a:latin typeface="Times New Roman" pitchFamily="18" charset="0"/>
              </a:rPr>
              <a:t>great importance for: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700" i="1">
                <a:solidFill>
                  <a:schemeClr val="bg1"/>
                </a:solidFill>
                <a:latin typeface="Times New Roman" pitchFamily="18" charset="0"/>
              </a:rPr>
              <a:t> attribution and authentication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700" i="1">
                <a:solidFill>
                  <a:schemeClr val="bg1"/>
                </a:solidFill>
                <a:latin typeface="Times New Roman" pitchFamily="18" charset="0"/>
              </a:rPr>
              <a:t> understanding technological skills in the past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700" i="1">
                <a:solidFill>
                  <a:schemeClr val="bg1"/>
                </a:solidFill>
                <a:latin typeface="Times New Roman" pitchFamily="18" charset="0"/>
              </a:rPr>
              <a:t> learning about materials used in a given period and production area</a:t>
            </a:r>
            <a:r>
              <a:rPr lang="it-IT" sz="2700" i="1">
                <a:solidFill>
                  <a:schemeClr val="bg1"/>
                </a:solidFill>
                <a:latin typeface="Times New Roman" pitchFamily="18" charset="0"/>
                <a:sym typeface="Wingdings" pitchFamily="2" charset="2"/>
              </a:rPr>
              <a:t> proving e.g. trade exchanges from other areas, if the detected materials are known to be locally unaivalable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700" i="1">
                <a:solidFill>
                  <a:schemeClr val="bg1"/>
                </a:solidFill>
                <a:latin typeface="Times New Roman" pitchFamily="18" charset="0"/>
              </a:rPr>
              <a:t> detecting deterioration processes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700" i="1">
                <a:solidFill>
                  <a:schemeClr val="bg1"/>
                </a:solidFill>
                <a:latin typeface="Times New Roman" pitchFamily="18" charset="0"/>
              </a:rPr>
              <a:t> deciding for appropriate restoration techniques and materials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89646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Why </a:t>
            </a:r>
            <a:r>
              <a:rPr lang="it-IT" sz="4000">
                <a:solidFill>
                  <a:srgbClr val="FFFF00"/>
                </a:solidFill>
                <a:latin typeface="Times New Roman" pitchFamily="18" charset="0"/>
              </a:rPr>
              <a:t>material analysis</a:t>
            </a:r>
            <a:r>
              <a:rPr lang="it-IT" sz="4000">
                <a:solidFill>
                  <a:schemeClr val="bg1"/>
                </a:solidFill>
                <a:latin typeface="Times New Roman" pitchFamily="18" charset="0"/>
              </a:rPr>
              <a:t> for C.H.?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46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10749</TotalTime>
  <Words>2614</Words>
  <Application>Microsoft Office PowerPoint</Application>
  <PresentationFormat>Presentazione su schermo (4:3)</PresentationFormat>
  <Paragraphs>466</Paragraphs>
  <Slides>85</Slides>
  <Notes>52</Notes>
  <HiddenSlides>2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85</vt:i4>
      </vt:variant>
    </vt:vector>
  </HeadingPairs>
  <TitlesOfParts>
    <vt:vector size="99" baseType="lpstr">
      <vt:lpstr>Arial</vt:lpstr>
      <vt:lpstr>Times New Roman</vt:lpstr>
      <vt:lpstr>ＭＳ Ｐゴシック</vt:lpstr>
      <vt:lpstr>Tahoma</vt:lpstr>
      <vt:lpstr>Symbol</vt:lpstr>
      <vt:lpstr>Wingdings</vt:lpstr>
      <vt:lpstr>Comic Sans MS</vt:lpstr>
      <vt:lpstr>GoudyOlSt BT</vt:lpstr>
      <vt:lpstr>Gill Sans</vt:lpstr>
      <vt:lpstr>Arial Unicode MS</vt:lpstr>
      <vt:lpstr>Verdana</vt:lpstr>
      <vt:lpstr>Default Design</vt:lpstr>
      <vt:lpstr>Microsoft Office Excel Worksheet</vt:lpstr>
      <vt:lpstr>Microsoft Excel Chart</vt:lpstr>
      <vt:lpstr>Presentazione standard di PowerPoint</vt:lpstr>
      <vt:lpstr>Presentazione standard di PowerPoint</vt:lpstr>
      <vt:lpstr>Main contributions of  Nuclear Physics in the fields of Cultural Heritage and environmental protection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Radiocarbon (14C)</vt:lpstr>
      <vt:lpstr>Radiocarbon (14C)</vt:lpstr>
      <vt:lpstr>Radiocarbon (14C)</vt:lpstr>
      <vt:lpstr>Radiocarbon (14C)</vt:lpstr>
      <vt:lpstr>Radiocarbon (14C)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Measuring 14C with AMS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Ion Beam Analysis techniques for Cultural Heritage</vt:lpstr>
      <vt:lpstr>An essential feature to perform IBA for C.H.</vt:lpstr>
      <vt:lpstr>Presentazione standard di PowerPoint</vt:lpstr>
      <vt:lpstr>Using  external beam set-ups  we have investigated  with no damage whatsoever  the quantitative composition of       a large variety of artworks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“Madonna dei Fusi” by Leonardo: composition and stratigraphy of the paint layers by differential PIXE and PIGE analysis</vt:lpstr>
      <vt:lpstr>Presentazione standard di PowerPoint</vt:lpstr>
      <vt:lpstr>Differential PIXE</vt:lpstr>
      <vt:lpstr>Presentazione standard di PowerPoint</vt:lpstr>
      <vt:lpstr>Presentazione standard di PowerPoint</vt:lpstr>
      <vt:lpstr>External scanning microbeam 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Exploiting the effect of nuclear explosions in atmosphere during the cold war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Measurements of “daily” samples</vt:lpstr>
      <vt:lpstr>Measurements of “hourly” samples</vt:lpstr>
      <vt:lpstr>Hour-by-hour trend (V.le Gramsci, Firenze): Cu e Zn, tracers of traffic</vt:lpstr>
      <vt:lpstr>Industrial emissions</vt:lpstr>
      <vt:lpstr>Impact of tourists on Cultural Heritage Cortile del Michelozzo  (Palazzo Vecchio)</vt:lpstr>
      <vt:lpstr>Presentazione standard di PowerPoint</vt:lpstr>
      <vt:lpstr>PATOS Project</vt:lpstr>
      <vt:lpstr>Presentazione standard di PowerPoint</vt:lpstr>
      <vt:lpstr>Saharan dust</vt:lpstr>
      <vt:lpstr>Presentazione standard di PowerPoint</vt:lpstr>
      <vt:lpstr>Presentazione standard di PowerPoint</vt:lpstr>
      <vt:lpstr>Contribution to exceeding the limits of PM10</vt:lpstr>
      <vt:lpstr>Not only accelerator-based techniques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Infn Sezione di Firenze</dc:creator>
  <cp:lastModifiedBy>tecno</cp:lastModifiedBy>
  <cp:revision>253</cp:revision>
  <dcterms:created xsi:type="dcterms:W3CDTF">2010-02-20T12:16:53Z</dcterms:created>
  <dcterms:modified xsi:type="dcterms:W3CDTF">2013-06-02T14:26:31Z</dcterms:modified>
</cp:coreProperties>
</file>