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411" r:id="rId2"/>
    <p:sldId id="341" r:id="rId3"/>
    <p:sldId id="374" r:id="rId4"/>
    <p:sldId id="426" r:id="rId5"/>
    <p:sldId id="414" r:id="rId6"/>
    <p:sldId id="427" r:id="rId7"/>
    <p:sldId id="429" r:id="rId8"/>
    <p:sldId id="430" r:id="rId9"/>
    <p:sldId id="431" r:id="rId10"/>
    <p:sldId id="415" r:id="rId11"/>
    <p:sldId id="416" r:id="rId12"/>
    <p:sldId id="420" r:id="rId13"/>
    <p:sldId id="422" r:id="rId14"/>
    <p:sldId id="424" r:id="rId15"/>
    <p:sldId id="432" r:id="rId16"/>
    <p:sldId id="433" r:id="rId17"/>
    <p:sldId id="434" r:id="rId18"/>
    <p:sldId id="417" r:id="rId19"/>
    <p:sldId id="435" r:id="rId20"/>
    <p:sldId id="419" r:id="rId21"/>
    <p:sldId id="437" r:id="rId22"/>
    <p:sldId id="438" r:id="rId23"/>
    <p:sldId id="425" r:id="rId24"/>
    <p:sldId id="436" r:id="rId25"/>
    <p:sldId id="345" r:id="rId26"/>
    <p:sldId id="442" r:id="rId27"/>
    <p:sldId id="441" r:id="rId28"/>
    <p:sldId id="367" r:id="rId29"/>
    <p:sldId id="439" r:id="rId30"/>
    <p:sldId id="440" r:id="rId31"/>
    <p:sldId id="308" r:id="rId32"/>
  </p:sldIdLst>
  <p:sldSz cx="9144000" cy="6858000" type="screen4x3"/>
  <p:notesSz cx="914400" cy="914400"/>
  <p:defaultTextStyle>
    <a:defPPr>
      <a:defRPr lang="zh-CN"/>
    </a:defPPr>
    <a:lvl1pPr algn="l" rtl="0" fontAlgn="base">
      <a:lnSpc>
        <a:spcPct val="150000"/>
      </a:lnSpc>
      <a:spcBef>
        <a:spcPct val="20000"/>
      </a:spcBef>
      <a:spcAft>
        <a:spcPct val="0"/>
      </a:spcAft>
      <a:buClr>
        <a:srgbClr val="FF6699"/>
      </a:buClr>
      <a:buFont typeface="Wingdings" pitchFamily="2" charset="2"/>
      <a:buChar char="l"/>
      <a:defRPr kumimoji="1" sz="2800" kern="1200">
        <a:solidFill>
          <a:srgbClr val="0000CC"/>
        </a:solidFill>
        <a:latin typeface="Comic Sans MS" pitchFamily="66" charset="0"/>
        <a:ea typeface=""/>
        <a:cs typeface=""/>
      </a:defRPr>
    </a:lvl1pPr>
    <a:lvl2pPr marL="457200" algn="l" rtl="0" fontAlgn="base">
      <a:lnSpc>
        <a:spcPct val="150000"/>
      </a:lnSpc>
      <a:spcBef>
        <a:spcPct val="20000"/>
      </a:spcBef>
      <a:spcAft>
        <a:spcPct val="0"/>
      </a:spcAft>
      <a:buClr>
        <a:srgbClr val="FF6699"/>
      </a:buClr>
      <a:buFont typeface="Wingdings" pitchFamily="2" charset="2"/>
      <a:buChar char="l"/>
      <a:defRPr kumimoji="1" sz="2800" kern="1200">
        <a:solidFill>
          <a:srgbClr val="0000CC"/>
        </a:solidFill>
        <a:latin typeface="Comic Sans MS" pitchFamily="66" charset="0"/>
        <a:ea typeface=""/>
        <a:cs typeface=""/>
      </a:defRPr>
    </a:lvl2pPr>
    <a:lvl3pPr marL="914400" algn="l" rtl="0" fontAlgn="base">
      <a:lnSpc>
        <a:spcPct val="150000"/>
      </a:lnSpc>
      <a:spcBef>
        <a:spcPct val="20000"/>
      </a:spcBef>
      <a:spcAft>
        <a:spcPct val="0"/>
      </a:spcAft>
      <a:buClr>
        <a:srgbClr val="FF6699"/>
      </a:buClr>
      <a:buFont typeface="Wingdings" pitchFamily="2" charset="2"/>
      <a:buChar char="l"/>
      <a:defRPr kumimoji="1" sz="2800" kern="1200">
        <a:solidFill>
          <a:srgbClr val="0000CC"/>
        </a:solidFill>
        <a:latin typeface="Comic Sans MS" pitchFamily="66" charset="0"/>
        <a:ea typeface=""/>
        <a:cs typeface=""/>
      </a:defRPr>
    </a:lvl3pPr>
    <a:lvl4pPr marL="1371600" algn="l" rtl="0" fontAlgn="base">
      <a:lnSpc>
        <a:spcPct val="150000"/>
      </a:lnSpc>
      <a:spcBef>
        <a:spcPct val="20000"/>
      </a:spcBef>
      <a:spcAft>
        <a:spcPct val="0"/>
      </a:spcAft>
      <a:buClr>
        <a:srgbClr val="FF6699"/>
      </a:buClr>
      <a:buFont typeface="Wingdings" pitchFamily="2" charset="2"/>
      <a:buChar char="l"/>
      <a:defRPr kumimoji="1" sz="2800" kern="1200">
        <a:solidFill>
          <a:srgbClr val="0000CC"/>
        </a:solidFill>
        <a:latin typeface="Comic Sans MS" pitchFamily="66" charset="0"/>
        <a:ea typeface=""/>
        <a:cs typeface=""/>
      </a:defRPr>
    </a:lvl4pPr>
    <a:lvl5pPr marL="1828800" algn="l" rtl="0" fontAlgn="base">
      <a:lnSpc>
        <a:spcPct val="150000"/>
      </a:lnSpc>
      <a:spcBef>
        <a:spcPct val="20000"/>
      </a:spcBef>
      <a:spcAft>
        <a:spcPct val="0"/>
      </a:spcAft>
      <a:buClr>
        <a:srgbClr val="FF6699"/>
      </a:buClr>
      <a:buFont typeface="Wingdings" pitchFamily="2" charset="2"/>
      <a:buChar char="l"/>
      <a:defRPr kumimoji="1" sz="2800" kern="1200">
        <a:solidFill>
          <a:srgbClr val="0000CC"/>
        </a:solidFill>
        <a:latin typeface="Comic Sans MS" pitchFamily="66" charset="0"/>
        <a:ea typeface=""/>
        <a:cs typeface=""/>
      </a:defRPr>
    </a:lvl5pPr>
    <a:lvl6pPr marL="2286000" algn="l" defTabSz="914400" rtl="0" eaLnBrk="1" latinLnBrk="0" hangingPunct="1">
      <a:defRPr kumimoji="1" sz="2800" kern="1200">
        <a:solidFill>
          <a:srgbClr val="0000CC"/>
        </a:solidFill>
        <a:latin typeface="Comic Sans MS" pitchFamily="66" charset="0"/>
        <a:ea typeface=""/>
        <a:cs typeface=""/>
      </a:defRPr>
    </a:lvl6pPr>
    <a:lvl7pPr marL="2743200" algn="l" defTabSz="914400" rtl="0" eaLnBrk="1" latinLnBrk="0" hangingPunct="1">
      <a:defRPr kumimoji="1" sz="2800" kern="1200">
        <a:solidFill>
          <a:srgbClr val="0000CC"/>
        </a:solidFill>
        <a:latin typeface="Comic Sans MS" pitchFamily="66" charset="0"/>
        <a:ea typeface=""/>
        <a:cs typeface=""/>
      </a:defRPr>
    </a:lvl7pPr>
    <a:lvl8pPr marL="3200400" algn="l" defTabSz="914400" rtl="0" eaLnBrk="1" latinLnBrk="0" hangingPunct="1">
      <a:defRPr kumimoji="1" sz="2800" kern="1200">
        <a:solidFill>
          <a:srgbClr val="0000CC"/>
        </a:solidFill>
        <a:latin typeface="Comic Sans MS" pitchFamily="66" charset="0"/>
        <a:ea typeface=""/>
        <a:cs typeface=""/>
      </a:defRPr>
    </a:lvl8pPr>
    <a:lvl9pPr marL="3657600" algn="l" defTabSz="914400" rtl="0" eaLnBrk="1" latinLnBrk="0" hangingPunct="1">
      <a:defRPr kumimoji="1" sz="2800" kern="1200">
        <a:solidFill>
          <a:srgbClr val="0000CC"/>
        </a:solidFill>
        <a:latin typeface="Comic Sans MS" pitchFamily="66" charset="0"/>
        <a:ea typeface=""/>
        <a:cs typeface="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90000"/>
    <a:srgbClr val="A50021"/>
    <a:srgbClr val="660066"/>
    <a:srgbClr val="663300"/>
    <a:srgbClr val="336600"/>
    <a:srgbClr val="00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 preferSingleView="1">
    <p:restoredLeft sz="16675" autoAdjust="0"/>
    <p:restoredTop sz="94500" autoAdjust="0"/>
  </p:normalViewPr>
  <p:slideViewPr>
    <p:cSldViewPr>
      <p:cViewPr>
        <p:scale>
          <a:sx n="66" d="100"/>
          <a:sy n="66" d="100"/>
        </p:scale>
        <p:origin x="-216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Group 9"/>
          <p:cNvGrpSpPr>
            <a:grpSpLocks/>
          </p:cNvGrpSpPr>
          <p:nvPr userDrawn="1"/>
        </p:nvGrpSpPr>
        <p:grpSpPr bwMode="auto">
          <a:xfrm>
            <a:off x="142875" y="5876925"/>
            <a:ext cx="3924300" cy="831850"/>
            <a:chOff x="46" y="3791"/>
            <a:chExt cx="2118" cy="481"/>
          </a:xfrm>
        </p:grpSpPr>
        <p:pic>
          <p:nvPicPr>
            <p:cNvPr id="5130" name="Picture 10" descr="nkbad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3791"/>
              <a:ext cx="456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1" name="Group 11"/>
            <p:cNvGrpSpPr>
              <a:grpSpLocks/>
            </p:cNvGrpSpPr>
            <p:nvPr/>
          </p:nvGrpSpPr>
          <p:grpSpPr bwMode="auto">
            <a:xfrm>
              <a:off x="509" y="4093"/>
              <a:ext cx="1655" cy="179"/>
              <a:chOff x="499" y="4093"/>
              <a:chExt cx="1655" cy="179"/>
            </a:xfrm>
          </p:grpSpPr>
          <p:sp>
            <p:nvSpPr>
              <p:cNvPr id="5132" name="Line 12"/>
              <p:cNvSpPr>
                <a:spLocks noChangeShapeType="1"/>
              </p:cNvSpPr>
              <p:nvPr/>
            </p:nvSpPr>
            <p:spPr bwMode="auto">
              <a:xfrm>
                <a:off x="499" y="4093"/>
                <a:ext cx="1338" cy="0"/>
              </a:xfrm>
              <a:prstGeom prst="line">
                <a:avLst/>
              </a:prstGeom>
              <a:noFill/>
              <a:ln w="254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3" name="Text Box 13"/>
              <p:cNvSpPr txBox="1">
                <a:spLocks noChangeArrowheads="1"/>
              </p:cNvSpPr>
              <p:nvPr/>
            </p:nvSpPr>
            <p:spPr bwMode="auto">
              <a:xfrm>
                <a:off x="577" y="4110"/>
                <a:ext cx="1577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zh-CN" sz="1200">
                    <a:solidFill>
                      <a:srgbClr val="4D4D4D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宋体" pitchFamily="2" charset="-122"/>
                  </a:rPr>
                  <a:t>PHYS.NANKAI UNIVERSITY</a:t>
                </a:r>
                <a:endParaRPr kumimoji="0" lang="en-US" altLang="zh-CN" sz="1200" b="1" i="1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</p:grpSp>
      <p:sp>
        <p:nvSpPr>
          <p:cNvPr id="5135" name="AutoShape 15"/>
          <p:cNvSpPr>
            <a:spLocks noChangeArrowheads="1"/>
          </p:cNvSpPr>
          <p:nvPr userDrawn="1"/>
        </p:nvSpPr>
        <p:spPr bwMode="auto">
          <a:xfrm>
            <a:off x="-1588" y="126841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0" lang="it-IT" sz="24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442715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59320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18500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7986710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82839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47822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96119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36117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89049678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1643219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-1588" y="126841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0" lang="it-IT" sz="24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4105" name="Group 9"/>
          <p:cNvGrpSpPr>
            <a:grpSpLocks/>
          </p:cNvGrpSpPr>
          <p:nvPr userDrawn="1"/>
        </p:nvGrpSpPr>
        <p:grpSpPr bwMode="auto">
          <a:xfrm>
            <a:off x="142875" y="5876925"/>
            <a:ext cx="3924300" cy="831850"/>
            <a:chOff x="46" y="3791"/>
            <a:chExt cx="2118" cy="481"/>
          </a:xfrm>
        </p:grpSpPr>
        <p:pic>
          <p:nvPicPr>
            <p:cNvPr id="4106" name="Picture 10" descr="nkbadg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3791"/>
              <a:ext cx="456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7" name="Group 11"/>
            <p:cNvGrpSpPr>
              <a:grpSpLocks/>
            </p:cNvGrpSpPr>
            <p:nvPr/>
          </p:nvGrpSpPr>
          <p:grpSpPr bwMode="auto">
            <a:xfrm>
              <a:off x="509" y="4093"/>
              <a:ext cx="1655" cy="179"/>
              <a:chOff x="499" y="4093"/>
              <a:chExt cx="1655" cy="179"/>
            </a:xfrm>
          </p:grpSpPr>
          <p:sp>
            <p:nvSpPr>
              <p:cNvPr id="4108" name="Line 12"/>
              <p:cNvSpPr>
                <a:spLocks noChangeShapeType="1"/>
              </p:cNvSpPr>
              <p:nvPr/>
            </p:nvSpPr>
            <p:spPr bwMode="auto">
              <a:xfrm>
                <a:off x="499" y="4093"/>
                <a:ext cx="1338" cy="0"/>
              </a:xfrm>
              <a:prstGeom prst="line">
                <a:avLst/>
              </a:prstGeom>
              <a:noFill/>
              <a:ln w="254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09" name="Text Box 13"/>
              <p:cNvSpPr txBox="1">
                <a:spLocks noChangeArrowheads="1"/>
              </p:cNvSpPr>
              <p:nvPr/>
            </p:nvSpPr>
            <p:spPr bwMode="auto">
              <a:xfrm>
                <a:off x="577" y="4110"/>
                <a:ext cx="1577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just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zh-CN" sz="1200">
                    <a:solidFill>
                      <a:srgbClr val="4D4D4D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宋体" pitchFamily="2" charset="-122"/>
                  </a:rPr>
                  <a:t>PHYS.NANKAI UNIVERSITY</a:t>
                </a:r>
                <a:endParaRPr kumimoji="0" lang="en-US" altLang="zh-CN" sz="1200" b="1" i="1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684213" y="908050"/>
            <a:ext cx="7991475" cy="649288"/>
          </a:xfrm>
          <a:prstGeom prst="rect">
            <a:avLst/>
          </a:prstGeom>
          <a:solidFill>
            <a:srgbClr val="FFFFCC"/>
          </a:solidFill>
          <a:ln w="952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755650" y="981075"/>
            <a:ext cx="7800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Relativistic EOS for Supernova Simulations</a:t>
            </a:r>
            <a:r>
              <a:rPr kumimoji="0" lang="en-US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1403350" y="2060575"/>
            <a:ext cx="647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行楷" pitchFamily="2" charset="-122"/>
              </a:rPr>
              <a:t>H. Shen</a:t>
            </a:r>
            <a:r>
              <a:rPr lang="en-US" altLang="zh-CN" sz="2000">
                <a:solidFill>
                  <a:schemeClr val="tx1"/>
                </a:solidFill>
                <a:ea typeface="华文行楷" pitchFamily="2" charset="-122"/>
              </a:rPr>
              <a:t>         </a:t>
            </a:r>
            <a:r>
              <a:rPr lang="en-US" altLang="zh-CN" sz="2400" i="1">
                <a:solidFill>
                  <a:schemeClr val="tx2"/>
                </a:solidFill>
                <a:latin typeface="Times New Roman" pitchFamily="18" charset="0"/>
                <a:ea typeface="华文行楷" pitchFamily="2" charset="-122"/>
              </a:rPr>
              <a:t>Nankai University,  Tianjin,  China</a:t>
            </a: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1642081" y="2599645"/>
            <a:ext cx="63209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行楷" pitchFamily="2" charset="-122"/>
                <a:ea typeface="华文行楷" pitchFamily="2" charset="-122"/>
              </a:rPr>
              <a:t>申虹</a:t>
            </a:r>
            <a:r>
              <a:rPr lang="zh-CN" altLang="en-US" dirty="0">
                <a:solidFill>
                  <a:srgbClr val="FF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行楷" pitchFamily="2" charset="-122"/>
                <a:ea typeface="华文行楷" pitchFamily="2" charset="-122"/>
              </a:rPr>
              <a:t>      </a:t>
            </a:r>
            <a:r>
              <a:rPr lang="zh-CN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南</a:t>
            </a:r>
            <a:r>
              <a:rPr kumimoji="0" lang="zh-CN" altLang="en-US" sz="24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開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大学       </a:t>
            </a:r>
            <a:r>
              <a:rPr lang="zh-CN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天津   </a:t>
            </a:r>
            <a:r>
              <a:rPr lang="zh-CN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 中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国</a:t>
            </a:r>
            <a:endParaRPr lang="zh-CN" altLang="en-US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468313" y="3573463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rgbClr val="6699FF"/>
                </a:solidFill>
                <a:latin typeface="Times New Roman" pitchFamily="18" charset="0"/>
                <a:ea typeface="华文行楷" pitchFamily="2" charset="-122"/>
              </a:rPr>
              <a:t>In collaboration with</a:t>
            </a:r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1547813" y="4221163"/>
            <a:ext cx="66960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行楷" pitchFamily="2" charset="-122"/>
              </a:rPr>
              <a:t>H. Toki</a:t>
            </a:r>
            <a:r>
              <a:rPr lang="en-US" altLang="zh-CN" sz="2000">
                <a:solidFill>
                  <a:schemeClr val="tx1"/>
                </a:solidFill>
                <a:ea typeface="华文行楷" pitchFamily="2" charset="-122"/>
              </a:rPr>
              <a:t>           </a:t>
            </a:r>
            <a:r>
              <a:rPr lang="en-US" altLang="zh-CN" sz="2000" i="1">
                <a:solidFill>
                  <a:schemeClr val="tx2"/>
                </a:solidFill>
                <a:latin typeface="Times New Roman" pitchFamily="18" charset="0"/>
                <a:ea typeface="华文行楷" pitchFamily="2" charset="-122"/>
              </a:rPr>
              <a:t>RCNP, Osaka University, Japan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行楷" pitchFamily="2" charset="-122"/>
              </a:rPr>
              <a:t>K. Sumiyoshi</a:t>
            </a:r>
            <a:r>
              <a:rPr lang="en-US" altLang="zh-CN" sz="2000">
                <a:solidFill>
                  <a:schemeClr val="tx1"/>
                </a:solidFill>
                <a:ea typeface="华文行楷" pitchFamily="2" charset="-122"/>
              </a:rPr>
              <a:t>   </a:t>
            </a:r>
            <a:r>
              <a:rPr lang="en-US" altLang="zh-CN" sz="2000" i="1">
                <a:solidFill>
                  <a:schemeClr val="tx2"/>
                </a:solidFill>
                <a:latin typeface="Times New Roman" pitchFamily="18" charset="0"/>
                <a:ea typeface="华文行楷" pitchFamily="2" charset="-122"/>
              </a:rPr>
              <a:t>Numazu College of Technology, Japan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行楷" pitchFamily="2" charset="-122"/>
              </a:rPr>
              <a:t>K. Oyamatsu</a:t>
            </a:r>
            <a:r>
              <a:rPr lang="en-US" altLang="zh-CN" sz="2000">
                <a:solidFill>
                  <a:schemeClr val="tx1"/>
                </a:solidFill>
                <a:ea typeface="华文行楷" pitchFamily="2" charset="-122"/>
              </a:rPr>
              <a:t>   </a:t>
            </a:r>
            <a:r>
              <a:rPr lang="en-US" altLang="zh-CN" sz="2000" i="1">
                <a:solidFill>
                  <a:schemeClr val="tx2"/>
                </a:solidFill>
                <a:latin typeface="Times New Roman" pitchFamily="18" charset="0"/>
                <a:ea typeface="华文行楷" pitchFamily="2" charset="-122"/>
              </a:rPr>
              <a:t>Aichi Shukutoku University, Japan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609600" y="455613"/>
            <a:ext cx="5453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Relativistic Mean Field Theory</a:t>
            </a:r>
            <a:endParaRPr lang="en-US" altLang="zh-CN">
              <a:solidFill>
                <a:schemeClr val="tx1"/>
              </a:solidFill>
              <a:ea typeface="宋体" pitchFamily="2" charset="-122"/>
            </a:endParaRPr>
          </a:p>
        </p:txBody>
      </p:sp>
      <p:graphicFrame>
        <p:nvGraphicFramePr>
          <p:cNvPr id="328707" name="Object 3"/>
          <p:cNvGraphicFramePr>
            <a:graphicFrameLocks noChangeAspect="1"/>
          </p:cNvGraphicFramePr>
          <p:nvPr/>
        </p:nvGraphicFramePr>
        <p:xfrm>
          <a:off x="2438400" y="1447800"/>
          <a:ext cx="5791200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8" name="Equation" r:id="rId3" imgW="3022560" imgH="1473120" progId="Equation.DSMT4">
                  <p:embed/>
                </p:oleObj>
              </mc:Choice>
              <mc:Fallback>
                <p:oleObj name="Equation" r:id="rId3" imgW="3022560" imgH="1473120" progId="Equation.DSMT4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447800"/>
                        <a:ext cx="5791200" cy="225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169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Lagrangian</a:t>
            </a:r>
          </a:p>
        </p:txBody>
      </p:sp>
      <p:sp>
        <p:nvSpPr>
          <p:cNvPr id="328709" name="Line 5"/>
          <p:cNvSpPr>
            <a:spLocks noChangeShapeType="1"/>
          </p:cNvSpPr>
          <p:nvPr/>
        </p:nvSpPr>
        <p:spPr bwMode="auto">
          <a:xfrm>
            <a:off x="533400" y="1828800"/>
            <a:ext cx="15240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8710" name="Line 6"/>
          <p:cNvSpPr>
            <a:spLocks noChangeShapeType="1"/>
          </p:cNvSpPr>
          <p:nvPr/>
        </p:nvSpPr>
        <p:spPr bwMode="auto">
          <a:xfrm>
            <a:off x="6019800" y="3048000"/>
            <a:ext cx="1295400" cy="0"/>
          </a:xfrm>
          <a:prstGeom prst="line">
            <a:avLst/>
          </a:prstGeom>
          <a:noFill/>
          <a:ln w="25400">
            <a:solidFill>
              <a:srgbClr val="FF9966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8711" name="Line 7"/>
          <p:cNvSpPr>
            <a:spLocks noChangeShapeType="1"/>
          </p:cNvSpPr>
          <p:nvPr/>
        </p:nvSpPr>
        <p:spPr bwMode="auto">
          <a:xfrm>
            <a:off x="6705600" y="2438400"/>
            <a:ext cx="609600" cy="0"/>
          </a:xfrm>
          <a:prstGeom prst="line">
            <a:avLst/>
          </a:prstGeom>
          <a:noFill/>
          <a:ln w="25400">
            <a:solidFill>
              <a:srgbClr val="FF9966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8712" name="Line 8"/>
          <p:cNvSpPr>
            <a:spLocks noChangeShapeType="1"/>
          </p:cNvSpPr>
          <p:nvPr/>
        </p:nvSpPr>
        <p:spPr bwMode="auto">
          <a:xfrm>
            <a:off x="5715000" y="2438400"/>
            <a:ext cx="609600" cy="0"/>
          </a:xfrm>
          <a:prstGeom prst="line">
            <a:avLst/>
          </a:prstGeom>
          <a:noFill/>
          <a:ln w="25400">
            <a:solidFill>
              <a:srgbClr val="FF9966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8713" name="AutoShape 9"/>
          <p:cNvSpPr>
            <a:spLocks noChangeArrowheads="1"/>
          </p:cNvSpPr>
          <p:nvPr/>
        </p:nvSpPr>
        <p:spPr bwMode="auto">
          <a:xfrm>
            <a:off x="381000" y="4343400"/>
            <a:ext cx="1676400" cy="609600"/>
          </a:xfrm>
          <a:prstGeom prst="roundRect">
            <a:avLst>
              <a:gd name="adj" fmla="val 37500"/>
            </a:avLst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8714" name="Text Box 10"/>
          <p:cNvSpPr txBox="1">
            <a:spLocks noChangeArrowheads="1"/>
          </p:cNvSpPr>
          <p:nvPr/>
        </p:nvSpPr>
        <p:spPr bwMode="auto">
          <a:xfrm>
            <a:off x="381000" y="4419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Lagrangian</a:t>
            </a:r>
          </a:p>
        </p:txBody>
      </p:sp>
      <p:sp>
        <p:nvSpPr>
          <p:cNvPr id="328715" name="AutoShape 11"/>
          <p:cNvSpPr>
            <a:spLocks noChangeArrowheads="1"/>
          </p:cNvSpPr>
          <p:nvPr/>
        </p:nvSpPr>
        <p:spPr bwMode="auto">
          <a:xfrm>
            <a:off x="2590800" y="4343400"/>
            <a:ext cx="1524000" cy="609600"/>
          </a:xfrm>
          <a:prstGeom prst="roundRect">
            <a:avLst>
              <a:gd name="adj" fmla="val 37500"/>
            </a:avLst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8716" name="Text Box 12"/>
          <p:cNvSpPr txBox="1">
            <a:spLocks noChangeArrowheads="1"/>
          </p:cNvSpPr>
          <p:nvPr/>
        </p:nvSpPr>
        <p:spPr bwMode="auto">
          <a:xfrm>
            <a:off x="2590800" y="4419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Equations</a:t>
            </a:r>
          </a:p>
        </p:txBody>
      </p:sp>
      <p:sp>
        <p:nvSpPr>
          <p:cNvPr id="328717" name="AutoShape 13"/>
          <p:cNvSpPr>
            <a:spLocks noChangeArrowheads="1"/>
          </p:cNvSpPr>
          <p:nvPr/>
        </p:nvSpPr>
        <p:spPr bwMode="auto">
          <a:xfrm>
            <a:off x="4648200" y="4343400"/>
            <a:ext cx="3886200" cy="609600"/>
          </a:xfrm>
          <a:prstGeom prst="roundRect">
            <a:avLst>
              <a:gd name="adj" fmla="val 37500"/>
            </a:avLst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8718" name="Text Box 14"/>
          <p:cNvSpPr txBox="1">
            <a:spLocks noChangeArrowheads="1"/>
          </p:cNvSpPr>
          <p:nvPr/>
        </p:nvSpPr>
        <p:spPr bwMode="auto">
          <a:xfrm>
            <a:off x="4648200" y="4419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Mean-Field Approximation</a:t>
            </a:r>
          </a:p>
        </p:txBody>
      </p:sp>
      <p:sp>
        <p:nvSpPr>
          <p:cNvPr id="328719" name="AutoShape 15"/>
          <p:cNvSpPr>
            <a:spLocks noChangeArrowheads="1"/>
          </p:cNvSpPr>
          <p:nvPr/>
        </p:nvSpPr>
        <p:spPr bwMode="auto">
          <a:xfrm>
            <a:off x="2209800" y="4572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8720" name="AutoShape 16"/>
          <p:cNvSpPr>
            <a:spLocks noChangeArrowheads="1"/>
          </p:cNvSpPr>
          <p:nvPr/>
        </p:nvSpPr>
        <p:spPr bwMode="auto">
          <a:xfrm>
            <a:off x="4267200" y="4572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8721" name="AutoShape 17"/>
          <p:cNvSpPr>
            <a:spLocks noChangeArrowheads="1"/>
          </p:cNvSpPr>
          <p:nvPr/>
        </p:nvSpPr>
        <p:spPr bwMode="auto">
          <a:xfrm>
            <a:off x="2743200" y="5486400"/>
            <a:ext cx="5791200" cy="609600"/>
          </a:xfrm>
          <a:prstGeom prst="roundRect">
            <a:avLst>
              <a:gd name="adj" fmla="val 37500"/>
            </a:avLst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2743200" y="5562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Calculate everything such as</a:t>
            </a:r>
            <a:endParaRPr lang="en-US" altLang="zh-CN" sz="2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graphicFrame>
        <p:nvGraphicFramePr>
          <p:cNvPr id="328723" name="Object 19"/>
          <p:cNvGraphicFramePr>
            <a:graphicFrameLocks noChangeAspect="1"/>
          </p:cNvGraphicFramePr>
          <p:nvPr/>
        </p:nvGraphicFramePr>
        <p:xfrm>
          <a:off x="6934200" y="5562600"/>
          <a:ext cx="1600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9" name="Equation" r:id="rId5" imgW="507960" imgH="164880" progId="Equation.DSMT4">
                  <p:embed/>
                </p:oleObj>
              </mc:Choice>
              <mc:Fallback>
                <p:oleObj name="Equation" r:id="rId5" imgW="507960" imgH="164880" progId="Equation.DSMT4">
                  <p:embed/>
                  <p:pic>
                    <p:nvPicPr>
                      <p:cNvPr id="0" name="Object 1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562600"/>
                        <a:ext cx="1600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24" name="AutoShape 20"/>
          <p:cNvSpPr>
            <a:spLocks noChangeArrowheads="1"/>
          </p:cNvSpPr>
          <p:nvPr/>
        </p:nvSpPr>
        <p:spPr bwMode="auto">
          <a:xfrm>
            <a:off x="6324600" y="50292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8725" name="Text Box 21"/>
          <p:cNvSpPr txBox="1">
            <a:spLocks noChangeArrowheads="1"/>
          </p:cNvSpPr>
          <p:nvPr/>
        </p:nvSpPr>
        <p:spPr bwMode="auto">
          <a:xfrm>
            <a:off x="1905000" y="3810000"/>
            <a:ext cx="246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6600"/>
                </a:solidFill>
                <a:ea typeface="宋体" pitchFamily="2" charset="-122"/>
              </a:rPr>
              <a:t>TM1 parameter set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5164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Thomas-Fermi approximation</a:t>
            </a:r>
            <a:endParaRPr kumimoji="0" lang="en-US" altLang="zh-CN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329731" name="Oval 3"/>
          <p:cNvSpPr>
            <a:spLocks noChangeArrowheads="1"/>
          </p:cNvSpPr>
          <p:nvPr/>
        </p:nvSpPr>
        <p:spPr bwMode="auto">
          <a:xfrm>
            <a:off x="8229600" y="32004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32" name="Oval 4"/>
          <p:cNvSpPr>
            <a:spLocks noChangeArrowheads="1"/>
          </p:cNvSpPr>
          <p:nvPr/>
        </p:nvSpPr>
        <p:spPr bwMode="auto">
          <a:xfrm>
            <a:off x="7620000" y="19050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33" name="Oval 5"/>
          <p:cNvSpPr>
            <a:spLocks noChangeArrowheads="1"/>
          </p:cNvSpPr>
          <p:nvPr/>
        </p:nvSpPr>
        <p:spPr bwMode="auto">
          <a:xfrm>
            <a:off x="6705600" y="16002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34" name="Oval 6"/>
          <p:cNvSpPr>
            <a:spLocks noChangeArrowheads="1"/>
          </p:cNvSpPr>
          <p:nvPr/>
        </p:nvSpPr>
        <p:spPr bwMode="auto">
          <a:xfrm>
            <a:off x="7162800" y="25908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35" name="Oval 7"/>
          <p:cNvSpPr>
            <a:spLocks noChangeArrowheads="1"/>
          </p:cNvSpPr>
          <p:nvPr/>
        </p:nvSpPr>
        <p:spPr bwMode="auto">
          <a:xfrm>
            <a:off x="7620000" y="35052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36" name="Oval 8"/>
          <p:cNvSpPr>
            <a:spLocks noChangeArrowheads="1"/>
          </p:cNvSpPr>
          <p:nvPr/>
        </p:nvSpPr>
        <p:spPr bwMode="auto">
          <a:xfrm>
            <a:off x="6096000" y="19050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37" name="Oval 9"/>
          <p:cNvSpPr>
            <a:spLocks noChangeArrowheads="1"/>
          </p:cNvSpPr>
          <p:nvPr/>
        </p:nvSpPr>
        <p:spPr bwMode="auto">
          <a:xfrm>
            <a:off x="6096000" y="35052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38" name="Oval 10"/>
          <p:cNvSpPr>
            <a:spLocks noChangeArrowheads="1"/>
          </p:cNvSpPr>
          <p:nvPr/>
        </p:nvSpPr>
        <p:spPr bwMode="auto">
          <a:xfrm>
            <a:off x="8229600" y="16002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39" name="Oval 11"/>
          <p:cNvSpPr>
            <a:spLocks noChangeArrowheads="1"/>
          </p:cNvSpPr>
          <p:nvPr/>
        </p:nvSpPr>
        <p:spPr bwMode="auto">
          <a:xfrm>
            <a:off x="6705600" y="32004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40" name="Line 12"/>
          <p:cNvSpPr>
            <a:spLocks noChangeShapeType="1"/>
          </p:cNvSpPr>
          <p:nvPr/>
        </p:nvSpPr>
        <p:spPr bwMode="auto">
          <a:xfrm>
            <a:off x="6248400" y="2057400"/>
            <a:ext cx="2209800" cy="1371600"/>
          </a:xfrm>
          <a:prstGeom prst="line">
            <a:avLst/>
          </a:prstGeom>
          <a:noFill/>
          <a:ln w="19050">
            <a:solidFill>
              <a:srgbClr val="0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41" name="Line 13"/>
          <p:cNvSpPr>
            <a:spLocks noChangeShapeType="1"/>
          </p:cNvSpPr>
          <p:nvPr/>
        </p:nvSpPr>
        <p:spPr bwMode="auto">
          <a:xfrm flipV="1">
            <a:off x="6858000" y="2057400"/>
            <a:ext cx="990600" cy="1371600"/>
          </a:xfrm>
          <a:prstGeom prst="line">
            <a:avLst/>
          </a:prstGeom>
          <a:noFill/>
          <a:ln w="19050">
            <a:solidFill>
              <a:srgbClr val="0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42" name="Line 14"/>
          <p:cNvSpPr>
            <a:spLocks noChangeShapeType="1"/>
          </p:cNvSpPr>
          <p:nvPr/>
        </p:nvSpPr>
        <p:spPr bwMode="auto">
          <a:xfrm>
            <a:off x="6858000" y="1752600"/>
            <a:ext cx="990600" cy="1981200"/>
          </a:xfrm>
          <a:prstGeom prst="line">
            <a:avLst/>
          </a:prstGeom>
          <a:noFill/>
          <a:ln w="19050">
            <a:solidFill>
              <a:srgbClr val="0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43" name="Line 15"/>
          <p:cNvSpPr>
            <a:spLocks noChangeShapeType="1"/>
          </p:cNvSpPr>
          <p:nvPr/>
        </p:nvSpPr>
        <p:spPr bwMode="auto">
          <a:xfrm flipV="1">
            <a:off x="6248400" y="1828800"/>
            <a:ext cx="2133600" cy="1905000"/>
          </a:xfrm>
          <a:prstGeom prst="line">
            <a:avLst/>
          </a:prstGeom>
          <a:noFill/>
          <a:ln w="19050">
            <a:solidFill>
              <a:srgbClr val="0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44" name="Line 16"/>
          <p:cNvSpPr>
            <a:spLocks noChangeShapeType="1"/>
          </p:cNvSpPr>
          <p:nvPr/>
        </p:nvSpPr>
        <p:spPr bwMode="auto">
          <a:xfrm flipH="1">
            <a:off x="6248400" y="3429000"/>
            <a:ext cx="609600" cy="3048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45" name="Rectangle 17"/>
          <p:cNvSpPr>
            <a:spLocks noChangeArrowheads="1"/>
          </p:cNvSpPr>
          <p:nvPr/>
        </p:nvSpPr>
        <p:spPr bwMode="auto">
          <a:xfrm>
            <a:off x="6248400" y="2057400"/>
            <a:ext cx="1600200" cy="1676400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46" name="Rectangle 18"/>
          <p:cNvSpPr>
            <a:spLocks noChangeArrowheads="1"/>
          </p:cNvSpPr>
          <p:nvPr/>
        </p:nvSpPr>
        <p:spPr bwMode="auto">
          <a:xfrm>
            <a:off x="6858000" y="1752600"/>
            <a:ext cx="1600200" cy="1676400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47" name="Line 19"/>
          <p:cNvSpPr>
            <a:spLocks noChangeShapeType="1"/>
          </p:cNvSpPr>
          <p:nvPr/>
        </p:nvSpPr>
        <p:spPr bwMode="auto">
          <a:xfrm flipH="1">
            <a:off x="6248400" y="1752600"/>
            <a:ext cx="609600" cy="3048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48" name="Line 20"/>
          <p:cNvSpPr>
            <a:spLocks noChangeShapeType="1"/>
          </p:cNvSpPr>
          <p:nvPr/>
        </p:nvSpPr>
        <p:spPr bwMode="auto">
          <a:xfrm flipH="1">
            <a:off x="7848600" y="1752600"/>
            <a:ext cx="609600" cy="3048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49" name="Line 21"/>
          <p:cNvSpPr>
            <a:spLocks noChangeShapeType="1"/>
          </p:cNvSpPr>
          <p:nvPr/>
        </p:nvSpPr>
        <p:spPr bwMode="auto">
          <a:xfrm flipH="1">
            <a:off x="7848600" y="3429000"/>
            <a:ext cx="609600" cy="30480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50" name="Text Box 22"/>
          <p:cNvSpPr txBox="1">
            <a:spLocks noChangeArrowheads="1"/>
          </p:cNvSpPr>
          <p:nvPr/>
        </p:nvSpPr>
        <p:spPr bwMode="auto">
          <a:xfrm>
            <a:off x="762000" y="1828800"/>
            <a:ext cx="5715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CN" sz="2000" b="1">
                <a:solidFill>
                  <a:schemeClr val="hlink"/>
                </a:solidFill>
                <a:ea typeface="宋体" pitchFamily="2" charset="-122"/>
              </a:rPr>
              <a:t>*</a:t>
            </a:r>
            <a:r>
              <a:rPr kumimoji="0" lang="en-US" altLang="zh-CN" sz="2000" b="1">
                <a:solidFill>
                  <a:srgbClr val="006600"/>
                </a:solidFill>
                <a:ea typeface="宋体" pitchFamily="2" charset="-122"/>
              </a:rPr>
              <a:t> body-centered cubic lattice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CN" sz="2000" b="1">
                <a:solidFill>
                  <a:schemeClr val="hlink"/>
                </a:solidFill>
                <a:ea typeface="宋体" pitchFamily="2" charset="-122"/>
              </a:rPr>
              <a:t>*</a:t>
            </a:r>
            <a:r>
              <a:rPr kumimoji="0" lang="en-US" altLang="zh-CN" sz="2000" b="1">
                <a:solidFill>
                  <a:srgbClr val="006600"/>
                </a:solidFill>
                <a:ea typeface="宋体" pitchFamily="2" charset="-122"/>
              </a:rPr>
              <a:t> parameterized nucleon distribution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CN" sz="2000" b="1">
                <a:solidFill>
                  <a:schemeClr val="hlink"/>
                </a:solidFill>
                <a:ea typeface="宋体" pitchFamily="2" charset="-122"/>
              </a:rPr>
              <a:t>*</a:t>
            </a:r>
            <a:r>
              <a:rPr kumimoji="0" lang="en-US" altLang="zh-CN" sz="2000" b="1">
                <a:solidFill>
                  <a:srgbClr val="006600"/>
                </a:solidFill>
                <a:ea typeface="宋体" pitchFamily="2" charset="-122"/>
              </a:rPr>
              <a:t> RMF input</a:t>
            </a:r>
            <a:r>
              <a:rPr kumimoji="0" lang="en-US" altLang="zh-CN" sz="1800" b="1">
                <a:solidFill>
                  <a:srgbClr val="006600"/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329751" name="AutoShape 23"/>
          <p:cNvSpPr>
            <a:spLocks noChangeArrowheads="1"/>
          </p:cNvSpPr>
          <p:nvPr/>
        </p:nvSpPr>
        <p:spPr bwMode="auto">
          <a:xfrm>
            <a:off x="1143000" y="5181600"/>
            <a:ext cx="2209800" cy="6096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52" name="Text Box 24"/>
          <p:cNvSpPr txBox="1">
            <a:spLocks noChangeArrowheads="1"/>
          </p:cNvSpPr>
          <p:nvPr/>
        </p:nvSpPr>
        <p:spPr bwMode="auto">
          <a:xfrm>
            <a:off x="1143000" y="5257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assume states</a:t>
            </a:r>
            <a:endParaRPr kumimoji="0" lang="en-US" altLang="zh-CN" sz="1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329753" name="AutoShape 25"/>
          <p:cNvSpPr>
            <a:spLocks noChangeArrowheads="1"/>
          </p:cNvSpPr>
          <p:nvPr/>
        </p:nvSpPr>
        <p:spPr bwMode="auto">
          <a:xfrm>
            <a:off x="5638800" y="5181600"/>
            <a:ext cx="2362200" cy="6096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9754" name="Text Box 26"/>
          <p:cNvSpPr txBox="1">
            <a:spLocks noChangeArrowheads="1"/>
          </p:cNvSpPr>
          <p:nvPr/>
        </p:nvSpPr>
        <p:spPr bwMode="auto">
          <a:xfrm>
            <a:off x="5638800" y="5257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favorable state</a:t>
            </a:r>
            <a:endParaRPr kumimoji="0" lang="en-US" altLang="zh-CN" sz="1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graphicFrame>
        <p:nvGraphicFramePr>
          <p:cNvPr id="329755" name="Object 27"/>
          <p:cNvGraphicFramePr>
            <a:graphicFrameLocks noChangeAspect="1"/>
          </p:cNvGraphicFramePr>
          <p:nvPr/>
        </p:nvGraphicFramePr>
        <p:xfrm>
          <a:off x="685800" y="4114800"/>
          <a:ext cx="6934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60" name="Equation" r:id="rId3" imgW="2717640" imgH="241200" progId="Equation.DSMT4">
                  <p:embed/>
                </p:oleObj>
              </mc:Choice>
              <mc:Fallback>
                <p:oleObj name="Equation" r:id="rId3" imgW="2717640" imgH="241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69342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9756" name="Line 28"/>
          <p:cNvSpPr>
            <a:spLocks noChangeShapeType="1"/>
          </p:cNvSpPr>
          <p:nvPr/>
        </p:nvSpPr>
        <p:spPr bwMode="auto">
          <a:xfrm>
            <a:off x="3352800" y="5486400"/>
            <a:ext cx="2286000" cy="0"/>
          </a:xfrm>
          <a:prstGeom prst="line">
            <a:avLst/>
          </a:prstGeom>
          <a:noFill/>
          <a:ln w="38100">
            <a:solidFill>
              <a:srgbClr val="008080"/>
            </a:solidFill>
            <a:miter lim="800000"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9757" name="Line 29"/>
          <p:cNvSpPr>
            <a:spLocks noChangeShapeType="1"/>
          </p:cNvSpPr>
          <p:nvPr/>
        </p:nvSpPr>
        <p:spPr bwMode="auto">
          <a:xfrm flipH="1">
            <a:off x="1600200" y="3276600"/>
            <a:ext cx="457200" cy="838200"/>
          </a:xfrm>
          <a:prstGeom prst="line">
            <a:avLst/>
          </a:prstGeom>
          <a:noFill/>
          <a:ln w="25400">
            <a:solidFill>
              <a:srgbClr val="339966"/>
            </a:solidFill>
            <a:miter lim="800000"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9758" name="Text Box 30"/>
          <p:cNvSpPr txBox="1">
            <a:spLocks noChangeArrowheads="1"/>
          </p:cNvSpPr>
          <p:nvPr/>
        </p:nvSpPr>
        <p:spPr bwMode="auto">
          <a:xfrm>
            <a:off x="3276600" y="5105400"/>
            <a:ext cx="2428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i="1">
                <a:solidFill>
                  <a:srgbClr val="CC0066"/>
                </a:solidFill>
                <a:ea typeface="宋体" pitchFamily="2" charset="-122"/>
              </a:rPr>
              <a:t>minimize free energy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5164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Thomas-Fermi approximation</a:t>
            </a:r>
            <a:endParaRPr kumimoji="0" lang="en-US" altLang="zh-CN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334870" name="Text Box 22"/>
          <p:cNvSpPr txBox="1">
            <a:spLocks noChangeArrowheads="1"/>
          </p:cNvSpPr>
          <p:nvPr/>
        </p:nvSpPr>
        <p:spPr bwMode="auto">
          <a:xfrm>
            <a:off x="684213" y="1268413"/>
            <a:ext cx="5715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CN" sz="2000" b="1">
                <a:solidFill>
                  <a:srgbClr val="006600"/>
                </a:solidFill>
                <a:ea typeface="宋体" pitchFamily="2" charset="-122"/>
              </a:rPr>
              <a:t>parameterized nucleon distribution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zh-CN" sz="1800" b="1">
              <a:solidFill>
                <a:srgbClr val="006600"/>
              </a:solidFill>
              <a:ea typeface="宋体" pitchFamily="2" charset="-122"/>
            </a:endParaRPr>
          </a:p>
        </p:txBody>
      </p:sp>
      <p:sp>
        <p:nvSpPr>
          <p:cNvPr id="334880" name="Rectangle 32"/>
          <p:cNvSpPr>
            <a:spLocks noChangeArrowheads="1"/>
          </p:cNvSpPr>
          <p:nvPr/>
        </p:nvSpPr>
        <p:spPr bwMode="auto">
          <a:xfrm>
            <a:off x="0" y="2949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334879" name="Object 31"/>
          <p:cNvGraphicFramePr>
            <a:graphicFrameLocks noChangeAspect="1"/>
          </p:cNvGraphicFramePr>
          <p:nvPr/>
        </p:nvGraphicFramePr>
        <p:xfrm>
          <a:off x="1547813" y="1844675"/>
          <a:ext cx="502443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4" name="Equation" r:id="rId3" imgW="3225600" imgH="660240" progId="Equation.DSMT4">
                  <p:embed/>
                </p:oleObj>
              </mc:Choice>
              <mc:Fallback>
                <p:oleObj name="Equation" r:id="rId3" imgW="3225600" imgH="66024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844675"/>
                        <a:ext cx="5024437" cy="10287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25000"/>
                        </a:srgbClr>
                      </a:solidFill>
                      <a:ln w="1905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4881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97200"/>
            <a:ext cx="3168650" cy="29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82" name="Rectangle 34"/>
          <p:cNvSpPr>
            <a:spLocks noChangeArrowheads="1"/>
          </p:cNvSpPr>
          <p:nvPr/>
        </p:nvSpPr>
        <p:spPr bwMode="auto">
          <a:xfrm>
            <a:off x="971550" y="5949950"/>
            <a:ext cx="701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H.Shen, H.Toki, K.Oyamatsu, K.Sumiyoshi, Nucl. Phys. A637 (1998) 435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960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Check the parameterization</a:t>
            </a: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336904" name="Object 8"/>
          <p:cNvGraphicFramePr>
            <a:graphicFrameLocks noChangeAspect="1"/>
          </p:cNvGraphicFramePr>
          <p:nvPr/>
        </p:nvGraphicFramePr>
        <p:xfrm>
          <a:off x="2051050" y="2060575"/>
          <a:ext cx="5616575" cy="23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22" name="Equation" r:id="rId3" imgW="3936960" imgH="2044440" progId="Equation.DSMT4">
                  <p:embed/>
                </p:oleObj>
              </mc:Choice>
              <mc:Fallback>
                <p:oleObj name="Equation" r:id="rId3" imgW="3936960" imgH="2044440" progId="Equation.DSMT4">
                  <p:embed/>
                  <p:pic>
                    <p:nvPicPr>
                      <p:cNvPr id="0" name="Object 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060575"/>
                        <a:ext cx="5616575" cy="233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05" name="Text Box 9"/>
          <p:cNvSpPr txBox="1">
            <a:spLocks noChangeArrowheads="1"/>
          </p:cNvSpPr>
          <p:nvPr/>
        </p:nvSpPr>
        <p:spPr bwMode="auto">
          <a:xfrm>
            <a:off x="250825" y="2060575"/>
            <a:ext cx="169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Lagrangian</a:t>
            </a:r>
          </a:p>
        </p:txBody>
      </p:sp>
      <p:sp>
        <p:nvSpPr>
          <p:cNvPr id="336906" name="Line 10"/>
          <p:cNvSpPr>
            <a:spLocks noChangeShapeType="1"/>
          </p:cNvSpPr>
          <p:nvPr/>
        </p:nvSpPr>
        <p:spPr bwMode="auto">
          <a:xfrm>
            <a:off x="323850" y="2492375"/>
            <a:ext cx="15240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graphicFrame>
        <p:nvGraphicFramePr>
          <p:cNvPr id="336910" name="Object 14"/>
          <p:cNvGraphicFramePr>
            <a:graphicFrameLocks noChangeAspect="1"/>
          </p:cNvGraphicFramePr>
          <p:nvPr/>
        </p:nvGraphicFramePr>
        <p:xfrm>
          <a:off x="1835150" y="4508500"/>
          <a:ext cx="3556000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23" name="Equation" r:id="rId5" imgW="2260440" imgH="1066680" progId="Equation.DSMT4">
                  <p:embed/>
                </p:oleObj>
              </mc:Choice>
              <mc:Fallback>
                <p:oleObj name="Equation" r:id="rId5" imgW="2260440" imgH="10666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508500"/>
                        <a:ext cx="3556000" cy="1677988"/>
                      </a:xfrm>
                      <a:prstGeom prst="rect">
                        <a:avLst/>
                      </a:prstGeom>
                      <a:solidFill>
                        <a:srgbClr val="FF99CC">
                          <a:alpha val="20000"/>
                        </a:srgbClr>
                      </a:solidFill>
                      <a:ln w="19050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11" name="Text Box 15"/>
          <p:cNvSpPr txBox="1">
            <a:spLocks noChangeArrowheads="1"/>
          </p:cNvSpPr>
          <p:nvPr/>
        </p:nvSpPr>
        <p:spPr bwMode="auto">
          <a:xfrm>
            <a:off x="179388" y="4292600"/>
            <a:ext cx="154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Equations</a:t>
            </a:r>
          </a:p>
        </p:txBody>
      </p:sp>
      <p:sp>
        <p:nvSpPr>
          <p:cNvPr id="336913" name="Line 17"/>
          <p:cNvSpPr>
            <a:spLocks noChangeShapeType="1"/>
          </p:cNvSpPr>
          <p:nvPr/>
        </p:nvSpPr>
        <p:spPr bwMode="auto">
          <a:xfrm flipH="1">
            <a:off x="250825" y="4724400"/>
            <a:ext cx="1368425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graphicFrame>
        <p:nvGraphicFramePr>
          <p:cNvPr id="336914" name="Object 18"/>
          <p:cNvGraphicFramePr>
            <a:graphicFrameLocks noChangeAspect="1"/>
          </p:cNvGraphicFramePr>
          <p:nvPr/>
        </p:nvGraphicFramePr>
        <p:xfrm>
          <a:off x="6011863" y="4651375"/>
          <a:ext cx="2565400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24" name="Equation" r:id="rId7" imgW="1676160" imgH="838080" progId="Equation.DSMT4">
                  <p:embed/>
                </p:oleObj>
              </mc:Choice>
              <mc:Fallback>
                <p:oleObj name="Equation" r:id="rId7" imgW="1676160" imgH="8380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651375"/>
                        <a:ext cx="2565400" cy="1281113"/>
                      </a:xfrm>
                      <a:prstGeom prst="rect">
                        <a:avLst/>
                      </a:prstGeom>
                      <a:solidFill>
                        <a:srgbClr val="FF99CC">
                          <a:alpha val="20000"/>
                        </a:srgbClr>
                      </a:solidFill>
                      <a:ln w="1905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17" name="AutoShape 21"/>
          <p:cNvSpPr>
            <a:spLocks noChangeArrowheads="1"/>
          </p:cNvSpPr>
          <p:nvPr/>
        </p:nvSpPr>
        <p:spPr bwMode="auto">
          <a:xfrm>
            <a:off x="5435600" y="5084763"/>
            <a:ext cx="503238" cy="360362"/>
          </a:xfrm>
          <a:prstGeom prst="leftArrow">
            <a:avLst>
              <a:gd name="adj1" fmla="val 50000"/>
              <a:gd name="adj2" fmla="val 34912"/>
            </a:avLst>
          </a:prstGeom>
          <a:solidFill>
            <a:srgbClr val="800000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336918" name="Rectangle 22"/>
          <p:cNvSpPr>
            <a:spLocks noChangeArrowheads="1"/>
          </p:cNvSpPr>
          <p:nvPr/>
        </p:nvSpPr>
        <p:spPr bwMode="auto">
          <a:xfrm>
            <a:off x="755650" y="1412875"/>
            <a:ext cx="6696075" cy="469900"/>
          </a:xfrm>
          <a:prstGeom prst="rect">
            <a:avLst/>
          </a:prstGeom>
          <a:solidFill>
            <a:srgbClr val="FF9900">
              <a:alpha val="20000"/>
            </a:srgb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Self-consistent Thomas-Fermi approximation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798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Self-consistent Thomas-Fermi approximation</a:t>
            </a:r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3389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4176712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60575"/>
            <a:ext cx="4184650" cy="35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838200" y="455613"/>
            <a:ext cx="72834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New version of EOS tables</a:t>
            </a:r>
            <a:endParaRPr kumimoji="0" lang="en-US" altLang="zh-CN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827088" y="1484313"/>
            <a:ext cx="7758112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EOS1 </a:t>
            </a:r>
            <a:r>
              <a:rPr lang="en-US" altLang="zh-CN" sz="2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(1998-version, nucleon)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b="1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Shen, Toki, Oyamatsu, Sumiyoshi, Prog. Theor. Phys. 100 (1998) 1013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EOS2 </a:t>
            </a:r>
            <a:r>
              <a:rPr lang="en-US" altLang="zh-CN" sz="2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(2010-version, nucleon)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b="1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Shen, Toki, Oyamatsu, Sumiyoshi, </a:t>
            </a:r>
            <a:r>
              <a:rPr lang="fr-FR" altLang="zh-CN" sz="2000" b="1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Astrophys. J. Suppl. 197 (2011) 20</a:t>
            </a:r>
            <a:endParaRPr lang="en-US" altLang="zh-CN" sz="2000" b="1">
              <a:solidFill>
                <a:schemeClr val="hlink"/>
              </a:solidFill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EOS3 </a:t>
            </a:r>
            <a:r>
              <a:rPr lang="en-US" altLang="zh-CN" sz="2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(2010-version, nucleon</a:t>
            </a:r>
            <a:r>
              <a:rPr lang="en-US" altLang="zh-CN" sz="2400" b="1">
                <a:solidFill>
                  <a:srgbClr val="006600"/>
                </a:solidFill>
                <a:latin typeface="Symbol" pitchFamily="18" charset="2"/>
                <a:ea typeface="宋体" pitchFamily="2" charset="-122"/>
              </a:rPr>
              <a:t>+L)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b="1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Shen, Toki, Oyamatsu, Sumiyoshi, </a:t>
            </a:r>
            <a:r>
              <a:rPr lang="fr-FR" altLang="zh-CN" sz="2000" b="1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Astrophys. J. Suppl. 197 (2011) 20</a:t>
            </a:r>
            <a:endParaRPr lang="en-US" altLang="zh-CN" sz="2000" b="1">
              <a:solidFill>
                <a:schemeClr val="hlink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1331913" y="5013325"/>
            <a:ext cx="6624637" cy="879475"/>
          </a:xfrm>
          <a:prstGeom prst="rect">
            <a:avLst/>
          </a:prstGeom>
          <a:solidFill>
            <a:srgbClr val="FFFF99">
              <a:alpha val="20000"/>
            </a:srgbClr>
          </a:solidFill>
          <a:ln w="25400" algn="ctr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000" i="1">
                <a:solidFill>
                  <a:srgbClr val="008080"/>
                </a:solidFill>
                <a:latin typeface="Times New Roman" pitchFamily="18" charset="0"/>
                <a:ea typeface="宋体" pitchFamily="2" charset="-122"/>
              </a:rPr>
              <a:t>http://physics.nankai.edu.cn/grzy/shenhong/EOS/index.html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000" i="1">
                <a:solidFill>
                  <a:srgbClr val="008080"/>
                </a:solidFill>
                <a:latin typeface="Times New Roman" pitchFamily="18" charset="0"/>
                <a:ea typeface="宋体" pitchFamily="2" charset="-122"/>
              </a:rPr>
              <a:t>http://user.numazu-ct.ac.jp/~sumi/eos/index.html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3"/>
            <a:ext cx="9144000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68" name="Rectangle 8"/>
          <p:cNvSpPr>
            <a:spLocks noChangeArrowheads="1"/>
          </p:cNvSpPr>
          <p:nvPr/>
        </p:nvSpPr>
        <p:spPr bwMode="auto">
          <a:xfrm>
            <a:off x="1331913" y="0"/>
            <a:ext cx="6254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i="1">
                <a:solidFill>
                  <a:srgbClr val="008080"/>
                </a:solidFill>
                <a:latin typeface="Times New Roman" pitchFamily="18" charset="0"/>
                <a:ea typeface="宋体" pitchFamily="2" charset="-122"/>
              </a:rPr>
              <a:t>http://physics.nankai.edu.cn/grzy/shenhong/EOS/index.html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838200" y="455613"/>
            <a:ext cx="72834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Comparison between EOS tables</a:t>
            </a:r>
          </a:p>
        </p:txBody>
      </p:sp>
      <p:pic>
        <p:nvPicPr>
          <p:cNvPr id="3522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8893175" cy="2865438"/>
          </a:xfrm>
          <a:prstGeom prst="rect">
            <a:avLst/>
          </a:prstGeom>
          <a:noFill/>
          <a:ln w="25400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2264" name="Rectangle 8"/>
          <p:cNvSpPr>
            <a:spLocks noChangeArrowheads="1"/>
          </p:cNvSpPr>
          <p:nvPr/>
        </p:nvSpPr>
        <p:spPr bwMode="auto">
          <a:xfrm>
            <a:off x="1619250" y="4354513"/>
            <a:ext cx="7273925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T </a:t>
            </a:r>
            <a:r>
              <a:rPr lang="en-US" altLang="zh-CN" sz="3200">
                <a:solidFill>
                  <a:schemeClr val="accent2"/>
                </a:solidFill>
                <a:ea typeface="宋体" pitchFamily="2" charset="-122"/>
              </a:rPr>
              <a:t> </a:t>
            </a:r>
            <a:r>
              <a:rPr lang="en-US" altLang="zh-CN" sz="2000">
                <a:solidFill>
                  <a:srgbClr val="006600"/>
                </a:solidFill>
                <a:ea typeface="宋体" pitchFamily="2" charset="-122"/>
              </a:rPr>
              <a:t>number of points is increased; upper limit is extended;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6600"/>
                </a:solidFill>
                <a:ea typeface="宋体" pitchFamily="2" charset="-122"/>
              </a:rPr>
              <a:t>      equal grid is used</a:t>
            </a:r>
          </a:p>
        </p:txBody>
      </p:sp>
      <p:sp>
        <p:nvSpPr>
          <p:cNvPr id="352265" name="Line 9"/>
          <p:cNvSpPr>
            <a:spLocks noChangeShapeType="1"/>
          </p:cNvSpPr>
          <p:nvPr/>
        </p:nvSpPr>
        <p:spPr bwMode="auto">
          <a:xfrm>
            <a:off x="6659563" y="2636838"/>
            <a:ext cx="2873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2266" name="Line 10"/>
          <p:cNvSpPr>
            <a:spLocks noChangeShapeType="1"/>
          </p:cNvSpPr>
          <p:nvPr/>
        </p:nvSpPr>
        <p:spPr bwMode="auto">
          <a:xfrm>
            <a:off x="5292725" y="3040063"/>
            <a:ext cx="287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2268" name="Line 12"/>
          <p:cNvSpPr>
            <a:spLocks noChangeShapeType="1"/>
          </p:cNvSpPr>
          <p:nvPr/>
        </p:nvSpPr>
        <p:spPr bwMode="auto">
          <a:xfrm>
            <a:off x="5651500" y="3471863"/>
            <a:ext cx="863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2269" name="Line 13"/>
          <p:cNvSpPr>
            <a:spLocks noChangeShapeType="1"/>
          </p:cNvSpPr>
          <p:nvPr/>
        </p:nvSpPr>
        <p:spPr bwMode="auto">
          <a:xfrm>
            <a:off x="6692900" y="3868738"/>
            <a:ext cx="21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2271" name="Line 15"/>
          <p:cNvSpPr>
            <a:spLocks noChangeShapeType="1"/>
          </p:cNvSpPr>
          <p:nvPr/>
        </p:nvSpPr>
        <p:spPr bwMode="auto">
          <a:xfrm>
            <a:off x="6227763" y="2852738"/>
            <a:ext cx="2873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2273" name="Line 17"/>
          <p:cNvSpPr>
            <a:spLocks noChangeShapeType="1"/>
          </p:cNvSpPr>
          <p:nvPr/>
        </p:nvSpPr>
        <p:spPr bwMode="auto">
          <a:xfrm>
            <a:off x="6300788" y="4076700"/>
            <a:ext cx="2873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2274" name="AutoShape 18"/>
          <p:cNvSpPr>
            <a:spLocks noChangeArrowheads="1"/>
          </p:cNvSpPr>
          <p:nvPr/>
        </p:nvSpPr>
        <p:spPr bwMode="auto">
          <a:xfrm>
            <a:off x="1187450" y="4533900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2275" name="AutoShape 19"/>
          <p:cNvSpPr>
            <a:spLocks noChangeArrowheads="1"/>
          </p:cNvSpPr>
          <p:nvPr/>
        </p:nvSpPr>
        <p:spPr bwMode="auto">
          <a:xfrm>
            <a:off x="1187450" y="5253038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2276" name="AutoShape 20"/>
          <p:cNvSpPr>
            <a:spLocks noChangeArrowheads="1"/>
          </p:cNvSpPr>
          <p:nvPr/>
        </p:nvSpPr>
        <p:spPr bwMode="auto">
          <a:xfrm>
            <a:off x="1187450" y="5876925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2277" name="Text Box 21"/>
          <p:cNvSpPr txBox="1">
            <a:spLocks noChangeArrowheads="1"/>
          </p:cNvSpPr>
          <p:nvPr/>
        </p:nvSpPr>
        <p:spPr bwMode="auto">
          <a:xfrm>
            <a:off x="1619250" y="5002213"/>
            <a:ext cx="5718175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Y</a:t>
            </a:r>
            <a:r>
              <a:rPr lang="en-US" altLang="zh-CN" sz="2400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p  </a:t>
            </a:r>
            <a:r>
              <a:rPr lang="en-US" altLang="zh-CN" sz="2000">
                <a:solidFill>
                  <a:srgbClr val="006600"/>
                </a:solidFill>
                <a:ea typeface="宋体" pitchFamily="2" charset="-122"/>
              </a:rPr>
              <a:t>linear grid is used; upper limit is extended</a:t>
            </a:r>
            <a:endParaRPr lang="en-US" altLang="zh-CN" sz="48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352280" name="Rectangle 24"/>
          <p:cNvSpPr>
            <a:spLocks noChangeArrowheads="1"/>
          </p:cNvSpPr>
          <p:nvPr/>
        </p:nvSpPr>
        <p:spPr bwMode="auto">
          <a:xfrm>
            <a:off x="1619250" y="5613400"/>
            <a:ext cx="5653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i="1">
                <a:solidFill>
                  <a:srgbClr val="0000FF"/>
                </a:solidFill>
                <a:latin typeface="Symbol" pitchFamily="18" charset="2"/>
                <a:ea typeface="宋体" pitchFamily="2" charset="-122"/>
              </a:rPr>
              <a:t>r</a:t>
            </a:r>
            <a:r>
              <a:rPr lang="en-US" altLang="zh-CN" sz="2400" i="1" baseline="-250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B</a:t>
            </a:r>
            <a:r>
              <a:rPr lang="en-US" altLang="zh-CN" sz="2400">
                <a:solidFill>
                  <a:srgbClr val="006600"/>
                </a:solidFill>
                <a:ea typeface="宋体" pitchFamily="2" charset="-122"/>
              </a:rPr>
              <a:t>  </a:t>
            </a:r>
            <a:r>
              <a:rPr lang="en-US" altLang="zh-CN" sz="2000">
                <a:solidFill>
                  <a:srgbClr val="006600"/>
                </a:solidFill>
                <a:ea typeface="宋体" pitchFamily="2" charset="-122"/>
              </a:rPr>
              <a:t>upper limit is extended; equal grid is used</a:t>
            </a:r>
          </a:p>
        </p:txBody>
      </p:sp>
      <p:sp>
        <p:nvSpPr>
          <p:cNvPr id="352281" name="Line 25"/>
          <p:cNvSpPr>
            <a:spLocks noChangeShapeType="1"/>
          </p:cNvSpPr>
          <p:nvPr/>
        </p:nvSpPr>
        <p:spPr bwMode="auto">
          <a:xfrm>
            <a:off x="4356100" y="4076700"/>
            <a:ext cx="287338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2282" name="Line 26"/>
          <p:cNvSpPr>
            <a:spLocks noChangeShapeType="1"/>
          </p:cNvSpPr>
          <p:nvPr/>
        </p:nvSpPr>
        <p:spPr bwMode="auto">
          <a:xfrm>
            <a:off x="4716463" y="3860800"/>
            <a:ext cx="287337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2283" name="Line 27"/>
          <p:cNvSpPr>
            <a:spLocks noChangeShapeType="1"/>
          </p:cNvSpPr>
          <p:nvPr/>
        </p:nvSpPr>
        <p:spPr bwMode="auto">
          <a:xfrm>
            <a:off x="3419475" y="3482975"/>
            <a:ext cx="865188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2284" name="Line 28"/>
          <p:cNvSpPr>
            <a:spLocks noChangeShapeType="1"/>
          </p:cNvSpPr>
          <p:nvPr/>
        </p:nvSpPr>
        <p:spPr bwMode="auto">
          <a:xfrm>
            <a:off x="3348038" y="3040063"/>
            <a:ext cx="287337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2285" name="Line 29"/>
          <p:cNvSpPr>
            <a:spLocks noChangeShapeType="1"/>
          </p:cNvSpPr>
          <p:nvPr/>
        </p:nvSpPr>
        <p:spPr bwMode="auto">
          <a:xfrm>
            <a:off x="4318000" y="2835275"/>
            <a:ext cx="287338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2286" name="Line 30"/>
          <p:cNvSpPr>
            <a:spLocks noChangeShapeType="1"/>
          </p:cNvSpPr>
          <p:nvPr/>
        </p:nvSpPr>
        <p:spPr bwMode="auto">
          <a:xfrm>
            <a:off x="4716463" y="2636838"/>
            <a:ext cx="287337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4" grpId="0"/>
      <p:bldP spid="352274" grpId="0" animBg="1"/>
      <p:bldP spid="352275" grpId="0" animBg="1"/>
      <p:bldP spid="352276" grpId="0" animBg="1"/>
      <p:bldP spid="352277" grpId="0"/>
      <p:bldP spid="3522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989" name="Picture 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3303587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987" name="Rectangle 211"/>
          <p:cNvSpPr>
            <a:spLocks noChangeArrowheads="1"/>
          </p:cNvSpPr>
          <p:nvPr/>
        </p:nvSpPr>
        <p:spPr bwMode="auto">
          <a:xfrm>
            <a:off x="1116013" y="404813"/>
            <a:ext cx="2809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14FFB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Phase diagrams</a:t>
            </a:r>
            <a:endParaRPr lang="en-US" altLang="zh-CN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pic>
        <p:nvPicPr>
          <p:cNvPr id="331990" name="Picture 2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1557338"/>
            <a:ext cx="3289300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608013" y="455613"/>
            <a:ext cx="63500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14FFB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Distributions in non-uniform matter</a:t>
            </a:r>
          </a:p>
        </p:txBody>
      </p:sp>
      <p:pic>
        <p:nvPicPr>
          <p:cNvPr id="3532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35639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2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4105275" cy="401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3285" name="Line 5"/>
          <p:cNvSpPr>
            <a:spLocks noChangeShapeType="1"/>
          </p:cNvSpPr>
          <p:nvPr/>
        </p:nvSpPr>
        <p:spPr bwMode="auto">
          <a:xfrm>
            <a:off x="3708400" y="1844675"/>
            <a:ext cx="71913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3286" name="Line 6"/>
          <p:cNvSpPr>
            <a:spLocks noChangeShapeType="1"/>
          </p:cNvSpPr>
          <p:nvPr/>
        </p:nvSpPr>
        <p:spPr bwMode="auto">
          <a:xfrm>
            <a:off x="7812088" y="2276475"/>
            <a:ext cx="792162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3348038" y="476250"/>
            <a:ext cx="2232025" cy="5762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114FFB"/>
            </a:outerShdw>
          </a:effectLst>
        </p:spPr>
        <p:txBody>
          <a:bodyPr lIns="90488" tIns="44450" rIns="90488" bIns="4445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3200" b="1">
                <a:solidFill>
                  <a:schemeClr val="tx1"/>
                </a:solidFill>
                <a:ea typeface="宋体" pitchFamily="2" charset="-122"/>
              </a:rPr>
              <a:t> Contents  </a:t>
            </a:r>
            <a:endParaRPr kumimoji="0" lang="en-US" altLang="ja-JP" sz="3200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1692275" y="1989138"/>
            <a:ext cx="6553200" cy="33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b="1">
                <a:solidFill>
                  <a:srgbClr val="0000FF"/>
                </a:solidFill>
                <a:ea typeface="宋体" pitchFamily="2" charset="-122"/>
              </a:rPr>
              <a:t>  Introduction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b="1">
                <a:solidFill>
                  <a:srgbClr val="0000FF"/>
                </a:solidFill>
                <a:ea typeface="宋体" pitchFamily="2" charset="-122"/>
              </a:rPr>
              <a:t>  Models used for EOS</a:t>
            </a:r>
            <a:endParaRPr kumimoji="0" lang="en-US" altLang="zh-CN" b="1">
              <a:solidFill>
                <a:srgbClr val="0000FF"/>
              </a:solidFill>
              <a:ea typeface="宋体" pitchFamily="2" charset="-122"/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</a:t>
            </a:r>
            <a:r>
              <a:rPr lang="en-US" altLang="zh-CN" b="1">
                <a:solidFill>
                  <a:srgbClr val="0000FF"/>
                </a:solidFill>
                <a:ea typeface="宋体" pitchFamily="2" charset="-122"/>
              </a:rPr>
              <a:t>New version of EOS tables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b="1">
                <a:solidFill>
                  <a:srgbClr val="0000FF"/>
                </a:solidFill>
                <a:ea typeface="宋体" pitchFamily="2" charset="-122"/>
              </a:rPr>
              <a:t>  </a:t>
            </a:r>
            <a:r>
              <a:rPr lang="en-US" altLang="zh-CN" sz="3200" b="1">
                <a:solidFill>
                  <a:srgbClr val="0000FF"/>
                </a:solidFill>
                <a:latin typeface="Symbol" pitchFamily="18" charset="2"/>
                <a:ea typeface="宋体" pitchFamily="2" charset="-122"/>
              </a:rPr>
              <a:t>L</a:t>
            </a:r>
            <a:r>
              <a:rPr lang="en-US" altLang="zh-CN" b="1">
                <a:solidFill>
                  <a:srgbClr val="0000FF"/>
                </a:solidFill>
                <a:ea typeface="宋体" pitchFamily="2" charset="-122"/>
              </a:rPr>
              <a:t> hyperon effects 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b="1">
                <a:solidFill>
                  <a:srgbClr val="0000FF"/>
                </a:solidFill>
                <a:ea typeface="宋体" pitchFamily="2" charset="-122"/>
              </a:rPr>
              <a:t>  Summary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608013" y="455613"/>
            <a:ext cx="63103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14FFB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Heavy nuclei in non-uniform matter</a:t>
            </a:r>
          </a:p>
        </p:txBody>
      </p:sp>
      <p:pic>
        <p:nvPicPr>
          <p:cNvPr id="3338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12875"/>
            <a:ext cx="471011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608013" y="455613"/>
            <a:ext cx="43735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14FFB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Fractions of components</a:t>
            </a:r>
          </a:p>
        </p:txBody>
      </p:sp>
      <p:pic>
        <p:nvPicPr>
          <p:cNvPr id="355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349726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53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354171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5333" name="Text Box 5"/>
          <p:cNvSpPr txBox="1">
            <a:spLocks noChangeArrowheads="1"/>
          </p:cNvSpPr>
          <p:nvPr/>
        </p:nvSpPr>
        <p:spPr bwMode="auto">
          <a:xfrm>
            <a:off x="6011863" y="836613"/>
            <a:ext cx="2112962" cy="422275"/>
          </a:xfrm>
          <a:prstGeom prst="rect">
            <a:avLst/>
          </a:prstGeom>
          <a:solidFill>
            <a:srgbClr val="FFCC00">
              <a:alpha val="20000"/>
            </a:srgbClr>
          </a:solidFill>
          <a:ln w="254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660066"/>
                </a:solidFill>
                <a:ea typeface="宋体" pitchFamily="2" charset="-122"/>
              </a:rPr>
              <a:t>with </a:t>
            </a:r>
            <a:r>
              <a:rPr lang="en-US" altLang="zh-CN" sz="2000">
                <a:solidFill>
                  <a:srgbClr val="660066"/>
                </a:solidFill>
                <a:latin typeface="Symbol" pitchFamily="18" charset="2"/>
                <a:ea typeface="宋体" pitchFamily="2" charset="-122"/>
              </a:rPr>
              <a:t>L</a:t>
            </a:r>
            <a:r>
              <a:rPr lang="en-US" altLang="zh-CN" sz="2000">
                <a:solidFill>
                  <a:srgbClr val="660066"/>
                </a:solidFill>
                <a:ea typeface="宋体" pitchFamily="2" charset="-122"/>
              </a:rPr>
              <a:t> hyperons</a:t>
            </a:r>
          </a:p>
        </p:txBody>
      </p:sp>
      <p:sp>
        <p:nvSpPr>
          <p:cNvPr id="355334" name="Line 6"/>
          <p:cNvSpPr>
            <a:spLocks noChangeShapeType="1"/>
          </p:cNvSpPr>
          <p:nvPr/>
        </p:nvSpPr>
        <p:spPr bwMode="auto">
          <a:xfrm>
            <a:off x="7019925" y="1268413"/>
            <a:ext cx="0" cy="288925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608013" y="404813"/>
            <a:ext cx="41052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14FFB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Effects of </a:t>
            </a:r>
            <a:r>
              <a:rPr kumimoji="0" lang="en-US" altLang="zh-CN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宋体" pitchFamily="2" charset="-122"/>
              </a:rPr>
              <a:t>L</a:t>
            </a: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hyperons</a:t>
            </a:r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1547813" y="1628775"/>
            <a:ext cx="5903912" cy="544513"/>
          </a:xfrm>
          <a:prstGeom prst="rect">
            <a:avLst/>
          </a:prstGeom>
          <a:solidFill>
            <a:srgbClr val="FF9900">
              <a:alpha val="30000"/>
            </a:srgbClr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>
                <a:solidFill>
                  <a:srgbClr val="660066"/>
                </a:solidFill>
                <a:ea typeface="宋体" pitchFamily="2" charset="-122"/>
              </a:rPr>
              <a:t>non-nucleonic degrees of freedom</a:t>
            </a:r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2339975" y="2349500"/>
            <a:ext cx="5399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hyperons:</a:t>
            </a:r>
            <a:r>
              <a:rPr lang="en-US" altLang="zh-CN" sz="3200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  </a:t>
            </a:r>
            <a:r>
              <a:rPr lang="en-US" altLang="zh-CN" sz="3200" i="1">
                <a:solidFill>
                  <a:srgbClr val="006600"/>
                </a:solidFill>
                <a:latin typeface="Symbol" pitchFamily="18" charset="2"/>
                <a:ea typeface="宋体" pitchFamily="2" charset="-122"/>
              </a:rPr>
              <a:t>L,  S,  X </a:t>
            </a:r>
            <a:endParaRPr lang="en-US" altLang="zh-CN" sz="2000">
              <a:solidFill>
                <a:srgbClr val="006600"/>
              </a:solidFill>
              <a:ea typeface="宋体" pitchFamily="2" charset="-122"/>
            </a:endParaRPr>
          </a:p>
        </p:txBody>
      </p:sp>
      <p:sp>
        <p:nvSpPr>
          <p:cNvPr id="356359" name="AutoShape 7"/>
          <p:cNvSpPr>
            <a:spLocks noChangeArrowheads="1"/>
          </p:cNvSpPr>
          <p:nvPr/>
        </p:nvSpPr>
        <p:spPr bwMode="auto">
          <a:xfrm>
            <a:off x="1690688" y="3789363"/>
            <a:ext cx="373062" cy="373062"/>
          </a:xfrm>
          <a:prstGeom prst="sun">
            <a:avLst>
              <a:gd name="adj" fmla="val 2595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6361" name="Text Box 9"/>
          <p:cNvSpPr txBox="1">
            <a:spLocks noChangeArrowheads="1"/>
          </p:cNvSpPr>
          <p:nvPr/>
        </p:nvSpPr>
        <p:spPr bwMode="auto">
          <a:xfrm>
            <a:off x="2339975" y="3500438"/>
            <a:ext cx="44894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boson condensates:</a:t>
            </a:r>
            <a:r>
              <a:rPr lang="en-US" altLang="zh-CN" sz="2400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3600" i="1">
                <a:solidFill>
                  <a:srgbClr val="006600"/>
                </a:solidFill>
                <a:latin typeface="Symbol" pitchFamily="18" charset="2"/>
                <a:ea typeface="宋体" pitchFamily="2" charset="-122"/>
              </a:rPr>
              <a:t>p,  K</a:t>
            </a:r>
            <a:r>
              <a:rPr lang="en-US" altLang="zh-CN" sz="2000">
                <a:solidFill>
                  <a:srgbClr val="006600"/>
                </a:solidFill>
                <a:ea typeface="宋体" pitchFamily="2" charset="-122"/>
              </a:rPr>
              <a:t> </a:t>
            </a:r>
            <a:endParaRPr lang="en-US" altLang="zh-CN" sz="48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356363" name="AutoShape 11"/>
          <p:cNvSpPr>
            <a:spLocks noChangeArrowheads="1"/>
          </p:cNvSpPr>
          <p:nvPr/>
        </p:nvSpPr>
        <p:spPr bwMode="auto">
          <a:xfrm>
            <a:off x="1692275" y="2708275"/>
            <a:ext cx="373063" cy="373063"/>
          </a:xfrm>
          <a:prstGeom prst="sun">
            <a:avLst>
              <a:gd name="adj" fmla="val 2595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6364" name="AutoShape 12"/>
          <p:cNvSpPr>
            <a:spLocks noChangeArrowheads="1"/>
          </p:cNvSpPr>
          <p:nvPr/>
        </p:nvSpPr>
        <p:spPr bwMode="auto">
          <a:xfrm>
            <a:off x="1692275" y="4868863"/>
            <a:ext cx="373063" cy="373062"/>
          </a:xfrm>
          <a:prstGeom prst="sun">
            <a:avLst>
              <a:gd name="adj" fmla="val 2595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6365" name="Text Box 13"/>
          <p:cNvSpPr txBox="1">
            <a:spLocks noChangeArrowheads="1"/>
          </p:cNvSpPr>
          <p:nvPr/>
        </p:nvSpPr>
        <p:spPr bwMode="auto">
          <a:xfrm>
            <a:off x="2411413" y="4579938"/>
            <a:ext cx="29305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quarks:</a:t>
            </a:r>
            <a:r>
              <a:rPr lang="en-US" altLang="zh-CN" sz="2400" i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3600" i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u,  d,  s</a:t>
            </a:r>
            <a:r>
              <a:rPr lang="en-US" altLang="zh-CN" sz="2000">
                <a:solidFill>
                  <a:srgbClr val="006600"/>
                </a:solidFill>
                <a:ea typeface="宋体" pitchFamily="2" charset="-122"/>
              </a:rPr>
              <a:t> </a:t>
            </a:r>
            <a:endParaRPr lang="en-US" altLang="zh-CN" sz="48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356366" name="Line 14"/>
          <p:cNvSpPr>
            <a:spLocks noChangeShapeType="1"/>
          </p:cNvSpPr>
          <p:nvPr/>
        </p:nvSpPr>
        <p:spPr bwMode="auto">
          <a:xfrm>
            <a:off x="4284663" y="3068638"/>
            <a:ext cx="431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1403350" y="5734050"/>
            <a:ext cx="647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C. Ishizuka, A. Ohnishi, K. Tsubakihara, K. Sumiyoshi, S. Yamada,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                                 J. Phys. G 35 (2008) 085201</a:t>
            </a:r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608013" y="455613"/>
            <a:ext cx="61722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14FFB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EOS for </a:t>
            </a:r>
            <a:r>
              <a:rPr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supernovae with hyperons</a:t>
            </a:r>
            <a:endParaRPr kumimoji="0" lang="en-US" altLang="zh-CN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5832475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608013" y="455613"/>
            <a:ext cx="28829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14FFB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Pion condensate</a:t>
            </a:r>
          </a:p>
        </p:txBody>
      </p:sp>
      <p:pic>
        <p:nvPicPr>
          <p:cNvPr id="354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4308" name="Line 4"/>
          <p:cNvSpPr>
            <a:spLocks noChangeShapeType="1"/>
          </p:cNvSpPr>
          <p:nvPr/>
        </p:nvSpPr>
        <p:spPr bwMode="auto">
          <a:xfrm>
            <a:off x="2411413" y="5373688"/>
            <a:ext cx="49688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827088" y="476250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Experimental information</a:t>
            </a:r>
            <a:endParaRPr kumimoji="0" lang="en-US" altLang="zh-CN" sz="32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3527425" cy="479425"/>
          </a:xfrm>
          <a:prstGeom prst="rect">
            <a:avLst/>
          </a:prstGeom>
          <a:solidFill>
            <a:srgbClr val="FFFF00">
              <a:alpha val="20000"/>
            </a:srgbClr>
          </a:solidFill>
          <a:ln w="25400" algn="ctr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14FFB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>
                <a:solidFill>
                  <a:srgbClr val="0000FF"/>
                </a:solidFill>
                <a:ea typeface="宋体" pitchFamily="2" charset="-122"/>
              </a:rPr>
              <a:t>scattering experiments</a:t>
            </a:r>
            <a:endParaRPr kumimoji="0" lang="en-US" altLang="zh-CN" sz="2400" b="1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250895" name="Rectangle 15"/>
          <p:cNvSpPr>
            <a:spLocks noChangeArrowheads="1"/>
          </p:cNvSpPr>
          <p:nvPr/>
        </p:nvSpPr>
        <p:spPr bwMode="auto">
          <a:xfrm>
            <a:off x="611188" y="3070225"/>
            <a:ext cx="36004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14FFB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NN scattering data &gt; 4000</a:t>
            </a:r>
          </a:p>
          <a:p>
            <a:pPr>
              <a:lnSpc>
                <a:spcPct val="1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YN scattering data ~ 40</a:t>
            </a:r>
          </a:p>
          <a:p>
            <a:pPr>
              <a:lnSpc>
                <a:spcPct val="1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no YY scattering data</a:t>
            </a:r>
          </a:p>
        </p:txBody>
      </p:sp>
      <p:sp>
        <p:nvSpPr>
          <p:cNvPr id="250897" name="Rectangle 17"/>
          <p:cNvSpPr>
            <a:spLocks noChangeArrowheads="1"/>
          </p:cNvSpPr>
          <p:nvPr/>
        </p:nvSpPr>
        <p:spPr bwMode="auto">
          <a:xfrm>
            <a:off x="4716463" y="2997200"/>
            <a:ext cx="38893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14FFB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single</a:t>
            </a:r>
            <a:r>
              <a:rPr kumimoji="0" lang="en-US" altLang="en-US" sz="2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-</a:t>
            </a:r>
            <a:r>
              <a:rPr kumimoji="0" lang="en-US" altLang="en-US" sz="2400">
                <a:solidFill>
                  <a:srgbClr val="006600"/>
                </a:solidFill>
                <a:latin typeface="Symbol" pitchFamily="18" charset="2"/>
                <a:ea typeface="宋体" pitchFamily="2" charset="-122"/>
              </a:rPr>
              <a:t>L</a:t>
            </a:r>
            <a:r>
              <a:rPr kumimoji="0" lang="en-US" altLang="en-US" sz="2400">
                <a:solidFill>
                  <a:srgbClr val="006600"/>
                </a:solidFill>
                <a:latin typeface="MathematicalPi-Four" charset="0"/>
                <a:ea typeface="宋体" pitchFamily="2" charset="-122"/>
              </a:rPr>
              <a:t> </a:t>
            </a:r>
            <a:r>
              <a:rPr kumimoji="0" lang="en-US" altLang="en-US" sz="2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hypernuclei</a:t>
            </a:r>
            <a:r>
              <a:rPr kumimoji="0" lang="en-US" altLang="zh-CN" sz="2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 &gt; 30</a:t>
            </a:r>
          </a:p>
          <a:p>
            <a:pPr>
              <a:lnSpc>
                <a:spcPct val="1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double-</a:t>
            </a:r>
            <a:r>
              <a:rPr kumimoji="0" lang="en-US" altLang="en-US" sz="2400">
                <a:solidFill>
                  <a:srgbClr val="006600"/>
                </a:solidFill>
                <a:latin typeface="Symbol" pitchFamily="18" charset="2"/>
                <a:ea typeface="宋体" pitchFamily="2" charset="-122"/>
              </a:rPr>
              <a:t>L</a:t>
            </a:r>
            <a:r>
              <a:rPr kumimoji="0" lang="en-US" altLang="en-US" sz="2400">
                <a:solidFill>
                  <a:srgbClr val="006600"/>
                </a:solidFill>
                <a:latin typeface="MathematicalPi-Four" charset="0"/>
                <a:ea typeface="宋体" pitchFamily="2" charset="-122"/>
              </a:rPr>
              <a:t> </a:t>
            </a:r>
            <a:r>
              <a:rPr kumimoji="0" lang="en-US" altLang="en-US" sz="2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hypernuclei</a:t>
            </a:r>
            <a:r>
              <a:rPr kumimoji="0" lang="en-US" altLang="zh-CN" sz="2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 ~ 4</a:t>
            </a:r>
          </a:p>
          <a:p>
            <a:pPr>
              <a:lnSpc>
                <a:spcPct val="1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single-</a:t>
            </a:r>
            <a:r>
              <a:rPr kumimoji="0" lang="en-US" altLang="zh-CN" sz="2400" b="1">
                <a:solidFill>
                  <a:srgbClr val="006600"/>
                </a:solidFill>
                <a:latin typeface="Symbol" pitchFamily="18" charset="2"/>
                <a:ea typeface="宋体" pitchFamily="2" charset="-122"/>
              </a:rPr>
              <a:t>S </a:t>
            </a:r>
            <a:r>
              <a:rPr kumimoji="0" lang="en-US" altLang="en-US" sz="2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hypernuclei</a:t>
            </a:r>
            <a:r>
              <a:rPr kumimoji="0" lang="en-US" altLang="zh-CN" sz="2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 ~ 1</a:t>
            </a:r>
          </a:p>
        </p:txBody>
      </p:sp>
      <p:sp>
        <p:nvSpPr>
          <p:cNvPr id="250900" name="Text Box 20"/>
          <p:cNvSpPr txBox="1">
            <a:spLocks noChangeArrowheads="1"/>
          </p:cNvSpPr>
          <p:nvPr/>
        </p:nvSpPr>
        <p:spPr bwMode="auto">
          <a:xfrm>
            <a:off x="4932363" y="2133600"/>
            <a:ext cx="2879725" cy="479425"/>
          </a:xfrm>
          <a:prstGeom prst="rect">
            <a:avLst/>
          </a:prstGeom>
          <a:solidFill>
            <a:srgbClr val="FFFF00">
              <a:alpha val="20000"/>
            </a:srgbClr>
          </a:solidFill>
          <a:ln w="25400" algn="ctr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14FFB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>
                <a:solidFill>
                  <a:srgbClr val="0000FF"/>
                </a:solidFill>
                <a:ea typeface="宋体" pitchFamily="2" charset="-122"/>
              </a:rPr>
              <a:t>hypernuclear data</a:t>
            </a:r>
            <a:endParaRPr kumimoji="0" lang="en-US" altLang="zh-CN" sz="2400" b="1">
              <a:solidFill>
                <a:srgbClr val="0000FF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827088" y="476250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Hypernuclear Chart</a:t>
            </a:r>
            <a:endParaRPr kumimoji="0" lang="en-US" altLang="zh-CN" sz="32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1403350" y="5734050"/>
            <a:ext cx="612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O. Hashimoto, H. Tamura, Prog. Part. Nucl. Phys. 57 (2006) 564</a:t>
            </a:r>
          </a:p>
        </p:txBody>
      </p:sp>
      <p:pic>
        <p:nvPicPr>
          <p:cNvPr id="3604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056437" cy="3911600"/>
          </a:xfrm>
          <a:prstGeom prst="rect">
            <a:avLst/>
          </a:prstGeom>
          <a:noFill/>
          <a:ln w="25400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628775"/>
            <a:ext cx="4751388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608013" y="455613"/>
            <a:ext cx="62944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14FFB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Neutron star matter</a:t>
            </a:r>
            <a:r>
              <a:rPr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with hyperons</a:t>
            </a:r>
            <a:endParaRPr kumimoji="0" lang="en-US" altLang="zh-CN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359431" name="Text Box 7"/>
          <p:cNvSpPr txBox="1">
            <a:spLocks noChangeArrowheads="1"/>
          </p:cNvSpPr>
          <p:nvPr/>
        </p:nvSpPr>
        <p:spPr bwMode="auto">
          <a:xfrm>
            <a:off x="684213" y="1628775"/>
            <a:ext cx="320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include baryon octet</a:t>
            </a:r>
          </a:p>
        </p:txBody>
      </p:sp>
      <p:graphicFrame>
        <p:nvGraphicFramePr>
          <p:cNvPr id="359432" name="Object 8"/>
          <p:cNvGraphicFramePr>
            <a:graphicFrameLocks noChangeAspect="1"/>
          </p:cNvGraphicFramePr>
          <p:nvPr/>
        </p:nvGraphicFramePr>
        <p:xfrm>
          <a:off x="1258888" y="2205038"/>
          <a:ext cx="2232025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1" name="Equation" r:id="rId4" imgW="952200" imgH="482400" progId="Equation.DSMT4">
                  <p:embed/>
                </p:oleObj>
              </mc:Choice>
              <mc:Fallback>
                <p:oleObj name="Equation" r:id="rId4" imgW="95220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05038"/>
                        <a:ext cx="2232025" cy="113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971550" y="3716338"/>
          <a:ext cx="2808288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2" name="Equation" r:id="rId6" imgW="1320480" imgH="1041120" progId="Equation.DSMT4">
                  <p:embed/>
                </p:oleObj>
              </mc:Choice>
              <mc:Fallback>
                <p:oleObj name="Equation" r:id="rId6" imgW="1320480" imgH="10411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716338"/>
                        <a:ext cx="2808288" cy="2211387"/>
                      </a:xfrm>
                      <a:prstGeom prst="rect">
                        <a:avLst/>
                      </a:prstGeom>
                      <a:solidFill>
                        <a:srgbClr val="FFFF00">
                          <a:alpha val="20000"/>
                        </a:srgbClr>
                      </a:solidFill>
                      <a:ln w="25400">
                        <a:solidFill>
                          <a:srgbClr val="FF99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6" name="Rectangle 12"/>
          <p:cNvSpPr>
            <a:spLocks noChangeArrowheads="1"/>
          </p:cNvSpPr>
          <p:nvPr/>
        </p:nvSpPr>
        <p:spPr bwMode="auto">
          <a:xfrm>
            <a:off x="3203575" y="3573463"/>
            <a:ext cx="642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√</a:t>
            </a:r>
          </a:p>
        </p:txBody>
      </p:sp>
      <p:sp>
        <p:nvSpPr>
          <p:cNvPr id="359437" name="Rectangle 13"/>
          <p:cNvSpPr>
            <a:spLocks noChangeArrowheads="1"/>
          </p:cNvSpPr>
          <p:nvPr/>
        </p:nvSpPr>
        <p:spPr bwMode="auto">
          <a:xfrm>
            <a:off x="3348038" y="4221163"/>
            <a:ext cx="4429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?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?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?</a:t>
            </a:r>
          </a:p>
        </p:txBody>
      </p:sp>
      <p:sp>
        <p:nvSpPr>
          <p:cNvPr id="359438" name="Rectangle 14"/>
          <p:cNvSpPr>
            <a:spLocks noChangeArrowheads="1"/>
          </p:cNvSpPr>
          <p:nvPr/>
        </p:nvSpPr>
        <p:spPr bwMode="auto">
          <a:xfrm>
            <a:off x="3779838" y="6237288"/>
            <a:ext cx="502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 Y.N.Wang, H.Shen, Phys. Rev. C 81 (2010) 025801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1692275" y="5949950"/>
            <a:ext cx="577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zh-CN" sz="1800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1800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H.Shen, F.Yang, H.Toki, Prog. Theor. Phys. 115 (2006) 325</a:t>
            </a:r>
          </a:p>
        </p:txBody>
      </p:sp>
      <p:sp>
        <p:nvSpPr>
          <p:cNvPr id="273416" name="Rectangle 8"/>
          <p:cNvSpPr>
            <a:spLocks noChangeArrowheads="1"/>
          </p:cNvSpPr>
          <p:nvPr/>
        </p:nvSpPr>
        <p:spPr bwMode="auto">
          <a:xfrm>
            <a:off x="838200" y="457200"/>
            <a:ext cx="708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Hypernuclei in the RMF model</a:t>
            </a:r>
            <a:endParaRPr kumimoji="0" lang="en-US" altLang="zh-CN" b="1">
              <a:solidFill>
                <a:schemeClr val="folHlink"/>
              </a:solidFill>
              <a:ea typeface="宋体" pitchFamily="2" charset="-122"/>
            </a:endParaRPr>
          </a:p>
        </p:txBody>
      </p:sp>
      <p:pic>
        <p:nvPicPr>
          <p:cNvPr id="2734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5689600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3059113" y="1484313"/>
            <a:ext cx="3130550" cy="482600"/>
          </a:xfrm>
          <a:prstGeom prst="rect">
            <a:avLst/>
          </a:prstGeom>
          <a:solidFill>
            <a:srgbClr val="FFCC00">
              <a:alpha val="20000"/>
            </a:srgbClr>
          </a:solidFill>
          <a:ln w="254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rgbClr val="660066"/>
                </a:solidFill>
                <a:ea typeface="宋体" pitchFamily="2" charset="-122"/>
              </a:rPr>
              <a:t>Single-</a:t>
            </a:r>
            <a:r>
              <a:rPr lang="en-US" altLang="zh-CN" sz="2400">
                <a:solidFill>
                  <a:srgbClr val="660066"/>
                </a:solidFill>
                <a:latin typeface="Symbol" pitchFamily="18" charset="2"/>
                <a:ea typeface="宋体" pitchFamily="2" charset="-122"/>
              </a:rPr>
              <a:t>L</a:t>
            </a:r>
            <a:r>
              <a:rPr lang="en-US" altLang="zh-CN" sz="2400">
                <a:solidFill>
                  <a:srgbClr val="660066"/>
                </a:solidFill>
                <a:ea typeface="宋体" pitchFamily="2" charset="-122"/>
              </a:rPr>
              <a:t> hypernuclei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7777162" cy="309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14FFB"/>
                  </a:outerShdw>
                </a:effectLst>
              </a14:hiddenEffects>
            </a:ext>
          </a:extLst>
        </p:spPr>
      </p:pic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1692275" y="5589588"/>
            <a:ext cx="571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H.Shen, F.Yang, H.Toki, Prog. Theor. Phys. 115 (2006) 325</a:t>
            </a:r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838200" y="457200"/>
            <a:ext cx="708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Hypernuclei in the RMF model</a:t>
            </a:r>
            <a:endParaRPr kumimoji="0" lang="en-US" altLang="zh-CN" b="1">
              <a:solidFill>
                <a:schemeClr val="folHlink"/>
              </a:solidFill>
              <a:ea typeface="宋体" pitchFamily="2" charset="-122"/>
            </a:endParaRP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3059113" y="1484313"/>
            <a:ext cx="3232150" cy="482600"/>
          </a:xfrm>
          <a:prstGeom prst="rect">
            <a:avLst/>
          </a:prstGeom>
          <a:solidFill>
            <a:srgbClr val="FFCC00">
              <a:alpha val="20000"/>
            </a:srgbClr>
          </a:solidFill>
          <a:ln w="254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rgbClr val="660066"/>
                </a:solidFill>
                <a:ea typeface="宋体" pitchFamily="2" charset="-122"/>
              </a:rPr>
              <a:t>Double-</a:t>
            </a:r>
            <a:r>
              <a:rPr lang="en-US" altLang="zh-CN" sz="2400">
                <a:solidFill>
                  <a:srgbClr val="660066"/>
                </a:solidFill>
                <a:latin typeface="Symbol" pitchFamily="18" charset="2"/>
                <a:ea typeface="宋体" pitchFamily="2" charset="-122"/>
              </a:rPr>
              <a:t>L</a:t>
            </a:r>
            <a:r>
              <a:rPr lang="en-US" altLang="zh-CN" sz="2400">
                <a:solidFill>
                  <a:srgbClr val="660066"/>
                </a:solidFill>
                <a:ea typeface="宋体" pitchFamily="2" charset="-122"/>
              </a:rPr>
              <a:t> hypernuclei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Oval 2"/>
          <p:cNvSpPr>
            <a:spLocks noChangeArrowheads="1"/>
          </p:cNvSpPr>
          <p:nvPr/>
        </p:nvSpPr>
        <p:spPr bwMode="auto">
          <a:xfrm>
            <a:off x="685800" y="1600200"/>
            <a:ext cx="2819400" cy="7620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838200" y="457200"/>
            <a:ext cx="708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Introduction</a:t>
            </a:r>
            <a:endParaRPr kumimoji="0" lang="en-US" altLang="zh-CN" b="1">
              <a:solidFill>
                <a:schemeClr val="folHlink"/>
              </a:solidFill>
              <a:ea typeface="宋体" pitchFamily="2" charset="-122"/>
            </a:endParaRP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990600" y="1752600"/>
            <a:ext cx="2743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>
                <a:solidFill>
                  <a:schemeClr val="tx1"/>
                </a:solidFill>
                <a:ea typeface="宋体" pitchFamily="2" charset="-122"/>
              </a:rPr>
              <a:t>nuclear physics</a:t>
            </a:r>
          </a:p>
        </p:txBody>
      </p:sp>
      <p:sp>
        <p:nvSpPr>
          <p:cNvPr id="284677" name="Oval 5"/>
          <p:cNvSpPr>
            <a:spLocks noChangeArrowheads="1"/>
          </p:cNvSpPr>
          <p:nvPr/>
        </p:nvSpPr>
        <p:spPr bwMode="auto">
          <a:xfrm>
            <a:off x="4419600" y="1600200"/>
            <a:ext cx="2817813" cy="7620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4800600" y="1752600"/>
            <a:ext cx="2743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>
                <a:solidFill>
                  <a:schemeClr val="tx1"/>
                </a:solidFill>
                <a:ea typeface="宋体" pitchFamily="2" charset="-122"/>
              </a:rPr>
              <a:t>astrophysics</a:t>
            </a:r>
          </a:p>
        </p:txBody>
      </p:sp>
      <p:sp>
        <p:nvSpPr>
          <p:cNvPr id="284679" name="Line 7"/>
          <p:cNvSpPr>
            <a:spLocks noChangeShapeType="1"/>
          </p:cNvSpPr>
          <p:nvPr/>
        </p:nvSpPr>
        <p:spPr bwMode="auto">
          <a:xfrm>
            <a:off x="3124200" y="2286000"/>
            <a:ext cx="6096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4680" name="Line 8"/>
          <p:cNvSpPr>
            <a:spLocks noChangeShapeType="1"/>
          </p:cNvSpPr>
          <p:nvPr/>
        </p:nvSpPr>
        <p:spPr bwMode="auto">
          <a:xfrm flipH="1">
            <a:off x="4343400" y="2286000"/>
            <a:ext cx="608013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4681" name="AutoShape 9"/>
          <p:cNvSpPr>
            <a:spLocks noChangeArrowheads="1"/>
          </p:cNvSpPr>
          <p:nvPr/>
        </p:nvSpPr>
        <p:spPr bwMode="auto">
          <a:xfrm>
            <a:off x="2590800" y="2819400"/>
            <a:ext cx="2209800" cy="838200"/>
          </a:xfrm>
          <a:prstGeom prst="roundRect">
            <a:avLst>
              <a:gd name="adj" fmla="val 24537"/>
            </a:avLst>
          </a:prstGeom>
          <a:solidFill>
            <a:srgbClr val="FF9999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4682" name="Rectangle 10"/>
          <p:cNvSpPr>
            <a:spLocks noChangeArrowheads="1"/>
          </p:cNvSpPr>
          <p:nvPr/>
        </p:nvSpPr>
        <p:spPr bwMode="auto">
          <a:xfrm>
            <a:off x="2590800" y="2895600"/>
            <a:ext cx="2438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000">
                <a:solidFill>
                  <a:schemeClr val="tx1"/>
                </a:solidFill>
                <a:ea typeface="宋体" pitchFamily="2" charset="-122"/>
              </a:rPr>
              <a:t>unstable nuclei</a:t>
            </a:r>
            <a:br>
              <a:rPr kumimoji="0" lang="en-US" altLang="zh-CN" sz="2000">
                <a:solidFill>
                  <a:schemeClr val="tx1"/>
                </a:solidFill>
                <a:ea typeface="宋体" pitchFamily="2" charset="-122"/>
              </a:rPr>
            </a:br>
            <a:r>
              <a:rPr kumimoji="0" lang="en-US" altLang="zh-CN" sz="2000">
                <a:solidFill>
                  <a:schemeClr val="tx1"/>
                </a:solidFill>
                <a:ea typeface="宋体" pitchFamily="2" charset="-122"/>
              </a:rPr>
              <a:t>equation of state</a:t>
            </a:r>
            <a:r>
              <a:rPr kumimoji="0" lang="en-US" altLang="zh-CN" sz="2000" u="sng">
                <a:solidFill>
                  <a:schemeClr val="tx1"/>
                </a:solidFill>
                <a:ea typeface="宋体" pitchFamily="2" charset="-122"/>
              </a:rPr>
              <a:t/>
            </a:r>
            <a:br>
              <a:rPr kumimoji="0" lang="en-US" altLang="zh-CN" sz="2000" u="sng">
                <a:solidFill>
                  <a:schemeClr val="tx1"/>
                </a:solidFill>
                <a:ea typeface="宋体" pitchFamily="2" charset="-122"/>
              </a:rPr>
            </a:br>
            <a:endParaRPr kumimoji="0" lang="en-US" altLang="zh-CN" sz="2000" u="sng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5508625" y="2708275"/>
            <a:ext cx="343535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333399"/>
                </a:solidFill>
                <a:ea typeface="宋体" pitchFamily="2" charset="-122"/>
              </a:rPr>
              <a:t>supernova explosion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333399"/>
                </a:solidFill>
                <a:ea typeface="宋体" pitchFamily="2" charset="-122"/>
              </a:rPr>
              <a:t>proton-neutron star cooling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333399"/>
                </a:solidFill>
                <a:ea typeface="宋体" pitchFamily="2" charset="-122"/>
              </a:rPr>
              <a:t>neutron star properties</a:t>
            </a:r>
          </a:p>
          <a:p>
            <a:pPr>
              <a:lnSpc>
                <a:spcPct val="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333399"/>
                </a:solidFill>
                <a:ea typeface="宋体" pitchFamily="2" charset="-122"/>
              </a:rPr>
              <a:t>.</a:t>
            </a:r>
          </a:p>
          <a:p>
            <a:pPr>
              <a:lnSpc>
                <a:spcPct val="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333399"/>
                </a:solidFill>
                <a:ea typeface="宋体" pitchFamily="2" charset="-122"/>
              </a:rPr>
              <a:t>.</a:t>
            </a:r>
          </a:p>
          <a:p>
            <a:pPr>
              <a:lnSpc>
                <a:spcPct val="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333399"/>
                </a:solidFill>
                <a:ea typeface="宋体" pitchFamily="2" charset="-122"/>
              </a:rPr>
              <a:t>.</a:t>
            </a:r>
          </a:p>
        </p:txBody>
      </p:sp>
      <p:sp>
        <p:nvSpPr>
          <p:cNvPr id="284684" name="AutoShape 12"/>
          <p:cNvSpPr>
            <a:spLocks noChangeArrowheads="1"/>
          </p:cNvSpPr>
          <p:nvPr/>
        </p:nvSpPr>
        <p:spPr bwMode="auto">
          <a:xfrm>
            <a:off x="4800600" y="3200400"/>
            <a:ext cx="533400" cy="228600"/>
          </a:xfrm>
          <a:custGeom>
            <a:avLst/>
            <a:gdLst>
              <a:gd name="G0" fmla="+- 10537 0 0"/>
              <a:gd name="G1" fmla="+- 7976 0 0"/>
              <a:gd name="G2" fmla="+- 21600 0 7976"/>
              <a:gd name="G3" fmla="+- 10800 0 7976"/>
              <a:gd name="G4" fmla="+- 21600 0 10537"/>
              <a:gd name="G5" fmla="*/ G4 G3 10800"/>
              <a:gd name="G6" fmla="+- 21600 0 G5"/>
              <a:gd name="T0" fmla="*/ 10537 w 21600"/>
              <a:gd name="T1" fmla="*/ 0 h 21600"/>
              <a:gd name="T2" fmla="*/ 0 w 21600"/>
              <a:gd name="T3" fmla="*/ 10800 h 21600"/>
              <a:gd name="T4" fmla="*/ 1053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537" y="0"/>
                </a:moveTo>
                <a:lnTo>
                  <a:pt x="10537" y="7976"/>
                </a:lnTo>
                <a:lnTo>
                  <a:pt x="3375" y="7976"/>
                </a:lnTo>
                <a:lnTo>
                  <a:pt x="3375" y="13624"/>
                </a:lnTo>
                <a:lnTo>
                  <a:pt x="10537" y="13624"/>
                </a:lnTo>
                <a:lnTo>
                  <a:pt x="105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976"/>
                </a:moveTo>
                <a:lnTo>
                  <a:pt x="1350" y="13624"/>
                </a:lnTo>
                <a:lnTo>
                  <a:pt x="2700" y="13624"/>
                </a:lnTo>
                <a:lnTo>
                  <a:pt x="2700" y="7976"/>
                </a:lnTo>
                <a:close/>
              </a:path>
              <a:path w="21600" h="21600">
                <a:moveTo>
                  <a:pt x="0" y="7976"/>
                </a:moveTo>
                <a:lnTo>
                  <a:pt x="0" y="13624"/>
                </a:lnTo>
                <a:lnTo>
                  <a:pt x="675" y="13624"/>
                </a:lnTo>
                <a:lnTo>
                  <a:pt x="675" y="7976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4686" name="AutoShape 14"/>
          <p:cNvSpPr>
            <a:spLocks/>
          </p:cNvSpPr>
          <p:nvPr/>
        </p:nvSpPr>
        <p:spPr bwMode="auto">
          <a:xfrm>
            <a:off x="5334000" y="2819400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84689" name="Picture 17" descr="supernov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90" name="Text Box 18"/>
          <p:cNvSpPr txBox="1">
            <a:spLocks noChangeArrowheads="1"/>
          </p:cNvSpPr>
          <p:nvPr/>
        </p:nvSpPr>
        <p:spPr bwMode="auto">
          <a:xfrm>
            <a:off x="1116013" y="5013325"/>
            <a:ext cx="4144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what is the status of EOS ?</a:t>
            </a:r>
          </a:p>
        </p:txBody>
      </p:sp>
      <p:sp>
        <p:nvSpPr>
          <p:cNvPr id="284691" name="Text Box 19"/>
          <p:cNvSpPr txBox="1">
            <a:spLocks noChangeArrowheads="1"/>
          </p:cNvSpPr>
          <p:nvPr/>
        </p:nvSpPr>
        <p:spPr bwMode="auto">
          <a:xfrm>
            <a:off x="1042988" y="5516563"/>
            <a:ext cx="76374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i="1">
                <a:solidFill>
                  <a:srgbClr val="006600"/>
                </a:solidFill>
                <a:ea typeface="宋体" pitchFamily="2" charset="-122"/>
              </a:rPr>
              <a:t>For neutron stars, there are many EOS’s, but…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i="1">
                <a:solidFill>
                  <a:srgbClr val="006600"/>
                </a:solidFill>
                <a:ea typeface="宋体" pitchFamily="2" charset="-122"/>
              </a:rPr>
              <a:t>For supernovae, there are only a few EOS’s available</a:t>
            </a:r>
          </a:p>
        </p:txBody>
      </p:sp>
      <p:sp>
        <p:nvSpPr>
          <p:cNvPr id="284692" name="Line 20"/>
          <p:cNvSpPr>
            <a:spLocks noChangeShapeType="1"/>
          </p:cNvSpPr>
          <p:nvPr/>
        </p:nvSpPr>
        <p:spPr bwMode="auto">
          <a:xfrm>
            <a:off x="1187450" y="5445125"/>
            <a:ext cx="4724400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284693" name="Text Box 21"/>
          <p:cNvSpPr txBox="1">
            <a:spLocks noChangeArrowheads="1"/>
          </p:cNvSpPr>
          <p:nvPr/>
        </p:nvSpPr>
        <p:spPr bwMode="auto">
          <a:xfrm>
            <a:off x="827088" y="3860800"/>
            <a:ext cx="7535862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rgbClr val="FF9933"/>
                </a:solidFill>
                <a:latin typeface="Times New Roman" pitchFamily="18" charset="0"/>
                <a:ea typeface="宋体" pitchFamily="2" charset="-122"/>
              </a:rPr>
              <a:t>neutron star matter:  charge neutrality;   </a:t>
            </a:r>
            <a:r>
              <a:rPr lang="en-US" altLang="zh-CN" sz="2400" i="1">
                <a:solidFill>
                  <a:srgbClr val="FF9933"/>
                </a:solidFill>
                <a:latin typeface="Times New Roman" pitchFamily="18" charset="0"/>
                <a:ea typeface="宋体" pitchFamily="2" charset="-122"/>
                <a:sym typeface="Symbol" pitchFamily="18" charset="2"/>
              </a:rPr>
              <a:t></a:t>
            </a:r>
            <a:r>
              <a:rPr lang="en-US" altLang="zh-CN" sz="2400">
                <a:solidFill>
                  <a:srgbClr val="FF9933"/>
                </a:solidFill>
                <a:latin typeface="Times New Roman" pitchFamily="18" charset="0"/>
                <a:ea typeface="宋体" pitchFamily="2" charset="-122"/>
              </a:rPr>
              <a:t> equilibrium;  </a:t>
            </a:r>
            <a:r>
              <a:rPr lang="en-US" altLang="zh-CN" sz="2400" i="1">
                <a:solidFill>
                  <a:srgbClr val="FF9933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400" i="1">
                <a:solidFill>
                  <a:srgbClr val="FF99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~0</a:t>
            </a:r>
            <a:endParaRPr lang="en-US" altLang="zh-CN" sz="2400" i="1">
              <a:solidFill>
                <a:srgbClr val="FF9933"/>
              </a:solidFill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rgbClr val="FF9933"/>
                </a:solidFill>
                <a:latin typeface="Times New Roman" pitchFamily="18" charset="0"/>
                <a:ea typeface="宋体" pitchFamily="2" charset="-122"/>
              </a:rPr>
              <a:t>  supernova matter:   charge neutrality;  fixed fractions;  </a:t>
            </a:r>
            <a:r>
              <a:rPr lang="en-US" altLang="zh-CN" sz="2400" i="1">
                <a:solidFill>
                  <a:srgbClr val="FF9933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400" i="1">
                <a:solidFill>
                  <a:srgbClr val="FF9933"/>
                </a:solidFill>
                <a:latin typeface="Times New Roman" pitchFamily="18" charset="0"/>
                <a:ea typeface="宋体" pitchFamily="2" charset="-122"/>
                <a:sym typeface="Symbol" pitchFamily="18" charset="2"/>
              </a:rPr>
              <a:t>0</a:t>
            </a:r>
            <a:endParaRPr lang="en-US" altLang="zh-CN" sz="2400" i="1">
              <a:solidFill>
                <a:srgbClr val="FF9933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84694" name="Line 22"/>
          <p:cNvSpPr>
            <a:spLocks noChangeShapeType="1"/>
          </p:cNvSpPr>
          <p:nvPr/>
        </p:nvSpPr>
        <p:spPr bwMode="auto">
          <a:xfrm>
            <a:off x="1116013" y="4797425"/>
            <a:ext cx="2057400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284695" name="Line 23"/>
          <p:cNvSpPr>
            <a:spLocks noChangeShapeType="1"/>
          </p:cNvSpPr>
          <p:nvPr/>
        </p:nvSpPr>
        <p:spPr bwMode="auto">
          <a:xfrm>
            <a:off x="900113" y="4365625"/>
            <a:ext cx="2286000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608013" y="404813"/>
            <a:ext cx="41052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14FFB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Effects of </a:t>
            </a:r>
            <a:r>
              <a:rPr kumimoji="0" lang="en-US" altLang="zh-CN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宋体" pitchFamily="2" charset="-122"/>
              </a:rPr>
              <a:t>L</a:t>
            </a: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hyperons</a:t>
            </a:r>
          </a:p>
        </p:txBody>
      </p:sp>
      <p:pic>
        <p:nvPicPr>
          <p:cNvPr id="3584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32527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332898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13" name="Line 13"/>
          <p:cNvSpPr>
            <a:spLocks noChangeShapeType="1"/>
          </p:cNvSpPr>
          <p:nvPr/>
        </p:nvSpPr>
        <p:spPr bwMode="auto">
          <a:xfrm>
            <a:off x="6103938" y="528638"/>
            <a:ext cx="792162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414" name="Line 14"/>
          <p:cNvSpPr>
            <a:spLocks noChangeShapeType="1"/>
          </p:cNvSpPr>
          <p:nvPr/>
        </p:nvSpPr>
        <p:spPr bwMode="auto">
          <a:xfrm>
            <a:off x="6103938" y="960438"/>
            <a:ext cx="7921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7092950" y="260350"/>
            <a:ext cx="9461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>
                <a:solidFill>
                  <a:srgbClr val="336600"/>
                </a:solidFill>
                <a:latin typeface="Times New Roman" pitchFamily="18" charset="0"/>
                <a:ea typeface=""/>
              </a:rPr>
              <a:t>EOS2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>
                <a:solidFill>
                  <a:srgbClr val="336600"/>
                </a:solidFill>
                <a:latin typeface="Times New Roman" pitchFamily="18" charset="0"/>
                <a:ea typeface=""/>
              </a:rPr>
              <a:t>EOS3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773238"/>
            <a:ext cx="7416800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Clr>
                <a:srgbClr val="FF6699"/>
              </a:buClr>
              <a:buFont typeface="Wingdings" pitchFamily="2" charset="2"/>
              <a:buChar char="l"/>
            </a:pPr>
            <a:r>
              <a:rPr kumimoji="1" lang="en-US" altLang="zh-CN" sz="2800">
                <a:solidFill>
                  <a:srgbClr val="0000CC"/>
                </a:solidFill>
                <a:latin typeface="Comic Sans MS" pitchFamily="66" charset="0"/>
                <a:ea typeface=""/>
                <a:cs typeface=""/>
              </a:rPr>
              <a:t> Relativity is important at high density</a:t>
            </a: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49275"/>
            <a:ext cx="8229600" cy="57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Summary</a:t>
            </a:r>
            <a:endParaRPr lang="en-US" altLang="zh-CN" sz="28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193563" name="Rectangle 27"/>
          <p:cNvSpPr>
            <a:spLocks noChangeArrowheads="1"/>
          </p:cNvSpPr>
          <p:nvPr/>
        </p:nvSpPr>
        <p:spPr bwMode="auto">
          <a:xfrm>
            <a:off x="647700" y="4005263"/>
            <a:ext cx="849630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>
              <a:buFont typeface="Wingdings" pitchFamily="2" charset="2"/>
              <a:buNone/>
            </a:pPr>
            <a:endParaRPr lang="en-US" altLang="zh-CN"/>
          </a:p>
          <a:p>
            <a:pPr marL="469900" indent="-469900"/>
            <a:r>
              <a:rPr lang="en-US" altLang="zh-CN"/>
              <a:t> Exotic phases are quite uncertain</a:t>
            </a:r>
          </a:p>
        </p:txBody>
      </p:sp>
      <p:sp>
        <p:nvSpPr>
          <p:cNvPr id="193564" name="Rectangle 28"/>
          <p:cNvSpPr>
            <a:spLocks noChangeArrowheads="1"/>
          </p:cNvSpPr>
          <p:nvPr/>
        </p:nvSpPr>
        <p:spPr bwMode="auto">
          <a:xfrm>
            <a:off x="647700" y="2349500"/>
            <a:ext cx="84963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>
              <a:buFont typeface="Wingdings" pitchFamily="2" charset="2"/>
              <a:buNone/>
            </a:pPr>
            <a:endParaRPr lang="en-US" altLang="zh-CN" sz="2400"/>
          </a:p>
          <a:p>
            <a:pPr marL="469900" indent="-469900">
              <a:lnSpc>
                <a:spcPct val="90000"/>
              </a:lnSpc>
              <a:spcBef>
                <a:spcPct val="0"/>
              </a:spcBef>
            </a:pPr>
            <a:r>
              <a:rPr lang="en-US" altLang="zh-CN"/>
              <a:t> New versions of EOS tables are available</a:t>
            </a:r>
          </a:p>
          <a:p>
            <a:pPr marL="469900" indent="-46990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400"/>
              <a:t>       </a:t>
            </a:r>
            <a:r>
              <a:rPr lang="en-US" altLang="zh-CN" sz="2400" b="1" i="1">
                <a:solidFill>
                  <a:srgbClr val="336600"/>
                </a:solidFill>
                <a:latin typeface="Times New Roman" pitchFamily="18" charset="0"/>
                <a:ea typeface="宋体" pitchFamily="2" charset="-122"/>
              </a:rPr>
              <a:t>EOS2, EOS3  </a:t>
            </a:r>
            <a:endParaRPr lang="en-US" altLang="zh-CN" sz="2400"/>
          </a:p>
        </p:txBody>
      </p:sp>
      <p:sp>
        <p:nvSpPr>
          <p:cNvPr id="193565" name="Rectangle 29"/>
          <p:cNvSpPr>
            <a:spLocks noChangeArrowheads="1"/>
          </p:cNvSpPr>
          <p:nvPr/>
        </p:nvSpPr>
        <p:spPr bwMode="auto">
          <a:xfrm>
            <a:off x="647700" y="2997200"/>
            <a:ext cx="84963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>
              <a:buFont typeface="Wingdings" pitchFamily="2" charset="2"/>
              <a:buNone/>
            </a:pPr>
            <a:endParaRPr lang="en-US" altLang="zh-CN" sz="2400"/>
          </a:p>
          <a:p>
            <a:pPr marL="469900" indent="-469900"/>
            <a:r>
              <a:rPr lang="en-US" altLang="zh-CN">
                <a:latin typeface="Symbol" pitchFamily="18" charset="2"/>
              </a:rPr>
              <a:t> </a:t>
            </a:r>
            <a:r>
              <a:rPr lang="en-US" altLang="zh-CN" sz="3200">
                <a:latin typeface="Symbol" pitchFamily="18" charset="2"/>
              </a:rPr>
              <a:t>L</a:t>
            </a:r>
            <a:r>
              <a:rPr lang="en-US" altLang="zh-CN">
                <a:latin typeface="Symbol" pitchFamily="18" charset="2"/>
              </a:rPr>
              <a:t> </a:t>
            </a:r>
            <a:r>
              <a:rPr lang="en-US" altLang="zh-CN"/>
              <a:t>hyperon can soften EOS at high density</a:t>
            </a:r>
            <a:r>
              <a:rPr lang="en-US" altLang="zh-CN" sz="240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build="p"/>
      <p:bldP spid="193563" grpId="0"/>
      <p:bldP spid="193564" grpId="0"/>
      <p:bldP spid="1935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395288" y="404813"/>
            <a:ext cx="72834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EOS for </a:t>
            </a:r>
            <a:r>
              <a:rPr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supernovae</a:t>
            </a:r>
            <a:r>
              <a:rPr kumimoji="0" lang="en-US" altLang="zh-CN">
                <a:solidFill>
                  <a:schemeClr val="tx1"/>
                </a:solidFill>
                <a:ea typeface="宋体" pitchFamily="2" charset="-122"/>
              </a:rPr>
              <a:t> </a:t>
            </a:r>
          </a:p>
        </p:txBody>
      </p:sp>
      <p:grpSp>
        <p:nvGrpSpPr>
          <p:cNvPr id="341005" name="Group 13"/>
          <p:cNvGrpSpPr>
            <a:grpSpLocks/>
          </p:cNvGrpSpPr>
          <p:nvPr/>
        </p:nvGrpSpPr>
        <p:grpSpPr bwMode="auto">
          <a:xfrm>
            <a:off x="3744913" y="2276475"/>
            <a:ext cx="5399087" cy="3790950"/>
            <a:chOff x="2290" y="1201"/>
            <a:chExt cx="3401" cy="2388"/>
          </a:xfrm>
        </p:grpSpPr>
        <p:pic>
          <p:nvPicPr>
            <p:cNvPr id="3409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1298"/>
              <a:ext cx="3039" cy="2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1000" name="Line 8"/>
            <p:cNvSpPr>
              <a:spLocks noChangeShapeType="1"/>
            </p:cNvSpPr>
            <p:nvPr/>
          </p:nvSpPr>
          <p:spPr bwMode="auto">
            <a:xfrm>
              <a:off x="2561" y="3321"/>
              <a:ext cx="313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341001" name="Line 9"/>
            <p:cNvSpPr>
              <a:spLocks noChangeShapeType="1"/>
            </p:cNvSpPr>
            <p:nvPr/>
          </p:nvSpPr>
          <p:spPr bwMode="auto">
            <a:xfrm flipV="1">
              <a:off x="2573" y="1201"/>
              <a:ext cx="0" cy="21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341002" name="Text Box 10"/>
            <p:cNvSpPr txBox="1">
              <a:spLocks noChangeArrowheads="1"/>
            </p:cNvSpPr>
            <p:nvPr/>
          </p:nvSpPr>
          <p:spPr bwMode="auto">
            <a:xfrm>
              <a:off x="3606" y="2992"/>
              <a:ext cx="3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 b="1">
                  <a:solidFill>
                    <a:schemeClr val="hlin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Nuclei</a:t>
              </a:r>
            </a:p>
          </p:txBody>
        </p:sp>
        <p:sp>
          <p:nvSpPr>
            <p:cNvPr id="341003" name="Text Box 11"/>
            <p:cNvSpPr txBox="1">
              <a:spLocks noChangeArrowheads="1"/>
            </p:cNvSpPr>
            <p:nvPr/>
          </p:nvSpPr>
          <p:spPr bwMode="auto">
            <a:xfrm>
              <a:off x="3923" y="3339"/>
              <a:ext cx="6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宋体" pitchFamily="2" charset="-122"/>
                </a:rPr>
                <a:t>Density</a:t>
              </a:r>
            </a:p>
          </p:txBody>
        </p:sp>
        <p:sp>
          <p:nvSpPr>
            <p:cNvPr id="341004" name="Text Box 12"/>
            <p:cNvSpPr txBox="1">
              <a:spLocks noChangeArrowheads="1"/>
            </p:cNvSpPr>
            <p:nvPr/>
          </p:nvSpPr>
          <p:spPr bwMode="auto">
            <a:xfrm rot="16200000">
              <a:off x="1949" y="2047"/>
              <a:ext cx="9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宋体" pitchFamily="2" charset="-122"/>
                </a:rPr>
                <a:t>Temperature</a:t>
              </a:r>
            </a:p>
          </p:txBody>
        </p:sp>
      </p:grpSp>
      <p:sp>
        <p:nvSpPr>
          <p:cNvPr id="341007" name="Text Box 15"/>
          <p:cNvSpPr txBox="1">
            <a:spLocks noChangeArrowheads="1"/>
          </p:cNvSpPr>
          <p:nvPr/>
        </p:nvSpPr>
        <p:spPr bwMode="auto">
          <a:xfrm>
            <a:off x="900113" y="1557338"/>
            <a:ext cx="196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wide range</a:t>
            </a:r>
          </a:p>
        </p:txBody>
      </p:sp>
      <p:sp>
        <p:nvSpPr>
          <p:cNvPr id="341008" name="Text Box 16"/>
          <p:cNvSpPr txBox="1">
            <a:spLocks noChangeArrowheads="1"/>
          </p:cNvSpPr>
          <p:nvPr/>
        </p:nvSpPr>
        <p:spPr bwMode="auto">
          <a:xfrm>
            <a:off x="468313" y="2133600"/>
            <a:ext cx="321310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rgbClr val="006600"/>
                </a:solidFill>
                <a:ea typeface="宋体" pitchFamily="2" charset="-122"/>
              </a:rPr>
              <a:t>temperature  </a:t>
            </a:r>
            <a:r>
              <a:rPr lang="en-US" altLang="zh-CN" sz="24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(T):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rgbClr val="990000"/>
                </a:solidFill>
                <a:latin typeface="Times New Roman" pitchFamily="18" charset="0"/>
                <a:ea typeface="宋体" pitchFamily="2" charset="-122"/>
              </a:rPr>
              <a:t>    0  ~  100  MeV</a:t>
            </a:r>
            <a:endParaRPr lang="en-US" altLang="zh-CN" sz="2400">
              <a:solidFill>
                <a:srgbClr val="006600"/>
              </a:solidFill>
              <a:ea typeface="宋体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rgbClr val="006600"/>
                </a:solidFill>
                <a:ea typeface="宋体" pitchFamily="2" charset="-122"/>
              </a:rPr>
              <a:t>proton fraction  </a:t>
            </a:r>
            <a:r>
              <a:rPr lang="en-US" altLang="zh-CN" sz="24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(Yp):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rgbClr val="006600"/>
                </a:solidFill>
                <a:ea typeface="宋体" pitchFamily="2" charset="-122"/>
              </a:rPr>
              <a:t>    </a:t>
            </a:r>
            <a:r>
              <a:rPr lang="en-US" altLang="zh-CN" sz="2400" b="1">
                <a:solidFill>
                  <a:srgbClr val="990000"/>
                </a:solidFill>
                <a:latin typeface="Times New Roman" pitchFamily="18" charset="0"/>
                <a:ea typeface="宋体" pitchFamily="2" charset="-122"/>
              </a:rPr>
              <a:t>0  ~  0.6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rgbClr val="006600"/>
                </a:solidFill>
                <a:ea typeface="宋体" pitchFamily="2" charset="-122"/>
              </a:rPr>
              <a:t>density </a:t>
            </a:r>
            <a:r>
              <a:rPr lang="en-US" altLang="zh-CN" sz="24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sz="3200">
                <a:solidFill>
                  <a:srgbClr val="006600"/>
                </a:solidFill>
                <a:latin typeface="Symbol" pitchFamily="18" charset="2"/>
                <a:ea typeface="宋体" pitchFamily="2" charset="-122"/>
              </a:rPr>
              <a:t>r</a:t>
            </a:r>
            <a:r>
              <a:rPr lang="en-US" altLang="zh-CN" sz="3200" baseline="-25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B</a:t>
            </a:r>
            <a:r>
              <a:rPr lang="en-US" altLang="zh-CN" sz="24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):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rgbClr val="990000"/>
                </a:solidFill>
                <a:latin typeface="Times New Roman" pitchFamily="18" charset="0"/>
                <a:ea typeface="宋体" pitchFamily="2" charset="-122"/>
              </a:rPr>
              <a:t>    10</a:t>
            </a:r>
            <a:r>
              <a:rPr lang="en-US" altLang="zh-CN" sz="2400" b="1" baseline="30000">
                <a:solidFill>
                  <a:srgbClr val="990000"/>
                </a:solidFill>
                <a:latin typeface="Times New Roman" pitchFamily="18" charset="0"/>
                <a:ea typeface="宋体" pitchFamily="2" charset="-122"/>
              </a:rPr>
              <a:t>5</a:t>
            </a:r>
            <a:r>
              <a:rPr lang="en-US" altLang="zh-CN" sz="2400" b="1">
                <a:solidFill>
                  <a:srgbClr val="990000"/>
                </a:solidFill>
                <a:latin typeface="Times New Roman" pitchFamily="18" charset="0"/>
                <a:ea typeface="宋体" pitchFamily="2" charset="-122"/>
              </a:rPr>
              <a:t>  ~  10</a:t>
            </a:r>
            <a:r>
              <a:rPr lang="en-US" altLang="zh-CN" sz="2400" b="1" baseline="30000">
                <a:solidFill>
                  <a:srgbClr val="990000"/>
                </a:solidFill>
                <a:latin typeface="Times New Roman" pitchFamily="18" charset="0"/>
                <a:ea typeface="宋体" pitchFamily="2" charset="-122"/>
              </a:rPr>
              <a:t>16  </a:t>
            </a:r>
            <a:r>
              <a:rPr lang="en-US" altLang="zh-CN" sz="2400" b="1">
                <a:solidFill>
                  <a:srgbClr val="990000"/>
                </a:solidFill>
                <a:latin typeface="Times New Roman" pitchFamily="18" charset="0"/>
                <a:ea typeface="宋体" pitchFamily="2" charset="-122"/>
              </a:rPr>
              <a:t>g/cm</a:t>
            </a:r>
            <a:r>
              <a:rPr lang="en-US" altLang="zh-CN" sz="2400" b="1" baseline="30000">
                <a:solidFill>
                  <a:srgbClr val="990000"/>
                </a:solidFill>
                <a:latin typeface="Times New Roman" pitchFamily="18" charset="0"/>
                <a:ea typeface="宋体" pitchFamily="2" charset="-122"/>
              </a:rPr>
              <a:t>3</a:t>
            </a:r>
            <a:endParaRPr lang="en-US" altLang="zh-CN" sz="2400" b="1">
              <a:solidFill>
                <a:srgbClr val="990000"/>
              </a:solidFill>
              <a:latin typeface="Times New Roman" pitchFamily="18" charset="0"/>
              <a:ea typeface="宋体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2400">
              <a:solidFill>
                <a:srgbClr val="006600"/>
              </a:solidFill>
              <a:ea typeface="宋体" pitchFamily="2" charset="-122"/>
            </a:endParaRPr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971550" y="2060575"/>
            <a:ext cx="1800225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395288" y="404813"/>
            <a:ext cx="72834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Models used for EOS</a:t>
            </a:r>
            <a:endParaRPr kumimoji="0" lang="en-US" altLang="zh-CN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1187450" y="1773238"/>
            <a:ext cx="2368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>
                <a:solidFill>
                  <a:srgbClr val="006600"/>
                </a:solidFill>
                <a:ea typeface="宋体" pitchFamily="2" charset="-122"/>
              </a:rPr>
              <a:t>uniform matter</a:t>
            </a:r>
          </a:p>
        </p:txBody>
      </p:sp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1739900" y="2913063"/>
            <a:ext cx="40814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RMF</a:t>
            </a:r>
            <a:r>
              <a:rPr kumimoji="0" lang="en-US" altLang="zh-CN" sz="2400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 (relativistic Mean Field)</a:t>
            </a:r>
          </a:p>
        </p:txBody>
      </p:sp>
      <p:sp>
        <p:nvSpPr>
          <p:cNvPr id="327685" name="AutoShape 5"/>
          <p:cNvSpPr>
            <a:spLocks noChangeArrowheads="1"/>
          </p:cNvSpPr>
          <p:nvPr/>
        </p:nvSpPr>
        <p:spPr bwMode="auto">
          <a:xfrm>
            <a:off x="4376738" y="1676400"/>
            <a:ext cx="2209800" cy="1066800"/>
          </a:xfrm>
          <a:prstGeom prst="roundRect">
            <a:avLst>
              <a:gd name="adj" fmla="val 41667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687" name="Rectangle 7"/>
          <p:cNvSpPr>
            <a:spLocks noChangeArrowheads="1"/>
          </p:cNvSpPr>
          <p:nvPr/>
        </p:nvSpPr>
        <p:spPr bwMode="auto">
          <a:xfrm>
            <a:off x="1403350" y="2276475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000" i="1">
                <a:solidFill>
                  <a:srgbClr val="CC00CC"/>
                </a:solidFill>
                <a:ea typeface="宋体" pitchFamily="2" charset="-122"/>
              </a:rPr>
              <a:t>at high density</a:t>
            </a:r>
            <a:endParaRPr kumimoji="0" lang="en-US" altLang="zh-CN" sz="20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327688" name="Oval 8"/>
          <p:cNvSpPr>
            <a:spLocks noChangeArrowheads="1"/>
          </p:cNvSpPr>
          <p:nvPr/>
        </p:nvSpPr>
        <p:spPr bwMode="auto">
          <a:xfrm>
            <a:off x="7315200" y="198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689" name="Oval 9"/>
          <p:cNvSpPr>
            <a:spLocks noChangeArrowheads="1"/>
          </p:cNvSpPr>
          <p:nvPr/>
        </p:nvSpPr>
        <p:spPr bwMode="auto">
          <a:xfrm>
            <a:off x="7315200" y="228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690" name="Text Box 10"/>
          <p:cNvSpPr txBox="1">
            <a:spLocks noChangeArrowheads="1"/>
          </p:cNvSpPr>
          <p:nvPr/>
        </p:nvSpPr>
        <p:spPr bwMode="auto">
          <a:xfrm>
            <a:off x="7239000" y="2286000"/>
            <a:ext cx="24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5486400" y="1600200"/>
            <a:ext cx="14478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   .     . 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.     .    .   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   .     .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.     .    .   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   .     .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.     .     .</a:t>
            </a:r>
          </a:p>
        </p:txBody>
      </p:sp>
      <p:sp>
        <p:nvSpPr>
          <p:cNvPr id="327692" name="Oval 12"/>
          <p:cNvSpPr>
            <a:spLocks noChangeArrowheads="1"/>
          </p:cNvSpPr>
          <p:nvPr/>
        </p:nvSpPr>
        <p:spPr bwMode="auto">
          <a:xfrm>
            <a:off x="6357938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693" name="Oval 13"/>
          <p:cNvSpPr>
            <a:spLocks noChangeArrowheads="1"/>
          </p:cNvSpPr>
          <p:nvPr/>
        </p:nvSpPr>
        <p:spPr bwMode="auto">
          <a:xfrm>
            <a:off x="5900738" y="2057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694" name="Oval 14"/>
          <p:cNvSpPr>
            <a:spLocks noChangeArrowheads="1"/>
          </p:cNvSpPr>
          <p:nvPr/>
        </p:nvSpPr>
        <p:spPr bwMode="auto">
          <a:xfrm>
            <a:off x="6357938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695" name="Oval 15"/>
          <p:cNvSpPr>
            <a:spLocks noChangeArrowheads="1"/>
          </p:cNvSpPr>
          <p:nvPr/>
        </p:nvSpPr>
        <p:spPr bwMode="auto">
          <a:xfrm>
            <a:off x="5900738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696" name="Oval 16"/>
          <p:cNvSpPr>
            <a:spLocks noChangeArrowheads="1"/>
          </p:cNvSpPr>
          <p:nvPr/>
        </p:nvSpPr>
        <p:spPr bwMode="auto">
          <a:xfrm>
            <a:off x="6129338" y="228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697" name="Oval 17"/>
          <p:cNvSpPr>
            <a:spLocks noChangeArrowheads="1"/>
          </p:cNvSpPr>
          <p:nvPr/>
        </p:nvSpPr>
        <p:spPr bwMode="auto">
          <a:xfrm>
            <a:off x="5672138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698" name="Oval 18"/>
          <p:cNvSpPr>
            <a:spLocks noChangeArrowheads="1"/>
          </p:cNvSpPr>
          <p:nvPr/>
        </p:nvSpPr>
        <p:spPr bwMode="auto">
          <a:xfrm>
            <a:off x="6129338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699" name="Oval 19"/>
          <p:cNvSpPr>
            <a:spLocks noChangeArrowheads="1"/>
          </p:cNvSpPr>
          <p:nvPr/>
        </p:nvSpPr>
        <p:spPr bwMode="auto">
          <a:xfrm>
            <a:off x="5672138" y="228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00" name="Oval 20"/>
          <p:cNvSpPr>
            <a:spLocks noChangeArrowheads="1"/>
          </p:cNvSpPr>
          <p:nvPr/>
        </p:nvSpPr>
        <p:spPr bwMode="auto">
          <a:xfrm>
            <a:off x="5672138" y="182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01" name="Oval 21"/>
          <p:cNvSpPr>
            <a:spLocks noChangeArrowheads="1"/>
          </p:cNvSpPr>
          <p:nvPr/>
        </p:nvSpPr>
        <p:spPr bwMode="auto">
          <a:xfrm>
            <a:off x="6129338" y="182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02" name="Text Box 22"/>
          <p:cNvSpPr txBox="1">
            <a:spLocks noChangeArrowheads="1"/>
          </p:cNvSpPr>
          <p:nvPr/>
        </p:nvSpPr>
        <p:spPr bwMode="auto">
          <a:xfrm>
            <a:off x="4300538" y="1600200"/>
            <a:ext cx="16002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      .     .     .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.  .     .     .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      .     .     .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.  .     .     .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      .     .     .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   .     .     .</a:t>
            </a:r>
          </a:p>
        </p:txBody>
      </p:sp>
      <p:sp>
        <p:nvSpPr>
          <p:cNvPr id="327703" name="Oval 23"/>
          <p:cNvSpPr>
            <a:spLocks noChangeArrowheads="1"/>
          </p:cNvSpPr>
          <p:nvPr/>
        </p:nvSpPr>
        <p:spPr bwMode="auto">
          <a:xfrm>
            <a:off x="5367338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04" name="Oval 24"/>
          <p:cNvSpPr>
            <a:spLocks noChangeArrowheads="1"/>
          </p:cNvSpPr>
          <p:nvPr/>
        </p:nvSpPr>
        <p:spPr bwMode="auto">
          <a:xfrm>
            <a:off x="4910138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05" name="Oval 25"/>
          <p:cNvSpPr>
            <a:spLocks noChangeArrowheads="1"/>
          </p:cNvSpPr>
          <p:nvPr/>
        </p:nvSpPr>
        <p:spPr bwMode="auto">
          <a:xfrm>
            <a:off x="5367338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06" name="Oval 26"/>
          <p:cNvSpPr>
            <a:spLocks noChangeArrowheads="1"/>
          </p:cNvSpPr>
          <p:nvPr/>
        </p:nvSpPr>
        <p:spPr bwMode="auto">
          <a:xfrm>
            <a:off x="4910138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07" name="Oval 27"/>
          <p:cNvSpPr>
            <a:spLocks noChangeArrowheads="1"/>
          </p:cNvSpPr>
          <p:nvPr/>
        </p:nvSpPr>
        <p:spPr bwMode="auto">
          <a:xfrm>
            <a:off x="5138738" y="228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08" name="Oval 28"/>
          <p:cNvSpPr>
            <a:spLocks noChangeArrowheads="1"/>
          </p:cNvSpPr>
          <p:nvPr/>
        </p:nvSpPr>
        <p:spPr bwMode="auto">
          <a:xfrm>
            <a:off x="4681538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09" name="Oval 29"/>
          <p:cNvSpPr>
            <a:spLocks noChangeArrowheads="1"/>
          </p:cNvSpPr>
          <p:nvPr/>
        </p:nvSpPr>
        <p:spPr bwMode="auto">
          <a:xfrm>
            <a:off x="5138738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10" name="Oval 30"/>
          <p:cNvSpPr>
            <a:spLocks noChangeArrowheads="1"/>
          </p:cNvSpPr>
          <p:nvPr/>
        </p:nvSpPr>
        <p:spPr bwMode="auto">
          <a:xfrm>
            <a:off x="4681538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11" name="Oval 31"/>
          <p:cNvSpPr>
            <a:spLocks noChangeArrowheads="1"/>
          </p:cNvSpPr>
          <p:nvPr/>
        </p:nvSpPr>
        <p:spPr bwMode="auto">
          <a:xfrm>
            <a:off x="4681538" y="182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12" name="Oval 32"/>
          <p:cNvSpPr>
            <a:spLocks noChangeArrowheads="1"/>
          </p:cNvSpPr>
          <p:nvPr/>
        </p:nvSpPr>
        <p:spPr bwMode="auto">
          <a:xfrm>
            <a:off x="5138738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13" name="Oval 33"/>
          <p:cNvSpPr>
            <a:spLocks noChangeArrowheads="1"/>
          </p:cNvSpPr>
          <p:nvPr/>
        </p:nvSpPr>
        <p:spPr bwMode="auto">
          <a:xfrm>
            <a:off x="4452938" y="228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14" name="Oval 34"/>
          <p:cNvSpPr>
            <a:spLocks noChangeArrowheads="1"/>
          </p:cNvSpPr>
          <p:nvPr/>
        </p:nvSpPr>
        <p:spPr bwMode="auto">
          <a:xfrm>
            <a:off x="57150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15" name="Text Box 35"/>
          <p:cNvSpPr txBox="1">
            <a:spLocks noChangeArrowheads="1"/>
          </p:cNvSpPr>
          <p:nvPr/>
        </p:nvSpPr>
        <p:spPr bwMode="auto">
          <a:xfrm>
            <a:off x="7391400" y="1793875"/>
            <a:ext cx="7969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proton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neutron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electron</a:t>
            </a:r>
            <a:endParaRPr kumimoji="0" lang="en-US" altLang="zh-CN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27716" name="AutoShape 36"/>
          <p:cNvSpPr>
            <a:spLocks noChangeArrowheads="1"/>
          </p:cNvSpPr>
          <p:nvPr/>
        </p:nvSpPr>
        <p:spPr bwMode="auto">
          <a:xfrm>
            <a:off x="3843338" y="22860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17" name="AutoShape 37"/>
          <p:cNvSpPr>
            <a:spLocks noChangeArrowheads="1"/>
          </p:cNvSpPr>
          <p:nvPr/>
        </p:nvSpPr>
        <p:spPr bwMode="auto">
          <a:xfrm>
            <a:off x="611188" y="2133600"/>
            <a:ext cx="304800" cy="304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18" name="Text Box 38"/>
          <p:cNvSpPr txBox="1">
            <a:spLocks noChangeArrowheads="1"/>
          </p:cNvSpPr>
          <p:nvPr/>
        </p:nvSpPr>
        <p:spPr bwMode="auto">
          <a:xfrm>
            <a:off x="971550" y="4149725"/>
            <a:ext cx="29765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>
                <a:solidFill>
                  <a:srgbClr val="006600"/>
                </a:solidFill>
                <a:ea typeface="宋体" pitchFamily="2" charset="-122"/>
              </a:rPr>
              <a:t>non-uniform matter</a:t>
            </a:r>
          </a:p>
        </p:txBody>
      </p:sp>
      <p:sp>
        <p:nvSpPr>
          <p:cNvPr id="327719" name="Text Box 39"/>
          <p:cNvSpPr txBox="1">
            <a:spLocks noChangeArrowheads="1"/>
          </p:cNvSpPr>
          <p:nvPr/>
        </p:nvSpPr>
        <p:spPr bwMode="auto">
          <a:xfrm>
            <a:off x="1403350" y="5445125"/>
            <a:ext cx="5308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RMF  +  </a:t>
            </a:r>
            <a:r>
              <a:rPr kumimoji="0" lang="en-US" altLang="zh-CN" sz="2400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Thomas-Fermi approximation</a:t>
            </a:r>
          </a:p>
        </p:txBody>
      </p:sp>
      <p:sp>
        <p:nvSpPr>
          <p:cNvPr id="327720" name="Rectangle 40"/>
          <p:cNvSpPr>
            <a:spLocks noChangeArrowheads="1"/>
          </p:cNvSpPr>
          <p:nvPr/>
        </p:nvSpPr>
        <p:spPr bwMode="auto">
          <a:xfrm>
            <a:off x="1557338" y="5638800"/>
            <a:ext cx="21764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721" name="Rectangle 41"/>
          <p:cNvSpPr>
            <a:spLocks noChangeArrowheads="1"/>
          </p:cNvSpPr>
          <p:nvPr/>
        </p:nvSpPr>
        <p:spPr bwMode="auto">
          <a:xfrm>
            <a:off x="1476375" y="47244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000" i="1">
                <a:solidFill>
                  <a:srgbClr val="CC00CC"/>
                </a:solidFill>
                <a:ea typeface="宋体" pitchFamily="2" charset="-122"/>
              </a:rPr>
              <a:t>at low density</a:t>
            </a:r>
            <a:endParaRPr kumimoji="0" lang="en-US" altLang="zh-CN" sz="20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327722" name="AutoShape 42"/>
          <p:cNvSpPr>
            <a:spLocks noChangeArrowheads="1"/>
          </p:cNvSpPr>
          <p:nvPr/>
        </p:nvSpPr>
        <p:spPr bwMode="auto">
          <a:xfrm>
            <a:off x="3886200" y="46482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23" name="AutoShape 43"/>
          <p:cNvSpPr>
            <a:spLocks noChangeArrowheads="1"/>
          </p:cNvSpPr>
          <p:nvPr/>
        </p:nvSpPr>
        <p:spPr bwMode="auto">
          <a:xfrm>
            <a:off x="611188" y="4508500"/>
            <a:ext cx="304800" cy="304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24" name="AutoShape 44"/>
          <p:cNvSpPr>
            <a:spLocks noChangeArrowheads="1"/>
          </p:cNvSpPr>
          <p:nvPr/>
        </p:nvSpPr>
        <p:spPr bwMode="auto">
          <a:xfrm>
            <a:off x="4343400" y="4114800"/>
            <a:ext cx="2209800" cy="1066800"/>
          </a:xfrm>
          <a:prstGeom prst="roundRect">
            <a:avLst>
              <a:gd name="adj" fmla="val 41667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25" name="Oval 45"/>
          <p:cNvSpPr>
            <a:spLocks noChangeArrowheads="1"/>
          </p:cNvSpPr>
          <p:nvPr/>
        </p:nvSpPr>
        <p:spPr bwMode="auto">
          <a:xfrm flipV="1">
            <a:off x="73152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26" name="Oval 46"/>
          <p:cNvSpPr>
            <a:spLocks noChangeArrowheads="1"/>
          </p:cNvSpPr>
          <p:nvPr/>
        </p:nvSpPr>
        <p:spPr bwMode="auto">
          <a:xfrm>
            <a:off x="73152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27" name="Text Box 47"/>
          <p:cNvSpPr txBox="1">
            <a:spLocks noChangeArrowheads="1"/>
          </p:cNvSpPr>
          <p:nvPr/>
        </p:nvSpPr>
        <p:spPr bwMode="auto">
          <a:xfrm>
            <a:off x="7239000" y="5105400"/>
            <a:ext cx="24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  <p:sp>
        <p:nvSpPr>
          <p:cNvPr id="327728" name="Text Box 48"/>
          <p:cNvSpPr txBox="1">
            <a:spLocks noChangeArrowheads="1"/>
          </p:cNvSpPr>
          <p:nvPr/>
        </p:nvSpPr>
        <p:spPr bwMode="auto">
          <a:xfrm>
            <a:off x="5508625" y="4005263"/>
            <a:ext cx="12192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   .     . 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.     .    .   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         .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.          .   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   .     .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.     .     .</a:t>
            </a:r>
          </a:p>
        </p:txBody>
      </p:sp>
      <p:sp>
        <p:nvSpPr>
          <p:cNvPr id="327729" name="Oval 49"/>
          <p:cNvSpPr>
            <a:spLocks noChangeArrowheads="1"/>
          </p:cNvSpPr>
          <p:nvPr/>
        </p:nvSpPr>
        <p:spPr bwMode="auto">
          <a:xfrm>
            <a:off x="62484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30" name="Oval 50"/>
          <p:cNvSpPr>
            <a:spLocks noChangeArrowheads="1"/>
          </p:cNvSpPr>
          <p:nvPr/>
        </p:nvSpPr>
        <p:spPr bwMode="auto">
          <a:xfrm>
            <a:off x="5562600" y="49530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31" name="Oval 51"/>
          <p:cNvSpPr>
            <a:spLocks noChangeArrowheads="1"/>
          </p:cNvSpPr>
          <p:nvPr/>
        </p:nvSpPr>
        <p:spPr bwMode="auto">
          <a:xfrm>
            <a:off x="6248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32" name="Oval 52"/>
          <p:cNvSpPr>
            <a:spLocks noChangeArrowheads="1"/>
          </p:cNvSpPr>
          <p:nvPr/>
        </p:nvSpPr>
        <p:spPr bwMode="auto">
          <a:xfrm>
            <a:off x="5795963" y="4868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33" name="Oval 53"/>
          <p:cNvSpPr>
            <a:spLocks noChangeArrowheads="1"/>
          </p:cNvSpPr>
          <p:nvPr/>
        </p:nvSpPr>
        <p:spPr bwMode="auto">
          <a:xfrm>
            <a:off x="60198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34" name="Oval 54"/>
          <p:cNvSpPr>
            <a:spLocks noChangeArrowheads="1"/>
          </p:cNvSpPr>
          <p:nvPr/>
        </p:nvSpPr>
        <p:spPr bwMode="auto">
          <a:xfrm>
            <a:off x="60198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35" name="Oval 55"/>
          <p:cNvSpPr>
            <a:spLocks noChangeArrowheads="1"/>
          </p:cNvSpPr>
          <p:nvPr/>
        </p:nvSpPr>
        <p:spPr bwMode="auto">
          <a:xfrm>
            <a:off x="5562600" y="4648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36" name="Oval 56"/>
          <p:cNvSpPr>
            <a:spLocks noChangeArrowheads="1"/>
          </p:cNvSpPr>
          <p:nvPr/>
        </p:nvSpPr>
        <p:spPr bwMode="auto">
          <a:xfrm>
            <a:off x="54864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37" name="Text Box 57"/>
          <p:cNvSpPr txBox="1">
            <a:spLocks noChangeArrowheads="1"/>
          </p:cNvSpPr>
          <p:nvPr/>
        </p:nvSpPr>
        <p:spPr bwMode="auto">
          <a:xfrm>
            <a:off x="4356100" y="4005263"/>
            <a:ext cx="1600200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      .     .  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.  .     .      .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            .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.  .     .      .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      .     .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  .     .       .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b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      .     .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zh-CN" sz="20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27738" name="Oval 58"/>
          <p:cNvSpPr>
            <a:spLocks noChangeArrowheads="1"/>
          </p:cNvSpPr>
          <p:nvPr/>
        </p:nvSpPr>
        <p:spPr bwMode="auto">
          <a:xfrm>
            <a:off x="52578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39" name="Oval 59"/>
          <p:cNvSpPr>
            <a:spLocks noChangeArrowheads="1"/>
          </p:cNvSpPr>
          <p:nvPr/>
        </p:nvSpPr>
        <p:spPr bwMode="auto">
          <a:xfrm>
            <a:off x="48006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40" name="Oval 60"/>
          <p:cNvSpPr>
            <a:spLocks noChangeArrowheads="1"/>
          </p:cNvSpPr>
          <p:nvPr/>
        </p:nvSpPr>
        <p:spPr bwMode="auto">
          <a:xfrm>
            <a:off x="52578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41" name="Oval 61"/>
          <p:cNvSpPr>
            <a:spLocks noChangeArrowheads="1"/>
          </p:cNvSpPr>
          <p:nvPr/>
        </p:nvSpPr>
        <p:spPr bwMode="auto">
          <a:xfrm>
            <a:off x="48006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42" name="Oval 62"/>
          <p:cNvSpPr>
            <a:spLocks noChangeArrowheads="1"/>
          </p:cNvSpPr>
          <p:nvPr/>
        </p:nvSpPr>
        <p:spPr bwMode="auto">
          <a:xfrm>
            <a:off x="50292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43" name="Oval 63"/>
          <p:cNvSpPr>
            <a:spLocks noChangeArrowheads="1"/>
          </p:cNvSpPr>
          <p:nvPr/>
        </p:nvSpPr>
        <p:spPr bwMode="auto">
          <a:xfrm>
            <a:off x="4572000" y="50133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44" name="Oval 64"/>
          <p:cNvSpPr>
            <a:spLocks noChangeArrowheads="1"/>
          </p:cNvSpPr>
          <p:nvPr/>
        </p:nvSpPr>
        <p:spPr bwMode="auto">
          <a:xfrm>
            <a:off x="50292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45" name="Oval 65"/>
          <p:cNvSpPr>
            <a:spLocks noChangeArrowheads="1"/>
          </p:cNvSpPr>
          <p:nvPr/>
        </p:nvSpPr>
        <p:spPr bwMode="auto">
          <a:xfrm>
            <a:off x="4572000" y="42211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46" name="Oval 66"/>
          <p:cNvSpPr>
            <a:spLocks noChangeArrowheads="1"/>
          </p:cNvSpPr>
          <p:nvPr/>
        </p:nvSpPr>
        <p:spPr bwMode="auto">
          <a:xfrm>
            <a:off x="43434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47" name="Oval 67"/>
          <p:cNvSpPr>
            <a:spLocks noChangeArrowheads="1"/>
          </p:cNvSpPr>
          <p:nvPr/>
        </p:nvSpPr>
        <p:spPr bwMode="auto">
          <a:xfrm>
            <a:off x="6477000" y="4648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48" name="Text Box 68"/>
          <p:cNvSpPr txBox="1">
            <a:spLocks noChangeArrowheads="1"/>
          </p:cNvSpPr>
          <p:nvPr/>
        </p:nvSpPr>
        <p:spPr bwMode="auto">
          <a:xfrm>
            <a:off x="7451725" y="4076700"/>
            <a:ext cx="796925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nuclei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alpha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proton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neutron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400" b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electron</a:t>
            </a:r>
            <a:endParaRPr kumimoji="0" lang="en-US" altLang="zh-CN" sz="14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27749" name="Oval 69"/>
          <p:cNvSpPr>
            <a:spLocks noChangeArrowheads="1"/>
          </p:cNvSpPr>
          <p:nvPr/>
        </p:nvSpPr>
        <p:spPr bwMode="auto">
          <a:xfrm>
            <a:off x="5795963" y="4437063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50" name="Oval 70"/>
          <p:cNvSpPr>
            <a:spLocks noChangeArrowheads="1"/>
          </p:cNvSpPr>
          <p:nvPr/>
        </p:nvSpPr>
        <p:spPr bwMode="auto">
          <a:xfrm>
            <a:off x="4648200" y="4419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51" name="Oval 71"/>
          <p:cNvSpPr>
            <a:spLocks noChangeArrowheads="1"/>
          </p:cNvSpPr>
          <p:nvPr/>
        </p:nvSpPr>
        <p:spPr bwMode="auto">
          <a:xfrm>
            <a:off x="4932363" y="4221163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52" name="Oval 72"/>
          <p:cNvSpPr>
            <a:spLocks noChangeArrowheads="1"/>
          </p:cNvSpPr>
          <p:nvPr/>
        </p:nvSpPr>
        <p:spPr bwMode="auto">
          <a:xfrm>
            <a:off x="5943600" y="41910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53" name="Oval 73"/>
          <p:cNvSpPr>
            <a:spLocks noChangeArrowheads="1"/>
          </p:cNvSpPr>
          <p:nvPr/>
        </p:nvSpPr>
        <p:spPr bwMode="auto">
          <a:xfrm>
            <a:off x="7239000" y="41910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54" name="Oval 74"/>
          <p:cNvSpPr>
            <a:spLocks noChangeArrowheads="1"/>
          </p:cNvSpPr>
          <p:nvPr/>
        </p:nvSpPr>
        <p:spPr bwMode="auto">
          <a:xfrm>
            <a:off x="7269163" y="4581525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57" name="Line 77"/>
          <p:cNvSpPr>
            <a:spLocks noChangeShapeType="1"/>
          </p:cNvSpPr>
          <p:nvPr/>
        </p:nvSpPr>
        <p:spPr bwMode="auto">
          <a:xfrm>
            <a:off x="1835150" y="3429000"/>
            <a:ext cx="3889375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27758" name="Line 78"/>
          <p:cNvSpPr>
            <a:spLocks noChangeShapeType="1"/>
          </p:cNvSpPr>
          <p:nvPr/>
        </p:nvSpPr>
        <p:spPr bwMode="auto">
          <a:xfrm>
            <a:off x="1476375" y="5949950"/>
            <a:ext cx="5183188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395288" y="404813"/>
            <a:ext cx="72834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Why prefer the RMF theory ?</a:t>
            </a:r>
            <a:endParaRPr kumimoji="0" lang="en-US" altLang="zh-CN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2051050" y="1628775"/>
            <a:ext cx="431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nuclear many-body methods</a:t>
            </a: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323850" y="3357563"/>
            <a:ext cx="38163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Shell Model</a:t>
            </a:r>
          </a:p>
          <a:p>
            <a:pPr algn="ctr">
              <a:lnSpc>
                <a:spcPct val="1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Skyrme-Hartree-Fock</a:t>
            </a:r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 (</a:t>
            </a:r>
            <a:r>
              <a:rPr lang="en-US" altLang="zh-CN" sz="2000" b="1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SHF</a:t>
            </a:r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) </a:t>
            </a:r>
          </a:p>
          <a:p>
            <a:pPr algn="ctr">
              <a:lnSpc>
                <a:spcPct val="1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Brueckner-Hartree-Fock (</a:t>
            </a:r>
            <a:r>
              <a:rPr lang="en-US" altLang="zh-CN" sz="2000" b="1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BHF</a:t>
            </a:r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)</a:t>
            </a:r>
          </a:p>
          <a:p>
            <a:pPr algn="ctr">
              <a:lnSpc>
                <a:spcPct val="1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...</a:t>
            </a:r>
          </a:p>
        </p:txBody>
      </p:sp>
      <p:sp>
        <p:nvSpPr>
          <p:cNvPr id="342023" name="Line 7"/>
          <p:cNvSpPr>
            <a:spLocks noChangeShapeType="1"/>
          </p:cNvSpPr>
          <p:nvPr/>
        </p:nvSpPr>
        <p:spPr bwMode="auto">
          <a:xfrm>
            <a:off x="2124075" y="2060575"/>
            <a:ext cx="4176713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42045" name="Line 29"/>
          <p:cNvSpPr>
            <a:spLocks noChangeShapeType="1"/>
          </p:cNvSpPr>
          <p:nvPr/>
        </p:nvSpPr>
        <p:spPr bwMode="auto">
          <a:xfrm>
            <a:off x="4211638" y="2276475"/>
            <a:ext cx="0" cy="33845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42046" name="Rectangle 30"/>
          <p:cNvSpPr>
            <a:spLocks noChangeArrowheads="1"/>
          </p:cNvSpPr>
          <p:nvPr/>
        </p:nvSpPr>
        <p:spPr bwMode="auto">
          <a:xfrm>
            <a:off x="971550" y="2565400"/>
            <a:ext cx="2579688" cy="544513"/>
          </a:xfrm>
          <a:prstGeom prst="rect">
            <a:avLst/>
          </a:prstGeom>
          <a:solidFill>
            <a:srgbClr val="FF9900">
              <a:alpha val="30000"/>
            </a:srgbClr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>
                <a:solidFill>
                  <a:srgbClr val="660066"/>
                </a:solidFill>
                <a:ea typeface="宋体" pitchFamily="2" charset="-122"/>
              </a:rPr>
              <a:t>nonrelativistic</a:t>
            </a:r>
          </a:p>
        </p:txBody>
      </p:sp>
      <p:sp>
        <p:nvSpPr>
          <p:cNvPr id="342047" name="Text Box 31"/>
          <p:cNvSpPr txBox="1">
            <a:spLocks noChangeArrowheads="1"/>
          </p:cNvSpPr>
          <p:nvPr/>
        </p:nvSpPr>
        <p:spPr bwMode="auto">
          <a:xfrm>
            <a:off x="4284663" y="3357563"/>
            <a:ext cx="485933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Relativistic Mean-Field (</a:t>
            </a:r>
            <a:r>
              <a:rPr lang="en-US" altLang="zh-CN" sz="2000" b="1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RMF</a:t>
            </a:r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)</a:t>
            </a:r>
          </a:p>
          <a:p>
            <a:pPr algn="ctr">
              <a:lnSpc>
                <a:spcPct val="1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Relativistic Hartree-Fock (</a:t>
            </a:r>
            <a:r>
              <a:rPr lang="en-US" altLang="zh-CN" sz="2000" b="1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RHF</a:t>
            </a:r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) </a:t>
            </a:r>
          </a:p>
          <a:p>
            <a:pPr algn="ctr">
              <a:lnSpc>
                <a:spcPct val="1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Relativistic Brueckner-Hartree-Fock (</a:t>
            </a:r>
            <a:r>
              <a:rPr lang="en-US" altLang="zh-CN" sz="2000" b="1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RBHF</a:t>
            </a:r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)</a:t>
            </a:r>
          </a:p>
          <a:p>
            <a:pPr algn="ctr">
              <a:lnSpc>
                <a:spcPct val="1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...</a:t>
            </a:r>
          </a:p>
        </p:txBody>
      </p:sp>
      <p:sp>
        <p:nvSpPr>
          <p:cNvPr id="342048" name="Rectangle 32"/>
          <p:cNvSpPr>
            <a:spLocks noChangeArrowheads="1"/>
          </p:cNvSpPr>
          <p:nvPr/>
        </p:nvSpPr>
        <p:spPr bwMode="auto">
          <a:xfrm>
            <a:off x="5508625" y="2565400"/>
            <a:ext cx="2020888" cy="544513"/>
          </a:xfrm>
          <a:prstGeom prst="rect">
            <a:avLst/>
          </a:prstGeom>
          <a:solidFill>
            <a:srgbClr val="FF9900">
              <a:alpha val="30000"/>
            </a:srgbClr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>
                <a:solidFill>
                  <a:srgbClr val="660066"/>
                </a:solidFill>
                <a:ea typeface="宋体" pitchFamily="2" charset="-122"/>
              </a:rPr>
              <a:t>relativistic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557338"/>
            <a:ext cx="4859337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827088" y="476250"/>
            <a:ext cx="708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Relativity is important !</a:t>
            </a:r>
          </a:p>
        </p:txBody>
      </p:sp>
      <p:sp>
        <p:nvSpPr>
          <p:cNvPr id="344070" name="Text Box 6"/>
          <p:cNvSpPr txBox="1">
            <a:spLocks noChangeArrowheads="1"/>
          </p:cNvSpPr>
          <p:nvPr/>
        </p:nvSpPr>
        <p:spPr bwMode="auto">
          <a:xfrm>
            <a:off x="3632200" y="6237288"/>
            <a:ext cx="512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zh-CN" sz="1800">
                <a:solidFill>
                  <a:schemeClr val="hlink"/>
                </a:solidFill>
                <a:latin typeface="Times New Roman" pitchFamily="18" charset="0"/>
              </a:rPr>
              <a:t>Brockmann, Machleidt,  Phys. Rev. C 42 (1990) 1965</a:t>
            </a:r>
          </a:p>
        </p:txBody>
      </p:sp>
      <p:sp>
        <p:nvSpPr>
          <p:cNvPr id="344071" name="Text Box 7"/>
          <p:cNvSpPr txBox="1">
            <a:spLocks noChangeArrowheads="1"/>
          </p:cNvSpPr>
          <p:nvPr/>
        </p:nvSpPr>
        <p:spPr bwMode="auto">
          <a:xfrm>
            <a:off x="1042988" y="2060575"/>
            <a:ext cx="2519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6600"/>
                </a:solidFill>
                <a:ea typeface="宋体" pitchFamily="2" charset="-122"/>
              </a:rPr>
              <a:t>natural explanation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6600"/>
                </a:solidFill>
                <a:ea typeface="宋体" pitchFamily="2" charset="-122"/>
              </a:rPr>
              <a:t>of spin-orbit force</a:t>
            </a:r>
            <a:endParaRPr lang="en-US" altLang="zh-CN" sz="2000" b="1">
              <a:ea typeface="宋体" pitchFamily="2" charset="-122"/>
            </a:endParaRPr>
          </a:p>
        </p:txBody>
      </p:sp>
      <p:sp>
        <p:nvSpPr>
          <p:cNvPr id="344072" name="AutoShape 8"/>
          <p:cNvSpPr>
            <a:spLocks noChangeArrowheads="1"/>
          </p:cNvSpPr>
          <p:nvPr/>
        </p:nvSpPr>
        <p:spPr bwMode="auto">
          <a:xfrm>
            <a:off x="755650" y="4437063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4073" name="AutoShape 9"/>
          <p:cNvSpPr>
            <a:spLocks noChangeArrowheads="1"/>
          </p:cNvSpPr>
          <p:nvPr/>
        </p:nvSpPr>
        <p:spPr bwMode="auto">
          <a:xfrm>
            <a:off x="755650" y="3357563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4074" name="AutoShape 10"/>
          <p:cNvSpPr>
            <a:spLocks noChangeArrowheads="1"/>
          </p:cNvSpPr>
          <p:nvPr/>
        </p:nvSpPr>
        <p:spPr bwMode="auto">
          <a:xfrm>
            <a:off x="755650" y="2278063"/>
            <a:ext cx="228600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4076" name="Rectangle 12"/>
          <p:cNvSpPr>
            <a:spLocks noChangeArrowheads="1"/>
          </p:cNvSpPr>
          <p:nvPr/>
        </p:nvSpPr>
        <p:spPr bwMode="auto">
          <a:xfrm>
            <a:off x="7812088" y="2276475"/>
            <a:ext cx="70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b="1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BHF</a:t>
            </a:r>
          </a:p>
        </p:txBody>
      </p:sp>
      <p:sp>
        <p:nvSpPr>
          <p:cNvPr id="344077" name="Rectangle 13"/>
          <p:cNvSpPr>
            <a:spLocks noChangeArrowheads="1"/>
          </p:cNvSpPr>
          <p:nvPr/>
        </p:nvSpPr>
        <p:spPr bwMode="auto">
          <a:xfrm>
            <a:off x="6659563" y="1700213"/>
            <a:ext cx="89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b="1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RBHF</a:t>
            </a:r>
          </a:p>
        </p:txBody>
      </p:sp>
      <p:sp>
        <p:nvSpPr>
          <p:cNvPr id="344078" name="Line 14"/>
          <p:cNvSpPr>
            <a:spLocks noChangeShapeType="1"/>
          </p:cNvSpPr>
          <p:nvPr/>
        </p:nvSpPr>
        <p:spPr bwMode="auto">
          <a:xfrm flipV="1">
            <a:off x="7092950" y="3213100"/>
            <a:ext cx="0" cy="151130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44079" name="Text Box 15"/>
          <p:cNvSpPr txBox="1">
            <a:spLocks noChangeArrowheads="1"/>
          </p:cNvSpPr>
          <p:nvPr/>
        </p:nvSpPr>
        <p:spPr bwMode="auto">
          <a:xfrm>
            <a:off x="7092950" y="378936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relativity</a:t>
            </a:r>
          </a:p>
        </p:txBody>
      </p:sp>
      <p:sp>
        <p:nvSpPr>
          <p:cNvPr id="344080" name="AutoShape 16"/>
          <p:cNvSpPr>
            <a:spLocks noChangeArrowheads="1"/>
          </p:cNvSpPr>
          <p:nvPr/>
        </p:nvSpPr>
        <p:spPr bwMode="auto">
          <a:xfrm>
            <a:off x="5940425" y="4221163"/>
            <a:ext cx="962025" cy="914400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44083" name="Text Box 19"/>
          <p:cNvSpPr txBox="1">
            <a:spLocks noChangeArrowheads="1"/>
          </p:cNvSpPr>
          <p:nvPr/>
        </p:nvSpPr>
        <p:spPr bwMode="auto">
          <a:xfrm>
            <a:off x="1042988" y="3141663"/>
            <a:ext cx="259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6600"/>
                </a:solidFill>
                <a:ea typeface="宋体" pitchFamily="2" charset="-122"/>
              </a:rPr>
              <a:t>natural explanation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6600"/>
                </a:solidFill>
                <a:ea typeface="宋体" pitchFamily="2" charset="-122"/>
              </a:rPr>
              <a:t>of three-body force</a:t>
            </a:r>
            <a:endParaRPr lang="en-US" altLang="zh-CN" sz="2000" b="1">
              <a:ea typeface="宋体" pitchFamily="2" charset="-122"/>
            </a:endParaRPr>
          </a:p>
        </p:txBody>
      </p:sp>
      <p:sp>
        <p:nvSpPr>
          <p:cNvPr id="344084" name="Text Box 20"/>
          <p:cNvSpPr txBox="1">
            <a:spLocks noChangeArrowheads="1"/>
          </p:cNvSpPr>
          <p:nvPr/>
        </p:nvSpPr>
        <p:spPr bwMode="auto">
          <a:xfrm>
            <a:off x="1042988" y="4221163"/>
            <a:ext cx="2282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6600"/>
                </a:solidFill>
                <a:ea typeface="宋体" pitchFamily="2" charset="-122"/>
              </a:rPr>
              <a:t>good saturation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6600"/>
                </a:solidFill>
                <a:ea typeface="宋体" pitchFamily="2" charset="-122"/>
              </a:rPr>
              <a:t>of nuclear matter</a:t>
            </a:r>
            <a:endParaRPr lang="en-US" altLang="zh-CN" sz="2000" b="1">
              <a:ea typeface="宋体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1" grpId="0"/>
      <p:bldP spid="344072" grpId="0" animBg="1"/>
      <p:bldP spid="344073" grpId="0" animBg="1"/>
      <p:bldP spid="344074" grpId="0" animBg="1"/>
      <p:bldP spid="344083" grpId="0"/>
      <p:bldP spid="3440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AutoShape 2"/>
          <p:cNvSpPr>
            <a:spLocks noChangeArrowheads="1"/>
          </p:cNvSpPr>
          <p:nvPr/>
        </p:nvSpPr>
        <p:spPr bwMode="auto">
          <a:xfrm>
            <a:off x="612775" y="1604963"/>
            <a:ext cx="5486400" cy="457200"/>
          </a:xfrm>
          <a:prstGeom prst="roundRect">
            <a:avLst>
              <a:gd name="adj" fmla="val 20833"/>
            </a:avLst>
          </a:prstGeom>
          <a:solidFill>
            <a:srgbClr val="FF9999">
              <a:alpha val="50000"/>
            </a:srgbClr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838200" y="457200"/>
            <a:ext cx="708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What is the RMF theory ? 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611188" y="1628775"/>
            <a:ext cx="5638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>
                <a:solidFill>
                  <a:schemeClr val="folHlink"/>
                </a:solidFill>
                <a:ea typeface="宋体" pitchFamily="2" charset="-122"/>
              </a:rPr>
              <a:t>Relativistic Mean Field Theory (RMF)</a:t>
            </a:r>
            <a:r>
              <a:rPr kumimoji="0" lang="en-US" altLang="zh-CN" sz="2400">
                <a:solidFill>
                  <a:schemeClr val="tx1"/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900113" y="2420938"/>
            <a:ext cx="68468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b="1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mean-field approximation:</a:t>
            </a:r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2000" i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meson field operators are replaced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i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                                                by their expectation values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zh-CN" sz="2000" i="1">
              <a:solidFill>
                <a:srgbClr val="006600"/>
              </a:solidFill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b="1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no-sea approximation:  </a:t>
            </a:r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000" i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contributions from the negative-energy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i="1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                                          Dirac sea are ignored </a:t>
            </a:r>
          </a:p>
        </p:txBody>
      </p:sp>
      <p:sp>
        <p:nvSpPr>
          <p:cNvPr id="345094" name="AutoShape 6"/>
          <p:cNvSpPr>
            <a:spLocks noChangeArrowheads="1"/>
          </p:cNvSpPr>
          <p:nvPr/>
        </p:nvSpPr>
        <p:spPr bwMode="auto">
          <a:xfrm>
            <a:off x="1042988" y="4437063"/>
            <a:ext cx="1941512" cy="457200"/>
          </a:xfrm>
          <a:prstGeom prst="roundRect">
            <a:avLst>
              <a:gd name="adj" fmla="val 20833"/>
            </a:avLst>
          </a:prstGeom>
          <a:solidFill>
            <a:srgbClr val="FF9999">
              <a:alpha val="50000"/>
            </a:srgbClr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1042988" y="4437063"/>
            <a:ext cx="19415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>
                <a:solidFill>
                  <a:schemeClr val="folHlink"/>
                </a:solidFill>
                <a:ea typeface="宋体" pitchFamily="2" charset="-122"/>
              </a:rPr>
              <a:t>Applications</a:t>
            </a:r>
            <a:r>
              <a:rPr kumimoji="0" lang="en-US" altLang="zh-CN" sz="2400">
                <a:solidFill>
                  <a:schemeClr val="tx1"/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345096" name="Line 8"/>
          <p:cNvSpPr>
            <a:spLocks noChangeShapeType="1"/>
          </p:cNvSpPr>
          <p:nvPr/>
        </p:nvSpPr>
        <p:spPr bwMode="auto">
          <a:xfrm>
            <a:off x="1003300" y="2819400"/>
            <a:ext cx="2895600" cy="0"/>
          </a:xfrm>
          <a:prstGeom prst="line">
            <a:avLst/>
          </a:prstGeom>
          <a:noFill/>
          <a:ln w="57150" cmpd="thinThick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>
            <a:off x="1003300" y="3733800"/>
            <a:ext cx="2438400" cy="0"/>
          </a:xfrm>
          <a:prstGeom prst="line">
            <a:avLst/>
          </a:prstGeom>
          <a:noFill/>
          <a:ln w="57150" cmpd="thinThick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1258888" y="4797425"/>
            <a:ext cx="67627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kumimoji="0" lang="en-US" altLang="zh-CN" sz="1800"/>
              <a:t>                                  </a:t>
            </a:r>
            <a:r>
              <a:rPr kumimoji="0" lang="en-US" altLang="zh-CN" sz="1800">
                <a:solidFill>
                  <a:schemeClr val="hlink"/>
                </a:solidFill>
              </a:rPr>
              <a:t>flavor SU(2)                  flavor SU(3)</a:t>
            </a:r>
          </a:p>
          <a:p>
            <a:pPr>
              <a:buClrTx/>
              <a:buFontTx/>
              <a:buNone/>
            </a:pPr>
            <a:r>
              <a:rPr kumimoji="0" lang="en-US" altLang="zh-CN" sz="1800">
                <a:solidFill>
                  <a:schemeClr val="hlink"/>
                </a:solidFill>
              </a:rPr>
              <a:t>infinite matter:</a:t>
            </a:r>
            <a:r>
              <a:rPr kumimoji="0" lang="en-US" altLang="zh-CN" sz="1800"/>
              <a:t>         </a:t>
            </a:r>
            <a:r>
              <a:rPr kumimoji="0" lang="en-US" altLang="zh-CN" sz="1800" i="1">
                <a:solidFill>
                  <a:srgbClr val="006600"/>
                </a:solidFill>
              </a:rPr>
              <a:t>nuclear matter           strange hadronic matter</a:t>
            </a:r>
          </a:p>
          <a:p>
            <a:pPr>
              <a:buClrTx/>
              <a:buFontTx/>
              <a:buNone/>
            </a:pPr>
            <a:r>
              <a:rPr kumimoji="0" lang="en-US" altLang="zh-CN" sz="1800"/>
              <a:t> </a:t>
            </a:r>
            <a:r>
              <a:rPr kumimoji="0" lang="en-US" altLang="zh-CN" sz="1800">
                <a:solidFill>
                  <a:schemeClr val="hlink"/>
                </a:solidFill>
              </a:rPr>
              <a:t>finite system:</a:t>
            </a:r>
            <a:r>
              <a:rPr kumimoji="0" lang="en-US" altLang="zh-CN" sz="1800"/>
              <a:t>             </a:t>
            </a:r>
            <a:r>
              <a:rPr kumimoji="0" lang="en-US" altLang="zh-CN" sz="1800" i="1">
                <a:solidFill>
                  <a:srgbClr val="006600"/>
                </a:solidFill>
              </a:rPr>
              <a:t>nuclei                           hypernuclei</a:t>
            </a:r>
          </a:p>
        </p:txBody>
      </p:sp>
      <p:sp>
        <p:nvSpPr>
          <p:cNvPr id="345099" name="Line 11"/>
          <p:cNvSpPr>
            <a:spLocks noChangeShapeType="1"/>
          </p:cNvSpPr>
          <p:nvPr/>
        </p:nvSpPr>
        <p:spPr bwMode="auto">
          <a:xfrm flipH="1">
            <a:off x="6694488" y="1762125"/>
            <a:ext cx="504825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345100" name="Line 12"/>
          <p:cNvSpPr>
            <a:spLocks noChangeShapeType="1"/>
          </p:cNvSpPr>
          <p:nvPr/>
        </p:nvSpPr>
        <p:spPr bwMode="auto">
          <a:xfrm>
            <a:off x="6694488" y="1006475"/>
            <a:ext cx="504825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 flipH="1">
            <a:off x="8101013" y="1006475"/>
            <a:ext cx="465137" cy="766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8101013" y="1773238"/>
            <a:ext cx="576262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7164388" y="1773238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graphicFrame>
        <p:nvGraphicFramePr>
          <p:cNvPr id="345104" name="Object 16"/>
          <p:cNvGraphicFramePr>
            <a:graphicFrameLocks noChangeAspect="1"/>
          </p:cNvGraphicFramePr>
          <p:nvPr/>
        </p:nvGraphicFramePr>
        <p:xfrm>
          <a:off x="7019925" y="2062163"/>
          <a:ext cx="12239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06" name="Equation" r:id="rId3" imgW="469800" imgH="164880" progId="Equation.DSMT4">
                  <p:embed/>
                </p:oleObj>
              </mc:Choice>
              <mc:Fallback>
                <p:oleObj name="Equation" r:id="rId3" imgW="469800" imgH="164880" progId="Equation.DSMT4">
                  <p:embed/>
                  <p:pic>
                    <p:nvPicPr>
                      <p:cNvPr id="0" name="Object 1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062163"/>
                        <a:ext cx="12239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412875"/>
            <a:ext cx="7416800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2339975" y="5949950"/>
            <a:ext cx="596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L.S.Geng, H.Toki, J.Meng, Prog. Theor. Phys. 113 (2005) 785 </a:t>
            </a:r>
          </a:p>
        </p:txBody>
      </p:sp>
      <p:graphicFrame>
        <p:nvGraphicFramePr>
          <p:cNvPr id="346117" name="Object 5"/>
          <p:cNvGraphicFramePr>
            <a:graphicFrameLocks noChangeAspect="1"/>
          </p:cNvGraphicFramePr>
          <p:nvPr/>
        </p:nvGraphicFramePr>
        <p:xfrm>
          <a:off x="179388" y="3497263"/>
          <a:ext cx="23050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3" name="Equation" r:id="rId4" imgW="1574640" imgH="838080" progId="Equation.DSMT4">
                  <p:embed/>
                </p:oleObj>
              </mc:Choice>
              <mc:Fallback>
                <p:oleObj name="Equation" r:id="rId4" imgW="157464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497263"/>
                        <a:ext cx="2305050" cy="1223962"/>
                      </a:xfrm>
                      <a:prstGeom prst="rect">
                        <a:avLst/>
                      </a:prstGeom>
                      <a:solidFill>
                        <a:srgbClr val="FFFF99">
                          <a:alpha val="20000"/>
                        </a:srgbClr>
                      </a:solidFill>
                      <a:ln w="25400">
                        <a:solidFill>
                          <a:srgbClr val="FF99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395288" y="1916113"/>
            <a:ext cx="177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2400">
                <a:solidFill>
                  <a:srgbClr val="006600"/>
                </a:solidFill>
                <a:ea typeface="楷体" pitchFamily="49" charset="-122"/>
              </a:rPr>
              <a:t>2157 nuclei</a:t>
            </a:r>
          </a:p>
        </p:txBody>
      </p:sp>
      <p:sp>
        <p:nvSpPr>
          <p:cNvPr id="346119" name="Line 7"/>
          <p:cNvSpPr>
            <a:spLocks noChangeShapeType="1"/>
          </p:cNvSpPr>
          <p:nvPr/>
        </p:nvSpPr>
        <p:spPr bwMode="auto">
          <a:xfrm>
            <a:off x="468313" y="2349500"/>
            <a:ext cx="1582737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346121" name="Rectangle 9"/>
          <p:cNvSpPr>
            <a:spLocks noChangeArrowheads="1"/>
          </p:cNvSpPr>
          <p:nvPr/>
        </p:nvSpPr>
        <p:spPr bwMode="auto">
          <a:xfrm>
            <a:off x="838200" y="455613"/>
            <a:ext cx="5238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Comparison with nuclear data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l" defTabSz="914400" rtl="0" eaLnBrk="1" fontAlgn="base" latinLnBrk="0" hangingPunct="1">
          <a:lnSpc>
            <a:spcPct val="150000"/>
          </a:lnSpc>
          <a:spcBef>
            <a:spcPct val="20000"/>
          </a:spcBef>
          <a:spcAft>
            <a:spcPct val="0"/>
          </a:spcAft>
          <a:buClr>
            <a:srgbClr val="FF6699"/>
          </a:buClr>
          <a:buSzTx/>
          <a:buFont typeface="Wingdings" pitchFamily="2" charset="2"/>
          <a:buChar char="l"/>
          <a:tabLst/>
          <a:defRPr kumimoji="1" lang="zh-CN" altLang="en-US" sz="28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Comic Sans MS" pitchFamily="66" charset="0"/>
            <a:ea typeface=""/>
            <a:cs typeface="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l" defTabSz="914400" rtl="0" eaLnBrk="1" fontAlgn="base" latinLnBrk="0" hangingPunct="1">
          <a:lnSpc>
            <a:spcPct val="150000"/>
          </a:lnSpc>
          <a:spcBef>
            <a:spcPct val="20000"/>
          </a:spcBef>
          <a:spcAft>
            <a:spcPct val="0"/>
          </a:spcAft>
          <a:buClr>
            <a:srgbClr val="FF6699"/>
          </a:buClr>
          <a:buSzTx/>
          <a:buFont typeface="Wingdings" pitchFamily="2" charset="2"/>
          <a:buChar char="l"/>
          <a:tabLst/>
          <a:defRPr kumimoji="1" lang="zh-CN" altLang="en-US" sz="28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Comic Sans MS" pitchFamily="66" charset="0"/>
            <a:ea typeface=""/>
            <a:cs typeface="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10252</TotalTime>
  <Words>906</Words>
  <Application>Microsoft Office PowerPoint</Application>
  <PresentationFormat>Presentazione su schermo (4:3)</PresentationFormat>
  <Paragraphs>205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Profile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Summary</vt:lpstr>
    </vt:vector>
  </TitlesOfParts>
  <Company>nankai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zhoufeng</dc:creator>
  <cp:lastModifiedBy>tecno</cp:lastModifiedBy>
  <cp:revision>364</cp:revision>
  <cp:lastPrinted>2005-09-15T16:45:02Z</cp:lastPrinted>
  <dcterms:created xsi:type="dcterms:W3CDTF">2004-01-25T10:56:32Z</dcterms:created>
  <dcterms:modified xsi:type="dcterms:W3CDTF">2013-06-03T12:43:04Z</dcterms:modified>
</cp:coreProperties>
</file>