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57" r:id="rId2"/>
    <p:sldId id="310" r:id="rId3"/>
    <p:sldId id="327" r:id="rId4"/>
    <p:sldId id="315" r:id="rId5"/>
    <p:sldId id="321" r:id="rId6"/>
    <p:sldId id="322" r:id="rId7"/>
    <p:sldId id="328" r:id="rId8"/>
    <p:sldId id="311" r:id="rId9"/>
    <p:sldId id="323" r:id="rId10"/>
    <p:sldId id="312" r:id="rId11"/>
    <p:sldId id="324" r:id="rId12"/>
    <p:sldId id="314" r:id="rId13"/>
    <p:sldId id="325" r:id="rId14"/>
    <p:sldId id="313" r:id="rId15"/>
    <p:sldId id="295" r:id="rId16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800000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800000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800000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800000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800000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b="1" kern="1200">
        <a:solidFill>
          <a:srgbClr val="800000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b="1" kern="1200">
        <a:solidFill>
          <a:srgbClr val="800000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b="1" kern="1200">
        <a:solidFill>
          <a:srgbClr val="800000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b="1" kern="1200">
        <a:solidFill>
          <a:srgbClr val="800000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0066"/>
    <a:srgbClr val="0066FF"/>
    <a:srgbClr val="1C1C1C"/>
    <a:srgbClr val="003300"/>
    <a:srgbClr val="CC6600"/>
    <a:srgbClr val="D6009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560" autoAdjust="0"/>
    <p:restoredTop sz="94660"/>
  </p:normalViewPr>
  <p:slideViewPr>
    <p:cSldViewPr>
      <p:cViewPr varScale="1">
        <p:scale>
          <a:sx n="65" d="100"/>
          <a:sy n="65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502DEB9-FA63-45A4-B9D1-F1B9F1E22C49}" type="datetime1">
              <a:rPr lang="it-IT"/>
              <a:pPr/>
              <a:t>04/06/2013</a:t>
            </a:fld>
            <a:endParaRPr lang="it-IT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69CE58A-B44A-45A1-A6D1-1DC8A42A2B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82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D19118B-89C1-4A7E-BE4F-A9385F7D781E}" type="datetime1">
              <a:rPr lang="it-IT"/>
              <a:pPr/>
              <a:t>04/06/2013</a:t>
            </a:fld>
            <a:endParaRPr lang="it-IT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F6694A-DA38-4677-9B7D-6C10E757D1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724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r>
              <a:rPr lang="fr-FR" smtClean="0"/>
              <a:t>M vs R with rotation</a:t>
            </a:r>
          </a:p>
          <a:p>
            <a:pPr eaLnBrk="1" hangingPunct="1"/>
            <a:r>
              <a:rPr lang="fr-FR" smtClean="0"/>
              <a:t>716Hz: fastest PSR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7" tIns="47233" rIns="94467" bIns="47233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 sz="4200" b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it-IT" sz="30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2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84083-9B02-4CA5-9A92-CCB897D00618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2C29-88D3-4C59-8D05-FF15200C4929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2620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D6B3F-5188-4A9C-BC2A-0828894152B5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9814D-0A4F-4AE3-95D1-3E2AD3667403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115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AD0BA-EBD7-40A9-9FC5-4B04A9C61BE4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B55D-1360-4743-B78E-32AABB34D5F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3764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F24E3-222C-4E7B-ABF8-3D3D327951AE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B2D7-B0C3-4558-92F2-548831484E3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8171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it-IT" alt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it-IT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2B2C26-1A66-49A6-A6E0-B272F1AD1CB3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A6A1-6628-4385-A8D2-D66E5F142C9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1308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C7AA5-EDB5-4D50-9CB0-436E7A49308F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EC03-C744-4A03-A50C-70A76D3B5C6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9566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CED11-4430-409D-93D2-AFCAA3B672D4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80BCE-D9D3-45FF-BDFF-AE052DECB37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5123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4BB47-98B2-4C18-8C91-8F441C6739C3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178EA-0569-4679-A7FD-21060ADC13B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0731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B5598-EAD1-4F89-8037-57DA8D502F3F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F447-B2DC-409B-ACDA-E0FAB84A389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7682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1A244-5D94-4A4F-B2AD-3B7A35A97292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731A-71E4-4018-BA39-5F38B1889FC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3027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1AF4-4DBB-49BD-9DB3-574C18CB72E2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E800B-07B2-4D8D-BC2E-F1F0A2D6514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5163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7F7C7-A07F-4B49-9B53-CFEF1C63E19E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A0F5C-4BF5-411C-A71A-BE3DDF1EC0F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4021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Click to edit Master text styles</a:t>
            </a:r>
          </a:p>
          <a:p>
            <a:pPr lvl="1"/>
            <a:r>
              <a:rPr lang="it-IT" altLang="en-US" smtClean="0"/>
              <a:t>Second level</a:t>
            </a:r>
          </a:p>
          <a:p>
            <a:pPr lvl="2"/>
            <a:r>
              <a:rPr lang="it-IT" altLang="en-US" smtClean="0"/>
              <a:t>Third level</a:t>
            </a:r>
          </a:p>
          <a:p>
            <a:pPr lvl="3"/>
            <a:r>
              <a:rPr lang="it-IT" altLang="en-US" smtClean="0"/>
              <a:t>Fourth level</a:t>
            </a:r>
          </a:p>
          <a:p>
            <a:pPr lvl="4"/>
            <a:r>
              <a:rPr lang="it-IT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7AD25F6E-1F0A-4B2B-8350-7946792935CB}" type="datetime1">
              <a:rPr lang="it-IT"/>
              <a:pPr/>
              <a:t>04/06/2013</a:t>
            </a:fld>
            <a:endParaRPr lang="it-IT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C1C7F306-E488-46EF-B31A-71742A4BF35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307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sz="18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0" r:id="rId3"/>
    <p:sldLayoutId id="2147483869" r:id="rId4"/>
    <p:sldLayoutId id="2147483868" r:id="rId5"/>
    <p:sldLayoutId id="2147483867" r:id="rId6"/>
    <p:sldLayoutId id="2147483866" r:id="rId7"/>
    <p:sldLayoutId id="2147483865" r:id="rId8"/>
    <p:sldLayoutId id="2147483864" r:id="rId9"/>
    <p:sldLayoutId id="2147483863" r:id="rId10"/>
    <p:sldLayoutId id="2147483862" r:id="rId11"/>
    <p:sldLayoutId id="2147483861" r:id="rId12"/>
    <p:sldLayoutId id="214748386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jpeg"/><Relationship Id="rId3" Type="http://schemas.openxmlformats.org/officeDocument/2006/relationships/tags" Target="../tags/tag7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2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9.png"/><Relationship Id="rId5" Type="http://schemas.openxmlformats.org/officeDocument/2006/relationships/tags" Target="../tags/tag9.xml"/><Relationship Id="rId10" Type="http://schemas.openxmlformats.org/officeDocument/2006/relationships/image" Target="../media/image18.png"/><Relationship Id="rId4" Type="http://schemas.openxmlformats.org/officeDocument/2006/relationships/tags" Target="../tags/tag8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87563" y="260350"/>
            <a:ext cx="4500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600">
                <a:solidFill>
                  <a:schemeClr val="bg1"/>
                </a:solidFill>
              </a:rPr>
              <a:t>Institut d’Astronomie et d’Astrophysique</a:t>
            </a:r>
          </a:p>
          <a:p>
            <a:pPr eaLnBrk="1" hangingPunct="1"/>
            <a:r>
              <a:rPr lang="it-IT" sz="1600">
                <a:solidFill>
                  <a:schemeClr val="bg1"/>
                </a:solidFill>
              </a:rPr>
              <a:t>Université Libre de Bruxelles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322263" y="2120900"/>
            <a:ext cx="89296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t-IT" sz="3000">
                <a:effectLst>
                  <a:outerShdw blurRad="38100" dist="38100" dir="2700000" algn="tl">
                    <a:srgbClr val="C0C0C0"/>
                  </a:outerShdw>
                </a:effectLst>
              </a:rPr>
              <a:t>Stellar electron-capture rates </a:t>
            </a:r>
          </a:p>
          <a:p>
            <a:pPr algn="ctr">
              <a:lnSpc>
                <a:spcPct val="120000"/>
              </a:lnSpc>
            </a:pPr>
            <a:r>
              <a:rPr lang="it-IT" sz="3000">
                <a:effectLst>
                  <a:outerShdw blurRad="38100" dist="38100" dir="2700000" algn="tl">
                    <a:srgbClr val="C0C0C0"/>
                  </a:outerShdw>
                </a:effectLst>
              </a:rPr>
              <a:t>on nuclei</a:t>
            </a:r>
          </a:p>
          <a:p>
            <a:pPr algn="ctr">
              <a:lnSpc>
                <a:spcPct val="120000"/>
              </a:lnSpc>
            </a:pPr>
            <a:r>
              <a:rPr lang="it-IT" sz="3000">
                <a:effectLst>
                  <a:outerShdw blurRad="38100" dist="38100" dir="2700000" algn="tl">
                    <a:srgbClr val="C0C0C0"/>
                  </a:outerShdw>
                </a:effectLst>
              </a:rPr>
              <a:t>based on Skyrme functionals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96875" y="4157663"/>
            <a:ext cx="75596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it-IT" sz="1800" u="sng"/>
              <a:t>Anthea F. FANTINA</a:t>
            </a:r>
            <a:r>
              <a:rPr lang="it-IT" sz="1800"/>
              <a:t> </a:t>
            </a:r>
            <a:endParaRPr lang="it-IT" sz="800"/>
          </a:p>
          <a:p>
            <a:pPr algn="ctr" eaLnBrk="1" hangingPunct="1">
              <a:lnSpc>
                <a:spcPct val="110000"/>
              </a:lnSpc>
            </a:pPr>
            <a:endParaRPr lang="it-IT" sz="800"/>
          </a:p>
          <a:p>
            <a:pPr eaLnBrk="1" hangingPunct="1">
              <a:lnSpc>
                <a:spcPct val="110000"/>
              </a:lnSpc>
            </a:pPr>
            <a:r>
              <a:rPr lang="it-IT" sz="1600"/>
              <a:t>	                	E. Khan (IPN Orsay)</a:t>
            </a:r>
          </a:p>
          <a:p>
            <a:pPr eaLnBrk="1" hangingPunct="1">
              <a:lnSpc>
                <a:spcPct val="110000"/>
              </a:lnSpc>
            </a:pPr>
            <a:r>
              <a:rPr lang="it-IT" sz="1600"/>
              <a:t>			G. Colò (University of Milan)</a:t>
            </a:r>
          </a:p>
          <a:p>
            <a:pPr eaLnBrk="1" hangingPunct="1">
              <a:lnSpc>
                <a:spcPct val="110000"/>
              </a:lnSpc>
            </a:pPr>
            <a:r>
              <a:rPr lang="it-IT" sz="1600"/>
              <a:t>			N. Paar, D. Vretenar (University of Zagreb)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827088" y="6092825"/>
            <a:ext cx="7559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1600">
                <a:solidFill>
                  <a:schemeClr val="bg1"/>
                </a:solidFill>
              </a:rPr>
              <a:t>INPC 2013</a:t>
            </a:r>
          </a:p>
          <a:p>
            <a:pPr algn="ctr" eaLnBrk="1" hangingPunct="1"/>
            <a:r>
              <a:rPr lang="it-IT" sz="1600">
                <a:solidFill>
                  <a:schemeClr val="bg1"/>
                </a:solidFill>
              </a:rPr>
              <a:t>Firenze, Italy, 02 – 07 June 2013</a:t>
            </a:r>
          </a:p>
        </p:txBody>
      </p:sp>
      <p:pic>
        <p:nvPicPr>
          <p:cNvPr id="4102" name="Picture 21" descr="iaa_home_logo_inv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663"/>
            <a:ext cx="7207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7908" r="80634" b="17908"/>
          <a:stretch>
            <a:fillRect/>
          </a:stretch>
        </p:blipFill>
        <p:spPr bwMode="auto">
          <a:xfrm>
            <a:off x="179388" y="188913"/>
            <a:ext cx="97313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70662" name="Rectangle 3"/>
          <p:cNvSpPr>
            <a:spLocks noChangeArrowheads="1"/>
          </p:cNvSpPr>
          <p:nvPr/>
        </p:nvSpPr>
        <p:spPr bwMode="auto">
          <a:xfrm>
            <a:off x="323850" y="188913"/>
            <a:ext cx="88201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4000"/>
              <a:t>      Electron-capture cross sections (Fe)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7062213-D445-4882-8360-7CF44309AE68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10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0664" name="Picture 8" descr="Crab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sigma_Fe_cf_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8365" b="4575"/>
          <a:stretch>
            <a:fillRect/>
          </a:stretch>
        </p:blipFill>
        <p:spPr bwMode="auto">
          <a:xfrm>
            <a:off x="1187450" y="908050"/>
            <a:ext cx="7129463" cy="52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319713" y="6130925"/>
            <a:ext cx="378936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it-IT" sz="1400" b="0">
                <a:solidFill>
                  <a:srgbClr val="000066"/>
                </a:solidFill>
                <a:latin typeface="Arial" charset="0"/>
              </a:rPr>
              <a:t>Fantina </a:t>
            </a:r>
            <a:r>
              <a:rPr lang="it-IT" sz="1400" b="0" i="1">
                <a:solidFill>
                  <a:srgbClr val="000066"/>
                </a:solidFill>
                <a:latin typeface="Arial" charset="0"/>
              </a:rPr>
              <a:t>et al</a:t>
            </a:r>
            <a:r>
              <a:rPr lang="it-IT" sz="1400" b="0">
                <a:solidFill>
                  <a:srgbClr val="000066"/>
                </a:solidFill>
                <a:latin typeface="Arial" charset="0"/>
              </a:rPr>
              <a:t>., Phys.Rev. C 86, 035805 (2012)</a:t>
            </a:r>
          </a:p>
          <a:p>
            <a:endParaRPr lang="it-IT" sz="1400" b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323850" y="188913"/>
            <a:ext cx="88201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4000"/>
              <a:t>      Electron-capture cross sections (Ge)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C4FC63C-5C22-4861-9108-18293B3E3599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11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5239" name="Picture 7" descr="Crab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40" name="Group 8"/>
          <p:cNvGrpSpPr>
            <a:grpSpLocks/>
          </p:cNvGrpSpPr>
          <p:nvPr/>
        </p:nvGrpSpPr>
        <p:grpSpPr bwMode="auto">
          <a:xfrm>
            <a:off x="971550" y="908050"/>
            <a:ext cx="7561263" cy="5257800"/>
            <a:chOff x="10683" y="16091"/>
            <a:chExt cx="5805" cy="4173"/>
          </a:xfrm>
        </p:grpSpPr>
        <p:pic>
          <p:nvPicPr>
            <p:cNvPr id="95241" name="Picture 9" descr="sigma_Ge_cf1_pos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51" r="9091" b="43484"/>
            <a:stretch>
              <a:fillRect/>
            </a:stretch>
          </p:blipFill>
          <p:spPr bwMode="auto">
            <a:xfrm>
              <a:off x="10727" y="16091"/>
              <a:ext cx="5761" cy="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42" name="Picture 10" descr="sigma_Ge_cf2_post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83" r="9091" b="4575"/>
            <a:stretch>
              <a:fillRect/>
            </a:stretch>
          </p:blipFill>
          <p:spPr bwMode="auto">
            <a:xfrm>
              <a:off x="10683" y="17951"/>
              <a:ext cx="5805" cy="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5319713" y="6130925"/>
            <a:ext cx="378936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it-IT" sz="1400" b="0">
                <a:solidFill>
                  <a:srgbClr val="000066"/>
                </a:solidFill>
                <a:latin typeface="Arial" charset="0"/>
              </a:rPr>
              <a:t>Fantina </a:t>
            </a:r>
            <a:r>
              <a:rPr lang="it-IT" sz="1400" b="0" i="1">
                <a:solidFill>
                  <a:srgbClr val="000066"/>
                </a:solidFill>
                <a:latin typeface="Arial" charset="0"/>
              </a:rPr>
              <a:t>et al</a:t>
            </a:r>
            <a:r>
              <a:rPr lang="it-IT" sz="1400" b="0">
                <a:solidFill>
                  <a:srgbClr val="000066"/>
                </a:solidFill>
                <a:latin typeface="Arial" charset="0"/>
              </a:rPr>
              <a:t>., Phys.Rev. C 86, 035805 (2012)</a:t>
            </a:r>
          </a:p>
          <a:p>
            <a:endParaRPr lang="it-IT" sz="1400" b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74757" name="Rectangle 3"/>
          <p:cNvSpPr>
            <a:spLocks noChangeArrowheads="1"/>
          </p:cNvSpPr>
          <p:nvPr/>
        </p:nvSpPr>
        <p:spPr bwMode="auto">
          <a:xfrm>
            <a:off x="323850" y="188913"/>
            <a:ext cx="85074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/>
              <a:t>      Electron-capture rates (Fe)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61D8FAF-11A3-4ACE-BE17-800D762582FF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12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4759" name="Picture 7" descr="Crab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 descr="lambda_Fe_cf_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9074" b="5515"/>
          <a:stretch>
            <a:fillRect/>
          </a:stretch>
        </p:blipFill>
        <p:spPr bwMode="auto">
          <a:xfrm>
            <a:off x="900113" y="836613"/>
            <a:ext cx="7704137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319713" y="6130925"/>
            <a:ext cx="378936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it-IT" sz="1400" b="0">
                <a:solidFill>
                  <a:srgbClr val="000066"/>
                </a:solidFill>
                <a:latin typeface="Arial" charset="0"/>
              </a:rPr>
              <a:t>Fantina </a:t>
            </a:r>
            <a:r>
              <a:rPr lang="it-IT" sz="1400" b="0" i="1">
                <a:solidFill>
                  <a:srgbClr val="000066"/>
                </a:solidFill>
                <a:latin typeface="Arial" charset="0"/>
              </a:rPr>
              <a:t>et al</a:t>
            </a:r>
            <a:r>
              <a:rPr lang="it-IT" sz="1400" b="0">
                <a:solidFill>
                  <a:srgbClr val="000066"/>
                </a:solidFill>
                <a:latin typeface="Arial" charset="0"/>
              </a:rPr>
              <a:t>., Phys.Rev. C 86, 035805 (2012)</a:t>
            </a:r>
          </a:p>
          <a:p>
            <a:endParaRPr lang="it-IT" sz="1400" b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97284" name="Rectangle 3"/>
          <p:cNvSpPr>
            <a:spLocks noChangeArrowheads="1"/>
          </p:cNvSpPr>
          <p:nvPr/>
        </p:nvSpPr>
        <p:spPr bwMode="auto">
          <a:xfrm>
            <a:off x="323850" y="188913"/>
            <a:ext cx="85074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/>
              <a:t>      Electron-capture rates (Ge)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B1C3E09-C205-47B0-942C-D7AF064E4E04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13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7287" name="Picture 7" descr="Crab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8" name="Picture 8" descr="lambda_Ge_cf_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7414" r="9074" b="7353"/>
          <a:stretch>
            <a:fillRect/>
          </a:stretch>
        </p:blipFill>
        <p:spPr bwMode="auto">
          <a:xfrm>
            <a:off x="1042988" y="908050"/>
            <a:ext cx="7345362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5319713" y="6130925"/>
            <a:ext cx="378936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it-IT" sz="1400" b="0">
                <a:solidFill>
                  <a:srgbClr val="000066"/>
                </a:solidFill>
                <a:latin typeface="Arial" charset="0"/>
              </a:rPr>
              <a:t>Fantina </a:t>
            </a:r>
            <a:r>
              <a:rPr lang="it-IT" sz="1400" b="0" i="1">
                <a:solidFill>
                  <a:srgbClr val="000066"/>
                </a:solidFill>
                <a:latin typeface="Arial" charset="0"/>
              </a:rPr>
              <a:t>et al</a:t>
            </a:r>
            <a:r>
              <a:rPr lang="it-IT" sz="1400" b="0">
                <a:solidFill>
                  <a:srgbClr val="000066"/>
                </a:solidFill>
                <a:latin typeface="Arial" charset="0"/>
              </a:rPr>
              <a:t>., Phys.Rev. C 86, 035805 (2012)</a:t>
            </a:r>
          </a:p>
          <a:p>
            <a:endParaRPr lang="it-IT" sz="1400" b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72709" name="Rectangle 3"/>
          <p:cNvSpPr>
            <a:spLocks noChangeArrowheads="1"/>
          </p:cNvSpPr>
          <p:nvPr/>
        </p:nvSpPr>
        <p:spPr bwMode="auto">
          <a:xfrm>
            <a:off x="323850" y="188913"/>
            <a:ext cx="85074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/>
              <a:t>      Conclusions &amp; Outlooks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7F9AE38-C123-4403-B504-6CFFF2621266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14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23850" y="1160463"/>
            <a:ext cx="79200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t-IT" sz="2000" b="0">
                <a:solidFill>
                  <a:schemeClr val="tx1"/>
                </a:solidFill>
                <a:latin typeface="Arial" charset="0"/>
              </a:rPr>
              <a:t> First calculation of electron-capture rates for stellar conditions</a:t>
            </a:r>
          </a:p>
          <a:p>
            <a:pPr algn="just">
              <a:buFont typeface="Wingdings" pitchFamily="2" charset="2"/>
              <a:buNone/>
            </a:pPr>
            <a:r>
              <a:rPr lang="it-IT" sz="2000" b="0">
                <a:solidFill>
                  <a:schemeClr val="tx1"/>
                </a:solidFill>
                <a:latin typeface="Arial" charset="0"/>
              </a:rPr>
              <a:t>    within </a:t>
            </a:r>
            <a:r>
              <a:rPr lang="it-IT" sz="2000" u="sng">
                <a:solidFill>
                  <a:schemeClr val="tx1"/>
                </a:solidFill>
                <a:latin typeface="Arial" charset="0"/>
              </a:rPr>
              <a:t>fully self-consistent</a:t>
            </a:r>
            <a:r>
              <a:rPr lang="it-IT" sz="2000" b="0">
                <a:solidFill>
                  <a:schemeClr val="tx1"/>
                </a:solidFill>
                <a:latin typeface="Arial" charset="0"/>
              </a:rPr>
              <a:t> approach</a:t>
            </a:r>
          </a:p>
          <a:p>
            <a:pPr algn="just"/>
            <a:endParaRPr lang="it-IT" sz="2000" b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it-IT" sz="2000" b="0">
                <a:solidFill>
                  <a:schemeClr val="tx1"/>
                </a:solidFill>
                <a:latin typeface="Arial" charset="0"/>
              </a:rPr>
              <a:t> Calculations on some isotopes (</a:t>
            </a:r>
            <a:r>
              <a:rPr lang="it-IT" sz="2000" baseline="30000">
                <a:solidFill>
                  <a:schemeClr val="tx1"/>
                </a:solidFill>
                <a:latin typeface="Arial" charset="0"/>
              </a:rPr>
              <a:t>54,56</a:t>
            </a:r>
            <a:r>
              <a:rPr lang="it-IT" sz="2000">
                <a:solidFill>
                  <a:schemeClr val="tx1"/>
                </a:solidFill>
                <a:latin typeface="Arial" charset="0"/>
              </a:rPr>
              <a:t>Fe </a:t>
            </a:r>
            <a:r>
              <a:rPr lang="it-IT" sz="2000" b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it-IT" sz="2000" baseline="30000">
                <a:solidFill>
                  <a:schemeClr val="tx1"/>
                </a:solidFill>
                <a:latin typeface="Arial" charset="0"/>
              </a:rPr>
              <a:t>70-80</a:t>
            </a:r>
            <a:r>
              <a:rPr lang="it-IT" sz="2000">
                <a:solidFill>
                  <a:schemeClr val="tx1"/>
                </a:solidFill>
                <a:latin typeface="Arial" charset="0"/>
              </a:rPr>
              <a:t>Ge</a:t>
            </a:r>
            <a:r>
              <a:rPr lang="it-IT" sz="2000" b="0">
                <a:solidFill>
                  <a:schemeClr val="tx1"/>
                </a:solidFill>
                <a:latin typeface="Arial" charset="0"/>
              </a:rPr>
              <a:t>)</a:t>
            </a:r>
            <a:endParaRPr lang="it-IT" sz="2000" b="0">
              <a:solidFill>
                <a:schemeClr val="tx1"/>
              </a:solidFill>
              <a:latin typeface="Arial" charset="0"/>
              <a:sym typeface="Wingdings" pitchFamily="2" charset="2"/>
            </a:endParaRPr>
          </a:p>
          <a:p>
            <a:pPr algn="just"/>
            <a:endParaRPr lang="it-IT" sz="2000" b="0">
              <a:solidFill>
                <a:schemeClr val="tx1"/>
              </a:solidFill>
              <a:latin typeface="Arial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2000" b="0">
                <a:solidFill>
                  <a:schemeClr val="tx1"/>
                </a:solidFill>
                <a:latin typeface="Arial" charset="0"/>
              </a:rPr>
              <a:t> Total spread evaluated at about 2 orders of magnitude</a:t>
            </a:r>
            <a:endParaRPr lang="it-IT" sz="1800" b="0">
              <a:solidFill>
                <a:schemeClr val="tx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23850" y="3860800"/>
            <a:ext cx="8712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000" b="0">
                <a:solidFill>
                  <a:schemeClr val="tx1"/>
                </a:solidFill>
                <a:latin typeface="Arial" charset="0"/>
              </a:rPr>
              <a:t> Choose “best” functional(s) </a:t>
            </a:r>
            <a:r>
              <a:rPr lang="it-IT" sz="20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constraints from e.g. </a:t>
            </a:r>
            <a:r>
              <a:rPr lang="it-IT" sz="2000" b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b</a:t>
            </a:r>
            <a:r>
              <a:rPr lang="it-IT" sz="20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-decay experiments</a:t>
            </a:r>
            <a:endParaRPr lang="it-IT" sz="2000" b="0">
              <a:solidFill>
                <a:schemeClr val="tx1"/>
              </a:solidFill>
              <a:latin typeface="Arial" charset="0"/>
            </a:endParaRPr>
          </a:p>
          <a:p>
            <a:pPr algn="just">
              <a:buFont typeface="Wingdings" pitchFamily="2" charset="2"/>
              <a:buNone/>
            </a:pPr>
            <a:endParaRPr lang="it-IT" sz="2000" b="0">
              <a:solidFill>
                <a:schemeClr val="tx1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b="0">
                <a:solidFill>
                  <a:schemeClr val="tx1"/>
                </a:solidFill>
                <a:latin typeface="Arial" charset="0"/>
              </a:rPr>
              <a:t> More systematic calculations on an ensemble of nuclei </a:t>
            </a:r>
            <a:r>
              <a:rPr lang="it-IT" sz="20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TABLES</a:t>
            </a:r>
            <a:endParaRPr lang="it-IT" sz="2000" b="0">
              <a:solidFill>
                <a:schemeClr val="tx1"/>
              </a:solidFill>
              <a:latin typeface="Arial" charset="0"/>
            </a:endParaRPr>
          </a:p>
          <a:p>
            <a:pPr algn="just">
              <a:buFontTx/>
              <a:buChar char="•"/>
            </a:pPr>
            <a:endParaRPr lang="it-IT" sz="2000" b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it-IT" sz="2000" b="0">
                <a:solidFill>
                  <a:schemeClr val="tx1"/>
                </a:solidFill>
                <a:latin typeface="Arial" charset="0"/>
              </a:rPr>
              <a:t> Application to astrophysics </a:t>
            </a:r>
            <a:r>
              <a:rPr lang="it-IT" sz="20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i</a:t>
            </a:r>
            <a:r>
              <a:rPr lang="it-IT" sz="2000" b="0">
                <a:solidFill>
                  <a:schemeClr val="tx1"/>
                </a:solidFill>
                <a:latin typeface="Arial" charset="0"/>
              </a:rPr>
              <a:t>mplementation in stellar codes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it-IT" sz="20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  (e.g. core-collapse supernova)</a:t>
            </a: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468313" y="3573463"/>
            <a:ext cx="828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2713" name="Picture 9" descr="Crab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0" y="2636838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96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9854C11-358C-47FA-B3E6-8E331505C976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2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507413" cy="1139825"/>
          </a:xfrm>
          <a:noFill/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800000"/>
                </a:solidFill>
              </a:rPr>
              <a:t>      </a:t>
            </a:r>
            <a:r>
              <a:rPr lang="it-IT" sz="4400" b="1" smtClean="0">
                <a:solidFill>
                  <a:srgbClr val="800000"/>
                </a:solidFill>
              </a:rPr>
              <a:t>Outline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755650" y="1484313"/>
            <a:ext cx="7850188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sz="2200" b="0">
                <a:solidFill>
                  <a:schemeClr val="tx1"/>
                </a:solidFill>
                <a:latin typeface="Arial" charset="0"/>
              </a:rPr>
              <a:t>  Motivation</a:t>
            </a:r>
          </a:p>
          <a:p>
            <a:pPr algn="just">
              <a:buFont typeface="Wingdings" pitchFamily="2" charset="2"/>
              <a:buNone/>
            </a:pPr>
            <a:endParaRPr lang="it-IT" sz="800" b="0">
              <a:solidFill>
                <a:schemeClr val="tx1"/>
              </a:solidFill>
              <a:latin typeface="Arial" charset="0"/>
            </a:endParaRPr>
          </a:p>
          <a:p>
            <a:pPr algn="just">
              <a:buFont typeface="Wingdings" pitchFamily="2" charset="2"/>
              <a:buNone/>
            </a:pPr>
            <a:endParaRPr lang="it-IT" sz="800" b="0">
              <a:solidFill>
                <a:schemeClr val="tx1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200" b="0">
                <a:solidFill>
                  <a:schemeClr val="tx1"/>
                </a:solidFill>
                <a:latin typeface="Arial" charset="0"/>
              </a:rPr>
              <a:t>  Introduction</a:t>
            </a:r>
          </a:p>
          <a:p>
            <a:pPr algn="just">
              <a:buFont typeface="Wingdings" pitchFamily="2" charset="2"/>
              <a:buNone/>
            </a:pPr>
            <a:r>
              <a:rPr lang="it-IT" sz="2200" b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it-IT" sz="2000" b="0">
                <a:solidFill>
                  <a:schemeClr val="tx1"/>
                </a:solidFill>
                <a:latin typeface="Arial" charset="0"/>
              </a:rPr>
              <a:t>-  Electron-capture in Type II SN</a:t>
            </a:r>
          </a:p>
          <a:p>
            <a:pPr algn="just">
              <a:buFont typeface="Wingdings" pitchFamily="2" charset="2"/>
              <a:buNone/>
            </a:pPr>
            <a:endParaRPr lang="it-IT" sz="800" b="0">
              <a:solidFill>
                <a:schemeClr val="tx1"/>
              </a:solidFill>
              <a:latin typeface="Arial" charset="0"/>
            </a:endParaRPr>
          </a:p>
          <a:p>
            <a:pPr algn="just">
              <a:buFont typeface="Wingdings" pitchFamily="2" charset="2"/>
              <a:buNone/>
            </a:pPr>
            <a:endParaRPr lang="it-IT" sz="800" b="0">
              <a:solidFill>
                <a:schemeClr val="tx1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200" b="0">
                <a:solidFill>
                  <a:schemeClr val="tx1"/>
                </a:solidFill>
                <a:latin typeface="Arial" charset="0"/>
              </a:rPr>
              <a:t>  The model</a:t>
            </a:r>
          </a:p>
          <a:p>
            <a:pPr algn="just">
              <a:buFont typeface="Wingdings" pitchFamily="2" charset="2"/>
              <a:buNone/>
            </a:pPr>
            <a:endParaRPr lang="it-IT" sz="800" b="0">
              <a:solidFill>
                <a:schemeClr val="tx1"/>
              </a:solidFill>
              <a:latin typeface="Arial" charset="0"/>
            </a:endParaRPr>
          </a:p>
          <a:p>
            <a:pPr algn="just">
              <a:buFont typeface="Wingdings" pitchFamily="2" charset="2"/>
              <a:buNone/>
            </a:pPr>
            <a:endParaRPr lang="it-IT" sz="800" b="0">
              <a:solidFill>
                <a:schemeClr val="tx1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200" b="0">
                <a:solidFill>
                  <a:schemeClr val="tx1"/>
                </a:solidFill>
                <a:latin typeface="Arial" charset="0"/>
              </a:rPr>
              <a:t>  Results</a:t>
            </a:r>
          </a:p>
          <a:p>
            <a:pPr algn="just">
              <a:buFont typeface="Wingdings" pitchFamily="2" charset="2"/>
              <a:buNone/>
            </a:pPr>
            <a:r>
              <a:rPr lang="it-IT" sz="2200" b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it-IT" sz="2000" b="0">
                <a:solidFill>
                  <a:schemeClr val="tx1"/>
                </a:solidFill>
                <a:latin typeface="Arial" charset="0"/>
              </a:rPr>
              <a:t>- Electron-capture cross sections</a:t>
            </a:r>
          </a:p>
          <a:p>
            <a:pPr algn="just">
              <a:buFont typeface="Wingdings" pitchFamily="2" charset="2"/>
              <a:buNone/>
            </a:pPr>
            <a:r>
              <a:rPr lang="it-IT" sz="2000" b="0">
                <a:solidFill>
                  <a:schemeClr val="tx1"/>
                </a:solidFill>
                <a:latin typeface="Arial" charset="0"/>
              </a:rPr>
              <a:t>      - Electron-capture rates</a:t>
            </a:r>
          </a:p>
          <a:p>
            <a:pPr algn="just">
              <a:buFont typeface="Wingdings" pitchFamily="2" charset="2"/>
              <a:buNone/>
            </a:pPr>
            <a:endParaRPr lang="it-IT" sz="800" b="0">
              <a:solidFill>
                <a:schemeClr val="tx1"/>
              </a:solidFill>
              <a:latin typeface="Arial" charset="0"/>
            </a:endParaRPr>
          </a:p>
          <a:p>
            <a:pPr algn="just">
              <a:buFont typeface="Wingdings" pitchFamily="2" charset="2"/>
              <a:buNone/>
            </a:pPr>
            <a:endParaRPr lang="it-IT" sz="800" b="0">
              <a:solidFill>
                <a:schemeClr val="tx1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200" b="0">
                <a:solidFill>
                  <a:schemeClr val="tx1"/>
                </a:solidFill>
                <a:latin typeface="Arial" charset="0"/>
              </a:rPr>
              <a:t>  Conclusions &amp; Outlook</a:t>
            </a:r>
          </a:p>
          <a:p>
            <a:pPr algn="just"/>
            <a:r>
              <a:rPr lang="it-IT" sz="2000" b="0">
                <a:solidFill>
                  <a:schemeClr val="tx1"/>
                </a:solidFill>
                <a:latin typeface="Arial" charset="0"/>
              </a:rPr>
              <a:t>    </a:t>
            </a:r>
          </a:p>
        </p:txBody>
      </p:sp>
      <p:pic>
        <p:nvPicPr>
          <p:cNvPr id="60429" name="Picture 13" descr="Crab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9A322-52B1-40B4-8554-69AC5BF8B834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3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188913"/>
            <a:ext cx="8507412" cy="1139825"/>
          </a:xfrm>
          <a:noFill/>
        </p:spPr>
        <p:txBody>
          <a:bodyPr/>
          <a:lstStyle/>
          <a:p>
            <a:pPr eaLnBrk="1" hangingPunct="1"/>
            <a:r>
              <a:rPr lang="it-IT" sz="4400" b="1" smtClean="0">
                <a:solidFill>
                  <a:srgbClr val="800000"/>
                </a:solidFill>
              </a:rPr>
              <a:t>      Motivations</a:t>
            </a: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13138"/>
            <a:ext cx="2951162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755650" y="24066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755650" y="37004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755650" y="3987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1392" name="Group 16"/>
          <p:cNvGrpSpPr>
            <a:grpSpLocks/>
          </p:cNvGrpSpPr>
          <p:nvPr/>
        </p:nvGrpSpPr>
        <p:grpSpPr bwMode="auto">
          <a:xfrm>
            <a:off x="323850" y="1125538"/>
            <a:ext cx="7920038" cy="3762375"/>
            <a:chOff x="204" y="709"/>
            <a:chExt cx="4989" cy="2370"/>
          </a:xfrm>
        </p:grpSpPr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204" y="709"/>
              <a:ext cx="4989" cy="2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Char char="Ø"/>
              </a:pPr>
              <a:r>
                <a:rPr lang="it-IT" sz="2000" b="0">
                  <a:solidFill>
                    <a:schemeClr val="tx1"/>
                  </a:solidFill>
                  <a:latin typeface="Arial" charset="0"/>
                </a:rPr>
                <a:t> Weak processes crucial all along the life of a star</a:t>
              </a:r>
            </a:p>
            <a:p>
              <a:pPr algn="just">
                <a:buFontTx/>
                <a:buChar char="•"/>
              </a:pPr>
              <a:endParaRPr lang="it-IT" sz="2000" b="0">
                <a:solidFill>
                  <a:schemeClr val="tx1"/>
                </a:solidFill>
                <a:latin typeface="Arial" charset="0"/>
              </a:endParaRPr>
            </a:p>
            <a:p>
              <a:pPr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it-IT" sz="2000" b="0">
                  <a:solidFill>
                    <a:schemeClr val="tx1"/>
                  </a:solidFill>
                  <a:latin typeface="Arial" charset="0"/>
                </a:rPr>
                <a:t> Electron-capture and beta decays crucial in pre-supernova phase</a:t>
              </a:r>
            </a:p>
            <a:p>
              <a:pPr algn="just">
                <a:lnSpc>
                  <a:spcPct val="120000"/>
                </a:lnSpc>
              </a:pPr>
              <a:r>
                <a:rPr lang="it-IT" sz="2000" b="0">
                  <a:solidFill>
                    <a:schemeClr val="tx1"/>
                  </a:solidFill>
                  <a:latin typeface="Arial" charset="0"/>
                </a:rPr>
                <a:t>   </a:t>
              </a:r>
              <a:r>
                <a:rPr lang="it-IT" sz="2000" b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         determines electron fraction </a:t>
              </a:r>
              <a:r>
                <a:rPr lang="it-IT" sz="2000" b="0" i="1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Y</a:t>
              </a:r>
              <a:r>
                <a:rPr lang="it-IT" sz="2000" b="0" i="1" baseline="-2500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e</a:t>
              </a:r>
              <a:r>
                <a:rPr lang="it-IT" sz="2000" b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 and entropy </a:t>
              </a:r>
              <a:r>
                <a:rPr lang="it-IT" sz="2000" b="0" i="1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s </a:t>
              </a:r>
              <a:r>
                <a:rPr lang="it-IT" sz="2000" b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in the core</a:t>
              </a:r>
            </a:p>
            <a:p>
              <a:pPr algn="just">
                <a:lnSpc>
                  <a:spcPct val="120000"/>
                </a:lnSpc>
              </a:pPr>
              <a:r>
                <a:rPr lang="it-IT" sz="2000" b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            formation of neutron-rich nuclei</a:t>
              </a:r>
            </a:p>
            <a:p>
              <a:pPr algn="just"/>
              <a:endParaRPr lang="it-IT" sz="2000" b="0">
                <a:solidFill>
                  <a:schemeClr val="tx1"/>
                </a:solidFill>
                <a:latin typeface="Arial" charset="0"/>
                <a:sym typeface="Wingdings" pitchFamily="2" charset="2"/>
              </a:endParaRPr>
            </a:p>
            <a:p>
              <a:pPr algn="just">
                <a:buFont typeface="Wingdings" pitchFamily="2" charset="2"/>
                <a:buChar char="Ø"/>
              </a:pPr>
              <a:r>
                <a:rPr lang="it-IT" sz="2000" b="0">
                  <a:solidFill>
                    <a:schemeClr val="tx1"/>
                  </a:solidFill>
                  <a:latin typeface="Arial" charset="0"/>
                </a:rPr>
                <a:t> Electron-capture governes the deleptonization phase</a:t>
              </a:r>
            </a:p>
            <a:p>
              <a:pPr algn="just">
                <a:lnSpc>
                  <a:spcPct val="120000"/>
                </a:lnSpc>
              </a:pPr>
              <a:r>
                <a:rPr lang="it-IT" sz="1800" b="0" i="1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             Y</a:t>
              </a:r>
              <a:r>
                <a:rPr lang="it-IT" sz="1800" b="0" i="1" baseline="-2500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e</a:t>
              </a:r>
              <a:r>
                <a:rPr lang="it-IT" sz="1800" b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 at trapping</a:t>
              </a:r>
            </a:p>
            <a:p>
              <a:pPr algn="just">
                <a:lnSpc>
                  <a:spcPct val="120000"/>
                </a:lnSpc>
              </a:pPr>
              <a:r>
                <a:rPr lang="it-IT" sz="1800" b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             shock wave formation</a:t>
              </a:r>
            </a:p>
            <a:p>
              <a:pPr algn="just">
                <a:lnSpc>
                  <a:spcPct val="120000"/>
                </a:lnSpc>
              </a:pPr>
              <a:endPara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endParaRPr>
            </a:p>
            <a:p>
              <a:pPr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it-IT" sz="2000" b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 In this work: calculations on </a:t>
              </a:r>
              <a:r>
                <a:rPr lang="it-IT" sz="200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Fe</a:t>
              </a:r>
              <a:r>
                <a:rPr lang="it-IT" sz="2000" b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 and </a:t>
              </a:r>
              <a:r>
                <a:rPr lang="it-IT" sz="200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Ge</a:t>
              </a:r>
              <a:r>
                <a:rPr lang="it-IT" sz="2000" b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 isotopes</a:t>
              </a:r>
            </a:p>
          </p:txBody>
        </p:sp>
        <p:pic>
          <p:nvPicPr>
            <p:cNvPr id="101387" name="Picture 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2341"/>
              <a:ext cx="11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755650" y="27654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1389" name="Picture 13" descr="Crab1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6213475" y="6092825"/>
            <a:ext cx="2822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200" b="0">
                <a:solidFill>
                  <a:srgbClr val="000066"/>
                </a:solidFill>
                <a:latin typeface="Arial" charset="0"/>
              </a:rPr>
              <a:t>Janka </a:t>
            </a:r>
            <a:r>
              <a:rPr lang="it-IT" sz="1200" b="0" i="1">
                <a:solidFill>
                  <a:srgbClr val="000066"/>
                </a:solidFill>
                <a:latin typeface="Arial" charset="0"/>
              </a:rPr>
              <a:t>et al</a:t>
            </a:r>
            <a:r>
              <a:rPr lang="it-IT" sz="1200" b="0">
                <a:solidFill>
                  <a:srgbClr val="000066"/>
                </a:solidFill>
                <a:latin typeface="Arial" charset="0"/>
              </a:rPr>
              <a:t>., Phys. Rep. 442, 38 (2007)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pic>
        <p:nvPicPr>
          <p:cNvPr id="76849" name="Picture 49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3079750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BCD0F5B-9D77-48E0-A4B0-351083D7005D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4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507413" cy="1139825"/>
          </a:xfrm>
          <a:noFill/>
        </p:spPr>
        <p:txBody>
          <a:bodyPr/>
          <a:lstStyle/>
          <a:p>
            <a:pPr eaLnBrk="1" hangingPunct="1"/>
            <a:r>
              <a:rPr lang="it-IT" sz="4400" b="1" smtClean="0">
                <a:solidFill>
                  <a:srgbClr val="800000"/>
                </a:solidFill>
              </a:rPr>
              <a:t>      Introduction: electron-capture</a:t>
            </a:r>
          </a:p>
        </p:txBody>
      </p:sp>
      <p:grpSp>
        <p:nvGrpSpPr>
          <p:cNvPr id="76831" name="Group 31"/>
          <p:cNvGrpSpPr>
            <a:grpSpLocks/>
          </p:cNvGrpSpPr>
          <p:nvPr/>
        </p:nvGrpSpPr>
        <p:grpSpPr bwMode="auto">
          <a:xfrm>
            <a:off x="5456238" y="2349500"/>
            <a:ext cx="3363912" cy="2724150"/>
            <a:chOff x="3379" y="1979"/>
            <a:chExt cx="2119" cy="1716"/>
          </a:xfrm>
        </p:grpSpPr>
        <p:grpSp>
          <p:nvGrpSpPr>
            <p:cNvPr id="76805" name="Group 5"/>
            <p:cNvGrpSpPr>
              <a:grpSpLocks/>
            </p:cNvGrpSpPr>
            <p:nvPr/>
          </p:nvGrpSpPr>
          <p:grpSpPr bwMode="auto">
            <a:xfrm>
              <a:off x="3379" y="1979"/>
              <a:ext cx="1931" cy="1716"/>
              <a:chOff x="3424" y="2296"/>
              <a:chExt cx="1931" cy="1716"/>
            </a:xfrm>
          </p:grpSpPr>
          <p:pic>
            <p:nvPicPr>
              <p:cNvPr id="76806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3070"/>
              <a:stretch>
                <a:fillRect/>
              </a:stretch>
            </p:blipFill>
            <p:spPr bwMode="auto">
              <a:xfrm>
                <a:off x="3696" y="2296"/>
                <a:ext cx="1410" cy="1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807" name="Text Box 7"/>
              <p:cNvSpPr txBox="1">
                <a:spLocks noChangeArrowheads="1"/>
              </p:cNvSpPr>
              <p:nvPr/>
            </p:nvSpPr>
            <p:spPr bwMode="auto">
              <a:xfrm>
                <a:off x="5103" y="26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>
                    <a:solidFill>
                      <a:schemeClr val="tx1"/>
                    </a:solidFill>
                    <a:latin typeface="Symbol" pitchFamily="18" charset="2"/>
                  </a:rPr>
                  <a:t>m</a:t>
                </a:r>
                <a:r>
                  <a:rPr lang="en-US" sz="1800" b="0" baseline="-25000">
                    <a:solidFill>
                      <a:schemeClr val="tx1"/>
                    </a:solidFill>
                    <a:latin typeface="Arial" charset="0"/>
                  </a:rPr>
                  <a:t>n</a:t>
                </a:r>
                <a:endParaRPr lang="en-US" sz="1800" b="0" baseline="-25000">
                  <a:solidFill>
                    <a:schemeClr val="tx1"/>
                  </a:solidFill>
                  <a:latin typeface="Symbol" pitchFamily="18" charset="2"/>
                </a:endParaRPr>
              </a:p>
            </p:txBody>
          </p:sp>
          <p:sp>
            <p:nvSpPr>
              <p:cNvPr id="76808" name="Text Box 8"/>
              <p:cNvSpPr txBox="1">
                <a:spLocks noChangeArrowheads="1"/>
              </p:cNvSpPr>
              <p:nvPr/>
            </p:nvSpPr>
            <p:spPr bwMode="auto">
              <a:xfrm>
                <a:off x="3424" y="3022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>
                    <a:solidFill>
                      <a:schemeClr val="tx1"/>
                    </a:solidFill>
                    <a:latin typeface="Symbol" pitchFamily="18" charset="2"/>
                  </a:rPr>
                  <a:t>m</a:t>
                </a:r>
                <a:r>
                  <a:rPr lang="en-US" sz="1800" b="0" baseline="-25000">
                    <a:solidFill>
                      <a:schemeClr val="tx1"/>
                    </a:solidFill>
                    <a:latin typeface="Arial" charset="0"/>
                  </a:rPr>
                  <a:t>p</a:t>
                </a:r>
                <a:endParaRPr lang="en-US" sz="1800" b="0" baseline="-25000">
                  <a:solidFill>
                    <a:schemeClr val="tx1"/>
                  </a:solidFill>
                  <a:latin typeface="Symbol" pitchFamily="18" charset="2"/>
                </a:endParaRPr>
              </a:p>
            </p:txBody>
          </p:sp>
          <p:sp>
            <p:nvSpPr>
              <p:cNvPr id="76809" name="Line 9"/>
              <p:cNvSpPr>
                <a:spLocks noChangeShapeType="1"/>
              </p:cNvSpPr>
              <p:nvPr/>
            </p:nvSpPr>
            <p:spPr bwMode="auto">
              <a:xfrm>
                <a:off x="4694" y="2750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810" name="Line 10"/>
              <p:cNvSpPr>
                <a:spLocks noChangeShapeType="1"/>
              </p:cNvSpPr>
              <p:nvPr/>
            </p:nvSpPr>
            <p:spPr bwMode="auto">
              <a:xfrm>
                <a:off x="3606" y="3158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4740" y="2161"/>
              <a:ext cx="7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0">
                  <a:solidFill>
                    <a:schemeClr val="tx1"/>
                  </a:solidFill>
                  <a:latin typeface="Symbol" pitchFamily="18" charset="2"/>
                </a:rPr>
                <a:t>D</a:t>
              </a:r>
              <a:r>
                <a:rPr lang="en-US" sz="1600" b="0" baseline="-25000">
                  <a:solidFill>
                    <a:schemeClr val="tx1"/>
                  </a:solidFill>
                  <a:latin typeface="Arial" charset="0"/>
                </a:rPr>
                <a:t>N </a:t>
              </a:r>
              <a:r>
                <a:rPr lang="en-US" sz="1600" b="0">
                  <a:solidFill>
                    <a:schemeClr val="tx1"/>
                  </a:solidFill>
                  <a:latin typeface="Arial" charset="0"/>
                </a:rPr>
                <a:t>≈ 3 MeV</a:t>
              </a:r>
            </a:p>
          </p:txBody>
        </p:sp>
        <p:grpSp>
          <p:nvGrpSpPr>
            <p:cNvPr id="76812" name="Group 12"/>
            <p:cNvGrpSpPr>
              <a:grpSpLocks/>
            </p:cNvGrpSpPr>
            <p:nvPr/>
          </p:nvGrpSpPr>
          <p:grpSpPr bwMode="auto">
            <a:xfrm>
              <a:off x="3833" y="2161"/>
              <a:ext cx="816" cy="771"/>
              <a:chOff x="3878" y="2478"/>
              <a:chExt cx="816" cy="771"/>
            </a:xfrm>
          </p:grpSpPr>
          <p:sp>
            <p:nvSpPr>
              <p:cNvPr id="76813" name="Line 13"/>
              <p:cNvSpPr>
                <a:spLocks noChangeShapeType="1"/>
              </p:cNvSpPr>
              <p:nvPr/>
            </p:nvSpPr>
            <p:spPr bwMode="auto">
              <a:xfrm>
                <a:off x="3878" y="3158"/>
                <a:ext cx="362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814" name="Line 14"/>
              <p:cNvSpPr>
                <a:spLocks noChangeShapeType="1"/>
              </p:cNvSpPr>
              <p:nvPr/>
            </p:nvSpPr>
            <p:spPr bwMode="auto">
              <a:xfrm>
                <a:off x="3878" y="3203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815" name="Line 15"/>
              <p:cNvSpPr>
                <a:spLocks noChangeShapeType="1"/>
              </p:cNvSpPr>
              <p:nvPr/>
            </p:nvSpPr>
            <p:spPr bwMode="auto">
              <a:xfrm>
                <a:off x="4286" y="2523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816" name="Line 16"/>
              <p:cNvSpPr>
                <a:spLocks noChangeShapeType="1"/>
              </p:cNvSpPr>
              <p:nvPr/>
            </p:nvSpPr>
            <p:spPr bwMode="auto">
              <a:xfrm>
                <a:off x="4286" y="2568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817" name="Line 17"/>
              <p:cNvSpPr>
                <a:spLocks noChangeShapeType="1"/>
              </p:cNvSpPr>
              <p:nvPr/>
            </p:nvSpPr>
            <p:spPr bwMode="auto">
              <a:xfrm flipV="1">
                <a:off x="4150" y="2568"/>
                <a:ext cx="182" cy="589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818" name="Line 18"/>
              <p:cNvSpPr>
                <a:spLocks noChangeShapeType="1"/>
              </p:cNvSpPr>
              <p:nvPr/>
            </p:nvSpPr>
            <p:spPr bwMode="auto">
              <a:xfrm>
                <a:off x="3878" y="3113"/>
                <a:ext cx="362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819" name="Line 19"/>
              <p:cNvSpPr>
                <a:spLocks noChangeShapeType="1"/>
              </p:cNvSpPr>
              <p:nvPr/>
            </p:nvSpPr>
            <p:spPr bwMode="auto">
              <a:xfrm>
                <a:off x="3878" y="3249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820" name="Line 20"/>
              <p:cNvSpPr>
                <a:spLocks noChangeShapeType="1"/>
              </p:cNvSpPr>
              <p:nvPr/>
            </p:nvSpPr>
            <p:spPr bwMode="auto">
              <a:xfrm>
                <a:off x="3878" y="3067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821" name="Line 21"/>
              <p:cNvSpPr>
                <a:spLocks noChangeShapeType="1"/>
              </p:cNvSpPr>
              <p:nvPr/>
            </p:nvSpPr>
            <p:spPr bwMode="auto">
              <a:xfrm>
                <a:off x="4286" y="2478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822" name="Line 22"/>
              <p:cNvSpPr>
                <a:spLocks noChangeShapeType="1"/>
              </p:cNvSpPr>
              <p:nvPr/>
            </p:nvSpPr>
            <p:spPr bwMode="auto">
              <a:xfrm>
                <a:off x="4286" y="2614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6830" name="AutoShape 30"/>
            <p:cNvSpPr>
              <a:spLocks/>
            </p:cNvSpPr>
            <p:nvPr/>
          </p:nvSpPr>
          <p:spPr bwMode="auto">
            <a:xfrm>
              <a:off x="4694" y="2205"/>
              <a:ext cx="45" cy="227"/>
            </a:xfrm>
            <a:prstGeom prst="rightBrace">
              <a:avLst>
                <a:gd name="adj1" fmla="val 4203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76836" name="Group 36"/>
          <p:cNvGrpSpPr>
            <a:grpSpLocks/>
          </p:cNvGrpSpPr>
          <p:nvPr/>
        </p:nvGrpSpPr>
        <p:grpSpPr bwMode="auto">
          <a:xfrm>
            <a:off x="1835150" y="1196975"/>
            <a:ext cx="5903913" cy="863600"/>
            <a:chOff x="1156" y="799"/>
            <a:chExt cx="3719" cy="544"/>
          </a:xfrm>
        </p:grpSpPr>
        <p:pic>
          <p:nvPicPr>
            <p:cNvPr id="76832" name="Picture 3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890"/>
              <a:ext cx="222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833" name="Text Box 33"/>
            <p:cNvSpPr txBox="1">
              <a:spLocks noChangeArrowheads="1"/>
            </p:cNvSpPr>
            <p:nvPr/>
          </p:nvSpPr>
          <p:spPr bwMode="auto">
            <a:xfrm>
              <a:off x="3787" y="799"/>
              <a:ext cx="10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800" b="0">
                  <a:solidFill>
                    <a:schemeClr val="tx1"/>
                  </a:solidFill>
                  <a:latin typeface="Arial" charset="0"/>
                </a:rPr>
                <a:t>on free protons</a:t>
              </a:r>
            </a:p>
          </p:txBody>
        </p:sp>
        <p:sp>
          <p:nvSpPr>
            <p:cNvPr id="76834" name="Text Box 34"/>
            <p:cNvSpPr txBox="1">
              <a:spLocks noChangeArrowheads="1"/>
            </p:cNvSpPr>
            <p:nvPr/>
          </p:nvSpPr>
          <p:spPr bwMode="auto">
            <a:xfrm>
              <a:off x="3787" y="1026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sz="1800" b="0">
                  <a:solidFill>
                    <a:schemeClr val="tx1"/>
                  </a:solidFill>
                  <a:latin typeface="Arial" charset="0"/>
                </a:rPr>
                <a:t>on nuclei</a:t>
              </a:r>
            </a:p>
          </p:txBody>
        </p:sp>
        <p:sp>
          <p:nvSpPr>
            <p:cNvPr id="76835" name="Rectangle 35"/>
            <p:cNvSpPr>
              <a:spLocks noChangeArrowheads="1"/>
            </p:cNvSpPr>
            <p:nvPr/>
          </p:nvSpPr>
          <p:spPr bwMode="auto">
            <a:xfrm>
              <a:off x="1156" y="799"/>
              <a:ext cx="3719" cy="544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6838" name="Text Box 38"/>
          <p:cNvSpPr txBox="1">
            <a:spLocks noChangeArrowheads="1"/>
          </p:cNvSpPr>
          <p:nvPr/>
        </p:nvSpPr>
        <p:spPr bwMode="auto">
          <a:xfrm>
            <a:off x="539750" y="2420938"/>
            <a:ext cx="4364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0">
                <a:solidFill>
                  <a:schemeClr val="tx1"/>
                </a:solidFill>
                <a:latin typeface="Arial" charset="0"/>
              </a:rPr>
              <a:t>Condition during supernova collapse:</a:t>
            </a:r>
          </a:p>
        </p:txBody>
      </p:sp>
      <p:sp>
        <p:nvSpPr>
          <p:cNvPr id="76839" name="Oval 39"/>
          <p:cNvSpPr>
            <a:spLocks noChangeArrowheads="1"/>
          </p:cNvSpPr>
          <p:nvPr/>
        </p:nvSpPr>
        <p:spPr bwMode="auto">
          <a:xfrm>
            <a:off x="684213" y="2924175"/>
            <a:ext cx="3240087" cy="504825"/>
          </a:xfrm>
          <a:prstGeom prst="ellips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843" name="Text Box 43"/>
          <p:cNvSpPr txBox="1">
            <a:spLocks noChangeArrowheads="1"/>
          </p:cNvSpPr>
          <p:nvPr/>
        </p:nvSpPr>
        <p:spPr bwMode="auto">
          <a:xfrm>
            <a:off x="323850" y="5084763"/>
            <a:ext cx="834548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²"/>
            </a:pPr>
            <a:r>
              <a:rPr lang="it-IT" sz="1800" b="0">
                <a:solidFill>
                  <a:srgbClr val="1C1C1C"/>
                </a:solidFill>
                <a:latin typeface="Arial" charset="0"/>
              </a:rPr>
              <a:t> </a:t>
            </a:r>
            <a:r>
              <a:rPr lang="it-IT" sz="1800" b="0" i="1">
                <a:solidFill>
                  <a:srgbClr val="003300"/>
                </a:solidFill>
                <a:latin typeface="Arial" charset="0"/>
              </a:rPr>
              <a:t>Electron capture on free protons</a:t>
            </a:r>
            <a:r>
              <a:rPr lang="it-IT" sz="1800" b="0">
                <a:solidFill>
                  <a:srgbClr val="1C1C1C"/>
                </a:solidFill>
                <a:latin typeface="Arial" charset="0"/>
              </a:rPr>
              <a:t>: quite well known!</a:t>
            </a:r>
          </a:p>
          <a:p>
            <a:pPr>
              <a:buFont typeface="Wingdings" pitchFamily="2" charset="2"/>
              <a:buNone/>
            </a:pPr>
            <a:endParaRPr lang="it-IT" sz="500" b="0">
              <a:solidFill>
                <a:srgbClr val="1C1C1C"/>
              </a:solidFill>
              <a:latin typeface="Arial" charset="0"/>
            </a:endParaRPr>
          </a:p>
          <a:p>
            <a:pPr>
              <a:buFont typeface="Wingdings" pitchFamily="2" charset="2"/>
              <a:buChar char="²"/>
            </a:pPr>
            <a:r>
              <a:rPr lang="it-IT" sz="1800" b="0">
                <a:solidFill>
                  <a:srgbClr val="1C1C1C"/>
                </a:solidFill>
                <a:latin typeface="Arial" charset="0"/>
              </a:rPr>
              <a:t> </a:t>
            </a:r>
            <a:r>
              <a:rPr lang="it-IT" sz="1800" b="0" i="1">
                <a:solidFill>
                  <a:srgbClr val="003300"/>
                </a:solidFill>
                <a:latin typeface="Arial" charset="0"/>
              </a:rPr>
              <a:t>Electron capture on nuclei</a:t>
            </a:r>
            <a:r>
              <a:rPr lang="it-IT" sz="1800" b="0">
                <a:solidFill>
                  <a:srgbClr val="1C1C1C"/>
                </a:solidFill>
                <a:latin typeface="Arial" charset="0"/>
              </a:rPr>
              <a:t>: requires knowledge of nuclear structure </a:t>
            </a:r>
            <a:r>
              <a:rPr lang="it-IT" sz="1800" b="0">
                <a:solidFill>
                  <a:srgbClr val="1C1C1C"/>
                </a:solidFill>
                <a:latin typeface="Arial" charset="0"/>
                <a:sym typeface="Wingdings" pitchFamily="2" charset="2"/>
              </a:rPr>
              <a:t> difficult!</a:t>
            </a:r>
            <a:endParaRPr lang="it-IT" sz="1800" b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6844" name="Rectangle 44"/>
          <p:cNvSpPr>
            <a:spLocks noChangeArrowheads="1"/>
          </p:cNvSpPr>
          <p:nvPr/>
        </p:nvSpPr>
        <p:spPr bwMode="auto">
          <a:xfrm>
            <a:off x="611188" y="5445125"/>
            <a:ext cx="2808287" cy="3603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846" name="Text Box 46"/>
          <p:cNvSpPr txBox="1">
            <a:spLocks noChangeArrowheads="1"/>
          </p:cNvSpPr>
          <p:nvPr/>
        </p:nvSpPr>
        <p:spPr bwMode="auto">
          <a:xfrm>
            <a:off x="1787525" y="4168775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0">
                <a:solidFill>
                  <a:schemeClr val="tx1"/>
                </a:solidFill>
                <a:latin typeface="Arial" charset="0"/>
              </a:rPr>
              <a:t>capture allowed!</a:t>
            </a:r>
          </a:p>
        </p:txBody>
      </p:sp>
      <p:sp>
        <p:nvSpPr>
          <p:cNvPr id="76847" name="Line 47"/>
          <p:cNvSpPr>
            <a:spLocks noChangeShapeType="1"/>
          </p:cNvSpPr>
          <p:nvPr/>
        </p:nvSpPr>
        <p:spPr bwMode="auto">
          <a:xfrm>
            <a:off x="1116013" y="43656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6848" name="Picture 48" descr="Crab1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529C10B-7860-48AA-8737-94F565E2E08F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5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2263" y="273050"/>
            <a:ext cx="8713787" cy="1139825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it-IT" sz="3600" b="1" smtClean="0">
                <a:solidFill>
                  <a:srgbClr val="800000"/>
                </a:solidFill>
              </a:rPr>
              <a:t>      Electron-capture rates: </a:t>
            </a:r>
            <a:br>
              <a:rPr lang="it-IT" sz="3600" b="1" smtClean="0">
                <a:solidFill>
                  <a:srgbClr val="800000"/>
                </a:solidFill>
              </a:rPr>
            </a:br>
            <a:r>
              <a:rPr lang="it-IT" sz="3600" b="1" smtClean="0">
                <a:solidFill>
                  <a:srgbClr val="800000"/>
                </a:solidFill>
              </a:rPr>
              <a:t>      (some) exsisting calculations (1)</a:t>
            </a:r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247650" y="1541463"/>
            <a:ext cx="6065838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2000" u="sng">
                <a:solidFill>
                  <a:schemeClr val="tx1"/>
                </a:solidFill>
                <a:latin typeface="Arial" charset="0"/>
              </a:rPr>
              <a:t>Fuller </a:t>
            </a:r>
            <a:r>
              <a:rPr lang="it-IT" sz="2000" i="1" u="sng">
                <a:solidFill>
                  <a:schemeClr val="tx1"/>
                </a:solidFill>
                <a:latin typeface="Arial" charset="0"/>
              </a:rPr>
              <a:t>et al.</a:t>
            </a:r>
            <a:r>
              <a:rPr lang="it-IT" sz="1800" b="0">
                <a:solidFill>
                  <a:schemeClr val="tx1"/>
                </a:solidFill>
                <a:latin typeface="Arial" charset="0"/>
              </a:rPr>
              <a:t>  1982, 1985</a:t>
            </a:r>
          </a:p>
          <a:p>
            <a:pPr>
              <a:buFont typeface="Wingdings" pitchFamily="2" charset="2"/>
              <a:buNone/>
            </a:pPr>
            <a:r>
              <a:rPr lang="it-IT" sz="1600" b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it-IT" sz="1400" b="0">
                <a:solidFill>
                  <a:srgbClr val="000066"/>
                </a:solidFill>
                <a:latin typeface="Arial" charset="0"/>
              </a:rPr>
              <a:t>Fuller, ApJ 252, 741 (1982)</a:t>
            </a:r>
            <a:r>
              <a:rPr lang="it-IT" sz="1400" b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it-IT" sz="1400" b="0">
                <a:solidFill>
                  <a:schemeClr val="tx1"/>
                </a:solidFill>
                <a:latin typeface="Arial" charset="0"/>
              </a:rPr>
              <a:t>      </a:t>
            </a:r>
            <a:r>
              <a:rPr lang="it-IT" sz="1400" b="0">
                <a:solidFill>
                  <a:srgbClr val="000066"/>
                </a:solidFill>
                <a:latin typeface="Arial" charset="0"/>
              </a:rPr>
              <a:t>Fuller, Fowler, and Newmann, ApJ</a:t>
            </a:r>
            <a:r>
              <a:rPr lang="it-IT" sz="1400" b="0" i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it-IT" sz="1400" b="0">
                <a:solidFill>
                  <a:srgbClr val="000066"/>
                </a:solidFill>
                <a:latin typeface="Arial" charset="0"/>
              </a:rPr>
              <a:t>293, 1 (1982)</a:t>
            </a:r>
            <a:r>
              <a:rPr lang="it-IT" sz="1400" b="0">
                <a:solidFill>
                  <a:schemeClr val="tx1"/>
                </a:solidFill>
                <a:latin typeface="Arial" charset="0"/>
              </a:rPr>
              <a:t> ; </a:t>
            </a:r>
          </a:p>
          <a:p>
            <a:pPr>
              <a:buFont typeface="Wingdings" pitchFamily="2" charset="2"/>
              <a:buNone/>
            </a:pPr>
            <a:r>
              <a:rPr lang="it-IT" sz="1400" b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it-IT" sz="1400" b="0">
                <a:solidFill>
                  <a:srgbClr val="000066"/>
                </a:solidFill>
                <a:latin typeface="Arial" charset="0"/>
              </a:rPr>
              <a:t>ApJ Suppl.</a:t>
            </a:r>
            <a:r>
              <a:rPr lang="it-IT" sz="1400" b="0" i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it-IT" sz="1400" b="0">
                <a:solidFill>
                  <a:srgbClr val="000066"/>
                </a:solidFill>
                <a:latin typeface="Arial" charset="0"/>
              </a:rPr>
              <a:t>48, 279 (1982); ApJ 252, 715 (1982); </a:t>
            </a:r>
          </a:p>
          <a:p>
            <a:pPr>
              <a:buFont typeface="Wingdings" pitchFamily="2" charset="2"/>
              <a:buNone/>
            </a:pPr>
            <a:r>
              <a:rPr lang="it-IT" sz="1400" b="0">
                <a:solidFill>
                  <a:srgbClr val="000066"/>
                </a:solidFill>
                <a:latin typeface="Arial" charset="0"/>
              </a:rPr>
              <a:t>        ApJ 293, 1 (1985)</a:t>
            </a:r>
            <a:r>
              <a:rPr lang="it-IT" sz="1400" b="0">
                <a:solidFill>
                  <a:schemeClr val="tx1"/>
                </a:solidFill>
                <a:latin typeface="Arial" charset="0"/>
              </a:rPr>
              <a:t> </a:t>
            </a:r>
            <a:endParaRPr lang="it-IT" sz="1400" b="0">
              <a:solidFill>
                <a:srgbClr val="000066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it-IT" sz="1400" b="0">
              <a:solidFill>
                <a:srgbClr val="000066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it-IT" sz="1800" b="0">
                <a:solidFill>
                  <a:schemeClr val="tx1"/>
                </a:solidFill>
                <a:latin typeface="Arial" charset="0"/>
              </a:rPr>
              <a:t>    - Two-level transition at </a:t>
            </a:r>
            <a:r>
              <a:rPr lang="it-IT" sz="1800" b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T</a:t>
            </a:r>
            <a:r>
              <a:rPr lang="it-IT" sz="1800" b="0" i="1">
                <a:solidFill>
                  <a:schemeClr val="tx1"/>
                </a:solidFill>
                <a:latin typeface="Arial" charset="0"/>
                <a:sym typeface="Symbol" pitchFamily="18" charset="2"/>
              </a:rPr>
              <a:t> </a:t>
            </a:r>
            <a:r>
              <a:rPr lang="it-IT" sz="1800" b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≠ 0 - IPM</a:t>
            </a:r>
          </a:p>
          <a:p>
            <a:pPr>
              <a:buFont typeface="Wingdings" pitchFamily="2" charset="2"/>
              <a:buNone/>
            </a:pPr>
            <a:r>
              <a:rPr lang="it-IT" sz="1000" b="0">
                <a:solidFill>
                  <a:srgbClr val="000066"/>
                </a:solidFill>
                <a:latin typeface="Arial" charset="0"/>
              </a:rPr>
              <a:t>        </a:t>
            </a:r>
            <a:r>
              <a:rPr lang="it-IT" sz="1800" b="0">
                <a:solidFill>
                  <a:srgbClr val="000066"/>
                </a:solidFill>
                <a:latin typeface="Arial" charset="0"/>
              </a:rPr>
              <a:t>- </a:t>
            </a:r>
            <a:r>
              <a:rPr lang="it-IT" sz="1800" b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GT transition on nuclei suppressed for Z &lt; 20, N ≥ 40</a:t>
            </a:r>
          </a:p>
          <a:p>
            <a:pPr>
              <a:buFont typeface="Wingdings" pitchFamily="2" charset="2"/>
              <a:buNone/>
            </a:pPr>
            <a:endParaRPr lang="it-IT" sz="1000" b="0">
              <a:solidFill>
                <a:srgbClr val="000066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it-IT" sz="1600" b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it-IT" sz="16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it-IT" sz="1800" b="0" i="1">
                <a:solidFill>
                  <a:srgbClr val="990099"/>
                </a:solidFill>
                <a:latin typeface="Arial" charset="0"/>
              </a:rPr>
              <a:t>Capture on </a:t>
            </a:r>
            <a:r>
              <a:rPr lang="it-IT" sz="1800" i="1">
                <a:solidFill>
                  <a:srgbClr val="990099"/>
                </a:solidFill>
                <a:latin typeface="Arial" charset="0"/>
              </a:rPr>
              <a:t>free protons</a:t>
            </a:r>
            <a:r>
              <a:rPr lang="it-IT" sz="1800" b="0" i="1">
                <a:solidFill>
                  <a:srgbClr val="990099"/>
                </a:solidFill>
                <a:latin typeface="Arial" charset="0"/>
              </a:rPr>
              <a:t> dominates in SN collapse</a:t>
            </a:r>
          </a:p>
          <a:p>
            <a:pPr>
              <a:buFont typeface="Wingdings" pitchFamily="2" charset="2"/>
              <a:buNone/>
            </a:pPr>
            <a:endParaRPr lang="it-IT" sz="2000" b="0">
              <a:solidFill>
                <a:schemeClr val="tx1"/>
              </a:solidFill>
              <a:latin typeface="Arial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it-IT" sz="2000" b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   But… missing:</a:t>
            </a:r>
          </a:p>
          <a:p>
            <a:pPr>
              <a:buFont typeface="Wingdings" pitchFamily="2" charset="2"/>
              <a:buNone/>
            </a:pPr>
            <a:r>
              <a:rPr lang="it-IT" sz="2000" b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         - thermal excitations</a:t>
            </a:r>
          </a:p>
          <a:p>
            <a:pPr>
              <a:buFont typeface="Wingdings" pitchFamily="2" charset="2"/>
              <a:buNone/>
            </a:pPr>
            <a:r>
              <a:rPr lang="it-IT" sz="2000" b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         - configuration mixing</a:t>
            </a:r>
          </a:p>
        </p:txBody>
      </p:sp>
      <p:pic>
        <p:nvPicPr>
          <p:cNvPr id="8911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20863"/>
            <a:ext cx="25320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21" name="Picture 33" descr="Crab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22" name="Text Box 34"/>
          <p:cNvSpPr txBox="1">
            <a:spLocks noChangeArrowheads="1"/>
          </p:cNvSpPr>
          <p:nvPr/>
        </p:nvSpPr>
        <p:spPr bwMode="auto">
          <a:xfrm>
            <a:off x="395288" y="6192838"/>
            <a:ext cx="6429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400" b="0">
                <a:solidFill>
                  <a:schemeClr val="tx1"/>
                </a:solidFill>
                <a:latin typeface="Arial" charset="0"/>
              </a:rPr>
              <a:t>for a review, e.g. </a:t>
            </a:r>
            <a:r>
              <a:rPr lang="it-IT" sz="1400" b="0">
                <a:solidFill>
                  <a:srgbClr val="000066"/>
                </a:solidFill>
                <a:latin typeface="Arial" charset="0"/>
              </a:rPr>
              <a:t>Langanke &amp; Martinez-Pinedo, Rev. Mod. Phys. 75, 819 (2003)</a:t>
            </a:r>
            <a:endParaRPr lang="it-IT" sz="14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586F72B-4172-4646-9AD6-3895B00A752B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6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250825" y="1508125"/>
            <a:ext cx="5503863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2000" u="sng">
                <a:solidFill>
                  <a:schemeClr val="tx1"/>
                </a:solidFill>
                <a:latin typeface="Arial" charset="0"/>
              </a:rPr>
              <a:t>Langanke </a:t>
            </a:r>
            <a:r>
              <a:rPr lang="it-IT" sz="2000" i="1" u="sng">
                <a:solidFill>
                  <a:schemeClr val="tx1"/>
                </a:solidFill>
                <a:latin typeface="Arial" charset="0"/>
              </a:rPr>
              <a:t>et al.</a:t>
            </a:r>
            <a:r>
              <a:rPr lang="it-IT" sz="1800" b="0">
                <a:solidFill>
                  <a:schemeClr val="tx1"/>
                </a:solidFill>
                <a:latin typeface="Arial" charset="0"/>
              </a:rPr>
              <a:t>  2000, 2001</a:t>
            </a:r>
          </a:p>
          <a:p>
            <a:pPr>
              <a:buFont typeface="Wingdings" pitchFamily="2" charset="2"/>
              <a:buNone/>
            </a:pPr>
            <a:r>
              <a:rPr lang="it-IT" sz="1600" b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it-IT" sz="1400" b="0">
                <a:solidFill>
                  <a:srgbClr val="000066"/>
                </a:solidFill>
                <a:latin typeface="Arial" charset="0"/>
              </a:rPr>
              <a:t>Langanke and Martinez-Pinedo, ADNDT 79, 1 (2001)</a:t>
            </a:r>
          </a:p>
          <a:p>
            <a:pPr>
              <a:buFont typeface="Wingdings" pitchFamily="2" charset="2"/>
              <a:buNone/>
            </a:pPr>
            <a:r>
              <a:rPr lang="it-IT" sz="1400" b="0">
                <a:solidFill>
                  <a:srgbClr val="000066"/>
                </a:solidFill>
                <a:latin typeface="Arial" charset="0"/>
              </a:rPr>
              <a:t>      Martinez-Pinedo, Langanke, and Dean, ApJ SS 126 ,493 (2000)</a:t>
            </a:r>
          </a:p>
          <a:p>
            <a:pPr>
              <a:buFont typeface="Wingdings" pitchFamily="2" charset="2"/>
              <a:buNone/>
            </a:pPr>
            <a:r>
              <a:rPr lang="it-IT" sz="1400" b="0">
                <a:solidFill>
                  <a:srgbClr val="000066"/>
                </a:solidFill>
                <a:latin typeface="Arial" charset="0"/>
              </a:rPr>
              <a:t>      Langanke, Kolbe, and Dean, Phys. Rev. C 63, 32801 (2001)</a:t>
            </a:r>
          </a:p>
          <a:p>
            <a:pPr>
              <a:buFont typeface="Wingdings" pitchFamily="2" charset="2"/>
              <a:buNone/>
            </a:pPr>
            <a:endParaRPr lang="it-IT" sz="1400" b="0">
              <a:solidFill>
                <a:srgbClr val="000066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it-IT" sz="1600" b="0">
                <a:solidFill>
                  <a:schemeClr val="tx1"/>
                </a:solidFill>
                <a:latin typeface="Arial" charset="0"/>
              </a:rPr>
              <a:t>      - </a:t>
            </a:r>
            <a:r>
              <a:rPr lang="it-IT" sz="1800" b="0">
                <a:solidFill>
                  <a:schemeClr val="tx1"/>
                </a:solidFill>
                <a:latin typeface="Arial" charset="0"/>
              </a:rPr>
              <a:t>Shell Model Monte Carlo (SMMC)</a:t>
            </a:r>
          </a:p>
          <a:p>
            <a:pPr>
              <a:buFont typeface="Wingdings" pitchFamily="2" charset="2"/>
              <a:buNone/>
            </a:pPr>
            <a:r>
              <a: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    - Hybrid model (SMMC + RPA) </a:t>
            </a:r>
          </a:p>
          <a:p>
            <a:pPr>
              <a:buFont typeface="Wingdings" pitchFamily="2" charset="2"/>
              <a:buNone/>
            </a:pPr>
            <a:endParaRPr lang="it-IT" sz="1800" b="0">
              <a:solidFill>
                <a:schemeClr val="tx1"/>
              </a:solidFill>
              <a:latin typeface="Arial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     </a:t>
            </a:r>
            <a:r>
              <a:rPr lang="it-IT" sz="1800" b="0" i="1">
                <a:solidFill>
                  <a:srgbClr val="990099"/>
                </a:solidFill>
                <a:latin typeface="Arial" charset="0"/>
              </a:rPr>
              <a:t>Capture on </a:t>
            </a:r>
            <a:r>
              <a:rPr lang="it-IT" sz="1800" i="1">
                <a:solidFill>
                  <a:srgbClr val="990099"/>
                </a:solidFill>
                <a:latin typeface="Arial" charset="0"/>
              </a:rPr>
              <a:t>nuclei</a:t>
            </a:r>
            <a:r>
              <a:rPr lang="it-IT" sz="1800" b="0" i="1">
                <a:solidFill>
                  <a:srgbClr val="990099"/>
                </a:solidFill>
                <a:latin typeface="Arial" charset="0"/>
              </a:rPr>
              <a:t> dominates in SN collapse</a:t>
            </a:r>
          </a:p>
          <a:p>
            <a:pPr>
              <a:buFont typeface="Wingdings" pitchFamily="2" charset="2"/>
              <a:buNone/>
            </a:pPr>
            <a:endParaRPr lang="it-IT" sz="1800" b="0">
              <a:solidFill>
                <a:srgbClr val="990099"/>
              </a:solidFill>
              <a:latin typeface="Arial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it-IT" sz="1800" b="0">
              <a:solidFill>
                <a:schemeClr val="tx1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it-IT" sz="18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new pre-supernova model </a:t>
            </a:r>
          </a:p>
          <a:p>
            <a:pPr lvl="1">
              <a:buFont typeface="Wingdings" pitchFamily="2" charset="2"/>
              <a:buNone/>
            </a:pPr>
            <a:r>
              <a:rPr lang="it-IT" sz="14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  ( </a:t>
            </a:r>
            <a:r>
              <a:rPr lang="it-IT" sz="1400" b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Heger </a:t>
            </a:r>
            <a:r>
              <a:rPr lang="it-IT" sz="1400" b="0" i="1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et al</a:t>
            </a:r>
            <a:r>
              <a:rPr lang="it-IT" sz="1400" b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. Phys. Rev. Lett. 86, 1678 (2001) </a:t>
            </a:r>
            <a:r>
              <a:rPr lang="it-IT" sz="14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new “hybrid” rates in hydro codes </a:t>
            </a:r>
          </a:p>
          <a:p>
            <a:pPr lvl="1">
              <a:buFont typeface="Wingdings" pitchFamily="2" charset="2"/>
              <a:buNone/>
            </a:pPr>
            <a:r>
              <a: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  results in smaller homologous core</a:t>
            </a:r>
          </a:p>
          <a:p>
            <a:pPr lvl="1">
              <a:buFont typeface="Wingdings" pitchFamily="2" charset="2"/>
              <a:buNone/>
            </a:pPr>
            <a:r>
              <a: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      </a:t>
            </a:r>
          </a:p>
          <a:p>
            <a:pPr>
              <a:buFont typeface="Wingdings" pitchFamily="2" charset="2"/>
              <a:buNone/>
            </a:pPr>
            <a:endParaRPr lang="it-IT" sz="1800" b="0">
              <a:solidFill>
                <a:schemeClr val="tx1"/>
              </a:solidFill>
              <a:latin typeface="Arial" charset="0"/>
              <a:sym typeface="Wingdings" pitchFamily="2" charset="2"/>
            </a:endParaRPr>
          </a:p>
        </p:txBody>
      </p:sp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508125"/>
            <a:ext cx="2560637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1" name="Picture 15" descr="Crab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156" name="Group 20"/>
          <p:cNvGrpSpPr>
            <a:grpSpLocks/>
          </p:cNvGrpSpPr>
          <p:nvPr/>
        </p:nvGrpSpPr>
        <p:grpSpPr bwMode="auto">
          <a:xfrm>
            <a:off x="4572000" y="4213225"/>
            <a:ext cx="4572000" cy="1879600"/>
            <a:chOff x="2880" y="2473"/>
            <a:chExt cx="2880" cy="1184"/>
          </a:xfrm>
        </p:grpSpPr>
        <p:sp>
          <p:nvSpPr>
            <p:cNvPr id="91150" name="Text Box 9"/>
            <p:cNvSpPr txBox="1">
              <a:spLocks noChangeArrowheads="1"/>
            </p:cNvSpPr>
            <p:nvPr/>
          </p:nvSpPr>
          <p:spPr bwMode="auto">
            <a:xfrm>
              <a:off x="3696" y="3484"/>
              <a:ext cx="20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it-IT" sz="1200" b="0">
                  <a:solidFill>
                    <a:srgbClr val="000066"/>
                  </a:solidFill>
                </a:rPr>
                <a:t>Hix </a:t>
              </a:r>
              <a:r>
                <a:rPr lang="it-IT" sz="1200" b="0" i="1">
                  <a:solidFill>
                    <a:srgbClr val="000066"/>
                  </a:solidFill>
                </a:rPr>
                <a:t>et al</a:t>
              </a:r>
              <a:r>
                <a:rPr lang="it-IT" sz="1200" b="0">
                  <a:solidFill>
                    <a:srgbClr val="000066"/>
                  </a:solidFill>
                </a:rPr>
                <a:t>., Phys. Rev. Lett. 91, 201102 (2001)</a:t>
              </a:r>
            </a:p>
          </p:txBody>
        </p:sp>
        <p:pic>
          <p:nvPicPr>
            <p:cNvPr id="91152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73"/>
              <a:ext cx="2880" cy="1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1155" name="Rectangle 3"/>
          <p:cNvSpPr>
            <a:spLocks noChangeArrowheads="1"/>
          </p:cNvSpPr>
          <p:nvPr/>
        </p:nvSpPr>
        <p:spPr bwMode="auto">
          <a:xfrm>
            <a:off x="322263" y="273050"/>
            <a:ext cx="87137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</a:pPr>
            <a:r>
              <a:rPr lang="it-IT" sz="3600"/>
              <a:t>      Electron-capture rates: </a:t>
            </a:r>
            <a:br>
              <a:rPr lang="it-IT" sz="3600"/>
            </a:br>
            <a:r>
              <a:rPr lang="it-IT" sz="3600"/>
              <a:t>      (some) exsisting calculations (2)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242AAF4-BCC1-413A-8CC6-E9AD5C6902FC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7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50825" y="1647825"/>
            <a:ext cx="7051675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2000" u="sng">
                <a:solidFill>
                  <a:schemeClr val="tx1"/>
                </a:solidFill>
                <a:latin typeface="Arial" charset="0"/>
              </a:rPr>
              <a:t>Mean-field based models:</a:t>
            </a:r>
            <a:endParaRPr lang="it-IT" sz="1800" b="0">
              <a:solidFill>
                <a:schemeClr val="tx1"/>
              </a:solidFill>
              <a:latin typeface="Arial" charset="0"/>
            </a:endParaRPr>
          </a:p>
          <a:p>
            <a:r>
              <a:rPr lang="it-IT" sz="1000" b="0">
                <a:solidFill>
                  <a:schemeClr val="tx1"/>
                </a:solidFill>
                <a:latin typeface="Arial" charset="0"/>
              </a:rPr>
              <a:t>     </a:t>
            </a:r>
          </a:p>
          <a:p>
            <a:pPr lvl="1">
              <a:buFontTx/>
              <a:buChar char="•"/>
            </a:pPr>
            <a:r>
              <a:rPr lang="it-IT" sz="1800" b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Paar </a:t>
            </a:r>
            <a:r>
              <a:rPr lang="it-IT" sz="1800" i="1">
                <a:solidFill>
                  <a:srgbClr val="000066"/>
                </a:solidFill>
                <a:latin typeface="Arial" charset="0"/>
              </a:rPr>
              <a:t>et al</a:t>
            </a:r>
            <a:r>
              <a:rPr lang="it-IT" sz="1800">
                <a:solidFill>
                  <a:srgbClr val="000066"/>
                </a:solidFill>
                <a:latin typeface="Arial" charset="0"/>
              </a:rPr>
              <a:t>., Phys. Rev. C 80, 055801 (2009) : FTSHF + RPA </a:t>
            </a:r>
            <a:endParaRPr lang="it-IT" sz="1800" b="0">
              <a:solidFill>
                <a:srgbClr val="000066"/>
              </a:solidFill>
              <a:latin typeface="Arial" charset="0"/>
            </a:endParaRPr>
          </a:p>
          <a:p>
            <a:pPr lvl="1"/>
            <a:r>
              <a:rPr lang="it-IT" sz="1800">
                <a:solidFill>
                  <a:srgbClr val="000066"/>
                </a:solidFill>
                <a:latin typeface="Arial" charset="0"/>
              </a:rPr>
              <a:t>  	</a:t>
            </a:r>
            <a:r>
              <a:rPr lang="it-IT" sz="1800" b="0">
                <a:solidFill>
                  <a:schemeClr val="tx1"/>
                </a:solidFill>
                <a:latin typeface="Arial" charset="0"/>
              </a:rPr>
              <a:t>Skyrme Hartree-Fock + charge-exchange RPA</a:t>
            </a:r>
            <a:endParaRPr lang="it-IT" sz="1800">
              <a:solidFill>
                <a:srgbClr val="000066"/>
              </a:solidFill>
              <a:latin typeface="Arial" charset="0"/>
            </a:endParaRPr>
          </a:p>
          <a:p>
            <a:pPr lvl="1"/>
            <a:endParaRPr lang="it-IT" sz="1000">
              <a:solidFill>
                <a:srgbClr val="000066"/>
              </a:solidFill>
              <a:latin typeface="Arial" charset="0"/>
            </a:endParaRPr>
          </a:p>
          <a:p>
            <a:pPr lvl="1">
              <a:buFontTx/>
              <a:buChar char="•"/>
            </a:pPr>
            <a:r>
              <a:rPr lang="it-IT" sz="1800" b="0">
                <a:solidFill>
                  <a:srgbClr val="000066"/>
                </a:solidFill>
                <a:latin typeface="Arial" charset="0"/>
              </a:rPr>
              <a:t> Niu </a:t>
            </a:r>
            <a:r>
              <a:rPr lang="it-IT" sz="1800" b="0" i="1">
                <a:solidFill>
                  <a:srgbClr val="000066"/>
                </a:solidFill>
                <a:latin typeface="Arial" charset="0"/>
              </a:rPr>
              <a:t>et al</a:t>
            </a:r>
            <a:r>
              <a:rPr lang="it-IT" sz="1800" b="0">
                <a:solidFill>
                  <a:srgbClr val="000066"/>
                </a:solidFill>
                <a:latin typeface="Arial" charset="0"/>
              </a:rPr>
              <a:t>., Phys. Rev. C 83, 045807 (2011) : FTRRPA </a:t>
            </a:r>
          </a:p>
          <a:p>
            <a:pPr lvl="1"/>
            <a:r>
              <a:rPr lang="it-IT" sz="1800" b="0">
                <a:solidFill>
                  <a:schemeClr val="tx1"/>
                </a:solidFill>
                <a:latin typeface="Arial" charset="0"/>
              </a:rPr>
              <a:t>  	Relativistic RPA</a:t>
            </a:r>
            <a:endParaRPr lang="it-IT" sz="1800" b="0">
              <a:solidFill>
                <a:srgbClr val="000066"/>
              </a:solidFill>
              <a:latin typeface="Arial" charset="0"/>
            </a:endParaRPr>
          </a:p>
          <a:p>
            <a:pPr lvl="1"/>
            <a:endParaRPr lang="it-IT" sz="1000" b="0">
              <a:solidFill>
                <a:srgbClr val="000066"/>
              </a:solidFill>
              <a:latin typeface="Arial" charset="0"/>
            </a:endParaRPr>
          </a:p>
          <a:p>
            <a:pPr lvl="1">
              <a:buFontTx/>
              <a:buChar char="•"/>
            </a:pPr>
            <a:r>
              <a:rPr lang="it-IT" sz="1800" b="0">
                <a:solidFill>
                  <a:srgbClr val="000066"/>
                </a:solidFill>
                <a:latin typeface="Arial" charset="0"/>
              </a:rPr>
              <a:t> Dzhioev </a:t>
            </a:r>
            <a:r>
              <a:rPr lang="it-IT" sz="1800" b="0" i="1">
                <a:solidFill>
                  <a:srgbClr val="000066"/>
                </a:solidFill>
                <a:latin typeface="Arial" charset="0"/>
              </a:rPr>
              <a:t>et al</a:t>
            </a:r>
            <a:r>
              <a:rPr lang="it-IT" sz="1800" b="0">
                <a:solidFill>
                  <a:srgbClr val="000066"/>
                </a:solidFill>
                <a:latin typeface="Arial" charset="0"/>
              </a:rPr>
              <a:t>., Phys. Rev. C 81, 015804 (2010) : TQRPA </a:t>
            </a:r>
            <a:endParaRPr lang="it-IT" sz="1800" b="0">
              <a:solidFill>
                <a:schemeClr val="tx1"/>
              </a:solidFill>
              <a:latin typeface="Arial" charset="0"/>
            </a:endParaRPr>
          </a:p>
          <a:p>
            <a:pPr lvl="2"/>
            <a:r>
              <a:rPr lang="it-IT" sz="1800" b="0">
                <a:solidFill>
                  <a:schemeClr val="tx1"/>
                </a:solidFill>
                <a:latin typeface="Arial" charset="0"/>
              </a:rPr>
              <a:t>thermal quasi-particle RPA</a:t>
            </a:r>
          </a:p>
          <a:p>
            <a:pPr lvl="2"/>
            <a:endParaRPr lang="it-IT" sz="1000" b="0">
              <a:solidFill>
                <a:srgbClr val="000066"/>
              </a:solidFill>
              <a:latin typeface="Arial" charset="0"/>
            </a:endParaRPr>
          </a:p>
          <a:p>
            <a:pPr lvl="1">
              <a:buFontTx/>
              <a:buChar char="•"/>
            </a:pPr>
            <a:r>
              <a:rPr lang="it-IT" sz="1800" b="0">
                <a:solidFill>
                  <a:srgbClr val="000066"/>
                </a:solidFill>
                <a:latin typeface="Arial" charset="0"/>
              </a:rPr>
              <a:t> Sarriguren, Phys. Rev. C 87, 045801 (2013) :</a:t>
            </a:r>
          </a:p>
          <a:p>
            <a:pPr lvl="1"/>
            <a:r>
              <a:rPr lang="it-IT" sz="1800" b="0">
                <a:solidFill>
                  <a:srgbClr val="000066"/>
                </a:solidFill>
                <a:latin typeface="Arial" charset="0"/>
              </a:rPr>
              <a:t>	</a:t>
            </a:r>
            <a:r>
              <a:rPr lang="it-IT" sz="1800" b="0">
                <a:solidFill>
                  <a:schemeClr val="tx1"/>
                </a:solidFill>
                <a:latin typeface="Arial" charset="0"/>
              </a:rPr>
              <a:t>deformed Skyrme Hartree-Fock + QRPA</a:t>
            </a:r>
            <a:endParaRPr lang="it-IT" sz="1800" b="0">
              <a:solidFill>
                <a:srgbClr val="000066"/>
              </a:solidFill>
              <a:latin typeface="Arial" charset="0"/>
            </a:endParaRPr>
          </a:p>
          <a:p>
            <a:endParaRPr lang="it-IT" sz="1800" b="0">
              <a:solidFill>
                <a:srgbClr val="000066"/>
              </a:solidFill>
              <a:latin typeface="Arial" charset="0"/>
            </a:endParaRPr>
          </a:p>
          <a:p>
            <a:endParaRPr lang="it-IT" sz="1800" b="0">
              <a:solidFill>
                <a:srgbClr val="000066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     </a:t>
            </a:r>
            <a:r>
              <a:rPr lang="it-IT" sz="1800" b="0" i="1">
                <a:solidFill>
                  <a:srgbClr val="990099"/>
                </a:solidFill>
                <a:latin typeface="Arial" charset="0"/>
              </a:rPr>
              <a:t>not yet implemented in astrophysical codes</a:t>
            </a:r>
          </a:p>
          <a:p>
            <a:pPr>
              <a:buFont typeface="Wingdings" pitchFamily="2" charset="2"/>
              <a:buNone/>
            </a:pPr>
            <a:endParaRPr lang="it-IT" sz="1800" b="0">
              <a:solidFill>
                <a:schemeClr val="tx1"/>
              </a:solidFill>
              <a:latin typeface="Arial" charset="0"/>
              <a:sym typeface="Wingdings" pitchFamily="2" charset="2"/>
            </a:endParaRPr>
          </a:p>
        </p:txBody>
      </p:sp>
      <p:pic>
        <p:nvPicPr>
          <p:cNvPr id="103430" name="Picture 6" descr="Crab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4" name="Rectangle 3"/>
          <p:cNvSpPr>
            <a:spLocks noChangeArrowheads="1"/>
          </p:cNvSpPr>
          <p:nvPr/>
        </p:nvSpPr>
        <p:spPr bwMode="auto">
          <a:xfrm>
            <a:off x="322263" y="273050"/>
            <a:ext cx="87137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</a:pPr>
            <a:r>
              <a:rPr lang="it-IT" sz="3600"/>
              <a:t>      Electron-capture rates: </a:t>
            </a:r>
            <a:br>
              <a:rPr lang="it-IT" sz="3600"/>
            </a:br>
            <a:r>
              <a:rPr lang="it-IT" sz="3600"/>
              <a:t>      (some) exsisting calculations (3)</a:t>
            </a:r>
          </a:p>
        </p:txBody>
      </p:sp>
      <p:pic>
        <p:nvPicPr>
          <p:cNvPr id="103435" name="Picture 11" descr="landscap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65388"/>
            <a:ext cx="4429125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5756275" y="6148388"/>
            <a:ext cx="306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 b="0">
                <a:solidFill>
                  <a:srgbClr val="000099"/>
                </a:solidFill>
                <a:latin typeface="Arial" charset="0"/>
              </a:rPr>
              <a:t>Bertsch </a:t>
            </a:r>
            <a:r>
              <a:rPr lang="it-IT" sz="1400" b="0" i="1">
                <a:solidFill>
                  <a:srgbClr val="000099"/>
                </a:solidFill>
                <a:latin typeface="Arial" charset="0"/>
              </a:rPr>
              <a:t>et al</a:t>
            </a:r>
            <a:r>
              <a:rPr lang="it-IT" sz="1400" b="0">
                <a:solidFill>
                  <a:srgbClr val="000099"/>
                </a:solidFill>
                <a:latin typeface="Arial" charset="0"/>
              </a:rPr>
              <a:t>., SciDAD Rev. 6 (2007)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68614" name="Rectangle 3"/>
          <p:cNvSpPr>
            <a:spLocks noChangeArrowheads="1"/>
          </p:cNvSpPr>
          <p:nvPr/>
        </p:nvSpPr>
        <p:spPr bwMode="auto">
          <a:xfrm>
            <a:off x="179388" y="188913"/>
            <a:ext cx="88201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/>
              <a:t>      The FTSHF + FTRPA model (1)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DB1AC0C-232C-4162-9ADC-71E6A56519A5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8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23850" y="1200150"/>
            <a:ext cx="8767763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18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800">
                <a:solidFill>
                  <a:schemeClr val="tx1"/>
                </a:solidFill>
                <a:latin typeface="Arial" charset="0"/>
              </a:rPr>
              <a:t>FTSHF</a:t>
            </a:r>
            <a:r>
              <a:rPr lang="it-IT" sz="18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s</a:t>
            </a:r>
            <a:r>
              <a:rPr lang="it-IT" sz="1800" b="0">
                <a:solidFill>
                  <a:schemeClr val="tx1"/>
                </a:solidFill>
                <a:latin typeface="Arial" charset="0"/>
              </a:rPr>
              <a:t>ingle-nucleon basis, occupation factors and wave function of initial state</a:t>
            </a:r>
          </a:p>
          <a:p>
            <a:endParaRPr lang="it-IT" sz="500" b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it-IT" sz="18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800">
                <a:solidFill>
                  <a:schemeClr val="tx1"/>
                </a:solidFill>
                <a:latin typeface="Arial" charset="0"/>
              </a:rPr>
              <a:t>FTRPA</a:t>
            </a:r>
            <a:r>
              <a:rPr lang="it-IT" sz="1800" b="0">
                <a:solidFill>
                  <a:schemeClr val="tx1"/>
                </a:solidFill>
                <a:latin typeface="Arial" charset="0"/>
              </a:rPr>
              <a:t> (charge-exchange) </a:t>
            </a:r>
            <a:r>
              <a: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excitation energies, amplitude for transition strengths</a:t>
            </a:r>
          </a:p>
          <a:p>
            <a:endParaRPr lang="it-IT" sz="200" b="0">
              <a:solidFill>
                <a:schemeClr val="tx1"/>
              </a:solidFill>
              <a:latin typeface="Arial" charset="0"/>
              <a:sym typeface="Wingdings" pitchFamily="2" charset="2"/>
            </a:endParaRPr>
          </a:p>
          <a:p>
            <a:r>
              <a: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(</a:t>
            </a:r>
            <a:r>
              <a:rPr lang="it-IT" sz="1800" b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 Paar </a:t>
            </a:r>
            <a:r>
              <a:rPr lang="it-IT" sz="1800" b="0" i="1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et al</a:t>
            </a:r>
            <a:r>
              <a:rPr lang="it-IT" sz="1800" b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., PRC 80, 055801 (2009) </a:t>
            </a:r>
            <a:r>
              <a:rPr lang="it-IT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)</a:t>
            </a:r>
          </a:p>
          <a:p>
            <a:endParaRPr lang="it-IT" sz="1000" b="0">
              <a:solidFill>
                <a:schemeClr val="tx1"/>
              </a:solidFill>
              <a:latin typeface="Arial" charset="0"/>
              <a:sym typeface="Wingdings" pitchFamily="2" charset="2"/>
            </a:endParaRPr>
          </a:p>
          <a:p>
            <a:r>
              <a:rPr lang="it-IT" sz="1800" b="0" u="sng">
                <a:solidFill>
                  <a:schemeClr val="tx1"/>
                </a:solidFill>
                <a:latin typeface="Arial" charset="0"/>
              </a:rPr>
              <a:t>N.B.</a:t>
            </a:r>
            <a:r>
              <a:rPr lang="it-IT" sz="1800" b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it-IT" sz="1800" b="0">
                <a:latin typeface="Arial" charset="0"/>
              </a:rPr>
              <a:t>The model is </a:t>
            </a:r>
            <a:r>
              <a:rPr lang="it-IT" sz="1800" b="0" u="sng">
                <a:latin typeface="Arial" charset="0"/>
              </a:rPr>
              <a:t>self-consistent</a:t>
            </a:r>
            <a:r>
              <a:rPr lang="it-IT" sz="1800" b="0">
                <a:latin typeface="Arial" charset="0"/>
              </a:rPr>
              <a:t>: both HF eqs. and RPA matrix </a:t>
            </a:r>
          </a:p>
          <a:p>
            <a:r>
              <a:rPr lang="it-IT" sz="1800" b="0">
                <a:latin typeface="Arial" charset="0"/>
              </a:rPr>
              <a:t>         based on the </a:t>
            </a:r>
            <a:r>
              <a:rPr lang="it-IT" sz="1800" b="0" i="1">
                <a:latin typeface="Arial" charset="0"/>
              </a:rPr>
              <a:t>same </a:t>
            </a:r>
            <a:r>
              <a:rPr lang="it-IT" sz="1800" b="0">
                <a:latin typeface="Arial" charset="0"/>
              </a:rPr>
              <a:t>Skyrme functional</a:t>
            </a:r>
            <a:endParaRPr lang="it-IT" sz="1800" b="0" i="1">
              <a:latin typeface="Arial" charset="0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42900" y="3422650"/>
            <a:ext cx="6524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800" b="0" i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800" b="0">
                <a:solidFill>
                  <a:schemeClr val="tx1"/>
                </a:solidFill>
                <a:latin typeface="Arial" charset="0"/>
              </a:rPr>
              <a:t>Cross-section for electron-capture in 0.5 &lt; </a:t>
            </a:r>
            <a:r>
              <a:rPr lang="it-IT" sz="1800" b="0" i="1">
                <a:solidFill>
                  <a:schemeClr val="tx1"/>
                </a:solidFill>
                <a:latin typeface="Arial" charset="0"/>
              </a:rPr>
              <a:t>T</a:t>
            </a:r>
            <a:r>
              <a:rPr lang="it-IT" sz="1800" b="0">
                <a:solidFill>
                  <a:schemeClr val="tx1"/>
                </a:solidFill>
                <a:latin typeface="Arial" charset="0"/>
              </a:rPr>
              <a:t> &lt; 2 MeV range:</a:t>
            </a:r>
            <a:endParaRPr lang="it-IT" sz="1800" b="0" i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8629" name="Picture 21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05263"/>
            <a:ext cx="896461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5373688"/>
            <a:ext cx="629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4359275" y="5006975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0">
                <a:solidFill>
                  <a:srgbClr val="D60093"/>
                </a:solidFill>
                <a:latin typeface="Arial" charset="0"/>
              </a:rPr>
              <a:t>Brink hp.!</a:t>
            </a:r>
          </a:p>
        </p:txBody>
      </p:sp>
      <p:sp>
        <p:nvSpPr>
          <p:cNvPr id="68627" name="AutoShape 19"/>
          <p:cNvSpPr>
            <a:spLocks noChangeArrowheads="1"/>
          </p:cNvSpPr>
          <p:nvPr/>
        </p:nvSpPr>
        <p:spPr bwMode="auto">
          <a:xfrm>
            <a:off x="3997325" y="4933950"/>
            <a:ext cx="287338" cy="431800"/>
          </a:xfrm>
          <a:prstGeom prst="downArrow">
            <a:avLst>
              <a:gd name="adj1" fmla="val 50000"/>
              <a:gd name="adj2" fmla="val 37569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8628" name="Picture 20" descr="Crab1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it-IT" altLang="en-US"/>
              <a:t>A. F. Fantina - Stellar electron-capture rates</a:t>
            </a:r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179388" y="188913"/>
            <a:ext cx="89646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/>
              <a:t>      The FTSHF + FTRPA model (2)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68D58A9-1D57-4A81-AC8B-73298E71F767}" type="slidenum">
              <a:rPr lang="it-IT" altLang="en-US" sz="1200" b="0">
                <a:solidFill>
                  <a:schemeClr val="tx1"/>
                </a:solidFill>
                <a:latin typeface="+mj-lt"/>
              </a:rPr>
              <a:pPr algn="r">
                <a:defRPr/>
              </a:pPr>
              <a:t>9</a:t>
            </a:fld>
            <a:endParaRPr lang="it-IT" altLang="en-US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68313" y="1196975"/>
            <a:ext cx="2740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800" b="0" i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800" b="0">
                <a:solidFill>
                  <a:schemeClr val="tx1"/>
                </a:solidFill>
                <a:latin typeface="Arial" charset="0"/>
              </a:rPr>
              <a:t>Electron-capture rates:</a:t>
            </a:r>
            <a:endParaRPr lang="it-IT" sz="1800" b="0" i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3197" name="Picture 13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97050"/>
            <a:ext cx="62388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8" name="Line 14"/>
          <p:cNvSpPr>
            <a:spLocks noChangeShapeType="1"/>
          </p:cNvSpPr>
          <p:nvPr/>
        </p:nvSpPr>
        <p:spPr bwMode="auto">
          <a:xfrm flipH="1" flipV="1">
            <a:off x="6084888" y="2276475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5364163" y="25844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0">
                <a:solidFill>
                  <a:schemeClr val="tx1"/>
                </a:solidFill>
                <a:latin typeface="Arial" charset="0"/>
              </a:rPr>
              <a:t>Fermi Dirac</a:t>
            </a:r>
          </a:p>
        </p:txBody>
      </p:sp>
      <p:pic>
        <p:nvPicPr>
          <p:cNvPr id="93203" name="Picture 19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606583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2" name="Picture 18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5"/>
            <a:ext cx="1782763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8" name="Picture 24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25988"/>
            <a:ext cx="1919288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05" name="Line 21"/>
          <p:cNvSpPr>
            <a:spLocks noChangeShapeType="1"/>
          </p:cNvSpPr>
          <p:nvPr/>
        </p:nvSpPr>
        <p:spPr bwMode="auto">
          <a:xfrm flipH="1" flipV="1">
            <a:off x="4716463" y="4510088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93209" name="Picture 25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518150"/>
            <a:ext cx="688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735013" y="3376613"/>
            <a:ext cx="535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0">
                <a:solidFill>
                  <a:schemeClr val="tx1"/>
                </a:solidFill>
                <a:latin typeface="Arial" charset="0"/>
              </a:rPr>
              <a:t>chemical potential calculated from electron density:</a:t>
            </a:r>
          </a:p>
        </p:txBody>
      </p:sp>
      <p:pic>
        <p:nvPicPr>
          <p:cNvPr id="93211" name="Picture 27" descr="Crab1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46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&#10;\begin{document}&#10;&#10;\begin{eqnarray*}&#10;\rho &amp;\in&amp; [10^5 - 10^{15}]\ \mathrm{g\ cm^{-3}} \\&#10;T &amp;\in&amp; [0.1 - 100]\ \mathrm{MeV} \\&#10;Y_e &amp;\in&amp; [0.05 - 0.5]&#10;\end{eqnarray*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{amsfonts}&#10;\usepackage{amsthm}&#10;\usepackage{latexsym} &#10;&#10;\begin{document}&#10;\begin{align*}&#10;&amp; p + e^- \rightarrow n + \nu_e \\&#10;&amp; (Z,A) + e^- \rightarrow (Z-1,A) + \nu_e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91"/>
  <p:tag name="PICTUREFILESIZE" val="18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graphicx}&#10;\usepackage{epsfig}&#10;\pagestyle{empty}&#10;&#10;\begin{document}&#10;&#10;\begin{equation*}&#10;\sigma(E_e,T) = \frac{G_F^2}{2\pi} \sum_i F(Z,E_e) &#10; \frac{(2J_i+1) e^{-E_i/k_BT}}{G(Z,A,T)} \sum_{f,J} (E_e-Q+E_i-E_f)^2&#10; \frac{|&lt;i|\hat{O}_J|f&gt;|^2}{(2J_i+1)}&#10;\end{equation*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graphicx}&#10;\usepackage{epsfig}&#10;\pagestyle{empty}&#10;&#10;\begin{document}&#10;&#10;\begin{equation*}&#10;\sigma(E_e,T) = \frac{G_F^2}{2\pi} F(Z,E_e) &#10; \sum_{f} (E_e-Q+\omega_f)^2&#10; \sum_J S_J(\omega_f,T)&#10;\end{equation*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graphicx}&#10;\usepackage{epsfig}&#10;\pagestyle{empty}&#10;&#10;\begin{document}&#10;&#10;\begin{equation*}&#10;\lambda^{ec}(T) [\mathrm{s}^{-1}] = \frac{V_{ud}^2 g_V^2 c}{\pi^2 (\hbar c)^3}&#10; \int_{E_{min}}^\infty \sigma(E_e,T)\ E_e\ p_e c\ f_e(E_e)\ \mathrm{d}E_e&#10;\end{equation*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graphicx}&#10;\usepackage{epsfig}&#10;\pagestyle{empty}&#10;&#10;\begin{document}&#10;&#10;\begin{equation*}&#10;\rho Y_e = \frac{1}{\pi^2 N_A} \frac{1}{(\hbar c)^3} &#10; \int_0^\infty [f_e(E_e) - f_{e^+}(E_e)]\ (p_e c)^2\ \mathrm{d} (p_e c)&#10;\end{equation*}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graphicx}&#10;\usepackage{epsfig}&#10;\pagestyle{empty}&#10;&#10;\begin{document}&#10;&#10;\begin{equation*}&#10;f_e = \frac{1}{1 + e^{\frac{E_e - \mu_e}{k_B T}}}&#10;\end{equation*}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graphicx}&#10;\usepackage{epsfig}&#10;\pagestyle{empty}&#10;&#10;\begin{document}&#10;&#10;\begin{equation*}&#10;f_{e^+} = \frac{1}{1 + e^{\frac{E_e + \mu_e}{k_B T}}}&#10;\end{equation*}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graphicx}&#10;\usepackage{epsfig}&#10;\pagestyle{empty}&#10;&#10;\begin{document}&#10;&#10;\begin{equation*}&#10;f_\nu = 0&#10;\end{equation*}&#10;&#10;\end{document}"/>
  <p:tag name="IGUANATEXSIZE" val="20"/>
</p:tagLst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000066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dge 10">
    <a:dk1>
      <a:srgbClr val="000000"/>
    </a:dk1>
    <a:lt1>
      <a:srgbClr val="FFFFFF"/>
    </a:lt1>
    <a:dk2>
      <a:srgbClr val="CC0000"/>
    </a:dk2>
    <a:lt2>
      <a:srgbClr val="666699"/>
    </a:lt2>
    <a:accent1>
      <a:srgbClr val="000066"/>
    </a:accent1>
    <a:accent2>
      <a:srgbClr val="999933"/>
    </a:accent2>
    <a:accent3>
      <a:srgbClr val="FFFFFF"/>
    </a:accent3>
    <a:accent4>
      <a:srgbClr val="000000"/>
    </a:accent4>
    <a:accent5>
      <a:srgbClr val="AAAAB8"/>
    </a:accent5>
    <a:accent6>
      <a:srgbClr val="8A8A2D"/>
    </a:accent6>
    <a:hlink>
      <a:srgbClr val="4C6D8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3073</TotalTime>
  <Words>913</Words>
  <Application>Microsoft Office PowerPoint</Application>
  <PresentationFormat>Presentazione su schermo (4:3)</PresentationFormat>
  <Paragraphs>172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Garamond</vt:lpstr>
      <vt:lpstr>Wingdings</vt:lpstr>
      <vt:lpstr>Symbol</vt:lpstr>
      <vt:lpstr>Times New Roman</vt:lpstr>
      <vt:lpstr>Blackadder ITC</vt:lpstr>
      <vt:lpstr>Edge</vt:lpstr>
      <vt:lpstr>Presentazione standard di PowerPoint</vt:lpstr>
      <vt:lpstr>      Outline</vt:lpstr>
      <vt:lpstr>      Motivations</vt:lpstr>
      <vt:lpstr>      Introduction: electron-capture</vt:lpstr>
      <vt:lpstr>      Electron-capture rates:        (some) exsisting calculations (1)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Bluestone Lodge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aff</dc:creator>
  <cp:lastModifiedBy>tecno</cp:lastModifiedBy>
  <cp:revision>630</cp:revision>
  <dcterms:created xsi:type="dcterms:W3CDTF">2011-03-10T19:08:04Z</dcterms:created>
  <dcterms:modified xsi:type="dcterms:W3CDTF">2013-06-04T06:03:13Z</dcterms:modified>
</cp:coreProperties>
</file>