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4" r:id="rId2"/>
  </p:sldMasterIdLst>
  <p:notesMasterIdLst>
    <p:notesMasterId r:id="rId21"/>
  </p:notesMasterIdLst>
  <p:sldIdLst>
    <p:sldId id="287" r:id="rId3"/>
    <p:sldId id="308" r:id="rId4"/>
    <p:sldId id="298" r:id="rId5"/>
    <p:sldId id="302" r:id="rId6"/>
    <p:sldId id="291" r:id="rId7"/>
    <p:sldId id="271" r:id="rId8"/>
    <p:sldId id="292" r:id="rId9"/>
    <p:sldId id="265" r:id="rId10"/>
    <p:sldId id="293" r:id="rId11"/>
    <p:sldId id="283" r:id="rId12"/>
    <p:sldId id="294" r:id="rId13"/>
    <p:sldId id="305" r:id="rId14"/>
    <p:sldId id="295" r:id="rId15"/>
    <p:sldId id="286" r:id="rId16"/>
    <p:sldId id="303" r:id="rId17"/>
    <p:sldId id="284" r:id="rId18"/>
    <p:sldId id="309" r:id="rId19"/>
    <p:sldId id="310" r:id="rId20"/>
  </p:sldIdLst>
  <p:sldSz cx="9144000" cy="6858000" type="screen4x3"/>
  <p:notesSz cx="7939088" cy="11422063"/>
  <p:defaultTextStyle>
    <a:defPPr>
      <a:defRPr lang="en-GB"/>
    </a:defPPr>
    <a:lvl1pPr algn="ctr" defTabSz="449263" rtl="0" fontAlgn="base">
      <a:spcBef>
        <a:spcPct val="50000"/>
      </a:spcBef>
      <a:spcAft>
        <a:spcPct val="0"/>
      </a:spcAft>
      <a:defRPr b="1" kern="1200">
        <a:solidFill>
          <a:srgbClr val="FF0000"/>
        </a:solidFill>
        <a:latin typeface="Calibri" pitchFamily="34" charset="0"/>
        <a:ea typeface="Arial Unicode MS" pitchFamily="34" charset="-128"/>
        <a:cs typeface="Arial Unicode MS" pitchFamily="34" charset="-128"/>
      </a:defRPr>
    </a:lvl1pPr>
    <a:lvl2pPr marL="742950" indent="-285750" algn="ctr" defTabSz="449263" rtl="0" fontAlgn="base">
      <a:spcBef>
        <a:spcPct val="50000"/>
      </a:spcBef>
      <a:spcAft>
        <a:spcPct val="0"/>
      </a:spcAft>
      <a:defRPr b="1" kern="1200">
        <a:solidFill>
          <a:srgbClr val="FF0000"/>
        </a:solidFill>
        <a:latin typeface="Calibri" pitchFamily="34" charset="0"/>
        <a:ea typeface="Arial Unicode MS" pitchFamily="34" charset="-128"/>
        <a:cs typeface="Arial Unicode MS" pitchFamily="34" charset="-128"/>
      </a:defRPr>
    </a:lvl2pPr>
    <a:lvl3pPr marL="1143000" indent="-228600" algn="ctr" defTabSz="449263" rtl="0" fontAlgn="base">
      <a:spcBef>
        <a:spcPct val="50000"/>
      </a:spcBef>
      <a:spcAft>
        <a:spcPct val="0"/>
      </a:spcAft>
      <a:defRPr b="1" kern="1200">
        <a:solidFill>
          <a:srgbClr val="FF0000"/>
        </a:solidFill>
        <a:latin typeface="Calibri" pitchFamily="34" charset="0"/>
        <a:ea typeface="Arial Unicode MS" pitchFamily="34" charset="-128"/>
        <a:cs typeface="Arial Unicode MS" pitchFamily="34" charset="-128"/>
      </a:defRPr>
    </a:lvl3pPr>
    <a:lvl4pPr marL="1600200" indent="-228600" algn="ctr" defTabSz="449263" rtl="0" fontAlgn="base">
      <a:spcBef>
        <a:spcPct val="50000"/>
      </a:spcBef>
      <a:spcAft>
        <a:spcPct val="0"/>
      </a:spcAft>
      <a:defRPr b="1" kern="1200">
        <a:solidFill>
          <a:srgbClr val="FF0000"/>
        </a:solidFill>
        <a:latin typeface="Calibri" pitchFamily="34" charset="0"/>
        <a:ea typeface="Arial Unicode MS" pitchFamily="34" charset="-128"/>
        <a:cs typeface="Arial Unicode MS" pitchFamily="34" charset="-128"/>
      </a:defRPr>
    </a:lvl4pPr>
    <a:lvl5pPr marL="2057400" indent="-228600" algn="ctr" defTabSz="449263" rtl="0" fontAlgn="base">
      <a:spcBef>
        <a:spcPct val="50000"/>
      </a:spcBef>
      <a:spcAft>
        <a:spcPct val="0"/>
      </a:spcAft>
      <a:defRPr b="1" kern="1200">
        <a:solidFill>
          <a:srgbClr val="FF0000"/>
        </a:solidFill>
        <a:latin typeface="Calibri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b="1" kern="1200">
        <a:solidFill>
          <a:srgbClr val="FF0000"/>
        </a:solidFill>
        <a:latin typeface="Calibri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b="1" kern="1200">
        <a:solidFill>
          <a:srgbClr val="FF0000"/>
        </a:solidFill>
        <a:latin typeface="Calibri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b="1" kern="1200">
        <a:solidFill>
          <a:srgbClr val="FF0000"/>
        </a:solidFill>
        <a:latin typeface="Calibri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b="1" kern="1200">
        <a:solidFill>
          <a:srgbClr val="FF0000"/>
        </a:solidFill>
        <a:latin typeface="Calibri" pitchFamily="34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25B7E"/>
    <a:srgbClr val="CCCCFF"/>
    <a:srgbClr val="FFFFCC"/>
    <a:srgbClr val="3366CC"/>
    <a:srgbClr val="FF0000"/>
    <a:srgbClr val="00CC66"/>
    <a:srgbClr val="FFFF99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0345" autoAdjust="0"/>
    <p:restoredTop sz="94660"/>
  </p:normalViewPr>
  <p:slideViewPr>
    <p:cSldViewPr>
      <p:cViewPr>
        <p:scale>
          <a:sx n="70" d="100"/>
          <a:sy n="70" d="100"/>
        </p:scale>
        <p:origin x="-1458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598"/>
        <p:guide pos="25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1"/>
          <p:cNvSpPr>
            <a:spLocks noChangeArrowheads="1"/>
          </p:cNvSpPr>
          <p:nvPr/>
        </p:nvSpPr>
        <p:spPr bwMode="auto">
          <a:xfrm>
            <a:off x="0" y="0"/>
            <a:ext cx="7939088" cy="114220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10603" tIns="55301" rIns="110603" bIns="55301" anchor="ctr"/>
          <a:lstStyle/>
          <a:p>
            <a:pPr defTabSz="544513"/>
            <a:endParaRPr lang="it-IT" sz="2100"/>
          </a:p>
        </p:txBody>
      </p:sp>
      <p:sp>
        <p:nvSpPr>
          <p:cNvPr id="32771" name="AutoShape 2"/>
          <p:cNvSpPr>
            <a:spLocks noChangeArrowheads="1"/>
          </p:cNvSpPr>
          <p:nvPr/>
        </p:nvSpPr>
        <p:spPr bwMode="auto">
          <a:xfrm>
            <a:off x="0" y="0"/>
            <a:ext cx="7939088" cy="114220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10603" tIns="55301" rIns="110603" bIns="55301" anchor="ctr"/>
          <a:lstStyle/>
          <a:p>
            <a:pPr defTabSz="544513"/>
            <a:endParaRPr lang="it-IT" sz="2100"/>
          </a:p>
        </p:txBody>
      </p:sp>
      <p:sp>
        <p:nvSpPr>
          <p:cNvPr id="32772" name="AutoShape 3"/>
          <p:cNvSpPr>
            <a:spLocks noChangeArrowheads="1"/>
          </p:cNvSpPr>
          <p:nvPr/>
        </p:nvSpPr>
        <p:spPr bwMode="auto">
          <a:xfrm>
            <a:off x="0" y="0"/>
            <a:ext cx="7939088" cy="114220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10603" tIns="55301" rIns="110603" bIns="55301" anchor="ctr"/>
          <a:lstStyle/>
          <a:p>
            <a:pPr defTabSz="544513"/>
            <a:endParaRPr lang="it-IT" sz="2100"/>
          </a:p>
        </p:txBody>
      </p:sp>
      <p:sp>
        <p:nvSpPr>
          <p:cNvPr id="32773" name="AutoShape 4"/>
          <p:cNvSpPr>
            <a:spLocks noChangeArrowheads="1"/>
          </p:cNvSpPr>
          <p:nvPr/>
        </p:nvSpPr>
        <p:spPr bwMode="auto">
          <a:xfrm>
            <a:off x="0" y="0"/>
            <a:ext cx="7939088" cy="114220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10603" tIns="55301" rIns="110603" bIns="55301" anchor="ctr"/>
          <a:lstStyle/>
          <a:p>
            <a:pPr defTabSz="544513"/>
            <a:endParaRPr lang="it-IT" sz="2100"/>
          </a:p>
        </p:txBody>
      </p:sp>
      <p:sp>
        <p:nvSpPr>
          <p:cNvPr id="32774" name="Rectangle 5"/>
          <p:cNvSpPr>
            <a:spLocks noGrp="1" noChangeArrowheads="1"/>
          </p:cNvSpPr>
          <p:nvPr>
            <p:ph type="sldImg"/>
          </p:nvPr>
        </p:nvSpPr>
        <p:spPr bwMode="auto">
          <a:xfrm>
            <a:off x="-17229138" y="-14735175"/>
            <a:ext cx="20794663" cy="155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93750" y="5424488"/>
            <a:ext cx="6343650" cy="51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2574277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857250"/>
            <a:ext cx="5711825" cy="4283075"/>
          </a:xfrm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4DBC8-BABF-4B7A-A005-B12E79D98D5C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172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52561-D7B6-46D7-AF3C-39B4466988AF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63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128588"/>
            <a:ext cx="2054225" cy="59896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5038" cy="59896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4E53A-3EBA-45A2-BD85-7C371DA6E788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454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spcBef>
                <a:spcPct val="0"/>
              </a:spcBef>
              <a:defRPr b="0">
                <a:solidFill>
                  <a:srgbClr val="000000"/>
                </a:solidFill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2012-15-05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spcBef>
                <a:spcPct val="0"/>
              </a:spcBef>
              <a:defRPr>
                <a:solidFill>
                  <a:srgbClr val="000000"/>
                </a:solidFill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European Strategy for Neutrino Oscillation Physics - II, Elena Wildner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spcBef>
                <a:spcPct val="0"/>
              </a:spcBef>
              <a:defRPr b="0">
                <a:solidFill>
                  <a:srgbClr val="000000"/>
                </a:solidFill>
                <a:ea typeface="ＭＳ Ｐゴシック" charset="0"/>
              </a:defRPr>
            </a:lvl1pPr>
          </a:lstStyle>
          <a:p>
            <a:pPr>
              <a:defRPr/>
            </a:pPr>
            <a:fld id="{05D4E8D4-0D81-4B25-8534-689B9362DBD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45686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spcBef>
                <a:spcPct val="0"/>
              </a:spcBef>
              <a:defRPr b="0">
                <a:solidFill>
                  <a:srgbClr val="000000"/>
                </a:solidFill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2012-15-05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spcBef>
                <a:spcPct val="0"/>
              </a:spcBef>
              <a:defRPr>
                <a:solidFill>
                  <a:srgbClr val="000000"/>
                </a:solidFill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European Strategy for Neutrino Oscillation Physics - II, Elena Wildner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spcBef>
                <a:spcPct val="0"/>
              </a:spcBef>
              <a:defRPr b="0">
                <a:solidFill>
                  <a:srgbClr val="000000"/>
                </a:solidFill>
                <a:ea typeface="ＭＳ Ｐゴシック" charset="0"/>
              </a:defRPr>
            </a:lvl1pPr>
          </a:lstStyle>
          <a:p>
            <a:pPr>
              <a:defRPr/>
            </a:pPr>
            <a:fld id="{B74276F6-DCEB-4711-A0E1-32BD0515007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02785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spcBef>
                <a:spcPct val="0"/>
              </a:spcBef>
              <a:defRPr b="0">
                <a:solidFill>
                  <a:srgbClr val="000000"/>
                </a:solidFill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2012-15-05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spcBef>
                <a:spcPct val="0"/>
              </a:spcBef>
              <a:defRPr>
                <a:solidFill>
                  <a:srgbClr val="000000"/>
                </a:solidFill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European Strategy for Neutrino Oscillation Physics - II, Elena Wildner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spcBef>
                <a:spcPct val="0"/>
              </a:spcBef>
              <a:defRPr b="0">
                <a:solidFill>
                  <a:srgbClr val="000000"/>
                </a:solidFill>
                <a:ea typeface="ＭＳ Ｐゴシック" charset="0"/>
              </a:defRPr>
            </a:lvl1pPr>
          </a:lstStyle>
          <a:p>
            <a:pPr>
              <a:defRPr/>
            </a:pPr>
            <a:fld id="{6ED164EB-CAC5-4CC3-A85B-CD139DF5D4A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7479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spcBef>
                <a:spcPct val="0"/>
              </a:spcBef>
              <a:defRPr b="0">
                <a:solidFill>
                  <a:srgbClr val="000000"/>
                </a:solidFill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2012-15-05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spcBef>
                <a:spcPct val="0"/>
              </a:spcBef>
              <a:defRPr>
                <a:solidFill>
                  <a:srgbClr val="000000"/>
                </a:solidFill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European Strategy for Neutrino Oscillation Physics - II, Elena Wildner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spcBef>
                <a:spcPct val="0"/>
              </a:spcBef>
              <a:defRPr b="0">
                <a:solidFill>
                  <a:srgbClr val="000000"/>
                </a:solidFill>
                <a:ea typeface="ＭＳ Ｐゴシック" charset="0"/>
              </a:defRPr>
            </a:lvl1pPr>
          </a:lstStyle>
          <a:p>
            <a:pPr>
              <a:defRPr/>
            </a:pPr>
            <a:fld id="{011DEFF7-B1AE-496A-B91D-8019B564269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82394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spcBef>
                <a:spcPct val="0"/>
              </a:spcBef>
              <a:defRPr b="0">
                <a:solidFill>
                  <a:srgbClr val="000000"/>
                </a:solidFill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2012-15-05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spcBef>
                <a:spcPct val="0"/>
              </a:spcBef>
              <a:defRPr>
                <a:solidFill>
                  <a:srgbClr val="000000"/>
                </a:solidFill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European Strategy for Neutrino Oscillation Physics - II, Elena Wildner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spcBef>
                <a:spcPct val="0"/>
              </a:spcBef>
              <a:defRPr b="0">
                <a:solidFill>
                  <a:srgbClr val="000000"/>
                </a:solidFill>
                <a:ea typeface="ＭＳ Ｐゴシック" charset="0"/>
              </a:defRPr>
            </a:lvl1pPr>
          </a:lstStyle>
          <a:p>
            <a:pPr>
              <a:defRPr/>
            </a:pPr>
            <a:fld id="{8D2FF07F-21BD-4962-8AA3-A2208CF560E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1722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spcBef>
                <a:spcPct val="0"/>
              </a:spcBef>
              <a:defRPr b="0">
                <a:solidFill>
                  <a:srgbClr val="000000"/>
                </a:solidFill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2012-15-05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spcBef>
                <a:spcPct val="0"/>
              </a:spcBef>
              <a:defRPr>
                <a:solidFill>
                  <a:srgbClr val="000000"/>
                </a:solidFill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European Strategy for Neutrino Oscillation Physics - II, Elena Wildner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spcBef>
                <a:spcPct val="0"/>
              </a:spcBef>
              <a:defRPr b="0">
                <a:solidFill>
                  <a:srgbClr val="000000"/>
                </a:solidFill>
                <a:ea typeface="ＭＳ Ｐゴシック" charset="0"/>
              </a:defRPr>
            </a:lvl1pPr>
          </a:lstStyle>
          <a:p>
            <a:pPr>
              <a:defRPr/>
            </a:pPr>
            <a:fld id="{8ABAF86D-25F7-4C9F-AFE7-3A486018D1F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56703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spcBef>
                <a:spcPct val="0"/>
              </a:spcBef>
              <a:defRPr b="0">
                <a:solidFill>
                  <a:srgbClr val="000000"/>
                </a:solidFill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2012-15-05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spcBef>
                <a:spcPct val="0"/>
              </a:spcBef>
              <a:defRPr>
                <a:solidFill>
                  <a:srgbClr val="000000"/>
                </a:solidFill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European Strategy for Neutrino Oscillation Physics - II, Elena Wildner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spcBef>
                <a:spcPct val="0"/>
              </a:spcBef>
              <a:defRPr b="0">
                <a:solidFill>
                  <a:srgbClr val="000000"/>
                </a:solidFill>
                <a:ea typeface="ＭＳ Ｐゴシック" charset="0"/>
              </a:defRPr>
            </a:lvl1pPr>
          </a:lstStyle>
          <a:p>
            <a:pPr>
              <a:defRPr/>
            </a:pPr>
            <a:fld id="{D34B3EC9-6916-4FBB-A142-5FDC75CC88B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6575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spcBef>
                <a:spcPct val="0"/>
              </a:spcBef>
              <a:defRPr b="0">
                <a:solidFill>
                  <a:srgbClr val="000000"/>
                </a:solidFill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2012-15-05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spcBef>
                <a:spcPct val="0"/>
              </a:spcBef>
              <a:defRPr>
                <a:solidFill>
                  <a:srgbClr val="000000"/>
                </a:solidFill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European Strategy for Neutrino Oscillation Physics - II, Elena Wildner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spcBef>
                <a:spcPct val="0"/>
              </a:spcBef>
              <a:defRPr b="0">
                <a:solidFill>
                  <a:srgbClr val="000000"/>
                </a:solidFill>
                <a:ea typeface="ＭＳ Ｐゴシック" charset="0"/>
              </a:defRPr>
            </a:lvl1pPr>
          </a:lstStyle>
          <a:p>
            <a:pPr>
              <a:defRPr/>
            </a:pPr>
            <a:fld id="{D081D08A-AF8F-49E0-820C-D17E87098F8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67910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65513-7A1F-4F4F-8867-CE8C862D1B54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6481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spcBef>
                <a:spcPct val="0"/>
              </a:spcBef>
              <a:defRPr b="0">
                <a:solidFill>
                  <a:srgbClr val="000000"/>
                </a:solidFill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2012-15-05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spcBef>
                <a:spcPct val="0"/>
              </a:spcBef>
              <a:defRPr>
                <a:solidFill>
                  <a:srgbClr val="000000"/>
                </a:solidFill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European Strategy for Neutrino Oscillation Physics - II, Elena Wildner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spcBef>
                <a:spcPct val="0"/>
              </a:spcBef>
              <a:defRPr b="0">
                <a:solidFill>
                  <a:srgbClr val="000000"/>
                </a:solidFill>
                <a:ea typeface="ＭＳ Ｐゴシック" charset="0"/>
              </a:defRPr>
            </a:lvl1pPr>
          </a:lstStyle>
          <a:p>
            <a:pPr>
              <a:defRPr/>
            </a:pPr>
            <a:fld id="{3265E426-5627-4BF3-B830-E08AB41D019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93763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spcBef>
                <a:spcPct val="0"/>
              </a:spcBef>
              <a:defRPr b="0">
                <a:solidFill>
                  <a:srgbClr val="000000"/>
                </a:solidFill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2012-15-05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spcBef>
                <a:spcPct val="0"/>
              </a:spcBef>
              <a:defRPr>
                <a:solidFill>
                  <a:srgbClr val="000000"/>
                </a:solidFill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European Strategy for Neutrino Oscillation Physics - II, Elena Wildner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spcBef>
                <a:spcPct val="0"/>
              </a:spcBef>
              <a:defRPr b="0">
                <a:solidFill>
                  <a:srgbClr val="000000"/>
                </a:solidFill>
                <a:ea typeface="ＭＳ Ｐゴシック" charset="0"/>
              </a:defRPr>
            </a:lvl1pPr>
          </a:lstStyle>
          <a:p>
            <a:pPr>
              <a:defRPr/>
            </a:pPr>
            <a:fld id="{FA60615B-ABB9-4ED6-9516-C927550D990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9096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spcBef>
                <a:spcPct val="0"/>
              </a:spcBef>
              <a:defRPr b="0">
                <a:solidFill>
                  <a:srgbClr val="000000"/>
                </a:solidFill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2012-15-05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spcBef>
                <a:spcPct val="0"/>
              </a:spcBef>
              <a:defRPr>
                <a:solidFill>
                  <a:srgbClr val="000000"/>
                </a:solidFill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European Strategy for Neutrino Oscillation Physics - II, Elena Wildner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spcBef>
                <a:spcPct val="0"/>
              </a:spcBef>
              <a:defRPr b="0">
                <a:solidFill>
                  <a:srgbClr val="000000"/>
                </a:solidFill>
                <a:ea typeface="ＭＳ Ｐゴシック" charset="0"/>
              </a:defRPr>
            </a:lvl1pPr>
          </a:lstStyle>
          <a:p>
            <a:pPr>
              <a:defRPr/>
            </a:pPr>
            <a:fld id="{F98B1E2E-825A-4F45-8C25-1BC59DFB562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40379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A728F-1505-489E-83B8-55B6297BAC37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37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E9359-6067-4487-9404-A2F3E6D0F43E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522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F2A56-9FC4-4332-BC26-DB3BC6DCD0DA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882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9B2D6-8D65-4F4C-9CF5-834E65A60D92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6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9FF50-CAC9-4283-A575-0DB57DC14DD1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39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A5AFE-3E4F-4753-A3D7-0A248F2C8609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5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EF82A-B903-492B-8F7C-ABC6FF3D57D1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31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166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5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7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5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B348A05-2C73-49CC-843D-6A6BCCD858BC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34B9CD-477D-4F0A-B6DC-686852801A47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pic>
        <p:nvPicPr>
          <p:cNvPr id="2055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t="17036" r="86945" b="74222"/>
          <a:stretch>
            <a:fillRect/>
          </a:stretch>
        </p:blipFill>
        <p:spPr bwMode="auto">
          <a:xfrm>
            <a:off x="8240713" y="38100"/>
            <a:ext cx="8397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916113"/>
            <a:ext cx="7772400" cy="1470025"/>
          </a:xfrm>
        </p:spPr>
        <p:txBody>
          <a:bodyPr/>
          <a:lstStyle/>
          <a:p>
            <a:pPr eaLnBrk="1" hangingPunct="1"/>
            <a:r>
              <a:rPr lang="en-GB" sz="3600" b="1" baseline="30000" smtClean="0">
                <a:solidFill>
                  <a:srgbClr val="525B7E"/>
                </a:solidFill>
                <a:latin typeface="Calibri" pitchFamily="34" charset="0"/>
              </a:rPr>
              <a:t>8</a:t>
            </a:r>
            <a:r>
              <a:rPr lang="en-GB" sz="3600" b="1" smtClean="0">
                <a:solidFill>
                  <a:srgbClr val="525B7E"/>
                </a:solidFill>
                <a:latin typeface="Calibri" pitchFamily="34" charset="0"/>
              </a:rPr>
              <a:t>B production in the reaction </a:t>
            </a:r>
            <a:r>
              <a:rPr lang="en-GB" sz="3600" b="1" baseline="30000" smtClean="0">
                <a:solidFill>
                  <a:srgbClr val="525B7E"/>
                </a:solidFill>
                <a:latin typeface="Calibri" pitchFamily="34" charset="0"/>
              </a:rPr>
              <a:t>6</a:t>
            </a:r>
            <a:r>
              <a:rPr lang="en-GB" sz="3600" b="1" smtClean="0">
                <a:solidFill>
                  <a:srgbClr val="525B7E"/>
                </a:solidFill>
                <a:latin typeface="Calibri" pitchFamily="34" charset="0"/>
              </a:rPr>
              <a:t>Li(</a:t>
            </a:r>
            <a:r>
              <a:rPr lang="en-GB" sz="3600" b="1" baseline="30000" smtClean="0">
                <a:solidFill>
                  <a:srgbClr val="525B7E"/>
                </a:solidFill>
                <a:latin typeface="Calibri" pitchFamily="34" charset="0"/>
              </a:rPr>
              <a:t>3</a:t>
            </a:r>
            <a:r>
              <a:rPr lang="en-GB" sz="3600" b="1" smtClean="0">
                <a:solidFill>
                  <a:srgbClr val="525B7E"/>
                </a:solidFill>
                <a:latin typeface="Calibri" pitchFamily="34" charset="0"/>
              </a:rPr>
              <a:t>He,n)</a:t>
            </a:r>
            <a:r>
              <a:rPr lang="en-GB" sz="3600" b="1" baseline="30000" smtClean="0">
                <a:solidFill>
                  <a:srgbClr val="525B7E"/>
                </a:solidFill>
                <a:latin typeface="Calibri" pitchFamily="34" charset="0"/>
              </a:rPr>
              <a:t>8</a:t>
            </a:r>
            <a:r>
              <a:rPr lang="en-GB" sz="3600" b="1" smtClean="0">
                <a:solidFill>
                  <a:srgbClr val="525B7E"/>
                </a:solidFill>
                <a:latin typeface="Calibri" pitchFamily="34" charset="0"/>
              </a:rPr>
              <a:t>B via neutron angular distribution measurement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95288" y="3429000"/>
            <a:ext cx="8064500" cy="2954338"/>
          </a:xfrm>
        </p:spPr>
        <p:txBody>
          <a:bodyPr/>
          <a:lstStyle/>
          <a:p>
            <a:pPr marL="0" indent="0" algn="ctr" eaLnBrk="1" hangingPunct="1"/>
            <a:r>
              <a:rPr lang="en-US" sz="2000" b="1" smtClean="0">
                <a:solidFill>
                  <a:srgbClr val="525B7E"/>
                </a:solidFill>
                <a:latin typeface="Calibri" pitchFamily="34" charset="0"/>
              </a:rPr>
              <a:t>V.L. Kravchuk</a:t>
            </a:r>
            <a:r>
              <a:rPr lang="en-US" sz="2000" b="1" baseline="30000" smtClean="0">
                <a:solidFill>
                  <a:srgbClr val="525B7E"/>
                </a:solidFill>
                <a:latin typeface="Calibri" pitchFamily="34" charset="0"/>
              </a:rPr>
              <a:t>1</a:t>
            </a:r>
            <a:r>
              <a:rPr lang="en-US" sz="2000" b="1" smtClean="0">
                <a:solidFill>
                  <a:srgbClr val="525B7E"/>
                </a:solidFill>
                <a:latin typeface="Calibri" pitchFamily="34" charset="0"/>
              </a:rPr>
              <a:t>, T. Marchi</a:t>
            </a:r>
            <a:r>
              <a:rPr lang="en-US" sz="2000" b="1" baseline="30000" smtClean="0">
                <a:solidFill>
                  <a:srgbClr val="525B7E"/>
                </a:solidFill>
                <a:latin typeface="Calibri" pitchFamily="34" charset="0"/>
              </a:rPr>
              <a:t>1,2</a:t>
            </a:r>
            <a:r>
              <a:rPr lang="en-US" sz="2000" b="1" smtClean="0">
                <a:solidFill>
                  <a:srgbClr val="525B7E"/>
                </a:solidFill>
                <a:latin typeface="Calibri" pitchFamily="34" charset="0"/>
              </a:rPr>
              <a:t>, G. Collazuol</a:t>
            </a:r>
            <a:r>
              <a:rPr lang="en-US" sz="2000" b="1" baseline="30000" smtClean="0">
                <a:solidFill>
                  <a:srgbClr val="525B7E"/>
                </a:solidFill>
                <a:latin typeface="Calibri" pitchFamily="34" charset="0"/>
              </a:rPr>
              <a:t>2</a:t>
            </a:r>
            <a:r>
              <a:rPr lang="en-US" sz="2000" b="1" smtClean="0">
                <a:solidFill>
                  <a:srgbClr val="525B7E"/>
                </a:solidFill>
                <a:latin typeface="Calibri" pitchFamily="34" charset="0"/>
              </a:rPr>
              <a:t>,</a:t>
            </a:r>
            <a:r>
              <a:rPr lang="en-US" b="1" smtClean="0">
                <a:solidFill>
                  <a:srgbClr val="525B7E"/>
                </a:solidFill>
                <a:latin typeface="Calibri" pitchFamily="34" charset="0"/>
              </a:rPr>
              <a:t> </a:t>
            </a:r>
            <a:r>
              <a:rPr lang="en-US" sz="2000" b="1" smtClean="0">
                <a:solidFill>
                  <a:srgbClr val="525B7E"/>
                </a:solidFill>
                <a:latin typeface="Calibri" pitchFamily="34" charset="0"/>
              </a:rPr>
              <a:t>M. Cinausero</a:t>
            </a:r>
            <a:r>
              <a:rPr lang="en-US" sz="2000" b="1" baseline="30000" smtClean="0">
                <a:solidFill>
                  <a:srgbClr val="525B7E"/>
                </a:solidFill>
                <a:latin typeface="Calibri" pitchFamily="34" charset="0"/>
              </a:rPr>
              <a:t>1</a:t>
            </a:r>
            <a:r>
              <a:rPr lang="en-US" sz="2000" b="1" smtClean="0">
                <a:solidFill>
                  <a:srgbClr val="525B7E"/>
                </a:solidFill>
                <a:latin typeface="Calibri" pitchFamily="34" charset="0"/>
              </a:rPr>
              <a:t>,                                  F. Gramegna</a:t>
            </a:r>
            <a:r>
              <a:rPr lang="en-US" sz="2000" b="1" baseline="30000" smtClean="0">
                <a:solidFill>
                  <a:srgbClr val="525B7E"/>
                </a:solidFill>
                <a:latin typeface="Calibri" pitchFamily="34" charset="0"/>
              </a:rPr>
              <a:t>1</a:t>
            </a:r>
            <a:r>
              <a:rPr lang="en-US" sz="2000" b="1" smtClean="0">
                <a:solidFill>
                  <a:srgbClr val="525B7E"/>
                </a:solidFill>
                <a:latin typeface="Calibri" pitchFamily="34" charset="0"/>
              </a:rPr>
              <a:t>, G. De Angelis</a:t>
            </a:r>
            <a:r>
              <a:rPr lang="en-US" sz="2000" b="1" baseline="30000" smtClean="0">
                <a:solidFill>
                  <a:srgbClr val="525B7E"/>
                </a:solidFill>
                <a:latin typeface="Calibri" pitchFamily="34" charset="0"/>
              </a:rPr>
              <a:t>1</a:t>
            </a:r>
            <a:r>
              <a:rPr lang="en-US" sz="2000" b="1" smtClean="0">
                <a:solidFill>
                  <a:srgbClr val="525B7E"/>
                </a:solidFill>
                <a:latin typeface="Calibri" pitchFamily="34" charset="0"/>
              </a:rPr>
              <a:t>, G. Prete</a:t>
            </a:r>
            <a:r>
              <a:rPr lang="en-US" sz="2000" b="1" baseline="30000" smtClean="0">
                <a:solidFill>
                  <a:srgbClr val="525B7E"/>
                </a:solidFill>
                <a:latin typeface="Calibri" pitchFamily="34" charset="0"/>
              </a:rPr>
              <a:t>1</a:t>
            </a:r>
            <a:r>
              <a:rPr lang="en-US" sz="2000" b="1" smtClean="0">
                <a:solidFill>
                  <a:srgbClr val="525B7E"/>
                </a:solidFill>
                <a:latin typeface="Calibri" pitchFamily="34" charset="0"/>
              </a:rPr>
              <a:t>, E. Wildner</a:t>
            </a:r>
            <a:r>
              <a:rPr lang="en-US" sz="2000" b="1" baseline="30000" smtClean="0">
                <a:solidFill>
                  <a:srgbClr val="525B7E"/>
                </a:solidFill>
                <a:latin typeface="Calibri" pitchFamily="34" charset="0"/>
              </a:rPr>
              <a:t>3</a:t>
            </a:r>
            <a:r>
              <a:rPr lang="en-US" sz="2000" b="1" smtClean="0">
                <a:solidFill>
                  <a:srgbClr val="525B7E"/>
                </a:solidFill>
                <a:latin typeface="Calibri" pitchFamily="34" charset="0"/>
              </a:rPr>
              <a:t>, V. Palladino</a:t>
            </a:r>
            <a:r>
              <a:rPr lang="en-US" sz="2000" b="1" baseline="30000" smtClean="0">
                <a:solidFill>
                  <a:srgbClr val="525B7E"/>
                </a:solidFill>
                <a:latin typeface="Calibri" pitchFamily="34" charset="0"/>
              </a:rPr>
              <a:t>4</a:t>
            </a:r>
            <a:r>
              <a:rPr lang="en-US" sz="2000" b="1" smtClean="0">
                <a:solidFill>
                  <a:srgbClr val="525B7E"/>
                </a:solidFill>
                <a:latin typeface="Calibri" pitchFamily="34" charset="0"/>
              </a:rPr>
              <a:t>,            M. Mezzetto</a:t>
            </a:r>
            <a:r>
              <a:rPr lang="en-US" sz="2000" b="1" baseline="30000" smtClean="0">
                <a:solidFill>
                  <a:srgbClr val="525B7E"/>
                </a:solidFill>
                <a:latin typeface="Calibri" pitchFamily="34" charset="0"/>
              </a:rPr>
              <a:t>2</a:t>
            </a:r>
            <a:endParaRPr lang="en-US" b="1" baseline="30000" smtClean="0">
              <a:solidFill>
                <a:srgbClr val="525B7E"/>
              </a:solidFill>
              <a:latin typeface="Calibri" pitchFamily="34" charset="0"/>
            </a:endParaRPr>
          </a:p>
          <a:p>
            <a:pPr marL="0" indent="0" algn="ctr" eaLnBrk="1" hangingPunct="1"/>
            <a:r>
              <a:rPr lang="en-US" sz="2000" b="1" i="1" baseline="30000" smtClean="0">
                <a:solidFill>
                  <a:srgbClr val="525B7E"/>
                </a:solidFill>
                <a:latin typeface="Calibri" pitchFamily="34" charset="0"/>
              </a:rPr>
              <a:t>1</a:t>
            </a:r>
            <a:r>
              <a:rPr lang="en-US" sz="2000" b="1" i="1" smtClean="0">
                <a:solidFill>
                  <a:srgbClr val="525B7E"/>
                </a:solidFill>
                <a:latin typeface="Calibri" pitchFamily="34" charset="0"/>
              </a:rPr>
              <a:t> INFN Laboratori Nazionali di Legnaro (Italy)</a:t>
            </a:r>
          </a:p>
          <a:p>
            <a:pPr marL="0" indent="0" algn="ctr" eaLnBrk="1" hangingPunct="1"/>
            <a:r>
              <a:rPr lang="en-US" sz="2000" b="1" i="1" baseline="30000" smtClean="0">
                <a:solidFill>
                  <a:srgbClr val="525B7E"/>
                </a:solidFill>
                <a:latin typeface="Calibri" pitchFamily="34" charset="0"/>
              </a:rPr>
              <a:t>2 </a:t>
            </a:r>
            <a:r>
              <a:rPr lang="en-US" sz="2000" b="1" i="1" smtClean="0">
                <a:solidFill>
                  <a:srgbClr val="525B7E"/>
                </a:solidFill>
                <a:latin typeface="Calibri" pitchFamily="34" charset="0"/>
              </a:rPr>
              <a:t>INFN and Dipartimento di Fisica e Astronomia Università di Padova (Italy)</a:t>
            </a:r>
          </a:p>
          <a:p>
            <a:pPr marL="0" indent="0" algn="ctr" eaLnBrk="1" hangingPunct="1"/>
            <a:r>
              <a:rPr lang="en-US" sz="2000" b="1" i="1" baseline="30000" smtClean="0">
                <a:solidFill>
                  <a:srgbClr val="525B7E"/>
                </a:solidFill>
                <a:latin typeface="Calibri" pitchFamily="34" charset="0"/>
              </a:rPr>
              <a:t>3</a:t>
            </a:r>
            <a:r>
              <a:rPr lang="en-US" sz="2000" b="1" i="1" smtClean="0">
                <a:solidFill>
                  <a:srgbClr val="525B7E"/>
                </a:solidFill>
                <a:latin typeface="Calibri" pitchFamily="34" charset="0"/>
              </a:rPr>
              <a:t> CERN, Geneva</a:t>
            </a:r>
          </a:p>
          <a:p>
            <a:pPr marL="0" indent="0" algn="ctr" eaLnBrk="1" hangingPunct="1"/>
            <a:r>
              <a:rPr lang="it-IT" sz="2000" b="1" i="1" baseline="30000" smtClean="0">
                <a:solidFill>
                  <a:srgbClr val="525B7E"/>
                </a:solidFill>
                <a:latin typeface="Calibri" pitchFamily="34" charset="0"/>
              </a:rPr>
              <a:t>4</a:t>
            </a:r>
            <a:r>
              <a:rPr lang="it-IT" sz="2000" b="1" i="1" smtClean="0">
                <a:solidFill>
                  <a:srgbClr val="525B7E"/>
                </a:solidFill>
                <a:latin typeface="Calibri" pitchFamily="34" charset="0"/>
              </a:rPr>
              <a:t> INFN and Dipartimento di Scienze Fisiche Università di Napoli (Italy)</a:t>
            </a:r>
          </a:p>
          <a:p>
            <a:pPr marL="0" indent="0" algn="ctr" eaLnBrk="1" hangingPunct="1"/>
            <a:endParaRPr lang="en-US" sz="2000" b="1" i="1" smtClean="0">
              <a:solidFill>
                <a:srgbClr val="525B7E"/>
              </a:solidFill>
              <a:latin typeface="Calibri" pitchFamily="34" charset="0"/>
            </a:endParaRPr>
          </a:p>
          <a:p>
            <a:pPr marL="0" indent="0" algn="ctr" eaLnBrk="1" hangingPunct="1"/>
            <a:endParaRPr lang="en-GB" sz="2000" b="1" i="1" smtClean="0">
              <a:solidFill>
                <a:srgbClr val="525B7E"/>
              </a:solidFill>
              <a:latin typeface="Calibri" pitchFamily="34" charset="0"/>
            </a:endParaRPr>
          </a:p>
        </p:txBody>
      </p:sp>
      <p:sp>
        <p:nvSpPr>
          <p:cNvPr id="14340" name="CasellaDiTesto 3"/>
          <p:cNvSpPr txBox="1">
            <a:spLocks noChangeArrowheads="1"/>
          </p:cNvSpPr>
          <p:nvPr/>
        </p:nvSpPr>
        <p:spPr bwMode="auto">
          <a:xfrm>
            <a:off x="625475" y="6383338"/>
            <a:ext cx="815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sz="1400" i="1">
                <a:solidFill>
                  <a:srgbClr val="525B7E"/>
                </a:solidFill>
                <a:ea typeface="ＭＳ Ｐゴシック" pitchFamily="34" charset="-128"/>
              </a:rPr>
              <a:t>M. Cinausero  INPC2013 Firenze , 2-7 June  2013 </a:t>
            </a:r>
          </a:p>
        </p:txBody>
      </p:sp>
      <p:pic>
        <p:nvPicPr>
          <p:cNvPr id="14341" name="Picture 147" descr="D:\LOGHI\Logo_INF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23850"/>
            <a:ext cx="2084388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88913"/>
            <a:ext cx="51784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7"/>
          <p:cNvGrpSpPr>
            <a:grpSpLocks/>
          </p:cNvGrpSpPr>
          <p:nvPr/>
        </p:nvGrpSpPr>
        <p:grpSpPr bwMode="auto">
          <a:xfrm>
            <a:off x="430213" y="909638"/>
            <a:ext cx="4608512" cy="3333750"/>
            <a:chOff x="476" y="1907"/>
            <a:chExt cx="2903" cy="2100"/>
          </a:xfrm>
        </p:grpSpPr>
        <p:pic>
          <p:nvPicPr>
            <p:cNvPr id="23571" name="Picture 4" descr="R1_al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1" r="4852"/>
            <a:stretch>
              <a:fillRect/>
            </a:stretch>
          </p:blipFill>
          <p:spPr bwMode="auto">
            <a:xfrm>
              <a:off x="476" y="1907"/>
              <a:ext cx="2903" cy="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2" name="Text Box 5"/>
            <p:cNvSpPr txBox="1">
              <a:spLocks noChangeArrowheads="1"/>
            </p:cNvSpPr>
            <p:nvPr/>
          </p:nvSpPr>
          <p:spPr bwMode="auto">
            <a:xfrm>
              <a:off x="1973" y="2473"/>
              <a:ext cx="36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baseline="30000"/>
                <a:t>8</a:t>
              </a:r>
              <a:r>
                <a:rPr lang="en-US"/>
                <a:t>B*</a:t>
              </a:r>
              <a:endParaRPr lang="en-GB"/>
            </a:p>
          </p:txBody>
        </p:sp>
        <p:sp>
          <p:nvSpPr>
            <p:cNvPr id="23573" name="Text Box 6"/>
            <p:cNvSpPr txBox="1">
              <a:spLocks noChangeArrowheads="1"/>
            </p:cNvSpPr>
            <p:nvPr/>
          </p:nvSpPr>
          <p:spPr bwMode="auto">
            <a:xfrm>
              <a:off x="1837" y="2069"/>
              <a:ext cx="4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baseline="30000"/>
                <a:t>8</a:t>
              </a:r>
              <a:r>
                <a:rPr lang="en-US"/>
                <a:t>B</a:t>
              </a:r>
              <a:r>
                <a:rPr lang="en-US" baseline="-25000"/>
                <a:t>g.s</a:t>
              </a:r>
              <a:r>
                <a:rPr lang="en-US" b="0" baseline="-25000">
                  <a:solidFill>
                    <a:schemeClr val="tx1"/>
                  </a:solidFill>
                </a:rPr>
                <a:t>.</a:t>
              </a:r>
              <a:endParaRPr lang="en-GB" b="0" baseline="-25000">
                <a:solidFill>
                  <a:schemeClr val="tx1"/>
                </a:solidFill>
              </a:endParaRPr>
            </a:p>
          </p:txBody>
        </p:sp>
        <p:sp>
          <p:nvSpPr>
            <p:cNvPr id="23574" name="Text Box 7"/>
            <p:cNvSpPr txBox="1">
              <a:spLocks noChangeArrowheads="1"/>
            </p:cNvSpPr>
            <p:nvPr/>
          </p:nvSpPr>
          <p:spPr bwMode="auto">
            <a:xfrm>
              <a:off x="930" y="2251"/>
              <a:ext cx="772" cy="1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400" baseline="30000">
                  <a:solidFill>
                    <a:schemeClr val="tx1"/>
                  </a:solidFill>
                </a:rPr>
                <a:t>12</a:t>
              </a:r>
              <a:r>
                <a:rPr lang="en-US" sz="1400">
                  <a:solidFill>
                    <a:schemeClr val="tx1"/>
                  </a:solidFill>
                </a:rPr>
                <a:t>C(</a:t>
              </a:r>
              <a:r>
                <a:rPr lang="en-US" sz="1400" baseline="30000">
                  <a:solidFill>
                    <a:schemeClr val="tx1"/>
                  </a:solidFill>
                </a:rPr>
                <a:t>3</a:t>
              </a:r>
              <a:r>
                <a:rPr lang="en-US" sz="1400">
                  <a:solidFill>
                    <a:schemeClr val="tx1"/>
                  </a:solidFill>
                </a:rPr>
                <a:t>He, n)</a:t>
              </a:r>
              <a:r>
                <a:rPr lang="en-US" sz="1400" baseline="30000">
                  <a:solidFill>
                    <a:schemeClr val="tx1"/>
                  </a:solidFill>
                </a:rPr>
                <a:t>14</a:t>
              </a:r>
              <a:r>
                <a:rPr lang="en-US" sz="1400">
                  <a:solidFill>
                    <a:schemeClr val="tx1"/>
                  </a:solidFill>
                </a:rPr>
                <a:t>O</a:t>
              </a:r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3575" name="Text Box 8"/>
            <p:cNvSpPr txBox="1">
              <a:spLocks noChangeArrowheads="1"/>
            </p:cNvSpPr>
            <p:nvPr/>
          </p:nvSpPr>
          <p:spPr bwMode="auto">
            <a:xfrm>
              <a:off x="2336" y="2976"/>
              <a:ext cx="771" cy="1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400" baseline="30000">
                  <a:solidFill>
                    <a:schemeClr val="tx1"/>
                  </a:solidFill>
                </a:rPr>
                <a:t>6</a:t>
              </a:r>
              <a:r>
                <a:rPr lang="en-US" sz="1400">
                  <a:solidFill>
                    <a:schemeClr val="tx1"/>
                  </a:solidFill>
                </a:rPr>
                <a:t>Li(</a:t>
              </a:r>
              <a:r>
                <a:rPr lang="en-US" sz="1400" baseline="30000">
                  <a:solidFill>
                    <a:schemeClr val="tx1"/>
                  </a:solidFill>
                </a:rPr>
                <a:t>3</a:t>
              </a:r>
              <a:r>
                <a:rPr lang="en-US" sz="1400">
                  <a:solidFill>
                    <a:schemeClr val="tx1"/>
                  </a:solidFill>
                </a:rPr>
                <a:t>He,np)</a:t>
              </a:r>
              <a:r>
                <a:rPr lang="en-US" sz="1400" baseline="30000">
                  <a:solidFill>
                    <a:schemeClr val="tx1"/>
                  </a:solidFill>
                </a:rPr>
                <a:t>7</a:t>
              </a:r>
              <a:r>
                <a:rPr lang="en-US" sz="1400">
                  <a:solidFill>
                    <a:schemeClr val="tx1"/>
                  </a:solidFill>
                </a:rPr>
                <a:t>Be</a:t>
              </a:r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3576" name="TextBox 19"/>
            <p:cNvSpPr txBox="1">
              <a:spLocks noChangeArrowheads="1"/>
            </p:cNvSpPr>
            <p:nvPr/>
          </p:nvSpPr>
          <p:spPr bwMode="auto">
            <a:xfrm>
              <a:off x="1020" y="3430"/>
              <a:ext cx="1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rgbClr val="FF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eaLnBrk="0" hangingPunct="0">
                <a:defRPr b="1">
                  <a:solidFill>
                    <a:srgbClr val="FF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eaLnBrk="0" hangingPunct="0">
                <a:defRPr b="1">
                  <a:solidFill>
                    <a:srgbClr val="FF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eaLnBrk="0" hangingPunct="0">
                <a:defRPr b="1">
                  <a:solidFill>
                    <a:srgbClr val="FF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eaLnBrk="0" hangingPunct="0">
                <a:defRPr b="1">
                  <a:solidFill>
                    <a:srgbClr val="FF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FF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FF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FF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FF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l" defTabSz="914400" eaLnBrk="1" hangingPunct="1">
                <a:spcBef>
                  <a:spcPct val="0"/>
                </a:spcBef>
              </a:pPr>
              <a:r>
                <a:rPr lang="it-IT" sz="2000">
                  <a:solidFill>
                    <a:schemeClr val="tx1"/>
                  </a:solidFill>
                  <a:latin typeface="Symbol" pitchFamily="18" charset="2"/>
                </a:rPr>
                <a:t>g</a:t>
              </a:r>
              <a:endParaRPr lang="en-US" sz="200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23577" name="Text Box 10"/>
            <p:cNvSpPr txBox="1">
              <a:spLocks noChangeArrowheads="1"/>
            </p:cNvSpPr>
            <p:nvPr/>
          </p:nvSpPr>
          <p:spPr bwMode="auto">
            <a:xfrm>
              <a:off x="839" y="3022"/>
              <a:ext cx="317" cy="2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400" baseline="30000">
                  <a:solidFill>
                    <a:schemeClr val="tx1"/>
                  </a:solidFill>
                </a:rPr>
                <a:t>9</a:t>
              </a:r>
              <a:r>
                <a:rPr lang="en-US" sz="1400">
                  <a:solidFill>
                    <a:schemeClr val="tx1"/>
                  </a:solidFill>
                </a:rPr>
                <a:t>B</a:t>
              </a:r>
              <a:r>
                <a:rPr lang="en-US" sz="1400" baseline="-25000">
                  <a:solidFill>
                    <a:schemeClr val="tx1"/>
                  </a:solidFill>
                </a:rPr>
                <a:t>g.s.</a:t>
              </a:r>
              <a:endParaRPr lang="en-GB" sz="1400" baseline="-25000">
                <a:solidFill>
                  <a:schemeClr val="tx1"/>
                </a:solidFill>
              </a:endParaRPr>
            </a:p>
          </p:txBody>
        </p:sp>
        <p:sp>
          <p:nvSpPr>
            <p:cNvPr id="23578" name="Text Box 11"/>
            <p:cNvSpPr txBox="1">
              <a:spLocks noChangeArrowheads="1"/>
            </p:cNvSpPr>
            <p:nvPr/>
          </p:nvSpPr>
          <p:spPr bwMode="auto">
            <a:xfrm>
              <a:off x="1247" y="2976"/>
              <a:ext cx="318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400" baseline="30000">
                  <a:solidFill>
                    <a:schemeClr val="tx1"/>
                  </a:solidFill>
                </a:rPr>
                <a:t>9</a:t>
              </a:r>
              <a:r>
                <a:rPr lang="en-US" sz="1400">
                  <a:solidFill>
                    <a:schemeClr val="tx1"/>
                  </a:solidFill>
                </a:rPr>
                <a:t>B*</a:t>
              </a:r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3579" name="Line 12"/>
            <p:cNvSpPr>
              <a:spLocks noChangeShapeType="1"/>
            </p:cNvSpPr>
            <p:nvPr/>
          </p:nvSpPr>
          <p:spPr bwMode="auto">
            <a:xfrm>
              <a:off x="1565" y="2478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580" name="Line 13"/>
            <p:cNvSpPr>
              <a:spLocks noChangeShapeType="1"/>
            </p:cNvSpPr>
            <p:nvPr/>
          </p:nvSpPr>
          <p:spPr bwMode="auto">
            <a:xfrm>
              <a:off x="1338" y="3203"/>
              <a:ext cx="181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581" name="Line 14"/>
            <p:cNvSpPr>
              <a:spLocks noChangeShapeType="1"/>
            </p:cNvSpPr>
            <p:nvPr/>
          </p:nvSpPr>
          <p:spPr bwMode="auto">
            <a:xfrm>
              <a:off x="1156" y="3339"/>
              <a:ext cx="318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cxnSp>
        <p:nvCxnSpPr>
          <p:cNvPr id="21" name="Connettore 1 20"/>
          <p:cNvCxnSpPr>
            <a:cxnSpLocks noChangeShapeType="1"/>
          </p:cNvCxnSpPr>
          <p:nvPr/>
        </p:nvCxnSpPr>
        <p:spPr bwMode="auto">
          <a:xfrm>
            <a:off x="17463" y="385763"/>
            <a:ext cx="7208837" cy="1587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>
            <a:outerShdw blurRad="38100" dist="25400" dir="5400000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6" name="CasellaDiTesto 18"/>
          <p:cNvSpPr txBox="1">
            <a:spLocks noChangeArrowheads="1"/>
          </p:cNvSpPr>
          <p:nvPr/>
        </p:nvSpPr>
        <p:spPr bwMode="auto">
          <a:xfrm>
            <a:off x="-36513" y="38100"/>
            <a:ext cx="8758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>
                <a:solidFill>
                  <a:srgbClr val="3E5D78"/>
                </a:solidFill>
                <a:ea typeface="ＭＳ Ｐゴシック" pitchFamily="34" charset="-128"/>
              </a:rPr>
              <a:t>The Data Analisys: </a:t>
            </a:r>
            <a:r>
              <a:rPr lang="en-US" b="0">
                <a:solidFill>
                  <a:srgbClr val="3E5D78"/>
                </a:solidFill>
                <a:ea typeface="ＭＳ Ｐゴシック" pitchFamily="34" charset="-128"/>
              </a:rPr>
              <a:t>Neutron Spectra Analisys</a:t>
            </a:r>
            <a:endParaRPr lang="it-IT" b="0">
              <a:solidFill>
                <a:srgbClr val="525B7E"/>
              </a:solidFill>
              <a:ea typeface="ＭＳ Ｐゴシック" pitchFamily="34" charset="-128"/>
            </a:endParaRPr>
          </a:p>
        </p:txBody>
      </p:sp>
      <p:pic>
        <p:nvPicPr>
          <p:cNvPr id="23557" name="Picture 25" descr="Zco-TO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t="8803" r="74210" b="49353"/>
          <a:stretch>
            <a:fillRect/>
          </a:stretch>
        </p:blipFill>
        <p:spPr bwMode="auto">
          <a:xfrm>
            <a:off x="5183188" y="981075"/>
            <a:ext cx="3565525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21"/>
          <p:cNvSpPr txBox="1">
            <a:spLocks noChangeArrowheads="1"/>
          </p:cNvSpPr>
          <p:nvPr/>
        </p:nvSpPr>
        <p:spPr bwMode="auto">
          <a:xfrm>
            <a:off x="6384925" y="1747838"/>
            <a:ext cx="347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defTabSz="914400" eaLnBrk="1" hangingPunct="1">
              <a:spcBef>
                <a:spcPct val="0"/>
              </a:spcBef>
            </a:pPr>
            <a:r>
              <a:rPr lang="it-IT" sz="2400">
                <a:solidFill>
                  <a:schemeClr val="tx1"/>
                </a:solidFill>
              </a:rPr>
              <a:t>n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3559" name="TextBox 19"/>
          <p:cNvSpPr txBox="1">
            <a:spLocks noChangeArrowheads="1"/>
          </p:cNvSpPr>
          <p:nvPr/>
        </p:nvSpPr>
        <p:spPr bwMode="auto">
          <a:xfrm>
            <a:off x="5830888" y="2179638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defTabSz="914400" eaLnBrk="1" hangingPunct="1">
              <a:spcBef>
                <a:spcPct val="0"/>
              </a:spcBef>
            </a:pPr>
            <a:r>
              <a:rPr lang="it-IT" sz="2000">
                <a:solidFill>
                  <a:schemeClr val="tx1"/>
                </a:solidFill>
                <a:latin typeface="Symbol" pitchFamily="18" charset="2"/>
              </a:rPr>
              <a:t>g</a:t>
            </a:r>
            <a:endParaRPr lang="en-US" sz="200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23560" name="Text Box 19"/>
          <p:cNvSpPr txBox="1">
            <a:spLocks noChangeArrowheads="1"/>
          </p:cNvSpPr>
          <p:nvPr/>
        </p:nvSpPr>
        <p:spPr bwMode="auto">
          <a:xfrm>
            <a:off x="3382963" y="836613"/>
            <a:ext cx="2519362" cy="6794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0">
                <a:solidFill>
                  <a:schemeClr val="tx1"/>
                </a:solidFill>
              </a:rPr>
              <a:t>Neutron TOF Spectrum </a:t>
            </a:r>
            <a:r>
              <a:rPr lang="en-US">
                <a:solidFill>
                  <a:schemeClr val="tx1"/>
                </a:solidFill>
                <a:latin typeface="Symbol" pitchFamily="18" charset="2"/>
              </a:rPr>
              <a:t>q</a:t>
            </a:r>
            <a:r>
              <a:rPr lang="en-US" b="0" baseline="-25000">
                <a:solidFill>
                  <a:schemeClr val="tx1"/>
                </a:solidFill>
              </a:rPr>
              <a:t>Lab</a:t>
            </a:r>
            <a:r>
              <a:rPr lang="en-US" b="0">
                <a:solidFill>
                  <a:schemeClr val="tx1"/>
                </a:solidFill>
              </a:rPr>
              <a:t> = 15</a:t>
            </a:r>
            <a:r>
              <a:rPr lang="en-US" b="0" baseline="30000">
                <a:solidFill>
                  <a:schemeClr val="tx1"/>
                </a:solidFill>
              </a:rPr>
              <a:t>o</a:t>
            </a:r>
            <a:endParaRPr lang="en-GB" b="0" baseline="30000">
              <a:solidFill>
                <a:schemeClr val="tx1"/>
              </a:solidFill>
            </a:endParaRPr>
          </a:p>
        </p:txBody>
      </p:sp>
      <p:sp>
        <p:nvSpPr>
          <p:cNvPr id="23561" name="Text Box 28"/>
          <p:cNvSpPr txBox="1">
            <a:spLocks noChangeArrowheads="1"/>
          </p:cNvSpPr>
          <p:nvPr/>
        </p:nvSpPr>
        <p:spPr bwMode="auto">
          <a:xfrm>
            <a:off x="4140200" y="3987800"/>
            <a:ext cx="865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/>
            <a:r>
              <a:rPr lang="it-IT" sz="1400">
                <a:solidFill>
                  <a:schemeClr val="tx1"/>
                </a:solidFill>
              </a:rPr>
              <a:t>TOF (ns)</a:t>
            </a:r>
          </a:p>
        </p:txBody>
      </p:sp>
      <p:sp>
        <p:nvSpPr>
          <p:cNvPr id="23562" name="Text Box 29"/>
          <p:cNvSpPr txBox="1">
            <a:spLocks noChangeArrowheads="1"/>
          </p:cNvSpPr>
          <p:nvPr/>
        </p:nvSpPr>
        <p:spPr bwMode="auto">
          <a:xfrm rot="-5400000">
            <a:off x="-100806" y="1332707"/>
            <a:ext cx="865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/>
            <a:r>
              <a:rPr lang="it-IT" sz="1400">
                <a:solidFill>
                  <a:schemeClr val="tx1"/>
                </a:solidFill>
              </a:rPr>
              <a:t>Counts</a:t>
            </a:r>
          </a:p>
        </p:txBody>
      </p:sp>
      <p:sp>
        <p:nvSpPr>
          <p:cNvPr id="23563" name="Text Box 30"/>
          <p:cNvSpPr txBox="1">
            <a:spLocks noChangeArrowheads="1"/>
          </p:cNvSpPr>
          <p:nvPr/>
        </p:nvSpPr>
        <p:spPr bwMode="auto">
          <a:xfrm rot="-5400000">
            <a:off x="4205287" y="2486026"/>
            <a:ext cx="1870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/>
            <a:r>
              <a:rPr lang="it-IT" sz="1400">
                <a:solidFill>
                  <a:schemeClr val="tx1"/>
                </a:solidFill>
              </a:rPr>
              <a:t>Zero-crossing time (ns)</a:t>
            </a:r>
          </a:p>
        </p:txBody>
      </p:sp>
      <p:pic>
        <p:nvPicPr>
          <p:cNvPr id="23564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21163"/>
            <a:ext cx="3168650" cy="247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5" name="Text Box 35"/>
          <p:cNvSpPr txBox="1">
            <a:spLocks noChangeArrowheads="1"/>
          </p:cNvSpPr>
          <p:nvPr/>
        </p:nvSpPr>
        <p:spPr bwMode="auto">
          <a:xfrm rot="-5400000">
            <a:off x="-387350" y="5219701"/>
            <a:ext cx="1870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/>
            <a:r>
              <a:rPr lang="it-IT" sz="1400">
                <a:solidFill>
                  <a:schemeClr val="tx1"/>
                </a:solidFill>
              </a:rPr>
              <a:t>Neutron Energy (MeV)</a:t>
            </a:r>
          </a:p>
        </p:txBody>
      </p:sp>
      <p:sp>
        <p:nvSpPr>
          <p:cNvPr id="23566" name="Text Box 36"/>
          <p:cNvSpPr txBox="1">
            <a:spLocks noChangeArrowheads="1"/>
          </p:cNvSpPr>
          <p:nvPr/>
        </p:nvSpPr>
        <p:spPr bwMode="auto">
          <a:xfrm>
            <a:off x="1274763" y="6524625"/>
            <a:ext cx="1944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/>
            <a:r>
              <a:rPr lang="it-IT" sz="1400">
                <a:solidFill>
                  <a:schemeClr val="tx1"/>
                </a:solidFill>
              </a:rPr>
              <a:t>Laboratory angle (deg)</a:t>
            </a:r>
          </a:p>
        </p:txBody>
      </p:sp>
      <p:sp>
        <p:nvSpPr>
          <p:cNvPr id="23567" name="Rectangle 37"/>
          <p:cNvSpPr>
            <a:spLocks noChangeArrowheads="1"/>
          </p:cNvSpPr>
          <p:nvPr/>
        </p:nvSpPr>
        <p:spPr bwMode="auto">
          <a:xfrm>
            <a:off x="1476375" y="4292600"/>
            <a:ext cx="2751138" cy="3460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defTabSz="914400"/>
            <a:r>
              <a:rPr lang="it-IT" sz="1600">
                <a:solidFill>
                  <a:srgbClr val="525B7E"/>
                </a:solidFill>
              </a:rPr>
              <a:t>Two-body kinematics  (LISE)</a:t>
            </a:r>
            <a:endParaRPr lang="it-IT" sz="1600">
              <a:solidFill>
                <a:srgbClr val="525B7E"/>
              </a:solidFill>
              <a:sym typeface="Wingdings" pitchFamily="2" charset="2"/>
            </a:endParaRPr>
          </a:p>
        </p:txBody>
      </p:sp>
      <p:sp>
        <p:nvSpPr>
          <p:cNvPr id="23568" name="Rectangle 38"/>
          <p:cNvSpPr>
            <a:spLocks noChangeArrowheads="1"/>
          </p:cNvSpPr>
          <p:nvPr/>
        </p:nvSpPr>
        <p:spPr bwMode="auto">
          <a:xfrm>
            <a:off x="2195513" y="4868863"/>
            <a:ext cx="479425" cy="3460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defTabSz="914400"/>
            <a:r>
              <a:rPr lang="it-IT" sz="1600">
                <a:solidFill>
                  <a:srgbClr val="525B7E"/>
                </a:solidFill>
              </a:rPr>
              <a:t>g.s.</a:t>
            </a:r>
            <a:endParaRPr lang="it-IT" sz="1600">
              <a:solidFill>
                <a:srgbClr val="525B7E"/>
              </a:solidFill>
              <a:sym typeface="Wingdings" pitchFamily="2" charset="2"/>
            </a:endParaRPr>
          </a:p>
        </p:txBody>
      </p:sp>
      <p:sp>
        <p:nvSpPr>
          <p:cNvPr id="23569" name="Rectangle 39"/>
          <p:cNvSpPr>
            <a:spLocks noChangeArrowheads="1"/>
          </p:cNvSpPr>
          <p:nvPr/>
        </p:nvSpPr>
        <p:spPr bwMode="auto">
          <a:xfrm>
            <a:off x="1258888" y="5805488"/>
            <a:ext cx="863600" cy="3460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defTabSz="914400"/>
            <a:r>
              <a:rPr lang="it-IT" sz="1600"/>
              <a:t>1</a:t>
            </a:r>
            <a:r>
              <a:rPr lang="it-IT" sz="1600" baseline="30000"/>
              <a:t>st  </a:t>
            </a:r>
            <a:r>
              <a:rPr lang="it-IT" sz="1600"/>
              <a:t>exc.</a:t>
            </a:r>
            <a:endParaRPr lang="it-IT" sz="1600">
              <a:sym typeface="Wingdings" pitchFamily="2" charset="2"/>
            </a:endParaRPr>
          </a:p>
        </p:txBody>
      </p:sp>
      <p:pic>
        <p:nvPicPr>
          <p:cNvPr id="23570" name="Picture 44" descr="8BgnvlvtvjvfveM110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" t="66389" r="3734" b="2112"/>
          <a:stretch>
            <a:fillRect/>
          </a:stretch>
        </p:blipFill>
        <p:spPr bwMode="auto">
          <a:xfrm>
            <a:off x="4356100" y="4586288"/>
            <a:ext cx="424815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ttore 1 20"/>
          <p:cNvCxnSpPr>
            <a:cxnSpLocks noChangeShapeType="1"/>
          </p:cNvCxnSpPr>
          <p:nvPr/>
        </p:nvCxnSpPr>
        <p:spPr bwMode="auto">
          <a:xfrm>
            <a:off x="17463" y="385763"/>
            <a:ext cx="7208837" cy="1587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>
            <a:outerShdw blurRad="38100" dist="25400" dir="5400000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79" name="CasellaDiTesto 18"/>
          <p:cNvSpPr txBox="1">
            <a:spLocks noChangeArrowheads="1"/>
          </p:cNvSpPr>
          <p:nvPr/>
        </p:nvSpPr>
        <p:spPr bwMode="auto">
          <a:xfrm>
            <a:off x="-36513" y="38100"/>
            <a:ext cx="8758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>
                <a:solidFill>
                  <a:srgbClr val="3E5D78"/>
                </a:solidFill>
                <a:ea typeface="ＭＳ Ｐゴシック" pitchFamily="34" charset="-128"/>
              </a:rPr>
              <a:t>The Data Analisys: </a:t>
            </a:r>
            <a:r>
              <a:rPr lang="en-US" b="0">
                <a:solidFill>
                  <a:srgbClr val="3E5D78"/>
                </a:solidFill>
                <a:ea typeface="ＭＳ Ｐゴシック" pitchFamily="34" charset="-128"/>
              </a:rPr>
              <a:t>Angular distributions and total cross section</a:t>
            </a:r>
            <a:r>
              <a:rPr lang="en-US">
                <a:solidFill>
                  <a:srgbClr val="3E5D78"/>
                </a:solidFill>
                <a:ea typeface="ＭＳ Ｐゴシック" pitchFamily="34" charset="-128"/>
              </a:rPr>
              <a:t>  </a:t>
            </a:r>
            <a:endParaRPr lang="it-IT" b="0">
              <a:solidFill>
                <a:srgbClr val="525B7E"/>
              </a:solidFill>
              <a:ea typeface="ＭＳ Ｐゴシック" pitchFamily="34" charset="-128"/>
            </a:endParaRPr>
          </a:p>
        </p:txBody>
      </p:sp>
      <p:graphicFrame>
        <p:nvGraphicFramePr>
          <p:cNvPr id="24580" name="Object 18"/>
          <p:cNvGraphicFramePr>
            <a:graphicFrameLocks noChangeAspect="1"/>
          </p:cNvGraphicFramePr>
          <p:nvPr/>
        </p:nvGraphicFramePr>
        <p:xfrm>
          <a:off x="755650" y="611188"/>
          <a:ext cx="5832475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4" name="Equation" r:id="rId3" imgW="3390900" imgH="800100" progId="Equation.3">
                  <p:embed/>
                </p:oleObj>
              </mc:Choice>
              <mc:Fallback>
                <p:oleObj name="Equation" r:id="rId3" imgW="3390900" imgH="8001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611188"/>
                        <a:ext cx="5832475" cy="137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1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60575"/>
            <a:ext cx="4464050" cy="348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Text Box 22"/>
          <p:cNvSpPr txBox="1">
            <a:spLocks noChangeArrowheads="1"/>
          </p:cNvSpPr>
          <p:nvPr/>
        </p:nvSpPr>
        <p:spPr bwMode="auto">
          <a:xfrm>
            <a:off x="1617663" y="5284788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/>
            <a:r>
              <a:rPr lang="it-IT">
                <a:solidFill>
                  <a:schemeClr val="tx1"/>
                </a:solidFill>
              </a:rPr>
              <a:t>CM angle (deg)</a:t>
            </a:r>
          </a:p>
        </p:txBody>
      </p:sp>
      <p:sp>
        <p:nvSpPr>
          <p:cNvPr id="24583" name="Text Box 23"/>
          <p:cNvSpPr txBox="1">
            <a:spLocks noChangeArrowheads="1"/>
          </p:cNvSpPr>
          <p:nvPr/>
        </p:nvSpPr>
        <p:spPr bwMode="auto">
          <a:xfrm rot="-5400000">
            <a:off x="-796925" y="3316288"/>
            <a:ext cx="20145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/>
            <a:r>
              <a:rPr lang="it-IT">
                <a:solidFill>
                  <a:schemeClr val="tx1"/>
                </a:solidFill>
              </a:rPr>
              <a:t>d</a:t>
            </a:r>
            <a:r>
              <a:rPr lang="it-IT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it-IT">
                <a:solidFill>
                  <a:schemeClr val="tx1"/>
                </a:solidFill>
              </a:rPr>
              <a:t>/d</a:t>
            </a:r>
            <a:r>
              <a:rPr lang="it-IT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it-IT">
                <a:solidFill>
                  <a:schemeClr val="tx1"/>
                </a:solidFill>
              </a:rPr>
              <a:t> (mb/Sr)</a:t>
            </a:r>
          </a:p>
        </p:txBody>
      </p:sp>
      <p:sp>
        <p:nvSpPr>
          <p:cNvPr id="24584" name="Rectangle 24"/>
          <p:cNvSpPr>
            <a:spLocks noChangeArrowheads="1"/>
          </p:cNvSpPr>
          <p:nvPr/>
        </p:nvSpPr>
        <p:spPr bwMode="auto">
          <a:xfrm>
            <a:off x="1116013" y="2060575"/>
            <a:ext cx="3690937" cy="4000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defTabSz="914400"/>
            <a:r>
              <a:rPr lang="it-IT" sz="2000">
                <a:solidFill>
                  <a:srgbClr val="525B7E"/>
                </a:solidFill>
              </a:rPr>
              <a:t>Neutron angular distributions</a:t>
            </a:r>
            <a:endParaRPr lang="it-IT" sz="2000">
              <a:solidFill>
                <a:srgbClr val="525B7E"/>
              </a:solidFill>
              <a:sym typeface="Wingdings" pitchFamily="2" charset="2"/>
            </a:endParaRPr>
          </a:p>
        </p:txBody>
      </p:sp>
      <p:sp>
        <p:nvSpPr>
          <p:cNvPr id="24585" name="Rectangle 25"/>
          <p:cNvSpPr>
            <a:spLocks noChangeArrowheads="1"/>
          </p:cNvSpPr>
          <p:nvPr/>
        </p:nvSpPr>
        <p:spPr bwMode="auto">
          <a:xfrm>
            <a:off x="1617663" y="2708275"/>
            <a:ext cx="479425" cy="3460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defTabSz="914400"/>
            <a:r>
              <a:rPr lang="it-IT" sz="1600">
                <a:solidFill>
                  <a:srgbClr val="525B7E"/>
                </a:solidFill>
              </a:rPr>
              <a:t>g.s.</a:t>
            </a:r>
            <a:endParaRPr lang="it-IT" sz="1600">
              <a:solidFill>
                <a:srgbClr val="525B7E"/>
              </a:solidFill>
              <a:sym typeface="Wingdings" pitchFamily="2" charset="2"/>
            </a:endParaRPr>
          </a:p>
        </p:txBody>
      </p:sp>
      <p:sp>
        <p:nvSpPr>
          <p:cNvPr id="24586" name="Rectangle 26"/>
          <p:cNvSpPr>
            <a:spLocks noChangeArrowheads="1"/>
          </p:cNvSpPr>
          <p:nvPr/>
        </p:nvSpPr>
        <p:spPr bwMode="auto">
          <a:xfrm>
            <a:off x="825500" y="4306888"/>
            <a:ext cx="863600" cy="3460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defTabSz="914400"/>
            <a:r>
              <a:rPr lang="it-IT" sz="1600"/>
              <a:t>1</a:t>
            </a:r>
            <a:r>
              <a:rPr lang="it-IT" sz="1600" baseline="30000"/>
              <a:t>st  </a:t>
            </a:r>
            <a:r>
              <a:rPr lang="it-IT" sz="1600"/>
              <a:t>exc.</a:t>
            </a:r>
            <a:endParaRPr lang="it-IT" sz="1600">
              <a:sym typeface="Wingdings" pitchFamily="2" charset="2"/>
            </a:endParaRPr>
          </a:p>
        </p:txBody>
      </p:sp>
      <p:sp>
        <p:nvSpPr>
          <p:cNvPr id="24587" name="Rectangle 28"/>
          <p:cNvSpPr>
            <a:spLocks noChangeArrowheads="1"/>
          </p:cNvSpPr>
          <p:nvPr/>
        </p:nvSpPr>
        <p:spPr bwMode="auto">
          <a:xfrm>
            <a:off x="106363" y="5805488"/>
            <a:ext cx="4752975" cy="7397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l" defTabSz="914400">
              <a:spcBef>
                <a:spcPct val="0"/>
              </a:spcBef>
            </a:pPr>
            <a:r>
              <a:rPr lang="en-US" sz="1400" i="1">
                <a:solidFill>
                  <a:srgbClr val="525B7E"/>
                </a:solidFill>
              </a:rPr>
              <a:t>Theoretical Calculations with code </a:t>
            </a:r>
            <a:r>
              <a:rPr lang="it-IT" sz="1400" i="1">
                <a:solidFill>
                  <a:srgbClr val="525B7E"/>
                </a:solidFill>
                <a:cs typeface="Times New Roman" pitchFamily="18" charset="0"/>
              </a:rPr>
              <a:t>DWUCK4</a:t>
            </a:r>
            <a:r>
              <a:rPr lang="it-IT" sz="1400" i="1">
                <a:solidFill>
                  <a:srgbClr val="525B7E"/>
                </a:solidFill>
              </a:rPr>
              <a:t> </a:t>
            </a:r>
          </a:p>
          <a:p>
            <a:pPr marL="342900" indent="-342900" algn="l" defTabSz="914400">
              <a:spcBef>
                <a:spcPct val="0"/>
              </a:spcBef>
            </a:pPr>
            <a:r>
              <a:rPr lang="it-IT" sz="1400">
                <a:solidFill>
                  <a:srgbClr val="525B7E"/>
                </a:solidFill>
                <a:cs typeface="Times New Roman" pitchFamily="18" charset="0"/>
              </a:rPr>
              <a:t>“Zero Range Knock-out Distorted Wave Born Approximation” </a:t>
            </a:r>
            <a:endParaRPr lang="it-IT" sz="1400" i="1">
              <a:solidFill>
                <a:srgbClr val="525B7E"/>
              </a:solidFill>
            </a:endParaRPr>
          </a:p>
          <a:p>
            <a:pPr marL="342900" indent="-342900" algn="l" defTabSz="914400">
              <a:spcBef>
                <a:spcPct val="0"/>
              </a:spcBef>
            </a:pPr>
            <a:r>
              <a:rPr lang="en-US" sz="1400" i="1">
                <a:solidFill>
                  <a:srgbClr val="525B7E"/>
                </a:solidFill>
              </a:rPr>
              <a:t>S.A. Goncharov, </a:t>
            </a:r>
            <a:r>
              <a:rPr lang="en-US" sz="1400" i="1">
                <a:solidFill>
                  <a:srgbClr val="525B7E"/>
                </a:solidFill>
                <a:cs typeface="Times New Roman" pitchFamily="18" charset="0"/>
              </a:rPr>
              <a:t>Moscow State University, Russia</a:t>
            </a:r>
            <a:r>
              <a:rPr lang="it-IT" sz="1400">
                <a:solidFill>
                  <a:srgbClr val="525B7E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24588" name="Picture 5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1989138"/>
            <a:ext cx="3024188" cy="201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9" name="Text Box 54"/>
          <p:cNvSpPr txBox="1">
            <a:spLocks noChangeArrowheads="1"/>
          </p:cNvSpPr>
          <p:nvPr/>
        </p:nvSpPr>
        <p:spPr bwMode="auto">
          <a:xfrm>
            <a:off x="5668963" y="3771900"/>
            <a:ext cx="2087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/>
            <a:r>
              <a:rPr lang="it-IT" sz="1400">
                <a:solidFill>
                  <a:schemeClr val="tx1"/>
                </a:solidFill>
              </a:rPr>
              <a:t>Neutron Energy (MeV)</a:t>
            </a:r>
          </a:p>
        </p:txBody>
      </p:sp>
      <p:sp>
        <p:nvSpPr>
          <p:cNvPr id="24590" name="Text Box 55"/>
          <p:cNvSpPr txBox="1">
            <a:spLocks noChangeArrowheads="1"/>
          </p:cNvSpPr>
          <p:nvPr/>
        </p:nvSpPr>
        <p:spPr bwMode="auto">
          <a:xfrm rot="-5400000">
            <a:off x="4398963" y="2736850"/>
            <a:ext cx="1225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/>
            <a:r>
              <a:rPr lang="it-IT" sz="1400">
                <a:solidFill>
                  <a:schemeClr val="tx1"/>
                </a:solidFill>
              </a:rPr>
              <a:t>Efficiency</a:t>
            </a:r>
          </a:p>
        </p:txBody>
      </p:sp>
      <p:sp>
        <p:nvSpPr>
          <p:cNvPr id="24591" name="Rectangle 57"/>
          <p:cNvSpPr>
            <a:spLocks noChangeArrowheads="1"/>
          </p:cNvSpPr>
          <p:nvPr/>
        </p:nvSpPr>
        <p:spPr bwMode="auto">
          <a:xfrm>
            <a:off x="6604000" y="1820863"/>
            <a:ext cx="2182813" cy="5270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defTabSz="914400">
              <a:spcBef>
                <a:spcPct val="0"/>
              </a:spcBef>
            </a:pPr>
            <a:r>
              <a:rPr lang="en-US" sz="1400" i="1">
                <a:solidFill>
                  <a:srgbClr val="525B7E"/>
                </a:solidFill>
              </a:rPr>
              <a:t>SANREMO  MC simulations</a:t>
            </a:r>
          </a:p>
          <a:p>
            <a:pPr marL="342900" indent="-342900" defTabSz="914400">
              <a:spcBef>
                <a:spcPct val="0"/>
              </a:spcBef>
            </a:pPr>
            <a:r>
              <a:rPr lang="en-US" sz="1400" i="1">
                <a:solidFill>
                  <a:srgbClr val="525B7E"/>
                </a:solidFill>
              </a:rPr>
              <a:t> (INFN Bari)</a:t>
            </a:r>
            <a:endParaRPr lang="it-IT" sz="1400" i="1">
              <a:solidFill>
                <a:srgbClr val="525B7E"/>
              </a:solidFill>
            </a:endParaRPr>
          </a:p>
        </p:txBody>
      </p:sp>
      <p:sp>
        <p:nvSpPr>
          <p:cNvPr id="24592" name="Oval 58"/>
          <p:cNvSpPr>
            <a:spLocks noChangeArrowheads="1"/>
          </p:cNvSpPr>
          <p:nvPr/>
        </p:nvSpPr>
        <p:spPr bwMode="auto">
          <a:xfrm>
            <a:off x="6011863" y="981075"/>
            <a:ext cx="647700" cy="5762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593" name="AutoShape 8"/>
          <p:cNvSpPr>
            <a:spLocks noChangeArrowheads="1"/>
          </p:cNvSpPr>
          <p:nvPr/>
        </p:nvSpPr>
        <p:spPr bwMode="auto">
          <a:xfrm rot="2660815">
            <a:off x="6659563" y="1412875"/>
            <a:ext cx="431800" cy="3175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8231" name="Group 39"/>
          <p:cNvGraphicFramePr>
            <a:graphicFrameLocks noGrp="1"/>
          </p:cNvGraphicFramePr>
          <p:nvPr/>
        </p:nvGraphicFramePr>
        <p:xfrm>
          <a:off x="4932363" y="4362450"/>
          <a:ext cx="4103687" cy="2090738"/>
        </p:xfrm>
        <a:graphic>
          <a:graphicData uri="http://schemas.openxmlformats.org/drawingml/2006/table">
            <a:tbl>
              <a:tblPr/>
              <a:tblGrid>
                <a:gridCol w="2087562"/>
                <a:gridCol w="2016125"/>
              </a:tblGrid>
              <a:tr h="37788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Total cross section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rgbClr val="FFFF99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Reference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rgbClr val="FFFF99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</a:tr>
              <a:tr h="57920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5B7E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(58 ± 7) mb (g.s.)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(35 ± 7) mb (1</a:t>
                      </a:r>
                      <a:r>
                        <a:rPr kumimoji="0" lang="en-GB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st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 exc.)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rgbClr val="FFFF99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5B7E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Our results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25B7E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rgbClr val="FFFF99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</a:tr>
              <a:tr h="37788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75 mb (g.s.)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rgbClr val="FFFF99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DWUCK4 calculation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rgbClr val="FFFF99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</a:tr>
              <a:tr h="37788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(20 ± 3)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mb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rgbClr val="FFFF99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Positron counting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rgbClr val="FFFF99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</a:tr>
              <a:tr h="37788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a:t>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65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mb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rgbClr val="FFFF99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Neutron TOF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rgbClr val="FFFF99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" t="4169" r="30228" b="13707"/>
          <a:stretch>
            <a:fillRect/>
          </a:stretch>
        </p:blipFill>
        <p:spPr bwMode="auto">
          <a:xfrm>
            <a:off x="436563" y="1143000"/>
            <a:ext cx="4856162" cy="351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7A5C"/>
                  </a:outerShdw>
                </a:effectLst>
              </a14:hiddenEffects>
            </a:ext>
          </a:extLst>
        </p:spPr>
      </p:pic>
      <p:cxnSp>
        <p:nvCxnSpPr>
          <p:cNvPr id="21" name="Connettore 1 20"/>
          <p:cNvCxnSpPr>
            <a:cxnSpLocks noChangeShapeType="1"/>
          </p:cNvCxnSpPr>
          <p:nvPr/>
        </p:nvCxnSpPr>
        <p:spPr bwMode="auto">
          <a:xfrm>
            <a:off x="17463" y="385763"/>
            <a:ext cx="7208837" cy="1587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>
            <a:outerShdw blurRad="38100" dist="25400" dir="5400000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4" name="CasellaDiTesto 18"/>
          <p:cNvSpPr txBox="1">
            <a:spLocks noChangeArrowheads="1"/>
          </p:cNvSpPr>
          <p:nvPr/>
        </p:nvSpPr>
        <p:spPr bwMode="auto">
          <a:xfrm>
            <a:off x="-36513" y="38100"/>
            <a:ext cx="8758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>
                <a:solidFill>
                  <a:srgbClr val="3E5D78"/>
                </a:solidFill>
                <a:ea typeface="ＭＳ Ｐゴシック" pitchFamily="34" charset="-128"/>
              </a:rPr>
              <a:t>The Data Analisys: </a:t>
            </a:r>
            <a:r>
              <a:rPr lang="en-US" b="0">
                <a:solidFill>
                  <a:srgbClr val="3E5D78"/>
                </a:solidFill>
                <a:ea typeface="ＭＳ Ｐゴシック" pitchFamily="34" charset="-128"/>
              </a:rPr>
              <a:t>Comparison with previous data</a:t>
            </a:r>
            <a:endParaRPr lang="it-IT" b="0">
              <a:solidFill>
                <a:srgbClr val="525B7E"/>
              </a:solidFill>
              <a:ea typeface="ＭＳ Ｐゴシック" pitchFamily="34" charset="-128"/>
            </a:endParaRPr>
          </a:p>
        </p:txBody>
      </p:sp>
      <p:sp>
        <p:nvSpPr>
          <p:cNvPr id="25605" name="Text Box 22"/>
          <p:cNvSpPr txBox="1">
            <a:spLocks noChangeArrowheads="1"/>
          </p:cNvSpPr>
          <p:nvPr/>
        </p:nvSpPr>
        <p:spPr bwMode="auto">
          <a:xfrm>
            <a:off x="1763713" y="4643438"/>
            <a:ext cx="259238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/>
            <a:r>
              <a:rPr lang="it-IT">
                <a:solidFill>
                  <a:srgbClr val="000000"/>
                </a:solidFill>
              </a:rPr>
              <a:t>CM angle (deg)</a:t>
            </a:r>
          </a:p>
        </p:txBody>
      </p:sp>
      <p:sp>
        <p:nvSpPr>
          <p:cNvPr id="25606" name="Rectangle 24"/>
          <p:cNvSpPr>
            <a:spLocks noChangeArrowheads="1"/>
          </p:cNvSpPr>
          <p:nvPr/>
        </p:nvSpPr>
        <p:spPr bwMode="auto">
          <a:xfrm>
            <a:off x="2268538" y="765175"/>
            <a:ext cx="3690937" cy="4000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defTabSz="914400"/>
            <a:r>
              <a:rPr lang="it-IT" sz="2000">
                <a:solidFill>
                  <a:srgbClr val="525B7E"/>
                </a:solidFill>
              </a:rPr>
              <a:t>Neutron angular distributions</a:t>
            </a:r>
            <a:endParaRPr lang="it-IT" sz="2000">
              <a:solidFill>
                <a:srgbClr val="525B7E"/>
              </a:solidFill>
              <a:sym typeface="Wingdings" pitchFamily="2" charset="2"/>
            </a:endParaRPr>
          </a:p>
        </p:txBody>
      </p:sp>
      <p:sp>
        <p:nvSpPr>
          <p:cNvPr id="25607" name="TextBox 15"/>
          <p:cNvSpPr txBox="1">
            <a:spLocks noChangeArrowheads="1"/>
          </p:cNvSpPr>
          <p:nvPr/>
        </p:nvSpPr>
        <p:spPr bwMode="auto">
          <a:xfrm flipH="1">
            <a:off x="5292725" y="1844675"/>
            <a:ext cx="3671888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defTabSz="914400" eaLnBrk="1" hangingPunct="1">
              <a:spcBef>
                <a:spcPct val="0"/>
              </a:spcBef>
            </a:pPr>
            <a:r>
              <a:rPr lang="it-IT" sz="1400" i="1"/>
              <a:t>P. Van Der Merwe et al., NPA 103 (1967) 474</a:t>
            </a:r>
            <a:endParaRPr lang="it-IT" sz="1400" b="0" i="1"/>
          </a:p>
        </p:txBody>
      </p:sp>
      <p:sp>
        <p:nvSpPr>
          <p:cNvPr id="25608" name="TextBox 15"/>
          <p:cNvSpPr txBox="1">
            <a:spLocks noChangeArrowheads="1"/>
          </p:cNvSpPr>
          <p:nvPr/>
        </p:nvSpPr>
        <p:spPr bwMode="auto">
          <a:xfrm flipH="1">
            <a:off x="5302250" y="1412875"/>
            <a:ext cx="909638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defTabSz="914400" eaLnBrk="1" hangingPunct="1">
              <a:spcBef>
                <a:spcPct val="0"/>
              </a:spcBef>
            </a:pPr>
            <a:r>
              <a:rPr lang="en-US" sz="1400" i="1">
                <a:solidFill>
                  <a:srgbClr val="002060"/>
                </a:solidFill>
              </a:rPr>
              <a:t>This work</a:t>
            </a:r>
            <a:endParaRPr lang="it-IT" sz="1400" i="1">
              <a:solidFill>
                <a:srgbClr val="002060"/>
              </a:solidFill>
            </a:endParaRPr>
          </a:p>
        </p:txBody>
      </p:sp>
      <p:pic>
        <p:nvPicPr>
          <p:cNvPr id="25609" name="Picture 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4" r="28201" b="19753"/>
          <a:stretch>
            <a:fillRect/>
          </a:stretch>
        </p:blipFill>
        <p:spPr bwMode="auto">
          <a:xfrm>
            <a:off x="5373688" y="2349500"/>
            <a:ext cx="3446462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10" name="Text Box 23"/>
          <p:cNvSpPr txBox="1">
            <a:spLocks noChangeArrowheads="1"/>
          </p:cNvSpPr>
          <p:nvPr/>
        </p:nvSpPr>
        <p:spPr bwMode="auto">
          <a:xfrm rot="-5400000">
            <a:off x="-1003300" y="2525713"/>
            <a:ext cx="25908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/>
            <a:r>
              <a:rPr lang="it-IT">
                <a:solidFill>
                  <a:srgbClr val="000000"/>
                </a:solidFill>
              </a:rPr>
              <a:t>d</a:t>
            </a:r>
            <a:r>
              <a:rPr lang="it-IT">
                <a:solidFill>
                  <a:srgbClr val="000000"/>
                </a:solidFill>
                <a:latin typeface="Symbol" pitchFamily="18" charset="2"/>
              </a:rPr>
              <a:t>s</a:t>
            </a:r>
            <a:r>
              <a:rPr lang="it-IT">
                <a:solidFill>
                  <a:srgbClr val="000000"/>
                </a:solidFill>
              </a:rPr>
              <a:t>/d</a:t>
            </a:r>
            <a:r>
              <a:rPr lang="it-IT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it-IT">
                <a:solidFill>
                  <a:srgbClr val="000000"/>
                </a:solidFill>
              </a:rPr>
              <a:t> (mb/Sr)</a:t>
            </a:r>
          </a:p>
        </p:txBody>
      </p:sp>
      <p:sp>
        <p:nvSpPr>
          <p:cNvPr id="25611" name="Rectangle 28"/>
          <p:cNvSpPr>
            <a:spLocks noChangeArrowheads="1"/>
          </p:cNvSpPr>
          <p:nvPr/>
        </p:nvSpPr>
        <p:spPr bwMode="auto">
          <a:xfrm>
            <a:off x="4725988" y="6140450"/>
            <a:ext cx="4062412" cy="3698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l" defTabSz="914400">
              <a:spcBef>
                <a:spcPct val="0"/>
              </a:spcBef>
            </a:pPr>
            <a:r>
              <a:rPr lang="it-IT">
                <a:solidFill>
                  <a:srgbClr val="525B7E"/>
                </a:solidFill>
                <a:cs typeface="Times New Roman" pitchFamily="18" charset="0"/>
              </a:rPr>
              <a:t>Double stripping or knock out reactions?</a:t>
            </a:r>
          </a:p>
        </p:txBody>
      </p:sp>
      <p:pic>
        <p:nvPicPr>
          <p:cNvPr id="256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56"/>
          <a:stretch>
            <a:fillRect/>
          </a:stretch>
        </p:blipFill>
        <p:spPr bwMode="auto">
          <a:xfrm>
            <a:off x="395288" y="5976938"/>
            <a:ext cx="39719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5046663"/>
            <a:ext cx="540385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36"/>
          <p:cNvGraphicFramePr>
            <a:graphicFrameLocks noChangeAspect="1"/>
          </p:cNvGraphicFramePr>
          <p:nvPr/>
        </p:nvGraphicFramePr>
        <p:xfrm>
          <a:off x="693738" y="700088"/>
          <a:ext cx="5102225" cy="301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6" name="Grafico" r:id="rId3" imgW="7962900" imgH="4705350" progId="Excel.Chart.8">
                  <p:embed/>
                </p:oleObj>
              </mc:Choice>
              <mc:Fallback>
                <p:oleObj name="Grafico" r:id="rId3" imgW="7962900" imgH="4705350" progId="Excel.Chart.8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700088"/>
                        <a:ext cx="5102225" cy="301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Connettore 1 20"/>
          <p:cNvCxnSpPr>
            <a:cxnSpLocks noChangeShapeType="1"/>
          </p:cNvCxnSpPr>
          <p:nvPr/>
        </p:nvCxnSpPr>
        <p:spPr bwMode="auto">
          <a:xfrm>
            <a:off x="17463" y="385763"/>
            <a:ext cx="7208837" cy="1587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>
            <a:outerShdw blurRad="38100" dist="25400" dir="5400000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28" name="CasellaDiTesto 18"/>
          <p:cNvSpPr txBox="1">
            <a:spLocks noChangeArrowheads="1"/>
          </p:cNvSpPr>
          <p:nvPr/>
        </p:nvSpPr>
        <p:spPr bwMode="auto">
          <a:xfrm>
            <a:off x="-36513" y="38100"/>
            <a:ext cx="8758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>
                <a:solidFill>
                  <a:srgbClr val="3E5D78"/>
                </a:solidFill>
                <a:ea typeface="ＭＳ Ｐゴシック" pitchFamily="34" charset="-128"/>
              </a:rPr>
              <a:t>Theoretical predictions: </a:t>
            </a:r>
            <a:r>
              <a:rPr lang="en-US" b="0">
                <a:solidFill>
                  <a:srgbClr val="3E5D78"/>
                </a:solidFill>
                <a:ea typeface="ＭＳ Ｐゴシック" pitchFamily="34" charset="-128"/>
              </a:rPr>
              <a:t>Evolution of the cross section with increasing beam energy</a:t>
            </a:r>
            <a:r>
              <a:rPr lang="en-US">
                <a:solidFill>
                  <a:srgbClr val="3E5D78"/>
                </a:solidFill>
                <a:ea typeface="ＭＳ Ｐゴシック" pitchFamily="34" charset="-128"/>
              </a:rPr>
              <a:t>  </a:t>
            </a:r>
            <a:endParaRPr lang="it-IT" b="0">
              <a:solidFill>
                <a:srgbClr val="525B7E"/>
              </a:solidFill>
              <a:ea typeface="ＭＳ Ｐゴシック" pitchFamily="34" charset="-128"/>
            </a:endParaRPr>
          </a:p>
        </p:txBody>
      </p:sp>
      <p:graphicFrame>
        <p:nvGraphicFramePr>
          <p:cNvPr id="10309" name="Group 69"/>
          <p:cNvGraphicFramePr>
            <a:graphicFrameLocks noGrp="1"/>
          </p:cNvGraphicFramePr>
          <p:nvPr/>
        </p:nvGraphicFramePr>
        <p:xfrm>
          <a:off x="6011863" y="1412875"/>
          <a:ext cx="2557462" cy="2255838"/>
        </p:xfrm>
        <a:graphic>
          <a:graphicData uri="http://schemas.openxmlformats.org/drawingml/2006/table">
            <a:tbl>
              <a:tblPr/>
              <a:tblGrid>
                <a:gridCol w="1317900"/>
                <a:gridCol w="1239562"/>
              </a:tblGrid>
              <a:tr h="57920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Arial Unicode MS" pitchFamily="34" charset="-128"/>
                          <a:cs typeface="Times New Roman" pitchFamily="18" charset="0"/>
                        </a:rPr>
                        <a:t>s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 (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mb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)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77" marR="91477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hlink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it-IT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3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He 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energy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 (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MeV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7" marR="91477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hlink"/>
                        </a:gs>
                      </a:gsLst>
                      <a:lin ang="18900000" scaled="1"/>
                    </a:gradFill>
                  </a:tcPr>
                </a:tc>
              </a:tr>
              <a:tr h="33532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75 </a:t>
                      </a:r>
                    </a:p>
                  </a:txBody>
                  <a:tcPr marL="91477" marR="91477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hlink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5.8 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77" marR="91477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hlink"/>
                        </a:gs>
                      </a:gsLst>
                      <a:lin ang="18900000" scaled="1"/>
                    </a:gradFill>
                  </a:tcPr>
                </a:tc>
              </a:tr>
              <a:tr h="33532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85 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77" marR="91477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hlink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10 </a:t>
                      </a:r>
                    </a:p>
                  </a:txBody>
                  <a:tcPr marL="91477" marR="91477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hlink"/>
                        </a:gs>
                      </a:gsLst>
                      <a:lin ang="18900000" scaled="1"/>
                    </a:gradFill>
                  </a:tcPr>
                </a:tc>
              </a:tr>
              <a:tr h="33532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79.5</a:t>
                      </a:r>
                    </a:p>
                  </a:txBody>
                  <a:tcPr marL="91477" marR="91477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hlink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15</a:t>
                      </a:r>
                    </a:p>
                  </a:txBody>
                  <a:tcPr marL="91477" marR="91477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hlink"/>
                        </a:gs>
                      </a:gsLst>
                      <a:lin ang="18900000" scaled="1"/>
                    </a:gradFill>
                  </a:tcPr>
                </a:tc>
              </a:tr>
              <a:tr h="33532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74 </a:t>
                      </a:r>
                    </a:p>
                  </a:txBody>
                  <a:tcPr marL="91477" marR="91477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hlink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20 </a:t>
                      </a:r>
                    </a:p>
                  </a:txBody>
                  <a:tcPr marL="91477" marR="91477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hlink"/>
                        </a:gs>
                      </a:gsLst>
                      <a:lin ang="18900000" scaled="1"/>
                    </a:gradFill>
                  </a:tcPr>
                </a:tc>
              </a:tr>
              <a:tr h="33532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66 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77" marR="91477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hlink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25 </a:t>
                      </a:r>
                    </a:p>
                  </a:txBody>
                  <a:tcPr marL="91477" marR="91477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hlink"/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sp>
        <p:nvSpPr>
          <p:cNvPr id="26652" name="Text Box 22"/>
          <p:cNvSpPr txBox="1">
            <a:spLocks noChangeArrowheads="1"/>
          </p:cNvSpPr>
          <p:nvPr/>
        </p:nvSpPr>
        <p:spPr bwMode="auto">
          <a:xfrm>
            <a:off x="1835150" y="3567113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/>
            <a:r>
              <a:rPr lang="it-IT">
                <a:solidFill>
                  <a:schemeClr val="tx1"/>
                </a:solidFill>
              </a:rPr>
              <a:t>CM angle (deg)</a:t>
            </a:r>
          </a:p>
        </p:txBody>
      </p:sp>
      <p:sp>
        <p:nvSpPr>
          <p:cNvPr id="26653" name="Text Box 23"/>
          <p:cNvSpPr txBox="1">
            <a:spLocks noChangeArrowheads="1"/>
          </p:cNvSpPr>
          <p:nvPr/>
        </p:nvSpPr>
        <p:spPr bwMode="auto">
          <a:xfrm rot="-5400000">
            <a:off x="-434975" y="1878013"/>
            <a:ext cx="20145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/>
            <a:r>
              <a:rPr lang="it-IT">
                <a:solidFill>
                  <a:schemeClr val="tx1"/>
                </a:solidFill>
              </a:rPr>
              <a:t>d</a:t>
            </a:r>
            <a:r>
              <a:rPr lang="it-IT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it-IT">
                <a:solidFill>
                  <a:schemeClr val="tx1"/>
                </a:solidFill>
              </a:rPr>
              <a:t>/d</a:t>
            </a:r>
            <a:r>
              <a:rPr lang="it-IT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it-IT">
                <a:solidFill>
                  <a:schemeClr val="tx1"/>
                </a:solidFill>
              </a:rPr>
              <a:t> (mb/Sr)</a:t>
            </a:r>
          </a:p>
        </p:txBody>
      </p:sp>
      <p:sp>
        <p:nvSpPr>
          <p:cNvPr id="26654" name="Rectangle 28"/>
          <p:cNvSpPr>
            <a:spLocks noChangeArrowheads="1"/>
          </p:cNvSpPr>
          <p:nvPr/>
        </p:nvSpPr>
        <p:spPr bwMode="auto">
          <a:xfrm>
            <a:off x="5045075" y="655638"/>
            <a:ext cx="3271838" cy="650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l" defTabSz="914400">
              <a:spcBef>
                <a:spcPct val="0"/>
              </a:spcBef>
            </a:pPr>
            <a:r>
              <a:rPr lang="en-US" i="1">
                <a:solidFill>
                  <a:srgbClr val="525B7E"/>
                </a:solidFill>
              </a:rPr>
              <a:t>Predictions of the </a:t>
            </a:r>
            <a:r>
              <a:rPr lang="it-IT" i="1">
                <a:solidFill>
                  <a:srgbClr val="525B7E"/>
                </a:solidFill>
                <a:cs typeface="Times New Roman" pitchFamily="18" charset="0"/>
              </a:rPr>
              <a:t>DWUCK4</a:t>
            </a:r>
            <a:r>
              <a:rPr lang="it-IT" i="1">
                <a:solidFill>
                  <a:srgbClr val="525B7E"/>
                </a:solidFill>
              </a:rPr>
              <a:t> code</a:t>
            </a:r>
          </a:p>
          <a:p>
            <a:pPr marL="342900" indent="-342900" algn="l" defTabSz="914400">
              <a:spcBef>
                <a:spcPct val="0"/>
              </a:spcBef>
            </a:pPr>
            <a:r>
              <a:rPr lang="it-IT">
                <a:solidFill>
                  <a:srgbClr val="525B7E"/>
                </a:solidFill>
                <a:cs typeface="Times New Roman" pitchFamily="18" charset="0"/>
              </a:rPr>
              <a:t>at different </a:t>
            </a:r>
            <a:r>
              <a:rPr lang="it-IT" baseline="30000">
                <a:solidFill>
                  <a:srgbClr val="525B7E"/>
                </a:solidFill>
                <a:cs typeface="Times New Roman" pitchFamily="18" charset="0"/>
              </a:rPr>
              <a:t>3</a:t>
            </a:r>
            <a:r>
              <a:rPr lang="it-IT">
                <a:solidFill>
                  <a:srgbClr val="525B7E"/>
                </a:solidFill>
                <a:cs typeface="Times New Roman" pitchFamily="18" charset="0"/>
              </a:rPr>
              <a:t>He beam energies</a:t>
            </a:r>
          </a:p>
        </p:txBody>
      </p:sp>
      <p:sp>
        <p:nvSpPr>
          <p:cNvPr id="26655" name="Rectangle 25"/>
          <p:cNvSpPr>
            <a:spLocks noChangeArrowheads="1"/>
          </p:cNvSpPr>
          <p:nvPr/>
        </p:nvSpPr>
        <p:spPr bwMode="auto">
          <a:xfrm>
            <a:off x="2247900" y="1262063"/>
            <a:ext cx="18923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defTabSz="914400"/>
            <a:r>
              <a:rPr lang="it-IT" i="1" u="sng">
                <a:solidFill>
                  <a:srgbClr val="525B7E"/>
                </a:solidFill>
              </a:rPr>
              <a:t>Only ground state</a:t>
            </a:r>
            <a:endParaRPr lang="it-IT" i="1" u="sng">
              <a:solidFill>
                <a:srgbClr val="525B7E"/>
              </a:solidFill>
              <a:sym typeface="Wingdings" pitchFamily="2" charset="2"/>
            </a:endParaRPr>
          </a:p>
        </p:txBody>
      </p:sp>
      <p:pic>
        <p:nvPicPr>
          <p:cNvPr id="26656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44353" r="5322" b="15300"/>
          <a:stretch>
            <a:fillRect/>
          </a:stretch>
        </p:blipFill>
        <p:spPr bwMode="auto">
          <a:xfrm>
            <a:off x="684213" y="4144963"/>
            <a:ext cx="74168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7" name="Text Box 23"/>
          <p:cNvSpPr txBox="1">
            <a:spLocks noChangeArrowheads="1"/>
          </p:cNvSpPr>
          <p:nvPr/>
        </p:nvSpPr>
        <p:spPr bwMode="auto">
          <a:xfrm rot="-5400000">
            <a:off x="-370681" y="4915694"/>
            <a:ext cx="2014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/>
            <a:r>
              <a:rPr lang="it-IT" sz="160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it-IT" sz="1600">
                <a:solidFill>
                  <a:schemeClr val="tx1"/>
                </a:solidFill>
              </a:rPr>
              <a:t>(mb)</a:t>
            </a:r>
          </a:p>
        </p:txBody>
      </p:sp>
      <p:sp>
        <p:nvSpPr>
          <p:cNvPr id="26658" name="Text Box 22"/>
          <p:cNvSpPr txBox="1">
            <a:spLocks noChangeArrowheads="1"/>
          </p:cNvSpPr>
          <p:nvPr/>
        </p:nvSpPr>
        <p:spPr bwMode="auto">
          <a:xfrm>
            <a:off x="3203575" y="6477000"/>
            <a:ext cx="2665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/>
            <a:r>
              <a:rPr lang="it-IT" sz="1600" baseline="30000">
                <a:solidFill>
                  <a:schemeClr val="tx1"/>
                </a:solidFill>
              </a:rPr>
              <a:t>3</a:t>
            </a:r>
            <a:r>
              <a:rPr lang="it-IT" sz="1600">
                <a:solidFill>
                  <a:schemeClr val="tx1"/>
                </a:solidFill>
              </a:rPr>
              <a:t>He energy (MeV)</a:t>
            </a:r>
          </a:p>
        </p:txBody>
      </p:sp>
      <p:sp>
        <p:nvSpPr>
          <p:cNvPr id="26659" name="Text Box 75"/>
          <p:cNvSpPr txBox="1">
            <a:spLocks noChangeArrowheads="1"/>
          </p:cNvSpPr>
          <p:nvPr/>
        </p:nvSpPr>
        <p:spPr bwMode="auto">
          <a:xfrm>
            <a:off x="3203575" y="5440363"/>
            <a:ext cx="863600" cy="3762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/>
            <a:r>
              <a:rPr lang="it-IT"/>
              <a:t> 20 mb</a:t>
            </a:r>
          </a:p>
        </p:txBody>
      </p:sp>
      <p:sp>
        <p:nvSpPr>
          <p:cNvPr id="26660" name="Text Box 76"/>
          <p:cNvSpPr txBox="1">
            <a:spLocks noChangeArrowheads="1"/>
          </p:cNvSpPr>
          <p:nvPr/>
        </p:nvSpPr>
        <p:spPr bwMode="auto">
          <a:xfrm>
            <a:off x="7453313" y="4721225"/>
            <a:ext cx="790575" cy="3762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/>
            <a:r>
              <a:rPr lang="it-IT"/>
              <a:t> 2 mb</a:t>
            </a:r>
          </a:p>
        </p:txBody>
      </p:sp>
      <p:sp>
        <p:nvSpPr>
          <p:cNvPr id="26661" name="Line 77"/>
          <p:cNvSpPr>
            <a:spLocks noChangeShapeType="1"/>
          </p:cNvSpPr>
          <p:nvPr/>
        </p:nvSpPr>
        <p:spPr bwMode="auto">
          <a:xfrm>
            <a:off x="7669213" y="5153025"/>
            <a:ext cx="142875" cy="504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6662" name="Line 78"/>
          <p:cNvSpPr>
            <a:spLocks noChangeShapeType="1"/>
          </p:cNvSpPr>
          <p:nvPr/>
        </p:nvSpPr>
        <p:spPr bwMode="auto">
          <a:xfrm flipH="1" flipV="1">
            <a:off x="2987675" y="4576763"/>
            <a:ext cx="288925" cy="790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6663" name="Oval 80"/>
          <p:cNvSpPr>
            <a:spLocks noChangeArrowheads="1"/>
          </p:cNvSpPr>
          <p:nvPr/>
        </p:nvSpPr>
        <p:spPr bwMode="auto">
          <a:xfrm>
            <a:off x="7524750" y="6164263"/>
            <a:ext cx="503238" cy="50482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26664" name="Oval 81"/>
          <p:cNvSpPr>
            <a:spLocks noChangeArrowheads="1"/>
          </p:cNvSpPr>
          <p:nvPr/>
        </p:nvSpPr>
        <p:spPr bwMode="auto">
          <a:xfrm>
            <a:off x="2555875" y="6165850"/>
            <a:ext cx="504825" cy="427038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26665" name="TextBox 15"/>
          <p:cNvSpPr txBox="1">
            <a:spLocks noChangeArrowheads="1"/>
          </p:cNvSpPr>
          <p:nvPr/>
        </p:nvSpPr>
        <p:spPr bwMode="auto">
          <a:xfrm flipH="1">
            <a:off x="4649788" y="4076700"/>
            <a:ext cx="3455987" cy="284163"/>
          </a:xfrm>
          <a:prstGeom prst="rect">
            <a:avLst/>
          </a:prstGeom>
          <a:solidFill>
            <a:srgbClr val="FFFF99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defTabSz="914400" eaLnBrk="1" hangingPunct="1">
              <a:spcBef>
                <a:spcPct val="0"/>
              </a:spcBef>
            </a:pPr>
            <a:r>
              <a:rPr lang="it-IT" sz="1200" i="1">
                <a:solidFill>
                  <a:srgbClr val="000000"/>
                </a:solidFill>
              </a:rPr>
              <a:t>C.R. McClenahan and R.E. Segel PRC 11 (1975) 370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ttore 1 20"/>
          <p:cNvCxnSpPr>
            <a:cxnSpLocks noChangeShapeType="1"/>
          </p:cNvCxnSpPr>
          <p:nvPr/>
        </p:nvCxnSpPr>
        <p:spPr bwMode="auto">
          <a:xfrm>
            <a:off x="17463" y="385763"/>
            <a:ext cx="7208837" cy="1587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>
            <a:outerShdw blurRad="38100" dist="25400" dir="5400000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1" name="CasellaDiTesto 18"/>
          <p:cNvSpPr txBox="1">
            <a:spLocks noChangeArrowheads="1"/>
          </p:cNvSpPr>
          <p:nvPr/>
        </p:nvSpPr>
        <p:spPr bwMode="auto">
          <a:xfrm>
            <a:off x="-36513" y="38100"/>
            <a:ext cx="8758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>
                <a:solidFill>
                  <a:srgbClr val="3E5D78"/>
                </a:solidFill>
                <a:ea typeface="ＭＳ Ｐゴシック" pitchFamily="34" charset="-128"/>
              </a:rPr>
              <a:t>Conclusions and Perspectives </a:t>
            </a:r>
            <a:endParaRPr lang="it-IT" b="0">
              <a:solidFill>
                <a:srgbClr val="525B7E"/>
              </a:solidFill>
              <a:ea typeface="ＭＳ Ｐゴシック" pitchFamily="34" charset="-128"/>
            </a:endParaRPr>
          </a:p>
        </p:txBody>
      </p:sp>
      <p:sp>
        <p:nvSpPr>
          <p:cNvPr id="27652" name="Text Box 49"/>
          <p:cNvSpPr txBox="1">
            <a:spLocks noChangeArrowheads="1"/>
          </p:cNvSpPr>
          <p:nvPr/>
        </p:nvSpPr>
        <p:spPr bwMode="auto">
          <a:xfrm>
            <a:off x="250825" y="549275"/>
            <a:ext cx="8569325" cy="554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/>
            <a:endParaRPr lang="en-US" sz="1400" b="0">
              <a:solidFill>
                <a:srgbClr val="000000"/>
              </a:solidFill>
              <a:latin typeface="Verdana" pitchFamily="34" charset="0"/>
            </a:endParaRPr>
          </a:p>
          <a:p>
            <a:pPr algn="l" defTabSz="914400" eaLnBrk="1" hangingPunct="1">
              <a:buFont typeface="Wingdings" pitchFamily="2" charset="2"/>
              <a:buChar char="Ø"/>
            </a:pPr>
            <a:r>
              <a:rPr lang="en-GB" sz="2000" b="0">
                <a:solidFill>
                  <a:srgbClr val="525B7E"/>
                </a:solidFill>
              </a:rPr>
              <a:t>We have performed High-Statistic Experiments measuring absolute cross section and angular distribution of the </a:t>
            </a:r>
            <a:r>
              <a:rPr lang="en-GB" sz="2000" b="0" baseline="30000">
                <a:solidFill>
                  <a:srgbClr val="525B7E"/>
                </a:solidFill>
              </a:rPr>
              <a:t>6</a:t>
            </a:r>
            <a:r>
              <a:rPr lang="en-GB" sz="2000" b="0">
                <a:solidFill>
                  <a:srgbClr val="525B7E"/>
                </a:solidFill>
              </a:rPr>
              <a:t>Li(</a:t>
            </a:r>
            <a:r>
              <a:rPr lang="en-GB" sz="2000" b="0" baseline="30000">
                <a:solidFill>
                  <a:srgbClr val="525B7E"/>
                </a:solidFill>
              </a:rPr>
              <a:t>3</a:t>
            </a:r>
            <a:r>
              <a:rPr lang="en-GB" sz="2000" b="0">
                <a:solidFill>
                  <a:srgbClr val="525B7E"/>
                </a:solidFill>
              </a:rPr>
              <a:t>He,n)</a:t>
            </a:r>
            <a:r>
              <a:rPr lang="en-GB" sz="2000" b="0" baseline="30000">
                <a:solidFill>
                  <a:srgbClr val="525B7E"/>
                </a:solidFill>
              </a:rPr>
              <a:t>8</a:t>
            </a:r>
            <a:r>
              <a:rPr lang="en-GB" sz="2000" b="0">
                <a:solidFill>
                  <a:srgbClr val="525B7E"/>
                </a:solidFill>
              </a:rPr>
              <a:t>B reaction</a:t>
            </a:r>
          </a:p>
          <a:p>
            <a:pPr algn="l" defTabSz="914400" eaLnBrk="1" hangingPunct="1">
              <a:buFont typeface="Wingdings" pitchFamily="2" charset="2"/>
              <a:buChar char="Ø"/>
            </a:pPr>
            <a:r>
              <a:rPr lang="en-GB" sz="2000" b="0">
                <a:solidFill>
                  <a:srgbClr val="525B7E"/>
                </a:solidFill>
              </a:rPr>
              <a:t>We obtained for the first time the neutron angular distribution for the population of the first  excited state of </a:t>
            </a:r>
            <a:r>
              <a:rPr lang="en-GB" sz="2000" b="0" baseline="30000">
                <a:solidFill>
                  <a:srgbClr val="525B7E"/>
                </a:solidFill>
              </a:rPr>
              <a:t>8</a:t>
            </a:r>
            <a:r>
              <a:rPr lang="en-GB" sz="2000" b="0">
                <a:solidFill>
                  <a:srgbClr val="525B7E"/>
                </a:solidFill>
              </a:rPr>
              <a:t>B</a:t>
            </a:r>
          </a:p>
          <a:p>
            <a:pPr algn="l" defTabSz="914400" eaLnBrk="1" hangingPunct="1">
              <a:buFont typeface="Wingdings" pitchFamily="2" charset="2"/>
              <a:buChar char="Ø"/>
            </a:pPr>
            <a:r>
              <a:rPr lang="en-GB" sz="2000" b="0">
                <a:solidFill>
                  <a:srgbClr val="525B7E"/>
                </a:solidFill>
              </a:rPr>
              <a:t>The results show a cross section value 3 times higher than the one obtained using the positron counting technique in agreement  with older experimental results obtained with the same Time of Flight technique</a:t>
            </a:r>
          </a:p>
          <a:p>
            <a:pPr algn="l" defTabSz="914400" eaLnBrk="1" hangingPunct="1">
              <a:buFont typeface="Wingdings" pitchFamily="2" charset="2"/>
              <a:buChar char="Ø"/>
            </a:pPr>
            <a:r>
              <a:rPr lang="en-GB" sz="2000" b="0">
                <a:solidFill>
                  <a:srgbClr val="525B7E"/>
                </a:solidFill>
              </a:rPr>
              <a:t>Preliminary DWBA calculations needs to be refined and the reaction mechanism has to be better understood</a:t>
            </a:r>
          </a:p>
          <a:p>
            <a:pPr algn="l" defTabSz="914400" eaLnBrk="1" hangingPunct="1">
              <a:buFont typeface="Wingdings" pitchFamily="2" charset="2"/>
              <a:buChar char="Ø"/>
            </a:pPr>
            <a:r>
              <a:rPr lang="en-GB" sz="2000" b="0">
                <a:solidFill>
                  <a:srgbClr val="525B7E"/>
                </a:solidFill>
              </a:rPr>
              <a:t> DWBA calculations performed for higher </a:t>
            </a:r>
            <a:r>
              <a:rPr lang="en-GB" sz="2000" b="0" baseline="30000">
                <a:solidFill>
                  <a:srgbClr val="525B7E"/>
                </a:solidFill>
              </a:rPr>
              <a:t>3</a:t>
            </a:r>
            <a:r>
              <a:rPr lang="en-GB" sz="2000" b="0">
                <a:solidFill>
                  <a:srgbClr val="525B7E"/>
                </a:solidFill>
              </a:rPr>
              <a:t>He bombarding energies (10, 15, 20 and 25 MeV) suggest a small variation of the total cross section with energy in contrast with the positron counting technique experimental results</a:t>
            </a:r>
            <a:r>
              <a:rPr lang="en-GB" sz="1600" b="0">
                <a:solidFill>
                  <a:srgbClr val="525B7E"/>
                </a:solidFill>
              </a:rPr>
              <a:t>  </a:t>
            </a:r>
          </a:p>
          <a:p>
            <a:pPr algn="l" defTabSz="914400" eaLnBrk="1" hangingPunct="1">
              <a:buFont typeface="Wingdings" pitchFamily="2" charset="2"/>
              <a:buChar char="Ø"/>
            </a:pPr>
            <a:r>
              <a:rPr lang="en-GB" sz="2000" b="0">
                <a:solidFill>
                  <a:srgbClr val="525B7E"/>
                </a:solidFill>
              </a:rPr>
              <a:t>Experiments with neutron Time of Flight technique at higher beam energies are needed to clarify these discrepancies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sellaDiTesto 1"/>
          <p:cNvSpPr txBox="1">
            <a:spLocks noChangeArrowheads="1"/>
          </p:cNvSpPr>
          <p:nvPr/>
        </p:nvSpPr>
        <p:spPr bwMode="auto">
          <a:xfrm>
            <a:off x="2051050" y="1773238"/>
            <a:ext cx="48974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0">
                <a:solidFill>
                  <a:srgbClr val="3366CC"/>
                </a:solidFill>
              </a:rPr>
              <a:t>Back up slides</a:t>
            </a:r>
            <a:endParaRPr lang="it-IT" sz="6000">
              <a:solidFill>
                <a:srgbClr val="3366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4513263" cy="352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9"/>
          <a:stretch>
            <a:fillRect/>
          </a:stretch>
        </p:blipFill>
        <p:spPr bwMode="auto">
          <a:xfrm>
            <a:off x="5435600" y="1724025"/>
            <a:ext cx="3457575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8"/>
          <a:stretch>
            <a:fillRect/>
          </a:stretch>
        </p:blipFill>
        <p:spPr bwMode="auto">
          <a:xfrm>
            <a:off x="5437188" y="4202113"/>
            <a:ext cx="3455987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Connettore 1 20"/>
          <p:cNvCxnSpPr>
            <a:cxnSpLocks noChangeShapeType="1"/>
          </p:cNvCxnSpPr>
          <p:nvPr/>
        </p:nvCxnSpPr>
        <p:spPr bwMode="auto">
          <a:xfrm>
            <a:off x="17463" y="385763"/>
            <a:ext cx="7208837" cy="1587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>
            <a:outerShdw blurRad="38100" dist="25400" dir="5400000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2" name="CasellaDiTesto 18"/>
          <p:cNvSpPr txBox="1">
            <a:spLocks noChangeArrowheads="1"/>
          </p:cNvSpPr>
          <p:nvPr/>
        </p:nvSpPr>
        <p:spPr bwMode="auto">
          <a:xfrm>
            <a:off x="-36513" y="38100"/>
            <a:ext cx="8758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>
                <a:solidFill>
                  <a:srgbClr val="3E5D78"/>
                </a:solidFill>
                <a:ea typeface="ＭＳ Ｐゴシック" pitchFamily="34" charset="-128"/>
              </a:rPr>
              <a:t>The Data Analisys: </a:t>
            </a:r>
            <a:r>
              <a:rPr lang="en-US" b="0">
                <a:solidFill>
                  <a:srgbClr val="3E5D78"/>
                </a:solidFill>
                <a:ea typeface="ＭＳ Ｐゴシック" pitchFamily="34" charset="-128"/>
              </a:rPr>
              <a:t>Angular distribution and total cross section</a:t>
            </a:r>
            <a:r>
              <a:rPr lang="en-US">
                <a:solidFill>
                  <a:srgbClr val="3E5D78"/>
                </a:solidFill>
                <a:ea typeface="ＭＳ Ｐゴシック" pitchFamily="34" charset="-128"/>
              </a:rPr>
              <a:t>  </a:t>
            </a:r>
            <a:endParaRPr lang="it-IT" b="0">
              <a:solidFill>
                <a:srgbClr val="525B7E"/>
              </a:solidFill>
              <a:ea typeface="ＭＳ Ｐゴシック" pitchFamily="34" charset="-128"/>
            </a:endParaRPr>
          </a:p>
        </p:txBody>
      </p:sp>
      <p:sp>
        <p:nvSpPr>
          <p:cNvPr id="29703" name="Text Box 22"/>
          <p:cNvSpPr txBox="1">
            <a:spLocks noChangeArrowheads="1"/>
          </p:cNvSpPr>
          <p:nvPr/>
        </p:nvSpPr>
        <p:spPr bwMode="auto">
          <a:xfrm>
            <a:off x="757238" y="4502150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/>
            <a:r>
              <a:rPr lang="it-IT">
                <a:solidFill>
                  <a:schemeClr val="tx1"/>
                </a:solidFill>
              </a:rPr>
              <a:t>Neutron emission angle in CM (deg)</a:t>
            </a:r>
          </a:p>
        </p:txBody>
      </p:sp>
      <p:sp>
        <p:nvSpPr>
          <p:cNvPr id="29704" name="Text Box 23"/>
          <p:cNvSpPr txBox="1">
            <a:spLocks noChangeArrowheads="1"/>
          </p:cNvSpPr>
          <p:nvPr/>
        </p:nvSpPr>
        <p:spPr bwMode="auto">
          <a:xfrm rot="-5400000">
            <a:off x="-723900" y="2524126"/>
            <a:ext cx="20145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/>
            <a:r>
              <a:rPr lang="it-IT">
                <a:solidFill>
                  <a:schemeClr val="tx1"/>
                </a:solidFill>
              </a:rPr>
              <a:t>d</a:t>
            </a:r>
            <a:r>
              <a:rPr lang="it-IT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it-IT">
                <a:solidFill>
                  <a:schemeClr val="tx1"/>
                </a:solidFill>
              </a:rPr>
              <a:t>/d</a:t>
            </a:r>
            <a:r>
              <a:rPr lang="it-IT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it-IT">
                <a:solidFill>
                  <a:schemeClr val="tx1"/>
                </a:solidFill>
              </a:rPr>
              <a:t> (mb/Sr)</a:t>
            </a:r>
          </a:p>
        </p:txBody>
      </p:sp>
      <p:sp>
        <p:nvSpPr>
          <p:cNvPr id="29705" name="Rectangle 28"/>
          <p:cNvSpPr>
            <a:spLocks noChangeArrowheads="1"/>
          </p:cNvSpPr>
          <p:nvPr/>
        </p:nvSpPr>
        <p:spPr bwMode="auto">
          <a:xfrm>
            <a:off x="323850" y="620713"/>
            <a:ext cx="5472113" cy="8350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l" defTabSz="914400">
              <a:spcBef>
                <a:spcPct val="0"/>
              </a:spcBef>
            </a:pPr>
            <a:r>
              <a:rPr lang="en-US" sz="1600" i="1">
                <a:solidFill>
                  <a:srgbClr val="525B7E"/>
                </a:solidFill>
              </a:rPr>
              <a:t>Theoretical Calculations with code </a:t>
            </a:r>
            <a:r>
              <a:rPr lang="it-IT" sz="1600" i="1">
                <a:solidFill>
                  <a:srgbClr val="525B7E"/>
                </a:solidFill>
                <a:cs typeface="Times New Roman" pitchFamily="18" charset="0"/>
              </a:rPr>
              <a:t>DWUCK4</a:t>
            </a:r>
            <a:r>
              <a:rPr lang="it-IT" sz="1600" i="1">
                <a:solidFill>
                  <a:srgbClr val="525B7E"/>
                </a:solidFill>
              </a:rPr>
              <a:t> </a:t>
            </a:r>
          </a:p>
          <a:p>
            <a:pPr marL="342900" indent="-342900" algn="l" defTabSz="914400">
              <a:spcBef>
                <a:spcPct val="0"/>
              </a:spcBef>
            </a:pPr>
            <a:r>
              <a:rPr lang="it-IT" sz="1600">
                <a:solidFill>
                  <a:srgbClr val="525B7E"/>
                </a:solidFill>
                <a:cs typeface="Times New Roman" pitchFamily="18" charset="0"/>
              </a:rPr>
              <a:t>“Zero Range Knock-out Distorted Wave Born Approximation” </a:t>
            </a:r>
            <a:endParaRPr lang="it-IT" sz="1600" i="1">
              <a:solidFill>
                <a:srgbClr val="525B7E"/>
              </a:solidFill>
            </a:endParaRPr>
          </a:p>
          <a:p>
            <a:pPr marL="342900" indent="-342900" algn="l" defTabSz="914400">
              <a:spcBef>
                <a:spcPct val="0"/>
              </a:spcBef>
            </a:pPr>
            <a:r>
              <a:rPr lang="en-US" sz="1600" i="1">
                <a:solidFill>
                  <a:srgbClr val="525B7E"/>
                </a:solidFill>
              </a:rPr>
              <a:t>S.A. Goncharov, </a:t>
            </a:r>
            <a:r>
              <a:rPr lang="en-US" sz="1600" i="1">
                <a:solidFill>
                  <a:srgbClr val="525B7E"/>
                </a:solidFill>
                <a:cs typeface="Times New Roman" pitchFamily="18" charset="0"/>
              </a:rPr>
              <a:t>Moscow State University, Russia</a:t>
            </a:r>
            <a:r>
              <a:rPr lang="it-IT" sz="1600">
                <a:solidFill>
                  <a:srgbClr val="525B7E"/>
                </a:solidFill>
                <a:cs typeface="Times New Roman" pitchFamily="18" charset="0"/>
              </a:rPr>
              <a:t> </a:t>
            </a:r>
          </a:p>
        </p:txBody>
      </p:sp>
      <p:graphicFrame>
        <p:nvGraphicFramePr>
          <p:cNvPr id="8275" name="Group 83"/>
          <p:cNvGraphicFramePr>
            <a:graphicFrameLocks noGrp="1"/>
          </p:cNvGraphicFramePr>
          <p:nvPr/>
        </p:nvGraphicFramePr>
        <p:xfrm>
          <a:off x="395288" y="4941888"/>
          <a:ext cx="4283075" cy="1662112"/>
        </p:xfrm>
        <a:graphic>
          <a:graphicData uri="http://schemas.openxmlformats.org/drawingml/2006/table">
            <a:tbl>
              <a:tblPr/>
              <a:tblGrid>
                <a:gridCol w="1727200"/>
                <a:gridCol w="2555875"/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Total cross section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Reference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5B7E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(58 ± 7) mb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5B7E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Our result 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25B7E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5B7E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75 mb 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25B7E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5B7E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DWUCK4 calculation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25B7E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5B7E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a:t>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5B7E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65 mb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5B7E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E</a:t>
                      </a:r>
                      <a:r>
                        <a:rPr kumimoji="0" lang="en-GB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525B7E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3He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5B7E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=5.6 MeV (neutron TOF)</a:t>
                      </a:r>
                      <a:endParaRPr kumimoji="0" lang="en-GB" sz="16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525B7E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sp>
        <p:nvSpPr>
          <p:cNvPr id="29723" name="Text Box 42"/>
          <p:cNvSpPr txBox="1">
            <a:spLocks noChangeArrowheads="1"/>
          </p:cNvSpPr>
          <p:nvPr/>
        </p:nvSpPr>
        <p:spPr bwMode="auto">
          <a:xfrm>
            <a:off x="6084888" y="6310313"/>
            <a:ext cx="2376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/>
            <a:r>
              <a:rPr lang="it-IT" sz="1400" baseline="30000">
                <a:solidFill>
                  <a:schemeClr val="tx1"/>
                </a:solidFill>
              </a:rPr>
              <a:t>8</a:t>
            </a:r>
            <a:r>
              <a:rPr lang="it-IT" sz="1400">
                <a:solidFill>
                  <a:schemeClr val="tx1"/>
                </a:solidFill>
              </a:rPr>
              <a:t>B Laboratory angle (deg)</a:t>
            </a:r>
          </a:p>
        </p:txBody>
      </p:sp>
      <p:sp>
        <p:nvSpPr>
          <p:cNvPr id="29724" name="Text Box 43"/>
          <p:cNvSpPr txBox="1">
            <a:spLocks noChangeArrowheads="1"/>
          </p:cNvSpPr>
          <p:nvPr/>
        </p:nvSpPr>
        <p:spPr bwMode="auto">
          <a:xfrm rot="-5400000">
            <a:off x="4260056" y="4983957"/>
            <a:ext cx="2084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/>
            <a:r>
              <a:rPr lang="it-IT" sz="1400">
                <a:solidFill>
                  <a:schemeClr val="tx1"/>
                </a:solidFill>
              </a:rPr>
              <a:t>n Laboratory angle (deg)</a:t>
            </a:r>
          </a:p>
        </p:txBody>
      </p:sp>
      <p:sp>
        <p:nvSpPr>
          <p:cNvPr id="29725" name="Rectangle 44"/>
          <p:cNvSpPr>
            <a:spLocks noChangeArrowheads="1"/>
          </p:cNvSpPr>
          <p:nvPr/>
        </p:nvSpPr>
        <p:spPr bwMode="auto">
          <a:xfrm>
            <a:off x="6086475" y="5318125"/>
            <a:ext cx="86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defTabSz="914400"/>
            <a:r>
              <a:rPr lang="it-IT" sz="1600">
                <a:solidFill>
                  <a:srgbClr val="009900"/>
                </a:solidFill>
              </a:rPr>
              <a:t>reverse</a:t>
            </a:r>
            <a:endParaRPr lang="it-IT" sz="1600">
              <a:solidFill>
                <a:srgbClr val="009900"/>
              </a:solidFill>
              <a:sym typeface="Wingdings" pitchFamily="2" charset="2"/>
            </a:endParaRPr>
          </a:p>
        </p:txBody>
      </p:sp>
      <p:sp>
        <p:nvSpPr>
          <p:cNvPr id="29726" name="Rectangle 45"/>
          <p:cNvSpPr>
            <a:spLocks noChangeArrowheads="1"/>
          </p:cNvSpPr>
          <p:nvPr/>
        </p:nvSpPr>
        <p:spPr bwMode="auto">
          <a:xfrm>
            <a:off x="6805613" y="4959350"/>
            <a:ext cx="673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defTabSz="914400"/>
            <a:r>
              <a:rPr lang="it-IT" sz="1600">
                <a:solidFill>
                  <a:srgbClr val="525B7E"/>
                </a:solidFill>
              </a:rPr>
              <a:t>direct</a:t>
            </a:r>
            <a:endParaRPr lang="it-IT" sz="1600">
              <a:solidFill>
                <a:srgbClr val="525B7E"/>
              </a:solidFill>
              <a:sym typeface="Wingdings" pitchFamily="2" charset="2"/>
            </a:endParaRPr>
          </a:p>
        </p:txBody>
      </p:sp>
      <p:sp>
        <p:nvSpPr>
          <p:cNvPr id="29727" name="Rectangle 74"/>
          <p:cNvSpPr>
            <a:spLocks noChangeArrowheads="1"/>
          </p:cNvSpPr>
          <p:nvPr/>
        </p:nvSpPr>
        <p:spPr bwMode="auto">
          <a:xfrm>
            <a:off x="971550" y="3141663"/>
            <a:ext cx="792163" cy="576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728" name="Rectangle 75"/>
          <p:cNvSpPr>
            <a:spLocks noChangeArrowheads="1"/>
          </p:cNvSpPr>
          <p:nvPr/>
        </p:nvSpPr>
        <p:spPr bwMode="auto">
          <a:xfrm>
            <a:off x="971550" y="2924175"/>
            <a:ext cx="576263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29" name="Rectangle 76"/>
          <p:cNvSpPr>
            <a:spLocks noChangeArrowheads="1"/>
          </p:cNvSpPr>
          <p:nvPr/>
        </p:nvSpPr>
        <p:spPr bwMode="auto">
          <a:xfrm>
            <a:off x="2627313" y="3573463"/>
            <a:ext cx="1150937" cy="358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730" name="Rectangle 84"/>
          <p:cNvSpPr>
            <a:spLocks noChangeArrowheads="1"/>
          </p:cNvSpPr>
          <p:nvPr/>
        </p:nvSpPr>
        <p:spPr bwMode="auto">
          <a:xfrm>
            <a:off x="1619250" y="3500438"/>
            <a:ext cx="936625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31" name="Rectangle 24"/>
          <p:cNvSpPr>
            <a:spLocks noChangeArrowheads="1"/>
          </p:cNvSpPr>
          <p:nvPr/>
        </p:nvSpPr>
        <p:spPr bwMode="auto">
          <a:xfrm>
            <a:off x="2195513" y="1628775"/>
            <a:ext cx="1873250" cy="406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defTabSz="914400"/>
            <a:r>
              <a:rPr lang="it-IT" sz="2000">
                <a:solidFill>
                  <a:srgbClr val="525B7E"/>
                </a:solidFill>
              </a:rPr>
              <a:t> E</a:t>
            </a:r>
            <a:r>
              <a:rPr lang="it-IT" sz="2000" baseline="-25000">
                <a:solidFill>
                  <a:srgbClr val="525B7E"/>
                </a:solidFill>
              </a:rPr>
              <a:t>3He</a:t>
            </a:r>
            <a:r>
              <a:rPr lang="it-IT" sz="2000">
                <a:solidFill>
                  <a:srgbClr val="525B7E"/>
                </a:solidFill>
              </a:rPr>
              <a:t>=5.8 MeV</a:t>
            </a:r>
            <a:endParaRPr lang="it-IT" sz="2000">
              <a:solidFill>
                <a:srgbClr val="525B7E"/>
              </a:solidFill>
              <a:sym typeface="Wingdings" pitchFamily="2" charset="2"/>
            </a:endParaRPr>
          </a:p>
        </p:txBody>
      </p:sp>
      <p:sp>
        <p:nvSpPr>
          <p:cNvPr id="29732" name="Text Box 42"/>
          <p:cNvSpPr txBox="1">
            <a:spLocks noChangeArrowheads="1"/>
          </p:cNvSpPr>
          <p:nvPr/>
        </p:nvSpPr>
        <p:spPr bwMode="auto">
          <a:xfrm>
            <a:off x="6084888" y="3916363"/>
            <a:ext cx="2376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/>
            <a:r>
              <a:rPr lang="it-IT" sz="1400" baseline="30000">
                <a:solidFill>
                  <a:schemeClr val="tx1"/>
                </a:solidFill>
              </a:rPr>
              <a:t>8</a:t>
            </a:r>
            <a:r>
              <a:rPr lang="it-IT" sz="1400">
                <a:solidFill>
                  <a:schemeClr val="tx1"/>
                </a:solidFill>
              </a:rPr>
              <a:t>B Laboratory angle (deg)</a:t>
            </a:r>
          </a:p>
        </p:txBody>
      </p:sp>
      <p:sp>
        <p:nvSpPr>
          <p:cNvPr id="29733" name="Text Box 35"/>
          <p:cNvSpPr txBox="1">
            <a:spLocks noChangeArrowheads="1"/>
          </p:cNvSpPr>
          <p:nvPr/>
        </p:nvSpPr>
        <p:spPr bwMode="auto">
          <a:xfrm rot="-5400000">
            <a:off x="4367212" y="2627313"/>
            <a:ext cx="1870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/>
            <a:r>
              <a:rPr lang="it-IT" sz="1400" baseline="30000">
                <a:solidFill>
                  <a:schemeClr val="tx1"/>
                </a:solidFill>
              </a:rPr>
              <a:t>8</a:t>
            </a:r>
            <a:r>
              <a:rPr lang="it-IT" sz="1400">
                <a:solidFill>
                  <a:schemeClr val="tx1"/>
                </a:solidFill>
              </a:rPr>
              <a:t>B Energy (MeV/u)</a:t>
            </a:r>
          </a:p>
        </p:txBody>
      </p:sp>
      <p:sp>
        <p:nvSpPr>
          <p:cNvPr id="29734" name="Rectangle 44"/>
          <p:cNvSpPr>
            <a:spLocks noChangeArrowheads="1"/>
          </p:cNvSpPr>
          <p:nvPr/>
        </p:nvSpPr>
        <p:spPr bwMode="auto">
          <a:xfrm>
            <a:off x="6227763" y="1989138"/>
            <a:ext cx="2447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defTabSz="914400"/>
            <a:r>
              <a:rPr lang="it-IT" sz="1600">
                <a:solidFill>
                  <a:srgbClr val="009900"/>
                </a:solidFill>
              </a:rPr>
              <a:t>reverse (E</a:t>
            </a:r>
            <a:r>
              <a:rPr lang="it-IT" sz="1600" baseline="-25000">
                <a:solidFill>
                  <a:srgbClr val="009900"/>
                </a:solidFill>
              </a:rPr>
              <a:t>6Li</a:t>
            </a:r>
            <a:r>
              <a:rPr lang="it-IT" sz="1600">
                <a:solidFill>
                  <a:srgbClr val="009900"/>
                </a:solidFill>
              </a:rPr>
              <a:t>=11.6 MeV)</a:t>
            </a:r>
          </a:p>
        </p:txBody>
      </p:sp>
      <p:sp>
        <p:nvSpPr>
          <p:cNvPr id="29735" name="Rectangle 45"/>
          <p:cNvSpPr>
            <a:spLocks noChangeArrowheads="1"/>
          </p:cNvSpPr>
          <p:nvPr/>
        </p:nvSpPr>
        <p:spPr bwMode="auto">
          <a:xfrm>
            <a:off x="7596188" y="2852738"/>
            <a:ext cx="673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defTabSz="914400"/>
            <a:r>
              <a:rPr lang="it-IT" sz="1600">
                <a:solidFill>
                  <a:srgbClr val="525B7E"/>
                </a:solidFill>
              </a:rPr>
              <a:t>direct</a:t>
            </a:r>
            <a:endParaRPr lang="it-IT" sz="1600">
              <a:solidFill>
                <a:srgbClr val="525B7E"/>
              </a:solidFill>
              <a:sym typeface="Wingdings" pitchFamily="2" charset="2"/>
            </a:endParaRPr>
          </a:p>
        </p:txBody>
      </p:sp>
      <p:sp>
        <p:nvSpPr>
          <p:cNvPr id="29736" name="Rectangle 46"/>
          <p:cNvSpPr>
            <a:spLocks noChangeArrowheads="1"/>
          </p:cNvSpPr>
          <p:nvPr/>
        </p:nvSpPr>
        <p:spPr bwMode="auto">
          <a:xfrm>
            <a:off x="6227763" y="1412875"/>
            <a:ext cx="2751137" cy="3460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defTabSz="914400"/>
            <a:r>
              <a:rPr lang="it-IT" sz="1600">
                <a:solidFill>
                  <a:srgbClr val="525B7E"/>
                </a:solidFill>
              </a:rPr>
              <a:t>Two-body kinematics (LISE)</a:t>
            </a:r>
            <a:endParaRPr lang="it-IT" sz="1600">
              <a:solidFill>
                <a:srgbClr val="525B7E"/>
              </a:solidFill>
              <a:sym typeface="Wingdings" pitchFamily="2" charset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43"/>
          <p:cNvGraphicFramePr>
            <a:graphicFrameLocks noChangeAspect="1"/>
          </p:cNvGraphicFramePr>
          <p:nvPr/>
        </p:nvGraphicFramePr>
        <p:xfrm>
          <a:off x="323850" y="1268413"/>
          <a:ext cx="4535488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7" name="Grafico" r:id="rId3" imgW="6219825" imgH="4705350" progId="Excel.Chart.8">
                  <p:embed/>
                </p:oleObj>
              </mc:Choice>
              <mc:Fallback>
                <p:oleObj name="Grafico" r:id="rId3" imgW="6219825" imgH="4705350" progId="Excel.Chart.8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268413"/>
                        <a:ext cx="4535488" cy="352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9"/>
          <a:stretch>
            <a:fillRect/>
          </a:stretch>
        </p:blipFill>
        <p:spPr bwMode="auto">
          <a:xfrm>
            <a:off x="5435600" y="1724025"/>
            <a:ext cx="3457575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8"/>
          <a:stretch>
            <a:fillRect/>
          </a:stretch>
        </p:blipFill>
        <p:spPr bwMode="auto">
          <a:xfrm>
            <a:off x="5437188" y="4202113"/>
            <a:ext cx="3455987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Connettore 1 20"/>
          <p:cNvCxnSpPr>
            <a:cxnSpLocks noChangeShapeType="1"/>
          </p:cNvCxnSpPr>
          <p:nvPr/>
        </p:nvCxnSpPr>
        <p:spPr bwMode="auto">
          <a:xfrm>
            <a:off x="17463" y="385763"/>
            <a:ext cx="7208837" cy="1587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>
            <a:outerShdw blurRad="38100" dist="25400" dir="5400000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6" name="CasellaDiTesto 18"/>
          <p:cNvSpPr txBox="1">
            <a:spLocks noChangeArrowheads="1"/>
          </p:cNvSpPr>
          <p:nvPr/>
        </p:nvSpPr>
        <p:spPr bwMode="auto">
          <a:xfrm>
            <a:off x="-36513" y="38100"/>
            <a:ext cx="8758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>
                <a:solidFill>
                  <a:srgbClr val="3E5D78"/>
                </a:solidFill>
                <a:ea typeface="ＭＳ Ｐゴシック" pitchFamily="34" charset="-128"/>
              </a:rPr>
              <a:t>The Data Analisys: </a:t>
            </a:r>
            <a:r>
              <a:rPr lang="en-US" b="0">
                <a:solidFill>
                  <a:srgbClr val="3E5D78"/>
                </a:solidFill>
                <a:ea typeface="ＭＳ Ｐゴシック" pitchFamily="34" charset="-128"/>
              </a:rPr>
              <a:t>Angular distribution and total cross section</a:t>
            </a:r>
            <a:r>
              <a:rPr lang="en-US">
                <a:solidFill>
                  <a:srgbClr val="3E5D78"/>
                </a:solidFill>
                <a:ea typeface="ＭＳ Ｐゴシック" pitchFamily="34" charset="-128"/>
              </a:rPr>
              <a:t>  </a:t>
            </a:r>
            <a:endParaRPr lang="it-IT" b="0">
              <a:solidFill>
                <a:srgbClr val="525B7E"/>
              </a:solidFill>
              <a:ea typeface="ＭＳ Ｐゴシック" pitchFamily="34" charset="-128"/>
            </a:endParaRPr>
          </a:p>
        </p:txBody>
      </p:sp>
      <p:sp>
        <p:nvSpPr>
          <p:cNvPr id="30727" name="Text Box 22"/>
          <p:cNvSpPr txBox="1">
            <a:spLocks noChangeArrowheads="1"/>
          </p:cNvSpPr>
          <p:nvPr/>
        </p:nvSpPr>
        <p:spPr bwMode="auto">
          <a:xfrm>
            <a:off x="757238" y="4502150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/>
            <a:r>
              <a:rPr lang="it-IT" baseline="30000">
                <a:solidFill>
                  <a:srgbClr val="000000"/>
                </a:solidFill>
              </a:rPr>
              <a:t>8</a:t>
            </a:r>
            <a:r>
              <a:rPr lang="it-IT">
                <a:solidFill>
                  <a:srgbClr val="000000"/>
                </a:solidFill>
              </a:rPr>
              <a:t>B emission angle in CM (deg)</a:t>
            </a:r>
          </a:p>
        </p:txBody>
      </p:sp>
      <p:sp>
        <p:nvSpPr>
          <p:cNvPr id="30728" name="Text Box 23"/>
          <p:cNvSpPr txBox="1">
            <a:spLocks noChangeArrowheads="1"/>
          </p:cNvSpPr>
          <p:nvPr/>
        </p:nvSpPr>
        <p:spPr bwMode="auto">
          <a:xfrm rot="-5400000">
            <a:off x="-723900" y="2524126"/>
            <a:ext cx="20145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/>
            <a:r>
              <a:rPr lang="it-IT">
                <a:solidFill>
                  <a:srgbClr val="000000"/>
                </a:solidFill>
              </a:rPr>
              <a:t>d</a:t>
            </a:r>
            <a:r>
              <a:rPr lang="it-IT">
                <a:solidFill>
                  <a:srgbClr val="000000"/>
                </a:solidFill>
                <a:latin typeface="Symbol" pitchFamily="18" charset="2"/>
              </a:rPr>
              <a:t>s</a:t>
            </a:r>
            <a:r>
              <a:rPr lang="it-IT">
                <a:solidFill>
                  <a:srgbClr val="000000"/>
                </a:solidFill>
              </a:rPr>
              <a:t>/d</a:t>
            </a:r>
            <a:r>
              <a:rPr lang="it-IT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it-IT">
                <a:solidFill>
                  <a:srgbClr val="000000"/>
                </a:solidFill>
              </a:rPr>
              <a:t> (mb/Sr)</a:t>
            </a:r>
          </a:p>
        </p:txBody>
      </p:sp>
      <p:sp>
        <p:nvSpPr>
          <p:cNvPr id="30729" name="Rectangle 28"/>
          <p:cNvSpPr>
            <a:spLocks noChangeArrowheads="1"/>
          </p:cNvSpPr>
          <p:nvPr/>
        </p:nvSpPr>
        <p:spPr bwMode="auto">
          <a:xfrm>
            <a:off x="323850" y="620713"/>
            <a:ext cx="5472113" cy="8350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l" defTabSz="914400">
              <a:spcBef>
                <a:spcPct val="0"/>
              </a:spcBef>
            </a:pPr>
            <a:r>
              <a:rPr lang="en-US" sz="1600" i="1">
                <a:solidFill>
                  <a:srgbClr val="525B7E"/>
                </a:solidFill>
              </a:rPr>
              <a:t>Theoretical Calculations with code </a:t>
            </a:r>
            <a:r>
              <a:rPr lang="it-IT" sz="1600" i="1">
                <a:solidFill>
                  <a:srgbClr val="525B7E"/>
                </a:solidFill>
                <a:cs typeface="Times New Roman" pitchFamily="18" charset="0"/>
              </a:rPr>
              <a:t>DWUCK4</a:t>
            </a:r>
            <a:r>
              <a:rPr lang="it-IT" sz="1600" i="1">
                <a:solidFill>
                  <a:srgbClr val="525B7E"/>
                </a:solidFill>
              </a:rPr>
              <a:t> </a:t>
            </a:r>
          </a:p>
          <a:p>
            <a:pPr marL="342900" indent="-342900" algn="l" defTabSz="914400">
              <a:spcBef>
                <a:spcPct val="0"/>
              </a:spcBef>
            </a:pPr>
            <a:r>
              <a:rPr lang="it-IT" sz="1600">
                <a:solidFill>
                  <a:srgbClr val="525B7E"/>
                </a:solidFill>
                <a:cs typeface="Times New Roman" pitchFamily="18" charset="0"/>
              </a:rPr>
              <a:t>“Zero Range Knock-out Distorted Wave Born Approximation” </a:t>
            </a:r>
            <a:endParaRPr lang="it-IT" sz="1600" i="1">
              <a:solidFill>
                <a:srgbClr val="525B7E"/>
              </a:solidFill>
            </a:endParaRPr>
          </a:p>
          <a:p>
            <a:pPr marL="342900" indent="-342900" algn="l" defTabSz="914400">
              <a:spcBef>
                <a:spcPct val="0"/>
              </a:spcBef>
            </a:pPr>
            <a:r>
              <a:rPr lang="en-US" sz="1600" i="1">
                <a:solidFill>
                  <a:srgbClr val="525B7E"/>
                </a:solidFill>
              </a:rPr>
              <a:t>S.A. Goncharov, </a:t>
            </a:r>
            <a:r>
              <a:rPr lang="en-US" sz="1600" i="1">
                <a:solidFill>
                  <a:srgbClr val="525B7E"/>
                </a:solidFill>
                <a:cs typeface="Times New Roman" pitchFamily="18" charset="0"/>
              </a:rPr>
              <a:t>Moscow State University, Russia</a:t>
            </a:r>
            <a:r>
              <a:rPr lang="it-IT" sz="1600">
                <a:solidFill>
                  <a:srgbClr val="525B7E"/>
                </a:solidFill>
                <a:cs typeface="Times New Roman" pitchFamily="18" charset="0"/>
              </a:rPr>
              <a:t> </a:t>
            </a:r>
          </a:p>
        </p:txBody>
      </p:sp>
      <p:graphicFrame>
        <p:nvGraphicFramePr>
          <p:cNvPr id="21514" name="Group 10"/>
          <p:cNvGraphicFramePr>
            <a:graphicFrameLocks noGrp="1"/>
          </p:cNvGraphicFramePr>
          <p:nvPr/>
        </p:nvGraphicFramePr>
        <p:xfrm>
          <a:off x="395288" y="4941888"/>
          <a:ext cx="4283075" cy="1662112"/>
        </p:xfrm>
        <a:graphic>
          <a:graphicData uri="http://schemas.openxmlformats.org/drawingml/2006/table">
            <a:tbl>
              <a:tblPr/>
              <a:tblGrid>
                <a:gridCol w="1727200"/>
                <a:gridCol w="2555875"/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Total cross section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Reference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5B7E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(58 ± 7) mb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5B7E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Our result 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25B7E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5B7E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75 mb 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25B7E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5B7E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DWUCK4 calculation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25B7E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5B7E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  <a:sym typeface="Symbol" pitchFamily="18" charset="2"/>
                        </a:rPr>
                        <a:t>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5B7E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65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25B7E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mb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25B7E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5B7E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E</a:t>
                      </a:r>
                      <a:r>
                        <a:rPr kumimoji="0" lang="en-GB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525B7E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3He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5B7E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=5.6 MeV (neutron TOF)</a:t>
                      </a:r>
                      <a:endParaRPr kumimoji="0" lang="en-GB" sz="16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525B7E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sp>
        <p:nvSpPr>
          <p:cNvPr id="30747" name="Text Box 42"/>
          <p:cNvSpPr txBox="1">
            <a:spLocks noChangeArrowheads="1"/>
          </p:cNvSpPr>
          <p:nvPr/>
        </p:nvSpPr>
        <p:spPr bwMode="auto">
          <a:xfrm>
            <a:off x="6084888" y="6310313"/>
            <a:ext cx="2376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/>
            <a:r>
              <a:rPr lang="it-IT" sz="1400" baseline="30000">
                <a:solidFill>
                  <a:srgbClr val="000000"/>
                </a:solidFill>
              </a:rPr>
              <a:t>8</a:t>
            </a:r>
            <a:r>
              <a:rPr lang="it-IT" sz="1400">
                <a:solidFill>
                  <a:srgbClr val="000000"/>
                </a:solidFill>
              </a:rPr>
              <a:t>B Laboratory angle (deg)</a:t>
            </a:r>
          </a:p>
        </p:txBody>
      </p:sp>
      <p:sp>
        <p:nvSpPr>
          <p:cNvPr id="30748" name="Text Box 43"/>
          <p:cNvSpPr txBox="1">
            <a:spLocks noChangeArrowheads="1"/>
          </p:cNvSpPr>
          <p:nvPr/>
        </p:nvSpPr>
        <p:spPr bwMode="auto">
          <a:xfrm rot="-5400000">
            <a:off x="4260056" y="4983957"/>
            <a:ext cx="2084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/>
            <a:r>
              <a:rPr lang="it-IT" sz="1400">
                <a:solidFill>
                  <a:srgbClr val="000000"/>
                </a:solidFill>
              </a:rPr>
              <a:t>n Laboratory angle (deg)</a:t>
            </a:r>
          </a:p>
        </p:txBody>
      </p:sp>
      <p:sp>
        <p:nvSpPr>
          <p:cNvPr id="30749" name="Rectangle 44"/>
          <p:cNvSpPr>
            <a:spLocks noChangeArrowheads="1"/>
          </p:cNvSpPr>
          <p:nvPr/>
        </p:nvSpPr>
        <p:spPr bwMode="auto">
          <a:xfrm>
            <a:off x="6086475" y="5318125"/>
            <a:ext cx="86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defTabSz="914400"/>
            <a:r>
              <a:rPr lang="it-IT" sz="1600">
                <a:solidFill>
                  <a:srgbClr val="009900"/>
                </a:solidFill>
              </a:rPr>
              <a:t>reverse</a:t>
            </a:r>
            <a:endParaRPr lang="it-IT" sz="1600">
              <a:solidFill>
                <a:srgbClr val="009900"/>
              </a:solidFill>
              <a:sym typeface="Wingdings" pitchFamily="2" charset="2"/>
            </a:endParaRPr>
          </a:p>
        </p:txBody>
      </p:sp>
      <p:sp>
        <p:nvSpPr>
          <p:cNvPr id="30750" name="Rectangle 45"/>
          <p:cNvSpPr>
            <a:spLocks noChangeArrowheads="1"/>
          </p:cNvSpPr>
          <p:nvPr/>
        </p:nvSpPr>
        <p:spPr bwMode="auto">
          <a:xfrm>
            <a:off x="6805613" y="4959350"/>
            <a:ext cx="673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defTabSz="914400"/>
            <a:r>
              <a:rPr lang="it-IT" sz="1600">
                <a:solidFill>
                  <a:srgbClr val="525B7E"/>
                </a:solidFill>
              </a:rPr>
              <a:t>direct</a:t>
            </a:r>
            <a:endParaRPr lang="it-IT" sz="1600">
              <a:solidFill>
                <a:srgbClr val="525B7E"/>
              </a:solidFill>
              <a:sym typeface="Wingdings" pitchFamily="2" charset="2"/>
            </a:endParaRPr>
          </a:p>
        </p:txBody>
      </p:sp>
      <p:sp>
        <p:nvSpPr>
          <p:cNvPr id="30751" name="Rectangle 24"/>
          <p:cNvSpPr>
            <a:spLocks noChangeArrowheads="1"/>
          </p:cNvSpPr>
          <p:nvPr/>
        </p:nvSpPr>
        <p:spPr bwMode="auto">
          <a:xfrm>
            <a:off x="2051050" y="1628775"/>
            <a:ext cx="1873250" cy="406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defTabSz="914400"/>
            <a:r>
              <a:rPr lang="it-IT" sz="2000">
                <a:solidFill>
                  <a:srgbClr val="525B7E"/>
                </a:solidFill>
              </a:rPr>
              <a:t> E</a:t>
            </a:r>
            <a:r>
              <a:rPr lang="it-IT" sz="2000" baseline="-25000">
                <a:solidFill>
                  <a:srgbClr val="525B7E"/>
                </a:solidFill>
              </a:rPr>
              <a:t>3He</a:t>
            </a:r>
            <a:r>
              <a:rPr lang="it-IT" sz="2000">
                <a:solidFill>
                  <a:srgbClr val="525B7E"/>
                </a:solidFill>
              </a:rPr>
              <a:t>=5.8 MeV</a:t>
            </a:r>
            <a:endParaRPr lang="it-IT" sz="2000">
              <a:solidFill>
                <a:srgbClr val="525B7E"/>
              </a:solidFill>
              <a:sym typeface="Wingdings" pitchFamily="2" charset="2"/>
            </a:endParaRPr>
          </a:p>
        </p:txBody>
      </p:sp>
      <p:sp>
        <p:nvSpPr>
          <p:cNvPr id="30752" name="Text Box 42"/>
          <p:cNvSpPr txBox="1">
            <a:spLocks noChangeArrowheads="1"/>
          </p:cNvSpPr>
          <p:nvPr/>
        </p:nvSpPr>
        <p:spPr bwMode="auto">
          <a:xfrm>
            <a:off x="6084888" y="3916363"/>
            <a:ext cx="2376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/>
            <a:r>
              <a:rPr lang="it-IT" sz="1400" baseline="30000">
                <a:solidFill>
                  <a:srgbClr val="000000"/>
                </a:solidFill>
              </a:rPr>
              <a:t>8</a:t>
            </a:r>
            <a:r>
              <a:rPr lang="it-IT" sz="1400">
                <a:solidFill>
                  <a:srgbClr val="000000"/>
                </a:solidFill>
              </a:rPr>
              <a:t>B Laboratory angle (deg)</a:t>
            </a:r>
          </a:p>
        </p:txBody>
      </p:sp>
      <p:sp>
        <p:nvSpPr>
          <p:cNvPr id="30753" name="Text Box 35"/>
          <p:cNvSpPr txBox="1">
            <a:spLocks noChangeArrowheads="1"/>
          </p:cNvSpPr>
          <p:nvPr/>
        </p:nvSpPr>
        <p:spPr bwMode="auto">
          <a:xfrm rot="-5400000">
            <a:off x="4367212" y="2627313"/>
            <a:ext cx="1870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/>
            <a:r>
              <a:rPr lang="it-IT" sz="1400" baseline="30000">
                <a:solidFill>
                  <a:srgbClr val="000000"/>
                </a:solidFill>
              </a:rPr>
              <a:t>8</a:t>
            </a:r>
            <a:r>
              <a:rPr lang="it-IT" sz="1400">
                <a:solidFill>
                  <a:srgbClr val="000000"/>
                </a:solidFill>
              </a:rPr>
              <a:t>B Energy (MeV/u)</a:t>
            </a:r>
          </a:p>
        </p:txBody>
      </p:sp>
      <p:sp>
        <p:nvSpPr>
          <p:cNvPr id="30754" name="Rectangle 44"/>
          <p:cNvSpPr>
            <a:spLocks noChangeArrowheads="1"/>
          </p:cNvSpPr>
          <p:nvPr/>
        </p:nvSpPr>
        <p:spPr bwMode="auto">
          <a:xfrm>
            <a:off x="6227763" y="1989138"/>
            <a:ext cx="2447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defTabSz="914400"/>
            <a:r>
              <a:rPr lang="it-IT" sz="1600">
                <a:solidFill>
                  <a:srgbClr val="009900"/>
                </a:solidFill>
              </a:rPr>
              <a:t>reverse (E</a:t>
            </a:r>
            <a:r>
              <a:rPr lang="it-IT" sz="1600" baseline="-25000">
                <a:solidFill>
                  <a:srgbClr val="009900"/>
                </a:solidFill>
              </a:rPr>
              <a:t>6Li</a:t>
            </a:r>
            <a:r>
              <a:rPr lang="it-IT" sz="1600">
                <a:solidFill>
                  <a:srgbClr val="009900"/>
                </a:solidFill>
              </a:rPr>
              <a:t>=11.6 MeV)</a:t>
            </a:r>
          </a:p>
        </p:txBody>
      </p:sp>
      <p:sp>
        <p:nvSpPr>
          <p:cNvPr id="30755" name="Rectangle 45"/>
          <p:cNvSpPr>
            <a:spLocks noChangeArrowheads="1"/>
          </p:cNvSpPr>
          <p:nvPr/>
        </p:nvSpPr>
        <p:spPr bwMode="auto">
          <a:xfrm>
            <a:off x="7596188" y="2852738"/>
            <a:ext cx="673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defTabSz="914400"/>
            <a:r>
              <a:rPr lang="it-IT" sz="1600">
                <a:solidFill>
                  <a:srgbClr val="525B7E"/>
                </a:solidFill>
              </a:rPr>
              <a:t>direct</a:t>
            </a:r>
            <a:endParaRPr lang="it-IT" sz="1600">
              <a:solidFill>
                <a:srgbClr val="525B7E"/>
              </a:solidFill>
              <a:sym typeface="Wingdings" pitchFamily="2" charset="2"/>
            </a:endParaRPr>
          </a:p>
        </p:txBody>
      </p:sp>
      <p:sp>
        <p:nvSpPr>
          <p:cNvPr id="30756" name="Rectangle 46"/>
          <p:cNvSpPr>
            <a:spLocks noChangeArrowheads="1"/>
          </p:cNvSpPr>
          <p:nvPr/>
        </p:nvSpPr>
        <p:spPr bwMode="auto">
          <a:xfrm>
            <a:off x="6227763" y="1412875"/>
            <a:ext cx="2751137" cy="3460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defTabSz="914400"/>
            <a:r>
              <a:rPr lang="it-IT" sz="1600">
                <a:solidFill>
                  <a:srgbClr val="525B7E"/>
                </a:solidFill>
              </a:rPr>
              <a:t>Two-body kinematics (LISE)</a:t>
            </a:r>
            <a:endParaRPr lang="it-IT" sz="1600">
              <a:solidFill>
                <a:srgbClr val="525B7E"/>
              </a:solidFill>
              <a:sym typeface="Wingdings" pitchFamily="2" charset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4248150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16338"/>
            <a:ext cx="4103688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28"/>
          <p:cNvSpPr>
            <a:spLocks noChangeArrowheads="1"/>
          </p:cNvSpPr>
          <p:nvPr/>
        </p:nvSpPr>
        <p:spPr bwMode="auto">
          <a:xfrm>
            <a:off x="1195388" y="260350"/>
            <a:ext cx="6472237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l" defTabSz="914400">
              <a:spcBef>
                <a:spcPct val="0"/>
              </a:spcBef>
            </a:pPr>
            <a:r>
              <a:rPr lang="en-US" i="1">
                <a:solidFill>
                  <a:srgbClr val="525B7E"/>
                </a:solidFill>
              </a:rPr>
              <a:t>DWBA Calculations for the original CN Proposal @ LNL</a:t>
            </a:r>
          </a:p>
          <a:p>
            <a:pPr marL="342900" indent="-342900" algn="l" defTabSz="914400">
              <a:spcBef>
                <a:spcPct val="0"/>
              </a:spcBef>
            </a:pPr>
            <a:r>
              <a:rPr lang="en-US" i="1">
                <a:solidFill>
                  <a:srgbClr val="525B7E"/>
                </a:solidFill>
              </a:rPr>
              <a:t>Data points are from </a:t>
            </a:r>
            <a:r>
              <a:rPr lang="it-IT" i="1">
                <a:solidFill>
                  <a:srgbClr val="525B7E"/>
                </a:solidFill>
              </a:rPr>
              <a:t>P. Van Der Merwe et al., NPA 103 (1967) 474</a:t>
            </a:r>
            <a:endParaRPr lang="it-IT" b="0" i="1">
              <a:solidFill>
                <a:srgbClr val="525B7E"/>
              </a:solidFill>
            </a:endParaRPr>
          </a:p>
          <a:p>
            <a:pPr marL="342900" indent="-342900" algn="l" defTabSz="914400">
              <a:spcBef>
                <a:spcPct val="0"/>
              </a:spcBef>
            </a:pPr>
            <a:endParaRPr lang="en-US" sz="1400" i="1">
              <a:solidFill>
                <a:srgbClr val="525B7E"/>
              </a:solidFill>
            </a:endParaRPr>
          </a:p>
        </p:txBody>
      </p:sp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1325563"/>
            <a:ext cx="38766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ttangolo 7"/>
          <p:cNvSpPr>
            <a:spLocks noChangeArrowheads="1"/>
          </p:cNvSpPr>
          <p:nvPr/>
        </p:nvSpPr>
        <p:spPr bwMode="auto">
          <a:xfrm>
            <a:off x="303213" y="2624138"/>
            <a:ext cx="8424862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sz="2800" i="1">
                <a:solidFill>
                  <a:srgbClr val="525B7E"/>
                </a:solidFill>
              </a:rPr>
              <a:t>Super Beam</a:t>
            </a:r>
            <a:r>
              <a:rPr lang="en-US" sz="2800">
                <a:solidFill>
                  <a:srgbClr val="525B7E"/>
                </a:solidFill>
              </a:rPr>
              <a:t>: neutrinos from the decay of </a:t>
            </a:r>
            <a:r>
              <a:rPr lang="en-US" sz="2800">
                <a:solidFill>
                  <a:srgbClr val="525B7E"/>
                </a:solidFill>
                <a:latin typeface="Symbol" pitchFamily="18" charset="2"/>
              </a:rPr>
              <a:t>p</a:t>
            </a:r>
            <a:r>
              <a:rPr lang="en-US" sz="2800">
                <a:solidFill>
                  <a:srgbClr val="525B7E"/>
                </a:solidFill>
              </a:rPr>
              <a:t> (high intensity conventional neutrino beam)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800" i="1">
                <a:solidFill>
                  <a:srgbClr val="525B7E"/>
                </a:solidFill>
              </a:rPr>
              <a:t>Neutrino Factory</a:t>
            </a:r>
            <a:r>
              <a:rPr lang="en-US" sz="2800">
                <a:solidFill>
                  <a:srgbClr val="525B7E"/>
                </a:solidFill>
              </a:rPr>
              <a:t>:  neutrinos from the decay of </a:t>
            </a:r>
            <a:r>
              <a:rPr lang="en-US" sz="2800" i="1">
                <a:solidFill>
                  <a:srgbClr val="525B7E"/>
                </a:solidFill>
              </a:rPr>
              <a:t>μ</a:t>
            </a:r>
            <a:r>
              <a:rPr lang="en-US" sz="2800" baseline="30000">
                <a:solidFill>
                  <a:srgbClr val="525B7E"/>
                </a:solidFill>
              </a:rPr>
              <a:t>+</a:t>
            </a:r>
            <a:r>
              <a:rPr lang="en-US" sz="2800">
                <a:solidFill>
                  <a:srgbClr val="525B7E"/>
                </a:solidFill>
              </a:rPr>
              <a:t> and </a:t>
            </a:r>
            <a:r>
              <a:rPr lang="en-US" sz="2800" i="1">
                <a:solidFill>
                  <a:srgbClr val="525B7E"/>
                </a:solidFill>
              </a:rPr>
              <a:t>μ</a:t>
            </a:r>
            <a:r>
              <a:rPr lang="en-US" sz="2800" baseline="30000">
                <a:solidFill>
                  <a:srgbClr val="525B7E"/>
                </a:solidFill>
              </a:rPr>
              <a:t>-</a:t>
            </a:r>
            <a:r>
              <a:rPr lang="en-US" sz="2800">
                <a:solidFill>
                  <a:srgbClr val="525B7E"/>
                </a:solidFill>
              </a:rPr>
              <a:t> beams in a storage ring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800" i="1">
                <a:solidFill>
                  <a:srgbClr val="525B7E"/>
                </a:solidFill>
              </a:rPr>
              <a:t>Beta Beam</a:t>
            </a:r>
            <a:r>
              <a:rPr lang="en-US" sz="2800">
                <a:solidFill>
                  <a:srgbClr val="525B7E"/>
                </a:solidFill>
              </a:rPr>
              <a:t>: neutrinos from the decay of </a:t>
            </a:r>
            <a:r>
              <a:rPr lang="en-US" sz="2800">
                <a:solidFill>
                  <a:srgbClr val="525B7E"/>
                </a:solidFill>
                <a:latin typeface="Symbol" pitchFamily="18" charset="2"/>
              </a:rPr>
              <a:t>b</a:t>
            </a:r>
            <a:r>
              <a:rPr lang="en-US" sz="2800">
                <a:solidFill>
                  <a:srgbClr val="525B7E"/>
                </a:solidFill>
              </a:rPr>
              <a:t> emitting isotopes stored in a ring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t="17036" r="86945" b="74222"/>
          <a:stretch>
            <a:fillRect/>
          </a:stretch>
        </p:blipFill>
        <p:spPr bwMode="auto">
          <a:xfrm>
            <a:off x="250825" y="828675"/>
            <a:ext cx="110331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ttangolo 9"/>
          <p:cNvSpPr>
            <a:spLocks noChangeArrowheads="1"/>
          </p:cNvSpPr>
          <p:nvPr/>
        </p:nvSpPr>
        <p:spPr bwMode="auto">
          <a:xfrm>
            <a:off x="1403350" y="920750"/>
            <a:ext cx="77771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000">
                <a:solidFill>
                  <a:srgbClr val="525B7E"/>
                </a:solidFill>
              </a:rPr>
              <a:t>EUROnu Design Study (2008-2012)                                                              Next generation, high intensity neutrino oscillation facilities in Europe </a:t>
            </a:r>
          </a:p>
        </p:txBody>
      </p:sp>
      <p:cxnSp>
        <p:nvCxnSpPr>
          <p:cNvPr id="16" name="Connettore 1 15"/>
          <p:cNvCxnSpPr>
            <a:cxnSpLocks noChangeShapeType="1"/>
          </p:cNvCxnSpPr>
          <p:nvPr/>
        </p:nvCxnSpPr>
        <p:spPr bwMode="auto">
          <a:xfrm>
            <a:off x="17463" y="385763"/>
            <a:ext cx="7208837" cy="1587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>
            <a:outerShdw blurRad="38100" dist="25400" dir="5400000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6" name="CasellaDiTesto 18"/>
          <p:cNvSpPr txBox="1">
            <a:spLocks noChangeArrowheads="1"/>
          </p:cNvSpPr>
          <p:nvPr/>
        </p:nvSpPr>
        <p:spPr bwMode="auto">
          <a:xfrm>
            <a:off x="-36513" y="38100"/>
            <a:ext cx="8758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>
                <a:solidFill>
                  <a:srgbClr val="3E5D78"/>
                </a:solidFill>
                <a:ea typeface="ＭＳ Ｐゴシック" pitchFamily="34" charset="-128"/>
              </a:rPr>
              <a:t>The Context:  </a:t>
            </a:r>
            <a:r>
              <a:rPr lang="en-US" b="0">
                <a:solidFill>
                  <a:srgbClr val="3E5D78"/>
                </a:solidFill>
                <a:ea typeface="ＭＳ Ｐゴシック" pitchFamily="34" charset="-128"/>
              </a:rPr>
              <a:t>Design of next generation neutrino facilities in Europe</a:t>
            </a:r>
            <a:r>
              <a:rPr lang="en-US">
                <a:solidFill>
                  <a:srgbClr val="3E5D78"/>
                </a:solidFill>
                <a:ea typeface="ＭＳ Ｐゴシック" pitchFamily="34" charset="-128"/>
              </a:rPr>
              <a:t> </a:t>
            </a:r>
            <a:endParaRPr lang="it-IT" b="0">
              <a:solidFill>
                <a:srgbClr val="525B7E"/>
              </a:solidFill>
              <a:ea typeface="ＭＳ Ｐゴシック" pitchFamily="34" charset="-128"/>
            </a:endParaRPr>
          </a:p>
        </p:txBody>
      </p:sp>
      <p:sp>
        <p:nvSpPr>
          <p:cNvPr id="15367" name="TextBox 15"/>
          <p:cNvSpPr txBox="1">
            <a:spLocks noChangeArrowheads="1"/>
          </p:cNvSpPr>
          <p:nvPr/>
        </p:nvSpPr>
        <p:spPr bwMode="auto">
          <a:xfrm flipH="1">
            <a:off x="468313" y="1844675"/>
            <a:ext cx="5975350" cy="369888"/>
          </a:xfrm>
          <a:prstGeom prst="rect">
            <a:avLst/>
          </a:prstGeom>
          <a:solidFill>
            <a:srgbClr val="FFFF99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defTabSz="914400" eaLnBrk="1" hangingPunct="1">
              <a:spcBef>
                <a:spcPct val="0"/>
              </a:spcBef>
            </a:pPr>
            <a:r>
              <a:rPr lang="it-IT" i="1">
                <a:solidFill>
                  <a:srgbClr val="000000"/>
                </a:solidFill>
              </a:rPr>
              <a:t>T.R. Edgecock et al., Phys. Rev. ST AB 16, 021002 (2013)</a:t>
            </a:r>
            <a:endParaRPr lang="it-IT" b="0" i="1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-396875" y="44450"/>
            <a:ext cx="5853113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2060"/>
                </a:solidFill>
                <a:latin typeface="Garamond" pitchFamily="18" charset="0"/>
              </a:rPr>
              <a:t>The Beta Beam concept</a:t>
            </a:r>
          </a:p>
        </p:txBody>
      </p:sp>
      <p:sp>
        <p:nvSpPr>
          <p:cNvPr id="16387" name="Rectangle 4"/>
          <p:cNvSpPr txBox="1">
            <a:spLocks noChangeArrowheads="1"/>
          </p:cNvSpPr>
          <p:nvPr/>
        </p:nvSpPr>
        <p:spPr bwMode="auto">
          <a:xfrm>
            <a:off x="179388" y="1052513"/>
            <a:ext cx="8672512" cy="47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669925" indent="-325438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defTabSz="9144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sz="2000" b="0">
                <a:solidFill>
                  <a:srgbClr val="0033CD"/>
                </a:solidFill>
                <a:latin typeface="Arial" charset="0"/>
                <a:ea typeface="ＭＳ Ｐゴシック" pitchFamily="34" charset="-128"/>
              </a:rPr>
              <a:t>Aim: production of (anti-)neutrino beams from the beta decay of radio-active ions circulating in a storage ring with long straight sections.</a:t>
            </a:r>
          </a:p>
          <a:p>
            <a:pPr algn="l" defTabSz="9144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</a:pPr>
            <a:endParaRPr lang="en-US" sz="2000" b="0">
              <a:solidFill>
                <a:srgbClr val="0033CD"/>
              </a:solidFill>
              <a:latin typeface="Arial" charset="0"/>
              <a:ea typeface="ＭＳ Ｐゴシック" pitchFamily="34" charset="-128"/>
            </a:endParaRPr>
          </a:p>
          <a:p>
            <a:pPr algn="l" defTabSz="9144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sz="2000" b="0">
                <a:solidFill>
                  <a:srgbClr val="0033CD"/>
                </a:solidFill>
                <a:latin typeface="Arial" charset="0"/>
                <a:ea typeface="ＭＳ Ｐゴシック" pitchFamily="34" charset="-128"/>
              </a:rPr>
              <a:t>Beta-decay at rest</a:t>
            </a:r>
          </a:p>
          <a:p>
            <a:pPr lvl="1" algn="l" defTabSz="9144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0000"/>
              <a:buFont typeface="Wingdings" pitchFamily="2" charset="2"/>
              <a:buChar char="n"/>
            </a:pPr>
            <a:r>
              <a:rPr lang="en-US" b="0">
                <a:solidFill>
                  <a:srgbClr val="0033CD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en-US" b="0">
                <a:solidFill>
                  <a:srgbClr val="0033CD"/>
                </a:solidFill>
                <a:latin typeface="Symbol" pitchFamily="18" charset="2"/>
                <a:ea typeface="ＭＳ Ｐゴシック" pitchFamily="34" charset="-128"/>
              </a:rPr>
              <a:t>n-</a:t>
            </a:r>
            <a:r>
              <a:rPr lang="en-US" b="0">
                <a:solidFill>
                  <a:srgbClr val="0033CD"/>
                </a:solidFill>
                <a:latin typeface="Arial" charset="0"/>
                <a:ea typeface="ＭＳ Ｐゴシック" pitchFamily="34" charset="-128"/>
              </a:rPr>
              <a:t>spectrum well known from the electron spectrum</a:t>
            </a:r>
          </a:p>
          <a:p>
            <a:pPr lvl="1" algn="l" defTabSz="9144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0000"/>
              <a:buFont typeface="Wingdings" pitchFamily="2" charset="2"/>
              <a:buChar char="n"/>
            </a:pPr>
            <a:r>
              <a:rPr lang="en-US" b="0">
                <a:solidFill>
                  <a:srgbClr val="0033CD"/>
                </a:solidFill>
                <a:latin typeface="Arial" charset="0"/>
                <a:ea typeface="ＭＳ Ｐゴシック" pitchFamily="34" charset="-128"/>
              </a:rPr>
              <a:t>Reaction energy Q typically of a few MeV</a:t>
            </a:r>
          </a:p>
          <a:p>
            <a:pPr lvl="1" algn="l" defTabSz="9144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0000"/>
              <a:buFont typeface="Wingdings" pitchFamily="2" charset="2"/>
              <a:buChar char="n"/>
            </a:pPr>
            <a:endParaRPr lang="en-US" b="0">
              <a:solidFill>
                <a:srgbClr val="0033CD"/>
              </a:solidFill>
              <a:latin typeface="Arial" charset="0"/>
              <a:ea typeface="ＭＳ Ｐゴシック" pitchFamily="34" charset="-128"/>
            </a:endParaRPr>
          </a:p>
          <a:p>
            <a:pPr algn="l" defTabSz="9144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sz="2000" b="0">
                <a:solidFill>
                  <a:srgbClr val="0033CD"/>
                </a:solidFill>
                <a:latin typeface="Arial" charset="0"/>
                <a:ea typeface="ＭＳ Ｐゴシック" pitchFamily="34" charset="-128"/>
              </a:rPr>
              <a:t>Accelerate parent ion to relativistic </a:t>
            </a:r>
            <a:r>
              <a:rPr lang="en-US" sz="2000">
                <a:solidFill>
                  <a:srgbClr val="0033CD"/>
                </a:solidFill>
                <a:latin typeface="Symbol" pitchFamily="18" charset="2"/>
                <a:ea typeface="ＭＳ Ｐゴシック" pitchFamily="34" charset="-128"/>
              </a:rPr>
              <a:t>g</a:t>
            </a:r>
            <a:r>
              <a:rPr lang="en-US" sz="2000" baseline="-25000">
                <a:solidFill>
                  <a:srgbClr val="0033CD"/>
                </a:solidFill>
                <a:latin typeface="Arial" charset="0"/>
                <a:ea typeface="ＭＳ Ｐゴシック" pitchFamily="34" charset="-128"/>
              </a:rPr>
              <a:t>max</a:t>
            </a:r>
          </a:p>
          <a:p>
            <a:pPr lvl="1" algn="l" defTabSz="9144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0000"/>
              <a:buFont typeface="Wingdings" pitchFamily="2" charset="2"/>
              <a:buChar char="n"/>
            </a:pPr>
            <a:r>
              <a:rPr lang="en-US" b="0">
                <a:solidFill>
                  <a:srgbClr val="0033CD"/>
                </a:solidFill>
                <a:latin typeface="Arial" charset="0"/>
                <a:ea typeface="ＭＳ Ｐゴシック" pitchFamily="34" charset="-128"/>
              </a:rPr>
              <a:t>Boosted neutrino energy spectrum: E</a:t>
            </a:r>
            <a:r>
              <a:rPr lang="en-US" b="0" baseline="-25000">
                <a:solidFill>
                  <a:srgbClr val="0033CD"/>
                </a:solidFill>
                <a:latin typeface="Symbol" pitchFamily="18" charset="2"/>
                <a:ea typeface="ＭＳ Ｐゴシック" pitchFamily="34" charset="-128"/>
              </a:rPr>
              <a:t>n </a:t>
            </a:r>
            <a:r>
              <a:rPr lang="en-US" b="0">
                <a:solidFill>
                  <a:srgbClr val="0033CD"/>
                </a:solidFill>
                <a:latin typeface="Arial" charset="0"/>
                <a:ea typeface="ＭＳ Ｐゴシック" pitchFamily="34" charset="-128"/>
                <a:sym typeface="Symbol" pitchFamily="18" charset="2"/>
              </a:rPr>
              <a:t> </a:t>
            </a:r>
            <a:r>
              <a:rPr lang="en-US" b="0">
                <a:solidFill>
                  <a:srgbClr val="0033CD"/>
                </a:solidFill>
                <a:latin typeface="Arial" charset="0"/>
                <a:ea typeface="ＭＳ Ｐゴシック" pitchFamily="34" charset="-128"/>
              </a:rPr>
              <a:t>2</a:t>
            </a:r>
            <a:r>
              <a:rPr lang="en-US" b="0">
                <a:solidFill>
                  <a:srgbClr val="0033CD"/>
                </a:solidFill>
                <a:latin typeface="Symbol" pitchFamily="18" charset="2"/>
                <a:ea typeface="ＭＳ Ｐゴシック" pitchFamily="34" charset="-128"/>
              </a:rPr>
              <a:t>g</a:t>
            </a:r>
            <a:r>
              <a:rPr lang="en-US" b="0">
                <a:solidFill>
                  <a:srgbClr val="0033CD"/>
                </a:solidFill>
                <a:latin typeface="Arial" charset="0"/>
                <a:ea typeface="ＭＳ Ｐゴシック" pitchFamily="34" charset="-128"/>
              </a:rPr>
              <a:t>Q</a:t>
            </a:r>
          </a:p>
          <a:p>
            <a:pPr lvl="1" algn="l" defTabSz="9144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0000"/>
              <a:buFont typeface="Wingdings" pitchFamily="2" charset="2"/>
              <a:buChar char="n"/>
            </a:pPr>
            <a:r>
              <a:rPr lang="en-US" b="0">
                <a:solidFill>
                  <a:srgbClr val="0033CD"/>
                </a:solidFill>
                <a:latin typeface="Arial" charset="0"/>
                <a:ea typeface="ＭＳ Ｐゴシック" pitchFamily="34" charset="-128"/>
              </a:rPr>
              <a:t>Forward focusing of neutrinos: </a:t>
            </a:r>
            <a:r>
              <a:rPr lang="en-US" b="0">
                <a:solidFill>
                  <a:srgbClr val="0033CD"/>
                </a:solidFill>
                <a:latin typeface="Arial" charset="0"/>
                <a:ea typeface="ＭＳ Ｐゴシック" pitchFamily="34" charset="-128"/>
                <a:sym typeface="Symbol" pitchFamily="18" charset="2"/>
              </a:rPr>
              <a:t>  1/</a:t>
            </a:r>
            <a:r>
              <a:rPr lang="en-US" b="0">
                <a:solidFill>
                  <a:srgbClr val="0033CD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g</a:t>
            </a:r>
          </a:p>
          <a:p>
            <a:pPr lvl="1" algn="l" defTabSz="9144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0000"/>
              <a:buFont typeface="Wingdings" pitchFamily="2" charset="2"/>
              <a:buChar char="n"/>
            </a:pPr>
            <a:endParaRPr lang="en-US" b="0">
              <a:solidFill>
                <a:srgbClr val="0033CD"/>
              </a:solidFill>
              <a:latin typeface="Arial" charset="0"/>
              <a:ea typeface="ＭＳ Ｐゴシック" pitchFamily="34" charset="-128"/>
            </a:endParaRPr>
          </a:p>
          <a:p>
            <a:pPr algn="l" defTabSz="9144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sz="2000" b="0">
                <a:solidFill>
                  <a:srgbClr val="0033CD"/>
                </a:solidFill>
                <a:latin typeface="Arial" charset="0"/>
                <a:ea typeface="ＭＳ Ｐゴシック" pitchFamily="34" charset="-128"/>
              </a:rPr>
              <a:t>Pure electron (anti-)neutrino beam!</a:t>
            </a:r>
          </a:p>
          <a:p>
            <a:pPr lvl="1" algn="l" defTabSz="9144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0000"/>
              <a:buFont typeface="Wingdings" pitchFamily="2" charset="2"/>
              <a:buChar char="n"/>
            </a:pPr>
            <a:r>
              <a:rPr lang="en-US" b="0">
                <a:solidFill>
                  <a:srgbClr val="0033CD"/>
                </a:solidFill>
                <a:latin typeface="Arial" charset="0"/>
                <a:ea typeface="ＭＳ Ｐゴシック" pitchFamily="34" charset="-128"/>
              </a:rPr>
              <a:t>Depending on </a:t>
            </a:r>
            <a:r>
              <a:rPr lang="en-US" b="0">
                <a:solidFill>
                  <a:srgbClr val="0033CD"/>
                </a:solidFill>
                <a:latin typeface="Symbol" pitchFamily="18" charset="2"/>
                <a:ea typeface="ＭＳ Ｐゴシック" pitchFamily="34" charset="-128"/>
              </a:rPr>
              <a:t>b</a:t>
            </a:r>
            <a:r>
              <a:rPr lang="en-US" b="0" baseline="30000">
                <a:solidFill>
                  <a:srgbClr val="0033CD"/>
                </a:solidFill>
                <a:latin typeface="Arial" charset="0"/>
                <a:ea typeface="ＭＳ Ｐゴシック" pitchFamily="34" charset="-128"/>
              </a:rPr>
              <a:t>+</a:t>
            </a:r>
            <a:r>
              <a:rPr lang="en-US" b="0">
                <a:solidFill>
                  <a:srgbClr val="0033CD"/>
                </a:solidFill>
                <a:latin typeface="Arial" charset="0"/>
                <a:ea typeface="ＭＳ Ｐゴシック" pitchFamily="34" charset="-128"/>
              </a:rPr>
              <a:t>-  or </a:t>
            </a:r>
            <a:r>
              <a:rPr lang="en-US" b="0">
                <a:solidFill>
                  <a:srgbClr val="0033CD"/>
                </a:solidFill>
                <a:latin typeface="Symbol" pitchFamily="18" charset="2"/>
                <a:ea typeface="ＭＳ Ｐゴシック" pitchFamily="34" charset="-128"/>
              </a:rPr>
              <a:t>b</a:t>
            </a:r>
            <a:r>
              <a:rPr lang="en-US" b="0" baseline="30000">
                <a:solidFill>
                  <a:srgbClr val="0033CD"/>
                </a:solidFill>
                <a:latin typeface="Arial" charset="0"/>
                <a:ea typeface="ＭＳ Ｐゴシック" pitchFamily="34" charset="-128"/>
              </a:rPr>
              <a:t>- </a:t>
            </a:r>
            <a:r>
              <a:rPr lang="en-US" b="0">
                <a:solidFill>
                  <a:srgbClr val="0033CD"/>
                </a:solidFill>
                <a:latin typeface="Arial" charset="0"/>
                <a:ea typeface="ＭＳ Ｐゴシック" pitchFamily="34" charset="-128"/>
              </a:rPr>
              <a:t>- decay we get a neutrino or anti-neutrino</a:t>
            </a:r>
          </a:p>
          <a:p>
            <a:pPr lvl="1" algn="l" defTabSz="9144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0000"/>
              <a:buFont typeface="Wingdings" pitchFamily="2" charset="2"/>
              <a:buChar char="n"/>
            </a:pPr>
            <a:r>
              <a:rPr lang="en-US" b="0">
                <a:solidFill>
                  <a:srgbClr val="0033CD"/>
                </a:solidFill>
                <a:latin typeface="Arial" charset="0"/>
                <a:ea typeface="ＭＳ Ｐゴシック" pitchFamily="34" charset="-128"/>
              </a:rPr>
              <a:t>Two different parent ions for neutrino and anti-neutrino beams</a:t>
            </a:r>
          </a:p>
          <a:p>
            <a:pPr lvl="1" algn="l" defTabSz="9144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0000"/>
              <a:buFont typeface="Wingdings" pitchFamily="2" charset="2"/>
              <a:buChar char="n"/>
            </a:pPr>
            <a:endParaRPr lang="en-US" b="0">
              <a:solidFill>
                <a:srgbClr val="0033CD"/>
              </a:solidFill>
              <a:latin typeface="Arial" charset="0"/>
              <a:ea typeface="ＭＳ Ｐゴシック" pitchFamily="34" charset="-128"/>
            </a:endParaRPr>
          </a:p>
          <a:p>
            <a:pPr algn="l" defTabSz="9144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sz="2000" b="0">
                <a:solidFill>
                  <a:srgbClr val="0033CD"/>
                </a:solidFill>
                <a:latin typeface="Arial" charset="0"/>
                <a:ea typeface="ＭＳ Ｐゴシック" pitchFamily="34" charset="-128"/>
              </a:rPr>
              <a:t>Possible physics applications of a beta-beam</a:t>
            </a:r>
          </a:p>
          <a:p>
            <a:pPr lvl="1" algn="l" defTabSz="9144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0000"/>
              <a:buFont typeface="Wingdings" pitchFamily="2" charset="2"/>
              <a:buChar char="n"/>
            </a:pPr>
            <a:r>
              <a:rPr lang="en-US" b="0">
                <a:solidFill>
                  <a:srgbClr val="0033CD"/>
                </a:solidFill>
                <a:latin typeface="Arial" charset="0"/>
                <a:ea typeface="ＭＳ Ｐゴシック" pitchFamily="34" charset="-128"/>
              </a:rPr>
              <a:t>Primarily neutrino oscillation physics and CP-violation (high energy)</a:t>
            </a:r>
          </a:p>
          <a:p>
            <a:pPr lvl="1" algn="l" defTabSz="9144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0000"/>
              <a:buFont typeface="Wingdings" pitchFamily="2" charset="2"/>
              <a:buChar char="n"/>
            </a:pPr>
            <a:r>
              <a:rPr lang="en-US" b="0">
                <a:solidFill>
                  <a:srgbClr val="0033CD"/>
                </a:solidFill>
                <a:latin typeface="Arial" charset="0"/>
                <a:ea typeface="ＭＳ Ｐゴシック" pitchFamily="34" charset="-128"/>
              </a:rPr>
              <a:t>Cross-sections of neutrino-nucleus interaction, sterile neutrinos (low energy)</a:t>
            </a:r>
          </a:p>
          <a:p>
            <a:pPr lvl="1" algn="l" defTabSz="9144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0000"/>
              <a:buFont typeface="Wingdings" pitchFamily="2" charset="2"/>
              <a:buChar char="n"/>
            </a:pPr>
            <a:endParaRPr lang="en-US" b="0">
              <a:solidFill>
                <a:srgbClr val="0033CD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638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49263">
              <a:spcBef>
                <a:spcPct val="50000"/>
              </a:spcBef>
            </a:pPr>
            <a:r>
              <a:rPr lang="en-US" b="1" smtClean="0">
                <a:latin typeface="Garamond" pitchFamily="18" charset="0"/>
                <a:ea typeface="ＭＳ Ｐゴシック" pitchFamily="34" charset="-128"/>
              </a:rPr>
              <a:t>2012-15-05</a:t>
            </a:r>
          </a:p>
        </p:txBody>
      </p:sp>
      <p:sp>
        <p:nvSpPr>
          <p:cNvPr id="1638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1919288" y="6407150"/>
            <a:ext cx="5616575" cy="266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49263">
              <a:spcBef>
                <a:spcPct val="50000"/>
              </a:spcBef>
            </a:pPr>
            <a:r>
              <a:rPr lang="en-US" smtClean="0">
                <a:latin typeface="Garamond" pitchFamily="18" charset="0"/>
                <a:ea typeface="ＭＳ Ｐゴシック" pitchFamily="34" charset="-128"/>
              </a:rPr>
              <a:t>European Strategy for Neutrino Oscillation Physics - II, Elena Wildner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355976" y="385500"/>
            <a:ext cx="4248472" cy="523220"/>
          </a:xfrm>
          <a:prstGeom prst="rect">
            <a:avLst/>
          </a:prstGeom>
          <a:noFill/>
          <a:scene3d>
            <a:camera prst="orthographicFront"/>
            <a:lightRig rig="sunse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(Courtesy E.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Wildner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it-IT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49263">
              <a:spcBef>
                <a:spcPct val="50000"/>
              </a:spcBef>
            </a:pPr>
            <a:r>
              <a:rPr lang="en-US" b="1" smtClean="0">
                <a:latin typeface="Garamond" pitchFamily="18" charset="0"/>
                <a:ea typeface="ＭＳ Ｐゴシック" pitchFamily="34" charset="-128"/>
              </a:rPr>
              <a:t>2012-15-05</a:t>
            </a:r>
          </a:p>
        </p:txBody>
      </p:sp>
      <p:sp>
        <p:nvSpPr>
          <p:cNvPr id="1741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1919288" y="6407150"/>
            <a:ext cx="5616575" cy="266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49263">
              <a:spcBef>
                <a:spcPct val="50000"/>
              </a:spcBef>
            </a:pPr>
            <a:r>
              <a:rPr lang="en-US" smtClean="0">
                <a:latin typeface="Garamond" pitchFamily="18" charset="0"/>
                <a:ea typeface="ＭＳ Ｐゴシック" pitchFamily="34" charset="-128"/>
              </a:rPr>
              <a:t>European Strategy for Neutrino Oscillation Physics - II, Elena Wildner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21450" y="6243638"/>
            <a:ext cx="2133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49263">
              <a:spcBef>
                <a:spcPct val="50000"/>
              </a:spcBef>
            </a:pPr>
            <a:fld id="{8C73A13D-C0A7-41F0-8919-E3B8CFAB718E}" type="slidenum">
              <a:rPr lang="en-US" b="1" smtClean="0">
                <a:latin typeface="Garamond" pitchFamily="18" charset="0"/>
                <a:ea typeface="ＭＳ Ｐゴシック" pitchFamily="34" charset="-128"/>
              </a:rPr>
              <a:pPr defTabSz="449263">
                <a:spcBef>
                  <a:spcPct val="50000"/>
                </a:spcBef>
              </a:pPr>
              <a:t>4</a:t>
            </a:fld>
            <a:endParaRPr lang="en-US" b="1" smtClean="0">
              <a:latin typeface="Garamond" pitchFamily="18" charset="0"/>
              <a:ea typeface="ＭＳ Ｐゴシック" pitchFamily="34" charset="-128"/>
            </a:endParaRPr>
          </a:p>
        </p:txBody>
      </p:sp>
      <p:sp>
        <p:nvSpPr>
          <p:cNvPr id="17413" name="Rectangle 3"/>
          <p:cNvSpPr txBox="1">
            <a:spLocks noChangeArrowheads="1"/>
          </p:cNvSpPr>
          <p:nvPr/>
        </p:nvSpPr>
        <p:spPr bwMode="auto">
          <a:xfrm>
            <a:off x="468313" y="263525"/>
            <a:ext cx="705643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defTabSz="914400">
              <a:spcBef>
                <a:spcPct val="0"/>
              </a:spcBef>
            </a:pPr>
            <a:r>
              <a:rPr lang="en-US" sz="4200" b="0">
                <a:solidFill>
                  <a:srgbClr val="002060"/>
                </a:solidFill>
                <a:latin typeface="Garamond" pitchFamily="18" charset="0"/>
                <a:ea typeface="ＭＳ Ｐゴシック" pitchFamily="34" charset="-128"/>
              </a:rPr>
              <a:t>Choice of isotopes</a:t>
            </a:r>
          </a:p>
        </p:txBody>
      </p:sp>
      <p:pic>
        <p:nvPicPr>
          <p:cNvPr id="174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"/>
          <a:stretch>
            <a:fillRect/>
          </a:stretch>
        </p:blipFill>
        <p:spPr bwMode="auto">
          <a:xfrm>
            <a:off x="473075" y="1274763"/>
            <a:ext cx="6735763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3995936" y="404664"/>
            <a:ext cx="4824536" cy="523220"/>
          </a:xfrm>
          <a:prstGeom prst="rect">
            <a:avLst/>
          </a:prstGeom>
          <a:noFill/>
          <a:scene3d>
            <a:camera prst="orthographicFront"/>
            <a:lightRig rig="sunse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(Courtesy  E.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Wildner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it-IT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ttore 1 20"/>
          <p:cNvCxnSpPr>
            <a:cxnSpLocks noChangeShapeType="1"/>
          </p:cNvCxnSpPr>
          <p:nvPr/>
        </p:nvCxnSpPr>
        <p:spPr bwMode="auto">
          <a:xfrm>
            <a:off x="17463" y="385763"/>
            <a:ext cx="7208837" cy="1587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>
            <a:outerShdw blurRad="38100" dist="25400" dir="5400000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35" name="CasellaDiTesto 18"/>
          <p:cNvSpPr txBox="1">
            <a:spLocks noChangeArrowheads="1"/>
          </p:cNvSpPr>
          <p:nvPr/>
        </p:nvSpPr>
        <p:spPr bwMode="auto">
          <a:xfrm>
            <a:off x="-36513" y="38100"/>
            <a:ext cx="8758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>
                <a:solidFill>
                  <a:srgbClr val="3E5D78"/>
                </a:solidFill>
                <a:ea typeface="ＭＳ Ｐゴシック" pitchFamily="34" charset="-128"/>
              </a:rPr>
              <a:t>The Problem: </a:t>
            </a:r>
            <a:r>
              <a:rPr lang="en-US" b="0" baseline="30000">
                <a:solidFill>
                  <a:srgbClr val="3E5D78"/>
                </a:solidFill>
                <a:ea typeface="ＭＳ Ｐゴシック" pitchFamily="34" charset="-128"/>
              </a:rPr>
              <a:t>8</a:t>
            </a:r>
            <a:r>
              <a:rPr lang="en-US" b="0">
                <a:solidFill>
                  <a:srgbClr val="3E5D78"/>
                </a:solidFill>
                <a:ea typeface="ＭＳ Ｐゴシック" pitchFamily="34" charset="-128"/>
              </a:rPr>
              <a:t>B production</a:t>
            </a:r>
            <a:r>
              <a:rPr lang="en-US">
                <a:solidFill>
                  <a:srgbClr val="3E5D78"/>
                </a:solidFill>
                <a:ea typeface="ＭＳ Ｐゴシック" pitchFamily="34" charset="-128"/>
              </a:rPr>
              <a:t> </a:t>
            </a:r>
            <a:r>
              <a:rPr lang="en-US" b="0">
                <a:solidFill>
                  <a:srgbClr val="3E5D78"/>
                </a:solidFill>
                <a:ea typeface="ＭＳ Ｐゴシック" pitchFamily="34" charset="-128"/>
              </a:rPr>
              <a:t>cross section</a:t>
            </a:r>
            <a:r>
              <a:rPr lang="en-US">
                <a:solidFill>
                  <a:srgbClr val="3E5D78"/>
                </a:solidFill>
                <a:ea typeface="ＭＳ Ｐゴシック" pitchFamily="34" charset="-128"/>
              </a:rPr>
              <a:t> </a:t>
            </a:r>
            <a:endParaRPr lang="it-IT" b="0">
              <a:solidFill>
                <a:srgbClr val="525B7E"/>
              </a:solidFill>
              <a:ea typeface="ＭＳ Ｐゴシック" pitchFamily="34" charset="-128"/>
            </a:endParaRPr>
          </a:p>
        </p:txBody>
      </p:sp>
      <p:pic>
        <p:nvPicPr>
          <p:cNvPr id="18436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" t="421" r="5322" b="11742"/>
          <a:stretch>
            <a:fillRect/>
          </a:stretch>
        </p:blipFill>
        <p:spPr bwMode="auto">
          <a:xfrm>
            <a:off x="144463" y="763588"/>
            <a:ext cx="4356100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15"/>
          <p:cNvSpPr txBox="1">
            <a:spLocks noChangeArrowheads="1"/>
          </p:cNvSpPr>
          <p:nvPr/>
        </p:nvSpPr>
        <p:spPr bwMode="auto">
          <a:xfrm flipH="1">
            <a:off x="971550" y="6283325"/>
            <a:ext cx="4392613" cy="314325"/>
          </a:xfrm>
          <a:prstGeom prst="rect">
            <a:avLst/>
          </a:prstGeom>
          <a:solidFill>
            <a:srgbClr val="FFFF99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defTabSz="914400" eaLnBrk="1" hangingPunct="1">
              <a:spcBef>
                <a:spcPct val="0"/>
              </a:spcBef>
            </a:pPr>
            <a:r>
              <a:rPr lang="it-IT" sz="1400" i="1">
                <a:solidFill>
                  <a:srgbClr val="000000"/>
                </a:solidFill>
              </a:rPr>
              <a:t>C. Rubbia et al., Nucl. Instr. and Meth. A 568 (2006) 475</a:t>
            </a:r>
            <a:endParaRPr lang="it-IT" sz="1400" b="0" i="1">
              <a:solidFill>
                <a:srgbClr val="000000"/>
              </a:solidFill>
            </a:endParaRPr>
          </a:p>
        </p:txBody>
      </p:sp>
      <p:pic>
        <p:nvPicPr>
          <p:cNvPr id="18438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671888"/>
            <a:ext cx="1743075" cy="3333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644900"/>
            <a:ext cx="465137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6" descr="newlayout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74688"/>
            <a:ext cx="4251325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ttore 1 20"/>
          <p:cNvCxnSpPr>
            <a:cxnSpLocks noChangeShapeType="1"/>
          </p:cNvCxnSpPr>
          <p:nvPr/>
        </p:nvCxnSpPr>
        <p:spPr bwMode="auto">
          <a:xfrm>
            <a:off x="17463" y="385763"/>
            <a:ext cx="7208837" cy="1587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>
            <a:outerShdw blurRad="38100" dist="25400" dir="5400000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59" name="CasellaDiTesto 18"/>
          <p:cNvSpPr txBox="1">
            <a:spLocks noChangeArrowheads="1"/>
          </p:cNvSpPr>
          <p:nvPr/>
        </p:nvSpPr>
        <p:spPr bwMode="auto">
          <a:xfrm>
            <a:off x="-36513" y="38100"/>
            <a:ext cx="8758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>
                <a:solidFill>
                  <a:srgbClr val="3E5D78"/>
                </a:solidFill>
                <a:ea typeface="ＭＳ Ｐゴシック" pitchFamily="34" charset="-128"/>
              </a:rPr>
              <a:t>The Problem: </a:t>
            </a:r>
            <a:r>
              <a:rPr lang="en-US" b="0" baseline="30000">
                <a:solidFill>
                  <a:srgbClr val="3E5D78"/>
                </a:solidFill>
                <a:ea typeface="ＭＳ Ｐゴシック" pitchFamily="34" charset="-128"/>
              </a:rPr>
              <a:t>8</a:t>
            </a:r>
            <a:r>
              <a:rPr lang="en-US" b="0">
                <a:solidFill>
                  <a:srgbClr val="3E5D78"/>
                </a:solidFill>
                <a:ea typeface="ＭＳ Ｐゴシック" pitchFamily="34" charset="-128"/>
              </a:rPr>
              <a:t>B production</a:t>
            </a:r>
            <a:r>
              <a:rPr lang="en-US">
                <a:solidFill>
                  <a:srgbClr val="3E5D78"/>
                </a:solidFill>
                <a:ea typeface="ＭＳ Ｐゴシック" pitchFamily="34" charset="-128"/>
              </a:rPr>
              <a:t>  </a:t>
            </a:r>
            <a:r>
              <a:rPr lang="en-US" b="0">
                <a:solidFill>
                  <a:srgbClr val="3E5D78"/>
                </a:solidFill>
                <a:ea typeface="ＭＳ Ｐゴシック" pitchFamily="34" charset="-128"/>
              </a:rPr>
              <a:t>cross section</a:t>
            </a:r>
            <a:endParaRPr lang="it-IT" b="0">
              <a:solidFill>
                <a:srgbClr val="525B7E"/>
              </a:solidFill>
              <a:ea typeface="ＭＳ Ｐゴシック" pitchFamily="34" charset="-128"/>
            </a:endParaRPr>
          </a:p>
        </p:txBody>
      </p:sp>
      <p:pic>
        <p:nvPicPr>
          <p:cNvPr id="19460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 t="12146" r="11009" b="19368"/>
          <a:stretch>
            <a:fillRect/>
          </a:stretch>
        </p:blipFill>
        <p:spPr bwMode="auto">
          <a:xfrm>
            <a:off x="107950" y="1325563"/>
            <a:ext cx="43211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7" b="10332"/>
          <a:stretch>
            <a:fillRect/>
          </a:stretch>
        </p:blipFill>
        <p:spPr bwMode="auto">
          <a:xfrm>
            <a:off x="431800" y="3573463"/>
            <a:ext cx="399573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29"/>
          <p:cNvSpPr txBox="1">
            <a:spLocks noChangeArrowheads="1"/>
          </p:cNvSpPr>
          <p:nvPr/>
        </p:nvSpPr>
        <p:spPr bwMode="auto">
          <a:xfrm>
            <a:off x="539750" y="5876925"/>
            <a:ext cx="3598863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/>
            <a:r>
              <a:rPr lang="en-GB"/>
              <a:t>From Positron Counting Technique</a:t>
            </a:r>
          </a:p>
        </p:txBody>
      </p:sp>
      <p:pic>
        <p:nvPicPr>
          <p:cNvPr id="19463" name="Picture 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" t="24028" r="768" b="16592"/>
          <a:stretch>
            <a:fillRect/>
          </a:stretch>
        </p:blipFill>
        <p:spPr bwMode="auto">
          <a:xfrm>
            <a:off x="4570413" y="901700"/>
            <a:ext cx="4573587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6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" r="4646"/>
          <a:stretch>
            <a:fillRect/>
          </a:stretch>
        </p:blipFill>
        <p:spPr bwMode="auto">
          <a:xfrm>
            <a:off x="4570413" y="2852738"/>
            <a:ext cx="4248150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5" name="TextBox 15"/>
          <p:cNvSpPr txBox="1">
            <a:spLocks noChangeArrowheads="1"/>
          </p:cNvSpPr>
          <p:nvPr/>
        </p:nvSpPr>
        <p:spPr bwMode="auto">
          <a:xfrm flipH="1">
            <a:off x="5148263" y="692150"/>
            <a:ext cx="3671887" cy="314325"/>
          </a:xfrm>
          <a:prstGeom prst="rect">
            <a:avLst/>
          </a:prstGeom>
          <a:solidFill>
            <a:srgbClr val="FFFF99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defTabSz="914400" eaLnBrk="1" hangingPunct="1">
              <a:spcBef>
                <a:spcPct val="0"/>
              </a:spcBef>
            </a:pPr>
            <a:r>
              <a:rPr lang="it-IT" sz="1400" i="1">
                <a:solidFill>
                  <a:srgbClr val="000000"/>
                </a:solidFill>
              </a:rPr>
              <a:t>P. Van Der Merwe et al., NPA 103 (1967) 474</a:t>
            </a:r>
            <a:endParaRPr lang="it-IT" sz="1400" b="0" i="1">
              <a:solidFill>
                <a:srgbClr val="000000"/>
              </a:solidFill>
            </a:endParaRPr>
          </a:p>
        </p:txBody>
      </p:sp>
      <p:sp>
        <p:nvSpPr>
          <p:cNvPr id="19466" name="Text Box 72"/>
          <p:cNvSpPr txBox="1">
            <a:spLocks noChangeArrowheads="1"/>
          </p:cNvSpPr>
          <p:nvPr/>
        </p:nvSpPr>
        <p:spPr bwMode="auto">
          <a:xfrm>
            <a:off x="4573588" y="5876925"/>
            <a:ext cx="4319587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/>
            <a:r>
              <a:rPr lang="en-GB"/>
              <a:t>From Neutron Time-of-Flight measurement</a:t>
            </a:r>
          </a:p>
        </p:txBody>
      </p:sp>
      <p:sp>
        <p:nvSpPr>
          <p:cNvPr id="19467" name="TextBox 15"/>
          <p:cNvSpPr txBox="1">
            <a:spLocks noChangeArrowheads="1"/>
          </p:cNvSpPr>
          <p:nvPr/>
        </p:nvSpPr>
        <p:spPr bwMode="auto">
          <a:xfrm flipH="1">
            <a:off x="107950" y="692150"/>
            <a:ext cx="4500563" cy="527050"/>
          </a:xfrm>
          <a:prstGeom prst="rect">
            <a:avLst/>
          </a:prstGeom>
          <a:solidFill>
            <a:srgbClr val="FFFF99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defTabSz="914400" eaLnBrk="1" hangingPunct="1">
              <a:spcBef>
                <a:spcPct val="0"/>
              </a:spcBef>
            </a:pPr>
            <a:r>
              <a:rPr lang="it-IT" sz="1400" i="1">
                <a:solidFill>
                  <a:srgbClr val="000000"/>
                </a:solidFill>
              </a:rPr>
              <a:t>C.R. McClenahan and R.E. Segel PRC 11 (1975) 370 </a:t>
            </a:r>
          </a:p>
          <a:p>
            <a:pPr algn="l" defTabSz="914400" eaLnBrk="1" hangingPunct="1">
              <a:spcBef>
                <a:spcPct val="0"/>
              </a:spcBef>
            </a:pPr>
            <a:r>
              <a:rPr lang="it-IT" sz="1400" i="1">
                <a:solidFill>
                  <a:srgbClr val="000000"/>
                </a:solidFill>
              </a:rPr>
              <a:t>R.E. Marrs D. Bodansky, E.G. Adelberger, PRC 8 (1973) 427</a:t>
            </a:r>
            <a:endParaRPr lang="it-IT" sz="1400" b="0" i="1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ttore 1 20"/>
          <p:cNvCxnSpPr>
            <a:cxnSpLocks noChangeShapeType="1"/>
          </p:cNvCxnSpPr>
          <p:nvPr/>
        </p:nvCxnSpPr>
        <p:spPr bwMode="auto">
          <a:xfrm>
            <a:off x="17463" y="385763"/>
            <a:ext cx="7208837" cy="1587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>
            <a:outerShdw blurRad="38100" dist="25400" dir="5400000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3" name="CasellaDiTesto 18"/>
          <p:cNvSpPr txBox="1">
            <a:spLocks noChangeArrowheads="1"/>
          </p:cNvSpPr>
          <p:nvPr/>
        </p:nvSpPr>
        <p:spPr bwMode="auto">
          <a:xfrm>
            <a:off x="-36513" y="38100"/>
            <a:ext cx="8758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>
                <a:solidFill>
                  <a:srgbClr val="3E5D78"/>
                </a:solidFill>
                <a:ea typeface="ＭＳ Ｐゴシック" pitchFamily="34" charset="-128"/>
              </a:rPr>
              <a:t>The Problem: </a:t>
            </a:r>
            <a:r>
              <a:rPr lang="en-US" b="0" baseline="30000">
                <a:solidFill>
                  <a:srgbClr val="3E5D78"/>
                </a:solidFill>
                <a:ea typeface="ＭＳ Ｐゴシック" pitchFamily="34" charset="-128"/>
              </a:rPr>
              <a:t>8</a:t>
            </a:r>
            <a:r>
              <a:rPr lang="en-US" b="0">
                <a:solidFill>
                  <a:srgbClr val="3E5D78"/>
                </a:solidFill>
                <a:ea typeface="ＭＳ Ｐゴシック" pitchFamily="34" charset="-128"/>
              </a:rPr>
              <a:t>B production</a:t>
            </a:r>
            <a:r>
              <a:rPr lang="en-US">
                <a:solidFill>
                  <a:srgbClr val="3E5D78"/>
                </a:solidFill>
                <a:ea typeface="ＭＳ Ｐゴシック" pitchFamily="34" charset="-128"/>
              </a:rPr>
              <a:t>  </a:t>
            </a:r>
            <a:r>
              <a:rPr lang="en-US" b="0">
                <a:solidFill>
                  <a:srgbClr val="3E5D78"/>
                </a:solidFill>
                <a:ea typeface="ＭＳ Ｐゴシック" pitchFamily="34" charset="-128"/>
              </a:rPr>
              <a:t>cross section</a:t>
            </a:r>
            <a:endParaRPr lang="it-IT" b="0">
              <a:solidFill>
                <a:srgbClr val="525B7E"/>
              </a:solidFill>
              <a:ea typeface="ＭＳ Ｐゴシック" pitchFamily="34" charset="-128"/>
            </a:endParaRPr>
          </a:p>
        </p:txBody>
      </p:sp>
      <p:pic>
        <p:nvPicPr>
          <p:cNvPr id="20484" name="Picture 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628775"/>
            <a:ext cx="4321175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5" name="TextBox 15"/>
          <p:cNvSpPr txBox="1">
            <a:spLocks noChangeArrowheads="1"/>
          </p:cNvSpPr>
          <p:nvPr/>
        </p:nvSpPr>
        <p:spPr bwMode="auto">
          <a:xfrm flipH="1">
            <a:off x="2559050" y="692150"/>
            <a:ext cx="3740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411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r>
              <a:rPr lang="it-IT" i="1">
                <a:solidFill>
                  <a:srgbClr val="006699"/>
                </a:solidFill>
              </a:rPr>
              <a:t>C.R. McClenahan and R.E. Segel </a:t>
            </a:r>
          </a:p>
          <a:p>
            <a:pPr defTabSz="914400" eaLnBrk="1" hangingPunct="1">
              <a:spcBef>
                <a:spcPct val="0"/>
              </a:spcBef>
            </a:pPr>
            <a:r>
              <a:rPr lang="it-IT" i="1">
                <a:solidFill>
                  <a:srgbClr val="006699"/>
                </a:solidFill>
              </a:rPr>
              <a:t>Phys. Rev. C 11 (1975)  </a:t>
            </a:r>
          </a:p>
          <a:p>
            <a:pPr defTabSz="914400" eaLnBrk="1" hangingPunct="1">
              <a:spcBef>
                <a:spcPct val="0"/>
              </a:spcBef>
            </a:pPr>
            <a:r>
              <a:rPr lang="it-IT" i="1">
                <a:solidFill>
                  <a:srgbClr val="006699"/>
                </a:solidFill>
              </a:rPr>
              <a:t>page 376</a:t>
            </a:r>
            <a:endParaRPr lang="it-IT" b="0" i="1">
              <a:solidFill>
                <a:srgbClr val="006699"/>
              </a:solidFill>
            </a:endParaRPr>
          </a:p>
        </p:txBody>
      </p:sp>
      <p:sp>
        <p:nvSpPr>
          <p:cNvPr id="20486" name="Rectangle 80"/>
          <p:cNvSpPr>
            <a:spLocks noChangeArrowheads="1"/>
          </p:cNvSpPr>
          <p:nvPr/>
        </p:nvSpPr>
        <p:spPr bwMode="auto">
          <a:xfrm>
            <a:off x="2339975" y="620713"/>
            <a:ext cx="4248150" cy="3095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20487" name="Line 83"/>
          <p:cNvSpPr>
            <a:spLocks noChangeShapeType="1"/>
          </p:cNvSpPr>
          <p:nvPr/>
        </p:nvSpPr>
        <p:spPr bwMode="auto">
          <a:xfrm>
            <a:off x="2411413" y="2609850"/>
            <a:ext cx="39608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0488" name="Line 84"/>
          <p:cNvSpPr>
            <a:spLocks noChangeShapeType="1"/>
          </p:cNvSpPr>
          <p:nvPr/>
        </p:nvSpPr>
        <p:spPr bwMode="auto">
          <a:xfrm>
            <a:off x="2411413" y="2825750"/>
            <a:ext cx="23050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0489" name="Text Box 14"/>
          <p:cNvSpPr txBox="1">
            <a:spLocks noChangeArrowheads="1"/>
          </p:cNvSpPr>
          <p:nvPr/>
        </p:nvSpPr>
        <p:spPr bwMode="auto">
          <a:xfrm>
            <a:off x="793750" y="4076700"/>
            <a:ext cx="7523163" cy="2554288"/>
          </a:xfrm>
          <a:prstGeom prst="rect">
            <a:avLst/>
          </a:prstGeom>
          <a:noFill/>
          <a:ln w="9525">
            <a:solidFill>
              <a:srgbClr val="525B7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defTabSz="914400" eaLnBrk="1" hangingPunct="1">
              <a:buFont typeface="Wingdings" pitchFamily="2" charset="2"/>
              <a:buChar char="Ø"/>
            </a:pPr>
            <a:r>
              <a:rPr lang="en-GB" sz="2000" b="0">
                <a:solidFill>
                  <a:srgbClr val="525B7E"/>
                </a:solidFill>
              </a:rPr>
              <a:t>Previous experiments using two different experimental techniques give very different results for the </a:t>
            </a:r>
            <a:r>
              <a:rPr lang="en-GB" sz="2000" b="0" baseline="30000">
                <a:solidFill>
                  <a:srgbClr val="525B7E"/>
                </a:solidFill>
              </a:rPr>
              <a:t>8</a:t>
            </a:r>
            <a:r>
              <a:rPr lang="en-GB" sz="2000" b="0">
                <a:solidFill>
                  <a:srgbClr val="525B7E"/>
                </a:solidFill>
              </a:rPr>
              <a:t>B production </a:t>
            </a:r>
            <a:r>
              <a:rPr lang="en-GB" sz="2000">
                <a:solidFill>
                  <a:srgbClr val="525B7E"/>
                </a:solidFill>
              </a:rPr>
              <a:t>cross section varying by a  factor of 3 </a:t>
            </a:r>
          </a:p>
          <a:p>
            <a:pPr algn="just" defTabSz="914400" eaLnBrk="1" hangingPunct="1">
              <a:buFont typeface="Wingdings" pitchFamily="2" charset="2"/>
              <a:buChar char="Ø"/>
            </a:pPr>
            <a:r>
              <a:rPr lang="en-GB" sz="2000" b="0">
                <a:solidFill>
                  <a:srgbClr val="525B7E"/>
                </a:solidFill>
              </a:rPr>
              <a:t>Experimental </a:t>
            </a:r>
            <a:r>
              <a:rPr lang="en-GB" sz="2000">
                <a:solidFill>
                  <a:srgbClr val="525B7E"/>
                </a:solidFill>
              </a:rPr>
              <a:t>errors</a:t>
            </a:r>
            <a:r>
              <a:rPr lang="en-GB" sz="2000" b="0">
                <a:solidFill>
                  <a:srgbClr val="525B7E"/>
                </a:solidFill>
              </a:rPr>
              <a:t> are quite large varying in the range of </a:t>
            </a:r>
            <a:r>
              <a:rPr lang="en-GB" sz="2000">
                <a:solidFill>
                  <a:srgbClr val="525B7E"/>
                </a:solidFill>
              </a:rPr>
              <a:t>15-30%</a:t>
            </a:r>
            <a:r>
              <a:rPr lang="en-GB" sz="2000" b="0">
                <a:solidFill>
                  <a:srgbClr val="525B7E"/>
                </a:solidFill>
              </a:rPr>
              <a:t> </a:t>
            </a:r>
          </a:p>
          <a:p>
            <a:pPr algn="just" defTabSz="914400" eaLnBrk="1" hangingPunct="1">
              <a:buFont typeface="Wingdings" pitchFamily="2" charset="2"/>
              <a:buChar char="Ø"/>
            </a:pPr>
            <a:r>
              <a:rPr lang="en-GB" sz="2000" b="0">
                <a:solidFill>
                  <a:srgbClr val="525B7E"/>
                </a:solidFill>
              </a:rPr>
              <a:t>The </a:t>
            </a:r>
            <a:r>
              <a:rPr lang="en-GB" sz="2000" i="1">
                <a:solidFill>
                  <a:srgbClr val="525B7E"/>
                </a:solidFill>
              </a:rPr>
              <a:t>aim of the present work </a:t>
            </a:r>
            <a:r>
              <a:rPr lang="en-GB" sz="2000" b="0">
                <a:solidFill>
                  <a:srgbClr val="525B7E"/>
                </a:solidFill>
              </a:rPr>
              <a:t>is to perform an accurate high-statistics measurement of the </a:t>
            </a:r>
            <a:r>
              <a:rPr lang="en-GB" sz="2000" b="0" baseline="30000">
                <a:solidFill>
                  <a:srgbClr val="525B7E"/>
                </a:solidFill>
              </a:rPr>
              <a:t>8</a:t>
            </a:r>
            <a:r>
              <a:rPr lang="en-GB" sz="2000" b="0">
                <a:solidFill>
                  <a:srgbClr val="525B7E"/>
                </a:solidFill>
              </a:rPr>
              <a:t>B production cross section and </a:t>
            </a:r>
            <a:r>
              <a:rPr lang="en-GB" sz="2000">
                <a:solidFill>
                  <a:srgbClr val="525B7E"/>
                </a:solidFill>
              </a:rPr>
              <a:t>angular distribution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ttore 1 20"/>
          <p:cNvCxnSpPr>
            <a:cxnSpLocks noChangeShapeType="1"/>
          </p:cNvCxnSpPr>
          <p:nvPr/>
        </p:nvCxnSpPr>
        <p:spPr bwMode="auto">
          <a:xfrm>
            <a:off x="17463" y="385763"/>
            <a:ext cx="7208837" cy="1587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>
            <a:outerShdw blurRad="38100" dist="25400" dir="5400000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07" name="CasellaDiTesto 18"/>
          <p:cNvSpPr txBox="1">
            <a:spLocks noChangeArrowheads="1"/>
          </p:cNvSpPr>
          <p:nvPr/>
        </p:nvSpPr>
        <p:spPr bwMode="auto">
          <a:xfrm>
            <a:off x="-36513" y="38100"/>
            <a:ext cx="8758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>
                <a:solidFill>
                  <a:srgbClr val="3E5D78"/>
                </a:solidFill>
                <a:ea typeface="ＭＳ Ｐゴシック" pitchFamily="34" charset="-128"/>
              </a:rPr>
              <a:t>The Experimental set-up:  </a:t>
            </a:r>
            <a:r>
              <a:rPr lang="it-IT" b="0">
                <a:solidFill>
                  <a:srgbClr val="525B7E"/>
                </a:solidFill>
                <a:ea typeface="ＭＳ Ｐゴシック" pitchFamily="34" charset="-128"/>
              </a:rPr>
              <a:t>The TOF Apparatus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79388" y="4964113"/>
            <a:ext cx="5067300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l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8 BC501 detectors covering angles from 15</a:t>
            </a:r>
            <a:r>
              <a:rPr lang="en-US" sz="1600" baseline="30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o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to 140</a:t>
            </a:r>
            <a:r>
              <a:rPr lang="en-US" sz="1600" baseline="30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o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 LAB</a:t>
            </a:r>
            <a:endParaRPr lang="en-GB" sz="1600" baseline="30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/>
          <a:srcRect t="10320"/>
          <a:stretch/>
        </p:blipFill>
        <p:spPr bwMode="auto">
          <a:xfrm>
            <a:off x="179388" y="1665288"/>
            <a:ext cx="5919787" cy="3205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CasellaDiTesto 1"/>
          <p:cNvSpPr txBox="1"/>
          <p:nvPr/>
        </p:nvSpPr>
        <p:spPr>
          <a:xfrm>
            <a:off x="3995738" y="1846263"/>
            <a:ext cx="93503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pickup</a:t>
            </a:r>
          </a:p>
        </p:txBody>
      </p:sp>
      <p:sp>
        <p:nvSpPr>
          <p:cNvPr id="4" name="Ovale 3"/>
          <p:cNvSpPr/>
          <p:nvPr/>
        </p:nvSpPr>
        <p:spPr>
          <a:xfrm>
            <a:off x="2914650" y="1984375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cxnSp>
        <p:nvCxnSpPr>
          <p:cNvPr id="6" name="Connettore 2 5"/>
          <p:cNvCxnSpPr>
            <a:stCxn id="21525" idx="2"/>
          </p:cNvCxnSpPr>
          <p:nvPr/>
        </p:nvCxnSpPr>
        <p:spPr>
          <a:xfrm>
            <a:off x="1619250" y="1616075"/>
            <a:ext cx="1295400" cy="311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ccia a sinistra 17"/>
          <p:cNvSpPr/>
          <p:nvPr/>
        </p:nvSpPr>
        <p:spPr>
          <a:xfrm>
            <a:off x="4930775" y="1890713"/>
            <a:ext cx="1008063" cy="387350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beam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081088" y="3860800"/>
            <a:ext cx="2508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5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asellaDiTesto 20"/>
          <p:cNvSpPr txBox="1"/>
          <p:nvPr/>
        </p:nvSpPr>
        <p:spPr>
          <a:xfrm>
            <a:off x="2268538" y="4449763"/>
            <a:ext cx="503237" cy="274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6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3579813" y="4365625"/>
            <a:ext cx="5048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7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754063" y="3500438"/>
            <a:ext cx="5048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4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539750" y="3224213"/>
            <a:ext cx="50323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395288" y="2924175"/>
            <a:ext cx="504825" cy="274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252413" y="2578100"/>
            <a:ext cx="503237" cy="274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4643438" y="3573463"/>
            <a:ext cx="50323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8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522" name="Rectangle 57"/>
          <p:cNvSpPr>
            <a:spLocks noChangeArrowheads="1"/>
          </p:cNvSpPr>
          <p:nvPr/>
        </p:nvSpPr>
        <p:spPr bwMode="auto">
          <a:xfrm>
            <a:off x="193675" y="627063"/>
            <a:ext cx="574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>
                <a:solidFill>
                  <a:srgbClr val="525B7E"/>
                </a:solidFill>
              </a:rPr>
              <a:t>6 MeV </a:t>
            </a:r>
            <a:r>
              <a:rPr lang="it-IT" baseline="30000">
                <a:solidFill>
                  <a:srgbClr val="525B7E"/>
                </a:solidFill>
              </a:rPr>
              <a:t>3</a:t>
            </a:r>
            <a:r>
              <a:rPr lang="it-IT">
                <a:solidFill>
                  <a:srgbClr val="525B7E"/>
                </a:solidFill>
              </a:rPr>
              <a:t>He+</a:t>
            </a:r>
            <a:r>
              <a:rPr lang="it-IT" baseline="30000">
                <a:solidFill>
                  <a:srgbClr val="525B7E"/>
                </a:solidFill>
              </a:rPr>
              <a:t>6</a:t>
            </a:r>
            <a:r>
              <a:rPr lang="it-IT">
                <a:solidFill>
                  <a:srgbClr val="525B7E"/>
                </a:solidFill>
              </a:rPr>
              <a:t>Li </a:t>
            </a:r>
            <a:r>
              <a:rPr lang="it-IT">
                <a:solidFill>
                  <a:srgbClr val="525B7E"/>
                </a:solidFill>
                <a:sym typeface="Wingdings" pitchFamily="2" charset="2"/>
              </a:rPr>
              <a:t> </a:t>
            </a:r>
            <a:r>
              <a:rPr lang="it-IT" baseline="30000">
                <a:solidFill>
                  <a:srgbClr val="525B7E"/>
                </a:solidFill>
                <a:sym typeface="Wingdings" pitchFamily="2" charset="2"/>
              </a:rPr>
              <a:t>8</a:t>
            </a:r>
            <a:r>
              <a:rPr lang="it-IT">
                <a:solidFill>
                  <a:srgbClr val="525B7E"/>
                </a:solidFill>
                <a:sym typeface="Wingdings" pitchFamily="2" charset="2"/>
              </a:rPr>
              <a:t>B + n</a:t>
            </a:r>
          </a:p>
          <a:p>
            <a:pPr algn="l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>
                <a:solidFill>
                  <a:srgbClr val="525B7E"/>
                </a:solidFill>
                <a:sym typeface="Wingdings" pitchFamily="2" charset="2"/>
              </a:rPr>
              <a:t>40 pnA, pulsed beam 333 ns rep. rate with 2 ns resolution  </a:t>
            </a:r>
            <a:endParaRPr lang="en-GB">
              <a:solidFill>
                <a:srgbClr val="525B7E"/>
              </a:solidFill>
              <a:sym typeface="Wingdings" pitchFamily="2" charset="2"/>
            </a:endParaRPr>
          </a:p>
        </p:txBody>
      </p:sp>
      <p:sp>
        <p:nvSpPr>
          <p:cNvPr id="21523" name="Rectangle 63"/>
          <p:cNvSpPr>
            <a:spLocks noChangeArrowheads="1"/>
          </p:cNvSpPr>
          <p:nvPr/>
        </p:nvSpPr>
        <p:spPr bwMode="auto">
          <a:xfrm>
            <a:off x="244475" y="4116388"/>
            <a:ext cx="14478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2 m Flight path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  <a:latin typeface="Symbol" pitchFamily="18" charset="2"/>
              </a:rPr>
              <a:t>DW</a:t>
            </a:r>
            <a:r>
              <a:rPr lang="en-US" sz="1600">
                <a:solidFill>
                  <a:schemeClr val="tx1"/>
                </a:solidFill>
              </a:rPr>
              <a:t> ≈ 3 mSr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  <a:latin typeface="Symbol" pitchFamily="18" charset="2"/>
              </a:rPr>
              <a:t>Dq</a:t>
            </a:r>
            <a:r>
              <a:rPr lang="en-US" sz="1600">
                <a:solidFill>
                  <a:schemeClr val="tx1"/>
                </a:solidFill>
              </a:rPr>
              <a:t> ≈ ±2</a:t>
            </a:r>
            <a:r>
              <a:rPr lang="en-US" sz="1600" baseline="30000">
                <a:solidFill>
                  <a:schemeClr val="tx1"/>
                </a:solidFill>
              </a:rPr>
              <a:t>o</a:t>
            </a:r>
            <a:endParaRPr lang="en-GB" sz="1600" baseline="30000">
              <a:solidFill>
                <a:schemeClr val="tx1"/>
              </a:solidFill>
            </a:endParaRPr>
          </a:p>
        </p:txBody>
      </p:sp>
      <p:sp>
        <p:nvSpPr>
          <p:cNvPr id="21524" name="Text Box 7"/>
          <p:cNvSpPr txBox="1">
            <a:spLocks noChangeArrowheads="1"/>
          </p:cNvSpPr>
          <p:nvPr/>
        </p:nvSpPr>
        <p:spPr bwMode="auto">
          <a:xfrm>
            <a:off x="4787900" y="5805488"/>
            <a:ext cx="4211638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defTabSz="9144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0">
                <a:solidFill>
                  <a:srgbClr val="254061"/>
                </a:solidFill>
              </a:rPr>
              <a:t>Rutherford scattering of the beam on the Au backing is used as normalization to determine the </a:t>
            </a:r>
            <a:r>
              <a:rPr lang="en-US" sz="1600" b="0" baseline="30000">
                <a:solidFill>
                  <a:srgbClr val="254061"/>
                </a:solidFill>
              </a:rPr>
              <a:t>8</a:t>
            </a:r>
            <a:r>
              <a:rPr lang="en-US" sz="1600" b="0">
                <a:solidFill>
                  <a:srgbClr val="254061"/>
                </a:solidFill>
              </a:rPr>
              <a:t>B production absolute cross section</a:t>
            </a:r>
            <a:endParaRPr lang="en-GB" sz="1600" b="0">
              <a:solidFill>
                <a:srgbClr val="254061"/>
              </a:solidFill>
            </a:endParaRPr>
          </a:p>
        </p:txBody>
      </p:sp>
      <p:sp>
        <p:nvSpPr>
          <p:cNvPr id="21525" name="Text Box 9"/>
          <p:cNvSpPr txBox="1">
            <a:spLocks noChangeArrowheads="1"/>
          </p:cNvSpPr>
          <p:nvPr/>
        </p:nvSpPr>
        <p:spPr bwMode="auto">
          <a:xfrm>
            <a:off x="107950" y="1341438"/>
            <a:ext cx="30241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>
                <a:solidFill>
                  <a:srgbClr val="254061"/>
                </a:solidFill>
                <a:latin typeface="Symbol" pitchFamily="18" charset="2"/>
              </a:rPr>
              <a:t>D</a:t>
            </a:r>
            <a:r>
              <a:rPr lang="en-US" sz="1200" b="0">
                <a:solidFill>
                  <a:srgbClr val="254061"/>
                </a:solidFill>
              </a:rPr>
              <a:t>E (15 </a:t>
            </a:r>
            <a:r>
              <a:rPr lang="en-US" sz="1200">
                <a:solidFill>
                  <a:srgbClr val="254061"/>
                </a:solidFill>
                <a:latin typeface="Symbol" pitchFamily="18" charset="2"/>
              </a:rPr>
              <a:t>m</a:t>
            </a:r>
            <a:r>
              <a:rPr lang="en-US" sz="1200" b="0">
                <a:solidFill>
                  <a:srgbClr val="254061"/>
                </a:solidFill>
              </a:rPr>
              <a:t>m) – E (200 </a:t>
            </a:r>
            <a:r>
              <a:rPr lang="en-US" sz="1200">
                <a:solidFill>
                  <a:srgbClr val="254061"/>
                </a:solidFill>
                <a:latin typeface="Symbol" pitchFamily="18" charset="2"/>
              </a:rPr>
              <a:t>m</a:t>
            </a:r>
            <a:r>
              <a:rPr lang="en-US" sz="1200" b="0">
                <a:solidFill>
                  <a:srgbClr val="254061"/>
                </a:solidFill>
              </a:rPr>
              <a:t>m) Silicon Telescope </a:t>
            </a:r>
            <a:endParaRPr lang="en-GB" sz="1200" b="0">
              <a:solidFill>
                <a:srgbClr val="254061"/>
              </a:solidFill>
            </a:endParaRPr>
          </a:p>
        </p:txBody>
      </p:sp>
      <p:sp>
        <p:nvSpPr>
          <p:cNvPr id="21526" name="Text Box 12"/>
          <p:cNvSpPr txBox="1">
            <a:spLocks noChangeArrowheads="1"/>
          </p:cNvSpPr>
          <p:nvPr/>
        </p:nvSpPr>
        <p:spPr bwMode="auto">
          <a:xfrm>
            <a:off x="468313" y="5445125"/>
            <a:ext cx="3887787" cy="1201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aseline="30000">
                <a:solidFill>
                  <a:srgbClr val="254061"/>
                </a:solidFill>
              </a:rPr>
              <a:t>6</a:t>
            </a:r>
            <a:r>
              <a:rPr lang="en-US" sz="1600">
                <a:solidFill>
                  <a:srgbClr val="254061"/>
                </a:solidFill>
              </a:rPr>
              <a:t>LiF (500 </a:t>
            </a:r>
            <a:r>
              <a:rPr lang="en-US" sz="1600">
                <a:solidFill>
                  <a:srgbClr val="254061"/>
                </a:solidFill>
                <a:latin typeface="Symbol" pitchFamily="18" charset="2"/>
              </a:rPr>
              <a:t>m</a:t>
            </a:r>
            <a:r>
              <a:rPr lang="en-US" sz="1600">
                <a:solidFill>
                  <a:srgbClr val="254061"/>
                </a:solidFill>
              </a:rPr>
              <a:t>g/cm</a:t>
            </a:r>
            <a:r>
              <a:rPr lang="en-US" sz="1600" baseline="30000">
                <a:solidFill>
                  <a:srgbClr val="254061"/>
                </a:solidFill>
              </a:rPr>
              <a:t>2</a:t>
            </a:r>
            <a:r>
              <a:rPr lang="en-US" sz="1600">
                <a:solidFill>
                  <a:srgbClr val="254061"/>
                </a:solidFill>
              </a:rPr>
              <a:t>) on Au (500 </a:t>
            </a:r>
            <a:r>
              <a:rPr lang="en-US" sz="1600">
                <a:solidFill>
                  <a:srgbClr val="254061"/>
                </a:solidFill>
                <a:latin typeface="Symbol" pitchFamily="18" charset="2"/>
              </a:rPr>
              <a:t>m</a:t>
            </a:r>
            <a:r>
              <a:rPr lang="en-US" sz="1600">
                <a:solidFill>
                  <a:srgbClr val="254061"/>
                </a:solidFill>
              </a:rPr>
              <a:t>g/cm</a:t>
            </a:r>
            <a:r>
              <a:rPr lang="en-US" sz="1600" baseline="30000">
                <a:solidFill>
                  <a:srgbClr val="254061"/>
                </a:solidFill>
              </a:rPr>
              <a:t>2</a:t>
            </a:r>
            <a:r>
              <a:rPr lang="en-US" sz="1600">
                <a:solidFill>
                  <a:srgbClr val="254061"/>
                </a:solidFill>
              </a:rPr>
              <a:t>)            </a:t>
            </a:r>
          </a:p>
          <a:p>
            <a:pPr defTabSz="9144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0">
                <a:solidFill>
                  <a:srgbClr val="254061"/>
                </a:solidFill>
              </a:rPr>
              <a:t> Background measurements:                                                   1)</a:t>
            </a:r>
            <a:r>
              <a:rPr lang="en-US" sz="1600" b="0" baseline="30000">
                <a:solidFill>
                  <a:srgbClr val="254061"/>
                </a:solidFill>
              </a:rPr>
              <a:t>7</a:t>
            </a:r>
            <a:r>
              <a:rPr lang="en-US" sz="1600" b="0">
                <a:solidFill>
                  <a:srgbClr val="254061"/>
                </a:solidFill>
              </a:rPr>
              <a:t>LiF (500 </a:t>
            </a:r>
            <a:r>
              <a:rPr lang="en-US" sz="1600" b="0">
                <a:solidFill>
                  <a:srgbClr val="254061"/>
                </a:solidFill>
                <a:latin typeface="Symbol" pitchFamily="18" charset="2"/>
              </a:rPr>
              <a:t>m</a:t>
            </a:r>
            <a:r>
              <a:rPr lang="en-US" sz="1600" b="0">
                <a:solidFill>
                  <a:srgbClr val="254061"/>
                </a:solidFill>
              </a:rPr>
              <a:t>g/cm</a:t>
            </a:r>
            <a:r>
              <a:rPr lang="en-US" sz="1600" b="0" baseline="30000">
                <a:solidFill>
                  <a:srgbClr val="254061"/>
                </a:solidFill>
              </a:rPr>
              <a:t>2</a:t>
            </a:r>
            <a:r>
              <a:rPr lang="en-US" sz="1600" b="0">
                <a:solidFill>
                  <a:srgbClr val="254061"/>
                </a:solidFill>
              </a:rPr>
              <a:t>) on Au (500 </a:t>
            </a:r>
            <a:r>
              <a:rPr lang="en-US" sz="1600" b="0">
                <a:solidFill>
                  <a:srgbClr val="254061"/>
                </a:solidFill>
                <a:latin typeface="Symbol" pitchFamily="18" charset="2"/>
              </a:rPr>
              <a:t>m</a:t>
            </a:r>
            <a:r>
              <a:rPr lang="en-US" sz="1600" b="0">
                <a:solidFill>
                  <a:srgbClr val="254061"/>
                </a:solidFill>
              </a:rPr>
              <a:t>g/cm</a:t>
            </a:r>
            <a:r>
              <a:rPr lang="en-US" sz="1600" b="0" baseline="30000">
                <a:solidFill>
                  <a:srgbClr val="254061"/>
                </a:solidFill>
              </a:rPr>
              <a:t>2</a:t>
            </a:r>
            <a:r>
              <a:rPr lang="en-US" sz="1600" b="0">
                <a:solidFill>
                  <a:srgbClr val="254061"/>
                </a:solidFill>
              </a:rPr>
              <a:t>)                                      2)</a:t>
            </a:r>
            <a:r>
              <a:rPr lang="en-US" sz="1600" b="0" baseline="30000">
                <a:solidFill>
                  <a:srgbClr val="254061"/>
                </a:solidFill>
              </a:rPr>
              <a:t>12</a:t>
            </a:r>
            <a:r>
              <a:rPr lang="en-US" sz="1600" b="0">
                <a:solidFill>
                  <a:srgbClr val="254061"/>
                </a:solidFill>
              </a:rPr>
              <a:t>C (70 </a:t>
            </a:r>
            <a:r>
              <a:rPr lang="en-US" sz="1600" b="0">
                <a:solidFill>
                  <a:srgbClr val="254061"/>
                </a:solidFill>
                <a:latin typeface="Symbol" pitchFamily="18" charset="2"/>
              </a:rPr>
              <a:t>m</a:t>
            </a:r>
            <a:r>
              <a:rPr lang="en-US" sz="1600" b="0">
                <a:solidFill>
                  <a:srgbClr val="254061"/>
                </a:solidFill>
              </a:rPr>
              <a:t>g/cm</a:t>
            </a:r>
            <a:r>
              <a:rPr lang="en-US" sz="1600" b="0" baseline="30000">
                <a:solidFill>
                  <a:srgbClr val="254061"/>
                </a:solidFill>
              </a:rPr>
              <a:t>2</a:t>
            </a:r>
            <a:r>
              <a:rPr lang="en-US" sz="1600" b="0">
                <a:solidFill>
                  <a:srgbClr val="254061"/>
                </a:solidFill>
              </a:rPr>
              <a:t>) &amp; 3) without target</a:t>
            </a:r>
            <a:r>
              <a:rPr lang="en-US" sz="1400" b="0">
                <a:solidFill>
                  <a:srgbClr val="254061"/>
                </a:solidFill>
              </a:rPr>
              <a:t> </a:t>
            </a:r>
            <a:endParaRPr lang="en-GB" sz="1400" b="0">
              <a:solidFill>
                <a:srgbClr val="254061"/>
              </a:solidFill>
            </a:endParaRPr>
          </a:p>
        </p:txBody>
      </p:sp>
      <p:pic>
        <p:nvPicPr>
          <p:cNvPr id="14" name="Picture 5" descr="ede"/>
          <p:cNvPicPr>
            <a:picLocks noChangeAspect="1" noChangeArrowheads="1"/>
          </p:cNvPicPr>
          <p:nvPr/>
        </p:nvPicPr>
        <p:blipFill>
          <a:blip r:embed="rId3"/>
          <a:srcRect l="33455" t="50751" r="33455" b="5684"/>
          <a:stretch>
            <a:fillRect/>
          </a:stretch>
        </p:blipFill>
        <p:spPr bwMode="auto">
          <a:xfrm>
            <a:off x="6300788" y="2676525"/>
            <a:ext cx="2652712" cy="2840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1528" name="AutoShape 8"/>
          <p:cNvSpPr>
            <a:spLocks noChangeArrowheads="1"/>
          </p:cNvSpPr>
          <p:nvPr/>
        </p:nvSpPr>
        <p:spPr bwMode="auto">
          <a:xfrm rot="-3391029">
            <a:off x="6932612" y="5022851"/>
            <a:ext cx="1368425" cy="3175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29" name="Text Box 6"/>
          <p:cNvSpPr txBox="1">
            <a:spLocks noChangeArrowheads="1"/>
          </p:cNvSpPr>
          <p:nvPr/>
        </p:nvSpPr>
        <p:spPr bwMode="auto">
          <a:xfrm>
            <a:off x="7740650" y="3757613"/>
            <a:ext cx="5984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defTabSz="9144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aseline="30000">
                <a:solidFill>
                  <a:srgbClr val="254061"/>
                </a:solidFill>
              </a:rPr>
              <a:t>3</a:t>
            </a:r>
            <a:r>
              <a:rPr lang="en-US">
                <a:solidFill>
                  <a:srgbClr val="254061"/>
                </a:solidFill>
              </a:rPr>
              <a:t>He </a:t>
            </a:r>
            <a:endParaRPr lang="en-GB">
              <a:solidFill>
                <a:srgbClr val="254061"/>
              </a:solidFill>
            </a:endParaRPr>
          </a:p>
        </p:txBody>
      </p:sp>
      <p:sp>
        <p:nvSpPr>
          <p:cNvPr id="21530" name="Rectangle 71"/>
          <p:cNvSpPr>
            <a:spLocks noChangeArrowheads="1"/>
          </p:cNvSpPr>
          <p:nvPr/>
        </p:nvSpPr>
        <p:spPr bwMode="auto">
          <a:xfrm>
            <a:off x="6948488" y="4652963"/>
            <a:ext cx="40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defTabSz="914400"/>
            <a:r>
              <a:rPr lang="en-US" baseline="30000">
                <a:solidFill>
                  <a:srgbClr val="254061"/>
                </a:solidFill>
              </a:rPr>
              <a:t>1</a:t>
            </a:r>
            <a:r>
              <a:rPr lang="en-US">
                <a:solidFill>
                  <a:srgbClr val="254061"/>
                </a:solidFill>
              </a:rPr>
              <a:t>H</a:t>
            </a:r>
            <a:endParaRPr lang="it-IT">
              <a:solidFill>
                <a:srgbClr val="254061"/>
              </a:solidFill>
            </a:endParaRPr>
          </a:p>
        </p:txBody>
      </p:sp>
      <p:pic>
        <p:nvPicPr>
          <p:cNvPr id="21531" name="Picture 2" descr="C:\Users\garfield\Desktop\PRES_APS_2011\pickup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3" r="7637" b="50505"/>
          <a:stretch>
            <a:fillRect/>
          </a:stretch>
        </p:blipFill>
        <p:spPr bwMode="auto">
          <a:xfrm>
            <a:off x="3924300" y="2276475"/>
            <a:ext cx="2087563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e 4"/>
          <p:cNvSpPr/>
          <p:nvPr/>
        </p:nvSpPr>
        <p:spPr>
          <a:xfrm>
            <a:off x="3841750" y="1773238"/>
            <a:ext cx="882650" cy="649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pic>
        <p:nvPicPr>
          <p:cNvPr id="21533" name="Picture 2" descr="C:\Users\garfield\Desktop\PRES_APS_2011\zco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3"/>
          <a:stretch>
            <a:fillRect/>
          </a:stretch>
        </p:blipFill>
        <p:spPr bwMode="auto">
          <a:xfrm>
            <a:off x="4284663" y="3900488"/>
            <a:ext cx="1624012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DSCF334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2225" y="620713"/>
            <a:ext cx="2520950" cy="192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1535" name="Text Box 7"/>
          <p:cNvSpPr txBox="1">
            <a:spLocks noChangeArrowheads="1"/>
          </p:cNvSpPr>
          <p:nvPr/>
        </p:nvSpPr>
        <p:spPr bwMode="auto">
          <a:xfrm>
            <a:off x="4572000" y="44450"/>
            <a:ext cx="4211638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defTabSz="9144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600" i="1">
                <a:solidFill>
                  <a:srgbClr val="254061"/>
                </a:solidFill>
              </a:rPr>
              <a:t>( See also R. Depalo  et al. Today Session E3 NA)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ttore 1 20"/>
          <p:cNvCxnSpPr>
            <a:cxnSpLocks noChangeShapeType="1"/>
          </p:cNvCxnSpPr>
          <p:nvPr/>
        </p:nvCxnSpPr>
        <p:spPr bwMode="auto">
          <a:xfrm>
            <a:off x="17463" y="385763"/>
            <a:ext cx="7208837" cy="1587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>
            <a:outerShdw blurRad="38100" dist="25400" dir="5400000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1" name="CasellaDiTesto 18"/>
          <p:cNvSpPr txBox="1">
            <a:spLocks noChangeArrowheads="1"/>
          </p:cNvSpPr>
          <p:nvPr/>
        </p:nvSpPr>
        <p:spPr bwMode="auto">
          <a:xfrm>
            <a:off x="-36513" y="38100"/>
            <a:ext cx="8758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defTabSz="457200" eaLnBrk="0" hangingPunct="0"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>
                <a:solidFill>
                  <a:srgbClr val="3E5D78"/>
                </a:solidFill>
                <a:ea typeface="ＭＳ Ｐゴシック" pitchFamily="34" charset="-128"/>
              </a:rPr>
              <a:t>The Experimental set-up:  </a:t>
            </a:r>
            <a:r>
              <a:rPr lang="it-IT" b="0">
                <a:solidFill>
                  <a:srgbClr val="525B7E"/>
                </a:solidFill>
                <a:ea typeface="ＭＳ Ｐゴシック" pitchFamily="34" charset="-128"/>
              </a:rPr>
              <a:t>The Digital Electronics</a:t>
            </a:r>
          </a:p>
        </p:txBody>
      </p:sp>
      <p:pic>
        <p:nvPicPr>
          <p:cNvPr id="22532" name="Picture 6" descr="0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0"/>
          <a:stretch>
            <a:fillRect/>
          </a:stretch>
        </p:blipFill>
        <p:spPr bwMode="auto">
          <a:xfrm>
            <a:off x="539750" y="836613"/>
            <a:ext cx="30353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3708400" y="5799138"/>
            <a:ext cx="5184775" cy="654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b="0">
                <a:solidFill>
                  <a:schemeClr val="tx1"/>
                </a:solidFill>
              </a:rPr>
              <a:t>Waveforms collected in binary format are later unpacked into ROOT Trees for the following analysis. </a:t>
            </a:r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3708400" y="836613"/>
            <a:ext cx="5219700" cy="9286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b="0">
                <a:solidFill>
                  <a:schemeClr val="tx1"/>
                </a:solidFill>
              </a:rPr>
              <a:t>2 </a:t>
            </a:r>
            <a:r>
              <a:rPr lang="en-GB">
                <a:solidFill>
                  <a:schemeClr val="tx1"/>
                </a:solidFill>
              </a:rPr>
              <a:t>V1720 digitizer</a:t>
            </a:r>
            <a:r>
              <a:rPr lang="en-GB" b="0">
                <a:solidFill>
                  <a:schemeClr val="tx1"/>
                </a:solidFill>
              </a:rPr>
              <a:t> from CAEN (</a:t>
            </a:r>
            <a:r>
              <a:rPr lang="en-GB" b="0"/>
              <a:t>12 bit, 250 MS/s</a:t>
            </a:r>
            <a:r>
              <a:rPr lang="en-GB" b="0">
                <a:solidFill>
                  <a:schemeClr val="tx1"/>
                </a:solidFill>
              </a:rPr>
              <a:t>) in the 8 channels VME version communicating with a standard PC via a VME bridge (CAEN V1718). </a:t>
            </a:r>
          </a:p>
        </p:txBody>
      </p:sp>
      <p:sp>
        <p:nvSpPr>
          <p:cNvPr id="22535" name="Rectangle 9"/>
          <p:cNvSpPr>
            <a:spLocks noChangeArrowheads="1"/>
          </p:cNvSpPr>
          <p:nvPr/>
        </p:nvSpPr>
        <p:spPr bwMode="auto">
          <a:xfrm>
            <a:off x="3708400" y="1852613"/>
            <a:ext cx="5184775" cy="9286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b="0">
                <a:solidFill>
                  <a:schemeClr val="tx1"/>
                </a:solidFill>
              </a:rPr>
              <a:t>The software used for acquisition is a </a:t>
            </a:r>
            <a:r>
              <a:rPr lang="en-GB">
                <a:solidFill>
                  <a:schemeClr val="tx1"/>
                </a:solidFill>
              </a:rPr>
              <a:t>customized version of CAEN WaveDump</a:t>
            </a:r>
            <a:r>
              <a:rPr lang="en-GB" b="0">
                <a:solidFill>
                  <a:schemeClr val="tx1"/>
                </a:solidFill>
              </a:rPr>
              <a:t>, able to handle and synchronize two or more digitizers.</a:t>
            </a:r>
          </a:p>
        </p:txBody>
      </p:sp>
      <p:sp>
        <p:nvSpPr>
          <p:cNvPr id="22536" name="Rectangle 10"/>
          <p:cNvSpPr>
            <a:spLocks noChangeArrowheads="1"/>
          </p:cNvSpPr>
          <p:nvPr/>
        </p:nvSpPr>
        <p:spPr bwMode="auto">
          <a:xfrm>
            <a:off x="3708400" y="3432175"/>
            <a:ext cx="5184775" cy="2301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b="0"/>
              <a:t>Three different kinds of information</a:t>
            </a:r>
            <a:r>
              <a:rPr lang="en-GB" b="0">
                <a:solidFill>
                  <a:schemeClr val="tx1"/>
                </a:solidFill>
              </a:rPr>
              <a:t> are expected to be obtained processing the scintillator signals: the </a:t>
            </a:r>
            <a:r>
              <a:rPr lang="en-GB"/>
              <a:t>energy release</a:t>
            </a:r>
            <a:r>
              <a:rPr lang="en-GB" b="0">
                <a:solidFill>
                  <a:schemeClr val="tx1"/>
                </a:solidFill>
              </a:rPr>
              <a:t> of the impinging particle, its </a:t>
            </a:r>
            <a:r>
              <a:rPr lang="en-GB"/>
              <a:t>time of flight</a:t>
            </a:r>
            <a:r>
              <a:rPr lang="en-GB" b="0">
                <a:solidFill>
                  <a:schemeClr val="tx1"/>
                </a:solidFill>
              </a:rPr>
              <a:t> and the </a:t>
            </a:r>
            <a:r>
              <a:rPr lang="en-GB"/>
              <a:t>pulse shape discrimination</a:t>
            </a:r>
            <a:r>
              <a:rPr lang="en-GB" b="0">
                <a:solidFill>
                  <a:schemeClr val="tx1"/>
                </a:solidFill>
              </a:rPr>
              <a:t> between neutrons and gammas.</a:t>
            </a:r>
          </a:p>
          <a:p>
            <a:pPr algn="l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b="0">
                <a:solidFill>
                  <a:schemeClr val="tx1"/>
                </a:solidFill>
              </a:rPr>
              <a:t>Data are processed using algorithms able to perform RC/CR filters and CFD emulator. A proper baseline subtraction is computed from the raw data</a:t>
            </a:r>
            <a:r>
              <a:rPr lang="en-GB" b="0">
                <a:solidFill>
                  <a:schemeClr val="tx1"/>
                </a:solidFill>
                <a:latin typeface="Gill Sans MT" pitchFamily="34" charset="0"/>
              </a:rPr>
              <a:t> </a:t>
            </a:r>
          </a:p>
        </p:txBody>
      </p:sp>
      <p:sp>
        <p:nvSpPr>
          <p:cNvPr id="22537" name="Text Box 11"/>
          <p:cNvSpPr txBox="1">
            <a:spLocks noChangeArrowheads="1"/>
          </p:cNvSpPr>
          <p:nvPr/>
        </p:nvSpPr>
        <p:spPr bwMode="auto">
          <a:xfrm>
            <a:off x="215900" y="5470525"/>
            <a:ext cx="140335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chemeClr val="tx1"/>
                </a:solidFill>
              </a:rPr>
              <a:t>HV System</a:t>
            </a:r>
            <a:r>
              <a:rPr lang="en-US" sz="2000" b="0">
                <a:solidFill>
                  <a:schemeClr val="tx1"/>
                </a:solidFill>
                <a:latin typeface="Gill Sans MT" pitchFamily="34" charset="0"/>
              </a:rPr>
              <a:t> </a:t>
            </a:r>
            <a:endParaRPr lang="en-GB" sz="2000" b="0" baseline="3000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22538" name="Text Box 12"/>
          <p:cNvSpPr txBox="1">
            <a:spLocks noChangeArrowheads="1"/>
          </p:cNvSpPr>
          <p:nvPr/>
        </p:nvSpPr>
        <p:spPr bwMode="auto">
          <a:xfrm>
            <a:off x="179388" y="1844675"/>
            <a:ext cx="1403350" cy="681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chemeClr val="tx1"/>
                </a:solidFill>
              </a:rPr>
              <a:t>Digitizers + bridge</a:t>
            </a:r>
            <a:r>
              <a:rPr lang="en-US" sz="2000" b="0">
                <a:solidFill>
                  <a:schemeClr val="tx1"/>
                </a:solidFill>
                <a:latin typeface="Gill Sans MT" pitchFamily="34" charset="0"/>
              </a:rPr>
              <a:t> </a:t>
            </a:r>
            <a:endParaRPr lang="en-GB" sz="2000" b="0" baseline="3000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180975" y="3025775"/>
            <a:ext cx="1366838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>
                <a:solidFill>
                  <a:schemeClr val="tx1"/>
                </a:solidFill>
              </a:rPr>
              <a:t>Ancillary NIM electronics</a:t>
            </a:r>
            <a:r>
              <a:rPr lang="en-US" sz="2000" b="0">
                <a:solidFill>
                  <a:schemeClr val="tx1"/>
                </a:solidFill>
                <a:latin typeface="Gill Sans MT" pitchFamily="34" charset="0"/>
              </a:rPr>
              <a:t> </a:t>
            </a:r>
            <a:endParaRPr lang="en-GB" sz="2000" b="0" baseline="30000">
              <a:solidFill>
                <a:schemeClr val="tx1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alibri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alibri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11577</TotalTime>
  <Words>1503</Words>
  <Application>Microsoft Office PowerPoint</Application>
  <PresentationFormat>Presentazione su schermo (4:3)</PresentationFormat>
  <Paragraphs>219</Paragraphs>
  <Slides>18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32" baseType="lpstr">
      <vt:lpstr>Calibri</vt:lpstr>
      <vt:lpstr>Arial Unicode MS</vt:lpstr>
      <vt:lpstr>Arial</vt:lpstr>
      <vt:lpstr>Times New Roman</vt:lpstr>
      <vt:lpstr>ＭＳ Ｐゴシック</vt:lpstr>
      <vt:lpstr>Symbol</vt:lpstr>
      <vt:lpstr>Wingdings</vt:lpstr>
      <vt:lpstr>Garamond</vt:lpstr>
      <vt:lpstr>Gill Sans MT</vt:lpstr>
      <vt:lpstr>Verdana</vt:lpstr>
      <vt:lpstr>Default Design</vt:lpstr>
      <vt:lpstr>Tema di Office</vt:lpstr>
      <vt:lpstr>Microsoft Equation 3.0</vt:lpstr>
      <vt:lpstr>Grafico di Microsoft Office Excel</vt:lpstr>
      <vt:lpstr>8B production in the reaction 6Li(3He,n)8B via neutron angular distribution measurement</vt:lpstr>
      <vt:lpstr>Presentazione standard di PowerPoint</vt:lpstr>
      <vt:lpstr>The Beta Beam concept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case</dc:title>
  <dc:creator>verde</dc:creator>
  <cp:lastModifiedBy>tecno</cp:lastModifiedBy>
  <cp:revision>200</cp:revision>
  <cp:lastPrinted>2010-02-11T07:46:58Z</cp:lastPrinted>
  <dcterms:created xsi:type="dcterms:W3CDTF">2010-02-08T14:41:35Z</dcterms:created>
  <dcterms:modified xsi:type="dcterms:W3CDTF">2013-06-04T09:04:15Z</dcterms:modified>
</cp:coreProperties>
</file>