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0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87" r:id="rId2"/>
    <p:sldMasterId id="2147484184" r:id="rId3"/>
    <p:sldMasterId id="2147484202" r:id="rId4"/>
    <p:sldMasterId id="2147484206" r:id="rId5"/>
    <p:sldMasterId id="2147484222" r:id="rId6"/>
    <p:sldMasterId id="2147484224" r:id="rId7"/>
    <p:sldMasterId id="2147484226" r:id="rId8"/>
    <p:sldMasterId id="2147484239" r:id="rId9"/>
    <p:sldMasterId id="2147484254" r:id="rId10"/>
    <p:sldMasterId id="2147484259" r:id="rId11"/>
    <p:sldMasterId id="2147484272" r:id="rId12"/>
    <p:sldMasterId id="2147484276" r:id="rId13"/>
    <p:sldMasterId id="2147484286" r:id="rId14"/>
  </p:sldMasterIdLst>
  <p:notesMasterIdLst>
    <p:notesMasterId r:id="rId54"/>
  </p:notesMasterIdLst>
  <p:handoutMasterIdLst>
    <p:handoutMasterId r:id="rId55"/>
  </p:handoutMasterIdLst>
  <p:sldIdLst>
    <p:sldId id="257" r:id="rId15"/>
    <p:sldId id="354" r:id="rId16"/>
    <p:sldId id="356" r:id="rId17"/>
    <p:sldId id="364" r:id="rId18"/>
    <p:sldId id="365" r:id="rId19"/>
    <p:sldId id="358" r:id="rId20"/>
    <p:sldId id="359" r:id="rId21"/>
    <p:sldId id="357" r:id="rId22"/>
    <p:sldId id="366" r:id="rId23"/>
    <p:sldId id="371" r:id="rId24"/>
    <p:sldId id="373" r:id="rId25"/>
    <p:sldId id="374" r:id="rId26"/>
    <p:sldId id="375" r:id="rId27"/>
    <p:sldId id="376" r:id="rId28"/>
    <p:sldId id="377" r:id="rId29"/>
    <p:sldId id="340" r:id="rId30"/>
    <p:sldId id="353" r:id="rId31"/>
    <p:sldId id="378" r:id="rId32"/>
    <p:sldId id="387" r:id="rId33"/>
    <p:sldId id="394" r:id="rId34"/>
    <p:sldId id="382" r:id="rId35"/>
    <p:sldId id="388" r:id="rId36"/>
    <p:sldId id="383" r:id="rId37"/>
    <p:sldId id="389" r:id="rId38"/>
    <p:sldId id="384" r:id="rId39"/>
    <p:sldId id="390" r:id="rId40"/>
    <p:sldId id="385" r:id="rId41"/>
    <p:sldId id="391" r:id="rId42"/>
    <p:sldId id="386" r:id="rId43"/>
    <p:sldId id="392" r:id="rId44"/>
    <p:sldId id="393" r:id="rId45"/>
    <p:sldId id="397" r:id="rId46"/>
    <p:sldId id="369" r:id="rId47"/>
    <p:sldId id="398" r:id="rId48"/>
    <p:sldId id="367" r:id="rId49"/>
    <p:sldId id="351" r:id="rId50"/>
    <p:sldId id="370" r:id="rId51"/>
    <p:sldId id="396" r:id="rId52"/>
    <p:sldId id="395" r:id="rId53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A05"/>
    <a:srgbClr val="57DE59"/>
    <a:srgbClr val="F9F588"/>
    <a:srgbClr val="F5F183"/>
    <a:srgbClr val="FFF389"/>
    <a:srgbClr val="5D4836"/>
    <a:srgbClr val="E980E3"/>
    <a:srgbClr val="E9B7CC"/>
    <a:srgbClr val="FF9C6B"/>
    <a:srgbClr val="152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6259" autoAdjust="0"/>
  </p:normalViewPr>
  <p:slideViewPr>
    <p:cSldViewPr snapToGrid="0" snapToObjects="1">
      <p:cViewPr>
        <p:scale>
          <a:sx n="100" d="100"/>
          <a:sy n="100" d="100"/>
        </p:scale>
        <p:origin x="-924" y="10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2502;&#12483;&#12463;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Sheet1!$B$3:$B$16</c:f>
              <c:numCache>
                <c:formatCode>General</c:formatCode>
                <c:ptCount val="14"/>
                <c:pt idx="0">
                  <c:v>2012</c:v>
                </c:pt>
                <c:pt idx="3">
                  <c:v>2015</c:v>
                </c:pt>
                <c:pt idx="6">
                  <c:v>2018</c:v>
                </c:pt>
                <c:pt idx="8">
                  <c:v>2020</c:v>
                </c:pt>
                <c:pt idx="13">
                  <c:v>2025</c:v>
                </c:pt>
              </c:numCache>
            </c:numRef>
          </c:xVal>
          <c:yVal>
            <c:numRef>
              <c:f>Sheet1!$C$3:$C$16</c:f>
              <c:numCache>
                <c:formatCode>General</c:formatCode>
                <c:ptCount val="14"/>
                <c:pt idx="0">
                  <c:v>7</c:v>
                </c:pt>
                <c:pt idx="3">
                  <c:v>20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</c:spPr>
          <c:xVal>
            <c:numRef>
              <c:f>Sheet1!$B$3:$B$16</c:f>
              <c:numCache>
                <c:formatCode>General</c:formatCode>
                <c:ptCount val="14"/>
                <c:pt idx="0">
                  <c:v>2012</c:v>
                </c:pt>
                <c:pt idx="3">
                  <c:v>2015</c:v>
                </c:pt>
                <c:pt idx="6">
                  <c:v>2018</c:v>
                </c:pt>
                <c:pt idx="8">
                  <c:v>2020</c:v>
                </c:pt>
                <c:pt idx="13">
                  <c:v>2025</c:v>
                </c:pt>
              </c:numCache>
            </c:numRef>
          </c:xVal>
          <c:yVal>
            <c:numRef>
              <c:f>Sheet1!$D$3:$D$16</c:f>
              <c:numCache>
                <c:formatCode>General</c:formatCode>
                <c:ptCount val="14"/>
                <c:pt idx="6">
                  <c:v>20</c:v>
                </c:pt>
              </c:numCache>
            </c:numRef>
          </c:yVal>
          <c:smooth val="0"/>
        </c:ser>
        <c:ser>
          <c:idx val="2"/>
          <c:order val="2"/>
          <c:spPr>
            <a:ln w="47625">
              <a:noFill/>
            </a:ln>
          </c:spPr>
          <c:xVal>
            <c:numRef>
              <c:f>Sheet1!$B$3:$B$16</c:f>
              <c:numCache>
                <c:formatCode>General</c:formatCode>
                <c:ptCount val="14"/>
                <c:pt idx="0">
                  <c:v>2012</c:v>
                </c:pt>
                <c:pt idx="3">
                  <c:v>2015</c:v>
                </c:pt>
                <c:pt idx="6">
                  <c:v>2018</c:v>
                </c:pt>
                <c:pt idx="8">
                  <c:v>2020</c:v>
                </c:pt>
                <c:pt idx="13">
                  <c:v>2025</c:v>
                </c:pt>
              </c:numCache>
            </c:numRef>
          </c:xVal>
          <c:yVal>
            <c:numRef>
              <c:f>Sheet1!$E$3:$E$16</c:f>
              <c:numCache>
                <c:formatCode>General</c:formatCode>
                <c:ptCount val="14"/>
                <c:pt idx="8">
                  <c:v>400</c:v>
                </c:pt>
              </c:numCache>
            </c:numRef>
          </c:yVal>
          <c:smooth val="0"/>
        </c:ser>
        <c:ser>
          <c:idx val="3"/>
          <c:order val="3"/>
          <c:spPr>
            <a:ln w="47625">
              <a:noFill/>
            </a:ln>
          </c:spPr>
          <c:xVal>
            <c:numRef>
              <c:f>Sheet1!$B$3:$B$16</c:f>
              <c:numCache>
                <c:formatCode>General</c:formatCode>
                <c:ptCount val="14"/>
                <c:pt idx="0">
                  <c:v>2012</c:v>
                </c:pt>
                <c:pt idx="3">
                  <c:v>2015</c:v>
                </c:pt>
                <c:pt idx="6">
                  <c:v>2018</c:v>
                </c:pt>
                <c:pt idx="8">
                  <c:v>2020</c:v>
                </c:pt>
                <c:pt idx="13">
                  <c:v>2025</c:v>
                </c:pt>
              </c:numCache>
            </c:numRef>
          </c:xVal>
          <c:yVal>
            <c:numRef>
              <c:f>Sheet1!$F$3:$F$16</c:f>
              <c:numCache>
                <c:formatCode>General</c:formatCode>
                <c:ptCount val="14"/>
                <c:pt idx="6">
                  <c:v>200</c:v>
                </c:pt>
              </c:numCache>
            </c:numRef>
          </c:yVal>
          <c:smooth val="0"/>
        </c:ser>
        <c:ser>
          <c:idx val="4"/>
          <c:order val="4"/>
          <c:spPr>
            <a:ln w="47625">
              <a:noFill/>
            </a:ln>
          </c:spPr>
          <c:xVal>
            <c:numRef>
              <c:f>Sheet1!$B$3:$B$16</c:f>
              <c:numCache>
                <c:formatCode>General</c:formatCode>
                <c:ptCount val="14"/>
                <c:pt idx="0">
                  <c:v>2012</c:v>
                </c:pt>
                <c:pt idx="3">
                  <c:v>2015</c:v>
                </c:pt>
                <c:pt idx="6">
                  <c:v>2018</c:v>
                </c:pt>
                <c:pt idx="8">
                  <c:v>2020</c:v>
                </c:pt>
                <c:pt idx="13">
                  <c:v>2025</c:v>
                </c:pt>
              </c:numCache>
            </c:numRef>
          </c:xVal>
          <c:yVal>
            <c:numRef>
              <c:f>Sheet1!$G$3:$G$16</c:f>
              <c:numCache>
                <c:formatCode>General</c:formatCode>
                <c:ptCount val="14"/>
                <c:pt idx="7">
                  <c:v>20</c:v>
                </c:pt>
              </c:numCache>
            </c:numRef>
          </c:yVal>
          <c:smooth val="0"/>
        </c:ser>
        <c:ser>
          <c:idx val="5"/>
          <c:order val="5"/>
          <c:spPr>
            <a:ln w="47625">
              <a:noFill/>
            </a:ln>
          </c:spPr>
          <c:xVal>
            <c:numRef>
              <c:f>Sheet1!$B$3:$B$16</c:f>
              <c:numCache>
                <c:formatCode>General</c:formatCode>
                <c:ptCount val="14"/>
                <c:pt idx="0">
                  <c:v>2012</c:v>
                </c:pt>
                <c:pt idx="3">
                  <c:v>2015</c:v>
                </c:pt>
                <c:pt idx="6">
                  <c:v>2018</c:v>
                </c:pt>
                <c:pt idx="8">
                  <c:v>2020</c:v>
                </c:pt>
                <c:pt idx="13">
                  <c:v>2025</c:v>
                </c:pt>
              </c:numCache>
            </c:numRef>
          </c:xVal>
          <c:yVal>
            <c:numRef>
              <c:f>Sheet1!$H$3:$H$16</c:f>
              <c:numCache>
                <c:formatCode>General</c:formatCode>
                <c:ptCount val="14"/>
                <c:pt idx="10">
                  <c:v>400</c:v>
                </c:pt>
              </c:numCache>
            </c:numRef>
          </c:yVal>
          <c:smooth val="0"/>
        </c:ser>
        <c:ser>
          <c:idx val="6"/>
          <c:order val="6"/>
          <c:spPr>
            <a:ln w="47625">
              <a:noFill/>
            </a:ln>
          </c:spPr>
          <c:xVal>
            <c:numRef>
              <c:f>Sheet1!$B$3:$B$16</c:f>
              <c:numCache>
                <c:formatCode>General</c:formatCode>
                <c:ptCount val="14"/>
                <c:pt idx="0">
                  <c:v>2012</c:v>
                </c:pt>
                <c:pt idx="3">
                  <c:v>2015</c:v>
                </c:pt>
                <c:pt idx="6">
                  <c:v>2018</c:v>
                </c:pt>
                <c:pt idx="8">
                  <c:v>2020</c:v>
                </c:pt>
                <c:pt idx="13">
                  <c:v>2025</c:v>
                </c:pt>
              </c:numCache>
            </c:numRef>
          </c:xVal>
          <c:yVal>
            <c:numRef>
              <c:f>Sheet1!$I$3:$I$16</c:f>
              <c:numCache>
                <c:formatCode>General</c:formatCode>
                <c:ptCount val="14"/>
                <c:pt idx="13">
                  <c:v>5000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655232"/>
        <c:axId val="114656768"/>
      </c:scatterChart>
      <c:valAx>
        <c:axId val="11465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it-IT"/>
          </a:p>
        </c:txPr>
        <c:crossAx val="114656768"/>
        <c:crosses val="autoZero"/>
        <c:crossBetween val="midCat"/>
      </c:valAx>
      <c:valAx>
        <c:axId val="114656768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it-IT"/>
          </a:p>
        </c:txPr>
        <c:crossAx val="11465523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0.18105</cdr:x>
      <cdr:y>0.70833</cdr:y>
    </cdr:from>
    <cdr:to>
      <cdr:x>0.20684</cdr:x>
      <cdr:y>0.75131</cdr:y>
    </cdr:to>
    <cdr:sp macro="" textlink="">
      <cdr:nvSpPr>
        <cdr:cNvPr id="3" name="円/楕円 2"/>
        <cdr:cNvSpPr/>
      </cdr:nvSpPr>
      <cdr:spPr>
        <a:xfrm xmlns:a="http://schemas.openxmlformats.org/drawingml/2006/main">
          <a:off x="1176520" y="2761724"/>
          <a:ext cx="167564" cy="167564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FE8FDC4-FCC1-A841-8CF3-2FC4FAD92632}" type="datetime1">
              <a:rPr lang="ja-JP" altLang="en-US"/>
              <a:pPr>
                <a:defRPr/>
              </a:pPr>
              <a:t>2013/6/4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F7D34DB-557D-6448-B9C7-E8329F0652A3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6168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082AE026-9CA4-1647-8AA1-91B73CBBDF48}" type="datetime1">
              <a:rPr lang="ja-JP" altLang="en-US"/>
              <a:pPr>
                <a:defRPr/>
              </a:pPr>
              <a:t>2013/6/4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0FD134CC-32C0-0645-8C05-9E9EB0D57C9D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848282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pitchFamily="-107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larpedia.org/article/Dynamical_Systems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3FA264-2FC5-974E-8311-C9AFF84434AF}" type="slidenum">
              <a:rPr lang="en-US" altLang="ja-JP" sz="1200">
                <a:solidFill>
                  <a:srgbClr val="000000"/>
                </a:solidFill>
                <a:latin typeface="Calibri" charset="0"/>
              </a:rPr>
              <a:pPr/>
              <a:t>10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11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12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13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14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15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820901-EFA4-A846-9F37-0BFAACD5F36E}" type="slidenum">
              <a:rPr lang="en-US" altLang="ja-JP" sz="12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pPr/>
              <a:t>17</a:t>
            </a:fld>
            <a:endParaRPr lang="en-US" altLang="ja-JP" sz="12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dirty="0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820901-EFA4-A846-9F37-0BFAACD5F36E}" type="slidenum">
              <a:rPr lang="en-US" altLang="ja-JP" sz="12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pPr/>
              <a:t>18</a:t>
            </a:fld>
            <a:endParaRPr lang="en-US" altLang="ja-JP" sz="12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dirty="0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10248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kumimoji="0" lang="ja-JP" altLang="en-US" sz="2200">
              <a:solidFill>
                <a:prstClr val="black"/>
              </a:solidFill>
              <a:latin typeface="Times New Roman" charset="0"/>
              <a:cs typeface="msgothic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altLang="ja-JP">
                <a:latin typeface="Arial" charset="0"/>
                <a:cs typeface="msgothic" charset="0"/>
              </a:rPr>
              <a:t>Nuclear chart potentially covered by RIBF. The nuclei shown in purple-red (by the in-flight fission and projectile fragmentation of uranium beams) and light blue (by the fragmentation of other beams) indicate those with a production rate higher than 1 particle per day, expected with a primary-beam intensity of 1 particle μA.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820901-EFA4-A846-9F37-0BFAACD5F36E}" type="slidenum">
              <a:rPr lang="en-US" altLang="ja-JP" sz="12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pPr/>
              <a:t>20</a:t>
            </a:fld>
            <a:endParaRPr lang="en-US" altLang="ja-JP" sz="12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dirty="0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F244E0-D980-9A41-8368-F9CFB6A5FE95}" type="slidenum">
              <a:rPr lang="ja-JP" altLang="en-US" sz="1200">
                <a:solidFill>
                  <a:prstClr val="black"/>
                </a:solidFill>
                <a:latin typeface="Calibri" charset="0"/>
              </a:rPr>
              <a:pPr/>
              <a:t>2</a:t>
            </a:fld>
            <a:endParaRPr lang="ja-JP" alt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21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23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25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ja-JP">
                <a:ea typeface="ＭＳ Ｐゴシック" charset="0"/>
                <a:cs typeface="ＭＳ Ｐゴシック" charset="0"/>
              </a:rPr>
              <a:t>For those who don</a:t>
            </a:r>
            <a:r>
              <a:rPr kumimoji="0" lang="en-US">
                <a:ea typeface="ＭＳ Ｐゴシック" charset="0"/>
                <a:cs typeface="ＭＳ Ｐゴシック" charset="0"/>
              </a:rPr>
              <a:t>’</a:t>
            </a:r>
            <a:r>
              <a:rPr kumimoji="0" lang="en-US" altLang="ja-JP">
                <a:ea typeface="ＭＳ Ｐゴシック" charset="0"/>
                <a:cs typeface="ＭＳ Ｐゴシック" charset="0"/>
              </a:rPr>
              <a:t>t know what SPIRAL2 is, Let me start by a brief description of the project. Here you have the layout of this facility which will be constructed in two phases. The first phase which is presently in construction is based …</a:t>
            </a:r>
          </a:p>
          <a:p>
            <a:r>
              <a:rPr kumimoji="0" lang="en-US" altLang="ja-JP">
                <a:ea typeface="ＭＳ Ｐゴシック" charset="0"/>
                <a:cs typeface="ＭＳ Ｐゴシック" charset="0"/>
              </a:rPr>
              <a:t>Attached to this fisrt phase, two new experimental are also under construction : one dedicated to NFS and the other which will host the new S3 spectrometer, I will describe later.</a:t>
            </a:r>
          </a:p>
          <a:p>
            <a:r>
              <a:rPr kumimoji="0" lang="en-US" altLang="ja-JP">
                <a:ea typeface="ＭＳ Ｐゴシック" charset="0"/>
                <a:cs typeface="ＭＳ Ｐゴシック" charset="0"/>
              </a:rPr>
              <a:t>The second phase which in the detail design phase, will concern the production building …. New DESIR facility recentky funded …</a:t>
            </a:r>
          </a:p>
          <a:p>
            <a:endParaRPr kumimoji="0" lang="en-US" altLang="ja-JP">
              <a:ea typeface="ＭＳ Ｐゴシック" charset="0"/>
              <a:cs typeface="ＭＳ Ｐゴシック" charset="0"/>
            </a:endParaRPr>
          </a:p>
          <a:p>
            <a:r>
              <a:rPr kumimoji="0" lang="en-US" altLang="ja-JP">
                <a:ea typeface="ＭＳ Ｐゴシック" charset="0"/>
                <a:cs typeface="ＭＳ Ｐゴシック" charset="0"/>
              </a:rPr>
              <a:t> This facility will deliver in a near future, both high intensity stable beams and and intensity of radioactive beams.</a:t>
            </a:r>
          </a:p>
          <a:p>
            <a:r>
              <a:rPr kumimoji="0" lang="en-US" altLang="ja-JP">
                <a:ea typeface="ＭＳ Ｐゴシック" charset="0"/>
                <a:cs typeface="ＭＳ Ｐゴシック" charset="0"/>
              </a:rPr>
              <a:t>Here you have the layout of the facility</a:t>
            </a:r>
          </a:p>
        </p:txBody>
      </p:sp>
      <p:sp>
        <p:nvSpPr>
          <p:cNvPr id="2867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5E42CD-A2B5-A84D-B739-6FE668C780F3}" type="slidenum">
              <a:rPr kumimoji="0" lang="en-GB" altLang="ja-JP" sz="1200">
                <a:solidFill>
                  <a:prstClr val="black"/>
                </a:solidFill>
              </a:rPr>
              <a:pPr/>
              <a:t>26</a:t>
            </a:fld>
            <a:endParaRPr kumimoji="0" lang="en-GB" altLang="ja-JP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27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29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4790" eaLnBrk="1" hangingPunct="1">
              <a:spcBef>
                <a:spcPct val="0"/>
              </a:spcBef>
              <a:defRPr/>
            </a:pPr>
            <a:r>
              <a:rPr lang="en-US" sz="1400" dirty="0">
                <a:cs typeface="+mn-cs"/>
              </a:rPr>
              <a:t>The SPES project is part of the INFN Road Map for the Nuclear Physics, it is supported by both LNL (</a:t>
            </a:r>
            <a:r>
              <a:rPr lang="en-US" sz="1400" dirty="0" err="1">
                <a:cs typeface="+mn-cs"/>
              </a:rPr>
              <a:t>Legnaro</a:t>
            </a:r>
            <a:r>
              <a:rPr lang="en-US" sz="1400" dirty="0">
                <a:cs typeface="+mn-cs"/>
              </a:rPr>
              <a:t>) and LNS (Catania). The SPES project is based on the ISOL method with an UCx Direct Target able to sustain around 10 </a:t>
            </a:r>
            <a:r>
              <a:rPr lang="en-US" sz="1400" dirty="0" err="1">
                <a:cs typeface="+mn-cs"/>
              </a:rPr>
              <a:t>kWatt</a:t>
            </a:r>
            <a:r>
              <a:rPr lang="en-US" sz="1400" dirty="0">
                <a:cs typeface="+mn-cs"/>
              </a:rPr>
              <a:t>. The primary proton beam is delivered by a driver of at least 40 MeV energy and 200 </a:t>
            </a:r>
            <a:r>
              <a:rPr lang="en-US" sz="1400" dirty="0" err="1">
                <a:cs typeface="+mn-cs"/>
              </a:rPr>
              <a:t>microA</a:t>
            </a:r>
            <a:r>
              <a:rPr lang="en-US" sz="1400" dirty="0">
                <a:cs typeface="+mn-cs"/>
              </a:rPr>
              <a:t> current. Neutron-rich radioactive beams will be produced by Uranium fission at an expected fission rate in the target in the order of 10</a:t>
            </a:r>
            <a:r>
              <a:rPr lang="en-US" sz="1400" baseline="30000" dirty="0">
                <a:cs typeface="+mn-cs"/>
              </a:rPr>
              <a:t>13</a:t>
            </a:r>
            <a:r>
              <a:rPr lang="en-US" sz="1400" dirty="0">
                <a:cs typeface="+mn-cs"/>
              </a:rPr>
              <a:t> fissions per second. The key feature of SPES is to provide high intensity and high-quality beams of neutron-rich nuclei to perform forefront research in nuclear structure, reaction </a:t>
            </a:r>
            <a:r>
              <a:rPr lang="en-US" sz="1400" dirty="0">
                <a:cs typeface="+mn-cs"/>
                <a:hlinkClick r:id="rId3" tooltip="Dynamical systems"/>
              </a:rPr>
              <a:t>dynamics</a:t>
            </a:r>
            <a:r>
              <a:rPr lang="en-US" sz="1400" dirty="0">
                <a:cs typeface="+mn-cs"/>
              </a:rPr>
              <a:t> and interdisciplinary fields like medical, biological and material sciences. The exotic isotopes will be re-accelerated by the ALPI superconducting linac at energies of 10AMeV and higher, for masses in the region of A=130 </a:t>
            </a:r>
            <a:r>
              <a:rPr lang="en-US" sz="1400" dirty="0" err="1">
                <a:cs typeface="+mn-cs"/>
              </a:rPr>
              <a:t>amu</a:t>
            </a:r>
            <a:r>
              <a:rPr lang="en-US" sz="1400" dirty="0">
                <a:cs typeface="+mn-cs"/>
              </a:rPr>
              <a:t>, with an expected rate on the secondary target of 10</a:t>
            </a:r>
            <a:r>
              <a:rPr lang="en-US" sz="1400" baseline="30000" dirty="0">
                <a:cs typeface="+mn-cs"/>
              </a:rPr>
              <a:t>8</a:t>
            </a:r>
            <a:r>
              <a:rPr lang="en-US" sz="1400" dirty="0">
                <a:cs typeface="+mn-cs"/>
              </a:rPr>
              <a:t> </a:t>
            </a:r>
            <a:r>
              <a:rPr lang="en-US" sz="1400" dirty="0" err="1">
                <a:cs typeface="+mn-cs"/>
              </a:rPr>
              <a:t>pps</a:t>
            </a:r>
            <a:r>
              <a:rPr lang="en-US" sz="1400" dirty="0">
                <a:cs typeface="+mn-cs"/>
              </a:rPr>
              <a:t>. </a:t>
            </a:r>
          </a:p>
          <a:p>
            <a:pPr defTabSz="1004790" eaLnBrk="1" hangingPunct="1">
              <a:spcBef>
                <a:spcPct val="0"/>
              </a:spcBef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AF8B20E-A26A-1042-AD85-9C43E86246A5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it-IT" dirty="0"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8E001B-6D3C-5549-A0C0-64505FF56A72}" type="slidenum">
              <a:rPr lang="it-IT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it-IT" dirty="0"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8E001B-6D3C-5549-A0C0-64505FF56A72}" type="slidenum">
              <a:rPr lang="it-IT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35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CA86AE-5309-044B-90CF-9C60F82B828C}" type="slidenum">
              <a:rPr lang="en-US" altLang="ja-JP" sz="1200">
                <a:solidFill>
                  <a:srgbClr val="000000"/>
                </a:solidFill>
                <a:latin typeface="Calibri" charset="0"/>
              </a:rPr>
              <a:pPr/>
              <a:t>3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0625" y="706438"/>
            <a:ext cx="4527550" cy="33956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313238"/>
            <a:ext cx="5046662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37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820901-EFA4-A846-9F37-0BFAACD5F36E}" type="slidenum">
              <a:rPr lang="en-US" altLang="ja-JP" sz="12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pPr/>
              <a:t>39</a:t>
            </a:fld>
            <a:endParaRPr lang="en-US" altLang="ja-JP" sz="12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dirty="0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CA86AE-5309-044B-90CF-9C60F82B828C}" type="slidenum">
              <a:rPr lang="en-US" altLang="ja-JP" sz="1200">
                <a:solidFill>
                  <a:srgbClr val="000000"/>
                </a:solidFill>
                <a:latin typeface="Calibri" charset="0"/>
              </a:rPr>
              <a:pPr/>
              <a:t>4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0625" y="706438"/>
            <a:ext cx="4527550" cy="33956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313238"/>
            <a:ext cx="5046662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375A03-CF7B-3247-8E09-E26005585634}" type="slidenum">
              <a:rPr lang="en-US" altLang="ja-JP" sz="12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pPr/>
              <a:t>5</a:t>
            </a:fld>
            <a:endParaRPr lang="en-US" altLang="ja-JP" sz="12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148E61-39A6-AF47-8DC0-02C3D21D1A5F}" type="slidenum">
              <a:rPr lang="ja-JP" altLang="en-US" sz="1200">
                <a:solidFill>
                  <a:prstClr val="black"/>
                </a:solidFill>
                <a:latin typeface="Calibri" charset="0"/>
              </a:rPr>
              <a:pPr/>
              <a:t>6</a:t>
            </a:fld>
            <a:endParaRPr lang="ja-JP" alt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2274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40 min. = 30+10?</a:t>
            </a:r>
          </a:p>
          <a:p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about 21 slides</a:t>
            </a:r>
          </a:p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At present and in future</a:t>
            </a:r>
          </a:p>
          <a:p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	Other institutes</a:t>
            </a:r>
          </a:p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FFA009-F4E8-7846-A92F-AFDB380F50BD}" type="slidenum">
              <a:rPr lang="ja-JP" altLang="en-US" sz="1200">
                <a:solidFill>
                  <a:srgbClr val="000000"/>
                </a:solidFill>
                <a:latin typeface="Calibri" charset="0"/>
              </a:rPr>
              <a:pPr/>
              <a:t>7</a:t>
            </a:fld>
            <a:endParaRPr lang="ja-JP" alt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3FA264-2FC5-974E-8311-C9AFF84434AF}" type="slidenum">
              <a:rPr lang="en-US" altLang="ja-JP" sz="1200">
                <a:solidFill>
                  <a:srgbClr val="000000"/>
                </a:solidFill>
                <a:latin typeface="Calibri" charset="0"/>
              </a:rPr>
              <a:pPr/>
              <a:t>8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3FA264-2FC5-974E-8311-C9AFF84434AF}" type="slidenum">
              <a:rPr lang="en-US" altLang="ja-JP" sz="1200">
                <a:solidFill>
                  <a:srgbClr val="000000"/>
                </a:solidFill>
                <a:latin typeface="Calibri" charset="0"/>
              </a:rPr>
              <a:pPr/>
              <a:t>9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6C2EB4-0A04-8C44-9F90-524A77A8210A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707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4D5D-011E-FD49-B8FA-5DF39C8545C6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771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728B-60F4-0144-9CF9-33A6CB05D55B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975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2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39FD-AC25-464A-B868-B6FFB8C653FD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4824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B169-1441-624F-98C6-9A3058241125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462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524A2-DFF4-0B40-9665-58EE896A5260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1963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0D37D1-E963-4340-B9CF-188E7218DD9C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6421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71438"/>
            <a:ext cx="8293100" cy="5207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165100" y="838200"/>
            <a:ext cx="8813800" cy="6019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13394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charset="0"/>
              </a:defRPr>
            </a:lvl1pPr>
          </a:lstStyle>
          <a:p>
            <a:r>
              <a:rPr lang="en-US" altLang="ja-JP" smtClean="0">
                <a:ea typeface="ＭＳ Ｐゴシック"/>
              </a:rPr>
              <a:t>June 2013</a:t>
            </a:r>
            <a:endParaRPr lang="ja-JP" alt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>
                <a:latin typeface="Century Gothic" charset="0"/>
              </a:defRPr>
            </a:lvl1pPr>
          </a:lstStyle>
          <a:p>
            <a:r>
              <a:rPr lang="en-US" altLang="ja-JP" smtClean="0">
                <a:ea typeface="ＭＳ Ｐゴシック"/>
              </a:rPr>
              <a:t>INPC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charset="0"/>
              </a:defRPr>
            </a:lvl1pPr>
          </a:lstStyle>
          <a:p>
            <a:fld id="{AA735637-3173-184E-9452-6360FDFD7AD9}" type="slidenum">
              <a:rPr lang="ja-JP" altLang="en-US">
                <a:ea typeface="ＭＳ Ｐゴシック"/>
              </a:rPr>
              <a:pPr/>
              <a:t>‹N›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2877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832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altLang="ja-JP" smtClean="0"/>
              <a:t>June 2013</a:t>
            </a: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altLang="ja-JP" smtClean="0"/>
              <a:t>INPC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fld id="{AF4FABD7-3F32-BF4C-987F-FD96ED98E2CB}" type="slidenum">
              <a:rPr lang="en-US" altLang="ja-JP"/>
              <a:pPr/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437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D0F4-B50C-0646-B957-D93D0E01A3A1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0558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June 2013</a:t>
            </a:r>
            <a:endParaRPr lang="en-US" altLang="ja-JP">
              <a:latin typeface="Times"/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INPC</a:t>
            </a:r>
            <a:endParaRPr lang="en-US" altLang="ja-JP">
              <a:latin typeface="Times"/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BD7C-5282-8043-9949-CCC8808BF63A}" type="slidenum">
              <a:rPr lang="en-US" altLang="ja-JP">
                <a:latin typeface="Times"/>
                <a:ea typeface="Osaka"/>
                <a:cs typeface="Osaka"/>
              </a:rPr>
              <a:pPr>
                <a:defRPr/>
              </a:pPr>
              <a:t>‹N›</a:t>
            </a:fld>
            <a:endParaRPr lang="en-US" altLang="ja-JP">
              <a:latin typeface="Times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457294897"/>
      </p:ext>
    </p:extLst>
  </p:cSld>
  <p:clrMapOvr>
    <a:masterClrMapping/>
  </p:clrMapOvr>
  <p:transition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E9399-AF13-CD4B-8CF6-AA161EF2A284}" type="slidenum">
              <a:rPr lang="en-US" altLang="ja-JP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‹N›</a:t>
            </a:fld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4130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516DA-2A9C-CE4F-B8C8-CE3C68BB7B51}" type="slidenum">
              <a:rPr lang="en-US" altLang="ja-JP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‹N›</a:t>
            </a:fld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9180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72" indent="0" algn="ctr">
              <a:buNone/>
              <a:defRPr/>
            </a:lvl2pPr>
            <a:lvl3pPr marL="913548" indent="0" algn="ctr">
              <a:buNone/>
              <a:defRPr/>
            </a:lvl3pPr>
            <a:lvl4pPr marL="1370322" indent="0" algn="ctr">
              <a:buNone/>
              <a:defRPr/>
            </a:lvl4pPr>
            <a:lvl5pPr marL="1827094" indent="0" algn="ctr">
              <a:buNone/>
              <a:defRPr/>
            </a:lvl5pPr>
            <a:lvl6pPr marL="2283868" indent="0" algn="ctr">
              <a:buNone/>
              <a:defRPr/>
            </a:lvl6pPr>
            <a:lvl7pPr marL="2740642" indent="0" algn="ctr">
              <a:buNone/>
              <a:defRPr/>
            </a:lvl7pPr>
            <a:lvl8pPr marL="3197412" indent="0" algn="ctr">
              <a:buNone/>
              <a:defRPr/>
            </a:lvl8pPr>
            <a:lvl9pPr marL="3654188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649B9-31C6-B845-BC5E-9852D3FBBC5E}" type="slidenum">
              <a:rPr lang="en-US" altLang="ja-JP"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‹N›</a:t>
            </a:fld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25861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91" y="739597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79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91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June 2013</a:t>
            </a:r>
            <a:endParaRPr lang="ja-JP" alt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97"/>
            <a:ext cx="5638800" cy="365125"/>
          </a:xfrm>
        </p:spPr>
        <p:txBody>
          <a:bodyPr/>
          <a:lstStyle>
            <a:lvl1pPr>
              <a:defRPr smtClean="0"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INPC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charset="0"/>
              </a:defRPr>
            </a:lvl1pPr>
          </a:lstStyle>
          <a:p>
            <a:pPr>
              <a:defRPr/>
            </a:pPr>
            <a:fld id="{00464288-5321-EA44-9689-CC69B915A510}" type="slidenum">
              <a:rPr lang="ja-JP" altLang="en-US">
                <a:ea typeface="ＭＳ Ｐゴシック"/>
              </a:rPr>
              <a:pPr>
                <a:defRPr/>
              </a:pPr>
              <a:t>‹N›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8658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defTabSz="45720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515799-8755-834E-B42A-51BE0A2A572E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0036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17D1-0CB8-574B-8B0B-3E5F6534725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77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90C44-72B5-7344-8D29-977652B00D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52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443A-8E23-2F42-98FB-6A1DBDFB03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89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CE89B-F98B-404B-8EBD-0AB7611A6C0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4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6515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F2962-1EFA-4944-8F58-77F71710C9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80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30AC0-49A9-4F4B-A61C-4C198C5A523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23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ED35D-CC43-E745-BAB5-6A93090EFD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54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77C10-F71C-4C42-BBA5-6AA3A1F929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3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24B05-E7D7-DC4F-A5F2-81E4D4966B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85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B40FF-5059-FB40-8876-2BEE6F867AF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12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6AA29-F3DC-7F4A-AB3F-94143B17DCF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85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June 2013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INPC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24248-2A27-E049-A7CB-D07A4E3479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444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6C2EB4-0A04-8C44-9F90-524A77A8210A}" type="slidenum">
              <a:rPr lang="en-US" altLang="ja-JP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en-US" altLang="ja-JP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37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D0F4-B50C-0646-B957-D93D0E01A3A1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3663927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4553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3194543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3E2D-39B0-C643-A456-CE13010C985D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63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Rectangle 10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Rectangle 12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Rectangle 13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506E0F-0097-DA4A-9BFF-C21D0B100403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2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DFFB-E89D-B049-8694-C72284474C73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47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CE417-668F-EE44-AD4C-EB6873F6BFAB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646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54A1-301D-3543-A3AB-CE2FB2E41C48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25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4D5D-011E-FD49-B8FA-5DF39C8545C6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95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728B-60F4-0144-9CF9-33A6CB05D55B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8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2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39FD-AC25-464A-B868-B6FFB8C653FD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9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3E2D-39B0-C643-A456-CE13010C985D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5766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B169-1441-624F-98C6-9A3058241125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74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524A2-DFF4-0B40-9665-58EE896A5260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08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52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793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49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953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86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260" tIns="43130" rIns="86260" bIns="43130">
            <a:spAutoFit/>
          </a:bodyPr>
          <a:lstStyle/>
          <a:p>
            <a:pPr defTabSz="456018" eaLnBrk="0" hangingPunct="0">
              <a:lnSpc>
                <a:spcPct val="90000"/>
              </a:lnSpc>
              <a:defRPr/>
            </a:pPr>
            <a:endParaRPr kumimoji="0" lang="en-US" sz="26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1312" indent="0" algn="ctr">
              <a:buNone/>
              <a:defRPr/>
            </a:lvl2pPr>
            <a:lvl3pPr marL="862621" indent="0" algn="ctr">
              <a:buNone/>
              <a:defRPr/>
            </a:lvl3pPr>
            <a:lvl4pPr marL="1293931" indent="0" algn="ctr">
              <a:buNone/>
              <a:defRPr/>
            </a:lvl4pPr>
            <a:lvl5pPr marL="1725243" indent="0" algn="ctr">
              <a:buNone/>
              <a:defRPr/>
            </a:lvl5pPr>
            <a:lvl6pPr marL="2156556" indent="0" algn="ctr">
              <a:buNone/>
              <a:defRPr/>
            </a:lvl6pPr>
            <a:lvl7pPr marL="2587865" indent="0" algn="ctr">
              <a:buNone/>
              <a:defRPr/>
            </a:lvl7pPr>
            <a:lvl8pPr marL="3019176" indent="0" algn="ctr">
              <a:buNone/>
              <a:defRPr/>
            </a:lvl8pPr>
            <a:lvl9pPr marL="34504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5941" tIns="22377" rIns="55941" bIns="22377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0"/>
            <a:ext cx="9144000" cy="375080"/>
          </a:xfrm>
          <a:prstGeom prst="rect">
            <a:avLst/>
          </a:prstGeom>
          <a:noFill/>
        </p:spPr>
        <p:txBody>
          <a:bodyPr wrap="square" lIns="86299" tIns="43149" rIns="86299" bIns="43149" rtlCol="0">
            <a:spAutoFit/>
          </a:bodyPr>
          <a:lstStyle/>
          <a:p>
            <a:pPr algn="ctr" defTabSz="914400"/>
            <a:r>
              <a:rPr kumimoji="0" lang="en-US" sz="900" dirty="0" smtClean="0">
                <a:solidFill>
                  <a:prstClr val="black"/>
                </a:solidFill>
                <a:latin typeface="Helvetica" pitchFamily="34" charset="0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DE-SC0000661.</a:t>
            </a:r>
          </a:p>
          <a:p>
            <a:pPr algn="ctr" defTabSz="914400"/>
            <a:r>
              <a:rPr kumimoji="0" lang="en-US" sz="900" dirty="0" smtClean="0">
                <a:solidFill>
                  <a:prstClr val="black"/>
                </a:solidFill>
                <a:latin typeface="Helvetica" pitchFamily="34" charset="0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</p:spTree>
    <p:extLst>
      <p:ext uri="{BB962C8B-B14F-4D97-AF65-F5344CB8AC3E}">
        <p14:creationId xmlns:p14="http://schemas.microsoft.com/office/powerpoint/2010/main" val="4263340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33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801" y="1320109"/>
            <a:ext cx="7864929" cy="480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524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>
              <a:defRPr/>
            </a:pPr>
            <a:endParaRPr kumimoji="0" lang="en-US" sz="2800" dirty="0">
              <a:solidFill>
                <a:srgbClr val="B81414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094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33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801" y="1320109"/>
            <a:ext cx="7864929" cy="480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524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>
              <a:defRPr/>
            </a:pPr>
            <a:endParaRPr kumimoji="0" lang="en-US" sz="2800" dirty="0">
              <a:solidFill>
                <a:srgbClr val="B81414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71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77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33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801" y="1320109"/>
            <a:ext cx="7864929" cy="480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524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>
              <a:defRPr/>
            </a:pPr>
            <a:endParaRPr kumimoji="0" lang="en-US" sz="2800" dirty="0">
              <a:solidFill>
                <a:srgbClr val="B81414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2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Rectangle 10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Rectangle 12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13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506E0F-0097-DA4A-9BFF-C21D0B100403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109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33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801" y="1320109"/>
            <a:ext cx="7864929" cy="480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524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>
              <a:defRPr/>
            </a:pPr>
            <a:endParaRPr kumimoji="0" lang="en-US" sz="2800" dirty="0">
              <a:solidFill>
                <a:srgbClr val="B81414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54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20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54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33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33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801" y="1320109"/>
            <a:ext cx="7864929" cy="480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524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>
              <a:defRPr/>
            </a:pPr>
            <a:endParaRPr kumimoji="0" lang="en-US" sz="2800" dirty="0">
              <a:solidFill>
                <a:srgbClr val="B81414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53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801" y="1320109"/>
            <a:ext cx="7864929" cy="480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524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>
              <a:defRPr/>
            </a:pPr>
            <a:endParaRPr kumimoji="0" lang="en-US" sz="2800" dirty="0">
              <a:solidFill>
                <a:srgbClr val="B81414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597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33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801" y="1320109"/>
            <a:ext cx="7864929" cy="480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524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76" tIns="45589" rIns="91176" bIns="45589">
            <a:spAutoFit/>
          </a:bodyPr>
          <a:lstStyle/>
          <a:p>
            <a:pPr defTabSz="456018">
              <a:defRPr/>
            </a:pPr>
            <a:endParaRPr kumimoji="0" lang="en-US" sz="2800" dirty="0">
              <a:solidFill>
                <a:srgbClr val="B81414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E543906-16D3-4B1F-A4DE-E132643E345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97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2537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42" y="1320804"/>
            <a:ext cx="7864475" cy="4810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17" tIns="45609" rIns="91217" bIns="45609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5242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17" tIns="45609" rIns="91217" bIns="45609">
            <a:spAutoFit/>
          </a:bodyPr>
          <a:lstStyle/>
          <a:p>
            <a:pPr defTabSz="914400">
              <a:defRPr/>
            </a:pPr>
            <a:endParaRPr kumimoji="0" lang="en-US" sz="2800">
              <a:solidFill>
                <a:srgbClr val="B81414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63368"/>
            <a:ext cx="8991600" cy="476563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33" y="6356374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INPC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74"/>
            <a:ext cx="609600" cy="365125"/>
          </a:xfrm>
          <a:prstGeom prst="rect">
            <a:avLst/>
          </a:prstGeom>
        </p:spPr>
        <p:txBody>
          <a:bodyPr vert="horz" lIns="0" tIns="0" rIns="0" bIns="45621" rtlCol="0" anchor="b"/>
          <a:lstStyle>
            <a:lvl1pPr algn="r" defTabSz="456222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dirty="0"/>
              <a:t>, Slide </a:t>
            </a:r>
            <a:fld id="{1D2CDB64-C772-4C10-8066-C769534B205C}" type="slidenum">
              <a:rPr/>
              <a:pPr algn="l"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6519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99" y="1320107"/>
            <a:ext cx="7864929" cy="480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84" tIns="45593" rIns="91184" bIns="45593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endParaRPr kumimoji="0" lang="en-US" sz="2800" dirty="0">
              <a:solidFill>
                <a:srgbClr val="B81414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7"/>
            <a:ext cx="9144000" cy="524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84" tIns="45593" rIns="91184" bIns="45593">
            <a:spAutoFit/>
          </a:bodyPr>
          <a:lstStyle/>
          <a:p>
            <a:pPr defTabSz="914400">
              <a:defRPr/>
            </a:pPr>
            <a:endParaRPr kumimoji="0" lang="en-US" sz="2800">
              <a:solidFill>
                <a:srgbClr val="B81414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483679" y="6356450"/>
            <a:ext cx="3051024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712" y="6356450"/>
            <a:ext cx="609297" cy="364628"/>
          </a:xfrm>
        </p:spPr>
        <p:txBody>
          <a:bodyPr bIns="45605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C26CE98-1EDE-4AEE-BA1A-0DF8CFDF281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049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FR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" y="6588622"/>
            <a:ext cx="229810" cy="21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90714" y="5866805"/>
            <a:ext cx="9053286" cy="686098"/>
          </a:xfrm>
          <a:prstGeom prst="rect">
            <a:avLst/>
          </a:prstGeom>
          <a:solidFill>
            <a:srgbClr val="DDDDDD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36" tIns="45569" rIns="91136" bIns="45569" anchor="ctr"/>
          <a:lstStyle/>
          <a:p>
            <a:pPr defTabSz="454990" fontAlgn="auto">
              <a:spcBef>
                <a:spcPts val="0"/>
              </a:spcBef>
              <a:spcAft>
                <a:spcPts val="0"/>
              </a:spcAft>
            </a:pPr>
            <a:endParaRPr kumimoji="0" lang="en-US" sz="1700">
              <a:solidFill>
                <a:srgbClr val="000000"/>
              </a:solidFill>
              <a:latin typeface="Arial" pitchFamily="34" charset="0"/>
              <a:ea typeface="+mn-ea"/>
              <a:cs typeface="ヒラギノ角ゴ Pro W3"/>
            </a:endParaRPr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90714" y="6477000"/>
            <a:ext cx="9053286" cy="75903"/>
          </a:xfrm>
          <a:prstGeom prst="rect">
            <a:avLst/>
          </a:prstGeom>
          <a:solidFill>
            <a:srgbClr val="00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36" tIns="45569" rIns="91136" bIns="45569" anchor="ctr"/>
          <a:lstStyle/>
          <a:p>
            <a:pPr defTabSz="454990" fontAlgn="auto">
              <a:spcBef>
                <a:spcPts val="0"/>
              </a:spcBef>
              <a:spcAft>
                <a:spcPts val="0"/>
              </a:spcAft>
            </a:pPr>
            <a:endParaRPr kumimoji="0" lang="en-US" sz="1700">
              <a:solidFill>
                <a:srgbClr val="000000"/>
              </a:solidFill>
              <a:latin typeface="Arial" pitchFamily="34" charset="0"/>
              <a:ea typeface="+mn-ea"/>
              <a:cs typeface="ヒラギノ角ゴ Pro W3"/>
            </a:endParaRPr>
          </a:p>
        </p:txBody>
      </p:sp>
      <p:pic>
        <p:nvPicPr>
          <p:cNvPr id="8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596" y="5866804"/>
            <a:ext cx="686405" cy="6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1006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36" tIns="45569" rIns="91136" bIns="45569" anchor="ctr"/>
          <a:lstStyle/>
          <a:p>
            <a:pPr algn="ctr" defTabSz="455612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700">
              <a:solidFill>
                <a:prstClr val="white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9775" y="1320107"/>
            <a:ext cx="7864929" cy="324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052" tIns="45529" rIns="91052" bIns="45529">
            <a:spAutoFit/>
          </a:bodyPr>
          <a:lstStyle/>
          <a:p>
            <a:pPr defTabSz="455408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7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115405" y="3009305"/>
            <a:ext cx="9144000" cy="351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052" tIns="45529" rIns="91052" bIns="45529">
            <a:spAutoFit/>
          </a:bodyPr>
          <a:lstStyle/>
          <a:p>
            <a:pPr defTabSz="45540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700" dirty="0">
              <a:solidFill>
                <a:prstClr val="black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19067" y="5880108"/>
            <a:ext cx="8358187" cy="584200"/>
          </a:xfrm>
        </p:spPr>
        <p:txBody>
          <a:bodyPr anchor="ctr"/>
          <a:lstStyle>
            <a:lvl1pPr marL="136710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4370917" y="6515696"/>
            <a:ext cx="3955143" cy="342305"/>
          </a:xfrm>
        </p:spPr>
        <p:txBody>
          <a:bodyPr/>
          <a:lstStyle>
            <a:lvl1pPr algn="r" defTabSz="45577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410727" y="6515696"/>
            <a:ext cx="725714" cy="342305"/>
          </a:xfrm>
        </p:spPr>
        <p:txBody>
          <a:bodyPr/>
          <a:lstStyle>
            <a:lvl1pPr algn="ct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EA3C6E0A-7A4A-4E74-9FD2-CF201FFA05C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60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M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929" tIns="45468" rIns="90929" bIns="45468" anchor="ctr"/>
          <a:lstStyle/>
          <a:p>
            <a:pPr defTabSz="454597" fontAlgn="auto">
              <a:spcBef>
                <a:spcPts val="0"/>
              </a:spcBef>
              <a:spcAft>
                <a:spcPts val="0"/>
              </a:spcAft>
            </a:pPr>
            <a:endParaRPr kumimoji="0" lang="en-US" sz="17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929" tIns="45468" rIns="90929" bIns="45468" anchor="ctr"/>
          <a:lstStyle/>
          <a:p>
            <a:pPr defTabSz="454597" fontAlgn="auto">
              <a:spcBef>
                <a:spcPts val="0"/>
              </a:spcBef>
              <a:spcAft>
                <a:spcPts val="0"/>
              </a:spcAft>
            </a:pPr>
            <a:endParaRPr kumimoji="0" lang="en-US" sz="17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6746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29" tIns="45468" rIns="90929" bIns="45468" rtlCol="0" anchor="ctr"/>
          <a:lstStyle/>
          <a:p>
            <a:pPr algn="ctr" defTabSz="454597" fontAlgn="auto">
              <a:spcBef>
                <a:spcPts val="0"/>
              </a:spcBef>
              <a:spcAft>
                <a:spcPts val="0"/>
              </a:spcAft>
            </a:pPr>
            <a:endParaRPr kumimoji="0" lang="en-US" sz="1700" dirty="0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834" y="1320114"/>
            <a:ext cx="7864929" cy="3251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849" tIns="45428" rIns="90849" bIns="45428">
            <a:spAutoFit/>
          </a:bodyPr>
          <a:lstStyle/>
          <a:p>
            <a:pPr defTabSz="454394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7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8"/>
            <a:ext cx="9144000" cy="3510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849" tIns="45428" rIns="90849" bIns="45428">
            <a:spAutoFit/>
          </a:bodyPr>
          <a:lstStyle/>
          <a:p>
            <a:pPr defTabSz="4543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700" dirty="0">
              <a:solidFill>
                <a:prstClr val="black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8"/>
            <a:ext cx="8358187" cy="584200"/>
          </a:xfrm>
        </p:spPr>
        <p:txBody>
          <a:bodyPr anchor="ctr"/>
          <a:lstStyle>
            <a:lvl1pPr marL="136405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449" y="6588453"/>
            <a:ext cx="229663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93372"/>
            <a:ext cx="4152926" cy="364628"/>
          </a:xfrm>
          <a:prstGeom prst="rect">
            <a:avLst/>
          </a:prstGeom>
        </p:spPr>
        <p:txBody>
          <a:bodyPr lIns="0" tIns="45452" rIns="0" bIns="45452" anchor="b"/>
          <a:lstStyle>
            <a:lvl1pPr algn="r" defTabSz="454597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493372"/>
            <a:ext cx="762000" cy="364628"/>
          </a:xfrm>
          <a:prstGeom prst="rect">
            <a:avLst/>
          </a:prstGeom>
        </p:spPr>
        <p:txBody>
          <a:bodyPr vert="horz" wrap="square" lIns="0" tIns="45452" rIns="0" bIns="45452" numCol="1" anchor="b" anchorCtr="0" compatLnSpc="1">
            <a:prstTxWarp prst="textNoShape">
              <a:avLst/>
            </a:prstTxWarp>
          </a:bodyPr>
          <a:lstStyle>
            <a:lvl1pPr algn="ctr" defTabSz="454597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>
                <a:latin typeface="Arial" pitchFamily="34" charset="0"/>
              </a:rPr>
              <a:pPr>
                <a:defRPr/>
              </a:pPr>
              <a:t>‹N›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994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3020446"/>
      </p:ext>
    </p:extLst>
  </p:cSld>
  <p:clrMapOvr>
    <a:masterClrMapping/>
  </p:clrMapOvr>
  <p:transition spd="med">
    <p:pull dir="l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1255567"/>
      </p:ext>
    </p:extLst>
  </p:cSld>
  <p:clrMapOvr>
    <a:masterClrMapping/>
  </p:clrMapOvr>
  <p:transition spd="med"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DFFB-E89D-B049-8694-C72284474C73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6131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075596"/>
      </p:ext>
    </p:extLst>
  </p:cSld>
  <p:clrMapOvr>
    <a:masterClrMapping/>
  </p:clrMapOvr>
  <p:transition spd="med">
    <p:pull dir="l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216441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813"/>
            <a:ext cx="8373616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251520" y="1052736"/>
            <a:ext cx="8424936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2268538" y="63817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5697538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1634F-4641-476B-B08E-3BE6845F9AEF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‹N›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1536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 latinLnBrk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 altLang="ko-KR" smtClean="0">
                <a:solidFill>
                  <a:prstClr val="black"/>
                </a:solidFill>
                <a:latin typeface="맑은 고딕"/>
                <a:ea typeface="맑은 고딕"/>
              </a:rPr>
              <a:t>June 2013</a:t>
            </a: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FE7E9-DBD7-490E-A35B-495221D9FDDD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‹N›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459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 latinLnBrk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 altLang="ko-KR" smtClean="0">
                <a:solidFill>
                  <a:prstClr val="black"/>
                </a:solidFill>
                <a:latin typeface="맑은 고딕"/>
                <a:ea typeface="맑은 고딕"/>
              </a:rPr>
              <a:t>June 2013</a:t>
            </a: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3ED7-F112-4610-AA61-D11FB6034FFF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‹N›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32046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 latinLnBrk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 altLang="ko-KR" smtClean="0">
                <a:solidFill>
                  <a:prstClr val="black"/>
                </a:solidFill>
                <a:latin typeface="맑은 고딕"/>
                <a:ea typeface="맑은 고딕"/>
              </a:rPr>
              <a:t>June 2013</a:t>
            </a: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F7C7-F7B8-4B06-A401-1B12D862BF68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‹N›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252078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 latinLnBrk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 altLang="ko-KR" smtClean="0">
                <a:solidFill>
                  <a:prstClr val="black"/>
                </a:solidFill>
                <a:latin typeface="맑은 고딕"/>
                <a:ea typeface="맑은 고딕"/>
              </a:rPr>
              <a:t>June 2013</a:t>
            </a: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8DF33-AE1D-4F79-A503-F2B04E92E02F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‹N›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8099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 latinLnBrk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 altLang="ko-KR" smtClean="0">
                <a:solidFill>
                  <a:prstClr val="black"/>
                </a:solidFill>
                <a:latin typeface="맑은 고딕"/>
                <a:ea typeface="맑은 고딕"/>
              </a:rPr>
              <a:t>June 2013</a:t>
            </a: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07730-BA64-4D58-95A9-B632B56858B7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‹N›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62681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 latinLnBrk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 altLang="ko-KR" smtClean="0">
                <a:solidFill>
                  <a:prstClr val="black"/>
                </a:solidFill>
                <a:latin typeface="맑은 고딕"/>
                <a:ea typeface="맑은 고딕"/>
              </a:rPr>
              <a:t>June 2013</a:t>
            </a: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A9D16-3131-4ECB-BEB6-91669F5736EA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‹N›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217912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813"/>
            <a:ext cx="8373616" cy="692696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2268538" y="63817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4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5697538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2BD7D-CAAC-48EA-84EE-F1ED268A5EE7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‹N›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34177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CE417-668F-EE44-AD4C-EB6873F6BFAB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0450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17D1-0CB8-574B-8B0B-3E5F6534725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645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90C44-72B5-7344-8D29-977652B00D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698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443A-8E23-2F42-98FB-6A1DBDFB03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37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CE89B-F98B-404B-8EBD-0AB7611A6C0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518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F2962-1EFA-4944-8F58-77F71710C9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192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30AC0-49A9-4F4B-A61C-4C198C5A523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661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ED35D-CC43-E745-BAB5-6A93090EFD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093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77C10-F71C-4C42-BBA5-6AA3A1F929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23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24B05-E7D7-DC4F-A5F2-81E4D4966B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96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B40FF-5059-FB40-8876-2BEE6F867AF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9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54A1-301D-3543-A3AB-CE2FB2E41C48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0159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6AA29-F3DC-7F4A-AB3F-94143B17DCF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677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24248-2A27-E049-A7CB-D07A4E3479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7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.jpeg"/><Relationship Id="rId5" Type="http://schemas.openxmlformats.org/officeDocument/2006/relationships/theme" Target="../theme/theme10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theme" Target="../theme/theme12.xml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7078A828-3718-CE4A-A046-C71DBBBBCA29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9" r:id="rId1"/>
    <p:sldLayoutId id="2147484038" r:id="rId2"/>
    <p:sldLayoutId id="2147484060" r:id="rId3"/>
    <p:sldLayoutId id="2147484061" r:id="rId4"/>
    <p:sldLayoutId id="2147484039" r:id="rId5"/>
    <p:sldLayoutId id="2147484062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pitchFamily="-107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6858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8" name="Picture 8" descr="kopf_querforma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10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9" name="Picture 9" descr="fusszeile_querformat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2213"/>
            <a:ext cx="9144000" cy="4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0" name="Text Box 10"/>
          <p:cNvSpPr txBox="1">
            <a:spLocks noChangeArrowheads="1"/>
          </p:cNvSpPr>
          <p:nvPr userDrawn="1"/>
        </p:nvSpPr>
        <p:spPr bwMode="auto">
          <a:xfrm>
            <a:off x="-33338" y="6561138"/>
            <a:ext cx="26677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kumimoji="0" lang="de-DE" sz="1200" dirty="0">
                <a:solidFill>
                  <a:srgbClr val="000000"/>
                </a:solidFill>
                <a:ea typeface="+mn-ea"/>
                <a:cs typeface="+mn-cs"/>
              </a:rPr>
              <a:t>O. Kester, </a:t>
            </a:r>
            <a:r>
              <a:rPr kumimoji="0" lang="de-DE" sz="1200" dirty="0" smtClean="0">
                <a:solidFill>
                  <a:srgbClr val="000000"/>
                </a:solidFill>
                <a:ea typeface="+mn-ea"/>
                <a:cs typeface="+mn-cs"/>
              </a:rPr>
              <a:t>IMP Lanzhou, 21/09/2012</a:t>
            </a:r>
            <a:endParaRPr kumimoji="0" lang="de-DE" sz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801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4150"/>
            <a:ext cx="86756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28014" name="Picture 14" descr="FAIR_Logo_rgb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44" r="-19824"/>
          <a:stretch>
            <a:fillRect/>
          </a:stretch>
        </p:blipFill>
        <p:spPr bwMode="auto">
          <a:xfrm>
            <a:off x="4811713" y="6265863"/>
            <a:ext cx="1008062" cy="6016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8015" name="Picture 15" descr="HG_LOGO_S_ENG_RGB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6230938"/>
            <a:ext cx="1441450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6" name="Picture 16" descr="GSI_Logo_rgb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70625"/>
            <a:ext cx="12954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7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5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5961" tIns="22385" rIns="55961" bIns="2238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5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703" y="6356450"/>
            <a:ext cx="4241321" cy="364628"/>
          </a:xfrm>
          <a:prstGeom prst="rect">
            <a:avLst/>
          </a:prstGeom>
        </p:spPr>
        <p:txBody>
          <a:bodyPr lIns="0" tIns="45617" rIns="0" bIns="45617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914400">
              <a:defRPr/>
            </a:pPr>
            <a:r>
              <a:rPr kumimoji="0" lang="en-US" smtClean="0"/>
              <a:t>INPC</a:t>
            </a:r>
            <a:endParaRPr kumimoji="0"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617" rIns="0" bIns="4561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>
                <a:latin typeface="Helvetica" pitchFamily="34" charset="0"/>
              </a:rPr>
              <a:t>, Slide </a:t>
            </a:r>
            <a:fld id="{D30A2C6D-39BC-4576-856C-8743CF76CCF1}" type="slidenum">
              <a:rPr kumimoji="0" lang="en-US">
                <a:latin typeface="Helvetica" pitchFamily="34" charset="0"/>
              </a:rPr>
              <a:pPr defTabSz="914400">
                <a:defRPr/>
              </a:pPr>
              <a:t>‹N›</a:t>
            </a:fld>
            <a:endParaRPr kumimoji="0" lang="en-US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</p:sldLayoutIdLst>
  <p:hf sldNum="0" hdr="0"/>
  <p:txStyles>
    <p:titleStyle>
      <a:lvl1pPr algn="ctr" defTabSz="80165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165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165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165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165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6100" algn="ctr" defTabSz="80609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2201" algn="ctr" defTabSz="80609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68298" algn="ctr" defTabSz="80609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4404" algn="ctr" defTabSz="80609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9810" indent="-179810" algn="l" defTabSz="80165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2614" indent="-151338" algn="l" defTabSz="80165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0366" indent="-160330" algn="l" defTabSz="80165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6728" indent="-133361" algn="l" defTabSz="80165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0940" indent="-179810" algn="l" defTabSz="80165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18741" indent="-150450" algn="l" defTabSz="806097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74843" indent="-150450" algn="l" defTabSz="806097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0938" indent="-150450" algn="l" defTabSz="806097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87047" indent="-150450" algn="l" defTabSz="806097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0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1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98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04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07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03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08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11" algn="l" defTabSz="9122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826000" y="533400"/>
            <a:ext cx="4318000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defRPr/>
            </a:pPr>
            <a:endParaRPr kumimoji="0" lang="fr-FR" sz="2400">
              <a:solidFill>
                <a:srgbClr val="000000"/>
              </a:solidFill>
            </a:endParaRPr>
          </a:p>
        </p:txBody>
      </p:sp>
      <p:sp>
        <p:nvSpPr>
          <p:cNvPr id="1027" name="Rectangle 12"/>
          <p:cNvSpPr>
            <a:spLocks noChangeArrowheads="1"/>
          </p:cNvSpPr>
          <p:nvPr/>
        </p:nvSpPr>
        <p:spPr bwMode="auto">
          <a:xfrm>
            <a:off x="4826000" y="577850"/>
            <a:ext cx="4318000" cy="365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50218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hangingPunct="0"/>
            <a:r>
              <a:rPr kumimoji="0" lang="en-GB" altLang="ja-JP" sz="2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6546850"/>
            <a:ext cx="4318000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defRPr/>
            </a:pPr>
            <a:endParaRPr kumimoji="0" lang="fr-FR" sz="2400">
              <a:solidFill>
                <a:srgbClr val="000000"/>
              </a:solidFill>
            </a:endParaRPr>
          </a:p>
        </p:txBody>
      </p:sp>
      <p:sp>
        <p:nvSpPr>
          <p:cNvPr id="1029" name="Rectangle 14"/>
          <p:cNvSpPr>
            <a:spLocks noChangeArrowheads="1"/>
          </p:cNvSpPr>
          <p:nvPr/>
        </p:nvSpPr>
        <p:spPr bwMode="auto">
          <a:xfrm>
            <a:off x="0" y="6592888"/>
            <a:ext cx="4318000" cy="36512"/>
          </a:xfrm>
          <a:prstGeom prst="rect">
            <a:avLst/>
          </a:prstGeom>
          <a:gradFill rotWithShape="1">
            <a:gsLst>
              <a:gs pos="0">
                <a:srgbClr val="502185"/>
              </a:gs>
              <a:gs pos="100000">
                <a:srgbClr val="FFFFFF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/>
            <a:endParaRPr kumimoji="0" lang="fr-FR" sz="2400" smtClean="0">
              <a:solidFill>
                <a:srgbClr val="000000"/>
              </a:solidFill>
            </a:endParaRPr>
          </a:p>
        </p:txBody>
      </p:sp>
      <p:pic>
        <p:nvPicPr>
          <p:cNvPr id="1030" name="Image 6" descr="logo couleur H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638"/>
            <a:ext cx="2133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1" name="Grouper 55"/>
          <p:cNvGrpSpPr>
            <a:grpSpLocks/>
          </p:cNvGrpSpPr>
          <p:nvPr userDrawn="1"/>
        </p:nvGrpSpPr>
        <p:grpSpPr bwMode="auto">
          <a:xfrm>
            <a:off x="23813" y="2060575"/>
            <a:ext cx="319087" cy="2746375"/>
            <a:chOff x="228600" y="1271051"/>
            <a:chExt cx="329149" cy="2843749"/>
          </a:xfrm>
        </p:grpSpPr>
        <p:grpSp>
          <p:nvGrpSpPr>
            <p:cNvPr id="1034" name="Group 207"/>
            <p:cNvGrpSpPr>
              <a:grpSpLocks/>
            </p:cNvGrpSpPr>
            <p:nvPr/>
          </p:nvGrpSpPr>
          <p:grpSpPr bwMode="auto">
            <a:xfrm>
              <a:off x="228600" y="1570060"/>
              <a:ext cx="329149" cy="330020"/>
              <a:chOff x="17664" y="3852"/>
              <a:chExt cx="1134" cy="1137"/>
            </a:xfrm>
          </p:grpSpPr>
          <p:sp>
            <p:nvSpPr>
              <p:cNvPr id="1057" name="Oval 16"/>
              <p:cNvSpPr>
                <a:spLocks noChangeArrowheads="1"/>
              </p:cNvSpPr>
              <p:nvPr/>
            </p:nvSpPr>
            <p:spPr bwMode="auto">
              <a:xfrm>
                <a:off x="17664" y="3852"/>
                <a:ext cx="1134" cy="11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ja-JP" altLang="en-US" sz="24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58" name="Picture 17" descr="cea quadri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70" y="4047"/>
                <a:ext cx="727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" name="Group 44"/>
            <p:cNvGrpSpPr>
              <a:grpSpLocks/>
            </p:cNvGrpSpPr>
            <p:nvPr/>
          </p:nvGrpSpPr>
          <p:grpSpPr bwMode="auto">
            <a:xfrm>
              <a:off x="228600" y="2767975"/>
              <a:ext cx="329149" cy="328568"/>
              <a:chOff x="16549" y="15919"/>
              <a:chExt cx="2267" cy="2263"/>
            </a:xfrm>
          </p:grpSpPr>
          <p:sp>
            <p:nvSpPr>
              <p:cNvPr id="1055" name="Oval 23"/>
              <p:cNvSpPr>
                <a:spLocks noChangeArrowheads="1"/>
              </p:cNvSpPr>
              <p:nvPr/>
            </p:nvSpPr>
            <p:spPr bwMode="auto">
              <a:xfrm>
                <a:off x="16549" y="15919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ja-JP" altLang="en-US" sz="24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56" name="Picture 31" descr="logoNormandie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2" y="16588"/>
                <a:ext cx="2064" cy="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36" name="Group 43"/>
            <p:cNvGrpSpPr>
              <a:grpSpLocks/>
            </p:cNvGrpSpPr>
            <p:nvPr/>
          </p:nvGrpSpPr>
          <p:grpSpPr bwMode="auto">
            <a:xfrm>
              <a:off x="228600" y="3066837"/>
              <a:ext cx="329149" cy="328568"/>
              <a:chOff x="16486" y="18411"/>
              <a:chExt cx="2362" cy="2263"/>
            </a:xfrm>
          </p:grpSpPr>
          <p:sp>
            <p:nvSpPr>
              <p:cNvPr id="1053" name="Oval 24"/>
              <p:cNvSpPr>
                <a:spLocks noChangeArrowheads="1"/>
              </p:cNvSpPr>
              <p:nvPr/>
            </p:nvSpPr>
            <p:spPr bwMode="auto">
              <a:xfrm>
                <a:off x="16551" y="18411"/>
                <a:ext cx="2269" cy="22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kumimoji="0" lang="ja-JP" altLang="en-US" sz="24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54" name="Picture 33" descr="Logo Caenlamer com agglo"/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EFFFC"/>
                  </a:clrFrom>
                  <a:clrTo>
                    <a:srgbClr val="FEFF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86" y="18740"/>
                <a:ext cx="2362" cy="1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Picture 34" descr="800px-Flag_of_Europe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366137"/>
              <a:ext cx="329149" cy="32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8" name="Group 208"/>
            <p:cNvGrpSpPr>
              <a:grpSpLocks/>
            </p:cNvGrpSpPr>
            <p:nvPr/>
          </p:nvGrpSpPr>
          <p:grpSpPr bwMode="auto">
            <a:xfrm>
              <a:off x="228600" y="1869935"/>
              <a:ext cx="329149" cy="328568"/>
              <a:chOff x="17664" y="6121"/>
              <a:chExt cx="1134" cy="1132"/>
            </a:xfrm>
          </p:grpSpPr>
          <p:sp>
            <p:nvSpPr>
              <p:cNvPr id="1051" name="Oval 19"/>
              <p:cNvSpPr>
                <a:spLocks noChangeArrowheads="1"/>
              </p:cNvSpPr>
              <p:nvPr/>
            </p:nvSpPr>
            <p:spPr bwMode="auto">
              <a:xfrm>
                <a:off x="17664" y="6121"/>
                <a:ext cx="1134" cy="11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ja-JP" altLang="en-US" sz="24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52" name="Picture 39" descr="CNRSfr-grand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05" y="6223"/>
                <a:ext cx="713" cy="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39" name="Group 90"/>
            <p:cNvGrpSpPr>
              <a:grpSpLocks/>
            </p:cNvGrpSpPr>
            <p:nvPr/>
          </p:nvGrpSpPr>
          <p:grpSpPr bwMode="auto">
            <a:xfrm>
              <a:off x="228600" y="3786224"/>
              <a:ext cx="329149" cy="328568"/>
              <a:chOff x="16704" y="17234"/>
              <a:chExt cx="1134" cy="1132"/>
            </a:xfrm>
          </p:grpSpPr>
          <p:sp>
            <p:nvSpPr>
              <p:cNvPr id="1049" name="Oval 89"/>
              <p:cNvSpPr>
                <a:spLocks noChangeArrowheads="1"/>
              </p:cNvSpPr>
              <p:nvPr/>
            </p:nvSpPr>
            <p:spPr bwMode="auto">
              <a:xfrm>
                <a:off x="16704" y="17234"/>
                <a:ext cx="1134" cy="11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kumimoji="0" lang="ja-JP" altLang="en-US" sz="2400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050" name="Picture 35" descr="FP7-cap-RGB"/>
              <p:cNvPicPr preferRelativeResize="0"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52" y="17376"/>
                <a:ext cx="1020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40" name="Group 47"/>
            <p:cNvGrpSpPr>
              <a:grpSpLocks/>
            </p:cNvGrpSpPr>
            <p:nvPr/>
          </p:nvGrpSpPr>
          <p:grpSpPr bwMode="auto">
            <a:xfrm>
              <a:off x="228600" y="2168944"/>
              <a:ext cx="329149" cy="328568"/>
              <a:chOff x="16549" y="8380"/>
              <a:chExt cx="2267" cy="2263"/>
            </a:xfrm>
          </p:grpSpPr>
          <p:sp>
            <p:nvSpPr>
              <p:cNvPr id="1047" name="Oval 20"/>
              <p:cNvSpPr>
                <a:spLocks noChangeArrowheads="1"/>
              </p:cNvSpPr>
              <p:nvPr/>
            </p:nvSpPr>
            <p:spPr bwMode="auto">
              <a:xfrm>
                <a:off x="16549" y="8380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ja-JP" altLang="en-US" sz="24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8" name="Picture 28" descr="logo_crbn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0" y="8812"/>
                <a:ext cx="1776" cy="1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41" name="Group 46"/>
            <p:cNvGrpSpPr>
              <a:grpSpLocks/>
            </p:cNvGrpSpPr>
            <p:nvPr/>
          </p:nvGrpSpPr>
          <p:grpSpPr bwMode="auto">
            <a:xfrm>
              <a:off x="228600" y="2467808"/>
              <a:ext cx="329149" cy="329875"/>
              <a:chOff x="16549" y="10873"/>
              <a:chExt cx="2267" cy="2272"/>
            </a:xfrm>
          </p:grpSpPr>
          <p:sp>
            <p:nvSpPr>
              <p:cNvPr id="1045" name="Oval 21"/>
              <p:cNvSpPr>
                <a:spLocks noChangeArrowheads="1"/>
              </p:cNvSpPr>
              <p:nvPr/>
            </p:nvSpPr>
            <p:spPr bwMode="auto">
              <a:xfrm>
                <a:off x="16549" y="10873"/>
                <a:ext cx="2267" cy="22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ja-JP" altLang="en-US" sz="24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6" name="Picture 29" descr="Logocgp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28" y="11176"/>
                <a:ext cx="1872" cy="1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42" name="Group 45"/>
            <p:cNvGrpSpPr>
              <a:grpSpLocks/>
            </p:cNvGrpSpPr>
            <p:nvPr/>
          </p:nvGrpSpPr>
          <p:grpSpPr bwMode="auto">
            <a:xfrm>
              <a:off x="228600" y="1271050"/>
              <a:ext cx="329149" cy="328568"/>
              <a:chOff x="16549" y="13361"/>
              <a:chExt cx="2267" cy="2263"/>
            </a:xfrm>
          </p:grpSpPr>
          <p:sp>
            <p:nvSpPr>
              <p:cNvPr id="1043" name="Oval 22"/>
              <p:cNvSpPr>
                <a:spLocks noChangeArrowheads="1"/>
              </p:cNvSpPr>
              <p:nvPr/>
            </p:nvSpPr>
            <p:spPr bwMode="auto">
              <a:xfrm>
                <a:off x="16549" y="13361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ja-JP" altLang="en-US" sz="240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4" name="Picture 30" descr="logo_gouv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DFF"/>
                  </a:clrFrom>
                  <a:clrTo>
                    <a:srgbClr val="FFFD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52" y="13930"/>
                <a:ext cx="1872" cy="1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32" name="ZoneTexte 3"/>
          <p:cNvSpPr txBox="1">
            <a:spLocks noChangeArrowheads="1"/>
          </p:cNvSpPr>
          <p:nvPr userDrawn="1"/>
        </p:nvSpPr>
        <p:spPr bwMode="auto">
          <a:xfrm>
            <a:off x="0" y="6577013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kumimoji="0" lang="en-GB" sz="1400" smtClean="0">
                <a:solidFill>
                  <a:srgbClr val="000000"/>
                </a:solidFill>
              </a:rPr>
              <a:t>M. Lewitowicz</a:t>
            </a:r>
          </a:p>
        </p:txBody>
      </p:sp>
      <p:sp>
        <p:nvSpPr>
          <p:cNvPr id="1033" name="ZoneTexte 33"/>
          <p:cNvSpPr txBox="1">
            <a:spLocks noChangeArrowheads="1"/>
          </p:cNvSpPr>
          <p:nvPr userDrawn="1"/>
        </p:nvSpPr>
        <p:spPr bwMode="auto">
          <a:xfrm>
            <a:off x="3455988" y="6577013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kumimoji="0" lang="en-GB" sz="1400" dirty="0" smtClean="0">
                <a:solidFill>
                  <a:srgbClr val="000000"/>
                </a:solidFill>
              </a:rPr>
              <a:t>EXON 2012 Vladivostok</a:t>
            </a:r>
          </a:p>
        </p:txBody>
      </p:sp>
    </p:spTree>
    <p:extLst>
      <p:ext uri="{BB962C8B-B14F-4D97-AF65-F5344CB8AC3E}">
        <p14:creationId xmlns:p14="http://schemas.microsoft.com/office/powerpoint/2010/main" val="34804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</p:sldLayoutIdLst>
  <p:transition spd="med">
    <p:pull dir="lu"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250825" y="31750"/>
            <a:ext cx="83740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233363" y="1052513"/>
            <a:ext cx="8434387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86013" y="6381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4"/>
          </p:nvPr>
        </p:nvSpPr>
        <p:spPr>
          <a:xfrm>
            <a:off x="581501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44E0B26E-E537-4163-AC56-D2682E03CA02}" type="slidenum">
              <a:rPr kumimoji="0"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defTabSz="914400">
                <a:defRPr/>
              </a:pPr>
              <a:t>‹N›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9" name="Rectangle 2"/>
          <p:cNvSpPr>
            <a:spLocks/>
          </p:cNvSpPr>
          <p:nvPr userDrawn="1"/>
        </p:nvSpPr>
        <p:spPr bwMode="auto">
          <a:xfrm>
            <a:off x="233363" y="858838"/>
            <a:ext cx="7200900" cy="46037"/>
          </a:xfrm>
          <a:prstGeom prst="rect">
            <a:avLst/>
          </a:prstGeom>
          <a:gradFill rotWithShape="0">
            <a:gsLst>
              <a:gs pos="100000">
                <a:srgbClr val="FFFFFF"/>
              </a:gs>
              <a:gs pos="0">
                <a:schemeClr val="tx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0" tIns="0" rIns="0" bIns="0"/>
          <a:lstStyle/>
          <a:p>
            <a:pPr defTabSz="914400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54078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1"/>
          </a:fgClr>
          <a:bgClr>
            <a:srgbClr val="EAEAE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400">
              <a:defRPr/>
            </a:pPr>
            <a:endParaRPr kumimoji="0"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400">
              <a:defRPr/>
            </a:pPr>
            <a:endParaRPr kumimoji="0"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400">
              <a:defRPr/>
            </a:pPr>
            <a:fld id="{E080A4F8-DEAB-CE49-AA6E-DB2FFD789DDB}" type="slidenum">
              <a:rPr kumimoji="0" lang="it-IT">
                <a:solidFill>
                  <a:srgbClr val="000000"/>
                </a:solidFill>
              </a:rPr>
              <a:pPr defTabSz="914400">
                <a:defRPr/>
              </a:pPr>
              <a:t>‹N›</a:t>
            </a:fld>
            <a:endParaRPr kumimoji="0"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6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8D9AB3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4235E954-FB30-8041-9082-2CF2666164B1}" type="slidenum">
              <a:rPr lang="ja-JP" altLang="en-US"/>
              <a:pPr>
                <a:defRPr/>
              </a:pPr>
              <a:t>‹N›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1" r:id="rId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pitchFamily="-107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6858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D9AB3"/>
                </a:solidFill>
              </a:defRPr>
            </a:lvl1pPr>
          </a:lstStyle>
          <a:p>
            <a:r>
              <a:rPr lang="en-US" altLang="ja-JP" smtClean="0"/>
              <a:t>June 2013</a:t>
            </a:r>
            <a:endParaRPr lang="ja-JP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D9AB3"/>
                </a:solidFill>
              </a:defRPr>
            </a:lvl1pPr>
          </a:lstStyle>
          <a:p>
            <a:r>
              <a:rPr lang="en-US" altLang="ja-JP" smtClean="0"/>
              <a:t>INPC</a:t>
            </a:r>
            <a:endParaRPr lang="ja-JP" alt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D9AB3"/>
                </a:solidFill>
              </a:defRPr>
            </a:lvl1pPr>
          </a:lstStyle>
          <a:p>
            <a:fld id="{012C8A89-D63B-2A4A-8C9F-A2E7A3D649B8}" type="slidenum">
              <a:rPr lang="ja-JP" altLang="en-US" smtClean="0"/>
              <a:pPr/>
              <a:t>‹N›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4072813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5" r:id="rId1"/>
    <p:sldLayoutId id="2147484186" r:id="rId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6858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pPr defTabSz="456725"/>
            <a:r>
              <a:rPr lang="en-US" altLang="ja-JP" smtClean="0"/>
              <a:t>June 2013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pPr defTabSz="456725"/>
            <a:r>
              <a:rPr lang="en-US" altLang="ja-JP" smtClean="0"/>
              <a:t>INPC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pPr defTabSz="456725"/>
            <a:fld id="{5239C670-5453-8245-98A6-3DBAB82939AA}" type="slidenum">
              <a:rPr lang="en-US" altLang="ja-JP" smtClean="0"/>
              <a:pPr defTabSz="456725"/>
              <a:t>‹N›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202356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5pPr>
      <a:lvl6pPr marL="45672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6pPr>
      <a:lvl7pPr marL="91345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7pPr>
      <a:lvl8pPr marL="137018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8pPr>
      <a:lvl9pPr marL="182690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9pPr>
    </p:titleStyle>
    <p:bodyStyle>
      <a:lvl1pPr marL="342545" indent="-342545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180" indent="-285453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1817" indent="-228363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598542" indent="-228363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5269" indent="-228363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4567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456772">
              <a:defRPr/>
            </a:pPr>
            <a:r>
              <a:rPr lang="en-US" altLang="ja-JP" smtClean="0"/>
              <a:t>June 2013</a:t>
            </a: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 defTabSz="456772">
              <a:defRPr/>
            </a:pPr>
            <a:r>
              <a:rPr lang="en-US" altLang="ja-JP" smtClean="0"/>
              <a:t>INPC</a:t>
            </a: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 defTabSz="456772">
              <a:defRPr/>
            </a:pPr>
            <a:fld id="{22104929-C6C8-7B44-B3C6-A835CB932420}" type="slidenum">
              <a:rPr lang="en-US" altLang="ja-JP"/>
              <a:pPr defTabSz="456772"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762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77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354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032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709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580" indent="-34258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257" indent="-285483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935" indent="-228387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708" indent="-228387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482" indent="-22838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2255" indent="-22838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9029" indent="-22838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5803" indent="-22838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2576" indent="-228387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45677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8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7" y="2044709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97"/>
            <a:ext cx="1600200" cy="365125"/>
          </a:xfrm>
          <a:prstGeom prst="rect">
            <a:avLst/>
          </a:prstGeom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</a:defRPr>
            </a:lvl1pPr>
          </a:lstStyle>
          <a:p>
            <a:pPr defTabSz="456772">
              <a:defRPr/>
            </a:pPr>
            <a:r>
              <a:rPr lang="en-US" altLang="ja-JP" smtClean="0"/>
              <a:t>June 2013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97"/>
            <a:ext cx="5643562" cy="365125"/>
          </a:xfrm>
          <a:prstGeom prst="rect">
            <a:avLst/>
          </a:prstGeom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</a:defRPr>
            </a:lvl1pPr>
          </a:lstStyle>
          <a:p>
            <a:pPr defTabSz="456772">
              <a:defRPr/>
            </a:pPr>
            <a:r>
              <a:rPr lang="en-US" altLang="ja-JP" smtClean="0"/>
              <a:t>INPC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97"/>
            <a:ext cx="609600" cy="365125"/>
          </a:xfrm>
          <a:prstGeom prst="rect">
            <a:avLst/>
          </a:prstGeom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D9AB3"/>
                </a:solidFill>
              </a:defRPr>
            </a:lvl1pPr>
          </a:lstStyle>
          <a:p>
            <a:pPr defTabSz="456772">
              <a:defRPr/>
            </a:pPr>
            <a:fld id="{FC16DC2B-042E-F743-AD9C-C9FE668E4EED}" type="slidenum">
              <a:rPr lang="ja-JP" altLang="en-US"/>
              <a:pPr defTabSz="456772">
                <a:defRPr/>
              </a:pPr>
              <a:t>‹N›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50432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3" r:id="rId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6772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3548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0322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7094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580" indent="-34258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685161" indent="-336237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087" indent="-348925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indent="-336237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19246" indent="-348925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2255" indent="-228387" algn="l" defTabSz="91354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9" indent="-228387" algn="l" defTabSz="91354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3" indent="-228387" algn="l" defTabSz="91354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76" indent="-228387" algn="l" defTabSz="91354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9135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June 2013</a:t>
            </a: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INPC</a:t>
            </a: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C0923EF5-DE6A-1049-9704-B76E8BA30F33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493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1"/>
          </a:fgClr>
          <a:bgClr>
            <a:srgbClr val="EAEAE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400">
              <a:defRPr/>
            </a:pPr>
            <a:r>
              <a:rPr kumimoji="0" lang="en-US" smtClean="0">
                <a:solidFill>
                  <a:srgbClr val="000000"/>
                </a:solidFill>
              </a:rPr>
              <a:t>June 2013</a:t>
            </a:r>
            <a:endParaRPr kumimoji="0"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400">
              <a:defRPr/>
            </a:pPr>
            <a:r>
              <a:rPr kumimoji="0" lang="it-IT" smtClean="0">
                <a:solidFill>
                  <a:srgbClr val="000000"/>
                </a:solidFill>
              </a:rPr>
              <a:t>INPC</a:t>
            </a:r>
            <a:endParaRPr kumimoji="0"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400">
              <a:defRPr/>
            </a:pPr>
            <a:fld id="{E080A4F8-DEAB-CE49-AA6E-DB2FFD789DDB}" type="slidenum">
              <a:rPr kumimoji="0" lang="it-IT">
                <a:solidFill>
                  <a:srgbClr val="000000"/>
                </a:solidFill>
              </a:rPr>
              <a:pPr defTabSz="914400">
                <a:defRPr/>
              </a:pPr>
              <a:t>‹N›</a:t>
            </a:fld>
            <a:endParaRPr kumimoji="0"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2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7078A828-3718-CE4A-A046-C71DBBBBCA29}" type="slidenum">
              <a:rPr lang="ja-JP" altLang="en-US">
                <a:solidFill>
                  <a:srgbClr val="8D9AB3"/>
                </a:solidFill>
              </a:rPr>
              <a:pPr>
                <a:defRPr/>
              </a:pPr>
              <a:t>‹N›</a:t>
            </a:fld>
            <a:endParaRPr lang="ja-JP" alt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90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pitchFamily="-107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6858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テキスト ボックス 3"/>
          <p:cNvSpPr txBox="1">
            <a:spLocks noChangeArrowheads="1"/>
          </p:cNvSpPr>
          <p:nvPr/>
        </p:nvSpPr>
        <p:spPr bwMode="auto">
          <a:xfrm>
            <a:off x="457200" y="395288"/>
            <a:ext cx="83185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 smtClean="0">
                <a:latin typeface="Helvetica"/>
                <a:cs typeface="Helvetica"/>
              </a:rPr>
              <a:t>Present </a:t>
            </a:r>
            <a:r>
              <a:rPr lang="en-US" altLang="ja-JP" sz="1600" b="1" dirty="0">
                <a:latin typeface="Helvetica"/>
                <a:cs typeface="Helvetica"/>
              </a:rPr>
              <a:t>and future</a:t>
            </a:r>
            <a:endParaRPr lang="en-US" altLang="ja-JP" sz="1600" dirty="0">
              <a:latin typeface="Helvetica"/>
              <a:cs typeface="Helvetica"/>
            </a:endParaRPr>
          </a:p>
          <a:p>
            <a:r>
              <a:rPr lang="en-US" altLang="ja-JP" sz="3200" b="1" dirty="0" smtClean="0">
                <a:latin typeface="Helvetica"/>
                <a:cs typeface="Helvetica"/>
              </a:rPr>
              <a:t>World </a:t>
            </a:r>
            <a:r>
              <a:rPr lang="en-US" altLang="ja-JP" sz="3200" b="1" dirty="0">
                <a:latin typeface="Helvetica"/>
                <a:cs typeface="Helvetica"/>
              </a:rPr>
              <a:t>new facilities </a:t>
            </a:r>
            <a:endParaRPr lang="en-US" altLang="ja-JP" sz="3200" b="1" dirty="0" smtClean="0">
              <a:latin typeface="Helvetica"/>
              <a:cs typeface="Helvetica"/>
            </a:endParaRPr>
          </a:p>
          <a:p>
            <a:r>
              <a:rPr lang="en-US" altLang="ja-JP" sz="3200" b="1" dirty="0" smtClean="0">
                <a:latin typeface="Helvetica"/>
                <a:cs typeface="Helvetica"/>
              </a:rPr>
              <a:t>for </a:t>
            </a:r>
            <a:r>
              <a:rPr lang="en-US" altLang="ja-JP" sz="3200" b="1" dirty="0">
                <a:solidFill>
                  <a:srgbClr val="E9B7CC"/>
                </a:solidFill>
                <a:latin typeface="Helvetica"/>
                <a:cs typeface="Helvetica"/>
              </a:rPr>
              <a:t>radioactive </a:t>
            </a:r>
            <a:r>
              <a:rPr lang="en-US" altLang="ja-JP" sz="3200" b="1" dirty="0" smtClean="0">
                <a:solidFill>
                  <a:srgbClr val="E9B7CC"/>
                </a:solidFill>
                <a:latin typeface="Helvetica"/>
                <a:cs typeface="Helvetica"/>
              </a:rPr>
              <a:t>ion (isotope) </a:t>
            </a:r>
            <a:r>
              <a:rPr lang="en-US" altLang="ja-JP" sz="3200" b="1" dirty="0">
                <a:solidFill>
                  <a:srgbClr val="E9B7CC"/>
                </a:solidFill>
                <a:latin typeface="Helvetica"/>
                <a:cs typeface="Helvetica"/>
              </a:rPr>
              <a:t>beams</a:t>
            </a:r>
            <a:r>
              <a:rPr lang="en-US" altLang="ja-JP" sz="3000" b="1" dirty="0">
                <a:latin typeface="Helvetica"/>
                <a:cs typeface="Helvetica"/>
              </a:rPr>
              <a:t>	 </a:t>
            </a:r>
            <a:r>
              <a:rPr lang="en-US" altLang="ja-JP" sz="1800" b="1" dirty="0">
                <a:latin typeface="Helvetica"/>
                <a:cs typeface="Helvetica"/>
              </a:rPr>
              <a:t> </a:t>
            </a:r>
            <a:r>
              <a:rPr lang="en-US" altLang="ja-JP" sz="1800" b="1" dirty="0">
                <a:solidFill>
                  <a:srgbClr val="FFAF03"/>
                </a:solidFill>
                <a:latin typeface="Helvetica"/>
                <a:cs typeface="Helvetica"/>
              </a:rPr>
              <a:t> </a:t>
            </a:r>
            <a:endParaRPr lang="en-US" altLang="ja-JP" sz="1800" b="1" dirty="0" smtClean="0">
              <a:solidFill>
                <a:srgbClr val="FFAF03"/>
              </a:solidFill>
              <a:latin typeface="Helvetica"/>
              <a:cs typeface="Helvetica"/>
            </a:endParaRPr>
          </a:p>
          <a:p>
            <a:r>
              <a:rPr lang="en-US" altLang="ja-JP" sz="2800" dirty="0">
                <a:latin typeface="Helvetica"/>
                <a:cs typeface="Helvetica"/>
              </a:rPr>
              <a:t>												</a:t>
            </a:r>
            <a:endParaRPr lang="ja-JP" altLang="en-US" sz="2000" dirty="0">
              <a:latin typeface="Helvetica"/>
              <a:cs typeface="Helvetica"/>
            </a:endParaRPr>
          </a:p>
        </p:txBody>
      </p:sp>
      <p:pic>
        <p:nvPicPr>
          <p:cNvPr id="39938" name="Picture 16" descr="カラー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217488"/>
            <a:ext cx="84931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798513" y="2801938"/>
            <a:ext cx="65353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RI (radioactive isotope)  beams in nuclear physics studies</a:t>
            </a:r>
          </a:p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	extension in the nuclear chart</a:t>
            </a: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	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experiments with RI beams</a:t>
            </a:r>
          </a:p>
          <a:p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“new generation” facilities  </a:t>
            </a:r>
            <a:r>
              <a:rPr lang="en-US" altLang="ja-JP" sz="1800" i="1" dirty="0" smtClean="0">
                <a:solidFill>
                  <a:srgbClr val="CCFFCC"/>
                </a:solidFill>
                <a:latin typeface="Century Gothic" charset="0"/>
              </a:rPr>
              <a:t>e.g. 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RIKEN RIBF</a:t>
            </a:r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	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fragmentation-based facilities</a:t>
            </a:r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	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ISOL-based (reacceleration) facilities</a:t>
            </a:r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Discussions and summary</a:t>
            </a:r>
            <a:endParaRPr lang="ja-JP" altLang="en-US" sz="1800" dirty="0">
              <a:solidFill>
                <a:srgbClr val="CCFFCC"/>
              </a:solidFill>
              <a:latin typeface="Century Gothic" charset="0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chemeClr val="tx2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08807" y="1811061"/>
            <a:ext cx="28067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Helvetica" charset="0"/>
                <a:cs typeface="Helvetica" charset="0"/>
              </a:rPr>
              <a:t>T. </a:t>
            </a:r>
            <a:r>
              <a:rPr lang="en-US" altLang="ja-JP" dirty="0" err="1" smtClean="0">
                <a:latin typeface="Helvetica" charset="0"/>
                <a:cs typeface="Helvetica" charset="0"/>
              </a:rPr>
              <a:t>Motobayashi</a:t>
            </a:r>
            <a:r>
              <a:rPr lang="en-US" altLang="ja-JP" dirty="0">
                <a:latin typeface="Helvetica" charset="0"/>
                <a:cs typeface="Helvetica" charset="0"/>
              </a:rPr>
              <a:t>		</a:t>
            </a:r>
            <a:endParaRPr lang="en-US" altLang="ja-JP" dirty="0" smtClean="0">
              <a:latin typeface="Helvetica" charset="0"/>
              <a:cs typeface="Helvetica" charset="0"/>
            </a:endParaRPr>
          </a:p>
          <a:p>
            <a:r>
              <a:rPr lang="en-US" altLang="ja-JP" dirty="0" smtClean="0">
                <a:latin typeface="Helvetica" charset="0"/>
                <a:cs typeface="Helvetica" charset="0"/>
              </a:rPr>
              <a:t>(</a:t>
            </a:r>
            <a:r>
              <a:rPr lang="en-US" altLang="ja-JP" dirty="0">
                <a:latin typeface="Helvetica" charset="0"/>
                <a:cs typeface="Helvetica" charset="0"/>
              </a:rPr>
              <a:t>RIKEN </a:t>
            </a:r>
            <a:r>
              <a:rPr lang="en-US" altLang="ja-JP" dirty="0" err="1">
                <a:latin typeface="Helvetica" charset="0"/>
                <a:cs typeface="Helvetica" charset="0"/>
              </a:rPr>
              <a:t>Nishina</a:t>
            </a:r>
            <a:r>
              <a:rPr lang="en-US" altLang="ja-JP" dirty="0">
                <a:latin typeface="Helvetica" charset="0"/>
                <a:cs typeface="Helvetica" charset="0"/>
              </a:rPr>
              <a:t> Center</a:t>
            </a:r>
            <a:r>
              <a:rPr lang="en-US" altLang="ja-JP" sz="2000" dirty="0" smtClean="0">
                <a:latin typeface="Helvetica" charset="0"/>
                <a:cs typeface="Helvetica" charset="0"/>
              </a:rPr>
              <a:t>)</a:t>
            </a:r>
            <a:endParaRPr lang="ja-JP" altLang="en-US" sz="2000" dirty="0">
              <a:latin typeface="Helvetica" charset="0"/>
              <a:cs typeface="Helvetica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95800" y="5880100"/>
            <a:ext cx="358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c.f. </a:t>
            </a:r>
            <a:r>
              <a:rPr kumimoji="1" lang="en-US" altLang="ja-JP" dirty="0" smtClean="0"/>
              <a:t>dedicated talks in “I” sessions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1028"/>
          <p:cNvSpPr txBox="1">
            <a:spLocks noChangeArrowheads="1"/>
          </p:cNvSpPr>
          <p:nvPr/>
        </p:nvSpPr>
        <p:spPr bwMode="auto">
          <a:xfrm>
            <a:off x="238131" y="693745"/>
            <a:ext cx="9077718" cy="674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n</a:t>
            </a:r>
            <a:r>
              <a:rPr lang="en-US" altLang="ja-JP" b="1" dirty="0" smtClean="0">
                <a:solidFill>
                  <a:srgbClr val="000000"/>
                </a:solidFill>
              </a:rPr>
              <a:t>uclear structure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b="1" dirty="0" smtClean="0">
                <a:solidFill>
                  <a:srgbClr val="E980E3"/>
                </a:solidFill>
              </a:rPr>
              <a:t>halo</a:t>
            </a:r>
            <a:r>
              <a:rPr lang="en-US" altLang="ja-JP" dirty="0" smtClean="0">
                <a:solidFill>
                  <a:srgbClr val="000000"/>
                </a:solidFill>
              </a:rPr>
              <a:t>, skin, ….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</a:rPr>
              <a:t>new shell structures / collectivity  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i="1" dirty="0">
                <a:solidFill>
                  <a:srgbClr val="000000"/>
                </a:solidFill>
              </a:rPr>
              <a:t>	</a:t>
            </a:r>
            <a:r>
              <a:rPr lang="en-US" altLang="ja-JP" i="1" dirty="0" smtClean="0">
                <a:solidFill>
                  <a:srgbClr val="000000"/>
                </a:solidFill>
              </a:rPr>
              <a:t>	e.g. </a:t>
            </a:r>
            <a:r>
              <a:rPr lang="en-US" altLang="ja-JP" dirty="0" smtClean="0">
                <a:solidFill>
                  <a:srgbClr val="000000"/>
                </a:solidFill>
              </a:rPr>
              <a:t>disappearance / appearance of magic numbers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>
              <a:solidFill>
                <a:srgbClr val="000000"/>
              </a:solidFill>
            </a:endParaRPr>
          </a:p>
          <a:p>
            <a:pPr defTabSz="913548"/>
            <a:r>
              <a:rPr lang="en-US" altLang="ja-JP" b="1" dirty="0">
                <a:solidFill>
                  <a:srgbClr val="000000"/>
                </a:solidFill>
              </a:rPr>
              <a:t>explosive burning – nuclear astrophysics  </a:t>
            </a:r>
          </a:p>
          <a:p>
            <a:pPr defTabSz="913548"/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b="1" dirty="0" smtClean="0">
                <a:solidFill>
                  <a:srgbClr val="E980E3"/>
                </a:solidFill>
              </a:rPr>
              <a:t>reaction involving unstable nuclei</a:t>
            </a:r>
            <a:endParaRPr lang="en-US" altLang="ja-JP" b="1" dirty="0">
              <a:solidFill>
                <a:srgbClr val="E980E3"/>
              </a:solidFill>
            </a:endParaRPr>
          </a:p>
          <a:p>
            <a:pPr defTabSz="913548"/>
            <a:r>
              <a:rPr lang="en-US" altLang="ja-JP" dirty="0">
                <a:solidFill>
                  <a:srgbClr val="000000"/>
                </a:solidFill>
              </a:rPr>
              <a:t>	mass (</a:t>
            </a:r>
            <a:r>
              <a:rPr lang="en-US" altLang="ja-JP" i="1" dirty="0">
                <a:solidFill>
                  <a:srgbClr val="000000"/>
                </a:solidFill>
              </a:rPr>
              <a:t>Q</a:t>
            </a:r>
            <a:r>
              <a:rPr lang="en-US" altLang="ja-JP" dirty="0">
                <a:solidFill>
                  <a:srgbClr val="000000"/>
                </a:solidFill>
              </a:rPr>
              <a:t> value), half-life, …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</a:rPr>
              <a:t>asymmetric nuclear matter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fundamental symmetries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pplications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dirty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49991D"/>
                </a:solidFill>
              </a:rPr>
              <a:t>		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テキスト ボックス 10"/>
          <p:cNvSpPr txBox="1">
            <a:spLocks noChangeArrowheads="1"/>
          </p:cNvSpPr>
          <p:nvPr/>
        </p:nvSpPr>
        <p:spPr bwMode="auto">
          <a:xfrm>
            <a:off x="1588" y="2"/>
            <a:ext cx="9142412" cy="4615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Motivations of studying </a:t>
            </a:r>
            <a:r>
              <a:rPr lang="en-US" altLang="ja-JP" dirty="0" smtClean="0">
                <a:solidFill>
                  <a:srgbClr val="FFFF00"/>
                </a:solidFill>
                <a:latin typeface="Helvetica" charset="0"/>
                <a:ea typeface="Osaka" charset="0"/>
                <a:cs typeface="Osaka" charset="0"/>
              </a:rPr>
              <a:t>unstable nuclei    </a:t>
            </a:r>
            <a:r>
              <a:rPr lang="en-US" altLang="ja-JP" dirty="0" smtClean="0">
                <a:solidFill>
                  <a:srgbClr val="FFFF00"/>
                </a:solidFill>
                <a:latin typeface="Helvetica" charset="0"/>
                <a:ea typeface="Osaka" charset="0"/>
                <a:cs typeface="Osaka" charset="0"/>
                <a:sym typeface="Wingdings"/>
              </a:rPr>
              <a:t> RI beams</a:t>
            </a:r>
            <a:endParaRPr lang="ja-JP" altLang="en-US" dirty="0">
              <a:solidFill>
                <a:srgbClr val="FFFF00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4773783" y="3599080"/>
            <a:ext cx="4370217" cy="2951958"/>
            <a:chOff x="4773783" y="3599080"/>
            <a:chExt cx="4370217" cy="2951958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3"/>
            <a:srcRect l="11227" t="11002" r="5614" b="4231"/>
            <a:stretch>
              <a:fillRect/>
            </a:stretch>
          </p:blipFill>
          <p:spPr bwMode="auto">
            <a:xfrm>
              <a:off x="4773783" y="3599080"/>
              <a:ext cx="4370217" cy="2951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円/楕円 6"/>
            <p:cNvSpPr/>
            <p:nvPr/>
          </p:nvSpPr>
          <p:spPr>
            <a:xfrm>
              <a:off x="4773783" y="5882879"/>
              <a:ext cx="711200" cy="668159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Century Gothic"/>
                <a:ea typeface="ＭＳ Ｐゴシック"/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685800" y="4420324"/>
            <a:ext cx="706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Helvetica"/>
                <a:cs typeface="Helvetica"/>
                <a:sym typeface="Wingdings"/>
              </a:rPr>
              <a:t>Naïve approach</a:t>
            </a:r>
            <a:r>
              <a:rPr lang="en-US" altLang="ja-JP" dirty="0" smtClean="0">
                <a:latin typeface="Helvetica"/>
                <a:cs typeface="Helvetica"/>
                <a:sym typeface="Wingdings"/>
              </a:rPr>
              <a:t>:</a:t>
            </a:r>
          </a:p>
          <a:p>
            <a:pPr marL="285750" indent="-285750">
              <a:buFont typeface="Wingdings" charset="0"/>
              <a:buChar char="ß"/>
            </a:pPr>
            <a:r>
              <a:rPr lang="en-US" altLang="ja-JP" dirty="0" smtClean="0">
                <a:latin typeface="Helvetica"/>
                <a:cs typeface="Helvetica"/>
                <a:sym typeface="Wingdings"/>
              </a:rPr>
              <a:t>n</a:t>
            </a:r>
            <a:r>
              <a:rPr lang="en-US" altLang="ja-JP" dirty="0" smtClean="0">
                <a:latin typeface="Helvetica"/>
                <a:cs typeface="Helvetica"/>
              </a:rPr>
              <a:t>eutron-rich nuclei  (by RI beams)</a:t>
            </a:r>
          </a:p>
        </p:txBody>
      </p:sp>
    </p:spTree>
    <p:extLst>
      <p:ext uri="{BB962C8B-B14F-4D97-AF65-F5344CB8AC3E}">
        <p14:creationId xmlns:p14="http://schemas.microsoft.com/office/powerpoint/2010/main" val="340181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731853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</a:rPr>
              <a:t>RI (radioactive isotope)</a:t>
            </a:r>
            <a:r>
              <a:rPr lang="en-US" altLang="ja-JP" dirty="0" smtClean="0">
                <a:solidFill>
                  <a:srgbClr val="FFFF00"/>
                </a:solidFill>
                <a:latin typeface="Helvetica"/>
                <a:cs typeface="Helvetica"/>
              </a:rPr>
              <a:t>  beams </a:t>
            </a:r>
            <a:r>
              <a:rPr lang="en-US" altLang="ja-JP" dirty="0" smtClean="0">
                <a:latin typeface="Helvetica"/>
                <a:cs typeface="Helvetica"/>
              </a:rPr>
              <a:t>enable (since 1985):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latin typeface="Helvetica"/>
                <a:cs typeface="Helvetica"/>
              </a:rPr>
              <a:t>	</a:t>
            </a:r>
            <a:r>
              <a:rPr lang="en-US" altLang="ja-JP" dirty="0" smtClean="0"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	</a:t>
            </a: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 	</a:t>
            </a: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chemeClr val="tx2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84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</a:rPr>
              <a:t>RI (radioactive isotope)</a:t>
            </a:r>
            <a:r>
              <a:rPr lang="en-US" altLang="ja-JP" dirty="0" smtClean="0">
                <a:solidFill>
                  <a:srgbClr val="FFFF00"/>
                </a:solidFill>
                <a:latin typeface="Helvetica"/>
                <a:cs typeface="Helvetica"/>
              </a:rPr>
              <a:t>  beams </a:t>
            </a:r>
            <a:r>
              <a:rPr lang="en-US" altLang="ja-JP" dirty="0" smtClean="0">
                <a:latin typeface="Helvetica"/>
                <a:cs typeface="Helvetica"/>
              </a:rPr>
              <a:t>enable (since 1985):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latin typeface="Helvetica"/>
                <a:cs typeface="Helvetica"/>
              </a:rPr>
              <a:t>	</a:t>
            </a:r>
            <a:r>
              <a:rPr lang="en-US" altLang="ja-JP" dirty="0" smtClean="0"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GANIL, RIKEN, MSU, GSI, IMP,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REX-ISOLDE, SPIRAL, ISAC..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latin typeface="Helvetica"/>
                <a:cs typeface="Helvetica"/>
              </a:rPr>
              <a:t>	</a:t>
            </a:r>
            <a:r>
              <a:rPr lang="en-US" altLang="ja-JP" dirty="0"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chemeClr val="tx2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86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</a:rPr>
              <a:t>RI (radioactive isotope)</a:t>
            </a:r>
            <a:r>
              <a:rPr lang="en-US" altLang="ja-JP" dirty="0" smtClean="0">
                <a:solidFill>
                  <a:srgbClr val="FFFF00"/>
                </a:solidFill>
                <a:latin typeface="Helvetica"/>
                <a:cs typeface="Helvetica"/>
              </a:rPr>
              <a:t>  beams </a:t>
            </a:r>
            <a:r>
              <a:rPr lang="en-US" altLang="ja-JP" dirty="0" smtClean="0">
                <a:latin typeface="Helvetica"/>
                <a:cs typeface="Helvetica"/>
              </a:rPr>
              <a:t>enable (since 1985):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latin typeface="Helvetica"/>
                <a:cs typeface="Helvetica"/>
              </a:rPr>
              <a:t>	</a:t>
            </a:r>
            <a:r>
              <a:rPr lang="en-US" altLang="ja-JP" dirty="0" smtClean="0"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GANIL, RIKEN, MSU, GSI, IMP,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REX-ISOLDE, SPIRAL, ISAC..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latin typeface="Helvetica"/>
                <a:cs typeface="Helvetica"/>
              </a:rPr>
              <a:t>	</a:t>
            </a:r>
            <a:r>
              <a:rPr lang="en-US" altLang="ja-JP" dirty="0"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Needs for </a:t>
            </a:r>
            <a:r>
              <a:rPr lang="en-US" altLang="ja-JP" dirty="0" smtClean="0">
                <a:solidFill>
                  <a:srgbClr val="FFFF00"/>
                </a:solidFill>
                <a:latin typeface="Helvetica"/>
                <a:cs typeface="Helvetica"/>
              </a:rPr>
              <a:t>new-generation </a:t>
            </a:r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</a:rPr>
              <a:t>(dedicated)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facilities </a:t>
            </a: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with high</a:t>
            </a:r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-intensity (or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to go farther </a:t>
            </a:r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away from the stability)</a:t>
            </a: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chemeClr val="tx2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57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</a:rPr>
              <a:t>RI (radioactive isotope)</a:t>
            </a:r>
            <a:r>
              <a:rPr lang="en-US" altLang="ja-JP" dirty="0" smtClean="0">
                <a:solidFill>
                  <a:srgbClr val="FFFF00"/>
                </a:solidFill>
                <a:latin typeface="Helvetica"/>
                <a:cs typeface="Helvetica"/>
              </a:rPr>
              <a:t>  beams </a:t>
            </a:r>
            <a:r>
              <a:rPr lang="en-US" altLang="ja-JP" dirty="0" smtClean="0">
                <a:latin typeface="Helvetica"/>
                <a:cs typeface="Helvetica"/>
              </a:rPr>
              <a:t>enable (since 1985):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latin typeface="Helvetica"/>
                <a:cs typeface="Helvetica"/>
              </a:rPr>
              <a:t>	</a:t>
            </a:r>
            <a:r>
              <a:rPr lang="en-US" altLang="ja-JP" dirty="0" smtClean="0"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GANIL, RIKEN, MSU, GSI, IMP,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REX-ISOLDE, SPIRAL, ISAC..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latin typeface="Helvetica"/>
                <a:cs typeface="Helvetica"/>
              </a:rPr>
              <a:t>	</a:t>
            </a:r>
            <a:r>
              <a:rPr lang="en-US" altLang="ja-JP" dirty="0"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dirty="0">
                <a:latin typeface="Helvetica"/>
                <a:cs typeface="Helvetica"/>
              </a:rPr>
              <a:t>Needs for </a:t>
            </a:r>
            <a:r>
              <a:rPr lang="en-US" altLang="ja-JP" dirty="0">
                <a:solidFill>
                  <a:srgbClr val="FFFF00"/>
                </a:solidFill>
                <a:latin typeface="Helvetica"/>
                <a:cs typeface="Helvetica"/>
              </a:rPr>
              <a:t>new-generation </a:t>
            </a:r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</a:rPr>
              <a:t>(dedicated) facilities </a:t>
            </a: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	with high-intensity (or to go farther away from the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stability*)</a:t>
            </a:r>
            <a:endParaRPr lang="en-US" altLang="ja-JP" dirty="0">
              <a:solidFill>
                <a:srgbClr val="CCFFCC"/>
              </a:solidFill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RIKEN RIBF </a:t>
            </a:r>
            <a:r>
              <a:rPr lang="en-US" altLang="ja-JP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(in operation)</a:t>
            </a:r>
          </a:p>
          <a:p>
            <a:r>
              <a:rPr lang="en-US" altLang="ja-JP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FAIR, </a:t>
            </a:r>
            <a:r>
              <a:rPr lang="en-US" altLang="ja-JP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FRIB, </a:t>
            </a:r>
            <a:r>
              <a:rPr lang="en-US" altLang="ja-JP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HIAF, </a:t>
            </a:r>
          </a:p>
          <a:p>
            <a:r>
              <a:rPr lang="en-US" altLang="ja-JP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Spiral2, SPES, HIE-ISOLDE, ALTO, ARIEL, BRIF, EURISOL…. </a:t>
            </a:r>
          </a:p>
          <a:p>
            <a:r>
              <a:rPr lang="en-US" altLang="ja-JP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Beijing ISOL, ANURIB…</a:t>
            </a:r>
            <a:endParaRPr lang="en-US" altLang="ja-JP" sz="2000" dirty="0">
              <a:solidFill>
                <a:schemeClr val="accent4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RAON, </a:t>
            </a:r>
            <a:endParaRPr lang="en-US" altLang="ja-JP" sz="2000" dirty="0">
              <a:solidFill>
                <a:srgbClr val="CCFFCC"/>
              </a:solidFill>
              <a:latin typeface="Helvetica"/>
              <a:cs typeface="Helvetica"/>
            </a:endParaRP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chemeClr val="tx2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40500" y="6090722"/>
            <a:ext cx="19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* r process nuclei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35200" y="5906056"/>
            <a:ext cx="358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Helvetica"/>
                <a:cs typeface="Helvetica"/>
              </a:rPr>
              <a:t>c.f. </a:t>
            </a:r>
            <a:r>
              <a:rPr kumimoji="1" lang="en-US" altLang="ja-JP" dirty="0" smtClean="0">
                <a:latin typeface="Helvetica"/>
                <a:cs typeface="Helvetica"/>
              </a:rPr>
              <a:t>dedicated talks in “I” sessions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724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rgbClr val="BFBFBF"/>
                </a:solidFill>
                <a:latin typeface="Helvetica"/>
                <a:cs typeface="Helvetica"/>
              </a:rPr>
              <a:t>RI (radioactive isotope)  beams enable (since 1985):</a:t>
            </a:r>
          </a:p>
          <a:p>
            <a:r>
              <a:rPr lang="en-US" altLang="ja-JP" dirty="0" smtClean="0">
                <a:solidFill>
                  <a:srgbClr val="BFBFBF"/>
                </a:solidFill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rgbClr val="BFBFBF"/>
                </a:solidFill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GANIL, 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RIKEN,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MSU,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GSI, IMP,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REX-ISOLDE, SPIRAL, ISAC..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dirty="0" smtClean="0">
                <a:solidFill>
                  <a:srgbClr val="BFBFBF"/>
                </a:solidFill>
                <a:latin typeface="Helvetica"/>
                <a:cs typeface="Helvetica"/>
              </a:rPr>
              <a:t>Needs for </a:t>
            </a:r>
            <a:r>
              <a:rPr lang="en-US" altLang="ja-JP" dirty="0" smtClean="0">
                <a:solidFill>
                  <a:srgbClr val="FFFF00"/>
                </a:solidFill>
                <a:latin typeface="Helvetica"/>
                <a:cs typeface="Helvetica"/>
              </a:rPr>
              <a:t>new-generation 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(dedicated) </a:t>
            </a:r>
            <a:r>
              <a:rPr lang="en-US" altLang="ja-JP" dirty="0" smtClean="0">
                <a:solidFill>
                  <a:srgbClr val="BFBFBF"/>
                </a:solidFill>
                <a:latin typeface="Helvetica"/>
                <a:cs typeface="Helvetica"/>
              </a:rPr>
              <a:t>facilities 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rgbClr val="BFBFBF"/>
                </a:solidFill>
                <a:latin typeface="Helvetica"/>
                <a:cs typeface="Helvetica"/>
              </a:rPr>
              <a:t>with </a:t>
            </a:r>
            <a:r>
              <a:rPr lang="en-US" altLang="ja-JP" dirty="0" smtClean="0">
                <a:latin typeface="Helvetica"/>
                <a:cs typeface="Helvetica"/>
              </a:rPr>
              <a:t>high</a:t>
            </a:r>
            <a:r>
              <a:rPr lang="en-US" altLang="ja-JP" dirty="0">
                <a:latin typeface="Helvetica"/>
                <a:cs typeface="Helvetica"/>
              </a:rPr>
              <a:t>-intensity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 (or </a:t>
            </a:r>
            <a:r>
              <a:rPr lang="en-US" altLang="ja-JP" dirty="0" smtClean="0">
                <a:solidFill>
                  <a:srgbClr val="BFBFBF"/>
                </a:solidFill>
                <a:latin typeface="Helvetica"/>
                <a:cs typeface="Helvetica"/>
              </a:rPr>
              <a:t>to go farther 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away from the </a:t>
            </a:r>
            <a:r>
              <a:rPr lang="en-US" altLang="ja-JP" dirty="0" smtClean="0">
                <a:solidFill>
                  <a:srgbClr val="BFBFBF"/>
                </a:solidFill>
                <a:latin typeface="Helvetica"/>
                <a:cs typeface="Helvetica"/>
              </a:rPr>
              <a:t>stability*)</a:t>
            </a:r>
            <a:endParaRPr lang="en-US" altLang="ja-JP" dirty="0">
              <a:solidFill>
                <a:srgbClr val="BFBFBF"/>
              </a:solidFill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chemeClr val="tx2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95579" y="4640144"/>
            <a:ext cx="774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dirty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b="1" dirty="0">
                <a:solidFill>
                  <a:srgbClr val="FF7A05"/>
                </a:solidFill>
                <a:latin typeface="Helvetica"/>
                <a:cs typeface="Helvetica"/>
              </a:rPr>
              <a:t>RIKEN RIBF </a:t>
            </a:r>
            <a:r>
              <a:rPr lang="en-US" altLang="ja-JP" sz="2000" dirty="0">
                <a:solidFill>
                  <a:srgbClr val="FF7A05"/>
                </a:solidFill>
                <a:latin typeface="Helvetica"/>
                <a:cs typeface="Helvetica"/>
              </a:rPr>
              <a:t>(in operation)</a:t>
            </a:r>
          </a:p>
          <a:p>
            <a:pPr lvl="0"/>
            <a:r>
              <a:rPr lang="en-US" altLang="ja-JP" sz="2000" dirty="0">
                <a:solidFill>
                  <a:srgbClr val="9735BB">
                    <a:lumMod val="20000"/>
                    <a:lumOff val="80000"/>
                  </a:srgbClr>
                </a:solidFill>
                <a:latin typeface="Helvetica"/>
                <a:cs typeface="Helvetica"/>
              </a:rPr>
              <a:t>	</a:t>
            </a:r>
            <a:endParaRPr lang="en-US" altLang="ja-JP" sz="2000" dirty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38800" y="5664200"/>
            <a:ext cx="331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* </a:t>
            </a:r>
            <a:r>
              <a:rPr kumimoji="1" lang="en-US" altLang="ja-JP" i="1" dirty="0" smtClean="0"/>
              <a:t>e.g. </a:t>
            </a:r>
            <a:r>
              <a:rPr lang="en-US" altLang="ja-JP" dirty="0" smtClean="0"/>
              <a:t>t</a:t>
            </a:r>
            <a:r>
              <a:rPr kumimoji="1" lang="en-US" altLang="ja-JP" dirty="0" smtClean="0"/>
              <a:t>o reach r-process nuclei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63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87376"/>
            <a:ext cx="8612188" cy="520700"/>
          </a:xfrm>
        </p:spPr>
        <p:txBody>
          <a:bodyPr/>
          <a:lstStyle/>
          <a:p>
            <a:pPr algn="l"/>
            <a:r>
              <a:rPr lang="en-US" altLang="ja-JP" sz="2000" dirty="0">
                <a:solidFill>
                  <a:schemeClr val="tx1">
                    <a:lumMod val="65000"/>
                  </a:schemeClr>
                </a:solidFill>
                <a:latin typeface="Helvetica"/>
                <a:ea typeface="ＭＳ Ｐゴシック" charset="0"/>
                <a:cs typeface="Helvetica"/>
              </a:rPr>
              <a:t>Secondary Beam </a:t>
            </a:r>
            <a:r>
              <a:rPr lang="en-US" altLang="ja-JP" sz="2000" dirty="0" smtClean="0">
                <a:solidFill>
                  <a:schemeClr val="tx1">
                    <a:lumMod val="65000"/>
                  </a:schemeClr>
                </a:solidFill>
                <a:latin typeface="Helvetica"/>
                <a:ea typeface="ＭＳ Ｐゴシック" charset="0"/>
                <a:cs typeface="Helvetica"/>
              </a:rPr>
              <a:t>Intensity with primary </a:t>
            </a:r>
            <a:r>
              <a:rPr lang="en-US" altLang="ja-JP" sz="2000" baseline="30000" dirty="0" smtClean="0">
                <a:solidFill>
                  <a:schemeClr val="tx1">
                    <a:lumMod val="65000"/>
                  </a:schemeClr>
                </a:solidFill>
                <a:latin typeface="Helvetica"/>
                <a:ea typeface="ＭＳ Ｐゴシック" charset="0"/>
                <a:cs typeface="Helvetica"/>
              </a:rPr>
              <a:t>48</a:t>
            </a:r>
            <a:r>
              <a:rPr lang="en-US" altLang="ja-JP" sz="2000" dirty="0" smtClean="0">
                <a:solidFill>
                  <a:schemeClr val="tx1">
                    <a:lumMod val="65000"/>
                  </a:schemeClr>
                </a:solidFill>
                <a:latin typeface="Helvetica"/>
                <a:ea typeface="ＭＳ Ｐゴシック" charset="0"/>
                <a:cs typeface="Helvetica"/>
              </a:rPr>
              <a:t>Ca beams</a:t>
            </a:r>
            <a:endParaRPr lang="ja-JP" altLang="en-US" sz="2000" dirty="0">
              <a:solidFill>
                <a:schemeClr val="tx1">
                  <a:lumMod val="65000"/>
                </a:schemeClr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20700" y="1357313"/>
            <a:ext cx="81407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Previous (RIPS</a:t>
            </a:r>
            <a:r>
              <a:rPr lang="en-US" altLang="ja-JP" sz="16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)	achieved 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(</a:t>
            </a:r>
            <a:r>
              <a:rPr lang="en-US" altLang="ja-JP" sz="1600" dirty="0" err="1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BigRIPS</a:t>
            </a:r>
            <a:r>
              <a:rPr lang="en-US" altLang="ja-JP" sz="16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 2009)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</a:t>
            </a:r>
            <a:r>
              <a:rPr lang="en-US" altLang="ja-JP" sz="16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gain</a:t>
            </a:r>
            <a:endParaRPr lang="en-US" altLang="ja-JP" sz="1600" dirty="0">
              <a:solidFill>
                <a:srgbClr val="FFFF00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22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	</a:t>
            </a:r>
            <a:r>
              <a:rPr lang="ja-JP" altLang="en-US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　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6 </a:t>
            </a:r>
            <a:r>
              <a:rPr lang="en-US" altLang="ja-JP" sz="2000" dirty="0" err="1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mcps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10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1,700 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  <a:sym typeface="Wingdings"/>
              </a:rPr>
              <a:t> 3,600 (2012)</a:t>
            </a:r>
            <a:endParaRPr lang="en-US" altLang="ja-JP" sz="2000" dirty="0" smtClean="0">
              <a:solidFill>
                <a:srgbClr val="FFFF00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30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Ne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0.2 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300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	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1,500</a:t>
            </a:r>
            <a:endParaRPr lang="en-US" altLang="ja-JP" sz="2000" dirty="0">
              <a:solidFill>
                <a:srgbClr val="FFFF00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latin typeface="Helvetica"/>
                <a:ea typeface="ＭＳ Ｐゴシック" pitchFamily="-107" charset="-128"/>
                <a:cs typeface="Helvetica"/>
              </a:rPr>
              <a:t>31</a:t>
            </a:r>
            <a:r>
              <a:rPr lang="en-US" altLang="ja-JP" sz="2000" dirty="0">
                <a:latin typeface="Helvetica"/>
                <a:ea typeface="ＭＳ Ｐゴシック" pitchFamily="-107" charset="-128"/>
                <a:cs typeface="Helvetica"/>
              </a:rPr>
              <a:t>Ne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20 c/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4days	10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1.7x10</a:t>
            </a:r>
            <a:r>
              <a:rPr lang="en-US" altLang="ja-JP" sz="2000" baseline="30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5</a:t>
            </a:r>
            <a:endParaRPr lang="en-US" altLang="ja-JP" sz="2000" baseline="30000" dirty="0">
              <a:solidFill>
                <a:srgbClr val="FFFF00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32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Ne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	5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42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Si	</a:t>
            </a:r>
            <a:r>
              <a:rPr lang="ja-JP" altLang="en-US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　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	15 cps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 smtClean="0">
                <a:latin typeface="Helvetica"/>
                <a:ea typeface="ＭＳ Ｐゴシック" pitchFamily="-107" charset="-128"/>
                <a:cs typeface="Helvetica"/>
              </a:rPr>
              <a:t>44</a:t>
            </a:r>
            <a:r>
              <a:rPr lang="en-US" altLang="ja-JP" sz="2000" dirty="0" smtClean="0">
                <a:latin typeface="Helvetica"/>
                <a:ea typeface="ＭＳ Ｐゴシック" pitchFamily="-107" charset="-128"/>
                <a:cs typeface="Helvetica"/>
              </a:rPr>
              <a:t>S</a:t>
            </a:r>
            <a:r>
              <a:rPr lang="en-US" altLang="ja-JP" sz="2000" dirty="0">
                <a:latin typeface="Helvetica"/>
                <a:ea typeface="ＭＳ Ｐゴシック" pitchFamily="-107" charset="-128"/>
                <a:cs typeface="Helvetica"/>
              </a:rPr>
              <a:t>		</a:t>
            </a:r>
            <a:r>
              <a:rPr lang="en-US" altLang="ja-JP" sz="2000" dirty="0" smtClean="0">
                <a:latin typeface="Helvetica"/>
                <a:ea typeface="ＭＳ Ｐゴシック" pitchFamily="-107" charset="-128"/>
                <a:cs typeface="Helvetica"/>
              </a:rPr>
              <a:t>			4x10</a:t>
            </a:r>
            <a:r>
              <a:rPr lang="en-US" altLang="ja-JP" sz="2000" baseline="30000" dirty="0" smtClean="0">
                <a:latin typeface="Helvetica"/>
                <a:ea typeface="ＭＳ Ｐゴシック" pitchFamily="-107" charset="-128"/>
                <a:cs typeface="Helvetica"/>
              </a:rPr>
              <a:t>4</a:t>
            </a:r>
            <a:r>
              <a:rPr lang="en-US" altLang="ja-JP" sz="2000" dirty="0" smtClean="0">
                <a:latin typeface="Helvetica"/>
                <a:ea typeface="ＭＳ Ｐゴシック" pitchFamily="-107" charset="-128"/>
                <a:cs typeface="Helvetica"/>
              </a:rPr>
              <a:t> </a:t>
            </a:r>
            <a:r>
              <a:rPr lang="en-US" altLang="ja-JP" sz="2000" dirty="0">
                <a:latin typeface="Helvetica"/>
                <a:ea typeface="ＭＳ Ｐゴシック" pitchFamily="-107" charset="-128"/>
                <a:cs typeface="Helvetica"/>
              </a:rPr>
              <a:t>cps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</a:p>
        </p:txBody>
      </p:sp>
      <p:sp>
        <p:nvSpPr>
          <p:cNvPr id="83971" name="テキスト ボックス 3"/>
          <p:cNvSpPr txBox="1">
            <a:spLocks noChangeArrowheads="1"/>
          </p:cNvSpPr>
          <p:nvPr/>
        </p:nvSpPr>
        <p:spPr bwMode="auto">
          <a:xfrm>
            <a:off x="8535988" y="6550025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8BAB7D"/>
                </a:solidFill>
                <a:latin typeface="Helvetica" charset="0"/>
                <a:cs typeface="Helvetica" charset="0"/>
              </a:rPr>
              <a:t>Aoi</a:t>
            </a:r>
            <a:endParaRPr lang="ja-JP" altLang="en-US" sz="1400">
              <a:solidFill>
                <a:srgbClr val="8BAB7D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23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Intensity increase at RIKEN RIBF  --- old (1990-) </a:t>
            </a:r>
            <a:r>
              <a:rPr lang="en-US" altLang="ja-JP" sz="1800" i="1" dirty="0" err="1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v.s</a:t>
            </a:r>
            <a:r>
              <a:rPr lang="en-US" altLang="ja-JP" sz="1800" i="1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. </a:t>
            </a: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new (2007-) facility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図形グループ 31"/>
          <p:cNvGrpSpPr/>
          <p:nvPr/>
        </p:nvGrpSpPr>
        <p:grpSpPr>
          <a:xfrm>
            <a:off x="-52346" y="1660047"/>
            <a:ext cx="9262164" cy="4154224"/>
            <a:chOff x="0" y="1358900"/>
            <a:chExt cx="9262164" cy="4154224"/>
          </a:xfrm>
        </p:grpSpPr>
        <p:pic>
          <p:nvPicPr>
            <p:cNvPr id="33" name="図 32" descr="birdfig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8900"/>
              <a:ext cx="9144000" cy="4120896"/>
            </a:xfrm>
            <a:prstGeom prst="rect">
              <a:avLst/>
            </a:prstGeom>
          </p:spPr>
        </p:pic>
        <p:sp>
          <p:nvSpPr>
            <p:cNvPr id="34" name="正方形/長方形 33"/>
            <p:cNvSpPr/>
            <p:nvPr/>
          </p:nvSpPr>
          <p:spPr>
            <a:xfrm>
              <a:off x="8280400" y="4495800"/>
              <a:ext cx="423333" cy="160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25"/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145302" y="4411133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7586871" y="1444381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954867" y="5267590"/>
              <a:ext cx="651933" cy="2455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25"/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2887134" y="5221054"/>
              <a:ext cx="6120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(R&amp;D)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2133600" y="533404"/>
            <a:ext cx="632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 anchor="ctr"/>
          <a:lstStyle/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Times"/>
              <a:ea typeface="Osaka"/>
              <a:cs typeface="Osaka"/>
            </a:endParaRPr>
          </a:p>
        </p:txBody>
      </p:sp>
      <p:sp>
        <p:nvSpPr>
          <p:cNvPr id="139267" name="Text Box 5"/>
          <p:cNvSpPr txBox="1">
            <a:spLocks noChangeArrowheads="1"/>
          </p:cNvSpPr>
          <p:nvPr/>
        </p:nvSpPr>
        <p:spPr bwMode="auto">
          <a:xfrm>
            <a:off x="304801" y="508007"/>
            <a:ext cx="8329760" cy="7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CC00CF"/>
                </a:solidFill>
                <a:latin typeface="Helvetica" charset="0"/>
                <a:cs typeface="Helvetica" charset="0"/>
              </a:rPr>
              <a:t>RIBF</a:t>
            </a: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 – a new generation RIB facility in operation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	with world highest capability of providing RI beams in coming years!</a:t>
            </a:r>
            <a:endParaRPr lang="en-US" altLang="ja-JP" sz="20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68" name="Text Box 13"/>
          <p:cNvSpPr txBox="1">
            <a:spLocks noChangeArrowheads="1"/>
          </p:cNvSpPr>
          <p:nvPr/>
        </p:nvSpPr>
        <p:spPr bwMode="auto">
          <a:xfrm>
            <a:off x="7144853" y="5846814"/>
            <a:ext cx="1506537" cy="646113"/>
          </a:xfrm>
          <a:prstGeom prst="rect">
            <a:avLst/>
          </a:prstGeom>
          <a:solidFill>
            <a:srgbClr val="BFBFBF"/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DA0EA5"/>
                </a:solidFill>
                <a:cs typeface="Arial" charset="0"/>
              </a:rPr>
              <a:t>experimental 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DA0EA5"/>
                </a:solidFill>
                <a:cs typeface="Arial" charset="0"/>
              </a:rPr>
              <a:t>equipment</a:t>
            </a:r>
            <a:endParaRPr lang="en-US" altLang="ja-JP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9" name="Text Box 12"/>
          <p:cNvSpPr txBox="1">
            <a:spLocks noChangeArrowheads="1"/>
          </p:cNvSpPr>
          <p:nvPr/>
        </p:nvSpPr>
        <p:spPr bwMode="auto">
          <a:xfrm>
            <a:off x="4431437" y="5603007"/>
            <a:ext cx="2122488" cy="646113"/>
          </a:xfrm>
          <a:prstGeom prst="rect">
            <a:avLst/>
          </a:prstGeom>
          <a:solidFill>
            <a:srgbClr val="BFBFBF"/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8C1816"/>
                </a:solidFill>
              </a:rPr>
              <a:t>345 MeV/nucleon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8C1816"/>
                </a:solidFill>
              </a:rPr>
              <a:t>      up to U (2006-)</a:t>
            </a:r>
          </a:p>
        </p:txBody>
      </p:sp>
      <p:sp>
        <p:nvSpPr>
          <p:cNvPr id="139270" name="Text Box 11"/>
          <p:cNvSpPr txBox="1">
            <a:spLocks noChangeArrowheads="1"/>
          </p:cNvSpPr>
          <p:nvPr/>
        </p:nvSpPr>
        <p:spPr bwMode="auto">
          <a:xfrm>
            <a:off x="76910" y="5700189"/>
            <a:ext cx="2757880" cy="650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3E5300"/>
                </a:solidFill>
              </a:rPr>
              <a:t>135 MeV/nucleon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3E5300"/>
                </a:solidFill>
              </a:rPr>
              <a:t>     for light nuclei (1986-)</a:t>
            </a:r>
          </a:p>
        </p:txBody>
      </p:sp>
      <p:sp>
        <p:nvSpPr>
          <p:cNvPr id="139271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RIKEN RIBF (RI Beam Factory)  --  </a:t>
            </a:r>
            <a:r>
              <a:rPr lang="en-US" altLang="ja-JP" sz="1800" dirty="0">
                <a:solidFill>
                  <a:srgbClr val="FFFF00"/>
                </a:solidFill>
                <a:latin typeface="Helvetica" charset="0"/>
                <a:cs typeface="Helvetica" charset="0"/>
              </a:rPr>
              <a:t>fragmentation-based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RI </a:t>
            </a:r>
            <a:r>
              <a:rPr lang="en-US" altLang="ja-JP" sz="1800" dirty="0" err="1">
                <a:solidFill>
                  <a:srgbClr val="FFFFFF"/>
                </a:solidFill>
                <a:latin typeface="Helvetica" charset="0"/>
                <a:cs typeface="Helvetica" charset="0"/>
              </a:rPr>
              <a:t>bems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(1990- / 2007-)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72" name="テキスト ボックス 11"/>
          <p:cNvSpPr txBox="1">
            <a:spLocks noChangeArrowheads="1"/>
          </p:cNvSpPr>
          <p:nvPr/>
        </p:nvSpPr>
        <p:spPr bwMode="auto">
          <a:xfrm>
            <a:off x="244282" y="5396929"/>
            <a:ext cx="883036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595959"/>
                </a:solidFill>
                <a:latin typeface="Helvetica" charset="0"/>
                <a:cs typeface="Helvetica" charset="0"/>
              </a:rPr>
              <a:t>160 M$</a:t>
            </a:r>
            <a:endParaRPr lang="ja-JP" altLang="en-US" sz="1600" dirty="0">
              <a:solidFill>
                <a:srgbClr val="595959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73" name="テキスト ボックス 12"/>
          <p:cNvSpPr txBox="1">
            <a:spLocks noChangeArrowheads="1"/>
          </p:cNvSpPr>
          <p:nvPr/>
        </p:nvSpPr>
        <p:spPr bwMode="auto">
          <a:xfrm>
            <a:off x="5670889" y="5297491"/>
            <a:ext cx="883036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595959"/>
                </a:solidFill>
                <a:latin typeface="Helvetica" charset="0"/>
                <a:cs typeface="Helvetica" charset="0"/>
              </a:rPr>
              <a:t>400 M$</a:t>
            </a:r>
            <a:endParaRPr lang="ja-JP" altLang="en-US" sz="1600" dirty="0">
              <a:solidFill>
                <a:srgbClr val="595959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11" name="図形グループ 10"/>
          <p:cNvGrpSpPr>
            <a:grpSpLocks/>
          </p:cNvGrpSpPr>
          <p:nvPr/>
        </p:nvGrpSpPr>
        <p:grpSpPr bwMode="auto">
          <a:xfrm>
            <a:off x="304801" y="1495303"/>
            <a:ext cx="2116138" cy="2659063"/>
            <a:chOff x="304800" y="2082800"/>
            <a:chExt cx="2115971" cy="2658534"/>
          </a:xfrm>
        </p:grpSpPr>
        <p:sp>
          <p:nvSpPr>
            <p:cNvPr id="2" name="円/楕円 1"/>
            <p:cNvSpPr/>
            <p:nvPr/>
          </p:nvSpPr>
          <p:spPr>
            <a:xfrm>
              <a:off x="1338181" y="3860446"/>
              <a:ext cx="879406" cy="88088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cxnSp>
          <p:nvCxnSpPr>
            <p:cNvPr id="7" name="直線矢印コネクタ 6"/>
            <p:cNvCxnSpPr/>
            <p:nvPr/>
          </p:nvCxnSpPr>
          <p:spPr>
            <a:xfrm>
              <a:off x="927051" y="2704976"/>
              <a:ext cx="660348" cy="1218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281" name="テキスト ボックス 8"/>
            <p:cNvSpPr txBox="1">
              <a:spLocks noChangeArrowheads="1"/>
            </p:cNvSpPr>
            <p:nvPr/>
          </p:nvSpPr>
          <p:spPr bwMode="auto">
            <a:xfrm>
              <a:off x="304800" y="2082800"/>
              <a:ext cx="21159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srgbClr val="FF0000"/>
                  </a:solidFill>
                </a:rPr>
                <a:t>RIPS (1990-)</a:t>
              </a:r>
            </a:p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srgbClr val="FF0000"/>
                  </a:solidFill>
                </a:rPr>
                <a:t>  ~50 MeV/nucleon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図形グループ 11"/>
          <p:cNvGrpSpPr>
            <a:grpSpLocks/>
          </p:cNvGrpSpPr>
          <p:nvPr/>
        </p:nvGrpSpPr>
        <p:grpSpPr bwMode="auto">
          <a:xfrm>
            <a:off x="2616210" y="1215893"/>
            <a:ext cx="3698875" cy="3938588"/>
            <a:chOff x="2616200" y="1803400"/>
            <a:chExt cx="3699399" cy="3939158"/>
          </a:xfrm>
        </p:grpSpPr>
        <p:sp>
          <p:nvSpPr>
            <p:cNvPr id="3" name="円/楕円 2"/>
            <p:cNvSpPr/>
            <p:nvPr/>
          </p:nvSpPr>
          <p:spPr>
            <a:xfrm rot="20358605">
              <a:off x="4110250" y="4680366"/>
              <a:ext cx="2205349" cy="106219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>
              <a:off x="3873678" y="2438492"/>
              <a:ext cx="1270180" cy="22482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278" name="テキスト ボックス 21"/>
            <p:cNvSpPr txBox="1">
              <a:spLocks noChangeArrowheads="1"/>
            </p:cNvSpPr>
            <p:nvPr/>
          </p:nvSpPr>
          <p:spPr bwMode="auto">
            <a:xfrm>
              <a:off x="2616200" y="1803400"/>
              <a:ext cx="22443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BigRIPS (2007-)</a:t>
              </a:r>
            </a:p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  ~200 MeV/nucleon</a:t>
              </a:r>
              <a:endParaRPr lang="ja-JP" altLang="en-US" sz="1800">
                <a:solidFill>
                  <a:srgbClr val="FF0000"/>
                </a:solidFill>
              </a:endParaRPr>
            </a:p>
          </p:txBody>
        </p:sp>
      </p:grp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June 2013</a:t>
            </a: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INPC</a:t>
            </a:r>
            <a:endParaRPr lang="en-US" altLang="ja-JP"/>
          </a:p>
        </p:txBody>
      </p:sp>
      <p:pic>
        <p:nvPicPr>
          <p:cNvPr id="28" name="Picture 61" descr="記念写真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21" y="2980840"/>
            <a:ext cx="3353858" cy="22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テキスト ボックス 34"/>
          <p:cNvSpPr txBox="1">
            <a:spLocks noChangeArrowheads="1"/>
          </p:cNvSpPr>
          <p:nvPr/>
        </p:nvSpPr>
        <p:spPr bwMode="auto">
          <a:xfrm>
            <a:off x="3415242" y="4479178"/>
            <a:ext cx="1016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FFFFFF"/>
                </a:solidFill>
                <a:latin typeface="Calibri" charset="0"/>
              </a:rPr>
              <a:t>SRC (8300 t) </a:t>
            </a:r>
            <a:endParaRPr lang="ja-JP" altLang="en-US" sz="1800" dirty="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91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図形グループ 31"/>
          <p:cNvGrpSpPr/>
          <p:nvPr/>
        </p:nvGrpSpPr>
        <p:grpSpPr>
          <a:xfrm>
            <a:off x="-52346" y="1660047"/>
            <a:ext cx="9262164" cy="4154224"/>
            <a:chOff x="0" y="1358900"/>
            <a:chExt cx="9262164" cy="4154224"/>
          </a:xfrm>
        </p:grpSpPr>
        <p:pic>
          <p:nvPicPr>
            <p:cNvPr id="33" name="図 32" descr="birdfig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8900"/>
              <a:ext cx="9144000" cy="4120896"/>
            </a:xfrm>
            <a:prstGeom prst="rect">
              <a:avLst/>
            </a:prstGeom>
          </p:spPr>
        </p:pic>
        <p:sp>
          <p:nvSpPr>
            <p:cNvPr id="34" name="正方形/長方形 33"/>
            <p:cNvSpPr/>
            <p:nvPr/>
          </p:nvSpPr>
          <p:spPr>
            <a:xfrm>
              <a:off x="8280400" y="4495800"/>
              <a:ext cx="423333" cy="160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25"/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145302" y="4411133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7586871" y="1444381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954867" y="5267590"/>
              <a:ext cx="651933" cy="2455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25"/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2887134" y="5221054"/>
              <a:ext cx="6120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(R&amp;D)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2133600" y="533404"/>
            <a:ext cx="632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 anchor="ctr"/>
          <a:lstStyle/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Times"/>
              <a:ea typeface="Osaka"/>
              <a:cs typeface="Osaka"/>
            </a:endParaRPr>
          </a:p>
        </p:txBody>
      </p:sp>
      <p:sp>
        <p:nvSpPr>
          <p:cNvPr id="139267" name="Text Box 5"/>
          <p:cNvSpPr txBox="1">
            <a:spLocks noChangeArrowheads="1"/>
          </p:cNvSpPr>
          <p:nvPr/>
        </p:nvSpPr>
        <p:spPr bwMode="auto">
          <a:xfrm>
            <a:off x="304801" y="508007"/>
            <a:ext cx="8329760" cy="7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CC00CF"/>
                </a:solidFill>
                <a:latin typeface="Helvetica" charset="0"/>
                <a:cs typeface="Helvetica" charset="0"/>
              </a:rPr>
              <a:t>RIBF</a:t>
            </a: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 – a new generation RIB facility in operation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	with world highest capability of providing RI beams in coming years!</a:t>
            </a:r>
            <a:endParaRPr lang="en-US" altLang="ja-JP" sz="20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68" name="Text Box 13"/>
          <p:cNvSpPr txBox="1">
            <a:spLocks noChangeArrowheads="1"/>
          </p:cNvSpPr>
          <p:nvPr/>
        </p:nvSpPr>
        <p:spPr bwMode="auto">
          <a:xfrm>
            <a:off x="7144853" y="5846814"/>
            <a:ext cx="1506537" cy="646113"/>
          </a:xfrm>
          <a:prstGeom prst="rect">
            <a:avLst/>
          </a:prstGeom>
          <a:solidFill>
            <a:srgbClr val="BFBFBF"/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DA0EA5"/>
                </a:solidFill>
                <a:cs typeface="Arial" charset="0"/>
              </a:rPr>
              <a:t>experimental 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DA0EA5"/>
                </a:solidFill>
                <a:cs typeface="Arial" charset="0"/>
              </a:rPr>
              <a:t>equipment</a:t>
            </a:r>
            <a:endParaRPr lang="en-US" altLang="ja-JP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9" name="Text Box 12"/>
          <p:cNvSpPr txBox="1">
            <a:spLocks noChangeArrowheads="1"/>
          </p:cNvSpPr>
          <p:nvPr/>
        </p:nvSpPr>
        <p:spPr bwMode="auto">
          <a:xfrm>
            <a:off x="4431437" y="5603007"/>
            <a:ext cx="2122488" cy="646113"/>
          </a:xfrm>
          <a:prstGeom prst="rect">
            <a:avLst/>
          </a:prstGeom>
          <a:solidFill>
            <a:srgbClr val="BFBFBF"/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8C1816"/>
                </a:solidFill>
              </a:rPr>
              <a:t>345 MeV/nucleon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8C1816"/>
                </a:solidFill>
              </a:rPr>
              <a:t>      up to U (2006-)</a:t>
            </a:r>
          </a:p>
        </p:txBody>
      </p:sp>
      <p:sp>
        <p:nvSpPr>
          <p:cNvPr id="139270" name="Text Box 11"/>
          <p:cNvSpPr txBox="1">
            <a:spLocks noChangeArrowheads="1"/>
          </p:cNvSpPr>
          <p:nvPr/>
        </p:nvSpPr>
        <p:spPr bwMode="auto">
          <a:xfrm>
            <a:off x="76910" y="5700189"/>
            <a:ext cx="2757880" cy="650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3E5300"/>
                </a:solidFill>
              </a:rPr>
              <a:t>135 MeV/nucleon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3E5300"/>
                </a:solidFill>
              </a:rPr>
              <a:t>     for light nuclei (1986-)</a:t>
            </a:r>
          </a:p>
        </p:txBody>
      </p:sp>
      <p:sp>
        <p:nvSpPr>
          <p:cNvPr id="139271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RIKEN RIBF (RI Beam Factory)  --  </a:t>
            </a:r>
            <a:r>
              <a:rPr lang="en-US" altLang="ja-JP" sz="1800" dirty="0">
                <a:solidFill>
                  <a:srgbClr val="FFFF00"/>
                </a:solidFill>
                <a:latin typeface="Helvetica" charset="0"/>
                <a:cs typeface="Helvetica" charset="0"/>
              </a:rPr>
              <a:t>fragmentation-based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RI </a:t>
            </a:r>
            <a:r>
              <a:rPr lang="en-US" altLang="ja-JP" sz="1800" dirty="0" err="1">
                <a:solidFill>
                  <a:srgbClr val="FFFFFF"/>
                </a:solidFill>
                <a:latin typeface="Helvetica" charset="0"/>
                <a:cs typeface="Helvetica" charset="0"/>
              </a:rPr>
              <a:t>bems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(1990- / 2007-)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72" name="テキスト ボックス 11"/>
          <p:cNvSpPr txBox="1">
            <a:spLocks noChangeArrowheads="1"/>
          </p:cNvSpPr>
          <p:nvPr/>
        </p:nvSpPr>
        <p:spPr bwMode="auto">
          <a:xfrm>
            <a:off x="244282" y="5396929"/>
            <a:ext cx="883036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595959"/>
                </a:solidFill>
                <a:latin typeface="Helvetica" charset="0"/>
                <a:cs typeface="Helvetica" charset="0"/>
              </a:rPr>
              <a:t>160 M$</a:t>
            </a:r>
            <a:endParaRPr lang="ja-JP" altLang="en-US" sz="1600" dirty="0">
              <a:solidFill>
                <a:srgbClr val="595959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73" name="テキスト ボックス 12"/>
          <p:cNvSpPr txBox="1">
            <a:spLocks noChangeArrowheads="1"/>
          </p:cNvSpPr>
          <p:nvPr/>
        </p:nvSpPr>
        <p:spPr bwMode="auto">
          <a:xfrm>
            <a:off x="5670889" y="5297491"/>
            <a:ext cx="883036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595959"/>
                </a:solidFill>
                <a:latin typeface="Helvetica" charset="0"/>
                <a:cs typeface="Helvetica" charset="0"/>
              </a:rPr>
              <a:t>400 M$</a:t>
            </a:r>
            <a:endParaRPr lang="ja-JP" altLang="en-US" sz="1600" dirty="0">
              <a:solidFill>
                <a:srgbClr val="595959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11" name="図形グループ 10"/>
          <p:cNvGrpSpPr>
            <a:grpSpLocks/>
          </p:cNvGrpSpPr>
          <p:nvPr/>
        </p:nvGrpSpPr>
        <p:grpSpPr bwMode="auto">
          <a:xfrm>
            <a:off x="304801" y="1495303"/>
            <a:ext cx="2116138" cy="2659063"/>
            <a:chOff x="304800" y="2082800"/>
            <a:chExt cx="2115971" cy="2658534"/>
          </a:xfrm>
        </p:grpSpPr>
        <p:sp>
          <p:nvSpPr>
            <p:cNvPr id="2" name="円/楕円 1"/>
            <p:cNvSpPr/>
            <p:nvPr/>
          </p:nvSpPr>
          <p:spPr>
            <a:xfrm>
              <a:off x="1338181" y="3860446"/>
              <a:ext cx="879406" cy="88088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cxnSp>
          <p:nvCxnSpPr>
            <p:cNvPr id="7" name="直線矢印コネクタ 6"/>
            <p:cNvCxnSpPr/>
            <p:nvPr/>
          </p:nvCxnSpPr>
          <p:spPr>
            <a:xfrm>
              <a:off x="927051" y="2704976"/>
              <a:ext cx="660348" cy="1218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281" name="テキスト ボックス 8"/>
            <p:cNvSpPr txBox="1">
              <a:spLocks noChangeArrowheads="1"/>
            </p:cNvSpPr>
            <p:nvPr/>
          </p:nvSpPr>
          <p:spPr bwMode="auto">
            <a:xfrm>
              <a:off x="304800" y="2082800"/>
              <a:ext cx="21159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srgbClr val="FF0000"/>
                  </a:solidFill>
                </a:rPr>
                <a:t>RIPS (1990-)</a:t>
              </a:r>
            </a:p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srgbClr val="FF0000"/>
                  </a:solidFill>
                </a:rPr>
                <a:t>  ~50 MeV/nucleon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図形グループ 11"/>
          <p:cNvGrpSpPr>
            <a:grpSpLocks/>
          </p:cNvGrpSpPr>
          <p:nvPr/>
        </p:nvGrpSpPr>
        <p:grpSpPr bwMode="auto">
          <a:xfrm>
            <a:off x="2616210" y="1215893"/>
            <a:ext cx="3698875" cy="3938588"/>
            <a:chOff x="2616200" y="1803400"/>
            <a:chExt cx="3699399" cy="3939158"/>
          </a:xfrm>
        </p:grpSpPr>
        <p:sp>
          <p:nvSpPr>
            <p:cNvPr id="3" name="円/楕円 2"/>
            <p:cNvSpPr/>
            <p:nvPr/>
          </p:nvSpPr>
          <p:spPr>
            <a:xfrm rot="20358605">
              <a:off x="4110250" y="4680366"/>
              <a:ext cx="2205349" cy="106219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>
              <a:off x="3873678" y="2438492"/>
              <a:ext cx="1270180" cy="22482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278" name="テキスト ボックス 21"/>
            <p:cNvSpPr txBox="1">
              <a:spLocks noChangeArrowheads="1"/>
            </p:cNvSpPr>
            <p:nvPr/>
          </p:nvSpPr>
          <p:spPr bwMode="auto">
            <a:xfrm>
              <a:off x="2616200" y="1803400"/>
              <a:ext cx="22443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BigRIPS (2007-)</a:t>
              </a:r>
            </a:p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  ~200 MeV/nucleon</a:t>
              </a:r>
              <a:endParaRPr lang="ja-JP" altLang="en-US" sz="1800">
                <a:solidFill>
                  <a:srgbClr val="FF0000"/>
                </a:solidFill>
              </a:endParaRPr>
            </a:p>
          </p:txBody>
        </p:sp>
      </p:grp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June 2013</a:t>
            </a: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INPC</a:t>
            </a:r>
            <a:endParaRPr lang="en-US" altLang="ja-JP"/>
          </a:p>
        </p:txBody>
      </p:sp>
      <p:sp>
        <p:nvSpPr>
          <p:cNvPr id="29" name="テキスト ボックス 34"/>
          <p:cNvSpPr txBox="1">
            <a:spLocks noChangeArrowheads="1"/>
          </p:cNvSpPr>
          <p:nvPr/>
        </p:nvSpPr>
        <p:spPr bwMode="auto">
          <a:xfrm>
            <a:off x="3415242" y="4479178"/>
            <a:ext cx="1016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FFFFFF"/>
                </a:solidFill>
                <a:latin typeface="Calibri" charset="0"/>
              </a:rPr>
              <a:t>SRC (8300 t) </a:t>
            </a:r>
            <a:endParaRPr lang="ja-JP" altLang="en-US" sz="1800" dirty="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41" name="直線矢印コネクタ 12"/>
          <p:cNvCxnSpPr>
            <a:cxnSpLocks noChangeShapeType="1"/>
          </p:cNvCxnSpPr>
          <p:nvPr/>
        </p:nvCxnSpPr>
        <p:spPr bwMode="auto">
          <a:xfrm>
            <a:off x="3967370" y="3204926"/>
            <a:ext cx="18842" cy="237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直線コネクタ 14"/>
          <p:cNvCxnSpPr>
            <a:cxnSpLocks noChangeShapeType="1"/>
          </p:cNvCxnSpPr>
          <p:nvPr/>
        </p:nvCxnSpPr>
        <p:spPr bwMode="auto">
          <a:xfrm flipH="1">
            <a:off x="2590802" y="2247900"/>
            <a:ext cx="812798" cy="2159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" name="図形グループ 17"/>
          <p:cNvGrpSpPr/>
          <p:nvPr/>
        </p:nvGrpSpPr>
        <p:grpSpPr>
          <a:xfrm>
            <a:off x="3748379" y="357859"/>
            <a:ext cx="5283200" cy="6316663"/>
            <a:chOff x="393700" y="317500"/>
            <a:chExt cx="5283200" cy="6316663"/>
          </a:xfrm>
        </p:grpSpPr>
        <p:sp>
          <p:nvSpPr>
            <p:cNvPr id="46" name="正方形/長方形 45"/>
            <p:cNvSpPr/>
            <p:nvPr/>
          </p:nvSpPr>
          <p:spPr>
            <a:xfrm>
              <a:off x="393700" y="317500"/>
              <a:ext cx="5283200" cy="6316663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7" name="図形グループ 16"/>
            <p:cNvGrpSpPr/>
            <p:nvPr/>
          </p:nvGrpSpPr>
          <p:grpSpPr>
            <a:xfrm>
              <a:off x="533400" y="560388"/>
              <a:ext cx="5029200" cy="6073775"/>
              <a:chOff x="533400" y="560388"/>
              <a:chExt cx="5029200" cy="6073775"/>
            </a:xfrm>
          </p:grpSpPr>
          <p:sp>
            <p:nvSpPr>
              <p:cNvPr id="48" name="テキスト ボックス 5"/>
              <p:cNvSpPr txBox="1">
                <a:spLocks noChangeArrowheads="1"/>
              </p:cNvSpPr>
              <p:nvPr/>
            </p:nvSpPr>
            <p:spPr bwMode="auto">
              <a:xfrm>
                <a:off x="2311400" y="4406900"/>
                <a:ext cx="3048000" cy="70788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ja-JP" sz="2000" dirty="0"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rPr>
                  <a:t>Max. beam power: 7 </a:t>
                </a:r>
                <a:r>
                  <a:rPr lang="en-US" altLang="ja-JP" sz="2000" dirty="0" smtClean="0"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rPr>
                  <a:t>kW</a:t>
                </a:r>
              </a:p>
              <a:p>
                <a:pPr>
                  <a:defRPr/>
                </a:pPr>
                <a:r>
                  <a:rPr lang="en-US" altLang="ja-JP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rPr>
                  <a:t> </a:t>
                </a:r>
                <a:r>
                  <a:rPr lang="en-US" altLang="ja-JP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  <a:sym typeface="Wingdings"/>
                  </a:rPr>
                  <a:t> ~20 kW by 2015</a:t>
                </a:r>
                <a:endParaRPr lang="en-US" altLang="ja-JP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pic>
            <p:nvPicPr>
              <p:cNvPr id="49" name="図 2" descr="int_graph_w_tgt1304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385888"/>
                <a:ext cx="5029200" cy="4786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152"/>
              <p:cNvSpPr>
                <a:spLocks noChangeArrowheads="1"/>
              </p:cNvSpPr>
              <p:nvPr/>
            </p:nvSpPr>
            <p:spPr bwMode="auto">
              <a:xfrm>
                <a:off x="1096281" y="560388"/>
                <a:ext cx="4454507" cy="800219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b="1" dirty="0">
                    <a:solidFill>
                      <a:srgbClr val="A00000"/>
                    </a:solidFill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rPr>
                  <a:t>Evolution of beam intensities at </a:t>
                </a:r>
                <a:r>
                  <a:rPr lang="en-US" altLang="ja-JP" b="1" dirty="0" smtClean="0">
                    <a:solidFill>
                      <a:srgbClr val="A00000"/>
                    </a:solidFill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rPr>
                  <a:t>RIBF</a:t>
                </a:r>
              </a:p>
              <a:p>
                <a:pPr lvl="0"/>
                <a:r>
                  <a:rPr lang="en-US" altLang="ja-JP" sz="1400" dirty="0" err="1">
                    <a:solidFill>
                      <a:srgbClr val="000000"/>
                    </a:solidFill>
                  </a:rPr>
                  <a:t>Okuno</a:t>
                </a:r>
                <a:r>
                  <a:rPr lang="en-US" altLang="ja-JP" sz="1400" dirty="0">
                    <a:solidFill>
                      <a:srgbClr val="000000"/>
                    </a:solidFill>
                  </a:rPr>
                  <a:t>, </a:t>
                </a:r>
                <a:r>
                  <a:rPr lang="en-US" altLang="ja-JP" sz="1400" dirty="0" err="1">
                    <a:solidFill>
                      <a:srgbClr val="000000"/>
                    </a:solidFill>
                  </a:rPr>
                  <a:t>Fukunishi</a:t>
                </a:r>
                <a:r>
                  <a:rPr lang="en-US" altLang="ja-JP" sz="1400" dirty="0">
                    <a:solidFill>
                      <a:srgbClr val="000000"/>
                    </a:solidFill>
                  </a:rPr>
                  <a:t>, </a:t>
                </a:r>
                <a:r>
                  <a:rPr lang="en-US" altLang="ja-JP" sz="1400" dirty="0" err="1">
                    <a:solidFill>
                      <a:srgbClr val="000000"/>
                    </a:solidFill>
                  </a:rPr>
                  <a:t>Kamigaito</a:t>
                </a:r>
                <a:r>
                  <a:rPr lang="en-US" altLang="ja-JP" sz="1400" dirty="0">
                    <a:solidFill>
                      <a:srgbClr val="000000"/>
                    </a:solidFill>
                  </a:rPr>
                  <a:t>, </a:t>
                </a:r>
              </a:p>
              <a:p>
                <a:pPr lvl="0"/>
                <a:r>
                  <a:rPr lang="en-US" altLang="ja-JP" sz="1400" dirty="0" err="1">
                    <a:solidFill>
                      <a:srgbClr val="000000"/>
                    </a:solidFill>
                  </a:rPr>
                  <a:t>Prog</a:t>
                </a:r>
                <a:r>
                  <a:rPr lang="en-US" altLang="ja-JP" sz="1400" dirty="0">
                    <a:solidFill>
                      <a:srgbClr val="000000"/>
                    </a:solidFill>
                  </a:rPr>
                  <a:t>. </a:t>
                </a:r>
                <a:r>
                  <a:rPr lang="en-US" altLang="ja-JP" sz="1400" dirty="0" err="1">
                    <a:solidFill>
                      <a:srgbClr val="000000"/>
                    </a:solidFill>
                  </a:rPr>
                  <a:t>Theor</a:t>
                </a:r>
                <a:r>
                  <a:rPr lang="en-US" altLang="ja-JP" sz="1400" dirty="0">
                    <a:solidFill>
                      <a:srgbClr val="000000"/>
                    </a:solidFill>
                  </a:rPr>
                  <a:t>. Exp. Phys. 03C002 (2012)</a:t>
                </a:r>
                <a:r>
                  <a:rPr lang="en-US" altLang="ja-JP" sz="1400" dirty="0" smtClean="0">
                    <a:solidFill>
                      <a:srgbClr val="000000"/>
                    </a:solidFill>
                  </a:rPr>
                  <a:t>.</a:t>
                </a:r>
                <a:endParaRPr lang="en-US" altLang="ja-JP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テキスト ボックス 5"/>
              <p:cNvSpPr txBox="1">
                <a:spLocks noChangeArrowheads="1"/>
              </p:cNvSpPr>
              <p:nvPr/>
            </p:nvSpPr>
            <p:spPr bwMode="auto">
              <a:xfrm>
                <a:off x="4478374" y="2903971"/>
                <a:ext cx="1043876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 dirty="0">
                    <a:solidFill>
                      <a:srgbClr val="0000FF"/>
                    </a:solidFill>
                    <a:latin typeface="Helvetica"/>
                    <a:cs typeface="Helvetica"/>
                  </a:rPr>
                  <a:t>10</a:t>
                </a:r>
                <a:r>
                  <a:rPr lang="en-US" altLang="ja-JP" sz="1800" baseline="30000" dirty="0">
                    <a:solidFill>
                      <a:srgbClr val="0000FF"/>
                    </a:solidFill>
                    <a:latin typeface="Helvetica"/>
                    <a:cs typeface="Helvetica"/>
                  </a:rPr>
                  <a:t>11</a:t>
                </a:r>
                <a:r>
                  <a:rPr lang="en-US" altLang="ja-JP" sz="1800" dirty="0">
                    <a:solidFill>
                      <a:srgbClr val="0000FF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altLang="ja-JP" sz="1800" dirty="0" err="1">
                    <a:solidFill>
                      <a:srgbClr val="0000FF"/>
                    </a:solidFill>
                    <a:latin typeface="Helvetica"/>
                    <a:cs typeface="Helvetica"/>
                  </a:rPr>
                  <a:t>pps</a:t>
                </a:r>
                <a:endParaRPr lang="ja-JP" altLang="en-US" sz="1800" dirty="0">
                  <a:solidFill>
                    <a:srgbClr val="0000FF"/>
                  </a:solidFill>
                  <a:latin typeface="Helvetica"/>
                  <a:cs typeface="Helvetica"/>
                </a:endParaRPr>
              </a:p>
            </p:txBody>
          </p:sp>
          <p:cxnSp>
            <p:nvCxnSpPr>
              <p:cNvPr id="52" name="直線矢印コネクタ 12"/>
              <p:cNvCxnSpPr>
                <a:cxnSpLocks noChangeShapeType="1"/>
              </p:cNvCxnSpPr>
              <p:nvPr/>
            </p:nvCxnSpPr>
            <p:spPr bwMode="auto">
              <a:xfrm rot="10800000">
                <a:off x="3986212" y="3205162"/>
                <a:ext cx="457200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直線コネクタ 14"/>
              <p:cNvCxnSpPr>
                <a:cxnSpLocks noChangeShapeType="1"/>
              </p:cNvCxnSpPr>
              <p:nvPr/>
            </p:nvCxnSpPr>
            <p:spPr bwMode="auto">
              <a:xfrm flipH="1">
                <a:off x="2590802" y="2247900"/>
                <a:ext cx="812798" cy="21590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4" name="テキスト ボックス 12"/>
              <p:cNvSpPr txBox="1">
                <a:spLocks noChangeArrowheads="1"/>
              </p:cNvSpPr>
              <p:nvPr/>
            </p:nvSpPr>
            <p:spPr bwMode="auto">
              <a:xfrm>
                <a:off x="2590800" y="6172200"/>
                <a:ext cx="81280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/>
                  <a:t>Year</a:t>
                </a:r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7214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20" y="6283384"/>
            <a:ext cx="253440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0" y="979303"/>
            <a:ext cx="738720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81280" y="5972307"/>
            <a:ext cx="3918240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414468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kumimoji="0" lang="en-GB" altLang="ja-JP" sz="1100" b="1">
                <a:latin typeface="Arial" charset="0"/>
              </a:rPr>
              <a:t>Motobayashi T , and Sakurai H Prog. Theor. Exp. Phys. 2012;2012:03C001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414468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kumimoji="0" lang="en-GB" altLang="ja-JP" sz="900">
                <a:latin typeface="Arial" charset="0"/>
              </a:rPr>
              <a:t>© The Author(s) 2012. Published by Oxford University Press on behalf of the Physical Society of Japan.</a:t>
            </a:r>
          </a:p>
        </p:txBody>
      </p:sp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62720" y="1019127"/>
            <a:ext cx="5807880" cy="78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414468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kumimoji="0" lang="en-US" altLang="ja-JP" sz="1500" dirty="0">
                <a:solidFill>
                  <a:srgbClr val="EF2C93"/>
                </a:solidFill>
                <a:latin typeface="Helvetica"/>
                <a:cs typeface="Helvetica"/>
              </a:rPr>
              <a:t>■</a:t>
            </a:r>
            <a:r>
              <a:rPr kumimoji="0" lang="ja-JP" altLang="en-US" sz="1500" dirty="0">
                <a:latin typeface="Helvetica"/>
                <a:cs typeface="Helvetica"/>
              </a:rPr>
              <a:t>　</a:t>
            </a:r>
            <a:r>
              <a:rPr kumimoji="0" lang="en-GB" altLang="ja-JP" sz="1500" dirty="0">
                <a:latin typeface="Helvetica"/>
                <a:cs typeface="Helvetica"/>
              </a:rPr>
              <a:t>fission + fragmentation of 238U beams </a:t>
            </a:r>
          </a:p>
          <a:p>
            <a:pPr defTabSz="414468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kumimoji="0" lang="en-US" altLang="ja-JP" sz="1500" dirty="0">
                <a:solidFill>
                  <a:srgbClr val="AAE2CA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■</a:t>
            </a:r>
            <a:r>
              <a:rPr kumimoji="0" lang="en-US" altLang="ja-JP" sz="1500" dirty="0">
                <a:latin typeface="Helvetica"/>
                <a:cs typeface="Helvetica"/>
              </a:rPr>
              <a:t> </a:t>
            </a:r>
            <a:r>
              <a:rPr kumimoji="0" lang="en-GB" altLang="ja-JP" sz="1500" dirty="0">
                <a:latin typeface="Helvetica"/>
                <a:cs typeface="Helvetica"/>
              </a:rPr>
              <a:t> fragmentation of other beams</a:t>
            </a:r>
          </a:p>
          <a:p>
            <a:pPr defTabSz="414468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kumimoji="0" lang="en-GB" altLang="ja-JP" sz="1500" dirty="0">
                <a:latin typeface="Helvetica"/>
                <a:cs typeface="Helvetica"/>
              </a:rPr>
              <a:t>	1 particle per day by 1p</a:t>
            </a:r>
            <a:r>
              <a:rPr kumimoji="0" lang="en-US" altLang="ja-JP" sz="1500" dirty="0" err="1">
                <a:latin typeface="Helvetica"/>
                <a:cs typeface="Helvetica"/>
              </a:rPr>
              <a:t>μA</a:t>
            </a:r>
            <a:r>
              <a:rPr kumimoji="0" lang="en-US" altLang="ja-JP" sz="1500" dirty="0">
                <a:latin typeface="Helvetica"/>
                <a:cs typeface="Helvetica"/>
              </a:rPr>
              <a:t> primary </a:t>
            </a:r>
            <a:r>
              <a:rPr kumimoji="0" lang="en-US" altLang="ja-JP" sz="1500" dirty="0" smtClean="0">
                <a:latin typeface="Helvetica"/>
                <a:cs typeface="Helvetica"/>
              </a:rPr>
              <a:t>beam</a:t>
            </a:r>
            <a:r>
              <a:rPr kumimoji="0" lang="en-US" altLang="ja-JP" sz="1500" dirty="0">
                <a:latin typeface="Helvetica"/>
                <a:cs typeface="Helvetica"/>
              </a:rPr>
              <a:t> </a:t>
            </a:r>
            <a:r>
              <a:rPr kumimoji="0" lang="en-US" altLang="ja-JP" sz="1500" dirty="0" smtClean="0">
                <a:latin typeface="Helvetica"/>
                <a:cs typeface="Helvetica"/>
              </a:rPr>
              <a:t>(80 kW max.)</a:t>
            </a:r>
            <a:endParaRPr kumimoji="0" lang="en-GB" altLang="ja-JP" sz="1500" dirty="0">
              <a:latin typeface="Helvetica"/>
              <a:cs typeface="Helvetica"/>
            </a:endParaRPr>
          </a:p>
        </p:txBody>
      </p:sp>
      <p:sp>
        <p:nvSpPr>
          <p:cNvPr id="7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Nuclear chart </a:t>
            </a:r>
            <a:r>
              <a:rPr lang="en-US" altLang="ja-JP" sz="1800" u="sng" dirty="0">
                <a:solidFill>
                  <a:srgbClr val="FFFFFF"/>
                </a:solidFill>
                <a:latin typeface="Helvetica" charset="0"/>
                <a:cs typeface="Helvetica" charset="0"/>
              </a:rPr>
              <a:t>potentially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covered by </a:t>
            </a: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RIKEN RIBF </a:t>
            </a:r>
            <a:r>
              <a:rPr lang="ja-JP" altLang="en-US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（</a:t>
            </a: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new-generation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facility)</a:t>
            </a:r>
            <a:endParaRPr lang="ja-JP" altLang="en-US" sz="1800" dirty="0">
              <a:solidFill>
                <a:srgbClr val="BFBFB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June 2013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INPC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28365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図形グループ 3"/>
          <p:cNvGrpSpPr>
            <a:grpSpLocks/>
          </p:cNvGrpSpPr>
          <p:nvPr/>
        </p:nvGrpSpPr>
        <p:grpSpPr bwMode="auto">
          <a:xfrm>
            <a:off x="315915" y="865188"/>
            <a:ext cx="8607425" cy="5510212"/>
            <a:chOff x="315384" y="865717"/>
            <a:chExt cx="8608483" cy="5509816"/>
          </a:xfrm>
        </p:grpSpPr>
        <p:pic>
          <p:nvPicPr>
            <p:cNvPr id="69641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84" y="865717"/>
              <a:ext cx="8608483" cy="550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42" name="テキスト ボックス 2"/>
            <p:cNvSpPr txBox="1">
              <a:spLocks noChangeArrowheads="1"/>
            </p:cNvSpPr>
            <p:nvPr/>
          </p:nvSpPr>
          <p:spPr bwMode="auto">
            <a:xfrm>
              <a:off x="3098800" y="1016000"/>
              <a:ext cx="1134734" cy="46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7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>
                  <a:solidFill>
                    <a:srgbClr val="FF6600"/>
                  </a:solidFill>
                  <a:latin typeface="Helvetica" charset="0"/>
                  <a:cs typeface="Helvetica" charset="0"/>
                </a:rPr>
                <a:t> ~1958</a:t>
              </a:r>
              <a:endParaRPr lang="ja-JP" altLang="en-US">
                <a:solidFill>
                  <a:srgbClr val="FF6600"/>
                </a:solidFill>
                <a:latin typeface="Helvetica" charset="0"/>
                <a:cs typeface="Helvetica" charset="0"/>
              </a:endParaRPr>
            </a:p>
          </p:txBody>
        </p:sp>
      </p:grpSp>
      <p:grpSp>
        <p:nvGrpSpPr>
          <p:cNvPr id="3" name="図形グループ 8"/>
          <p:cNvGrpSpPr>
            <a:grpSpLocks/>
          </p:cNvGrpSpPr>
          <p:nvPr/>
        </p:nvGrpSpPr>
        <p:grpSpPr bwMode="auto">
          <a:xfrm>
            <a:off x="328622" y="881072"/>
            <a:ext cx="8567737" cy="5418137"/>
            <a:chOff x="328661" y="880534"/>
            <a:chExt cx="8567481" cy="5418666"/>
          </a:xfrm>
        </p:grpSpPr>
        <p:pic>
          <p:nvPicPr>
            <p:cNvPr id="69638" name="図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61" y="880534"/>
              <a:ext cx="8567481" cy="541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9" name="テキスト ボックス 5"/>
            <p:cNvSpPr txBox="1">
              <a:spLocks noChangeArrowheads="1"/>
            </p:cNvSpPr>
            <p:nvPr/>
          </p:nvSpPr>
          <p:spPr bwMode="auto">
            <a:xfrm>
              <a:off x="3081866" y="1151467"/>
              <a:ext cx="869323" cy="461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7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>
                  <a:solidFill>
                    <a:srgbClr val="FF0000"/>
                  </a:solidFill>
                  <a:latin typeface="Helvetica" charset="0"/>
                  <a:cs typeface="Helvetica" charset="0"/>
                </a:rPr>
                <a:t>2008</a:t>
              </a:r>
              <a:endParaRPr lang="ja-JP" altLang="en-US">
                <a:solidFill>
                  <a:srgbClr val="FF0000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69640" name="テキスト ボックス 6"/>
            <p:cNvSpPr txBox="1">
              <a:spLocks noChangeArrowheads="1"/>
            </p:cNvSpPr>
            <p:nvPr/>
          </p:nvSpPr>
          <p:spPr bwMode="auto">
            <a:xfrm>
              <a:off x="1388533" y="2539999"/>
              <a:ext cx="498464" cy="2616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7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1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2008</a:t>
              </a:r>
              <a:endParaRPr lang="ja-JP" altLang="en-US" sz="1100">
                <a:solidFill>
                  <a:srgbClr val="FFFFFF"/>
                </a:solidFill>
                <a:latin typeface="Helvetica" charset="0"/>
                <a:cs typeface="Helvetica" charset="0"/>
              </a:endParaRPr>
            </a:p>
          </p:txBody>
        </p:sp>
      </p:grpSp>
      <p:sp>
        <p:nvSpPr>
          <p:cNvPr id="12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Expansion of 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the nuclear </a:t>
            </a: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chart  -- RI beams contribute in recent </a:t>
            </a:r>
            <a:r>
              <a:rPr lang="en-US" altLang="ja-JP" sz="1800" dirty="0" err="1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yeras</a:t>
            </a: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.</a:t>
            </a:r>
            <a:endParaRPr lang="ja-JP" altLang="en-US" sz="1800" dirty="0">
              <a:solidFill>
                <a:srgbClr val="BFBFB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9637" name="テキスト ボックス 2"/>
          <p:cNvSpPr txBox="1">
            <a:spLocks noChangeArrowheads="1"/>
          </p:cNvSpPr>
          <p:nvPr/>
        </p:nvSpPr>
        <p:spPr bwMode="auto">
          <a:xfrm>
            <a:off x="7127876" y="6469064"/>
            <a:ext cx="1890855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srgbClr val="CCFFCC"/>
                </a:solidFill>
                <a:latin typeface="Helvetica" charset="0"/>
                <a:cs typeface="Helvetica" charset="0"/>
              </a:rPr>
              <a:t>original: M. Lewitowiz</a:t>
            </a:r>
            <a:endParaRPr lang="ja-JP" altLang="en-US" sz="1400">
              <a:solidFill>
                <a:srgbClr val="CCFFCC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14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図形グループ 31"/>
          <p:cNvGrpSpPr/>
          <p:nvPr/>
        </p:nvGrpSpPr>
        <p:grpSpPr>
          <a:xfrm>
            <a:off x="-3327399" y="454995"/>
            <a:ext cx="12471400" cy="6581659"/>
            <a:chOff x="0" y="1358900"/>
            <a:chExt cx="9262164" cy="4154224"/>
          </a:xfrm>
        </p:grpSpPr>
        <p:pic>
          <p:nvPicPr>
            <p:cNvPr id="33" name="図 32" descr="birdfig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8900"/>
              <a:ext cx="9144000" cy="4120896"/>
            </a:xfrm>
            <a:prstGeom prst="rect">
              <a:avLst/>
            </a:prstGeom>
          </p:spPr>
        </p:pic>
        <p:sp>
          <p:nvSpPr>
            <p:cNvPr id="34" name="正方形/長方形 33"/>
            <p:cNvSpPr/>
            <p:nvPr/>
          </p:nvSpPr>
          <p:spPr>
            <a:xfrm>
              <a:off x="8280400" y="4495800"/>
              <a:ext cx="423333" cy="1608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2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145302" y="4476970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FF0000"/>
                  </a:solidFill>
                  <a:latin typeface="Helvetica"/>
                  <a:ea typeface="ＭＳ Ｐゴシック" charset="0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7586871" y="1444381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FF0000"/>
                  </a:solidFill>
                  <a:latin typeface="Helvetica"/>
                  <a:ea typeface="ＭＳ Ｐゴシック" charset="0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954867" y="5267590"/>
              <a:ext cx="651933" cy="2455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2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2887134" y="5221054"/>
              <a:ext cx="6120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(R&amp;D)</a:t>
              </a:r>
              <a:endParaRPr lang="ja-JP" altLang="en-US" sz="1200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" name="テキスト ボックス 27"/>
            <p:cNvSpPr txBox="1">
              <a:spLocks/>
            </p:cNvSpPr>
            <p:nvPr/>
          </p:nvSpPr>
          <p:spPr>
            <a:xfrm>
              <a:off x="5072270" y="3170438"/>
              <a:ext cx="1116862" cy="2000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6725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FF0000"/>
                  </a:solidFill>
                  <a:latin typeface="Helvetica"/>
                  <a:ea typeface="ＭＳ Ｐゴシック" charset="0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9" name="テキスト ボックス 28"/>
            <p:cNvSpPr txBox="1">
              <a:spLocks/>
            </p:cNvSpPr>
            <p:nvPr/>
          </p:nvSpPr>
          <p:spPr>
            <a:xfrm>
              <a:off x="2887134" y="5279985"/>
              <a:ext cx="1116862" cy="2000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6725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srgbClr val="FF0000"/>
                  </a:solidFill>
                  <a:latin typeface="Helvetica"/>
                  <a:ea typeface="ＭＳ Ｐゴシック" charset="0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endParaRPr>
            </a:p>
          </p:txBody>
        </p:sp>
      </p:grpSp>
      <p:sp>
        <p:nvSpPr>
          <p:cNvPr id="139271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/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Equipment and detectors in RIKEN RIBF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15" name="図形グループ 72"/>
          <p:cNvGrpSpPr>
            <a:grpSpLocks/>
          </p:cNvGrpSpPr>
          <p:nvPr/>
        </p:nvGrpSpPr>
        <p:grpSpPr bwMode="auto">
          <a:xfrm>
            <a:off x="4762499" y="4898505"/>
            <a:ext cx="1630363" cy="1870796"/>
            <a:chOff x="3250943" y="6783539"/>
            <a:chExt cx="1752600" cy="2011674"/>
          </a:xfrm>
        </p:grpSpPr>
        <p:pic>
          <p:nvPicPr>
            <p:cNvPr id="16" name="Picture 2" descr="DALI2-fi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943" y="6783539"/>
              <a:ext cx="1752600" cy="201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テキスト ボックス 71"/>
            <p:cNvSpPr txBox="1">
              <a:spLocks noChangeArrowheads="1"/>
            </p:cNvSpPr>
            <p:nvPr/>
          </p:nvSpPr>
          <p:spPr bwMode="auto">
            <a:xfrm>
              <a:off x="3250943" y="6783539"/>
              <a:ext cx="823350" cy="330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 dirty="0">
                  <a:solidFill>
                    <a:srgbClr val="0000FF"/>
                  </a:solidFill>
                  <a:latin typeface="Helvetica" charset="0"/>
                  <a:cs typeface="Helvetica" charset="0"/>
                </a:rPr>
                <a:t>DALI2</a:t>
              </a:r>
              <a:endParaRPr lang="ja-JP" altLang="en-US" sz="1400" dirty="0">
                <a:solidFill>
                  <a:srgbClr val="0000FF"/>
                </a:solidFill>
                <a:latin typeface="Helvetica" charset="0"/>
                <a:cs typeface="Helvetica" charset="0"/>
              </a:endParaRPr>
            </a:p>
          </p:txBody>
        </p:sp>
      </p:grpSp>
      <p:pic>
        <p:nvPicPr>
          <p:cNvPr id="18" name="図 3" descr="イメージ 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238" y="2793282"/>
            <a:ext cx="1895071" cy="126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図形グループ 18"/>
          <p:cNvGrpSpPr/>
          <p:nvPr/>
        </p:nvGrpSpPr>
        <p:grpSpPr>
          <a:xfrm>
            <a:off x="3619870" y="1346200"/>
            <a:ext cx="2285257" cy="1691079"/>
            <a:chOff x="179389" y="836614"/>
            <a:chExt cx="6227762" cy="460851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9" y="836614"/>
              <a:ext cx="6227762" cy="460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正方形/長方形 20"/>
            <p:cNvSpPr/>
            <p:nvPr/>
          </p:nvSpPr>
          <p:spPr>
            <a:xfrm>
              <a:off x="3294282" y="981076"/>
              <a:ext cx="2862042" cy="720786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7" rIns="91390" bIns="45697" anchor="ctr"/>
            <a:lstStyle/>
            <a:p>
              <a:pPr algn="ctr" defTabSz="91392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EURICA</a:t>
              </a:r>
              <a:endParaRPr lang="ja-JP" altLang="en-US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2127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RI (radioactive isotope)  beams enable (since 1985):</a:t>
            </a:r>
          </a:p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GANIL, RIKEN, MSU, 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GSI,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IMP,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REX-ISOLDE, SPIRAL, ISAC..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Needs for </a:t>
            </a:r>
            <a:r>
              <a:rPr lang="en-US" altLang="ja-JP" dirty="0">
                <a:solidFill>
                  <a:srgbClr val="FFFF00"/>
                </a:solidFill>
                <a:latin typeface="Helvetica"/>
                <a:cs typeface="Helvetica"/>
              </a:rPr>
              <a:t>new-generation 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(dedicated) facilities 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with high-intensity (or to go farther away from the stability)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RIKEN RIBF</a:t>
            </a:r>
            <a:r>
              <a:rPr lang="en-US" altLang="ja-JP" sz="2000" b="1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(in operation)</a:t>
            </a:r>
          </a:p>
          <a:p>
            <a:r>
              <a:rPr lang="en-US" altLang="ja-JP" sz="2000" dirty="0">
                <a:solidFill>
                  <a:srgbClr val="9735BB">
                    <a:lumMod val="20000"/>
                    <a:lumOff val="80000"/>
                  </a:srgbClr>
                </a:solidFill>
                <a:latin typeface="Helvetica"/>
                <a:cs typeface="Helvetica"/>
              </a:rPr>
              <a:t>	</a:t>
            </a:r>
            <a:r>
              <a:rPr lang="en-US" altLang="ja-JP" sz="2000" b="1" dirty="0" smtClean="0">
                <a:solidFill>
                  <a:srgbClr val="FF7A05"/>
                </a:solidFill>
                <a:latin typeface="Helvetica"/>
                <a:cs typeface="Helvetica"/>
              </a:rPr>
              <a:t>FAIR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FRIB, 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HIAF,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Spiral2, SPES, HIE-ISOLDE, ALTO, ARIEL, BRIF, EURISOL….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Beijing ISOL, ANURIB…</a:t>
            </a:r>
            <a:endParaRPr lang="en-US" altLang="ja-JP" sz="2000" dirty="0">
              <a:solidFill>
                <a:srgbClr val="D9D9D9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RAON, </a:t>
            </a: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rgbClr val="8D9AB3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rgbClr val="8D9AB3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rgbClr val="8D9AB3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Requirements to conduct world class experiments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854920" y="1441451"/>
            <a:ext cx="6264275" cy="4392612"/>
            <a:chOff x="1746" y="709"/>
            <a:chExt cx="3946" cy="2767"/>
          </a:xfrm>
        </p:grpSpPr>
        <p:pic>
          <p:nvPicPr>
            <p:cNvPr id="732170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3" r="1694"/>
            <a:stretch>
              <a:fillRect/>
            </a:stretch>
          </p:blipFill>
          <p:spPr bwMode="auto">
            <a:xfrm>
              <a:off x="1746" y="709"/>
              <a:ext cx="3946" cy="2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2171" name="Rectangle 11"/>
            <p:cNvSpPr>
              <a:spLocks noChangeArrowheads="1"/>
            </p:cNvSpPr>
            <p:nvPr/>
          </p:nvSpPr>
          <p:spPr bwMode="auto">
            <a:xfrm>
              <a:off x="3833" y="3068"/>
              <a:ext cx="725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kumimoji="0" lang="de-DE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732167" name="Inhaltsplatzhalter 2"/>
          <p:cNvSpPr>
            <a:spLocks/>
          </p:cNvSpPr>
          <p:nvPr/>
        </p:nvSpPr>
        <p:spPr bwMode="auto">
          <a:xfrm>
            <a:off x="104775" y="1223963"/>
            <a:ext cx="380047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5725" indent="-85725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sz="2000" dirty="0">
                <a:solidFill>
                  <a:srgbClr val="000000"/>
                </a:solidFill>
                <a:ea typeface="+mn-ea"/>
                <a:cs typeface="+mn-cs"/>
              </a:rPr>
              <a:t> Beam intensity increase: </a:t>
            </a:r>
          </a:p>
          <a:p>
            <a:pPr marL="419100" lvl="1" indent="-266700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  <a:t>Primary beams</a:t>
            </a:r>
            <a:r>
              <a:rPr kumimoji="0" lang="en-US" dirty="0" smtClean="0">
                <a:solidFill>
                  <a:srgbClr val="FF0000"/>
                </a:solidFill>
                <a:ea typeface="+mn-ea"/>
                <a:cs typeface="+mn-cs"/>
              </a:rPr>
              <a:t>: </a:t>
            </a:r>
            <a: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  <a:t>x 100 – x </a:t>
            </a:r>
            <a:r>
              <a:rPr kumimoji="0" lang="en-US" dirty="0" smtClean="0">
                <a:solidFill>
                  <a:srgbClr val="FF0000"/>
                </a:solidFill>
                <a:ea typeface="+mn-ea"/>
                <a:cs typeface="+mn-cs"/>
              </a:rPr>
              <a:t>1000</a:t>
            </a:r>
            <a:br>
              <a:rPr kumimoji="0" lang="en-US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kumimoji="0" lang="en-US" dirty="0" smtClean="0">
                <a:solidFill>
                  <a:srgbClr val="FF0000"/>
                </a:solidFill>
                <a:ea typeface="+mn-ea"/>
                <a:cs typeface="+mn-cs"/>
              </a:rPr>
              <a:t>(3*10</a:t>
            </a:r>
            <a:r>
              <a:rPr kumimoji="0" lang="en-US" baseline="30000" dirty="0" smtClean="0">
                <a:solidFill>
                  <a:srgbClr val="FF0000"/>
                </a:solidFill>
                <a:ea typeface="+mn-ea"/>
                <a:cs typeface="+mn-cs"/>
              </a:rPr>
              <a:t>11</a:t>
            </a:r>
            <a:r>
              <a:rPr kumimoji="0" lang="en-US" dirty="0" smtClean="0">
                <a:solidFill>
                  <a:srgbClr val="FF0000"/>
                </a:solidFill>
                <a:ea typeface="+mn-ea"/>
                <a:cs typeface="+mn-cs"/>
              </a:rPr>
              <a:t> uranium ions and</a:t>
            </a:r>
            <a:br>
              <a:rPr kumimoji="0" lang="en-US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kumimoji="0" lang="en-US" dirty="0" smtClean="0">
                <a:solidFill>
                  <a:srgbClr val="FF0000"/>
                </a:solidFill>
                <a:ea typeface="+mn-ea"/>
                <a:cs typeface="+mn-cs"/>
              </a:rPr>
              <a:t> 2*10</a:t>
            </a:r>
            <a:r>
              <a:rPr kumimoji="0" lang="en-US" baseline="30000" dirty="0" smtClean="0">
                <a:solidFill>
                  <a:srgbClr val="FF0000"/>
                </a:solidFill>
                <a:ea typeface="+mn-ea"/>
                <a:cs typeface="+mn-cs"/>
              </a:rPr>
              <a:t>13</a:t>
            </a:r>
            <a:r>
              <a:rPr kumimoji="0" lang="en-US" dirty="0" smtClean="0">
                <a:solidFill>
                  <a:srgbClr val="FF0000"/>
                </a:solidFill>
                <a:ea typeface="+mn-ea"/>
                <a:cs typeface="+mn-cs"/>
              </a:rPr>
              <a:t> protons per spill)</a:t>
            </a:r>
            <a:endParaRPr kumimoji="0" lang="en-US" dirty="0">
              <a:solidFill>
                <a:srgbClr val="FF0000"/>
              </a:solidFill>
              <a:ea typeface="+mn-ea"/>
              <a:cs typeface="+mn-cs"/>
            </a:endParaRPr>
          </a:p>
          <a:p>
            <a:pPr marL="419100" lvl="1" indent="-266700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  <a:t>Secondary beams:</a:t>
            </a:r>
            <a:b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  <a:t> x 10.000</a:t>
            </a:r>
            <a:r>
              <a:rPr kumimoji="0" lang="en-US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</a:p>
          <a:p>
            <a:pPr marL="85725" indent="-85725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sz="2000" dirty="0">
                <a:solidFill>
                  <a:srgbClr val="000000"/>
                </a:solidFill>
                <a:ea typeface="+mn-ea"/>
                <a:cs typeface="+mn-cs"/>
              </a:rPr>
              <a:t> Beams: </a:t>
            </a:r>
          </a:p>
          <a:p>
            <a:pPr marL="419100" lvl="1" indent="-266700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dirty="0">
                <a:solidFill>
                  <a:srgbClr val="000000"/>
                </a:solidFill>
                <a:ea typeface="+mn-ea"/>
                <a:cs typeface="+mn-cs"/>
              </a:rPr>
              <a:t>Anti protons</a:t>
            </a:r>
          </a:p>
          <a:p>
            <a:pPr marL="419100" lvl="1" indent="-266700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dirty="0">
                <a:solidFill>
                  <a:srgbClr val="000000"/>
                </a:solidFill>
                <a:ea typeface="+mn-ea"/>
                <a:cs typeface="+mn-cs"/>
              </a:rPr>
              <a:t>Protons to uranium</a:t>
            </a:r>
          </a:p>
          <a:p>
            <a:pPr marL="419100" lvl="1" indent="-266700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dirty="0">
                <a:solidFill>
                  <a:srgbClr val="000000"/>
                </a:solidFill>
                <a:ea typeface="+mn-ea"/>
                <a:cs typeface="+mn-cs"/>
              </a:rPr>
              <a:t>RIBs</a:t>
            </a:r>
          </a:p>
          <a:p>
            <a:pPr marL="85725" indent="-85725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sz="2000" dirty="0">
                <a:solidFill>
                  <a:srgbClr val="000000"/>
                </a:solidFill>
                <a:ea typeface="+mn-ea"/>
                <a:cs typeface="+mn-cs"/>
              </a:rPr>
              <a:t> Beam quality:</a:t>
            </a:r>
          </a:p>
          <a:p>
            <a:pPr marL="419100" lvl="1" indent="-266700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  <a:t>Cooled anti proton beams</a:t>
            </a:r>
          </a:p>
          <a:p>
            <a:pPr marL="419100" lvl="1" indent="-266700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  <a:t>Cooled, intense RIBs</a:t>
            </a:r>
          </a:p>
          <a:p>
            <a:pPr marL="85725" indent="-85725" defTabSz="9144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sz="2000" dirty="0">
                <a:solidFill>
                  <a:srgbClr val="000000"/>
                </a:solidFill>
                <a:ea typeface="+mn-ea"/>
                <a:cs typeface="+mn-cs"/>
              </a:rPr>
              <a:t> Beam pulse structure:</a:t>
            </a:r>
            <a:br>
              <a:rPr kumimoji="0" lang="en-US" sz="200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kumimoji="0" lang="en-US" sz="2000" dirty="0">
                <a:solidFill>
                  <a:srgbClr val="000000"/>
                </a:solidFill>
                <a:ea typeface="+mn-ea"/>
                <a:cs typeface="+mn-cs"/>
              </a:rPr>
              <a:t>   </a:t>
            </a:r>
            <a: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  <a:t>extreme short pulses to</a:t>
            </a:r>
            <a:b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kumimoji="0" lang="en-US" dirty="0">
                <a:solidFill>
                  <a:srgbClr val="FF0000"/>
                </a:solidFill>
                <a:ea typeface="+mn-ea"/>
                <a:cs typeface="+mn-cs"/>
              </a:rPr>
              <a:t>   quasi continuous</a:t>
            </a:r>
            <a:endParaRPr kumimoji="0" lang="de-DE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32174" name="Rectangle 14"/>
          <p:cNvSpPr>
            <a:spLocks noChangeArrowheads="1"/>
          </p:cNvSpPr>
          <p:nvPr/>
        </p:nvSpPr>
        <p:spPr bwMode="auto">
          <a:xfrm>
            <a:off x="3995738" y="5683251"/>
            <a:ext cx="36718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/>
            <a:r>
              <a:rPr kumimoji="0" lang="en-US" sz="2100" b="1" dirty="0">
                <a:solidFill>
                  <a:srgbClr val="663300"/>
                </a:solidFill>
                <a:ea typeface="+mn-ea"/>
                <a:cs typeface="+mn-cs"/>
              </a:rPr>
              <a:t>Modularized start version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 flipH="1">
            <a:off x="3263900" y="1866900"/>
            <a:ext cx="876300" cy="165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  <p:sp>
        <p:nvSpPr>
          <p:cNvPr id="5" name="テキスト ボックス 4"/>
          <p:cNvSpPr txBox="1"/>
          <p:nvPr/>
        </p:nvSpPr>
        <p:spPr>
          <a:xfrm>
            <a:off x="4140200" y="1662668"/>
            <a:ext cx="284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~20kW (1.5 </a:t>
            </a:r>
            <a:r>
              <a:rPr lang="en-US" altLang="ja-JP" dirty="0" err="1" smtClean="0">
                <a:solidFill>
                  <a:srgbClr val="008000"/>
                </a:solidFill>
                <a:latin typeface="Helvetica"/>
                <a:cs typeface="Helvetica"/>
              </a:rPr>
              <a:t>GeV</a:t>
            </a:r>
            <a:r>
              <a:rPr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/nucleon)</a:t>
            </a:r>
            <a:endParaRPr kumimoji="1" lang="ja-JP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cxnSp>
        <p:nvCxnSpPr>
          <p:cNvPr id="11" name="直線矢印コネクタ 10"/>
          <p:cNvCxnSpPr/>
          <p:nvPr/>
        </p:nvCxnSpPr>
        <p:spPr bwMode="auto">
          <a:xfrm flipH="1" flipV="1">
            <a:off x="1714500" y="2870200"/>
            <a:ext cx="990600" cy="571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  <p:sp>
        <p:nvSpPr>
          <p:cNvPr id="13" name="テキスト ボックス 12"/>
          <p:cNvSpPr txBox="1"/>
          <p:nvPr/>
        </p:nvSpPr>
        <p:spPr>
          <a:xfrm>
            <a:off x="5291003" y="5498585"/>
            <a:ext cx="339242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2018 data taking starts (in part)</a:t>
            </a:r>
            <a:endParaRPr kumimoji="1" lang="ja-JP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 flipH="1">
            <a:off x="1219200" y="4241800"/>
            <a:ext cx="11557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  <p:cxnSp>
        <p:nvCxnSpPr>
          <p:cNvPr id="17" name="直線矢印コネクタ 16"/>
          <p:cNvCxnSpPr/>
          <p:nvPr/>
        </p:nvCxnSpPr>
        <p:spPr bwMode="auto">
          <a:xfrm flipH="1" flipV="1">
            <a:off x="7429500" y="4102100"/>
            <a:ext cx="723900" cy="419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</p:spTree>
    <p:extLst>
      <p:ext uri="{BB962C8B-B14F-4D97-AF65-F5344CB8AC3E}">
        <p14:creationId xmlns:p14="http://schemas.microsoft.com/office/powerpoint/2010/main" val="12126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RI (radioactive isotope)  beams enable (since 1985):</a:t>
            </a:r>
          </a:p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GANIL, RIKEN, 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MSU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, GSI,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IMP,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REX-ISOLDE, SPIRAL, ISAC..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Needs for </a:t>
            </a:r>
            <a:r>
              <a:rPr lang="en-US" altLang="ja-JP" dirty="0">
                <a:solidFill>
                  <a:srgbClr val="FFFF00"/>
                </a:solidFill>
                <a:latin typeface="Helvetica"/>
                <a:cs typeface="Helvetica"/>
              </a:rPr>
              <a:t>new-generation 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(dedicated) facilities 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with high-intensity (or to go farther away from the stability)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RIKEN RIBF</a:t>
            </a:r>
            <a:r>
              <a:rPr lang="en-US" altLang="ja-JP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(in operation)</a:t>
            </a:r>
          </a:p>
          <a:p>
            <a:r>
              <a:rPr lang="en-US" altLang="ja-JP" sz="2000" dirty="0">
                <a:solidFill>
                  <a:srgbClr val="9735BB">
                    <a:lumMod val="20000"/>
                    <a:lumOff val="80000"/>
                  </a:srgbClr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FAIR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  <a:r>
              <a:rPr lang="en-US" altLang="ja-JP" sz="2000" b="1" dirty="0">
                <a:solidFill>
                  <a:srgbClr val="FF7A05"/>
                </a:solidFill>
                <a:latin typeface="Helvetica"/>
                <a:cs typeface="Helvetica"/>
              </a:rPr>
              <a:t>FRIB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HIAF,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Spiral2, SPES, HIE-ISOLDE, ALTO, ARIEL, BRIF, EURISOL….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Beijing ISOL, ANURIB…</a:t>
            </a:r>
            <a:endParaRPr lang="en-US" altLang="ja-JP" sz="2000" dirty="0">
              <a:solidFill>
                <a:srgbClr val="D9D9D9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RAON, </a:t>
            </a: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rgbClr val="8D9AB3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rgbClr val="8D9AB3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rgbClr val="8D9AB3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1" y="1067100"/>
            <a:ext cx="2577790" cy="5027414"/>
          </a:xfrm>
        </p:spPr>
        <p:txBody>
          <a:bodyPr/>
          <a:lstStyle/>
          <a:p>
            <a:r>
              <a:rPr lang="en-US" dirty="0" smtClean="0"/>
              <a:t>Key Feature is 400kW beam power for all ions </a:t>
            </a:r>
          </a:p>
          <a:p>
            <a:r>
              <a:rPr lang="en-US" dirty="0" smtClean="0"/>
              <a:t>At least 200 MeV/u </a:t>
            </a:r>
            <a:r>
              <a:rPr lang="en-US" baseline="30000" dirty="0" smtClean="0"/>
              <a:t>238</a:t>
            </a:r>
            <a:r>
              <a:rPr lang="en-US" dirty="0" smtClean="0"/>
              <a:t>U beam energy – higher for lighter beams</a:t>
            </a:r>
          </a:p>
          <a:p>
            <a:r>
              <a:rPr lang="en-US" dirty="0" smtClean="0"/>
              <a:t>Separation of isotopes in-flight</a:t>
            </a:r>
          </a:p>
          <a:p>
            <a:r>
              <a:rPr lang="en-US" dirty="0" smtClean="0"/>
              <a:t>Fast, stopped </a:t>
            </a:r>
            <a:r>
              <a:rPr lang="en-US" smtClean="0"/>
              <a:t>and reaccelerated beams (12 MeV/u)</a:t>
            </a:r>
            <a:endParaRPr lang="en-US" dirty="0" smtClean="0"/>
          </a:p>
          <a:p>
            <a:r>
              <a:rPr lang="en-US" dirty="0" smtClean="0"/>
              <a:t>Managed for completion in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80"/>
            <a:ext cx="8991600" cy="478531"/>
          </a:xfrm>
        </p:spPr>
        <p:txBody>
          <a:bodyPr/>
          <a:lstStyle/>
          <a:p>
            <a:r>
              <a:rPr lang="en-US" dirty="0" smtClean="0"/>
              <a:t>Facility for Rare Isotope Beams, FRIB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INPC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43180" y="1239553"/>
            <a:ext cx="6104894" cy="473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矢印コネクタ 6"/>
          <p:cNvCxnSpPr/>
          <p:nvPr/>
        </p:nvCxnSpPr>
        <p:spPr bwMode="auto">
          <a:xfrm flipH="1">
            <a:off x="2292041" y="1549400"/>
            <a:ext cx="8956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  <p:cxnSp>
        <p:nvCxnSpPr>
          <p:cNvPr id="9" name="直線矢印コネクタ 8"/>
          <p:cNvCxnSpPr/>
          <p:nvPr/>
        </p:nvCxnSpPr>
        <p:spPr bwMode="auto">
          <a:xfrm flipH="1">
            <a:off x="2743180" y="5791200"/>
            <a:ext cx="8956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</p:spTree>
    <p:extLst>
      <p:ext uri="{BB962C8B-B14F-4D97-AF65-F5344CB8AC3E}">
        <p14:creationId xmlns:p14="http://schemas.microsoft.com/office/powerpoint/2010/main" val="28106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RI (radioactive isotope)  beams enable (since 1985):</a:t>
            </a:r>
          </a:p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GANIL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, RIKEN, MSU, GSI, IMP,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REX-ISOLDE, 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SPIRAL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, ISAC..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Needs for </a:t>
            </a:r>
            <a:r>
              <a:rPr lang="en-US" altLang="ja-JP" dirty="0">
                <a:solidFill>
                  <a:srgbClr val="FFFF00"/>
                </a:solidFill>
                <a:latin typeface="Helvetica"/>
                <a:cs typeface="Helvetica"/>
              </a:rPr>
              <a:t>new-generation 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(dedicated) facilities 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with high-intensity (or to go farther away from the stability)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RIKEN RIBF</a:t>
            </a:r>
            <a:r>
              <a:rPr lang="en-US" altLang="ja-JP" sz="2000" b="1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(in operation)</a:t>
            </a:r>
          </a:p>
          <a:p>
            <a:r>
              <a:rPr lang="en-US" altLang="ja-JP" sz="2000" dirty="0">
                <a:solidFill>
                  <a:srgbClr val="9735BB">
                    <a:lumMod val="20000"/>
                    <a:lumOff val="80000"/>
                  </a:srgbClr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FAIR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  <a:r>
              <a:rPr lang="en-US" altLang="ja-JP" sz="2000" dirty="0">
                <a:solidFill>
                  <a:srgbClr val="DBDFEA"/>
                </a:solidFill>
                <a:latin typeface="Helvetica"/>
                <a:cs typeface="Helvetica"/>
              </a:rPr>
              <a:t>FRIB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HIAF,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b="1" dirty="0" smtClean="0">
                <a:solidFill>
                  <a:srgbClr val="FF7A05"/>
                </a:solidFill>
                <a:latin typeface="Helvetica"/>
                <a:cs typeface="Helvetica"/>
              </a:rPr>
              <a:t>Spiral2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, SPES, HIE-ISOLDE, ALTO, ARIEL, BRIF, EURISOL….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Beijing ISOL, ANURIB…</a:t>
            </a:r>
            <a:endParaRPr lang="en-US" altLang="ja-JP" sz="2000" dirty="0">
              <a:solidFill>
                <a:srgbClr val="D9D9D9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RAON, </a:t>
            </a: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rgbClr val="8D9AB3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rgbClr val="8D9AB3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rgbClr val="8D9AB3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u contenu 8"/>
          <p:cNvSpPr>
            <a:spLocks noGrp="1"/>
          </p:cNvSpPr>
          <p:nvPr>
            <p:ph idx="1"/>
          </p:nvPr>
        </p:nvSpPr>
        <p:spPr bwMode="auto">
          <a:xfrm>
            <a:off x="14288" y="1196975"/>
            <a:ext cx="9129712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kumimoji="0" lang="en-GB" altLang="ja-JP" sz="1600" dirty="0">
                <a:latin typeface="Arial" charset="0"/>
                <a:ea typeface="ＭＳ Ｐゴシック" charset="0"/>
                <a:cs typeface="ＭＳ Ｐゴシック" charset="0"/>
              </a:rPr>
              <a:t>Phase 1: </a:t>
            </a:r>
            <a:r>
              <a:rPr kumimoji="0" lang="en-GB" altLang="ja-JP" sz="1600" b="0" dirty="0">
                <a:latin typeface="Arial" charset="0"/>
                <a:ea typeface="ＭＳ Ｐゴシック" charset="0"/>
                <a:cs typeface="ＭＳ Ｐゴシック" charset="0"/>
              </a:rPr>
              <a:t>High intensity stable beams + Experimental rooms (S</a:t>
            </a:r>
            <a:r>
              <a:rPr kumimoji="0" lang="en-GB" altLang="ja-JP" sz="1600" b="0" baseline="30000" dirty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kumimoji="0" lang="en-GB" altLang="ja-JP" sz="1600" b="0" dirty="0">
                <a:latin typeface="Arial" charset="0"/>
                <a:ea typeface="ＭＳ Ｐゴシック" charset="0"/>
                <a:cs typeface="ＭＳ Ｐゴシック" charset="0"/>
              </a:rPr>
              <a:t> + NFS)</a:t>
            </a:r>
          </a:p>
          <a:p>
            <a:pPr eaLnBrk="1" hangingPunct="1">
              <a:buFontTx/>
              <a:buNone/>
            </a:pPr>
            <a:r>
              <a:rPr kumimoji="0" lang="en-GB" altLang="ja-JP" sz="1600" dirty="0">
                <a:latin typeface="Arial" charset="0"/>
                <a:ea typeface="ＭＳ Ｐゴシック" charset="0"/>
                <a:cs typeface="ＭＳ Ｐゴシック" charset="0"/>
              </a:rPr>
              <a:t>Phase 2: </a:t>
            </a:r>
            <a:r>
              <a:rPr kumimoji="0" lang="en-GB" altLang="ja-JP" sz="1600" b="0" dirty="0">
                <a:latin typeface="Arial" charset="0"/>
                <a:ea typeface="ＭＳ Ｐゴシック" charset="0"/>
                <a:cs typeface="ＭＳ Ｐゴシック" charset="0"/>
              </a:rPr>
              <a:t>High-intensity low-energy (DESIR) &amp; post-accelerated Radioactive Ion Beam </a:t>
            </a:r>
            <a:r>
              <a:rPr kumimoji="0" lang="en-GB" altLang="ja-JP" sz="1600" b="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facility</a:t>
            </a:r>
          </a:p>
          <a:p>
            <a:pPr eaLnBrk="1" hangingPunct="1">
              <a:buFontTx/>
              <a:buNone/>
            </a:pPr>
            <a:endParaRPr kumimoji="0" lang="ja-JP" altLang="en-GB" sz="16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Image 19" descr="MAQUETTE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BCBFB6"/>
              </a:clrFrom>
              <a:clrTo>
                <a:srgbClr val="BCBF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825"/>
            <a:ext cx="91440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20"/>
          <p:cNvSpPr/>
          <p:nvPr/>
        </p:nvSpPr>
        <p:spPr bwMode="auto">
          <a:xfrm rot="20879666">
            <a:off x="-98425" y="2270125"/>
            <a:ext cx="4824413" cy="1530350"/>
          </a:xfrm>
          <a:prstGeom prst="ellipse">
            <a:avLst/>
          </a:prstGeom>
          <a:noFill/>
          <a:ln w="5715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27652" name="ZoneTexte 21"/>
          <p:cNvSpPr txBox="1">
            <a:spLocks noChangeArrowheads="1"/>
          </p:cNvSpPr>
          <p:nvPr/>
        </p:nvSpPr>
        <p:spPr bwMode="auto">
          <a:xfrm>
            <a:off x="1042988" y="2606675"/>
            <a:ext cx="158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kumimoji="0" lang="en-GB" altLang="ja-JP" b="1" smtClean="0">
                <a:solidFill>
                  <a:srgbClr val="CC0099"/>
                </a:solidFill>
              </a:rPr>
              <a:t>Phase 1</a:t>
            </a:r>
          </a:p>
        </p:txBody>
      </p:sp>
      <p:sp>
        <p:nvSpPr>
          <p:cNvPr id="27653" name="ZoneTexte 24"/>
          <p:cNvSpPr txBox="1">
            <a:spLocks noChangeArrowheads="1"/>
          </p:cNvSpPr>
          <p:nvPr/>
        </p:nvSpPr>
        <p:spPr bwMode="auto">
          <a:xfrm>
            <a:off x="3635375" y="4551363"/>
            <a:ext cx="158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kumimoji="0" lang="en-GB" altLang="ja-JP" b="1" smtClean="0">
                <a:solidFill>
                  <a:srgbClr val="CC0099"/>
                </a:solidFill>
              </a:rPr>
              <a:t>Phase 2</a:t>
            </a:r>
          </a:p>
        </p:txBody>
      </p:sp>
      <p:sp>
        <p:nvSpPr>
          <p:cNvPr id="29" name="ZoneTexte 28"/>
          <p:cNvSpPr txBox="1">
            <a:spLocks noChangeArrowheads="1"/>
          </p:cNvSpPr>
          <p:nvPr/>
        </p:nvSpPr>
        <p:spPr bwMode="auto">
          <a:xfrm>
            <a:off x="34925" y="4173538"/>
            <a:ext cx="2484438" cy="1200150"/>
          </a:xfrm>
          <a:prstGeom prst="rect">
            <a:avLst/>
          </a:prstGeom>
          <a:gradFill rotWithShape="1">
            <a:gsLst>
              <a:gs pos="0">
                <a:srgbClr val="F9E6FF"/>
              </a:gs>
              <a:gs pos="64999">
                <a:srgbClr val="F0C4FF"/>
              </a:gs>
              <a:gs pos="100000">
                <a:srgbClr val="EBADFF"/>
              </a:gs>
            </a:gsLst>
            <a:lin ang="5400000" scaled="1"/>
          </a:gradFill>
          <a:ln w="9525">
            <a:solidFill>
              <a:srgbClr val="CF99FC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LINAC: </a:t>
            </a:r>
          </a:p>
          <a:p>
            <a:pPr defTabSz="914400" eaLnBrk="0" hangingPunct="0">
              <a:defRPr/>
            </a:pP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33 MeV p,  </a:t>
            </a:r>
          </a:p>
          <a:p>
            <a:pPr defTabSz="914400" eaLnBrk="0" hangingPunct="0">
              <a:defRPr/>
            </a:pP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40 MeV d (5mA)</a:t>
            </a:r>
          </a:p>
          <a:p>
            <a:pPr defTabSz="914400" eaLnBrk="0" hangingPunct="0">
              <a:defRPr/>
            </a:pP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14.5 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A.MeV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 HI  (1mA)</a:t>
            </a:r>
          </a:p>
        </p:txBody>
      </p:sp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2771775" y="5026025"/>
            <a:ext cx="3384550" cy="923925"/>
          </a:xfrm>
          <a:prstGeom prst="rect">
            <a:avLst/>
          </a:prstGeom>
          <a:gradFill rotWithShape="1">
            <a:gsLst>
              <a:gs pos="0">
                <a:srgbClr val="F9E6FF"/>
              </a:gs>
              <a:gs pos="64999">
                <a:srgbClr val="F0C4FF"/>
              </a:gs>
              <a:gs pos="100000">
                <a:srgbClr val="EBADFF"/>
              </a:gs>
            </a:gsLst>
            <a:lin ang="5400000" scaled="1"/>
          </a:gradFill>
          <a:ln w="9525">
            <a:solidFill>
              <a:srgbClr val="CF99FC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RIB Production Cave</a:t>
            </a:r>
          </a:p>
          <a:p>
            <a:pPr algn="ctr" defTabSz="914400" eaLnBrk="0" hangingPunct="0">
              <a:defRPr/>
            </a:pP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Up to 10</a:t>
            </a:r>
            <a:r>
              <a:rPr kumimoji="0" lang="en-GB" baseline="30000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14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 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fiss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./sec.</a:t>
            </a:r>
          </a:p>
          <a:p>
            <a:pPr algn="ctr" defTabSz="914400" eaLnBrk="0" hangingPunct="0">
              <a:defRPr/>
            </a:pP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DESIR Low-energy RIB facility</a:t>
            </a:r>
          </a:p>
        </p:txBody>
      </p:sp>
      <p:sp>
        <p:nvSpPr>
          <p:cNvPr id="24" name="Ellipse 23"/>
          <p:cNvSpPr/>
          <p:nvPr/>
        </p:nvSpPr>
        <p:spPr bwMode="auto">
          <a:xfrm rot="19956411">
            <a:off x="2132013" y="2730500"/>
            <a:ext cx="4811712" cy="1289050"/>
          </a:xfrm>
          <a:prstGeom prst="ellipse">
            <a:avLst/>
          </a:prstGeom>
          <a:noFill/>
          <a:ln w="5715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2550" y="6021388"/>
            <a:ext cx="7191375" cy="4000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kumimoji="0" lang="en-GB" sz="2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Cost of SPIRAL2: 210 M€ + 40 M€ spectrometers &amp; detectors</a:t>
            </a:r>
          </a:p>
        </p:txBody>
      </p:sp>
      <p:sp>
        <p:nvSpPr>
          <p:cNvPr id="4" name="ZoneTexte 3"/>
          <p:cNvSpPr txBox="1"/>
          <p:nvPr/>
        </p:nvSpPr>
        <p:spPr>
          <a:xfrm rot="20520000">
            <a:off x="5997575" y="3065463"/>
            <a:ext cx="2347913" cy="2762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kumimoji="0" lang="en-GB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Current GANIL/SPIRAL1 facility</a:t>
            </a:r>
          </a:p>
        </p:txBody>
      </p:sp>
      <p:sp>
        <p:nvSpPr>
          <p:cNvPr id="31" name="ZoneTexte 30"/>
          <p:cNvSpPr txBox="1">
            <a:spLocks noChangeArrowheads="1"/>
          </p:cNvSpPr>
          <p:nvPr/>
        </p:nvSpPr>
        <p:spPr bwMode="auto">
          <a:xfrm>
            <a:off x="6804025" y="1916113"/>
            <a:ext cx="2268538" cy="923925"/>
          </a:xfrm>
          <a:prstGeom prst="rect">
            <a:avLst/>
          </a:prstGeom>
          <a:gradFill rotWithShape="1">
            <a:gsLst>
              <a:gs pos="0">
                <a:srgbClr val="F9E6FF"/>
              </a:gs>
              <a:gs pos="64999">
                <a:srgbClr val="F0C4FF"/>
              </a:gs>
              <a:gs pos="100000">
                <a:srgbClr val="EBADFF"/>
              </a:gs>
            </a:gsLst>
            <a:lin ang="5400000" scaled="1"/>
          </a:gradFill>
          <a:ln w="9525">
            <a:solidFill>
              <a:srgbClr val="CF99FC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kumimoji="0" lang="en-GB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/>
                <a:sym typeface="Arial" pitchFamily="30" charset="0"/>
              </a:rPr>
              <a:t>CIME cyclotron RIB at 1-20 AMeV (up to 9 AMeV for FF)</a:t>
            </a:r>
          </a:p>
        </p:txBody>
      </p:sp>
      <p:sp>
        <p:nvSpPr>
          <p:cNvPr id="19" name="ZoneTexte 18"/>
          <p:cNvSpPr txBox="1"/>
          <p:nvPr/>
        </p:nvSpPr>
        <p:spPr>
          <a:xfrm rot="20685410">
            <a:off x="1468438" y="3398838"/>
            <a:ext cx="1439862" cy="2778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kumimoji="0" lang="en-GB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SPIRAL2 LINAC</a:t>
            </a:r>
          </a:p>
        </p:txBody>
      </p:sp>
      <p:sp>
        <p:nvSpPr>
          <p:cNvPr id="23" name="ZoneTexte 22"/>
          <p:cNvSpPr txBox="1"/>
          <p:nvPr/>
        </p:nvSpPr>
        <p:spPr>
          <a:xfrm rot="20580000">
            <a:off x="3149600" y="4257675"/>
            <a:ext cx="1484313" cy="277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kumimoji="0" lang="en-GB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RIB production hall</a:t>
            </a:r>
          </a:p>
        </p:txBody>
      </p:sp>
      <p:sp>
        <p:nvSpPr>
          <p:cNvPr id="27" name="ZoneTexte 26"/>
          <p:cNvSpPr txBox="1"/>
          <p:nvPr/>
        </p:nvSpPr>
        <p:spPr>
          <a:xfrm rot="20700000">
            <a:off x="3525838" y="2543175"/>
            <a:ext cx="373062" cy="277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kumimoji="0" lang="en-GB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S3</a:t>
            </a:r>
          </a:p>
        </p:txBody>
      </p:sp>
      <p:sp>
        <p:nvSpPr>
          <p:cNvPr id="28" name="ZoneTexte 27"/>
          <p:cNvSpPr txBox="1"/>
          <p:nvPr/>
        </p:nvSpPr>
        <p:spPr>
          <a:xfrm rot="20700000">
            <a:off x="4752975" y="2070100"/>
            <a:ext cx="658813" cy="2762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kumimoji="0" lang="en-GB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DESIR</a:t>
            </a:r>
          </a:p>
        </p:txBody>
      </p:sp>
      <p:sp>
        <p:nvSpPr>
          <p:cNvPr id="32" name="ZoneTexte 31"/>
          <p:cNvSpPr txBox="1"/>
          <p:nvPr/>
        </p:nvSpPr>
        <p:spPr>
          <a:xfrm rot="20700000">
            <a:off x="2755900" y="2119313"/>
            <a:ext cx="492125" cy="2778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kumimoji="0" lang="en-GB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NFS</a:t>
            </a:r>
          </a:p>
        </p:txBody>
      </p:sp>
      <p:sp>
        <p:nvSpPr>
          <p:cNvPr id="27665" name="ZoneTexte 1"/>
          <p:cNvSpPr txBox="1">
            <a:spLocks noChangeArrowheads="1"/>
          </p:cNvSpPr>
          <p:nvPr/>
        </p:nvSpPr>
        <p:spPr bwMode="auto">
          <a:xfrm>
            <a:off x="0" y="-100013"/>
            <a:ext cx="5072063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kumimoji="0" lang="en-GB" altLang="ja-JP" sz="2800" b="1" dirty="0" smtClean="0">
                <a:solidFill>
                  <a:srgbClr val="660066"/>
                </a:solidFill>
              </a:rPr>
              <a:t>Existing GANIL facility &amp; </a:t>
            </a:r>
          </a:p>
          <a:p>
            <a:pPr defTabSz="914400">
              <a:lnSpc>
                <a:spcPct val="130000"/>
              </a:lnSpc>
            </a:pPr>
            <a:r>
              <a:rPr kumimoji="0" lang="en-GB" altLang="ja-JP" sz="2800" b="1" dirty="0" smtClean="0">
                <a:solidFill>
                  <a:srgbClr val="660066"/>
                </a:solidFill>
              </a:rPr>
              <a:t>SPIRAL2 under construction</a:t>
            </a:r>
          </a:p>
        </p:txBody>
      </p:sp>
      <p:sp>
        <p:nvSpPr>
          <p:cNvPr id="27666" name="ZoneTexte 1"/>
          <p:cNvSpPr txBox="1">
            <a:spLocks noChangeArrowheads="1"/>
          </p:cNvSpPr>
          <p:nvPr/>
        </p:nvSpPr>
        <p:spPr bwMode="auto">
          <a:xfrm>
            <a:off x="6804025" y="692150"/>
            <a:ext cx="211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kumimoji="0" lang="en-GB" altLang="ja-JP" b="1" smtClean="0">
                <a:solidFill>
                  <a:srgbClr val="EA59D1"/>
                </a:solidFill>
              </a:rPr>
              <a:t>Caen, France</a:t>
            </a:r>
          </a:p>
        </p:txBody>
      </p:sp>
      <p:cxnSp>
        <p:nvCxnSpPr>
          <p:cNvPr id="22" name="直線矢印コネクタ 21"/>
          <p:cNvCxnSpPr/>
          <p:nvPr/>
        </p:nvCxnSpPr>
        <p:spPr bwMode="auto">
          <a:xfrm flipH="1" flipV="1">
            <a:off x="4728453" y="3590848"/>
            <a:ext cx="707857" cy="960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  <p:sp>
        <p:nvSpPr>
          <p:cNvPr id="25" name="テキスト ボックス 24"/>
          <p:cNvSpPr txBox="1"/>
          <p:nvPr/>
        </p:nvSpPr>
        <p:spPr>
          <a:xfrm>
            <a:off x="2606429" y="4746405"/>
            <a:ext cx="90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200kW</a:t>
            </a:r>
            <a:endParaRPr kumimoji="1" lang="ja-JP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cxnSp>
        <p:nvCxnSpPr>
          <p:cNvPr id="33" name="直線矢印コネクタ 32"/>
          <p:cNvCxnSpPr/>
          <p:nvPr/>
        </p:nvCxnSpPr>
        <p:spPr bwMode="auto">
          <a:xfrm flipH="1">
            <a:off x="1888094" y="4978400"/>
            <a:ext cx="73921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  <p:sp>
        <p:nvSpPr>
          <p:cNvPr id="8" name="テキスト ボックス 7"/>
          <p:cNvSpPr txBox="1"/>
          <p:nvPr/>
        </p:nvSpPr>
        <p:spPr>
          <a:xfrm>
            <a:off x="1194948" y="355084"/>
            <a:ext cx="231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</a:t>
            </a:r>
            <a:r>
              <a:rPr kumimoji="1" lang="en-US" altLang="ja-JP" dirty="0" smtClean="0"/>
              <a:t>ragmentation / ISOL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194948" y="907534"/>
            <a:ext cx="7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ISOL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942659" y="4643993"/>
            <a:ext cx="97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~2018 - </a:t>
            </a:r>
            <a:endParaRPr kumimoji="1" lang="ja-JP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78092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RI (radioactive isotope)  beams enable (since 1985):</a:t>
            </a:r>
          </a:p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GANIL, RIKEN, MSU, GSI,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 IMP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REX-ISOLDE, SPIRAL, ISAC..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Needs for </a:t>
            </a:r>
            <a:r>
              <a:rPr lang="en-US" altLang="ja-JP" dirty="0">
                <a:solidFill>
                  <a:srgbClr val="FFFF00"/>
                </a:solidFill>
                <a:latin typeface="Helvetica"/>
                <a:cs typeface="Helvetica"/>
              </a:rPr>
              <a:t>new-generation 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(dedicated) facilities 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with high-intensity (or to go farther away from the stability)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RIKEN RIBF</a:t>
            </a:r>
            <a:r>
              <a:rPr lang="en-US" altLang="ja-JP" sz="2000" b="1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(in operation)</a:t>
            </a:r>
          </a:p>
          <a:p>
            <a:r>
              <a:rPr lang="en-US" altLang="ja-JP" sz="2000" dirty="0">
                <a:solidFill>
                  <a:srgbClr val="9735BB">
                    <a:lumMod val="20000"/>
                    <a:lumOff val="80000"/>
                  </a:srgbClr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BDFEA"/>
                </a:solidFill>
                <a:latin typeface="Helvetica"/>
                <a:cs typeface="Helvetica"/>
              </a:rPr>
              <a:t>FAIR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FRIB, </a:t>
            </a:r>
            <a:r>
              <a:rPr lang="en-US" altLang="ja-JP" sz="2000" b="1" dirty="0" smtClean="0">
                <a:solidFill>
                  <a:srgbClr val="FF7A05"/>
                </a:solidFill>
                <a:latin typeface="Helvetica"/>
                <a:cs typeface="Helvetica"/>
              </a:rPr>
              <a:t>HIAF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Spiral2, SPES, HIE-ISOLDE, ALTO, ARIEL, EURISOL….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Beijing ISOL, ANURIB…</a:t>
            </a:r>
            <a:endParaRPr lang="en-US" altLang="ja-JP" sz="2000" dirty="0">
              <a:solidFill>
                <a:srgbClr val="D9D9D9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RAON, </a:t>
            </a: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rgbClr val="8D9AB3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rgbClr val="8D9AB3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rgbClr val="8D9AB3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solidFill>
                  <a:srgbClr val="8D9AB3"/>
                </a:solidFill>
              </a:rPr>
              <a:t>INPC</a:t>
            </a:r>
            <a:endParaRPr lang="ja-JP" altLang="en-US" dirty="0">
              <a:solidFill>
                <a:srgbClr val="8D9AB3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872" y="0"/>
            <a:ext cx="7385128" cy="55753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300"/>
            <a:ext cx="3630426" cy="26797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422711" y="5238234"/>
            <a:ext cx="7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20kW</a:t>
            </a:r>
            <a:endParaRPr kumimoji="1" lang="ja-JP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cxnSp>
        <p:nvCxnSpPr>
          <p:cNvPr id="10" name="直線矢印コネクタ 9"/>
          <p:cNvCxnSpPr/>
          <p:nvPr/>
        </p:nvCxnSpPr>
        <p:spPr bwMode="auto">
          <a:xfrm flipH="1" flipV="1">
            <a:off x="2882900" y="4800600"/>
            <a:ext cx="539811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  <p:cxnSp>
        <p:nvCxnSpPr>
          <p:cNvPr id="12" name="直線矢印コネクタ 11"/>
          <p:cNvCxnSpPr/>
          <p:nvPr/>
        </p:nvCxnSpPr>
        <p:spPr bwMode="auto">
          <a:xfrm flipH="1" flipV="1">
            <a:off x="5029201" y="876300"/>
            <a:ext cx="698499" cy="241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  <a:extLst/>
        </p:spPr>
      </p:cxnSp>
    </p:spTree>
    <p:extLst>
      <p:ext uri="{BB962C8B-B14F-4D97-AF65-F5344CB8AC3E}">
        <p14:creationId xmlns:p14="http://schemas.microsoft.com/office/powerpoint/2010/main" val="20522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95579" y="187485"/>
            <a:ext cx="9207444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RI (radioactive isotope)  beams enable (since 1985):</a:t>
            </a:r>
          </a:p>
          <a:p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extension in the nuclear chart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reaction experiments</a:t>
            </a:r>
          </a:p>
          <a:p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LBL,   GANIL, RIKEN, MSU, GSI,</a:t>
            </a:r>
            <a:r>
              <a:rPr lang="en-US" altLang="ja-JP" sz="2000" dirty="0" smtClean="0">
                <a:solidFill>
                  <a:srgbClr val="FF7A05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IMP, …. (fragmentation – fast beams)</a:t>
            </a:r>
            <a:r>
              <a:rPr lang="en-US" altLang="ja-JP" sz="2000" dirty="0">
                <a:latin typeface="Helvetica"/>
                <a:cs typeface="Helvetica"/>
                <a:sym typeface="Wingdings"/>
              </a:rPr>
              <a:t>	</a:t>
            </a:r>
            <a:endParaRPr lang="en-US" altLang="ja-JP" sz="20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LLN,   </a:t>
            </a:r>
            <a:r>
              <a:rPr lang="en-US" altLang="ja-JP" sz="2000" dirty="0" smtClean="0">
                <a:solidFill>
                  <a:srgbClr val="57DE59"/>
                </a:solidFill>
                <a:latin typeface="Helvetica"/>
                <a:cs typeface="Helvetica"/>
                <a:sym typeface="Wingdings"/>
              </a:rPr>
              <a:t>REX-ISOLDE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, SPIRAL, </a:t>
            </a:r>
            <a:r>
              <a:rPr lang="en-US" altLang="ja-JP" sz="2000" dirty="0" smtClean="0">
                <a:solidFill>
                  <a:srgbClr val="57DE59"/>
                </a:solidFill>
                <a:latin typeface="Helvetica"/>
                <a:cs typeface="Helvetica"/>
                <a:sym typeface="Wingdings"/>
              </a:rPr>
              <a:t>ISAC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..  (ISOL-reacceleration – low E beams)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　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 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  <a:sym typeface="Wingdings"/>
              </a:rPr>
              <a:t> nuclear structure / explosive burning / asymmetric matter ..</a:t>
            </a:r>
          </a:p>
          <a:p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Needs for </a:t>
            </a:r>
            <a:r>
              <a:rPr lang="en-US" altLang="ja-JP" dirty="0">
                <a:solidFill>
                  <a:srgbClr val="FFFF00"/>
                </a:solidFill>
                <a:latin typeface="Helvetica"/>
                <a:cs typeface="Helvetica"/>
              </a:rPr>
              <a:t>new-generation </a:t>
            </a:r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(dedicated) facilities 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with high-intensity (or to go farther away from the stability)</a:t>
            </a:r>
          </a:p>
          <a:p>
            <a:r>
              <a:rPr lang="en-US" altLang="ja-JP" dirty="0">
                <a:solidFill>
                  <a:srgbClr val="BFBFBF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RIKEN RIBF</a:t>
            </a:r>
            <a:r>
              <a:rPr lang="en-US" altLang="ja-JP" sz="2000" b="1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solidFill>
                  <a:schemeClr val="tx1">
                    <a:lumMod val="85000"/>
                  </a:schemeClr>
                </a:solidFill>
                <a:latin typeface="Helvetica"/>
                <a:cs typeface="Helvetica"/>
              </a:rPr>
              <a:t>(in operation)</a:t>
            </a:r>
          </a:p>
          <a:p>
            <a:r>
              <a:rPr lang="en-US" altLang="ja-JP" sz="2000" dirty="0">
                <a:solidFill>
                  <a:srgbClr val="9735BB">
                    <a:lumMod val="20000"/>
                    <a:lumOff val="80000"/>
                  </a:srgbClr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FAIR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FRIB, </a:t>
            </a:r>
            <a:r>
              <a:rPr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HIAF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,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Spiral2, </a:t>
            </a:r>
            <a:r>
              <a:rPr lang="en-US" altLang="ja-JP" sz="2000" dirty="0" smtClean="0">
                <a:solidFill>
                  <a:srgbClr val="57DE59"/>
                </a:solidFill>
                <a:latin typeface="Helvetica"/>
                <a:cs typeface="Helvetica"/>
              </a:rPr>
              <a:t>SPES, HIE-ISOLDE, ALTO, ARIEL, EURISOL</a:t>
            </a:r>
            <a:r>
              <a:rPr lang="en-US" altLang="ja-JP" sz="2000" dirty="0" smtClean="0">
                <a:solidFill>
                  <a:srgbClr val="D9D9D9"/>
                </a:solidFill>
                <a:latin typeface="Helvetica"/>
                <a:cs typeface="Helvetica"/>
              </a:rPr>
              <a:t>…. </a:t>
            </a:r>
          </a:p>
          <a:p>
            <a:r>
              <a:rPr lang="en-US" altLang="ja-JP" sz="2000" dirty="0">
                <a:solidFill>
                  <a:srgbClr val="D9D9D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57DE59"/>
                </a:solidFill>
                <a:latin typeface="Helvetica"/>
                <a:cs typeface="Helvetica"/>
              </a:rPr>
              <a:t>Beijing ISOL, ANURIB…</a:t>
            </a:r>
            <a:endParaRPr lang="en-US" altLang="ja-JP" sz="2000" dirty="0">
              <a:solidFill>
                <a:srgbClr val="57DE59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srgbClr val="57DE59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>
                <a:solidFill>
                  <a:srgbClr val="57DE59"/>
                </a:solidFill>
                <a:latin typeface="Helvetica"/>
                <a:cs typeface="Helvetica"/>
              </a:rPr>
              <a:t>RAON, </a:t>
            </a:r>
          </a:p>
          <a:p>
            <a:endParaRPr lang="en-US" altLang="ja-JP" dirty="0" smtClean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rgbClr val="8D9AB3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rgbClr val="8D9AB3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rgbClr val="8D9AB3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24400" y="5906612"/>
            <a:ext cx="358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Helvetica"/>
                <a:cs typeface="Helvetica"/>
              </a:rPr>
              <a:t>c.f. </a:t>
            </a:r>
            <a:r>
              <a:rPr kumimoji="1" lang="en-US" altLang="ja-JP" dirty="0" smtClean="0">
                <a:latin typeface="Helvetica"/>
                <a:cs typeface="Helvetica"/>
              </a:rPr>
              <a:t>dedicated talks in “I” sessions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52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495303"/>
            <a:ext cx="5035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 rot="-5400000">
            <a:off x="-1590784" y="2686426"/>
            <a:ext cx="4676785" cy="5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B92B13"/>
                </a:solidFill>
                <a:latin typeface="Helvetica" charset="0"/>
                <a:ea typeface="ＤＦＰPOP体" charset="0"/>
                <a:cs typeface="ＤＦＰPOP体" charset="0"/>
              </a:rPr>
              <a:t>Number of </a:t>
            </a:r>
            <a:r>
              <a:rPr lang="en-US" altLang="ja-JP" sz="2800" dirty="0" smtClean="0">
                <a:solidFill>
                  <a:srgbClr val="B92B13"/>
                </a:solidFill>
                <a:latin typeface="Helvetica" charset="0"/>
                <a:ea typeface="ＤＦＰPOP体" charset="0"/>
                <a:cs typeface="ＤＦＰPOP体" charset="0"/>
              </a:rPr>
              <a:t>known </a:t>
            </a:r>
            <a:r>
              <a:rPr lang="en-US" altLang="ja-JP" sz="2800" dirty="0">
                <a:solidFill>
                  <a:srgbClr val="B92B13"/>
                </a:solidFill>
                <a:latin typeface="Helvetica" charset="0"/>
                <a:ea typeface="ＤＦＰPOP体" charset="0"/>
                <a:cs typeface="ＤＦＰPOP体" charset="0"/>
              </a:rPr>
              <a:t>nuclei</a:t>
            </a:r>
            <a:endParaRPr lang="en-US" altLang="ja-JP" dirty="0">
              <a:solidFill>
                <a:srgbClr val="00FFFF"/>
              </a:solidFill>
              <a:latin typeface="Helvetica" charset="0"/>
              <a:ea typeface="ＤＦＰPOP体" charset="0"/>
              <a:cs typeface="ＤＦＰPOP体" charset="0"/>
            </a:endParaRPr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 flipV="1">
            <a:off x="5956300" y="790577"/>
            <a:ext cx="14478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0" tIns="45677" rIns="91350" bIns="45677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V="1">
            <a:off x="6032500" y="333375"/>
            <a:ext cx="1066800" cy="1447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0" tIns="45677" rIns="91350" bIns="45677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895600" y="1581149"/>
            <a:ext cx="646149" cy="369245"/>
          </a:xfrm>
          <a:prstGeom prst="rect">
            <a:avLst/>
          </a:prstGeom>
          <a:solidFill>
            <a:srgbClr val="F9F588"/>
          </a:solidFill>
          <a:ln>
            <a:noFill/>
          </a:ln>
          <a:extLst/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1800" dirty="0" smtClean="0">
                <a:solidFill>
                  <a:srgbClr val="000099"/>
                </a:solidFill>
                <a:latin typeface="Times New Roman" charset="0"/>
                <a:ea typeface="ＤＦＰPOP体" charset="0"/>
                <a:cs typeface="ＤＦＰPOP体" charset="0"/>
              </a:rPr>
              <a:t>3000</a:t>
            </a:r>
            <a:endParaRPr lang="ja-JP" altLang="en-US" sz="1800" dirty="0">
              <a:solidFill>
                <a:srgbClr val="000099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1460502" y="4905384"/>
            <a:ext cx="357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>
                <a:solidFill>
                  <a:srgbClr val="000099"/>
                </a:solidFill>
                <a:latin typeface="Times New Roman" charset="0"/>
                <a:ea typeface="ＤＦＰPOP体" charset="0"/>
                <a:cs typeface="ＤＦＰPOP体" charset="0"/>
              </a:rPr>
              <a:t>０</a:t>
            </a:r>
            <a:endParaRPr lang="ja-JP" altLang="en-US" sz="1800">
              <a:solidFill>
                <a:srgbClr val="000099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422900" y="5286384"/>
            <a:ext cx="697445" cy="40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2000" dirty="0" smtClean="0">
                <a:solidFill>
                  <a:srgbClr val="FF0000"/>
                </a:solidFill>
                <a:latin typeface="Times New Roman" charset="0"/>
                <a:ea typeface="ＤＦＰPOP体" charset="0"/>
                <a:cs typeface="ＤＦＰPOP体" charset="0"/>
              </a:rPr>
              <a:t>1940</a:t>
            </a:r>
            <a:endParaRPr lang="ja-JP" altLang="en-US" sz="1800" dirty="0">
              <a:solidFill>
                <a:srgbClr val="FF0000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1536704" y="5286384"/>
            <a:ext cx="697445" cy="40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2000" dirty="0" smtClean="0">
                <a:solidFill>
                  <a:srgbClr val="FF0000"/>
                </a:solidFill>
                <a:latin typeface="Times New Roman" charset="0"/>
                <a:ea typeface="ＤＦＰPOP体" charset="0"/>
                <a:cs typeface="ＤＦＰPOP体" charset="0"/>
              </a:rPr>
              <a:t>1940</a:t>
            </a:r>
            <a:endParaRPr lang="ja-JP" altLang="en-US" sz="1800" dirty="0">
              <a:solidFill>
                <a:srgbClr val="FF0000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6184900" y="714375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0" tIns="45677" rIns="91350" bIns="45677" anchor="ctr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7708900" y="485784"/>
            <a:ext cx="697445" cy="40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2000" dirty="0" smtClean="0">
                <a:solidFill>
                  <a:srgbClr val="000099"/>
                </a:solidFill>
                <a:latin typeface="Times New Roman" charset="0"/>
                <a:ea typeface="ＤＦＰPOP体" charset="0"/>
                <a:cs typeface="ＤＦＰPOP体" charset="0"/>
              </a:rPr>
              <a:t>4000</a:t>
            </a:r>
            <a:endParaRPr lang="ja-JP" altLang="en-US" sz="1800" dirty="0">
              <a:solidFill>
                <a:srgbClr val="000099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6515102" y="3221517"/>
            <a:ext cx="2527824" cy="8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8F121F"/>
                </a:solidFill>
              </a:rPr>
              <a:t>“new generation”</a:t>
            </a:r>
          </a:p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8F121F"/>
                </a:solidFill>
              </a:rPr>
              <a:t>RI </a:t>
            </a:r>
            <a:r>
              <a:rPr lang="en-US" altLang="ja-JP" dirty="0" smtClean="0">
                <a:solidFill>
                  <a:srgbClr val="8F121F"/>
                </a:solidFill>
              </a:rPr>
              <a:t>beam facilities</a:t>
            </a:r>
            <a:endParaRPr lang="en-US" altLang="ja-JP" dirty="0">
              <a:solidFill>
                <a:srgbClr val="8F121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1333500" y="5808663"/>
            <a:ext cx="4968875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 anchor="ctr"/>
          <a:lstStyle/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endParaRPr lang="ja-JP" altLang="en-US" sz="240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602" name="Line 18"/>
          <p:cNvSpPr>
            <a:spLocks noChangeShapeType="1"/>
          </p:cNvSpPr>
          <p:nvPr/>
        </p:nvSpPr>
        <p:spPr bwMode="auto">
          <a:xfrm flipH="1" flipV="1">
            <a:off x="6654800" y="2209809"/>
            <a:ext cx="812799" cy="1011708"/>
          </a:xfrm>
          <a:prstGeom prst="line">
            <a:avLst/>
          </a:prstGeom>
          <a:noFill/>
          <a:ln w="28575">
            <a:solidFill>
              <a:srgbClr val="8F121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0" tIns="45677" rIns="91350" bIns="45677" anchor="ctr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円/楕円 1"/>
          <p:cNvSpPr/>
          <p:nvPr/>
        </p:nvSpPr>
        <p:spPr bwMode="auto">
          <a:xfrm>
            <a:off x="6464301" y="1465272"/>
            <a:ext cx="190500" cy="1905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0" tIns="45697" rIns="91390" bIns="45697" numCol="1" spcCol="0" rtlCol="0" anchor="t" anchorCtr="0" compatLnSpc="1">
            <a:prstTxWarp prst="textNoShape">
              <a:avLst/>
            </a:prstTxWarp>
          </a:bodyPr>
          <a:lstStyle/>
          <a:p>
            <a:pPr defTabSz="913926"/>
            <a:endParaRPr lang="ja-JP" alt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923868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9050"/>
            <a:ext cx="8374063" cy="6937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cs typeface="+mj-cs"/>
              </a:rPr>
              <a:t>RAON</a:t>
            </a:r>
            <a:endParaRPr lang="ko-KR" altLang="en-US" dirty="0">
              <a:cs typeface="+mj-cs"/>
            </a:endParaRPr>
          </a:p>
        </p:txBody>
      </p:sp>
      <p:grpSp>
        <p:nvGrpSpPr>
          <p:cNvPr id="31746" name="그룹 3"/>
          <p:cNvGrpSpPr>
            <a:grpSpLocks/>
          </p:cNvGrpSpPr>
          <p:nvPr/>
        </p:nvGrpSpPr>
        <p:grpSpPr bwMode="auto">
          <a:xfrm>
            <a:off x="381000" y="1484313"/>
            <a:ext cx="7902575" cy="5360987"/>
            <a:chOff x="551607" y="882856"/>
            <a:chExt cx="7902877" cy="5361064"/>
          </a:xfrm>
        </p:grpSpPr>
        <p:cxnSp>
          <p:nvCxnSpPr>
            <p:cNvPr id="5" name="직선 연결선 4"/>
            <p:cNvCxnSpPr>
              <a:stCxn id="33" idx="2"/>
              <a:endCxn id="27" idx="3"/>
            </p:cNvCxnSpPr>
            <p:nvPr/>
          </p:nvCxnSpPr>
          <p:spPr>
            <a:xfrm flipH="1" flipV="1">
              <a:off x="5933438" y="4573846"/>
              <a:ext cx="18098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 flipV="1">
              <a:off x="1292998" y="4561146"/>
              <a:ext cx="3657740" cy="254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원호 6"/>
            <p:cNvSpPr/>
            <p:nvPr/>
          </p:nvSpPr>
          <p:spPr>
            <a:xfrm rot="10800000">
              <a:off x="6828822" y="4067427"/>
              <a:ext cx="890622" cy="955689"/>
            </a:xfrm>
            <a:prstGeom prst="arc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8" name="직선 연결선 7"/>
            <p:cNvCxnSpPr>
              <a:endCxn id="27" idx="1"/>
            </p:cNvCxnSpPr>
            <p:nvPr/>
          </p:nvCxnSpPr>
          <p:spPr>
            <a:xfrm>
              <a:off x="4671327" y="4561146"/>
              <a:ext cx="1047790" cy="127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직사각형 8"/>
            <p:cNvSpPr/>
            <p:nvPr/>
          </p:nvSpPr>
          <p:spPr>
            <a:xfrm>
              <a:off x="1083440" y="2176687"/>
              <a:ext cx="101604" cy="12573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1131067" y="882856"/>
              <a:ext cx="3175" cy="29432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1570821" y="4075364"/>
              <a:ext cx="576602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원호 11"/>
            <p:cNvSpPr/>
            <p:nvPr/>
          </p:nvSpPr>
          <p:spPr>
            <a:xfrm rot="11805893">
              <a:off x="1135829" y="3376854"/>
              <a:ext cx="647725" cy="744549"/>
            </a:xfrm>
            <a:prstGeom prst="arc">
              <a:avLst>
                <a:gd name="adj1" fmla="val 16153456"/>
                <a:gd name="adj2" fmla="val 33644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045339" y="3602282"/>
              <a:ext cx="176219" cy="180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083440" y="1722655"/>
              <a:ext cx="101604" cy="303217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083440" y="1416264"/>
              <a:ext cx="101604" cy="153989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083440" y="959057"/>
              <a:ext cx="101604" cy="307979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656386" y="1068596"/>
              <a:ext cx="158756" cy="152402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1491443" y="1054308"/>
              <a:ext cx="158756" cy="152402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19" name="직선 연결선 18"/>
            <p:cNvCxnSpPr>
              <a:stCxn id="17" idx="0"/>
            </p:cNvCxnSpPr>
            <p:nvPr/>
          </p:nvCxnSpPr>
          <p:spPr>
            <a:xfrm flipV="1">
              <a:off x="735764" y="882856"/>
              <a:ext cx="0" cy="18574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>
              <a:stCxn id="18" idx="0"/>
            </p:cNvCxnSpPr>
            <p:nvPr/>
          </p:nvCxnSpPr>
          <p:spPr>
            <a:xfrm flipV="1">
              <a:off x="1570821" y="882856"/>
              <a:ext cx="0" cy="17145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735764" y="882856"/>
              <a:ext cx="835057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직사각형 21"/>
            <p:cNvSpPr/>
            <p:nvPr/>
          </p:nvSpPr>
          <p:spPr>
            <a:xfrm>
              <a:off x="1292998" y="4030913"/>
              <a:ext cx="4022879" cy="952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23" name="직선 연결선 22"/>
            <p:cNvCxnSpPr/>
            <p:nvPr/>
          </p:nvCxnSpPr>
          <p:spPr>
            <a:xfrm>
              <a:off x="6227137" y="4075364"/>
              <a:ext cx="527070" cy="35401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직사각형 23"/>
            <p:cNvSpPr/>
            <p:nvPr/>
          </p:nvSpPr>
          <p:spPr>
            <a:xfrm>
              <a:off x="6722456" y="4434144"/>
              <a:ext cx="239721" cy="227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5" name="원호 24"/>
            <p:cNvSpPr/>
            <p:nvPr/>
          </p:nvSpPr>
          <p:spPr>
            <a:xfrm>
              <a:off x="6670066" y="5023115"/>
              <a:ext cx="1208134" cy="962039"/>
            </a:xfrm>
            <a:prstGeom prst="arc">
              <a:avLst>
                <a:gd name="adj1" fmla="val 16200000"/>
                <a:gd name="adj2" fmla="val 172427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26" name="직선 연결선 25"/>
            <p:cNvCxnSpPr>
              <a:stCxn id="22" idx="3"/>
              <a:endCxn id="27" idx="0"/>
            </p:cNvCxnSpPr>
            <p:nvPr/>
          </p:nvCxnSpPr>
          <p:spPr>
            <a:xfrm>
              <a:off x="5315877" y="4078539"/>
              <a:ext cx="511195" cy="36354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직사각형 26"/>
            <p:cNvSpPr/>
            <p:nvPr/>
          </p:nvSpPr>
          <p:spPr>
            <a:xfrm>
              <a:off x="5719117" y="4442082"/>
              <a:ext cx="214320" cy="26352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420003" y="4519870"/>
              <a:ext cx="1939999" cy="9525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 flipH="1">
              <a:off x="1131067" y="3783260"/>
              <a:ext cx="0" cy="83186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>
              <a:stCxn id="22" idx="1"/>
            </p:cNvCxnSpPr>
            <p:nvPr/>
          </p:nvCxnSpPr>
          <p:spPr>
            <a:xfrm>
              <a:off x="1292998" y="4078539"/>
              <a:ext cx="0" cy="51594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직사각형 30"/>
            <p:cNvSpPr/>
            <p:nvPr/>
          </p:nvSpPr>
          <p:spPr>
            <a:xfrm>
              <a:off x="656386" y="4443669"/>
              <a:ext cx="636612" cy="61913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7271752" y="5485084"/>
              <a:ext cx="846169" cy="75883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6114420" y="4484945"/>
              <a:ext cx="187332" cy="1778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34" name="직선 연결선 33"/>
            <p:cNvCxnSpPr>
              <a:endCxn id="36" idx="0"/>
            </p:cNvCxnSpPr>
            <p:nvPr/>
          </p:nvCxnSpPr>
          <p:spPr>
            <a:xfrm flipH="1">
              <a:off x="4336352" y="4570671"/>
              <a:ext cx="3175" cy="56515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직사각형 34"/>
            <p:cNvSpPr/>
            <p:nvPr/>
          </p:nvSpPr>
          <p:spPr>
            <a:xfrm>
              <a:off x="4534797" y="4491295"/>
              <a:ext cx="158756" cy="152402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4256974" y="5135829"/>
              <a:ext cx="158756" cy="150815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15877" y="4497645"/>
              <a:ext cx="158756" cy="152402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 flipH="1" flipV="1">
              <a:off x="3655289" y="4526220"/>
              <a:ext cx="252422" cy="95251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 flipH="1" flipV="1">
              <a:off x="4090280" y="4518283"/>
              <a:ext cx="127005" cy="103188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4969789" y="4491295"/>
              <a:ext cx="158756" cy="152402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48612" y="954294"/>
              <a:ext cx="1292274" cy="4159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ECR-IS </a:t>
              </a:r>
            </a:p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(10keV/u, 12 p</a:t>
              </a:r>
              <a:r>
                <a:rPr kumimoji="0" lang="el-GR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μ</a:t>
              </a: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A)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02491" y="892381"/>
              <a:ext cx="468330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LEBT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58039" y="1363875"/>
              <a:ext cx="1743142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RFQ (300keV/u, 9.5 p</a:t>
              </a:r>
              <a:r>
                <a:rPr kumimoji="0" lang="el-GR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μ</a:t>
              </a: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A)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34242" y="1746468"/>
              <a:ext cx="527070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MEBT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5486" y="2508479"/>
              <a:ext cx="2035253" cy="4159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SCL1 (18.5 MeV/u, 9.5 p</a:t>
              </a:r>
              <a:r>
                <a:rPr kumimoji="0" lang="el-GR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μ</a:t>
              </a: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A)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 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90002" y="3565770"/>
              <a:ext cx="2368641" cy="4159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SCL2 (200 MeV/u, 8.3 p</a:t>
              </a:r>
              <a:r>
                <a:rPr kumimoji="0" lang="el-GR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μ</a:t>
              </a: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A for U</a:t>
              </a:r>
              <a:r>
                <a:rPr kumimoji="0" lang="en-US" altLang="ko-KR" sz="1050" baseline="3000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+79</a:t>
              </a: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)</a:t>
              </a:r>
            </a:p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(600MeV, 660</a:t>
              </a:r>
              <a:r>
                <a:rPr kumimoji="0" lang="el-GR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 μ</a:t>
              </a: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A for p) 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29610" y="4656397"/>
              <a:ext cx="1166858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SCL1 (Post Acc.)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 rot="5400000" flipH="1" flipV="1">
              <a:off x="4215700" y="4821498"/>
              <a:ext cx="241303" cy="101604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44240" y="5313632"/>
              <a:ext cx="584222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ECR-IS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002964" y="4246816"/>
              <a:ext cx="436580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RFQ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74307" y="4253166"/>
              <a:ext cx="528657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MEBT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39544" y="4240466"/>
              <a:ext cx="349263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CB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28495" y="4234116"/>
              <a:ext cx="561996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HRMS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49167" y="4705611"/>
              <a:ext cx="781080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RF Cooler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539723" y="4075364"/>
              <a:ext cx="574697" cy="4159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ISOL</a:t>
              </a:r>
            </a:p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Target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03242" y="4586546"/>
              <a:ext cx="1258935" cy="4159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Cyclotron </a:t>
              </a:r>
            </a:p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(p, 70 MeV, 1mA)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06613" y="4429382"/>
              <a:ext cx="728690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IF Target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098707" y="4924689"/>
              <a:ext cx="1065254" cy="2540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IF Separator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51607" y="3575295"/>
              <a:ext cx="666775" cy="4159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Chg. </a:t>
              </a:r>
            </a:p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Stripper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cxnSp>
          <p:nvCxnSpPr>
            <p:cNvPr id="60" name="직선 연결선 59"/>
            <p:cNvCxnSpPr>
              <a:stCxn id="56" idx="1"/>
              <a:endCxn id="56" idx="1"/>
            </p:cNvCxnSpPr>
            <p:nvPr/>
          </p:nvCxnSpPr>
          <p:spPr>
            <a:xfrm>
              <a:off x="5703242" y="479451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780379" y="3100625"/>
              <a:ext cx="1414517" cy="368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dirty="0">
                  <a:solidFill>
                    <a:srgbClr val="4F81BD">
                      <a:lumMod val="75000"/>
                    </a:srgbClr>
                  </a:solidFill>
                  <a:latin typeface="맑은 고딕"/>
                  <a:ea typeface="맑은 고딕"/>
                  <a:cs typeface="맑은 고딕"/>
                </a:rPr>
                <a:t>Driver </a:t>
              </a:r>
              <a:r>
                <a:rPr kumimoji="0" lang="en-US" altLang="ko-KR" dirty="0" err="1">
                  <a:solidFill>
                    <a:srgbClr val="4F81BD">
                      <a:lumMod val="75000"/>
                    </a:srgbClr>
                  </a:solidFill>
                  <a:latin typeface="맑은 고딕"/>
                  <a:ea typeface="맑은 고딕"/>
                  <a:cs typeface="맑은 고딕"/>
                </a:rPr>
                <a:t>Linac</a:t>
              </a:r>
              <a:endParaRPr kumimoji="0" lang="ko-KR" altLang="en-US" dirty="0">
                <a:solidFill>
                  <a:srgbClr val="4F81BD">
                    <a:lumMod val="75000"/>
                  </a:srgbClr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31850" name="TextBox 61"/>
            <p:cNvSpPr txBox="1">
              <a:spLocks noChangeArrowheads="1"/>
            </p:cNvSpPr>
            <p:nvPr/>
          </p:nvSpPr>
          <p:spPr bwMode="auto">
            <a:xfrm>
              <a:off x="2316466" y="4955751"/>
              <a:ext cx="18791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latinLnBrk="1"/>
              <a:r>
                <a:rPr kumimoji="0" lang="en-US" altLang="ko-KR">
                  <a:solidFill>
                    <a:srgbClr val="7030A0"/>
                  </a:solidFill>
                  <a:latin typeface="맑은 고딕"/>
                  <a:ea typeface="맑은 고딕"/>
                  <a:cs typeface="맑은 고딕"/>
                </a:rPr>
                <a:t>Post Accelerator</a:t>
              </a:r>
              <a:endParaRPr kumimoji="0" lang="ko-KR" altLang="en-US">
                <a:solidFill>
                  <a:srgbClr val="7030A0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292390" y="4586546"/>
              <a:ext cx="1162094" cy="3698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dirty="0">
                  <a:solidFill>
                    <a:srgbClr val="F79646">
                      <a:lumMod val="75000"/>
                    </a:srgbClr>
                  </a:solidFill>
                  <a:latin typeface="맑은 고딕"/>
                  <a:ea typeface="맑은 고딕"/>
                  <a:cs typeface="맑은 고딕"/>
                </a:rPr>
                <a:t>IF system</a:t>
              </a:r>
              <a:endParaRPr kumimoji="0" lang="ko-KR" altLang="en-US" dirty="0">
                <a:solidFill>
                  <a:srgbClr val="F79646">
                    <a:lumMod val="75000"/>
                  </a:srgbClr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979314" y="5516835"/>
              <a:ext cx="1460556" cy="368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dirty="0">
                  <a:solidFill>
                    <a:srgbClr val="C0504D">
                      <a:lumMod val="75000"/>
                    </a:srgbClr>
                  </a:solidFill>
                  <a:latin typeface="맑은 고딕"/>
                  <a:ea typeface="맑은 고딕"/>
                  <a:cs typeface="맑은 고딕"/>
                </a:rPr>
                <a:t>ISOL system</a:t>
              </a:r>
              <a:endParaRPr kumimoji="0" lang="ko-KR" altLang="en-US" dirty="0">
                <a:solidFill>
                  <a:srgbClr val="C0504D">
                    <a:lumMod val="75000"/>
                  </a:srgbClr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cxnSp>
          <p:nvCxnSpPr>
            <p:cNvPr id="65" name="직선 연결선 64"/>
            <p:cNvCxnSpPr/>
            <p:nvPr/>
          </p:nvCxnSpPr>
          <p:spPr>
            <a:xfrm>
              <a:off x="6835172" y="4075364"/>
              <a:ext cx="527070" cy="35401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211424" y="4188078"/>
              <a:ext cx="977937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l-GR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μ</a:t>
              </a: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SR, Medical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cxnSp>
          <p:nvCxnSpPr>
            <p:cNvPr id="67" name="직선 연결선 66"/>
            <p:cNvCxnSpPr/>
            <p:nvPr/>
          </p:nvCxnSpPr>
          <p:spPr>
            <a:xfrm flipH="1">
              <a:off x="5220623" y="5023115"/>
              <a:ext cx="192094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직사각형 67"/>
            <p:cNvSpPr/>
            <p:nvPr/>
          </p:nvSpPr>
          <p:spPr>
            <a:xfrm>
              <a:off x="6670066" y="4946914"/>
              <a:ext cx="158756" cy="1746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69" name="직선 연결선 68"/>
            <p:cNvCxnSpPr/>
            <p:nvPr/>
          </p:nvCxnSpPr>
          <p:spPr>
            <a:xfrm flipV="1">
              <a:off x="5220623" y="4577021"/>
              <a:ext cx="0" cy="4460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직사각형 69"/>
            <p:cNvSpPr/>
            <p:nvPr/>
          </p:nvSpPr>
          <p:spPr>
            <a:xfrm>
              <a:off x="4709429" y="4908814"/>
              <a:ext cx="269885" cy="2301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5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71" name="직선 연결선 70"/>
            <p:cNvCxnSpPr>
              <a:endCxn id="70" idx="0"/>
            </p:cNvCxnSpPr>
            <p:nvPr/>
          </p:nvCxnSpPr>
          <p:spPr>
            <a:xfrm>
              <a:off x="4844371" y="4570671"/>
              <a:ext cx="0" cy="33814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>
              <a:endCxn id="70" idx="3"/>
            </p:cNvCxnSpPr>
            <p:nvPr/>
          </p:nvCxnSpPr>
          <p:spPr>
            <a:xfrm flipH="1" flipV="1">
              <a:off x="4979314" y="5023115"/>
              <a:ext cx="24130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4628463" y="5126304"/>
              <a:ext cx="935074" cy="254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dirty="0">
                  <a:solidFill>
                    <a:prstClr val="black"/>
                  </a:solidFill>
                  <a:latin typeface="맑은 고딕"/>
                  <a:ea typeface="맑은 고딕"/>
                  <a:cs typeface="맑은 고딕"/>
                </a:rPr>
                <a:t>Atomic Trap</a:t>
              </a:r>
              <a:endParaRPr kumimoji="0" lang="ko-KR" altLang="en-US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151563" y="5730875"/>
            <a:ext cx="9207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Gas Catcher</a:t>
            </a:r>
            <a:endParaRPr kumimoji="0" lang="ko-KR" altLang="en-US" sz="1050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</p:txBody>
      </p:sp>
      <p:graphicFrame>
        <p:nvGraphicFramePr>
          <p:cNvPr id="75" name="표 74"/>
          <p:cNvGraphicFramePr>
            <a:graphicFrameLocks noGrp="1"/>
          </p:cNvGraphicFramePr>
          <p:nvPr/>
        </p:nvGraphicFramePr>
        <p:xfrm>
          <a:off x="2825750" y="1557338"/>
          <a:ext cx="6253163" cy="1617726"/>
        </p:xfrm>
        <a:graphic>
          <a:graphicData uri="http://schemas.openxmlformats.org/drawingml/2006/table">
            <a:tbl>
              <a:tblPr/>
              <a:tblGrid>
                <a:gridCol w="1603375"/>
                <a:gridCol w="711200"/>
                <a:gridCol w="712788"/>
                <a:gridCol w="749300"/>
                <a:gridCol w="749300"/>
                <a:gridCol w="844550"/>
                <a:gridCol w="882650"/>
              </a:tblGrid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 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5E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Driver Linac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Post Acc.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Cyclotron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5E5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Particle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H</a:t>
                      </a:r>
                      <a:r>
                        <a:rPr kumimoji="0" lang="en-US" altLang="zh-CN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+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O</a:t>
                      </a:r>
                      <a:r>
                        <a:rPr kumimoji="0" lang="en-US" altLang="zh-CN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+8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맑은 고딕"/>
                        <a:cs typeface="Tahoma" pitchFamily="34" charset="0"/>
                      </a:endParaRP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Xe</a:t>
                      </a:r>
                      <a:r>
                        <a:rPr kumimoji="0" lang="en-US" altLang="zh-CN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+54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맑은 고딕"/>
                        <a:cs typeface="Tahoma" pitchFamily="34" charset="0"/>
                      </a:endParaRP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U</a:t>
                      </a:r>
                      <a:r>
                        <a:rPr kumimoji="0" lang="en-US" altLang="zh-CN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+79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맑은 고딕"/>
                        <a:cs typeface="Tahoma" pitchFamily="34" charset="0"/>
                      </a:endParaRP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RI beam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proton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Beam energy(MeV/u)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600 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320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251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200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18.5 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70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Beam current(p</a:t>
                      </a:r>
                      <a:r>
                        <a:rPr kumimoji="0" lang="el-GR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μ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A)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660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78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11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8.3 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-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1000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Power on target(kW)</a:t>
                      </a:r>
                    </a:p>
                  </a:txBody>
                  <a:tcPr marL="64770" marR="64770" marT="17907" marB="17907" anchor="ctr" horzOverflow="overflow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&gt; 400 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400 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400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400 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-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맑은 고딕"/>
                          <a:cs typeface="Tahoma" pitchFamily="34" charset="0"/>
                        </a:rPr>
                        <a:t>70 </a:t>
                      </a:r>
                    </a:p>
                  </a:txBody>
                  <a:tcPr marL="64770" marR="64770" marT="17907" marB="17907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5362309" y="528122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Korea</a:t>
            </a:r>
            <a:endParaRPr kumimoji="1" lang="ja-JP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INPC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1691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June 2013</a:t>
            </a:r>
            <a:endParaRPr lang="ja-JP" altLang="en-US">
              <a:solidFill>
                <a:srgbClr val="8D9AB3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8D9AB3"/>
                </a:solidFill>
              </a:rPr>
              <a:t>INPC</a:t>
            </a:r>
            <a:endParaRPr lang="ja-JP" altLang="en-US">
              <a:solidFill>
                <a:srgbClr val="8D9AB3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5751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8045184" y="526534"/>
            <a:ext cx="68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India</a:t>
            </a:r>
            <a:endParaRPr lang="ja-JP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956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192.168.33.29\share_spes\Presentazioni_INFOspes\100414_figuraNupecc\spes_12_04_2010_v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3104405"/>
            <a:ext cx="8931275" cy="3636963"/>
          </a:xfrm>
          <a:prstGeom prst="roundRect">
            <a:avLst>
              <a:gd name="adj" fmla="val 33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57200" y="1373188"/>
            <a:ext cx="8077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766" tIns="10383" rIns="20766" bIns="10383" anchor="ctr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400" b="1" dirty="0">
                <a:solidFill>
                  <a:srgbClr val="000000"/>
                </a:solidFill>
                <a:ea typeface="ＭＳ Ｐゴシック" charset="-128"/>
                <a:cs typeface="Verdana-Bold"/>
              </a:rPr>
              <a:t>A second generation ISOL facility for </a:t>
            </a:r>
            <a:r>
              <a:rPr kumimoji="0" lang="en-US" sz="2400" b="1" dirty="0">
                <a:solidFill>
                  <a:srgbClr val="FF0000"/>
                </a:solidFill>
                <a:ea typeface="ＭＳ Ｐゴシック" charset="-128"/>
                <a:cs typeface="Verdana-Bold"/>
              </a:rPr>
              <a:t>neutron-rich </a:t>
            </a:r>
            <a:r>
              <a:rPr kumimoji="0" lang="en-US" sz="2400" b="1" dirty="0">
                <a:solidFill>
                  <a:srgbClr val="000000"/>
                </a:solidFill>
                <a:ea typeface="ＭＳ Ｐゴシック" charset="-128"/>
                <a:cs typeface="Verdana-Bold"/>
              </a:rPr>
              <a:t>ion beams and an interdisciplinary research center</a:t>
            </a:r>
            <a:endParaRPr kumimoji="0" lang="en-US" sz="2400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34821" name="Picture 3" descr="\\192.168.33.29\share_spes\Presentazioni_INFOspes\080610_giens\posterGIENS\logoSPES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2060848"/>
            <a:ext cx="3676650" cy="10081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3400" y="3485405"/>
            <a:ext cx="3240442" cy="267190"/>
          </a:xfrm>
          <a:prstGeom prst="rect">
            <a:avLst/>
          </a:prstGeom>
          <a:ln w="76200">
            <a:solidFill>
              <a:srgbClr val="00CC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softEdge rad="317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20766" tIns="10383" rIns="20766" bIns="10383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600" b="1" dirty="0">
                <a:solidFill>
                  <a:srgbClr val="FF0000"/>
                </a:solidFill>
                <a:latin typeface="Arial"/>
                <a:ea typeface="ＭＳ Ｐゴシック"/>
              </a:rPr>
              <a:t>Selective</a:t>
            </a:r>
            <a:r>
              <a:rPr kumimoji="0" lang="en-US" sz="1600" b="1" dirty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kumimoji="0" lang="en-US" sz="1600" b="1" dirty="0">
                <a:solidFill>
                  <a:srgbClr val="DAEDEF">
                    <a:lumMod val="25000"/>
                  </a:srgbClr>
                </a:solidFill>
                <a:latin typeface="Arial"/>
                <a:ea typeface="ＭＳ Ｐゴシック"/>
              </a:rPr>
              <a:t>Production of </a:t>
            </a:r>
            <a:r>
              <a:rPr kumimoji="0" lang="en-US" sz="1600" b="1" dirty="0">
                <a:ln>
                  <a:solidFill>
                    <a:srgbClr val="339933"/>
                  </a:solidFill>
                </a:ln>
                <a:solidFill>
                  <a:srgbClr val="FFFF00"/>
                </a:solidFill>
                <a:latin typeface="Arial"/>
                <a:ea typeface="ＭＳ Ｐゴシック"/>
              </a:rPr>
              <a:t>Exotic</a:t>
            </a:r>
            <a:r>
              <a:rPr kumimoji="0" lang="en-US" sz="1600" b="1" dirty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kumimoji="0" lang="en-US" sz="1600" b="1" dirty="0">
                <a:solidFill>
                  <a:srgbClr val="339933"/>
                </a:solidFill>
                <a:latin typeface="Arial"/>
                <a:ea typeface="ＭＳ Ｐゴシック"/>
              </a:rPr>
              <a:t>Species</a:t>
            </a:r>
            <a:endParaRPr kumimoji="0" lang="en-US" sz="1600" dirty="0">
              <a:solidFill>
                <a:srgbClr val="339933"/>
              </a:solidFill>
              <a:latin typeface="Arial"/>
              <a:ea typeface="ＭＳ Ｐゴシック"/>
            </a:endParaRPr>
          </a:p>
        </p:txBody>
      </p:sp>
      <p:sp>
        <p:nvSpPr>
          <p:cNvPr id="58373" name="TextBox 8"/>
          <p:cNvSpPr txBox="1">
            <a:spLocks noChangeArrowheads="1"/>
          </p:cNvSpPr>
          <p:nvPr/>
        </p:nvSpPr>
        <p:spPr bwMode="auto">
          <a:xfrm>
            <a:off x="4648200" y="2266950"/>
            <a:ext cx="4495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766" tIns="10383" rIns="20766" bIns="103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kumimoji="0" lang="en-US" sz="2000">
                <a:solidFill>
                  <a:srgbClr val="000000"/>
                </a:solidFill>
              </a:rPr>
              <a:t>Proton induced fission on UCx</a:t>
            </a:r>
          </a:p>
          <a:p>
            <a:pPr defTabSz="914400" eaLnBrk="1" hangingPunct="1"/>
            <a:r>
              <a:rPr kumimoji="0" lang="en-US" sz="2000">
                <a:solidFill>
                  <a:srgbClr val="000000"/>
                </a:solidFill>
              </a:rPr>
              <a:t>10</a:t>
            </a:r>
            <a:r>
              <a:rPr kumimoji="0" lang="en-US" sz="2000" baseline="30000">
                <a:solidFill>
                  <a:srgbClr val="000000"/>
                </a:solidFill>
              </a:rPr>
              <a:t>13</a:t>
            </a:r>
            <a:r>
              <a:rPr kumimoji="0" lang="en-US" sz="2000">
                <a:solidFill>
                  <a:srgbClr val="000000"/>
                </a:solidFill>
              </a:rPr>
              <a:t> fission/s  - 8 kW on direct target </a:t>
            </a:r>
          </a:p>
        </p:txBody>
      </p:sp>
      <p:sp>
        <p:nvSpPr>
          <p:cNvPr id="58374" name="TextBox 9"/>
          <p:cNvSpPr txBox="1">
            <a:spLocks noChangeArrowheads="1"/>
          </p:cNvSpPr>
          <p:nvPr/>
        </p:nvSpPr>
        <p:spPr bwMode="auto">
          <a:xfrm>
            <a:off x="5562600" y="3943350"/>
            <a:ext cx="1506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800" dirty="0">
                <a:solidFill>
                  <a:srgbClr val="FF0000"/>
                </a:solidFill>
              </a:rPr>
              <a:t>Proton driver</a:t>
            </a:r>
          </a:p>
        </p:txBody>
      </p:sp>
      <p:sp>
        <p:nvSpPr>
          <p:cNvPr id="58375" name="TextBox 10"/>
          <p:cNvSpPr txBox="1">
            <a:spLocks noChangeArrowheads="1"/>
          </p:cNvSpPr>
          <p:nvPr/>
        </p:nvSpPr>
        <p:spPr bwMode="auto">
          <a:xfrm>
            <a:off x="3352800" y="3867150"/>
            <a:ext cx="2228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800" dirty="0">
                <a:solidFill>
                  <a:srgbClr val="FF0000"/>
                </a:solidFill>
              </a:rPr>
              <a:t>ISOL target 1 (8kW)</a:t>
            </a:r>
          </a:p>
        </p:txBody>
      </p:sp>
      <p:sp>
        <p:nvSpPr>
          <p:cNvPr id="58376" name="TextBox 11"/>
          <p:cNvSpPr txBox="1">
            <a:spLocks noChangeArrowheads="1"/>
          </p:cNvSpPr>
          <p:nvPr/>
        </p:nvSpPr>
        <p:spPr bwMode="auto">
          <a:xfrm>
            <a:off x="4953000" y="5238750"/>
            <a:ext cx="15490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800" dirty="0">
                <a:solidFill>
                  <a:srgbClr val="FF0000"/>
                </a:solidFill>
              </a:rPr>
              <a:t>ISOL target 2</a:t>
            </a:r>
          </a:p>
        </p:txBody>
      </p:sp>
      <p:sp>
        <p:nvSpPr>
          <p:cNvPr id="58377" name="TextBox 12"/>
          <p:cNvSpPr txBox="1">
            <a:spLocks noChangeArrowheads="1"/>
          </p:cNvSpPr>
          <p:nvPr/>
        </p:nvSpPr>
        <p:spPr bwMode="auto">
          <a:xfrm>
            <a:off x="2286000" y="5695950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800" dirty="0">
                <a:solidFill>
                  <a:srgbClr val="FF0000"/>
                </a:solidFill>
              </a:rPr>
              <a:t>High Resolution Mass Spectrometer</a:t>
            </a:r>
          </a:p>
        </p:txBody>
      </p:sp>
      <p:sp>
        <p:nvSpPr>
          <p:cNvPr id="58378" name="TextBox 13"/>
          <p:cNvSpPr txBox="1">
            <a:spLocks noChangeArrowheads="1"/>
          </p:cNvSpPr>
          <p:nvPr/>
        </p:nvSpPr>
        <p:spPr bwMode="auto">
          <a:xfrm>
            <a:off x="1905000" y="4476750"/>
            <a:ext cx="18270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800" dirty="0">
                <a:solidFill>
                  <a:srgbClr val="FF0000"/>
                </a:solidFill>
              </a:rPr>
              <a:t>Charge Breeder</a:t>
            </a:r>
          </a:p>
        </p:txBody>
      </p:sp>
      <p:sp>
        <p:nvSpPr>
          <p:cNvPr id="58379" name="TextBox 14"/>
          <p:cNvSpPr txBox="1">
            <a:spLocks noChangeArrowheads="1"/>
          </p:cNvSpPr>
          <p:nvPr/>
        </p:nvSpPr>
        <p:spPr bwMode="auto">
          <a:xfrm rot="-1358658">
            <a:off x="395452" y="5193913"/>
            <a:ext cx="26365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200" dirty="0">
                <a:solidFill>
                  <a:srgbClr val="FF0000"/>
                </a:solidFill>
              </a:rPr>
              <a:t>Exotic beam transfer to PIAVE-ALPI</a:t>
            </a:r>
          </a:p>
        </p:txBody>
      </p:sp>
      <p:sp>
        <p:nvSpPr>
          <p:cNvPr id="58380" name="TextBox 15"/>
          <p:cNvSpPr txBox="1">
            <a:spLocks noChangeArrowheads="1"/>
          </p:cNvSpPr>
          <p:nvPr/>
        </p:nvSpPr>
        <p:spPr bwMode="auto">
          <a:xfrm>
            <a:off x="6858000" y="4324350"/>
            <a:ext cx="2133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800" dirty="0">
                <a:solidFill>
                  <a:srgbClr val="FF0000"/>
                </a:solidFill>
              </a:rPr>
              <a:t>Proton and neutron applications</a:t>
            </a:r>
          </a:p>
        </p:txBody>
      </p:sp>
      <p:sp>
        <p:nvSpPr>
          <p:cNvPr id="58381" name="CasellaDiTesto 20"/>
          <p:cNvSpPr txBox="1">
            <a:spLocks noChangeArrowheads="1"/>
          </p:cNvSpPr>
          <p:nvPr/>
        </p:nvSpPr>
        <p:spPr bwMode="auto">
          <a:xfrm>
            <a:off x="3886200" y="455295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400" dirty="0">
                <a:solidFill>
                  <a:srgbClr val="FF0000"/>
                </a:solidFill>
              </a:rPr>
              <a:t>HV platform 260kV</a:t>
            </a:r>
          </a:p>
        </p:txBody>
      </p:sp>
      <p:sp>
        <p:nvSpPr>
          <p:cNvPr id="58382" name="TextBox 13"/>
          <p:cNvSpPr txBox="1">
            <a:spLocks noChangeArrowheads="1"/>
          </p:cNvSpPr>
          <p:nvPr/>
        </p:nvSpPr>
        <p:spPr bwMode="auto">
          <a:xfrm>
            <a:off x="3538538" y="5326063"/>
            <a:ext cx="1480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1800" dirty="0">
                <a:solidFill>
                  <a:srgbClr val="FF0000"/>
                </a:solidFill>
              </a:rPr>
              <a:t>Beam cooler</a:t>
            </a:r>
          </a:p>
        </p:txBody>
      </p:sp>
      <p:sp>
        <p:nvSpPr>
          <p:cNvPr id="19" name="Titolo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j-cs"/>
              </a:rPr>
              <a:t>SPES ISOL facility @LNL</a:t>
            </a: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endParaRPr lang="it-IT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30499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cs typeface="+mj-cs"/>
              </a:rPr>
              <a:t>       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j-cs"/>
              </a:rPr>
              <a:t>ISOL Roadmap in EUROPE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766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783772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uppo 29"/>
          <p:cNvGrpSpPr>
            <a:grpSpLocks/>
          </p:cNvGrpSpPr>
          <p:nvPr/>
        </p:nvGrpSpPr>
        <p:grpSpPr bwMode="auto">
          <a:xfrm>
            <a:off x="0" y="1341438"/>
            <a:ext cx="9107488" cy="1582737"/>
            <a:chOff x="0" y="1340768"/>
            <a:chExt cx="9107488" cy="1584176"/>
          </a:xfrm>
        </p:grpSpPr>
        <p:sp>
          <p:nvSpPr>
            <p:cNvPr id="29" name="Rectangle 28"/>
            <p:cNvSpPr/>
            <p:nvPr/>
          </p:nvSpPr>
          <p:spPr>
            <a:xfrm>
              <a:off x="0" y="1340768"/>
              <a:ext cx="9107488" cy="15841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60448" name="Picture 42" descr="tr_gani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38400"/>
              <a:ext cx="137160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9" name="Rectangle 19"/>
            <p:cNvSpPr>
              <a:spLocks noChangeArrowheads="1"/>
            </p:cNvSpPr>
            <p:nvPr/>
          </p:nvSpPr>
          <p:spPr bwMode="auto">
            <a:xfrm>
              <a:off x="0" y="2362200"/>
              <a:ext cx="13112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/>
              <a:r>
                <a:rPr kumimoji="0" lang="en-US" sz="2400">
                  <a:solidFill>
                    <a:srgbClr val="000000"/>
                  </a:solidFill>
                  <a:latin typeface="Calibri" charset="0"/>
                </a:rPr>
                <a:t>SPIRAL –</a:t>
              </a:r>
              <a:r>
                <a:rPr kumimoji="0" lang="en-US">
                  <a:solidFill>
                    <a:srgbClr val="000000"/>
                  </a:solidFill>
                  <a:latin typeface="Calibri" charset="0"/>
                </a:rPr>
                <a:t> </a:t>
              </a:r>
            </a:p>
          </p:txBody>
        </p:sp>
        <p:pic>
          <p:nvPicPr>
            <p:cNvPr id="60450" name="Picture 20" descr="islogo1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057400"/>
              <a:ext cx="1905000" cy="8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61" descr="INFN-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84168" y="1844824"/>
              <a:ext cx="952500" cy="9334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7664" name="Rectangle 22"/>
            <p:cNvSpPr>
              <a:spLocks noChangeArrowheads="1"/>
            </p:cNvSpPr>
            <p:nvPr/>
          </p:nvSpPr>
          <p:spPr bwMode="auto">
            <a:xfrm>
              <a:off x="7162800" y="2141240"/>
              <a:ext cx="1654175" cy="461963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0" lang="en-US" sz="2400" dirty="0">
                  <a:ln>
                    <a:solidFill>
                      <a:sysClr val="windowText" lastClr="000000"/>
                    </a:solidFill>
                  </a:ln>
                  <a:solidFill>
                    <a:srgbClr val="333399"/>
                  </a:solidFill>
                  <a:latin typeface="Calibri" pitchFamily="34" charset="0"/>
                  <a:ea typeface="ＭＳ Ｐゴシック"/>
                </a:rPr>
                <a:t>LNS - EXCYT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0825" y="1556864"/>
              <a:ext cx="1728788" cy="52276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2800" dirty="0">
                  <a:solidFill>
                    <a:srgbClr val="FFFFFF"/>
                  </a:solidFill>
                  <a:latin typeface="Arial"/>
                  <a:ea typeface="ＭＳ Ｐゴシック"/>
                </a:rPr>
                <a:t>TODAY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51275" y="1415448"/>
              <a:ext cx="1936750" cy="36863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2 MeV/n (A=130)</a:t>
              </a:r>
            </a:p>
          </p:txBody>
        </p:sp>
      </p:grpSp>
      <p:grpSp>
        <p:nvGrpSpPr>
          <p:cNvPr id="4" name="Gruppo 30"/>
          <p:cNvGrpSpPr>
            <a:grpSpLocks/>
          </p:cNvGrpSpPr>
          <p:nvPr/>
        </p:nvGrpSpPr>
        <p:grpSpPr bwMode="auto">
          <a:xfrm>
            <a:off x="-36513" y="3141663"/>
            <a:ext cx="9107488" cy="1582737"/>
            <a:chOff x="-36512" y="3140968"/>
            <a:chExt cx="9107488" cy="1584176"/>
          </a:xfrm>
        </p:grpSpPr>
        <p:sp>
          <p:nvSpPr>
            <p:cNvPr id="33" name="Rectangle 28"/>
            <p:cNvSpPr/>
            <p:nvPr/>
          </p:nvSpPr>
          <p:spPr>
            <a:xfrm>
              <a:off x="-36512" y="3140968"/>
              <a:ext cx="9107488" cy="15841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60440" name="Picture 2" descr="http://www.ganil-spiral2.eu/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733800"/>
              <a:ext cx="236220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2" name="Picture 3" descr="http://hie-isolde.web.cern.ch/HIE-ISOLDE/HIE-ISOLDE_site/Homepage/img13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914378"/>
              <a:ext cx="1828800" cy="666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653" name="Picture 4" descr="http://www.lnl.infn.it/~spes/images/logoSPES2008_medium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010" y="3828653"/>
              <a:ext cx="2738438" cy="752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411414" y="3212470"/>
              <a:ext cx="1944687" cy="5243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2800" dirty="0">
                  <a:solidFill>
                    <a:srgbClr val="FFFFFF"/>
                  </a:solidFill>
                  <a:latin typeface="Arial"/>
                  <a:ea typeface="ＭＳ Ｐゴシック"/>
                </a:rPr>
                <a:t>2014-2025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41851" y="3215648"/>
              <a:ext cx="1938338" cy="64511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10</a:t>
              </a:r>
              <a:r>
                <a:rPr kumimoji="0" lang="it-IT" baseline="30000" dirty="0">
                  <a:solidFill>
                    <a:srgbClr val="000000"/>
                  </a:solidFill>
                  <a:latin typeface="Arial"/>
                  <a:ea typeface="ＭＳ Ｐゴシック"/>
                </a:rPr>
                <a:t>13-14</a:t>
              </a: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 fission/s  </a:t>
              </a:r>
            </a:p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10 MeV/n (A=130)</a:t>
              </a:r>
            </a:p>
          </p:txBody>
        </p:sp>
      </p:grpSp>
      <p:grpSp>
        <p:nvGrpSpPr>
          <p:cNvPr id="5" name="Gruppo 31"/>
          <p:cNvGrpSpPr>
            <a:grpSpLocks/>
          </p:cNvGrpSpPr>
          <p:nvPr/>
        </p:nvGrpSpPr>
        <p:grpSpPr bwMode="auto">
          <a:xfrm>
            <a:off x="-36513" y="5084763"/>
            <a:ext cx="9107488" cy="1584325"/>
            <a:chOff x="-36512" y="5085184"/>
            <a:chExt cx="9107488" cy="1584176"/>
          </a:xfrm>
        </p:grpSpPr>
        <p:sp>
          <p:nvSpPr>
            <p:cNvPr id="34" name="Rectangle 28"/>
            <p:cNvSpPr/>
            <p:nvPr/>
          </p:nvSpPr>
          <p:spPr>
            <a:xfrm>
              <a:off x="-36512" y="5085184"/>
              <a:ext cx="9107488" cy="15841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27658" name="Picture 4" descr="EURISOL_logo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5105400"/>
              <a:ext cx="3874330" cy="7556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3240089" y="6021721"/>
              <a:ext cx="2152650" cy="522238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2800" dirty="0">
                  <a:solidFill>
                    <a:srgbClr val="FFFFFF"/>
                  </a:solidFill>
                  <a:latin typeface="Arial"/>
                  <a:ea typeface="ＭＳ Ｐゴシック"/>
                </a:rPr>
                <a:t>FROM 2025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16689" y="5182012"/>
              <a:ext cx="2376487" cy="138417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&gt; 10</a:t>
              </a:r>
              <a:r>
                <a:rPr kumimoji="0" lang="it-IT" baseline="30000" dirty="0">
                  <a:solidFill>
                    <a:srgbClr val="000000"/>
                  </a:solidFill>
                  <a:latin typeface="Arial"/>
                  <a:ea typeface="ＭＳ Ｐゴシック"/>
                </a:rPr>
                <a:t>15</a:t>
              </a: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 fission/s </a:t>
              </a:r>
            </a:p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100 MeV/n (A=130)</a:t>
              </a:r>
            </a:p>
            <a:p>
              <a:pPr defTabSz="914400">
                <a:defRPr/>
              </a:pPr>
              <a:endParaRPr kumimoji="0" lang="it-IT" sz="11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3x 100 kW direct target</a:t>
              </a:r>
            </a:p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1x 5 MW 2-step target</a:t>
              </a:r>
            </a:p>
          </p:txBody>
        </p:sp>
        <p:pic>
          <p:nvPicPr>
            <p:cNvPr id="60436" name="Picture 102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09" y="5217213"/>
              <a:ext cx="1998327" cy="138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po 34"/>
          <p:cNvGrpSpPr>
            <a:grpSpLocks/>
          </p:cNvGrpSpPr>
          <p:nvPr/>
        </p:nvGrpSpPr>
        <p:grpSpPr bwMode="auto">
          <a:xfrm>
            <a:off x="1331913" y="2636838"/>
            <a:ext cx="6553200" cy="1173162"/>
            <a:chOff x="1331640" y="2636912"/>
            <a:chExt cx="6552728" cy="1173088"/>
          </a:xfrm>
        </p:grpSpPr>
        <p:cxnSp>
          <p:nvCxnSpPr>
            <p:cNvPr id="26" name="Straight Arrow Connector 25"/>
            <p:cNvCxnSpPr/>
            <p:nvPr/>
          </p:nvCxnSpPr>
          <p:spPr>
            <a:xfrm rot="5400000">
              <a:off x="3962727" y="3275840"/>
              <a:ext cx="1066733" cy="15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913360" y="3237742"/>
              <a:ext cx="838147" cy="1587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25"/>
            <p:cNvCxnSpPr/>
            <p:nvPr/>
          </p:nvCxnSpPr>
          <p:spPr>
            <a:xfrm rot="5400000">
              <a:off x="7350208" y="3169484"/>
              <a:ext cx="1066733" cy="15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35"/>
          <p:cNvGrpSpPr>
            <a:grpSpLocks/>
          </p:cNvGrpSpPr>
          <p:nvPr/>
        </p:nvGrpSpPr>
        <p:grpSpPr bwMode="auto">
          <a:xfrm>
            <a:off x="1752600" y="4495800"/>
            <a:ext cx="5483225" cy="458788"/>
            <a:chOff x="1752600" y="4495800"/>
            <a:chExt cx="5482629" cy="45878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752600" y="4495800"/>
              <a:ext cx="2603217" cy="4460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500264" y="4508500"/>
              <a:ext cx="0" cy="4460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27653" idx="2"/>
            </p:cNvCxnSpPr>
            <p:nvPr/>
          </p:nvCxnSpPr>
          <p:spPr>
            <a:xfrm flipH="1">
              <a:off x="4571694" y="4581525"/>
              <a:ext cx="2663535" cy="371475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7883525" y="1475704"/>
            <a:ext cx="11724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10-20 kW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626769" y="4404992"/>
            <a:ext cx="14292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100-200 kW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908800" y="6245225"/>
            <a:ext cx="596900" cy="20637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347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cs typeface="+mj-cs"/>
              </a:rPr>
              <a:t>       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j-cs"/>
              </a:rPr>
              <a:t>ISOL Roadmap in EUROPE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766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783772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uppo 29"/>
          <p:cNvGrpSpPr>
            <a:grpSpLocks/>
          </p:cNvGrpSpPr>
          <p:nvPr/>
        </p:nvGrpSpPr>
        <p:grpSpPr bwMode="auto">
          <a:xfrm>
            <a:off x="0" y="1341438"/>
            <a:ext cx="9107488" cy="1582737"/>
            <a:chOff x="0" y="1340768"/>
            <a:chExt cx="9107488" cy="1584176"/>
          </a:xfrm>
        </p:grpSpPr>
        <p:sp>
          <p:nvSpPr>
            <p:cNvPr id="29" name="Rectangle 28"/>
            <p:cNvSpPr/>
            <p:nvPr/>
          </p:nvSpPr>
          <p:spPr>
            <a:xfrm>
              <a:off x="0" y="1340768"/>
              <a:ext cx="9107488" cy="15841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60448" name="Picture 42" descr="tr_gani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38400"/>
              <a:ext cx="1371600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9" name="Rectangle 19"/>
            <p:cNvSpPr>
              <a:spLocks noChangeArrowheads="1"/>
            </p:cNvSpPr>
            <p:nvPr/>
          </p:nvSpPr>
          <p:spPr bwMode="auto">
            <a:xfrm>
              <a:off x="0" y="2362200"/>
              <a:ext cx="13112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/>
              <a:r>
                <a:rPr kumimoji="0" lang="en-US" sz="2400">
                  <a:solidFill>
                    <a:srgbClr val="000000"/>
                  </a:solidFill>
                  <a:latin typeface="Calibri" charset="0"/>
                </a:rPr>
                <a:t>SPIRAL –</a:t>
              </a:r>
              <a:r>
                <a:rPr kumimoji="0" lang="en-US">
                  <a:solidFill>
                    <a:srgbClr val="000000"/>
                  </a:solidFill>
                  <a:latin typeface="Calibri" charset="0"/>
                </a:rPr>
                <a:t> </a:t>
              </a:r>
            </a:p>
          </p:txBody>
        </p:sp>
        <p:pic>
          <p:nvPicPr>
            <p:cNvPr id="60450" name="Picture 20" descr="islogo1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057400"/>
              <a:ext cx="1905000" cy="8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61" descr="INFN-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84168" y="1844824"/>
              <a:ext cx="952500" cy="9334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7664" name="Rectangle 22"/>
            <p:cNvSpPr>
              <a:spLocks noChangeArrowheads="1"/>
            </p:cNvSpPr>
            <p:nvPr/>
          </p:nvSpPr>
          <p:spPr bwMode="auto">
            <a:xfrm>
              <a:off x="7162800" y="2141240"/>
              <a:ext cx="1654175" cy="461963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0" lang="en-US" sz="2400" dirty="0">
                  <a:ln>
                    <a:solidFill>
                      <a:sysClr val="windowText" lastClr="000000"/>
                    </a:solidFill>
                  </a:ln>
                  <a:solidFill>
                    <a:srgbClr val="333399"/>
                  </a:solidFill>
                  <a:latin typeface="Calibri" pitchFamily="34" charset="0"/>
                  <a:ea typeface="ＭＳ Ｐゴシック"/>
                </a:rPr>
                <a:t>LNS - EXCYT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0825" y="1556864"/>
              <a:ext cx="1728788" cy="52276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2800" dirty="0">
                  <a:solidFill>
                    <a:srgbClr val="FFFFFF"/>
                  </a:solidFill>
                  <a:latin typeface="Arial"/>
                  <a:ea typeface="ＭＳ Ｐゴシック"/>
                </a:rPr>
                <a:t>TODAY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51275" y="1415448"/>
              <a:ext cx="1936750" cy="36863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2 MeV/n (A=130)</a:t>
              </a:r>
            </a:p>
          </p:txBody>
        </p:sp>
      </p:grpSp>
      <p:grpSp>
        <p:nvGrpSpPr>
          <p:cNvPr id="4" name="Gruppo 30"/>
          <p:cNvGrpSpPr>
            <a:grpSpLocks/>
          </p:cNvGrpSpPr>
          <p:nvPr/>
        </p:nvGrpSpPr>
        <p:grpSpPr bwMode="auto">
          <a:xfrm>
            <a:off x="-36513" y="3141663"/>
            <a:ext cx="9107488" cy="1582737"/>
            <a:chOff x="-36512" y="3140968"/>
            <a:chExt cx="9107488" cy="1584176"/>
          </a:xfrm>
        </p:grpSpPr>
        <p:sp>
          <p:nvSpPr>
            <p:cNvPr id="33" name="Rectangle 28"/>
            <p:cNvSpPr/>
            <p:nvPr/>
          </p:nvSpPr>
          <p:spPr>
            <a:xfrm>
              <a:off x="-36512" y="3140968"/>
              <a:ext cx="9107488" cy="15841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60440" name="Picture 2" descr="http://www.ganil-spiral2.eu/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733800"/>
              <a:ext cx="236220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2" name="Picture 3" descr="http://hie-isolde.web.cern.ch/HIE-ISOLDE/HIE-ISOLDE_site/Homepage/img13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914378"/>
              <a:ext cx="1828800" cy="666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653" name="Picture 4" descr="http://www.lnl.infn.it/~spes/images/logoSPES2008_medium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010" y="3828653"/>
              <a:ext cx="2738438" cy="752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411414" y="3212470"/>
              <a:ext cx="1944687" cy="5243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2800" dirty="0">
                  <a:solidFill>
                    <a:srgbClr val="FFFFFF"/>
                  </a:solidFill>
                  <a:latin typeface="Arial"/>
                  <a:ea typeface="ＭＳ Ｐゴシック"/>
                </a:rPr>
                <a:t>2014-2025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41851" y="3215648"/>
              <a:ext cx="1938338" cy="64511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10</a:t>
              </a:r>
              <a:r>
                <a:rPr kumimoji="0" lang="it-IT" baseline="30000" dirty="0">
                  <a:solidFill>
                    <a:srgbClr val="000000"/>
                  </a:solidFill>
                  <a:latin typeface="Arial"/>
                  <a:ea typeface="ＭＳ Ｐゴシック"/>
                </a:rPr>
                <a:t>13-14</a:t>
              </a: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 fission/s  </a:t>
              </a:r>
            </a:p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10 MeV/n (A=130)</a:t>
              </a:r>
            </a:p>
          </p:txBody>
        </p:sp>
      </p:grpSp>
      <p:grpSp>
        <p:nvGrpSpPr>
          <p:cNvPr id="5" name="Gruppo 31"/>
          <p:cNvGrpSpPr>
            <a:grpSpLocks/>
          </p:cNvGrpSpPr>
          <p:nvPr/>
        </p:nvGrpSpPr>
        <p:grpSpPr bwMode="auto">
          <a:xfrm>
            <a:off x="-36513" y="5084763"/>
            <a:ext cx="9107488" cy="1584325"/>
            <a:chOff x="-36512" y="5085184"/>
            <a:chExt cx="9107488" cy="1584176"/>
          </a:xfrm>
        </p:grpSpPr>
        <p:sp>
          <p:nvSpPr>
            <p:cNvPr id="34" name="Rectangle 28"/>
            <p:cNvSpPr/>
            <p:nvPr/>
          </p:nvSpPr>
          <p:spPr>
            <a:xfrm>
              <a:off x="-36512" y="5085184"/>
              <a:ext cx="9107488" cy="15841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27658" name="Picture 4" descr="EURISOL_logo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5105400"/>
              <a:ext cx="3874330" cy="7556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3240089" y="6021721"/>
              <a:ext cx="2152650" cy="522238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2800" dirty="0">
                  <a:solidFill>
                    <a:srgbClr val="FFFFFF"/>
                  </a:solidFill>
                  <a:latin typeface="Arial"/>
                  <a:ea typeface="ＭＳ Ｐゴシック"/>
                </a:rPr>
                <a:t>FROM 2025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16689" y="5182012"/>
              <a:ext cx="2376487" cy="138417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&gt; 10</a:t>
              </a:r>
              <a:r>
                <a:rPr kumimoji="0" lang="it-IT" baseline="30000" dirty="0">
                  <a:solidFill>
                    <a:srgbClr val="000000"/>
                  </a:solidFill>
                  <a:latin typeface="Arial"/>
                  <a:ea typeface="ＭＳ Ｐゴシック"/>
                </a:rPr>
                <a:t>15</a:t>
              </a: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 fission/s </a:t>
              </a:r>
            </a:p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100 MeV/n (A=130)</a:t>
              </a:r>
            </a:p>
            <a:p>
              <a:pPr defTabSz="914400">
                <a:defRPr/>
              </a:pPr>
              <a:endParaRPr kumimoji="0" lang="it-IT" sz="11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3x 100 kW direct target</a:t>
              </a:r>
            </a:p>
            <a:p>
              <a:pPr defTabSz="914400">
                <a:defRPr/>
              </a:pPr>
              <a:r>
                <a:rPr kumimoji="0" lang="it-IT" dirty="0">
                  <a:solidFill>
                    <a:srgbClr val="000000"/>
                  </a:solidFill>
                  <a:latin typeface="Arial"/>
                  <a:ea typeface="ＭＳ Ｐゴシック"/>
                </a:rPr>
                <a:t>1x 5 MW 2-step target</a:t>
              </a:r>
            </a:p>
          </p:txBody>
        </p:sp>
        <p:pic>
          <p:nvPicPr>
            <p:cNvPr id="60436" name="Picture 102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09" y="5217213"/>
              <a:ext cx="1998327" cy="138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po 34"/>
          <p:cNvGrpSpPr>
            <a:grpSpLocks/>
          </p:cNvGrpSpPr>
          <p:nvPr/>
        </p:nvGrpSpPr>
        <p:grpSpPr bwMode="auto">
          <a:xfrm>
            <a:off x="1331913" y="2636838"/>
            <a:ext cx="6553200" cy="1173162"/>
            <a:chOff x="1331640" y="2636912"/>
            <a:chExt cx="6552728" cy="1173088"/>
          </a:xfrm>
        </p:grpSpPr>
        <p:cxnSp>
          <p:nvCxnSpPr>
            <p:cNvPr id="26" name="Straight Arrow Connector 25"/>
            <p:cNvCxnSpPr/>
            <p:nvPr/>
          </p:nvCxnSpPr>
          <p:spPr>
            <a:xfrm rot="5400000">
              <a:off x="3962727" y="3275840"/>
              <a:ext cx="1066733" cy="15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913360" y="3237742"/>
              <a:ext cx="838147" cy="1587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25"/>
            <p:cNvCxnSpPr/>
            <p:nvPr/>
          </p:nvCxnSpPr>
          <p:spPr>
            <a:xfrm rot="5400000">
              <a:off x="7350208" y="3169484"/>
              <a:ext cx="1066733" cy="15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35"/>
          <p:cNvGrpSpPr>
            <a:grpSpLocks/>
          </p:cNvGrpSpPr>
          <p:nvPr/>
        </p:nvGrpSpPr>
        <p:grpSpPr bwMode="auto">
          <a:xfrm>
            <a:off x="1752600" y="4495800"/>
            <a:ext cx="5483225" cy="458788"/>
            <a:chOff x="1752600" y="4495800"/>
            <a:chExt cx="5482629" cy="45878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752600" y="4495800"/>
              <a:ext cx="2603217" cy="4460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500264" y="4508500"/>
              <a:ext cx="0" cy="4460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27653" idx="2"/>
            </p:cNvCxnSpPr>
            <p:nvPr/>
          </p:nvCxnSpPr>
          <p:spPr>
            <a:xfrm flipH="1">
              <a:off x="4571694" y="4581525"/>
              <a:ext cx="2663535" cy="371475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7883525" y="1475704"/>
            <a:ext cx="11724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10-20 kW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626769" y="4404992"/>
            <a:ext cx="14292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100-200 kW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908800" y="6245225"/>
            <a:ext cx="596900" cy="20637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9" name="グラフ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178537"/>
              </p:ext>
            </p:extLst>
          </p:nvPr>
        </p:nvGraphicFramePr>
        <p:xfrm>
          <a:off x="1246716" y="1845036"/>
          <a:ext cx="6498167" cy="389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-6928" y="214690"/>
            <a:ext cx="9187932" cy="156966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altLang="ja-JP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Helvetica"/>
              <a:cs typeface="Helvetica"/>
            </a:endParaRPr>
          </a:p>
          <a:p>
            <a:r>
              <a:rPr lang="en-US" altLang="ja-JP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elvetica"/>
                <a:cs typeface="Helvetica"/>
              </a:rPr>
              <a:t>Expected beam power of “new” RIB facilities</a:t>
            </a:r>
          </a:p>
          <a:p>
            <a:r>
              <a:rPr lang="en-US" altLang="ja-JP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elvetica"/>
                <a:cs typeface="Helvetica"/>
              </a:rPr>
              <a:t> </a:t>
            </a:r>
            <a:endParaRPr kumimoji="1" lang="ja-JP" alt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20258959">
            <a:off x="2070155" y="3931211"/>
            <a:ext cx="148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RIKEN RIBF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649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テキスト ボックス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rgbClr val="000000"/>
                </a:solidFill>
                <a:latin typeface="Helvetica"/>
                <a:cs typeface="Helvetica"/>
              </a:rPr>
              <a:t>Questions for new/future RIB facilities   </a:t>
            </a:r>
            <a:endParaRPr lang="ja-JP" alt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741725" y="998538"/>
            <a:ext cx="714988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Budget</a:t>
            </a:r>
          </a:p>
          <a:p>
            <a:r>
              <a:rPr lang="en-US" altLang="ja-JP" sz="2000" dirty="0"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latin typeface="Helvetica"/>
                <a:cs typeface="Helvetica"/>
              </a:rPr>
              <a:t>construction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 delay </a:t>
            </a:r>
            <a:r>
              <a:rPr lang="en-US" altLang="ja-JP" sz="2000" dirty="0" smtClean="0">
                <a:latin typeface="Helvetica"/>
                <a:cs typeface="Helvetica"/>
              </a:rPr>
              <a:t> / running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 backlogs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endParaRPr lang="en-US" altLang="ja-JP" sz="2000" dirty="0">
              <a:latin typeface="Helvetica"/>
              <a:cs typeface="Helvetica"/>
            </a:endParaRP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Choice of accelerators</a:t>
            </a:r>
          </a:p>
          <a:p>
            <a:r>
              <a:rPr lang="en-US" altLang="ja-JP" sz="2000" dirty="0" smtClean="0">
                <a:latin typeface="Helvetica"/>
                <a:cs typeface="Helvetica"/>
              </a:rPr>
              <a:t>	</a:t>
            </a: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Production scheme</a:t>
            </a: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cs typeface="Helvetica"/>
              </a:rPr>
              <a:t>other production methods for reacceleration-scheme* </a:t>
            </a:r>
            <a:endParaRPr lang="en-US" altLang="ja-JP" sz="2000" dirty="0" smtClean="0">
              <a:solidFill>
                <a:srgbClr val="CCFFCC"/>
              </a:solidFill>
              <a:latin typeface="Helvetica"/>
              <a:cs typeface="Helvetica"/>
            </a:endParaRPr>
          </a:p>
          <a:p>
            <a:r>
              <a:rPr lang="en-US" altLang="ja-JP" sz="2000" dirty="0">
                <a:solidFill>
                  <a:srgbClr val="CCFFCC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latin typeface="Helvetica"/>
                <a:cs typeface="Helvetica"/>
              </a:rPr>
              <a:t>two-step fragmentation?   </a:t>
            </a:r>
            <a:r>
              <a:rPr lang="en-US" altLang="ja-JP" sz="2000" dirty="0" smtClean="0">
                <a:latin typeface="Helvetica"/>
                <a:cs typeface="Helvetica"/>
                <a:sym typeface="Wingdings"/>
              </a:rPr>
              <a:t> fragmentation cross </a:t>
            </a:r>
            <a:r>
              <a:rPr lang="en-US" altLang="ja-JP" sz="2000" dirty="0" err="1" smtClean="0">
                <a:latin typeface="Helvetica"/>
                <a:cs typeface="Helvetica"/>
                <a:sym typeface="Wingdings"/>
              </a:rPr>
              <a:t>sectiion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endParaRPr lang="en-US" altLang="ja-JP" sz="2000" dirty="0">
              <a:latin typeface="Helvetica"/>
              <a:cs typeface="Helvetica"/>
            </a:endParaRPr>
          </a:p>
          <a:p>
            <a:r>
              <a:rPr lang="en-US" altLang="ja-JP" sz="2000" dirty="0" smtClean="0">
                <a:solidFill>
                  <a:srgbClr val="CCFFCC"/>
                </a:solidFill>
                <a:latin typeface="Helvetica"/>
                <a:cs typeface="Helvetica"/>
              </a:rPr>
              <a:t>Roadmaps</a:t>
            </a:r>
          </a:p>
          <a:p>
            <a:r>
              <a:rPr lang="en-US" altLang="ja-JP" sz="2000" dirty="0"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latin typeface="Helvetica"/>
                <a:cs typeface="Helvetica"/>
              </a:rPr>
              <a:t>in Asia?</a:t>
            </a:r>
            <a:endParaRPr lang="en-US" altLang="ja-JP" sz="2000" dirty="0">
              <a:latin typeface="Helvetica"/>
              <a:cs typeface="Helvetica"/>
            </a:endParaRPr>
          </a:p>
          <a:p>
            <a:endParaRPr lang="ja-JP" altLang="en-US" sz="2000" dirty="0">
              <a:latin typeface="Helvetica"/>
              <a:cs typeface="Helvetica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chemeClr val="tx2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8325" y="5149334"/>
            <a:ext cx="881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kumimoji="1" lang="en-US" altLang="ja-JP" dirty="0" smtClean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For </a:t>
            </a: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difficult elements in the </a:t>
            </a:r>
            <a:r>
              <a:rPr lang="en-US" altLang="ja-JP" dirty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e</a:t>
            </a:r>
            <a:r>
              <a:rPr kumimoji="1" lang="en-US" altLang="ja-JP" dirty="0" smtClean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nergy region for transfer, fusion .. (~10 MeV/nucleon)</a:t>
            </a:r>
          </a:p>
          <a:p>
            <a:r>
              <a:rPr lang="en-US" altLang="ja-JP" dirty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	deceleration of fast beams</a:t>
            </a:r>
          </a:p>
          <a:p>
            <a:r>
              <a:rPr kumimoji="1" lang="en-US" altLang="ja-JP" dirty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	</a:t>
            </a:r>
            <a:r>
              <a:rPr kumimoji="1" lang="en-US" altLang="ja-JP" dirty="0" smtClean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	gas catcher + reacceleration</a:t>
            </a:r>
          </a:p>
          <a:p>
            <a:r>
              <a:rPr lang="en-US" altLang="ja-JP" dirty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	</a:t>
            </a:r>
            <a:r>
              <a:rPr lang="en-US" altLang="ja-JP" dirty="0" smtClean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	ion source development</a:t>
            </a:r>
            <a:endParaRPr kumimoji="1" lang="ja-JP" alt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31799" y="350823"/>
            <a:ext cx="849463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  <a:latin typeface="Helvetica"/>
                <a:cs typeface="Helvetica"/>
              </a:rPr>
              <a:t>ARIS2014</a:t>
            </a:r>
            <a:r>
              <a:rPr lang="en-US" altLang="ja-JP" sz="2400" dirty="0">
                <a:solidFill>
                  <a:srgbClr val="FFFF00"/>
                </a:solidFill>
                <a:latin typeface="Helvetica"/>
                <a:cs typeface="Helvetica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altLang="ja-JP" sz="2000" dirty="0">
                <a:solidFill>
                  <a:prstClr val="white"/>
                </a:solidFill>
                <a:latin typeface="Helvetica"/>
                <a:cs typeface="Helvetica"/>
              </a:rPr>
              <a:t>(Advances in Radioactive Isotope Science) *											</a:t>
            </a:r>
            <a:r>
              <a:rPr lang="en-US" altLang="ja-JP" sz="2000" dirty="0" smtClean="0">
                <a:solidFill>
                  <a:prstClr val="white"/>
                </a:solidFill>
                <a:latin typeface="Helvetica"/>
                <a:cs typeface="Helvetica"/>
              </a:rPr>
              <a:t>- </a:t>
            </a:r>
            <a:r>
              <a:rPr lang="en-US" altLang="ja-JP" sz="2000" dirty="0">
                <a:solidFill>
                  <a:prstClr val="white"/>
                </a:solidFill>
                <a:latin typeface="Helvetica"/>
                <a:cs typeface="Helvetica"/>
              </a:rPr>
              <a:t>2</a:t>
            </a:r>
            <a:r>
              <a:rPr lang="en-US" altLang="ja-JP" sz="2000" baseline="30000" dirty="0">
                <a:solidFill>
                  <a:prstClr val="white"/>
                </a:solidFill>
                <a:latin typeface="Helvetica"/>
                <a:cs typeface="Helvetica"/>
              </a:rPr>
              <a:t>nd</a:t>
            </a:r>
            <a:r>
              <a:rPr lang="en-US" altLang="ja-JP" sz="2000" dirty="0">
                <a:solidFill>
                  <a:prstClr val="white"/>
                </a:solidFill>
                <a:latin typeface="Helvetica"/>
                <a:cs typeface="Helvetica"/>
              </a:rPr>
              <a:t> of the ARIS series, Sister of </a:t>
            </a:r>
            <a:r>
              <a:rPr lang="en-US" altLang="ja-JP" sz="2000" dirty="0" smtClean="0">
                <a:solidFill>
                  <a:prstClr val="white"/>
                </a:solidFill>
                <a:latin typeface="Helvetica"/>
                <a:cs typeface="Helvetica"/>
              </a:rPr>
              <a:t>EMIS -</a:t>
            </a:r>
            <a:endParaRPr lang="en-US" altLang="ja-JP" sz="2000" dirty="0">
              <a:solidFill>
                <a:prstClr val="white"/>
              </a:solidFill>
              <a:latin typeface="Helvetica"/>
              <a:cs typeface="Helvetica"/>
            </a:endParaRPr>
          </a:p>
          <a:p>
            <a:endParaRPr lang="en-US" altLang="ja-JP" dirty="0">
              <a:solidFill>
                <a:prstClr val="white"/>
              </a:solidFill>
              <a:latin typeface="Helvetica"/>
              <a:cs typeface="Helvetica"/>
            </a:endParaRPr>
          </a:p>
          <a:p>
            <a:endParaRPr lang="en-US" altLang="ja-JP" dirty="0" smtClean="0">
              <a:solidFill>
                <a:prstClr val="white"/>
              </a:solidFill>
              <a:latin typeface="Helvetica"/>
              <a:cs typeface="Helvetica"/>
            </a:endParaRPr>
          </a:p>
          <a:p>
            <a:endParaRPr lang="en-US" altLang="ja-JP" dirty="0">
              <a:solidFill>
                <a:prstClr val="white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altLang="ja-JP" dirty="0" smtClean="0">
                <a:solidFill>
                  <a:prstClr val="white"/>
                </a:solidFill>
                <a:latin typeface="Helvetica"/>
                <a:cs typeface="Helvetica"/>
              </a:rPr>
              <a:t>   </a:t>
            </a:r>
            <a:r>
              <a:rPr lang="en-US" altLang="ja-JP" sz="2400" b="1" dirty="0" smtClean="0">
                <a:solidFill>
                  <a:srgbClr val="FFFF00"/>
                </a:solidFill>
                <a:latin typeface="Helvetica"/>
                <a:cs typeface="Helvetica"/>
              </a:rPr>
              <a:t>1-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cs typeface="Helvetica"/>
              </a:rPr>
              <a:t>6 June 2014 </a:t>
            </a:r>
          </a:p>
          <a:p>
            <a:r>
              <a:rPr lang="en-US" altLang="ja-JP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altLang="ja-JP" dirty="0" smtClean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altLang="ja-JP" dirty="0" smtClean="0">
                <a:solidFill>
                  <a:prstClr val="white"/>
                </a:solidFill>
                <a:latin typeface="Helvetica"/>
                <a:cs typeface="Helvetica"/>
              </a:rPr>
              <a:t>    </a:t>
            </a:r>
            <a:r>
              <a:rPr lang="en-US" altLang="ja-JP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ITO </a:t>
            </a:r>
            <a:r>
              <a:rPr lang="en-US" altLang="ja-JP" dirty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International Research Center (in the campus of University of </a:t>
            </a:r>
            <a:r>
              <a:rPr lang="en-US" altLang="ja-JP" dirty="0">
                <a:solidFill>
                  <a:srgbClr val="FFFF00"/>
                </a:solidFill>
                <a:latin typeface="Helvetica"/>
                <a:ea typeface="ＭＳ Ｐゴシック"/>
                <a:cs typeface="Helvetica"/>
              </a:rPr>
              <a:t>Tokyo</a:t>
            </a:r>
            <a:r>
              <a:rPr lang="en-US" altLang="ja-JP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)</a:t>
            </a:r>
          </a:p>
          <a:p>
            <a:r>
              <a:rPr lang="en-US" altLang="ja-JP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	Public lectures on 1 June</a:t>
            </a:r>
            <a:r>
              <a:rPr lang="ja-JP" altLang="ja-JP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 </a:t>
            </a:r>
            <a:endParaRPr lang="en-US" altLang="ja-JP" dirty="0">
              <a:solidFill>
                <a:prstClr val="white"/>
              </a:solidFill>
              <a:latin typeface="Helvetica"/>
              <a:cs typeface="Helvetica"/>
            </a:endParaRPr>
          </a:p>
          <a:p>
            <a:r>
              <a:rPr lang="en-US" altLang="ja-JP" dirty="0">
                <a:solidFill>
                  <a:prstClr val="white"/>
                </a:solidFill>
                <a:latin typeface="Helvetica"/>
                <a:cs typeface="Helvetica"/>
              </a:rPr>
              <a:t>	</a:t>
            </a:r>
            <a:endParaRPr lang="ja-JP" altLang="en-US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1799" y="5113557"/>
            <a:ext cx="3810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/>
                <a:cs typeface="Helvetica"/>
              </a:rPr>
              <a:t>First notice was </a:t>
            </a:r>
            <a:r>
              <a:rPr lang="en-US" altLang="ja-JP" sz="2000" dirty="0" smtClean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/>
                <a:cs typeface="Helvetica"/>
              </a:rPr>
              <a:t>sent in March.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Helvetica"/>
              <a:ea typeface="ＭＳ Ｐゴシック"/>
              <a:cs typeface="Helvetic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2000" dirty="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B0F9FF"/>
                </a:solidFill>
                <a:latin typeface="Helvetica"/>
                <a:ea typeface="ＭＳ Ｐゴシック"/>
                <a:cs typeface="Helvetica"/>
              </a:rPr>
              <a:t>1</a:t>
            </a:r>
            <a:r>
              <a:rPr lang="en-US" altLang="ja-JP" sz="2000" baseline="30000" dirty="0" smtClean="0">
                <a:solidFill>
                  <a:srgbClr val="B0F9FF"/>
                </a:solidFill>
                <a:latin typeface="Helvetica"/>
                <a:ea typeface="ＭＳ Ｐゴシック"/>
                <a:cs typeface="Helvetica"/>
              </a:rPr>
              <a:t>st</a:t>
            </a:r>
            <a:r>
              <a:rPr lang="en-US" altLang="ja-JP" sz="2000" dirty="0" smtClean="0">
                <a:solidFill>
                  <a:srgbClr val="B0F9FF"/>
                </a:solidFill>
                <a:latin typeface="Helvetica"/>
                <a:ea typeface="ＭＳ Ｐゴシック"/>
                <a:cs typeface="Helvetica"/>
              </a:rPr>
              <a:t> circular and web </a:t>
            </a:r>
            <a:r>
              <a:rPr lang="en-US" altLang="ja-JP" sz="2000" dirty="0">
                <a:solidFill>
                  <a:srgbClr val="B0F9FF"/>
                </a:solidFill>
                <a:latin typeface="Helvetica"/>
                <a:ea typeface="ＭＳ Ｐゴシック"/>
                <a:cs typeface="Helvetica"/>
              </a:rPr>
              <a:t>page </a:t>
            </a:r>
            <a:r>
              <a:rPr lang="en-US" altLang="ja-JP" sz="2000" dirty="0" smtClean="0">
                <a:solidFill>
                  <a:srgbClr val="B0F9FF"/>
                </a:solidFill>
                <a:latin typeface="Helvetica"/>
                <a:ea typeface="ＭＳ Ｐゴシック"/>
                <a:cs typeface="Helvetica"/>
              </a:rPr>
              <a:t>soon.</a:t>
            </a:r>
            <a:r>
              <a:rPr lang="en-US" altLang="ja-JP" sz="2000" dirty="0" smtClean="0">
                <a:solidFill>
                  <a:prstClr val="white">
                    <a:lumMod val="50000"/>
                  </a:prstClr>
                </a:solidFill>
                <a:latin typeface="Helvetica"/>
                <a:ea typeface="ＭＳ Ｐゴシック"/>
                <a:cs typeface="Helvetica"/>
              </a:rPr>
              <a:t>.</a:t>
            </a:r>
            <a:endParaRPr lang="en-US" altLang="ja-JP" sz="2000" dirty="0">
              <a:solidFill>
                <a:prstClr val="white">
                  <a:lumMod val="50000"/>
                </a:prstClr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1799" y="3921520"/>
            <a:ext cx="4553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Hosts: </a:t>
            </a:r>
            <a:r>
              <a:rPr lang="en-US" altLang="ja-JP" sz="2000" dirty="0" smtClean="0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RIKEN </a:t>
            </a:r>
            <a:r>
              <a:rPr lang="en-US" altLang="ja-JP" sz="2000" dirty="0" err="1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Nishina</a:t>
            </a:r>
            <a:r>
              <a:rPr lang="en-US" altLang="ja-JP" sz="2000" dirty="0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 Center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    The </a:t>
            </a:r>
            <a:r>
              <a:rPr lang="en-US" altLang="ja-JP" sz="2000" dirty="0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University of </a:t>
            </a:r>
            <a:r>
              <a:rPr lang="en-US" altLang="ja-JP" sz="2000" dirty="0" smtClean="0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Tokyo (CNS)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FDE689">
                    <a:lumMod val="60000"/>
                    <a:lumOff val="40000"/>
                  </a:srgbClr>
                </a:solidFill>
                <a:latin typeface="Helvetica"/>
                <a:ea typeface="ＭＳ Ｐゴシック"/>
                <a:cs typeface="Helvetica"/>
              </a:rPr>
              <a:t>Supported by IUPAP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800" y="1249458"/>
            <a:ext cx="8600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 smtClean="0">
                <a:solidFill>
                  <a:srgbClr val="FF95F4"/>
                </a:solidFill>
                <a:latin typeface="Helvetica"/>
                <a:ea typeface="ＭＳ Ｐゴシック"/>
                <a:cs typeface="Helvetica"/>
              </a:rPr>
              <a:t>Flagship </a:t>
            </a:r>
            <a:r>
              <a:rPr lang="en-US" altLang="ja-JP" sz="2400" dirty="0">
                <a:solidFill>
                  <a:srgbClr val="FF95F4"/>
                </a:solidFill>
                <a:latin typeface="Helvetica"/>
                <a:ea typeface="ＭＳ Ｐゴシック"/>
                <a:cs typeface="Helvetica"/>
              </a:rPr>
              <a:t>conference on exotic nuclei / radioactive ion beams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	</a:t>
            </a:r>
            <a:r>
              <a:rPr lang="en-US" altLang="ja-JP" sz="2000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        Former </a:t>
            </a:r>
            <a:r>
              <a:rPr lang="en-US" altLang="ja-JP" sz="2000" dirty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ENAM + RNB (in its science part) </a:t>
            </a:r>
            <a:endParaRPr lang="ja-JP" altLang="en-US" sz="2000" dirty="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2" name="図 1" descr="photo_about00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97" y="4983349"/>
            <a:ext cx="3749302" cy="1874651"/>
          </a:xfrm>
          <a:prstGeom prst="rect">
            <a:avLst/>
          </a:prstGeom>
        </p:spPr>
      </p:pic>
      <p:pic>
        <p:nvPicPr>
          <p:cNvPr id="8" name="図 7" descr="photo_about_b20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96" y="3428012"/>
            <a:ext cx="3778611" cy="155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テキスト ボックス 3"/>
          <p:cNvSpPr txBox="1">
            <a:spLocks noChangeArrowheads="1"/>
          </p:cNvSpPr>
          <p:nvPr/>
        </p:nvSpPr>
        <p:spPr bwMode="auto">
          <a:xfrm>
            <a:off x="457200" y="395288"/>
            <a:ext cx="8318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1" dirty="0" smtClean="0"/>
              <a:t>Summary</a:t>
            </a:r>
            <a:r>
              <a:rPr lang="en-US" altLang="ja-JP" sz="3000" b="1" dirty="0" smtClean="0">
                <a:latin typeface="Helvetica" charset="0"/>
                <a:cs typeface="Helvetica" charset="0"/>
              </a:rPr>
              <a:t> </a:t>
            </a:r>
            <a:r>
              <a:rPr lang="en-US" altLang="ja-JP" sz="1800" b="1" dirty="0" smtClean="0">
                <a:latin typeface="Helvetica" charset="0"/>
                <a:cs typeface="Helvetica" charset="0"/>
              </a:rPr>
              <a:t> </a:t>
            </a:r>
            <a:r>
              <a:rPr lang="en-US" altLang="ja-JP" sz="1800" b="1" dirty="0" smtClean="0">
                <a:solidFill>
                  <a:srgbClr val="FFAF03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2800" dirty="0">
                <a:latin typeface="Helvetica" charset="0"/>
                <a:cs typeface="Helvetica" charset="0"/>
              </a:rPr>
              <a:t>										</a:t>
            </a:r>
            <a:endParaRPr lang="ja-JP" altLang="en-US" sz="2000" dirty="0">
              <a:latin typeface="Helvetica" charset="0"/>
              <a:cs typeface="Helvetica" charset="0"/>
            </a:endParaRPr>
          </a:p>
        </p:txBody>
      </p:sp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741725" y="1417638"/>
            <a:ext cx="65353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RI (radioactive isotope)  beams in nuclear physics studies</a:t>
            </a:r>
          </a:p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	extension in the nuclear chart</a:t>
            </a: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	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experiments with RI beams</a:t>
            </a:r>
          </a:p>
          <a:p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“new generation” facilities  </a:t>
            </a:r>
            <a:r>
              <a:rPr lang="en-US" altLang="ja-JP" sz="1800" i="1" dirty="0" smtClean="0">
                <a:solidFill>
                  <a:srgbClr val="CCFFCC"/>
                </a:solidFill>
                <a:latin typeface="Century Gothic" charset="0"/>
              </a:rPr>
              <a:t>e.g. 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RIKEN RIBF</a:t>
            </a:r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	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fragmentation-based facilities</a:t>
            </a:r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	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ISOL-based (reacceleration) facilities</a:t>
            </a:r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  <a:p>
            <a:endParaRPr lang="en-US" altLang="ja-JP" sz="1800" dirty="0">
              <a:solidFill>
                <a:srgbClr val="CCFFCC"/>
              </a:solidFill>
              <a:latin typeface="Century Gothic" charset="0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June 2013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dirty="0" smtClean="0">
                <a:solidFill>
                  <a:schemeClr val="tx2"/>
                </a:solidFill>
                <a:latin typeface="Century Gothic" charset="0"/>
              </a:rPr>
              <a:t>INPC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3900" y="28019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84200" y="5082232"/>
            <a:ext cx="7677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Thanks: </a:t>
            </a:r>
          </a:p>
          <a:p>
            <a:r>
              <a:rPr kumimoji="1" lang="en-US" altLang="ja-JP" sz="1600" dirty="0" smtClean="0">
                <a:latin typeface="Helvetica"/>
                <a:cs typeface="Helvetica"/>
              </a:rPr>
              <a:t>Angela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Bracco</a:t>
            </a:r>
            <a:r>
              <a:rPr kumimoji="1" lang="en-US" altLang="ja-JP" sz="1600" dirty="0" smtClean="0">
                <a:latin typeface="Helvetica"/>
                <a:cs typeface="Helvetica"/>
              </a:rPr>
              <a:t>, Brad Sherrill, </a:t>
            </a:r>
            <a:r>
              <a:rPr lang="en-US" altLang="ja-JP" sz="1600" dirty="0" err="1">
                <a:latin typeface="Helvetica"/>
                <a:cs typeface="Helvetica"/>
              </a:rPr>
              <a:t>Christoph</a:t>
            </a:r>
            <a:r>
              <a:rPr lang="en-US" altLang="ja-JP" sz="1600" dirty="0">
                <a:latin typeface="Helvetica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cs typeface="Helvetica"/>
              </a:rPr>
              <a:t>Scheidenberger</a:t>
            </a:r>
            <a:r>
              <a:rPr lang="en-US" altLang="ja-JP" sz="1600" dirty="0">
                <a:latin typeface="Helvetica"/>
                <a:cs typeface="Helvetica"/>
              </a:rPr>
              <a:t>, </a:t>
            </a:r>
            <a:r>
              <a:rPr kumimoji="1" lang="en-US" altLang="ja-JP" sz="1600" dirty="0" smtClean="0">
                <a:latin typeface="Helvetica"/>
                <a:cs typeface="Helvetica"/>
              </a:rPr>
              <a:t>Dinesh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Kumer</a:t>
            </a:r>
            <a:r>
              <a:rPr kumimoji="1" lang="en-US" altLang="ja-JP" sz="1600" dirty="0" smtClean="0">
                <a:latin typeface="Helvetica"/>
                <a:cs typeface="Helvetica"/>
              </a:rPr>
              <a:t>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Srivastava</a:t>
            </a:r>
            <a:endParaRPr kumimoji="1" lang="en-US" altLang="ja-JP" sz="1600" dirty="0" smtClean="0">
              <a:latin typeface="Helvetica"/>
              <a:cs typeface="Helvetica"/>
            </a:endParaRPr>
          </a:p>
          <a:p>
            <a:r>
              <a:rPr lang="en-US" altLang="ja-JP" sz="1600" dirty="0" err="1">
                <a:latin typeface="Helvetica"/>
                <a:cs typeface="Helvetica"/>
              </a:rPr>
              <a:t>Guoqing</a:t>
            </a:r>
            <a:r>
              <a:rPr lang="en-US" altLang="ja-JP" sz="1600" dirty="0">
                <a:latin typeface="Helvetica"/>
                <a:cs typeface="Helvetica"/>
              </a:rPr>
              <a:t> Xiao, </a:t>
            </a:r>
            <a:r>
              <a:rPr lang="en-US" altLang="ja-JP" sz="1600" dirty="0" err="1" smtClean="0">
                <a:latin typeface="Helvetica"/>
                <a:cs typeface="Helvetica"/>
              </a:rPr>
              <a:t>Jeon</a:t>
            </a:r>
            <a:r>
              <a:rPr lang="en-US" altLang="ja-JP" sz="1600" dirty="0" smtClean="0">
                <a:latin typeface="Helvetica"/>
                <a:cs typeface="Helvetica"/>
              </a:rPr>
              <a:t> Dong-O, </a:t>
            </a:r>
            <a:r>
              <a:rPr lang="en-US" altLang="ja-JP" sz="1600" dirty="0" err="1" smtClean="0">
                <a:latin typeface="Helvetica"/>
                <a:cs typeface="Helvetica"/>
              </a:rPr>
              <a:t>Marek</a:t>
            </a:r>
            <a:r>
              <a:rPr lang="en-US" altLang="ja-JP" sz="1600" dirty="0" smtClean="0">
                <a:latin typeface="Helvetica"/>
                <a:cs typeface="Helvetica"/>
              </a:rPr>
              <a:t> </a:t>
            </a:r>
            <a:r>
              <a:rPr lang="en-US" altLang="ja-JP" sz="1600" dirty="0" err="1" smtClean="0">
                <a:latin typeface="Helvetica"/>
                <a:cs typeface="Helvetica"/>
              </a:rPr>
              <a:t>Lewitowicz</a:t>
            </a:r>
            <a:r>
              <a:rPr lang="en-US" altLang="ja-JP" sz="1600" dirty="0" smtClean="0">
                <a:latin typeface="Helvetica"/>
                <a:cs typeface="Helvetica"/>
              </a:rPr>
              <a:t>, ……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62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4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図形グループ 31"/>
          <p:cNvGrpSpPr/>
          <p:nvPr/>
        </p:nvGrpSpPr>
        <p:grpSpPr>
          <a:xfrm>
            <a:off x="-52346" y="1660047"/>
            <a:ext cx="9262164" cy="4154224"/>
            <a:chOff x="0" y="1358900"/>
            <a:chExt cx="9262164" cy="4154224"/>
          </a:xfrm>
        </p:grpSpPr>
        <p:pic>
          <p:nvPicPr>
            <p:cNvPr id="33" name="図 32" descr="birdfig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8900"/>
              <a:ext cx="9144000" cy="4120896"/>
            </a:xfrm>
            <a:prstGeom prst="rect">
              <a:avLst/>
            </a:prstGeom>
          </p:spPr>
        </p:pic>
        <p:sp>
          <p:nvSpPr>
            <p:cNvPr id="34" name="正方形/長方形 33"/>
            <p:cNvSpPr/>
            <p:nvPr/>
          </p:nvSpPr>
          <p:spPr>
            <a:xfrm>
              <a:off x="8280400" y="4495800"/>
              <a:ext cx="423333" cy="160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25"/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145302" y="4411133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7586871" y="1444381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(construction)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954867" y="5267590"/>
              <a:ext cx="651933" cy="2455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25"/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2887134" y="5221054"/>
              <a:ext cx="6120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25"/>
              <a:r>
                <a:rPr lang="en-US" altLang="ja-JP" sz="1200" dirty="0">
                  <a:solidFill>
                    <a:srgbClr val="000000"/>
                  </a:solidFill>
                  <a:latin typeface="Helvetica"/>
                  <a:cs typeface="Helvetica"/>
                </a:rPr>
                <a:t>(R&amp;D)</a:t>
              </a:r>
              <a:endParaRPr lang="ja-JP" altLang="en-US" sz="120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2133600" y="533404"/>
            <a:ext cx="632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 anchor="ctr"/>
          <a:lstStyle/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Times"/>
              <a:ea typeface="Osaka"/>
              <a:cs typeface="Osaka"/>
            </a:endParaRPr>
          </a:p>
        </p:txBody>
      </p:sp>
      <p:sp>
        <p:nvSpPr>
          <p:cNvPr id="139267" name="Text Box 5"/>
          <p:cNvSpPr txBox="1">
            <a:spLocks noChangeArrowheads="1"/>
          </p:cNvSpPr>
          <p:nvPr/>
        </p:nvSpPr>
        <p:spPr bwMode="auto">
          <a:xfrm>
            <a:off x="304801" y="508007"/>
            <a:ext cx="8329760" cy="7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CC00CF"/>
                </a:solidFill>
                <a:latin typeface="Helvetica" charset="0"/>
                <a:cs typeface="Helvetica" charset="0"/>
              </a:rPr>
              <a:t>RIBF</a:t>
            </a: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 – a new generation RIB facility in operation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	with world highest capability of providing RI beams in coming years!</a:t>
            </a:r>
            <a:endParaRPr lang="en-US" altLang="ja-JP" sz="20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68" name="Text Box 13"/>
          <p:cNvSpPr txBox="1">
            <a:spLocks noChangeArrowheads="1"/>
          </p:cNvSpPr>
          <p:nvPr/>
        </p:nvSpPr>
        <p:spPr bwMode="auto">
          <a:xfrm>
            <a:off x="7144853" y="5846814"/>
            <a:ext cx="1506537" cy="646113"/>
          </a:xfrm>
          <a:prstGeom prst="rect">
            <a:avLst/>
          </a:prstGeom>
          <a:solidFill>
            <a:srgbClr val="BFBFBF"/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DA0EA5"/>
                </a:solidFill>
                <a:cs typeface="Arial" charset="0"/>
              </a:rPr>
              <a:t>experimental 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DA0EA5"/>
                </a:solidFill>
                <a:cs typeface="Arial" charset="0"/>
              </a:rPr>
              <a:t>equipment</a:t>
            </a:r>
            <a:endParaRPr lang="en-US" altLang="ja-JP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9" name="Text Box 12"/>
          <p:cNvSpPr txBox="1">
            <a:spLocks noChangeArrowheads="1"/>
          </p:cNvSpPr>
          <p:nvPr/>
        </p:nvSpPr>
        <p:spPr bwMode="auto">
          <a:xfrm>
            <a:off x="4431437" y="5603007"/>
            <a:ext cx="2122488" cy="646113"/>
          </a:xfrm>
          <a:prstGeom prst="rect">
            <a:avLst/>
          </a:prstGeom>
          <a:solidFill>
            <a:srgbClr val="BFBFBF"/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8C1816"/>
                </a:solidFill>
              </a:rPr>
              <a:t>345 MeV/nucleon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8C1816"/>
                </a:solidFill>
              </a:rPr>
              <a:t>      up to U (2006-)</a:t>
            </a:r>
          </a:p>
        </p:txBody>
      </p:sp>
      <p:sp>
        <p:nvSpPr>
          <p:cNvPr id="139270" name="Text Box 11"/>
          <p:cNvSpPr txBox="1">
            <a:spLocks noChangeArrowheads="1"/>
          </p:cNvSpPr>
          <p:nvPr/>
        </p:nvSpPr>
        <p:spPr bwMode="auto">
          <a:xfrm>
            <a:off x="76910" y="5700189"/>
            <a:ext cx="2757880" cy="650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3E5300"/>
                </a:solidFill>
              </a:rPr>
              <a:t>135 MeV/nucleon</a:t>
            </a:r>
          </a:p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3E5300"/>
                </a:solidFill>
              </a:rPr>
              <a:t>     for light nuclei (1986-)</a:t>
            </a:r>
          </a:p>
        </p:txBody>
      </p:sp>
      <p:sp>
        <p:nvSpPr>
          <p:cNvPr id="139271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RIKEN RIBF (RI Beam Factory)  --  </a:t>
            </a:r>
            <a:r>
              <a:rPr lang="en-US" altLang="ja-JP" sz="1800" dirty="0">
                <a:solidFill>
                  <a:srgbClr val="FFFF00"/>
                </a:solidFill>
                <a:latin typeface="Helvetica" charset="0"/>
                <a:cs typeface="Helvetica" charset="0"/>
              </a:rPr>
              <a:t>fragmentation-based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RI </a:t>
            </a:r>
            <a:r>
              <a:rPr lang="en-US" altLang="ja-JP" sz="1800" dirty="0" err="1">
                <a:solidFill>
                  <a:srgbClr val="FFFFFF"/>
                </a:solidFill>
                <a:latin typeface="Helvetica" charset="0"/>
                <a:cs typeface="Helvetica" charset="0"/>
              </a:rPr>
              <a:t>bems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(1990- / 2007-)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72" name="テキスト ボックス 11"/>
          <p:cNvSpPr txBox="1">
            <a:spLocks noChangeArrowheads="1"/>
          </p:cNvSpPr>
          <p:nvPr/>
        </p:nvSpPr>
        <p:spPr bwMode="auto">
          <a:xfrm>
            <a:off x="244282" y="5396929"/>
            <a:ext cx="883036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595959"/>
                </a:solidFill>
                <a:latin typeface="Helvetica" charset="0"/>
                <a:cs typeface="Helvetica" charset="0"/>
              </a:rPr>
              <a:t>160 M$</a:t>
            </a:r>
            <a:endParaRPr lang="ja-JP" altLang="en-US" sz="1600" dirty="0">
              <a:solidFill>
                <a:srgbClr val="595959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73" name="テキスト ボックス 12"/>
          <p:cNvSpPr txBox="1">
            <a:spLocks noChangeArrowheads="1"/>
          </p:cNvSpPr>
          <p:nvPr/>
        </p:nvSpPr>
        <p:spPr bwMode="auto">
          <a:xfrm>
            <a:off x="5670889" y="5297491"/>
            <a:ext cx="883036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25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595959"/>
                </a:solidFill>
                <a:latin typeface="Helvetica" charset="0"/>
                <a:cs typeface="Helvetica" charset="0"/>
              </a:rPr>
              <a:t>400 M$</a:t>
            </a:r>
            <a:endParaRPr lang="ja-JP" altLang="en-US" sz="1600" dirty="0">
              <a:solidFill>
                <a:srgbClr val="595959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11" name="図形グループ 10"/>
          <p:cNvGrpSpPr>
            <a:grpSpLocks/>
          </p:cNvGrpSpPr>
          <p:nvPr/>
        </p:nvGrpSpPr>
        <p:grpSpPr bwMode="auto">
          <a:xfrm>
            <a:off x="304801" y="1495303"/>
            <a:ext cx="2116138" cy="2659063"/>
            <a:chOff x="304800" y="2082800"/>
            <a:chExt cx="2115971" cy="2658534"/>
          </a:xfrm>
        </p:grpSpPr>
        <p:sp>
          <p:nvSpPr>
            <p:cNvPr id="2" name="円/楕円 1"/>
            <p:cNvSpPr/>
            <p:nvPr/>
          </p:nvSpPr>
          <p:spPr>
            <a:xfrm>
              <a:off x="1338181" y="3860446"/>
              <a:ext cx="879406" cy="88088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cxnSp>
          <p:nvCxnSpPr>
            <p:cNvPr id="7" name="直線矢印コネクタ 6"/>
            <p:cNvCxnSpPr/>
            <p:nvPr/>
          </p:nvCxnSpPr>
          <p:spPr>
            <a:xfrm>
              <a:off x="927051" y="2704976"/>
              <a:ext cx="660348" cy="1218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281" name="テキスト ボックス 8"/>
            <p:cNvSpPr txBox="1">
              <a:spLocks noChangeArrowheads="1"/>
            </p:cNvSpPr>
            <p:nvPr/>
          </p:nvSpPr>
          <p:spPr bwMode="auto">
            <a:xfrm>
              <a:off x="304800" y="2082800"/>
              <a:ext cx="21159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srgbClr val="FF0000"/>
                  </a:solidFill>
                </a:rPr>
                <a:t>RIPS (1990-)</a:t>
              </a:r>
            </a:p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srgbClr val="FF0000"/>
                  </a:solidFill>
                </a:rPr>
                <a:t>  ~50 MeV/nucleon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図形グループ 11"/>
          <p:cNvGrpSpPr>
            <a:grpSpLocks/>
          </p:cNvGrpSpPr>
          <p:nvPr/>
        </p:nvGrpSpPr>
        <p:grpSpPr bwMode="auto">
          <a:xfrm>
            <a:off x="2616210" y="1215893"/>
            <a:ext cx="3698875" cy="3938588"/>
            <a:chOff x="2616200" y="1803400"/>
            <a:chExt cx="3699399" cy="3939158"/>
          </a:xfrm>
        </p:grpSpPr>
        <p:sp>
          <p:nvSpPr>
            <p:cNvPr id="3" name="円/楕円 2"/>
            <p:cNvSpPr/>
            <p:nvPr/>
          </p:nvSpPr>
          <p:spPr>
            <a:xfrm rot="20358605">
              <a:off x="4110250" y="4680366"/>
              <a:ext cx="2205349" cy="106219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>
              <a:off x="3873678" y="2438492"/>
              <a:ext cx="1270180" cy="22482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278" name="テキスト ボックス 21"/>
            <p:cNvSpPr txBox="1">
              <a:spLocks noChangeArrowheads="1"/>
            </p:cNvSpPr>
            <p:nvPr/>
          </p:nvSpPr>
          <p:spPr bwMode="auto">
            <a:xfrm>
              <a:off x="2616200" y="1803400"/>
              <a:ext cx="22443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BigRIPS (2007-)</a:t>
              </a:r>
            </a:p>
            <a:p>
              <a:pPr defTabSz="4567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  ~200 MeV/nucleon</a:t>
              </a:r>
              <a:endParaRPr lang="ja-JP" altLang="en-US" sz="1800">
                <a:solidFill>
                  <a:srgbClr val="FF0000"/>
                </a:solidFill>
              </a:endParaRPr>
            </a:p>
          </p:txBody>
        </p:sp>
      </p:grpSp>
      <p:sp>
        <p:nvSpPr>
          <p:cNvPr id="6" name="日付プレースホルダー 5"/>
          <p:cNvSpPr>
            <a:spLocks noGrp="1"/>
          </p:cNvSpPr>
          <p:nvPr>
            <p:ph type="dt" sz="half" idx="4294967295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June 2013</a:t>
            </a: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INPC</a:t>
            </a:r>
            <a:endParaRPr lang="en-US" altLang="ja-JP"/>
          </a:p>
        </p:txBody>
      </p:sp>
      <p:sp>
        <p:nvSpPr>
          <p:cNvPr id="29" name="テキスト ボックス 34"/>
          <p:cNvSpPr txBox="1">
            <a:spLocks noChangeArrowheads="1"/>
          </p:cNvSpPr>
          <p:nvPr/>
        </p:nvSpPr>
        <p:spPr bwMode="auto">
          <a:xfrm>
            <a:off x="3415242" y="4479178"/>
            <a:ext cx="1016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FFFFFF"/>
                </a:solidFill>
                <a:latin typeface="Calibri" charset="0"/>
              </a:rPr>
              <a:t>SRC (8300 t) </a:t>
            </a:r>
            <a:endParaRPr lang="ja-JP" altLang="en-US" sz="1800" dirty="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41" name="直線矢印コネクタ 12"/>
          <p:cNvCxnSpPr>
            <a:cxnSpLocks noChangeShapeType="1"/>
          </p:cNvCxnSpPr>
          <p:nvPr/>
        </p:nvCxnSpPr>
        <p:spPr bwMode="auto">
          <a:xfrm>
            <a:off x="3967370" y="3204926"/>
            <a:ext cx="18842" cy="237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直線コネクタ 14"/>
          <p:cNvCxnSpPr>
            <a:cxnSpLocks noChangeShapeType="1"/>
          </p:cNvCxnSpPr>
          <p:nvPr/>
        </p:nvCxnSpPr>
        <p:spPr bwMode="auto">
          <a:xfrm flipH="1">
            <a:off x="2590802" y="2247900"/>
            <a:ext cx="812798" cy="2159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80038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495303"/>
            <a:ext cx="5035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 rot="-5400000">
            <a:off x="-1590784" y="2686426"/>
            <a:ext cx="4676785" cy="5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B92B13"/>
                </a:solidFill>
                <a:latin typeface="Helvetica" charset="0"/>
                <a:ea typeface="ＤＦＰPOP体" charset="0"/>
                <a:cs typeface="ＤＦＰPOP体" charset="0"/>
              </a:rPr>
              <a:t>Number of </a:t>
            </a:r>
            <a:r>
              <a:rPr lang="en-US" altLang="ja-JP" sz="2800" dirty="0" smtClean="0">
                <a:solidFill>
                  <a:srgbClr val="B92B13"/>
                </a:solidFill>
                <a:latin typeface="Helvetica" charset="0"/>
                <a:ea typeface="ＤＦＰPOP体" charset="0"/>
                <a:cs typeface="ＤＦＰPOP体" charset="0"/>
              </a:rPr>
              <a:t>known </a:t>
            </a:r>
            <a:r>
              <a:rPr lang="en-US" altLang="ja-JP" sz="2800" dirty="0">
                <a:solidFill>
                  <a:srgbClr val="B92B13"/>
                </a:solidFill>
                <a:latin typeface="Helvetica" charset="0"/>
                <a:ea typeface="ＤＦＰPOP体" charset="0"/>
                <a:cs typeface="ＤＦＰPOP体" charset="0"/>
              </a:rPr>
              <a:t>nuclei</a:t>
            </a:r>
            <a:endParaRPr lang="en-US" altLang="ja-JP" dirty="0">
              <a:solidFill>
                <a:srgbClr val="00FFFF"/>
              </a:solidFill>
              <a:latin typeface="Helvetica" charset="0"/>
              <a:ea typeface="ＤＦＰPOP体" charset="0"/>
              <a:cs typeface="ＤＦＰPOP体" charset="0"/>
            </a:endParaRPr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 flipV="1">
            <a:off x="5956300" y="790577"/>
            <a:ext cx="14478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0" tIns="45677" rIns="91350" bIns="45677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V="1">
            <a:off x="6032500" y="333375"/>
            <a:ext cx="1066800" cy="1447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0" tIns="45677" rIns="91350" bIns="45677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895600" y="1581149"/>
            <a:ext cx="697445" cy="400023"/>
          </a:xfrm>
          <a:prstGeom prst="rect">
            <a:avLst/>
          </a:prstGeom>
          <a:solidFill>
            <a:srgbClr val="F9F588"/>
          </a:solidFill>
          <a:ln>
            <a:noFill/>
          </a:ln>
          <a:extLst/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2000" dirty="0" smtClean="0">
                <a:solidFill>
                  <a:srgbClr val="000099"/>
                </a:solidFill>
                <a:latin typeface="Times New Roman" charset="0"/>
                <a:ea typeface="ＤＦＰPOP体" charset="0"/>
                <a:cs typeface="ＤＦＰPOP体" charset="0"/>
              </a:rPr>
              <a:t>3000</a:t>
            </a:r>
            <a:endParaRPr lang="ja-JP" altLang="en-US" sz="1800" dirty="0">
              <a:solidFill>
                <a:srgbClr val="000099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1460502" y="4905384"/>
            <a:ext cx="357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>
                <a:solidFill>
                  <a:srgbClr val="000099"/>
                </a:solidFill>
                <a:latin typeface="Times New Roman" charset="0"/>
                <a:ea typeface="ＤＦＰPOP体" charset="0"/>
                <a:cs typeface="ＤＦＰPOP体" charset="0"/>
              </a:rPr>
              <a:t>０</a:t>
            </a:r>
            <a:endParaRPr lang="ja-JP" altLang="en-US" sz="1800">
              <a:solidFill>
                <a:srgbClr val="000099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422900" y="5286384"/>
            <a:ext cx="879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>
                <a:solidFill>
                  <a:srgbClr val="FF0000"/>
                </a:solidFill>
                <a:latin typeface="Times New Roman" charset="0"/>
                <a:ea typeface="ＤＦＰPOP体" charset="0"/>
                <a:cs typeface="ＤＦＰPOP体" charset="0"/>
              </a:rPr>
              <a:t>２０００</a:t>
            </a:r>
            <a:endParaRPr lang="ja-JP" altLang="en-US" sz="1800">
              <a:solidFill>
                <a:srgbClr val="FF0000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1536704" y="5286384"/>
            <a:ext cx="697445" cy="40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2000" dirty="0" smtClean="0">
                <a:solidFill>
                  <a:srgbClr val="FF0000"/>
                </a:solidFill>
                <a:latin typeface="Times New Roman" charset="0"/>
                <a:ea typeface="ＤＦＰPOP体" charset="0"/>
                <a:cs typeface="ＤＦＰPOP体" charset="0"/>
              </a:rPr>
              <a:t>1940</a:t>
            </a:r>
            <a:endParaRPr lang="ja-JP" altLang="en-US" sz="1800" dirty="0">
              <a:solidFill>
                <a:srgbClr val="FF0000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6184900" y="714375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0" tIns="45677" rIns="91350" bIns="45677" anchor="ctr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7708900" y="485784"/>
            <a:ext cx="697445" cy="40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it-IT" altLang="ja-JP" sz="2000" dirty="0" smtClean="0">
                <a:solidFill>
                  <a:srgbClr val="000099"/>
                </a:solidFill>
                <a:latin typeface="Times New Roman" charset="0"/>
                <a:ea typeface="ＤＦＰPOP体" charset="0"/>
                <a:cs typeface="ＤＦＰPOP体" charset="0"/>
              </a:rPr>
              <a:t>4000</a:t>
            </a:r>
            <a:endParaRPr lang="ja-JP" altLang="en-US" sz="1800" dirty="0">
              <a:solidFill>
                <a:srgbClr val="000099"/>
              </a:solidFill>
              <a:latin typeface="Times New Roman" charset="0"/>
              <a:ea typeface="ＤＦＰPOP体" charset="0"/>
              <a:cs typeface="ＤＦＰPOP体" charset="0"/>
            </a:endParaRP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6515102" y="3221517"/>
            <a:ext cx="2527824" cy="8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8F121F"/>
                </a:solidFill>
                <a:latin typeface="Helvetica"/>
                <a:cs typeface="Helvetica"/>
              </a:rPr>
              <a:t>“new generation”</a:t>
            </a:r>
          </a:p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8F121F"/>
                </a:solidFill>
                <a:latin typeface="Helvetica"/>
                <a:cs typeface="Helvetica"/>
              </a:rPr>
              <a:t>RI </a:t>
            </a:r>
            <a:r>
              <a:rPr lang="en-US" altLang="ja-JP" dirty="0" smtClean="0">
                <a:solidFill>
                  <a:srgbClr val="8F121F"/>
                </a:solidFill>
                <a:latin typeface="Helvetica"/>
                <a:cs typeface="Helvetica"/>
              </a:rPr>
              <a:t>beam facilities</a:t>
            </a:r>
            <a:endParaRPr lang="en-US" altLang="ja-JP" dirty="0">
              <a:solidFill>
                <a:srgbClr val="8F121F"/>
              </a:solidFill>
              <a:latin typeface="Helvetica"/>
              <a:cs typeface="Helvetica"/>
            </a:endParaRPr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 flipH="1">
            <a:off x="4965700" y="2798763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0" tIns="45677" rIns="91350" bIns="45677" anchor="ctr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4660900" y="3636972"/>
            <a:ext cx="1171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>
                <a:solidFill>
                  <a:srgbClr val="000000"/>
                </a:solidFill>
              </a:rPr>
              <a:t>RI beam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1333500" y="5808663"/>
            <a:ext cx="4968875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 anchor="ctr"/>
          <a:lstStyle/>
          <a:p>
            <a:pPr defTabSz="913548" fontAlgn="auto">
              <a:spcBef>
                <a:spcPts val="0"/>
              </a:spcBef>
              <a:spcAft>
                <a:spcPts val="0"/>
              </a:spcAft>
            </a:pPr>
            <a:endParaRPr lang="ja-JP" altLang="en-US" sz="240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7602" name="Line 18"/>
          <p:cNvSpPr>
            <a:spLocks noChangeShapeType="1"/>
          </p:cNvSpPr>
          <p:nvPr/>
        </p:nvSpPr>
        <p:spPr bwMode="auto">
          <a:xfrm flipH="1" flipV="1">
            <a:off x="6654800" y="2209809"/>
            <a:ext cx="812799" cy="1011708"/>
          </a:xfrm>
          <a:prstGeom prst="line">
            <a:avLst/>
          </a:prstGeom>
          <a:noFill/>
          <a:ln w="28575">
            <a:solidFill>
              <a:srgbClr val="8F121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0" tIns="45677" rIns="91350" bIns="45677" anchor="ctr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円/楕円 1"/>
          <p:cNvSpPr/>
          <p:nvPr/>
        </p:nvSpPr>
        <p:spPr bwMode="auto">
          <a:xfrm>
            <a:off x="6464301" y="1465272"/>
            <a:ext cx="190500" cy="1905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0" tIns="45697" rIns="91390" bIns="45697" numCol="1" spcCol="0" rtlCol="0" anchor="t" anchorCtr="0" compatLnSpc="1">
            <a:prstTxWarp prst="textNoShape">
              <a:avLst/>
            </a:prstTxWarp>
          </a:bodyPr>
          <a:lstStyle/>
          <a:p>
            <a:pPr defTabSz="913926"/>
            <a:endParaRPr lang="ja-JP" alt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17775" y="4166738"/>
            <a:ext cx="6525151" cy="20312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 smtClean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LBL  </a:t>
            </a:r>
            <a:r>
              <a:rPr lang="en-US" altLang="ja-JP" b="1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in 1985</a:t>
            </a:r>
            <a:r>
              <a:rPr lang="ja-JP" altLang="en-US" b="1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　　　　　　　　</a:t>
            </a:r>
            <a:r>
              <a:rPr lang="ja-JP" alt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　　　</a:t>
            </a:r>
            <a:r>
              <a:rPr lang="en-US" altLang="ja-JP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“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Fragmentation” method    </a:t>
            </a:r>
            <a:r>
              <a:rPr lang="en-US" altLang="ja-JP" b="1" dirty="0" smtClean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Louvain </a:t>
            </a:r>
            <a:r>
              <a:rPr lang="en-US" altLang="ja-JP" b="1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la </a:t>
            </a:r>
            <a:r>
              <a:rPr lang="en-US" altLang="ja-JP" b="1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Neuve</a:t>
            </a:r>
            <a:r>
              <a:rPr lang="en-US" altLang="ja-JP" b="1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in 1989</a:t>
            </a:r>
            <a:r>
              <a:rPr lang="ja-JP" alt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　　</a:t>
            </a:r>
            <a:r>
              <a:rPr lang="en-US" altLang="ja-JP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“ISOL” 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method</a:t>
            </a:r>
            <a:endParaRPr lang="en-US" altLang="ja-JP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 smtClean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RIKEN </a:t>
            </a:r>
            <a:r>
              <a:rPr lang="en-US" altLang="ja-JP" b="1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in </a:t>
            </a:r>
            <a:r>
              <a:rPr lang="en-US" altLang="ja-JP" b="1" dirty="0" smtClean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1990</a:t>
            </a:r>
            <a:r>
              <a:rPr lang="en-US" altLang="ja-JP" b="1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	</a:t>
            </a:r>
            <a:r>
              <a:rPr lang="en-US" altLang="ja-JP" b="1" dirty="0" smtClean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		    </a:t>
            </a:r>
            <a:r>
              <a:rPr lang="en-US" altLang="ja-JP" b="1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“</a:t>
            </a:r>
            <a:r>
              <a:rPr lang="en-US" altLang="ja-JP" b="1" dirty="0" smtClean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Fragmentation” method</a:t>
            </a:r>
            <a:endParaRPr lang="en-US" altLang="ja-JP" b="1" dirty="0">
              <a:latin typeface="Arial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altLang="ja-JP" b="1" dirty="0" smtClean="0">
                <a:solidFill>
                  <a:srgbClr val="000000"/>
                </a:solidFill>
                <a:sym typeface="Wingdings" charset="0"/>
              </a:rPr>
              <a:t>  </a:t>
            </a:r>
            <a:r>
              <a:rPr lang="en-US" altLang="ja-JP" i="1" dirty="0" smtClean="0">
                <a:solidFill>
                  <a:srgbClr val="000000"/>
                </a:solidFill>
                <a:sym typeface="Wingdings" charset="0"/>
              </a:rPr>
              <a:t>c.f. </a:t>
            </a:r>
            <a:r>
              <a:rPr lang="en-US" altLang="ja-JP" dirty="0" smtClean="0">
                <a:solidFill>
                  <a:srgbClr val="000000"/>
                </a:solidFill>
                <a:sym typeface="Wingdings" charset="0"/>
              </a:rPr>
              <a:t>GANIL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b="1" dirty="0">
              <a:solidFill>
                <a:srgbClr val="000000"/>
              </a:solidFill>
              <a:sym typeface="Wingding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b="1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正方形/長方形 20"/>
          <p:cNvSpPr>
            <a:spLocks noChangeArrowheads="1"/>
          </p:cNvSpPr>
          <p:nvPr/>
        </p:nvSpPr>
        <p:spPr bwMode="auto">
          <a:xfrm>
            <a:off x="2517775" y="5366980"/>
            <a:ext cx="4580820" cy="83091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Reactions with short-lived nuclei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Delivery of</a:t>
            </a:r>
            <a:r>
              <a:rPr lang="en-US" altLang="ja-JP" sz="24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short-lived nuclei</a:t>
            </a:r>
            <a:endParaRPr lang="en-US" altLang="ja-JP" sz="2400" dirty="0" smtClean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22" name="テキスト ボックス 11"/>
          <p:cNvSpPr txBox="1">
            <a:spLocks noChangeArrowheads="1"/>
          </p:cNvSpPr>
          <p:nvPr/>
        </p:nvSpPr>
        <p:spPr bwMode="auto">
          <a:xfrm>
            <a:off x="7169920" y="5761323"/>
            <a:ext cx="1821151" cy="3076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i="1" dirty="0">
                <a:solidFill>
                  <a:srgbClr val="008000"/>
                </a:solidFill>
                <a:latin typeface="Century Gothic" charset="0"/>
              </a:rPr>
              <a:t>c.f.</a:t>
            </a:r>
            <a:r>
              <a:rPr lang="en-US" altLang="ja-JP" sz="1400" dirty="0">
                <a:solidFill>
                  <a:srgbClr val="008000"/>
                </a:solidFill>
                <a:latin typeface="Century Gothic" charset="0"/>
              </a:rPr>
              <a:t> </a:t>
            </a:r>
            <a:r>
              <a:rPr lang="en-US" altLang="ja-JP" sz="1400" dirty="0" smtClean="0">
                <a:solidFill>
                  <a:srgbClr val="008000"/>
                </a:solidFill>
                <a:latin typeface="Symbol" charset="0"/>
              </a:rPr>
              <a:t>p</a:t>
            </a:r>
            <a:r>
              <a:rPr lang="en-US" altLang="ja-JP" sz="1400" dirty="0" smtClean="0">
                <a:solidFill>
                  <a:srgbClr val="008000"/>
                </a:solidFill>
                <a:latin typeface="Century Gothic" charset="0"/>
              </a:rPr>
              <a:t> </a:t>
            </a:r>
            <a:r>
              <a:rPr lang="en-US" altLang="ja-JP" sz="1400" dirty="0">
                <a:solidFill>
                  <a:srgbClr val="008000"/>
                </a:solidFill>
                <a:latin typeface="Century Gothic" charset="0"/>
              </a:rPr>
              <a:t>beam (1951)</a:t>
            </a:r>
            <a:endParaRPr lang="ja-JP" altLang="en-US" sz="1400" dirty="0">
              <a:solidFill>
                <a:srgbClr val="008000"/>
              </a:solidFill>
              <a:latin typeface="Century Gothic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051118" y="882659"/>
            <a:ext cx="1781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15</a:t>
            </a:r>
            <a:r>
              <a:rPr kumimoji="1" lang="en-US" altLang="ja-JP" sz="1600" baseline="30000" dirty="0" smtClean="0">
                <a:solidFill>
                  <a:srgbClr val="008000"/>
                </a:solidFill>
                <a:latin typeface="Helvetica"/>
                <a:cs typeface="Helvetica"/>
              </a:rPr>
              <a:t>th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INPC (1983)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>
            <a:off x="4775200" y="1346200"/>
            <a:ext cx="0" cy="1104899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0" tIns="45677" rIns="91350" bIns="45677" anchor="ctr"/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99090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日付プレースホルダ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smtClean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June 2013</a:t>
            </a:r>
            <a:endParaRPr lang="en-US" altLang="ja-JP" sz="1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23906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smtClean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INPC</a:t>
            </a:r>
            <a:endParaRPr lang="en-US" altLang="ja-JP" sz="1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1534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Rectangle 3"/>
          <p:cNvSpPr>
            <a:spLocks noChangeArrowheads="1"/>
          </p:cNvSpPr>
          <p:nvPr/>
        </p:nvSpPr>
        <p:spPr bwMode="auto">
          <a:xfrm>
            <a:off x="7924800" y="0"/>
            <a:ext cx="12192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/>
            <a:endParaRPr lang="ja-JP" altLang="en-US" sz="2400" smtClean="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23909" name="Text Box 4"/>
          <p:cNvSpPr txBox="1">
            <a:spLocks noChangeArrowheads="1"/>
          </p:cNvSpPr>
          <p:nvPr/>
        </p:nvSpPr>
        <p:spPr bwMode="auto">
          <a:xfrm>
            <a:off x="7043531" y="6507748"/>
            <a:ext cx="14386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altLang="ja-JP" sz="1600" dirty="0" smtClean="0">
                <a:solidFill>
                  <a:srgbClr val="99CC00"/>
                </a:solidFill>
                <a:latin typeface="Times" charset="0"/>
                <a:ea typeface="Osaka" charset="0"/>
                <a:cs typeface="Osaka" charset="0"/>
              </a:rPr>
              <a:t>By I. </a:t>
            </a:r>
            <a:r>
              <a:rPr lang="en-US" altLang="ja-JP" sz="1600" dirty="0" err="1" smtClean="0">
                <a:solidFill>
                  <a:srgbClr val="99CC00"/>
                </a:solidFill>
                <a:latin typeface="Times" charset="0"/>
                <a:ea typeface="Osaka" charset="0"/>
                <a:cs typeface="Osaka" charset="0"/>
              </a:rPr>
              <a:t>Tanihata</a:t>
            </a:r>
            <a:r>
              <a:rPr lang="en-US" altLang="ja-JP" sz="1600" i="1" dirty="0" smtClean="0">
                <a:solidFill>
                  <a:srgbClr val="99CC00"/>
                </a:solidFill>
                <a:latin typeface="Times" charset="0"/>
                <a:ea typeface="Osaka" charset="0"/>
                <a:cs typeface="Osaka" charset="0"/>
              </a:rPr>
              <a:t>.</a:t>
            </a:r>
          </a:p>
        </p:txBody>
      </p:sp>
      <p:sp>
        <p:nvSpPr>
          <p:cNvPr id="7" name="テキスト ボックス 10"/>
          <p:cNvSpPr txBox="1">
            <a:spLocks noChangeArrowheads="1"/>
          </p:cNvSpPr>
          <p:nvPr/>
        </p:nvSpPr>
        <p:spPr bwMode="auto">
          <a:xfrm>
            <a:off x="1588" y="0"/>
            <a:ext cx="9142412" cy="369332"/>
          </a:xfrm>
          <a:prstGeom prst="rect">
            <a:avLst/>
          </a:prstGeom>
          <a:solidFill>
            <a:srgbClr val="96DA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/>
            <a:r>
              <a:rPr lang="en-US" altLang="ja-JP" sz="1800" dirty="0" smtClean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Neutron halo was found in the first RI-beam experiments  -- interaction cross section</a:t>
            </a:r>
            <a:endParaRPr lang="ja-JP" altLang="en-US" sz="1800" dirty="0">
              <a:solidFill>
                <a:srgbClr val="000000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654800" y="5003800"/>
            <a:ext cx="1947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Neutron halo</a:t>
            </a:r>
          </a:p>
          <a:p>
            <a:r>
              <a:rPr lang="en-US" altLang="ja-JP" sz="2400" dirty="0">
                <a:solidFill>
                  <a:srgbClr val="FF0000"/>
                </a:solidFill>
                <a:latin typeface="Helvetica"/>
                <a:cs typeface="Helvetica"/>
              </a:rPr>
              <a:t>i</a:t>
            </a:r>
            <a:r>
              <a:rPr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n 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11</a:t>
            </a:r>
            <a:r>
              <a:rPr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Li, 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11</a:t>
            </a:r>
            <a:r>
              <a:rPr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Be</a:t>
            </a:r>
            <a:endParaRPr kumimoji="1" lang="ja-JP" altLang="en-US" sz="2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18100" y="1219200"/>
            <a:ext cx="13335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   n      p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85800" y="4470400"/>
            <a:ext cx="7916017" cy="2038350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685800" y="3591461"/>
            <a:ext cx="4199783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latin typeface="Helvetica"/>
                <a:cs typeface="Helvetica"/>
              </a:rPr>
              <a:t>F</a:t>
            </a:r>
            <a:r>
              <a:rPr lang="hu-HU" altLang="ja-JP" sz="1600" b="1" dirty="0" smtClean="0">
                <a:latin typeface="Helvetica"/>
                <a:cs typeface="Helvetica"/>
              </a:rPr>
              <a:t>ragmentation at 800 MeV/nucleon</a:t>
            </a:r>
          </a:p>
          <a:p>
            <a:r>
              <a:rPr lang="hu-HU" altLang="ja-JP" sz="1400" dirty="0">
                <a:solidFill>
                  <a:srgbClr val="008000"/>
                </a:solidFill>
                <a:latin typeface="Helvetica"/>
                <a:cs typeface="Helvetica"/>
              </a:rPr>
              <a:t>Tanihata et al., Phys. Lett. B </a:t>
            </a:r>
            <a:r>
              <a:rPr lang="hu-HU" altLang="ja-JP" sz="1400" b="1" dirty="0">
                <a:solidFill>
                  <a:srgbClr val="008000"/>
                </a:solidFill>
                <a:latin typeface="Helvetica"/>
                <a:cs typeface="Helvetica"/>
              </a:rPr>
              <a:t>160</a:t>
            </a:r>
            <a:r>
              <a:rPr lang="hu-HU" altLang="ja-JP" sz="1400" dirty="0">
                <a:solidFill>
                  <a:srgbClr val="008000"/>
                </a:solidFill>
                <a:latin typeface="Helvetica"/>
                <a:cs typeface="Helvetica"/>
              </a:rPr>
              <a:t>, 380 (1985</a:t>
            </a:r>
            <a:r>
              <a:rPr lang="hu-HU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); following papers</a:t>
            </a:r>
            <a:endParaRPr lang="hu-HU" altLang="ja-JP" sz="14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28" y="838200"/>
            <a:ext cx="2406706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7315200" y="1924050"/>
            <a:ext cx="317500" cy="22860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7721600" y="1695450"/>
            <a:ext cx="317500" cy="228600"/>
          </a:xfrm>
          <a:prstGeom prst="straightConnector1">
            <a:avLst/>
          </a:prstGeom>
          <a:ln>
            <a:solidFill>
              <a:srgbClr val="57DE59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960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208" y="4651792"/>
            <a:ext cx="3142192" cy="198872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2049185"/>
            <a:ext cx="4178300" cy="45913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9"/>
            <a:ext cx="4546600" cy="466970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670309" y="1864519"/>
            <a:ext cx="890125" cy="369332"/>
          </a:xfrm>
          <a:prstGeom prst="rect">
            <a:avLst/>
          </a:prstGeom>
          <a:noFill/>
        </p:spPr>
        <p:txBody>
          <a:bodyPr wrap="none" lIns="91350" tIns="45677" rIns="91350" bIns="45677" rtlCol="0">
            <a:spAutoFit/>
          </a:bodyPr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RIKEN</a:t>
            </a:r>
            <a:endParaRPr lang="ja-JP" altLang="en-US" dirty="0">
              <a:solidFill>
                <a:srgbClr val="008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9" name="テキスト ボックス 10"/>
          <p:cNvSpPr txBox="1">
            <a:spLocks noChangeArrowheads="1"/>
          </p:cNvSpPr>
          <p:nvPr/>
        </p:nvSpPr>
        <p:spPr bwMode="auto">
          <a:xfrm>
            <a:off x="1588" y="0"/>
            <a:ext cx="9142412" cy="369332"/>
          </a:xfrm>
          <a:prstGeom prst="rect">
            <a:avLst/>
          </a:prstGeom>
          <a:solidFill>
            <a:srgbClr val="96DA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/>
            <a:r>
              <a:rPr lang="en-US" altLang="ja-JP" sz="18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Two early experiments with RI beams are for the astrophysical reaction </a:t>
            </a:r>
            <a:r>
              <a:rPr lang="en-US" altLang="ja-JP" sz="1800" baseline="300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13</a:t>
            </a:r>
            <a:r>
              <a:rPr lang="en-US" altLang="ja-JP" sz="18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N(</a:t>
            </a:r>
            <a:r>
              <a:rPr lang="en-US" altLang="ja-JP" sz="1800" dirty="0" err="1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p,γ</a:t>
            </a:r>
            <a:r>
              <a:rPr lang="en-US" altLang="ja-JP" sz="18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)</a:t>
            </a:r>
            <a:r>
              <a:rPr lang="en-US" altLang="ja-JP" sz="1800" baseline="300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14</a:t>
            </a:r>
            <a:r>
              <a:rPr lang="en-US" altLang="ja-JP" sz="18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O </a:t>
            </a:r>
            <a:endParaRPr lang="ja-JP" altLang="en-US" sz="1800" dirty="0">
              <a:solidFill>
                <a:srgbClr val="000000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76593" y="2404646"/>
            <a:ext cx="1453222" cy="343620"/>
          </a:xfrm>
          <a:prstGeom prst="rect">
            <a:avLst/>
          </a:prstGeom>
          <a:noFill/>
        </p:spPr>
        <p:txBody>
          <a:bodyPr wrap="none" lIns="91350" tIns="45677" rIns="91350" bIns="45677" rtlCol="0">
            <a:spAutoFit/>
          </a:bodyPr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direct capture</a:t>
            </a:r>
            <a:endParaRPr lang="ja-JP" altLang="en-US" sz="1600" dirty="0">
              <a:solidFill>
                <a:prstClr val="black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53612" y="2222838"/>
            <a:ext cx="1395048" cy="594908"/>
          </a:xfrm>
          <a:prstGeom prst="rect">
            <a:avLst/>
          </a:prstGeom>
          <a:noFill/>
        </p:spPr>
        <p:txBody>
          <a:bodyPr wrap="none" lIns="91350" tIns="45677" rIns="91350" bIns="45677" rtlCol="0">
            <a:spAutoFit/>
          </a:bodyPr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Coulomb</a:t>
            </a:r>
          </a:p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 dissociation</a:t>
            </a:r>
            <a:endParaRPr lang="ja-JP" altLang="en-US" sz="1600" dirty="0">
              <a:solidFill>
                <a:prstClr val="black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53617" y="2895609"/>
            <a:ext cx="873268" cy="307777"/>
          </a:xfrm>
          <a:prstGeom prst="rect">
            <a:avLst/>
          </a:prstGeom>
          <a:noFill/>
        </p:spPr>
        <p:txBody>
          <a:bodyPr wrap="none" lIns="91350" tIns="45677" rIns="91350" bIns="45677" rtlCol="0">
            <a:spAutoFit/>
          </a:bodyPr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91</a:t>
            </a:r>
            <a:r>
              <a:rPr lang="en-US" altLang="ja-JP" sz="1400" i="1" dirty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A</a:t>
            </a:r>
            <a:r>
              <a:rPr lang="en-US" altLang="ja-JP" sz="1400" dirty="0">
                <a:solidFill>
                  <a:srgbClr val="008000"/>
                </a:solidFill>
                <a:latin typeface="Helvetica"/>
                <a:ea typeface="ＭＳ Ｐゴシック"/>
                <a:cs typeface="Helvetica"/>
              </a:rPr>
              <a:t>MeV</a:t>
            </a:r>
            <a:endParaRPr lang="ja-JP" altLang="en-US" sz="1400" dirty="0">
              <a:solidFill>
                <a:srgbClr val="008000"/>
              </a:solidFill>
              <a:latin typeface="Helvetica"/>
              <a:ea typeface="ＭＳ Ｐゴシック"/>
              <a:cs typeface="Helvetica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025900" y="3203386"/>
            <a:ext cx="2806700" cy="3184723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591" y="4876083"/>
            <a:ext cx="1616774" cy="1754327"/>
          </a:xfrm>
          <a:prstGeom prst="rect">
            <a:avLst/>
          </a:prstGeom>
          <a:noFill/>
        </p:spPr>
        <p:txBody>
          <a:bodyPr wrap="none" lIns="91350" tIns="45677" rIns="91350" bIns="45677" rtlCol="0">
            <a:spAutoFit/>
          </a:bodyPr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err="1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</a:rPr>
              <a:t>Coulmob</a:t>
            </a: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</a:rPr>
              <a:t> </a:t>
            </a:r>
          </a:p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</a:rPr>
              <a:t>  dissociation</a:t>
            </a:r>
          </a:p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aseline="30000" dirty="0" smtClean="0">
                <a:solidFill>
                  <a:srgbClr val="FFFF00"/>
                </a:solidFill>
                <a:latin typeface="Century Gothic"/>
                <a:ea typeface="ＭＳ Ｐゴシック"/>
                <a:cs typeface="+mn-cs"/>
              </a:rPr>
              <a:t>14</a:t>
            </a:r>
            <a:r>
              <a:rPr lang="en-US" altLang="ja-JP" dirty="0" smtClean="0">
                <a:solidFill>
                  <a:srgbClr val="FFFF00"/>
                </a:solidFill>
                <a:latin typeface="Century Gothic"/>
                <a:ea typeface="ＭＳ Ｐゴシック"/>
                <a:cs typeface="+mn-cs"/>
              </a:rPr>
              <a:t>O</a:t>
            </a: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</a:rPr>
              <a:t>+Pb</a:t>
            </a:r>
          </a:p>
          <a:p>
            <a:pPr marL="285483" indent="-285483" defTabSz="456772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altLang="ja-JP" baseline="30000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  <a:sym typeface="Wingdings"/>
              </a:rPr>
              <a:t>13</a:t>
            </a: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  <a:sym typeface="Wingdings"/>
              </a:rPr>
              <a:t>N+p+Pb</a:t>
            </a:r>
          </a:p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  <a:sym typeface="Wingdings"/>
              </a:rPr>
              <a:t>          </a:t>
            </a:r>
            <a:r>
              <a:rPr lang="en-US" altLang="ja-JP" dirty="0" smtClean="0">
                <a:solidFill>
                  <a:srgbClr val="CCFFCC"/>
                </a:solidFill>
                <a:latin typeface="Century Gothic"/>
                <a:ea typeface="ＭＳ Ｐゴシック"/>
                <a:cs typeface="+mn-cs"/>
                <a:sym typeface="Wingdings"/>
              </a:rPr>
              <a:t>RIKEN</a:t>
            </a:r>
            <a:endParaRPr lang="en-US" altLang="ja-JP" dirty="0">
              <a:solidFill>
                <a:srgbClr val="CCFFCC"/>
              </a:solidFill>
              <a:latin typeface="Century Gothic"/>
              <a:ea typeface="ＭＳ Ｐゴシック"/>
              <a:cs typeface="+mn-cs"/>
              <a:sym typeface="Wingdings"/>
            </a:endParaRPr>
          </a:p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  <a:sym typeface="Wingdings"/>
              </a:rPr>
              <a:t> </a:t>
            </a:r>
            <a:endParaRPr lang="ja-JP" altLang="en-US" dirty="0">
              <a:solidFill>
                <a:prstClr val="white"/>
              </a:solidFill>
              <a:latin typeface="Century Gothic"/>
              <a:ea typeface="ＭＳ Ｐゴシック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37766" y="848856"/>
            <a:ext cx="2587780" cy="923330"/>
          </a:xfrm>
          <a:prstGeom prst="rect">
            <a:avLst/>
          </a:prstGeom>
          <a:noFill/>
        </p:spPr>
        <p:txBody>
          <a:bodyPr wrap="none" lIns="91350" tIns="45677" rIns="91350" bIns="45677" rtlCol="0">
            <a:spAutoFit/>
          </a:bodyPr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</a:rPr>
              <a:t>Direct measurement</a:t>
            </a:r>
          </a:p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aseline="30000" dirty="0" smtClean="0">
                <a:solidFill>
                  <a:srgbClr val="FFFF00"/>
                </a:solidFill>
                <a:latin typeface="Century Gothic"/>
                <a:ea typeface="ＭＳ Ｐゴシック"/>
                <a:cs typeface="+mn-cs"/>
              </a:rPr>
              <a:t>13</a:t>
            </a:r>
            <a:r>
              <a:rPr lang="en-US" altLang="ja-JP" dirty="0" smtClean="0">
                <a:solidFill>
                  <a:srgbClr val="FFFF00"/>
                </a:solidFill>
                <a:latin typeface="Century Gothic"/>
                <a:ea typeface="ＭＳ Ｐゴシック"/>
                <a:cs typeface="+mn-cs"/>
              </a:rPr>
              <a:t>N</a:t>
            </a: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</a:rPr>
              <a:t>+</a:t>
            </a:r>
            <a:r>
              <a:rPr lang="en-US" altLang="ja-JP" baseline="30000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</a:rPr>
              <a:t>1</a:t>
            </a: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</a:rPr>
              <a:t>H </a:t>
            </a: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  <a:sym typeface="Wingdings"/>
              </a:rPr>
              <a:t> </a:t>
            </a:r>
            <a:r>
              <a:rPr lang="en-US" altLang="ja-JP" baseline="30000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  <a:sym typeface="Wingdings"/>
              </a:rPr>
              <a:t>14</a:t>
            </a:r>
            <a:r>
              <a:rPr lang="en-US" altLang="ja-JP" dirty="0" smtClean="0">
                <a:solidFill>
                  <a:prstClr val="white"/>
                </a:solidFill>
                <a:latin typeface="Century Gothic"/>
                <a:ea typeface="ＭＳ Ｐゴシック"/>
                <a:cs typeface="+mn-cs"/>
                <a:sym typeface="Wingdings"/>
              </a:rPr>
              <a:t>O+γ</a:t>
            </a:r>
          </a:p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white"/>
                </a:solidFill>
                <a:latin typeface="Century Gothic"/>
                <a:ea typeface="ＭＳ Ｐゴシック"/>
                <a:cs typeface="+mn-cs"/>
                <a:sym typeface="Wingdings"/>
              </a:rPr>
              <a:t>	</a:t>
            </a:r>
            <a:r>
              <a:rPr lang="en-US" altLang="ja-JP" dirty="0" smtClean="0">
                <a:solidFill>
                  <a:srgbClr val="CCFFCC"/>
                </a:solidFill>
                <a:latin typeface="Century Gothic"/>
                <a:ea typeface="ＭＳ Ｐゴシック"/>
                <a:cs typeface="+mn-cs"/>
                <a:sym typeface="Wingdings"/>
              </a:rPr>
              <a:t>Louvain la </a:t>
            </a:r>
            <a:r>
              <a:rPr lang="en-US" altLang="ja-JP" dirty="0" err="1" smtClean="0">
                <a:solidFill>
                  <a:srgbClr val="CCFFCC"/>
                </a:solidFill>
                <a:latin typeface="Century Gothic"/>
                <a:ea typeface="ＭＳ Ｐゴシック"/>
                <a:cs typeface="+mn-cs"/>
                <a:sym typeface="Wingdings"/>
              </a:rPr>
              <a:t>Neuve</a:t>
            </a:r>
            <a:endParaRPr lang="ja-JP" altLang="en-US" dirty="0">
              <a:solidFill>
                <a:srgbClr val="CCFFCC"/>
              </a:solidFill>
              <a:latin typeface="Century Gothic"/>
              <a:ea typeface="ＭＳ Ｐゴシック"/>
              <a:cs typeface="+mn-cs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ea typeface="ＭＳ Ｐゴシック"/>
              </a:rPr>
              <a:t>June 2013</a:t>
            </a:r>
            <a:endParaRPr lang="ja-JP" altLang="en-US">
              <a:ea typeface="ＭＳ Ｐゴシック"/>
            </a:endParaRPr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ea typeface="ＭＳ Ｐゴシック"/>
              </a:rPr>
              <a:t>INPC</a:t>
            </a:r>
            <a:endParaRPr lang="ja-JP" altLang="en-US"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18365" y="1782505"/>
            <a:ext cx="159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f</a:t>
            </a:r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ragmentation </a:t>
            </a:r>
            <a:endParaRPr kumimoji="1" lang="ja-JP" alt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09446" y="5201166"/>
            <a:ext cx="235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ISOL - reacceleration</a:t>
            </a:r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endParaRPr kumimoji="1" lang="ja-JP" alt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27835" y="2741720"/>
            <a:ext cx="40975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ja-JP" sz="1400" dirty="0" err="1" smtClean="0">
                <a:solidFill>
                  <a:schemeClr val="bg1"/>
                </a:solidFill>
                <a:latin typeface="Helvetica"/>
                <a:cs typeface="Helvetica"/>
              </a:rPr>
              <a:t>Decrock</a:t>
            </a:r>
            <a:r>
              <a:rPr lang="nb-NO" altLang="ja-JP" sz="14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nb-NO" altLang="ja-JP" sz="1400" i="1" dirty="0">
                <a:solidFill>
                  <a:schemeClr val="bg1"/>
                </a:solidFill>
                <a:latin typeface="Helvetica"/>
                <a:cs typeface="Helvetica"/>
              </a:rPr>
              <a:t>et al.</a:t>
            </a:r>
            <a:r>
              <a:rPr lang="nb-NO" altLang="ja-JP" sz="1400" dirty="0">
                <a:solidFill>
                  <a:schemeClr val="bg1"/>
                </a:solidFill>
                <a:latin typeface="Helvetica"/>
                <a:cs typeface="Helvetica"/>
              </a:rPr>
              <a:t>, </a:t>
            </a:r>
            <a:r>
              <a:rPr lang="nb-NO" altLang="ja-JP" sz="1400" dirty="0" err="1">
                <a:solidFill>
                  <a:schemeClr val="bg1"/>
                </a:solidFill>
                <a:latin typeface="Helvetica"/>
                <a:cs typeface="Helvetica"/>
              </a:rPr>
              <a:t>Phys</a:t>
            </a:r>
            <a:r>
              <a:rPr lang="nb-NO" altLang="ja-JP" sz="1400" dirty="0">
                <a:solidFill>
                  <a:schemeClr val="bg1"/>
                </a:solidFill>
                <a:latin typeface="Helvetica"/>
                <a:cs typeface="Helvetica"/>
              </a:rPr>
              <a:t>. Rev. Lett. </a:t>
            </a:r>
            <a:r>
              <a:rPr lang="nb-NO" altLang="ja-JP" sz="1400" b="1" dirty="0">
                <a:solidFill>
                  <a:schemeClr val="bg1"/>
                </a:solidFill>
                <a:latin typeface="Helvetica"/>
                <a:cs typeface="Helvetica"/>
              </a:rPr>
              <a:t>67</a:t>
            </a:r>
            <a:r>
              <a:rPr lang="nb-NO" altLang="ja-JP" sz="1400" dirty="0">
                <a:solidFill>
                  <a:schemeClr val="bg1"/>
                </a:solidFill>
                <a:latin typeface="Helvetica"/>
                <a:cs typeface="Helvetica"/>
              </a:rPr>
              <a:t>, 808 (1991</a:t>
            </a:r>
            <a:r>
              <a:rPr lang="nb-NO" altLang="ja-JP" sz="1400" dirty="0" smtClean="0">
                <a:solidFill>
                  <a:schemeClr val="bg1"/>
                </a:solidFill>
                <a:latin typeface="Helvetica"/>
                <a:cs typeface="Helvetica"/>
              </a:rPr>
              <a:t>)</a:t>
            </a:r>
            <a:endParaRPr lang="ja-JP" alt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544925" y="42488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altLang="ja-JP" sz="1400" dirty="0" err="1">
                <a:solidFill>
                  <a:srgbClr val="000000"/>
                </a:solidFill>
                <a:latin typeface="Helvetica"/>
                <a:cs typeface="Helvetica"/>
              </a:rPr>
              <a:t>Motobayashi</a:t>
            </a:r>
            <a:r>
              <a:rPr lang="nb-NO" altLang="ja-JP" sz="14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nb-NO" altLang="ja-JP" sz="1400" i="1" dirty="0">
                <a:solidFill>
                  <a:srgbClr val="000000"/>
                </a:solidFill>
                <a:latin typeface="Helvetica"/>
                <a:cs typeface="Helvetica"/>
              </a:rPr>
              <a:t>et al.</a:t>
            </a:r>
            <a:r>
              <a:rPr lang="nb-NO" altLang="ja-JP" sz="1400" dirty="0">
                <a:solidFill>
                  <a:srgbClr val="000000"/>
                </a:solidFill>
                <a:latin typeface="Helvetica"/>
                <a:cs typeface="Helvetica"/>
              </a:rPr>
              <a:t>, </a:t>
            </a:r>
            <a:endParaRPr lang="nb-NO" altLang="ja-JP" sz="1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nb-NO" altLang="ja-JP" sz="1400" dirty="0" smtClean="0">
                <a:solidFill>
                  <a:srgbClr val="000000"/>
                </a:solidFill>
                <a:latin typeface="Helvetica"/>
                <a:cs typeface="Helvetica"/>
              </a:rPr>
              <a:t>        </a:t>
            </a:r>
            <a:r>
              <a:rPr lang="nb-NO" altLang="ja-JP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Phys</a:t>
            </a:r>
            <a:r>
              <a:rPr lang="nb-NO" altLang="ja-JP" sz="1400" dirty="0">
                <a:solidFill>
                  <a:srgbClr val="000000"/>
                </a:solidFill>
                <a:latin typeface="Helvetica"/>
                <a:cs typeface="Helvetica"/>
              </a:rPr>
              <a:t>. Lett. B </a:t>
            </a:r>
            <a:r>
              <a:rPr lang="nb-NO" altLang="ja-JP" sz="1400" b="1" dirty="0">
                <a:solidFill>
                  <a:srgbClr val="000000"/>
                </a:solidFill>
                <a:latin typeface="Helvetica"/>
                <a:cs typeface="Helvetica"/>
              </a:rPr>
              <a:t>264</a:t>
            </a:r>
            <a:r>
              <a:rPr lang="nb-NO" altLang="ja-JP" sz="1400" dirty="0">
                <a:solidFill>
                  <a:srgbClr val="000000"/>
                </a:solidFill>
                <a:latin typeface="Helvetica"/>
                <a:cs typeface="Helvetica"/>
              </a:rPr>
              <a:t>, 259 (1991).</a:t>
            </a:r>
            <a:endParaRPr lang="ja-JP" alt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8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日付プレースホル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257" indent="-28548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1935" indent="-2283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8708" indent="-2283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5482" indent="-2283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2255" indent="-2283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9029" indent="-2283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5803" indent="-2283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2576" indent="-2283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entury Gothic" charset="0"/>
              </a:rPr>
              <a:t>June 2013</a:t>
            </a:r>
            <a:endParaRPr lang="ja-JP" altLang="en-US" sz="1100">
              <a:solidFill>
                <a:srgbClr val="8D9AB3"/>
              </a:solidFill>
              <a:latin typeface="Century Gothic" charset="0"/>
            </a:endParaRPr>
          </a:p>
        </p:txBody>
      </p:sp>
      <p:sp>
        <p:nvSpPr>
          <p:cNvPr id="181250" name="フッター プレースホルダ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257" indent="-28548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1935" indent="-2283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8708" indent="-2283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5482" indent="-2283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2255" indent="-2283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9029" indent="-2283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5803" indent="-2283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2576" indent="-2283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entury Gothic" charset="0"/>
              </a:rPr>
              <a:t>INPC</a:t>
            </a:r>
            <a:endParaRPr lang="ja-JP" altLang="en-US" sz="1100">
              <a:solidFill>
                <a:srgbClr val="8D9AB3"/>
              </a:solidFill>
              <a:latin typeface="Century Gothic" charset="0"/>
            </a:endParaRPr>
          </a:p>
        </p:txBody>
      </p:sp>
      <p:pic>
        <p:nvPicPr>
          <p:cNvPr id="181251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95300"/>
            <a:ext cx="51816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テキスト ボックス 10"/>
          <p:cNvSpPr txBox="1">
            <a:spLocks noChangeArrowheads="1"/>
          </p:cNvSpPr>
          <p:nvPr/>
        </p:nvSpPr>
        <p:spPr bwMode="auto">
          <a:xfrm>
            <a:off x="1588" y="0"/>
            <a:ext cx="9142412" cy="369296"/>
          </a:xfrm>
          <a:prstGeom prst="rect">
            <a:avLst/>
          </a:prstGeom>
          <a:solidFill>
            <a:srgbClr val="96DA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/>
            <a:r>
              <a:rPr lang="en-US" altLang="ja-JP" sz="18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Results by direct capture / Coulomb dissociation agree.  </a:t>
            </a:r>
            <a:r>
              <a:rPr lang="en-US" altLang="ja-JP" sz="18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  <a:sym typeface="Wingdings"/>
              </a:rPr>
              <a:t></a:t>
            </a:r>
            <a:r>
              <a:rPr lang="en-US" altLang="ja-JP" sz="1800" dirty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CNO-hot CNO boundary</a:t>
            </a:r>
            <a:endParaRPr lang="ja-JP" altLang="en-US" sz="1800" dirty="0">
              <a:solidFill>
                <a:srgbClr val="000000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01600" y="1431925"/>
            <a:ext cx="5181600" cy="712788"/>
          </a:xfrm>
          <a:prstGeom prst="rect">
            <a:avLst/>
          </a:prstGeom>
          <a:solidFill>
            <a:srgbClr val="182135">
              <a:alpha val="1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456772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Century Gothic"/>
              <a:ea typeface="ＭＳ Ｐゴシック"/>
            </a:endParaRPr>
          </a:p>
        </p:txBody>
      </p:sp>
      <p:grpSp>
        <p:nvGrpSpPr>
          <p:cNvPr id="181254" name="図形グループ 11"/>
          <p:cNvGrpSpPr>
            <a:grpSpLocks/>
          </p:cNvGrpSpPr>
          <p:nvPr/>
        </p:nvGrpSpPr>
        <p:grpSpPr bwMode="auto">
          <a:xfrm>
            <a:off x="4005272" y="2120900"/>
            <a:ext cx="5138737" cy="4676775"/>
            <a:chOff x="4004834" y="2120117"/>
            <a:chExt cx="5139166" cy="4677092"/>
          </a:xfrm>
        </p:grpSpPr>
        <p:grpSp>
          <p:nvGrpSpPr>
            <p:cNvPr id="181257" name="図形グループ 8"/>
            <p:cNvGrpSpPr>
              <a:grpSpLocks/>
            </p:cNvGrpSpPr>
            <p:nvPr/>
          </p:nvGrpSpPr>
          <p:grpSpPr bwMode="auto">
            <a:xfrm>
              <a:off x="4004834" y="2120117"/>
              <a:ext cx="5139166" cy="4677092"/>
              <a:chOff x="1676400" y="787400"/>
              <a:chExt cx="5791200" cy="5270500"/>
            </a:xfrm>
          </p:grpSpPr>
          <p:pic>
            <p:nvPicPr>
              <p:cNvPr id="181259" name="図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787400"/>
                <a:ext cx="5791200" cy="527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1260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5029200" y="3467100"/>
                <a:ext cx="1523271" cy="416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456772"/>
                <a:r>
                  <a:rPr lang="en-US" altLang="ja-JP" sz="1800" baseline="30000">
                    <a:solidFill>
                      <a:srgbClr val="800000"/>
                    </a:solidFill>
                    <a:latin typeface="Helvetica" charset="0"/>
                    <a:cs typeface="Helvetica" charset="0"/>
                  </a:rPr>
                  <a:t>13</a:t>
                </a:r>
                <a:r>
                  <a:rPr lang="en-US" altLang="ja-JP" sz="1800">
                    <a:solidFill>
                      <a:srgbClr val="800000"/>
                    </a:solidFill>
                    <a:latin typeface="Helvetica" charset="0"/>
                    <a:cs typeface="Helvetica" charset="0"/>
                  </a:rPr>
                  <a:t>N(p,γ)</a:t>
                </a:r>
                <a:r>
                  <a:rPr lang="en-US" altLang="ja-JP" sz="1800" baseline="30000">
                    <a:solidFill>
                      <a:srgbClr val="800000"/>
                    </a:solidFill>
                    <a:latin typeface="Helvetica" charset="0"/>
                    <a:cs typeface="Helvetica" charset="0"/>
                  </a:rPr>
                  <a:t>14</a:t>
                </a:r>
                <a:r>
                  <a:rPr lang="en-US" altLang="ja-JP" sz="1800">
                    <a:solidFill>
                      <a:srgbClr val="800000"/>
                    </a:solidFill>
                    <a:latin typeface="Helvetica" charset="0"/>
                    <a:cs typeface="Helvetica" charset="0"/>
                  </a:rPr>
                  <a:t>O</a:t>
                </a:r>
                <a:endParaRPr lang="ja-JP" altLang="en-US" sz="1800">
                  <a:solidFill>
                    <a:srgbClr val="800000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181261" name="テキスト ボックス 7"/>
              <p:cNvSpPr txBox="1">
                <a:spLocks noChangeArrowheads="1"/>
              </p:cNvSpPr>
              <p:nvPr/>
            </p:nvSpPr>
            <p:spPr bwMode="auto">
              <a:xfrm>
                <a:off x="2755900" y="3988832"/>
                <a:ext cx="1403094" cy="416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456772"/>
                <a:r>
                  <a:rPr lang="en-US" altLang="ja-JP" sz="1800" baseline="3000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13</a:t>
                </a:r>
                <a:r>
                  <a:rPr lang="en-US" altLang="ja-JP" sz="180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N(β</a:t>
                </a:r>
                <a:r>
                  <a:rPr lang="en-US" altLang="ja-JP" sz="1800" baseline="3000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+</a:t>
                </a:r>
                <a:r>
                  <a:rPr lang="en-US" altLang="ja-JP" sz="180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)</a:t>
                </a:r>
                <a:r>
                  <a:rPr lang="en-US" altLang="ja-JP" sz="1800" baseline="3000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13</a:t>
                </a:r>
                <a:r>
                  <a:rPr lang="en-US" altLang="ja-JP" sz="180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C</a:t>
                </a:r>
                <a:endParaRPr lang="ja-JP" altLang="en-US" sz="1800">
                  <a:solidFill>
                    <a:srgbClr val="000090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4648200" y="2438400"/>
                <a:ext cx="774700" cy="292100"/>
              </a:xfrm>
              <a:prstGeom prst="rect">
                <a:avLst/>
              </a:prstGeom>
              <a:noFill/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7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3568700" y="4510564"/>
                <a:ext cx="477149" cy="201136"/>
              </a:xfrm>
              <a:prstGeom prst="rect">
                <a:avLst/>
              </a:prstGeom>
              <a:noFill/>
              <a:ln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7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  <a:latin typeface="Century Gothic"/>
                  <a:ea typeface="ＭＳ Ｐゴシック"/>
                </a:endParaRPr>
              </a:p>
            </p:txBody>
          </p:sp>
        </p:grpSp>
        <p:sp>
          <p:nvSpPr>
            <p:cNvPr id="3" name="テキスト ボックス 2"/>
            <p:cNvSpPr txBox="1"/>
            <p:nvPr/>
          </p:nvSpPr>
          <p:spPr>
            <a:xfrm>
              <a:off x="6814944" y="2656728"/>
              <a:ext cx="1787674" cy="3699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677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err="1">
                  <a:solidFill>
                    <a:prstClr val="black"/>
                  </a:solidFill>
                  <a:latin typeface="Century Gothic"/>
                  <a:ea typeface="ＭＳ Ｐゴシック"/>
                </a:rPr>
                <a:t>ρ</a:t>
              </a:r>
              <a:r>
                <a:rPr lang="en-US" altLang="ja-JP" dirty="0">
                  <a:solidFill>
                    <a:prstClr val="black"/>
                  </a:solidFill>
                  <a:latin typeface="Helvetica"/>
                  <a:ea typeface="ＭＳ Ｐゴシック"/>
                  <a:cs typeface="Helvetica"/>
                </a:rPr>
                <a:t>=5x10</a:t>
              </a:r>
              <a:r>
                <a:rPr lang="en-US" altLang="ja-JP" baseline="30000" dirty="0">
                  <a:solidFill>
                    <a:prstClr val="black"/>
                  </a:solidFill>
                  <a:latin typeface="Helvetica"/>
                  <a:ea typeface="ＭＳ Ｐゴシック"/>
                  <a:cs typeface="Helvetica"/>
                </a:rPr>
                <a:t>3</a:t>
              </a:r>
              <a:r>
                <a:rPr lang="en-US" altLang="ja-JP" dirty="0">
                  <a:solidFill>
                    <a:prstClr val="black"/>
                  </a:solidFill>
                  <a:latin typeface="Helvetica"/>
                  <a:ea typeface="ＭＳ Ｐゴシック"/>
                  <a:cs typeface="Helvetica"/>
                </a:rPr>
                <a:t> g/cm</a:t>
              </a:r>
              <a:r>
                <a:rPr lang="en-US" altLang="ja-JP" baseline="30000" dirty="0">
                  <a:solidFill>
                    <a:prstClr val="black"/>
                  </a:solidFill>
                  <a:latin typeface="Helvetica"/>
                  <a:ea typeface="ＭＳ Ｐゴシック"/>
                  <a:cs typeface="Helvetica"/>
                </a:rPr>
                <a:t>3</a:t>
              </a:r>
              <a:endParaRPr lang="ja-JP" altLang="en-US" baseline="30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endParaRPr>
            </a:p>
          </p:txBody>
        </p:sp>
      </p:grpSp>
      <p:graphicFrame>
        <p:nvGraphicFramePr>
          <p:cNvPr id="181255" name="オブジェクト 17"/>
          <p:cNvGraphicFramePr>
            <a:graphicFrameLocks noChangeAspect="1"/>
          </p:cNvGraphicFramePr>
          <p:nvPr/>
        </p:nvGraphicFramePr>
        <p:xfrm>
          <a:off x="241300" y="2657480"/>
          <a:ext cx="33575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数式" r:id="rId6" imgW="1943100" imgH="685800" progId="Equation.3">
                  <p:embed/>
                </p:oleObj>
              </mc:Choice>
              <mc:Fallback>
                <p:oleObj name="数式" r:id="rId6" imgW="19431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2657480"/>
                        <a:ext cx="3357563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6" name="テキスト ボックス 18"/>
          <p:cNvSpPr txBox="1">
            <a:spLocks noChangeArrowheads="1"/>
          </p:cNvSpPr>
          <p:nvPr/>
        </p:nvSpPr>
        <p:spPr bwMode="auto">
          <a:xfrm>
            <a:off x="241305" y="2368554"/>
            <a:ext cx="2678845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772"/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reaction rate 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  <a:sym typeface="Wingdings"/>
              </a:rPr>
              <a:t></a:t>
            </a:r>
            <a:r>
              <a:rPr lang="en-US" altLang="ja-JP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800" i="1" dirty="0" err="1">
                <a:solidFill>
                  <a:srgbClr val="FFFF00"/>
                </a:solidFill>
                <a:latin typeface="Helvetica" charset="0"/>
                <a:cs typeface="Helvetica" charset="0"/>
              </a:rPr>
              <a:t>ωΓ</a:t>
            </a:r>
            <a:r>
              <a:rPr lang="en-US" altLang="ja-JP" sz="1800" baseline="-25000" dirty="0" err="1">
                <a:solidFill>
                  <a:srgbClr val="FFFF00"/>
                </a:solidFill>
                <a:latin typeface="Helvetica" charset="0"/>
                <a:cs typeface="Helvetica" charset="0"/>
              </a:rPr>
              <a:t>γ</a:t>
            </a:r>
            <a:r>
              <a:rPr lang="ja-JP" altLang="en-US" sz="1800" dirty="0">
                <a:solidFill>
                  <a:srgbClr val="FFFFFF"/>
                </a:solidFill>
                <a:latin typeface="Helvetica" charset="0"/>
                <a:cs typeface="Helvetica" charset="0"/>
              </a:rPr>
              <a:t>、</a:t>
            </a:r>
            <a:r>
              <a:rPr lang="en-US" altLang="ja-JP" sz="1800" i="1" dirty="0">
                <a:solidFill>
                  <a:srgbClr val="9FDD8E"/>
                </a:solidFill>
                <a:latin typeface="Helvetica" charset="0"/>
                <a:cs typeface="Helvetica" charset="0"/>
              </a:rPr>
              <a:t>E</a:t>
            </a:r>
            <a:r>
              <a:rPr lang="en-US" altLang="ja-JP" sz="1800" baseline="-25000" dirty="0">
                <a:solidFill>
                  <a:srgbClr val="9FDD8E"/>
                </a:solidFill>
                <a:latin typeface="Helvetica" charset="0"/>
                <a:cs typeface="Helvetica" charset="0"/>
              </a:rPr>
              <a:t>0</a:t>
            </a:r>
            <a:endParaRPr lang="ja-JP" altLang="en-US" sz="1800" baseline="-25000" dirty="0">
              <a:solidFill>
                <a:srgbClr val="9FDD8E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400772" y="1431925"/>
            <a:ext cx="1263092" cy="343620"/>
          </a:xfrm>
          <a:prstGeom prst="rect">
            <a:avLst/>
          </a:prstGeom>
          <a:noFill/>
        </p:spPr>
        <p:txBody>
          <a:bodyPr wrap="none" lIns="91390" tIns="45697" rIns="91390" bIns="45697" rtlCol="0">
            <a:spAutoFit/>
          </a:bodyPr>
          <a:lstStyle/>
          <a:p>
            <a:pPr defTabSz="456772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aseline="30000" dirty="0">
                <a:solidFill>
                  <a:prstClr val="white">
                    <a:lumMod val="75000"/>
                  </a:prstClr>
                </a:solidFill>
                <a:latin typeface="Helvetica"/>
                <a:ea typeface="ＭＳ Ｐゴシック"/>
                <a:cs typeface="Helvetica"/>
              </a:rPr>
              <a:t>12</a:t>
            </a:r>
            <a:r>
              <a:rPr lang="en-US" altLang="ja-JP" sz="1600" dirty="0">
                <a:solidFill>
                  <a:prstClr val="white">
                    <a:lumMod val="75000"/>
                  </a:prstClr>
                </a:solidFill>
                <a:latin typeface="Helvetica"/>
                <a:ea typeface="ＭＳ Ｐゴシック"/>
                <a:cs typeface="Helvetica"/>
              </a:rPr>
              <a:t>C(</a:t>
            </a:r>
            <a:r>
              <a:rPr lang="en-US" altLang="ja-JP" sz="1600" dirty="0" err="1">
                <a:solidFill>
                  <a:prstClr val="white">
                    <a:lumMod val="75000"/>
                  </a:prstClr>
                </a:solidFill>
                <a:latin typeface="Helvetica"/>
                <a:ea typeface="ＭＳ Ｐゴシック"/>
                <a:cs typeface="Helvetica"/>
              </a:rPr>
              <a:t>p,γ</a:t>
            </a:r>
            <a:r>
              <a:rPr lang="ja-JP" altLang="en-US" sz="1600" dirty="0">
                <a:solidFill>
                  <a:prstClr val="white">
                    <a:lumMod val="75000"/>
                  </a:prstClr>
                </a:solidFill>
                <a:latin typeface="Helvetica"/>
                <a:ea typeface="ＭＳ Ｐゴシック"/>
                <a:cs typeface="Helvetica"/>
              </a:rPr>
              <a:t>）</a:t>
            </a:r>
            <a:r>
              <a:rPr lang="en-US" altLang="ja-JP" sz="1600" baseline="30000" dirty="0">
                <a:solidFill>
                  <a:prstClr val="white">
                    <a:lumMod val="75000"/>
                  </a:prstClr>
                </a:solidFill>
                <a:latin typeface="Helvetica"/>
                <a:ea typeface="ＭＳ Ｐゴシック"/>
                <a:cs typeface="Helvetica"/>
              </a:rPr>
              <a:t>13</a:t>
            </a:r>
            <a:r>
              <a:rPr lang="en-US" altLang="ja-JP" sz="1600" dirty="0">
                <a:solidFill>
                  <a:prstClr val="white">
                    <a:lumMod val="75000"/>
                  </a:prstClr>
                </a:solidFill>
                <a:latin typeface="Helvetica"/>
                <a:ea typeface="ＭＳ Ｐゴシック"/>
                <a:cs typeface="Helvetica"/>
              </a:rPr>
              <a:t>N</a:t>
            </a:r>
            <a:endParaRPr lang="ja-JP" altLang="en-US" sz="1600" dirty="0">
              <a:solidFill>
                <a:prstClr val="white">
                  <a:lumMod val="75000"/>
                </a:prstClr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01800" y="1028700"/>
            <a:ext cx="3581400" cy="304800"/>
          </a:xfrm>
          <a:prstGeom prst="rect">
            <a:avLst/>
          </a:prstGeom>
          <a:noFill/>
          <a:ln w="28575" cmpd="sng">
            <a:solidFill>
              <a:srgbClr val="FF9C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1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1028"/>
          <p:cNvSpPr txBox="1">
            <a:spLocks noChangeArrowheads="1"/>
          </p:cNvSpPr>
          <p:nvPr/>
        </p:nvSpPr>
        <p:spPr bwMode="auto">
          <a:xfrm>
            <a:off x="238131" y="693745"/>
            <a:ext cx="9077718" cy="452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n</a:t>
            </a:r>
            <a:r>
              <a:rPr lang="en-US" altLang="ja-JP" b="1" dirty="0" smtClean="0">
                <a:solidFill>
                  <a:srgbClr val="000000"/>
                </a:solidFill>
              </a:rPr>
              <a:t>uclear structure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b="1" dirty="0" smtClean="0">
                <a:solidFill>
                  <a:srgbClr val="E980E3"/>
                </a:solidFill>
              </a:rPr>
              <a:t>halo</a:t>
            </a:r>
            <a:r>
              <a:rPr lang="en-US" altLang="ja-JP" dirty="0" smtClean="0">
                <a:solidFill>
                  <a:srgbClr val="000000"/>
                </a:solidFill>
              </a:rPr>
              <a:t>, skin, ….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</a:rPr>
              <a:t>new shell structures / collectivity  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i="1" dirty="0">
                <a:solidFill>
                  <a:srgbClr val="000000"/>
                </a:solidFill>
              </a:rPr>
              <a:t>	</a:t>
            </a:r>
            <a:r>
              <a:rPr lang="en-US" altLang="ja-JP" i="1" dirty="0" smtClean="0">
                <a:solidFill>
                  <a:srgbClr val="000000"/>
                </a:solidFill>
              </a:rPr>
              <a:t>	e.g. </a:t>
            </a:r>
            <a:r>
              <a:rPr lang="en-US" altLang="ja-JP" dirty="0" smtClean="0">
                <a:solidFill>
                  <a:srgbClr val="000000"/>
                </a:solidFill>
              </a:rPr>
              <a:t>disappearance / appearance of magic numbers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>
              <a:solidFill>
                <a:srgbClr val="000000"/>
              </a:solidFill>
            </a:endParaRPr>
          </a:p>
          <a:p>
            <a:pPr defTabSz="913548"/>
            <a:r>
              <a:rPr lang="en-US" altLang="ja-JP" b="1" dirty="0">
                <a:solidFill>
                  <a:srgbClr val="000000"/>
                </a:solidFill>
              </a:rPr>
              <a:t>explosive burning – nuclear astrophysics  </a:t>
            </a:r>
          </a:p>
          <a:p>
            <a:pPr defTabSz="913548"/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b="1" dirty="0" smtClean="0">
                <a:solidFill>
                  <a:srgbClr val="E980E3"/>
                </a:solidFill>
              </a:rPr>
              <a:t>reaction involving unstable nuclei</a:t>
            </a:r>
            <a:endParaRPr lang="en-US" altLang="ja-JP" b="1" dirty="0">
              <a:solidFill>
                <a:srgbClr val="E980E3"/>
              </a:solidFill>
            </a:endParaRPr>
          </a:p>
          <a:p>
            <a:pPr defTabSz="913548"/>
            <a:r>
              <a:rPr lang="en-US" altLang="ja-JP" dirty="0">
                <a:solidFill>
                  <a:srgbClr val="000000"/>
                </a:solidFill>
              </a:rPr>
              <a:t>	mass (</a:t>
            </a:r>
            <a:r>
              <a:rPr lang="en-US" altLang="ja-JP" i="1" dirty="0">
                <a:solidFill>
                  <a:srgbClr val="000000"/>
                </a:solidFill>
              </a:rPr>
              <a:t>Q</a:t>
            </a:r>
            <a:r>
              <a:rPr lang="en-US" altLang="ja-JP" dirty="0">
                <a:solidFill>
                  <a:srgbClr val="000000"/>
                </a:solidFill>
              </a:rPr>
              <a:t> value), half-life, …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dirty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49991D"/>
                </a:solidFill>
              </a:rPr>
              <a:t>		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テキスト ボックス 10"/>
          <p:cNvSpPr txBox="1">
            <a:spLocks noChangeArrowheads="1"/>
          </p:cNvSpPr>
          <p:nvPr/>
        </p:nvSpPr>
        <p:spPr bwMode="auto">
          <a:xfrm>
            <a:off x="1588" y="2"/>
            <a:ext cx="9142412" cy="4615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Motivations of studying </a:t>
            </a:r>
            <a:r>
              <a:rPr lang="en-US" altLang="ja-JP" dirty="0" smtClean="0">
                <a:solidFill>
                  <a:srgbClr val="FFFF00"/>
                </a:solidFill>
                <a:latin typeface="Helvetica" charset="0"/>
                <a:ea typeface="Osaka" charset="0"/>
                <a:cs typeface="Osaka" charset="0"/>
              </a:rPr>
              <a:t>unstable nuclei    </a:t>
            </a:r>
            <a:r>
              <a:rPr lang="en-US" altLang="ja-JP" dirty="0" smtClean="0">
                <a:solidFill>
                  <a:srgbClr val="FFFF00"/>
                </a:solidFill>
                <a:latin typeface="Helvetica" charset="0"/>
                <a:ea typeface="Osaka" charset="0"/>
                <a:cs typeface="Osaka" charset="0"/>
                <a:sym typeface="Wingdings"/>
              </a:rPr>
              <a:t> RI beams</a:t>
            </a:r>
            <a:endParaRPr lang="ja-JP" altLang="en-US" dirty="0">
              <a:solidFill>
                <a:srgbClr val="FFFF00"/>
              </a:solidFill>
              <a:latin typeface="Helvetica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1028"/>
          <p:cNvSpPr txBox="1">
            <a:spLocks noChangeArrowheads="1"/>
          </p:cNvSpPr>
          <p:nvPr/>
        </p:nvSpPr>
        <p:spPr bwMode="auto">
          <a:xfrm>
            <a:off x="238131" y="693745"/>
            <a:ext cx="9077718" cy="600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n</a:t>
            </a:r>
            <a:r>
              <a:rPr lang="en-US" altLang="ja-JP" b="1" dirty="0" smtClean="0">
                <a:solidFill>
                  <a:srgbClr val="000000"/>
                </a:solidFill>
              </a:rPr>
              <a:t>uclear structure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b="1" dirty="0" smtClean="0">
                <a:solidFill>
                  <a:srgbClr val="E980E3"/>
                </a:solidFill>
              </a:rPr>
              <a:t>halo</a:t>
            </a:r>
            <a:r>
              <a:rPr lang="en-US" altLang="ja-JP" dirty="0" smtClean="0">
                <a:solidFill>
                  <a:srgbClr val="000000"/>
                </a:solidFill>
              </a:rPr>
              <a:t>, skin, ….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</a:rPr>
              <a:t>new shell structures / collectivity  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i="1" dirty="0">
                <a:solidFill>
                  <a:srgbClr val="000000"/>
                </a:solidFill>
              </a:rPr>
              <a:t>	</a:t>
            </a:r>
            <a:r>
              <a:rPr lang="en-US" altLang="ja-JP" i="1" dirty="0" smtClean="0">
                <a:solidFill>
                  <a:srgbClr val="000000"/>
                </a:solidFill>
              </a:rPr>
              <a:t>	e.g. </a:t>
            </a:r>
            <a:r>
              <a:rPr lang="en-US" altLang="ja-JP" dirty="0" smtClean="0">
                <a:solidFill>
                  <a:srgbClr val="000000"/>
                </a:solidFill>
              </a:rPr>
              <a:t>disappearance / appearance of magic numbers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>
              <a:solidFill>
                <a:srgbClr val="000000"/>
              </a:solidFill>
            </a:endParaRPr>
          </a:p>
          <a:p>
            <a:pPr defTabSz="913548"/>
            <a:r>
              <a:rPr lang="en-US" altLang="ja-JP" b="1" dirty="0">
                <a:solidFill>
                  <a:srgbClr val="000000"/>
                </a:solidFill>
              </a:rPr>
              <a:t>explosive burning – nuclear astrophysics  </a:t>
            </a:r>
          </a:p>
          <a:p>
            <a:pPr defTabSz="913548"/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b="1" dirty="0" smtClean="0">
                <a:solidFill>
                  <a:srgbClr val="E980E3"/>
                </a:solidFill>
              </a:rPr>
              <a:t>reaction involving unstable nuclei</a:t>
            </a:r>
            <a:endParaRPr lang="en-US" altLang="ja-JP" b="1" dirty="0">
              <a:solidFill>
                <a:srgbClr val="E980E3"/>
              </a:solidFill>
            </a:endParaRPr>
          </a:p>
          <a:p>
            <a:pPr defTabSz="913548"/>
            <a:r>
              <a:rPr lang="en-US" altLang="ja-JP" dirty="0">
                <a:solidFill>
                  <a:srgbClr val="000000"/>
                </a:solidFill>
              </a:rPr>
              <a:t>	mass (</a:t>
            </a:r>
            <a:r>
              <a:rPr lang="en-US" altLang="ja-JP" i="1" dirty="0">
                <a:solidFill>
                  <a:srgbClr val="000000"/>
                </a:solidFill>
              </a:rPr>
              <a:t>Q</a:t>
            </a:r>
            <a:r>
              <a:rPr lang="en-US" altLang="ja-JP" dirty="0">
                <a:solidFill>
                  <a:srgbClr val="000000"/>
                </a:solidFill>
              </a:rPr>
              <a:t> value), half-life, …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</a:rPr>
              <a:t>asymmetric nuclear matter</a:t>
            </a: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dirty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000000"/>
              </a:solidFill>
            </a:endParaRPr>
          </a:p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49991D"/>
                </a:solidFill>
              </a:rPr>
              <a:t>		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</a:rPr>
              <a:t>June 2013</a:t>
            </a:r>
            <a:endParaRPr lang="en-US" altLang="ja-JP">
              <a:latin typeface="Arial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INPC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テキスト ボックス 10"/>
          <p:cNvSpPr txBox="1">
            <a:spLocks noChangeArrowheads="1"/>
          </p:cNvSpPr>
          <p:nvPr/>
        </p:nvSpPr>
        <p:spPr bwMode="auto">
          <a:xfrm>
            <a:off x="1588" y="2"/>
            <a:ext cx="9142412" cy="4615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lIns="91350" tIns="45677" rIns="91350" bIns="4567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Motivations of studying </a:t>
            </a:r>
            <a:r>
              <a:rPr lang="en-US" altLang="ja-JP" dirty="0" smtClean="0">
                <a:solidFill>
                  <a:srgbClr val="FFFF00"/>
                </a:solidFill>
                <a:latin typeface="Helvetica" charset="0"/>
                <a:ea typeface="Osaka" charset="0"/>
                <a:cs typeface="Osaka" charset="0"/>
              </a:rPr>
              <a:t>unstable nuclei    </a:t>
            </a:r>
            <a:r>
              <a:rPr lang="en-US" altLang="ja-JP" dirty="0" smtClean="0">
                <a:solidFill>
                  <a:srgbClr val="FFFF00"/>
                </a:solidFill>
                <a:latin typeface="Helvetica" charset="0"/>
                <a:ea typeface="Osaka" charset="0"/>
                <a:cs typeface="Osaka" charset="0"/>
                <a:sym typeface="Wingdings"/>
              </a:rPr>
              <a:t> RI beams</a:t>
            </a:r>
            <a:endParaRPr lang="ja-JP" altLang="en-US" dirty="0">
              <a:solidFill>
                <a:srgbClr val="FFFF00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4773783" y="3599080"/>
            <a:ext cx="4370217" cy="2951958"/>
            <a:chOff x="4773783" y="3599080"/>
            <a:chExt cx="4370217" cy="2951958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3"/>
            <a:srcRect l="11227" t="11002" r="5614" b="4231"/>
            <a:stretch>
              <a:fillRect/>
            </a:stretch>
          </p:blipFill>
          <p:spPr bwMode="auto">
            <a:xfrm>
              <a:off x="4773783" y="3599080"/>
              <a:ext cx="4370217" cy="2951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円/楕円 6"/>
            <p:cNvSpPr/>
            <p:nvPr/>
          </p:nvSpPr>
          <p:spPr>
            <a:xfrm>
              <a:off x="4773783" y="5882879"/>
              <a:ext cx="711200" cy="668159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Century Gothic"/>
                <a:ea typeface="ＭＳ Ｐゴシック"/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685800" y="4420324"/>
            <a:ext cx="706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Helvetica"/>
                <a:cs typeface="Helvetica"/>
                <a:sym typeface="Wingdings"/>
              </a:rPr>
              <a:t>Naïve approach</a:t>
            </a:r>
            <a:r>
              <a:rPr lang="en-US" altLang="ja-JP" dirty="0" smtClean="0">
                <a:latin typeface="Helvetica"/>
                <a:cs typeface="Helvetica"/>
                <a:sym typeface="Wingdings"/>
              </a:rPr>
              <a:t>:</a:t>
            </a:r>
          </a:p>
          <a:p>
            <a:pPr marL="285750" indent="-285750">
              <a:buFont typeface="Wingdings" charset="0"/>
              <a:buChar char="ß"/>
            </a:pPr>
            <a:r>
              <a:rPr lang="en-US" altLang="ja-JP" dirty="0" smtClean="0">
                <a:latin typeface="Helvetica"/>
                <a:cs typeface="Helvetica"/>
                <a:sym typeface="Wingdings"/>
              </a:rPr>
              <a:t>n</a:t>
            </a:r>
            <a:r>
              <a:rPr lang="en-US" altLang="ja-JP" dirty="0" smtClean="0">
                <a:latin typeface="Helvetica"/>
                <a:cs typeface="Helvetica"/>
              </a:rPr>
              <a:t>eutron-rich nuclei  (by RI beams)</a:t>
            </a:r>
          </a:p>
        </p:txBody>
      </p:sp>
    </p:spTree>
    <p:extLst>
      <p:ext uri="{BB962C8B-B14F-4D97-AF65-F5344CB8AC3E}">
        <p14:creationId xmlns:p14="http://schemas.microsoft.com/office/powerpoint/2010/main" val="198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FRIB3">
  <a:themeElements>
    <a:clrScheme name="Custom 2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B050"/>
      </a:hlink>
      <a:folHlink>
        <a:srgbClr val="00B050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modele pre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ACMtg_20120510_ECR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たそがれ">
  <a:themeElements>
    <a:clrScheme name="ユーザー設定 1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1_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たそがれ.thmx</Template>
  <TotalTime>25775</TotalTime>
  <Words>2007</Words>
  <Application>Microsoft Office PowerPoint</Application>
  <PresentationFormat>Presentazione su schermo (4:3)</PresentationFormat>
  <Paragraphs>691</Paragraphs>
  <Slides>39</Slides>
  <Notes>31</Notes>
  <HiddenSlides>1</HiddenSlides>
  <MMClips>0</MMClips>
  <ScaleCrop>false</ScaleCrop>
  <HeadingPairs>
    <vt:vector size="6" baseType="variant">
      <vt:variant>
        <vt:lpstr>Tema</vt:lpstr>
      </vt:variant>
      <vt:variant>
        <vt:i4>14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4" baseType="lpstr">
      <vt:lpstr>たそがれ</vt:lpstr>
      <vt:lpstr>2_たそがれ</vt:lpstr>
      <vt:lpstr>4_たそがれ</vt:lpstr>
      <vt:lpstr>11_新しいプレゼンテーション</vt:lpstr>
      <vt:lpstr>4_新しいプレゼンテーション</vt:lpstr>
      <vt:lpstr>6_たそがれ</vt:lpstr>
      <vt:lpstr>5_新しいプレゼンテーション</vt:lpstr>
      <vt:lpstr>Struttura predefinita</vt:lpstr>
      <vt:lpstr>1_たそがれ</vt:lpstr>
      <vt:lpstr>1_Standarddesign</vt:lpstr>
      <vt:lpstr>FRIB3</vt:lpstr>
      <vt:lpstr>modele presentation</vt:lpstr>
      <vt:lpstr>TACMtg_20120510_ECRIS</vt:lpstr>
      <vt:lpstr>1_Struttura predefinita</vt:lpstr>
      <vt:lpstr>数式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Secondary Beam Intensity with primary 48Ca beams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Requirements to conduct world class experiments</vt:lpstr>
      <vt:lpstr>Presentazione standard di PowerPoint</vt:lpstr>
      <vt:lpstr>Facility for Rare Isotope Beams, FRIB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RAON</vt:lpstr>
      <vt:lpstr>Presentazione standard di PowerPoint</vt:lpstr>
      <vt:lpstr>SPES ISOL facility @LNL </vt:lpstr>
      <vt:lpstr>        ISOL Roadmap in EUROPE</vt:lpstr>
      <vt:lpstr>        ISOL Roadmap in EUROPE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理研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本林 透</dc:creator>
  <cp:lastModifiedBy>tecno</cp:lastModifiedBy>
  <cp:revision>153</cp:revision>
  <cp:lastPrinted>2012-06-01T14:03:57Z</cp:lastPrinted>
  <dcterms:created xsi:type="dcterms:W3CDTF">2009-09-03T08:34:23Z</dcterms:created>
  <dcterms:modified xsi:type="dcterms:W3CDTF">2013-06-04T08:16:01Z</dcterms:modified>
</cp:coreProperties>
</file>