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56" r:id="rId2"/>
    <p:sldId id="257" r:id="rId3"/>
    <p:sldId id="330" r:id="rId4"/>
    <p:sldId id="258" r:id="rId5"/>
    <p:sldId id="334" r:id="rId6"/>
    <p:sldId id="284" r:id="rId7"/>
    <p:sldId id="287" r:id="rId8"/>
    <p:sldId id="260" r:id="rId9"/>
    <p:sldId id="336" r:id="rId10"/>
    <p:sldId id="298" r:id="rId11"/>
    <p:sldId id="313" r:id="rId12"/>
    <p:sldId id="333" r:id="rId13"/>
    <p:sldId id="278" r:id="rId14"/>
    <p:sldId id="320" r:id="rId15"/>
    <p:sldId id="321" r:id="rId16"/>
    <p:sldId id="327" r:id="rId17"/>
    <p:sldId id="263" r:id="rId18"/>
    <p:sldId id="264" r:id="rId19"/>
    <p:sldId id="265" r:id="rId20"/>
    <p:sldId id="269" r:id="rId21"/>
    <p:sldId id="273" r:id="rId22"/>
    <p:sldId id="274" r:id="rId23"/>
    <p:sldId id="283" r:id="rId24"/>
    <p:sldId id="317" r:id="rId25"/>
    <p:sldId id="301" r:id="rId26"/>
    <p:sldId id="302" r:id="rId27"/>
    <p:sldId id="303" r:id="rId28"/>
    <p:sldId id="305" r:id="rId29"/>
    <p:sldId id="304" r:id="rId30"/>
    <p:sldId id="319" r:id="rId31"/>
    <p:sldId id="261" r:id="rId32"/>
    <p:sldId id="267" r:id="rId33"/>
    <p:sldId id="266" r:id="rId34"/>
    <p:sldId id="268" r:id="rId35"/>
    <p:sldId id="297" r:id="rId36"/>
    <p:sldId id="271" r:id="rId37"/>
    <p:sldId id="272" r:id="rId38"/>
    <p:sldId id="329" r:id="rId39"/>
    <p:sldId id="328"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7751"/>
    <a:srgbClr val="FAEF8F"/>
    <a:srgbClr val="ECA01F"/>
    <a:srgbClr val="9F3617"/>
    <a:srgbClr val="10CF2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572" autoAdjust="0"/>
  </p:normalViewPr>
  <p:slideViewPr>
    <p:cSldViewPr snapToGrid="0" snapToObjects="1">
      <p:cViewPr varScale="1">
        <p:scale>
          <a:sx n="65" d="100"/>
          <a:sy n="65" d="100"/>
        </p:scale>
        <p:origin x="-1536" y="-1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Gill Sans"/>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Gill Sans"/>
              </a:defRPr>
            </a:lvl1pPr>
          </a:lstStyle>
          <a:p>
            <a:fld id="{A29736EB-CD27-6B42-8628-D3ADF6DF7D47}" type="datetimeFigureOut">
              <a:rPr lang="en-US" smtClean="0"/>
              <a:pPr/>
              <a:t>6/3/2013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Gill Sans"/>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Gill Sans"/>
              </a:defRPr>
            </a:lvl1pPr>
          </a:lstStyle>
          <a:p>
            <a:fld id="{B19B3060-A708-F642-AB9C-277D83A13EFB}" type="slidenum">
              <a:rPr lang="en-US" smtClean="0"/>
              <a:pPr/>
              <a:t>‹N›</a:t>
            </a:fld>
            <a:endParaRPr lang="en-US" dirty="0"/>
          </a:p>
        </p:txBody>
      </p:sp>
    </p:spTree>
    <p:extLst>
      <p:ext uri="{BB962C8B-B14F-4D97-AF65-F5344CB8AC3E}">
        <p14:creationId xmlns:p14="http://schemas.microsoft.com/office/powerpoint/2010/main" val="27437115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Gill Sans"/>
        <a:ea typeface="+mn-ea"/>
        <a:cs typeface="+mn-cs"/>
      </a:defRPr>
    </a:lvl1pPr>
    <a:lvl2pPr marL="457200" algn="l" defTabSz="457200" rtl="0" eaLnBrk="1" latinLnBrk="0" hangingPunct="1">
      <a:defRPr sz="1200" kern="1200">
        <a:solidFill>
          <a:schemeClr val="tx1"/>
        </a:solidFill>
        <a:latin typeface="Gill Sans"/>
        <a:ea typeface="+mn-ea"/>
        <a:cs typeface="+mn-cs"/>
      </a:defRPr>
    </a:lvl2pPr>
    <a:lvl3pPr marL="914400" algn="l" defTabSz="457200" rtl="0" eaLnBrk="1" latinLnBrk="0" hangingPunct="1">
      <a:defRPr sz="1200" kern="1200">
        <a:solidFill>
          <a:schemeClr val="tx1"/>
        </a:solidFill>
        <a:latin typeface="Gill Sans"/>
        <a:ea typeface="+mn-ea"/>
        <a:cs typeface="+mn-cs"/>
      </a:defRPr>
    </a:lvl3pPr>
    <a:lvl4pPr marL="1371600" algn="l" defTabSz="457200" rtl="0" eaLnBrk="1" latinLnBrk="0" hangingPunct="1">
      <a:defRPr sz="1200" kern="1200">
        <a:solidFill>
          <a:schemeClr val="tx1"/>
        </a:solidFill>
        <a:latin typeface="Gill Sans"/>
        <a:ea typeface="+mn-ea"/>
        <a:cs typeface="+mn-cs"/>
      </a:defRPr>
    </a:lvl4pPr>
    <a:lvl5pPr marL="1828800" algn="l" defTabSz="457200" rtl="0" eaLnBrk="1" latinLnBrk="0" hangingPunct="1">
      <a:defRPr sz="1200" kern="1200">
        <a:solidFill>
          <a:schemeClr val="tx1"/>
        </a:solidFill>
        <a:latin typeface="Gill Sans"/>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talk I will give an overview of meson spectroscopy in the sector of light quarks, discussing the present status</a:t>
            </a:r>
            <a:r>
              <a:rPr lang="en-US" baseline="0" dirty="0" smtClean="0"/>
              <a:t> and perspectives of this field</a:t>
            </a:r>
            <a:endParaRPr lang="en-US" dirty="0"/>
          </a:p>
        </p:txBody>
      </p:sp>
      <p:sp>
        <p:nvSpPr>
          <p:cNvPr id="4" name="Slide Number Placeholder 3"/>
          <p:cNvSpPr>
            <a:spLocks noGrp="1"/>
          </p:cNvSpPr>
          <p:nvPr>
            <p:ph type="sldNum" sz="quarter" idx="10"/>
          </p:nvPr>
        </p:nvSpPr>
        <p:spPr/>
        <p:txBody>
          <a:bodyPr/>
          <a:lstStyle/>
          <a:p>
            <a:fld id="{B19B3060-A708-F642-AB9C-277D83A13EFB}" type="slidenum">
              <a:rPr lang="en-US" smtClean="0"/>
              <a:pPr/>
              <a:t>1</a:t>
            </a:fld>
            <a:endParaRPr lang="en-US" dirty="0"/>
          </a:p>
        </p:txBody>
      </p:sp>
    </p:spTree>
    <p:extLst>
      <p:ext uri="{BB962C8B-B14F-4D97-AF65-F5344CB8AC3E}">
        <p14:creationId xmlns:p14="http://schemas.microsoft.com/office/powerpoint/2010/main" val="2819507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Parlare</a:t>
            </a:r>
            <a:r>
              <a:rPr lang="en-US" dirty="0" smtClean="0"/>
              <a:t> </a:t>
            </a:r>
            <a:r>
              <a:rPr lang="en-US" dirty="0" err="1" smtClean="0"/>
              <a:t>della</a:t>
            </a:r>
            <a:r>
              <a:rPr lang="en-US" dirty="0" smtClean="0"/>
              <a:t> f0 con </a:t>
            </a:r>
            <a:r>
              <a:rPr lang="en-US" dirty="0" err="1" smtClean="0"/>
              <a:t>riferimento</a:t>
            </a:r>
            <a:r>
              <a:rPr lang="en-US" baseline="0" dirty="0" smtClean="0"/>
              <a:t> a CLAS e KLOE</a:t>
            </a:r>
            <a:endParaRPr lang="en-US" dirty="0"/>
          </a:p>
        </p:txBody>
      </p:sp>
      <p:sp>
        <p:nvSpPr>
          <p:cNvPr id="4" name="Slide Number Placeholder 3"/>
          <p:cNvSpPr>
            <a:spLocks noGrp="1"/>
          </p:cNvSpPr>
          <p:nvPr>
            <p:ph type="sldNum" sz="quarter" idx="10"/>
          </p:nvPr>
        </p:nvSpPr>
        <p:spPr/>
        <p:txBody>
          <a:bodyPr/>
          <a:lstStyle/>
          <a:p>
            <a:fld id="{B19B3060-A708-F642-AB9C-277D83A13EFB}" type="slidenum">
              <a:rPr lang="en-US" smtClean="0"/>
              <a:pPr/>
              <a:t>11</a:t>
            </a:fld>
            <a:endParaRPr lang="en-US" dirty="0"/>
          </a:p>
        </p:txBody>
      </p:sp>
    </p:spTree>
    <p:extLst>
      <p:ext uri="{BB962C8B-B14F-4D97-AF65-F5344CB8AC3E}">
        <p14:creationId xmlns:p14="http://schemas.microsoft.com/office/powerpoint/2010/main" val="2986112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Parlare</a:t>
            </a:r>
            <a:r>
              <a:rPr lang="en-US" dirty="0" smtClean="0"/>
              <a:t> </a:t>
            </a:r>
            <a:r>
              <a:rPr lang="en-US" dirty="0" err="1" smtClean="0"/>
              <a:t>delle</a:t>
            </a:r>
            <a:r>
              <a:rPr lang="en-US" dirty="0" smtClean="0"/>
              <a:t> </a:t>
            </a:r>
            <a:r>
              <a:rPr lang="en-US" dirty="0" err="1" smtClean="0"/>
              <a:t>recenti</a:t>
            </a:r>
            <a:r>
              <a:rPr lang="en-US" dirty="0" smtClean="0"/>
              <a:t> </a:t>
            </a:r>
            <a:r>
              <a:rPr lang="en-US" dirty="0" err="1" smtClean="0"/>
              <a:t>misure</a:t>
            </a:r>
            <a:r>
              <a:rPr lang="en-US" dirty="0" smtClean="0"/>
              <a:t> di BES </a:t>
            </a:r>
            <a:r>
              <a:rPr lang="en-US" dirty="0" err="1" smtClean="0"/>
              <a:t>ecc</a:t>
            </a:r>
            <a:r>
              <a:rPr lang="en-US" dirty="0" smtClean="0"/>
              <a:t>.</a:t>
            </a:r>
            <a:endParaRPr lang="en-US" dirty="0"/>
          </a:p>
        </p:txBody>
      </p:sp>
      <p:sp>
        <p:nvSpPr>
          <p:cNvPr id="4" name="Slide Number Placeholder 3"/>
          <p:cNvSpPr>
            <a:spLocks noGrp="1"/>
          </p:cNvSpPr>
          <p:nvPr>
            <p:ph type="sldNum" sz="quarter" idx="10"/>
          </p:nvPr>
        </p:nvSpPr>
        <p:spPr/>
        <p:txBody>
          <a:bodyPr/>
          <a:lstStyle/>
          <a:p>
            <a:fld id="{B19B3060-A708-F642-AB9C-277D83A13EFB}" type="slidenum">
              <a:rPr lang="en-US" smtClean="0"/>
              <a:pPr/>
              <a:t>12</a:t>
            </a:fld>
            <a:endParaRPr lang="en-US" dirty="0"/>
          </a:p>
        </p:txBody>
      </p:sp>
    </p:spTree>
    <p:extLst>
      <p:ext uri="{BB962C8B-B14F-4D97-AF65-F5344CB8AC3E}">
        <p14:creationId xmlns:p14="http://schemas.microsoft.com/office/powerpoint/2010/main" val="2986112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smtClean="0">
                <a:solidFill>
                  <a:schemeClr val="bg1"/>
                </a:solidFill>
                <a:latin typeface="Gill Sans"/>
                <a:cs typeface="Gill Sans"/>
              </a:rPr>
              <a:t>Existence of hybrid mesons (</a:t>
            </a:r>
            <a:r>
              <a:rPr lang="en-US" sz="2000" b="1" dirty="0" err="1" smtClean="0">
                <a:solidFill>
                  <a:schemeClr val="bg1"/>
                </a:solidFill>
                <a:latin typeface="Gill Sans"/>
                <a:cs typeface="Gill Sans"/>
              </a:rPr>
              <a:t>qqg</a:t>
            </a:r>
            <a:r>
              <a:rPr lang="en-US" sz="2000" b="1" dirty="0" smtClean="0">
                <a:solidFill>
                  <a:schemeClr val="bg1"/>
                </a:solidFill>
                <a:latin typeface="Gill Sans"/>
                <a:cs typeface="Gill Sans"/>
              </a:rPr>
              <a:t>) is not yet firmly established:</a:t>
            </a:r>
          </a:p>
          <a:p>
            <a:pPr lvl="1">
              <a:buFontTx/>
              <a:buChar char="•"/>
            </a:pPr>
            <a:r>
              <a:rPr lang="en-US" dirty="0" smtClean="0">
                <a:solidFill>
                  <a:schemeClr val="bg1"/>
                </a:solidFill>
                <a:latin typeface="Gill Sans"/>
                <a:cs typeface="Gill Sans"/>
              </a:rPr>
              <a:t>LQCD predicts existence of exotic hybrids with masses below 2 </a:t>
            </a:r>
            <a:r>
              <a:rPr lang="en-US" dirty="0" err="1" smtClean="0">
                <a:solidFill>
                  <a:schemeClr val="bg1"/>
                </a:solidFill>
                <a:latin typeface="Gill Sans"/>
                <a:cs typeface="Gill Sans"/>
              </a:rPr>
              <a:t>GeV</a:t>
            </a:r>
            <a:endParaRPr lang="en-US" dirty="0" smtClean="0">
              <a:solidFill>
                <a:schemeClr val="bg1"/>
              </a:solidFill>
              <a:latin typeface="Gill Sans"/>
              <a:cs typeface="Gill Sans"/>
            </a:endParaRPr>
          </a:p>
          <a:p>
            <a:pPr lvl="1">
              <a:buFontTx/>
              <a:buChar char="•"/>
            </a:pPr>
            <a:r>
              <a:rPr lang="en-US" dirty="0" smtClean="0">
                <a:solidFill>
                  <a:schemeClr val="bg1"/>
                </a:solidFill>
                <a:latin typeface="Gill Sans"/>
                <a:cs typeface="Gill Sans"/>
              </a:rPr>
              <a:t>signals for exotic hybrids have been reported by various experiments but evidence is not yet fully convincing</a:t>
            </a:r>
          </a:p>
          <a:p>
            <a:endParaRPr lang="en-US" dirty="0"/>
          </a:p>
        </p:txBody>
      </p:sp>
      <p:sp>
        <p:nvSpPr>
          <p:cNvPr id="4" name="Slide Number Placeholder 3"/>
          <p:cNvSpPr>
            <a:spLocks noGrp="1"/>
          </p:cNvSpPr>
          <p:nvPr>
            <p:ph type="sldNum" sz="quarter" idx="10"/>
          </p:nvPr>
        </p:nvSpPr>
        <p:spPr/>
        <p:txBody>
          <a:bodyPr/>
          <a:lstStyle/>
          <a:p>
            <a:fld id="{B19B3060-A708-F642-AB9C-277D83A13EFB}" type="slidenum">
              <a:rPr lang="en-US" smtClean="0"/>
              <a:pPr/>
              <a:t>13</a:t>
            </a:fld>
            <a:endParaRPr lang="en-US" dirty="0"/>
          </a:p>
        </p:txBody>
      </p:sp>
    </p:spTree>
    <p:extLst>
      <p:ext uri="{BB962C8B-B14F-4D97-AF65-F5344CB8AC3E}">
        <p14:creationId xmlns:p14="http://schemas.microsoft.com/office/powerpoint/2010/main" val="3401439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BNL… experiment found significant strength in the exotic 1-+ wave that could not be explained as leakage from other no-exotic waves and interpreted this strength as associated to a resonance with mass and width… Quite opposite findings were reported by the CLAS Collaboration in </a:t>
            </a:r>
            <a:r>
              <a:rPr lang="en-US" baseline="0" dirty="0" err="1" smtClean="0"/>
              <a:t>photoproduction</a:t>
            </a:r>
            <a:r>
              <a:rPr lang="en-US" baseline="0" dirty="0" smtClean="0"/>
              <a:t> of the 3pi final state state. As the production process is different one may argue that this results in apparent contradiction could be explained as due to different mechanism that allow the production of the exotic in the case f the BNL experiment and not for the CLAS one. However this also calls for further investigation and this is one of the goals of </a:t>
            </a:r>
            <a:r>
              <a:rPr lang="en-US" baseline="0" dirty="0" err="1" smtClean="0"/>
              <a:t>ongong</a:t>
            </a:r>
            <a:r>
              <a:rPr lang="en-US" baseline="0" dirty="0" smtClean="0"/>
              <a:t> experiments such as COMPASS</a:t>
            </a:r>
            <a:endParaRPr lang="en-US" dirty="0"/>
          </a:p>
        </p:txBody>
      </p:sp>
      <p:sp>
        <p:nvSpPr>
          <p:cNvPr id="4" name="Slide Number Placeholder 3"/>
          <p:cNvSpPr>
            <a:spLocks noGrp="1"/>
          </p:cNvSpPr>
          <p:nvPr>
            <p:ph type="sldNum" sz="quarter" idx="10"/>
          </p:nvPr>
        </p:nvSpPr>
        <p:spPr/>
        <p:txBody>
          <a:bodyPr/>
          <a:lstStyle/>
          <a:p>
            <a:fld id="{B19B3060-A708-F642-AB9C-277D83A13EFB}" type="slidenum">
              <a:rPr lang="en-US" smtClean="0"/>
              <a:pPr/>
              <a:t>14</a:t>
            </a:fld>
            <a:endParaRPr lang="en-US" dirty="0"/>
          </a:p>
        </p:txBody>
      </p:sp>
    </p:spTree>
    <p:extLst>
      <p:ext uri="{BB962C8B-B14F-4D97-AF65-F5344CB8AC3E}">
        <p14:creationId xmlns:p14="http://schemas.microsoft.com/office/powerpoint/2010/main" val="3401439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Compass,</a:t>
            </a:r>
            <a:r>
              <a:rPr lang="en-US" baseline="0" dirty="0" smtClean="0"/>
              <a:t> an experiment in progress at the CERN </a:t>
            </a:r>
            <a:r>
              <a:rPr lang="en-US" baseline="0" dirty="0" err="1" smtClean="0"/>
              <a:t>sps</a:t>
            </a:r>
            <a:r>
              <a:rPr lang="en-US" baseline="0" dirty="0" smtClean="0"/>
              <a:t> using 192 </a:t>
            </a:r>
            <a:r>
              <a:rPr lang="en-US" baseline="0" dirty="0" err="1" smtClean="0"/>
              <a:t>GeV</a:t>
            </a:r>
            <a:r>
              <a:rPr lang="en-US" baseline="0" dirty="0" smtClean="0"/>
              <a:t> pions on nuclear targets, has an intensive meson spectroscopy program and as part of this activity as also looked for further confirmation of the existence of the p1(1600) in the 3pi final state. Analysis is in progress but the first results that were released from the analysis of the 2004 pilot run sow already some interesting indications. The plot on the right shows the 3pi mass spectrum with clear structures associated to known meson state. A full partial wave analysis of these data allowed the extraction of the exotic wave shown in the bottom graphs that was interpreted as evidence for a resonance with mass and width compatible with the already observe pi1. While the accuracy of this results is not yet enough to claim the discovery, the analysis of the full data set is in progress; the high statistics will allow to have better control of background processes and is expected to </a:t>
            </a:r>
            <a:r>
              <a:rPr lang="en-US" baseline="0" dirty="0" err="1" smtClean="0"/>
              <a:t>givein</a:t>
            </a:r>
            <a:r>
              <a:rPr lang="en-US" baseline="0" dirty="0" smtClean="0"/>
              <a:t> high quality results.</a:t>
            </a:r>
            <a:endParaRPr lang="en-US" dirty="0"/>
          </a:p>
        </p:txBody>
      </p:sp>
      <p:sp>
        <p:nvSpPr>
          <p:cNvPr id="4" name="Slide Number Placeholder 3"/>
          <p:cNvSpPr>
            <a:spLocks noGrp="1"/>
          </p:cNvSpPr>
          <p:nvPr>
            <p:ph type="sldNum" sz="quarter" idx="10"/>
          </p:nvPr>
        </p:nvSpPr>
        <p:spPr/>
        <p:txBody>
          <a:bodyPr/>
          <a:lstStyle/>
          <a:p>
            <a:fld id="{B19B3060-A708-F642-AB9C-277D83A13EFB}" type="slidenum">
              <a:rPr lang="en-US" smtClean="0"/>
              <a:pPr/>
              <a:t>15</a:t>
            </a:fld>
            <a:endParaRPr lang="en-US" dirty="0"/>
          </a:p>
        </p:txBody>
      </p:sp>
    </p:spTree>
    <p:extLst>
      <p:ext uri="{BB962C8B-B14F-4D97-AF65-F5344CB8AC3E}">
        <p14:creationId xmlns:p14="http://schemas.microsoft.com/office/powerpoint/2010/main" val="3401439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solution of this as</a:t>
            </a:r>
            <a:r>
              <a:rPr lang="en-US" baseline="0" dirty="0" smtClean="0"/>
              <a:t> of other puzzling issues in meson spectroscopy cannot come from a single experiment but only through a coherent effort of many experiment providing consistent results.</a:t>
            </a:r>
          </a:p>
          <a:p>
            <a:r>
              <a:rPr lang="en-US" baseline="0" dirty="0" smtClean="0"/>
              <a:t>In addition to reviewing the ongoing experimental searches it’s therefore also very important to look at what will happen in the future. In this list of experiments I showed before, I’ve indicate in orange the experiments that are in progress… and in ted the one that are planned to start in the next few years… While Panda and Belle II will look primarily at the heavy quark sector, the experiments at Jefferson Lab will focus on the light quark sector and are expected to become one of the primary actors in this fields</a:t>
            </a:r>
            <a:endParaRPr lang="en-US" dirty="0"/>
          </a:p>
        </p:txBody>
      </p:sp>
      <p:sp>
        <p:nvSpPr>
          <p:cNvPr id="4" name="Slide Number Placeholder 3"/>
          <p:cNvSpPr>
            <a:spLocks noGrp="1"/>
          </p:cNvSpPr>
          <p:nvPr>
            <p:ph type="sldNum" sz="quarter" idx="10"/>
          </p:nvPr>
        </p:nvSpPr>
        <p:spPr/>
        <p:txBody>
          <a:bodyPr/>
          <a:lstStyle/>
          <a:p>
            <a:fld id="{B19B3060-A708-F642-AB9C-277D83A13EFB}" type="slidenum">
              <a:rPr lang="en-US" smtClean="0"/>
              <a:pPr/>
              <a:t>16</a:t>
            </a:fld>
            <a:endParaRPr lang="en-US" dirty="0"/>
          </a:p>
        </p:txBody>
      </p:sp>
    </p:spTree>
    <p:extLst>
      <p:ext uri="{BB962C8B-B14F-4D97-AF65-F5344CB8AC3E}">
        <p14:creationId xmlns:p14="http://schemas.microsoft.com/office/powerpoint/2010/main" val="3401439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Compattare</a:t>
            </a:r>
            <a:r>
              <a:rPr lang="en-US" dirty="0" smtClean="0"/>
              <a:t> con </a:t>
            </a:r>
            <a:r>
              <a:rPr lang="en-US" dirty="0" err="1" smtClean="0"/>
              <a:t>quella</a:t>
            </a:r>
            <a:r>
              <a:rPr lang="en-US" dirty="0" smtClean="0"/>
              <a:t> </a:t>
            </a:r>
            <a:r>
              <a:rPr lang="en-US" dirty="0" err="1" smtClean="0"/>
              <a:t>dopo</a:t>
            </a:r>
            <a:endParaRPr lang="en-US" dirty="0"/>
          </a:p>
        </p:txBody>
      </p:sp>
      <p:sp>
        <p:nvSpPr>
          <p:cNvPr id="4" name="Slide Number Placeholder 3"/>
          <p:cNvSpPr>
            <a:spLocks noGrp="1"/>
          </p:cNvSpPr>
          <p:nvPr>
            <p:ph type="sldNum" sz="quarter" idx="10"/>
          </p:nvPr>
        </p:nvSpPr>
        <p:spPr/>
        <p:txBody>
          <a:bodyPr/>
          <a:lstStyle/>
          <a:p>
            <a:fld id="{B19B3060-A708-F642-AB9C-277D83A13EFB}" type="slidenum">
              <a:rPr lang="en-US" smtClean="0"/>
              <a:pPr/>
              <a:t>17</a:t>
            </a:fld>
            <a:endParaRPr lang="en-US" dirty="0"/>
          </a:p>
        </p:txBody>
      </p:sp>
    </p:spTree>
    <p:extLst>
      <p:ext uri="{BB962C8B-B14F-4D97-AF65-F5344CB8AC3E}">
        <p14:creationId xmlns:p14="http://schemas.microsoft.com/office/powerpoint/2010/main" val="40813063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Crystall</a:t>
            </a:r>
            <a:r>
              <a:rPr lang="en-US" dirty="0" smtClean="0"/>
              <a:t> barrel: discovery of the f0(1500)</a:t>
            </a:r>
            <a:r>
              <a:rPr lang="en-US" baseline="0" dirty="0" smtClean="0"/>
              <a:t>, consolidation of evidence for f0(1370), discovery of a0(1450) and completion of nonet</a:t>
            </a:r>
            <a:endParaRPr lang="en-US" dirty="0"/>
          </a:p>
        </p:txBody>
      </p:sp>
      <p:sp>
        <p:nvSpPr>
          <p:cNvPr id="4" name="Slide Number Placeholder 3"/>
          <p:cNvSpPr>
            <a:spLocks noGrp="1"/>
          </p:cNvSpPr>
          <p:nvPr>
            <p:ph type="sldNum" sz="quarter" idx="10"/>
          </p:nvPr>
        </p:nvSpPr>
        <p:spPr/>
        <p:txBody>
          <a:bodyPr/>
          <a:lstStyle/>
          <a:p>
            <a:fld id="{B19B3060-A708-F642-AB9C-277D83A13EFB}" type="slidenum">
              <a:rPr lang="en-US" smtClean="0"/>
              <a:pPr/>
              <a:t>26</a:t>
            </a:fld>
            <a:endParaRPr lang="en-US" dirty="0"/>
          </a:p>
        </p:txBody>
      </p:sp>
    </p:spTree>
    <p:extLst>
      <p:ext uri="{BB962C8B-B14F-4D97-AF65-F5344CB8AC3E}">
        <p14:creationId xmlns:p14="http://schemas.microsoft.com/office/powerpoint/2010/main" val="26251625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Crystall</a:t>
            </a:r>
            <a:r>
              <a:rPr lang="en-US" dirty="0" smtClean="0"/>
              <a:t> barrel: discovery of the f0(1500)</a:t>
            </a:r>
            <a:r>
              <a:rPr lang="en-US" baseline="0" dirty="0" smtClean="0"/>
              <a:t>, consolidation of evidence for f0(1370), discovery of a0(1450) </a:t>
            </a:r>
            <a:r>
              <a:rPr lang="en-US" baseline="0" smtClean="0"/>
              <a:t>and completion of nonet</a:t>
            </a:r>
            <a:endParaRPr lang="en-US" dirty="0"/>
          </a:p>
        </p:txBody>
      </p:sp>
      <p:sp>
        <p:nvSpPr>
          <p:cNvPr id="4" name="Slide Number Placeholder 3"/>
          <p:cNvSpPr>
            <a:spLocks noGrp="1"/>
          </p:cNvSpPr>
          <p:nvPr>
            <p:ph type="sldNum" sz="quarter" idx="10"/>
          </p:nvPr>
        </p:nvSpPr>
        <p:spPr/>
        <p:txBody>
          <a:bodyPr/>
          <a:lstStyle/>
          <a:p>
            <a:fld id="{B19B3060-A708-F642-AB9C-277D83A13EFB}" type="slidenum">
              <a:rPr lang="en-US" smtClean="0"/>
              <a:pPr/>
              <a:t>27</a:t>
            </a:fld>
            <a:endParaRPr lang="en-US" dirty="0"/>
          </a:p>
        </p:txBody>
      </p:sp>
    </p:spTree>
    <p:extLst>
      <p:ext uri="{BB962C8B-B14F-4D97-AF65-F5344CB8AC3E}">
        <p14:creationId xmlns:p14="http://schemas.microsoft.com/office/powerpoint/2010/main" val="2625162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Crystall</a:t>
            </a:r>
            <a:r>
              <a:rPr lang="en-US" dirty="0" smtClean="0"/>
              <a:t> barrel: discovery of the f0(1500)</a:t>
            </a:r>
            <a:r>
              <a:rPr lang="en-US" baseline="0" dirty="0" smtClean="0"/>
              <a:t>, consolidation of evidence for f0(1370), discovery of a0(1450) </a:t>
            </a:r>
            <a:r>
              <a:rPr lang="en-US" baseline="0" smtClean="0"/>
              <a:t>and completion of nonet</a:t>
            </a:r>
            <a:endParaRPr lang="en-US" dirty="0"/>
          </a:p>
        </p:txBody>
      </p:sp>
      <p:sp>
        <p:nvSpPr>
          <p:cNvPr id="4" name="Slide Number Placeholder 3"/>
          <p:cNvSpPr>
            <a:spLocks noGrp="1"/>
          </p:cNvSpPr>
          <p:nvPr>
            <p:ph type="sldNum" sz="quarter" idx="10"/>
          </p:nvPr>
        </p:nvSpPr>
        <p:spPr/>
        <p:txBody>
          <a:bodyPr/>
          <a:lstStyle/>
          <a:p>
            <a:fld id="{B19B3060-A708-F642-AB9C-277D83A13EFB}" type="slidenum">
              <a:rPr lang="en-US" smtClean="0"/>
              <a:pPr/>
              <a:t>28</a:t>
            </a:fld>
            <a:endParaRPr lang="en-US" dirty="0"/>
          </a:p>
        </p:txBody>
      </p:sp>
    </p:spTree>
    <p:extLst>
      <p:ext uri="{BB962C8B-B14F-4D97-AF65-F5344CB8AC3E}">
        <p14:creationId xmlns:p14="http://schemas.microsoft.com/office/powerpoint/2010/main" val="2625162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therefore QCD with</a:t>
            </a:r>
            <a:r>
              <a:rPr lang="en-US" baseline="0" dirty="0" smtClean="0"/>
              <a:t> its rules and constraints that determines the mass and spectrum of hadrons and makes the world around us as we know it</a:t>
            </a:r>
            <a:endParaRPr lang="en-US" dirty="0"/>
          </a:p>
        </p:txBody>
      </p:sp>
      <p:sp>
        <p:nvSpPr>
          <p:cNvPr id="4" name="Slide Number Placeholder 3"/>
          <p:cNvSpPr>
            <a:spLocks noGrp="1"/>
          </p:cNvSpPr>
          <p:nvPr>
            <p:ph type="sldNum" sz="quarter" idx="10"/>
          </p:nvPr>
        </p:nvSpPr>
        <p:spPr/>
        <p:txBody>
          <a:bodyPr/>
          <a:lstStyle/>
          <a:p>
            <a:fld id="{B19B3060-A708-F642-AB9C-277D83A13EFB}" type="slidenum">
              <a:rPr lang="en-US" smtClean="0"/>
              <a:pPr/>
              <a:t>2</a:t>
            </a:fld>
            <a:endParaRPr lang="en-US" dirty="0"/>
          </a:p>
        </p:txBody>
      </p:sp>
    </p:spTree>
    <p:extLst>
      <p:ext uri="{BB962C8B-B14F-4D97-AF65-F5344CB8AC3E}">
        <p14:creationId xmlns:p14="http://schemas.microsoft.com/office/powerpoint/2010/main" val="4722021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Crystall</a:t>
            </a:r>
            <a:r>
              <a:rPr lang="en-US" dirty="0" smtClean="0"/>
              <a:t> barrel: discovery of the f0(1500)</a:t>
            </a:r>
            <a:r>
              <a:rPr lang="en-US" baseline="0" dirty="0" smtClean="0"/>
              <a:t>, consolidation of evidence for f0(1370), discovery of a0(1450) </a:t>
            </a:r>
            <a:r>
              <a:rPr lang="en-US" baseline="0" smtClean="0"/>
              <a:t>and completion of nonet</a:t>
            </a:r>
            <a:endParaRPr lang="en-US" dirty="0"/>
          </a:p>
        </p:txBody>
      </p:sp>
      <p:sp>
        <p:nvSpPr>
          <p:cNvPr id="4" name="Slide Number Placeholder 3"/>
          <p:cNvSpPr>
            <a:spLocks noGrp="1"/>
          </p:cNvSpPr>
          <p:nvPr>
            <p:ph type="sldNum" sz="quarter" idx="10"/>
          </p:nvPr>
        </p:nvSpPr>
        <p:spPr/>
        <p:txBody>
          <a:bodyPr/>
          <a:lstStyle/>
          <a:p>
            <a:fld id="{B19B3060-A708-F642-AB9C-277D83A13EFB}" type="slidenum">
              <a:rPr lang="en-US" smtClean="0"/>
              <a:pPr/>
              <a:t>29</a:t>
            </a:fld>
            <a:endParaRPr lang="en-US" dirty="0"/>
          </a:p>
        </p:txBody>
      </p:sp>
    </p:spTree>
    <p:extLst>
      <p:ext uri="{BB962C8B-B14F-4D97-AF65-F5344CB8AC3E}">
        <p14:creationId xmlns:p14="http://schemas.microsoft.com/office/powerpoint/2010/main" val="26251625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smtClean="0">
                <a:solidFill>
                  <a:schemeClr val="bg1"/>
                </a:solidFill>
                <a:latin typeface="Gill Sans"/>
                <a:cs typeface="Gill Sans"/>
              </a:rPr>
              <a:t>Existence of hybrid mesons (</a:t>
            </a:r>
            <a:r>
              <a:rPr lang="en-US" sz="2000" b="1" dirty="0" err="1" smtClean="0">
                <a:solidFill>
                  <a:schemeClr val="bg1"/>
                </a:solidFill>
                <a:latin typeface="Gill Sans"/>
                <a:cs typeface="Gill Sans"/>
              </a:rPr>
              <a:t>qqg</a:t>
            </a:r>
            <a:r>
              <a:rPr lang="en-US" sz="2000" b="1" dirty="0" smtClean="0">
                <a:solidFill>
                  <a:schemeClr val="bg1"/>
                </a:solidFill>
                <a:latin typeface="Gill Sans"/>
                <a:cs typeface="Gill Sans"/>
              </a:rPr>
              <a:t>) is not yet firmly established:</a:t>
            </a:r>
          </a:p>
          <a:p>
            <a:pPr lvl="1">
              <a:buFontTx/>
              <a:buChar char="•"/>
            </a:pPr>
            <a:r>
              <a:rPr lang="en-US" dirty="0" smtClean="0">
                <a:solidFill>
                  <a:schemeClr val="bg1"/>
                </a:solidFill>
                <a:latin typeface="Gill Sans"/>
                <a:cs typeface="Gill Sans"/>
              </a:rPr>
              <a:t>LQCD predicts existence of exotic hybrids with masses below 2 </a:t>
            </a:r>
            <a:r>
              <a:rPr lang="en-US" dirty="0" err="1" smtClean="0">
                <a:solidFill>
                  <a:schemeClr val="bg1"/>
                </a:solidFill>
                <a:latin typeface="Gill Sans"/>
                <a:cs typeface="Gill Sans"/>
              </a:rPr>
              <a:t>GeV</a:t>
            </a:r>
            <a:endParaRPr lang="en-US" dirty="0" smtClean="0">
              <a:solidFill>
                <a:schemeClr val="bg1"/>
              </a:solidFill>
              <a:latin typeface="Gill Sans"/>
              <a:cs typeface="Gill Sans"/>
            </a:endParaRPr>
          </a:p>
          <a:p>
            <a:pPr lvl="1">
              <a:buFontTx/>
              <a:buChar char="•"/>
            </a:pPr>
            <a:r>
              <a:rPr lang="en-US" dirty="0" smtClean="0">
                <a:solidFill>
                  <a:schemeClr val="bg1"/>
                </a:solidFill>
                <a:latin typeface="Gill Sans"/>
                <a:cs typeface="Gill Sans"/>
              </a:rPr>
              <a:t>signals for exotic hybrids have been reported by various experiments but evidence is not yet fully convincing</a:t>
            </a:r>
          </a:p>
          <a:p>
            <a:endParaRPr lang="en-US" dirty="0"/>
          </a:p>
        </p:txBody>
      </p:sp>
      <p:sp>
        <p:nvSpPr>
          <p:cNvPr id="4" name="Slide Number Placeholder 3"/>
          <p:cNvSpPr>
            <a:spLocks noGrp="1"/>
          </p:cNvSpPr>
          <p:nvPr>
            <p:ph type="sldNum" sz="quarter" idx="10"/>
          </p:nvPr>
        </p:nvSpPr>
        <p:spPr/>
        <p:txBody>
          <a:bodyPr/>
          <a:lstStyle/>
          <a:p>
            <a:fld id="{B19B3060-A708-F642-AB9C-277D83A13EFB}" type="slidenum">
              <a:rPr lang="en-US" smtClean="0"/>
              <a:pPr/>
              <a:t>30</a:t>
            </a:fld>
            <a:endParaRPr lang="en-US" dirty="0"/>
          </a:p>
        </p:txBody>
      </p:sp>
    </p:spTree>
    <p:extLst>
      <p:ext uri="{BB962C8B-B14F-4D97-AF65-F5344CB8AC3E}">
        <p14:creationId xmlns:p14="http://schemas.microsoft.com/office/powerpoint/2010/main" val="34014398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DEAD9B-52B0-FF4A-AEBF-1494D0C740E3}" type="slidenum">
              <a:rPr lang="en-US" smtClean="0"/>
              <a:t>35</a:t>
            </a:fld>
            <a:endParaRPr lang="en-US"/>
          </a:p>
        </p:txBody>
      </p:sp>
    </p:spTree>
    <p:extLst>
      <p:ext uri="{BB962C8B-B14F-4D97-AF65-F5344CB8AC3E}">
        <p14:creationId xmlns:p14="http://schemas.microsoft.com/office/powerpoint/2010/main" val="4186649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CAMBIARE</a:t>
            </a:r>
            <a:r>
              <a:rPr lang="en-US" baseline="0" dirty="0" smtClean="0"/>
              <a:t> la FIGURA (</a:t>
            </a:r>
            <a:r>
              <a:rPr lang="en-US" baseline="0" dirty="0" err="1" smtClean="0"/>
              <a:t>vedi</a:t>
            </a:r>
            <a:r>
              <a:rPr lang="en-US" baseline="0" dirty="0" smtClean="0"/>
              <a:t> ROLF)</a:t>
            </a:r>
            <a:endParaRPr lang="en-US" dirty="0"/>
          </a:p>
        </p:txBody>
      </p:sp>
      <p:sp>
        <p:nvSpPr>
          <p:cNvPr id="4" name="Slide Number Placeholder 3"/>
          <p:cNvSpPr>
            <a:spLocks noGrp="1"/>
          </p:cNvSpPr>
          <p:nvPr>
            <p:ph type="sldNum" sz="quarter" idx="10"/>
          </p:nvPr>
        </p:nvSpPr>
        <p:spPr/>
        <p:txBody>
          <a:bodyPr/>
          <a:lstStyle/>
          <a:p>
            <a:fld id="{B19B3060-A708-F642-AB9C-277D83A13EFB}" type="slidenum">
              <a:rPr lang="en-US" smtClean="0"/>
              <a:pPr/>
              <a:t>3</a:t>
            </a:fld>
            <a:endParaRPr lang="en-US" dirty="0"/>
          </a:p>
        </p:txBody>
      </p:sp>
    </p:spTree>
    <p:extLst>
      <p:ext uri="{BB962C8B-B14F-4D97-AF65-F5344CB8AC3E}">
        <p14:creationId xmlns:p14="http://schemas.microsoft.com/office/powerpoint/2010/main" val="3277949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animations to the right and above illustrate the typical four-dimensional structure of gluon-field configurations averaged over in describing the vacuum properties of QCD. The volume of the box is 2.4 by 2.4 by 3.6 </a:t>
            </a:r>
            <a:r>
              <a:rPr lang="en-US" dirty="0" err="1" smtClean="0"/>
              <a:t>fm</a:t>
            </a:r>
            <a:r>
              <a:rPr lang="en-US" dirty="0" smtClean="0"/>
              <a:t>, big enough to hold a couple of protons. Contrary to the concept of an empty vacuum, QCD induces chromo-electric and chromo-magnetic fields throughout space-time in its lowest energy state. After a few sweeps of smoothing the gluon field (50 sweeps of APE smearing), a lumpy structure reminiscent of a lava lamp is revealed. This is the </a:t>
            </a:r>
            <a:r>
              <a:rPr lang="en-US" i="1" dirty="0" smtClean="0"/>
              <a:t>QCD Lava Lamp</a:t>
            </a:r>
            <a:r>
              <a:rPr lang="en-US" dirty="0" smtClean="0"/>
              <a:t>. The action density (top) and the topological charge density (right) are displayed. The former is similar to an energy density while the latter is a measure of the winding of the gluon field lines in the QCD vacuum.</a:t>
            </a:r>
            <a:endParaRPr lang="en-US" dirty="0"/>
          </a:p>
        </p:txBody>
      </p:sp>
      <p:sp>
        <p:nvSpPr>
          <p:cNvPr id="4" name="Slide Number Placeholder 3"/>
          <p:cNvSpPr>
            <a:spLocks noGrp="1"/>
          </p:cNvSpPr>
          <p:nvPr>
            <p:ph type="sldNum" sz="quarter" idx="10"/>
          </p:nvPr>
        </p:nvSpPr>
        <p:spPr/>
        <p:txBody>
          <a:bodyPr/>
          <a:lstStyle/>
          <a:p>
            <a:fld id="{B19B3060-A708-F642-AB9C-277D83A13EFB}" type="slidenum">
              <a:rPr lang="en-US" smtClean="0"/>
              <a:pPr/>
              <a:t>5</a:t>
            </a:fld>
            <a:endParaRPr lang="en-US" dirty="0"/>
          </a:p>
        </p:txBody>
      </p:sp>
    </p:spTree>
    <p:extLst>
      <p:ext uri="{BB962C8B-B14F-4D97-AF65-F5344CB8AC3E}">
        <p14:creationId xmlns:p14="http://schemas.microsoft.com/office/powerpoint/2010/main" val="1812164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9B3060-A708-F642-AB9C-277D83A13EFB}" type="slidenum">
              <a:rPr lang="en-US" smtClean="0"/>
              <a:pPr/>
              <a:t>6</a:t>
            </a:fld>
            <a:endParaRPr lang="en-US" dirty="0"/>
          </a:p>
        </p:txBody>
      </p:sp>
    </p:spTree>
    <p:extLst>
      <p:ext uri="{BB962C8B-B14F-4D97-AF65-F5344CB8AC3E}">
        <p14:creationId xmlns:p14="http://schemas.microsoft.com/office/powerpoint/2010/main" val="2612159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9B3060-A708-F642-AB9C-277D83A13EFB}" type="slidenum">
              <a:rPr lang="en-US" smtClean="0"/>
              <a:pPr/>
              <a:t>7</a:t>
            </a:fld>
            <a:endParaRPr lang="en-US" dirty="0"/>
          </a:p>
        </p:txBody>
      </p:sp>
    </p:spTree>
    <p:extLst>
      <p:ext uri="{BB962C8B-B14F-4D97-AF65-F5344CB8AC3E}">
        <p14:creationId xmlns:p14="http://schemas.microsoft.com/office/powerpoint/2010/main" val="28468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Nowadays,</a:t>
            </a:r>
            <a:r>
              <a:rPr lang="en-US" baseline="0" dirty="0" smtClean="0"/>
              <a:t> a better guidance in the meson spectroscopy studies than the simple quark model is given by lattice QCD</a:t>
            </a:r>
          </a:p>
          <a:p>
            <a:endParaRPr lang="en-US" baseline="0" dirty="0" smtClean="0"/>
          </a:p>
          <a:p>
            <a:r>
              <a:rPr lang="en-US" sz="1200" b="0" i="0" u="none" strike="noStrike" kern="1200" baseline="0" dirty="0" smtClean="0">
                <a:solidFill>
                  <a:schemeClr val="tx1"/>
                </a:solidFill>
                <a:latin typeface="Gill Sans"/>
                <a:ea typeface="+mn-ea"/>
                <a:cs typeface="+mn-cs"/>
              </a:rPr>
              <a:t>Spectrum of </a:t>
            </a:r>
            <a:r>
              <a:rPr lang="en-US" sz="1200" b="0" i="0" u="none" strike="noStrike" kern="1200" baseline="0" dirty="0" err="1" smtClean="0">
                <a:solidFill>
                  <a:schemeClr val="tx1"/>
                </a:solidFill>
                <a:latin typeface="Gill Sans"/>
                <a:ea typeface="+mn-ea"/>
                <a:cs typeface="+mn-cs"/>
              </a:rPr>
              <a:t>isovector</a:t>
            </a:r>
            <a:r>
              <a:rPr lang="en-US" sz="1200" b="0" i="0" u="none" strike="noStrike" kern="1200" baseline="0" dirty="0" smtClean="0">
                <a:solidFill>
                  <a:schemeClr val="tx1"/>
                </a:solidFill>
                <a:latin typeface="Gill Sans"/>
                <a:ea typeface="+mn-ea"/>
                <a:cs typeface="+mn-cs"/>
              </a:rPr>
              <a:t> mesons extracted in [14] with a pion mass of700 MeV. Masses (in MeV) are averages</a:t>
            </a:r>
          </a:p>
          <a:p>
            <a:r>
              <a:rPr lang="en-US" sz="1200" b="0" i="0" u="none" strike="noStrike" kern="1200" baseline="0" dirty="0" smtClean="0">
                <a:solidFill>
                  <a:schemeClr val="tx1"/>
                </a:solidFill>
                <a:latin typeface="Gill Sans"/>
                <a:ea typeface="+mn-ea"/>
                <a:cs typeface="+mn-cs"/>
              </a:rPr>
              <a:t>over two computed volumes, &lt;eth&gt;2:0 fm?3, &lt;eth&gt;2:5 fm?3. Box size indicates the statistical uncertainty on the extracted mass. Ellipses indicate</a:t>
            </a:r>
          </a:p>
          <a:p>
            <a:r>
              <a:rPr lang="en-US" sz="1200" b="0" i="0" u="none" strike="noStrike" kern="1200" baseline="0" dirty="0" smtClean="0">
                <a:solidFill>
                  <a:schemeClr val="tx1"/>
                </a:solidFill>
                <a:latin typeface="Gill Sans"/>
                <a:ea typeface="+mn-ea"/>
                <a:cs typeface="+mn-cs"/>
              </a:rPr>
              <a:t>that there may be heavier states in that JPC but we did not determine them reliably in [14]. States are color-coded by assigned L-wave</a:t>
            </a:r>
          </a:p>
          <a:p>
            <a:r>
              <a:rPr lang="en-US" sz="1200" b="0" i="0" u="none" strike="noStrike" kern="1200" baseline="0" dirty="0" err="1" smtClean="0">
                <a:solidFill>
                  <a:schemeClr val="tx1"/>
                </a:solidFill>
                <a:latin typeface="Gill Sans"/>
                <a:ea typeface="+mn-ea"/>
                <a:cs typeface="+mn-cs"/>
              </a:rPr>
              <a:t>supermultiplet</a:t>
            </a:r>
            <a:r>
              <a:rPr lang="en-US" sz="1200" b="0" i="0" u="none" strike="noStrike" kern="1200" baseline="0" dirty="0" smtClean="0">
                <a:solidFill>
                  <a:schemeClr val="tx1"/>
                </a:solidFill>
                <a:latin typeface="Gill Sans"/>
                <a:ea typeface="+mn-ea"/>
                <a:cs typeface="+mn-cs"/>
              </a:rPr>
              <a:t> as described in the text. States colored grey could not be assigned to an L-wave </a:t>
            </a:r>
            <a:r>
              <a:rPr lang="en-US" sz="1200" b="0" i="0" u="none" strike="noStrike" kern="1200" baseline="0" dirty="0" err="1" smtClean="0">
                <a:solidFill>
                  <a:schemeClr val="tx1"/>
                </a:solidFill>
                <a:latin typeface="Gill Sans"/>
                <a:ea typeface="+mn-ea"/>
                <a:cs typeface="+mn-cs"/>
              </a:rPr>
              <a:t>supermultiplet</a:t>
            </a:r>
            <a:r>
              <a:rPr lang="en-US" sz="1200" b="0" i="0" u="none" strike="noStrike" kern="1200" baseline="0" dirty="0" smtClean="0">
                <a:solidFill>
                  <a:schemeClr val="tx1"/>
                </a:solidFill>
                <a:latin typeface="Gill Sans"/>
                <a:ea typeface="+mn-ea"/>
                <a:cs typeface="+mn-cs"/>
              </a:rPr>
              <a:t>.</a:t>
            </a:r>
            <a:endParaRPr lang="en-US" dirty="0"/>
          </a:p>
        </p:txBody>
      </p:sp>
      <p:sp>
        <p:nvSpPr>
          <p:cNvPr id="4" name="Slide Number Placeholder 3"/>
          <p:cNvSpPr>
            <a:spLocks noGrp="1"/>
          </p:cNvSpPr>
          <p:nvPr>
            <p:ph type="sldNum" sz="quarter" idx="10"/>
          </p:nvPr>
        </p:nvSpPr>
        <p:spPr/>
        <p:txBody>
          <a:bodyPr/>
          <a:lstStyle/>
          <a:p>
            <a:fld id="{B19B3060-A708-F642-AB9C-277D83A13EFB}" type="slidenum">
              <a:rPr lang="en-US" smtClean="0"/>
              <a:pPr/>
              <a:t>8</a:t>
            </a:fld>
            <a:endParaRPr lang="en-US" dirty="0"/>
          </a:p>
        </p:txBody>
      </p:sp>
    </p:spTree>
    <p:extLst>
      <p:ext uri="{BB962C8B-B14F-4D97-AF65-F5344CB8AC3E}">
        <p14:creationId xmlns:p14="http://schemas.microsoft.com/office/powerpoint/2010/main" val="3551120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9B3060-A708-F642-AB9C-277D83A13EFB}" type="slidenum">
              <a:rPr lang="en-US" smtClean="0"/>
              <a:pPr/>
              <a:t>9</a:t>
            </a:fld>
            <a:endParaRPr lang="en-US" dirty="0"/>
          </a:p>
        </p:txBody>
      </p:sp>
    </p:spTree>
    <p:extLst>
      <p:ext uri="{BB962C8B-B14F-4D97-AF65-F5344CB8AC3E}">
        <p14:creationId xmlns:p14="http://schemas.microsoft.com/office/powerpoint/2010/main" val="3401439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rgbClr val="008000"/>
              </a:buClr>
              <a:buFont typeface="Wingdings" charset="2"/>
              <a:buNone/>
            </a:pPr>
            <a:r>
              <a:rPr lang="en-US" dirty="0" smtClean="0">
                <a:latin typeface="Gill Sans"/>
                <a:cs typeface="Gill Sans"/>
              </a:rPr>
              <a:t>Scalar meson are some of the more intriguing bound</a:t>
            </a:r>
            <a:r>
              <a:rPr lang="en-US" baseline="0" dirty="0" smtClean="0">
                <a:latin typeface="Gill Sans"/>
                <a:cs typeface="Gill Sans"/>
              </a:rPr>
              <a:t> states in QCD. They have in fact a fundamental role being the equivalent of the Higgs boson in QCD. They have the same quantum number of the QCD vacuum condensate and the lowest mass state the so-called f0(600) was known as sigma before being considered as the field in linear sigma model that breaks chiral symmetry giving mass to the goldstone bosons of QCD.</a:t>
            </a:r>
          </a:p>
          <a:p>
            <a:pPr marL="0" indent="0">
              <a:buClr>
                <a:srgbClr val="008000"/>
              </a:buClr>
              <a:buFont typeface="Wingdings" charset="2"/>
              <a:buNone/>
            </a:pPr>
            <a:r>
              <a:rPr lang="en-US" baseline="0" dirty="0" smtClean="0">
                <a:latin typeface="Gill Sans"/>
                <a:cs typeface="Gill Sans"/>
              </a:rPr>
              <a:t>The scalar sector present however some very interesting puzzles because even if several states have been identified the interpretation of they structure in terms of constituents is still quite unclear and assignments in the quark model classification at most tentative.</a:t>
            </a:r>
          </a:p>
          <a:p>
            <a:pPr marL="0" indent="0">
              <a:buClr>
                <a:srgbClr val="008000"/>
              </a:buClr>
              <a:buFont typeface="Wingdings" charset="2"/>
              <a:buNone/>
            </a:pPr>
            <a:r>
              <a:rPr lang="en-US" baseline="0" dirty="0" smtClean="0">
                <a:latin typeface="Gill Sans"/>
                <a:cs typeface="Gill Sans"/>
              </a:rPr>
              <a:t>Open issues involved both the lowest lying states that should form the first nonet….</a:t>
            </a:r>
            <a:endParaRPr lang="en-US" dirty="0" smtClean="0">
              <a:latin typeface="Gill Sans"/>
              <a:cs typeface="Gill Sans"/>
            </a:endParaRPr>
          </a:p>
          <a:p>
            <a:pPr marL="174625" indent="-174625">
              <a:buClr>
                <a:srgbClr val="008000"/>
              </a:buClr>
              <a:buFont typeface="Wingdings" charset="2"/>
              <a:buChar char="§"/>
            </a:pPr>
            <a:r>
              <a:rPr lang="en-US" dirty="0" smtClean="0">
                <a:latin typeface="Gill Sans"/>
                <a:cs typeface="Gill Sans"/>
              </a:rPr>
              <a:t>For masses below 2 </a:t>
            </a:r>
            <a:r>
              <a:rPr lang="en-US" dirty="0" err="1" smtClean="0">
                <a:latin typeface="Gill Sans"/>
                <a:cs typeface="Gill Sans"/>
              </a:rPr>
              <a:t>GeV</a:t>
            </a:r>
            <a:r>
              <a:rPr lang="en-US" dirty="0" smtClean="0">
                <a:latin typeface="Gill Sans"/>
                <a:cs typeface="Gill Sans"/>
              </a:rPr>
              <a:t>, there two I=1 and two I=1/2 states that are (reasonably) well identified and could be part of two </a:t>
            </a:r>
            <a:r>
              <a:rPr lang="en-US" dirty="0" err="1" smtClean="0">
                <a:latin typeface="Gill Sans"/>
                <a:cs typeface="Gill Sans"/>
              </a:rPr>
              <a:t>nonets</a:t>
            </a:r>
            <a:r>
              <a:rPr lang="en-US" dirty="0" smtClean="0">
                <a:latin typeface="Gill Sans"/>
                <a:cs typeface="Gill Sans"/>
              </a:rPr>
              <a:t>.</a:t>
            </a:r>
          </a:p>
          <a:p>
            <a:pPr marL="174625" indent="-174625">
              <a:buClr>
                <a:srgbClr val="008000"/>
              </a:buClr>
              <a:buFont typeface="Wingdings" charset="2"/>
              <a:buChar char="§"/>
            </a:pPr>
            <a:r>
              <a:rPr lang="en-US" dirty="0" smtClean="0">
                <a:latin typeface="Gill Sans"/>
                <a:cs typeface="Gill Sans"/>
              </a:rPr>
              <a:t>In the same mass range there are 5 I=0 states. 4 could complete the </a:t>
            </a:r>
            <a:r>
              <a:rPr lang="en-US" dirty="0" err="1" smtClean="0">
                <a:latin typeface="Gill Sans"/>
                <a:cs typeface="Gill Sans"/>
              </a:rPr>
              <a:t>nonets</a:t>
            </a:r>
            <a:r>
              <a:rPr lang="en-US" dirty="0" smtClean="0">
                <a:latin typeface="Gill Sans"/>
                <a:cs typeface="Gill Sans"/>
              </a:rPr>
              <a:t> leaving a glueball candidate</a:t>
            </a:r>
            <a:endParaRPr lang="en-US" dirty="0">
              <a:latin typeface="Gill Sans"/>
              <a:cs typeface="Gill Sans"/>
            </a:endParaRPr>
          </a:p>
        </p:txBody>
      </p:sp>
      <p:sp>
        <p:nvSpPr>
          <p:cNvPr id="4" name="Slide Number Placeholder 3"/>
          <p:cNvSpPr>
            <a:spLocks noGrp="1"/>
          </p:cNvSpPr>
          <p:nvPr>
            <p:ph type="sldNum" sz="quarter" idx="10"/>
          </p:nvPr>
        </p:nvSpPr>
        <p:spPr/>
        <p:txBody>
          <a:bodyPr/>
          <a:lstStyle/>
          <a:p>
            <a:fld id="{B19B3060-A708-F642-AB9C-277D83A13EFB}" type="slidenum">
              <a:rPr lang="en-US" smtClean="0"/>
              <a:pPr/>
              <a:t>10</a:t>
            </a:fld>
            <a:endParaRPr lang="en-US" dirty="0"/>
          </a:p>
        </p:txBody>
      </p:sp>
    </p:spTree>
    <p:extLst>
      <p:ext uri="{BB962C8B-B14F-4D97-AF65-F5344CB8AC3E}">
        <p14:creationId xmlns:p14="http://schemas.microsoft.com/office/powerpoint/2010/main" val="248386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4557938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927797-2AF3-F347-BF98-AE711ABB8B0A}" type="datetimeFigureOut">
              <a:rPr lang="en-US" smtClean="0"/>
              <a:t>6/3/2013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63365-1527-394F-9B9C-A0DBBDD1C38C}" type="slidenum">
              <a:rPr lang="en-US" smtClean="0"/>
              <a:t>‹N›</a:t>
            </a:fld>
            <a:endParaRPr lang="en-US"/>
          </a:p>
        </p:txBody>
      </p:sp>
    </p:spTree>
    <p:extLst>
      <p:ext uri="{BB962C8B-B14F-4D97-AF65-F5344CB8AC3E}">
        <p14:creationId xmlns:p14="http://schemas.microsoft.com/office/powerpoint/2010/main" val="290925035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927797-2AF3-F347-BF98-AE711ABB8B0A}" type="datetimeFigureOut">
              <a:rPr lang="en-US" smtClean="0"/>
              <a:t>6/3/2013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63365-1527-394F-9B9C-A0DBBDD1C38C}" type="slidenum">
              <a:rPr lang="en-US" smtClean="0"/>
              <a:t>‹N›</a:t>
            </a:fld>
            <a:endParaRPr lang="en-US"/>
          </a:p>
        </p:txBody>
      </p:sp>
    </p:spTree>
    <p:extLst>
      <p:ext uri="{BB962C8B-B14F-4D97-AF65-F5344CB8AC3E}">
        <p14:creationId xmlns:p14="http://schemas.microsoft.com/office/powerpoint/2010/main" val="26165940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927797-2AF3-F347-BF98-AE711ABB8B0A}" type="datetimeFigureOut">
              <a:rPr lang="en-US" smtClean="0"/>
              <a:t>6/3/2013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63365-1527-394F-9B9C-A0DBBDD1C38C}" type="slidenum">
              <a:rPr lang="en-US" smtClean="0"/>
              <a:t>‹N›</a:t>
            </a:fld>
            <a:endParaRPr lang="en-US"/>
          </a:p>
        </p:txBody>
      </p:sp>
    </p:spTree>
    <p:extLst>
      <p:ext uri="{BB962C8B-B14F-4D97-AF65-F5344CB8AC3E}">
        <p14:creationId xmlns:p14="http://schemas.microsoft.com/office/powerpoint/2010/main" val="1611829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A927797-2AF3-F347-BF98-AE711ABB8B0A}" type="datetimeFigureOut">
              <a:rPr lang="en-US" smtClean="0"/>
              <a:t>6/3/2013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63365-1527-394F-9B9C-A0DBBDD1C38C}" type="slidenum">
              <a:rPr lang="en-US" smtClean="0"/>
              <a:t>‹N›</a:t>
            </a:fld>
            <a:endParaRPr lang="en-US"/>
          </a:p>
        </p:txBody>
      </p:sp>
    </p:spTree>
    <p:extLst>
      <p:ext uri="{BB962C8B-B14F-4D97-AF65-F5344CB8AC3E}">
        <p14:creationId xmlns:p14="http://schemas.microsoft.com/office/powerpoint/2010/main" val="27612845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A927797-2AF3-F347-BF98-AE711ABB8B0A}" type="datetimeFigureOut">
              <a:rPr lang="en-US" smtClean="0"/>
              <a:t>6/3/2013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63365-1527-394F-9B9C-A0DBBDD1C38C}" type="slidenum">
              <a:rPr lang="en-US" smtClean="0"/>
              <a:t>‹N›</a:t>
            </a:fld>
            <a:endParaRPr lang="en-US"/>
          </a:p>
        </p:txBody>
      </p:sp>
    </p:spTree>
    <p:extLst>
      <p:ext uri="{BB962C8B-B14F-4D97-AF65-F5344CB8AC3E}">
        <p14:creationId xmlns:p14="http://schemas.microsoft.com/office/powerpoint/2010/main" val="14833399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A927797-2AF3-F347-BF98-AE711ABB8B0A}" type="datetimeFigureOut">
              <a:rPr lang="en-US" smtClean="0"/>
              <a:t>6/3/2013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963365-1527-394F-9B9C-A0DBBDD1C38C}" type="slidenum">
              <a:rPr lang="en-US" smtClean="0"/>
              <a:t>‹N›</a:t>
            </a:fld>
            <a:endParaRPr lang="en-US"/>
          </a:p>
        </p:txBody>
      </p:sp>
    </p:spTree>
    <p:extLst>
      <p:ext uri="{BB962C8B-B14F-4D97-AF65-F5344CB8AC3E}">
        <p14:creationId xmlns:p14="http://schemas.microsoft.com/office/powerpoint/2010/main" val="35549829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A927797-2AF3-F347-BF98-AE711ABB8B0A}" type="datetimeFigureOut">
              <a:rPr lang="en-US" smtClean="0"/>
              <a:t>6/3/2013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963365-1527-394F-9B9C-A0DBBDD1C38C}" type="slidenum">
              <a:rPr lang="en-US" smtClean="0"/>
              <a:t>‹N›</a:t>
            </a:fld>
            <a:endParaRPr lang="en-US"/>
          </a:p>
        </p:txBody>
      </p:sp>
    </p:spTree>
    <p:extLst>
      <p:ext uri="{BB962C8B-B14F-4D97-AF65-F5344CB8AC3E}">
        <p14:creationId xmlns:p14="http://schemas.microsoft.com/office/powerpoint/2010/main" val="2543255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927797-2AF3-F347-BF98-AE711ABB8B0A}" type="datetimeFigureOut">
              <a:rPr lang="en-US" smtClean="0"/>
              <a:t>6/3/2013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963365-1527-394F-9B9C-A0DBBDD1C38C}" type="slidenum">
              <a:rPr lang="en-US" smtClean="0"/>
              <a:t>‹N›</a:t>
            </a:fld>
            <a:endParaRPr lang="en-US"/>
          </a:p>
        </p:txBody>
      </p:sp>
    </p:spTree>
    <p:extLst>
      <p:ext uri="{BB962C8B-B14F-4D97-AF65-F5344CB8AC3E}">
        <p14:creationId xmlns:p14="http://schemas.microsoft.com/office/powerpoint/2010/main" val="1931646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927797-2AF3-F347-BF98-AE711ABB8B0A}" type="datetimeFigureOut">
              <a:rPr lang="en-US" smtClean="0"/>
              <a:t>6/3/2013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63365-1527-394F-9B9C-A0DBBDD1C38C}" type="slidenum">
              <a:rPr lang="en-US" smtClean="0"/>
              <a:t>‹N›</a:t>
            </a:fld>
            <a:endParaRPr lang="en-US"/>
          </a:p>
        </p:txBody>
      </p:sp>
    </p:spTree>
    <p:extLst>
      <p:ext uri="{BB962C8B-B14F-4D97-AF65-F5344CB8AC3E}">
        <p14:creationId xmlns:p14="http://schemas.microsoft.com/office/powerpoint/2010/main" val="32766277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927797-2AF3-F347-BF98-AE711ABB8B0A}" type="datetimeFigureOut">
              <a:rPr lang="en-US" smtClean="0"/>
              <a:t>6/3/2013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63365-1527-394F-9B9C-A0DBBDD1C38C}" type="slidenum">
              <a:rPr lang="en-US" smtClean="0"/>
              <a:t>‹N›</a:t>
            </a:fld>
            <a:endParaRPr lang="en-US"/>
          </a:p>
        </p:txBody>
      </p:sp>
    </p:spTree>
    <p:extLst>
      <p:ext uri="{BB962C8B-B14F-4D97-AF65-F5344CB8AC3E}">
        <p14:creationId xmlns:p14="http://schemas.microsoft.com/office/powerpoint/2010/main" val="28886146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Gill Sans"/>
              </a:defRPr>
            </a:lvl1pPr>
          </a:lstStyle>
          <a:p>
            <a:fld id="{6A927797-2AF3-F347-BF98-AE711ABB8B0A}" type="datetimeFigureOut">
              <a:rPr lang="en-US" smtClean="0"/>
              <a:pPr/>
              <a:t>6/3/2013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Gill Sans"/>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Gill Sans"/>
              </a:defRPr>
            </a:lvl1pPr>
          </a:lstStyle>
          <a:p>
            <a:fld id="{1C963365-1527-394F-9B9C-A0DBBDD1C38C}" type="slidenum">
              <a:rPr lang="en-US" smtClean="0"/>
              <a:pPr/>
              <a:t>‹N›</a:t>
            </a:fld>
            <a:endParaRPr lang="en-US" dirty="0"/>
          </a:p>
        </p:txBody>
      </p:sp>
      <p:sp>
        <p:nvSpPr>
          <p:cNvPr id="7" name="TextBox 6"/>
          <p:cNvSpPr txBox="1"/>
          <p:nvPr userDrawn="1"/>
        </p:nvSpPr>
        <p:spPr>
          <a:xfrm>
            <a:off x="296333" y="6543253"/>
            <a:ext cx="8593667" cy="261610"/>
          </a:xfrm>
          <a:prstGeom prst="rect">
            <a:avLst/>
          </a:prstGeom>
          <a:noFill/>
        </p:spPr>
        <p:txBody>
          <a:bodyPr wrap="square" rtlCol="0">
            <a:spAutoFit/>
          </a:bodyPr>
          <a:lstStyle/>
          <a:p>
            <a:r>
              <a:rPr lang="en-US" sz="1100" dirty="0" smtClean="0">
                <a:solidFill>
                  <a:schemeClr val="bg1">
                    <a:lumMod val="65000"/>
                  </a:schemeClr>
                </a:solidFill>
                <a:latin typeface="Gill Sans"/>
                <a:cs typeface="Gill Sans"/>
              </a:rPr>
              <a:t>R. De Vita			                     Meson</a:t>
            </a:r>
            <a:r>
              <a:rPr lang="en-US" sz="1100" baseline="0" dirty="0" smtClean="0">
                <a:solidFill>
                  <a:schemeClr val="bg1">
                    <a:lumMod val="65000"/>
                  </a:schemeClr>
                </a:solidFill>
                <a:latin typeface="Gill Sans"/>
                <a:cs typeface="Gill Sans"/>
              </a:rPr>
              <a:t> Spectroscopy in the Light Quark Sector		                Firenze, June 3</a:t>
            </a:r>
            <a:r>
              <a:rPr lang="en-US" sz="1100" baseline="30000" dirty="0" smtClean="0">
                <a:solidFill>
                  <a:schemeClr val="bg1">
                    <a:lumMod val="65000"/>
                  </a:schemeClr>
                </a:solidFill>
                <a:latin typeface="Gill Sans"/>
                <a:cs typeface="Gill Sans"/>
              </a:rPr>
              <a:t>rd</a:t>
            </a:r>
            <a:r>
              <a:rPr lang="en-US" sz="1100" baseline="0" dirty="0" smtClean="0">
                <a:solidFill>
                  <a:schemeClr val="bg1">
                    <a:lumMod val="65000"/>
                  </a:schemeClr>
                </a:solidFill>
                <a:latin typeface="Gill Sans"/>
                <a:cs typeface="Gill Sans"/>
              </a:rPr>
              <a:t> 2013</a:t>
            </a:r>
            <a:endParaRPr lang="en-US" sz="1100" dirty="0">
              <a:solidFill>
                <a:schemeClr val="bg1">
                  <a:lumMod val="65000"/>
                </a:schemeClr>
              </a:solidFill>
              <a:latin typeface="Gill Sans"/>
              <a:cs typeface="Gill Sans"/>
            </a:endParaRPr>
          </a:p>
        </p:txBody>
      </p:sp>
    </p:spTree>
    <p:extLst>
      <p:ext uri="{BB962C8B-B14F-4D97-AF65-F5344CB8AC3E}">
        <p14:creationId xmlns:p14="http://schemas.microsoft.com/office/powerpoint/2010/main" val="806887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Gill Sans"/>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Gill Sans"/>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Gill Sans"/>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Gill Sans"/>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Gill Sans"/>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Gill San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16.png"/><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4.png"/><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23.emf"/><Relationship Id="rId5" Type="http://schemas.openxmlformats.org/officeDocument/2006/relationships/oleObject" Target="../embeddings/oleObject3.bin"/><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5.emf"/><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5.v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44.emf"/><Relationship Id="rId5" Type="http://schemas.openxmlformats.org/officeDocument/2006/relationships/oleObject" Target="../embeddings/oleObject6.bin"/><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image" Target="../media/image48.png"/><Relationship Id="rId5" Type="http://schemas.openxmlformats.org/officeDocument/2006/relationships/image" Target="../media/image47.emf"/><Relationship Id="rId4" Type="http://schemas.openxmlformats.org/officeDocument/2006/relationships/oleObject" Target="../embeddings/oleObject7.bin"/></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image" Target="../media/image61.tif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6.png"/><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9.gi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3.jp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0" y="0"/>
            <a:ext cx="9144000" cy="5706504"/>
          </a:xfrm>
          <a:prstGeom prst="rect">
            <a:avLst/>
          </a:prstGeom>
          <a:solidFill>
            <a:srgbClr val="FAEF8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blo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78100" cy="4156200"/>
          </a:xfrm>
          <a:prstGeom prst="rect">
            <a:avLst/>
          </a:prstGeom>
        </p:spPr>
      </p:pic>
      <p:sp>
        <p:nvSpPr>
          <p:cNvPr id="2" name="Title 1"/>
          <p:cNvSpPr>
            <a:spLocks noGrp="1"/>
          </p:cNvSpPr>
          <p:nvPr>
            <p:ph type="ctrTitle"/>
          </p:nvPr>
        </p:nvSpPr>
        <p:spPr>
          <a:xfrm>
            <a:off x="1543505" y="1930662"/>
            <a:ext cx="6228895" cy="2480795"/>
          </a:xfrm>
          <a:noFill/>
          <a:effectLst>
            <a:softEdge rad="317500"/>
          </a:effectLst>
        </p:spPr>
        <p:txBody>
          <a:bodyPr>
            <a:noAutofit/>
          </a:bodyPr>
          <a:lstStyle/>
          <a:p>
            <a:r>
              <a:rPr lang="en-US" sz="4800" dirty="0" smtClean="0">
                <a:solidFill>
                  <a:srgbClr val="9F3617"/>
                </a:solidFill>
                <a:effectLst/>
                <a:latin typeface="Gill Sans"/>
                <a:cs typeface="Gill Sans"/>
              </a:rPr>
              <a:t>Meson Spectroscopy        in the </a:t>
            </a:r>
            <a:br>
              <a:rPr lang="en-US" sz="4800" dirty="0" smtClean="0">
                <a:solidFill>
                  <a:srgbClr val="9F3617"/>
                </a:solidFill>
                <a:effectLst/>
                <a:latin typeface="Gill Sans"/>
                <a:cs typeface="Gill Sans"/>
              </a:rPr>
            </a:br>
            <a:r>
              <a:rPr lang="en-US" sz="4800" dirty="0" smtClean="0">
                <a:solidFill>
                  <a:srgbClr val="9F3617"/>
                </a:solidFill>
                <a:effectLst/>
                <a:latin typeface="Gill Sans"/>
                <a:cs typeface="Gill Sans"/>
              </a:rPr>
              <a:t>Light Quark Sector</a:t>
            </a:r>
            <a:endParaRPr lang="en-US" sz="4800" dirty="0">
              <a:solidFill>
                <a:srgbClr val="9F3617"/>
              </a:solidFill>
              <a:effectLst/>
              <a:latin typeface="Gill Sans"/>
              <a:cs typeface="Gill Sans"/>
            </a:endParaRPr>
          </a:p>
        </p:txBody>
      </p:sp>
      <p:sp>
        <p:nvSpPr>
          <p:cNvPr id="3" name="Subtitle 2"/>
          <p:cNvSpPr>
            <a:spLocks noGrp="1"/>
          </p:cNvSpPr>
          <p:nvPr>
            <p:ph type="subTitle" idx="1"/>
          </p:nvPr>
        </p:nvSpPr>
        <p:spPr>
          <a:xfrm>
            <a:off x="3380374" y="4513960"/>
            <a:ext cx="2253582" cy="691591"/>
          </a:xfrm>
        </p:spPr>
        <p:txBody>
          <a:bodyPr>
            <a:normAutofit/>
          </a:bodyPr>
          <a:lstStyle/>
          <a:p>
            <a:r>
              <a:rPr lang="en-US" sz="1600" i="1" dirty="0" smtClean="0">
                <a:solidFill>
                  <a:srgbClr val="3F7751"/>
                </a:solidFill>
                <a:latin typeface="Gill Sans"/>
                <a:cs typeface="Gill Sans"/>
              </a:rPr>
              <a:t>Raffaella De Vita</a:t>
            </a:r>
          </a:p>
          <a:p>
            <a:r>
              <a:rPr lang="en-US" sz="1600" i="1" dirty="0" smtClean="0">
                <a:solidFill>
                  <a:srgbClr val="3F7751"/>
                </a:solidFill>
                <a:latin typeface="Gill Sans"/>
                <a:cs typeface="Gill Sans"/>
              </a:rPr>
              <a:t>INFN –</a:t>
            </a:r>
            <a:r>
              <a:rPr lang="en-US" sz="1600" i="1" dirty="0" err="1" smtClean="0">
                <a:solidFill>
                  <a:srgbClr val="3F7751"/>
                </a:solidFill>
                <a:latin typeface="Gill Sans"/>
                <a:cs typeface="Gill Sans"/>
              </a:rPr>
              <a:t>Genova</a:t>
            </a:r>
            <a:endParaRPr lang="en-US" sz="1600" i="1" dirty="0" smtClean="0">
              <a:solidFill>
                <a:srgbClr val="3F7751"/>
              </a:solidFill>
              <a:latin typeface="Gill Sans"/>
              <a:cs typeface="Gill Sans"/>
            </a:endParaRPr>
          </a:p>
        </p:txBody>
      </p:sp>
      <p:pic>
        <p:nvPicPr>
          <p:cNvPr id="7" name="Picture 6" descr="foot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06504"/>
            <a:ext cx="9144000" cy="1165926"/>
          </a:xfrm>
          <a:prstGeom prst="rect">
            <a:avLst/>
          </a:prstGeom>
        </p:spPr>
      </p:pic>
      <p:pic>
        <p:nvPicPr>
          <p:cNvPr id="17" name="Picture 16" descr="INFN_yellow.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2400" y="0"/>
            <a:ext cx="1371600" cy="1344168"/>
          </a:xfrm>
          <a:prstGeom prst="rect">
            <a:avLst/>
          </a:prstGeom>
        </p:spPr>
      </p:pic>
    </p:spTree>
    <p:extLst>
      <p:ext uri="{BB962C8B-B14F-4D97-AF65-F5344CB8AC3E}">
        <p14:creationId xmlns:p14="http://schemas.microsoft.com/office/powerpoint/2010/main" val="789296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940" y="107564"/>
            <a:ext cx="8229600" cy="1143000"/>
          </a:xfrm>
        </p:spPr>
        <p:txBody>
          <a:bodyPr>
            <a:normAutofit/>
          </a:bodyPr>
          <a:lstStyle/>
          <a:p>
            <a:pPr algn="r"/>
            <a:r>
              <a:rPr lang="en-US" sz="5400" dirty="0" smtClean="0">
                <a:solidFill>
                  <a:srgbClr val="FF0000"/>
                </a:solidFill>
                <a:effectLst>
                  <a:reflection blurRad="6350" stA="50000" endA="300" endPos="50000" dist="29997" dir="5400000" sy="-100000" algn="bl" rotWithShape="0"/>
                </a:effectLst>
              </a:rPr>
              <a:t>Scalar Mesons</a:t>
            </a:r>
            <a:endParaRPr lang="en-US" sz="5400" dirty="0">
              <a:solidFill>
                <a:srgbClr val="FF0000"/>
              </a:solidFill>
              <a:effectLst>
                <a:reflection blurRad="6350" stA="50000" endA="300" endPos="50000" dist="29997" dir="5400000" sy="-100000" algn="bl" rotWithShape="0"/>
              </a:effectLst>
            </a:endParaRPr>
          </a:p>
        </p:txBody>
      </p:sp>
      <p:sp>
        <p:nvSpPr>
          <p:cNvPr id="3" name="TextBox 2"/>
          <p:cNvSpPr txBox="1"/>
          <p:nvPr/>
        </p:nvSpPr>
        <p:spPr>
          <a:xfrm>
            <a:off x="4522612" y="4212538"/>
            <a:ext cx="4289988" cy="2031325"/>
          </a:xfrm>
          <a:prstGeom prst="rect">
            <a:avLst/>
          </a:prstGeom>
          <a:noFill/>
        </p:spPr>
        <p:txBody>
          <a:bodyPr wrap="square" rtlCol="0">
            <a:spAutoFit/>
          </a:bodyPr>
          <a:lstStyle/>
          <a:p>
            <a:pPr marL="180975" indent="-180975">
              <a:buFont typeface="Arial"/>
              <a:buChar char="•"/>
            </a:pPr>
            <a:r>
              <a:rPr lang="en-US" dirty="0" smtClean="0">
                <a:latin typeface="Gill Sans"/>
                <a:cs typeface="Gill Sans"/>
              </a:rPr>
              <a:t>The scalar meson nonet should be composed by a</a:t>
            </a:r>
            <a:r>
              <a:rPr lang="en-US" baseline="-25000" dirty="0" smtClean="0">
                <a:latin typeface="Gill Sans"/>
                <a:cs typeface="Gill Sans"/>
              </a:rPr>
              <a:t>0</a:t>
            </a:r>
            <a:r>
              <a:rPr lang="en-US" dirty="0" smtClean="0">
                <a:latin typeface="Gill Sans"/>
                <a:cs typeface="Gill Sans"/>
              </a:rPr>
              <a:t>(I=1),K* (I=1/2), f</a:t>
            </a:r>
            <a:r>
              <a:rPr lang="en-US" baseline="-25000" dirty="0" smtClean="0">
                <a:latin typeface="Gill Sans"/>
                <a:cs typeface="Gill Sans"/>
              </a:rPr>
              <a:t>0</a:t>
            </a:r>
            <a:r>
              <a:rPr lang="en-US" dirty="0" smtClean="0">
                <a:latin typeface="Gill Sans"/>
                <a:cs typeface="Gill Sans"/>
              </a:rPr>
              <a:t> and f</a:t>
            </a:r>
            <a:r>
              <a:rPr lang="en-US" baseline="-25000" dirty="0" smtClean="0">
                <a:latin typeface="Gill Sans"/>
                <a:cs typeface="Gill Sans"/>
              </a:rPr>
              <a:t>0</a:t>
            </a:r>
            <a:r>
              <a:rPr lang="en-US" dirty="0" smtClean="0">
                <a:latin typeface="Gill Sans"/>
                <a:cs typeface="Gill Sans"/>
              </a:rPr>
              <a:t>’(I=0), </a:t>
            </a:r>
            <a:r>
              <a:rPr lang="en-US" dirty="0">
                <a:latin typeface="Gill Sans"/>
                <a:cs typeface="Gill Sans"/>
              </a:rPr>
              <a:t>with the </a:t>
            </a:r>
            <a:r>
              <a:rPr lang="en-US" dirty="0" smtClean="0">
                <a:latin typeface="Gill Sans"/>
                <a:cs typeface="Gill Sans"/>
              </a:rPr>
              <a:t>a</a:t>
            </a:r>
            <a:r>
              <a:rPr lang="en-US" baseline="-25000" dirty="0" smtClean="0">
                <a:latin typeface="Gill Sans"/>
                <a:cs typeface="Gill Sans"/>
              </a:rPr>
              <a:t>0</a:t>
            </a:r>
            <a:r>
              <a:rPr lang="en-US" dirty="0" smtClean="0">
                <a:latin typeface="Gill Sans"/>
                <a:cs typeface="Gill Sans"/>
              </a:rPr>
              <a:t> as lightest state and the </a:t>
            </a:r>
            <a:r>
              <a:rPr lang="en-US" dirty="0">
                <a:latin typeface="Gill Sans"/>
                <a:cs typeface="Gill Sans"/>
              </a:rPr>
              <a:t>f</a:t>
            </a:r>
            <a:r>
              <a:rPr lang="en-US" baseline="-25000" dirty="0">
                <a:latin typeface="Gill Sans"/>
                <a:cs typeface="Gill Sans"/>
              </a:rPr>
              <a:t>0</a:t>
            </a:r>
            <a:r>
              <a:rPr lang="en-US" dirty="0" smtClean="0">
                <a:latin typeface="Gill Sans"/>
                <a:cs typeface="Gill Sans"/>
              </a:rPr>
              <a:t>’ showing a large strange content </a:t>
            </a:r>
            <a:endParaRPr lang="en-US" dirty="0">
              <a:latin typeface="Gill Sans"/>
              <a:cs typeface="Gill Sans"/>
            </a:endParaRPr>
          </a:p>
          <a:p>
            <a:pPr marL="180975" indent="-180975">
              <a:buFont typeface="Arial"/>
              <a:buChar char="•"/>
            </a:pPr>
            <a:r>
              <a:rPr lang="en-US" dirty="0">
                <a:latin typeface="Gill Sans"/>
                <a:cs typeface="Gill Sans"/>
              </a:rPr>
              <a:t>At present, given the I=1 and I=1/2 states that have been identified, there is an excess of I=0 </a:t>
            </a:r>
            <a:r>
              <a:rPr lang="en-US" dirty="0" smtClean="0">
                <a:latin typeface="Gill Sans"/>
                <a:cs typeface="Gill Sans"/>
              </a:rPr>
              <a:t>states</a:t>
            </a:r>
            <a:endParaRPr lang="en-US" dirty="0">
              <a:latin typeface="Gill Sans"/>
              <a:cs typeface="Gill Sans"/>
            </a:endParaRPr>
          </a:p>
        </p:txBody>
      </p:sp>
      <p:grpSp>
        <p:nvGrpSpPr>
          <p:cNvPr id="4" name="Group 3"/>
          <p:cNvGrpSpPr/>
          <p:nvPr/>
        </p:nvGrpSpPr>
        <p:grpSpPr>
          <a:xfrm>
            <a:off x="5325453" y="1984374"/>
            <a:ext cx="2842754" cy="2064692"/>
            <a:chOff x="650035" y="1576251"/>
            <a:chExt cx="2842754" cy="2064692"/>
          </a:xfrm>
        </p:grpSpPr>
        <p:graphicFrame>
          <p:nvGraphicFramePr>
            <p:cNvPr id="5" name="Object 68"/>
            <p:cNvGraphicFramePr>
              <a:graphicFrameLocks noChangeAspect="1"/>
            </p:cNvGraphicFramePr>
            <p:nvPr>
              <p:extLst>
                <p:ext uri="{D42A27DB-BD31-4B8C-83A1-F6EECF244321}">
                  <p14:modId xmlns:p14="http://schemas.microsoft.com/office/powerpoint/2010/main" val="1340766120"/>
                </p:ext>
              </p:extLst>
            </p:nvPr>
          </p:nvGraphicFramePr>
          <p:xfrm>
            <a:off x="650035" y="1576251"/>
            <a:ext cx="2842754" cy="2064692"/>
          </p:xfrm>
          <a:graphic>
            <a:graphicData uri="http://schemas.openxmlformats.org/presentationml/2006/ole">
              <mc:AlternateContent xmlns:mc="http://schemas.openxmlformats.org/markup-compatibility/2006">
                <mc:Choice xmlns:v="urn:schemas-microsoft-com:vml" Requires="v">
                  <p:oleObj spid="_x0000_s18582" name="Image" r:id="rId4" imgW="13447619" imgH="9765079" progId="Photoshop.Image.10">
                    <p:embed/>
                  </p:oleObj>
                </mc:Choice>
                <mc:Fallback>
                  <p:oleObj name="Image" r:id="rId4" imgW="13447619" imgH="9765079" progId="Photoshop.Image.1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035" y="1576251"/>
                          <a:ext cx="2842754" cy="2064692"/>
                        </a:xfrm>
                        <a:prstGeom prst="rect">
                          <a:avLst/>
                        </a:prstGeom>
                        <a:solidFill>
                          <a:srgbClr val="BAFFFF"/>
                        </a:solidFill>
                        <a:ln>
                          <a:noFill/>
                        </a:ln>
                        <a:effectLst/>
                      </p:spPr>
                    </p:pic>
                  </p:oleObj>
                </mc:Fallback>
              </mc:AlternateContent>
            </a:graphicData>
          </a:graphic>
        </p:graphicFrame>
        <p:sp>
          <p:nvSpPr>
            <p:cNvPr id="6" name="Oval 5"/>
            <p:cNvSpPr/>
            <p:nvPr/>
          </p:nvSpPr>
          <p:spPr>
            <a:xfrm>
              <a:off x="1426938" y="1788202"/>
              <a:ext cx="263984" cy="256841"/>
            </a:xfrm>
            <a:prstGeom prst="ellipse">
              <a:avLst/>
            </a:prstGeom>
            <a:solidFill>
              <a:srgbClr val="BAFFFF"/>
            </a:solidFill>
            <a:ln w="19050" cmpd="sng">
              <a:solidFill>
                <a:srgbClr val="CE0000"/>
              </a:solidFill>
            </a:ln>
          </p:spPr>
          <p:style>
            <a:lnRef idx="1">
              <a:schemeClr val="accent1"/>
            </a:lnRef>
            <a:fillRef idx="3">
              <a:schemeClr val="accent1"/>
            </a:fillRef>
            <a:effectRef idx="2">
              <a:schemeClr val="accent1"/>
            </a:effectRef>
            <a:fontRef idx="minor">
              <a:schemeClr val="lt1"/>
            </a:fontRef>
          </p:style>
          <p:txBody>
            <a:bodyPr lIns="0" tIns="0" rIns="0" bIns="0" rtlCol="0" anchor="t" anchorCtr="0"/>
            <a:lstStyle/>
            <a:p>
              <a:endParaRPr lang="en-US" sz="1400" dirty="0">
                <a:solidFill>
                  <a:srgbClr val="000000"/>
                </a:solidFill>
                <a:latin typeface="Symbol" charset="2"/>
                <a:cs typeface="Symbol" charset="2"/>
              </a:endParaRPr>
            </a:p>
          </p:txBody>
        </p:sp>
        <p:sp>
          <p:nvSpPr>
            <p:cNvPr id="7" name="Oval 6"/>
            <p:cNvSpPr/>
            <p:nvPr/>
          </p:nvSpPr>
          <p:spPr>
            <a:xfrm>
              <a:off x="2221462" y="1800815"/>
              <a:ext cx="263984" cy="256841"/>
            </a:xfrm>
            <a:prstGeom prst="ellipse">
              <a:avLst/>
            </a:prstGeom>
            <a:solidFill>
              <a:srgbClr val="BAFFFF"/>
            </a:solidFill>
            <a:ln w="19050" cmpd="sng">
              <a:solidFill>
                <a:srgbClr val="CE0000"/>
              </a:solidFill>
            </a:ln>
          </p:spPr>
          <p:style>
            <a:lnRef idx="1">
              <a:schemeClr val="accent1"/>
            </a:lnRef>
            <a:fillRef idx="3">
              <a:schemeClr val="accent1"/>
            </a:fillRef>
            <a:effectRef idx="2">
              <a:schemeClr val="accent1"/>
            </a:effectRef>
            <a:fontRef idx="minor">
              <a:schemeClr val="lt1"/>
            </a:fontRef>
          </p:style>
          <p:txBody>
            <a:bodyPr lIns="0" tIns="0" rIns="0" bIns="0" rtlCol="0" anchor="t" anchorCtr="0"/>
            <a:lstStyle/>
            <a:p>
              <a:endParaRPr lang="en-US" sz="1400" dirty="0">
                <a:solidFill>
                  <a:srgbClr val="000000"/>
                </a:solidFill>
                <a:latin typeface="Symbol" charset="2"/>
                <a:cs typeface="Symbol" charset="2"/>
              </a:endParaRPr>
            </a:p>
          </p:txBody>
        </p:sp>
        <p:sp>
          <p:nvSpPr>
            <p:cNvPr id="8" name="Oval 7"/>
            <p:cNvSpPr/>
            <p:nvPr/>
          </p:nvSpPr>
          <p:spPr>
            <a:xfrm>
              <a:off x="1025818" y="2435587"/>
              <a:ext cx="360000" cy="360000"/>
            </a:xfrm>
            <a:prstGeom prst="ellipse">
              <a:avLst/>
            </a:prstGeom>
            <a:solidFill>
              <a:srgbClr val="BAFFFF"/>
            </a:solidFill>
            <a:ln w="19050" cmpd="sng">
              <a:solidFill>
                <a:srgbClr val="CE0000"/>
              </a:solidFill>
            </a:ln>
          </p:spPr>
          <p:style>
            <a:lnRef idx="1">
              <a:schemeClr val="accent1"/>
            </a:lnRef>
            <a:fillRef idx="3">
              <a:schemeClr val="accent1"/>
            </a:fillRef>
            <a:effectRef idx="2">
              <a:schemeClr val="accent1"/>
            </a:effectRef>
            <a:fontRef idx="minor">
              <a:schemeClr val="lt1"/>
            </a:fontRef>
          </p:style>
          <p:txBody>
            <a:bodyPr lIns="0" tIns="0" rIns="0" bIns="0" rtlCol="0" anchor="t" anchorCtr="0"/>
            <a:lstStyle/>
            <a:p>
              <a:endParaRPr lang="en-US" sz="1600" dirty="0">
                <a:solidFill>
                  <a:srgbClr val="000000"/>
                </a:solidFill>
                <a:latin typeface="Symbol" charset="2"/>
                <a:cs typeface="Symbol" charset="2"/>
              </a:endParaRPr>
            </a:p>
          </p:txBody>
        </p:sp>
        <p:sp>
          <p:nvSpPr>
            <p:cNvPr id="9" name="TextBox 8"/>
            <p:cNvSpPr txBox="1"/>
            <p:nvPr/>
          </p:nvSpPr>
          <p:spPr>
            <a:xfrm>
              <a:off x="984432" y="2381934"/>
              <a:ext cx="428322" cy="338554"/>
            </a:xfrm>
            <a:prstGeom prst="rect">
              <a:avLst/>
            </a:prstGeom>
            <a:noFill/>
          </p:spPr>
          <p:txBody>
            <a:bodyPr wrap="none" rtlCol="0">
              <a:spAutoFit/>
            </a:bodyPr>
            <a:lstStyle/>
            <a:p>
              <a:r>
                <a:rPr lang="en-US" sz="1600" dirty="0" smtClean="0">
                  <a:latin typeface="Bradley Hand ITC TT-Bold"/>
                  <a:cs typeface="Bradley Hand ITC TT-Bold"/>
                </a:rPr>
                <a:t>a</a:t>
              </a:r>
              <a:r>
                <a:rPr lang="en-US" sz="1600" baseline="-25000" dirty="0" smtClean="0">
                  <a:latin typeface="Bradley Hand ITC TT-Bold"/>
                  <a:cs typeface="Bradley Hand ITC TT-Bold"/>
                </a:rPr>
                <a:t>0</a:t>
              </a:r>
              <a:r>
                <a:rPr lang="en-US" sz="1600" baseline="30000" dirty="0" smtClean="0">
                  <a:latin typeface="Bradley Hand ITC TT-Bold"/>
                  <a:cs typeface="Bradley Hand ITC TT-Bold"/>
                </a:rPr>
                <a:t>-</a:t>
              </a:r>
              <a:endParaRPr lang="en-US" sz="1600" baseline="30000" dirty="0">
                <a:latin typeface="Bradley Hand ITC TT-Bold"/>
                <a:cs typeface="Bradley Hand ITC TT-Bold"/>
              </a:endParaRPr>
            </a:p>
          </p:txBody>
        </p:sp>
        <p:sp>
          <p:nvSpPr>
            <p:cNvPr id="10" name="Oval 9"/>
            <p:cNvSpPr/>
            <p:nvPr/>
          </p:nvSpPr>
          <p:spPr>
            <a:xfrm>
              <a:off x="1390358" y="3089035"/>
              <a:ext cx="360000" cy="360000"/>
            </a:xfrm>
            <a:prstGeom prst="ellipse">
              <a:avLst/>
            </a:prstGeom>
            <a:solidFill>
              <a:srgbClr val="BAFFFF"/>
            </a:solidFill>
            <a:ln w="19050" cmpd="sng">
              <a:solidFill>
                <a:srgbClr val="CE0000"/>
              </a:solidFill>
            </a:ln>
          </p:spPr>
          <p:style>
            <a:lnRef idx="1">
              <a:schemeClr val="accent1"/>
            </a:lnRef>
            <a:fillRef idx="3">
              <a:schemeClr val="accent1"/>
            </a:fillRef>
            <a:effectRef idx="2">
              <a:schemeClr val="accent1"/>
            </a:effectRef>
            <a:fontRef idx="minor">
              <a:schemeClr val="lt1"/>
            </a:fontRef>
          </p:style>
          <p:txBody>
            <a:bodyPr lIns="0" tIns="0" rIns="0" bIns="0" rtlCol="0" anchor="t" anchorCtr="0"/>
            <a:lstStyle/>
            <a:p>
              <a:endParaRPr lang="en-US" sz="1400" dirty="0">
                <a:solidFill>
                  <a:srgbClr val="000000"/>
                </a:solidFill>
                <a:latin typeface="Symbol" charset="2"/>
                <a:cs typeface="Symbol" charset="2"/>
              </a:endParaRPr>
            </a:p>
          </p:txBody>
        </p:sp>
        <p:sp>
          <p:nvSpPr>
            <p:cNvPr id="11" name="Oval 10"/>
            <p:cNvSpPr/>
            <p:nvPr/>
          </p:nvSpPr>
          <p:spPr>
            <a:xfrm>
              <a:off x="2171521" y="3089035"/>
              <a:ext cx="360000" cy="360000"/>
            </a:xfrm>
            <a:prstGeom prst="ellipse">
              <a:avLst/>
            </a:prstGeom>
            <a:solidFill>
              <a:srgbClr val="BAFFFF"/>
            </a:solidFill>
            <a:ln w="19050" cmpd="sng">
              <a:solidFill>
                <a:srgbClr val="CE0000"/>
              </a:solidFill>
            </a:ln>
          </p:spPr>
          <p:style>
            <a:lnRef idx="1">
              <a:schemeClr val="accent1"/>
            </a:lnRef>
            <a:fillRef idx="3">
              <a:schemeClr val="accent1"/>
            </a:fillRef>
            <a:effectRef idx="2">
              <a:schemeClr val="accent1"/>
            </a:effectRef>
            <a:fontRef idx="minor">
              <a:schemeClr val="lt1"/>
            </a:fontRef>
          </p:style>
          <p:txBody>
            <a:bodyPr lIns="0" tIns="0" rIns="0" bIns="0" rtlCol="0" anchor="t" anchorCtr="0"/>
            <a:lstStyle/>
            <a:p>
              <a:endParaRPr lang="en-US" sz="1400" dirty="0">
                <a:solidFill>
                  <a:srgbClr val="000000"/>
                </a:solidFill>
                <a:latin typeface="Symbol" charset="2"/>
                <a:cs typeface="Symbol" charset="2"/>
              </a:endParaRPr>
            </a:p>
          </p:txBody>
        </p:sp>
        <p:sp>
          <p:nvSpPr>
            <p:cNvPr id="12" name="Oval 11"/>
            <p:cNvSpPr/>
            <p:nvPr/>
          </p:nvSpPr>
          <p:spPr>
            <a:xfrm>
              <a:off x="1579604" y="2435587"/>
              <a:ext cx="360000" cy="360000"/>
            </a:xfrm>
            <a:prstGeom prst="ellipse">
              <a:avLst/>
            </a:prstGeom>
            <a:solidFill>
              <a:srgbClr val="BAFFFF"/>
            </a:solidFill>
            <a:ln w="19050" cmpd="sng">
              <a:solidFill>
                <a:srgbClr val="CE0000"/>
              </a:solidFill>
            </a:ln>
          </p:spPr>
          <p:style>
            <a:lnRef idx="1">
              <a:schemeClr val="accent1"/>
            </a:lnRef>
            <a:fillRef idx="3">
              <a:schemeClr val="accent1"/>
            </a:fillRef>
            <a:effectRef idx="2">
              <a:schemeClr val="accent1"/>
            </a:effectRef>
            <a:fontRef idx="minor">
              <a:schemeClr val="lt1"/>
            </a:fontRef>
          </p:style>
          <p:txBody>
            <a:bodyPr lIns="0" tIns="0" rIns="0" bIns="0" rtlCol="0" anchor="t" anchorCtr="0"/>
            <a:lstStyle/>
            <a:p>
              <a:endParaRPr lang="en-US" sz="1600" dirty="0">
                <a:solidFill>
                  <a:srgbClr val="000000"/>
                </a:solidFill>
                <a:latin typeface="Symbol" charset="2"/>
                <a:cs typeface="Symbol" charset="2"/>
              </a:endParaRPr>
            </a:p>
          </p:txBody>
        </p:sp>
        <p:sp>
          <p:nvSpPr>
            <p:cNvPr id="13" name="TextBox 12"/>
            <p:cNvSpPr txBox="1"/>
            <p:nvPr/>
          </p:nvSpPr>
          <p:spPr>
            <a:xfrm>
              <a:off x="1538218" y="2395444"/>
              <a:ext cx="453970" cy="338554"/>
            </a:xfrm>
            <a:prstGeom prst="rect">
              <a:avLst/>
            </a:prstGeom>
            <a:noFill/>
          </p:spPr>
          <p:txBody>
            <a:bodyPr wrap="none" rtlCol="0">
              <a:spAutoFit/>
            </a:bodyPr>
            <a:lstStyle/>
            <a:p>
              <a:r>
                <a:rPr lang="en-US" sz="1600" dirty="0" smtClean="0">
                  <a:latin typeface="Bradley Hand ITC TT-Bold"/>
                  <a:cs typeface="Bradley Hand ITC TT-Bold"/>
                </a:rPr>
                <a:t>a</a:t>
              </a:r>
              <a:r>
                <a:rPr lang="en-US" sz="1600" baseline="-25000" dirty="0" smtClean="0">
                  <a:latin typeface="Bradley Hand ITC TT-Bold"/>
                  <a:cs typeface="Bradley Hand ITC TT-Bold"/>
                </a:rPr>
                <a:t>0</a:t>
              </a:r>
              <a:r>
                <a:rPr lang="en-US" sz="1600" baseline="30000" dirty="0">
                  <a:latin typeface="Bradley Hand ITC TT-Bold"/>
                  <a:cs typeface="Bradley Hand ITC TT-Bold"/>
                </a:rPr>
                <a:t>0</a:t>
              </a:r>
            </a:p>
          </p:txBody>
        </p:sp>
        <p:sp>
          <p:nvSpPr>
            <p:cNvPr id="14" name="Oval 13"/>
            <p:cNvSpPr/>
            <p:nvPr/>
          </p:nvSpPr>
          <p:spPr>
            <a:xfrm>
              <a:off x="1948480" y="2435587"/>
              <a:ext cx="401120" cy="360000"/>
            </a:xfrm>
            <a:prstGeom prst="ellipse">
              <a:avLst/>
            </a:prstGeom>
            <a:solidFill>
              <a:srgbClr val="BAFFFF"/>
            </a:solidFill>
            <a:ln w="19050" cmpd="sng">
              <a:solidFill>
                <a:srgbClr val="CE0000"/>
              </a:solidFill>
            </a:ln>
          </p:spPr>
          <p:style>
            <a:lnRef idx="1">
              <a:schemeClr val="accent1"/>
            </a:lnRef>
            <a:fillRef idx="3">
              <a:schemeClr val="accent1"/>
            </a:fillRef>
            <a:effectRef idx="2">
              <a:schemeClr val="accent1"/>
            </a:effectRef>
            <a:fontRef idx="minor">
              <a:schemeClr val="lt1"/>
            </a:fontRef>
          </p:style>
          <p:txBody>
            <a:bodyPr lIns="0" tIns="0" rIns="0" bIns="0" rtlCol="0" anchor="t" anchorCtr="0"/>
            <a:lstStyle/>
            <a:p>
              <a:endParaRPr lang="en-US" sz="1600" dirty="0">
                <a:solidFill>
                  <a:srgbClr val="000000"/>
                </a:solidFill>
                <a:latin typeface="Symbol" charset="2"/>
                <a:cs typeface="Symbol" charset="2"/>
              </a:endParaRPr>
            </a:p>
          </p:txBody>
        </p:sp>
        <p:sp>
          <p:nvSpPr>
            <p:cNvPr id="15" name="TextBox 14"/>
            <p:cNvSpPr txBox="1"/>
            <p:nvPr/>
          </p:nvSpPr>
          <p:spPr>
            <a:xfrm>
              <a:off x="1853046" y="2395444"/>
              <a:ext cx="607859" cy="338554"/>
            </a:xfrm>
            <a:prstGeom prst="rect">
              <a:avLst/>
            </a:prstGeom>
            <a:noFill/>
          </p:spPr>
          <p:txBody>
            <a:bodyPr wrap="none" rtlCol="0">
              <a:spAutoFit/>
            </a:bodyPr>
            <a:lstStyle/>
            <a:p>
              <a:r>
                <a:rPr lang="en-US" sz="1600" dirty="0">
                  <a:latin typeface="Bradley Hand ITC TT-Bold"/>
                  <a:cs typeface="Bradley Hand ITC TT-Bold"/>
                </a:rPr>
                <a:t>f</a:t>
              </a:r>
              <a:r>
                <a:rPr lang="en-US" sz="1600" baseline="-25000" dirty="0" smtClean="0">
                  <a:latin typeface="Bradley Hand ITC TT-Bold"/>
                  <a:cs typeface="Bradley Hand ITC TT-Bold"/>
                </a:rPr>
                <a:t>0</a:t>
              </a:r>
              <a:r>
                <a:rPr lang="en-US" sz="1600" dirty="0" smtClean="0">
                  <a:latin typeface="Bradley Hand ITC TT-Bold"/>
                  <a:cs typeface="Bradley Hand ITC TT-Bold"/>
                </a:rPr>
                <a:t>,f</a:t>
              </a:r>
              <a:r>
                <a:rPr lang="en-US" sz="1600" baseline="-25000" dirty="0" smtClean="0">
                  <a:latin typeface="Bradley Hand ITC TT-Bold"/>
                  <a:cs typeface="Bradley Hand ITC TT-Bold"/>
                </a:rPr>
                <a:t>0</a:t>
              </a:r>
              <a:r>
                <a:rPr lang="en-US" sz="1600" dirty="0" smtClean="0">
                  <a:latin typeface="Bradley Hand ITC TT-Bold"/>
                  <a:cs typeface="Bradley Hand ITC TT-Bold"/>
                </a:rPr>
                <a:t>’</a:t>
              </a:r>
              <a:endParaRPr lang="en-US" sz="1600" dirty="0">
                <a:latin typeface="Bradley Hand ITC TT-Bold"/>
                <a:cs typeface="Bradley Hand ITC TT-Bold"/>
              </a:endParaRPr>
            </a:p>
          </p:txBody>
        </p:sp>
        <p:sp>
          <p:nvSpPr>
            <p:cNvPr id="16" name="Oval 15"/>
            <p:cNvSpPr/>
            <p:nvPr/>
          </p:nvSpPr>
          <p:spPr>
            <a:xfrm>
              <a:off x="2572907" y="2435587"/>
              <a:ext cx="360000" cy="360000"/>
            </a:xfrm>
            <a:prstGeom prst="ellipse">
              <a:avLst/>
            </a:prstGeom>
            <a:solidFill>
              <a:srgbClr val="BAFFFF"/>
            </a:solidFill>
            <a:ln w="19050" cmpd="sng">
              <a:solidFill>
                <a:srgbClr val="CE0000"/>
              </a:solidFill>
            </a:ln>
          </p:spPr>
          <p:style>
            <a:lnRef idx="1">
              <a:schemeClr val="accent1"/>
            </a:lnRef>
            <a:fillRef idx="3">
              <a:schemeClr val="accent1"/>
            </a:fillRef>
            <a:effectRef idx="2">
              <a:schemeClr val="accent1"/>
            </a:effectRef>
            <a:fontRef idx="minor">
              <a:schemeClr val="lt1"/>
            </a:fontRef>
          </p:style>
          <p:txBody>
            <a:bodyPr lIns="0" tIns="0" rIns="0" bIns="0" rtlCol="0" anchor="t" anchorCtr="0"/>
            <a:lstStyle/>
            <a:p>
              <a:endParaRPr lang="en-US" sz="1600" dirty="0">
                <a:solidFill>
                  <a:srgbClr val="000000"/>
                </a:solidFill>
                <a:latin typeface="Symbol" charset="2"/>
                <a:cs typeface="Symbol" charset="2"/>
              </a:endParaRPr>
            </a:p>
          </p:txBody>
        </p:sp>
        <p:sp>
          <p:nvSpPr>
            <p:cNvPr id="17" name="TextBox 16"/>
            <p:cNvSpPr txBox="1"/>
            <p:nvPr/>
          </p:nvSpPr>
          <p:spPr>
            <a:xfrm>
              <a:off x="2531521" y="2399235"/>
              <a:ext cx="428322" cy="338554"/>
            </a:xfrm>
            <a:prstGeom prst="rect">
              <a:avLst/>
            </a:prstGeom>
            <a:noFill/>
          </p:spPr>
          <p:txBody>
            <a:bodyPr wrap="none" rtlCol="0">
              <a:spAutoFit/>
            </a:bodyPr>
            <a:lstStyle/>
            <a:p>
              <a:r>
                <a:rPr lang="en-US" sz="1600" dirty="0" smtClean="0">
                  <a:latin typeface="Bradley Hand ITC TT-Bold"/>
                  <a:cs typeface="Bradley Hand ITC TT-Bold"/>
                </a:rPr>
                <a:t>a</a:t>
              </a:r>
              <a:r>
                <a:rPr lang="en-US" sz="1600" baseline="-25000" dirty="0" smtClean="0">
                  <a:latin typeface="Bradley Hand ITC TT-Bold"/>
                  <a:cs typeface="Bradley Hand ITC TT-Bold"/>
                </a:rPr>
                <a:t>0</a:t>
              </a:r>
              <a:r>
                <a:rPr lang="en-US" sz="1600" baseline="30000" dirty="0" smtClean="0">
                  <a:latin typeface="Bradley Hand ITC TT-Bold"/>
                  <a:cs typeface="Bradley Hand ITC TT-Bold"/>
                </a:rPr>
                <a:t>-</a:t>
              </a:r>
              <a:endParaRPr lang="en-US" sz="1600" baseline="30000" dirty="0">
                <a:latin typeface="Bradley Hand ITC TT-Bold"/>
                <a:cs typeface="Bradley Hand ITC TT-Bold"/>
              </a:endParaRPr>
            </a:p>
          </p:txBody>
        </p:sp>
        <p:sp>
          <p:nvSpPr>
            <p:cNvPr id="18" name="Oval 17"/>
            <p:cNvSpPr/>
            <p:nvPr/>
          </p:nvSpPr>
          <p:spPr>
            <a:xfrm>
              <a:off x="1385818" y="1738186"/>
              <a:ext cx="360000" cy="360000"/>
            </a:xfrm>
            <a:prstGeom prst="ellipse">
              <a:avLst/>
            </a:prstGeom>
            <a:solidFill>
              <a:srgbClr val="BAFFFF"/>
            </a:solidFill>
            <a:ln w="19050" cmpd="sng">
              <a:solidFill>
                <a:srgbClr val="CE0000"/>
              </a:solidFill>
            </a:ln>
          </p:spPr>
          <p:style>
            <a:lnRef idx="1">
              <a:schemeClr val="accent1"/>
            </a:lnRef>
            <a:fillRef idx="3">
              <a:schemeClr val="accent1"/>
            </a:fillRef>
            <a:effectRef idx="2">
              <a:schemeClr val="accent1"/>
            </a:effectRef>
            <a:fontRef idx="minor">
              <a:schemeClr val="lt1"/>
            </a:fontRef>
          </p:style>
          <p:txBody>
            <a:bodyPr lIns="0" tIns="0" rIns="0" bIns="0" rtlCol="0" anchor="t" anchorCtr="0"/>
            <a:lstStyle/>
            <a:p>
              <a:endParaRPr lang="en-US" sz="1400" dirty="0">
                <a:solidFill>
                  <a:srgbClr val="000000"/>
                </a:solidFill>
                <a:latin typeface="Symbol" charset="2"/>
                <a:cs typeface="Symbol" charset="2"/>
              </a:endParaRPr>
            </a:p>
          </p:txBody>
        </p:sp>
        <p:sp>
          <p:nvSpPr>
            <p:cNvPr id="19" name="Oval 18"/>
            <p:cNvSpPr/>
            <p:nvPr/>
          </p:nvSpPr>
          <p:spPr>
            <a:xfrm>
              <a:off x="2171521" y="1738186"/>
              <a:ext cx="360000" cy="360000"/>
            </a:xfrm>
            <a:prstGeom prst="ellipse">
              <a:avLst/>
            </a:prstGeom>
            <a:solidFill>
              <a:srgbClr val="BAFFFF"/>
            </a:solidFill>
            <a:ln w="19050" cmpd="sng">
              <a:solidFill>
                <a:srgbClr val="CE0000"/>
              </a:solidFill>
            </a:ln>
          </p:spPr>
          <p:style>
            <a:lnRef idx="1">
              <a:schemeClr val="accent1"/>
            </a:lnRef>
            <a:fillRef idx="3">
              <a:schemeClr val="accent1"/>
            </a:fillRef>
            <a:effectRef idx="2">
              <a:schemeClr val="accent1"/>
            </a:effectRef>
            <a:fontRef idx="minor">
              <a:schemeClr val="lt1"/>
            </a:fontRef>
          </p:style>
          <p:txBody>
            <a:bodyPr lIns="0" tIns="0" rIns="0" bIns="0" rtlCol="0" anchor="t" anchorCtr="0"/>
            <a:lstStyle/>
            <a:p>
              <a:endParaRPr lang="en-US" sz="1400" dirty="0">
                <a:solidFill>
                  <a:srgbClr val="000000"/>
                </a:solidFill>
                <a:latin typeface="Symbol" charset="2"/>
                <a:cs typeface="Symbol" charset="2"/>
              </a:endParaRPr>
            </a:p>
          </p:txBody>
        </p:sp>
        <p:sp>
          <p:nvSpPr>
            <p:cNvPr id="20" name="TextBox 19"/>
            <p:cNvSpPr txBox="1"/>
            <p:nvPr/>
          </p:nvSpPr>
          <p:spPr>
            <a:xfrm>
              <a:off x="1322131" y="1719102"/>
              <a:ext cx="530915" cy="338554"/>
            </a:xfrm>
            <a:prstGeom prst="rect">
              <a:avLst/>
            </a:prstGeom>
            <a:noFill/>
          </p:spPr>
          <p:txBody>
            <a:bodyPr wrap="none" rtlCol="0">
              <a:spAutoFit/>
            </a:bodyPr>
            <a:lstStyle/>
            <a:p>
              <a:r>
                <a:rPr lang="en-US" sz="1600" dirty="0" smtClean="0">
                  <a:latin typeface="Bradley Hand ITC TT-Bold"/>
                  <a:cs typeface="Bradley Hand ITC TT-Bold"/>
                </a:rPr>
                <a:t>K*</a:t>
              </a:r>
              <a:r>
                <a:rPr lang="en-US" sz="1600" baseline="30000" dirty="0" smtClean="0">
                  <a:latin typeface="Bradley Hand ITC TT-Bold"/>
                  <a:cs typeface="Bradley Hand ITC TT-Bold"/>
                </a:rPr>
                <a:t>0</a:t>
              </a:r>
              <a:endParaRPr lang="en-US" sz="1600" baseline="30000" dirty="0">
                <a:latin typeface="Bradley Hand ITC TT-Bold"/>
                <a:cs typeface="Bradley Hand ITC TT-Bold"/>
              </a:endParaRPr>
            </a:p>
          </p:txBody>
        </p:sp>
        <p:sp>
          <p:nvSpPr>
            <p:cNvPr id="21" name="TextBox 20"/>
            <p:cNvSpPr txBox="1"/>
            <p:nvPr/>
          </p:nvSpPr>
          <p:spPr>
            <a:xfrm>
              <a:off x="2136682" y="1728011"/>
              <a:ext cx="566991" cy="338554"/>
            </a:xfrm>
            <a:prstGeom prst="rect">
              <a:avLst/>
            </a:prstGeom>
            <a:noFill/>
          </p:spPr>
          <p:txBody>
            <a:bodyPr wrap="none" rtlCol="0">
              <a:spAutoFit/>
            </a:bodyPr>
            <a:lstStyle/>
            <a:p>
              <a:r>
                <a:rPr lang="en-US" sz="1600" dirty="0" smtClean="0">
                  <a:latin typeface="Bradley Hand ITC TT-Bold"/>
                  <a:cs typeface="Bradley Hand ITC TT-Bold"/>
                </a:rPr>
                <a:t>K*</a:t>
              </a:r>
              <a:r>
                <a:rPr lang="en-US" sz="1600" baseline="30000" dirty="0">
                  <a:latin typeface="Bradley Hand ITC TT-Bold"/>
                  <a:cs typeface="Bradley Hand ITC TT-Bold"/>
                </a:rPr>
                <a:t>+</a:t>
              </a:r>
            </a:p>
          </p:txBody>
        </p:sp>
        <p:sp>
          <p:nvSpPr>
            <p:cNvPr id="22" name="TextBox 21"/>
            <p:cNvSpPr txBox="1"/>
            <p:nvPr/>
          </p:nvSpPr>
          <p:spPr>
            <a:xfrm>
              <a:off x="1336234" y="3067963"/>
              <a:ext cx="505267" cy="338554"/>
            </a:xfrm>
            <a:prstGeom prst="rect">
              <a:avLst/>
            </a:prstGeom>
            <a:noFill/>
          </p:spPr>
          <p:txBody>
            <a:bodyPr wrap="none" rtlCol="0">
              <a:spAutoFit/>
            </a:bodyPr>
            <a:lstStyle/>
            <a:p>
              <a:r>
                <a:rPr lang="en-US" sz="1600" dirty="0" smtClean="0">
                  <a:latin typeface="Bradley Hand ITC TT-Bold"/>
                  <a:cs typeface="Bradley Hand ITC TT-Bold"/>
                </a:rPr>
                <a:t>K*</a:t>
              </a:r>
              <a:r>
                <a:rPr lang="en-US" sz="1600" baseline="30000" dirty="0">
                  <a:latin typeface="Bradley Hand ITC TT-Bold"/>
                  <a:cs typeface="Bradley Hand ITC TT-Bold"/>
                </a:rPr>
                <a:t>-</a:t>
              </a:r>
            </a:p>
          </p:txBody>
        </p:sp>
        <p:sp>
          <p:nvSpPr>
            <p:cNvPr id="23" name="TextBox 22"/>
            <p:cNvSpPr txBox="1"/>
            <p:nvPr/>
          </p:nvSpPr>
          <p:spPr>
            <a:xfrm>
              <a:off x="2106986" y="3065741"/>
              <a:ext cx="530915" cy="338554"/>
            </a:xfrm>
            <a:prstGeom prst="rect">
              <a:avLst/>
            </a:prstGeom>
            <a:noFill/>
          </p:spPr>
          <p:txBody>
            <a:bodyPr wrap="none" rtlCol="0">
              <a:spAutoFit/>
            </a:bodyPr>
            <a:lstStyle/>
            <a:p>
              <a:r>
                <a:rPr lang="en-US" sz="1600" dirty="0" smtClean="0">
                  <a:latin typeface="Bradley Hand ITC TT-Bold"/>
                  <a:cs typeface="Bradley Hand ITC TT-Bold"/>
                </a:rPr>
                <a:t>K*</a:t>
              </a:r>
              <a:r>
                <a:rPr lang="en-US" sz="1600" baseline="30000" dirty="0" smtClean="0">
                  <a:latin typeface="Bradley Hand ITC TT-Bold"/>
                  <a:cs typeface="Bradley Hand ITC TT-Bold"/>
                </a:rPr>
                <a:t>0</a:t>
              </a:r>
              <a:endParaRPr lang="en-US" sz="1600" baseline="30000" dirty="0">
                <a:latin typeface="Bradley Hand ITC TT-Bold"/>
                <a:cs typeface="Bradley Hand ITC TT-Bold"/>
              </a:endParaRPr>
            </a:p>
          </p:txBody>
        </p:sp>
        <p:cxnSp>
          <p:nvCxnSpPr>
            <p:cNvPr id="24" name="Straight Connector 23"/>
            <p:cNvCxnSpPr/>
            <p:nvPr/>
          </p:nvCxnSpPr>
          <p:spPr>
            <a:xfrm>
              <a:off x="2221462" y="3183412"/>
              <a:ext cx="111280"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26" name="Straight Arrow Connector 25"/>
          <p:cNvCxnSpPr/>
          <p:nvPr/>
        </p:nvCxnSpPr>
        <p:spPr>
          <a:xfrm>
            <a:off x="533745" y="6287114"/>
            <a:ext cx="3787749"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674673" y="3280113"/>
            <a:ext cx="0" cy="313965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rot="16200000">
            <a:off x="-161425" y="3768818"/>
            <a:ext cx="1309260" cy="341531"/>
          </a:xfrm>
          <a:prstGeom prst="rect">
            <a:avLst/>
          </a:prstGeom>
          <a:noFill/>
        </p:spPr>
        <p:txBody>
          <a:bodyPr wrap="none" rtlCol="0">
            <a:spAutoFit/>
          </a:bodyPr>
          <a:lstStyle/>
          <a:p>
            <a:r>
              <a:rPr lang="en-US" dirty="0" smtClean="0">
                <a:latin typeface="Bradley Hand ITC TT-Bold"/>
                <a:cs typeface="Bradley Hand ITC TT-Bold"/>
              </a:rPr>
              <a:t> mass (MeV)</a:t>
            </a:r>
          </a:p>
        </p:txBody>
      </p:sp>
      <p:sp>
        <p:nvSpPr>
          <p:cNvPr id="29" name="Rectangle 28"/>
          <p:cNvSpPr/>
          <p:nvPr/>
        </p:nvSpPr>
        <p:spPr>
          <a:xfrm>
            <a:off x="1096157" y="6063845"/>
            <a:ext cx="429676" cy="55090"/>
          </a:xfrm>
          <a:prstGeom prst="rect">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990499" y="5809496"/>
            <a:ext cx="645682" cy="246294"/>
          </a:xfrm>
          <a:prstGeom prst="rect">
            <a:avLst/>
          </a:prstGeom>
        </p:spPr>
        <p:txBody>
          <a:bodyPr wrap="none">
            <a:spAutoFit/>
          </a:bodyPr>
          <a:lstStyle/>
          <a:p>
            <a:r>
              <a:rPr lang="en-US" sz="1200" dirty="0">
                <a:latin typeface="Bradley Hand ITC TT-Bold"/>
                <a:cs typeface="Bradley Hand ITC TT-Bold"/>
              </a:rPr>
              <a:t>f</a:t>
            </a:r>
            <a:r>
              <a:rPr lang="en-US" sz="1200" baseline="-25000" dirty="0" smtClean="0">
                <a:latin typeface="Bradley Hand ITC TT-Bold"/>
                <a:cs typeface="Bradley Hand ITC TT-Bold"/>
              </a:rPr>
              <a:t>0</a:t>
            </a:r>
            <a:r>
              <a:rPr lang="en-US" sz="1200" dirty="0" smtClean="0">
                <a:latin typeface="Bradley Hand ITC TT-Bold"/>
                <a:cs typeface="Bradley Hand ITC TT-Bold"/>
              </a:rPr>
              <a:t>(600)</a:t>
            </a:r>
            <a:endParaRPr lang="en-US" sz="1200" dirty="0"/>
          </a:p>
        </p:txBody>
      </p:sp>
      <p:sp>
        <p:nvSpPr>
          <p:cNvPr id="31" name="Rectangle 30"/>
          <p:cNvSpPr/>
          <p:nvPr/>
        </p:nvSpPr>
        <p:spPr>
          <a:xfrm>
            <a:off x="1096157" y="5409752"/>
            <a:ext cx="429676" cy="55090"/>
          </a:xfrm>
          <a:prstGeom prst="rect">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990499" y="5157667"/>
            <a:ext cx="635578" cy="246294"/>
          </a:xfrm>
          <a:prstGeom prst="rect">
            <a:avLst/>
          </a:prstGeom>
        </p:spPr>
        <p:txBody>
          <a:bodyPr wrap="none">
            <a:spAutoFit/>
          </a:bodyPr>
          <a:lstStyle/>
          <a:p>
            <a:r>
              <a:rPr lang="en-US" sz="1200" dirty="0">
                <a:latin typeface="Bradley Hand ITC TT-Bold"/>
                <a:cs typeface="Bradley Hand ITC TT-Bold"/>
              </a:rPr>
              <a:t>f</a:t>
            </a:r>
            <a:r>
              <a:rPr lang="en-US" sz="1200" baseline="-25000" dirty="0" smtClean="0">
                <a:latin typeface="Bradley Hand ITC TT-Bold"/>
                <a:cs typeface="Bradley Hand ITC TT-Bold"/>
              </a:rPr>
              <a:t>0</a:t>
            </a:r>
            <a:r>
              <a:rPr lang="en-US" sz="1200" dirty="0" smtClean="0">
                <a:latin typeface="Bradley Hand ITC TT-Bold"/>
                <a:cs typeface="Bradley Hand ITC TT-Bold"/>
              </a:rPr>
              <a:t>(980)</a:t>
            </a:r>
            <a:endParaRPr lang="en-US" sz="1200" dirty="0"/>
          </a:p>
        </p:txBody>
      </p:sp>
      <p:sp>
        <p:nvSpPr>
          <p:cNvPr id="33" name="Rectangle 32"/>
          <p:cNvSpPr/>
          <p:nvPr/>
        </p:nvSpPr>
        <p:spPr>
          <a:xfrm>
            <a:off x="2865296" y="4644772"/>
            <a:ext cx="429676" cy="55090"/>
          </a:xfrm>
          <a:prstGeom prst="rect">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2768403" y="4401280"/>
            <a:ext cx="754875" cy="246294"/>
          </a:xfrm>
          <a:prstGeom prst="rect">
            <a:avLst/>
          </a:prstGeom>
        </p:spPr>
        <p:txBody>
          <a:bodyPr wrap="none">
            <a:spAutoFit/>
          </a:bodyPr>
          <a:lstStyle/>
          <a:p>
            <a:r>
              <a:rPr lang="en-US" sz="1200" dirty="0">
                <a:latin typeface="Bradley Hand ITC TT-Bold"/>
                <a:cs typeface="Bradley Hand ITC TT-Bold"/>
              </a:rPr>
              <a:t>a</a:t>
            </a:r>
            <a:r>
              <a:rPr lang="en-US" sz="1200" baseline="-25000" dirty="0" smtClean="0">
                <a:latin typeface="Bradley Hand ITC TT-Bold"/>
                <a:cs typeface="Bradley Hand ITC TT-Bold"/>
              </a:rPr>
              <a:t>0</a:t>
            </a:r>
            <a:r>
              <a:rPr lang="en-US" sz="1200" dirty="0" smtClean="0">
                <a:latin typeface="Bradley Hand ITC TT-Bold"/>
                <a:cs typeface="Bradley Hand ITC TT-Bold"/>
              </a:rPr>
              <a:t>(1450)</a:t>
            </a:r>
            <a:endParaRPr lang="en-US" sz="1200" dirty="0"/>
          </a:p>
        </p:txBody>
      </p:sp>
      <p:sp>
        <p:nvSpPr>
          <p:cNvPr id="35" name="Rectangle 34"/>
          <p:cNvSpPr/>
          <p:nvPr/>
        </p:nvSpPr>
        <p:spPr>
          <a:xfrm>
            <a:off x="2865296" y="5409881"/>
            <a:ext cx="429676" cy="55090"/>
          </a:xfrm>
          <a:prstGeom prst="rect">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2768403" y="5165865"/>
            <a:ext cx="662094" cy="246294"/>
          </a:xfrm>
          <a:prstGeom prst="rect">
            <a:avLst/>
          </a:prstGeom>
        </p:spPr>
        <p:txBody>
          <a:bodyPr wrap="none">
            <a:spAutoFit/>
          </a:bodyPr>
          <a:lstStyle/>
          <a:p>
            <a:r>
              <a:rPr lang="en-US" sz="1200" dirty="0" smtClean="0">
                <a:latin typeface="Bradley Hand ITC TT-Bold"/>
                <a:cs typeface="Bradley Hand ITC TT-Bold"/>
              </a:rPr>
              <a:t>a</a:t>
            </a:r>
            <a:r>
              <a:rPr lang="en-US" sz="1200" baseline="-25000" dirty="0" smtClean="0">
                <a:latin typeface="Bradley Hand ITC TT-Bold"/>
                <a:cs typeface="Bradley Hand ITC TT-Bold"/>
              </a:rPr>
              <a:t>0</a:t>
            </a:r>
            <a:r>
              <a:rPr lang="en-US" sz="1200" dirty="0" smtClean="0">
                <a:latin typeface="Bradley Hand ITC TT-Bold"/>
                <a:cs typeface="Bradley Hand ITC TT-Bold"/>
              </a:rPr>
              <a:t>(980)</a:t>
            </a:r>
            <a:endParaRPr lang="en-US" sz="1200" dirty="0"/>
          </a:p>
        </p:txBody>
      </p:sp>
      <p:sp>
        <p:nvSpPr>
          <p:cNvPr id="37" name="Rectangle 36"/>
          <p:cNvSpPr/>
          <p:nvPr/>
        </p:nvSpPr>
        <p:spPr>
          <a:xfrm>
            <a:off x="1971994" y="4661625"/>
            <a:ext cx="429676" cy="55090"/>
          </a:xfrm>
          <a:prstGeom prst="rect">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875101" y="4426560"/>
            <a:ext cx="803307" cy="246294"/>
          </a:xfrm>
          <a:prstGeom prst="rect">
            <a:avLst/>
          </a:prstGeom>
        </p:spPr>
        <p:txBody>
          <a:bodyPr wrap="none">
            <a:spAutoFit/>
          </a:bodyPr>
          <a:lstStyle/>
          <a:p>
            <a:r>
              <a:rPr lang="en-US" sz="1200" dirty="0" smtClean="0">
                <a:latin typeface="Bradley Hand ITC TT-Bold"/>
                <a:cs typeface="Bradley Hand ITC TT-Bold"/>
              </a:rPr>
              <a:t>K*(1430)</a:t>
            </a:r>
            <a:endParaRPr lang="en-US" sz="1200" dirty="0"/>
          </a:p>
        </p:txBody>
      </p:sp>
      <p:sp>
        <p:nvSpPr>
          <p:cNvPr id="39" name="Rectangle 38"/>
          <p:cNvSpPr/>
          <p:nvPr/>
        </p:nvSpPr>
        <p:spPr>
          <a:xfrm>
            <a:off x="1971994" y="3779795"/>
            <a:ext cx="429676" cy="55090"/>
          </a:xfrm>
          <a:prstGeom prst="rect">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1875101" y="3544730"/>
            <a:ext cx="792348" cy="246294"/>
          </a:xfrm>
          <a:prstGeom prst="rect">
            <a:avLst/>
          </a:prstGeom>
        </p:spPr>
        <p:txBody>
          <a:bodyPr wrap="none">
            <a:spAutoFit/>
          </a:bodyPr>
          <a:lstStyle/>
          <a:p>
            <a:r>
              <a:rPr lang="en-US" sz="1200" dirty="0" smtClean="0">
                <a:latin typeface="Bradley Hand ITC TT-Bold"/>
                <a:cs typeface="Bradley Hand ITC TT-Bold"/>
              </a:rPr>
              <a:t>K*(1950)</a:t>
            </a:r>
            <a:endParaRPr lang="en-US" sz="1200" dirty="0"/>
          </a:p>
        </p:txBody>
      </p:sp>
      <p:sp>
        <p:nvSpPr>
          <p:cNvPr id="41" name="Rectangle 40"/>
          <p:cNvSpPr/>
          <p:nvPr/>
        </p:nvSpPr>
        <p:spPr>
          <a:xfrm>
            <a:off x="1096157" y="4756847"/>
            <a:ext cx="429676" cy="55090"/>
          </a:xfrm>
          <a:prstGeom prst="rect">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990499" y="4504762"/>
            <a:ext cx="735191" cy="246294"/>
          </a:xfrm>
          <a:prstGeom prst="rect">
            <a:avLst/>
          </a:prstGeom>
        </p:spPr>
        <p:txBody>
          <a:bodyPr wrap="none">
            <a:spAutoFit/>
          </a:bodyPr>
          <a:lstStyle/>
          <a:p>
            <a:r>
              <a:rPr lang="en-US" sz="1200" dirty="0">
                <a:latin typeface="Bradley Hand ITC TT-Bold"/>
                <a:cs typeface="Bradley Hand ITC TT-Bold"/>
              </a:rPr>
              <a:t>f</a:t>
            </a:r>
            <a:r>
              <a:rPr lang="en-US" sz="1200" baseline="-25000" dirty="0" smtClean="0">
                <a:latin typeface="Bradley Hand ITC TT-Bold"/>
                <a:cs typeface="Bradley Hand ITC TT-Bold"/>
              </a:rPr>
              <a:t>0</a:t>
            </a:r>
            <a:r>
              <a:rPr lang="en-US" sz="1200" dirty="0" smtClean="0">
                <a:latin typeface="Bradley Hand ITC TT-Bold"/>
                <a:cs typeface="Bradley Hand ITC TT-Bold"/>
              </a:rPr>
              <a:t>(1370)</a:t>
            </a:r>
            <a:endParaRPr lang="en-US" sz="1200" dirty="0"/>
          </a:p>
        </p:txBody>
      </p:sp>
      <p:sp>
        <p:nvSpPr>
          <p:cNvPr id="43" name="Rectangle 42"/>
          <p:cNvSpPr/>
          <p:nvPr/>
        </p:nvSpPr>
        <p:spPr>
          <a:xfrm>
            <a:off x="1096157" y="4542771"/>
            <a:ext cx="429676" cy="55090"/>
          </a:xfrm>
          <a:prstGeom prst="rect">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990499" y="4290686"/>
            <a:ext cx="716547" cy="246294"/>
          </a:xfrm>
          <a:prstGeom prst="rect">
            <a:avLst/>
          </a:prstGeom>
        </p:spPr>
        <p:txBody>
          <a:bodyPr wrap="none">
            <a:spAutoFit/>
          </a:bodyPr>
          <a:lstStyle/>
          <a:p>
            <a:r>
              <a:rPr lang="en-US" sz="1200" dirty="0">
                <a:latin typeface="Bradley Hand ITC TT-Bold"/>
                <a:cs typeface="Bradley Hand ITC TT-Bold"/>
              </a:rPr>
              <a:t>f</a:t>
            </a:r>
            <a:r>
              <a:rPr lang="en-US" sz="1200" baseline="-25000" dirty="0" smtClean="0">
                <a:latin typeface="Bradley Hand ITC TT-Bold"/>
                <a:cs typeface="Bradley Hand ITC TT-Bold"/>
              </a:rPr>
              <a:t>0</a:t>
            </a:r>
            <a:r>
              <a:rPr lang="en-US" sz="1200" dirty="0" smtClean="0">
                <a:latin typeface="Bradley Hand ITC TT-Bold"/>
                <a:cs typeface="Bradley Hand ITC TT-Bold"/>
              </a:rPr>
              <a:t>(1500)</a:t>
            </a:r>
            <a:endParaRPr lang="en-US" sz="1200" dirty="0"/>
          </a:p>
        </p:txBody>
      </p:sp>
      <p:sp>
        <p:nvSpPr>
          <p:cNvPr id="45" name="Rectangle 44"/>
          <p:cNvSpPr/>
          <p:nvPr/>
        </p:nvSpPr>
        <p:spPr>
          <a:xfrm>
            <a:off x="1096157" y="4167046"/>
            <a:ext cx="429676" cy="55090"/>
          </a:xfrm>
          <a:prstGeom prst="rect">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990499" y="3914961"/>
            <a:ext cx="724091" cy="246294"/>
          </a:xfrm>
          <a:prstGeom prst="rect">
            <a:avLst/>
          </a:prstGeom>
        </p:spPr>
        <p:txBody>
          <a:bodyPr wrap="none">
            <a:spAutoFit/>
          </a:bodyPr>
          <a:lstStyle/>
          <a:p>
            <a:r>
              <a:rPr lang="en-US" sz="1200" dirty="0">
                <a:latin typeface="Bradley Hand ITC TT-Bold"/>
                <a:cs typeface="Bradley Hand ITC TT-Bold"/>
              </a:rPr>
              <a:t>f</a:t>
            </a:r>
            <a:r>
              <a:rPr lang="en-US" sz="1200" baseline="-25000" dirty="0" smtClean="0">
                <a:latin typeface="Bradley Hand ITC TT-Bold"/>
                <a:cs typeface="Bradley Hand ITC TT-Bold"/>
              </a:rPr>
              <a:t>0</a:t>
            </a:r>
            <a:r>
              <a:rPr lang="en-US" sz="1200" dirty="0" smtClean="0">
                <a:latin typeface="Bradley Hand ITC TT-Bold"/>
                <a:cs typeface="Bradley Hand ITC TT-Bold"/>
              </a:rPr>
              <a:t>(1710)</a:t>
            </a:r>
            <a:endParaRPr lang="en-US" sz="1200" dirty="0"/>
          </a:p>
        </p:txBody>
      </p:sp>
      <p:sp>
        <p:nvSpPr>
          <p:cNvPr id="47" name="Rectangle 46"/>
          <p:cNvSpPr/>
          <p:nvPr/>
        </p:nvSpPr>
        <p:spPr>
          <a:xfrm>
            <a:off x="1096157" y="3703145"/>
            <a:ext cx="429676" cy="55090"/>
          </a:xfrm>
          <a:prstGeom prst="rect">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990499" y="3451060"/>
            <a:ext cx="721244" cy="246294"/>
          </a:xfrm>
          <a:prstGeom prst="rect">
            <a:avLst/>
          </a:prstGeom>
        </p:spPr>
        <p:txBody>
          <a:bodyPr wrap="none">
            <a:spAutoFit/>
          </a:bodyPr>
          <a:lstStyle/>
          <a:p>
            <a:r>
              <a:rPr lang="en-US" sz="1200" dirty="0">
                <a:latin typeface="Bradley Hand ITC TT-Bold"/>
                <a:cs typeface="Bradley Hand ITC TT-Bold"/>
              </a:rPr>
              <a:t>f</a:t>
            </a:r>
            <a:r>
              <a:rPr lang="en-US" sz="1200" baseline="-25000" dirty="0" smtClean="0">
                <a:latin typeface="Bradley Hand ITC TT-Bold"/>
                <a:cs typeface="Bradley Hand ITC TT-Bold"/>
              </a:rPr>
              <a:t>0</a:t>
            </a:r>
            <a:r>
              <a:rPr lang="en-US" sz="1200" dirty="0" smtClean="0">
                <a:latin typeface="Bradley Hand ITC TT-Bold"/>
                <a:cs typeface="Bradley Hand ITC TT-Bold"/>
              </a:rPr>
              <a:t>(2000)</a:t>
            </a:r>
            <a:endParaRPr lang="en-US" sz="1200" dirty="0"/>
          </a:p>
        </p:txBody>
      </p:sp>
      <p:sp>
        <p:nvSpPr>
          <p:cNvPr id="49" name="Rectangle 48"/>
          <p:cNvSpPr/>
          <p:nvPr/>
        </p:nvSpPr>
        <p:spPr>
          <a:xfrm>
            <a:off x="1971994" y="5712383"/>
            <a:ext cx="429676" cy="55090"/>
          </a:xfrm>
          <a:prstGeom prst="rect">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1875101" y="5477318"/>
            <a:ext cx="711379" cy="246294"/>
          </a:xfrm>
          <a:prstGeom prst="rect">
            <a:avLst/>
          </a:prstGeom>
        </p:spPr>
        <p:txBody>
          <a:bodyPr wrap="none">
            <a:spAutoFit/>
          </a:bodyPr>
          <a:lstStyle/>
          <a:p>
            <a:r>
              <a:rPr lang="en-US" sz="1200" dirty="0" smtClean="0">
                <a:latin typeface="Bradley Hand ITC TT-Bold"/>
                <a:cs typeface="Bradley Hand ITC TT-Bold"/>
              </a:rPr>
              <a:t>K*(800)</a:t>
            </a:r>
            <a:endParaRPr lang="en-US" sz="1200" dirty="0"/>
          </a:p>
        </p:txBody>
      </p:sp>
      <p:sp>
        <p:nvSpPr>
          <p:cNvPr id="52" name="TextBox 51"/>
          <p:cNvSpPr txBox="1"/>
          <p:nvPr/>
        </p:nvSpPr>
        <p:spPr>
          <a:xfrm>
            <a:off x="3474783" y="6226236"/>
            <a:ext cx="846711" cy="328392"/>
          </a:xfrm>
          <a:prstGeom prst="rect">
            <a:avLst/>
          </a:prstGeom>
          <a:noFill/>
        </p:spPr>
        <p:txBody>
          <a:bodyPr wrap="none" rtlCol="0">
            <a:spAutoFit/>
          </a:bodyPr>
          <a:lstStyle/>
          <a:p>
            <a:r>
              <a:rPr lang="en-US" dirty="0" err="1" smtClean="0">
                <a:latin typeface="Bradley Hand ITC TT-Bold"/>
                <a:cs typeface="Bradley Hand ITC TT-Bold"/>
              </a:rPr>
              <a:t>isospin</a:t>
            </a:r>
            <a:endParaRPr lang="en-US" dirty="0" smtClean="0">
              <a:latin typeface="Bradley Hand ITC TT-Bold"/>
              <a:cs typeface="Bradley Hand ITC TT-Bold"/>
            </a:endParaRPr>
          </a:p>
        </p:txBody>
      </p:sp>
      <p:sp>
        <p:nvSpPr>
          <p:cNvPr id="54" name="TextBox 53"/>
          <p:cNvSpPr txBox="1"/>
          <p:nvPr/>
        </p:nvSpPr>
        <p:spPr>
          <a:xfrm>
            <a:off x="514941" y="1431891"/>
            <a:ext cx="8229600" cy="707886"/>
          </a:xfrm>
          <a:prstGeom prst="rect">
            <a:avLst/>
          </a:prstGeom>
          <a:noFill/>
        </p:spPr>
        <p:txBody>
          <a:bodyPr wrap="square" rtlCol="0">
            <a:spAutoFit/>
          </a:bodyPr>
          <a:lstStyle/>
          <a:p>
            <a:r>
              <a:rPr lang="en-US" sz="2000" dirty="0" smtClean="0">
                <a:latin typeface="Gill Sans"/>
                <a:cs typeface="Gill Sans"/>
              </a:rPr>
              <a:t>Scalars are fundamental states because they represent the Higgs sector of strong interaction:</a:t>
            </a:r>
            <a:endParaRPr lang="en-US" sz="2000" dirty="0">
              <a:latin typeface="Gill Sans"/>
              <a:cs typeface="Gill Sans"/>
            </a:endParaRPr>
          </a:p>
        </p:txBody>
      </p:sp>
      <p:sp>
        <p:nvSpPr>
          <p:cNvPr id="55" name="TextBox 54"/>
          <p:cNvSpPr txBox="1"/>
          <p:nvPr/>
        </p:nvSpPr>
        <p:spPr>
          <a:xfrm>
            <a:off x="956406" y="2146308"/>
            <a:ext cx="3727961" cy="1200329"/>
          </a:xfrm>
          <a:prstGeom prst="rect">
            <a:avLst/>
          </a:prstGeom>
          <a:noFill/>
        </p:spPr>
        <p:txBody>
          <a:bodyPr wrap="square" rtlCol="0">
            <a:spAutoFit/>
          </a:bodyPr>
          <a:lstStyle/>
          <a:p>
            <a:pPr marL="263525" indent="-263525">
              <a:buFont typeface="Arial"/>
              <a:buChar char="•"/>
            </a:pPr>
            <a:r>
              <a:rPr lang="en-US" dirty="0" smtClean="0">
                <a:latin typeface="Gill Sans"/>
                <a:cs typeface="Gill Sans"/>
              </a:rPr>
              <a:t>same quantum numbers of the QCD vacuum </a:t>
            </a:r>
          </a:p>
          <a:p>
            <a:pPr marL="263525" indent="-263525">
              <a:buFont typeface="Arial"/>
              <a:buChar char="•"/>
            </a:pPr>
            <a:r>
              <a:rPr lang="en-US" dirty="0">
                <a:latin typeface="Gill Sans"/>
                <a:cs typeface="Gill Sans"/>
              </a:rPr>
              <a:t>r</a:t>
            </a:r>
            <a:r>
              <a:rPr lang="en-US" dirty="0" smtClean="0">
                <a:latin typeface="Gill Sans"/>
                <a:cs typeface="Gill Sans"/>
              </a:rPr>
              <a:t>esponsible for chiral symmetry breaking</a:t>
            </a:r>
            <a:endParaRPr lang="en-US" dirty="0">
              <a:latin typeface="Gill Sans"/>
              <a:cs typeface="Gill Sans"/>
            </a:endParaRPr>
          </a:p>
        </p:txBody>
      </p:sp>
      <p:sp>
        <p:nvSpPr>
          <p:cNvPr id="57" name="TextBox 56"/>
          <p:cNvSpPr txBox="1"/>
          <p:nvPr/>
        </p:nvSpPr>
        <p:spPr>
          <a:xfrm>
            <a:off x="956407" y="6220374"/>
            <a:ext cx="2566871" cy="369332"/>
          </a:xfrm>
          <a:prstGeom prst="rect">
            <a:avLst/>
          </a:prstGeom>
          <a:noFill/>
        </p:spPr>
        <p:txBody>
          <a:bodyPr wrap="none" rtlCol="0">
            <a:spAutoFit/>
          </a:bodyPr>
          <a:lstStyle/>
          <a:p>
            <a:r>
              <a:rPr lang="en-US" dirty="0" smtClean="0">
                <a:latin typeface="Bradley Hand ITC TT-Bold"/>
                <a:cs typeface="Bradley Hand ITC TT-Bold"/>
              </a:rPr>
              <a:t> I=0        I=1/2       I=1</a:t>
            </a:r>
            <a:endParaRPr lang="en-US" dirty="0">
              <a:latin typeface="Bradley Hand ITC TT-Bold"/>
              <a:cs typeface="Bradley Hand ITC TT-Bold"/>
            </a:endParaRPr>
          </a:p>
        </p:txBody>
      </p:sp>
      <p:grpSp>
        <p:nvGrpSpPr>
          <p:cNvPr id="61" name="Group 60"/>
          <p:cNvGrpSpPr/>
          <p:nvPr/>
        </p:nvGrpSpPr>
        <p:grpSpPr>
          <a:xfrm>
            <a:off x="956406" y="5124676"/>
            <a:ext cx="3091021" cy="1062041"/>
            <a:chOff x="956406" y="5124676"/>
            <a:chExt cx="3091021" cy="1062041"/>
          </a:xfrm>
        </p:grpSpPr>
        <p:sp>
          <p:nvSpPr>
            <p:cNvPr id="58" name="Rounded Rectangle 57"/>
            <p:cNvSpPr/>
            <p:nvPr/>
          </p:nvSpPr>
          <p:spPr>
            <a:xfrm>
              <a:off x="956406" y="5124676"/>
              <a:ext cx="2721769" cy="1062041"/>
            </a:xfrm>
            <a:prstGeom prst="roundRect">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3661681" y="5260702"/>
              <a:ext cx="385746" cy="707886"/>
            </a:xfrm>
            <a:prstGeom prst="rect">
              <a:avLst/>
            </a:prstGeom>
          </p:spPr>
          <p:txBody>
            <a:bodyPr wrap="none">
              <a:spAutoFit/>
            </a:bodyPr>
            <a:lstStyle/>
            <a:p>
              <a:r>
                <a:rPr lang="en-US" sz="4000" dirty="0" smtClean="0">
                  <a:solidFill>
                    <a:schemeClr val="accent1"/>
                  </a:solidFill>
                  <a:latin typeface="Bradley Hand ITC TT-Bold"/>
                  <a:cs typeface="Bradley Hand ITC TT-Bold"/>
                </a:rPr>
                <a:t>?</a:t>
              </a:r>
              <a:endParaRPr lang="en-US" sz="4000" dirty="0">
                <a:solidFill>
                  <a:schemeClr val="accent1"/>
                </a:solidFill>
              </a:endParaRPr>
            </a:p>
          </p:txBody>
        </p:sp>
      </p:grpSp>
      <p:grpSp>
        <p:nvGrpSpPr>
          <p:cNvPr id="62" name="Group 61"/>
          <p:cNvGrpSpPr/>
          <p:nvPr/>
        </p:nvGrpSpPr>
        <p:grpSpPr>
          <a:xfrm>
            <a:off x="946247" y="3917738"/>
            <a:ext cx="3091021" cy="1062041"/>
            <a:chOff x="956406" y="5124676"/>
            <a:chExt cx="3091021" cy="1062041"/>
          </a:xfrm>
        </p:grpSpPr>
        <p:sp>
          <p:nvSpPr>
            <p:cNvPr id="63" name="Rounded Rectangle 62"/>
            <p:cNvSpPr/>
            <p:nvPr/>
          </p:nvSpPr>
          <p:spPr>
            <a:xfrm>
              <a:off x="956406" y="5124676"/>
              <a:ext cx="2721769" cy="1062041"/>
            </a:xfrm>
            <a:prstGeom prst="roundRect">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p:cNvSpPr/>
            <p:nvPr/>
          </p:nvSpPr>
          <p:spPr>
            <a:xfrm>
              <a:off x="3661681" y="5260702"/>
              <a:ext cx="385746" cy="707886"/>
            </a:xfrm>
            <a:prstGeom prst="rect">
              <a:avLst/>
            </a:prstGeom>
          </p:spPr>
          <p:txBody>
            <a:bodyPr wrap="none">
              <a:spAutoFit/>
            </a:bodyPr>
            <a:lstStyle/>
            <a:p>
              <a:r>
                <a:rPr lang="en-US" sz="4000" dirty="0" smtClean="0">
                  <a:solidFill>
                    <a:schemeClr val="accent1"/>
                  </a:solidFill>
                  <a:latin typeface="Bradley Hand ITC TT-Bold"/>
                  <a:cs typeface="Bradley Hand ITC TT-Bold"/>
                </a:rPr>
                <a:t>?</a:t>
              </a:r>
              <a:endParaRPr lang="en-US" sz="4000" dirty="0">
                <a:solidFill>
                  <a:schemeClr val="accent1"/>
                </a:solidFill>
              </a:endParaRPr>
            </a:p>
          </p:txBody>
        </p:sp>
      </p:grpSp>
    </p:spTree>
    <p:extLst>
      <p:ext uri="{BB962C8B-B14F-4D97-AF65-F5344CB8AC3E}">
        <p14:creationId xmlns:p14="http://schemas.microsoft.com/office/powerpoint/2010/main" val="346138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3"/>
          <a:stretch>
            <a:fillRect/>
          </a:stretch>
        </p:blipFill>
        <p:spPr>
          <a:xfrm>
            <a:off x="82469" y="4006836"/>
            <a:ext cx="5408269" cy="2607856"/>
          </a:xfrm>
          <a:prstGeom prst="rect">
            <a:avLst/>
          </a:prstGeom>
        </p:spPr>
      </p:pic>
      <p:pic>
        <p:nvPicPr>
          <p:cNvPr id="29"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0738" y="3059902"/>
            <a:ext cx="3170451" cy="2050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457200" y="113584"/>
            <a:ext cx="8229600" cy="1143000"/>
          </a:xfrm>
        </p:spPr>
        <p:txBody>
          <a:bodyPr>
            <a:noAutofit/>
          </a:bodyPr>
          <a:lstStyle/>
          <a:p>
            <a:pPr algn="r"/>
            <a:r>
              <a:rPr lang="en-US" sz="5400" dirty="0" smtClean="0">
                <a:solidFill>
                  <a:srgbClr val="008000"/>
                </a:solidFill>
                <a:effectLst>
                  <a:reflection blurRad="6350" stA="55000" endA="300" endPos="45500" dir="5400000" sy="-100000" algn="bl" rotWithShape="0"/>
                </a:effectLst>
              </a:rPr>
              <a:t>The f</a:t>
            </a:r>
            <a:r>
              <a:rPr lang="en-US" sz="5400" baseline="-25000" dirty="0" smtClean="0">
                <a:solidFill>
                  <a:srgbClr val="008000"/>
                </a:solidFill>
                <a:effectLst>
                  <a:reflection blurRad="6350" stA="55000" endA="300" endPos="45500" dir="5400000" sy="-100000" algn="bl" rotWithShape="0"/>
                </a:effectLst>
              </a:rPr>
              <a:t>0</a:t>
            </a:r>
            <a:r>
              <a:rPr lang="en-US" sz="5400" dirty="0" smtClean="0">
                <a:solidFill>
                  <a:srgbClr val="008000"/>
                </a:solidFill>
                <a:effectLst>
                  <a:reflection blurRad="6350" stA="55000" endA="300" endPos="45500" dir="5400000" sy="-100000" algn="bl" rotWithShape="0"/>
                </a:effectLst>
              </a:rPr>
              <a:t>(980) meson</a:t>
            </a:r>
            <a:endParaRPr lang="en-US" sz="5400" dirty="0">
              <a:solidFill>
                <a:srgbClr val="008000"/>
              </a:solidFill>
              <a:effectLst>
                <a:reflection blurRad="6350" stA="55000" endA="300" endPos="45500" dir="5400000" sy="-100000" algn="bl" rotWithShape="0"/>
              </a:effectLst>
            </a:endParaRPr>
          </a:p>
        </p:txBody>
      </p:sp>
      <p:pic>
        <p:nvPicPr>
          <p:cNvPr id="14"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1345" y="1625705"/>
            <a:ext cx="3236321" cy="1504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2" name="Line 22"/>
          <p:cNvSpPr>
            <a:spLocks noChangeShapeType="1"/>
          </p:cNvSpPr>
          <p:nvPr/>
        </p:nvSpPr>
        <p:spPr bwMode="auto">
          <a:xfrm>
            <a:off x="6843220" y="2114001"/>
            <a:ext cx="445821" cy="192284"/>
          </a:xfrm>
          <a:prstGeom prst="line">
            <a:avLst/>
          </a:prstGeom>
          <a:noFill/>
          <a:ln w="9525">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3" name="Rectangle 23"/>
          <p:cNvSpPr>
            <a:spLocks noChangeArrowheads="1"/>
          </p:cNvSpPr>
          <p:nvPr/>
        </p:nvSpPr>
        <p:spPr bwMode="auto">
          <a:xfrm>
            <a:off x="5928821" y="1849085"/>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b="1" dirty="0">
                <a:solidFill>
                  <a:srgbClr val="FF0000"/>
                </a:solidFill>
                <a:latin typeface="Verdana" charset="0"/>
              </a:rPr>
              <a:t>f</a:t>
            </a:r>
            <a:r>
              <a:rPr lang="en-US" sz="1400" b="1" baseline="-25000" dirty="0">
                <a:solidFill>
                  <a:srgbClr val="FF0000"/>
                </a:solidFill>
                <a:latin typeface="Verdana" charset="0"/>
              </a:rPr>
              <a:t>0</a:t>
            </a:r>
            <a:r>
              <a:rPr lang="en-US" sz="1400" b="1" dirty="0">
                <a:solidFill>
                  <a:srgbClr val="FF0000"/>
                </a:solidFill>
                <a:latin typeface="Verdana" charset="0"/>
              </a:rPr>
              <a:t>(980)</a:t>
            </a:r>
          </a:p>
        </p:txBody>
      </p:sp>
      <p:sp>
        <p:nvSpPr>
          <p:cNvPr id="32" name="Rectangle 31"/>
          <p:cNvSpPr/>
          <p:nvPr/>
        </p:nvSpPr>
        <p:spPr>
          <a:xfrm rot="5400000">
            <a:off x="7650442" y="2517092"/>
            <a:ext cx="1986644" cy="253916"/>
          </a:xfrm>
          <a:prstGeom prst="rect">
            <a:avLst/>
          </a:prstGeom>
        </p:spPr>
        <p:txBody>
          <a:bodyPr wrap="square">
            <a:spAutoFit/>
          </a:bodyPr>
          <a:lstStyle/>
          <a:p>
            <a:r>
              <a:rPr lang="en-US" sz="1050" i="1" dirty="0" smtClean="0">
                <a:latin typeface="+mn-lt"/>
              </a:rPr>
              <a:t>CLAS, PRL </a:t>
            </a:r>
            <a:r>
              <a:rPr lang="en-US" sz="1050" i="1" dirty="0">
                <a:latin typeface="+mn-lt"/>
              </a:rPr>
              <a:t>102, </a:t>
            </a:r>
            <a:r>
              <a:rPr lang="en-US" sz="1050" i="1" dirty="0" smtClean="0">
                <a:latin typeface="+mn-lt"/>
              </a:rPr>
              <a:t>102001 (2009) </a:t>
            </a:r>
            <a:endParaRPr lang="en-US" sz="1050" i="1" dirty="0">
              <a:latin typeface="+mn-lt"/>
            </a:endParaRPr>
          </a:p>
        </p:txBody>
      </p:sp>
      <p:sp>
        <p:nvSpPr>
          <p:cNvPr id="3" name="TextBox 2"/>
          <p:cNvSpPr txBox="1"/>
          <p:nvPr/>
        </p:nvSpPr>
        <p:spPr>
          <a:xfrm>
            <a:off x="407407" y="1581524"/>
            <a:ext cx="4973938" cy="1323439"/>
          </a:xfrm>
          <a:prstGeom prst="rect">
            <a:avLst/>
          </a:prstGeom>
          <a:noFill/>
        </p:spPr>
        <p:txBody>
          <a:bodyPr wrap="square" rtlCol="0">
            <a:spAutoFit/>
          </a:bodyPr>
          <a:lstStyle/>
          <a:p>
            <a:r>
              <a:rPr lang="en-US" sz="1600" dirty="0" smtClean="0">
                <a:latin typeface="Gill Sans"/>
                <a:cs typeface="Gill Sans"/>
              </a:rPr>
              <a:t>The f</a:t>
            </a:r>
            <a:r>
              <a:rPr lang="en-US" sz="1600" baseline="-25000" dirty="0" smtClean="0">
                <a:latin typeface="Gill Sans"/>
                <a:cs typeface="Gill Sans"/>
              </a:rPr>
              <a:t>0</a:t>
            </a:r>
            <a:r>
              <a:rPr lang="en-US" sz="1600" dirty="0" smtClean="0">
                <a:latin typeface="Gill Sans"/>
                <a:cs typeface="Gill Sans"/>
              </a:rPr>
              <a:t>(980) is one of the lowest mass scalar and </a:t>
            </a:r>
            <a:r>
              <a:rPr lang="en-US" sz="1600" dirty="0" err="1" smtClean="0">
                <a:latin typeface="Gill Sans"/>
                <a:cs typeface="Gill Sans"/>
              </a:rPr>
              <a:t>isosinglet</a:t>
            </a:r>
            <a:r>
              <a:rPr lang="en-US" sz="1600" dirty="0" smtClean="0">
                <a:latin typeface="Gill Sans"/>
                <a:cs typeface="Gill Sans"/>
              </a:rPr>
              <a:t> candidate of the first nonet:</a:t>
            </a:r>
          </a:p>
          <a:p>
            <a:pPr marL="363538" indent="-363538"/>
            <a:r>
              <a:rPr lang="en-US" sz="1600" dirty="0" smtClean="0">
                <a:latin typeface="Wingdings"/>
                <a:ea typeface="Wingdings"/>
                <a:cs typeface="Wingdings"/>
                <a:sym typeface="Wingdings"/>
              </a:rPr>
              <a:t></a:t>
            </a:r>
            <a:r>
              <a:rPr lang="en-US" sz="1600" dirty="0">
                <a:latin typeface="Gill Sans"/>
                <a:cs typeface="Gill Sans"/>
                <a:sym typeface="Wingdings"/>
              </a:rPr>
              <a:t> </a:t>
            </a:r>
            <a:r>
              <a:rPr lang="en-US" sz="1600" dirty="0" smtClean="0">
                <a:latin typeface="Gill Sans"/>
                <a:cs typeface="Gill Sans"/>
              </a:rPr>
              <a:t>Unusual mas hierarchy of the multiplet (</a:t>
            </a:r>
            <a:r>
              <a:rPr lang="en-US" sz="1600" dirty="0">
                <a:latin typeface="Gill Sans"/>
                <a:cs typeface="Gill Sans"/>
              </a:rPr>
              <a:t>f</a:t>
            </a:r>
            <a:r>
              <a:rPr lang="en-US" sz="1600" baseline="-25000" dirty="0">
                <a:latin typeface="Gill Sans"/>
                <a:cs typeface="Gill Sans"/>
              </a:rPr>
              <a:t>0</a:t>
            </a:r>
            <a:r>
              <a:rPr lang="en-US" sz="1600" dirty="0">
                <a:latin typeface="Gill Sans"/>
                <a:cs typeface="Gill Sans"/>
              </a:rPr>
              <a:t>(980</a:t>
            </a:r>
            <a:r>
              <a:rPr lang="en-US" sz="1600" dirty="0" smtClean="0">
                <a:latin typeface="Gill Sans"/>
                <a:cs typeface="Gill Sans"/>
              </a:rPr>
              <a:t>) almost degenerate with a</a:t>
            </a:r>
            <a:r>
              <a:rPr lang="en-US" sz="1600" baseline="-25000" dirty="0" smtClean="0">
                <a:latin typeface="Gill Sans"/>
                <a:cs typeface="Gill Sans"/>
              </a:rPr>
              <a:t>0</a:t>
            </a:r>
            <a:r>
              <a:rPr lang="en-US" sz="1600" dirty="0">
                <a:latin typeface="Gill Sans"/>
                <a:cs typeface="Gill Sans"/>
              </a:rPr>
              <a:t>(980</a:t>
            </a:r>
            <a:r>
              <a:rPr lang="en-US" sz="1600" dirty="0" smtClean="0">
                <a:latin typeface="Gill Sans"/>
                <a:cs typeface="Gill Sans"/>
              </a:rPr>
              <a:t>)) and decays led to propose these states as TETRAQUARKs</a:t>
            </a:r>
            <a:endParaRPr lang="en-US" sz="1600" dirty="0">
              <a:latin typeface="Gill Sans"/>
              <a:cs typeface="Gill Sans"/>
            </a:endParaRPr>
          </a:p>
        </p:txBody>
      </p:sp>
      <p:sp>
        <p:nvSpPr>
          <p:cNvPr id="33" name="TextBox 32"/>
          <p:cNvSpPr txBox="1"/>
          <p:nvPr/>
        </p:nvSpPr>
        <p:spPr>
          <a:xfrm>
            <a:off x="467477" y="2964493"/>
            <a:ext cx="4973938" cy="830997"/>
          </a:xfrm>
          <a:prstGeom prst="rect">
            <a:avLst/>
          </a:prstGeom>
          <a:noFill/>
        </p:spPr>
        <p:txBody>
          <a:bodyPr wrap="square" rtlCol="0">
            <a:spAutoFit/>
          </a:bodyPr>
          <a:lstStyle/>
          <a:p>
            <a:r>
              <a:rPr lang="en-US" sz="1600" dirty="0" smtClean="0">
                <a:latin typeface="Gill Sans"/>
                <a:cs typeface="Gill Sans"/>
              </a:rPr>
              <a:t>Detailed measurement of the </a:t>
            </a:r>
            <a:r>
              <a:rPr lang="en-US" sz="1600" b="1" dirty="0" smtClean="0">
                <a:latin typeface="Gill Sans"/>
                <a:cs typeface="Gill Sans"/>
              </a:rPr>
              <a:t>S wave</a:t>
            </a:r>
            <a:r>
              <a:rPr lang="en-US" sz="1600" dirty="0" smtClean="0">
                <a:latin typeface="Gill Sans"/>
                <a:cs typeface="Gill Sans"/>
              </a:rPr>
              <a:t> around the resonance mass needed to determine the nature of this state</a:t>
            </a:r>
            <a:endParaRPr lang="en-US" sz="1600" dirty="0">
              <a:latin typeface="Gill Sans"/>
              <a:cs typeface="Gill Sans"/>
            </a:endParaRPr>
          </a:p>
        </p:txBody>
      </p:sp>
      <p:sp>
        <p:nvSpPr>
          <p:cNvPr id="34" name="Text Box 17"/>
          <p:cNvSpPr txBox="1">
            <a:spLocks noChangeArrowheads="1"/>
          </p:cNvSpPr>
          <p:nvPr/>
        </p:nvSpPr>
        <p:spPr bwMode="auto">
          <a:xfrm>
            <a:off x="7660210" y="1744669"/>
            <a:ext cx="84199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dirty="0" smtClean="0">
                <a:solidFill>
                  <a:srgbClr val="008000"/>
                </a:solidFill>
                <a:latin typeface="Verdana" charset="0"/>
              </a:rPr>
              <a:t>CLAS</a:t>
            </a:r>
            <a:endParaRPr lang="en-US" b="1" dirty="0">
              <a:solidFill>
                <a:srgbClr val="008000"/>
              </a:solidFill>
              <a:latin typeface="Verdana" charset="0"/>
            </a:endParaRPr>
          </a:p>
        </p:txBody>
      </p:sp>
      <p:sp>
        <p:nvSpPr>
          <p:cNvPr id="5" name="TextBox 4"/>
          <p:cNvSpPr txBox="1"/>
          <p:nvPr/>
        </p:nvSpPr>
        <p:spPr>
          <a:xfrm>
            <a:off x="6663677" y="3143347"/>
            <a:ext cx="1878975" cy="523220"/>
          </a:xfrm>
          <a:prstGeom prst="rect">
            <a:avLst/>
          </a:prstGeom>
          <a:noFill/>
        </p:spPr>
        <p:txBody>
          <a:bodyPr wrap="square" rtlCol="0">
            <a:spAutoFit/>
          </a:bodyPr>
          <a:lstStyle/>
          <a:p>
            <a:pPr algn="r"/>
            <a:r>
              <a:rPr lang="en-US" sz="1400" b="1" dirty="0" err="1">
                <a:solidFill>
                  <a:srgbClr val="FF0000"/>
                </a:solidFill>
                <a:latin typeface="Gill Sans"/>
                <a:cs typeface="Gill Sans"/>
              </a:rPr>
              <a:t>P</a:t>
            </a:r>
            <a:r>
              <a:rPr lang="en-US" sz="1400" b="1" dirty="0" err="1" smtClean="0">
                <a:solidFill>
                  <a:srgbClr val="FF0000"/>
                </a:solidFill>
                <a:latin typeface="Gill Sans"/>
                <a:cs typeface="Gill Sans"/>
              </a:rPr>
              <a:t>hotoproduction</a:t>
            </a:r>
            <a:r>
              <a:rPr lang="en-US" sz="1400" b="1" dirty="0" smtClean="0">
                <a:solidFill>
                  <a:srgbClr val="FF0000"/>
                </a:solidFill>
                <a:latin typeface="Gill Sans"/>
                <a:cs typeface="Gill Sans"/>
              </a:rPr>
              <a:t> cross section</a:t>
            </a:r>
            <a:endParaRPr lang="en-US" sz="1400" b="1" dirty="0">
              <a:solidFill>
                <a:srgbClr val="FF0000"/>
              </a:solidFill>
              <a:latin typeface="Gill Sans"/>
              <a:cs typeface="Gill Sans"/>
            </a:endParaRPr>
          </a:p>
        </p:txBody>
      </p:sp>
      <p:sp>
        <p:nvSpPr>
          <p:cNvPr id="36" name="Text Box 17"/>
          <p:cNvSpPr txBox="1">
            <a:spLocks noChangeArrowheads="1"/>
          </p:cNvSpPr>
          <p:nvPr/>
        </p:nvSpPr>
        <p:spPr bwMode="auto">
          <a:xfrm>
            <a:off x="609769" y="4151522"/>
            <a:ext cx="877389" cy="523220"/>
          </a:xfrm>
          <a:prstGeom prst="rect">
            <a:avLst/>
          </a:prstGeom>
          <a:solidFill>
            <a:srgbClr val="FFFFFF"/>
          </a:solidFill>
          <a:ln>
            <a:noFill/>
          </a:ln>
          <a:effectLst/>
          <a:extLst/>
        </p:spPr>
        <p:txBody>
          <a:bodyPr wrap="none">
            <a:spAutoFit/>
          </a:bodyPr>
          <a:lstStyle/>
          <a:p>
            <a:r>
              <a:rPr lang="en-US" sz="1400" b="1" dirty="0" smtClean="0">
                <a:solidFill>
                  <a:srgbClr val="008000"/>
                </a:solidFill>
                <a:latin typeface="Verdana" charset="0"/>
              </a:rPr>
              <a:t>BABAR</a:t>
            </a:r>
          </a:p>
          <a:p>
            <a:endParaRPr lang="en-US" sz="1400" b="1" dirty="0">
              <a:solidFill>
                <a:srgbClr val="008000"/>
              </a:solidFill>
              <a:latin typeface="Verdana" charset="0"/>
            </a:endParaRPr>
          </a:p>
        </p:txBody>
      </p:sp>
      <p:sp>
        <p:nvSpPr>
          <p:cNvPr id="37" name="Line 22"/>
          <p:cNvSpPr>
            <a:spLocks noChangeShapeType="1"/>
          </p:cNvSpPr>
          <p:nvPr/>
        </p:nvSpPr>
        <p:spPr bwMode="auto">
          <a:xfrm flipV="1">
            <a:off x="1581489" y="5258531"/>
            <a:ext cx="16495" cy="547882"/>
          </a:xfrm>
          <a:prstGeom prst="line">
            <a:avLst/>
          </a:prstGeom>
          <a:noFill/>
          <a:ln w="9525">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8" name="Rectangle 23"/>
          <p:cNvSpPr>
            <a:spLocks noChangeArrowheads="1"/>
          </p:cNvSpPr>
          <p:nvPr/>
        </p:nvSpPr>
        <p:spPr bwMode="auto">
          <a:xfrm>
            <a:off x="1206760" y="5817046"/>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b="1" dirty="0">
                <a:solidFill>
                  <a:srgbClr val="FF0000"/>
                </a:solidFill>
                <a:latin typeface="Verdana" charset="0"/>
              </a:rPr>
              <a:t>f</a:t>
            </a:r>
            <a:r>
              <a:rPr lang="en-US" sz="1400" b="1" baseline="-25000" dirty="0">
                <a:solidFill>
                  <a:srgbClr val="FF0000"/>
                </a:solidFill>
                <a:latin typeface="Verdana" charset="0"/>
              </a:rPr>
              <a:t>0</a:t>
            </a:r>
            <a:r>
              <a:rPr lang="en-US" sz="1400" b="1" dirty="0">
                <a:solidFill>
                  <a:srgbClr val="FF0000"/>
                </a:solidFill>
                <a:latin typeface="Verdana" charset="0"/>
              </a:rPr>
              <a:t>(980)</a:t>
            </a:r>
          </a:p>
        </p:txBody>
      </p:sp>
      <p:sp>
        <p:nvSpPr>
          <p:cNvPr id="40" name="TextBox 39"/>
          <p:cNvSpPr txBox="1"/>
          <p:nvPr/>
        </p:nvSpPr>
        <p:spPr>
          <a:xfrm>
            <a:off x="1933779" y="4197689"/>
            <a:ext cx="2041335" cy="523220"/>
          </a:xfrm>
          <a:prstGeom prst="rect">
            <a:avLst/>
          </a:prstGeom>
          <a:solidFill>
            <a:srgbClr val="FFFFFF"/>
          </a:solidFill>
        </p:spPr>
        <p:txBody>
          <a:bodyPr wrap="square" rtlCol="0">
            <a:spAutoFit/>
          </a:bodyPr>
          <a:lstStyle/>
          <a:p>
            <a:pPr algn="ctr"/>
            <a:r>
              <a:rPr lang="en-US" sz="1400" b="1" dirty="0" smtClean="0">
                <a:solidFill>
                  <a:srgbClr val="FF0000"/>
                </a:solidFill>
                <a:latin typeface="Gill Sans"/>
                <a:cs typeface="Gill Sans"/>
              </a:rPr>
              <a:t>S- wave amplitude and phase</a:t>
            </a:r>
            <a:endParaRPr lang="en-US" sz="1400" b="1" dirty="0">
              <a:solidFill>
                <a:srgbClr val="FF0000"/>
              </a:solidFill>
              <a:latin typeface="Gill Sans"/>
              <a:cs typeface="Gill Sans"/>
            </a:endParaRPr>
          </a:p>
        </p:txBody>
      </p:sp>
      <p:sp>
        <p:nvSpPr>
          <p:cNvPr id="41" name="Rectangle 40"/>
          <p:cNvSpPr/>
          <p:nvPr/>
        </p:nvSpPr>
        <p:spPr>
          <a:xfrm>
            <a:off x="5694645" y="5206248"/>
            <a:ext cx="2992155" cy="1077218"/>
          </a:xfrm>
          <a:prstGeom prst="rect">
            <a:avLst/>
          </a:prstGeom>
        </p:spPr>
        <p:txBody>
          <a:bodyPr wrap="square">
            <a:spAutoFit/>
          </a:bodyPr>
          <a:lstStyle/>
          <a:p>
            <a:r>
              <a:rPr lang="en-US" sz="1600" dirty="0" smtClean="0">
                <a:solidFill>
                  <a:srgbClr val="008000"/>
                </a:solidFill>
                <a:latin typeface="Gill Sans"/>
                <a:cs typeface="Gill Sans"/>
              </a:rPr>
              <a:t>High precision data from BES, KLOE, BABAR, CLAS and others now available can shed light on this puzzle</a:t>
            </a:r>
          </a:p>
        </p:txBody>
      </p:sp>
      <p:sp>
        <p:nvSpPr>
          <p:cNvPr id="42" name="Rectangle 41"/>
          <p:cNvSpPr/>
          <p:nvPr/>
        </p:nvSpPr>
        <p:spPr>
          <a:xfrm>
            <a:off x="3602936" y="3866595"/>
            <a:ext cx="1852443" cy="253916"/>
          </a:xfrm>
          <a:prstGeom prst="rect">
            <a:avLst/>
          </a:prstGeom>
        </p:spPr>
        <p:txBody>
          <a:bodyPr wrap="none">
            <a:spAutoFit/>
          </a:bodyPr>
          <a:lstStyle/>
          <a:p>
            <a:r>
              <a:rPr lang="en-US" sz="1050" i="1" dirty="0" smtClean="0">
                <a:solidFill>
                  <a:prstClr val="black"/>
                </a:solidFill>
              </a:rPr>
              <a:t>BABAR, PRD79, 032003 (2009)</a:t>
            </a:r>
            <a:endParaRPr lang="en-US" dirty="0"/>
          </a:p>
        </p:txBody>
      </p:sp>
    </p:spTree>
    <p:extLst>
      <p:ext uri="{BB962C8B-B14F-4D97-AF65-F5344CB8AC3E}">
        <p14:creationId xmlns:p14="http://schemas.microsoft.com/office/powerpoint/2010/main" val="942230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3584"/>
            <a:ext cx="8229600" cy="1143000"/>
          </a:xfrm>
        </p:spPr>
        <p:txBody>
          <a:bodyPr>
            <a:noAutofit/>
          </a:bodyPr>
          <a:lstStyle/>
          <a:p>
            <a:pPr algn="r"/>
            <a:r>
              <a:rPr lang="en-US" sz="5400" dirty="0" smtClean="0">
                <a:solidFill>
                  <a:srgbClr val="008000"/>
                </a:solidFill>
                <a:effectLst>
                  <a:reflection blurRad="6350" stA="50000" endA="300" endPos="50000" dist="29997" dir="5400000" sy="-100000" algn="bl" rotWithShape="0"/>
                </a:effectLst>
              </a:rPr>
              <a:t>Higher mass scalars</a:t>
            </a:r>
            <a:endParaRPr lang="en-US" sz="5400" dirty="0">
              <a:solidFill>
                <a:srgbClr val="008000"/>
              </a:solidFill>
              <a:effectLst>
                <a:reflection blurRad="6350" stA="50000" endA="300" endPos="50000" dist="29997" dir="5400000" sy="-100000" algn="bl" rotWithShape="0"/>
              </a:effectLst>
            </a:endParaRPr>
          </a:p>
        </p:txBody>
      </p:sp>
      <p:sp>
        <p:nvSpPr>
          <p:cNvPr id="3" name="TextBox 2"/>
          <p:cNvSpPr txBox="1"/>
          <p:nvPr/>
        </p:nvSpPr>
        <p:spPr>
          <a:xfrm>
            <a:off x="457200" y="1494249"/>
            <a:ext cx="8229600" cy="2031325"/>
          </a:xfrm>
          <a:prstGeom prst="rect">
            <a:avLst/>
          </a:prstGeom>
          <a:noFill/>
        </p:spPr>
        <p:txBody>
          <a:bodyPr wrap="square" rtlCol="0">
            <a:spAutoFit/>
          </a:bodyPr>
          <a:lstStyle/>
          <a:p>
            <a:r>
              <a:rPr lang="en-US" dirty="0" smtClean="0">
                <a:latin typeface="Gill Sans"/>
                <a:cs typeface="Gill Sans"/>
              </a:rPr>
              <a:t>Abundance of I=0 states with unexpected decay patterns between 1.3 and 2 </a:t>
            </a:r>
            <a:r>
              <a:rPr lang="en-US" dirty="0" err="1" smtClean="0">
                <a:latin typeface="Gill Sans"/>
                <a:cs typeface="Gill Sans"/>
              </a:rPr>
              <a:t>GeV</a:t>
            </a:r>
            <a:r>
              <a:rPr lang="en-US" dirty="0" smtClean="0">
                <a:latin typeface="Gill Sans"/>
                <a:cs typeface="Gill Sans"/>
              </a:rPr>
              <a:t> led to speculate about the presence of a glueball in this sector</a:t>
            </a:r>
          </a:p>
          <a:p>
            <a:pPr marL="539750">
              <a:tabLst>
                <a:tab pos="539750" algn="l"/>
              </a:tabLst>
            </a:pPr>
            <a:r>
              <a:rPr lang="en-US" dirty="0">
                <a:latin typeface="Gill Sans"/>
                <a:cs typeface="Gill Sans"/>
              </a:rPr>
              <a:t>f</a:t>
            </a:r>
            <a:r>
              <a:rPr lang="en-US" baseline="-25000" dirty="0" smtClean="0">
                <a:latin typeface="Gill Sans"/>
                <a:cs typeface="Gill Sans"/>
              </a:rPr>
              <a:t>0</a:t>
            </a:r>
            <a:r>
              <a:rPr lang="en-US" dirty="0" smtClean="0">
                <a:latin typeface="Gill Sans"/>
                <a:cs typeface="Gill Sans"/>
              </a:rPr>
              <a:t>(1370)</a:t>
            </a:r>
          </a:p>
          <a:p>
            <a:pPr marL="539750">
              <a:tabLst>
                <a:tab pos="539750" algn="l"/>
              </a:tabLst>
            </a:pPr>
            <a:r>
              <a:rPr lang="en-US" dirty="0" smtClean="0">
                <a:latin typeface="Gill Sans"/>
                <a:cs typeface="Gill Sans"/>
              </a:rPr>
              <a:t>f</a:t>
            </a:r>
            <a:r>
              <a:rPr lang="en-US" baseline="-25000" dirty="0" smtClean="0">
                <a:latin typeface="Gill Sans"/>
                <a:cs typeface="Gill Sans"/>
              </a:rPr>
              <a:t>0</a:t>
            </a:r>
            <a:r>
              <a:rPr lang="en-US" dirty="0">
                <a:latin typeface="Gill Sans"/>
                <a:cs typeface="Gill Sans"/>
              </a:rPr>
              <a:t>(</a:t>
            </a:r>
            <a:r>
              <a:rPr lang="en-US" dirty="0" smtClean="0">
                <a:latin typeface="Gill Sans"/>
                <a:cs typeface="Gill Sans"/>
              </a:rPr>
              <a:t>1500)</a:t>
            </a:r>
          </a:p>
          <a:p>
            <a:pPr marL="539750">
              <a:tabLst>
                <a:tab pos="539750" algn="l"/>
              </a:tabLst>
            </a:pPr>
            <a:r>
              <a:rPr lang="en-US" dirty="0">
                <a:latin typeface="Gill Sans"/>
                <a:cs typeface="Gill Sans"/>
              </a:rPr>
              <a:t>f</a:t>
            </a:r>
            <a:r>
              <a:rPr lang="en-US" baseline="-25000" dirty="0">
                <a:latin typeface="Gill Sans"/>
                <a:cs typeface="Gill Sans"/>
              </a:rPr>
              <a:t>0</a:t>
            </a:r>
            <a:r>
              <a:rPr lang="en-US" dirty="0">
                <a:latin typeface="Gill Sans"/>
                <a:cs typeface="Gill Sans"/>
              </a:rPr>
              <a:t>(</a:t>
            </a:r>
            <a:r>
              <a:rPr lang="en-US" dirty="0" smtClean="0">
                <a:latin typeface="Gill Sans"/>
                <a:cs typeface="Gill Sans"/>
              </a:rPr>
              <a:t>1710)</a:t>
            </a:r>
          </a:p>
          <a:p>
            <a:pPr marL="539750">
              <a:tabLst>
                <a:tab pos="539750" algn="l"/>
              </a:tabLst>
            </a:pPr>
            <a:r>
              <a:rPr lang="en-US" dirty="0" smtClean="0">
                <a:latin typeface="Gill Sans"/>
                <a:cs typeface="Gill Sans"/>
              </a:rPr>
              <a:t>f</a:t>
            </a:r>
            <a:r>
              <a:rPr lang="en-US" baseline="-25000" dirty="0" smtClean="0">
                <a:latin typeface="Gill Sans"/>
                <a:cs typeface="Gill Sans"/>
              </a:rPr>
              <a:t>0</a:t>
            </a:r>
            <a:r>
              <a:rPr lang="en-US" dirty="0" smtClean="0">
                <a:latin typeface="Gill Sans"/>
                <a:cs typeface="Gill Sans"/>
              </a:rPr>
              <a:t>(2100)</a:t>
            </a:r>
            <a:endParaRPr lang="en-US" dirty="0">
              <a:latin typeface="Gill Sans"/>
              <a:cs typeface="Gill Sans"/>
            </a:endParaRPr>
          </a:p>
          <a:p>
            <a:pPr marL="539750">
              <a:tabLst>
                <a:tab pos="539750" algn="l"/>
              </a:tabLst>
            </a:pPr>
            <a:r>
              <a:rPr lang="en-US" dirty="0" smtClean="0">
                <a:latin typeface="Gill Sans"/>
                <a:cs typeface="Gill Sans"/>
              </a:rPr>
              <a:t>…</a:t>
            </a:r>
            <a:endParaRPr lang="en-US" dirty="0">
              <a:latin typeface="Gill Sans"/>
              <a:cs typeface="Gill Sans"/>
            </a:endParaRPr>
          </a:p>
        </p:txBody>
      </p:sp>
      <p:sp>
        <p:nvSpPr>
          <p:cNvPr id="5" name="TextBox 4"/>
          <p:cNvSpPr txBox="1"/>
          <p:nvPr/>
        </p:nvSpPr>
        <p:spPr>
          <a:xfrm>
            <a:off x="2581890" y="2131493"/>
            <a:ext cx="5680740" cy="1077218"/>
          </a:xfrm>
          <a:prstGeom prst="rect">
            <a:avLst/>
          </a:prstGeom>
          <a:noFill/>
        </p:spPr>
        <p:txBody>
          <a:bodyPr wrap="square" rtlCol="0">
            <a:spAutoFit/>
          </a:bodyPr>
          <a:lstStyle/>
          <a:p>
            <a:pPr marL="174625" indent="-174625">
              <a:buFont typeface="Arial"/>
              <a:buChar char="•"/>
            </a:pPr>
            <a:r>
              <a:rPr lang="en-US" sz="1600" dirty="0" smtClean="0">
                <a:latin typeface="Gill Sans"/>
                <a:cs typeface="Gill Sans"/>
              </a:rPr>
              <a:t>Lower two states seen first by Crystal Barrel</a:t>
            </a:r>
          </a:p>
          <a:p>
            <a:pPr marL="174625" indent="-174625">
              <a:buFont typeface="Arial"/>
              <a:buChar char="•"/>
            </a:pPr>
            <a:r>
              <a:rPr lang="en-US" sz="1600" dirty="0" smtClean="0">
                <a:latin typeface="Gill Sans"/>
                <a:cs typeface="Gill Sans"/>
              </a:rPr>
              <a:t>Higher mass states seen by WA102 and BES</a:t>
            </a:r>
          </a:p>
          <a:p>
            <a:pPr marL="174625" indent="-174625">
              <a:buFont typeface="Arial"/>
              <a:buChar char="•"/>
            </a:pPr>
            <a:r>
              <a:rPr lang="en-US" sz="1600" dirty="0" smtClean="0">
                <a:latin typeface="Gill Sans"/>
                <a:cs typeface="Gill Sans"/>
              </a:rPr>
              <a:t>Discrepancies between different experimental observations</a:t>
            </a:r>
          </a:p>
          <a:p>
            <a:pPr marL="174625" indent="-174625">
              <a:buFont typeface="Arial"/>
              <a:buChar char="•"/>
            </a:pPr>
            <a:r>
              <a:rPr lang="en-US" sz="1600" i="1" dirty="0" smtClean="0">
                <a:solidFill>
                  <a:srgbClr val="FF0000"/>
                </a:solidFill>
                <a:latin typeface="Gill Sans"/>
                <a:cs typeface="Gill Sans"/>
              </a:rPr>
              <a:t>High statistics/high precision data needed!</a:t>
            </a:r>
            <a:endParaRPr lang="en-US" sz="1600" i="1" dirty="0">
              <a:solidFill>
                <a:srgbClr val="FF0000"/>
              </a:solidFill>
              <a:latin typeface="Gill Sans"/>
              <a:cs typeface="Gill Sans"/>
            </a:endParaRPr>
          </a:p>
        </p:txBody>
      </p:sp>
      <p:pic>
        <p:nvPicPr>
          <p:cNvPr id="6" name="Picture 5"/>
          <p:cNvPicPr>
            <a:picLocks noChangeAspect="1"/>
          </p:cNvPicPr>
          <p:nvPr/>
        </p:nvPicPr>
        <p:blipFill>
          <a:blip r:embed="rId3"/>
          <a:stretch>
            <a:fillRect/>
          </a:stretch>
        </p:blipFill>
        <p:spPr>
          <a:xfrm>
            <a:off x="5474353" y="3381815"/>
            <a:ext cx="3387623" cy="3212098"/>
          </a:xfrm>
          <a:prstGeom prst="rect">
            <a:avLst/>
          </a:prstGeom>
        </p:spPr>
      </p:pic>
      <p:sp>
        <p:nvSpPr>
          <p:cNvPr id="7" name="TextBox 6"/>
          <p:cNvSpPr txBox="1"/>
          <p:nvPr/>
        </p:nvSpPr>
        <p:spPr>
          <a:xfrm>
            <a:off x="5824713" y="6248483"/>
            <a:ext cx="364957" cy="369332"/>
          </a:xfrm>
          <a:prstGeom prst="rect">
            <a:avLst/>
          </a:prstGeom>
          <a:solidFill>
            <a:srgbClr val="FFFFFF"/>
          </a:solidFill>
        </p:spPr>
        <p:txBody>
          <a:bodyPr wrap="square" rtlCol="0">
            <a:spAutoFit/>
          </a:bodyPr>
          <a:lstStyle/>
          <a:p>
            <a:r>
              <a:rPr lang="en-US" dirty="0" smtClean="0"/>
              <a:t>  </a:t>
            </a:r>
            <a:endParaRPr lang="en-US" dirty="0"/>
          </a:p>
        </p:txBody>
      </p:sp>
      <p:sp>
        <p:nvSpPr>
          <p:cNvPr id="8" name="Rectangle 7"/>
          <p:cNvSpPr/>
          <p:nvPr/>
        </p:nvSpPr>
        <p:spPr>
          <a:xfrm>
            <a:off x="6330542" y="3243825"/>
            <a:ext cx="2531434" cy="275979"/>
          </a:xfrm>
          <a:prstGeom prst="rect">
            <a:avLst/>
          </a:prstGeom>
        </p:spPr>
        <p:txBody>
          <a:bodyPr wrap="square">
            <a:spAutoFit/>
          </a:bodyPr>
          <a:lstStyle/>
          <a:p>
            <a:r>
              <a:rPr lang="en-US" sz="1200" i="1" dirty="0" smtClean="0">
                <a:latin typeface="Gill Sans"/>
                <a:cs typeface="Gill Sans"/>
              </a:rPr>
              <a:t>BES, arXiv</a:t>
            </a:r>
            <a:r>
              <a:rPr lang="en-US" sz="1200" i="1" dirty="0">
                <a:latin typeface="Gill Sans"/>
                <a:cs typeface="Gill Sans"/>
              </a:rPr>
              <a:t>:1301.0053, to appear in PRD </a:t>
            </a:r>
          </a:p>
        </p:txBody>
      </p:sp>
      <p:sp>
        <p:nvSpPr>
          <p:cNvPr id="9" name="TextBox 8"/>
          <p:cNvSpPr txBox="1"/>
          <p:nvPr/>
        </p:nvSpPr>
        <p:spPr>
          <a:xfrm>
            <a:off x="457200" y="3519134"/>
            <a:ext cx="5017153" cy="2677656"/>
          </a:xfrm>
          <a:prstGeom prst="rect">
            <a:avLst/>
          </a:prstGeom>
          <a:noFill/>
        </p:spPr>
        <p:txBody>
          <a:bodyPr wrap="square" rtlCol="0">
            <a:spAutoFit/>
          </a:bodyPr>
          <a:lstStyle/>
          <a:p>
            <a:r>
              <a:rPr lang="en-US" sz="1600" dirty="0" smtClean="0">
                <a:latin typeface="Gill Sans"/>
                <a:cs typeface="Gill Sans"/>
              </a:rPr>
              <a:t>New high statistics data set from BESIII in Beijing:</a:t>
            </a:r>
          </a:p>
          <a:p>
            <a:pPr marL="174625" indent="-174625">
              <a:buFont typeface="Arial"/>
              <a:buChar char="•"/>
            </a:pPr>
            <a:r>
              <a:rPr lang="en-US" sz="1400" dirty="0">
                <a:latin typeface="Gill Sans"/>
                <a:cs typeface="Gill Sans"/>
              </a:rPr>
              <a:t>c</a:t>
            </a:r>
            <a:r>
              <a:rPr lang="en-US" sz="1400" dirty="0" smtClean="0">
                <a:latin typeface="Gill Sans"/>
                <a:cs typeface="Gill Sans"/>
              </a:rPr>
              <a:t>lear structures in the </a:t>
            </a:r>
            <a:r>
              <a:rPr lang="en-US" sz="1400" dirty="0" err="1" smtClean="0">
                <a:latin typeface="+mj-lt"/>
                <a:ea typeface="Lucida Grande"/>
                <a:cs typeface="Lucida Grande"/>
              </a:rPr>
              <a:t>ηη</a:t>
            </a:r>
            <a:r>
              <a:rPr lang="en-US" sz="1400" dirty="0">
                <a:latin typeface="Gill Sans"/>
                <a:cs typeface="Gill Sans"/>
              </a:rPr>
              <a:t> </a:t>
            </a:r>
            <a:r>
              <a:rPr lang="en-US" sz="1400" dirty="0" smtClean="0">
                <a:latin typeface="Gill Sans"/>
                <a:cs typeface="Gill Sans"/>
              </a:rPr>
              <a:t>mass spectrum from J/</a:t>
            </a:r>
            <a:r>
              <a:rPr lang="en-US" sz="1400" dirty="0" err="1" smtClean="0">
                <a:latin typeface="+mj-lt"/>
                <a:ea typeface="Lucida Grande"/>
                <a:cs typeface="Lucida Grande"/>
              </a:rPr>
              <a:t>ψ</a:t>
            </a:r>
            <a:r>
              <a:rPr lang="en-US" sz="1400" dirty="0">
                <a:latin typeface="Gill Sans"/>
                <a:cs typeface="Gill Sans"/>
              </a:rPr>
              <a:t> </a:t>
            </a:r>
            <a:r>
              <a:rPr lang="en-US" sz="1400" dirty="0" err="1" smtClean="0">
                <a:latin typeface="Gill Sans"/>
                <a:cs typeface="Gill Sans"/>
              </a:rPr>
              <a:t>radiative</a:t>
            </a:r>
            <a:r>
              <a:rPr lang="en-US" sz="1400" dirty="0" smtClean="0">
                <a:latin typeface="Gill Sans"/>
                <a:cs typeface="Gill Sans"/>
              </a:rPr>
              <a:t> decays </a:t>
            </a:r>
          </a:p>
          <a:p>
            <a:pPr marL="174625" indent="-174625">
              <a:buFont typeface="Arial"/>
              <a:buChar char="•"/>
            </a:pPr>
            <a:r>
              <a:rPr lang="en-US" sz="1400" dirty="0">
                <a:latin typeface="Gill Sans"/>
                <a:cs typeface="Gill Sans"/>
              </a:rPr>
              <a:t>f</a:t>
            </a:r>
            <a:r>
              <a:rPr lang="en-US" sz="1400" dirty="0" smtClean="0">
                <a:latin typeface="Gill Sans"/>
                <a:cs typeface="Gill Sans"/>
              </a:rPr>
              <a:t>ull partial wave analysis to isolate S wave contribution</a:t>
            </a:r>
            <a:endParaRPr lang="en-US" sz="1400" dirty="0">
              <a:latin typeface="Gill Sans"/>
              <a:cs typeface="Gill Sans"/>
            </a:endParaRPr>
          </a:p>
          <a:p>
            <a:pPr marL="174625" indent="-174625">
              <a:buFont typeface="Arial"/>
              <a:buChar char="•"/>
            </a:pPr>
            <a:r>
              <a:rPr lang="en-US" sz="1400" dirty="0">
                <a:latin typeface="Gill Sans"/>
                <a:cs typeface="Gill Sans"/>
              </a:rPr>
              <a:t>f</a:t>
            </a:r>
            <a:r>
              <a:rPr lang="en-US" sz="1400" baseline="-25000" dirty="0">
                <a:latin typeface="Gill Sans"/>
                <a:cs typeface="Gill Sans"/>
              </a:rPr>
              <a:t>0</a:t>
            </a:r>
            <a:r>
              <a:rPr lang="en-US" sz="1400" dirty="0">
                <a:latin typeface="Gill Sans"/>
                <a:cs typeface="Gill Sans"/>
              </a:rPr>
              <a:t>(1710) and f</a:t>
            </a:r>
            <a:r>
              <a:rPr lang="en-US" sz="1400" baseline="-25000" dirty="0">
                <a:latin typeface="Gill Sans"/>
                <a:cs typeface="Gill Sans"/>
              </a:rPr>
              <a:t>0</a:t>
            </a:r>
            <a:r>
              <a:rPr lang="en-US" sz="1400" dirty="0">
                <a:latin typeface="Gill Sans"/>
                <a:cs typeface="Gill Sans"/>
              </a:rPr>
              <a:t>(2100) are dominant </a:t>
            </a:r>
            <a:r>
              <a:rPr lang="en-US" sz="1400" dirty="0" smtClean="0">
                <a:latin typeface="Gill Sans"/>
                <a:cs typeface="Gill Sans"/>
              </a:rPr>
              <a:t>scalars</a:t>
            </a:r>
            <a:endParaRPr lang="en-US" sz="1400" dirty="0">
              <a:latin typeface="Gill Sans"/>
              <a:cs typeface="Gill Sans"/>
            </a:endParaRPr>
          </a:p>
          <a:p>
            <a:pPr marL="174625" indent="-174625">
              <a:buFont typeface="Arial"/>
              <a:buChar char="•"/>
            </a:pPr>
            <a:r>
              <a:rPr lang="en-US" sz="1400" dirty="0" smtClean="0">
                <a:latin typeface="Gill Sans"/>
                <a:cs typeface="Gill Sans"/>
              </a:rPr>
              <a:t>f</a:t>
            </a:r>
            <a:r>
              <a:rPr lang="en-US" sz="1400" baseline="-25000" dirty="0" smtClean="0">
                <a:latin typeface="Gill Sans"/>
                <a:cs typeface="Gill Sans"/>
              </a:rPr>
              <a:t>0</a:t>
            </a:r>
            <a:r>
              <a:rPr lang="en-US" sz="1400" dirty="0">
                <a:latin typeface="Gill Sans"/>
                <a:cs typeface="Gill Sans"/>
              </a:rPr>
              <a:t>(1500) exists (8.2σ</a:t>
            </a:r>
            <a:r>
              <a:rPr lang="en-US" sz="1400" dirty="0" smtClean="0">
                <a:latin typeface="Gill Sans"/>
                <a:cs typeface="Gill Sans"/>
              </a:rPr>
              <a:t>)</a:t>
            </a:r>
            <a:endParaRPr lang="en-US" sz="1400" dirty="0">
              <a:latin typeface="Gill Sans"/>
              <a:cs typeface="Gill Sans"/>
            </a:endParaRPr>
          </a:p>
          <a:p>
            <a:pPr marL="174625" indent="-174625">
              <a:buFont typeface="Arial"/>
              <a:buChar char="•"/>
            </a:pPr>
            <a:r>
              <a:rPr lang="en-US" sz="1400" dirty="0" smtClean="0">
                <a:latin typeface="Gill Sans"/>
                <a:cs typeface="Gill Sans"/>
              </a:rPr>
              <a:t>f</a:t>
            </a:r>
            <a:r>
              <a:rPr lang="en-US" sz="1400" baseline="-25000" dirty="0" smtClean="0">
                <a:latin typeface="Gill Sans"/>
                <a:cs typeface="Gill Sans"/>
              </a:rPr>
              <a:t>0</a:t>
            </a:r>
            <a:r>
              <a:rPr lang="en-US" sz="1400" dirty="0">
                <a:latin typeface="Gill Sans"/>
                <a:cs typeface="Gill Sans"/>
              </a:rPr>
              <a:t>(1710) and f</a:t>
            </a:r>
            <a:r>
              <a:rPr lang="en-US" sz="1400" baseline="-25000" dirty="0">
                <a:latin typeface="Gill Sans"/>
                <a:cs typeface="Gill Sans"/>
              </a:rPr>
              <a:t>0</a:t>
            </a:r>
            <a:r>
              <a:rPr lang="en-US" sz="1400" dirty="0">
                <a:latin typeface="Gill Sans"/>
                <a:cs typeface="Gill Sans"/>
              </a:rPr>
              <a:t>(2100) </a:t>
            </a:r>
            <a:r>
              <a:rPr lang="en-US" sz="1400" dirty="0" smtClean="0">
                <a:latin typeface="Gill Sans"/>
                <a:cs typeface="Gill Sans"/>
              </a:rPr>
              <a:t>strength </a:t>
            </a:r>
            <a:r>
              <a:rPr lang="en-US" sz="1400" dirty="0">
                <a:latin typeface="Gill Sans"/>
                <a:cs typeface="Gill Sans"/>
              </a:rPr>
              <a:t>~10x larger than </a:t>
            </a:r>
            <a:r>
              <a:rPr lang="en-US" sz="1400" dirty="0" smtClean="0">
                <a:latin typeface="Gill Sans"/>
                <a:cs typeface="Gill Sans"/>
              </a:rPr>
              <a:t>f</a:t>
            </a:r>
            <a:r>
              <a:rPr lang="en-US" sz="1400" baseline="-25000" dirty="0" smtClean="0">
                <a:latin typeface="Gill Sans"/>
                <a:cs typeface="Gill Sans"/>
              </a:rPr>
              <a:t>0</a:t>
            </a:r>
            <a:r>
              <a:rPr lang="en-US" sz="1400" dirty="0">
                <a:latin typeface="Gill Sans"/>
                <a:cs typeface="Gill Sans"/>
              </a:rPr>
              <a:t>(1500)</a:t>
            </a:r>
            <a:r>
              <a:rPr lang="en-US" sz="1400" dirty="0">
                <a:solidFill>
                  <a:srgbClr val="008000"/>
                </a:solidFill>
                <a:latin typeface="Gill Sans"/>
                <a:cs typeface="Gill Sans"/>
              </a:rPr>
              <a:t> </a:t>
            </a:r>
            <a:endParaRPr lang="en-US" sz="1400" dirty="0" smtClean="0">
              <a:solidFill>
                <a:srgbClr val="008000"/>
              </a:solidFill>
              <a:latin typeface="Gill Sans"/>
              <a:cs typeface="Gill Sans"/>
            </a:endParaRPr>
          </a:p>
          <a:p>
            <a:pPr marL="174625" indent="-174625">
              <a:buFont typeface="Arial"/>
              <a:buChar char="•"/>
            </a:pPr>
            <a:endParaRPr lang="en-US" sz="1400" dirty="0">
              <a:solidFill>
                <a:srgbClr val="008000"/>
              </a:solidFill>
              <a:latin typeface="Gill Sans"/>
              <a:cs typeface="Gill Sans"/>
            </a:endParaRPr>
          </a:p>
          <a:p>
            <a:r>
              <a:rPr lang="en-US" sz="1600" dirty="0" smtClean="0">
                <a:solidFill>
                  <a:srgbClr val="008000"/>
                </a:solidFill>
                <a:latin typeface="Gill Sans"/>
                <a:cs typeface="Gill Sans"/>
              </a:rPr>
              <a:t>Additional data expected in the near future from this and other experiments can lead to a full understanding of the scalar sector</a:t>
            </a:r>
            <a:endParaRPr lang="en-US" sz="1600" dirty="0">
              <a:solidFill>
                <a:srgbClr val="008000"/>
              </a:solidFill>
              <a:latin typeface="Gill Sans"/>
              <a:cs typeface="Gill Sans"/>
            </a:endParaRPr>
          </a:p>
        </p:txBody>
      </p:sp>
    </p:spTree>
    <p:extLst>
      <p:ext uri="{BB962C8B-B14F-4D97-AF65-F5344CB8AC3E}">
        <p14:creationId xmlns:p14="http://schemas.microsoft.com/office/powerpoint/2010/main" val="2062601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6995241" y="1578601"/>
            <a:ext cx="1646622" cy="1607986"/>
            <a:chOff x="7362826" y="3941763"/>
            <a:chExt cx="1344613" cy="1344612"/>
          </a:xfrm>
        </p:grpSpPr>
        <p:pic>
          <p:nvPicPr>
            <p:cNvPr id="5" name="Picture 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2826" y="3941763"/>
              <a:ext cx="1344613" cy="1344612"/>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61"/>
            <p:cNvSpPr txBox="1">
              <a:spLocks noChangeArrowheads="1"/>
            </p:cNvSpPr>
            <p:nvPr/>
          </p:nvSpPr>
          <p:spPr bwMode="auto">
            <a:xfrm>
              <a:off x="8079708" y="4768530"/>
              <a:ext cx="4175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eaLnBrk="0" hangingPunct="0"/>
              <a:r>
                <a:rPr lang="en-US" sz="2400" dirty="0">
                  <a:latin typeface="Bradley Hand ITC TT-Bold"/>
                  <a:cs typeface="Bradley Hand ITC TT-Bold"/>
                </a:rPr>
                <a:t>q</a:t>
              </a:r>
            </a:p>
          </p:txBody>
        </p:sp>
        <p:sp>
          <p:nvSpPr>
            <p:cNvPr id="7" name="Line 62"/>
            <p:cNvSpPr>
              <a:spLocks noChangeShapeType="1"/>
            </p:cNvSpPr>
            <p:nvPr/>
          </p:nvSpPr>
          <p:spPr bwMode="auto">
            <a:xfrm>
              <a:off x="8215768" y="4947503"/>
              <a:ext cx="167820" cy="0"/>
            </a:xfrm>
            <a:prstGeom prst="line">
              <a:avLst/>
            </a:prstGeom>
            <a:noFill/>
            <a:ln w="19050"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a:spAutoFit/>
            </a:bodyPr>
            <a:lstStyle/>
            <a:p>
              <a:endParaRPr lang="en-US"/>
            </a:p>
          </p:txBody>
        </p:sp>
        <p:sp>
          <p:nvSpPr>
            <p:cNvPr id="8" name="Text Box 63"/>
            <p:cNvSpPr txBox="1">
              <a:spLocks noChangeArrowheads="1"/>
            </p:cNvSpPr>
            <p:nvPr/>
          </p:nvSpPr>
          <p:spPr bwMode="auto">
            <a:xfrm>
              <a:off x="7397751" y="4314090"/>
              <a:ext cx="4175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eaLnBrk="0" hangingPunct="0"/>
              <a:r>
                <a:rPr lang="en-US" sz="2400">
                  <a:latin typeface="Bradley Hand ITC TT-Bold"/>
                  <a:cs typeface="Bradley Hand ITC TT-Bold"/>
                </a:rPr>
                <a:t>q</a:t>
              </a:r>
            </a:p>
          </p:txBody>
        </p:sp>
      </p:grpSp>
      <p:sp>
        <p:nvSpPr>
          <p:cNvPr id="2" name="Title 1"/>
          <p:cNvSpPr>
            <a:spLocks noGrp="1"/>
          </p:cNvSpPr>
          <p:nvPr>
            <p:ph type="title"/>
          </p:nvPr>
        </p:nvSpPr>
        <p:spPr>
          <a:xfrm>
            <a:off x="201349" y="244033"/>
            <a:ext cx="8627074" cy="866688"/>
          </a:xfrm>
        </p:spPr>
        <p:txBody>
          <a:bodyPr>
            <a:noAutofit/>
          </a:bodyPr>
          <a:lstStyle/>
          <a:p>
            <a:pPr algn="r"/>
            <a:r>
              <a:rPr lang="en-US" sz="5400" dirty="0" smtClean="0">
                <a:solidFill>
                  <a:srgbClr val="FF0000"/>
                </a:solidFill>
                <a:effectLst>
                  <a:reflection blurRad="6350" stA="50000" endA="300" endPos="50000" dist="29997" dir="5400000" sy="-100000" algn="bl" rotWithShape="0"/>
                </a:effectLst>
              </a:rPr>
              <a:t>Search for Hybrids</a:t>
            </a:r>
            <a:endParaRPr lang="en-US" sz="5400" dirty="0">
              <a:solidFill>
                <a:srgbClr val="FF0000"/>
              </a:solidFill>
              <a:effectLst>
                <a:reflection blurRad="6350" stA="50000" endA="300" endPos="50000" dist="29997" dir="5400000" sy="-100000" algn="bl" rotWithShape="0"/>
              </a:effectLst>
            </a:endParaRPr>
          </a:p>
        </p:txBody>
      </p:sp>
      <p:sp>
        <p:nvSpPr>
          <p:cNvPr id="3" name="Rectangle 2"/>
          <p:cNvSpPr/>
          <p:nvPr/>
        </p:nvSpPr>
        <p:spPr>
          <a:xfrm>
            <a:off x="527243" y="1457125"/>
            <a:ext cx="6510767" cy="1938992"/>
          </a:xfrm>
          <a:prstGeom prst="rect">
            <a:avLst/>
          </a:prstGeom>
        </p:spPr>
        <p:txBody>
          <a:bodyPr wrap="square">
            <a:spAutoFit/>
          </a:bodyPr>
          <a:lstStyle/>
          <a:p>
            <a:pPr marL="263525" lvl="1" indent="-257175">
              <a:buClr>
                <a:srgbClr val="FF0000"/>
              </a:buClr>
              <a:buSzPct val="80000"/>
              <a:buFont typeface="Lucida Grande"/>
              <a:buChar char="✱"/>
            </a:pPr>
            <a:r>
              <a:rPr lang="en-US" sz="2000" dirty="0" smtClean="0">
                <a:latin typeface="Gill Sans"/>
                <a:cs typeface="Gill Sans"/>
              </a:rPr>
              <a:t>Ideal benchmark to study quark-quark interaction and excitations of the glue</a:t>
            </a:r>
          </a:p>
          <a:p>
            <a:pPr marL="263525" lvl="1" indent="-257175">
              <a:buClr>
                <a:srgbClr val="FF0000"/>
              </a:buClr>
              <a:buSzPct val="80000"/>
              <a:buFont typeface="Lucida Grande"/>
              <a:buChar char="✱"/>
            </a:pPr>
            <a:r>
              <a:rPr lang="en-US" sz="2000" dirty="0" smtClean="0">
                <a:latin typeface="Gill Sans"/>
                <a:cs typeface="Gill Sans"/>
              </a:rPr>
              <a:t>Existence of hybrids states is supported by several theoretical models and by lattice QCD calculations</a:t>
            </a:r>
          </a:p>
          <a:p>
            <a:pPr marL="263525" lvl="1" indent="-257175">
              <a:buClr>
                <a:srgbClr val="FF0000"/>
              </a:buClr>
              <a:buSzPct val="80000"/>
              <a:buFont typeface="Lucida Grande"/>
              <a:buChar char="✱"/>
            </a:pPr>
            <a:r>
              <a:rPr lang="en-US" sz="2000" dirty="0" smtClean="0">
                <a:latin typeface="Gill Sans"/>
                <a:cs typeface="Gill Sans"/>
              </a:rPr>
              <a:t>Recent studies indicate the lightest states could have mass below 2 </a:t>
            </a:r>
            <a:r>
              <a:rPr lang="en-US" sz="2000" dirty="0" err="1" smtClean="0">
                <a:latin typeface="Gill Sans"/>
                <a:cs typeface="Gill Sans"/>
              </a:rPr>
              <a:t>GeV</a:t>
            </a:r>
            <a:r>
              <a:rPr lang="en-US" sz="2000" dirty="0" smtClean="0">
                <a:latin typeface="Gill Sans"/>
                <a:cs typeface="Gill Sans"/>
              </a:rPr>
              <a:t> and “exotic” quantum numbers J</a:t>
            </a:r>
            <a:r>
              <a:rPr lang="en-US" sz="2000" baseline="30000" dirty="0" smtClean="0">
                <a:latin typeface="Gill Sans"/>
                <a:cs typeface="Gill Sans"/>
              </a:rPr>
              <a:t>PC</a:t>
            </a:r>
            <a:r>
              <a:rPr lang="en-US" sz="2000" dirty="0" smtClean="0">
                <a:latin typeface="Gill Sans"/>
                <a:cs typeface="Gill Sans"/>
              </a:rPr>
              <a:t>=1</a:t>
            </a:r>
            <a:r>
              <a:rPr lang="en-US" sz="2000" baseline="30000" dirty="0" smtClean="0">
                <a:latin typeface="Gill Sans"/>
                <a:cs typeface="Gill Sans"/>
              </a:rPr>
              <a:t>-+</a:t>
            </a:r>
          </a:p>
        </p:txBody>
      </p:sp>
      <p:sp>
        <p:nvSpPr>
          <p:cNvPr id="9" name="Rectangle 8"/>
          <p:cNvSpPr/>
          <p:nvPr/>
        </p:nvSpPr>
        <p:spPr>
          <a:xfrm>
            <a:off x="3488988" y="3774925"/>
            <a:ext cx="5225865" cy="2369880"/>
          </a:xfrm>
          <a:prstGeom prst="rect">
            <a:avLst/>
          </a:prstGeom>
        </p:spPr>
        <p:txBody>
          <a:bodyPr wrap="square">
            <a:spAutoFit/>
          </a:bodyPr>
          <a:lstStyle/>
          <a:p>
            <a:pPr marL="6350" lvl="1"/>
            <a:r>
              <a:rPr lang="en-US" dirty="0">
                <a:latin typeface="Gill Sans"/>
                <a:cs typeface="Gill Sans"/>
              </a:rPr>
              <a:t>Most debated experimental evidence is related to the so-called  </a:t>
            </a:r>
            <a:r>
              <a:rPr lang="en-US" dirty="0">
                <a:cs typeface="Gill Sans"/>
              </a:rPr>
              <a:t>π</a:t>
            </a:r>
            <a:r>
              <a:rPr lang="en-US" baseline="-25000" dirty="0">
                <a:cs typeface="Gill Sans"/>
              </a:rPr>
              <a:t>1</a:t>
            </a:r>
            <a:r>
              <a:rPr lang="en-US" dirty="0">
                <a:latin typeface="Gill Sans"/>
                <a:cs typeface="Gill Sans"/>
              </a:rPr>
              <a:t>(1600): </a:t>
            </a:r>
          </a:p>
          <a:p>
            <a:pPr marL="174625" lvl="1" indent="-168275">
              <a:buFont typeface="Arial"/>
              <a:buChar char="•"/>
            </a:pPr>
            <a:r>
              <a:rPr lang="en-US" sz="1600" dirty="0" smtClean="0">
                <a:latin typeface="Gill Sans"/>
                <a:cs typeface="Gill Sans"/>
              </a:rPr>
              <a:t>observed </a:t>
            </a:r>
            <a:r>
              <a:rPr lang="en-US" sz="1600" dirty="0">
                <a:latin typeface="Gill Sans"/>
                <a:cs typeface="Gill Sans"/>
              </a:rPr>
              <a:t>in several decay modes (</a:t>
            </a:r>
            <a:r>
              <a:rPr lang="en-US" sz="1600" dirty="0" err="1">
                <a:cs typeface="Gill Sans"/>
              </a:rPr>
              <a:t>ρ</a:t>
            </a:r>
            <a:r>
              <a:rPr lang="en-US" sz="1600" dirty="0">
                <a:cs typeface="Gill Sans"/>
              </a:rPr>
              <a:t>π, </a:t>
            </a:r>
            <a:r>
              <a:rPr lang="en-US" sz="1600" dirty="0" err="1">
                <a:cs typeface="Gill Sans"/>
              </a:rPr>
              <a:t>η</a:t>
            </a:r>
            <a:r>
              <a:rPr lang="en-US" sz="1600" dirty="0">
                <a:cs typeface="Gill Sans"/>
              </a:rPr>
              <a:t>’π, f</a:t>
            </a:r>
            <a:r>
              <a:rPr lang="en-US" sz="1600" baseline="-25000" dirty="0">
                <a:cs typeface="Gill Sans"/>
              </a:rPr>
              <a:t>1</a:t>
            </a:r>
            <a:r>
              <a:rPr lang="en-US" sz="1600" dirty="0">
                <a:cs typeface="Gill Sans"/>
              </a:rPr>
              <a:t>π, b</a:t>
            </a:r>
            <a:r>
              <a:rPr lang="en-US" sz="1600" baseline="-25000" dirty="0">
                <a:cs typeface="Gill Sans"/>
              </a:rPr>
              <a:t>1</a:t>
            </a:r>
            <a:r>
              <a:rPr lang="en-US" sz="1600" dirty="0">
                <a:cs typeface="Gill Sans"/>
              </a:rPr>
              <a:t>π</a:t>
            </a:r>
            <a:r>
              <a:rPr lang="en-US" sz="1600" dirty="0">
                <a:latin typeface="Gill Sans"/>
                <a:cs typeface="Gill Sans"/>
              </a:rPr>
              <a:t>) including decays to L=1-L=0 meson pairs as predicted by the flux tube </a:t>
            </a:r>
            <a:r>
              <a:rPr lang="en-US" sz="1600" dirty="0" smtClean="0">
                <a:latin typeface="Gill Sans"/>
                <a:cs typeface="Gill Sans"/>
              </a:rPr>
              <a:t>model</a:t>
            </a:r>
          </a:p>
          <a:p>
            <a:pPr marL="174625" lvl="1" indent="-168275">
              <a:buFont typeface="Arial"/>
              <a:buChar char="•"/>
            </a:pPr>
            <a:r>
              <a:rPr lang="en-US" sz="1600" dirty="0">
                <a:latin typeface="Gill Sans"/>
                <a:cs typeface="Gill Sans"/>
              </a:rPr>
              <a:t>o</a:t>
            </a:r>
            <a:r>
              <a:rPr lang="en-US" sz="1600" dirty="0" smtClean="0">
                <a:latin typeface="Gill Sans"/>
                <a:cs typeface="Gill Sans"/>
              </a:rPr>
              <a:t>bservations reported by </a:t>
            </a:r>
            <a:r>
              <a:rPr lang="en-US" sz="1600" dirty="0">
                <a:latin typeface="Gill Sans"/>
                <a:cs typeface="Gill Sans"/>
              </a:rPr>
              <a:t>different  experiments (E852,VES,COMPASS) but with different production </a:t>
            </a:r>
            <a:r>
              <a:rPr lang="en-US" sz="1600" dirty="0" smtClean="0">
                <a:latin typeface="Gill Sans"/>
                <a:cs typeface="Gill Sans"/>
              </a:rPr>
              <a:t>mechanisms</a:t>
            </a:r>
          </a:p>
          <a:p>
            <a:pPr marL="174625" lvl="1" indent="-168275">
              <a:buFont typeface="Arial"/>
              <a:buChar char="•"/>
            </a:pPr>
            <a:r>
              <a:rPr lang="en-US" sz="1600" dirty="0" smtClean="0">
                <a:latin typeface="Gill Sans"/>
                <a:cs typeface="Gill Sans"/>
              </a:rPr>
              <a:t>presence of resonant signal still requires confirmation</a:t>
            </a:r>
            <a:endParaRPr lang="en-US" sz="1600" dirty="0">
              <a:latin typeface="Gill Sans"/>
              <a:cs typeface="Gill Sans"/>
            </a:endParaRPr>
          </a:p>
        </p:txBody>
      </p:sp>
      <p:pic>
        <p:nvPicPr>
          <p:cNvPr id="10" name="Picture 9"/>
          <p:cNvPicPr>
            <a:picLocks noChangeAspect="1"/>
          </p:cNvPicPr>
          <p:nvPr/>
        </p:nvPicPr>
        <p:blipFill rotWithShape="1">
          <a:blip r:embed="rId4"/>
          <a:srcRect l="5508" r="46793" b="11236"/>
          <a:stretch/>
        </p:blipFill>
        <p:spPr>
          <a:xfrm>
            <a:off x="201349" y="3737409"/>
            <a:ext cx="3237412" cy="2672055"/>
          </a:xfrm>
          <a:prstGeom prst="rect">
            <a:avLst/>
          </a:prstGeom>
        </p:spPr>
      </p:pic>
      <p:sp>
        <p:nvSpPr>
          <p:cNvPr id="11" name="TextBox 10"/>
          <p:cNvSpPr txBox="1"/>
          <p:nvPr/>
        </p:nvSpPr>
        <p:spPr>
          <a:xfrm>
            <a:off x="1897775" y="3543780"/>
            <a:ext cx="1386505" cy="369332"/>
          </a:xfrm>
          <a:prstGeom prst="rect">
            <a:avLst/>
          </a:prstGeom>
          <a:noFill/>
        </p:spPr>
        <p:txBody>
          <a:bodyPr wrap="none" rtlCol="0">
            <a:spAutoFit/>
          </a:bodyPr>
          <a:lstStyle/>
          <a:p>
            <a:r>
              <a:rPr lang="en-US" b="1" dirty="0" smtClean="0">
                <a:solidFill>
                  <a:srgbClr val="FF0000"/>
                </a:solidFill>
                <a:latin typeface="Gill Sans"/>
                <a:cs typeface="Gill Sans"/>
              </a:rPr>
              <a:t>BNL-E852</a:t>
            </a:r>
            <a:endParaRPr lang="en-US" b="1" dirty="0">
              <a:solidFill>
                <a:srgbClr val="FF0000"/>
              </a:solidFill>
              <a:latin typeface="Gill Sans"/>
              <a:cs typeface="Gill Sans"/>
            </a:endParaRPr>
          </a:p>
        </p:txBody>
      </p:sp>
      <p:sp>
        <p:nvSpPr>
          <p:cNvPr id="12" name="TextBox 11"/>
          <p:cNvSpPr txBox="1"/>
          <p:nvPr/>
        </p:nvSpPr>
        <p:spPr>
          <a:xfrm>
            <a:off x="2070969" y="6200327"/>
            <a:ext cx="1275259" cy="369332"/>
          </a:xfrm>
          <a:prstGeom prst="rect">
            <a:avLst/>
          </a:prstGeom>
          <a:noFill/>
        </p:spPr>
        <p:txBody>
          <a:bodyPr wrap="none" rtlCol="0">
            <a:spAutoFit/>
          </a:bodyPr>
          <a:lstStyle/>
          <a:p>
            <a:r>
              <a:rPr lang="en-US" dirty="0" smtClean="0">
                <a:latin typeface="Gill Sans"/>
                <a:cs typeface="Gill Sans"/>
              </a:rPr>
              <a:t>Mass (</a:t>
            </a:r>
            <a:r>
              <a:rPr lang="en-US" dirty="0" err="1">
                <a:latin typeface="Gill Sans"/>
                <a:cs typeface="Gill Sans"/>
              </a:rPr>
              <a:t>G</a:t>
            </a:r>
            <a:r>
              <a:rPr lang="en-US" dirty="0" err="1" smtClean="0">
                <a:latin typeface="Gill Sans"/>
                <a:cs typeface="Gill Sans"/>
              </a:rPr>
              <a:t>eV</a:t>
            </a:r>
            <a:r>
              <a:rPr lang="en-US" dirty="0" smtClean="0">
                <a:latin typeface="Gill Sans"/>
                <a:cs typeface="Gill Sans"/>
              </a:rPr>
              <a:t>)</a:t>
            </a:r>
            <a:endParaRPr lang="en-US" dirty="0">
              <a:latin typeface="Gill Sans"/>
              <a:cs typeface="Gill Sans"/>
            </a:endParaRPr>
          </a:p>
        </p:txBody>
      </p:sp>
      <p:sp>
        <p:nvSpPr>
          <p:cNvPr id="13" name="Rectangle 12"/>
          <p:cNvSpPr/>
          <p:nvPr/>
        </p:nvSpPr>
        <p:spPr>
          <a:xfrm>
            <a:off x="2262734" y="3913112"/>
            <a:ext cx="890495" cy="80244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5059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1349" y="244033"/>
            <a:ext cx="8627074" cy="866688"/>
          </a:xfrm>
        </p:spPr>
        <p:txBody>
          <a:bodyPr>
            <a:noAutofit/>
          </a:bodyPr>
          <a:lstStyle/>
          <a:p>
            <a:pPr algn="r"/>
            <a:r>
              <a:rPr lang="en-US" sz="5400" dirty="0" smtClean="0">
                <a:solidFill>
                  <a:srgbClr val="FF0000"/>
                </a:solidFill>
                <a:effectLst>
                  <a:reflection blurRad="6350" stA="50000" endA="300" endPos="50000" dist="29997" dir="5400000" sy="-100000" algn="bl" rotWithShape="0"/>
                </a:effectLst>
                <a:ea typeface="Lucida Grande"/>
                <a:cs typeface="Gill Sans"/>
              </a:rPr>
              <a:t>The exotic </a:t>
            </a:r>
            <a:r>
              <a:rPr lang="en-US" sz="5400" dirty="0" smtClean="0">
                <a:solidFill>
                  <a:srgbClr val="FF0000"/>
                </a:solidFill>
                <a:effectLst>
                  <a:reflection blurRad="6350" stA="50000" endA="300" endPos="50000" dist="29997" dir="5400000" sy="-100000" algn="bl" rotWithShape="0"/>
                </a:effectLst>
                <a:latin typeface="Lucida Grande"/>
                <a:ea typeface="Lucida Grande"/>
                <a:cs typeface="Lucida Grande"/>
              </a:rPr>
              <a:t>π</a:t>
            </a:r>
            <a:r>
              <a:rPr lang="en-US" sz="5400" baseline="-25000" dirty="0" smtClean="0">
                <a:solidFill>
                  <a:srgbClr val="FF0000"/>
                </a:solidFill>
                <a:effectLst>
                  <a:reflection blurRad="6350" stA="50000" endA="300" endPos="50000" dist="29997" dir="5400000" sy="-100000" algn="bl" rotWithShape="0"/>
                </a:effectLst>
              </a:rPr>
              <a:t>1</a:t>
            </a:r>
            <a:r>
              <a:rPr lang="en-US" sz="5400" dirty="0" smtClean="0">
                <a:solidFill>
                  <a:srgbClr val="FF0000"/>
                </a:solidFill>
                <a:effectLst>
                  <a:reflection blurRad="6350" stA="50000" endA="300" endPos="50000" dist="29997" dir="5400000" sy="-100000" algn="bl" rotWithShape="0"/>
                </a:effectLst>
              </a:rPr>
              <a:t>(1600) </a:t>
            </a:r>
            <a:endParaRPr lang="en-US" sz="5400" dirty="0">
              <a:solidFill>
                <a:srgbClr val="FF0000"/>
              </a:solidFill>
              <a:effectLst>
                <a:reflection blurRad="6350" stA="50000" endA="300" endPos="50000" dist="29997" dir="5400000" sy="-100000" algn="bl" rotWithShape="0"/>
              </a:effectLst>
            </a:endParaRPr>
          </a:p>
        </p:txBody>
      </p:sp>
      <p:pic>
        <p:nvPicPr>
          <p:cNvPr id="4" name="Picture 3"/>
          <p:cNvPicPr>
            <a:picLocks noChangeAspect="1"/>
          </p:cNvPicPr>
          <p:nvPr/>
        </p:nvPicPr>
        <p:blipFill>
          <a:blip r:embed="rId4"/>
          <a:stretch>
            <a:fillRect/>
          </a:stretch>
        </p:blipFill>
        <p:spPr>
          <a:xfrm>
            <a:off x="3640585" y="1819579"/>
            <a:ext cx="5017680" cy="2225457"/>
          </a:xfrm>
          <a:prstGeom prst="rect">
            <a:avLst/>
          </a:prstGeom>
        </p:spPr>
      </p:pic>
      <p:sp>
        <p:nvSpPr>
          <p:cNvPr id="6" name="TextBox 5"/>
          <p:cNvSpPr txBox="1"/>
          <p:nvPr/>
        </p:nvSpPr>
        <p:spPr>
          <a:xfrm>
            <a:off x="3744171" y="3797908"/>
            <a:ext cx="1881969" cy="523220"/>
          </a:xfrm>
          <a:prstGeom prst="rect">
            <a:avLst/>
          </a:prstGeom>
          <a:noFill/>
        </p:spPr>
        <p:txBody>
          <a:bodyPr wrap="square" rtlCol="0">
            <a:spAutoFit/>
          </a:bodyPr>
          <a:lstStyle/>
          <a:p>
            <a:pPr algn="ctr"/>
            <a:r>
              <a:rPr lang="en-US" sz="1400" b="1" dirty="0">
                <a:solidFill>
                  <a:srgbClr val="008000"/>
                </a:solidFill>
                <a:latin typeface="Bradley Hand ITC TT-Bold"/>
                <a:cs typeface="Bradley Hand ITC TT-Bold"/>
              </a:rPr>
              <a:t>l</a:t>
            </a:r>
            <a:r>
              <a:rPr lang="en-US" sz="1400" b="1" dirty="0" smtClean="0">
                <a:solidFill>
                  <a:srgbClr val="008000"/>
                </a:solidFill>
                <a:latin typeface="Bradley Hand ITC TT-Bold"/>
                <a:cs typeface="Bradley Hand ITC TT-Bold"/>
              </a:rPr>
              <a:t>eakage from non-exotic wave</a:t>
            </a:r>
            <a:endParaRPr lang="en-US" sz="1200" b="1" dirty="0">
              <a:solidFill>
                <a:srgbClr val="008000"/>
              </a:solidFill>
              <a:latin typeface="Bradley Hand ITC TT-Bold"/>
              <a:cs typeface="Bradley Hand ITC TT-Bold"/>
            </a:endParaRPr>
          </a:p>
        </p:txBody>
      </p:sp>
      <p:cxnSp>
        <p:nvCxnSpPr>
          <p:cNvPr id="7" name="Straight Arrow Connector 6"/>
          <p:cNvCxnSpPr>
            <a:stCxn id="6" idx="0"/>
          </p:cNvCxnSpPr>
          <p:nvPr/>
        </p:nvCxnSpPr>
        <p:spPr>
          <a:xfrm flipV="1">
            <a:off x="4685156" y="2967827"/>
            <a:ext cx="2466485" cy="830081"/>
          </a:xfrm>
          <a:prstGeom prst="straightConnector1">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a:stCxn id="6" idx="0"/>
          </p:cNvCxnSpPr>
          <p:nvPr/>
        </p:nvCxnSpPr>
        <p:spPr>
          <a:xfrm flipV="1">
            <a:off x="4685156" y="2818023"/>
            <a:ext cx="42719" cy="979885"/>
          </a:xfrm>
          <a:prstGeom prst="straightConnector1">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7151641" y="1430604"/>
            <a:ext cx="1184940" cy="307777"/>
          </a:xfrm>
          <a:prstGeom prst="rect">
            <a:avLst/>
          </a:prstGeom>
        </p:spPr>
        <p:txBody>
          <a:bodyPr wrap="none">
            <a:spAutoFit/>
          </a:bodyPr>
          <a:lstStyle/>
          <a:p>
            <a:r>
              <a:rPr lang="en-US" sz="1400" b="1" dirty="0">
                <a:solidFill>
                  <a:srgbClr val="FF0000"/>
                </a:solidFill>
                <a:latin typeface="Bradley Hand ITC TT-Bold"/>
                <a:cs typeface="Bradley Hand ITC TT-Bold"/>
              </a:rPr>
              <a:t>exotic </a:t>
            </a:r>
            <a:r>
              <a:rPr lang="en-US" sz="1400" b="1" dirty="0" smtClean="0">
                <a:solidFill>
                  <a:srgbClr val="FF0000"/>
                </a:solidFill>
                <a:latin typeface="Bradley Hand ITC TT-Bold"/>
                <a:cs typeface="Bradley Hand ITC TT-Bold"/>
              </a:rPr>
              <a:t>signal</a:t>
            </a:r>
            <a:endParaRPr lang="en-US" sz="1400" dirty="0">
              <a:solidFill>
                <a:srgbClr val="FF0000"/>
              </a:solidFill>
            </a:endParaRPr>
          </a:p>
        </p:txBody>
      </p:sp>
      <p:cxnSp>
        <p:nvCxnSpPr>
          <p:cNvPr id="10" name="Straight Arrow Connector 9"/>
          <p:cNvCxnSpPr/>
          <p:nvPr/>
        </p:nvCxnSpPr>
        <p:spPr>
          <a:xfrm flipH="1">
            <a:off x="5626140" y="1738381"/>
            <a:ext cx="2085345" cy="99095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7711485" y="1714074"/>
            <a:ext cx="0" cy="363688"/>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967422" y="4212975"/>
            <a:ext cx="3707057" cy="523220"/>
          </a:xfrm>
          <a:prstGeom prst="rect">
            <a:avLst/>
          </a:prstGeom>
          <a:noFill/>
        </p:spPr>
        <p:txBody>
          <a:bodyPr wrap="none" rtlCol="0">
            <a:spAutoFit/>
          </a:bodyPr>
          <a:lstStyle/>
          <a:p>
            <a:r>
              <a:rPr lang="en-US" sz="1400" dirty="0" smtClean="0">
                <a:latin typeface="Bradley Hand ITC TT-Bold"/>
                <a:cs typeface="Bradley Hand ITC TT-Bold"/>
              </a:rPr>
              <a:t>P</a:t>
            </a:r>
            <a:r>
              <a:rPr lang="en-US" sz="1400" baseline="-25000" dirty="0" smtClean="0">
                <a:latin typeface="Bradley Hand ITC TT-Bold"/>
                <a:cs typeface="Bradley Hand ITC TT-Bold"/>
              </a:rPr>
              <a:t>+</a:t>
            </a:r>
            <a:r>
              <a:rPr lang="en-US" sz="1400" dirty="0" smtClean="0">
                <a:latin typeface="Bradley Hand ITC TT-Bold"/>
                <a:cs typeface="Bradley Hand ITC TT-Bold"/>
              </a:rPr>
              <a:t> or </a:t>
            </a:r>
            <a:r>
              <a:rPr lang="en-US" sz="1400" dirty="0" err="1" smtClean="0">
                <a:latin typeface="Bradley Hand ITC TT-Bold"/>
                <a:cs typeface="Bradley Hand ITC TT-Bold"/>
              </a:rPr>
              <a:t>M</a:t>
            </a:r>
            <a:r>
              <a:rPr lang="en-US" sz="1400" baseline="30000" dirty="0" err="1" smtClean="0">
                <a:latin typeface="Bradley Hand ITC TT-Bold"/>
                <a:cs typeface="Bradley Hand ITC TT-Bold"/>
              </a:rPr>
              <a:t>ε</a:t>
            </a:r>
            <a:r>
              <a:rPr lang="en-US" sz="1400" dirty="0" smtClean="0">
                <a:latin typeface="Bradley Hand ITC TT-Bold"/>
                <a:cs typeface="Bradley Hand ITC TT-Bold"/>
              </a:rPr>
              <a:t>=1</a:t>
            </a:r>
            <a:r>
              <a:rPr lang="en-US" sz="1400" baseline="30000" dirty="0" smtClean="0">
                <a:latin typeface="Bradley Hand ITC TT-Bold"/>
                <a:cs typeface="Bradley Hand ITC TT-Bold"/>
              </a:rPr>
              <a:t>+  </a:t>
            </a:r>
            <a:r>
              <a:rPr lang="en-US" sz="1400" dirty="0" smtClean="0">
                <a:latin typeface="Bradley Hand ITC TT-Bold"/>
                <a:cs typeface="Bradley Hand ITC TT-Bold"/>
              </a:rPr>
              <a:t>     natural-parity exchange</a:t>
            </a:r>
          </a:p>
          <a:p>
            <a:r>
              <a:rPr lang="en-US" sz="1400" dirty="0" smtClean="0">
                <a:latin typeface="Bradley Hand ITC TT-Bold"/>
                <a:cs typeface="Bradley Hand ITC TT-Bold"/>
              </a:rPr>
              <a:t>P</a:t>
            </a:r>
            <a:r>
              <a:rPr lang="en-US" sz="1400" baseline="-25000" dirty="0" smtClean="0">
                <a:latin typeface="Bradley Hand ITC TT-Bold"/>
                <a:cs typeface="Bradley Hand ITC TT-Bold"/>
              </a:rPr>
              <a:t>0,-</a:t>
            </a:r>
            <a:r>
              <a:rPr lang="en-US" sz="1400" dirty="0" smtClean="0">
                <a:latin typeface="Bradley Hand ITC TT-Bold"/>
                <a:cs typeface="Bradley Hand ITC TT-Bold"/>
              </a:rPr>
              <a:t> </a:t>
            </a:r>
            <a:r>
              <a:rPr lang="en-US" sz="1400" dirty="0">
                <a:latin typeface="Bradley Hand ITC TT-Bold"/>
                <a:cs typeface="Bradley Hand ITC TT-Bold"/>
              </a:rPr>
              <a:t>or </a:t>
            </a:r>
            <a:r>
              <a:rPr lang="en-US" sz="1400" dirty="0" err="1">
                <a:latin typeface="Bradley Hand ITC TT-Bold"/>
                <a:cs typeface="Bradley Hand ITC TT-Bold"/>
              </a:rPr>
              <a:t>M</a:t>
            </a:r>
            <a:r>
              <a:rPr lang="en-US" sz="1400" baseline="30000" dirty="0" err="1">
                <a:latin typeface="Bradley Hand ITC TT-Bold"/>
                <a:cs typeface="Bradley Hand ITC TT-Bold"/>
              </a:rPr>
              <a:t>ε</a:t>
            </a:r>
            <a:r>
              <a:rPr lang="en-US" sz="1400" dirty="0" smtClean="0">
                <a:latin typeface="Bradley Hand ITC TT-Bold"/>
                <a:cs typeface="Bradley Hand ITC TT-Bold"/>
              </a:rPr>
              <a:t>=0</a:t>
            </a:r>
            <a:r>
              <a:rPr lang="en-US" sz="1400" baseline="30000" dirty="0" smtClean="0">
                <a:latin typeface="Bradley Hand ITC TT-Bold"/>
                <a:cs typeface="Bradley Hand ITC TT-Bold"/>
              </a:rPr>
              <a:t>-</a:t>
            </a:r>
            <a:r>
              <a:rPr lang="en-US" sz="1400" dirty="0" smtClean="0">
                <a:latin typeface="Bradley Hand ITC TT-Bold"/>
                <a:cs typeface="Bradley Hand ITC TT-Bold"/>
              </a:rPr>
              <a:t>,1</a:t>
            </a:r>
            <a:r>
              <a:rPr lang="en-US" sz="1400" baseline="30000" dirty="0" smtClean="0">
                <a:latin typeface="Bradley Hand ITC TT-Bold"/>
                <a:cs typeface="Bradley Hand ITC TT-Bold"/>
              </a:rPr>
              <a:t>-</a:t>
            </a:r>
            <a:r>
              <a:rPr lang="en-US" sz="1400" dirty="0" smtClean="0">
                <a:latin typeface="Bradley Hand ITC TT-Bold"/>
                <a:cs typeface="Bradley Hand ITC TT-Bold"/>
              </a:rPr>
              <a:t>   unnatural-parity exchange</a:t>
            </a:r>
            <a:endParaRPr lang="en-US" sz="1400" dirty="0">
              <a:latin typeface="Bradley Hand ITC TT-Bold"/>
              <a:cs typeface="Bradley Hand ITC TT-Bold"/>
            </a:endParaRPr>
          </a:p>
        </p:txBody>
      </p:sp>
      <p:sp>
        <p:nvSpPr>
          <p:cNvPr id="14" name="TextBox 13"/>
          <p:cNvSpPr txBox="1"/>
          <p:nvPr/>
        </p:nvSpPr>
        <p:spPr>
          <a:xfrm>
            <a:off x="4321092" y="4979642"/>
            <a:ext cx="4102117" cy="584776"/>
          </a:xfrm>
          <a:prstGeom prst="rect">
            <a:avLst/>
          </a:prstGeom>
          <a:noFill/>
        </p:spPr>
        <p:txBody>
          <a:bodyPr wrap="square" rtlCol="0">
            <a:spAutoFit/>
          </a:bodyPr>
          <a:lstStyle/>
          <a:p>
            <a:r>
              <a:rPr lang="en-US" sz="1600" dirty="0" smtClean="0">
                <a:latin typeface="Gill Sans"/>
                <a:cs typeface="Gill Sans"/>
              </a:rPr>
              <a:t>Significant intensity in the 1</a:t>
            </a:r>
            <a:r>
              <a:rPr lang="en-US" sz="1600" baseline="30000" dirty="0" smtClean="0">
                <a:latin typeface="Gill Sans"/>
                <a:cs typeface="Gill Sans"/>
              </a:rPr>
              <a:t>-+</a:t>
            </a:r>
            <a:r>
              <a:rPr lang="en-US" sz="1600" dirty="0" smtClean="0">
                <a:latin typeface="Gill Sans"/>
                <a:cs typeface="Gill Sans"/>
              </a:rPr>
              <a:t> wave with clear phase motion with respect to the 2</a:t>
            </a:r>
            <a:r>
              <a:rPr lang="en-US" sz="1600" baseline="30000" dirty="0" smtClean="0">
                <a:latin typeface="Gill Sans"/>
                <a:cs typeface="Gill Sans"/>
              </a:rPr>
              <a:t>-+</a:t>
            </a:r>
            <a:endParaRPr lang="en-US" sz="1600" baseline="30000" dirty="0">
              <a:latin typeface="Gill Sans"/>
              <a:cs typeface="Gill Sans"/>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265255822"/>
              </p:ext>
            </p:extLst>
          </p:nvPr>
        </p:nvGraphicFramePr>
        <p:xfrm>
          <a:off x="5493867" y="5749448"/>
          <a:ext cx="2001703" cy="649161"/>
        </p:xfrm>
        <a:graphic>
          <a:graphicData uri="http://schemas.openxmlformats.org/presentationml/2006/ole">
            <mc:AlternateContent xmlns:mc="http://schemas.openxmlformats.org/markup-compatibility/2006">
              <mc:Choice xmlns:v="urn:schemas-microsoft-com:vml" Requires="v">
                <p:oleObj spid="_x0000_s36986" name="Equation" r:id="rId5" imgW="1803400" imgH="584200" progId="Equation.3">
                  <p:embed/>
                </p:oleObj>
              </mc:Choice>
              <mc:Fallback>
                <p:oleObj name="Equation" r:id="rId5" imgW="1803400" imgH="584200" progId="Equation.3">
                  <p:embed/>
                  <p:pic>
                    <p:nvPicPr>
                      <p:cNvPr id="0" name=""/>
                      <p:cNvPicPr/>
                      <p:nvPr/>
                    </p:nvPicPr>
                    <p:blipFill>
                      <a:blip r:embed="rId6"/>
                      <a:stretch>
                        <a:fillRect/>
                      </a:stretch>
                    </p:blipFill>
                    <p:spPr>
                      <a:xfrm>
                        <a:off x="5493867" y="5749448"/>
                        <a:ext cx="2001703" cy="649161"/>
                      </a:xfrm>
                      <a:prstGeom prst="rect">
                        <a:avLst/>
                      </a:prstGeom>
                    </p:spPr>
                  </p:pic>
                </p:oleObj>
              </mc:Fallback>
            </mc:AlternateContent>
          </a:graphicData>
        </a:graphic>
      </p:graphicFrame>
      <p:grpSp>
        <p:nvGrpSpPr>
          <p:cNvPr id="16" name="Group 15"/>
          <p:cNvGrpSpPr/>
          <p:nvPr/>
        </p:nvGrpSpPr>
        <p:grpSpPr>
          <a:xfrm>
            <a:off x="544677" y="527582"/>
            <a:ext cx="2024237" cy="1627833"/>
            <a:chOff x="1531152" y="1528022"/>
            <a:chExt cx="2067400" cy="1530584"/>
          </a:xfrm>
        </p:grpSpPr>
        <p:cxnSp>
          <p:nvCxnSpPr>
            <p:cNvPr id="17" name="Straight Connector 16"/>
            <p:cNvCxnSpPr/>
            <p:nvPr/>
          </p:nvCxnSpPr>
          <p:spPr>
            <a:xfrm>
              <a:off x="1580199" y="2881991"/>
              <a:ext cx="869031" cy="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1920131" y="2880155"/>
              <a:ext cx="153670" cy="0"/>
            </a:xfrm>
            <a:prstGeom prst="straightConnector1">
              <a:avLst/>
            </a:prstGeom>
            <a:ln w="38100">
              <a:solidFill>
                <a:srgbClr val="00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440955" y="2880526"/>
              <a:ext cx="842279" cy="174354"/>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2707961" y="2937789"/>
              <a:ext cx="177452" cy="31861"/>
            </a:xfrm>
            <a:prstGeom prst="straightConnector1">
              <a:avLst/>
            </a:prstGeom>
            <a:ln w="38100">
              <a:solidFill>
                <a:srgbClr val="00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2440955" y="2246388"/>
              <a:ext cx="94227" cy="616051"/>
            </a:xfrm>
            <a:prstGeom prst="line">
              <a:avLst/>
            </a:prstGeom>
            <a:ln w="38100"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sp>
          <p:nvSpPr>
            <p:cNvPr id="22" name="Freeform 21"/>
            <p:cNvSpPr/>
            <p:nvPr/>
          </p:nvSpPr>
          <p:spPr>
            <a:xfrm rot="14754256">
              <a:off x="2882247" y="1797189"/>
              <a:ext cx="220986" cy="599685"/>
            </a:xfrm>
            <a:custGeom>
              <a:avLst/>
              <a:gdLst>
                <a:gd name="connsiteX0" fmla="*/ 212531 w 425062"/>
                <a:gd name="connsiteY0" fmla="*/ 0 h 979715"/>
                <a:gd name="connsiteX1" fmla="*/ 285102 w 425062"/>
                <a:gd name="connsiteY1" fmla="*/ 772368 h 979715"/>
                <a:gd name="connsiteX2" fmla="*/ 425062 w 425062"/>
                <a:gd name="connsiteY2" fmla="*/ 777551 h 979715"/>
                <a:gd name="connsiteX3" fmla="*/ 207347 w 425062"/>
                <a:gd name="connsiteY3" fmla="*/ 979715 h 979715"/>
                <a:gd name="connsiteX4" fmla="*/ 0 w 425062"/>
                <a:gd name="connsiteY4" fmla="*/ 762000 h 979715"/>
                <a:gd name="connsiteX5" fmla="*/ 124408 w 425062"/>
                <a:gd name="connsiteY5" fmla="*/ 762000 h 979715"/>
                <a:gd name="connsiteX6" fmla="*/ 212531 w 425062"/>
                <a:gd name="connsiteY6" fmla="*/ 0 h 97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5062" h="979715">
                  <a:moveTo>
                    <a:pt x="212531" y="0"/>
                  </a:moveTo>
                  <a:lnTo>
                    <a:pt x="285102" y="772368"/>
                  </a:lnTo>
                  <a:lnTo>
                    <a:pt x="425062" y="777551"/>
                  </a:lnTo>
                  <a:lnTo>
                    <a:pt x="207347" y="979715"/>
                  </a:lnTo>
                  <a:lnTo>
                    <a:pt x="0" y="762000"/>
                  </a:lnTo>
                  <a:lnTo>
                    <a:pt x="124408" y="762000"/>
                  </a:lnTo>
                  <a:lnTo>
                    <a:pt x="212531" y="0"/>
                  </a:lnTo>
                  <a:close/>
                </a:path>
              </a:pathLst>
            </a:custGeom>
            <a:solidFill>
              <a:schemeClr val="bg1"/>
            </a:solid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3" name="Freeform 22"/>
            <p:cNvSpPr/>
            <p:nvPr/>
          </p:nvSpPr>
          <p:spPr>
            <a:xfrm rot="16517935">
              <a:off x="2863440" y="2012613"/>
              <a:ext cx="220986" cy="599685"/>
            </a:xfrm>
            <a:custGeom>
              <a:avLst/>
              <a:gdLst>
                <a:gd name="connsiteX0" fmla="*/ 212531 w 425062"/>
                <a:gd name="connsiteY0" fmla="*/ 0 h 979715"/>
                <a:gd name="connsiteX1" fmla="*/ 285102 w 425062"/>
                <a:gd name="connsiteY1" fmla="*/ 772368 h 979715"/>
                <a:gd name="connsiteX2" fmla="*/ 425062 w 425062"/>
                <a:gd name="connsiteY2" fmla="*/ 777551 h 979715"/>
                <a:gd name="connsiteX3" fmla="*/ 207347 w 425062"/>
                <a:gd name="connsiteY3" fmla="*/ 979715 h 979715"/>
                <a:gd name="connsiteX4" fmla="*/ 0 w 425062"/>
                <a:gd name="connsiteY4" fmla="*/ 762000 h 979715"/>
                <a:gd name="connsiteX5" fmla="*/ 124408 w 425062"/>
                <a:gd name="connsiteY5" fmla="*/ 762000 h 979715"/>
                <a:gd name="connsiteX6" fmla="*/ 212531 w 425062"/>
                <a:gd name="connsiteY6" fmla="*/ 0 h 97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5062" h="979715">
                  <a:moveTo>
                    <a:pt x="212531" y="0"/>
                  </a:moveTo>
                  <a:lnTo>
                    <a:pt x="285102" y="772368"/>
                  </a:lnTo>
                  <a:lnTo>
                    <a:pt x="425062" y="777551"/>
                  </a:lnTo>
                  <a:lnTo>
                    <a:pt x="207347" y="979715"/>
                  </a:lnTo>
                  <a:lnTo>
                    <a:pt x="0" y="762000"/>
                  </a:lnTo>
                  <a:lnTo>
                    <a:pt x="124408" y="762000"/>
                  </a:lnTo>
                  <a:lnTo>
                    <a:pt x="212531" y="0"/>
                  </a:lnTo>
                  <a:close/>
                </a:path>
              </a:pathLst>
            </a:custGeom>
            <a:solidFill>
              <a:schemeClr val="bg1"/>
            </a:solid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4" name="Rectangle 23"/>
            <p:cNvSpPr/>
            <p:nvPr/>
          </p:nvSpPr>
          <p:spPr>
            <a:xfrm>
              <a:off x="2958082" y="1528022"/>
              <a:ext cx="391726" cy="341642"/>
            </a:xfrm>
            <a:prstGeom prst="rect">
              <a:avLst/>
            </a:prstGeom>
          </p:spPr>
          <p:txBody>
            <a:bodyPr wrap="square">
              <a:spAutoFit/>
            </a:bodyPr>
            <a:lstStyle/>
            <a:p>
              <a:r>
                <a:rPr lang="en-US" sz="1400" dirty="0" smtClean="0">
                  <a:latin typeface="Comic Sans MS"/>
                  <a:cs typeface="Comic Sans MS"/>
                </a:rPr>
                <a:t>π</a:t>
              </a:r>
              <a:endParaRPr lang="en-US" sz="1400" baseline="30000" dirty="0">
                <a:latin typeface="Comic Sans MS"/>
                <a:cs typeface="Comic Sans MS"/>
              </a:endParaRPr>
            </a:p>
          </p:txBody>
        </p:sp>
        <p:sp>
          <p:nvSpPr>
            <p:cNvPr id="25" name="TextBox 24"/>
            <p:cNvSpPr txBox="1"/>
            <p:nvPr/>
          </p:nvSpPr>
          <p:spPr>
            <a:xfrm>
              <a:off x="1531152" y="2552112"/>
              <a:ext cx="326547" cy="375806"/>
            </a:xfrm>
            <a:prstGeom prst="rect">
              <a:avLst/>
            </a:prstGeom>
            <a:noFill/>
          </p:spPr>
          <p:txBody>
            <a:bodyPr wrap="none" rtlCol="0">
              <a:spAutoFit/>
            </a:bodyPr>
            <a:lstStyle/>
            <a:p>
              <a:r>
                <a:rPr lang="en-US" sz="1600" dirty="0">
                  <a:latin typeface="Bradley Hand ITC TT-Bold"/>
                  <a:cs typeface="Bradley Hand ITC TT-Bold"/>
                </a:rPr>
                <a:t>p</a:t>
              </a:r>
              <a:endParaRPr lang="en-US" sz="1600" baseline="30000" dirty="0">
                <a:latin typeface="Bradley Hand ITC TT-Bold"/>
                <a:cs typeface="Bradley Hand ITC TT-Bold"/>
              </a:endParaRPr>
            </a:p>
          </p:txBody>
        </p:sp>
        <p:sp>
          <p:nvSpPr>
            <p:cNvPr id="26" name="TextBox 25"/>
            <p:cNvSpPr txBox="1"/>
            <p:nvPr/>
          </p:nvSpPr>
          <p:spPr>
            <a:xfrm>
              <a:off x="2983540" y="2682800"/>
              <a:ext cx="326547" cy="375806"/>
            </a:xfrm>
            <a:prstGeom prst="rect">
              <a:avLst/>
            </a:prstGeom>
            <a:noFill/>
          </p:spPr>
          <p:txBody>
            <a:bodyPr wrap="none" rtlCol="0">
              <a:spAutoFit/>
            </a:bodyPr>
            <a:lstStyle/>
            <a:p>
              <a:r>
                <a:rPr lang="en-US" sz="1600" dirty="0" smtClean="0">
                  <a:latin typeface="Bradley Hand ITC TT-Bold"/>
                  <a:cs typeface="Bradley Hand ITC TT-Bold"/>
                </a:rPr>
                <a:t>p</a:t>
              </a:r>
              <a:endParaRPr lang="en-US" sz="1600" baseline="30000" dirty="0">
                <a:latin typeface="Bradley Hand ITC TT-Bold"/>
                <a:cs typeface="Bradley Hand ITC TT-Bold"/>
              </a:endParaRPr>
            </a:p>
          </p:txBody>
        </p:sp>
        <p:sp>
          <p:nvSpPr>
            <p:cNvPr id="27" name="TextBox 26"/>
            <p:cNvSpPr txBox="1"/>
            <p:nvPr/>
          </p:nvSpPr>
          <p:spPr>
            <a:xfrm>
              <a:off x="1565608" y="1882586"/>
              <a:ext cx="356386" cy="375806"/>
            </a:xfrm>
            <a:prstGeom prst="rect">
              <a:avLst/>
            </a:prstGeom>
            <a:noFill/>
          </p:spPr>
          <p:txBody>
            <a:bodyPr wrap="none" rtlCol="0">
              <a:spAutoFit/>
            </a:bodyPr>
            <a:lstStyle/>
            <a:p>
              <a:r>
                <a:rPr lang="en-US" sz="1600" dirty="0" smtClean="0">
                  <a:latin typeface="Comic Sans MS"/>
                  <a:cs typeface="Comic Sans MS"/>
                </a:rPr>
                <a:t>π</a:t>
              </a:r>
              <a:endParaRPr lang="en-US" sz="1600" baseline="30000" dirty="0">
                <a:latin typeface="Comic Sans MS"/>
                <a:cs typeface="Comic Sans MS"/>
              </a:endParaRPr>
            </a:p>
          </p:txBody>
        </p:sp>
        <p:cxnSp>
          <p:nvCxnSpPr>
            <p:cNvPr id="28" name="Straight Connector 27"/>
            <p:cNvCxnSpPr/>
            <p:nvPr/>
          </p:nvCxnSpPr>
          <p:spPr>
            <a:xfrm>
              <a:off x="1568889" y="2243096"/>
              <a:ext cx="869031" cy="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1908822" y="2245522"/>
              <a:ext cx="153670" cy="0"/>
            </a:xfrm>
            <a:prstGeom prst="straightConnector1">
              <a:avLst/>
            </a:prstGeom>
            <a:ln w="38100">
              <a:solidFill>
                <a:srgbClr val="000000"/>
              </a:solidFill>
              <a:tailEnd type="stealth" w="lg" len="lg"/>
            </a:ln>
          </p:spPr>
          <p:style>
            <a:lnRef idx="2">
              <a:schemeClr val="accent1"/>
            </a:lnRef>
            <a:fillRef idx="0">
              <a:schemeClr val="accent1"/>
            </a:fillRef>
            <a:effectRef idx="1">
              <a:schemeClr val="accent1"/>
            </a:effectRef>
            <a:fontRef idx="minor">
              <a:schemeClr val="tx1"/>
            </a:fontRef>
          </p:style>
        </p:cxnSp>
        <p:sp>
          <p:nvSpPr>
            <p:cNvPr id="30" name="Oval 29"/>
            <p:cNvSpPr/>
            <p:nvPr/>
          </p:nvSpPr>
          <p:spPr>
            <a:xfrm>
              <a:off x="2415497" y="2130233"/>
              <a:ext cx="292464" cy="253005"/>
            </a:xfrm>
            <a:prstGeom prst="ellipse">
              <a:avLst/>
            </a:prstGeom>
            <a:solidFill>
              <a:srgbClr val="CCFFCC"/>
            </a:soli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31" name="Rectangle 30"/>
            <p:cNvSpPr/>
            <p:nvPr/>
          </p:nvSpPr>
          <p:spPr>
            <a:xfrm>
              <a:off x="2409573" y="2049442"/>
              <a:ext cx="370281" cy="341642"/>
            </a:xfrm>
            <a:prstGeom prst="rect">
              <a:avLst/>
            </a:prstGeom>
          </p:spPr>
          <p:txBody>
            <a:bodyPr wrap="none">
              <a:spAutoFit/>
            </a:bodyPr>
            <a:lstStyle/>
            <a:p>
              <a:r>
                <a:rPr lang="en-US" sz="1400" b="1" dirty="0">
                  <a:solidFill>
                    <a:srgbClr val="008000"/>
                  </a:solidFill>
                  <a:latin typeface="Bradley Hand ITC TT-Bold"/>
                  <a:cs typeface="Bradley Hand ITC TT-Bold"/>
                </a:rPr>
                <a:t>X</a:t>
              </a:r>
              <a:endParaRPr lang="en-US" sz="1400" b="1" baseline="-25000" dirty="0">
                <a:solidFill>
                  <a:srgbClr val="008000"/>
                </a:solidFill>
                <a:latin typeface="Bradley Hand ITC TT-Bold"/>
                <a:cs typeface="Bradley Hand ITC TT-Bold"/>
              </a:endParaRPr>
            </a:p>
          </p:txBody>
        </p:sp>
        <p:sp>
          <p:nvSpPr>
            <p:cNvPr id="32" name="Freeform 31"/>
            <p:cNvSpPr/>
            <p:nvPr/>
          </p:nvSpPr>
          <p:spPr>
            <a:xfrm rot="12751564">
              <a:off x="2725551" y="1648031"/>
              <a:ext cx="232569" cy="569818"/>
            </a:xfrm>
            <a:custGeom>
              <a:avLst/>
              <a:gdLst>
                <a:gd name="connsiteX0" fmla="*/ 212531 w 425062"/>
                <a:gd name="connsiteY0" fmla="*/ 0 h 979715"/>
                <a:gd name="connsiteX1" fmla="*/ 285102 w 425062"/>
                <a:gd name="connsiteY1" fmla="*/ 772368 h 979715"/>
                <a:gd name="connsiteX2" fmla="*/ 425062 w 425062"/>
                <a:gd name="connsiteY2" fmla="*/ 777551 h 979715"/>
                <a:gd name="connsiteX3" fmla="*/ 207347 w 425062"/>
                <a:gd name="connsiteY3" fmla="*/ 979715 h 979715"/>
                <a:gd name="connsiteX4" fmla="*/ 0 w 425062"/>
                <a:gd name="connsiteY4" fmla="*/ 762000 h 979715"/>
                <a:gd name="connsiteX5" fmla="*/ 124408 w 425062"/>
                <a:gd name="connsiteY5" fmla="*/ 762000 h 979715"/>
                <a:gd name="connsiteX6" fmla="*/ 212531 w 425062"/>
                <a:gd name="connsiteY6" fmla="*/ 0 h 97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5062" h="979715">
                  <a:moveTo>
                    <a:pt x="212531" y="0"/>
                  </a:moveTo>
                  <a:lnTo>
                    <a:pt x="285102" y="772368"/>
                  </a:lnTo>
                  <a:lnTo>
                    <a:pt x="425062" y="777551"/>
                  </a:lnTo>
                  <a:lnTo>
                    <a:pt x="207347" y="979715"/>
                  </a:lnTo>
                  <a:lnTo>
                    <a:pt x="0" y="762000"/>
                  </a:lnTo>
                  <a:lnTo>
                    <a:pt x="124408" y="762000"/>
                  </a:lnTo>
                  <a:lnTo>
                    <a:pt x="212531" y="0"/>
                  </a:lnTo>
                  <a:close/>
                </a:path>
              </a:pathLst>
            </a:custGeom>
            <a:solidFill>
              <a:schemeClr val="bg1"/>
            </a:solid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33" name="Rectangle 32"/>
            <p:cNvSpPr/>
            <p:nvPr/>
          </p:nvSpPr>
          <p:spPr>
            <a:xfrm>
              <a:off x="3206826" y="1889373"/>
              <a:ext cx="391726" cy="341642"/>
            </a:xfrm>
            <a:prstGeom prst="rect">
              <a:avLst/>
            </a:prstGeom>
          </p:spPr>
          <p:txBody>
            <a:bodyPr wrap="square">
              <a:spAutoFit/>
            </a:bodyPr>
            <a:lstStyle/>
            <a:p>
              <a:r>
                <a:rPr lang="en-US" sz="1400" dirty="0" smtClean="0">
                  <a:latin typeface="Comic Sans MS"/>
                  <a:cs typeface="Comic Sans MS"/>
                </a:rPr>
                <a:t>π</a:t>
              </a:r>
              <a:endParaRPr lang="en-US" sz="1400" baseline="30000" dirty="0">
                <a:latin typeface="Comic Sans MS"/>
                <a:cs typeface="Comic Sans MS"/>
              </a:endParaRPr>
            </a:p>
          </p:txBody>
        </p:sp>
        <p:sp>
          <p:nvSpPr>
            <p:cNvPr id="34" name="Rectangle 33"/>
            <p:cNvSpPr/>
            <p:nvPr/>
          </p:nvSpPr>
          <p:spPr>
            <a:xfrm>
              <a:off x="3183855" y="2218638"/>
              <a:ext cx="414697" cy="341642"/>
            </a:xfrm>
            <a:prstGeom prst="rect">
              <a:avLst/>
            </a:prstGeom>
          </p:spPr>
          <p:txBody>
            <a:bodyPr wrap="square">
              <a:spAutoFit/>
            </a:bodyPr>
            <a:lstStyle/>
            <a:p>
              <a:r>
                <a:rPr lang="en-US" sz="1400" dirty="0" smtClean="0">
                  <a:latin typeface="Comic Sans MS"/>
                  <a:cs typeface="Comic Sans MS"/>
                </a:rPr>
                <a:t>π</a:t>
              </a:r>
              <a:endParaRPr lang="en-US" sz="1400" baseline="30000" dirty="0">
                <a:latin typeface="Comic Sans MS"/>
                <a:cs typeface="Comic Sans MS"/>
              </a:endParaRPr>
            </a:p>
          </p:txBody>
        </p:sp>
      </p:grpSp>
      <p:sp>
        <p:nvSpPr>
          <p:cNvPr id="36" name="TextBox 35"/>
          <p:cNvSpPr txBox="1"/>
          <p:nvPr/>
        </p:nvSpPr>
        <p:spPr>
          <a:xfrm>
            <a:off x="377256" y="2474469"/>
            <a:ext cx="3263330" cy="1815882"/>
          </a:xfrm>
          <a:prstGeom prst="rect">
            <a:avLst/>
          </a:prstGeom>
          <a:noFill/>
        </p:spPr>
        <p:txBody>
          <a:bodyPr wrap="square" rtlCol="0">
            <a:spAutoFit/>
          </a:bodyPr>
          <a:lstStyle/>
          <a:p>
            <a:r>
              <a:rPr lang="en-US" sz="1600" dirty="0" smtClean="0">
                <a:latin typeface="Gill Sans"/>
                <a:cs typeface="Gill Sans"/>
              </a:rPr>
              <a:t>Exotic signal reported by BNL-E852 experiment in the analysis of the 3 pion final state</a:t>
            </a:r>
          </a:p>
          <a:p>
            <a:r>
              <a:rPr lang="en-US" sz="1600" dirty="0" smtClean="0">
                <a:latin typeface="Gill Sans"/>
                <a:cs typeface="Gill Sans"/>
              </a:rPr>
              <a:t>Opposite findings reported by the CLAS Collaboration in photo-production</a:t>
            </a:r>
            <a:endParaRPr lang="en-US" sz="1600" baseline="30000" dirty="0" smtClean="0">
              <a:latin typeface="Gill Sans"/>
              <a:cs typeface="Gill Sans"/>
            </a:endParaRPr>
          </a:p>
          <a:p>
            <a:endParaRPr lang="en-US" sz="1600" dirty="0">
              <a:latin typeface="Gill Sans"/>
              <a:cs typeface="Gill Sans"/>
            </a:endParaRPr>
          </a:p>
        </p:txBody>
      </p:sp>
      <p:sp>
        <p:nvSpPr>
          <p:cNvPr id="37" name="TextBox 36"/>
          <p:cNvSpPr txBox="1"/>
          <p:nvPr/>
        </p:nvSpPr>
        <p:spPr>
          <a:xfrm rot="5400000">
            <a:off x="8062181" y="2423694"/>
            <a:ext cx="1386505" cy="369332"/>
          </a:xfrm>
          <a:prstGeom prst="rect">
            <a:avLst/>
          </a:prstGeom>
          <a:noFill/>
        </p:spPr>
        <p:txBody>
          <a:bodyPr wrap="none" rtlCol="0">
            <a:spAutoFit/>
          </a:bodyPr>
          <a:lstStyle/>
          <a:p>
            <a:r>
              <a:rPr lang="en-US" b="1" dirty="0" smtClean="0">
                <a:solidFill>
                  <a:srgbClr val="FF0000"/>
                </a:solidFill>
                <a:latin typeface="Gill Sans"/>
                <a:cs typeface="Gill Sans"/>
              </a:rPr>
              <a:t>BNL-E852</a:t>
            </a:r>
            <a:endParaRPr lang="en-US" b="1" dirty="0">
              <a:solidFill>
                <a:srgbClr val="FF0000"/>
              </a:solidFill>
              <a:latin typeface="Gill Sans"/>
              <a:cs typeface="Gill Sans"/>
            </a:endParaRPr>
          </a:p>
        </p:txBody>
      </p:sp>
      <p:sp>
        <p:nvSpPr>
          <p:cNvPr id="3" name="TextBox 2"/>
          <p:cNvSpPr txBox="1"/>
          <p:nvPr/>
        </p:nvSpPr>
        <p:spPr>
          <a:xfrm>
            <a:off x="8160440" y="1989106"/>
            <a:ext cx="291965" cy="276999"/>
          </a:xfrm>
          <a:prstGeom prst="rect">
            <a:avLst/>
          </a:prstGeom>
          <a:solidFill>
            <a:srgbClr val="FFFFFF"/>
          </a:solidFill>
        </p:spPr>
        <p:txBody>
          <a:bodyPr wrap="square" rtlCol="0">
            <a:spAutoFit/>
          </a:bodyPr>
          <a:lstStyle/>
          <a:p>
            <a:endParaRPr lang="en-US" sz="1200" dirty="0"/>
          </a:p>
        </p:txBody>
      </p:sp>
      <p:sp>
        <p:nvSpPr>
          <p:cNvPr id="38" name="TextBox 37"/>
          <p:cNvSpPr txBox="1"/>
          <p:nvPr/>
        </p:nvSpPr>
        <p:spPr>
          <a:xfrm>
            <a:off x="5758140" y="1982248"/>
            <a:ext cx="291965" cy="276999"/>
          </a:xfrm>
          <a:prstGeom prst="rect">
            <a:avLst/>
          </a:prstGeom>
          <a:solidFill>
            <a:srgbClr val="FFFFFF"/>
          </a:solidFill>
        </p:spPr>
        <p:txBody>
          <a:bodyPr wrap="square" rtlCol="0">
            <a:spAutoFit/>
          </a:bodyPr>
          <a:lstStyle/>
          <a:p>
            <a:endParaRPr lang="en-US" sz="1200" dirty="0"/>
          </a:p>
        </p:txBody>
      </p:sp>
      <p:pic>
        <p:nvPicPr>
          <p:cNvPr id="42" name="Picture 41" descr="Screen Shot 2013-05-31 at 5.43.28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7256" y="3972041"/>
            <a:ext cx="3263329" cy="2653798"/>
          </a:xfrm>
          <a:prstGeom prst="rect">
            <a:avLst/>
          </a:prstGeom>
        </p:spPr>
      </p:pic>
      <p:sp>
        <p:nvSpPr>
          <p:cNvPr id="43" name="Rectangle 42"/>
          <p:cNvSpPr/>
          <p:nvPr/>
        </p:nvSpPr>
        <p:spPr>
          <a:xfrm>
            <a:off x="2325566" y="4202717"/>
            <a:ext cx="1130354" cy="400110"/>
          </a:xfrm>
          <a:prstGeom prst="rect">
            <a:avLst/>
          </a:prstGeom>
        </p:spPr>
        <p:txBody>
          <a:bodyPr wrap="none">
            <a:spAutoFit/>
          </a:bodyPr>
          <a:lstStyle/>
          <a:p>
            <a:r>
              <a:rPr lang="en-US" sz="2000" b="1" dirty="0">
                <a:solidFill>
                  <a:prstClr val="black"/>
                </a:solidFill>
                <a:latin typeface="Gill Sans"/>
                <a:cs typeface="Gill Sans"/>
              </a:rPr>
              <a:t> J</a:t>
            </a:r>
            <a:r>
              <a:rPr lang="en-US" sz="2000" b="1" baseline="30000" dirty="0">
                <a:solidFill>
                  <a:prstClr val="black"/>
                </a:solidFill>
                <a:latin typeface="Gill Sans"/>
                <a:cs typeface="Gill Sans"/>
              </a:rPr>
              <a:t>PC</a:t>
            </a:r>
            <a:r>
              <a:rPr lang="en-US" sz="2000" b="1" dirty="0">
                <a:solidFill>
                  <a:prstClr val="black"/>
                </a:solidFill>
                <a:latin typeface="Gill Sans"/>
                <a:cs typeface="Gill Sans"/>
              </a:rPr>
              <a:t>=1</a:t>
            </a:r>
            <a:r>
              <a:rPr lang="en-US" sz="2000" b="1" baseline="30000" dirty="0">
                <a:solidFill>
                  <a:prstClr val="black"/>
                </a:solidFill>
                <a:latin typeface="Gill Sans"/>
                <a:cs typeface="Gill Sans"/>
              </a:rPr>
              <a:t>-+</a:t>
            </a:r>
            <a:endParaRPr lang="en-US" b="1" dirty="0"/>
          </a:p>
        </p:txBody>
      </p:sp>
      <p:sp>
        <p:nvSpPr>
          <p:cNvPr id="44" name="TextBox 43"/>
          <p:cNvSpPr txBox="1"/>
          <p:nvPr/>
        </p:nvSpPr>
        <p:spPr>
          <a:xfrm rot="5400000">
            <a:off x="3224321" y="5704094"/>
            <a:ext cx="832530" cy="369332"/>
          </a:xfrm>
          <a:prstGeom prst="rect">
            <a:avLst/>
          </a:prstGeom>
          <a:noFill/>
        </p:spPr>
        <p:txBody>
          <a:bodyPr wrap="none" rtlCol="0">
            <a:spAutoFit/>
          </a:bodyPr>
          <a:lstStyle/>
          <a:p>
            <a:r>
              <a:rPr lang="en-US" b="1" dirty="0" smtClean="0">
                <a:solidFill>
                  <a:srgbClr val="FF0000"/>
                </a:solidFill>
                <a:latin typeface="Gill Sans"/>
                <a:cs typeface="Gill Sans"/>
              </a:rPr>
              <a:t>CLAS</a:t>
            </a:r>
            <a:endParaRPr lang="en-US" b="1" dirty="0">
              <a:solidFill>
                <a:srgbClr val="FF0000"/>
              </a:solidFill>
              <a:latin typeface="Gill Sans"/>
              <a:cs typeface="Gill Sans"/>
            </a:endParaRPr>
          </a:p>
        </p:txBody>
      </p:sp>
    </p:spTree>
    <p:extLst>
      <p:ext uri="{BB962C8B-B14F-4D97-AF65-F5344CB8AC3E}">
        <p14:creationId xmlns:p14="http://schemas.microsoft.com/office/powerpoint/2010/main" val="1727824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1349" y="244033"/>
            <a:ext cx="8627074" cy="866688"/>
          </a:xfrm>
        </p:spPr>
        <p:txBody>
          <a:bodyPr>
            <a:noAutofit/>
          </a:bodyPr>
          <a:lstStyle/>
          <a:p>
            <a:pPr algn="r"/>
            <a:r>
              <a:rPr lang="en-US" sz="5400" dirty="0" smtClean="0">
                <a:solidFill>
                  <a:srgbClr val="FF0000"/>
                </a:solidFill>
                <a:effectLst>
                  <a:reflection blurRad="6350" stA="50000" endA="300" endPos="50000" dist="29997" dir="5400000" sy="-100000" algn="bl" rotWithShape="0"/>
                </a:effectLst>
              </a:rPr>
              <a:t>Ongoing searches</a:t>
            </a:r>
            <a:endParaRPr lang="en-US" sz="5400" dirty="0">
              <a:solidFill>
                <a:srgbClr val="FF0000"/>
              </a:solidFill>
              <a:effectLst>
                <a:reflection blurRad="6350" stA="50000" endA="300" endPos="50000" dist="29997" dir="5400000" sy="-100000" algn="bl" rotWithShape="0"/>
              </a:effectLst>
            </a:endParaRPr>
          </a:p>
        </p:txBody>
      </p:sp>
      <p:pic>
        <p:nvPicPr>
          <p:cNvPr id="8" name="Picture 7"/>
          <p:cNvPicPr>
            <a:picLocks noChangeAspect="1"/>
          </p:cNvPicPr>
          <p:nvPr/>
        </p:nvPicPr>
        <p:blipFill>
          <a:blip r:embed="rId4"/>
          <a:stretch>
            <a:fillRect/>
          </a:stretch>
        </p:blipFill>
        <p:spPr>
          <a:xfrm>
            <a:off x="4467075" y="1440187"/>
            <a:ext cx="4676925" cy="3568650"/>
          </a:xfrm>
          <a:prstGeom prst="rect">
            <a:avLst/>
          </a:prstGeom>
        </p:spPr>
      </p:pic>
      <p:sp>
        <p:nvSpPr>
          <p:cNvPr id="10" name="TextBox 9"/>
          <p:cNvSpPr txBox="1"/>
          <p:nvPr/>
        </p:nvSpPr>
        <p:spPr>
          <a:xfrm>
            <a:off x="425588" y="1535427"/>
            <a:ext cx="4041487" cy="923330"/>
          </a:xfrm>
          <a:prstGeom prst="rect">
            <a:avLst/>
          </a:prstGeom>
          <a:noFill/>
        </p:spPr>
        <p:txBody>
          <a:bodyPr wrap="square" rtlCol="0">
            <a:spAutoFit/>
          </a:bodyPr>
          <a:lstStyle/>
          <a:p>
            <a:r>
              <a:rPr lang="en-US" dirty="0" smtClean="0">
                <a:latin typeface="Gill Sans"/>
                <a:cs typeface="Gill Sans"/>
              </a:rPr>
              <a:t>Experimental investigation continues at COMPASS at CERN SPS with 192 </a:t>
            </a:r>
            <a:r>
              <a:rPr lang="en-US" dirty="0" err="1" smtClean="0">
                <a:latin typeface="Gill Sans"/>
                <a:cs typeface="Gill Sans"/>
              </a:rPr>
              <a:t>GeV</a:t>
            </a:r>
            <a:r>
              <a:rPr lang="en-US" dirty="0" smtClean="0">
                <a:latin typeface="Gill Sans"/>
                <a:cs typeface="Gill Sans"/>
              </a:rPr>
              <a:t> pion beam on nuclear targets</a:t>
            </a:r>
          </a:p>
        </p:txBody>
      </p:sp>
      <p:sp>
        <p:nvSpPr>
          <p:cNvPr id="11" name="Rectangle 10"/>
          <p:cNvSpPr/>
          <p:nvPr/>
        </p:nvSpPr>
        <p:spPr>
          <a:xfrm>
            <a:off x="511120" y="2436447"/>
            <a:ext cx="3955955" cy="584776"/>
          </a:xfrm>
          <a:prstGeom prst="rect">
            <a:avLst/>
          </a:prstGeom>
        </p:spPr>
        <p:txBody>
          <a:bodyPr wrap="square">
            <a:spAutoFit/>
          </a:bodyPr>
          <a:lstStyle/>
          <a:p>
            <a:pPr marL="184150" indent="-184150">
              <a:buFont typeface="Arial"/>
              <a:buChar char="•"/>
            </a:pPr>
            <a:r>
              <a:rPr lang="en-US" sz="1600" dirty="0" smtClean="0">
                <a:latin typeface="Gill Sans"/>
                <a:cs typeface="Gill Sans"/>
              </a:rPr>
              <a:t>Positive observation reported from the analysis of 2004 pilot run on lead</a:t>
            </a:r>
          </a:p>
        </p:txBody>
      </p:sp>
      <p:pic>
        <p:nvPicPr>
          <p:cNvPr id="32" name="Picture 31"/>
          <p:cNvPicPr>
            <a:picLocks noChangeAspect="1"/>
          </p:cNvPicPr>
          <p:nvPr/>
        </p:nvPicPr>
        <p:blipFill rotWithShape="1">
          <a:blip r:embed="rId5"/>
          <a:srcRect l="3799" t="50339" b="2570"/>
          <a:stretch/>
        </p:blipFill>
        <p:spPr>
          <a:xfrm>
            <a:off x="321163" y="3588021"/>
            <a:ext cx="3834540" cy="2841632"/>
          </a:xfrm>
          <a:prstGeom prst="rect">
            <a:avLst/>
          </a:prstGeom>
        </p:spPr>
      </p:pic>
      <p:sp>
        <p:nvSpPr>
          <p:cNvPr id="34" name="TextBox 33"/>
          <p:cNvSpPr txBox="1"/>
          <p:nvPr/>
        </p:nvSpPr>
        <p:spPr>
          <a:xfrm>
            <a:off x="2700682" y="3826398"/>
            <a:ext cx="1225347" cy="369332"/>
          </a:xfrm>
          <a:prstGeom prst="rect">
            <a:avLst/>
          </a:prstGeom>
          <a:solidFill>
            <a:schemeClr val="bg1"/>
          </a:solidFill>
        </p:spPr>
        <p:txBody>
          <a:bodyPr wrap="square" rtlCol="0">
            <a:spAutoFit/>
          </a:bodyPr>
          <a:lstStyle/>
          <a:p>
            <a:pPr algn="r"/>
            <a:r>
              <a:rPr lang="en-US" b="1" dirty="0" smtClean="0">
                <a:solidFill>
                  <a:srgbClr val="FF0000"/>
                </a:solidFill>
                <a:latin typeface="+mj-lt"/>
                <a:cs typeface="Bradley Hand ITC TT-Bold"/>
              </a:rPr>
              <a:t>π</a:t>
            </a:r>
            <a:r>
              <a:rPr lang="en-US" b="1" baseline="-25000" dirty="0">
                <a:solidFill>
                  <a:srgbClr val="FF0000"/>
                </a:solidFill>
                <a:latin typeface="+mj-lt"/>
                <a:cs typeface="Bradley Hand ITC TT-Bold"/>
              </a:rPr>
              <a:t>1</a:t>
            </a:r>
            <a:r>
              <a:rPr lang="en-US" b="1" dirty="0" smtClean="0">
                <a:solidFill>
                  <a:srgbClr val="FF0000"/>
                </a:solidFill>
                <a:latin typeface="+mj-lt"/>
                <a:cs typeface="Bradley Hand ITC TT-Bold"/>
              </a:rPr>
              <a:t>(1600)?</a:t>
            </a:r>
            <a:endParaRPr lang="en-US" b="1" dirty="0">
              <a:solidFill>
                <a:srgbClr val="FF0000"/>
              </a:solidFill>
              <a:latin typeface="+mj-lt"/>
              <a:cs typeface="Bradley Hand ITC TT-Bold"/>
            </a:endParaRPr>
          </a:p>
        </p:txBody>
      </p:sp>
      <p:graphicFrame>
        <p:nvGraphicFramePr>
          <p:cNvPr id="35" name="Object 34"/>
          <p:cNvGraphicFramePr>
            <a:graphicFrameLocks noChangeAspect="1"/>
          </p:cNvGraphicFramePr>
          <p:nvPr>
            <p:extLst>
              <p:ext uri="{D42A27DB-BD31-4B8C-83A1-F6EECF244321}">
                <p14:modId xmlns:p14="http://schemas.microsoft.com/office/powerpoint/2010/main" val="3924037126"/>
              </p:ext>
            </p:extLst>
          </p:nvPr>
        </p:nvGraphicFramePr>
        <p:xfrm>
          <a:off x="1241750" y="3083688"/>
          <a:ext cx="2174249" cy="698913"/>
        </p:xfrm>
        <a:graphic>
          <a:graphicData uri="http://schemas.openxmlformats.org/presentationml/2006/ole">
            <mc:AlternateContent xmlns:mc="http://schemas.openxmlformats.org/markup-compatibility/2006">
              <mc:Choice xmlns:v="urn:schemas-microsoft-com:vml" Requires="v">
                <p:oleObj spid="_x0000_s47145" name="Equation" r:id="rId6" imgW="1816100" imgH="584200" progId="Equation.3">
                  <p:embed/>
                </p:oleObj>
              </mc:Choice>
              <mc:Fallback>
                <p:oleObj name="Equation" r:id="rId6" imgW="1816100" imgH="584200" progId="Equation.3">
                  <p:embed/>
                  <p:pic>
                    <p:nvPicPr>
                      <p:cNvPr id="0" name=""/>
                      <p:cNvPicPr/>
                      <p:nvPr/>
                    </p:nvPicPr>
                    <p:blipFill>
                      <a:blip r:embed="rId7"/>
                      <a:stretch>
                        <a:fillRect/>
                      </a:stretch>
                    </p:blipFill>
                    <p:spPr>
                      <a:xfrm>
                        <a:off x="1241750" y="3083688"/>
                        <a:ext cx="2174249" cy="698913"/>
                      </a:xfrm>
                      <a:prstGeom prst="rect">
                        <a:avLst/>
                      </a:prstGeom>
                    </p:spPr>
                  </p:pic>
                </p:oleObj>
              </mc:Fallback>
            </mc:AlternateContent>
          </a:graphicData>
        </a:graphic>
      </p:graphicFrame>
      <p:sp>
        <p:nvSpPr>
          <p:cNvPr id="36" name="Rectangle 35"/>
          <p:cNvSpPr/>
          <p:nvPr/>
        </p:nvSpPr>
        <p:spPr>
          <a:xfrm>
            <a:off x="4613059" y="5008837"/>
            <a:ext cx="4215364" cy="1200329"/>
          </a:xfrm>
          <a:prstGeom prst="rect">
            <a:avLst/>
          </a:prstGeom>
        </p:spPr>
        <p:txBody>
          <a:bodyPr wrap="square">
            <a:spAutoFit/>
          </a:bodyPr>
          <a:lstStyle/>
          <a:p>
            <a:pPr marL="184150" indent="-184150">
              <a:buFont typeface="Arial"/>
              <a:buChar char="•"/>
            </a:pPr>
            <a:r>
              <a:rPr lang="en-US" dirty="0" smtClean="0">
                <a:latin typeface="Gill Sans"/>
                <a:cs typeface="Gill Sans"/>
              </a:rPr>
              <a:t>Analysis of  2008 run (96 M events) will allow better control of background processes</a:t>
            </a:r>
          </a:p>
          <a:p>
            <a:pPr marL="184150" indent="-184150">
              <a:buFont typeface="Arial"/>
              <a:buChar char="•"/>
            </a:pPr>
            <a:r>
              <a:rPr lang="en-US" dirty="0" smtClean="0">
                <a:latin typeface="Gill Sans"/>
                <a:cs typeface="Gill Sans"/>
              </a:rPr>
              <a:t>High quality results expected</a:t>
            </a:r>
            <a:endParaRPr lang="en-US" dirty="0">
              <a:latin typeface="Gill Sans"/>
              <a:cs typeface="Gill Sans"/>
            </a:endParaRPr>
          </a:p>
        </p:txBody>
      </p:sp>
    </p:spTree>
    <p:extLst>
      <p:ext uri="{BB962C8B-B14F-4D97-AF65-F5344CB8AC3E}">
        <p14:creationId xmlns:p14="http://schemas.microsoft.com/office/powerpoint/2010/main" val="3610188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1349" y="244033"/>
            <a:ext cx="8627074" cy="866688"/>
          </a:xfrm>
        </p:spPr>
        <p:txBody>
          <a:bodyPr>
            <a:noAutofit/>
          </a:bodyPr>
          <a:lstStyle/>
          <a:p>
            <a:pPr algn="r"/>
            <a:r>
              <a:rPr lang="en-US" dirty="0" smtClean="0">
                <a:solidFill>
                  <a:srgbClr val="FF0000"/>
                </a:solidFill>
                <a:effectLst>
                  <a:reflection blurRad="6350" stA="50000" endA="300" endPos="50000" dist="29997" dir="5400000" sy="-100000" algn="bl" rotWithShape="0"/>
                </a:effectLst>
                <a:ea typeface="Lucida Grande"/>
                <a:cs typeface="Gill Sans"/>
              </a:rPr>
              <a:t>Meson Spectroscopy in the World</a:t>
            </a:r>
            <a:endParaRPr lang="en-US" dirty="0">
              <a:solidFill>
                <a:srgbClr val="FF0000"/>
              </a:solidFill>
              <a:effectLst>
                <a:reflection blurRad="6350" stA="50000" endA="300" endPos="50000" dist="29997" dir="5400000" sy="-100000" algn="bl" rotWithShape="0"/>
              </a:effectLst>
              <a:cs typeface="Gill Sans"/>
            </a:endParaRPr>
          </a:p>
        </p:txBody>
      </p:sp>
      <p:sp>
        <p:nvSpPr>
          <p:cNvPr id="4" name="Rectangle 3"/>
          <p:cNvSpPr/>
          <p:nvPr/>
        </p:nvSpPr>
        <p:spPr>
          <a:xfrm>
            <a:off x="457201" y="1620472"/>
            <a:ext cx="8229599" cy="707886"/>
          </a:xfrm>
          <a:prstGeom prst="rect">
            <a:avLst/>
          </a:prstGeom>
        </p:spPr>
        <p:txBody>
          <a:bodyPr wrap="square">
            <a:spAutoFit/>
          </a:bodyPr>
          <a:lstStyle/>
          <a:p>
            <a:pPr marL="180975" indent="-180975">
              <a:spcAft>
                <a:spcPts val="300"/>
              </a:spcAft>
              <a:buClr>
                <a:srgbClr val="FF0000"/>
              </a:buClr>
              <a:buSzPct val="100000"/>
              <a:buFont typeface="Wingdings" charset="2"/>
              <a:buChar char="§"/>
            </a:pPr>
            <a:r>
              <a:rPr lang="en-US" sz="2000" dirty="0" smtClean="0">
                <a:solidFill>
                  <a:srgbClr val="000000"/>
                </a:solidFill>
                <a:latin typeface="Gill Sans"/>
                <a:cs typeface="Gill Sans"/>
              </a:rPr>
              <a:t>Many experiments in the world have studied and are studying the meson spectrum in the light-quark sector using different production processes</a:t>
            </a:r>
          </a:p>
        </p:txBody>
      </p:sp>
      <p:sp>
        <p:nvSpPr>
          <p:cNvPr id="5" name="TextBox 4"/>
          <p:cNvSpPr txBox="1"/>
          <p:nvPr/>
        </p:nvSpPr>
        <p:spPr>
          <a:xfrm>
            <a:off x="2885178" y="2933801"/>
            <a:ext cx="5943245" cy="3293209"/>
          </a:xfrm>
          <a:prstGeom prst="rect">
            <a:avLst/>
          </a:prstGeom>
          <a:noFill/>
        </p:spPr>
        <p:txBody>
          <a:bodyPr wrap="square" rtlCol="0">
            <a:spAutoFit/>
          </a:bodyPr>
          <a:lstStyle/>
          <a:p>
            <a:pPr marL="185738" indent="-185738">
              <a:buFont typeface="Arial"/>
              <a:buChar char="•"/>
            </a:pPr>
            <a:r>
              <a:rPr lang="en-US" sz="1600" dirty="0">
                <a:solidFill>
                  <a:srgbClr val="008000"/>
                </a:solidFill>
                <a:latin typeface="Gill Sans"/>
                <a:cs typeface="Gill Sans"/>
              </a:rPr>
              <a:t>p</a:t>
            </a:r>
            <a:r>
              <a:rPr lang="en-US" sz="1600" dirty="0" smtClean="0">
                <a:solidFill>
                  <a:srgbClr val="008000"/>
                </a:solidFill>
                <a:latin typeface="Gill Sans"/>
                <a:cs typeface="Gill Sans"/>
              </a:rPr>
              <a:t>roton-antiproton annihilation:</a:t>
            </a:r>
            <a:r>
              <a:rPr lang="en-US" sz="1600" dirty="0" smtClean="0">
                <a:solidFill>
                  <a:srgbClr val="10CF24"/>
                </a:solidFill>
                <a:latin typeface="Gill Sans"/>
                <a:cs typeface="Gill Sans"/>
              </a:rPr>
              <a:t> </a:t>
            </a:r>
          </a:p>
          <a:p>
            <a:pPr marL="185738">
              <a:tabLst>
                <a:tab pos="185738" algn="l"/>
              </a:tabLst>
            </a:pPr>
            <a:r>
              <a:rPr lang="en-US" sz="1600" dirty="0" smtClean="0">
                <a:solidFill>
                  <a:srgbClr val="000000"/>
                </a:solidFill>
                <a:latin typeface="Gill Sans"/>
                <a:cs typeface="Gill Sans"/>
              </a:rPr>
              <a:t>Crystal Barrel at CERN,</a:t>
            </a:r>
            <a:r>
              <a:rPr lang="en-US" sz="1600" dirty="0" smtClean="0">
                <a:solidFill>
                  <a:srgbClr val="FF0000"/>
                </a:solidFill>
                <a:latin typeface="Gill Sans"/>
                <a:cs typeface="Gill Sans"/>
              </a:rPr>
              <a:t> Panda at GSI,</a:t>
            </a:r>
            <a:r>
              <a:rPr lang="en-US" sz="1600" dirty="0" smtClean="0">
                <a:solidFill>
                  <a:srgbClr val="000000"/>
                </a:solidFill>
                <a:latin typeface="Gill Sans"/>
                <a:cs typeface="Gill Sans"/>
              </a:rPr>
              <a:t> ...</a:t>
            </a:r>
          </a:p>
          <a:p>
            <a:pPr marL="185738">
              <a:tabLst>
                <a:tab pos="185738" algn="l"/>
              </a:tabLst>
            </a:pPr>
            <a:endParaRPr lang="en-US" sz="800" dirty="0" smtClean="0">
              <a:solidFill>
                <a:srgbClr val="000000"/>
              </a:solidFill>
              <a:latin typeface="Gill Sans"/>
              <a:cs typeface="Gill Sans"/>
            </a:endParaRPr>
          </a:p>
          <a:p>
            <a:pPr marL="185738" indent="-185738">
              <a:buFont typeface="Arial"/>
              <a:buChar char="•"/>
            </a:pPr>
            <a:r>
              <a:rPr lang="en-US" sz="1600" dirty="0">
                <a:solidFill>
                  <a:srgbClr val="008000"/>
                </a:solidFill>
                <a:latin typeface="Gill Sans"/>
                <a:cs typeface="Gill Sans"/>
              </a:rPr>
              <a:t>e</a:t>
            </a:r>
            <a:r>
              <a:rPr lang="en-US" sz="1600" baseline="30000" dirty="0" smtClean="0">
                <a:solidFill>
                  <a:srgbClr val="008000"/>
                </a:solidFill>
                <a:latin typeface="Gill Sans"/>
                <a:cs typeface="Gill Sans"/>
              </a:rPr>
              <a:t>+</a:t>
            </a:r>
            <a:r>
              <a:rPr lang="en-US" sz="1600" dirty="0" smtClean="0">
                <a:solidFill>
                  <a:srgbClr val="008000"/>
                </a:solidFill>
                <a:latin typeface="Gill Sans"/>
                <a:cs typeface="Gill Sans"/>
              </a:rPr>
              <a:t> e</a:t>
            </a:r>
            <a:r>
              <a:rPr lang="en-US" sz="1600" baseline="30000" dirty="0" smtClean="0">
                <a:solidFill>
                  <a:srgbClr val="008000"/>
                </a:solidFill>
                <a:latin typeface="Gill Sans"/>
                <a:cs typeface="Gill Sans"/>
              </a:rPr>
              <a:t>-</a:t>
            </a:r>
            <a:r>
              <a:rPr lang="en-US" sz="1600" dirty="0" smtClean="0">
                <a:solidFill>
                  <a:srgbClr val="008000"/>
                </a:solidFill>
                <a:latin typeface="Gill Sans"/>
                <a:cs typeface="Gill Sans"/>
              </a:rPr>
              <a:t> annihilation:</a:t>
            </a:r>
            <a:r>
              <a:rPr lang="en-US" sz="1600" dirty="0" smtClean="0">
                <a:solidFill>
                  <a:srgbClr val="000000"/>
                </a:solidFill>
                <a:latin typeface="Gill Sans"/>
                <a:cs typeface="Gill Sans"/>
              </a:rPr>
              <a:t> </a:t>
            </a:r>
          </a:p>
          <a:p>
            <a:pPr marL="185738"/>
            <a:r>
              <a:rPr lang="en-US" sz="1600" dirty="0" smtClean="0">
                <a:solidFill>
                  <a:srgbClr val="000000"/>
                </a:solidFill>
                <a:latin typeface="Gill Sans"/>
                <a:cs typeface="Gill Sans"/>
              </a:rPr>
              <a:t>LEP, Babar at SLAC, Belle at KEK,  CLEO at </a:t>
            </a:r>
            <a:r>
              <a:rPr lang="en-US" sz="1600" dirty="0">
                <a:solidFill>
                  <a:srgbClr val="000000"/>
                </a:solidFill>
                <a:latin typeface="Gill Sans"/>
                <a:cs typeface="Gill Sans"/>
              </a:rPr>
              <a:t>Cornell, </a:t>
            </a:r>
            <a:r>
              <a:rPr lang="en-US" sz="1600" dirty="0">
                <a:solidFill>
                  <a:schemeClr val="accent6"/>
                </a:solidFill>
                <a:latin typeface="Gill Sans"/>
                <a:cs typeface="Gill Sans"/>
              </a:rPr>
              <a:t>KLOE at </a:t>
            </a:r>
            <a:r>
              <a:rPr lang="en-US" sz="1600" dirty="0" err="1">
                <a:solidFill>
                  <a:schemeClr val="accent6"/>
                </a:solidFill>
                <a:latin typeface="Gill Sans"/>
                <a:cs typeface="Gill Sans"/>
              </a:rPr>
              <a:t>Frascati</a:t>
            </a:r>
            <a:r>
              <a:rPr lang="en-US" sz="1600" dirty="0">
                <a:solidFill>
                  <a:schemeClr val="accent6"/>
                </a:solidFill>
                <a:latin typeface="Gill Sans"/>
                <a:cs typeface="Gill Sans"/>
              </a:rPr>
              <a:t>,</a:t>
            </a:r>
            <a:r>
              <a:rPr lang="en-US" sz="1600" dirty="0" smtClean="0">
                <a:solidFill>
                  <a:schemeClr val="accent6"/>
                </a:solidFill>
                <a:latin typeface="Gill Sans"/>
                <a:cs typeface="Gill Sans"/>
              </a:rPr>
              <a:t> BES at Beijing</a:t>
            </a:r>
            <a:r>
              <a:rPr lang="en-US" sz="1600" dirty="0" smtClean="0">
                <a:solidFill>
                  <a:srgbClr val="000000"/>
                </a:solidFill>
                <a:latin typeface="Gill Sans"/>
                <a:cs typeface="Gill Sans"/>
              </a:rPr>
              <a:t>,</a:t>
            </a:r>
            <a:r>
              <a:rPr lang="en-US" sz="1600" dirty="0" smtClean="0">
                <a:solidFill>
                  <a:srgbClr val="FF0000"/>
                </a:solidFill>
                <a:latin typeface="Gill Sans"/>
                <a:cs typeface="Gill Sans"/>
              </a:rPr>
              <a:t> KLOE-II, Belle </a:t>
            </a:r>
            <a:r>
              <a:rPr lang="en-US" sz="1600" dirty="0">
                <a:solidFill>
                  <a:srgbClr val="FF0000"/>
                </a:solidFill>
                <a:latin typeface="Gill Sans"/>
                <a:cs typeface="Gill Sans"/>
              </a:rPr>
              <a:t>II at </a:t>
            </a:r>
            <a:r>
              <a:rPr lang="en-US" sz="1600" dirty="0" err="1">
                <a:solidFill>
                  <a:srgbClr val="FF0000"/>
                </a:solidFill>
                <a:latin typeface="Gill Sans"/>
                <a:cs typeface="Gill Sans"/>
              </a:rPr>
              <a:t>SuperKEKB</a:t>
            </a:r>
            <a:r>
              <a:rPr lang="en-US" sz="1600" dirty="0">
                <a:solidFill>
                  <a:srgbClr val="000000"/>
                </a:solidFill>
                <a:latin typeface="Gill Sans"/>
                <a:cs typeface="Gill Sans"/>
              </a:rPr>
              <a:t>,…</a:t>
            </a:r>
          </a:p>
          <a:p>
            <a:pPr marL="185738"/>
            <a:endParaRPr lang="en-US" sz="800" dirty="0" smtClean="0">
              <a:solidFill>
                <a:srgbClr val="000000"/>
              </a:solidFill>
              <a:latin typeface="Gill Sans"/>
              <a:cs typeface="Gill Sans"/>
            </a:endParaRPr>
          </a:p>
          <a:p>
            <a:pPr marL="185738" indent="-185738">
              <a:buFont typeface="Arial"/>
              <a:buChar char="•"/>
            </a:pPr>
            <a:r>
              <a:rPr lang="en-US" sz="1600" dirty="0">
                <a:solidFill>
                  <a:srgbClr val="008000"/>
                </a:solidFill>
                <a:latin typeface="Gill Sans"/>
                <a:cs typeface="Gill Sans"/>
              </a:rPr>
              <a:t>p</a:t>
            </a:r>
            <a:r>
              <a:rPr lang="en-US" sz="1600" dirty="0" smtClean="0">
                <a:solidFill>
                  <a:srgbClr val="008000"/>
                </a:solidFill>
                <a:latin typeface="Gill Sans"/>
                <a:cs typeface="Gill Sans"/>
              </a:rPr>
              <a:t>roton-proton scattering:  </a:t>
            </a:r>
          </a:p>
          <a:p>
            <a:pPr marL="185738"/>
            <a:r>
              <a:rPr lang="en-US" sz="1600" dirty="0" smtClean="0">
                <a:solidFill>
                  <a:srgbClr val="000000"/>
                </a:solidFill>
                <a:latin typeface="Gill Sans"/>
                <a:cs typeface="Gill Sans"/>
              </a:rPr>
              <a:t>WA experiments at CERN, GAMS at </a:t>
            </a:r>
            <a:r>
              <a:rPr lang="en-US" sz="1600" dirty="0" err="1" smtClean="0">
                <a:solidFill>
                  <a:srgbClr val="000000"/>
                </a:solidFill>
                <a:latin typeface="Gill Sans"/>
                <a:cs typeface="Gill Sans"/>
              </a:rPr>
              <a:t>Protvino</a:t>
            </a:r>
            <a:r>
              <a:rPr lang="en-US" sz="1600" dirty="0" smtClean="0">
                <a:solidFill>
                  <a:srgbClr val="000000"/>
                </a:solidFill>
                <a:latin typeface="Gill Sans"/>
                <a:cs typeface="Gill Sans"/>
              </a:rPr>
              <a:t>, </a:t>
            </a:r>
            <a:r>
              <a:rPr lang="en-US" sz="1600" dirty="0">
                <a:solidFill>
                  <a:schemeClr val="accent6"/>
                </a:solidFill>
                <a:latin typeface="Gill Sans"/>
                <a:cs typeface="Gill Sans"/>
              </a:rPr>
              <a:t>LHC</a:t>
            </a:r>
            <a:r>
              <a:rPr lang="en-US" sz="1600" dirty="0" smtClean="0">
                <a:solidFill>
                  <a:srgbClr val="000000"/>
                </a:solidFill>
                <a:latin typeface="Gill Sans"/>
                <a:cs typeface="Gill Sans"/>
              </a:rPr>
              <a:t>, …</a:t>
            </a:r>
            <a:endParaRPr lang="en-US" sz="1600" dirty="0">
              <a:solidFill>
                <a:srgbClr val="000000"/>
              </a:solidFill>
              <a:latin typeface="Gill Sans"/>
              <a:cs typeface="Gill Sans"/>
            </a:endParaRPr>
          </a:p>
          <a:p>
            <a:pPr marL="185738"/>
            <a:endParaRPr lang="en-US" sz="800" dirty="0" smtClean="0">
              <a:solidFill>
                <a:srgbClr val="000000"/>
              </a:solidFill>
              <a:latin typeface="Gill Sans"/>
              <a:cs typeface="Gill Sans"/>
            </a:endParaRPr>
          </a:p>
          <a:p>
            <a:pPr marL="185738" indent="-185738">
              <a:buFont typeface="Arial"/>
              <a:buChar char="•"/>
            </a:pPr>
            <a:r>
              <a:rPr lang="en-US" sz="1600" dirty="0">
                <a:solidFill>
                  <a:srgbClr val="008000"/>
                </a:solidFill>
                <a:latin typeface="Gill Sans"/>
                <a:cs typeface="Gill Sans"/>
              </a:rPr>
              <a:t>p</a:t>
            </a:r>
            <a:r>
              <a:rPr lang="en-US" sz="1600" dirty="0" smtClean="0">
                <a:solidFill>
                  <a:srgbClr val="008000"/>
                </a:solidFill>
                <a:latin typeface="Gill Sans"/>
                <a:cs typeface="Gill Sans"/>
              </a:rPr>
              <a:t>ion beams on fixed target:</a:t>
            </a:r>
            <a:r>
              <a:rPr lang="en-US" sz="1600" dirty="0" smtClean="0">
                <a:solidFill>
                  <a:srgbClr val="000000"/>
                </a:solidFill>
                <a:latin typeface="Gill Sans"/>
                <a:cs typeface="Gill Sans"/>
              </a:rPr>
              <a:t> </a:t>
            </a:r>
          </a:p>
          <a:p>
            <a:pPr marL="185738"/>
            <a:r>
              <a:rPr lang="en-US" sz="1600" dirty="0" smtClean="0">
                <a:solidFill>
                  <a:srgbClr val="000000"/>
                </a:solidFill>
                <a:latin typeface="Gill Sans"/>
                <a:cs typeface="Gill Sans"/>
              </a:rPr>
              <a:t>E852 at </a:t>
            </a:r>
            <a:r>
              <a:rPr lang="en-US" sz="1600" dirty="0">
                <a:solidFill>
                  <a:srgbClr val="000000"/>
                </a:solidFill>
                <a:latin typeface="Gill Sans"/>
                <a:cs typeface="Gill Sans"/>
              </a:rPr>
              <a:t>BNL, </a:t>
            </a:r>
            <a:r>
              <a:rPr lang="en-US" sz="1600" dirty="0">
                <a:latin typeface="Gill Sans"/>
                <a:cs typeface="Gill Sans"/>
              </a:rPr>
              <a:t>VES at </a:t>
            </a:r>
            <a:r>
              <a:rPr lang="en-US" sz="1600" dirty="0" err="1">
                <a:latin typeface="Gill Sans"/>
                <a:cs typeface="Gill Sans"/>
              </a:rPr>
              <a:t>Protvino</a:t>
            </a:r>
            <a:r>
              <a:rPr lang="en-US" sz="1600" dirty="0" smtClean="0">
                <a:latin typeface="Gill Sans"/>
                <a:cs typeface="Gill Sans"/>
              </a:rPr>
              <a:t>,</a:t>
            </a:r>
            <a:r>
              <a:rPr lang="en-US" sz="1600" dirty="0" smtClean="0">
                <a:solidFill>
                  <a:srgbClr val="000000"/>
                </a:solidFill>
                <a:latin typeface="Gill Sans"/>
                <a:cs typeface="Gill Sans"/>
              </a:rPr>
              <a:t> </a:t>
            </a:r>
            <a:r>
              <a:rPr lang="en-US" sz="1600" dirty="0" smtClean="0">
                <a:solidFill>
                  <a:srgbClr val="F79646"/>
                </a:solidFill>
                <a:latin typeface="Gill Sans"/>
                <a:cs typeface="Gill Sans"/>
              </a:rPr>
              <a:t>COMPASS at </a:t>
            </a:r>
            <a:r>
              <a:rPr lang="en-US" sz="1600" dirty="0" err="1" smtClean="0">
                <a:solidFill>
                  <a:srgbClr val="F79646"/>
                </a:solidFill>
                <a:latin typeface="Gill Sans"/>
                <a:cs typeface="Gill Sans"/>
              </a:rPr>
              <a:t>Cern</a:t>
            </a:r>
            <a:r>
              <a:rPr lang="en-US" sz="1600" dirty="0" smtClean="0">
                <a:solidFill>
                  <a:srgbClr val="000000"/>
                </a:solidFill>
                <a:latin typeface="Gill Sans"/>
                <a:cs typeface="Gill Sans"/>
              </a:rPr>
              <a:t>, …</a:t>
            </a:r>
          </a:p>
          <a:p>
            <a:pPr marL="185738"/>
            <a:endParaRPr lang="en-US" sz="800" dirty="0" smtClean="0">
              <a:solidFill>
                <a:srgbClr val="000000"/>
              </a:solidFill>
              <a:latin typeface="Gill Sans"/>
              <a:cs typeface="Gill Sans"/>
            </a:endParaRPr>
          </a:p>
          <a:p>
            <a:pPr marL="185738" indent="-185738">
              <a:buFont typeface="Arial"/>
              <a:buChar char="•"/>
            </a:pPr>
            <a:r>
              <a:rPr lang="en-US" sz="1600" dirty="0" err="1">
                <a:solidFill>
                  <a:srgbClr val="008000"/>
                </a:solidFill>
                <a:latin typeface="Gill Sans"/>
                <a:cs typeface="Gill Sans"/>
              </a:rPr>
              <a:t>p</a:t>
            </a:r>
            <a:r>
              <a:rPr lang="en-US" sz="1600" dirty="0" err="1" smtClean="0">
                <a:solidFill>
                  <a:srgbClr val="008000"/>
                </a:solidFill>
                <a:latin typeface="Gill Sans"/>
                <a:cs typeface="Gill Sans"/>
              </a:rPr>
              <a:t>hotoproduction</a:t>
            </a:r>
            <a:r>
              <a:rPr lang="en-US" sz="1600" dirty="0" smtClean="0">
                <a:solidFill>
                  <a:srgbClr val="008000"/>
                </a:solidFill>
                <a:latin typeface="Gill Sans"/>
                <a:cs typeface="Gill Sans"/>
              </a:rPr>
              <a:t> experiments:</a:t>
            </a:r>
            <a:r>
              <a:rPr lang="en-US" sz="1600" dirty="0" smtClean="0">
                <a:solidFill>
                  <a:srgbClr val="000000"/>
                </a:solidFill>
                <a:latin typeface="Gill Sans"/>
                <a:cs typeface="Gill Sans"/>
              </a:rPr>
              <a:t> </a:t>
            </a:r>
          </a:p>
          <a:p>
            <a:pPr marL="185738"/>
            <a:r>
              <a:rPr lang="en-US" sz="1600" dirty="0" smtClean="0">
                <a:solidFill>
                  <a:srgbClr val="000000"/>
                </a:solidFill>
                <a:latin typeface="Gill Sans"/>
                <a:cs typeface="Gill Sans"/>
              </a:rPr>
              <a:t>CLAS at Jefferson Lab, </a:t>
            </a:r>
            <a:r>
              <a:rPr lang="en-US" sz="1600" dirty="0" err="1" smtClean="0">
                <a:solidFill>
                  <a:srgbClr val="FF0000"/>
                </a:solidFill>
                <a:latin typeface="Gill Sans"/>
                <a:cs typeface="Gill Sans"/>
              </a:rPr>
              <a:t>GlueX</a:t>
            </a:r>
            <a:r>
              <a:rPr lang="en-US" sz="1600" dirty="0" smtClean="0">
                <a:solidFill>
                  <a:srgbClr val="FF0000"/>
                </a:solidFill>
                <a:latin typeface="Gill Sans"/>
                <a:cs typeface="Gill Sans"/>
              </a:rPr>
              <a:t> and CLAS12 at Jefferson Lab</a:t>
            </a:r>
            <a:endParaRPr lang="en-US" sz="1600" dirty="0">
              <a:solidFill>
                <a:srgbClr val="FF0000"/>
              </a:solidFill>
              <a:latin typeface="Gill Sans"/>
              <a:cs typeface="Gill Sans"/>
            </a:endParaRPr>
          </a:p>
        </p:txBody>
      </p:sp>
      <p:pic>
        <p:nvPicPr>
          <p:cNvPr id="6" name="Picture 5" descr="42_mappamond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1" y="3703065"/>
            <a:ext cx="2427977" cy="2523945"/>
          </a:xfrm>
          <a:prstGeom prst="rect">
            <a:avLst/>
          </a:prstGeom>
        </p:spPr>
      </p:pic>
    </p:spTree>
    <p:extLst>
      <p:ext uri="{BB962C8B-B14F-4D97-AF65-F5344CB8AC3E}">
        <p14:creationId xmlns:p14="http://schemas.microsoft.com/office/powerpoint/2010/main" val="990089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07882"/>
            <a:ext cx="8229600" cy="1143000"/>
          </a:xfrm>
        </p:spPr>
        <p:txBody>
          <a:bodyPr>
            <a:normAutofit/>
          </a:bodyPr>
          <a:lstStyle/>
          <a:p>
            <a:pPr algn="r"/>
            <a:r>
              <a:rPr lang="en-US" sz="5400" dirty="0" smtClean="0">
                <a:solidFill>
                  <a:srgbClr val="FF0000"/>
                </a:solidFill>
                <a:effectLst>
                  <a:reflection blurRad="6350" stA="50000" endA="300" endPos="50000" dist="29997" dir="5400000" sy="-100000" algn="bl" rotWithShape="0"/>
                </a:effectLst>
              </a:rPr>
              <a:t>Jefferson Laboratory</a:t>
            </a:r>
            <a:endParaRPr lang="en-US" sz="5400" dirty="0">
              <a:solidFill>
                <a:srgbClr val="FF0000"/>
              </a:solidFill>
              <a:effectLst>
                <a:reflection blurRad="6350" stA="50000" endA="300" endPos="50000" dist="29997" dir="5400000" sy="-100000" algn="bl" rotWithShape="0"/>
              </a:effectLst>
            </a:endParaRPr>
          </a:p>
        </p:txBody>
      </p:sp>
      <p:pic>
        <p:nvPicPr>
          <p:cNvPr id="3" name="Picture 4" descr="ACC_1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9830"/>
            <a:ext cx="3678218" cy="3468301"/>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25"/>
          <p:cNvSpPr txBox="1">
            <a:spLocks noChangeArrowheads="1"/>
          </p:cNvSpPr>
          <p:nvPr/>
        </p:nvSpPr>
        <p:spPr bwMode="auto">
          <a:xfrm>
            <a:off x="3797116" y="1451815"/>
            <a:ext cx="506109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354013" indent="-354013">
              <a:defRPr>
                <a:solidFill>
                  <a:schemeClr val="tx1"/>
                </a:solidFill>
                <a:latin typeface="Arial" charset="0"/>
                <a:ea typeface="ＭＳ Ｐゴシック" charset="0"/>
              </a:defRPr>
            </a:lvl1pPr>
            <a:lvl2pPr marL="533400">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marL="0" indent="0"/>
            <a:r>
              <a:rPr lang="en-US" sz="2000" dirty="0" smtClean="0">
                <a:latin typeface="Gill Sans"/>
                <a:cs typeface="Gill Sans"/>
              </a:rPr>
              <a:t>Continuous Electron Beam Accelerator Facility (CEBAF):</a:t>
            </a:r>
          </a:p>
          <a:p>
            <a:pPr marL="263525" indent="-263525">
              <a:buFont typeface="Arial"/>
              <a:buChar char="•"/>
            </a:pPr>
            <a:r>
              <a:rPr lang="en-US" sz="2000" dirty="0">
                <a:latin typeface="Gill Sans"/>
                <a:cs typeface="Gill Sans"/>
              </a:rPr>
              <a:t>a</a:t>
            </a:r>
            <a:r>
              <a:rPr lang="en-US" sz="2000" dirty="0" smtClean="0">
                <a:latin typeface="Gill Sans"/>
                <a:cs typeface="Gill Sans"/>
              </a:rPr>
              <a:t> superconducting electron machine based on two </a:t>
            </a:r>
            <a:r>
              <a:rPr lang="en-US" sz="2000" dirty="0" err="1" smtClean="0">
                <a:latin typeface="Gill Sans"/>
                <a:cs typeface="Gill Sans"/>
              </a:rPr>
              <a:t>linacs</a:t>
            </a:r>
            <a:r>
              <a:rPr lang="en-US" sz="2000" dirty="0" smtClean="0">
                <a:latin typeface="Gill Sans"/>
                <a:cs typeface="Gill Sans"/>
              </a:rPr>
              <a:t> in racetrack configuration</a:t>
            </a:r>
          </a:p>
          <a:p>
            <a:pPr marL="263525" indent="-263525">
              <a:buFont typeface="Arial"/>
              <a:buChar char="•"/>
            </a:pPr>
            <a:r>
              <a:rPr lang="en-US" sz="2000" dirty="0">
                <a:latin typeface="Gill Sans"/>
                <a:cs typeface="Gill Sans"/>
              </a:rPr>
              <a:t>p</a:t>
            </a:r>
            <a:r>
              <a:rPr lang="en-US" sz="2000" dirty="0" smtClean="0">
                <a:latin typeface="Gill Sans"/>
                <a:cs typeface="Gill Sans"/>
              </a:rPr>
              <a:t>resently being upgraded to 12 </a:t>
            </a:r>
            <a:r>
              <a:rPr lang="en-US" sz="2000" dirty="0" err="1" smtClean="0">
                <a:latin typeface="Gill Sans"/>
                <a:cs typeface="Gill Sans"/>
              </a:rPr>
              <a:t>GeV</a:t>
            </a:r>
            <a:endParaRPr lang="en-US" sz="2000" dirty="0" smtClean="0">
              <a:latin typeface="Gill Sans"/>
              <a:cs typeface="Gill Sans"/>
            </a:endParaRPr>
          </a:p>
          <a:p>
            <a:pPr marL="0" indent="0"/>
            <a:endParaRPr lang="en-US" sz="2000" dirty="0" smtClean="0">
              <a:latin typeface="Gill Sans"/>
              <a:cs typeface="Gill Sans"/>
            </a:endParaRPr>
          </a:p>
        </p:txBody>
      </p:sp>
      <p:pic>
        <p:nvPicPr>
          <p:cNvPr id="38" name="Picture 37" descr="6_GeV_Racetra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5942" y="3671767"/>
            <a:ext cx="4078616" cy="2884192"/>
          </a:xfrm>
          <a:prstGeom prst="rect">
            <a:avLst/>
          </a:prstGeom>
          <a:noFill/>
          <a:extLst>
            <a:ext uri="{909E8E84-426E-40DD-AFC4-6F175D3DCCD1}">
              <a14:hiddenFill xmlns:a14="http://schemas.microsoft.com/office/drawing/2010/main">
                <a:solidFill>
                  <a:srgbClr val="FFFFFF"/>
                </a:solidFill>
              </a14:hiddenFill>
            </a:ext>
          </a:extLst>
        </p:spPr>
      </p:pic>
      <p:grpSp>
        <p:nvGrpSpPr>
          <p:cNvPr id="61" name="Group 60"/>
          <p:cNvGrpSpPr/>
          <p:nvPr/>
        </p:nvGrpSpPr>
        <p:grpSpPr>
          <a:xfrm>
            <a:off x="3622389" y="3048875"/>
            <a:ext cx="5395555" cy="3627680"/>
            <a:chOff x="3622389" y="3048875"/>
            <a:chExt cx="5395555" cy="3627680"/>
          </a:xfrm>
        </p:grpSpPr>
        <p:sp>
          <p:nvSpPr>
            <p:cNvPr id="40" name="Text Box 7"/>
            <p:cNvSpPr txBox="1">
              <a:spLocks noChangeArrowheads="1"/>
            </p:cNvSpPr>
            <p:nvPr/>
          </p:nvSpPr>
          <p:spPr bwMode="auto">
            <a:xfrm>
              <a:off x="6753017" y="4306503"/>
              <a:ext cx="779184" cy="18466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lvl1pPr defTabSz="992188">
                <a:defRPr>
                  <a:solidFill>
                    <a:schemeClr val="tx1"/>
                  </a:solidFill>
                  <a:latin typeface="Arial" charset="0"/>
                  <a:ea typeface="ＭＳ Ｐゴシック" charset="0"/>
                </a:defRPr>
              </a:lvl1pPr>
              <a:lvl2pPr marL="496888" defTabSz="992188">
                <a:defRPr>
                  <a:solidFill>
                    <a:schemeClr val="tx1"/>
                  </a:solidFill>
                  <a:latin typeface="Arial" charset="0"/>
                  <a:ea typeface="ＭＳ Ｐゴシック" charset="0"/>
                </a:defRPr>
              </a:lvl2pPr>
              <a:lvl3pPr marL="992188" defTabSz="992188">
                <a:defRPr>
                  <a:solidFill>
                    <a:schemeClr val="tx1"/>
                  </a:solidFill>
                  <a:latin typeface="Arial" charset="0"/>
                  <a:ea typeface="ＭＳ Ｐゴシック" charset="0"/>
                </a:defRPr>
              </a:lvl3pPr>
              <a:lvl4pPr marL="1489075" defTabSz="992188">
                <a:defRPr>
                  <a:solidFill>
                    <a:schemeClr val="tx1"/>
                  </a:solidFill>
                  <a:latin typeface="Arial" charset="0"/>
                  <a:ea typeface="ＭＳ Ｐゴシック" charset="0"/>
                </a:defRPr>
              </a:lvl4pPr>
              <a:lvl5pPr marL="1985963" defTabSz="992188">
                <a:defRPr>
                  <a:solidFill>
                    <a:schemeClr val="tx1"/>
                  </a:solidFill>
                  <a:latin typeface="Arial" charset="0"/>
                  <a:ea typeface="ＭＳ Ｐゴシック" charset="0"/>
                </a:defRPr>
              </a:lvl5pPr>
              <a:lvl6pPr marL="2443163" defTabSz="992188" fontAlgn="base">
                <a:spcBef>
                  <a:spcPct val="0"/>
                </a:spcBef>
                <a:spcAft>
                  <a:spcPct val="0"/>
                </a:spcAft>
                <a:defRPr>
                  <a:solidFill>
                    <a:schemeClr val="tx1"/>
                  </a:solidFill>
                  <a:latin typeface="Arial" charset="0"/>
                  <a:ea typeface="ＭＳ Ｐゴシック" charset="0"/>
                </a:defRPr>
              </a:lvl6pPr>
              <a:lvl7pPr marL="2900363" defTabSz="992188" fontAlgn="base">
                <a:spcBef>
                  <a:spcPct val="0"/>
                </a:spcBef>
                <a:spcAft>
                  <a:spcPct val="0"/>
                </a:spcAft>
                <a:defRPr>
                  <a:solidFill>
                    <a:schemeClr val="tx1"/>
                  </a:solidFill>
                  <a:latin typeface="Arial" charset="0"/>
                  <a:ea typeface="ＭＳ Ｐゴシック" charset="0"/>
                </a:defRPr>
              </a:lvl7pPr>
              <a:lvl8pPr marL="3357563" defTabSz="992188" fontAlgn="base">
                <a:spcBef>
                  <a:spcPct val="0"/>
                </a:spcBef>
                <a:spcAft>
                  <a:spcPct val="0"/>
                </a:spcAft>
                <a:defRPr>
                  <a:solidFill>
                    <a:schemeClr val="tx1"/>
                  </a:solidFill>
                  <a:latin typeface="Arial" charset="0"/>
                  <a:ea typeface="ＭＳ Ｐゴシック" charset="0"/>
                </a:defRPr>
              </a:lvl8pPr>
              <a:lvl9pPr marL="3814763" defTabSz="992188" fontAlgn="base">
                <a:spcBef>
                  <a:spcPct val="0"/>
                </a:spcBef>
                <a:spcAft>
                  <a:spcPct val="0"/>
                </a:spcAft>
                <a:defRPr>
                  <a:solidFill>
                    <a:schemeClr val="tx1"/>
                  </a:solidFill>
                  <a:latin typeface="Arial" charset="0"/>
                  <a:ea typeface="ＭＳ Ｐゴシック" charset="0"/>
                </a:defRPr>
              </a:lvl9pPr>
            </a:lstStyle>
            <a:p>
              <a:pPr eaLnBrk="0" hangingPunct="0">
                <a:spcBef>
                  <a:spcPct val="50000"/>
                </a:spcBef>
              </a:pPr>
              <a:r>
                <a:rPr lang="en-US" sz="1200" b="1" i="1" dirty="0">
                  <a:effectLst>
                    <a:outerShdw blurRad="38100" dist="38100" dir="2700000" algn="tl">
                      <a:srgbClr val="FFFFFF"/>
                    </a:outerShdw>
                  </a:effectLst>
                  <a:latin typeface="Times New Roman" charset="0"/>
                </a:rPr>
                <a:t>CHL-2</a:t>
              </a:r>
            </a:p>
          </p:txBody>
        </p:sp>
        <p:grpSp>
          <p:nvGrpSpPr>
            <p:cNvPr id="41" name="Group 40"/>
            <p:cNvGrpSpPr>
              <a:grpSpLocks/>
            </p:cNvGrpSpPr>
            <p:nvPr/>
          </p:nvGrpSpPr>
          <p:grpSpPr bwMode="auto">
            <a:xfrm>
              <a:off x="6597467" y="4440348"/>
              <a:ext cx="392026" cy="399650"/>
              <a:chOff x="3146" y="1536"/>
              <a:chExt cx="406" cy="438"/>
            </a:xfrm>
          </p:grpSpPr>
          <p:pic>
            <p:nvPicPr>
              <p:cNvPr id="42" name="Picture 41" descr="12_GeV_mods_CHL_overl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6" y="1707"/>
                <a:ext cx="184" cy="26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descr="12_GeV_mods_arrow_overl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9" y="1536"/>
                <a:ext cx="223" cy="288"/>
              </a:xfrm>
              <a:prstGeom prst="rect">
                <a:avLst/>
              </a:prstGeom>
              <a:noFill/>
              <a:extLst>
                <a:ext uri="{909E8E84-426E-40DD-AFC4-6F175D3DCCD1}">
                  <a14:hiddenFill xmlns:a14="http://schemas.microsoft.com/office/drawing/2010/main">
                    <a:solidFill>
                      <a:srgbClr val="FFFFFF"/>
                    </a:solidFill>
                  </a14:hiddenFill>
                </a:ext>
              </a:extLst>
            </p:spPr>
          </p:pic>
        </p:grpSp>
        <p:pic>
          <p:nvPicPr>
            <p:cNvPr id="46" name="Picture 45" descr="12_GeV_mods_arrow_overl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7857868" y="4050120"/>
              <a:ext cx="295468" cy="36132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12_GeV_mods_Arc-10_overl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5610" y="4610975"/>
              <a:ext cx="2060551" cy="114131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descr="12_GeV_mods_HallD-beamline_overla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3434" y="3471335"/>
              <a:ext cx="589005" cy="769188"/>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p:cNvGrpSpPr>
              <a:grpSpLocks/>
            </p:cNvGrpSpPr>
            <p:nvPr/>
          </p:nvGrpSpPr>
          <p:grpSpPr bwMode="auto">
            <a:xfrm>
              <a:off x="7093127" y="3048875"/>
              <a:ext cx="1765083" cy="1562100"/>
              <a:chOff x="3792" y="74"/>
              <a:chExt cx="1828" cy="1712"/>
            </a:xfrm>
          </p:grpSpPr>
          <p:pic>
            <p:nvPicPr>
              <p:cNvPr id="52" name="Picture 19" descr="12_GeV_mods_Hall-D_overla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92" y="74"/>
                <a:ext cx="945" cy="606"/>
              </a:xfrm>
              <a:prstGeom prst="rect">
                <a:avLst/>
              </a:prstGeom>
              <a:noFill/>
              <a:extLst>
                <a:ext uri="{909E8E84-426E-40DD-AFC4-6F175D3DCCD1}">
                  <a14:hiddenFill xmlns:a14="http://schemas.microsoft.com/office/drawing/2010/main">
                    <a:solidFill>
                      <a:srgbClr val="FFFFFF"/>
                    </a:solidFill>
                  </a14:hiddenFill>
                </a:ext>
              </a:extLst>
            </p:spPr>
          </p:pic>
          <p:sp>
            <p:nvSpPr>
              <p:cNvPr id="53" name="AutoShape 20"/>
              <p:cNvSpPr>
                <a:spLocks noChangeArrowheads="1"/>
              </p:cNvSpPr>
              <p:nvPr/>
            </p:nvSpPr>
            <p:spPr bwMode="auto">
              <a:xfrm rot="5400000" flipV="1">
                <a:off x="5186" y="1352"/>
                <a:ext cx="192" cy="676"/>
              </a:xfrm>
              <a:prstGeom prst="parallelogram">
                <a:avLst>
                  <a:gd name="adj" fmla="val 59023"/>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dirty="0">
                  <a:latin typeface="Gill Sans"/>
                </a:endParaRPr>
              </a:p>
            </p:txBody>
          </p:sp>
        </p:grpSp>
        <p:sp>
          <p:nvSpPr>
            <p:cNvPr id="51" name="Text Box 21"/>
            <p:cNvSpPr txBox="1">
              <a:spLocks noChangeArrowheads="1"/>
            </p:cNvSpPr>
            <p:nvPr/>
          </p:nvSpPr>
          <p:spPr bwMode="auto">
            <a:xfrm>
              <a:off x="7614056" y="3301930"/>
              <a:ext cx="1313191" cy="461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it-IT" sz="1200" b="1" i="1" dirty="0">
                  <a:latin typeface="Times New Roman" charset="0"/>
                </a:rPr>
                <a:t>Construction of the </a:t>
              </a:r>
              <a:r>
                <a:rPr lang="it-IT" sz="1200" b="1" i="1" dirty="0" smtClean="0">
                  <a:latin typeface="Times New Roman" charset="0"/>
                </a:rPr>
                <a:t>new </a:t>
              </a:r>
              <a:r>
                <a:rPr lang="it-IT" sz="1200" b="1" i="1" dirty="0">
                  <a:latin typeface="Times New Roman" charset="0"/>
                </a:rPr>
                <a:t>Hall D</a:t>
              </a:r>
            </a:p>
          </p:txBody>
        </p:sp>
        <p:grpSp>
          <p:nvGrpSpPr>
            <p:cNvPr id="54" name="Group 53"/>
            <p:cNvGrpSpPr>
              <a:grpSpLocks noChangeAspect="1"/>
            </p:cNvGrpSpPr>
            <p:nvPr/>
          </p:nvGrpSpPr>
          <p:grpSpPr bwMode="auto">
            <a:xfrm>
              <a:off x="5791181" y="3653112"/>
              <a:ext cx="1710559" cy="2077200"/>
              <a:chOff x="2130" y="772"/>
              <a:chExt cx="1833" cy="2122"/>
            </a:xfrm>
          </p:grpSpPr>
          <p:pic>
            <p:nvPicPr>
              <p:cNvPr id="55" name="Picture 54" descr="12_GeV_mods_NL-cryomodules_overla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30" y="772"/>
                <a:ext cx="864" cy="774"/>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descr="12_GeV_mods_SL-cryomodules_overlay"/>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89" y="2035"/>
                <a:ext cx="1174" cy="859"/>
              </a:xfrm>
              <a:prstGeom prst="rect">
                <a:avLst/>
              </a:prstGeom>
              <a:noFill/>
              <a:extLst>
                <a:ext uri="{909E8E84-426E-40DD-AFC4-6F175D3DCCD1}">
                  <a14:hiddenFill xmlns:a14="http://schemas.microsoft.com/office/drawing/2010/main">
                    <a:solidFill>
                      <a:srgbClr val="FFFFFF"/>
                    </a:solidFill>
                  </a14:hiddenFill>
                </a:ext>
              </a:extLst>
            </p:spPr>
          </p:pic>
        </p:grpSp>
        <p:sp>
          <p:nvSpPr>
            <p:cNvPr id="58" name="Text Box 28"/>
            <p:cNvSpPr txBox="1">
              <a:spLocks noChangeArrowheads="1"/>
            </p:cNvSpPr>
            <p:nvPr/>
          </p:nvSpPr>
          <p:spPr bwMode="auto">
            <a:xfrm>
              <a:off x="3622389" y="6013721"/>
              <a:ext cx="1400093" cy="662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7784" tIns="53892" rIns="107784" bIns="53892">
              <a:spAutoFit/>
            </a:bodyPr>
            <a:lstStyle>
              <a:lvl1pPr defTabSz="992188">
                <a:defRPr>
                  <a:solidFill>
                    <a:schemeClr val="tx1"/>
                  </a:solidFill>
                  <a:latin typeface="Arial" charset="0"/>
                  <a:ea typeface="ＭＳ Ｐゴシック" charset="0"/>
                </a:defRPr>
              </a:lvl1pPr>
              <a:lvl2pPr marL="496888" defTabSz="992188">
                <a:defRPr>
                  <a:solidFill>
                    <a:schemeClr val="tx1"/>
                  </a:solidFill>
                  <a:latin typeface="Arial" charset="0"/>
                  <a:ea typeface="ＭＳ Ｐゴシック" charset="0"/>
                </a:defRPr>
              </a:lvl2pPr>
              <a:lvl3pPr marL="992188" defTabSz="992188">
                <a:defRPr>
                  <a:solidFill>
                    <a:schemeClr val="tx1"/>
                  </a:solidFill>
                  <a:latin typeface="Arial" charset="0"/>
                  <a:ea typeface="ＭＳ Ｐゴシック" charset="0"/>
                </a:defRPr>
              </a:lvl3pPr>
              <a:lvl4pPr marL="1489075" defTabSz="992188">
                <a:defRPr>
                  <a:solidFill>
                    <a:schemeClr val="tx1"/>
                  </a:solidFill>
                  <a:latin typeface="Arial" charset="0"/>
                  <a:ea typeface="ＭＳ Ｐゴシック" charset="0"/>
                </a:defRPr>
              </a:lvl4pPr>
              <a:lvl5pPr marL="1985963" defTabSz="992188">
                <a:defRPr>
                  <a:solidFill>
                    <a:schemeClr val="tx1"/>
                  </a:solidFill>
                  <a:latin typeface="Arial" charset="0"/>
                  <a:ea typeface="ＭＳ Ｐゴシック" charset="0"/>
                </a:defRPr>
              </a:lvl5pPr>
              <a:lvl6pPr marL="2443163" defTabSz="992188" fontAlgn="base">
                <a:spcBef>
                  <a:spcPct val="0"/>
                </a:spcBef>
                <a:spcAft>
                  <a:spcPct val="0"/>
                </a:spcAft>
                <a:defRPr>
                  <a:solidFill>
                    <a:schemeClr val="tx1"/>
                  </a:solidFill>
                  <a:latin typeface="Arial" charset="0"/>
                  <a:ea typeface="ＭＳ Ｐゴシック" charset="0"/>
                </a:defRPr>
              </a:lvl6pPr>
              <a:lvl7pPr marL="2900363" defTabSz="992188" fontAlgn="base">
                <a:spcBef>
                  <a:spcPct val="0"/>
                </a:spcBef>
                <a:spcAft>
                  <a:spcPct val="0"/>
                </a:spcAft>
                <a:defRPr>
                  <a:solidFill>
                    <a:schemeClr val="tx1"/>
                  </a:solidFill>
                  <a:latin typeface="Arial" charset="0"/>
                  <a:ea typeface="ＭＳ Ｐゴシック" charset="0"/>
                </a:defRPr>
              </a:lvl7pPr>
              <a:lvl8pPr marL="3357563" defTabSz="992188" fontAlgn="base">
                <a:spcBef>
                  <a:spcPct val="0"/>
                </a:spcBef>
                <a:spcAft>
                  <a:spcPct val="0"/>
                </a:spcAft>
                <a:defRPr>
                  <a:solidFill>
                    <a:schemeClr val="tx1"/>
                  </a:solidFill>
                  <a:latin typeface="Arial" charset="0"/>
                  <a:ea typeface="ＭＳ Ｐゴシック" charset="0"/>
                </a:defRPr>
              </a:lvl8pPr>
              <a:lvl9pPr marL="3814763" defTabSz="992188" fontAlgn="base">
                <a:spcBef>
                  <a:spcPct val="0"/>
                </a:spcBef>
                <a:spcAft>
                  <a:spcPct val="0"/>
                </a:spcAft>
                <a:defRPr>
                  <a:solidFill>
                    <a:schemeClr val="tx1"/>
                  </a:solidFill>
                  <a:latin typeface="Arial" charset="0"/>
                  <a:ea typeface="ＭＳ Ｐゴシック" charset="0"/>
                </a:defRPr>
              </a:lvl9pPr>
            </a:lstStyle>
            <a:p>
              <a:pPr eaLnBrk="0" hangingPunct="0"/>
              <a:r>
                <a:rPr lang="it-IT" sz="1200" b="1" i="1" dirty="0">
                  <a:latin typeface="Times New Roman" charset="0"/>
                </a:rPr>
                <a:t>Upgrade of  the </a:t>
              </a:r>
              <a:r>
                <a:rPr lang="it-IT" sz="1200" b="1" i="1" dirty="0" err="1">
                  <a:latin typeface="Times New Roman" charset="0"/>
                </a:rPr>
                <a:t>instrumentation</a:t>
              </a:r>
              <a:r>
                <a:rPr lang="it-IT" sz="1200" b="1" i="1" dirty="0">
                  <a:latin typeface="Times New Roman" charset="0"/>
                </a:rPr>
                <a:t> of the </a:t>
              </a:r>
              <a:r>
                <a:rPr lang="it-IT" sz="1200" b="1" i="1" dirty="0" err="1">
                  <a:latin typeface="Times New Roman" charset="0"/>
                </a:rPr>
                <a:t>existing</a:t>
              </a:r>
              <a:r>
                <a:rPr lang="it-IT" sz="1200" b="1" i="1" dirty="0">
                  <a:latin typeface="Times New Roman" charset="0"/>
                </a:rPr>
                <a:t> </a:t>
              </a:r>
              <a:r>
                <a:rPr lang="it-IT" sz="1200" b="1" i="1" dirty="0" err="1">
                  <a:latin typeface="Times New Roman" charset="0"/>
                </a:rPr>
                <a:t>Halls</a:t>
              </a:r>
              <a:endParaRPr lang="it-IT" sz="1200" b="1" i="1" dirty="0">
                <a:latin typeface="Times New Roman" charset="0"/>
              </a:endParaRPr>
            </a:p>
          </p:txBody>
        </p:sp>
        <p:pic>
          <p:nvPicPr>
            <p:cNvPr id="59" name="Picture 58" descr="12_GeV_mods_arrow_overl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flipH="1">
              <a:off x="4737100" y="5858762"/>
              <a:ext cx="279207" cy="427753"/>
            </a:xfrm>
            <a:prstGeom prst="rect">
              <a:avLst/>
            </a:prstGeom>
            <a:noFill/>
            <a:extLst>
              <a:ext uri="{909E8E84-426E-40DD-AFC4-6F175D3DCCD1}">
                <a14:hiddenFill xmlns:a14="http://schemas.microsoft.com/office/drawing/2010/main">
                  <a:solidFill>
                    <a:srgbClr val="FFFFFF"/>
                  </a:solidFill>
                </a14:hiddenFill>
              </a:ext>
            </a:extLst>
          </p:spPr>
        </p:pic>
        <p:sp>
          <p:nvSpPr>
            <p:cNvPr id="45" name="Text Box 12"/>
            <p:cNvSpPr txBox="1">
              <a:spLocks noChangeArrowheads="1"/>
            </p:cNvSpPr>
            <p:nvPr/>
          </p:nvSpPr>
          <p:spPr bwMode="auto">
            <a:xfrm>
              <a:off x="7806023" y="4306503"/>
              <a:ext cx="1211921" cy="46957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9276" tIns="49638" rIns="99276" bIns="49638">
              <a:spAutoFit/>
            </a:bodyPr>
            <a:lstStyle>
              <a:lvl1pPr defTabSz="992188">
                <a:defRPr>
                  <a:solidFill>
                    <a:schemeClr val="tx1"/>
                  </a:solidFill>
                  <a:latin typeface="Arial" charset="0"/>
                  <a:ea typeface="ＭＳ Ｐゴシック" charset="0"/>
                </a:defRPr>
              </a:lvl1pPr>
              <a:lvl2pPr marL="496888" defTabSz="992188">
                <a:defRPr>
                  <a:solidFill>
                    <a:schemeClr val="tx1"/>
                  </a:solidFill>
                  <a:latin typeface="Arial" charset="0"/>
                  <a:ea typeface="ＭＳ Ｐゴシック" charset="0"/>
                </a:defRPr>
              </a:lvl2pPr>
              <a:lvl3pPr marL="992188" defTabSz="992188">
                <a:defRPr>
                  <a:solidFill>
                    <a:schemeClr val="tx1"/>
                  </a:solidFill>
                  <a:latin typeface="Arial" charset="0"/>
                  <a:ea typeface="ＭＳ Ｐゴシック" charset="0"/>
                </a:defRPr>
              </a:lvl3pPr>
              <a:lvl4pPr marL="1489075" defTabSz="992188">
                <a:defRPr>
                  <a:solidFill>
                    <a:schemeClr val="tx1"/>
                  </a:solidFill>
                  <a:latin typeface="Arial" charset="0"/>
                  <a:ea typeface="ＭＳ Ｐゴシック" charset="0"/>
                </a:defRPr>
              </a:lvl4pPr>
              <a:lvl5pPr marL="1985963" defTabSz="992188">
                <a:defRPr>
                  <a:solidFill>
                    <a:schemeClr val="tx1"/>
                  </a:solidFill>
                  <a:latin typeface="Arial" charset="0"/>
                  <a:ea typeface="ＭＳ Ｐゴシック" charset="0"/>
                </a:defRPr>
              </a:lvl5pPr>
              <a:lvl6pPr marL="2443163" defTabSz="992188" fontAlgn="base">
                <a:spcBef>
                  <a:spcPct val="0"/>
                </a:spcBef>
                <a:spcAft>
                  <a:spcPct val="0"/>
                </a:spcAft>
                <a:defRPr>
                  <a:solidFill>
                    <a:schemeClr val="tx1"/>
                  </a:solidFill>
                  <a:latin typeface="Arial" charset="0"/>
                  <a:ea typeface="ＭＳ Ｐゴシック" charset="0"/>
                </a:defRPr>
              </a:lvl6pPr>
              <a:lvl7pPr marL="2900363" defTabSz="992188" fontAlgn="base">
                <a:spcBef>
                  <a:spcPct val="0"/>
                </a:spcBef>
                <a:spcAft>
                  <a:spcPct val="0"/>
                </a:spcAft>
                <a:defRPr>
                  <a:solidFill>
                    <a:schemeClr val="tx1"/>
                  </a:solidFill>
                  <a:latin typeface="Arial" charset="0"/>
                  <a:ea typeface="ＭＳ Ｐゴシック" charset="0"/>
                </a:defRPr>
              </a:lvl7pPr>
              <a:lvl8pPr marL="3357563" defTabSz="992188" fontAlgn="base">
                <a:spcBef>
                  <a:spcPct val="0"/>
                </a:spcBef>
                <a:spcAft>
                  <a:spcPct val="0"/>
                </a:spcAft>
                <a:defRPr>
                  <a:solidFill>
                    <a:schemeClr val="tx1"/>
                  </a:solidFill>
                  <a:latin typeface="Arial" charset="0"/>
                  <a:ea typeface="ＭＳ Ｐゴシック" charset="0"/>
                </a:defRPr>
              </a:lvl8pPr>
              <a:lvl9pPr marL="3814763" defTabSz="992188" fontAlgn="base">
                <a:spcBef>
                  <a:spcPct val="0"/>
                </a:spcBef>
                <a:spcAft>
                  <a:spcPct val="0"/>
                </a:spcAft>
                <a:defRPr>
                  <a:solidFill>
                    <a:schemeClr val="tx1"/>
                  </a:solidFill>
                  <a:latin typeface="Arial" charset="0"/>
                  <a:ea typeface="ＭＳ Ｐゴシック" charset="0"/>
                </a:defRPr>
              </a:lvl9pPr>
            </a:lstStyle>
            <a:p>
              <a:pPr eaLnBrk="0" hangingPunct="0">
                <a:spcBef>
                  <a:spcPct val="50000"/>
                </a:spcBef>
              </a:pPr>
              <a:r>
                <a:rPr lang="it-IT" sz="1200" b="1" i="1" dirty="0">
                  <a:latin typeface="Times New Roman" charset="0"/>
                </a:rPr>
                <a:t>Upgrade of the </a:t>
              </a:r>
              <a:r>
                <a:rPr lang="it-IT" sz="1200" b="1" i="1" dirty="0" err="1">
                  <a:latin typeface="Times New Roman" charset="0"/>
                </a:rPr>
                <a:t>arc</a:t>
              </a:r>
              <a:r>
                <a:rPr lang="it-IT" sz="1200" b="1" i="1" dirty="0">
                  <a:latin typeface="Times New Roman" charset="0"/>
                </a:rPr>
                <a:t> </a:t>
              </a:r>
              <a:r>
                <a:rPr lang="it-IT" sz="1200" b="1" i="1" dirty="0" err="1">
                  <a:latin typeface="Times New Roman" charset="0"/>
                </a:rPr>
                <a:t>magnets</a:t>
              </a:r>
              <a:endParaRPr lang="it-IT" sz="1200" b="1" i="1" dirty="0">
                <a:latin typeface="Times New Roman" charset="0"/>
              </a:endParaRPr>
            </a:p>
          </p:txBody>
        </p:sp>
      </p:grpSp>
      <p:sp>
        <p:nvSpPr>
          <p:cNvPr id="60" name="Rectangle 59"/>
          <p:cNvSpPr/>
          <p:nvPr/>
        </p:nvSpPr>
        <p:spPr>
          <a:xfrm>
            <a:off x="207724" y="5021374"/>
            <a:ext cx="3414665" cy="1477328"/>
          </a:xfrm>
          <a:prstGeom prst="rect">
            <a:avLst/>
          </a:prstGeom>
        </p:spPr>
        <p:txBody>
          <a:bodyPr wrap="square">
            <a:spAutoFit/>
          </a:bodyPr>
          <a:lstStyle/>
          <a:p>
            <a:pPr marL="90488" eaLnBrk="0" hangingPunct="0"/>
            <a:r>
              <a:rPr lang="en-US" dirty="0" smtClean="0">
                <a:latin typeface="Gill Sans"/>
                <a:cs typeface="Gill Sans"/>
              </a:rPr>
              <a:t>High electron polarization</a:t>
            </a:r>
          </a:p>
          <a:p>
            <a:pPr marL="90488" eaLnBrk="0" hangingPunct="0"/>
            <a:r>
              <a:rPr lang="en-US" dirty="0" smtClean="0">
                <a:latin typeface="Gill Sans"/>
                <a:cs typeface="Gill Sans"/>
              </a:rPr>
              <a:t>Beam </a:t>
            </a:r>
            <a:r>
              <a:rPr lang="en-US" dirty="0">
                <a:latin typeface="Gill Sans"/>
                <a:cs typeface="Gill Sans"/>
              </a:rPr>
              <a:t>Power: </a:t>
            </a:r>
            <a:r>
              <a:rPr lang="en-US" dirty="0">
                <a:solidFill>
                  <a:srgbClr val="FF0000"/>
                </a:solidFill>
                <a:latin typeface="Gill Sans"/>
                <a:cs typeface="Gill Sans"/>
              </a:rPr>
              <a:t>1MW</a:t>
            </a:r>
          </a:p>
          <a:p>
            <a:pPr marL="90488" eaLnBrk="0" hangingPunct="0"/>
            <a:r>
              <a:rPr lang="en-US" dirty="0">
                <a:latin typeface="Gill Sans"/>
                <a:cs typeface="Gill Sans"/>
              </a:rPr>
              <a:t>Beam Current: </a:t>
            </a:r>
            <a:r>
              <a:rPr lang="en-US" dirty="0">
                <a:solidFill>
                  <a:srgbClr val="FF0000"/>
                </a:solidFill>
                <a:latin typeface="Gill Sans"/>
                <a:cs typeface="Gill Sans"/>
              </a:rPr>
              <a:t>90 µA</a:t>
            </a:r>
          </a:p>
          <a:p>
            <a:pPr marL="90488" eaLnBrk="0" hangingPunct="0"/>
            <a:r>
              <a:rPr lang="en-US" dirty="0" smtClean="0">
                <a:latin typeface="Gill Sans"/>
                <a:cs typeface="Gill Sans"/>
              </a:rPr>
              <a:t>Max </a:t>
            </a:r>
            <a:r>
              <a:rPr lang="en-US" dirty="0" err="1">
                <a:latin typeface="Gill Sans"/>
                <a:cs typeface="Gill Sans"/>
              </a:rPr>
              <a:t>Enery</a:t>
            </a:r>
            <a:r>
              <a:rPr lang="en-US" dirty="0">
                <a:latin typeface="Gill Sans"/>
                <a:cs typeface="Gill Sans"/>
              </a:rPr>
              <a:t> Hall A-C: </a:t>
            </a:r>
            <a:r>
              <a:rPr lang="en-US" dirty="0">
                <a:solidFill>
                  <a:srgbClr val="FF0000"/>
                </a:solidFill>
                <a:latin typeface="Gill Sans"/>
                <a:cs typeface="Gill Sans"/>
              </a:rPr>
              <a:t>10.9 </a:t>
            </a:r>
            <a:r>
              <a:rPr lang="en-US" dirty="0" err="1">
                <a:solidFill>
                  <a:srgbClr val="FF0000"/>
                </a:solidFill>
                <a:latin typeface="Gill Sans"/>
                <a:cs typeface="Gill Sans"/>
              </a:rPr>
              <a:t>GeV</a:t>
            </a:r>
            <a:endParaRPr lang="en-US" dirty="0">
              <a:solidFill>
                <a:srgbClr val="FF0000"/>
              </a:solidFill>
              <a:latin typeface="Gill Sans"/>
              <a:cs typeface="Gill Sans"/>
            </a:endParaRPr>
          </a:p>
          <a:p>
            <a:pPr marL="90488" eaLnBrk="0" hangingPunct="0"/>
            <a:r>
              <a:rPr lang="en-US" dirty="0">
                <a:latin typeface="Gill Sans"/>
                <a:cs typeface="Gill Sans"/>
              </a:rPr>
              <a:t>Max Energy Hall D: </a:t>
            </a:r>
            <a:r>
              <a:rPr lang="en-US" dirty="0">
                <a:solidFill>
                  <a:srgbClr val="FF0000"/>
                </a:solidFill>
                <a:latin typeface="Gill Sans"/>
                <a:cs typeface="Gill Sans"/>
              </a:rPr>
              <a:t>12 </a:t>
            </a:r>
            <a:r>
              <a:rPr lang="en-US" dirty="0" err="1">
                <a:solidFill>
                  <a:srgbClr val="FF0000"/>
                </a:solidFill>
                <a:latin typeface="Gill Sans"/>
                <a:cs typeface="Gill Sans"/>
              </a:rPr>
              <a:t>GeV</a:t>
            </a:r>
            <a:endParaRPr lang="en-CA" dirty="0">
              <a:solidFill>
                <a:srgbClr val="FF0000"/>
              </a:solidFill>
              <a:latin typeface="Gill Sans"/>
              <a:cs typeface="Gill Sans"/>
            </a:endParaRPr>
          </a:p>
        </p:txBody>
      </p:sp>
    </p:spTree>
    <p:extLst>
      <p:ext uri="{BB962C8B-B14F-4D97-AF65-F5344CB8AC3E}">
        <p14:creationId xmlns:p14="http://schemas.microsoft.com/office/powerpoint/2010/main" val="3486749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07154"/>
            <a:ext cx="8229600" cy="1143000"/>
          </a:xfrm>
        </p:spPr>
        <p:txBody>
          <a:bodyPr>
            <a:normAutofit/>
          </a:bodyPr>
          <a:lstStyle/>
          <a:p>
            <a:pPr algn="r"/>
            <a:r>
              <a:rPr lang="en-US" sz="5400" dirty="0" smtClean="0">
                <a:solidFill>
                  <a:srgbClr val="FF0000"/>
                </a:solidFill>
                <a:effectLst>
                  <a:reflection blurRad="6350" stA="50000" endA="300" endPos="50000" dist="29997" dir="5400000" sy="-100000" algn="bl" rotWithShape="0"/>
                </a:effectLst>
              </a:rPr>
              <a:t>CLAS12 and GLUEX</a:t>
            </a:r>
            <a:endParaRPr lang="en-US" sz="5400" dirty="0">
              <a:solidFill>
                <a:srgbClr val="FF0000"/>
              </a:solidFill>
              <a:effectLst>
                <a:reflection blurRad="6350" stA="50000" endA="300" endPos="50000" dist="29997" dir="5400000" sy="-100000" algn="bl" rotWithShape="0"/>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00845" y="3223765"/>
            <a:ext cx="3765821" cy="3329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606778" y="3223765"/>
            <a:ext cx="3646077" cy="3329942"/>
          </a:xfrm>
          <a:prstGeom prst="rect">
            <a:avLst/>
          </a:prstGeom>
        </p:spPr>
      </p:pic>
      <p:sp>
        <p:nvSpPr>
          <p:cNvPr id="6" name="TextBox 5"/>
          <p:cNvSpPr txBox="1"/>
          <p:nvPr/>
        </p:nvSpPr>
        <p:spPr>
          <a:xfrm>
            <a:off x="607897" y="1330363"/>
            <a:ext cx="8009465" cy="1985159"/>
          </a:xfrm>
          <a:prstGeom prst="rect">
            <a:avLst/>
          </a:prstGeom>
          <a:noFill/>
        </p:spPr>
        <p:txBody>
          <a:bodyPr wrap="square" rtlCol="0">
            <a:spAutoFit/>
          </a:bodyPr>
          <a:lstStyle/>
          <a:p>
            <a:r>
              <a:rPr lang="en-US" sz="2000" dirty="0" smtClean="0">
                <a:solidFill>
                  <a:srgbClr val="000000"/>
                </a:solidFill>
                <a:latin typeface="Gill Sans"/>
                <a:cs typeface="Gill Sans"/>
              </a:rPr>
              <a:t>Meson spectroscopy is one of the main topics that will be studied with the </a:t>
            </a:r>
            <a:r>
              <a:rPr lang="en-US" sz="2000" dirty="0" err="1" smtClean="0">
                <a:solidFill>
                  <a:srgbClr val="000000"/>
                </a:solidFill>
                <a:latin typeface="Gill Sans"/>
                <a:cs typeface="Gill Sans"/>
              </a:rPr>
              <a:t>Jlab</a:t>
            </a:r>
            <a:r>
              <a:rPr lang="en-US" sz="2000" dirty="0" smtClean="0">
                <a:solidFill>
                  <a:srgbClr val="000000"/>
                </a:solidFill>
                <a:latin typeface="Gill Sans"/>
                <a:cs typeface="Gill Sans"/>
              </a:rPr>
              <a:t> 12 </a:t>
            </a:r>
            <a:r>
              <a:rPr lang="en-US" sz="2000" dirty="0" err="1" smtClean="0">
                <a:solidFill>
                  <a:srgbClr val="000000"/>
                </a:solidFill>
                <a:latin typeface="Gill Sans"/>
                <a:cs typeface="Gill Sans"/>
              </a:rPr>
              <a:t>GeV</a:t>
            </a:r>
            <a:r>
              <a:rPr lang="en-US" sz="2000" dirty="0" smtClean="0">
                <a:solidFill>
                  <a:srgbClr val="000000"/>
                </a:solidFill>
                <a:latin typeface="Gill Sans"/>
                <a:cs typeface="Gill Sans"/>
              </a:rPr>
              <a:t> upgrade. Key elements are:</a:t>
            </a:r>
          </a:p>
          <a:p>
            <a:pPr marL="285750" indent="-285750">
              <a:buFont typeface="Arial"/>
              <a:buChar char="•"/>
            </a:pPr>
            <a:r>
              <a:rPr lang="en-US" dirty="0" smtClean="0">
                <a:solidFill>
                  <a:srgbClr val="000000"/>
                </a:solidFill>
                <a:latin typeface="Gill Sans"/>
                <a:cs typeface="Gill Sans"/>
              </a:rPr>
              <a:t>High intensity tagged photon beams</a:t>
            </a:r>
          </a:p>
          <a:p>
            <a:pPr marL="285750" indent="-285750">
              <a:buFont typeface="Arial"/>
              <a:buChar char="•"/>
            </a:pPr>
            <a:r>
              <a:rPr lang="en-US" dirty="0" smtClean="0">
                <a:solidFill>
                  <a:srgbClr val="000000"/>
                </a:solidFill>
                <a:latin typeface="Gill Sans"/>
                <a:cs typeface="Gill Sans"/>
              </a:rPr>
              <a:t>Detectors with large acceptance and good particle identification </a:t>
            </a:r>
            <a:r>
              <a:rPr lang="en-US" dirty="0" smtClean="0">
                <a:solidFill>
                  <a:srgbClr val="000000"/>
                </a:solidFill>
                <a:latin typeface="Gill Sans"/>
                <a:cs typeface="Gill Sans"/>
              </a:rPr>
              <a:t>capabilities</a:t>
            </a:r>
            <a:endParaRPr lang="en-US" sz="500" dirty="0">
              <a:solidFill>
                <a:srgbClr val="000000"/>
              </a:solidFill>
              <a:latin typeface="Gill Sans"/>
              <a:cs typeface="Gill Sans"/>
            </a:endParaRPr>
          </a:p>
          <a:p>
            <a:pPr marL="285750" indent="-285750">
              <a:buFont typeface="Arial"/>
              <a:buChar char="•"/>
            </a:pPr>
            <a:endParaRPr lang="en-US" sz="500" dirty="0" smtClean="0">
              <a:solidFill>
                <a:srgbClr val="000000"/>
              </a:solidFill>
              <a:latin typeface="Gill Sans"/>
              <a:cs typeface="Gill Sans"/>
            </a:endParaRPr>
          </a:p>
          <a:p>
            <a:r>
              <a:rPr lang="en-US" sz="2400" dirty="0" smtClean="0">
                <a:solidFill>
                  <a:srgbClr val="000000"/>
                </a:solidFill>
                <a:latin typeface="Gill Sans"/>
                <a:cs typeface="Gill Sans"/>
              </a:rPr>
              <a:t>	   </a:t>
            </a:r>
            <a:r>
              <a:rPr lang="en-US" sz="2400" dirty="0" err="1" smtClean="0">
                <a:solidFill>
                  <a:srgbClr val="FF6600"/>
                </a:solidFill>
                <a:latin typeface="Gill Sans"/>
                <a:cs typeface="Gill Sans"/>
              </a:rPr>
              <a:t>GlueX</a:t>
            </a:r>
            <a:r>
              <a:rPr lang="en-US" sz="2400" dirty="0" smtClean="0">
                <a:solidFill>
                  <a:srgbClr val="FF6600"/>
                </a:solidFill>
                <a:latin typeface="Gill Sans"/>
                <a:cs typeface="Gill Sans"/>
              </a:rPr>
              <a:t> in Hall D 				</a:t>
            </a:r>
            <a:r>
              <a:rPr lang="en-US" sz="2400" dirty="0">
                <a:solidFill>
                  <a:srgbClr val="FF6600"/>
                </a:solidFill>
                <a:latin typeface="Gill Sans"/>
                <a:cs typeface="Gill Sans"/>
              </a:rPr>
              <a:t> </a:t>
            </a:r>
            <a:r>
              <a:rPr lang="en-US" sz="2400" dirty="0" smtClean="0">
                <a:solidFill>
                  <a:srgbClr val="FF6600"/>
                </a:solidFill>
                <a:latin typeface="Gill Sans"/>
                <a:cs typeface="Gill Sans"/>
              </a:rPr>
              <a:t>    CLAS12 in Hall B</a:t>
            </a:r>
            <a:endParaRPr lang="en-US" sz="2400" dirty="0">
              <a:solidFill>
                <a:srgbClr val="FF6600"/>
              </a:solidFill>
              <a:latin typeface="Gill Sans"/>
              <a:cs typeface="Gill Sans"/>
            </a:endParaRPr>
          </a:p>
        </p:txBody>
      </p:sp>
    </p:spTree>
    <p:extLst>
      <p:ext uri="{BB962C8B-B14F-4D97-AF65-F5344CB8AC3E}">
        <p14:creationId xmlns:p14="http://schemas.microsoft.com/office/powerpoint/2010/main" val="48636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07154"/>
            <a:ext cx="8229600" cy="1143000"/>
          </a:xfrm>
        </p:spPr>
        <p:txBody>
          <a:bodyPr>
            <a:normAutofit/>
          </a:bodyPr>
          <a:lstStyle/>
          <a:p>
            <a:pPr algn="r"/>
            <a:r>
              <a:rPr lang="en-US" sz="5400" dirty="0" smtClean="0">
                <a:solidFill>
                  <a:srgbClr val="FF0000"/>
                </a:solidFill>
                <a:effectLst>
                  <a:reflection blurRad="6350" stA="50000" endA="300" endPos="50000" dist="29997" dir="5400000" sy="-100000" algn="bl" rotWithShape="0"/>
                </a:effectLst>
              </a:rPr>
              <a:t>The </a:t>
            </a:r>
            <a:r>
              <a:rPr lang="en-US" sz="5400" dirty="0" err="1" smtClean="0">
                <a:solidFill>
                  <a:srgbClr val="FF0000"/>
                </a:solidFill>
                <a:effectLst>
                  <a:reflection blurRad="6350" stA="50000" endA="300" endPos="50000" dist="29997" dir="5400000" sy="-100000" algn="bl" rotWithShape="0"/>
                </a:effectLst>
              </a:rPr>
              <a:t>GlueX</a:t>
            </a:r>
            <a:r>
              <a:rPr lang="en-US" sz="5400" dirty="0" smtClean="0">
                <a:solidFill>
                  <a:srgbClr val="FF0000"/>
                </a:solidFill>
                <a:effectLst>
                  <a:reflection blurRad="6350" stA="50000" endA="300" endPos="50000" dist="29997" dir="5400000" sy="-100000" algn="bl" rotWithShape="0"/>
                </a:effectLst>
              </a:rPr>
              <a:t> Experiment</a:t>
            </a:r>
            <a:endParaRPr lang="en-US" sz="5400" dirty="0">
              <a:solidFill>
                <a:srgbClr val="FF0000"/>
              </a:solidFill>
              <a:effectLst>
                <a:reflection blurRad="6350" stA="50000" endA="300" endPos="50000" dist="29997" dir="5400000" sy="-100000" algn="bl" rotWithShape="0"/>
              </a:effectLst>
            </a:endParaRPr>
          </a:p>
        </p:txBody>
      </p:sp>
      <p:grpSp>
        <p:nvGrpSpPr>
          <p:cNvPr id="39" name="Group 38"/>
          <p:cNvGrpSpPr/>
          <p:nvPr/>
        </p:nvGrpSpPr>
        <p:grpSpPr>
          <a:xfrm>
            <a:off x="3852905" y="2055095"/>
            <a:ext cx="4673600" cy="3702789"/>
            <a:chOff x="3225800" y="1244600"/>
            <a:chExt cx="5638800" cy="5054601"/>
          </a:xfrm>
        </p:grpSpPr>
        <p:pic>
          <p:nvPicPr>
            <p:cNvPr id="42" name="Picture 41"/>
            <p:cNvPicPr>
              <a:picLocks noChangeAspect="1" noChangeArrowheads="1"/>
            </p:cNvPicPr>
            <p:nvPr/>
          </p:nvPicPr>
          <p:blipFill>
            <a:blip r:embed="rId2" cstate="screen"/>
            <a:srcRect r="35764"/>
            <a:stretch>
              <a:fillRect/>
            </a:stretch>
          </p:blipFill>
          <p:spPr bwMode="auto">
            <a:xfrm>
              <a:off x="3225800" y="1244600"/>
              <a:ext cx="5638800" cy="4279392"/>
            </a:xfrm>
            <a:prstGeom prst="rect">
              <a:avLst/>
            </a:prstGeom>
            <a:noFill/>
            <a:ln w="12700">
              <a:noFill/>
              <a:miter lim="800000"/>
              <a:headEnd/>
              <a:tailEnd/>
            </a:ln>
          </p:spPr>
        </p:pic>
        <p:pic>
          <p:nvPicPr>
            <p:cNvPr id="45" name="Picture 28" descr="gx_det"/>
            <p:cNvPicPr>
              <a:picLocks noChangeAspect="1" noChangeArrowheads="1"/>
            </p:cNvPicPr>
            <p:nvPr/>
          </p:nvPicPr>
          <p:blipFill>
            <a:blip r:embed="rId3"/>
            <a:srcRect l="50298" t="66891" r="42871" b="14583"/>
            <a:stretch>
              <a:fillRect/>
            </a:stretch>
          </p:blipFill>
          <p:spPr bwMode="auto">
            <a:xfrm>
              <a:off x="3962400" y="5029201"/>
              <a:ext cx="736600" cy="1270000"/>
            </a:xfrm>
            <a:prstGeom prst="rect">
              <a:avLst/>
            </a:prstGeom>
            <a:noFill/>
            <a:ln w="9525">
              <a:noFill/>
              <a:miter lim="800000"/>
              <a:headEnd/>
              <a:tailEnd/>
            </a:ln>
          </p:spPr>
        </p:pic>
      </p:grpSp>
      <p:sp>
        <p:nvSpPr>
          <p:cNvPr id="46" name="Rectangle 24"/>
          <p:cNvSpPr>
            <a:spLocks noChangeArrowheads="1"/>
          </p:cNvSpPr>
          <p:nvPr/>
        </p:nvSpPr>
        <p:spPr bwMode="auto">
          <a:xfrm>
            <a:off x="3446652" y="5238458"/>
            <a:ext cx="538205" cy="470041"/>
          </a:xfrm>
          <a:prstGeom prst="rect">
            <a:avLst/>
          </a:prstGeom>
          <a:solidFill>
            <a:schemeClr val="bg1"/>
          </a:solidFill>
          <a:ln w="9525">
            <a:noFill/>
            <a:miter lim="800000"/>
            <a:headEnd/>
            <a:tailEnd/>
          </a:ln>
        </p:spPr>
        <p:txBody>
          <a:bodyPr wrap="none" anchor="ctr">
            <a:prstTxWarp prst="textNoShape">
              <a:avLst/>
            </a:prstTxWarp>
          </a:bodyPr>
          <a:lstStyle/>
          <a:p>
            <a:endParaRPr lang="en-US" sz="1400">
              <a:latin typeface="Gill Sans"/>
              <a:cs typeface="Gill Sans"/>
            </a:endParaRPr>
          </a:p>
        </p:txBody>
      </p:sp>
      <p:sp>
        <p:nvSpPr>
          <p:cNvPr id="47" name="Text Box 4"/>
          <p:cNvSpPr txBox="1">
            <a:spLocks noChangeArrowheads="1"/>
          </p:cNvSpPr>
          <p:nvPr/>
        </p:nvSpPr>
        <p:spPr bwMode="auto">
          <a:xfrm>
            <a:off x="2678530" y="4774201"/>
            <a:ext cx="1536243" cy="738664"/>
          </a:xfrm>
          <a:prstGeom prst="rect">
            <a:avLst/>
          </a:prstGeom>
          <a:noFill/>
          <a:ln w="9525">
            <a:noFill/>
            <a:miter lim="800000"/>
            <a:headEnd/>
            <a:tailEnd/>
          </a:ln>
        </p:spPr>
        <p:txBody>
          <a:bodyPr wrap="square">
            <a:prstTxWarp prst="textNoShape">
              <a:avLst/>
            </a:prstTxWarp>
            <a:spAutoFit/>
          </a:bodyPr>
          <a:lstStyle/>
          <a:p>
            <a:pPr algn="ctr"/>
            <a:r>
              <a:rPr lang="en-US" sz="1400" b="1" dirty="0">
                <a:latin typeface="Gill Sans"/>
                <a:cs typeface="Gill Sans"/>
              </a:rPr>
              <a:t>Tagger Spectrometer</a:t>
            </a:r>
          </a:p>
          <a:p>
            <a:pPr algn="ctr"/>
            <a:r>
              <a:rPr lang="en-US" sz="1400" b="1" dirty="0">
                <a:latin typeface="Gill Sans"/>
                <a:cs typeface="Gill Sans"/>
              </a:rPr>
              <a:t>(Upstream)</a:t>
            </a:r>
          </a:p>
        </p:txBody>
      </p:sp>
      <p:sp>
        <p:nvSpPr>
          <p:cNvPr id="48" name="Line 29"/>
          <p:cNvSpPr>
            <a:spLocks noChangeShapeType="1"/>
          </p:cNvSpPr>
          <p:nvPr/>
        </p:nvSpPr>
        <p:spPr bwMode="auto">
          <a:xfrm flipH="1">
            <a:off x="2787527" y="4264047"/>
            <a:ext cx="2000928" cy="596478"/>
          </a:xfrm>
          <a:prstGeom prst="line">
            <a:avLst/>
          </a:prstGeom>
          <a:noFill/>
          <a:ln w="28575">
            <a:solidFill>
              <a:schemeClr val="hlink"/>
            </a:solidFill>
            <a:prstDash val="dash"/>
            <a:round/>
            <a:headEnd/>
            <a:tailEnd/>
          </a:ln>
        </p:spPr>
        <p:txBody>
          <a:bodyPr>
            <a:prstTxWarp prst="textNoShape">
              <a:avLst/>
            </a:prstTxWarp>
          </a:bodyPr>
          <a:lstStyle/>
          <a:p>
            <a:endParaRPr lang="en-US">
              <a:latin typeface="Gill Sans"/>
              <a:cs typeface="Gill Sans"/>
            </a:endParaRPr>
          </a:p>
        </p:txBody>
      </p:sp>
      <p:sp>
        <p:nvSpPr>
          <p:cNvPr id="49" name="Rectangle 5"/>
          <p:cNvSpPr>
            <a:spLocks noChangeArrowheads="1"/>
          </p:cNvSpPr>
          <p:nvPr/>
        </p:nvSpPr>
        <p:spPr bwMode="auto">
          <a:xfrm>
            <a:off x="446919" y="3195691"/>
            <a:ext cx="3172421" cy="2893099"/>
          </a:xfrm>
          <a:prstGeom prst="rect">
            <a:avLst/>
          </a:prstGeom>
          <a:noFill/>
          <a:ln w="28575">
            <a:noFill/>
            <a:miter lim="800000"/>
            <a:headEnd/>
            <a:tailEnd/>
          </a:ln>
        </p:spPr>
        <p:txBody>
          <a:bodyPr wrap="square">
            <a:prstTxWarp prst="textNoShape">
              <a:avLst/>
            </a:prstTxWarp>
            <a:spAutoFit/>
          </a:bodyPr>
          <a:lstStyle/>
          <a:p>
            <a:r>
              <a:rPr lang="en-US" dirty="0">
                <a:latin typeface="Gill Sans"/>
                <a:cs typeface="Gill Sans"/>
              </a:rPr>
              <a:t>Hermetic </a:t>
            </a:r>
            <a:r>
              <a:rPr lang="en-US" dirty="0" smtClean="0">
                <a:latin typeface="Gill Sans"/>
                <a:cs typeface="Gill Sans"/>
              </a:rPr>
              <a:t>detection of </a:t>
            </a:r>
            <a:r>
              <a:rPr lang="en-US" dirty="0">
                <a:latin typeface="Gill Sans"/>
                <a:cs typeface="Gill Sans"/>
              </a:rPr>
              <a:t>charged and </a:t>
            </a:r>
            <a:r>
              <a:rPr lang="en-US" dirty="0" smtClean="0">
                <a:latin typeface="Gill Sans"/>
                <a:cs typeface="Gill Sans"/>
              </a:rPr>
              <a:t>neutral </a:t>
            </a:r>
            <a:r>
              <a:rPr lang="en-US" dirty="0">
                <a:latin typeface="Gill Sans"/>
                <a:cs typeface="Gill Sans"/>
              </a:rPr>
              <a:t>particles </a:t>
            </a:r>
            <a:r>
              <a:rPr lang="en-US" dirty="0" smtClean="0">
                <a:latin typeface="Gill Sans"/>
                <a:cs typeface="Gill Sans"/>
              </a:rPr>
              <a:t>in solenoid magnet:</a:t>
            </a:r>
          </a:p>
          <a:p>
            <a:pPr marL="180975" indent="-180975">
              <a:buFont typeface="Arial"/>
              <a:buChar char="•"/>
            </a:pPr>
            <a:r>
              <a:rPr lang="en-US" sz="1600" dirty="0" smtClean="0">
                <a:latin typeface="Gill Sans"/>
                <a:cs typeface="Gill Sans"/>
              </a:rPr>
              <a:t>Photon beam produced by coherent Bremsstrahlung on diamond radiator</a:t>
            </a:r>
          </a:p>
          <a:p>
            <a:pPr marL="180975" indent="-180975">
              <a:buFont typeface="Arial"/>
              <a:buChar char="•"/>
            </a:pPr>
            <a:r>
              <a:rPr lang="en-US" sz="1600" dirty="0">
                <a:latin typeface="Gill Sans"/>
                <a:cs typeface="Gill Sans"/>
              </a:rPr>
              <a:t>Initial Flux 10</a:t>
            </a:r>
            <a:r>
              <a:rPr lang="en-US" sz="1600" baseline="30000" dirty="0">
                <a:latin typeface="Gill Sans"/>
                <a:cs typeface="Gill Sans"/>
              </a:rPr>
              <a:t>7</a:t>
            </a:r>
            <a:r>
              <a:rPr lang="en-US" sz="1600" dirty="0">
                <a:latin typeface="Gill Sans"/>
                <a:cs typeface="Gill Sans"/>
              </a:rPr>
              <a:t> g/s </a:t>
            </a:r>
          </a:p>
          <a:p>
            <a:pPr marL="180975" indent="-180975">
              <a:buFont typeface="Arial"/>
              <a:buChar char="•"/>
            </a:pPr>
            <a:r>
              <a:rPr lang="en-US" sz="1600" dirty="0">
                <a:latin typeface="Gill Sans"/>
                <a:cs typeface="Gill Sans"/>
              </a:rPr>
              <a:t>18,000 FADCs</a:t>
            </a:r>
          </a:p>
          <a:p>
            <a:pPr marL="180975" indent="-180975">
              <a:buFont typeface="Arial"/>
              <a:buChar char="•"/>
            </a:pPr>
            <a:r>
              <a:rPr lang="en-US" sz="1600" dirty="0">
                <a:latin typeface="Gill Sans"/>
                <a:cs typeface="Gill Sans"/>
              </a:rPr>
              <a:t>4,000 pipeline TDCs</a:t>
            </a:r>
          </a:p>
          <a:p>
            <a:pPr marL="180975" indent="-180975">
              <a:buFont typeface="Arial"/>
              <a:buChar char="•"/>
            </a:pPr>
            <a:r>
              <a:rPr lang="en-US" sz="1600" dirty="0">
                <a:latin typeface="Gill Sans"/>
                <a:cs typeface="Gill Sans"/>
              </a:rPr>
              <a:t>20 KHz L1 trigger</a:t>
            </a:r>
          </a:p>
          <a:p>
            <a:pPr marL="180975" indent="-180975">
              <a:buFont typeface="Arial"/>
              <a:buChar char="•"/>
            </a:pPr>
            <a:r>
              <a:rPr lang="en-US" sz="1600" dirty="0">
                <a:latin typeface="Gill Sans"/>
                <a:cs typeface="Gill Sans"/>
              </a:rPr>
              <a:t>300 MB/s to </a:t>
            </a:r>
            <a:r>
              <a:rPr lang="en-US" sz="1600" dirty="0" smtClean="0">
                <a:latin typeface="Gill Sans"/>
                <a:cs typeface="Gill Sans"/>
              </a:rPr>
              <a:t>tape</a:t>
            </a:r>
            <a:endParaRPr lang="en-US" sz="1600" dirty="0">
              <a:latin typeface="Gill Sans"/>
              <a:cs typeface="Gill Sans"/>
            </a:endParaRPr>
          </a:p>
        </p:txBody>
      </p:sp>
      <p:sp>
        <p:nvSpPr>
          <p:cNvPr id="51" name="Rectangle 5"/>
          <p:cNvSpPr>
            <a:spLocks noChangeArrowheads="1"/>
          </p:cNvSpPr>
          <p:nvPr/>
        </p:nvSpPr>
        <p:spPr bwMode="auto">
          <a:xfrm>
            <a:off x="7195264" y="1706317"/>
            <a:ext cx="1948736" cy="523220"/>
          </a:xfrm>
          <a:prstGeom prst="rect">
            <a:avLst/>
          </a:prstGeom>
          <a:solidFill>
            <a:schemeClr val="bg1"/>
          </a:solidFill>
          <a:ln w="28575">
            <a:noFill/>
            <a:miter lim="800000"/>
            <a:headEnd/>
            <a:tailEnd/>
          </a:ln>
        </p:spPr>
        <p:txBody>
          <a:bodyPr wrap="square">
            <a:prstTxWarp prst="textNoShape">
              <a:avLst/>
            </a:prstTxWarp>
            <a:spAutoFit/>
          </a:bodyPr>
          <a:lstStyle/>
          <a:p>
            <a:pPr algn="ctr"/>
            <a:r>
              <a:rPr lang="en-US" sz="1400" b="1" dirty="0" err="1">
                <a:latin typeface="Gill Sans"/>
                <a:cs typeface="Gill Sans"/>
              </a:rPr>
              <a:t>Pb</a:t>
            </a:r>
            <a:r>
              <a:rPr lang="en-US" sz="1400" b="1" dirty="0">
                <a:latin typeface="Gill Sans"/>
                <a:cs typeface="Gill Sans"/>
              </a:rPr>
              <a:t>-glass detector (</a:t>
            </a:r>
            <a:r>
              <a:rPr lang="en-US" sz="1400" b="1" dirty="0" err="1">
                <a:latin typeface="Gill Sans"/>
                <a:cs typeface="Gill Sans"/>
              </a:rPr>
              <a:t>Fcal</a:t>
            </a:r>
            <a:r>
              <a:rPr lang="en-US" sz="1400" b="1" dirty="0">
                <a:latin typeface="Gill Sans"/>
                <a:cs typeface="Gill Sans"/>
              </a:rPr>
              <a:t>)</a:t>
            </a:r>
          </a:p>
        </p:txBody>
      </p:sp>
      <p:sp>
        <p:nvSpPr>
          <p:cNvPr id="52" name="Rectangle 5"/>
          <p:cNvSpPr>
            <a:spLocks noChangeArrowheads="1"/>
          </p:cNvSpPr>
          <p:nvPr/>
        </p:nvSpPr>
        <p:spPr bwMode="auto">
          <a:xfrm>
            <a:off x="7007390" y="5280830"/>
            <a:ext cx="1707120" cy="954107"/>
          </a:xfrm>
          <a:prstGeom prst="rect">
            <a:avLst/>
          </a:prstGeom>
          <a:solidFill>
            <a:schemeClr val="bg1"/>
          </a:solidFill>
          <a:ln w="28575">
            <a:noFill/>
            <a:miter lim="800000"/>
            <a:headEnd/>
            <a:tailEnd/>
          </a:ln>
        </p:spPr>
        <p:txBody>
          <a:bodyPr wrap="square">
            <a:prstTxWarp prst="textNoShape">
              <a:avLst/>
            </a:prstTxWarp>
            <a:spAutoFit/>
          </a:bodyPr>
          <a:lstStyle/>
          <a:p>
            <a:pPr algn="ctr"/>
            <a:r>
              <a:rPr lang="en-US" sz="1400" b="1" dirty="0">
                <a:latin typeface="Gill Sans"/>
                <a:cs typeface="Gill Sans"/>
              </a:rPr>
              <a:t>Tracking</a:t>
            </a:r>
          </a:p>
          <a:p>
            <a:pPr algn="ctr"/>
            <a:r>
              <a:rPr lang="en-US" sz="1400" b="1" dirty="0" smtClean="0">
                <a:solidFill>
                  <a:schemeClr val="bg1">
                    <a:lumMod val="65000"/>
                  </a:schemeClr>
                </a:solidFill>
                <a:latin typeface="Gill Sans"/>
                <a:cs typeface="Gill Sans"/>
              </a:rPr>
              <a:t>(Cathode </a:t>
            </a:r>
            <a:r>
              <a:rPr lang="en-US" sz="1400" b="1" dirty="0">
                <a:solidFill>
                  <a:schemeClr val="bg1">
                    <a:lumMod val="65000"/>
                  </a:schemeClr>
                </a:solidFill>
                <a:latin typeface="Gill Sans"/>
                <a:cs typeface="Gill Sans"/>
              </a:rPr>
              <a:t>strips</a:t>
            </a:r>
          </a:p>
          <a:p>
            <a:pPr algn="ctr"/>
            <a:r>
              <a:rPr lang="en-US" sz="1400" b="1" dirty="0">
                <a:solidFill>
                  <a:schemeClr val="bg1">
                    <a:lumMod val="65000"/>
                  </a:schemeClr>
                </a:solidFill>
                <a:latin typeface="Gill Sans"/>
                <a:cs typeface="Gill Sans"/>
              </a:rPr>
              <a:t>Drift chambers</a:t>
            </a:r>
          </a:p>
          <a:p>
            <a:pPr algn="ctr"/>
            <a:r>
              <a:rPr lang="en-US" sz="1400" b="1" dirty="0">
                <a:solidFill>
                  <a:schemeClr val="bg1">
                    <a:lumMod val="65000"/>
                  </a:schemeClr>
                </a:solidFill>
                <a:latin typeface="Gill Sans"/>
                <a:cs typeface="Gill Sans"/>
              </a:rPr>
              <a:t>Straw </a:t>
            </a:r>
            <a:r>
              <a:rPr lang="en-US" sz="1400" b="1" dirty="0" smtClean="0">
                <a:solidFill>
                  <a:schemeClr val="bg1">
                    <a:lumMod val="65000"/>
                  </a:schemeClr>
                </a:solidFill>
                <a:latin typeface="Gill Sans"/>
                <a:cs typeface="Gill Sans"/>
              </a:rPr>
              <a:t>tubes)</a:t>
            </a:r>
            <a:endParaRPr lang="en-US" sz="1400" b="1" dirty="0">
              <a:solidFill>
                <a:schemeClr val="bg1">
                  <a:lumMod val="65000"/>
                </a:schemeClr>
              </a:solidFill>
              <a:latin typeface="Gill Sans"/>
              <a:cs typeface="Gill Sans"/>
            </a:endParaRPr>
          </a:p>
        </p:txBody>
      </p:sp>
      <p:sp>
        <p:nvSpPr>
          <p:cNvPr id="53" name="Rectangle 5"/>
          <p:cNvSpPr>
            <a:spLocks noChangeArrowheads="1"/>
          </p:cNvSpPr>
          <p:nvPr/>
        </p:nvSpPr>
        <p:spPr bwMode="auto">
          <a:xfrm>
            <a:off x="5073936" y="5991857"/>
            <a:ext cx="1721696" cy="523220"/>
          </a:xfrm>
          <a:prstGeom prst="rect">
            <a:avLst/>
          </a:prstGeom>
          <a:solidFill>
            <a:schemeClr val="bg1"/>
          </a:solidFill>
          <a:ln w="28575">
            <a:noFill/>
            <a:miter lim="800000"/>
            <a:headEnd/>
            <a:tailEnd/>
          </a:ln>
        </p:spPr>
        <p:txBody>
          <a:bodyPr wrap="square">
            <a:prstTxWarp prst="textNoShape">
              <a:avLst/>
            </a:prstTxWarp>
            <a:spAutoFit/>
          </a:bodyPr>
          <a:lstStyle/>
          <a:p>
            <a:pPr algn="ctr"/>
            <a:r>
              <a:rPr lang="en-US" sz="1400" b="1" dirty="0">
                <a:latin typeface="Gill Sans"/>
                <a:cs typeface="Gill Sans"/>
              </a:rPr>
              <a:t>Superconducting 2 T solenoid</a:t>
            </a:r>
          </a:p>
        </p:txBody>
      </p:sp>
      <p:sp>
        <p:nvSpPr>
          <p:cNvPr id="55" name="Rectangle 54"/>
          <p:cNvSpPr/>
          <p:nvPr/>
        </p:nvSpPr>
        <p:spPr bwMode="auto">
          <a:xfrm>
            <a:off x="3619340" y="1739306"/>
            <a:ext cx="2768605" cy="770033"/>
          </a:xfrm>
          <a:prstGeom prst="rect">
            <a:avLst/>
          </a:prstGeom>
          <a:solidFill>
            <a:schemeClr val="bg1"/>
          </a:solidFill>
          <a:ln w="15875" cap="flat" cmpd="sng" algn="ctr">
            <a:no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effectLst/>
              <a:latin typeface="Gill Sans"/>
              <a:cs typeface="Gill Sans"/>
            </a:endParaRPr>
          </a:p>
        </p:txBody>
      </p:sp>
      <p:sp>
        <p:nvSpPr>
          <p:cNvPr id="56" name="Rectangle 5"/>
          <p:cNvSpPr>
            <a:spLocks noChangeArrowheads="1"/>
          </p:cNvSpPr>
          <p:nvPr/>
        </p:nvSpPr>
        <p:spPr bwMode="auto">
          <a:xfrm>
            <a:off x="3748808" y="2071871"/>
            <a:ext cx="1119174" cy="523220"/>
          </a:xfrm>
          <a:prstGeom prst="rect">
            <a:avLst/>
          </a:prstGeom>
          <a:solidFill>
            <a:schemeClr val="bg1"/>
          </a:solidFill>
          <a:ln w="28575">
            <a:noFill/>
            <a:miter lim="800000"/>
            <a:headEnd/>
            <a:tailEnd/>
          </a:ln>
        </p:spPr>
        <p:txBody>
          <a:bodyPr wrap="square">
            <a:prstTxWarp prst="textNoShape">
              <a:avLst/>
            </a:prstTxWarp>
            <a:spAutoFit/>
          </a:bodyPr>
          <a:lstStyle/>
          <a:p>
            <a:pPr algn="ctr"/>
            <a:r>
              <a:rPr lang="en-US" sz="1400" b="1" dirty="0">
                <a:latin typeface="Gill Sans"/>
                <a:cs typeface="Gill Sans"/>
              </a:rPr>
              <a:t>Target</a:t>
            </a:r>
          </a:p>
          <a:p>
            <a:pPr algn="ctr"/>
            <a:r>
              <a:rPr lang="en-US" sz="1400" b="1" dirty="0">
                <a:latin typeface="Gill Sans"/>
                <a:cs typeface="Gill Sans"/>
              </a:rPr>
              <a:t>(LH</a:t>
            </a:r>
            <a:r>
              <a:rPr lang="en-US" sz="1400" b="1" baseline="-25000" dirty="0">
                <a:latin typeface="Gill Sans"/>
                <a:cs typeface="Gill Sans"/>
              </a:rPr>
              <a:t>2</a:t>
            </a:r>
            <a:r>
              <a:rPr lang="en-US" sz="1400" b="1" dirty="0">
                <a:latin typeface="Gill Sans"/>
                <a:cs typeface="Gill Sans"/>
              </a:rPr>
              <a:t>)</a:t>
            </a:r>
          </a:p>
        </p:txBody>
      </p:sp>
      <p:sp>
        <p:nvSpPr>
          <p:cNvPr id="57" name="Rectangle 5"/>
          <p:cNvSpPr>
            <a:spLocks noChangeArrowheads="1"/>
          </p:cNvSpPr>
          <p:nvPr/>
        </p:nvSpPr>
        <p:spPr bwMode="auto">
          <a:xfrm>
            <a:off x="4399504" y="1535266"/>
            <a:ext cx="1580719" cy="738664"/>
          </a:xfrm>
          <a:prstGeom prst="rect">
            <a:avLst/>
          </a:prstGeom>
          <a:noFill/>
          <a:ln w="28575">
            <a:noFill/>
            <a:miter lim="800000"/>
            <a:headEnd/>
            <a:tailEnd/>
          </a:ln>
        </p:spPr>
        <p:txBody>
          <a:bodyPr wrap="square">
            <a:prstTxWarp prst="textNoShape">
              <a:avLst/>
            </a:prstTxWarp>
            <a:spAutoFit/>
          </a:bodyPr>
          <a:lstStyle/>
          <a:p>
            <a:pPr algn="ctr"/>
            <a:r>
              <a:rPr lang="en-US" sz="1400" b="1" dirty="0">
                <a:latin typeface="Gill Sans"/>
                <a:cs typeface="Gill Sans"/>
              </a:rPr>
              <a:t>Barrel</a:t>
            </a:r>
          </a:p>
          <a:p>
            <a:pPr algn="ctr"/>
            <a:r>
              <a:rPr lang="en-US" sz="1400" b="1" dirty="0">
                <a:latin typeface="Gill Sans"/>
                <a:cs typeface="Gill Sans"/>
              </a:rPr>
              <a:t>Calorimeter</a:t>
            </a:r>
          </a:p>
          <a:p>
            <a:pPr algn="ctr"/>
            <a:r>
              <a:rPr lang="en-US" sz="1400" b="1" dirty="0">
                <a:latin typeface="Gill Sans"/>
                <a:cs typeface="Gill Sans"/>
              </a:rPr>
              <a:t>(</a:t>
            </a:r>
            <a:r>
              <a:rPr lang="en-US" sz="1400" b="1" dirty="0" err="1">
                <a:latin typeface="Gill Sans"/>
                <a:cs typeface="Gill Sans"/>
              </a:rPr>
              <a:t>Bcal</a:t>
            </a:r>
            <a:r>
              <a:rPr lang="en-US" sz="1400" b="1" dirty="0">
                <a:latin typeface="Gill Sans"/>
                <a:cs typeface="Gill Sans"/>
              </a:rPr>
              <a:t>)</a:t>
            </a:r>
          </a:p>
        </p:txBody>
      </p:sp>
      <p:cxnSp>
        <p:nvCxnSpPr>
          <p:cNvPr id="58" name="Straight Connector 57"/>
          <p:cNvCxnSpPr>
            <a:stCxn id="53" idx="0"/>
          </p:cNvCxnSpPr>
          <p:nvPr/>
        </p:nvCxnSpPr>
        <p:spPr bwMode="auto">
          <a:xfrm flipV="1">
            <a:off x="5934784" y="4948647"/>
            <a:ext cx="85615" cy="1043210"/>
          </a:xfrm>
          <a:prstGeom prst="line">
            <a:avLst/>
          </a:prstGeom>
          <a:noFill/>
          <a:ln w="28575" cap="flat" cmpd="sng" algn="ctr">
            <a:solidFill>
              <a:srgbClr val="FF0000"/>
            </a:solidFill>
            <a:prstDash val="solid"/>
            <a:round/>
            <a:headEnd type="none" w="med" len="med"/>
            <a:tailEnd type="arrow" w="med" len="med"/>
          </a:ln>
          <a:effectLst/>
        </p:spPr>
      </p:cxnSp>
      <p:cxnSp>
        <p:nvCxnSpPr>
          <p:cNvPr id="59" name="Straight Connector 58"/>
          <p:cNvCxnSpPr/>
          <p:nvPr/>
        </p:nvCxnSpPr>
        <p:spPr bwMode="auto">
          <a:xfrm flipH="1" flipV="1">
            <a:off x="7142352" y="4038450"/>
            <a:ext cx="527474" cy="1200008"/>
          </a:xfrm>
          <a:prstGeom prst="line">
            <a:avLst/>
          </a:prstGeom>
          <a:noFill/>
          <a:ln w="28575" cap="flat" cmpd="sng" algn="ctr">
            <a:solidFill>
              <a:srgbClr val="FF0000"/>
            </a:solidFill>
            <a:prstDash val="solid"/>
            <a:round/>
            <a:headEnd type="none" w="med" len="med"/>
            <a:tailEnd type="arrow" w="med" len="med"/>
          </a:ln>
          <a:effectLst/>
        </p:spPr>
      </p:cxnSp>
      <p:cxnSp>
        <p:nvCxnSpPr>
          <p:cNvPr id="60" name="Straight Connector 59"/>
          <p:cNvCxnSpPr/>
          <p:nvPr/>
        </p:nvCxnSpPr>
        <p:spPr bwMode="auto">
          <a:xfrm flipH="1" flipV="1">
            <a:off x="6354957" y="4076552"/>
            <a:ext cx="1163048" cy="1161906"/>
          </a:xfrm>
          <a:prstGeom prst="line">
            <a:avLst/>
          </a:prstGeom>
          <a:noFill/>
          <a:ln w="28575" cap="flat" cmpd="sng" algn="ctr">
            <a:solidFill>
              <a:srgbClr val="FF0000"/>
            </a:solidFill>
            <a:prstDash val="solid"/>
            <a:round/>
            <a:headEnd type="none" w="med" len="med"/>
            <a:tailEnd type="arrow" w="med" len="med"/>
          </a:ln>
          <a:effectLst/>
        </p:spPr>
      </p:cxnSp>
      <p:cxnSp>
        <p:nvCxnSpPr>
          <p:cNvPr id="61" name="Straight Connector 60"/>
          <p:cNvCxnSpPr>
            <a:stCxn id="56" idx="2"/>
          </p:cNvCxnSpPr>
          <p:nvPr/>
        </p:nvCxnSpPr>
        <p:spPr bwMode="auto">
          <a:xfrm>
            <a:off x="4308395" y="2595091"/>
            <a:ext cx="1475061" cy="1379858"/>
          </a:xfrm>
          <a:prstGeom prst="line">
            <a:avLst/>
          </a:prstGeom>
          <a:noFill/>
          <a:ln w="28575" cap="flat" cmpd="sng" algn="ctr">
            <a:solidFill>
              <a:srgbClr val="FF0000"/>
            </a:solidFill>
            <a:prstDash val="solid"/>
            <a:round/>
            <a:headEnd type="none" w="med" len="med"/>
            <a:tailEnd type="arrow" w="med" len="med"/>
          </a:ln>
          <a:effectLst/>
        </p:spPr>
      </p:cxnSp>
      <p:cxnSp>
        <p:nvCxnSpPr>
          <p:cNvPr id="62" name="Straight Connector 61"/>
          <p:cNvCxnSpPr>
            <a:stCxn id="57" idx="2"/>
          </p:cNvCxnSpPr>
          <p:nvPr/>
        </p:nvCxnSpPr>
        <p:spPr bwMode="auto">
          <a:xfrm>
            <a:off x="5189864" y="2273930"/>
            <a:ext cx="543139" cy="1177692"/>
          </a:xfrm>
          <a:prstGeom prst="line">
            <a:avLst/>
          </a:prstGeom>
          <a:noFill/>
          <a:ln w="28575" cap="flat" cmpd="sng" algn="ctr">
            <a:solidFill>
              <a:srgbClr val="FF0000"/>
            </a:solidFill>
            <a:prstDash val="solid"/>
            <a:round/>
            <a:headEnd type="none" w="med" len="med"/>
            <a:tailEnd type="arrow" w="med" len="med"/>
          </a:ln>
          <a:effectLst/>
        </p:spPr>
      </p:cxnSp>
      <p:cxnSp>
        <p:nvCxnSpPr>
          <p:cNvPr id="63" name="Straight Connector 62"/>
          <p:cNvCxnSpPr>
            <a:stCxn id="50" idx="2"/>
          </p:cNvCxnSpPr>
          <p:nvPr/>
        </p:nvCxnSpPr>
        <p:spPr bwMode="auto">
          <a:xfrm>
            <a:off x="6625504" y="1940724"/>
            <a:ext cx="892501" cy="568615"/>
          </a:xfrm>
          <a:prstGeom prst="line">
            <a:avLst/>
          </a:prstGeom>
          <a:noFill/>
          <a:ln w="28575" cap="flat" cmpd="sng" algn="ctr">
            <a:solidFill>
              <a:srgbClr val="FF0000"/>
            </a:solidFill>
            <a:prstDash val="solid"/>
            <a:round/>
            <a:headEnd type="none" w="med" len="med"/>
            <a:tailEnd type="arrow" w="med" len="med"/>
          </a:ln>
          <a:effectLst/>
        </p:spPr>
      </p:cxnSp>
      <p:cxnSp>
        <p:nvCxnSpPr>
          <p:cNvPr id="64" name="Straight Connector 63"/>
          <p:cNvCxnSpPr>
            <a:stCxn id="51" idx="2"/>
          </p:cNvCxnSpPr>
          <p:nvPr/>
        </p:nvCxnSpPr>
        <p:spPr bwMode="auto">
          <a:xfrm flipH="1">
            <a:off x="7919713" y="2229537"/>
            <a:ext cx="249919" cy="279802"/>
          </a:xfrm>
          <a:prstGeom prst="line">
            <a:avLst/>
          </a:prstGeom>
          <a:noFill/>
          <a:ln w="28575" cap="flat" cmpd="sng" algn="ctr">
            <a:solidFill>
              <a:srgbClr val="FF0000"/>
            </a:solidFill>
            <a:prstDash val="solid"/>
            <a:round/>
            <a:headEnd type="none" w="med" len="med"/>
            <a:tailEnd type="arrow" w="med" len="med"/>
          </a:ln>
          <a:effectLst/>
        </p:spPr>
      </p:cxnSp>
      <p:sp>
        <p:nvSpPr>
          <p:cNvPr id="50" name="Rectangle 5"/>
          <p:cNvSpPr>
            <a:spLocks noChangeArrowheads="1"/>
          </p:cNvSpPr>
          <p:nvPr/>
        </p:nvSpPr>
        <p:spPr bwMode="auto">
          <a:xfrm>
            <a:off x="5733003" y="1417504"/>
            <a:ext cx="1785002" cy="523220"/>
          </a:xfrm>
          <a:prstGeom prst="rect">
            <a:avLst/>
          </a:prstGeom>
          <a:noFill/>
          <a:ln w="28575">
            <a:noFill/>
            <a:miter lim="800000"/>
            <a:headEnd/>
            <a:tailEnd/>
          </a:ln>
        </p:spPr>
        <p:txBody>
          <a:bodyPr wrap="square">
            <a:prstTxWarp prst="textNoShape">
              <a:avLst/>
            </a:prstTxWarp>
            <a:spAutoFit/>
          </a:bodyPr>
          <a:lstStyle/>
          <a:p>
            <a:pPr algn="ctr"/>
            <a:r>
              <a:rPr lang="en-US" sz="1400" b="1" dirty="0">
                <a:latin typeface="Gill Sans"/>
                <a:cs typeface="Gill Sans"/>
              </a:rPr>
              <a:t>Time</a:t>
            </a:r>
            <a:r>
              <a:rPr lang="en-US" sz="1400" b="1" dirty="0" smtClean="0">
                <a:latin typeface="Gill Sans"/>
                <a:cs typeface="Gill Sans"/>
              </a:rPr>
              <a:t>-of</a:t>
            </a:r>
            <a:r>
              <a:rPr lang="en-US" sz="1400" b="1" dirty="0">
                <a:latin typeface="Gill Sans"/>
                <a:cs typeface="Gill Sans"/>
              </a:rPr>
              <a:t>-flight</a:t>
            </a:r>
          </a:p>
          <a:p>
            <a:pPr algn="ctr"/>
            <a:r>
              <a:rPr lang="en-US" sz="1400" b="1" dirty="0" smtClean="0">
                <a:latin typeface="Gill Sans"/>
                <a:cs typeface="Gill Sans"/>
              </a:rPr>
              <a:t>(TOF)</a:t>
            </a:r>
          </a:p>
        </p:txBody>
      </p:sp>
      <p:pic>
        <p:nvPicPr>
          <p:cNvPr id="86" name="Picture 1"/>
          <p:cNvPicPr>
            <a:picLocks noChangeAspect="1" noChangeArrowheads="1"/>
          </p:cNvPicPr>
          <p:nvPr/>
        </p:nvPicPr>
        <p:blipFill>
          <a:blip r:embed="rId4" cstate="print"/>
          <a:srcRect l="9353" t="9973" r="61652" b="50015"/>
          <a:stretch>
            <a:fillRect/>
          </a:stretch>
        </p:blipFill>
        <p:spPr bwMode="auto">
          <a:xfrm>
            <a:off x="457200" y="1227160"/>
            <a:ext cx="2057400" cy="1858297"/>
          </a:xfrm>
          <a:prstGeom prst="rect">
            <a:avLst/>
          </a:prstGeom>
          <a:noFill/>
          <a:ln w="25400">
            <a:noFill/>
            <a:miter lim="800000"/>
            <a:headEnd/>
            <a:tailEnd/>
          </a:ln>
        </p:spPr>
      </p:pic>
      <p:sp>
        <p:nvSpPr>
          <p:cNvPr id="87" name="TextBox 86"/>
          <p:cNvSpPr txBox="1"/>
          <p:nvPr/>
        </p:nvSpPr>
        <p:spPr>
          <a:xfrm>
            <a:off x="457200" y="6088790"/>
            <a:ext cx="2267117" cy="369332"/>
          </a:xfrm>
          <a:prstGeom prst="rect">
            <a:avLst/>
          </a:prstGeom>
          <a:noFill/>
        </p:spPr>
        <p:txBody>
          <a:bodyPr wrap="none" rtlCol="0">
            <a:spAutoFit/>
          </a:bodyPr>
          <a:lstStyle/>
          <a:p>
            <a:r>
              <a:rPr lang="en-US" b="1" i="1" dirty="0" smtClean="0">
                <a:solidFill>
                  <a:srgbClr val="008000"/>
                </a:solidFill>
                <a:latin typeface="Gill Sans"/>
                <a:cs typeface="Gill Sans"/>
              </a:rPr>
              <a:t>D. Lawrence’s talk</a:t>
            </a:r>
            <a:endParaRPr lang="en-US" b="1" i="1" dirty="0">
              <a:solidFill>
                <a:srgbClr val="008000"/>
              </a:solidFill>
              <a:latin typeface="Gill Sans"/>
              <a:cs typeface="Gill Sans"/>
            </a:endParaRPr>
          </a:p>
        </p:txBody>
      </p:sp>
    </p:spTree>
    <p:extLst>
      <p:ext uri="{BB962C8B-B14F-4D97-AF65-F5344CB8AC3E}">
        <p14:creationId xmlns:p14="http://schemas.microsoft.com/office/powerpoint/2010/main" val="3238959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259339"/>
            <a:ext cx="8229600" cy="918058"/>
          </a:xfrm>
        </p:spPr>
        <p:txBody>
          <a:bodyPr>
            <a:normAutofit/>
          </a:bodyPr>
          <a:lstStyle/>
          <a:p>
            <a:pPr algn="r"/>
            <a:r>
              <a:rPr lang="en-US" sz="4800" dirty="0" smtClean="0">
                <a:solidFill>
                  <a:srgbClr val="FF0000"/>
                </a:solidFill>
                <a:effectLst>
                  <a:reflection blurRad="6350" stA="50000" endA="300" endPos="50000" dist="29997" dir="5400000" sy="-100000" algn="bl" rotWithShape="0"/>
                </a:effectLst>
              </a:rPr>
              <a:t>Why Hadron Spectroscopy</a:t>
            </a:r>
            <a:endParaRPr lang="en-US" sz="4800" dirty="0">
              <a:solidFill>
                <a:srgbClr val="FF0000"/>
              </a:solidFill>
              <a:effectLst>
                <a:reflection blurRad="6350" stA="50000" endA="300" endPos="50000" dist="29997" dir="5400000" sy="-100000" algn="bl" rotWithShape="0"/>
              </a:effectLst>
            </a:endParaRPr>
          </a:p>
        </p:txBody>
      </p:sp>
      <p:sp>
        <p:nvSpPr>
          <p:cNvPr id="5" name="Rectangle 3"/>
          <p:cNvSpPr txBox="1">
            <a:spLocks noChangeArrowheads="1"/>
          </p:cNvSpPr>
          <p:nvPr/>
        </p:nvSpPr>
        <p:spPr>
          <a:xfrm>
            <a:off x="358235" y="1491970"/>
            <a:ext cx="8229601" cy="186686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Gill Sans"/>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Gill Sans"/>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Gill Sans"/>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Gill Sans"/>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Gill San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5738" indent="-185738">
              <a:spcBef>
                <a:spcPts val="1080"/>
              </a:spcBef>
            </a:pPr>
            <a:r>
              <a:rPr lang="en-US" sz="2000" dirty="0" smtClean="0"/>
              <a:t>Most of the visible mass of the universe is due to hadrons, in particular to the protons and neutrons that form the atomic nucleus</a:t>
            </a:r>
          </a:p>
          <a:p>
            <a:pPr marL="185738" indent="-185738">
              <a:spcBef>
                <a:spcPts val="1080"/>
              </a:spcBef>
            </a:pPr>
            <a:r>
              <a:rPr lang="en-US" sz="2000" dirty="0" smtClean="0"/>
              <a:t>Hadrons have an internal structure being made of quarks: known quark configurations are baryons, made of tree quarks and mesons, made of quark-antiquark pairs</a:t>
            </a:r>
          </a:p>
          <a:p>
            <a:pPr marL="585788" lvl="1" indent="-185738">
              <a:spcBef>
                <a:spcPts val="1080"/>
              </a:spcBef>
            </a:pPr>
            <a:endParaRPr lang="de-DE" sz="1600" dirty="0"/>
          </a:p>
          <a:p>
            <a:pPr marL="585788" lvl="1" indent="-185738">
              <a:spcBef>
                <a:spcPts val="1080"/>
              </a:spcBef>
            </a:pPr>
            <a:endParaRPr lang="de-DE" sz="1600" dirty="0"/>
          </a:p>
          <a:p>
            <a:pPr marL="585788" lvl="1" indent="-185738">
              <a:spcBef>
                <a:spcPts val="1080"/>
              </a:spcBef>
            </a:pPr>
            <a:endParaRPr lang="en-US" sz="1600" dirty="0"/>
          </a:p>
        </p:txBody>
      </p:sp>
      <p:pic>
        <p:nvPicPr>
          <p:cNvPr id="3" name="Picture 2"/>
          <p:cNvPicPr>
            <a:picLocks noChangeAspect="1"/>
          </p:cNvPicPr>
          <p:nvPr/>
        </p:nvPicPr>
        <p:blipFill>
          <a:blip r:embed="rId3"/>
          <a:stretch>
            <a:fillRect/>
          </a:stretch>
        </p:blipFill>
        <p:spPr>
          <a:xfrm>
            <a:off x="5486126" y="3552576"/>
            <a:ext cx="3657873" cy="2353673"/>
          </a:xfrm>
          <a:prstGeom prst="rect">
            <a:avLst/>
          </a:prstGeom>
        </p:spPr>
      </p:pic>
      <p:sp>
        <p:nvSpPr>
          <p:cNvPr id="13" name="Oval 12"/>
          <p:cNvSpPr/>
          <p:nvPr/>
        </p:nvSpPr>
        <p:spPr>
          <a:xfrm>
            <a:off x="8245238" y="4561996"/>
            <a:ext cx="189546" cy="193488"/>
          </a:xfrm>
          <a:prstGeom prst="ellipse">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8531189" y="4517766"/>
            <a:ext cx="200550" cy="199700"/>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758266" y="4691184"/>
            <a:ext cx="692606" cy="694534"/>
          </a:xfrm>
          <a:prstGeom prst="ellipse">
            <a:avLst/>
          </a:prstGeom>
          <a:gradFill flip="none" rotWithShape="1">
            <a:gsLst>
              <a:gs pos="0">
                <a:schemeClr val="bg1">
                  <a:lumMod val="85000"/>
                </a:schemeClr>
              </a:gs>
              <a:gs pos="74000">
                <a:schemeClr val="bg1">
                  <a:lumMod val="65000"/>
                </a:schemeClr>
              </a:gs>
            </a:gsLst>
            <a:path path="circle">
              <a:fillToRect l="50000" t="50000" r="50000" b="50000"/>
            </a:path>
            <a:tileRect/>
          </a:gradFill>
          <a:ln>
            <a:solidFill>
              <a:schemeClr val="bg1">
                <a:lumMod val="65000"/>
              </a:schemeClr>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8380316" y="4462146"/>
            <a:ext cx="200550" cy="199700"/>
          </a:xfrm>
          <a:prstGeom prst="ellipse">
            <a:avLst/>
          </a:prstGeom>
          <a:solidFill>
            <a:srgbClr val="3366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5876680" y="5010253"/>
            <a:ext cx="189546" cy="193488"/>
          </a:xfrm>
          <a:prstGeom prst="ellipse">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112087" y="5035532"/>
            <a:ext cx="200550" cy="199700"/>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6011758" y="4815618"/>
            <a:ext cx="200550" cy="199700"/>
          </a:xfrm>
          <a:prstGeom prst="ellipse">
            <a:avLst/>
          </a:prstGeom>
          <a:solidFill>
            <a:srgbClr val="3366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5710035" y="5816520"/>
            <a:ext cx="3433964" cy="369332"/>
          </a:xfrm>
          <a:prstGeom prst="rect">
            <a:avLst/>
          </a:prstGeom>
          <a:noFill/>
        </p:spPr>
        <p:txBody>
          <a:bodyPr wrap="square" rtlCol="0">
            <a:spAutoFit/>
          </a:bodyPr>
          <a:lstStyle/>
          <a:p>
            <a:r>
              <a:rPr lang="en-US" b="1" dirty="0" smtClean="0">
                <a:latin typeface="Gill Sans"/>
                <a:cs typeface="Gill Sans"/>
              </a:rPr>
              <a:t>nucleon                      quarks</a:t>
            </a:r>
            <a:endParaRPr lang="en-US" b="1" dirty="0">
              <a:latin typeface="Gill Sans"/>
              <a:cs typeface="Gill Sans"/>
            </a:endParaRPr>
          </a:p>
        </p:txBody>
      </p:sp>
      <p:sp>
        <p:nvSpPr>
          <p:cNvPr id="24" name="Rectangle 23"/>
          <p:cNvSpPr/>
          <p:nvPr/>
        </p:nvSpPr>
        <p:spPr>
          <a:xfrm>
            <a:off x="358233" y="3334181"/>
            <a:ext cx="5351801" cy="3034164"/>
          </a:xfrm>
          <a:prstGeom prst="rect">
            <a:avLst/>
          </a:prstGeom>
        </p:spPr>
        <p:txBody>
          <a:bodyPr wrap="square">
            <a:spAutoFit/>
          </a:bodyPr>
          <a:lstStyle/>
          <a:p>
            <a:pPr marL="176213" indent="-176213">
              <a:spcBef>
                <a:spcPts val="1080"/>
              </a:spcBef>
              <a:buFont typeface="Arial"/>
              <a:buChar char="•"/>
            </a:pPr>
            <a:r>
              <a:rPr lang="en-US" sz="2000" dirty="0" smtClean="0">
                <a:latin typeface="Gill Sans"/>
                <a:cs typeface="Gill Sans"/>
              </a:rPr>
              <a:t>Quark masses account </a:t>
            </a:r>
            <a:r>
              <a:rPr lang="en-US" sz="2000" dirty="0">
                <a:latin typeface="Gill Sans"/>
                <a:cs typeface="Gill Sans"/>
              </a:rPr>
              <a:t>only for </a:t>
            </a:r>
            <a:r>
              <a:rPr lang="en-US" sz="2000" dirty="0" smtClean="0">
                <a:latin typeface="Gill Sans"/>
                <a:cs typeface="Gill Sans"/>
              </a:rPr>
              <a:t>a </a:t>
            </a:r>
            <a:r>
              <a:rPr lang="en-US" sz="2000" dirty="0">
                <a:latin typeface="Gill Sans"/>
                <a:cs typeface="Gill Sans"/>
              </a:rPr>
              <a:t>small fraction of the nucleon </a:t>
            </a:r>
            <a:r>
              <a:rPr lang="en-US" sz="2000" dirty="0" smtClean="0">
                <a:latin typeface="Gill Sans"/>
                <a:cs typeface="Gill Sans"/>
              </a:rPr>
              <a:t>mass: ~ 1%</a:t>
            </a:r>
          </a:p>
          <a:p>
            <a:pPr marL="742950" lvl="1" indent="-285750">
              <a:spcBef>
                <a:spcPts val="600"/>
              </a:spcBef>
              <a:buFont typeface="Lucida Grande"/>
              <a:buChar char="-"/>
            </a:pPr>
            <a:r>
              <a:rPr lang="de-DE" sz="1600" dirty="0" smtClean="0">
                <a:latin typeface="Gill Sans"/>
                <a:cs typeface="Gill Sans"/>
              </a:rPr>
              <a:t>m</a:t>
            </a:r>
            <a:r>
              <a:rPr lang="de-DE" sz="1600" baseline="-25000" dirty="0" smtClean="0">
                <a:latin typeface="Gill Sans"/>
                <a:cs typeface="Gill Sans"/>
              </a:rPr>
              <a:t>q </a:t>
            </a:r>
            <a:r>
              <a:rPr lang="de-DE" sz="1600" dirty="0">
                <a:latin typeface="Gill Sans"/>
                <a:cs typeface="Gill Sans"/>
              </a:rPr>
              <a:t>~ 10 </a:t>
            </a:r>
            <a:r>
              <a:rPr lang="de-DE" sz="1600" dirty="0" err="1" smtClean="0">
                <a:latin typeface="Gill Sans"/>
                <a:cs typeface="Gill Sans"/>
              </a:rPr>
              <a:t>MeV</a:t>
            </a:r>
            <a:endParaRPr lang="de-DE" sz="1600" dirty="0">
              <a:latin typeface="Gill Sans"/>
              <a:cs typeface="Gill Sans"/>
            </a:endParaRPr>
          </a:p>
          <a:p>
            <a:pPr marL="742950" lvl="1" indent="-285750">
              <a:spcBef>
                <a:spcPts val="600"/>
              </a:spcBef>
              <a:buFont typeface="Lucida Grande"/>
              <a:buChar char="-"/>
            </a:pPr>
            <a:r>
              <a:rPr lang="de-DE" sz="1600" dirty="0" err="1" smtClean="0">
                <a:latin typeface="Gill Sans"/>
                <a:cs typeface="Gill Sans"/>
              </a:rPr>
              <a:t>m</a:t>
            </a:r>
            <a:r>
              <a:rPr lang="de-DE" sz="1600" baseline="-25000" dirty="0" err="1" smtClean="0">
                <a:latin typeface="Gill Sans"/>
                <a:cs typeface="Gill Sans"/>
              </a:rPr>
              <a:t>N</a:t>
            </a:r>
            <a:r>
              <a:rPr lang="de-DE" sz="1600" dirty="0" smtClean="0">
                <a:latin typeface="Gill Sans"/>
                <a:cs typeface="Gill Sans"/>
              </a:rPr>
              <a:t> ~ 1000 </a:t>
            </a:r>
            <a:r>
              <a:rPr lang="de-DE" sz="1600" dirty="0" err="1" smtClean="0">
                <a:latin typeface="Gill Sans"/>
                <a:cs typeface="Gill Sans"/>
              </a:rPr>
              <a:t>MeV</a:t>
            </a:r>
            <a:endParaRPr lang="de-DE" sz="1600" dirty="0">
              <a:latin typeface="Gill Sans"/>
              <a:cs typeface="Gill Sans"/>
            </a:endParaRPr>
          </a:p>
          <a:p>
            <a:pPr marL="180975" lvl="1"/>
            <a:r>
              <a:rPr lang="en-US" sz="2000" dirty="0" smtClean="0">
                <a:latin typeface="Gill Sans"/>
                <a:cs typeface="Gill Sans"/>
              </a:rPr>
              <a:t>while the remaining fraction is to to the force that binds the quarks: </a:t>
            </a:r>
            <a:r>
              <a:rPr lang="en-US" sz="2000" b="1" dirty="0" smtClean="0">
                <a:solidFill>
                  <a:srgbClr val="FF0000"/>
                </a:solidFill>
                <a:latin typeface="Gill Sans"/>
                <a:cs typeface="Gill Sans"/>
              </a:rPr>
              <a:t>Q</a:t>
            </a:r>
            <a:r>
              <a:rPr lang="en-US" sz="2000" b="1" dirty="0" smtClean="0">
                <a:solidFill>
                  <a:srgbClr val="008000"/>
                </a:solidFill>
                <a:latin typeface="Gill Sans"/>
                <a:cs typeface="Gill Sans"/>
              </a:rPr>
              <a:t>C</a:t>
            </a:r>
            <a:r>
              <a:rPr lang="en-US" sz="2000" b="1" dirty="0" smtClean="0">
                <a:solidFill>
                  <a:srgbClr val="0000FF"/>
                </a:solidFill>
                <a:latin typeface="Gill Sans"/>
                <a:cs typeface="Gill Sans"/>
              </a:rPr>
              <a:t>D</a:t>
            </a:r>
            <a:endParaRPr lang="en-US" sz="2000" dirty="0" smtClean="0">
              <a:latin typeface="Gill Sans"/>
              <a:cs typeface="Gill Sans"/>
            </a:endParaRPr>
          </a:p>
          <a:p>
            <a:pPr marL="176213" indent="-176213">
              <a:spcBef>
                <a:spcPts val="1080"/>
              </a:spcBef>
              <a:buFont typeface="Arial"/>
              <a:buChar char="•"/>
            </a:pPr>
            <a:r>
              <a:rPr lang="en-US" sz="2000" dirty="0" smtClean="0">
                <a:latin typeface="Gill Sans"/>
                <a:cs typeface="Gill Sans"/>
              </a:rPr>
              <a:t>QCD </a:t>
            </a:r>
            <a:r>
              <a:rPr lang="en-US" sz="2000" dirty="0">
                <a:latin typeface="Gill Sans"/>
                <a:cs typeface="Gill Sans"/>
              </a:rPr>
              <a:t>with its rules and constraints </a:t>
            </a:r>
            <a:r>
              <a:rPr lang="en-US" sz="2000" dirty="0" smtClean="0">
                <a:latin typeface="Gill Sans"/>
                <a:cs typeface="Gill Sans"/>
              </a:rPr>
              <a:t>determines </a:t>
            </a:r>
            <a:r>
              <a:rPr lang="en-US" sz="2000" dirty="0">
                <a:latin typeface="Gill Sans"/>
                <a:cs typeface="Gill Sans"/>
              </a:rPr>
              <a:t>the mass and spectrum of hadrons and makes the </a:t>
            </a:r>
            <a:r>
              <a:rPr lang="en-US" sz="2000" dirty="0" smtClean="0">
                <a:latin typeface="Gill Sans"/>
                <a:cs typeface="Gill Sans"/>
              </a:rPr>
              <a:t>world </a:t>
            </a:r>
            <a:r>
              <a:rPr lang="en-US" sz="2000" dirty="0">
                <a:latin typeface="Gill Sans"/>
                <a:cs typeface="Gill Sans"/>
              </a:rPr>
              <a:t>as we know it</a:t>
            </a:r>
          </a:p>
        </p:txBody>
      </p:sp>
    </p:spTree>
    <p:extLst>
      <p:ext uri="{BB962C8B-B14F-4D97-AF65-F5344CB8AC3E}">
        <p14:creationId xmlns:p14="http://schemas.microsoft.com/office/powerpoint/2010/main" val="4347128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4546"/>
            <a:ext cx="8229600" cy="901524"/>
          </a:xfrm>
        </p:spPr>
        <p:txBody>
          <a:bodyPr>
            <a:noAutofit/>
          </a:bodyPr>
          <a:lstStyle/>
          <a:p>
            <a:pPr algn="r"/>
            <a:r>
              <a:rPr lang="en-US" sz="5400" dirty="0" smtClean="0">
                <a:solidFill>
                  <a:srgbClr val="FF0000"/>
                </a:solidFill>
                <a:effectLst>
                  <a:reflection blurRad="6350" stA="50000" endA="300" endPos="50000" dist="29997" dir="5400000" sy="-100000" algn="bl" rotWithShape="0"/>
                </a:effectLst>
              </a:rPr>
              <a:t>The CLAS12 Experiment</a:t>
            </a:r>
            <a:endParaRPr lang="en-US" sz="5400" dirty="0">
              <a:solidFill>
                <a:srgbClr val="FF0000"/>
              </a:solidFill>
              <a:effectLst>
                <a:reflection blurRad="6350" stA="50000" endA="300" endPos="50000" dist="29997" dir="5400000" sy="-100000" algn="bl" rotWithShape="0"/>
              </a:effectLst>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8365" y="1501089"/>
            <a:ext cx="3602682" cy="328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stretch>
            <a:fillRect/>
          </a:stretch>
        </p:blipFill>
        <p:spPr>
          <a:xfrm>
            <a:off x="4008103" y="3493350"/>
            <a:ext cx="4678697" cy="3046202"/>
          </a:xfrm>
          <a:prstGeom prst="rect">
            <a:avLst/>
          </a:prstGeom>
        </p:spPr>
      </p:pic>
      <p:sp>
        <p:nvSpPr>
          <p:cNvPr id="7" name="TextBox 6"/>
          <p:cNvSpPr txBox="1"/>
          <p:nvPr/>
        </p:nvSpPr>
        <p:spPr>
          <a:xfrm>
            <a:off x="4008103" y="1501089"/>
            <a:ext cx="4835272" cy="1908215"/>
          </a:xfrm>
          <a:prstGeom prst="rect">
            <a:avLst/>
          </a:prstGeom>
          <a:noFill/>
        </p:spPr>
        <p:txBody>
          <a:bodyPr wrap="square" rtlCol="0">
            <a:spAutoFit/>
          </a:bodyPr>
          <a:lstStyle/>
          <a:p>
            <a:r>
              <a:rPr lang="en-US" sz="2000" b="1" dirty="0" smtClean="0">
                <a:latin typeface="Gill Sans"/>
                <a:cs typeface="Gill Sans"/>
              </a:rPr>
              <a:t>Quasi-real </a:t>
            </a:r>
            <a:r>
              <a:rPr lang="en-US" sz="2000" b="1" dirty="0" err="1" smtClean="0">
                <a:latin typeface="Gill Sans"/>
                <a:cs typeface="Gill Sans"/>
              </a:rPr>
              <a:t>photoproduction</a:t>
            </a:r>
            <a:r>
              <a:rPr lang="en-US" sz="2000" b="1" dirty="0" smtClean="0">
                <a:latin typeface="Gill Sans"/>
                <a:cs typeface="Gill Sans"/>
              </a:rPr>
              <a:t> on proton target:</a:t>
            </a:r>
          </a:p>
          <a:p>
            <a:pPr marL="185738" indent="-185738">
              <a:buFont typeface="Arial"/>
              <a:buChar char="•"/>
            </a:pPr>
            <a:r>
              <a:rPr lang="en-US" sz="1500" dirty="0" smtClean="0">
                <a:latin typeface="Gill Sans"/>
                <a:cs typeface="Gill Sans"/>
              </a:rPr>
              <a:t>Detection of </a:t>
            </a:r>
            <a:r>
              <a:rPr lang="en-US" sz="1500" dirty="0" err="1" smtClean="0">
                <a:latin typeface="Gill Sans"/>
                <a:cs typeface="Gill Sans"/>
              </a:rPr>
              <a:t>multiparticle</a:t>
            </a:r>
            <a:r>
              <a:rPr lang="en-US" sz="1500" dirty="0" smtClean="0">
                <a:latin typeface="Gill Sans"/>
                <a:cs typeface="Gill Sans"/>
              </a:rPr>
              <a:t> final state from meson decay in the large acceptance spectrometer CLAS12</a:t>
            </a:r>
          </a:p>
          <a:p>
            <a:pPr marL="185738" indent="-185738">
              <a:buFont typeface="Arial"/>
              <a:buChar char="•"/>
            </a:pPr>
            <a:r>
              <a:rPr lang="en-US" sz="1500" dirty="0" smtClean="0">
                <a:latin typeface="Gill Sans"/>
                <a:cs typeface="Gill Sans"/>
              </a:rPr>
              <a:t>Detection of the scattered electron for the tagging of the quasi-real photon in the novel Forward Tagger</a:t>
            </a:r>
          </a:p>
          <a:p>
            <a:endParaRPr lang="en-US" dirty="0">
              <a:latin typeface="Gill Sans"/>
              <a:cs typeface="Gill Sans"/>
            </a:endParaRPr>
          </a:p>
        </p:txBody>
      </p:sp>
      <p:sp>
        <p:nvSpPr>
          <p:cNvPr id="8" name="TextBox 7"/>
          <p:cNvSpPr txBox="1"/>
          <p:nvPr/>
        </p:nvSpPr>
        <p:spPr>
          <a:xfrm>
            <a:off x="338365" y="4908336"/>
            <a:ext cx="3537783" cy="1631216"/>
          </a:xfrm>
          <a:prstGeom prst="rect">
            <a:avLst/>
          </a:prstGeom>
          <a:noFill/>
        </p:spPr>
        <p:txBody>
          <a:bodyPr wrap="square" rtlCol="0">
            <a:spAutoFit/>
          </a:bodyPr>
          <a:lstStyle/>
          <a:p>
            <a:r>
              <a:rPr lang="en-US" sz="2000" b="1" dirty="0" smtClean="0">
                <a:latin typeface="Gill Sans"/>
                <a:cs typeface="Gill Sans"/>
              </a:rPr>
              <a:t>Physics goals:</a:t>
            </a:r>
          </a:p>
          <a:p>
            <a:pPr marL="285750" indent="-285750">
              <a:buFont typeface="Arial"/>
              <a:buChar char="•"/>
            </a:pPr>
            <a:r>
              <a:rPr lang="en-US" sz="1600" dirty="0" smtClean="0">
                <a:latin typeface="Gill Sans"/>
                <a:cs typeface="Gill Sans"/>
              </a:rPr>
              <a:t>Detailed mapping of the meson spectrum up to 2.5 </a:t>
            </a:r>
            <a:r>
              <a:rPr lang="en-US" sz="1600" dirty="0" err="1" smtClean="0">
                <a:latin typeface="Gill Sans"/>
                <a:cs typeface="Gill Sans"/>
              </a:rPr>
              <a:t>GeV</a:t>
            </a:r>
            <a:endParaRPr lang="en-US" sz="1600" dirty="0" smtClean="0">
              <a:latin typeface="Gill Sans"/>
              <a:cs typeface="Gill Sans"/>
            </a:endParaRPr>
          </a:p>
          <a:p>
            <a:pPr marL="285750" indent="-285750">
              <a:buFont typeface="Arial"/>
              <a:buChar char="•"/>
            </a:pPr>
            <a:r>
              <a:rPr lang="en-US" sz="1600" dirty="0" smtClean="0">
                <a:latin typeface="Gill Sans"/>
                <a:cs typeface="Gill Sans"/>
              </a:rPr>
              <a:t>Investigation of </a:t>
            </a:r>
            <a:r>
              <a:rPr lang="en-US" sz="1600" dirty="0" err="1" smtClean="0">
                <a:latin typeface="Gill Sans"/>
                <a:cs typeface="Gill Sans"/>
              </a:rPr>
              <a:t>strangeonium</a:t>
            </a:r>
            <a:r>
              <a:rPr lang="en-US" sz="1600" dirty="0" smtClean="0">
                <a:latin typeface="Gill Sans"/>
                <a:cs typeface="Gill Sans"/>
              </a:rPr>
              <a:t> and strangeness rich states</a:t>
            </a:r>
          </a:p>
          <a:p>
            <a:pPr marL="285750" indent="-285750">
              <a:buFont typeface="Arial"/>
              <a:buChar char="•"/>
            </a:pPr>
            <a:r>
              <a:rPr lang="en-US" sz="1600" dirty="0" smtClean="0">
                <a:latin typeface="Gill Sans"/>
                <a:cs typeface="Gill Sans"/>
              </a:rPr>
              <a:t>Search for exotics</a:t>
            </a:r>
            <a:endParaRPr lang="en-US" sz="1600" dirty="0">
              <a:latin typeface="Gill Sans"/>
              <a:cs typeface="Gill Sans"/>
            </a:endParaRPr>
          </a:p>
        </p:txBody>
      </p:sp>
      <p:sp>
        <p:nvSpPr>
          <p:cNvPr id="9" name="TextBox 8"/>
          <p:cNvSpPr txBox="1"/>
          <p:nvPr/>
        </p:nvSpPr>
        <p:spPr>
          <a:xfrm>
            <a:off x="4639732" y="3632414"/>
            <a:ext cx="1811866" cy="523220"/>
          </a:xfrm>
          <a:prstGeom prst="rect">
            <a:avLst/>
          </a:prstGeom>
          <a:noFill/>
        </p:spPr>
        <p:txBody>
          <a:bodyPr wrap="square" rtlCol="0">
            <a:spAutoFit/>
          </a:bodyPr>
          <a:lstStyle/>
          <a:p>
            <a:r>
              <a:rPr lang="en-US" sz="1400" dirty="0" smtClean="0">
                <a:solidFill>
                  <a:schemeClr val="bg1"/>
                </a:solidFill>
                <a:latin typeface="Gill Sans"/>
                <a:cs typeface="Gill Sans"/>
              </a:rPr>
              <a:t>Electromagnetic calorimeter (</a:t>
            </a:r>
            <a:r>
              <a:rPr lang="en-US" sz="1400" dirty="0" err="1" smtClean="0">
                <a:solidFill>
                  <a:schemeClr val="bg1"/>
                </a:solidFill>
                <a:latin typeface="Gill Sans"/>
                <a:cs typeface="Gill Sans"/>
              </a:rPr>
              <a:t>PbWO</a:t>
            </a:r>
            <a:r>
              <a:rPr lang="en-US" sz="1400" dirty="0" smtClean="0">
                <a:solidFill>
                  <a:schemeClr val="bg1"/>
                </a:solidFill>
                <a:latin typeface="Gill Sans"/>
                <a:cs typeface="Gill Sans"/>
              </a:rPr>
              <a:t>)</a:t>
            </a:r>
            <a:endParaRPr lang="en-US" sz="1400" dirty="0">
              <a:solidFill>
                <a:schemeClr val="bg1"/>
              </a:solidFill>
              <a:latin typeface="Gill Sans"/>
              <a:cs typeface="Gill Sans"/>
            </a:endParaRPr>
          </a:p>
        </p:txBody>
      </p:sp>
      <p:sp>
        <p:nvSpPr>
          <p:cNvPr id="10" name="TextBox 9"/>
          <p:cNvSpPr txBox="1"/>
          <p:nvPr/>
        </p:nvSpPr>
        <p:spPr>
          <a:xfrm>
            <a:off x="4131734" y="4517787"/>
            <a:ext cx="1083733" cy="534874"/>
          </a:xfrm>
          <a:prstGeom prst="rect">
            <a:avLst/>
          </a:prstGeom>
          <a:noFill/>
        </p:spPr>
        <p:txBody>
          <a:bodyPr wrap="square" rtlCol="0">
            <a:spAutoFit/>
          </a:bodyPr>
          <a:lstStyle/>
          <a:p>
            <a:r>
              <a:rPr lang="en-US" sz="1400" dirty="0" err="1" smtClean="0">
                <a:solidFill>
                  <a:schemeClr val="bg1"/>
                </a:solidFill>
                <a:latin typeface="Gill Sans"/>
                <a:cs typeface="Gill Sans"/>
              </a:rPr>
              <a:t>Micromegas</a:t>
            </a:r>
            <a:r>
              <a:rPr lang="en-US" sz="1400" dirty="0" smtClean="0">
                <a:solidFill>
                  <a:schemeClr val="bg1"/>
                </a:solidFill>
                <a:latin typeface="Gill Sans"/>
                <a:cs typeface="Gill Sans"/>
              </a:rPr>
              <a:t> Tracker</a:t>
            </a:r>
            <a:endParaRPr lang="en-US" sz="1400" dirty="0">
              <a:solidFill>
                <a:schemeClr val="bg1"/>
              </a:solidFill>
              <a:latin typeface="Gill Sans"/>
              <a:cs typeface="Gill Sans"/>
            </a:endParaRPr>
          </a:p>
        </p:txBody>
      </p:sp>
      <p:sp>
        <p:nvSpPr>
          <p:cNvPr id="11" name="TextBox 10"/>
          <p:cNvSpPr txBox="1"/>
          <p:nvPr/>
        </p:nvSpPr>
        <p:spPr>
          <a:xfrm>
            <a:off x="6451598" y="6016332"/>
            <a:ext cx="1253069" cy="523220"/>
          </a:xfrm>
          <a:prstGeom prst="rect">
            <a:avLst/>
          </a:prstGeom>
          <a:noFill/>
        </p:spPr>
        <p:txBody>
          <a:bodyPr wrap="square" rtlCol="0">
            <a:spAutoFit/>
          </a:bodyPr>
          <a:lstStyle/>
          <a:p>
            <a:r>
              <a:rPr lang="en-US" sz="1400" dirty="0" smtClean="0">
                <a:solidFill>
                  <a:schemeClr val="bg1"/>
                </a:solidFill>
                <a:latin typeface="Gill Sans"/>
                <a:cs typeface="Gill Sans"/>
              </a:rPr>
              <a:t>Scintillation Hodoscope</a:t>
            </a:r>
            <a:endParaRPr lang="en-US" sz="1400" dirty="0">
              <a:solidFill>
                <a:schemeClr val="bg1"/>
              </a:solidFill>
              <a:latin typeface="Gill Sans"/>
              <a:cs typeface="Gill Sans"/>
            </a:endParaRPr>
          </a:p>
        </p:txBody>
      </p:sp>
      <p:cxnSp>
        <p:nvCxnSpPr>
          <p:cNvPr id="15" name="Straight Arrow Connector 14"/>
          <p:cNvCxnSpPr>
            <a:stCxn id="11" idx="1"/>
          </p:cNvCxnSpPr>
          <p:nvPr/>
        </p:nvCxnSpPr>
        <p:spPr>
          <a:xfrm flipH="1" flipV="1">
            <a:off x="5926667" y="6146800"/>
            <a:ext cx="524931" cy="131142"/>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5435600" y="4155634"/>
            <a:ext cx="1015998" cy="362153"/>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0" idx="2"/>
          </p:cNvCxnSpPr>
          <p:nvPr/>
        </p:nvCxnSpPr>
        <p:spPr>
          <a:xfrm>
            <a:off x="4673601" y="5052661"/>
            <a:ext cx="237066" cy="152400"/>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6925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07154"/>
            <a:ext cx="8229600" cy="1143000"/>
          </a:xfrm>
        </p:spPr>
        <p:txBody>
          <a:bodyPr>
            <a:normAutofit/>
          </a:bodyPr>
          <a:lstStyle/>
          <a:p>
            <a:pPr algn="r"/>
            <a:r>
              <a:rPr lang="en-US" sz="5400" dirty="0" smtClean="0">
                <a:solidFill>
                  <a:srgbClr val="FF0000"/>
                </a:solidFill>
                <a:effectLst>
                  <a:reflection blurRad="6350" stA="50000" endA="300" endPos="50000" dist="29997" dir="5400000" sy="-100000" algn="bl" rotWithShape="0"/>
                </a:effectLst>
              </a:rPr>
              <a:t>Summary</a:t>
            </a:r>
            <a:endParaRPr lang="en-US" sz="5400" dirty="0">
              <a:solidFill>
                <a:srgbClr val="FF0000"/>
              </a:solidFill>
              <a:effectLst>
                <a:reflection blurRad="6350" stA="50000" endA="300" endPos="50000" dist="29997" dir="5400000" sy="-100000" algn="bl" rotWithShape="0"/>
              </a:effectLst>
            </a:endParaRPr>
          </a:p>
        </p:txBody>
      </p:sp>
      <p:sp>
        <p:nvSpPr>
          <p:cNvPr id="3" name="TextBox 2"/>
          <p:cNvSpPr txBox="1"/>
          <p:nvPr/>
        </p:nvSpPr>
        <p:spPr>
          <a:xfrm>
            <a:off x="614019" y="1672404"/>
            <a:ext cx="7767981" cy="3323987"/>
          </a:xfrm>
          <a:prstGeom prst="rect">
            <a:avLst/>
          </a:prstGeom>
          <a:noFill/>
        </p:spPr>
        <p:txBody>
          <a:bodyPr wrap="square" rtlCol="0">
            <a:spAutoFit/>
          </a:bodyPr>
          <a:lstStyle/>
          <a:p>
            <a:r>
              <a:rPr lang="en-US" dirty="0" smtClean="0">
                <a:solidFill>
                  <a:srgbClr val="FF0000"/>
                </a:solidFill>
                <a:latin typeface="Gill Sans"/>
                <a:cs typeface="Gill Sans"/>
              </a:rPr>
              <a:t>✱</a:t>
            </a:r>
            <a:r>
              <a:rPr lang="en-US" dirty="0" smtClean="0">
                <a:latin typeface="Gill Sans"/>
                <a:cs typeface="Gill Sans"/>
              </a:rPr>
              <a:t>	</a:t>
            </a:r>
            <a:r>
              <a:rPr lang="en-US" sz="1600" dirty="0" smtClean="0">
                <a:latin typeface="Gill Sans"/>
                <a:cs typeface="Gill Sans"/>
              </a:rPr>
              <a:t>Meson spectroscopy is a key field for the understanding of fundamental </a:t>
            </a:r>
            <a:r>
              <a:rPr lang="en-US" sz="1600" dirty="0">
                <a:latin typeface="Gill Sans"/>
                <a:cs typeface="Gill Sans"/>
              </a:rPr>
              <a:t>	</a:t>
            </a:r>
            <a:r>
              <a:rPr lang="en-US" sz="1600" dirty="0" smtClean="0">
                <a:latin typeface="Gill Sans"/>
                <a:cs typeface="Gill Sans"/>
              </a:rPr>
              <a:t>	questions in hadronic physics as what is the origin of the nucleon mass and 	what is the role of gluons</a:t>
            </a:r>
          </a:p>
          <a:p>
            <a:pPr marL="809625" indent="-809625">
              <a:buFont typeface="Lucida Grande"/>
              <a:buChar char="✱"/>
            </a:pPr>
            <a:endParaRPr lang="en-US" sz="1600" dirty="0" smtClean="0">
              <a:latin typeface="Gill Sans"/>
              <a:cs typeface="Gill Sans"/>
            </a:endParaRPr>
          </a:p>
          <a:p>
            <a:pPr marL="439738" indent="-439738"/>
            <a:r>
              <a:rPr lang="en-US" sz="1600" dirty="0" smtClean="0">
                <a:solidFill>
                  <a:srgbClr val="FF0000"/>
                </a:solidFill>
                <a:latin typeface="Gill Sans"/>
                <a:cs typeface="Gill Sans"/>
              </a:rPr>
              <a:t>✱</a:t>
            </a:r>
            <a:r>
              <a:rPr lang="en-US" sz="1600" dirty="0" smtClean="0">
                <a:latin typeface="Gill Sans"/>
                <a:cs typeface="Gill Sans"/>
              </a:rPr>
              <a:t>	Primary focus of the research activity in this field is to establish the quark-antiquark bound state spectrum and search for exotic configurations </a:t>
            </a:r>
          </a:p>
          <a:p>
            <a:pPr marL="809625" indent="-809625">
              <a:buFont typeface="Lucida Grande"/>
              <a:buChar char="✱"/>
            </a:pPr>
            <a:endParaRPr lang="en-US" sz="1600" dirty="0" smtClean="0">
              <a:latin typeface="Gill Sans"/>
              <a:cs typeface="Gill Sans"/>
            </a:endParaRPr>
          </a:p>
          <a:p>
            <a:r>
              <a:rPr lang="en-US" sz="1600" dirty="0" smtClean="0">
                <a:solidFill>
                  <a:srgbClr val="FF0000"/>
                </a:solidFill>
                <a:latin typeface="Gill Sans"/>
                <a:cs typeface="Gill Sans"/>
              </a:rPr>
              <a:t>✱</a:t>
            </a:r>
            <a:r>
              <a:rPr lang="en-US" sz="1600" dirty="0" smtClean="0">
                <a:latin typeface="Gill Sans"/>
                <a:cs typeface="Gill Sans"/>
              </a:rPr>
              <a:t>	Experiments all over the world are collecting high statistics high precision 	data, providing new insight in the meson spectrum</a:t>
            </a:r>
          </a:p>
          <a:p>
            <a:pPr marL="809625" indent="-809625">
              <a:buFont typeface="Lucida Grande"/>
              <a:buChar char="✱"/>
            </a:pPr>
            <a:endParaRPr lang="en-US" sz="1600" dirty="0" smtClean="0">
              <a:latin typeface="Gill Sans"/>
              <a:cs typeface="Gill Sans"/>
            </a:endParaRPr>
          </a:p>
          <a:p>
            <a:pPr marL="452438" indent="-452438"/>
            <a:r>
              <a:rPr lang="en-US" sz="1600" dirty="0" smtClean="0">
                <a:solidFill>
                  <a:srgbClr val="FF0000"/>
                </a:solidFill>
                <a:latin typeface="Gill Sans"/>
                <a:cs typeface="Gill Sans"/>
              </a:rPr>
              <a:t>✱	</a:t>
            </a:r>
            <a:r>
              <a:rPr lang="en-US" sz="1600" dirty="0" smtClean="0">
                <a:latin typeface="Gill Sans"/>
                <a:cs typeface="Gill Sans"/>
              </a:rPr>
              <a:t>The new experimental data with the support of recent theoretical developments can lead physicists to solve one of the most intriguing puzzles in hadronic physics</a:t>
            </a:r>
            <a:endParaRPr lang="en-US" sz="1600" dirty="0">
              <a:latin typeface="Gill Sans"/>
              <a:cs typeface="Gill Sans"/>
            </a:endParaRPr>
          </a:p>
        </p:txBody>
      </p:sp>
    </p:spTree>
    <p:extLst>
      <p:ext uri="{BB962C8B-B14F-4D97-AF65-F5344CB8AC3E}">
        <p14:creationId xmlns:p14="http://schemas.microsoft.com/office/powerpoint/2010/main" val="19656677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615201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741"/>
            <a:ext cx="8229600" cy="964526"/>
          </a:xfrm>
        </p:spPr>
        <p:txBody>
          <a:bodyPr>
            <a:normAutofit/>
          </a:bodyPr>
          <a:lstStyle/>
          <a:p>
            <a:pPr algn="r"/>
            <a:r>
              <a:rPr lang="en-US" sz="4800" dirty="0" smtClean="0">
                <a:solidFill>
                  <a:srgbClr val="FF0000"/>
                </a:solidFill>
                <a:effectLst>
                  <a:reflection blurRad="6350" stA="50000" endA="300" endPos="50000" dist="29997" dir="5400000" sy="-100000" algn="bl" rotWithShape="0"/>
                </a:effectLst>
              </a:rPr>
              <a:t>Mesons in the Quark Model</a:t>
            </a:r>
            <a:endParaRPr lang="en-US" sz="4800" dirty="0">
              <a:solidFill>
                <a:srgbClr val="FF0000"/>
              </a:solidFill>
              <a:effectLst>
                <a:reflection blurRad="6350" stA="50000" endA="300" endPos="50000" dist="29997" dir="5400000" sy="-100000" algn="bl" rotWithShape="0"/>
              </a:effectLst>
            </a:endParaRPr>
          </a:p>
        </p:txBody>
      </p:sp>
      <p:sp>
        <p:nvSpPr>
          <p:cNvPr id="3" name="TextBox 2"/>
          <p:cNvSpPr txBox="1"/>
          <p:nvPr/>
        </p:nvSpPr>
        <p:spPr>
          <a:xfrm>
            <a:off x="490538" y="1690779"/>
            <a:ext cx="5901150" cy="369332"/>
          </a:xfrm>
          <a:prstGeom prst="rect">
            <a:avLst/>
          </a:prstGeom>
          <a:noFill/>
        </p:spPr>
        <p:txBody>
          <a:bodyPr wrap="none" rtlCol="0">
            <a:spAutoFit/>
          </a:bodyPr>
          <a:lstStyle/>
          <a:p>
            <a:r>
              <a:rPr lang="en-US" dirty="0" smtClean="0">
                <a:latin typeface="Gill Sans"/>
                <a:cs typeface="Gill Sans"/>
              </a:rPr>
              <a:t>In the quark model meson are quark-antiquark bound states. </a:t>
            </a:r>
            <a:endParaRPr lang="en-US" dirty="0">
              <a:latin typeface="Gill Sans"/>
              <a:cs typeface="Gill Sans"/>
            </a:endParaRPr>
          </a:p>
        </p:txBody>
      </p:sp>
      <p:sp>
        <p:nvSpPr>
          <p:cNvPr id="5" name="Text Box 80"/>
          <p:cNvSpPr txBox="1">
            <a:spLocks noChangeArrowheads="1"/>
          </p:cNvSpPr>
          <p:nvPr/>
        </p:nvSpPr>
        <p:spPr bwMode="auto">
          <a:xfrm>
            <a:off x="2009971" y="5232445"/>
            <a:ext cx="357187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tabLst>
                <a:tab pos="450850" algn="l"/>
                <a:tab pos="981075" algn="l"/>
                <a:tab pos="3498850" algn="l"/>
                <a:tab pos="4929188" algn="l"/>
              </a:tabLst>
              <a:defRPr>
                <a:solidFill>
                  <a:schemeClr val="tx1"/>
                </a:solidFill>
                <a:latin typeface="Arial" charset="0"/>
                <a:ea typeface="ＭＳ Ｐゴシック" charset="0"/>
              </a:defRPr>
            </a:lvl1pPr>
            <a:lvl2pPr>
              <a:tabLst>
                <a:tab pos="450850" algn="l"/>
                <a:tab pos="981075" algn="l"/>
                <a:tab pos="3498850" algn="l"/>
                <a:tab pos="4929188" algn="l"/>
              </a:tabLst>
              <a:defRPr>
                <a:solidFill>
                  <a:schemeClr val="tx1"/>
                </a:solidFill>
                <a:latin typeface="Arial" charset="0"/>
                <a:ea typeface="ＭＳ Ｐゴシック" charset="0"/>
              </a:defRPr>
            </a:lvl2pPr>
            <a:lvl3pPr>
              <a:tabLst>
                <a:tab pos="450850" algn="l"/>
                <a:tab pos="981075" algn="l"/>
                <a:tab pos="3498850" algn="l"/>
                <a:tab pos="4929188" algn="l"/>
              </a:tabLst>
              <a:defRPr>
                <a:solidFill>
                  <a:schemeClr val="tx1"/>
                </a:solidFill>
                <a:latin typeface="Arial" charset="0"/>
                <a:ea typeface="ＭＳ Ｐゴシック" charset="0"/>
              </a:defRPr>
            </a:lvl3pPr>
            <a:lvl4pPr>
              <a:tabLst>
                <a:tab pos="450850" algn="l"/>
                <a:tab pos="981075" algn="l"/>
                <a:tab pos="3498850" algn="l"/>
                <a:tab pos="4929188" algn="l"/>
              </a:tabLst>
              <a:defRPr>
                <a:solidFill>
                  <a:schemeClr val="tx1"/>
                </a:solidFill>
                <a:latin typeface="Arial" charset="0"/>
                <a:ea typeface="ＭＳ Ｐゴシック" charset="0"/>
              </a:defRPr>
            </a:lvl4pPr>
            <a:lvl5pPr>
              <a:tabLst>
                <a:tab pos="450850" algn="l"/>
                <a:tab pos="981075" algn="l"/>
                <a:tab pos="3498850" algn="l"/>
                <a:tab pos="4929188" algn="l"/>
              </a:tabLst>
              <a:defRPr>
                <a:solidFill>
                  <a:schemeClr val="tx1"/>
                </a:solidFill>
                <a:latin typeface="Arial" charset="0"/>
                <a:ea typeface="ＭＳ Ｐゴシック" charset="0"/>
              </a:defRPr>
            </a:lvl5pPr>
            <a:lvl6pPr fontAlgn="base">
              <a:spcBef>
                <a:spcPct val="0"/>
              </a:spcBef>
              <a:spcAft>
                <a:spcPct val="0"/>
              </a:spcAft>
              <a:tabLst>
                <a:tab pos="450850" algn="l"/>
                <a:tab pos="981075" algn="l"/>
                <a:tab pos="3498850" algn="l"/>
                <a:tab pos="4929188" algn="l"/>
              </a:tabLst>
              <a:defRPr>
                <a:solidFill>
                  <a:schemeClr val="tx1"/>
                </a:solidFill>
                <a:latin typeface="Arial" charset="0"/>
                <a:ea typeface="ＭＳ Ｐゴシック" charset="0"/>
              </a:defRPr>
            </a:lvl6pPr>
            <a:lvl7pPr fontAlgn="base">
              <a:spcBef>
                <a:spcPct val="0"/>
              </a:spcBef>
              <a:spcAft>
                <a:spcPct val="0"/>
              </a:spcAft>
              <a:tabLst>
                <a:tab pos="450850" algn="l"/>
                <a:tab pos="981075" algn="l"/>
                <a:tab pos="3498850" algn="l"/>
                <a:tab pos="4929188" algn="l"/>
              </a:tabLst>
              <a:defRPr>
                <a:solidFill>
                  <a:schemeClr val="tx1"/>
                </a:solidFill>
                <a:latin typeface="Arial" charset="0"/>
                <a:ea typeface="ＭＳ Ｐゴシック" charset="0"/>
              </a:defRPr>
            </a:lvl7pPr>
            <a:lvl8pPr fontAlgn="base">
              <a:spcBef>
                <a:spcPct val="0"/>
              </a:spcBef>
              <a:spcAft>
                <a:spcPct val="0"/>
              </a:spcAft>
              <a:tabLst>
                <a:tab pos="450850" algn="l"/>
                <a:tab pos="981075" algn="l"/>
                <a:tab pos="3498850" algn="l"/>
                <a:tab pos="4929188" algn="l"/>
              </a:tabLst>
              <a:defRPr>
                <a:solidFill>
                  <a:schemeClr val="tx1"/>
                </a:solidFill>
                <a:latin typeface="Arial" charset="0"/>
                <a:ea typeface="ＭＳ Ｐゴシック" charset="0"/>
              </a:defRPr>
            </a:lvl8pPr>
            <a:lvl9pPr fontAlgn="base">
              <a:spcBef>
                <a:spcPct val="0"/>
              </a:spcBef>
              <a:spcAft>
                <a:spcPct val="0"/>
              </a:spcAft>
              <a:tabLst>
                <a:tab pos="450850" algn="l"/>
                <a:tab pos="981075" algn="l"/>
                <a:tab pos="3498850" algn="l"/>
                <a:tab pos="4929188" algn="l"/>
              </a:tabLst>
              <a:defRPr>
                <a:solidFill>
                  <a:schemeClr val="tx1"/>
                </a:solidFill>
                <a:latin typeface="Arial" charset="0"/>
                <a:ea typeface="ＭＳ Ｐゴシック" charset="0"/>
              </a:defRPr>
            </a:lvl9pPr>
          </a:lstStyle>
          <a:p>
            <a:r>
              <a:rPr lang="en-US" dirty="0">
                <a:solidFill>
                  <a:srgbClr val="000000"/>
                </a:solidFill>
                <a:latin typeface="Gill Sans"/>
              </a:rPr>
              <a:t>J</a:t>
            </a:r>
            <a:r>
              <a:rPr lang="en-US" baseline="30000" dirty="0">
                <a:solidFill>
                  <a:srgbClr val="000000"/>
                </a:solidFill>
                <a:latin typeface="Gill Sans"/>
              </a:rPr>
              <a:t>PC</a:t>
            </a:r>
            <a:r>
              <a:rPr lang="en-US" dirty="0">
                <a:solidFill>
                  <a:srgbClr val="000000"/>
                </a:solidFill>
                <a:latin typeface="Gill Sans"/>
              </a:rPr>
              <a:t>= 0</a:t>
            </a:r>
            <a:r>
              <a:rPr lang="en-US" baseline="30000" dirty="0">
                <a:solidFill>
                  <a:srgbClr val="000000"/>
                </a:solidFill>
                <a:latin typeface="Gill Sans"/>
              </a:rPr>
              <a:t>-+  	</a:t>
            </a:r>
            <a:r>
              <a:rPr lang="en-US" dirty="0">
                <a:solidFill>
                  <a:srgbClr val="000000"/>
                </a:solidFill>
                <a:latin typeface="Gill Sans"/>
                <a:sym typeface="Symbol" charset="0"/>
              </a:rPr>
              <a:t></a:t>
            </a:r>
            <a:r>
              <a:rPr lang="en-US" dirty="0">
                <a:solidFill>
                  <a:srgbClr val="000000"/>
                </a:solidFill>
                <a:latin typeface="Gill Sans"/>
              </a:rPr>
              <a:t> </a:t>
            </a:r>
            <a:r>
              <a:rPr lang="en-US" dirty="0">
                <a:latin typeface="Gill Sans"/>
              </a:rPr>
              <a:t>(π,</a:t>
            </a:r>
            <a:r>
              <a:rPr lang="en-US" dirty="0" err="1">
                <a:latin typeface="Gill Sans"/>
              </a:rPr>
              <a:t>K,η,η</a:t>
            </a:r>
            <a:r>
              <a:rPr lang="ja-JP" altLang="en-US" dirty="0">
                <a:latin typeface="Gill Sans"/>
              </a:rPr>
              <a:t>’</a:t>
            </a:r>
            <a:r>
              <a:rPr lang="en-US" dirty="0">
                <a:latin typeface="Gill Sans"/>
              </a:rPr>
              <a:t>)</a:t>
            </a:r>
          </a:p>
          <a:p>
            <a:r>
              <a:rPr lang="en-US" dirty="0">
                <a:latin typeface="Gill Sans"/>
              </a:rPr>
              <a:t>	</a:t>
            </a:r>
            <a:r>
              <a:rPr lang="en-US" dirty="0">
                <a:solidFill>
                  <a:srgbClr val="000000"/>
                </a:solidFill>
                <a:latin typeface="Gill Sans"/>
              </a:rPr>
              <a:t>1</a:t>
            </a:r>
            <a:r>
              <a:rPr lang="en-US" baseline="30000" dirty="0">
                <a:solidFill>
                  <a:srgbClr val="000000"/>
                </a:solidFill>
                <a:latin typeface="Gill Sans"/>
              </a:rPr>
              <a:t>--</a:t>
            </a:r>
            <a:r>
              <a:rPr lang="en-US" dirty="0">
                <a:latin typeface="Gill Sans"/>
              </a:rPr>
              <a:t>  	</a:t>
            </a:r>
            <a:r>
              <a:rPr lang="en-US" dirty="0">
                <a:solidFill>
                  <a:srgbClr val="000000"/>
                </a:solidFill>
                <a:latin typeface="Gill Sans"/>
                <a:sym typeface="Symbol" charset="0"/>
              </a:rPr>
              <a:t></a:t>
            </a:r>
            <a:r>
              <a:rPr lang="en-US" dirty="0">
                <a:solidFill>
                  <a:srgbClr val="000000"/>
                </a:solidFill>
                <a:latin typeface="Gill Sans"/>
              </a:rPr>
              <a:t> </a:t>
            </a:r>
            <a:r>
              <a:rPr lang="en-US" dirty="0">
                <a:latin typeface="Gill Sans"/>
              </a:rPr>
              <a:t>(</a:t>
            </a:r>
            <a:r>
              <a:rPr lang="en-US" dirty="0" err="1">
                <a:latin typeface="Gill Sans"/>
              </a:rPr>
              <a:t>ρ,K</a:t>
            </a:r>
            <a:r>
              <a:rPr lang="en-US" dirty="0">
                <a:latin typeface="Gill Sans"/>
              </a:rPr>
              <a:t>*,</a:t>
            </a:r>
            <a:r>
              <a:rPr lang="en-US" dirty="0" err="1">
                <a:latin typeface="Gill Sans"/>
              </a:rPr>
              <a:t>ω,Φ</a:t>
            </a:r>
            <a:r>
              <a:rPr lang="en-US" dirty="0">
                <a:latin typeface="Gill Sans"/>
              </a:rPr>
              <a:t>)</a:t>
            </a:r>
          </a:p>
          <a:p>
            <a:r>
              <a:rPr lang="en-US" dirty="0">
                <a:solidFill>
                  <a:srgbClr val="000000"/>
                </a:solidFill>
                <a:latin typeface="Gill Sans"/>
              </a:rPr>
              <a:t>	1</a:t>
            </a:r>
            <a:r>
              <a:rPr lang="en-US" baseline="30000" dirty="0">
                <a:solidFill>
                  <a:srgbClr val="000000"/>
                </a:solidFill>
                <a:latin typeface="Gill Sans"/>
              </a:rPr>
              <a:t>+-	</a:t>
            </a:r>
            <a:r>
              <a:rPr lang="en-US" dirty="0">
                <a:solidFill>
                  <a:srgbClr val="000000"/>
                </a:solidFill>
                <a:latin typeface="Gill Sans"/>
                <a:sym typeface="Symbol" charset="0"/>
              </a:rPr>
              <a:t></a:t>
            </a:r>
            <a:r>
              <a:rPr lang="en-US" dirty="0">
                <a:solidFill>
                  <a:srgbClr val="000000"/>
                </a:solidFill>
                <a:latin typeface="Gill Sans"/>
              </a:rPr>
              <a:t> </a:t>
            </a:r>
            <a:r>
              <a:rPr lang="en-US" dirty="0">
                <a:latin typeface="Gill Sans"/>
              </a:rPr>
              <a:t>(b</a:t>
            </a:r>
            <a:r>
              <a:rPr lang="en-US" baseline="-25000" dirty="0">
                <a:latin typeface="Gill Sans"/>
              </a:rPr>
              <a:t>1</a:t>
            </a:r>
            <a:r>
              <a:rPr lang="en-US" dirty="0">
                <a:latin typeface="Gill Sans"/>
              </a:rPr>
              <a:t>,K</a:t>
            </a:r>
            <a:r>
              <a:rPr lang="en-US" baseline="-25000" dirty="0">
                <a:latin typeface="Gill Sans"/>
              </a:rPr>
              <a:t>1</a:t>
            </a:r>
            <a:r>
              <a:rPr lang="en-US" dirty="0">
                <a:latin typeface="Gill Sans"/>
              </a:rPr>
              <a:t>,h</a:t>
            </a:r>
            <a:r>
              <a:rPr lang="en-US" baseline="-25000" dirty="0">
                <a:latin typeface="Gill Sans"/>
              </a:rPr>
              <a:t>1</a:t>
            </a:r>
            <a:r>
              <a:rPr lang="en-US" dirty="0">
                <a:latin typeface="Gill Sans"/>
              </a:rPr>
              <a:t>,h</a:t>
            </a:r>
            <a:r>
              <a:rPr lang="en-US" baseline="-25000" dirty="0">
                <a:latin typeface="Gill Sans"/>
              </a:rPr>
              <a:t>1</a:t>
            </a:r>
            <a:r>
              <a:rPr lang="ja-JP" altLang="en-US" dirty="0">
                <a:latin typeface="Gill Sans"/>
              </a:rPr>
              <a:t>’</a:t>
            </a:r>
            <a:r>
              <a:rPr lang="en-US" dirty="0">
                <a:latin typeface="Gill Sans"/>
              </a:rPr>
              <a:t>)</a:t>
            </a:r>
          </a:p>
          <a:p>
            <a:r>
              <a:rPr lang="en-US" dirty="0">
                <a:latin typeface="Gill Sans"/>
              </a:rPr>
              <a:t>	...</a:t>
            </a:r>
          </a:p>
        </p:txBody>
      </p:sp>
      <p:grpSp>
        <p:nvGrpSpPr>
          <p:cNvPr id="6" name="Group 108"/>
          <p:cNvGrpSpPr>
            <a:grpSpLocks/>
          </p:cNvGrpSpPr>
          <p:nvPr/>
        </p:nvGrpSpPr>
        <p:grpSpPr bwMode="auto">
          <a:xfrm>
            <a:off x="763587" y="2304939"/>
            <a:ext cx="1362075" cy="1090612"/>
            <a:chOff x="410" y="1429"/>
            <a:chExt cx="858" cy="687"/>
          </a:xfrm>
        </p:grpSpPr>
        <p:sp>
          <p:nvSpPr>
            <p:cNvPr id="7" name="Line 92"/>
            <p:cNvSpPr>
              <a:spLocks noChangeShapeType="1"/>
            </p:cNvSpPr>
            <p:nvPr/>
          </p:nvSpPr>
          <p:spPr bwMode="auto">
            <a:xfrm>
              <a:off x="733" y="1713"/>
              <a:ext cx="236" cy="133"/>
            </a:xfrm>
            <a:prstGeom prst="line">
              <a:avLst/>
            </a:prstGeom>
            <a:noFill/>
            <a:ln w="38100">
              <a:solidFill>
                <a:srgbClr val="80808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 name="Line 103"/>
            <p:cNvSpPr>
              <a:spLocks noChangeShapeType="1"/>
            </p:cNvSpPr>
            <p:nvPr/>
          </p:nvSpPr>
          <p:spPr bwMode="auto">
            <a:xfrm flipV="1">
              <a:off x="1045" y="1690"/>
              <a:ext cx="2" cy="326"/>
            </a:xfrm>
            <a:prstGeom prst="line">
              <a:avLst/>
            </a:prstGeom>
            <a:noFill/>
            <a:ln w="38100">
              <a:solidFill>
                <a:srgbClr val="8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nvGrpSpPr>
            <p:cNvPr id="9" name="Group 96"/>
            <p:cNvGrpSpPr>
              <a:grpSpLocks/>
            </p:cNvGrpSpPr>
            <p:nvPr/>
          </p:nvGrpSpPr>
          <p:grpSpPr bwMode="auto">
            <a:xfrm>
              <a:off x="971" y="1823"/>
              <a:ext cx="144" cy="144"/>
              <a:chOff x="2208" y="2064"/>
              <a:chExt cx="192" cy="192"/>
            </a:xfrm>
          </p:grpSpPr>
          <p:sp>
            <p:nvSpPr>
              <p:cNvPr id="17" name="Oval 97"/>
              <p:cNvSpPr>
                <a:spLocks noChangeArrowheads="1"/>
              </p:cNvSpPr>
              <p:nvPr/>
            </p:nvSpPr>
            <p:spPr bwMode="auto">
              <a:xfrm>
                <a:off x="2208" y="2064"/>
                <a:ext cx="192" cy="192"/>
              </a:xfrm>
              <a:prstGeom prst="ellipse">
                <a:avLst/>
              </a:prstGeom>
              <a:solidFill>
                <a:srgbClr val="E30917"/>
              </a:solidFill>
              <a:ln w="9525">
                <a:solidFill>
                  <a:srgbClr val="FF020B"/>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 name="Oval 98"/>
              <p:cNvSpPr>
                <a:spLocks noChangeArrowheads="1"/>
              </p:cNvSpPr>
              <p:nvPr/>
            </p:nvSpPr>
            <p:spPr bwMode="auto">
              <a:xfrm>
                <a:off x="2304" y="2112"/>
                <a:ext cx="48" cy="48"/>
              </a:xfrm>
              <a:prstGeom prst="ellipse">
                <a:avLst/>
              </a:prstGeom>
              <a:solidFill>
                <a:srgbClr val="FFFFFF">
                  <a:alpha val="50000"/>
                </a:srgbClr>
              </a:solidFill>
              <a:ln w="9525">
                <a:solidFill>
                  <a:srgbClr val="FFFF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sp>
          <p:nvSpPr>
            <p:cNvPr id="10" name="Line 104"/>
            <p:cNvSpPr>
              <a:spLocks noChangeShapeType="1"/>
            </p:cNvSpPr>
            <p:nvPr/>
          </p:nvSpPr>
          <p:spPr bwMode="auto">
            <a:xfrm flipV="1">
              <a:off x="663" y="1476"/>
              <a:ext cx="2" cy="326"/>
            </a:xfrm>
            <a:prstGeom prst="line">
              <a:avLst/>
            </a:prstGeom>
            <a:noFill/>
            <a:ln w="38100">
              <a:solidFill>
                <a:srgbClr val="8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nvGrpSpPr>
            <p:cNvPr id="11" name="Group 93"/>
            <p:cNvGrpSpPr>
              <a:grpSpLocks/>
            </p:cNvGrpSpPr>
            <p:nvPr/>
          </p:nvGrpSpPr>
          <p:grpSpPr bwMode="auto">
            <a:xfrm>
              <a:off x="587" y="1583"/>
              <a:ext cx="144" cy="144"/>
              <a:chOff x="1968" y="1440"/>
              <a:chExt cx="192" cy="192"/>
            </a:xfrm>
          </p:grpSpPr>
          <p:sp>
            <p:nvSpPr>
              <p:cNvPr id="15" name="Oval 94"/>
              <p:cNvSpPr>
                <a:spLocks noChangeArrowheads="1"/>
              </p:cNvSpPr>
              <p:nvPr/>
            </p:nvSpPr>
            <p:spPr bwMode="auto">
              <a:xfrm>
                <a:off x="1968" y="1440"/>
                <a:ext cx="192" cy="192"/>
              </a:xfrm>
              <a:prstGeom prst="ellipse">
                <a:avLst/>
              </a:prstGeom>
              <a:solidFill>
                <a:srgbClr val="214AFF"/>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 name="Oval 95"/>
              <p:cNvSpPr>
                <a:spLocks noChangeArrowheads="1"/>
              </p:cNvSpPr>
              <p:nvPr/>
            </p:nvSpPr>
            <p:spPr bwMode="auto">
              <a:xfrm>
                <a:off x="2064" y="1488"/>
                <a:ext cx="48" cy="48"/>
              </a:xfrm>
              <a:prstGeom prst="ellipse">
                <a:avLst/>
              </a:prstGeom>
              <a:solidFill>
                <a:srgbClr val="FFFFFF">
                  <a:alpha val="50000"/>
                </a:srgbClr>
              </a:solidFill>
              <a:ln w="9525">
                <a:solidFill>
                  <a:srgbClr val="FFFF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sp>
          <p:nvSpPr>
            <p:cNvPr id="12" name="Text Box 105"/>
            <p:cNvSpPr txBox="1">
              <a:spLocks noChangeArrowheads="1"/>
            </p:cNvSpPr>
            <p:nvPr/>
          </p:nvSpPr>
          <p:spPr bwMode="auto">
            <a:xfrm>
              <a:off x="410" y="1429"/>
              <a:ext cx="23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smtClean="0">
                  <a:ln>
                    <a:noFill/>
                  </a:ln>
                  <a:solidFill>
                    <a:sysClr val="windowText" lastClr="000000"/>
                  </a:solidFill>
                  <a:effectLst/>
                  <a:uLnTx/>
                  <a:uFillTx/>
                  <a:latin typeface="Comic Sans MS" charset="0"/>
                </a:rPr>
                <a:t>S</a:t>
              </a:r>
              <a:r>
                <a:rPr kumimoji="0" lang="en-US" sz="1400" b="1" i="0" u="none" strike="noStrike" kern="0" cap="none" spc="0" normalizeH="0" baseline="-25000" noProof="0" smtClean="0">
                  <a:ln>
                    <a:noFill/>
                  </a:ln>
                  <a:solidFill>
                    <a:sysClr val="windowText" lastClr="000000"/>
                  </a:solidFill>
                  <a:effectLst/>
                  <a:uLnTx/>
                  <a:uFillTx/>
                  <a:latin typeface="Comic Sans MS" charset="0"/>
                </a:rPr>
                <a:t>1</a:t>
              </a:r>
            </a:p>
          </p:txBody>
        </p:sp>
        <p:sp>
          <p:nvSpPr>
            <p:cNvPr id="13" name="Text Box 106"/>
            <p:cNvSpPr txBox="1">
              <a:spLocks noChangeArrowheads="1"/>
            </p:cNvSpPr>
            <p:nvPr/>
          </p:nvSpPr>
          <p:spPr bwMode="auto">
            <a:xfrm>
              <a:off x="1030" y="1924"/>
              <a:ext cx="23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smtClean="0">
                  <a:ln>
                    <a:noFill/>
                  </a:ln>
                  <a:solidFill>
                    <a:sysClr val="windowText" lastClr="000000"/>
                  </a:solidFill>
                  <a:effectLst/>
                  <a:uLnTx/>
                  <a:uFillTx/>
                  <a:latin typeface="Comic Sans MS" charset="0"/>
                </a:rPr>
                <a:t>S</a:t>
              </a:r>
              <a:r>
                <a:rPr kumimoji="0" lang="en-US" sz="1400" b="1" i="0" u="none" strike="noStrike" kern="0" cap="none" spc="0" normalizeH="0" baseline="-25000" noProof="0" smtClean="0">
                  <a:ln>
                    <a:noFill/>
                  </a:ln>
                  <a:solidFill>
                    <a:sysClr val="windowText" lastClr="000000"/>
                  </a:solidFill>
                  <a:effectLst/>
                  <a:uLnTx/>
                  <a:uFillTx/>
                  <a:latin typeface="Comic Sans MS" charset="0"/>
                </a:rPr>
                <a:t>2</a:t>
              </a:r>
            </a:p>
          </p:txBody>
        </p:sp>
        <p:sp>
          <p:nvSpPr>
            <p:cNvPr id="14" name="Text Box 107"/>
            <p:cNvSpPr txBox="1">
              <a:spLocks noChangeArrowheads="1"/>
            </p:cNvSpPr>
            <p:nvPr/>
          </p:nvSpPr>
          <p:spPr bwMode="auto">
            <a:xfrm>
              <a:off x="782" y="1584"/>
              <a:ext cx="17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smtClean="0">
                  <a:ln>
                    <a:noFill/>
                  </a:ln>
                  <a:solidFill>
                    <a:sysClr val="windowText" lastClr="000000"/>
                  </a:solidFill>
                  <a:effectLst/>
                  <a:uLnTx/>
                  <a:uFillTx/>
                  <a:latin typeface="Comic Sans MS" charset="0"/>
                </a:rPr>
                <a:t>L</a:t>
              </a:r>
              <a:endParaRPr kumimoji="0" lang="en-US" sz="1400" b="1" i="0" u="none" strike="noStrike" kern="0" cap="none" spc="0" normalizeH="0" baseline="-25000" noProof="0" smtClean="0">
                <a:ln>
                  <a:noFill/>
                </a:ln>
                <a:solidFill>
                  <a:sysClr val="windowText" lastClr="000000"/>
                </a:solidFill>
                <a:effectLst/>
                <a:uLnTx/>
                <a:uFillTx/>
                <a:latin typeface="Comic Sans MS" charset="0"/>
              </a:endParaRPr>
            </a:p>
          </p:txBody>
        </p:sp>
      </p:grpSp>
      <p:sp>
        <p:nvSpPr>
          <p:cNvPr id="25" name="TextBox 24"/>
          <p:cNvSpPr txBox="1"/>
          <p:nvPr/>
        </p:nvSpPr>
        <p:spPr>
          <a:xfrm>
            <a:off x="2693766" y="2063549"/>
            <a:ext cx="5993034" cy="2323713"/>
          </a:xfrm>
          <a:prstGeom prst="rect">
            <a:avLst/>
          </a:prstGeom>
          <a:noFill/>
        </p:spPr>
        <p:txBody>
          <a:bodyPr wrap="square" rtlCol="0">
            <a:spAutoFit/>
          </a:bodyPr>
          <a:lstStyle/>
          <a:p>
            <a:pPr>
              <a:spcAft>
                <a:spcPts val="600"/>
              </a:spcAft>
            </a:pPr>
            <a:r>
              <a:rPr lang="en-US" sz="1600" dirty="0">
                <a:latin typeface="Gill Sans"/>
                <a:cs typeface="Gill Sans"/>
              </a:rPr>
              <a:t>The two </a:t>
            </a:r>
            <a:r>
              <a:rPr lang="en-US" sz="1600" dirty="0" smtClean="0">
                <a:latin typeface="Gill Sans"/>
                <a:cs typeface="Gill Sans"/>
              </a:rPr>
              <a:t>constituents can pair giving total spin S=0 (singlet) or S=1 (triplet) and have a non zero orbital angular momentum L</a:t>
            </a:r>
          </a:p>
          <a:p>
            <a:r>
              <a:rPr lang="en-US" sz="1600" dirty="0" smtClean="0">
                <a:latin typeface="Gill Sans"/>
                <a:cs typeface="Gill Sans"/>
              </a:rPr>
              <a:t>The resulting bound states are </a:t>
            </a:r>
            <a:r>
              <a:rPr lang="en-US" sz="1600" dirty="0">
                <a:latin typeface="Gill Sans"/>
                <a:cs typeface="Gill Sans"/>
              </a:rPr>
              <a:t>classified according to their J</a:t>
            </a:r>
            <a:r>
              <a:rPr lang="en-US" sz="1600" baseline="30000" dirty="0">
                <a:latin typeface="Gill Sans"/>
                <a:cs typeface="Gill Sans"/>
              </a:rPr>
              <a:t>PC</a:t>
            </a:r>
            <a:r>
              <a:rPr lang="en-US" sz="1600" dirty="0">
                <a:latin typeface="Gill Sans"/>
                <a:cs typeface="Gill Sans"/>
              </a:rPr>
              <a:t> </a:t>
            </a:r>
            <a:r>
              <a:rPr lang="en-US" sz="1600" dirty="0">
                <a:solidFill>
                  <a:srgbClr val="000000"/>
                </a:solidFill>
                <a:latin typeface="Gill Sans"/>
                <a:cs typeface="Gill Sans"/>
              </a:rPr>
              <a:t>where </a:t>
            </a:r>
          </a:p>
          <a:p>
            <a:endParaRPr lang="en-US" sz="1600" dirty="0" smtClean="0">
              <a:solidFill>
                <a:srgbClr val="000000"/>
              </a:solidFill>
              <a:latin typeface="Gill Sans"/>
              <a:cs typeface="Gill Sans"/>
            </a:endParaRPr>
          </a:p>
          <a:p>
            <a:r>
              <a:rPr lang="en-US" sz="1600" dirty="0">
                <a:solidFill>
                  <a:srgbClr val="000000"/>
                </a:solidFill>
                <a:latin typeface="Gill Sans"/>
                <a:cs typeface="Gill Sans"/>
              </a:rPr>
              <a:t>	</a:t>
            </a:r>
            <a:r>
              <a:rPr lang="en-US" sz="1600" dirty="0" smtClean="0">
                <a:solidFill>
                  <a:srgbClr val="000000"/>
                </a:solidFill>
                <a:latin typeface="Gill Sans"/>
                <a:cs typeface="Gill Sans"/>
              </a:rPr>
              <a:t>		</a:t>
            </a:r>
          </a:p>
          <a:p>
            <a:r>
              <a:rPr lang="en-US" sz="1600" dirty="0" smtClean="0">
                <a:solidFill>
                  <a:srgbClr val="000000"/>
                </a:solidFill>
                <a:latin typeface="Gill Sans"/>
                <a:cs typeface="Gill Sans"/>
              </a:rPr>
              <a:t>Not all the J</a:t>
            </a:r>
            <a:r>
              <a:rPr lang="en-US" sz="1600" baseline="30000" dirty="0" smtClean="0">
                <a:solidFill>
                  <a:srgbClr val="000000"/>
                </a:solidFill>
                <a:latin typeface="Gill Sans"/>
                <a:cs typeface="Gill Sans"/>
              </a:rPr>
              <a:t>PC</a:t>
            </a:r>
            <a:r>
              <a:rPr lang="en-US" sz="1600" dirty="0" smtClean="0">
                <a:solidFill>
                  <a:srgbClr val="000000"/>
                </a:solidFill>
                <a:latin typeface="Gill Sans"/>
                <a:cs typeface="Gill Sans"/>
              </a:rPr>
              <a:t> combinations are allowed:</a:t>
            </a:r>
          </a:p>
          <a:p>
            <a:r>
              <a:rPr lang="en-US" sz="1600" dirty="0" smtClean="0">
                <a:solidFill>
                  <a:srgbClr val="000000"/>
                </a:solidFill>
                <a:latin typeface="Gill Sans"/>
                <a:cs typeface="Gill Sans"/>
              </a:rPr>
              <a:t>0</a:t>
            </a:r>
            <a:r>
              <a:rPr lang="en-US" sz="1600" baseline="30000" dirty="0">
                <a:solidFill>
                  <a:srgbClr val="000000"/>
                </a:solidFill>
                <a:latin typeface="Gill Sans"/>
                <a:cs typeface="Gill Sans"/>
              </a:rPr>
              <a:t>++</a:t>
            </a:r>
            <a:r>
              <a:rPr lang="en-US" sz="1600" dirty="0">
                <a:solidFill>
                  <a:srgbClr val="000000"/>
                </a:solidFill>
                <a:latin typeface="Gill Sans"/>
                <a:cs typeface="Gill Sans"/>
              </a:rPr>
              <a:t> </a:t>
            </a:r>
            <a:r>
              <a:rPr lang="en-US" sz="1600" dirty="0">
                <a:solidFill>
                  <a:srgbClr val="FF0000"/>
                </a:solidFill>
                <a:latin typeface="Gill Sans"/>
                <a:cs typeface="Gill Sans"/>
              </a:rPr>
              <a:t>0</a:t>
            </a:r>
            <a:r>
              <a:rPr lang="en-US" sz="1600" baseline="30000" dirty="0">
                <a:solidFill>
                  <a:srgbClr val="FF0000"/>
                </a:solidFill>
                <a:latin typeface="Gill Sans"/>
                <a:cs typeface="Gill Sans"/>
              </a:rPr>
              <a:t>+-</a:t>
            </a:r>
            <a:r>
              <a:rPr lang="en-US" sz="1600" dirty="0">
                <a:solidFill>
                  <a:srgbClr val="000000"/>
                </a:solidFill>
                <a:latin typeface="Gill Sans"/>
                <a:cs typeface="Gill Sans"/>
              </a:rPr>
              <a:t> 0</a:t>
            </a:r>
            <a:r>
              <a:rPr lang="en-US" sz="1600" baseline="30000" dirty="0">
                <a:solidFill>
                  <a:srgbClr val="000000"/>
                </a:solidFill>
                <a:latin typeface="Gill Sans"/>
                <a:cs typeface="Gill Sans"/>
              </a:rPr>
              <a:t>-+</a:t>
            </a:r>
            <a:r>
              <a:rPr lang="en-US" sz="1600" dirty="0">
                <a:solidFill>
                  <a:srgbClr val="000000"/>
                </a:solidFill>
                <a:latin typeface="Gill Sans"/>
                <a:cs typeface="Gill Sans"/>
              </a:rPr>
              <a:t> </a:t>
            </a:r>
            <a:r>
              <a:rPr lang="en-US" sz="1600" dirty="0">
                <a:solidFill>
                  <a:srgbClr val="FF0000"/>
                </a:solidFill>
                <a:latin typeface="Gill Sans"/>
                <a:cs typeface="Gill Sans"/>
              </a:rPr>
              <a:t>0</a:t>
            </a:r>
            <a:r>
              <a:rPr lang="en-US" sz="1600" baseline="30000" dirty="0">
                <a:solidFill>
                  <a:srgbClr val="FF0000"/>
                </a:solidFill>
                <a:latin typeface="Gill Sans"/>
                <a:cs typeface="Gill Sans"/>
              </a:rPr>
              <a:t>--</a:t>
            </a:r>
            <a:r>
              <a:rPr lang="en-US" sz="1600" dirty="0">
                <a:solidFill>
                  <a:srgbClr val="FF0000"/>
                </a:solidFill>
                <a:latin typeface="Gill Sans"/>
                <a:cs typeface="Gill Sans"/>
              </a:rPr>
              <a:t> </a:t>
            </a:r>
            <a:r>
              <a:rPr lang="en-US" sz="1600" dirty="0">
                <a:solidFill>
                  <a:srgbClr val="000000"/>
                </a:solidFill>
                <a:latin typeface="Gill Sans"/>
                <a:cs typeface="Gill Sans"/>
              </a:rPr>
              <a:t>1</a:t>
            </a:r>
            <a:r>
              <a:rPr lang="en-US" sz="1600" baseline="30000" dirty="0">
                <a:solidFill>
                  <a:srgbClr val="000000"/>
                </a:solidFill>
                <a:latin typeface="Gill Sans"/>
                <a:cs typeface="Gill Sans"/>
              </a:rPr>
              <a:t>++</a:t>
            </a:r>
            <a:r>
              <a:rPr lang="en-US" sz="1600" dirty="0">
                <a:solidFill>
                  <a:srgbClr val="000000"/>
                </a:solidFill>
                <a:latin typeface="Gill Sans"/>
                <a:cs typeface="Gill Sans"/>
              </a:rPr>
              <a:t> 1</a:t>
            </a:r>
            <a:r>
              <a:rPr lang="en-US" sz="1600" baseline="30000" dirty="0">
                <a:solidFill>
                  <a:srgbClr val="000000"/>
                </a:solidFill>
                <a:latin typeface="Gill Sans"/>
                <a:cs typeface="Gill Sans"/>
              </a:rPr>
              <a:t>+-</a:t>
            </a:r>
            <a:r>
              <a:rPr lang="en-US" sz="1600" dirty="0">
                <a:solidFill>
                  <a:schemeClr val="bg1"/>
                </a:solidFill>
                <a:latin typeface="Gill Sans"/>
                <a:cs typeface="Gill Sans"/>
              </a:rPr>
              <a:t> </a:t>
            </a:r>
            <a:r>
              <a:rPr lang="en-US" sz="1600" dirty="0">
                <a:solidFill>
                  <a:srgbClr val="FF0000"/>
                </a:solidFill>
                <a:latin typeface="Gill Sans"/>
                <a:cs typeface="Gill Sans"/>
              </a:rPr>
              <a:t>1</a:t>
            </a:r>
            <a:r>
              <a:rPr lang="en-US" sz="1600" baseline="30000" dirty="0">
                <a:solidFill>
                  <a:srgbClr val="FF0000"/>
                </a:solidFill>
                <a:latin typeface="Gill Sans"/>
                <a:cs typeface="Gill Sans"/>
              </a:rPr>
              <a:t>-+</a:t>
            </a:r>
            <a:r>
              <a:rPr lang="en-US" sz="1600" dirty="0">
                <a:solidFill>
                  <a:srgbClr val="000000"/>
                </a:solidFill>
                <a:latin typeface="Gill Sans"/>
                <a:cs typeface="Gill Sans"/>
              </a:rPr>
              <a:t> 1</a:t>
            </a:r>
            <a:r>
              <a:rPr lang="en-US" sz="1600" baseline="30000" dirty="0">
                <a:solidFill>
                  <a:srgbClr val="000000"/>
                </a:solidFill>
                <a:latin typeface="Gill Sans"/>
                <a:cs typeface="Gill Sans"/>
              </a:rPr>
              <a:t>--</a:t>
            </a:r>
            <a:r>
              <a:rPr lang="en-US" sz="1600" dirty="0">
                <a:solidFill>
                  <a:srgbClr val="000000"/>
                </a:solidFill>
                <a:latin typeface="Gill Sans"/>
                <a:cs typeface="Gill Sans"/>
              </a:rPr>
              <a:t> 2</a:t>
            </a:r>
            <a:r>
              <a:rPr lang="en-US" sz="1600" baseline="30000" dirty="0">
                <a:solidFill>
                  <a:srgbClr val="000000"/>
                </a:solidFill>
                <a:latin typeface="Gill Sans"/>
                <a:cs typeface="Gill Sans"/>
              </a:rPr>
              <a:t>++</a:t>
            </a:r>
            <a:r>
              <a:rPr lang="en-US" sz="1600" dirty="0">
                <a:solidFill>
                  <a:schemeClr val="bg1"/>
                </a:solidFill>
                <a:latin typeface="Gill Sans"/>
                <a:cs typeface="Gill Sans"/>
              </a:rPr>
              <a:t> </a:t>
            </a:r>
            <a:r>
              <a:rPr lang="en-US" sz="1600" dirty="0">
                <a:solidFill>
                  <a:srgbClr val="FF0000"/>
                </a:solidFill>
                <a:latin typeface="Gill Sans"/>
                <a:cs typeface="Gill Sans"/>
              </a:rPr>
              <a:t>2</a:t>
            </a:r>
            <a:r>
              <a:rPr lang="en-US" sz="1600" baseline="30000" dirty="0">
                <a:solidFill>
                  <a:srgbClr val="FF0000"/>
                </a:solidFill>
                <a:latin typeface="Gill Sans"/>
                <a:cs typeface="Gill Sans"/>
              </a:rPr>
              <a:t>+-</a:t>
            </a:r>
            <a:r>
              <a:rPr lang="en-US" sz="1600" dirty="0">
                <a:solidFill>
                  <a:srgbClr val="000000"/>
                </a:solidFill>
                <a:latin typeface="Gill Sans"/>
                <a:cs typeface="Gill Sans"/>
              </a:rPr>
              <a:t> 2</a:t>
            </a:r>
            <a:r>
              <a:rPr lang="en-US" sz="1600" baseline="30000" dirty="0">
                <a:solidFill>
                  <a:srgbClr val="000000"/>
                </a:solidFill>
                <a:latin typeface="Gill Sans"/>
                <a:cs typeface="Gill Sans"/>
              </a:rPr>
              <a:t>-+</a:t>
            </a:r>
            <a:r>
              <a:rPr lang="en-US" sz="1600" dirty="0">
                <a:solidFill>
                  <a:srgbClr val="000000"/>
                </a:solidFill>
                <a:latin typeface="Gill Sans"/>
                <a:cs typeface="Gill Sans"/>
              </a:rPr>
              <a:t> 2</a:t>
            </a:r>
            <a:r>
              <a:rPr lang="en-US" sz="1600" baseline="30000" dirty="0">
                <a:solidFill>
                  <a:srgbClr val="000000"/>
                </a:solidFill>
                <a:latin typeface="Gill Sans"/>
                <a:cs typeface="Gill Sans"/>
              </a:rPr>
              <a:t>--</a:t>
            </a:r>
            <a:r>
              <a:rPr lang="en-US" sz="1600" dirty="0">
                <a:solidFill>
                  <a:srgbClr val="000000"/>
                </a:solidFill>
                <a:latin typeface="Gill Sans"/>
                <a:cs typeface="Gill Sans"/>
              </a:rPr>
              <a:t> 3</a:t>
            </a:r>
            <a:r>
              <a:rPr lang="en-US" sz="1600" baseline="30000" dirty="0">
                <a:solidFill>
                  <a:srgbClr val="000000"/>
                </a:solidFill>
                <a:latin typeface="Gill Sans"/>
                <a:cs typeface="Gill Sans"/>
              </a:rPr>
              <a:t>++</a:t>
            </a:r>
            <a:r>
              <a:rPr lang="en-US" sz="1600" dirty="0">
                <a:solidFill>
                  <a:srgbClr val="000000"/>
                </a:solidFill>
                <a:latin typeface="Gill Sans"/>
                <a:cs typeface="Gill Sans"/>
              </a:rPr>
              <a:t> 3</a:t>
            </a:r>
            <a:r>
              <a:rPr lang="en-US" sz="1600" baseline="30000" dirty="0">
                <a:solidFill>
                  <a:srgbClr val="000000"/>
                </a:solidFill>
                <a:latin typeface="Gill Sans"/>
                <a:cs typeface="Gill Sans"/>
              </a:rPr>
              <a:t>+-</a:t>
            </a:r>
            <a:r>
              <a:rPr lang="en-US" sz="1600" dirty="0">
                <a:solidFill>
                  <a:srgbClr val="000000"/>
                </a:solidFill>
                <a:latin typeface="Gill Sans"/>
                <a:cs typeface="Gill Sans"/>
              </a:rPr>
              <a:t> </a:t>
            </a:r>
            <a:r>
              <a:rPr lang="en-US" sz="1600" dirty="0">
                <a:solidFill>
                  <a:srgbClr val="FF0000"/>
                </a:solidFill>
                <a:latin typeface="Gill Sans"/>
                <a:cs typeface="Gill Sans"/>
              </a:rPr>
              <a:t>3</a:t>
            </a:r>
            <a:r>
              <a:rPr lang="en-US" sz="1600" baseline="30000" dirty="0">
                <a:solidFill>
                  <a:srgbClr val="FF0000"/>
                </a:solidFill>
                <a:latin typeface="Gill Sans"/>
                <a:cs typeface="Gill Sans"/>
              </a:rPr>
              <a:t>-+</a:t>
            </a:r>
            <a:r>
              <a:rPr lang="en-US" sz="1600" dirty="0">
                <a:solidFill>
                  <a:schemeClr val="bg1"/>
                </a:solidFill>
                <a:latin typeface="Gill Sans"/>
                <a:cs typeface="Gill Sans"/>
              </a:rPr>
              <a:t> </a:t>
            </a:r>
            <a:r>
              <a:rPr lang="en-US" sz="1600" dirty="0">
                <a:solidFill>
                  <a:srgbClr val="000000"/>
                </a:solidFill>
                <a:latin typeface="Gill Sans"/>
                <a:cs typeface="Gill Sans"/>
              </a:rPr>
              <a:t>3</a:t>
            </a:r>
            <a:r>
              <a:rPr lang="en-US" sz="1600" baseline="30000" dirty="0">
                <a:solidFill>
                  <a:srgbClr val="000000"/>
                </a:solidFill>
                <a:latin typeface="Gill Sans"/>
                <a:cs typeface="Gill Sans"/>
              </a:rPr>
              <a:t>--</a:t>
            </a:r>
            <a:r>
              <a:rPr lang="en-US" sz="1600" baseline="30000" dirty="0">
                <a:solidFill>
                  <a:schemeClr val="bg1"/>
                </a:solidFill>
                <a:latin typeface="Gill Sans"/>
                <a:cs typeface="Gill Sans"/>
              </a:rPr>
              <a:t> </a:t>
            </a:r>
            <a:r>
              <a:rPr lang="en-US" sz="1600" dirty="0">
                <a:solidFill>
                  <a:srgbClr val="FF0000"/>
                </a:solidFill>
                <a:latin typeface="Gill Sans"/>
                <a:cs typeface="Gill Sans"/>
              </a:rPr>
              <a:t>…</a:t>
            </a:r>
          </a:p>
          <a:p>
            <a:endParaRPr lang="en-US" sz="1600" baseline="30000" dirty="0">
              <a:latin typeface="Gill Sans"/>
              <a:cs typeface="Gill Sans"/>
            </a:endParaRPr>
          </a:p>
        </p:txBody>
      </p:sp>
      <p:graphicFrame>
        <p:nvGraphicFramePr>
          <p:cNvPr id="27" name="Object 68"/>
          <p:cNvGraphicFramePr>
            <a:graphicFrameLocks noChangeAspect="1"/>
          </p:cNvGraphicFramePr>
          <p:nvPr>
            <p:extLst>
              <p:ext uri="{D42A27DB-BD31-4B8C-83A1-F6EECF244321}">
                <p14:modId xmlns:p14="http://schemas.microsoft.com/office/powerpoint/2010/main" val="3446397471"/>
              </p:ext>
            </p:extLst>
          </p:nvPr>
        </p:nvGraphicFramePr>
        <p:xfrm>
          <a:off x="5512071" y="4787011"/>
          <a:ext cx="2237284" cy="1624939"/>
        </p:xfrm>
        <a:graphic>
          <a:graphicData uri="http://schemas.openxmlformats.org/presentationml/2006/ole">
            <mc:AlternateContent xmlns:mc="http://schemas.openxmlformats.org/markup-compatibility/2006">
              <mc:Choice xmlns:v="urn:schemas-microsoft-com:vml" Requires="v">
                <p:oleObj spid="_x0000_s1182" name="Image" r:id="rId3" imgW="13447619" imgH="9765079" progId="Photoshop.Image.10">
                  <p:embed/>
                </p:oleObj>
              </mc:Choice>
              <mc:Fallback>
                <p:oleObj name="Image" r:id="rId3" imgW="13447619" imgH="9765079" progId="Photoshop.Image.1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2071" y="4787011"/>
                        <a:ext cx="2237284" cy="1624939"/>
                      </a:xfrm>
                      <a:prstGeom prst="rect">
                        <a:avLst/>
                      </a:prstGeom>
                      <a:noFill/>
                      <a:ln>
                        <a:noFill/>
                      </a:ln>
                      <a:effectLst/>
                    </p:spPr>
                  </p:pic>
                </p:oleObj>
              </mc:Fallback>
            </mc:AlternateContent>
          </a:graphicData>
        </a:graphic>
      </p:graphicFrame>
      <p:sp>
        <p:nvSpPr>
          <p:cNvPr id="28" name="TextBox 27"/>
          <p:cNvSpPr txBox="1"/>
          <p:nvPr/>
        </p:nvSpPr>
        <p:spPr>
          <a:xfrm>
            <a:off x="457200" y="4437900"/>
            <a:ext cx="8196262" cy="646331"/>
          </a:xfrm>
          <a:prstGeom prst="rect">
            <a:avLst/>
          </a:prstGeom>
          <a:noFill/>
        </p:spPr>
        <p:txBody>
          <a:bodyPr wrap="square" rtlCol="0">
            <a:spAutoFit/>
          </a:bodyPr>
          <a:lstStyle/>
          <a:p>
            <a:r>
              <a:rPr lang="en-US" dirty="0" smtClean="0">
                <a:latin typeface="Gill Sans"/>
                <a:cs typeface="Gill Sans"/>
              </a:rPr>
              <a:t>For each combination of J</a:t>
            </a:r>
            <a:r>
              <a:rPr lang="en-US" baseline="30000" dirty="0" smtClean="0">
                <a:latin typeface="Gill Sans"/>
                <a:cs typeface="Gill Sans"/>
              </a:rPr>
              <a:t>PC</a:t>
            </a:r>
            <a:r>
              <a:rPr lang="en-US" dirty="0" smtClean="0">
                <a:latin typeface="Gill Sans"/>
                <a:cs typeface="Gill Sans"/>
              </a:rPr>
              <a:t>, SU(3) flavor symmetry predicts the existence of a nonet (8⨁1) of degenerate states</a:t>
            </a:r>
            <a:endParaRPr lang="en-US" dirty="0">
              <a:latin typeface="Gill Sans"/>
              <a:cs typeface="Gill Sans"/>
            </a:endParaRPr>
          </a:p>
        </p:txBody>
      </p:sp>
      <p:sp>
        <p:nvSpPr>
          <p:cNvPr id="29" name="Rectangle 28"/>
          <p:cNvSpPr/>
          <p:nvPr/>
        </p:nvSpPr>
        <p:spPr>
          <a:xfrm>
            <a:off x="4222058" y="3059771"/>
            <a:ext cx="1214392" cy="646331"/>
          </a:xfrm>
          <a:prstGeom prst="rect">
            <a:avLst/>
          </a:prstGeom>
        </p:spPr>
        <p:txBody>
          <a:bodyPr wrap="square">
            <a:spAutoFit/>
          </a:bodyPr>
          <a:lstStyle/>
          <a:p>
            <a:r>
              <a:rPr lang="en-US" dirty="0">
                <a:solidFill>
                  <a:srgbClr val="000000"/>
                </a:solidFill>
                <a:latin typeface="Gill Sans"/>
                <a:cs typeface="Gill Sans"/>
              </a:rPr>
              <a:t>P=(-1)</a:t>
            </a:r>
            <a:r>
              <a:rPr lang="en-US" baseline="30000" dirty="0">
                <a:solidFill>
                  <a:srgbClr val="000000"/>
                </a:solidFill>
                <a:latin typeface="Gill Sans"/>
                <a:cs typeface="Gill Sans"/>
              </a:rPr>
              <a:t>L+1 </a:t>
            </a:r>
          </a:p>
          <a:p>
            <a:r>
              <a:rPr lang="en-US" dirty="0" smtClean="0">
                <a:solidFill>
                  <a:srgbClr val="000000"/>
                </a:solidFill>
                <a:latin typeface="Gill Sans"/>
                <a:cs typeface="Gill Sans"/>
              </a:rPr>
              <a:t>C</a:t>
            </a:r>
            <a:r>
              <a:rPr lang="en-US" dirty="0">
                <a:solidFill>
                  <a:srgbClr val="000000"/>
                </a:solidFill>
                <a:latin typeface="Gill Sans"/>
                <a:cs typeface="Gill Sans"/>
              </a:rPr>
              <a:t>=(-1)</a:t>
            </a:r>
            <a:r>
              <a:rPr lang="en-US" baseline="30000" dirty="0">
                <a:latin typeface="Gill Sans"/>
                <a:cs typeface="Gill Sans"/>
              </a:rPr>
              <a:t>L+</a:t>
            </a:r>
            <a:r>
              <a:rPr lang="en-US" baseline="30000" dirty="0">
                <a:solidFill>
                  <a:srgbClr val="000000"/>
                </a:solidFill>
                <a:latin typeface="Gill Sans"/>
                <a:cs typeface="Gill Sans"/>
              </a:rPr>
              <a:t>S</a:t>
            </a:r>
          </a:p>
        </p:txBody>
      </p:sp>
    </p:spTree>
    <p:extLst>
      <p:ext uri="{BB962C8B-B14F-4D97-AF65-F5344CB8AC3E}">
        <p14:creationId xmlns:p14="http://schemas.microsoft.com/office/powerpoint/2010/main" val="2362872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30265"/>
            <a:ext cx="8229600" cy="912812"/>
          </a:xfrm>
        </p:spPr>
        <p:txBody>
          <a:bodyPr>
            <a:noAutofit/>
          </a:bodyPr>
          <a:lstStyle/>
          <a:p>
            <a:pPr algn="r"/>
            <a:r>
              <a:rPr lang="en-US" sz="5400" dirty="0" smtClean="0">
                <a:solidFill>
                  <a:srgbClr val="FF0000"/>
                </a:solidFill>
                <a:effectLst>
                  <a:reflection blurRad="6350" stA="50000" endA="300" endPos="50000" dist="29997" dir="5400000" sy="-100000" algn="bl" rotWithShape="0"/>
                </a:effectLst>
              </a:rPr>
              <a:t>Hybrids and Exotics</a:t>
            </a:r>
            <a:endParaRPr lang="en-US" sz="5400" dirty="0">
              <a:solidFill>
                <a:srgbClr val="FF0000"/>
              </a:solidFill>
              <a:effectLst>
                <a:reflection blurRad="6350" stA="50000" endA="300" endPos="50000" dist="29997" dir="5400000" sy="-100000" algn="bl" rotWithShape="0"/>
              </a:effectLst>
            </a:endParaRPr>
          </a:p>
        </p:txBody>
      </p:sp>
      <p:sp>
        <p:nvSpPr>
          <p:cNvPr id="148" name="Rectangle 42"/>
          <p:cNvSpPr>
            <a:spLocks noChangeArrowheads="1"/>
          </p:cNvSpPr>
          <p:nvPr/>
        </p:nvSpPr>
        <p:spPr bwMode="auto">
          <a:xfrm>
            <a:off x="521972" y="1452731"/>
            <a:ext cx="793815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r>
              <a:rPr lang="en-US" dirty="0" smtClean="0">
                <a:latin typeface="Gill Sans"/>
              </a:rPr>
              <a:t>Another category of unconventional mesons are </a:t>
            </a:r>
            <a:r>
              <a:rPr lang="en-US" b="1" dirty="0" smtClean="0">
                <a:latin typeface="Gill Sans"/>
              </a:rPr>
              <a:t>hybrids</a:t>
            </a:r>
            <a:r>
              <a:rPr lang="en-US" dirty="0" smtClean="0">
                <a:latin typeface="Gill Sans"/>
              </a:rPr>
              <a:t>, i.e. states with </a:t>
            </a:r>
            <a:r>
              <a:rPr lang="en-US" dirty="0" err="1" smtClean="0">
                <a:latin typeface="Gill Sans"/>
              </a:rPr>
              <a:t>qqg</a:t>
            </a:r>
            <a:r>
              <a:rPr lang="en-US" dirty="0" smtClean="0">
                <a:latin typeface="Gill Sans"/>
              </a:rPr>
              <a:t> configuration</a:t>
            </a:r>
          </a:p>
        </p:txBody>
      </p:sp>
      <p:cxnSp>
        <p:nvCxnSpPr>
          <p:cNvPr id="4" name="Straight Connector 3"/>
          <p:cNvCxnSpPr/>
          <p:nvPr/>
        </p:nvCxnSpPr>
        <p:spPr>
          <a:xfrm>
            <a:off x="7610932" y="1592628"/>
            <a:ext cx="86107"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4" name="Text Box 53"/>
          <p:cNvSpPr txBox="1">
            <a:spLocks noChangeArrowheads="1"/>
          </p:cNvSpPr>
          <p:nvPr/>
        </p:nvSpPr>
        <p:spPr bwMode="auto">
          <a:xfrm>
            <a:off x="5632227" y="2375740"/>
            <a:ext cx="1805071" cy="114903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115888" indent="-115888">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eaLnBrk="0" hangingPunct="0"/>
            <a:r>
              <a:rPr lang="en-US" sz="1600" b="1" dirty="0">
                <a:latin typeface="Bradley Hand ITC TT-Bold"/>
                <a:cs typeface="Bradley Hand ITC TT-Bold"/>
              </a:rPr>
              <a:t>Normal meson:</a:t>
            </a:r>
            <a:r>
              <a:rPr lang="en-US" sz="1600" b="1" dirty="0">
                <a:solidFill>
                  <a:srgbClr val="FF0000"/>
                </a:solidFill>
                <a:latin typeface="Bradley Hand ITC TT-Bold"/>
                <a:cs typeface="Bradley Hand ITC TT-Bold"/>
              </a:rPr>
              <a:t/>
            </a:r>
            <a:br>
              <a:rPr lang="en-US" sz="1600" b="1" dirty="0">
                <a:solidFill>
                  <a:srgbClr val="FF0000"/>
                </a:solidFill>
                <a:latin typeface="Bradley Hand ITC TT-Bold"/>
                <a:cs typeface="Bradley Hand ITC TT-Bold"/>
              </a:rPr>
            </a:br>
            <a:r>
              <a:rPr lang="en-US" sz="1400" dirty="0">
                <a:latin typeface="Bradley Hand ITC TT-Bold"/>
                <a:cs typeface="Bradley Hand ITC TT-Bold"/>
              </a:rPr>
              <a:t>flux tube in ground state</a:t>
            </a:r>
          </a:p>
          <a:p>
            <a:pPr eaLnBrk="0" hangingPunct="0"/>
            <a:r>
              <a:rPr lang="en-US" sz="1400" dirty="0">
                <a:latin typeface="Bradley Hand ITC TT-Bold"/>
                <a:cs typeface="Bradley Hand ITC TT-Bold"/>
              </a:rPr>
              <a:t>  m=0, PC=(-1)</a:t>
            </a:r>
            <a:r>
              <a:rPr lang="en-US" sz="1400" baseline="30000" dirty="0">
                <a:latin typeface="Bradley Hand ITC TT-Bold"/>
                <a:cs typeface="Bradley Hand ITC TT-Bold"/>
              </a:rPr>
              <a:t>S+1</a:t>
            </a:r>
          </a:p>
          <a:p>
            <a:pPr eaLnBrk="0" hangingPunct="0"/>
            <a:endParaRPr lang="en-US" sz="1600" baseline="30000" dirty="0">
              <a:latin typeface="Bradley Hand ITC TT-Bold"/>
              <a:cs typeface="Bradley Hand ITC TT-Bold"/>
            </a:endParaRPr>
          </a:p>
        </p:txBody>
      </p:sp>
      <p:grpSp>
        <p:nvGrpSpPr>
          <p:cNvPr id="25" name="Group 24"/>
          <p:cNvGrpSpPr/>
          <p:nvPr/>
        </p:nvGrpSpPr>
        <p:grpSpPr>
          <a:xfrm>
            <a:off x="7284921" y="2833022"/>
            <a:ext cx="1117098" cy="952500"/>
            <a:chOff x="3046915" y="4289667"/>
            <a:chExt cx="1117098" cy="952500"/>
          </a:xfrm>
        </p:grpSpPr>
        <p:grpSp>
          <p:nvGrpSpPr>
            <p:cNvPr id="26" name="Group 25"/>
            <p:cNvGrpSpPr/>
            <p:nvPr/>
          </p:nvGrpSpPr>
          <p:grpSpPr>
            <a:xfrm>
              <a:off x="3325813" y="4292601"/>
              <a:ext cx="838200" cy="609600"/>
              <a:chOff x="3325813" y="4292601"/>
              <a:chExt cx="838200" cy="609600"/>
            </a:xfrm>
          </p:grpSpPr>
          <p:sp>
            <p:nvSpPr>
              <p:cNvPr id="30" name="Line 46"/>
              <p:cNvSpPr>
                <a:spLocks noChangeShapeType="1"/>
              </p:cNvSpPr>
              <p:nvPr/>
            </p:nvSpPr>
            <p:spPr bwMode="auto">
              <a:xfrm>
                <a:off x="3478213" y="4445001"/>
                <a:ext cx="533400" cy="3048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31" name="Group 30"/>
              <p:cNvGrpSpPr/>
              <p:nvPr/>
            </p:nvGrpSpPr>
            <p:grpSpPr>
              <a:xfrm>
                <a:off x="3325813" y="4292601"/>
                <a:ext cx="228600" cy="228600"/>
                <a:chOff x="3325813" y="4292601"/>
                <a:chExt cx="228600" cy="228600"/>
              </a:xfrm>
            </p:grpSpPr>
            <p:sp>
              <p:nvSpPr>
                <p:cNvPr id="35" name="Oval 48"/>
                <p:cNvSpPr>
                  <a:spLocks noChangeArrowheads="1"/>
                </p:cNvSpPr>
                <p:nvPr/>
              </p:nvSpPr>
              <p:spPr bwMode="auto">
                <a:xfrm>
                  <a:off x="3325813" y="4292601"/>
                  <a:ext cx="228600" cy="228600"/>
                </a:xfrm>
                <a:prstGeom prst="ellipse">
                  <a:avLst/>
                </a:prstGeom>
                <a:solidFill>
                  <a:srgbClr val="214A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 name="Oval 49"/>
                <p:cNvSpPr>
                  <a:spLocks noChangeArrowheads="1"/>
                </p:cNvSpPr>
                <p:nvPr/>
              </p:nvSpPr>
              <p:spPr bwMode="auto">
                <a:xfrm>
                  <a:off x="3440113" y="4349751"/>
                  <a:ext cx="57150" cy="57150"/>
                </a:xfrm>
                <a:prstGeom prst="ellipse">
                  <a:avLst/>
                </a:prstGeom>
                <a:solidFill>
                  <a:schemeClr val="bg1">
                    <a:alpha val="50000"/>
                  </a:schemeClr>
                </a:solidFill>
                <a:ln w="9525">
                  <a:solidFill>
                    <a:srgbClr val="3366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32" name="Group 50"/>
              <p:cNvGrpSpPr>
                <a:grpSpLocks/>
              </p:cNvGrpSpPr>
              <p:nvPr/>
            </p:nvGrpSpPr>
            <p:grpSpPr bwMode="auto">
              <a:xfrm>
                <a:off x="3935413" y="4673601"/>
                <a:ext cx="228600" cy="228600"/>
                <a:chOff x="2208" y="2064"/>
                <a:chExt cx="192" cy="192"/>
              </a:xfrm>
            </p:grpSpPr>
            <p:sp>
              <p:nvSpPr>
                <p:cNvPr id="33" name="Oval 51"/>
                <p:cNvSpPr>
                  <a:spLocks noChangeArrowheads="1"/>
                </p:cNvSpPr>
                <p:nvPr/>
              </p:nvSpPr>
              <p:spPr bwMode="auto">
                <a:xfrm>
                  <a:off x="2208" y="2064"/>
                  <a:ext cx="192" cy="192"/>
                </a:xfrm>
                <a:prstGeom prst="ellipse">
                  <a:avLst/>
                </a:prstGeom>
                <a:solidFill>
                  <a:srgbClr val="E30917"/>
                </a:solidFill>
                <a:ln w="9525">
                  <a:solidFill>
                    <a:srgbClr val="FF020B"/>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4" name="Oval 52"/>
                <p:cNvSpPr>
                  <a:spLocks noChangeArrowheads="1"/>
                </p:cNvSpPr>
                <p:nvPr/>
              </p:nvSpPr>
              <p:spPr bwMode="auto">
                <a:xfrm>
                  <a:off x="2304" y="2112"/>
                  <a:ext cx="48" cy="48"/>
                </a:xfrm>
                <a:prstGeom prst="ellipse">
                  <a:avLst/>
                </a:prstGeom>
                <a:solidFill>
                  <a:schemeClr val="bg1">
                    <a:alpha val="50000"/>
                  </a:schemeClr>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sp>
          <p:nvSpPr>
            <p:cNvPr id="27" name="Text Box 54"/>
            <p:cNvSpPr txBox="1">
              <a:spLocks noChangeArrowheads="1"/>
            </p:cNvSpPr>
            <p:nvPr/>
          </p:nvSpPr>
          <p:spPr bwMode="auto">
            <a:xfrm>
              <a:off x="3715253" y="4784967"/>
              <a:ext cx="4175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eaLnBrk="0" hangingPunct="0"/>
              <a:r>
                <a:rPr lang="en-US" sz="2400" dirty="0">
                  <a:latin typeface="Bradley Hand ITC TT-Bold"/>
                  <a:cs typeface="Bradley Hand ITC TT-Bold"/>
                </a:rPr>
                <a:t>q</a:t>
              </a:r>
            </a:p>
          </p:txBody>
        </p:sp>
        <p:sp>
          <p:nvSpPr>
            <p:cNvPr id="28" name="Line 55"/>
            <p:cNvSpPr>
              <a:spLocks noChangeShapeType="1"/>
            </p:cNvSpPr>
            <p:nvPr/>
          </p:nvSpPr>
          <p:spPr bwMode="auto">
            <a:xfrm>
              <a:off x="3850105" y="4967288"/>
              <a:ext cx="142457" cy="0"/>
            </a:xfrm>
            <a:prstGeom prst="line">
              <a:avLst/>
            </a:prstGeom>
            <a:noFill/>
            <a:ln w="19050"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a:spAutoFit/>
            </a:bodyPr>
            <a:lstStyle/>
            <a:p>
              <a:endParaRPr lang="en-US"/>
            </a:p>
          </p:txBody>
        </p:sp>
        <p:sp>
          <p:nvSpPr>
            <p:cNvPr id="29" name="Text Box 56"/>
            <p:cNvSpPr txBox="1">
              <a:spLocks noChangeArrowheads="1"/>
            </p:cNvSpPr>
            <p:nvPr/>
          </p:nvSpPr>
          <p:spPr bwMode="auto">
            <a:xfrm>
              <a:off x="3046915" y="4289667"/>
              <a:ext cx="4175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eaLnBrk="0" hangingPunct="0"/>
              <a:r>
                <a:rPr lang="en-US" sz="2400" dirty="0">
                  <a:latin typeface="Bradley Hand ITC TT-Bold"/>
                  <a:cs typeface="Bradley Hand ITC TT-Bold"/>
                </a:rPr>
                <a:t>q</a:t>
              </a:r>
            </a:p>
          </p:txBody>
        </p:sp>
      </p:grpSp>
      <p:sp>
        <p:nvSpPr>
          <p:cNvPr id="37" name="Text Box 60"/>
          <p:cNvSpPr txBox="1">
            <a:spLocks noChangeArrowheads="1"/>
          </p:cNvSpPr>
          <p:nvPr/>
        </p:nvSpPr>
        <p:spPr bwMode="auto">
          <a:xfrm>
            <a:off x="5632227" y="4694449"/>
            <a:ext cx="1644734" cy="984885"/>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115888" indent="-115888">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eaLnBrk="0" hangingPunct="0"/>
            <a:r>
              <a:rPr lang="en-US" sz="1600" b="1" dirty="0">
                <a:solidFill>
                  <a:srgbClr val="FF0000"/>
                </a:solidFill>
                <a:latin typeface="Bradley Hand ITC TT-Bold"/>
                <a:cs typeface="Bradley Hand ITC TT-Bold"/>
              </a:rPr>
              <a:t>Hybrid meson:</a:t>
            </a:r>
            <a:br>
              <a:rPr lang="en-US" sz="1600" b="1" dirty="0">
                <a:solidFill>
                  <a:srgbClr val="FF0000"/>
                </a:solidFill>
                <a:latin typeface="Bradley Hand ITC TT-Bold"/>
                <a:cs typeface="Bradley Hand ITC TT-Bold"/>
              </a:rPr>
            </a:br>
            <a:r>
              <a:rPr lang="en-US" sz="1400" dirty="0">
                <a:solidFill>
                  <a:srgbClr val="FF0000"/>
                </a:solidFill>
                <a:latin typeface="Bradley Hand ITC TT-Bold"/>
                <a:cs typeface="Bradley Hand ITC TT-Bold"/>
              </a:rPr>
              <a:t>flux tube in excited state</a:t>
            </a:r>
          </a:p>
          <a:p>
            <a:pPr eaLnBrk="0" hangingPunct="0"/>
            <a:r>
              <a:rPr lang="en-US" sz="1400" dirty="0">
                <a:solidFill>
                  <a:srgbClr val="FF0000"/>
                </a:solidFill>
                <a:latin typeface="Bradley Hand ITC TT-Bold"/>
                <a:cs typeface="Bradley Hand ITC TT-Bold"/>
              </a:rPr>
              <a:t>  m=1, PC=(-1)</a:t>
            </a:r>
            <a:r>
              <a:rPr lang="en-US" sz="1400" baseline="30000" dirty="0">
                <a:solidFill>
                  <a:srgbClr val="FF0000"/>
                </a:solidFill>
                <a:latin typeface="Bradley Hand ITC TT-Bold"/>
                <a:cs typeface="Bradley Hand ITC TT-Bold"/>
              </a:rPr>
              <a:t>S</a:t>
            </a:r>
          </a:p>
        </p:txBody>
      </p:sp>
      <p:grpSp>
        <p:nvGrpSpPr>
          <p:cNvPr id="38" name="Group 37"/>
          <p:cNvGrpSpPr/>
          <p:nvPr/>
        </p:nvGrpSpPr>
        <p:grpSpPr>
          <a:xfrm>
            <a:off x="7242036" y="4669694"/>
            <a:ext cx="1344613" cy="1344612"/>
            <a:chOff x="7362826" y="3941763"/>
            <a:chExt cx="1344613" cy="1344612"/>
          </a:xfrm>
        </p:grpSpPr>
        <p:pic>
          <p:nvPicPr>
            <p:cNvPr id="39" name="Picture 5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2826" y="3941763"/>
              <a:ext cx="1344613" cy="1344612"/>
            </a:xfrm>
            <a:prstGeom prst="rect">
              <a:avLst/>
            </a:prstGeom>
            <a:noFill/>
            <a:extLst>
              <a:ext uri="{909E8E84-426E-40DD-AFC4-6F175D3DCCD1}">
                <a14:hiddenFill xmlns:a14="http://schemas.microsoft.com/office/drawing/2010/main">
                  <a:solidFill>
                    <a:srgbClr val="FFFFFF"/>
                  </a:solidFill>
                </a14:hiddenFill>
              </a:ext>
            </a:extLst>
          </p:spPr>
        </p:pic>
        <p:sp>
          <p:nvSpPr>
            <p:cNvPr id="40" name="Text Box 61"/>
            <p:cNvSpPr txBox="1">
              <a:spLocks noChangeArrowheads="1"/>
            </p:cNvSpPr>
            <p:nvPr/>
          </p:nvSpPr>
          <p:spPr bwMode="auto">
            <a:xfrm>
              <a:off x="8079708" y="4768530"/>
              <a:ext cx="4175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eaLnBrk="0" hangingPunct="0"/>
              <a:r>
                <a:rPr lang="en-US" sz="2400" dirty="0">
                  <a:latin typeface="Bradley Hand ITC TT-Bold"/>
                  <a:cs typeface="Bradley Hand ITC TT-Bold"/>
                </a:rPr>
                <a:t>q</a:t>
              </a:r>
            </a:p>
          </p:txBody>
        </p:sp>
        <p:sp>
          <p:nvSpPr>
            <p:cNvPr id="41" name="Line 62"/>
            <p:cNvSpPr>
              <a:spLocks noChangeShapeType="1"/>
            </p:cNvSpPr>
            <p:nvPr/>
          </p:nvSpPr>
          <p:spPr bwMode="auto">
            <a:xfrm>
              <a:off x="8215768" y="4947503"/>
              <a:ext cx="167820" cy="0"/>
            </a:xfrm>
            <a:prstGeom prst="line">
              <a:avLst/>
            </a:prstGeom>
            <a:noFill/>
            <a:ln w="19050"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a:spAutoFit/>
            </a:bodyPr>
            <a:lstStyle/>
            <a:p>
              <a:endParaRPr lang="en-US"/>
            </a:p>
          </p:txBody>
        </p:sp>
        <p:sp>
          <p:nvSpPr>
            <p:cNvPr id="42" name="Text Box 63"/>
            <p:cNvSpPr txBox="1">
              <a:spLocks noChangeArrowheads="1"/>
            </p:cNvSpPr>
            <p:nvPr/>
          </p:nvSpPr>
          <p:spPr bwMode="auto">
            <a:xfrm>
              <a:off x="7397751" y="4314090"/>
              <a:ext cx="4175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eaLnBrk="0" hangingPunct="0"/>
              <a:r>
                <a:rPr lang="en-US" sz="2400">
                  <a:latin typeface="Bradley Hand ITC TT-Bold"/>
                  <a:cs typeface="Bradley Hand ITC TT-Bold"/>
                </a:rPr>
                <a:t>q</a:t>
              </a:r>
            </a:p>
          </p:txBody>
        </p:sp>
      </p:grpSp>
      <p:sp>
        <p:nvSpPr>
          <p:cNvPr id="51" name="Rectangle 112"/>
          <p:cNvSpPr>
            <a:spLocks noChangeArrowheads="1"/>
          </p:cNvSpPr>
          <p:nvPr/>
        </p:nvSpPr>
        <p:spPr bwMode="auto">
          <a:xfrm>
            <a:off x="521972" y="2221967"/>
            <a:ext cx="4695521" cy="430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265113" indent="-265113">
              <a:spcAft>
                <a:spcPts val="1200"/>
              </a:spcAft>
              <a:buClr>
                <a:srgbClr val="FF0000"/>
              </a:buClr>
              <a:buFont typeface="Wingdings 2" charset="0"/>
              <a:buChar char="Ù"/>
            </a:pPr>
            <a:r>
              <a:rPr lang="en-US" sz="1600" dirty="0">
                <a:latin typeface="Gill Sans"/>
                <a:cs typeface="Gill Sans"/>
              </a:rPr>
              <a:t>In the flux tube model, hybrids arise from </a:t>
            </a:r>
            <a:r>
              <a:rPr lang="en-US" sz="1600" b="1" dirty="0">
                <a:latin typeface="Gill Sans"/>
                <a:cs typeface="Gill Sans"/>
              </a:rPr>
              <a:t>excitations of the flux tube</a:t>
            </a:r>
            <a:r>
              <a:rPr lang="en-US" sz="1600" dirty="0">
                <a:latin typeface="Gill Sans"/>
                <a:cs typeface="Gill Sans"/>
              </a:rPr>
              <a:t> that connects the quark and </a:t>
            </a:r>
            <a:r>
              <a:rPr lang="en-US" sz="1600" dirty="0" smtClean="0">
                <a:latin typeface="Gill Sans"/>
                <a:cs typeface="Gill Sans"/>
              </a:rPr>
              <a:t>antiquark</a:t>
            </a:r>
          </a:p>
          <a:p>
            <a:pPr marL="265113" indent="-265113">
              <a:spcAft>
                <a:spcPts val="1200"/>
              </a:spcAft>
              <a:buClr>
                <a:srgbClr val="FF0000"/>
              </a:buClr>
              <a:buFont typeface="Wingdings 2" charset="0"/>
              <a:buChar char="Ù"/>
            </a:pPr>
            <a:r>
              <a:rPr lang="en-US" sz="1600" dirty="0">
                <a:latin typeface="Gill Sans"/>
                <a:cs typeface="Gill Sans"/>
              </a:rPr>
              <a:t>The excited flux tube carries </a:t>
            </a:r>
            <a:r>
              <a:rPr lang="en-US" sz="1600" b="1" dirty="0">
                <a:latin typeface="Gill Sans"/>
                <a:cs typeface="Gill Sans"/>
              </a:rPr>
              <a:t>non-zero angular momentum</a:t>
            </a:r>
            <a:r>
              <a:rPr lang="en-US" sz="1600" dirty="0">
                <a:latin typeface="Gill Sans"/>
                <a:cs typeface="Gill Sans"/>
              </a:rPr>
              <a:t> that contribute to the quantum numbers of the new </a:t>
            </a:r>
            <a:r>
              <a:rPr lang="en-US" sz="1600" dirty="0" smtClean="0">
                <a:latin typeface="Gill Sans"/>
                <a:cs typeface="Gill Sans"/>
              </a:rPr>
              <a:t>system</a:t>
            </a:r>
          </a:p>
          <a:p>
            <a:pPr marL="265113" indent="-265113">
              <a:spcAft>
                <a:spcPts val="1200"/>
              </a:spcAft>
              <a:buClr>
                <a:srgbClr val="FF0000"/>
              </a:buClr>
              <a:buFont typeface="Wingdings 2" charset="0"/>
              <a:buChar char="Ù"/>
            </a:pPr>
            <a:r>
              <a:rPr lang="en-US" sz="1600" dirty="0">
                <a:solidFill>
                  <a:srgbClr val="000000"/>
                </a:solidFill>
                <a:latin typeface="Gill Sans"/>
                <a:cs typeface="Gill Sans"/>
              </a:rPr>
              <a:t>Excitation of the flux tube leads to a</a:t>
            </a:r>
            <a:r>
              <a:rPr lang="en-US" sz="1600" b="1" dirty="0">
                <a:solidFill>
                  <a:srgbClr val="000000"/>
                </a:solidFill>
                <a:latin typeface="Gill Sans"/>
                <a:cs typeface="Gill Sans"/>
              </a:rPr>
              <a:t> new spectrum of hadrons</a:t>
            </a:r>
            <a:r>
              <a:rPr lang="en-US" sz="1600" dirty="0">
                <a:solidFill>
                  <a:srgbClr val="000000"/>
                </a:solidFill>
                <a:latin typeface="Gill Sans"/>
                <a:cs typeface="Gill Sans"/>
              </a:rPr>
              <a:t> that can have both regular and </a:t>
            </a:r>
            <a:r>
              <a:rPr lang="en-US" sz="1600" b="1" dirty="0">
                <a:solidFill>
                  <a:srgbClr val="FF0000"/>
                </a:solidFill>
                <a:latin typeface="Gill Sans"/>
                <a:cs typeface="Gill Sans"/>
              </a:rPr>
              <a:t>exotic quantum </a:t>
            </a:r>
            <a:r>
              <a:rPr lang="en-US" sz="1600" b="1" dirty="0" smtClean="0">
                <a:solidFill>
                  <a:srgbClr val="FF0000"/>
                </a:solidFill>
                <a:latin typeface="Gill Sans"/>
                <a:cs typeface="Gill Sans"/>
              </a:rPr>
              <a:t>numbers</a:t>
            </a:r>
          </a:p>
          <a:p>
            <a:pPr>
              <a:spcAft>
                <a:spcPts val="1200"/>
              </a:spcAft>
              <a:buClr>
                <a:srgbClr val="FF0000"/>
              </a:buClr>
            </a:pPr>
            <a:r>
              <a:rPr lang="en-GB" sz="1600" dirty="0" smtClean="0">
                <a:solidFill>
                  <a:srgbClr val="FF0000"/>
                </a:solidFill>
                <a:latin typeface="Gill Sans"/>
                <a:cs typeface="Gill Sans"/>
              </a:rPr>
              <a:t>	J</a:t>
            </a:r>
            <a:r>
              <a:rPr lang="en-GB" sz="1600" baseline="30000" dirty="0" smtClean="0">
                <a:solidFill>
                  <a:srgbClr val="FF0000"/>
                </a:solidFill>
                <a:latin typeface="Gill Sans"/>
                <a:cs typeface="Gill Sans"/>
              </a:rPr>
              <a:t>PC</a:t>
            </a:r>
            <a:r>
              <a:rPr lang="en-GB" sz="1600" dirty="0" smtClean="0">
                <a:solidFill>
                  <a:srgbClr val="FF0000"/>
                </a:solidFill>
                <a:latin typeface="Gill Sans"/>
                <a:cs typeface="Gill Sans"/>
              </a:rPr>
              <a:t> </a:t>
            </a:r>
            <a:r>
              <a:rPr lang="en-GB" sz="1600" dirty="0">
                <a:solidFill>
                  <a:srgbClr val="FF0000"/>
                </a:solidFill>
                <a:latin typeface="Gill Sans"/>
                <a:cs typeface="Gill Sans"/>
              </a:rPr>
              <a:t>= </a:t>
            </a:r>
            <a:r>
              <a:rPr lang="en-US" sz="1600" dirty="0">
                <a:solidFill>
                  <a:prstClr val="black"/>
                </a:solidFill>
                <a:latin typeface="Gill Sans"/>
                <a:cs typeface="Gill Sans"/>
              </a:rPr>
              <a:t> 0</a:t>
            </a:r>
            <a:r>
              <a:rPr lang="en-US" sz="1600" baseline="30000" dirty="0">
                <a:solidFill>
                  <a:prstClr val="black"/>
                </a:solidFill>
                <a:latin typeface="Gill Sans"/>
                <a:cs typeface="Gill Sans"/>
              </a:rPr>
              <a:t>-+</a:t>
            </a:r>
            <a:r>
              <a:rPr lang="en-US" sz="1600" dirty="0">
                <a:solidFill>
                  <a:prstClr val="black"/>
                </a:solidFill>
                <a:latin typeface="Gill Sans"/>
                <a:cs typeface="Gill Sans"/>
              </a:rPr>
              <a:t>,</a:t>
            </a:r>
            <a:r>
              <a:rPr lang="en-US" sz="1600" dirty="0">
                <a:solidFill>
                  <a:srgbClr val="FF0000"/>
                </a:solidFill>
                <a:latin typeface="Gill Sans"/>
                <a:cs typeface="Gill Sans"/>
              </a:rPr>
              <a:t>0</a:t>
            </a:r>
            <a:r>
              <a:rPr lang="en-US" sz="1600" baseline="30000" dirty="0">
                <a:solidFill>
                  <a:srgbClr val="FF0000"/>
                </a:solidFill>
                <a:latin typeface="Gill Sans"/>
                <a:cs typeface="Gill Sans"/>
              </a:rPr>
              <a:t>+-</a:t>
            </a:r>
            <a:r>
              <a:rPr lang="en-US" sz="1600" dirty="0">
                <a:solidFill>
                  <a:srgbClr val="FF0000"/>
                </a:solidFill>
                <a:latin typeface="Gill Sans"/>
                <a:cs typeface="Gill Sans"/>
              </a:rPr>
              <a:t>,</a:t>
            </a:r>
            <a:r>
              <a:rPr lang="en-US" sz="1600" dirty="0">
                <a:solidFill>
                  <a:prstClr val="black"/>
                </a:solidFill>
                <a:latin typeface="Gill Sans"/>
                <a:cs typeface="Gill Sans"/>
              </a:rPr>
              <a:t>1</a:t>
            </a:r>
            <a:r>
              <a:rPr lang="en-US" sz="1600" baseline="30000" dirty="0">
                <a:solidFill>
                  <a:prstClr val="black"/>
                </a:solidFill>
                <a:latin typeface="Gill Sans"/>
                <a:cs typeface="Gill Sans"/>
              </a:rPr>
              <a:t>++ </a:t>
            </a:r>
            <a:r>
              <a:rPr lang="en-US" sz="1600" dirty="0">
                <a:solidFill>
                  <a:prstClr val="black"/>
                </a:solidFill>
                <a:latin typeface="Gill Sans"/>
                <a:cs typeface="Gill Sans"/>
              </a:rPr>
              <a:t>, 1</a:t>
            </a:r>
            <a:r>
              <a:rPr lang="en-US" sz="1600" baseline="30000" dirty="0">
                <a:solidFill>
                  <a:prstClr val="black"/>
                </a:solidFill>
                <a:latin typeface="Gill Sans"/>
                <a:cs typeface="Gill Sans"/>
              </a:rPr>
              <a:t>--,</a:t>
            </a:r>
            <a:r>
              <a:rPr lang="en-US" sz="1600" dirty="0">
                <a:solidFill>
                  <a:prstClr val="black"/>
                </a:solidFill>
                <a:latin typeface="Gill Sans"/>
                <a:cs typeface="Gill Sans"/>
              </a:rPr>
              <a:t>,</a:t>
            </a:r>
            <a:r>
              <a:rPr lang="en-US" sz="1600" dirty="0">
                <a:solidFill>
                  <a:srgbClr val="FF0000"/>
                </a:solidFill>
                <a:latin typeface="Gill Sans"/>
                <a:cs typeface="Gill Sans"/>
              </a:rPr>
              <a:t>1</a:t>
            </a:r>
            <a:r>
              <a:rPr lang="en-US" sz="1600" baseline="30000" dirty="0">
                <a:solidFill>
                  <a:srgbClr val="FF0000"/>
                </a:solidFill>
                <a:latin typeface="Gill Sans"/>
                <a:cs typeface="Gill Sans"/>
              </a:rPr>
              <a:t>-+</a:t>
            </a:r>
            <a:r>
              <a:rPr lang="en-US" sz="1600" dirty="0">
                <a:solidFill>
                  <a:prstClr val="black"/>
                </a:solidFill>
                <a:latin typeface="Gill Sans"/>
                <a:cs typeface="Gill Sans"/>
              </a:rPr>
              <a:t>,1</a:t>
            </a:r>
            <a:r>
              <a:rPr lang="en-US" sz="1600" baseline="30000" dirty="0">
                <a:solidFill>
                  <a:prstClr val="black"/>
                </a:solidFill>
                <a:latin typeface="Gill Sans"/>
                <a:cs typeface="Gill Sans"/>
              </a:rPr>
              <a:t>+-</a:t>
            </a:r>
            <a:r>
              <a:rPr lang="en-US" sz="1600" dirty="0">
                <a:solidFill>
                  <a:prstClr val="black"/>
                </a:solidFill>
                <a:latin typeface="Gill Sans"/>
                <a:cs typeface="Gill Sans"/>
              </a:rPr>
              <a:t>,2</a:t>
            </a:r>
            <a:r>
              <a:rPr lang="en-US" sz="1600" baseline="30000" dirty="0">
                <a:solidFill>
                  <a:prstClr val="black"/>
                </a:solidFill>
                <a:latin typeface="Gill Sans"/>
                <a:cs typeface="Gill Sans"/>
              </a:rPr>
              <a:t>-+</a:t>
            </a:r>
            <a:r>
              <a:rPr lang="en-US" sz="1600" dirty="0">
                <a:solidFill>
                  <a:prstClr val="black"/>
                </a:solidFill>
                <a:latin typeface="Gill Sans"/>
                <a:cs typeface="Gill Sans"/>
              </a:rPr>
              <a:t>,</a:t>
            </a:r>
            <a:r>
              <a:rPr lang="en-US" sz="1600" dirty="0">
                <a:solidFill>
                  <a:srgbClr val="FF0000"/>
                </a:solidFill>
                <a:latin typeface="Gill Sans"/>
                <a:cs typeface="Gill Sans"/>
              </a:rPr>
              <a:t>2</a:t>
            </a:r>
            <a:r>
              <a:rPr lang="en-US" sz="1600" baseline="30000" dirty="0">
                <a:solidFill>
                  <a:srgbClr val="FF0000"/>
                </a:solidFill>
                <a:latin typeface="Gill Sans"/>
                <a:cs typeface="Gill Sans"/>
              </a:rPr>
              <a:t>+</a:t>
            </a:r>
            <a:r>
              <a:rPr lang="en-US" sz="1600" baseline="30000" dirty="0" smtClean="0">
                <a:solidFill>
                  <a:srgbClr val="FF0000"/>
                </a:solidFill>
                <a:latin typeface="Gill Sans"/>
                <a:cs typeface="Gill Sans"/>
              </a:rPr>
              <a:t>-</a:t>
            </a:r>
          </a:p>
          <a:p>
            <a:pPr marL="265113" indent="-265113">
              <a:spcAft>
                <a:spcPts val="1200"/>
              </a:spcAft>
              <a:buClr>
                <a:srgbClr val="FF0000"/>
              </a:buClr>
              <a:buFont typeface="Wingdings 2" charset="0"/>
              <a:buChar char="Ù"/>
            </a:pPr>
            <a:r>
              <a:rPr lang="en-US" sz="1600" dirty="0">
                <a:solidFill>
                  <a:srgbClr val="000000"/>
                </a:solidFill>
                <a:latin typeface="Gill Sans"/>
                <a:cs typeface="Gill Sans"/>
              </a:rPr>
              <a:t>For each J</a:t>
            </a:r>
            <a:r>
              <a:rPr lang="en-US" sz="1600" baseline="30000" dirty="0">
                <a:solidFill>
                  <a:srgbClr val="000000"/>
                </a:solidFill>
                <a:latin typeface="Gill Sans"/>
                <a:cs typeface="Gill Sans"/>
              </a:rPr>
              <a:t>PC</a:t>
            </a:r>
            <a:r>
              <a:rPr lang="en-US" sz="1600" dirty="0">
                <a:solidFill>
                  <a:srgbClr val="000000"/>
                </a:solidFill>
                <a:latin typeface="Gill Sans"/>
                <a:cs typeface="Gill Sans"/>
              </a:rPr>
              <a:t> combination a </a:t>
            </a:r>
            <a:r>
              <a:rPr lang="en-US" sz="1600" b="1" dirty="0">
                <a:solidFill>
                  <a:srgbClr val="000000"/>
                </a:solidFill>
                <a:latin typeface="Gill Sans"/>
                <a:cs typeface="Gill Sans"/>
              </a:rPr>
              <a:t>nonet</a:t>
            </a:r>
            <a:r>
              <a:rPr lang="en-US" sz="1600" dirty="0">
                <a:solidFill>
                  <a:srgbClr val="000000"/>
                </a:solidFill>
                <a:latin typeface="Gill Sans"/>
                <a:cs typeface="Gill Sans"/>
              </a:rPr>
              <a:t> of states is </a:t>
            </a:r>
            <a:r>
              <a:rPr lang="en-US" sz="1600" dirty="0" smtClean="0">
                <a:solidFill>
                  <a:srgbClr val="000000"/>
                </a:solidFill>
                <a:latin typeface="Gill Sans"/>
                <a:cs typeface="Gill Sans"/>
              </a:rPr>
              <a:t>expected</a:t>
            </a:r>
          </a:p>
          <a:p>
            <a:pPr marL="265113" indent="-265113">
              <a:spcAft>
                <a:spcPts val="1200"/>
              </a:spcAft>
              <a:buClr>
                <a:srgbClr val="FF0000"/>
              </a:buClr>
              <a:buFont typeface="Wingdings 2" charset="0"/>
              <a:buChar char="Ù"/>
            </a:pPr>
            <a:r>
              <a:rPr lang="en-US" sz="1600" dirty="0">
                <a:solidFill>
                  <a:srgbClr val="000000"/>
                </a:solidFill>
                <a:latin typeface="Gill Sans"/>
                <a:cs typeface="Gill Sans"/>
              </a:rPr>
              <a:t>Masses of the lower states are predicted to be around 2 </a:t>
            </a:r>
            <a:r>
              <a:rPr lang="en-US" sz="1600" dirty="0" err="1" smtClean="0">
                <a:solidFill>
                  <a:srgbClr val="000000"/>
                </a:solidFill>
                <a:latin typeface="Gill Sans"/>
                <a:cs typeface="Gill Sans"/>
              </a:rPr>
              <a:t>GeV</a:t>
            </a:r>
            <a:endParaRPr lang="en-US" sz="1600" dirty="0" smtClean="0">
              <a:latin typeface="Gill Sans"/>
              <a:cs typeface="Gill Sans"/>
            </a:endParaRPr>
          </a:p>
        </p:txBody>
      </p:sp>
    </p:spTree>
    <p:extLst>
      <p:ext uri="{BB962C8B-B14F-4D97-AF65-F5344CB8AC3E}">
        <p14:creationId xmlns:p14="http://schemas.microsoft.com/office/powerpoint/2010/main" val="9696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062"/>
            <a:ext cx="8229600" cy="1126050"/>
          </a:xfrm>
        </p:spPr>
        <p:txBody>
          <a:bodyPr>
            <a:normAutofit/>
          </a:bodyPr>
          <a:lstStyle/>
          <a:p>
            <a:pPr algn="l"/>
            <a:r>
              <a:rPr lang="en-US" sz="5400" dirty="0" smtClean="0">
                <a:solidFill>
                  <a:srgbClr val="FF0000"/>
                </a:solidFill>
                <a:effectLst>
                  <a:reflection blurRad="6350" stA="50000" endA="300" endPos="50000" dist="29997" dir="5400000" sy="-100000" algn="bl" rotWithShape="0"/>
                </a:effectLst>
              </a:rPr>
              <a:t>Glueballs Searches</a:t>
            </a:r>
            <a:endParaRPr lang="en-US" sz="5400" dirty="0">
              <a:solidFill>
                <a:srgbClr val="FF0000"/>
              </a:solidFill>
              <a:effectLst>
                <a:reflection blurRad="6350" stA="50000" endA="300" endPos="50000" dist="29997" dir="5400000" sy="-100000" algn="bl" rotWithShape="0"/>
              </a:effectLst>
            </a:endParaRPr>
          </a:p>
        </p:txBody>
      </p:sp>
      <p:sp>
        <p:nvSpPr>
          <p:cNvPr id="7" name="TextBox 6"/>
          <p:cNvSpPr txBox="1"/>
          <p:nvPr/>
        </p:nvSpPr>
        <p:spPr>
          <a:xfrm>
            <a:off x="512734" y="1341789"/>
            <a:ext cx="7670634" cy="3600986"/>
          </a:xfrm>
          <a:prstGeom prst="rect">
            <a:avLst/>
          </a:prstGeom>
          <a:noFill/>
        </p:spPr>
        <p:txBody>
          <a:bodyPr wrap="square" rtlCol="0">
            <a:spAutoFit/>
          </a:bodyPr>
          <a:lstStyle/>
          <a:p>
            <a:r>
              <a:rPr lang="en-US" dirty="0" smtClean="0">
                <a:latin typeface="Gill Sans"/>
                <a:cs typeface="Gill Sans"/>
              </a:rPr>
              <a:t>Production of glueballs is expected to be favored in </a:t>
            </a:r>
            <a:r>
              <a:rPr lang="en-US" b="1" dirty="0" smtClean="0">
                <a:latin typeface="Gill Sans"/>
                <a:cs typeface="Gill Sans"/>
              </a:rPr>
              <a:t>glue-rich</a:t>
            </a:r>
            <a:r>
              <a:rPr lang="en-US" dirty="0" smtClean="0">
                <a:latin typeface="Gill Sans"/>
                <a:cs typeface="Gill Sans"/>
              </a:rPr>
              <a:t> channels:</a:t>
            </a:r>
          </a:p>
          <a:p>
            <a:pPr marL="342900" indent="-342900">
              <a:buFont typeface="+mj-lt"/>
              <a:buAutoNum type="arabicPeriod"/>
            </a:pPr>
            <a:endParaRPr lang="en-US" dirty="0" smtClean="0">
              <a:latin typeface="Gill Sans"/>
              <a:cs typeface="Gill Sans"/>
            </a:endParaRPr>
          </a:p>
          <a:p>
            <a:pPr marL="342900" indent="-342900">
              <a:buFont typeface="+mj-lt"/>
              <a:buAutoNum type="arabicPeriod"/>
            </a:pPr>
            <a:r>
              <a:rPr lang="en-US" b="1" dirty="0" smtClean="0">
                <a:solidFill>
                  <a:srgbClr val="008000"/>
                </a:solidFill>
                <a:latin typeface="Gill Sans"/>
                <a:cs typeface="Gill Sans"/>
              </a:rPr>
              <a:t>J/</a:t>
            </a:r>
            <a:r>
              <a:rPr lang="en-US" b="1" dirty="0" err="1" smtClean="0">
                <a:solidFill>
                  <a:srgbClr val="008000"/>
                </a:solidFill>
                <a:latin typeface="Lucida Grande"/>
                <a:ea typeface="Lucida Grande"/>
                <a:cs typeface="Lucida Grande"/>
              </a:rPr>
              <a:t>Ψ</a:t>
            </a:r>
            <a:r>
              <a:rPr lang="en-US" b="1" dirty="0" smtClean="0">
                <a:solidFill>
                  <a:srgbClr val="008000"/>
                </a:solidFill>
                <a:latin typeface="Gill Sans"/>
                <a:cs typeface="Gill Sans"/>
              </a:rPr>
              <a:t> </a:t>
            </a:r>
            <a:r>
              <a:rPr lang="en-US" b="1" dirty="0" err="1" smtClean="0">
                <a:solidFill>
                  <a:srgbClr val="008000"/>
                </a:solidFill>
                <a:latin typeface="Gill Sans"/>
                <a:cs typeface="Gill Sans"/>
              </a:rPr>
              <a:t>radiative</a:t>
            </a:r>
            <a:r>
              <a:rPr lang="en-US" b="1" dirty="0" smtClean="0">
                <a:solidFill>
                  <a:srgbClr val="008000"/>
                </a:solidFill>
                <a:latin typeface="Gill Sans"/>
                <a:cs typeface="Gill Sans"/>
              </a:rPr>
              <a:t> decay</a:t>
            </a:r>
          </a:p>
          <a:p>
            <a:pPr marL="342900" indent="-342900">
              <a:buFont typeface="+mj-lt"/>
              <a:buAutoNum type="arabicPeriod"/>
            </a:pPr>
            <a:endParaRPr lang="en-US" b="1" dirty="0">
              <a:solidFill>
                <a:srgbClr val="008000"/>
              </a:solidFill>
              <a:latin typeface="Gill Sans"/>
              <a:cs typeface="Gill Sans"/>
            </a:endParaRPr>
          </a:p>
          <a:p>
            <a:pPr marL="342900" indent="-342900">
              <a:buFont typeface="+mj-lt"/>
              <a:buAutoNum type="arabicPeriod"/>
            </a:pPr>
            <a:endParaRPr lang="en-US" b="1" dirty="0" smtClean="0">
              <a:solidFill>
                <a:srgbClr val="008000"/>
              </a:solidFill>
              <a:latin typeface="Gill Sans"/>
              <a:cs typeface="Gill Sans"/>
            </a:endParaRPr>
          </a:p>
          <a:p>
            <a:pPr marL="342900" indent="-342900">
              <a:buFont typeface="+mj-lt"/>
              <a:buAutoNum type="arabicPeriod"/>
            </a:pPr>
            <a:endParaRPr lang="en-US" b="1" dirty="0">
              <a:solidFill>
                <a:srgbClr val="008000"/>
              </a:solidFill>
              <a:latin typeface="Gill Sans"/>
              <a:cs typeface="Gill Sans"/>
            </a:endParaRPr>
          </a:p>
          <a:p>
            <a:pPr marL="342900" indent="-342900">
              <a:buFont typeface="+mj-lt"/>
              <a:buAutoNum type="arabicPeriod"/>
            </a:pPr>
            <a:endParaRPr lang="en-US" sz="2400" b="1" dirty="0" smtClean="0">
              <a:solidFill>
                <a:srgbClr val="008000"/>
              </a:solidFill>
              <a:latin typeface="Gill Sans"/>
              <a:cs typeface="Gill Sans"/>
            </a:endParaRPr>
          </a:p>
          <a:p>
            <a:pPr marL="342900" indent="-342900">
              <a:buFont typeface="+mj-lt"/>
              <a:buAutoNum type="arabicPeriod"/>
            </a:pPr>
            <a:r>
              <a:rPr lang="en-US" b="1" dirty="0" smtClean="0">
                <a:solidFill>
                  <a:srgbClr val="008000"/>
                </a:solidFill>
                <a:latin typeface="Gill Sans"/>
                <a:cs typeface="Gill Sans"/>
              </a:rPr>
              <a:t>Proton-antiproton annihilation</a:t>
            </a:r>
          </a:p>
          <a:p>
            <a:pPr marL="342900" indent="-342900">
              <a:buFont typeface="+mj-lt"/>
              <a:buAutoNum type="arabicPeriod"/>
            </a:pPr>
            <a:endParaRPr lang="en-US" b="1" dirty="0">
              <a:solidFill>
                <a:srgbClr val="008000"/>
              </a:solidFill>
              <a:latin typeface="Gill Sans"/>
              <a:cs typeface="Gill Sans"/>
            </a:endParaRPr>
          </a:p>
          <a:p>
            <a:endParaRPr lang="en-US" b="1" dirty="0">
              <a:solidFill>
                <a:srgbClr val="008000"/>
              </a:solidFill>
              <a:latin typeface="Gill Sans"/>
              <a:cs typeface="Gill Sans"/>
            </a:endParaRPr>
          </a:p>
          <a:p>
            <a:endParaRPr lang="en-US" sz="2400" b="1" dirty="0">
              <a:solidFill>
                <a:srgbClr val="008000"/>
              </a:solidFill>
              <a:latin typeface="Gill Sans"/>
              <a:cs typeface="Gill Sans"/>
            </a:endParaRPr>
          </a:p>
          <a:p>
            <a:pPr marL="342900" indent="-342900">
              <a:buFont typeface="+mj-lt"/>
              <a:buAutoNum type="arabicPeriod"/>
            </a:pPr>
            <a:r>
              <a:rPr lang="en-US" b="1" dirty="0" smtClean="0">
                <a:solidFill>
                  <a:srgbClr val="008000"/>
                </a:solidFill>
                <a:latin typeface="Gill Sans"/>
                <a:cs typeface="Gill Sans"/>
              </a:rPr>
              <a:t>Central Production</a:t>
            </a:r>
            <a:endParaRPr lang="en-US" b="1" dirty="0">
              <a:solidFill>
                <a:srgbClr val="008000"/>
              </a:solidFill>
              <a:latin typeface="Gill Sans"/>
              <a:cs typeface="Gill Sans"/>
            </a:endParaRPr>
          </a:p>
        </p:txBody>
      </p:sp>
      <p:grpSp>
        <p:nvGrpSpPr>
          <p:cNvPr id="8" name="Group 7"/>
          <p:cNvGrpSpPr/>
          <p:nvPr/>
        </p:nvGrpSpPr>
        <p:grpSpPr>
          <a:xfrm>
            <a:off x="4853685" y="3520504"/>
            <a:ext cx="3080675" cy="1240283"/>
            <a:chOff x="4853685" y="3396584"/>
            <a:chExt cx="3080675" cy="1240283"/>
          </a:xfrm>
        </p:grpSpPr>
        <p:sp>
          <p:nvSpPr>
            <p:cNvPr id="9" name="Arc 8"/>
            <p:cNvSpPr/>
            <p:nvPr/>
          </p:nvSpPr>
          <p:spPr>
            <a:xfrm>
              <a:off x="4853685" y="3720132"/>
              <a:ext cx="1738620" cy="766572"/>
            </a:xfrm>
            <a:prstGeom prst="arc">
              <a:avLst>
                <a:gd name="adj1" fmla="val 16200000"/>
                <a:gd name="adj2" fmla="val 5171329"/>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0" name="Group 9"/>
            <p:cNvGrpSpPr/>
            <p:nvPr/>
          </p:nvGrpSpPr>
          <p:grpSpPr>
            <a:xfrm>
              <a:off x="5024125" y="3396584"/>
              <a:ext cx="2910235" cy="1240283"/>
              <a:chOff x="5024125" y="3396584"/>
              <a:chExt cx="2910235" cy="1240283"/>
            </a:xfrm>
          </p:grpSpPr>
          <p:sp>
            <p:nvSpPr>
              <p:cNvPr id="11" name="Freeform 10"/>
              <p:cNvSpPr/>
              <p:nvPr/>
            </p:nvSpPr>
            <p:spPr>
              <a:xfrm rot="13715105">
                <a:off x="7096498" y="3776794"/>
                <a:ext cx="270605" cy="680559"/>
              </a:xfrm>
              <a:custGeom>
                <a:avLst/>
                <a:gdLst>
                  <a:gd name="connsiteX0" fmla="*/ 212531 w 425062"/>
                  <a:gd name="connsiteY0" fmla="*/ 0 h 979715"/>
                  <a:gd name="connsiteX1" fmla="*/ 285102 w 425062"/>
                  <a:gd name="connsiteY1" fmla="*/ 772368 h 979715"/>
                  <a:gd name="connsiteX2" fmla="*/ 425062 w 425062"/>
                  <a:gd name="connsiteY2" fmla="*/ 777551 h 979715"/>
                  <a:gd name="connsiteX3" fmla="*/ 207347 w 425062"/>
                  <a:gd name="connsiteY3" fmla="*/ 979715 h 979715"/>
                  <a:gd name="connsiteX4" fmla="*/ 0 w 425062"/>
                  <a:gd name="connsiteY4" fmla="*/ 762000 h 979715"/>
                  <a:gd name="connsiteX5" fmla="*/ 124408 w 425062"/>
                  <a:gd name="connsiteY5" fmla="*/ 762000 h 979715"/>
                  <a:gd name="connsiteX6" fmla="*/ 212531 w 425062"/>
                  <a:gd name="connsiteY6" fmla="*/ 0 h 97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5062" h="979715">
                    <a:moveTo>
                      <a:pt x="212531" y="0"/>
                    </a:moveTo>
                    <a:lnTo>
                      <a:pt x="285102" y="772368"/>
                    </a:lnTo>
                    <a:lnTo>
                      <a:pt x="425062" y="777551"/>
                    </a:lnTo>
                    <a:lnTo>
                      <a:pt x="207347" y="979715"/>
                    </a:lnTo>
                    <a:lnTo>
                      <a:pt x="0" y="762000"/>
                    </a:lnTo>
                    <a:lnTo>
                      <a:pt x="124408" y="762000"/>
                    </a:lnTo>
                    <a:lnTo>
                      <a:pt x="212531" y="0"/>
                    </a:lnTo>
                    <a:close/>
                  </a:path>
                </a:pathLst>
              </a:custGeom>
              <a:solidFill>
                <a:schemeClr val="bg1"/>
              </a:solid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7233188" y="3570623"/>
                <a:ext cx="426370" cy="317321"/>
              </a:xfrm>
              <a:prstGeom prst="rect">
                <a:avLst/>
              </a:prstGeom>
            </p:spPr>
            <p:txBody>
              <a:bodyPr wrap="none">
                <a:spAutoFit/>
              </a:bodyPr>
              <a:lstStyle/>
              <a:p>
                <a:r>
                  <a:rPr lang="en-US" dirty="0" smtClean="0">
                    <a:latin typeface="Bradley Hand ITC TT-Bold"/>
                    <a:cs typeface="Bradley Hand ITC TT-Bold"/>
                  </a:rPr>
                  <a:t>M</a:t>
                </a:r>
                <a:r>
                  <a:rPr lang="en-US" baseline="-25000" dirty="0" smtClean="0">
                    <a:latin typeface="Bradley Hand ITC TT-Bold"/>
                    <a:cs typeface="Bradley Hand ITC TT-Bold"/>
                  </a:rPr>
                  <a:t>1</a:t>
                </a:r>
                <a:endParaRPr lang="en-US" baseline="-25000" dirty="0">
                  <a:latin typeface="Bradley Hand ITC TT-Bold"/>
                  <a:cs typeface="Bradley Hand ITC TT-Bold"/>
                </a:endParaRPr>
              </a:p>
            </p:txBody>
          </p:sp>
          <p:sp>
            <p:nvSpPr>
              <p:cNvPr id="13" name="Rectangle 12"/>
              <p:cNvSpPr/>
              <p:nvPr/>
            </p:nvSpPr>
            <p:spPr>
              <a:xfrm>
                <a:off x="6751829" y="3783906"/>
                <a:ext cx="343395" cy="317321"/>
              </a:xfrm>
              <a:prstGeom prst="rect">
                <a:avLst/>
              </a:prstGeom>
            </p:spPr>
            <p:txBody>
              <a:bodyPr wrap="none">
                <a:spAutoFit/>
              </a:bodyPr>
              <a:lstStyle/>
              <a:p>
                <a:r>
                  <a:rPr lang="en-US" b="1" dirty="0" smtClean="0">
                    <a:solidFill>
                      <a:srgbClr val="008000"/>
                    </a:solidFill>
                    <a:latin typeface="Bradley Hand ITC TT-Bold"/>
                    <a:cs typeface="Bradley Hand ITC TT-Bold"/>
                  </a:rPr>
                  <a:t>G</a:t>
                </a:r>
                <a:endParaRPr lang="en-US" b="1" baseline="-25000" dirty="0">
                  <a:solidFill>
                    <a:srgbClr val="008000"/>
                  </a:solidFill>
                  <a:latin typeface="Bradley Hand ITC TT-Bold"/>
                  <a:cs typeface="Bradley Hand ITC TT-Bold"/>
                </a:endParaRPr>
              </a:p>
            </p:txBody>
          </p:sp>
          <p:sp>
            <p:nvSpPr>
              <p:cNvPr id="14" name="Arc 13"/>
              <p:cNvSpPr/>
              <p:nvPr/>
            </p:nvSpPr>
            <p:spPr>
              <a:xfrm>
                <a:off x="5241408" y="3655518"/>
                <a:ext cx="1001623" cy="712239"/>
              </a:xfrm>
              <a:prstGeom prst="arc">
                <a:avLst>
                  <a:gd name="adj1" fmla="val 16200000"/>
                  <a:gd name="adj2" fmla="val 5171329"/>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 name="Straight Connector 14"/>
              <p:cNvCxnSpPr/>
              <p:nvPr/>
            </p:nvCxnSpPr>
            <p:spPr>
              <a:xfrm>
                <a:off x="5716468" y="3607842"/>
                <a:ext cx="1249670" cy="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16" name="Arc 15"/>
              <p:cNvSpPr/>
              <p:nvPr/>
            </p:nvSpPr>
            <p:spPr>
              <a:xfrm>
                <a:off x="5024125" y="3483627"/>
                <a:ext cx="1402712" cy="948744"/>
              </a:xfrm>
              <a:prstGeom prst="arc">
                <a:avLst>
                  <a:gd name="adj1" fmla="val 507180"/>
                  <a:gd name="adj2" fmla="val 5171329"/>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Arc 16"/>
              <p:cNvSpPr/>
              <p:nvPr/>
            </p:nvSpPr>
            <p:spPr>
              <a:xfrm flipH="1" flipV="1">
                <a:off x="6401218" y="3681095"/>
                <a:ext cx="1402712" cy="948744"/>
              </a:xfrm>
              <a:prstGeom prst="arc">
                <a:avLst>
                  <a:gd name="adj1" fmla="val 507180"/>
                  <a:gd name="adj2" fmla="val 5171329"/>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Oval 17"/>
              <p:cNvSpPr/>
              <p:nvPr/>
            </p:nvSpPr>
            <p:spPr>
              <a:xfrm>
                <a:off x="6935549" y="3494049"/>
                <a:ext cx="296251" cy="288201"/>
              </a:xfrm>
              <a:prstGeom prst="ellipse">
                <a:avLst/>
              </a:prstGeom>
              <a:solidFill>
                <a:schemeClr val="bg1">
                  <a:lumMod val="85000"/>
                </a:schemeClr>
              </a:solid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6889968" y="3396584"/>
                <a:ext cx="378435" cy="343765"/>
              </a:xfrm>
              <a:prstGeom prst="rect">
                <a:avLst/>
              </a:prstGeom>
              <a:noFill/>
            </p:spPr>
            <p:txBody>
              <a:bodyPr wrap="none" rtlCol="0">
                <a:spAutoFit/>
              </a:bodyPr>
              <a:lstStyle/>
              <a:p>
                <a:r>
                  <a:rPr lang="en-US" sz="2000" dirty="0" smtClean="0">
                    <a:latin typeface="Bradley Hand ITC TT-Bold"/>
                    <a:cs typeface="Bradley Hand ITC TT-Bold"/>
                  </a:rPr>
                  <a:t>M</a:t>
                </a:r>
                <a:endParaRPr lang="en-US" sz="2000" dirty="0">
                  <a:latin typeface="Bradley Hand ITC TT-Bold"/>
                  <a:cs typeface="Bradley Hand ITC TT-Bold"/>
                </a:endParaRPr>
              </a:p>
            </p:txBody>
          </p:sp>
          <p:sp>
            <p:nvSpPr>
              <p:cNvPr id="20" name="Oval 19"/>
              <p:cNvSpPr/>
              <p:nvPr/>
            </p:nvSpPr>
            <p:spPr>
              <a:xfrm>
                <a:off x="5453409" y="3541716"/>
                <a:ext cx="296251" cy="288201"/>
              </a:xfrm>
              <a:prstGeom prst="ellipse">
                <a:avLst/>
              </a:prstGeom>
              <a:solidFill>
                <a:schemeClr val="bg1">
                  <a:lumMod val="85000"/>
                </a:schemeClr>
              </a:solid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extBox 20"/>
              <p:cNvSpPr txBox="1"/>
              <p:nvPr/>
            </p:nvSpPr>
            <p:spPr>
              <a:xfrm>
                <a:off x="5470939" y="3404875"/>
                <a:ext cx="289199" cy="343765"/>
              </a:xfrm>
              <a:prstGeom prst="rect">
                <a:avLst/>
              </a:prstGeom>
              <a:noFill/>
            </p:spPr>
            <p:txBody>
              <a:bodyPr wrap="none" rtlCol="0">
                <a:spAutoFit/>
              </a:bodyPr>
              <a:lstStyle/>
              <a:p>
                <a:r>
                  <a:rPr lang="en-US" sz="2000" dirty="0" smtClean="0">
                    <a:latin typeface="Bradley Hand ITC TT-Bold"/>
                    <a:cs typeface="Bradley Hand ITC TT-Bold"/>
                  </a:rPr>
                  <a:t>p</a:t>
                </a:r>
                <a:endParaRPr lang="en-US" sz="2000" dirty="0">
                  <a:latin typeface="Bradley Hand ITC TT-Bold"/>
                  <a:cs typeface="Bradley Hand ITC TT-Bold"/>
                </a:endParaRPr>
              </a:p>
            </p:txBody>
          </p:sp>
          <p:sp>
            <p:nvSpPr>
              <p:cNvPr id="22" name="Oval 21"/>
              <p:cNvSpPr/>
              <p:nvPr/>
            </p:nvSpPr>
            <p:spPr>
              <a:xfrm>
                <a:off x="5471662" y="4275956"/>
                <a:ext cx="296251" cy="288201"/>
              </a:xfrm>
              <a:prstGeom prst="ellipse">
                <a:avLst/>
              </a:prstGeom>
              <a:solidFill>
                <a:schemeClr val="bg1">
                  <a:lumMod val="85000"/>
                </a:schemeClr>
              </a:solid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TextBox 26"/>
              <p:cNvSpPr txBox="1"/>
              <p:nvPr/>
            </p:nvSpPr>
            <p:spPr>
              <a:xfrm>
                <a:off x="5484271" y="4168647"/>
                <a:ext cx="289199" cy="343765"/>
              </a:xfrm>
              <a:prstGeom prst="rect">
                <a:avLst/>
              </a:prstGeom>
              <a:noFill/>
            </p:spPr>
            <p:txBody>
              <a:bodyPr wrap="none" rtlCol="0">
                <a:spAutoFit/>
              </a:bodyPr>
              <a:lstStyle/>
              <a:p>
                <a:r>
                  <a:rPr lang="en-US" sz="2000" dirty="0" smtClean="0">
                    <a:latin typeface="Bradley Hand ITC TT-Bold"/>
                    <a:cs typeface="Bradley Hand ITC TT-Bold"/>
                  </a:rPr>
                  <a:t>p</a:t>
                </a:r>
                <a:endParaRPr lang="en-US" sz="2000" dirty="0">
                  <a:latin typeface="Bradley Hand ITC TT-Bold"/>
                  <a:cs typeface="Bradley Hand ITC TT-Bold"/>
                </a:endParaRPr>
              </a:p>
            </p:txBody>
          </p:sp>
          <p:cxnSp>
            <p:nvCxnSpPr>
              <p:cNvPr id="28" name="Straight Connector 27"/>
              <p:cNvCxnSpPr/>
              <p:nvPr/>
            </p:nvCxnSpPr>
            <p:spPr>
              <a:xfrm>
                <a:off x="5557661" y="4333932"/>
                <a:ext cx="126550" cy="0"/>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9" name="Freeform 27"/>
              <p:cNvSpPr>
                <a:spLocks noChangeArrowheads="1"/>
              </p:cNvSpPr>
              <p:nvPr/>
            </p:nvSpPr>
            <p:spPr bwMode="auto">
              <a:xfrm rot="4273857">
                <a:off x="6509988" y="4216122"/>
                <a:ext cx="302328" cy="366003"/>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FF"/>
                  </a:solidFill>
                </a:endParaRPr>
              </a:p>
            </p:txBody>
          </p:sp>
          <p:sp>
            <p:nvSpPr>
              <p:cNvPr id="30" name="Freeform 27"/>
              <p:cNvSpPr>
                <a:spLocks noChangeArrowheads="1"/>
              </p:cNvSpPr>
              <p:nvPr/>
            </p:nvSpPr>
            <p:spPr bwMode="auto">
              <a:xfrm rot="4273857">
                <a:off x="6312701" y="3935363"/>
                <a:ext cx="302328" cy="366003"/>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FF"/>
                  </a:solidFill>
                </a:endParaRPr>
              </a:p>
            </p:txBody>
          </p:sp>
          <p:sp>
            <p:nvSpPr>
              <p:cNvPr id="31" name="Freeform 27"/>
              <p:cNvSpPr>
                <a:spLocks noChangeArrowheads="1"/>
              </p:cNvSpPr>
              <p:nvPr/>
            </p:nvSpPr>
            <p:spPr bwMode="auto">
              <a:xfrm rot="4273857">
                <a:off x="6489887" y="4015775"/>
                <a:ext cx="302328" cy="366003"/>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FF"/>
                  </a:solidFill>
                </a:endParaRPr>
              </a:p>
            </p:txBody>
          </p:sp>
          <p:sp>
            <p:nvSpPr>
              <p:cNvPr id="32" name="Freeform 31"/>
              <p:cNvSpPr/>
              <p:nvPr/>
            </p:nvSpPr>
            <p:spPr>
              <a:xfrm rot="17250564">
                <a:off x="7137516" y="4161285"/>
                <a:ext cx="270605" cy="680559"/>
              </a:xfrm>
              <a:custGeom>
                <a:avLst/>
                <a:gdLst>
                  <a:gd name="connsiteX0" fmla="*/ 212531 w 425062"/>
                  <a:gd name="connsiteY0" fmla="*/ 0 h 979715"/>
                  <a:gd name="connsiteX1" fmla="*/ 285102 w 425062"/>
                  <a:gd name="connsiteY1" fmla="*/ 772368 h 979715"/>
                  <a:gd name="connsiteX2" fmla="*/ 425062 w 425062"/>
                  <a:gd name="connsiteY2" fmla="*/ 777551 h 979715"/>
                  <a:gd name="connsiteX3" fmla="*/ 207347 w 425062"/>
                  <a:gd name="connsiteY3" fmla="*/ 979715 h 979715"/>
                  <a:gd name="connsiteX4" fmla="*/ 0 w 425062"/>
                  <a:gd name="connsiteY4" fmla="*/ 762000 h 979715"/>
                  <a:gd name="connsiteX5" fmla="*/ 124408 w 425062"/>
                  <a:gd name="connsiteY5" fmla="*/ 762000 h 979715"/>
                  <a:gd name="connsiteX6" fmla="*/ 212531 w 425062"/>
                  <a:gd name="connsiteY6" fmla="*/ 0 h 97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5062" h="979715">
                    <a:moveTo>
                      <a:pt x="212531" y="0"/>
                    </a:moveTo>
                    <a:lnTo>
                      <a:pt x="285102" y="772368"/>
                    </a:lnTo>
                    <a:lnTo>
                      <a:pt x="425062" y="777551"/>
                    </a:lnTo>
                    <a:lnTo>
                      <a:pt x="207347" y="979715"/>
                    </a:lnTo>
                    <a:lnTo>
                      <a:pt x="0" y="762000"/>
                    </a:lnTo>
                    <a:lnTo>
                      <a:pt x="124408" y="762000"/>
                    </a:lnTo>
                    <a:lnTo>
                      <a:pt x="212531" y="0"/>
                    </a:lnTo>
                    <a:close/>
                  </a:path>
                </a:pathLst>
              </a:custGeom>
              <a:solidFill>
                <a:schemeClr val="bg1"/>
              </a:solid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7485844" y="4268905"/>
                <a:ext cx="448516" cy="317321"/>
              </a:xfrm>
              <a:prstGeom prst="rect">
                <a:avLst/>
              </a:prstGeom>
            </p:spPr>
            <p:txBody>
              <a:bodyPr wrap="none">
                <a:spAutoFit/>
              </a:bodyPr>
              <a:lstStyle/>
              <a:p>
                <a:r>
                  <a:rPr lang="en-US" dirty="0" smtClean="0">
                    <a:latin typeface="Bradley Hand ITC TT-Bold"/>
                    <a:cs typeface="Bradley Hand ITC TT-Bold"/>
                  </a:rPr>
                  <a:t>M</a:t>
                </a:r>
                <a:r>
                  <a:rPr lang="en-US" baseline="-25000" dirty="0" smtClean="0">
                    <a:latin typeface="Bradley Hand ITC TT-Bold"/>
                    <a:cs typeface="Bradley Hand ITC TT-Bold"/>
                  </a:rPr>
                  <a:t>2</a:t>
                </a:r>
                <a:endParaRPr lang="en-US" baseline="-25000" dirty="0">
                  <a:latin typeface="Bradley Hand ITC TT-Bold"/>
                  <a:cs typeface="Bradley Hand ITC TT-Bold"/>
                </a:endParaRPr>
              </a:p>
            </p:txBody>
          </p:sp>
          <p:sp>
            <p:nvSpPr>
              <p:cNvPr id="34" name="Oval 33"/>
              <p:cNvSpPr/>
              <p:nvPr/>
            </p:nvSpPr>
            <p:spPr>
              <a:xfrm>
                <a:off x="6829550" y="4104147"/>
                <a:ext cx="185517" cy="476388"/>
              </a:xfrm>
              <a:prstGeom prst="ellipse">
                <a:avLst/>
              </a:prstGeom>
              <a:solidFill>
                <a:srgbClr val="CCFFCC"/>
              </a:soli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35" name="Rectangle 34"/>
          <p:cNvSpPr/>
          <p:nvPr/>
        </p:nvSpPr>
        <p:spPr>
          <a:xfrm>
            <a:off x="783236" y="2128543"/>
            <a:ext cx="4179752" cy="4493538"/>
          </a:xfrm>
          <a:prstGeom prst="rect">
            <a:avLst/>
          </a:prstGeom>
        </p:spPr>
        <p:txBody>
          <a:bodyPr wrap="square">
            <a:spAutoFit/>
          </a:bodyPr>
          <a:lstStyle/>
          <a:p>
            <a:r>
              <a:rPr lang="en-US" sz="1400" dirty="0">
                <a:latin typeface="Gill Sans"/>
                <a:cs typeface="Gill Sans"/>
              </a:rPr>
              <a:t>After emission of a photon, the cc pair annihilates </a:t>
            </a:r>
            <a:r>
              <a:rPr lang="en-US" sz="1400" dirty="0" smtClean="0">
                <a:latin typeface="Gill Sans"/>
                <a:cs typeface="Gill Sans"/>
              </a:rPr>
              <a:t>into gluons. </a:t>
            </a:r>
            <a:r>
              <a:rPr lang="en-US" sz="1400" dirty="0" err="1" smtClean="0">
                <a:latin typeface="Gill Sans"/>
                <a:cs typeface="Gill Sans"/>
              </a:rPr>
              <a:t>Radiative</a:t>
            </a:r>
            <a:r>
              <a:rPr lang="en-US" sz="1400" dirty="0" smtClean="0">
                <a:latin typeface="Gill Sans"/>
                <a:cs typeface="Gill Sans"/>
              </a:rPr>
              <a:t> decays are of the order of 6% of the total width. BES experiment in </a:t>
            </a:r>
            <a:r>
              <a:rPr lang="en-US" sz="1400" dirty="0" err="1" smtClean="0">
                <a:latin typeface="Gill Sans"/>
                <a:cs typeface="Gill Sans"/>
              </a:rPr>
              <a:t>Bejiing</a:t>
            </a:r>
            <a:r>
              <a:rPr lang="en-US" sz="1400" dirty="0" smtClean="0">
                <a:latin typeface="Gill Sans"/>
                <a:cs typeface="Gill Sans"/>
              </a:rPr>
              <a:t>.</a:t>
            </a:r>
            <a:endParaRPr lang="en-US" sz="1400" dirty="0">
              <a:latin typeface="Gill Sans"/>
              <a:cs typeface="Gill Sans"/>
            </a:endParaRPr>
          </a:p>
          <a:p>
            <a:endParaRPr lang="en-US" sz="1400" dirty="0">
              <a:latin typeface="Gill Sans"/>
              <a:cs typeface="Gill Sans"/>
            </a:endParaRPr>
          </a:p>
          <a:p>
            <a:endParaRPr lang="en-US" sz="1400" dirty="0">
              <a:latin typeface="Gill Sans"/>
              <a:cs typeface="Gill Sans"/>
            </a:endParaRPr>
          </a:p>
          <a:p>
            <a:endParaRPr lang="en-US" sz="1400" dirty="0">
              <a:latin typeface="Gill Sans"/>
              <a:cs typeface="Gill Sans"/>
            </a:endParaRPr>
          </a:p>
          <a:p>
            <a:endParaRPr lang="en-US" sz="1400" dirty="0">
              <a:latin typeface="Gill Sans"/>
              <a:cs typeface="Gill Sans"/>
            </a:endParaRPr>
          </a:p>
          <a:p>
            <a:r>
              <a:rPr lang="en-US" sz="1400" dirty="0" smtClean="0">
                <a:latin typeface="Gill Sans"/>
                <a:cs typeface="Gill Sans"/>
              </a:rPr>
              <a:t>Annihilations  usually involves quark rearrangements but can also produce several gluons. Crystal Barrel experiment at CERN.</a:t>
            </a:r>
          </a:p>
          <a:p>
            <a:endParaRPr lang="en-US" sz="2400" dirty="0">
              <a:latin typeface="Gill Sans"/>
              <a:cs typeface="Gill Sans"/>
            </a:endParaRPr>
          </a:p>
          <a:p>
            <a:endParaRPr lang="en-US" sz="2400" dirty="0">
              <a:latin typeface="Gill Sans"/>
              <a:cs typeface="Gill Sans"/>
            </a:endParaRPr>
          </a:p>
          <a:p>
            <a:r>
              <a:rPr lang="en-US" sz="1400" dirty="0" smtClean="0">
                <a:latin typeface="Gill Sans"/>
                <a:cs typeface="Gill Sans"/>
              </a:rPr>
              <a:t>The two initial particles exchange virtual particles remaining unchanged. At high energy the process become diffractive and is dominated by exchange of </a:t>
            </a:r>
            <a:r>
              <a:rPr lang="en-US" sz="1400" dirty="0" err="1" smtClean="0">
                <a:latin typeface="Gill Sans"/>
                <a:cs typeface="Gill Sans"/>
              </a:rPr>
              <a:t>pomerons</a:t>
            </a:r>
            <a:r>
              <a:rPr lang="en-US" sz="1400" dirty="0" smtClean="0">
                <a:latin typeface="Gill Sans"/>
                <a:cs typeface="Gill Sans"/>
              </a:rPr>
              <a:t>, effective particles with high gluonic content.</a:t>
            </a:r>
          </a:p>
          <a:p>
            <a:r>
              <a:rPr lang="en-US" sz="1400" dirty="0" smtClean="0">
                <a:latin typeface="Gill Sans"/>
                <a:cs typeface="Gill Sans"/>
              </a:rPr>
              <a:t>WAXX experiments at CERN and GAMS in </a:t>
            </a:r>
            <a:r>
              <a:rPr lang="en-US" sz="1400" dirty="0" err="1" smtClean="0">
                <a:latin typeface="Gill Sans"/>
                <a:cs typeface="Gill Sans"/>
              </a:rPr>
              <a:t>Protvino</a:t>
            </a:r>
            <a:endParaRPr lang="en-US" sz="1400" dirty="0">
              <a:latin typeface="Gill Sans"/>
              <a:cs typeface="Gill Sans"/>
            </a:endParaRPr>
          </a:p>
        </p:txBody>
      </p:sp>
      <p:grpSp>
        <p:nvGrpSpPr>
          <p:cNvPr id="36" name="Group 35"/>
          <p:cNvGrpSpPr/>
          <p:nvPr/>
        </p:nvGrpSpPr>
        <p:grpSpPr>
          <a:xfrm>
            <a:off x="5311009" y="4924297"/>
            <a:ext cx="2603163" cy="1570255"/>
            <a:chOff x="5311009" y="4924297"/>
            <a:chExt cx="2603163" cy="1570255"/>
          </a:xfrm>
        </p:grpSpPr>
        <p:cxnSp>
          <p:nvCxnSpPr>
            <p:cNvPr id="37" name="Straight Connector 36"/>
            <p:cNvCxnSpPr/>
            <p:nvPr/>
          </p:nvCxnSpPr>
          <p:spPr>
            <a:xfrm flipV="1">
              <a:off x="6367864" y="4976902"/>
              <a:ext cx="720935" cy="44128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5352893" y="5416192"/>
              <a:ext cx="1014971" cy="199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5751556" y="5416191"/>
              <a:ext cx="181326" cy="0"/>
            </a:xfrm>
            <a:prstGeom prst="straightConnector1">
              <a:avLst/>
            </a:prstGeom>
            <a:ln w="38100">
              <a:solidFill>
                <a:srgbClr val="000000"/>
              </a:solidFill>
              <a:tailEnd type="stealth" w="lg" len="lg"/>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5311009" y="5002470"/>
              <a:ext cx="300694" cy="348616"/>
            </a:xfrm>
            <a:prstGeom prst="rect">
              <a:avLst/>
            </a:prstGeom>
            <a:noFill/>
          </p:spPr>
          <p:txBody>
            <a:bodyPr wrap="none" rtlCol="0">
              <a:spAutoFit/>
            </a:bodyPr>
            <a:lstStyle/>
            <a:p>
              <a:r>
                <a:rPr lang="en-US" sz="2000" dirty="0">
                  <a:latin typeface="Bradley Hand ITC TT-Bold"/>
                  <a:cs typeface="Bradley Hand ITC TT-Bold"/>
                </a:rPr>
                <a:t>p</a:t>
              </a:r>
              <a:endParaRPr lang="en-US" sz="2000" baseline="30000" dirty="0">
                <a:latin typeface="Bradley Hand ITC TT-Bold"/>
                <a:cs typeface="Bradley Hand ITC TT-Bold"/>
              </a:endParaRPr>
            </a:p>
          </p:txBody>
        </p:sp>
        <p:cxnSp>
          <p:nvCxnSpPr>
            <p:cNvPr id="41" name="Straight Connector 40"/>
            <p:cNvCxnSpPr/>
            <p:nvPr/>
          </p:nvCxnSpPr>
          <p:spPr>
            <a:xfrm flipH="1">
              <a:off x="6857871" y="6101535"/>
              <a:ext cx="1025429" cy="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H="1">
              <a:off x="7258980" y="6104548"/>
              <a:ext cx="181326" cy="0"/>
            </a:xfrm>
            <a:prstGeom prst="straightConnector1">
              <a:avLst/>
            </a:prstGeom>
            <a:ln w="38100">
              <a:solidFill>
                <a:srgbClr val="00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6095524" y="6104549"/>
              <a:ext cx="762347" cy="390003"/>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flipV="1">
              <a:off x="6367864" y="5418181"/>
              <a:ext cx="490006" cy="683354"/>
            </a:xfrm>
            <a:prstGeom prst="line">
              <a:avLst/>
            </a:prstGeom>
            <a:ln w="38100" cmpd="sng">
              <a:solidFill>
                <a:srgbClr val="008000"/>
              </a:solidFill>
              <a:prstDash val="dash"/>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7613478" y="5692645"/>
              <a:ext cx="300694" cy="348616"/>
            </a:xfrm>
            <a:prstGeom prst="rect">
              <a:avLst/>
            </a:prstGeom>
            <a:noFill/>
          </p:spPr>
          <p:txBody>
            <a:bodyPr wrap="none" rtlCol="0">
              <a:spAutoFit/>
            </a:bodyPr>
            <a:lstStyle/>
            <a:p>
              <a:r>
                <a:rPr lang="en-US" sz="2000" dirty="0">
                  <a:latin typeface="Bradley Hand ITC TT-Bold"/>
                  <a:cs typeface="Bradley Hand ITC TT-Bold"/>
                </a:rPr>
                <a:t>p</a:t>
              </a:r>
              <a:endParaRPr lang="en-US" sz="2000" baseline="30000" dirty="0">
                <a:latin typeface="Bradley Hand ITC TT-Bold"/>
                <a:cs typeface="Bradley Hand ITC TT-Bold"/>
              </a:endParaRPr>
            </a:p>
          </p:txBody>
        </p:sp>
        <p:sp>
          <p:nvSpPr>
            <p:cNvPr id="46" name="Freeform 45"/>
            <p:cNvSpPr/>
            <p:nvPr/>
          </p:nvSpPr>
          <p:spPr>
            <a:xfrm rot="13966961">
              <a:off x="6918265" y="5113051"/>
              <a:ext cx="274424" cy="707609"/>
            </a:xfrm>
            <a:custGeom>
              <a:avLst/>
              <a:gdLst>
                <a:gd name="connsiteX0" fmla="*/ 212531 w 425062"/>
                <a:gd name="connsiteY0" fmla="*/ 0 h 979715"/>
                <a:gd name="connsiteX1" fmla="*/ 285102 w 425062"/>
                <a:gd name="connsiteY1" fmla="*/ 772368 h 979715"/>
                <a:gd name="connsiteX2" fmla="*/ 425062 w 425062"/>
                <a:gd name="connsiteY2" fmla="*/ 777551 h 979715"/>
                <a:gd name="connsiteX3" fmla="*/ 207347 w 425062"/>
                <a:gd name="connsiteY3" fmla="*/ 979715 h 979715"/>
                <a:gd name="connsiteX4" fmla="*/ 0 w 425062"/>
                <a:gd name="connsiteY4" fmla="*/ 762000 h 979715"/>
                <a:gd name="connsiteX5" fmla="*/ 124408 w 425062"/>
                <a:gd name="connsiteY5" fmla="*/ 762000 h 979715"/>
                <a:gd name="connsiteX6" fmla="*/ 212531 w 425062"/>
                <a:gd name="connsiteY6" fmla="*/ 0 h 97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5062" h="979715">
                  <a:moveTo>
                    <a:pt x="212531" y="0"/>
                  </a:moveTo>
                  <a:lnTo>
                    <a:pt x="285102" y="772368"/>
                  </a:lnTo>
                  <a:lnTo>
                    <a:pt x="425062" y="777551"/>
                  </a:lnTo>
                  <a:lnTo>
                    <a:pt x="207347" y="979715"/>
                  </a:lnTo>
                  <a:lnTo>
                    <a:pt x="0" y="762000"/>
                  </a:lnTo>
                  <a:lnTo>
                    <a:pt x="124408" y="762000"/>
                  </a:lnTo>
                  <a:lnTo>
                    <a:pt x="212531" y="0"/>
                  </a:lnTo>
                  <a:close/>
                </a:path>
              </a:pathLst>
            </a:custGeom>
            <a:solidFill>
              <a:schemeClr val="bg1"/>
            </a:solid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Freeform 46"/>
            <p:cNvSpPr/>
            <p:nvPr/>
          </p:nvSpPr>
          <p:spPr>
            <a:xfrm rot="16517935">
              <a:off x="6980745" y="5459948"/>
              <a:ext cx="274424" cy="707609"/>
            </a:xfrm>
            <a:custGeom>
              <a:avLst/>
              <a:gdLst>
                <a:gd name="connsiteX0" fmla="*/ 212531 w 425062"/>
                <a:gd name="connsiteY0" fmla="*/ 0 h 979715"/>
                <a:gd name="connsiteX1" fmla="*/ 285102 w 425062"/>
                <a:gd name="connsiteY1" fmla="*/ 772368 h 979715"/>
                <a:gd name="connsiteX2" fmla="*/ 425062 w 425062"/>
                <a:gd name="connsiteY2" fmla="*/ 777551 h 979715"/>
                <a:gd name="connsiteX3" fmla="*/ 207347 w 425062"/>
                <a:gd name="connsiteY3" fmla="*/ 979715 h 979715"/>
                <a:gd name="connsiteX4" fmla="*/ 0 w 425062"/>
                <a:gd name="connsiteY4" fmla="*/ 762000 h 979715"/>
                <a:gd name="connsiteX5" fmla="*/ 124408 w 425062"/>
                <a:gd name="connsiteY5" fmla="*/ 762000 h 979715"/>
                <a:gd name="connsiteX6" fmla="*/ 212531 w 425062"/>
                <a:gd name="connsiteY6" fmla="*/ 0 h 97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5062" h="979715">
                  <a:moveTo>
                    <a:pt x="212531" y="0"/>
                  </a:moveTo>
                  <a:lnTo>
                    <a:pt x="285102" y="772368"/>
                  </a:lnTo>
                  <a:lnTo>
                    <a:pt x="425062" y="777551"/>
                  </a:lnTo>
                  <a:lnTo>
                    <a:pt x="207347" y="979715"/>
                  </a:lnTo>
                  <a:lnTo>
                    <a:pt x="0" y="762000"/>
                  </a:lnTo>
                  <a:lnTo>
                    <a:pt x="124408" y="762000"/>
                  </a:lnTo>
                  <a:lnTo>
                    <a:pt x="212531" y="0"/>
                  </a:lnTo>
                  <a:close/>
                </a:path>
              </a:pathLst>
            </a:custGeom>
            <a:solidFill>
              <a:schemeClr val="bg1"/>
            </a:solid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7056920" y="4924297"/>
              <a:ext cx="443317" cy="321799"/>
            </a:xfrm>
            <a:prstGeom prst="rect">
              <a:avLst/>
            </a:prstGeom>
          </p:spPr>
          <p:txBody>
            <a:bodyPr wrap="none">
              <a:spAutoFit/>
            </a:bodyPr>
            <a:lstStyle/>
            <a:p>
              <a:r>
                <a:rPr lang="en-US" dirty="0" smtClean="0">
                  <a:latin typeface="Bradley Hand ITC TT-Bold"/>
                  <a:cs typeface="Bradley Hand ITC TT-Bold"/>
                </a:rPr>
                <a:t>M</a:t>
              </a:r>
              <a:r>
                <a:rPr lang="en-US" baseline="-25000" dirty="0" smtClean="0">
                  <a:latin typeface="Bradley Hand ITC TT-Bold"/>
                  <a:cs typeface="Bradley Hand ITC TT-Bold"/>
                </a:rPr>
                <a:t>1</a:t>
              </a:r>
              <a:endParaRPr lang="en-US" baseline="-25000" dirty="0">
                <a:latin typeface="Bradley Hand ITC TT-Bold"/>
                <a:cs typeface="Bradley Hand ITC TT-Bold"/>
              </a:endParaRPr>
            </a:p>
          </p:txBody>
        </p:sp>
        <p:sp>
          <p:nvSpPr>
            <p:cNvPr id="49" name="Rectangle 48"/>
            <p:cNvSpPr/>
            <p:nvPr/>
          </p:nvSpPr>
          <p:spPr>
            <a:xfrm>
              <a:off x="7314839" y="5452762"/>
              <a:ext cx="466344" cy="321799"/>
            </a:xfrm>
            <a:prstGeom prst="rect">
              <a:avLst/>
            </a:prstGeom>
          </p:spPr>
          <p:txBody>
            <a:bodyPr wrap="none">
              <a:spAutoFit/>
            </a:bodyPr>
            <a:lstStyle/>
            <a:p>
              <a:r>
                <a:rPr lang="en-US" dirty="0" smtClean="0">
                  <a:latin typeface="Bradley Hand ITC TT-Bold"/>
                  <a:cs typeface="Bradley Hand ITC TT-Bold"/>
                </a:rPr>
                <a:t>M</a:t>
              </a:r>
              <a:r>
                <a:rPr lang="en-US" baseline="-25000" dirty="0" smtClean="0">
                  <a:latin typeface="Bradley Hand ITC TT-Bold"/>
                  <a:cs typeface="Bradley Hand ITC TT-Bold"/>
                </a:rPr>
                <a:t>2</a:t>
              </a:r>
              <a:endParaRPr lang="en-US" baseline="-25000" dirty="0">
                <a:latin typeface="Bradley Hand ITC TT-Bold"/>
                <a:cs typeface="Bradley Hand ITC TT-Bold"/>
              </a:endParaRPr>
            </a:p>
          </p:txBody>
        </p:sp>
        <p:sp>
          <p:nvSpPr>
            <p:cNvPr id="50" name="Oval 49"/>
            <p:cNvSpPr/>
            <p:nvPr/>
          </p:nvSpPr>
          <p:spPr>
            <a:xfrm>
              <a:off x="6459020" y="5587466"/>
              <a:ext cx="345098" cy="314185"/>
            </a:xfrm>
            <a:prstGeom prst="ellipse">
              <a:avLst/>
            </a:prstGeom>
            <a:solidFill>
              <a:srgbClr val="CCFFCC"/>
            </a:soli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6443723" y="5520508"/>
              <a:ext cx="357044" cy="321799"/>
            </a:xfrm>
            <a:prstGeom prst="rect">
              <a:avLst/>
            </a:prstGeom>
          </p:spPr>
          <p:txBody>
            <a:bodyPr wrap="none">
              <a:spAutoFit/>
            </a:bodyPr>
            <a:lstStyle/>
            <a:p>
              <a:r>
                <a:rPr lang="en-US" b="1" dirty="0" smtClean="0">
                  <a:solidFill>
                    <a:srgbClr val="008000"/>
                  </a:solidFill>
                  <a:latin typeface="Bradley Hand ITC TT-Bold"/>
                  <a:cs typeface="Bradley Hand ITC TT-Bold"/>
                </a:rPr>
                <a:t>G</a:t>
              </a:r>
              <a:endParaRPr lang="en-US" b="1" baseline="-25000" dirty="0">
                <a:solidFill>
                  <a:srgbClr val="008000"/>
                </a:solidFill>
                <a:latin typeface="Bradley Hand ITC TT-Bold"/>
                <a:cs typeface="Bradley Hand ITC TT-Bold"/>
              </a:endParaRPr>
            </a:p>
          </p:txBody>
        </p:sp>
      </p:grpSp>
      <p:grpSp>
        <p:nvGrpSpPr>
          <p:cNvPr id="52" name="Group 51"/>
          <p:cNvGrpSpPr/>
          <p:nvPr/>
        </p:nvGrpSpPr>
        <p:grpSpPr>
          <a:xfrm>
            <a:off x="4751958" y="1786479"/>
            <a:ext cx="3104572" cy="1349513"/>
            <a:chOff x="4751958" y="1662559"/>
            <a:chExt cx="3104572" cy="1349513"/>
          </a:xfrm>
        </p:grpSpPr>
        <p:pic>
          <p:nvPicPr>
            <p:cNvPr id="53" name="Picture 52"/>
            <p:cNvPicPr>
              <a:picLocks noChangeAspect="1"/>
            </p:cNvPicPr>
            <p:nvPr/>
          </p:nvPicPr>
          <p:blipFill>
            <a:blip r:embed="rId2"/>
            <a:stretch>
              <a:fillRect/>
            </a:stretch>
          </p:blipFill>
          <p:spPr>
            <a:xfrm rot="16545911">
              <a:off x="5969907" y="1735113"/>
              <a:ext cx="602924" cy="569521"/>
            </a:xfrm>
            <a:prstGeom prst="rect">
              <a:avLst/>
            </a:prstGeom>
          </p:spPr>
        </p:pic>
        <p:cxnSp>
          <p:nvCxnSpPr>
            <p:cNvPr id="54" name="Straight Arrow Connector 53"/>
            <p:cNvCxnSpPr/>
            <p:nvPr/>
          </p:nvCxnSpPr>
          <p:spPr>
            <a:xfrm>
              <a:off x="5753883" y="2172173"/>
              <a:ext cx="183630" cy="51397"/>
            </a:xfrm>
            <a:prstGeom prst="straightConnector1">
              <a:avLst/>
            </a:prstGeom>
            <a:ln w="38100">
              <a:solidFill>
                <a:srgbClr val="00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H="1">
              <a:off x="5753883" y="2873937"/>
              <a:ext cx="204673" cy="59859"/>
            </a:xfrm>
            <a:prstGeom prst="straightConnector1">
              <a:avLst/>
            </a:prstGeom>
            <a:ln w="38100">
              <a:solidFill>
                <a:srgbClr val="000000"/>
              </a:solidFill>
              <a:tailEnd type="stealth" w="lg" len="lg"/>
            </a:ln>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5407223" y="2011119"/>
              <a:ext cx="281534" cy="391807"/>
            </a:xfrm>
            <a:prstGeom prst="rect">
              <a:avLst/>
            </a:prstGeom>
            <a:noFill/>
          </p:spPr>
          <p:txBody>
            <a:bodyPr wrap="none" rtlCol="0">
              <a:spAutoFit/>
            </a:bodyPr>
            <a:lstStyle/>
            <a:p>
              <a:r>
                <a:rPr lang="en-US" sz="2000" dirty="0">
                  <a:latin typeface="Bradley Hand ITC TT-Bold"/>
                  <a:cs typeface="Bradley Hand ITC TT-Bold"/>
                </a:rPr>
                <a:t>c</a:t>
              </a:r>
            </a:p>
          </p:txBody>
        </p:sp>
        <p:sp>
          <p:nvSpPr>
            <p:cNvPr id="57" name="TextBox 56"/>
            <p:cNvSpPr txBox="1"/>
            <p:nvPr/>
          </p:nvSpPr>
          <p:spPr>
            <a:xfrm>
              <a:off x="5422518" y="2620265"/>
              <a:ext cx="281534" cy="391807"/>
            </a:xfrm>
            <a:prstGeom prst="rect">
              <a:avLst/>
            </a:prstGeom>
            <a:noFill/>
          </p:spPr>
          <p:txBody>
            <a:bodyPr wrap="none" rtlCol="0">
              <a:spAutoFit/>
            </a:bodyPr>
            <a:lstStyle/>
            <a:p>
              <a:r>
                <a:rPr lang="en-US" sz="2000" dirty="0" smtClean="0">
                  <a:latin typeface="Bradley Hand ITC TT-Bold"/>
                  <a:cs typeface="Bradley Hand ITC TT-Bold"/>
                </a:rPr>
                <a:t>c</a:t>
              </a:r>
              <a:endParaRPr lang="en-US" sz="2000" dirty="0">
                <a:latin typeface="Bradley Hand ITC TT-Bold"/>
                <a:cs typeface="Bradley Hand ITC TT-Bold"/>
              </a:endParaRPr>
            </a:p>
          </p:txBody>
        </p:sp>
        <p:cxnSp>
          <p:nvCxnSpPr>
            <p:cNvPr id="58" name="Straight Connector 57"/>
            <p:cNvCxnSpPr/>
            <p:nvPr/>
          </p:nvCxnSpPr>
          <p:spPr>
            <a:xfrm flipH="1">
              <a:off x="5518005" y="2793926"/>
              <a:ext cx="114927" cy="0"/>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59" name="Freeform 27"/>
            <p:cNvSpPr>
              <a:spLocks noChangeArrowheads="1"/>
            </p:cNvSpPr>
            <p:nvPr/>
          </p:nvSpPr>
          <p:spPr bwMode="auto">
            <a:xfrm rot="2641661">
              <a:off x="6275732" y="2150919"/>
              <a:ext cx="410511" cy="444113"/>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FF"/>
                </a:solidFill>
              </a:endParaRPr>
            </a:p>
          </p:txBody>
        </p:sp>
        <p:sp>
          <p:nvSpPr>
            <p:cNvPr id="60" name="Freeform 27"/>
            <p:cNvSpPr>
              <a:spLocks noChangeArrowheads="1"/>
            </p:cNvSpPr>
            <p:nvPr/>
          </p:nvSpPr>
          <p:spPr bwMode="auto">
            <a:xfrm rot="2641661">
              <a:off x="6289649" y="2442276"/>
              <a:ext cx="395402" cy="460006"/>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FF"/>
                </a:solidFill>
              </a:endParaRPr>
            </a:p>
          </p:txBody>
        </p:sp>
        <p:sp>
          <p:nvSpPr>
            <p:cNvPr id="61" name="Freeform 60"/>
            <p:cNvSpPr/>
            <p:nvPr/>
          </p:nvSpPr>
          <p:spPr>
            <a:xfrm rot="13715105">
              <a:off x="6946713" y="1889810"/>
              <a:ext cx="308423" cy="712598"/>
            </a:xfrm>
            <a:custGeom>
              <a:avLst/>
              <a:gdLst>
                <a:gd name="connsiteX0" fmla="*/ 212531 w 425062"/>
                <a:gd name="connsiteY0" fmla="*/ 0 h 979715"/>
                <a:gd name="connsiteX1" fmla="*/ 285102 w 425062"/>
                <a:gd name="connsiteY1" fmla="*/ 772368 h 979715"/>
                <a:gd name="connsiteX2" fmla="*/ 425062 w 425062"/>
                <a:gd name="connsiteY2" fmla="*/ 777551 h 979715"/>
                <a:gd name="connsiteX3" fmla="*/ 207347 w 425062"/>
                <a:gd name="connsiteY3" fmla="*/ 979715 h 979715"/>
                <a:gd name="connsiteX4" fmla="*/ 0 w 425062"/>
                <a:gd name="connsiteY4" fmla="*/ 762000 h 979715"/>
                <a:gd name="connsiteX5" fmla="*/ 124408 w 425062"/>
                <a:gd name="connsiteY5" fmla="*/ 762000 h 979715"/>
                <a:gd name="connsiteX6" fmla="*/ 212531 w 425062"/>
                <a:gd name="connsiteY6" fmla="*/ 0 h 97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5062" h="979715">
                  <a:moveTo>
                    <a:pt x="212531" y="0"/>
                  </a:moveTo>
                  <a:lnTo>
                    <a:pt x="285102" y="772368"/>
                  </a:lnTo>
                  <a:lnTo>
                    <a:pt x="425062" y="777551"/>
                  </a:lnTo>
                  <a:lnTo>
                    <a:pt x="207347" y="979715"/>
                  </a:lnTo>
                  <a:lnTo>
                    <a:pt x="0" y="762000"/>
                  </a:lnTo>
                  <a:lnTo>
                    <a:pt x="124408" y="762000"/>
                  </a:lnTo>
                  <a:lnTo>
                    <a:pt x="212531" y="0"/>
                  </a:lnTo>
                  <a:close/>
                </a:path>
              </a:pathLst>
            </a:custGeom>
            <a:solidFill>
              <a:schemeClr val="bg1"/>
            </a:solid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Freeform 61"/>
            <p:cNvSpPr/>
            <p:nvPr/>
          </p:nvSpPr>
          <p:spPr>
            <a:xfrm rot="17250564">
              <a:off x="7009632" y="2365304"/>
              <a:ext cx="308423" cy="712598"/>
            </a:xfrm>
            <a:custGeom>
              <a:avLst/>
              <a:gdLst>
                <a:gd name="connsiteX0" fmla="*/ 212531 w 425062"/>
                <a:gd name="connsiteY0" fmla="*/ 0 h 979715"/>
                <a:gd name="connsiteX1" fmla="*/ 285102 w 425062"/>
                <a:gd name="connsiteY1" fmla="*/ 772368 h 979715"/>
                <a:gd name="connsiteX2" fmla="*/ 425062 w 425062"/>
                <a:gd name="connsiteY2" fmla="*/ 777551 h 979715"/>
                <a:gd name="connsiteX3" fmla="*/ 207347 w 425062"/>
                <a:gd name="connsiteY3" fmla="*/ 979715 h 979715"/>
                <a:gd name="connsiteX4" fmla="*/ 0 w 425062"/>
                <a:gd name="connsiteY4" fmla="*/ 762000 h 979715"/>
                <a:gd name="connsiteX5" fmla="*/ 124408 w 425062"/>
                <a:gd name="connsiteY5" fmla="*/ 762000 h 979715"/>
                <a:gd name="connsiteX6" fmla="*/ 212531 w 425062"/>
                <a:gd name="connsiteY6" fmla="*/ 0 h 97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5062" h="979715">
                  <a:moveTo>
                    <a:pt x="212531" y="0"/>
                  </a:moveTo>
                  <a:lnTo>
                    <a:pt x="285102" y="772368"/>
                  </a:lnTo>
                  <a:lnTo>
                    <a:pt x="425062" y="777551"/>
                  </a:lnTo>
                  <a:lnTo>
                    <a:pt x="207347" y="979715"/>
                  </a:lnTo>
                  <a:lnTo>
                    <a:pt x="0" y="762000"/>
                  </a:lnTo>
                  <a:lnTo>
                    <a:pt x="124408" y="762000"/>
                  </a:lnTo>
                  <a:lnTo>
                    <a:pt x="212531" y="0"/>
                  </a:lnTo>
                  <a:close/>
                </a:path>
              </a:pathLst>
            </a:custGeom>
            <a:solidFill>
              <a:schemeClr val="bg1"/>
            </a:solid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6734374" y="2254651"/>
              <a:ext cx="194251" cy="542965"/>
            </a:xfrm>
            <a:prstGeom prst="ellipse">
              <a:avLst/>
            </a:prstGeom>
            <a:solidFill>
              <a:srgbClr val="CCFFCC"/>
            </a:solid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p:cNvSpPr/>
            <p:nvPr/>
          </p:nvSpPr>
          <p:spPr>
            <a:xfrm>
              <a:off x="7102377" y="1662559"/>
              <a:ext cx="446443" cy="361668"/>
            </a:xfrm>
            <a:prstGeom prst="rect">
              <a:avLst/>
            </a:prstGeom>
          </p:spPr>
          <p:txBody>
            <a:bodyPr wrap="none">
              <a:spAutoFit/>
            </a:bodyPr>
            <a:lstStyle/>
            <a:p>
              <a:r>
                <a:rPr lang="en-US" dirty="0" smtClean="0">
                  <a:latin typeface="Bradley Hand ITC TT-Bold"/>
                  <a:cs typeface="Bradley Hand ITC TT-Bold"/>
                </a:rPr>
                <a:t>M</a:t>
              </a:r>
              <a:r>
                <a:rPr lang="en-US" baseline="-25000" dirty="0" smtClean="0">
                  <a:latin typeface="Bradley Hand ITC TT-Bold"/>
                  <a:cs typeface="Bradley Hand ITC TT-Bold"/>
                </a:rPr>
                <a:t>1</a:t>
              </a:r>
              <a:endParaRPr lang="en-US" baseline="-25000" dirty="0">
                <a:latin typeface="Bradley Hand ITC TT-Bold"/>
                <a:cs typeface="Bradley Hand ITC TT-Bold"/>
              </a:endParaRPr>
            </a:p>
          </p:txBody>
        </p:sp>
        <p:sp>
          <p:nvSpPr>
            <p:cNvPr id="65" name="Rectangle 64"/>
            <p:cNvSpPr/>
            <p:nvPr/>
          </p:nvSpPr>
          <p:spPr>
            <a:xfrm>
              <a:off x="7386898" y="2456429"/>
              <a:ext cx="469632" cy="361668"/>
            </a:xfrm>
            <a:prstGeom prst="rect">
              <a:avLst/>
            </a:prstGeom>
          </p:spPr>
          <p:txBody>
            <a:bodyPr wrap="none">
              <a:spAutoFit/>
            </a:bodyPr>
            <a:lstStyle/>
            <a:p>
              <a:r>
                <a:rPr lang="en-US" dirty="0" smtClean="0">
                  <a:latin typeface="Bradley Hand ITC TT-Bold"/>
                  <a:cs typeface="Bradley Hand ITC TT-Bold"/>
                </a:rPr>
                <a:t>M</a:t>
              </a:r>
              <a:r>
                <a:rPr lang="en-US" baseline="-25000" dirty="0" smtClean="0">
                  <a:latin typeface="Bradley Hand ITC TT-Bold"/>
                  <a:cs typeface="Bradley Hand ITC TT-Bold"/>
                </a:rPr>
                <a:t>2</a:t>
              </a:r>
              <a:endParaRPr lang="en-US" baseline="-25000" dirty="0">
                <a:latin typeface="Bradley Hand ITC TT-Bold"/>
                <a:cs typeface="Bradley Hand ITC TT-Bold"/>
              </a:endParaRPr>
            </a:p>
          </p:txBody>
        </p:sp>
        <p:sp>
          <p:nvSpPr>
            <p:cNvPr id="66" name="Rectangle 65"/>
            <p:cNvSpPr/>
            <p:nvPr/>
          </p:nvSpPr>
          <p:spPr>
            <a:xfrm>
              <a:off x="6650592" y="1913106"/>
              <a:ext cx="359561" cy="361668"/>
            </a:xfrm>
            <a:prstGeom prst="rect">
              <a:avLst/>
            </a:prstGeom>
          </p:spPr>
          <p:txBody>
            <a:bodyPr wrap="none">
              <a:spAutoFit/>
            </a:bodyPr>
            <a:lstStyle/>
            <a:p>
              <a:r>
                <a:rPr lang="en-US" b="1" dirty="0" smtClean="0">
                  <a:solidFill>
                    <a:srgbClr val="008000"/>
                  </a:solidFill>
                  <a:latin typeface="Bradley Hand ITC TT-Bold"/>
                  <a:cs typeface="Bradley Hand ITC TT-Bold"/>
                </a:rPr>
                <a:t>G</a:t>
              </a:r>
              <a:endParaRPr lang="en-US" b="1" baseline="-25000" dirty="0">
                <a:solidFill>
                  <a:srgbClr val="008000"/>
                </a:solidFill>
                <a:latin typeface="Bradley Hand ITC TT-Bold"/>
                <a:cs typeface="Bradley Hand ITC TT-Bold"/>
              </a:endParaRPr>
            </a:p>
          </p:txBody>
        </p:sp>
        <p:sp>
          <p:nvSpPr>
            <p:cNvPr id="67" name="Arc 66"/>
            <p:cNvSpPr/>
            <p:nvPr/>
          </p:nvSpPr>
          <p:spPr>
            <a:xfrm>
              <a:off x="4751958" y="2146657"/>
              <a:ext cx="1487511" cy="811776"/>
            </a:xfrm>
            <a:prstGeom prst="arc">
              <a:avLst>
                <a:gd name="adj1" fmla="val 16200000"/>
                <a:gd name="adj2" fmla="val 5171329"/>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68" name="Straight Connector 67"/>
          <p:cNvCxnSpPr/>
          <p:nvPr/>
        </p:nvCxnSpPr>
        <p:spPr>
          <a:xfrm>
            <a:off x="3589218" y="2262860"/>
            <a:ext cx="8231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37750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940" y="107564"/>
            <a:ext cx="8229600" cy="1143000"/>
          </a:xfrm>
        </p:spPr>
        <p:txBody>
          <a:bodyPr>
            <a:normAutofit/>
          </a:bodyPr>
          <a:lstStyle/>
          <a:p>
            <a:pPr algn="r"/>
            <a:r>
              <a:rPr lang="en-US" sz="5400" dirty="0" smtClean="0">
                <a:solidFill>
                  <a:srgbClr val="FF0000"/>
                </a:solidFill>
                <a:effectLst>
                  <a:reflection blurRad="6350" stA="50000" endA="300" endPos="50000" dist="29997" dir="5400000" sy="-100000" algn="bl" rotWithShape="0"/>
                </a:effectLst>
              </a:rPr>
              <a:t>Experimental Evidence</a:t>
            </a:r>
            <a:endParaRPr lang="en-US" sz="5400" dirty="0">
              <a:solidFill>
                <a:srgbClr val="FF0000"/>
              </a:solidFill>
              <a:effectLst>
                <a:reflection blurRad="6350" stA="50000" endA="300" endPos="50000" dist="29997" dir="5400000" sy="-100000" algn="bl" rotWithShape="0"/>
              </a:effectLst>
            </a:endParaRPr>
          </a:p>
        </p:txBody>
      </p:sp>
      <p:pic>
        <p:nvPicPr>
          <p:cNvPr id="52" name="Picture 51"/>
          <p:cNvPicPr>
            <a:picLocks noChangeAspect="1"/>
          </p:cNvPicPr>
          <p:nvPr/>
        </p:nvPicPr>
        <p:blipFill>
          <a:blip r:embed="rId4"/>
          <a:stretch>
            <a:fillRect/>
          </a:stretch>
        </p:blipFill>
        <p:spPr>
          <a:xfrm>
            <a:off x="3644619" y="1647563"/>
            <a:ext cx="5187430" cy="4914407"/>
          </a:xfrm>
          <a:prstGeom prst="rect">
            <a:avLst/>
          </a:prstGeom>
        </p:spPr>
      </p:pic>
      <p:sp>
        <p:nvSpPr>
          <p:cNvPr id="53" name="TextBox 52"/>
          <p:cNvSpPr txBox="1"/>
          <p:nvPr/>
        </p:nvSpPr>
        <p:spPr>
          <a:xfrm>
            <a:off x="283880" y="1647563"/>
            <a:ext cx="3360739" cy="4955204"/>
          </a:xfrm>
          <a:prstGeom prst="rect">
            <a:avLst/>
          </a:prstGeom>
          <a:noFill/>
        </p:spPr>
        <p:txBody>
          <a:bodyPr wrap="square" rtlCol="0">
            <a:spAutoFit/>
          </a:bodyPr>
          <a:lstStyle/>
          <a:p>
            <a:r>
              <a:rPr lang="en-US" sz="1600" dirty="0" smtClean="0">
                <a:latin typeface="Gill Sans"/>
                <a:cs typeface="Gill Sans"/>
              </a:rPr>
              <a:t>The lightest glueball is expected to be a scalar (J</a:t>
            </a:r>
            <a:r>
              <a:rPr lang="en-US" sz="1600" baseline="30000" dirty="0" smtClean="0">
                <a:latin typeface="Gill Sans"/>
                <a:cs typeface="Gill Sans"/>
              </a:rPr>
              <a:t>PC</a:t>
            </a:r>
            <a:r>
              <a:rPr lang="en-US" sz="1600" dirty="0" smtClean="0">
                <a:latin typeface="Gill Sans"/>
                <a:cs typeface="Gill Sans"/>
              </a:rPr>
              <a:t>=0</a:t>
            </a:r>
            <a:r>
              <a:rPr lang="en-US" sz="1600" baseline="30000" dirty="0" smtClean="0">
                <a:latin typeface="Gill Sans"/>
                <a:cs typeface="Gill Sans"/>
              </a:rPr>
              <a:t>++</a:t>
            </a:r>
            <a:r>
              <a:rPr lang="en-US" sz="1600" dirty="0" smtClean="0">
                <a:latin typeface="Gill Sans"/>
                <a:cs typeface="Gill Sans"/>
              </a:rPr>
              <a:t>)</a:t>
            </a:r>
          </a:p>
          <a:p>
            <a:endParaRPr lang="en-US" sz="1600" dirty="0">
              <a:latin typeface="Gill Sans"/>
              <a:cs typeface="Gill Sans"/>
            </a:endParaRPr>
          </a:p>
          <a:p>
            <a:r>
              <a:rPr lang="en-US" sz="1600" dirty="0" smtClean="0">
                <a:latin typeface="Gill Sans"/>
                <a:cs typeface="Gill Sans"/>
              </a:rPr>
              <a:t>One of the most significant results in this sector obtained by Crystal Barrel Collaboration at LEAR</a:t>
            </a:r>
          </a:p>
          <a:p>
            <a:endParaRPr lang="en-US" sz="1600" dirty="0">
              <a:latin typeface="Gill Sans"/>
              <a:cs typeface="Gill Sans"/>
            </a:endParaRPr>
          </a:p>
          <a:p>
            <a:endParaRPr lang="en-US" sz="1600" dirty="0" smtClean="0">
              <a:latin typeface="Gill Sans"/>
              <a:cs typeface="Gill Sans"/>
            </a:endParaRPr>
          </a:p>
          <a:p>
            <a:endParaRPr lang="en-US" sz="1600" dirty="0">
              <a:latin typeface="Gill Sans"/>
              <a:cs typeface="Gill Sans"/>
            </a:endParaRPr>
          </a:p>
          <a:p>
            <a:endParaRPr lang="en-US" sz="1600" dirty="0" smtClean="0">
              <a:latin typeface="Gill Sans"/>
              <a:cs typeface="Gill Sans"/>
            </a:endParaRPr>
          </a:p>
          <a:p>
            <a:endParaRPr lang="en-US" sz="1600" dirty="0" smtClean="0">
              <a:latin typeface="Gill Sans"/>
              <a:cs typeface="Gill Sans"/>
            </a:endParaRPr>
          </a:p>
          <a:p>
            <a:endParaRPr lang="en-US" sz="1600" dirty="0" smtClean="0">
              <a:latin typeface="Gill Sans"/>
              <a:cs typeface="Gill Sans"/>
            </a:endParaRPr>
          </a:p>
          <a:p>
            <a:endParaRPr lang="en-US" sz="1400" dirty="0">
              <a:latin typeface="Gill Sans"/>
              <a:cs typeface="Gill Sans"/>
            </a:endParaRPr>
          </a:p>
          <a:p>
            <a:r>
              <a:rPr lang="en-US" sz="1600" dirty="0" smtClean="0">
                <a:latin typeface="Gill Sans"/>
                <a:cs typeface="Gill Sans"/>
              </a:rPr>
              <a:t>In case of two identical pseudo-scalar meson in the final state, these can combine to give</a:t>
            </a:r>
          </a:p>
          <a:p>
            <a:endParaRPr lang="en-US" sz="600" dirty="0" smtClean="0">
              <a:latin typeface="Gill Sans"/>
              <a:cs typeface="Gill Sans"/>
            </a:endParaRPr>
          </a:p>
          <a:p>
            <a:r>
              <a:rPr lang="en-US" sz="1600" dirty="0" smtClean="0">
                <a:latin typeface="Gill Sans"/>
                <a:cs typeface="Gill Sans"/>
              </a:rPr>
              <a:t>    I</a:t>
            </a:r>
            <a:r>
              <a:rPr lang="en-US" sz="1600" baseline="30000" dirty="0" smtClean="0">
                <a:latin typeface="Gill Sans"/>
                <a:cs typeface="Gill Sans"/>
              </a:rPr>
              <a:t>G</a:t>
            </a:r>
            <a:r>
              <a:rPr lang="en-US" sz="1600" dirty="0" smtClean="0">
                <a:latin typeface="Gill Sans"/>
                <a:cs typeface="Gill Sans"/>
              </a:rPr>
              <a:t>J</a:t>
            </a:r>
            <a:r>
              <a:rPr lang="en-US" sz="1600" baseline="30000" dirty="0" smtClean="0">
                <a:latin typeface="Gill Sans"/>
                <a:cs typeface="Gill Sans"/>
              </a:rPr>
              <a:t>PC</a:t>
            </a:r>
            <a:r>
              <a:rPr lang="en-US" sz="1600" dirty="0" smtClean="0">
                <a:latin typeface="Gill Sans"/>
                <a:cs typeface="Gill Sans"/>
              </a:rPr>
              <a:t>=(0</a:t>
            </a:r>
            <a:r>
              <a:rPr lang="en-US" sz="1600" baseline="30000" dirty="0" smtClean="0">
                <a:latin typeface="Gill Sans"/>
                <a:cs typeface="Gill Sans"/>
              </a:rPr>
              <a:t>+</a:t>
            </a:r>
            <a:r>
              <a:rPr lang="en-US" sz="1600" dirty="0" smtClean="0">
                <a:latin typeface="Gill Sans"/>
                <a:cs typeface="Gill Sans"/>
              </a:rPr>
              <a:t>)(0</a:t>
            </a:r>
            <a:r>
              <a:rPr lang="en-US" sz="1600" baseline="30000" dirty="0" smtClean="0">
                <a:latin typeface="Gill Sans"/>
                <a:cs typeface="Gill Sans"/>
              </a:rPr>
              <a:t>++</a:t>
            </a:r>
            <a:r>
              <a:rPr lang="en-US" sz="1600" dirty="0" smtClean="0">
                <a:latin typeface="Gill Sans"/>
                <a:cs typeface="Gill Sans"/>
              </a:rPr>
              <a:t>) and (0</a:t>
            </a:r>
            <a:r>
              <a:rPr lang="en-US" sz="1600" baseline="30000" dirty="0" smtClean="0">
                <a:latin typeface="Gill Sans"/>
                <a:cs typeface="Gill Sans"/>
              </a:rPr>
              <a:t>+</a:t>
            </a:r>
            <a:r>
              <a:rPr lang="en-US" sz="1600" dirty="0" smtClean="0">
                <a:latin typeface="Gill Sans"/>
                <a:cs typeface="Gill Sans"/>
              </a:rPr>
              <a:t>)(2</a:t>
            </a:r>
            <a:r>
              <a:rPr lang="en-US" sz="1600" baseline="30000" dirty="0" smtClean="0">
                <a:latin typeface="Gill Sans"/>
                <a:cs typeface="Gill Sans"/>
              </a:rPr>
              <a:t>++</a:t>
            </a:r>
            <a:r>
              <a:rPr lang="en-US" sz="1600" dirty="0" smtClean="0">
                <a:latin typeface="Gill Sans"/>
                <a:cs typeface="Gill Sans"/>
              </a:rPr>
              <a:t>)</a:t>
            </a:r>
          </a:p>
          <a:p>
            <a:endParaRPr lang="en-US" sz="800" dirty="0" smtClean="0">
              <a:latin typeface="Gill Sans"/>
              <a:cs typeface="Gill Sans"/>
            </a:endParaRPr>
          </a:p>
          <a:p>
            <a:r>
              <a:rPr lang="en-US" sz="1600" dirty="0" smtClean="0">
                <a:latin typeface="Gill Sans"/>
                <a:cs typeface="Gill Sans"/>
              </a:rPr>
              <a:t>i.e. f</a:t>
            </a:r>
            <a:r>
              <a:rPr lang="en-US" sz="1600" baseline="-25000" dirty="0" smtClean="0">
                <a:latin typeface="Gill Sans"/>
                <a:cs typeface="Gill Sans"/>
              </a:rPr>
              <a:t>0</a:t>
            </a:r>
            <a:r>
              <a:rPr lang="en-US" sz="1600" dirty="0" smtClean="0">
                <a:latin typeface="Gill Sans"/>
                <a:cs typeface="Gill Sans"/>
              </a:rPr>
              <a:t> and f</a:t>
            </a:r>
            <a:r>
              <a:rPr lang="en-US" sz="1600" baseline="-25000" dirty="0" smtClean="0">
                <a:latin typeface="Gill Sans"/>
                <a:cs typeface="Gill Sans"/>
              </a:rPr>
              <a:t>2</a:t>
            </a:r>
            <a:r>
              <a:rPr lang="en-US" sz="1600" dirty="0" smtClean="0">
                <a:latin typeface="Gill Sans"/>
                <a:cs typeface="Gill Sans"/>
              </a:rPr>
              <a:t> states</a:t>
            </a:r>
          </a:p>
          <a:p>
            <a:endParaRPr lang="en-US" sz="1600" dirty="0">
              <a:latin typeface="Gill Sans"/>
              <a:cs typeface="Gill Sans"/>
            </a:endParaRPr>
          </a:p>
        </p:txBody>
      </p:sp>
      <p:graphicFrame>
        <p:nvGraphicFramePr>
          <p:cNvPr id="54" name="Object 53"/>
          <p:cNvGraphicFramePr>
            <a:graphicFrameLocks noChangeAspect="1"/>
          </p:cNvGraphicFramePr>
          <p:nvPr>
            <p:extLst>
              <p:ext uri="{D42A27DB-BD31-4B8C-83A1-F6EECF244321}">
                <p14:modId xmlns:p14="http://schemas.microsoft.com/office/powerpoint/2010/main" val="1182257997"/>
              </p:ext>
            </p:extLst>
          </p:nvPr>
        </p:nvGraphicFramePr>
        <p:xfrm>
          <a:off x="1120365" y="3294417"/>
          <a:ext cx="1215608" cy="1300025"/>
        </p:xfrm>
        <a:graphic>
          <a:graphicData uri="http://schemas.openxmlformats.org/presentationml/2006/ole">
            <mc:AlternateContent xmlns:mc="http://schemas.openxmlformats.org/markup-compatibility/2006">
              <mc:Choice xmlns:v="urn:schemas-microsoft-com:vml" Requires="v">
                <p:oleObj spid="_x0000_s20619" name="Equation" r:id="rId5" imgW="914400" imgH="977900" progId="Equation.3">
                  <p:embed/>
                </p:oleObj>
              </mc:Choice>
              <mc:Fallback>
                <p:oleObj name="Equation" r:id="rId5" imgW="914400" imgH="977900" progId="Equation.3">
                  <p:embed/>
                  <p:pic>
                    <p:nvPicPr>
                      <p:cNvPr id="0" name=""/>
                      <p:cNvPicPr/>
                      <p:nvPr/>
                    </p:nvPicPr>
                    <p:blipFill>
                      <a:blip r:embed="rId6"/>
                      <a:stretch>
                        <a:fillRect/>
                      </a:stretch>
                    </p:blipFill>
                    <p:spPr>
                      <a:xfrm>
                        <a:off x="1120365" y="3294417"/>
                        <a:ext cx="1215608" cy="1300025"/>
                      </a:xfrm>
                      <a:prstGeom prst="rect">
                        <a:avLst/>
                      </a:prstGeom>
                    </p:spPr>
                  </p:pic>
                </p:oleObj>
              </mc:Fallback>
            </mc:AlternateContent>
          </a:graphicData>
        </a:graphic>
      </p:graphicFrame>
    </p:spTree>
    <p:extLst>
      <p:ext uri="{BB962C8B-B14F-4D97-AF65-F5344CB8AC3E}">
        <p14:creationId xmlns:p14="http://schemas.microsoft.com/office/powerpoint/2010/main" val="939243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940" y="107564"/>
            <a:ext cx="8229600" cy="1143000"/>
          </a:xfrm>
        </p:spPr>
        <p:txBody>
          <a:bodyPr>
            <a:normAutofit/>
          </a:bodyPr>
          <a:lstStyle/>
          <a:p>
            <a:pPr algn="r"/>
            <a:r>
              <a:rPr lang="en-US" sz="5400" dirty="0" smtClean="0">
                <a:solidFill>
                  <a:srgbClr val="FF0000"/>
                </a:solidFill>
                <a:effectLst>
                  <a:reflection blurRad="6350" stA="50000" endA="300" endPos="50000" dist="29997" dir="5400000" sy="-100000" algn="bl" rotWithShape="0"/>
                </a:effectLst>
              </a:rPr>
              <a:t>Experimental Evidence</a:t>
            </a:r>
            <a:endParaRPr lang="en-US" sz="5400" dirty="0">
              <a:solidFill>
                <a:srgbClr val="FF0000"/>
              </a:solidFill>
              <a:effectLst>
                <a:reflection blurRad="6350" stA="50000" endA="300" endPos="50000" dist="29997" dir="5400000" sy="-100000" algn="bl" rotWithShape="0"/>
              </a:effectLst>
            </a:endParaRPr>
          </a:p>
        </p:txBody>
      </p:sp>
      <p:pic>
        <p:nvPicPr>
          <p:cNvPr id="52" name="Picture 51"/>
          <p:cNvPicPr>
            <a:picLocks noChangeAspect="1"/>
          </p:cNvPicPr>
          <p:nvPr/>
        </p:nvPicPr>
        <p:blipFill>
          <a:blip r:embed="rId3"/>
          <a:stretch>
            <a:fillRect/>
          </a:stretch>
        </p:blipFill>
        <p:spPr>
          <a:xfrm>
            <a:off x="3644619" y="1647563"/>
            <a:ext cx="5187430" cy="4914407"/>
          </a:xfrm>
          <a:prstGeom prst="rect">
            <a:avLst/>
          </a:prstGeom>
        </p:spPr>
      </p:pic>
      <p:sp>
        <p:nvSpPr>
          <p:cNvPr id="6" name="Rectangle 5"/>
          <p:cNvSpPr/>
          <p:nvPr/>
        </p:nvSpPr>
        <p:spPr>
          <a:xfrm>
            <a:off x="309345" y="1753276"/>
            <a:ext cx="3229785" cy="3947234"/>
          </a:xfrm>
          <a:prstGeom prst="rect">
            <a:avLst/>
          </a:prstGeom>
        </p:spPr>
        <p:txBody>
          <a:bodyPr wrap="square">
            <a:spAutoFit/>
          </a:bodyPr>
          <a:lstStyle/>
          <a:p>
            <a:r>
              <a:rPr lang="en-US" sz="1600" dirty="0" smtClean="0">
                <a:latin typeface="Gill Sans"/>
                <a:cs typeface="Gill Sans"/>
              </a:rPr>
              <a:t>Good description of the 4 </a:t>
            </a:r>
            <a:r>
              <a:rPr lang="en-US" sz="1600" dirty="0" err="1" smtClean="0">
                <a:latin typeface="Gill Sans"/>
                <a:cs typeface="Gill Sans"/>
              </a:rPr>
              <a:t>Dalitz</a:t>
            </a:r>
            <a:r>
              <a:rPr lang="en-US" sz="1600" dirty="0" smtClean="0">
                <a:latin typeface="Gill Sans"/>
                <a:cs typeface="Gill Sans"/>
              </a:rPr>
              <a:t> plot with two </a:t>
            </a:r>
            <a:r>
              <a:rPr lang="en-US" sz="1600" dirty="0" err="1">
                <a:latin typeface="Gill Sans"/>
                <a:cs typeface="Gill Sans"/>
              </a:rPr>
              <a:t>isoscalar</a:t>
            </a:r>
            <a:r>
              <a:rPr lang="en-US" sz="1600" dirty="0">
                <a:latin typeface="Gill Sans"/>
                <a:cs typeface="Gill Sans"/>
              </a:rPr>
              <a:t> states</a:t>
            </a:r>
            <a:r>
              <a:rPr lang="en-US" sz="1600" dirty="0" smtClean="0">
                <a:latin typeface="Gill Sans"/>
                <a:cs typeface="Gill Sans"/>
              </a:rPr>
              <a:t>:</a:t>
            </a:r>
          </a:p>
          <a:p>
            <a:endParaRPr lang="en-US" sz="1600" dirty="0">
              <a:latin typeface="Gill Sans"/>
              <a:cs typeface="Gill Sans"/>
            </a:endParaRPr>
          </a:p>
          <a:p>
            <a:endParaRPr lang="en-US" sz="1600" dirty="0" smtClean="0">
              <a:latin typeface="Gill Sans"/>
              <a:cs typeface="Gill Sans"/>
            </a:endParaRPr>
          </a:p>
          <a:p>
            <a:endParaRPr lang="en-US" sz="1600" dirty="0">
              <a:latin typeface="Gill Sans"/>
              <a:cs typeface="Gill Sans"/>
            </a:endParaRPr>
          </a:p>
          <a:p>
            <a:endParaRPr lang="en-US" sz="1600" dirty="0" smtClean="0">
              <a:latin typeface="Gill Sans"/>
              <a:cs typeface="Gill Sans"/>
            </a:endParaRPr>
          </a:p>
          <a:p>
            <a:endParaRPr lang="en-US" sz="1600" dirty="0">
              <a:latin typeface="Gill Sans"/>
              <a:cs typeface="Gill Sans"/>
            </a:endParaRPr>
          </a:p>
          <a:p>
            <a:endParaRPr lang="en-US" sz="1600" dirty="0" smtClean="0">
              <a:latin typeface="Gill Sans"/>
              <a:cs typeface="Gill Sans"/>
            </a:endParaRPr>
          </a:p>
          <a:p>
            <a:endParaRPr lang="en-US" sz="1600" dirty="0">
              <a:latin typeface="Gill Sans"/>
              <a:cs typeface="Gill Sans"/>
            </a:endParaRPr>
          </a:p>
          <a:p>
            <a:endParaRPr lang="en-US" sz="1600" dirty="0" smtClean="0">
              <a:latin typeface="Gill Sans"/>
              <a:cs typeface="Gill Sans"/>
            </a:endParaRPr>
          </a:p>
          <a:p>
            <a:endParaRPr lang="en-US" sz="1050" dirty="0">
              <a:latin typeface="Gill Sans"/>
              <a:cs typeface="Gill Sans"/>
            </a:endParaRPr>
          </a:p>
          <a:p>
            <a:pPr marL="84138" indent="-84138">
              <a:buFont typeface="Arial"/>
              <a:buChar char="•"/>
            </a:pPr>
            <a:r>
              <a:rPr lang="en-US" sz="1600" dirty="0" smtClean="0">
                <a:latin typeface="Gill Sans"/>
                <a:cs typeface="Gill Sans"/>
              </a:rPr>
              <a:t>Partial decays seems inconsistent with the glueball picture but also with regular meson expectations</a:t>
            </a:r>
            <a:endParaRPr lang="en-US" sz="1600" dirty="0">
              <a:latin typeface="Gill Sans"/>
              <a:cs typeface="Gill Sans"/>
            </a:endParaRPr>
          </a:p>
          <a:p>
            <a:pPr marL="84138" indent="-84138">
              <a:buFont typeface="Arial"/>
              <a:buChar char="•"/>
            </a:pPr>
            <a:r>
              <a:rPr lang="en-US" sz="1600" dirty="0" smtClean="0">
                <a:latin typeface="Gill Sans"/>
                <a:cs typeface="Gill Sans"/>
              </a:rPr>
              <a:t>Large branch to 4</a:t>
            </a:r>
            <a:r>
              <a:rPr lang="en-US" sz="1600" dirty="0" smtClean="0">
                <a:latin typeface="Lucida Grande"/>
                <a:ea typeface="Lucida Grande"/>
                <a:cs typeface="Lucida Grande"/>
              </a:rPr>
              <a:t>π</a:t>
            </a:r>
            <a:r>
              <a:rPr lang="en-US" sz="1600" dirty="0" smtClean="0">
                <a:latin typeface="Gill Sans"/>
                <a:cs typeface="Gill Sans"/>
              </a:rPr>
              <a:t> is indicative of </a:t>
            </a:r>
            <a:r>
              <a:rPr lang="en-US" sz="1600" dirty="0" err="1" smtClean="0">
                <a:latin typeface="Gill Sans"/>
                <a:cs typeface="Gill Sans"/>
              </a:rPr>
              <a:t>nn</a:t>
            </a:r>
            <a:r>
              <a:rPr lang="en-US" sz="1600" dirty="0" smtClean="0">
                <a:latin typeface="Gill Sans"/>
                <a:cs typeface="Gill Sans"/>
              </a:rPr>
              <a:t> nature</a:t>
            </a:r>
            <a:endParaRPr lang="en-US" sz="1600" dirty="0">
              <a:latin typeface="Gill Sans"/>
              <a:cs typeface="Gill Sans"/>
            </a:endParaRPr>
          </a:p>
        </p:txBody>
      </p:sp>
      <p:graphicFrame>
        <p:nvGraphicFramePr>
          <p:cNvPr id="7" name="Table 6"/>
          <p:cNvGraphicFramePr>
            <a:graphicFrameLocks noGrp="1"/>
          </p:cNvGraphicFramePr>
          <p:nvPr>
            <p:extLst>
              <p:ext uri="{D42A27DB-BD31-4B8C-83A1-F6EECF244321}">
                <p14:modId xmlns:p14="http://schemas.microsoft.com/office/powerpoint/2010/main" val="3397869394"/>
              </p:ext>
            </p:extLst>
          </p:nvPr>
        </p:nvGraphicFramePr>
        <p:xfrm>
          <a:off x="663412" y="2467878"/>
          <a:ext cx="2325386" cy="1813560"/>
        </p:xfrm>
        <a:graphic>
          <a:graphicData uri="http://schemas.openxmlformats.org/drawingml/2006/table">
            <a:tbl>
              <a:tblPr firstRow="1" bandRow="1">
                <a:tableStyleId>{2D5ABB26-0587-4C30-8999-92F81FD0307C}</a:tableStyleId>
              </a:tblPr>
              <a:tblGrid>
                <a:gridCol w="599284"/>
                <a:gridCol w="845720"/>
                <a:gridCol w="880382"/>
              </a:tblGrid>
              <a:tr h="235557">
                <a:tc>
                  <a:txBody>
                    <a:bodyPr/>
                    <a:lstStyle/>
                    <a:p>
                      <a:endParaRPr lang="en-US" sz="1100" b="1" i="1" dirty="0">
                        <a:solidFill>
                          <a:srgbClr val="CE0000"/>
                        </a:solidFill>
                      </a:endParaRPr>
                    </a:p>
                  </a:txBody>
                  <a:tcPr>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r>
                        <a:rPr lang="en-US" sz="1100" b="1" baseline="0" dirty="0" smtClean="0">
                          <a:solidFill>
                            <a:srgbClr val="008000"/>
                          </a:solidFill>
                        </a:rPr>
                        <a:t>f</a:t>
                      </a:r>
                      <a:r>
                        <a:rPr lang="en-US" sz="1100" b="1" baseline="-25000" dirty="0" smtClean="0">
                          <a:solidFill>
                            <a:srgbClr val="008000"/>
                          </a:solidFill>
                        </a:rPr>
                        <a:t>0</a:t>
                      </a:r>
                      <a:r>
                        <a:rPr lang="en-US" sz="1100" b="1" dirty="0" smtClean="0">
                          <a:solidFill>
                            <a:srgbClr val="008000"/>
                          </a:solidFill>
                        </a:rPr>
                        <a:t>(1370)</a:t>
                      </a:r>
                      <a:endParaRPr lang="en-US" sz="1100" b="1" dirty="0">
                        <a:solidFill>
                          <a:srgbClr val="008000"/>
                        </a:solidFill>
                      </a:endParaRPr>
                    </a:p>
                  </a:txBody>
                  <a:tcPr>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r>
                        <a:rPr lang="en-US" sz="1100" b="1" dirty="0" smtClean="0">
                          <a:solidFill>
                            <a:srgbClr val="008000"/>
                          </a:solidFill>
                        </a:rPr>
                        <a:t>f</a:t>
                      </a:r>
                      <a:r>
                        <a:rPr lang="en-US" sz="1100" b="1" baseline="-25000" dirty="0" smtClean="0">
                          <a:solidFill>
                            <a:srgbClr val="008000"/>
                          </a:solidFill>
                        </a:rPr>
                        <a:t>0</a:t>
                      </a:r>
                      <a:r>
                        <a:rPr lang="en-US" sz="1100" b="1" dirty="0" smtClean="0">
                          <a:solidFill>
                            <a:srgbClr val="008000"/>
                          </a:solidFill>
                        </a:rPr>
                        <a:t>(1500)</a:t>
                      </a:r>
                      <a:endParaRPr lang="en-US" sz="1100" b="1" dirty="0">
                        <a:solidFill>
                          <a:srgbClr val="008000"/>
                        </a:solidFill>
                      </a:endParaRPr>
                    </a:p>
                  </a:txBody>
                  <a:tcPr>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r>
              <a:tr h="235557">
                <a:tc>
                  <a:txBody>
                    <a:bodyPr/>
                    <a:lstStyle/>
                    <a:p>
                      <a:r>
                        <a:rPr lang="en-US" sz="1100" i="1" dirty="0" err="1" smtClean="0">
                          <a:solidFill>
                            <a:srgbClr val="CE0000"/>
                          </a:solidFill>
                          <a:latin typeface="Symbol" charset="2"/>
                          <a:cs typeface="Symbol" charset="2"/>
                        </a:rPr>
                        <a:t>G</a:t>
                      </a:r>
                      <a:r>
                        <a:rPr lang="en-US" sz="1100" i="1" baseline="-25000" dirty="0" err="1" smtClean="0">
                          <a:solidFill>
                            <a:srgbClr val="CE0000"/>
                          </a:solidFill>
                        </a:rPr>
                        <a:t>tot</a:t>
                      </a:r>
                      <a:endParaRPr lang="en-US" sz="1100" i="1" baseline="-25000" dirty="0">
                        <a:solidFill>
                          <a:srgbClr val="CE0000"/>
                        </a:solidFill>
                      </a:endParaRPr>
                    </a:p>
                  </a:txBody>
                  <a:tcPr>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r>
                        <a:rPr lang="en-US" sz="1100" dirty="0" smtClean="0"/>
                        <a:t>275±55</a:t>
                      </a:r>
                      <a:endParaRPr lang="en-US" sz="1100" dirty="0"/>
                    </a:p>
                  </a:txBody>
                  <a:tcPr>
                    <a:lnL w="19050"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tcPr>
                </a:tc>
                <a:tc>
                  <a:txBody>
                    <a:bodyPr/>
                    <a:lstStyle/>
                    <a:p>
                      <a:r>
                        <a:rPr lang="en-US" sz="1100" dirty="0" smtClean="0"/>
                        <a:t>130±30</a:t>
                      </a:r>
                      <a:endParaRPr lang="en-US" sz="1100" dirty="0"/>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tcPr>
                </a:tc>
              </a:tr>
              <a:tr h="23555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i="1" dirty="0" err="1" smtClean="0">
                          <a:solidFill>
                            <a:srgbClr val="CE0000"/>
                          </a:solidFill>
                          <a:latin typeface="Symbol" charset="2"/>
                          <a:cs typeface="Symbol" charset="2"/>
                        </a:rPr>
                        <a:t>G</a:t>
                      </a:r>
                      <a:r>
                        <a:rPr lang="en-US" sz="1100" i="1" baseline="-25000" dirty="0" err="1" smtClean="0">
                          <a:solidFill>
                            <a:srgbClr val="CE0000"/>
                          </a:solidFill>
                          <a:latin typeface="Symbol" charset="2"/>
                          <a:cs typeface="Symbol" charset="2"/>
                        </a:rPr>
                        <a:t>pp</a:t>
                      </a:r>
                      <a:endParaRPr lang="en-US" sz="1100" i="1" baseline="-25000" dirty="0" smtClean="0">
                        <a:solidFill>
                          <a:srgbClr val="CE0000"/>
                        </a:solidFill>
                        <a:latin typeface="Symbol" charset="2"/>
                        <a:cs typeface="Symbol" charset="2"/>
                      </a:endParaRPr>
                    </a:p>
                  </a:txBody>
                  <a:tcPr>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r>
                        <a:rPr lang="en-US" sz="1100" dirty="0" smtClean="0"/>
                        <a:t>21.7±9.9</a:t>
                      </a:r>
                      <a:endParaRPr lang="en-US" sz="1100" dirty="0"/>
                    </a:p>
                  </a:txBody>
                  <a:tcPr>
                    <a:lnL w="19050"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tcPr>
                </a:tc>
                <a:tc>
                  <a:txBody>
                    <a:bodyPr/>
                    <a:lstStyle/>
                    <a:p>
                      <a:r>
                        <a:rPr lang="en-US" sz="1100" dirty="0" smtClean="0"/>
                        <a:t>44.1±15.4</a:t>
                      </a:r>
                      <a:endParaRPr lang="en-US" sz="1100" dirty="0"/>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tcPr>
                </a:tc>
              </a:tr>
              <a:tr h="23555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i="1" dirty="0" err="1" smtClean="0">
                          <a:solidFill>
                            <a:srgbClr val="CE0000"/>
                          </a:solidFill>
                          <a:latin typeface="Symbol" charset="2"/>
                          <a:cs typeface="Symbol" charset="2"/>
                        </a:rPr>
                        <a:t>G</a:t>
                      </a:r>
                      <a:r>
                        <a:rPr lang="en-US" sz="1100" i="1" baseline="-25000" dirty="0" err="1" smtClean="0">
                          <a:solidFill>
                            <a:srgbClr val="CE0000"/>
                          </a:solidFill>
                          <a:latin typeface="Symbol" charset="2"/>
                          <a:cs typeface="Symbol" charset="2"/>
                        </a:rPr>
                        <a:t>hh</a:t>
                      </a:r>
                      <a:endParaRPr lang="en-US" sz="1100" i="1" baseline="-25000" dirty="0" smtClean="0">
                        <a:solidFill>
                          <a:srgbClr val="CE0000"/>
                        </a:solidFill>
                        <a:latin typeface="Symbol" charset="2"/>
                        <a:cs typeface="Symbol" charset="2"/>
                      </a:endParaRPr>
                    </a:p>
                  </a:txBody>
                  <a:tcPr>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r>
                        <a:rPr lang="en-US" sz="1100" dirty="0" smtClean="0"/>
                        <a:t>0.41±0.27</a:t>
                      </a:r>
                      <a:endParaRPr lang="en-US" sz="1100" dirty="0"/>
                    </a:p>
                  </a:txBody>
                  <a:tcPr>
                    <a:lnL w="19050"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tcPr>
                </a:tc>
                <a:tc>
                  <a:txBody>
                    <a:bodyPr/>
                    <a:lstStyle/>
                    <a:p>
                      <a:r>
                        <a:rPr lang="en-US" sz="1100" dirty="0" smtClean="0"/>
                        <a:t>3.4±1.2</a:t>
                      </a:r>
                      <a:endParaRPr lang="en-US" sz="1100" dirty="0"/>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tcPr>
                </a:tc>
              </a:tr>
              <a:tr h="23555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i="1" dirty="0" err="1" smtClean="0">
                          <a:solidFill>
                            <a:srgbClr val="CE0000"/>
                          </a:solidFill>
                          <a:latin typeface="Symbol" charset="2"/>
                          <a:cs typeface="Symbol" charset="2"/>
                        </a:rPr>
                        <a:t>G</a:t>
                      </a:r>
                      <a:r>
                        <a:rPr lang="en-US" sz="1100" i="1" baseline="-25000" dirty="0" err="1" smtClean="0">
                          <a:solidFill>
                            <a:srgbClr val="CE0000"/>
                          </a:solidFill>
                          <a:latin typeface="Symbol" charset="2"/>
                          <a:cs typeface="Symbol" charset="2"/>
                        </a:rPr>
                        <a:t>hh</a:t>
                      </a:r>
                      <a:r>
                        <a:rPr lang="en-US" sz="1100" i="1" baseline="-25000" dirty="0" smtClean="0">
                          <a:solidFill>
                            <a:srgbClr val="CE0000"/>
                          </a:solidFill>
                          <a:latin typeface="Symbol" charset="2"/>
                          <a:cs typeface="Symbol" charset="2"/>
                        </a:rPr>
                        <a:t>’</a:t>
                      </a:r>
                    </a:p>
                  </a:txBody>
                  <a:tcPr>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endParaRPr lang="en-US" sz="1100" dirty="0"/>
                    </a:p>
                  </a:txBody>
                  <a:tcPr>
                    <a:lnL w="19050"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tcPr>
                </a:tc>
                <a:tc>
                  <a:txBody>
                    <a:bodyPr/>
                    <a:lstStyle/>
                    <a:p>
                      <a:r>
                        <a:rPr lang="en-US" sz="1100" dirty="0" smtClean="0"/>
                        <a:t>2.9±1.0</a:t>
                      </a:r>
                      <a:endParaRPr lang="en-US" sz="1100" dirty="0"/>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tcPr>
                </a:tc>
              </a:tr>
              <a:tr h="23555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i="1" dirty="0" smtClean="0">
                          <a:solidFill>
                            <a:srgbClr val="CE0000"/>
                          </a:solidFill>
                          <a:latin typeface="Symbol" charset="2"/>
                          <a:cs typeface="Symbol" charset="2"/>
                        </a:rPr>
                        <a:t>G</a:t>
                      </a:r>
                      <a:r>
                        <a:rPr lang="en-US" sz="1100" i="1" baseline="-25000" dirty="0" smtClean="0">
                          <a:solidFill>
                            <a:srgbClr val="CE0000"/>
                          </a:solidFill>
                        </a:rPr>
                        <a:t>KK</a:t>
                      </a:r>
                    </a:p>
                  </a:txBody>
                  <a:tcPr>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r>
                        <a:rPr lang="en-US" sz="1100" dirty="0" smtClean="0"/>
                        <a:t>5.2-28.4</a:t>
                      </a:r>
                      <a:endParaRPr lang="en-US" sz="1100" dirty="0"/>
                    </a:p>
                  </a:txBody>
                  <a:tcPr>
                    <a:lnL w="19050"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tcPr>
                </a:tc>
                <a:tc>
                  <a:txBody>
                    <a:bodyPr/>
                    <a:lstStyle/>
                    <a:p>
                      <a:r>
                        <a:rPr lang="en-US" sz="1100" dirty="0" smtClean="0"/>
                        <a:t>8.1±2.8</a:t>
                      </a:r>
                      <a:endParaRPr lang="en-US" sz="1100" dirty="0"/>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tcPr>
                </a:tc>
              </a:tr>
              <a:tr h="23555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i="1" dirty="0" smtClean="0">
                          <a:solidFill>
                            <a:srgbClr val="CE0000"/>
                          </a:solidFill>
                          <a:latin typeface="Symbol" charset="2"/>
                          <a:cs typeface="Symbol" charset="2"/>
                        </a:rPr>
                        <a:t>G</a:t>
                      </a:r>
                      <a:r>
                        <a:rPr lang="en-US" sz="1100" i="1" baseline="-25000" dirty="0" smtClean="0">
                          <a:solidFill>
                            <a:srgbClr val="CE0000"/>
                          </a:solidFill>
                          <a:latin typeface="Symbol" charset="2"/>
                          <a:cs typeface="Symbol" charset="2"/>
                        </a:rPr>
                        <a:t>4p</a:t>
                      </a:r>
                      <a:r>
                        <a:rPr lang="en-US" sz="1100" i="1" baseline="0" dirty="0" smtClean="0">
                          <a:solidFill>
                            <a:srgbClr val="CE0000"/>
                          </a:solidFill>
                          <a:latin typeface="Symbol" charset="2"/>
                          <a:cs typeface="Symbol" charset="2"/>
                        </a:rPr>
                        <a:t>/</a:t>
                      </a:r>
                      <a:r>
                        <a:rPr lang="en-US" sz="1100" i="1" dirty="0" err="1" smtClean="0">
                          <a:solidFill>
                            <a:srgbClr val="CE0000"/>
                          </a:solidFill>
                          <a:latin typeface="Symbol" charset="2"/>
                          <a:cs typeface="Symbol" charset="2"/>
                        </a:rPr>
                        <a:t>G</a:t>
                      </a:r>
                      <a:r>
                        <a:rPr lang="en-US" sz="1100" i="1" baseline="-25000" dirty="0" err="1" smtClean="0">
                          <a:solidFill>
                            <a:srgbClr val="CE0000"/>
                          </a:solidFill>
                        </a:rPr>
                        <a:t>tot</a:t>
                      </a:r>
                      <a:endParaRPr lang="en-US" sz="1100" i="1" baseline="-25000" dirty="0" smtClean="0">
                        <a:solidFill>
                          <a:srgbClr val="CE0000"/>
                        </a:solidFill>
                      </a:endParaRPr>
                    </a:p>
                  </a:txBody>
                  <a:tcPr>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r>
                        <a:rPr lang="en-US" sz="1100" dirty="0" smtClean="0"/>
                        <a:t>0.80±0.05</a:t>
                      </a:r>
                      <a:endParaRPr lang="en-US" sz="1100" dirty="0"/>
                    </a:p>
                  </a:txBody>
                  <a:tcPr>
                    <a:lnL w="19050"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dirty="0" smtClean="0"/>
                        <a:t>0.76±0.08</a:t>
                      </a:r>
                    </a:p>
                  </a:txBody>
                  <a:tcPr>
                    <a:lnL w="9525" cap="flat" cmpd="sng" algn="ctr">
                      <a:solidFill>
                        <a:scrgbClr r="0" g="0" b="0"/>
                      </a:solidFill>
                      <a:prstDash val="solid"/>
                      <a:round/>
                      <a:headEnd type="none" w="med" len="med"/>
                      <a:tailEnd type="none" w="med" len="med"/>
                    </a:lnL>
                    <a:lnR w="9525" cap="flat" cmpd="sng" algn="ctr">
                      <a:solidFill>
                        <a:scrgbClr r="0" g="0" b="0"/>
                      </a:solidFill>
                      <a:prstDash val="solid"/>
                      <a:round/>
                      <a:headEnd type="none" w="med" len="med"/>
                      <a:tailEnd type="none" w="med" len="med"/>
                    </a:lnR>
                    <a:lnT w="9525" cap="flat" cmpd="sng" algn="ctr">
                      <a:solidFill>
                        <a:scrgbClr r="0" g="0" b="0"/>
                      </a:solidFill>
                      <a:prstDash val="solid"/>
                      <a:round/>
                      <a:headEnd type="none" w="med" len="med"/>
                      <a:tailEnd type="none" w="med" len="med"/>
                    </a:lnT>
                    <a:lnB w="9525" cap="flat" cmpd="sng" algn="ctr">
                      <a:solidFill>
                        <a:scrgbClr r="0" g="0" b="0"/>
                      </a:solidFill>
                      <a:prstDash val="solid"/>
                      <a:round/>
                      <a:headEnd type="none" w="med" len="med"/>
                      <a:tailEnd type="none" w="med" len="med"/>
                    </a:lnB>
                  </a:tcPr>
                </a:tc>
              </a:tr>
            </a:tbl>
          </a:graphicData>
        </a:graphic>
      </p:graphicFrame>
      <p:cxnSp>
        <p:nvCxnSpPr>
          <p:cNvPr id="8" name="Straight Connector 7"/>
          <p:cNvCxnSpPr/>
          <p:nvPr/>
        </p:nvCxnSpPr>
        <p:spPr>
          <a:xfrm flipH="1">
            <a:off x="600232" y="5443220"/>
            <a:ext cx="88644"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0364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940" y="61667"/>
            <a:ext cx="8229600" cy="1143000"/>
          </a:xfrm>
        </p:spPr>
        <p:txBody>
          <a:bodyPr>
            <a:normAutofit/>
          </a:bodyPr>
          <a:lstStyle/>
          <a:p>
            <a:pPr algn="r"/>
            <a:r>
              <a:rPr lang="en-US" sz="5400" dirty="0" smtClean="0">
                <a:solidFill>
                  <a:srgbClr val="FF0000"/>
                </a:solidFill>
                <a:effectLst>
                  <a:reflection blurRad="6350" stA="50000" endA="300" endPos="50000" dist="29997" dir="5400000" sy="-100000" algn="bl" rotWithShape="0"/>
                </a:effectLst>
              </a:rPr>
              <a:t>Experimental Evidence</a:t>
            </a:r>
            <a:endParaRPr lang="en-US" sz="5400" dirty="0">
              <a:solidFill>
                <a:srgbClr val="FF0000"/>
              </a:solidFill>
              <a:effectLst>
                <a:reflection blurRad="6350" stA="50000" endA="300" endPos="50000" dist="29997" dir="5400000" sy="-100000" algn="bl" rotWithShape="0"/>
              </a:effectLst>
            </a:endParaRPr>
          </a:p>
        </p:txBody>
      </p:sp>
      <p:pic>
        <p:nvPicPr>
          <p:cNvPr id="9" name="Picture 8"/>
          <p:cNvPicPr>
            <a:picLocks noChangeAspect="1"/>
          </p:cNvPicPr>
          <p:nvPr/>
        </p:nvPicPr>
        <p:blipFill>
          <a:blip r:embed="rId3"/>
          <a:stretch>
            <a:fillRect/>
          </a:stretch>
        </p:blipFill>
        <p:spPr>
          <a:xfrm>
            <a:off x="868072" y="3011676"/>
            <a:ext cx="7992046" cy="3553025"/>
          </a:xfrm>
          <a:prstGeom prst="rect">
            <a:avLst/>
          </a:prstGeom>
        </p:spPr>
      </p:pic>
      <p:sp>
        <p:nvSpPr>
          <p:cNvPr id="10" name="TextBox 9"/>
          <p:cNvSpPr txBox="1"/>
          <p:nvPr/>
        </p:nvSpPr>
        <p:spPr>
          <a:xfrm>
            <a:off x="474252" y="1328821"/>
            <a:ext cx="8385865" cy="1723549"/>
          </a:xfrm>
          <a:prstGeom prst="rect">
            <a:avLst/>
          </a:prstGeom>
          <a:noFill/>
        </p:spPr>
        <p:txBody>
          <a:bodyPr wrap="square" rtlCol="0">
            <a:spAutoFit/>
          </a:bodyPr>
          <a:lstStyle/>
          <a:p>
            <a:pPr>
              <a:spcAft>
                <a:spcPts val="600"/>
              </a:spcAft>
            </a:pPr>
            <a:r>
              <a:rPr lang="en-US" sz="1600" dirty="0">
                <a:latin typeface="Gill Sans"/>
                <a:cs typeface="Gill Sans"/>
              </a:rPr>
              <a:t>T</a:t>
            </a:r>
            <a:r>
              <a:rPr lang="en-US" sz="1600" dirty="0" smtClean="0">
                <a:latin typeface="Gill Sans"/>
                <a:cs typeface="Gill Sans"/>
              </a:rPr>
              <a:t>he f</a:t>
            </a:r>
            <a:r>
              <a:rPr lang="en-US" sz="1600" baseline="-25000" dirty="0" smtClean="0">
                <a:latin typeface="Gill Sans"/>
                <a:cs typeface="Gill Sans"/>
              </a:rPr>
              <a:t>0</a:t>
            </a:r>
            <a:r>
              <a:rPr lang="en-US" sz="1600" dirty="0" smtClean="0">
                <a:latin typeface="Gill Sans"/>
                <a:cs typeface="Gill Sans"/>
              </a:rPr>
              <a:t>(1370) and f</a:t>
            </a:r>
            <a:r>
              <a:rPr lang="en-US" sz="1600" baseline="-25000" dirty="0" smtClean="0">
                <a:latin typeface="Gill Sans"/>
                <a:cs typeface="Gill Sans"/>
              </a:rPr>
              <a:t>0</a:t>
            </a:r>
            <a:r>
              <a:rPr lang="en-US" sz="1600" dirty="0" smtClean="0">
                <a:latin typeface="Gill Sans"/>
                <a:cs typeface="Gill Sans"/>
              </a:rPr>
              <a:t>(1500) have also been observed by the </a:t>
            </a:r>
            <a:r>
              <a:rPr lang="en-US" sz="1600" b="1" dirty="0" smtClean="0">
                <a:latin typeface="Gill Sans"/>
                <a:cs typeface="Gill Sans"/>
              </a:rPr>
              <a:t>WA102 Collaboration</a:t>
            </a:r>
            <a:r>
              <a:rPr lang="en-US" sz="1600" dirty="0" smtClean="0">
                <a:latin typeface="Gill Sans"/>
                <a:cs typeface="Gill Sans"/>
              </a:rPr>
              <a:t> in central production at 450 </a:t>
            </a:r>
            <a:r>
              <a:rPr lang="en-US" sz="1600" dirty="0" err="1" smtClean="0">
                <a:latin typeface="Gill Sans"/>
                <a:cs typeface="Gill Sans"/>
              </a:rPr>
              <a:t>GeV</a:t>
            </a:r>
            <a:r>
              <a:rPr lang="en-US" sz="1600" dirty="0" smtClean="0">
                <a:latin typeface="Gill Sans"/>
                <a:cs typeface="Gill Sans"/>
              </a:rPr>
              <a:t>. They also observed a signal for the</a:t>
            </a:r>
            <a:r>
              <a:rPr lang="en-US" sz="1600" b="1" dirty="0" smtClean="0">
                <a:solidFill>
                  <a:srgbClr val="CE0000"/>
                </a:solidFill>
                <a:latin typeface="Gill Sans"/>
                <a:cs typeface="Gill Sans"/>
              </a:rPr>
              <a:t> f</a:t>
            </a:r>
            <a:r>
              <a:rPr lang="en-US" sz="1600" b="1" baseline="-25000" dirty="0" smtClean="0">
                <a:solidFill>
                  <a:srgbClr val="CE0000"/>
                </a:solidFill>
                <a:latin typeface="Gill Sans"/>
                <a:cs typeface="Gill Sans"/>
              </a:rPr>
              <a:t>0</a:t>
            </a:r>
            <a:r>
              <a:rPr lang="en-US" sz="1600" b="1" dirty="0" smtClean="0">
                <a:solidFill>
                  <a:srgbClr val="CE0000"/>
                </a:solidFill>
                <a:latin typeface="Gill Sans"/>
                <a:cs typeface="Gill Sans"/>
              </a:rPr>
              <a:t>(1710)</a:t>
            </a:r>
            <a:r>
              <a:rPr lang="en-US" sz="1600" dirty="0" smtClean="0">
                <a:latin typeface="Gill Sans"/>
                <a:cs typeface="Gill Sans"/>
              </a:rPr>
              <a:t>, previously seen by Crystal-Ball at SLAC in </a:t>
            </a:r>
            <a:r>
              <a:rPr lang="en-US" sz="1600" dirty="0" err="1" smtClean="0">
                <a:latin typeface="Gill Sans"/>
                <a:cs typeface="Gill Sans"/>
              </a:rPr>
              <a:t>radiative</a:t>
            </a:r>
            <a:r>
              <a:rPr lang="en-US" sz="1600" dirty="0" smtClean="0">
                <a:latin typeface="Gill Sans"/>
                <a:cs typeface="Gill Sans"/>
              </a:rPr>
              <a:t> J/y decays.</a:t>
            </a:r>
            <a:endParaRPr lang="en-US" sz="1600" dirty="0">
              <a:latin typeface="Gill Sans"/>
              <a:cs typeface="Gill Sans"/>
            </a:endParaRPr>
          </a:p>
          <a:p>
            <a:pPr>
              <a:spcAft>
                <a:spcPts val="600"/>
              </a:spcAft>
            </a:pPr>
            <a:r>
              <a:rPr lang="en-US" sz="1600" dirty="0" smtClean="0">
                <a:latin typeface="Gill Sans"/>
                <a:cs typeface="Gill Sans"/>
              </a:rPr>
              <a:t>A coupled analysis of </a:t>
            </a:r>
            <a:r>
              <a:rPr lang="en-US" sz="1600" dirty="0" smtClean="0">
                <a:latin typeface="Lucida Grande"/>
                <a:ea typeface="Lucida Grande"/>
                <a:cs typeface="Lucida Grande"/>
              </a:rPr>
              <a:t>ππ</a:t>
            </a:r>
            <a:r>
              <a:rPr lang="en-US" sz="1600" dirty="0" smtClean="0">
                <a:latin typeface="Gill Sans"/>
                <a:cs typeface="Gill Sans"/>
              </a:rPr>
              <a:t> and KK final states indicated the dominance of the KK decay mode, suggestive of an </a:t>
            </a:r>
            <a:r>
              <a:rPr lang="en-US" sz="1600" dirty="0" err="1" smtClean="0">
                <a:latin typeface="Gill Sans"/>
                <a:cs typeface="Gill Sans"/>
              </a:rPr>
              <a:t>ss</a:t>
            </a:r>
            <a:r>
              <a:rPr lang="en-US" sz="1600" dirty="0" smtClean="0">
                <a:latin typeface="Gill Sans"/>
                <a:cs typeface="Gill Sans"/>
              </a:rPr>
              <a:t> nature</a:t>
            </a:r>
          </a:p>
          <a:p>
            <a:pPr>
              <a:spcAft>
                <a:spcPts val="600"/>
              </a:spcAft>
            </a:pPr>
            <a:r>
              <a:rPr lang="en-US" sz="1600" dirty="0" smtClean="0">
                <a:latin typeface="Gill Sans"/>
                <a:cs typeface="Gill Sans"/>
              </a:rPr>
              <a:t>No signal was observed by Crystal Barrel</a:t>
            </a:r>
            <a:endParaRPr lang="en-US" sz="1600" dirty="0">
              <a:latin typeface="Gill Sans"/>
              <a:cs typeface="Gill Sans"/>
            </a:endParaRPr>
          </a:p>
        </p:txBody>
      </p:sp>
      <p:cxnSp>
        <p:nvCxnSpPr>
          <p:cNvPr id="11" name="Straight Arrow Connector 10"/>
          <p:cNvCxnSpPr/>
          <p:nvPr/>
        </p:nvCxnSpPr>
        <p:spPr>
          <a:xfrm>
            <a:off x="2411604" y="3515747"/>
            <a:ext cx="0" cy="69458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51728" y="3515747"/>
            <a:ext cx="908192" cy="523220"/>
          </a:xfrm>
          <a:prstGeom prst="rect">
            <a:avLst/>
          </a:prstGeom>
          <a:noFill/>
        </p:spPr>
        <p:txBody>
          <a:bodyPr wrap="none" rtlCol="0">
            <a:spAutoFit/>
          </a:bodyPr>
          <a:lstStyle/>
          <a:p>
            <a:r>
              <a:rPr lang="en-US" sz="2800" b="1" dirty="0" smtClean="0">
                <a:solidFill>
                  <a:srgbClr val="FF0000"/>
                </a:solidFill>
                <a:latin typeface="Bradley Hand ITC TT-Bold"/>
                <a:cs typeface="Bradley Hand ITC TT-Bold"/>
              </a:rPr>
              <a:t>L=0</a:t>
            </a:r>
            <a:endParaRPr lang="en-US" sz="2800" b="1" baseline="30000" dirty="0">
              <a:solidFill>
                <a:srgbClr val="FF0000"/>
              </a:solidFill>
              <a:latin typeface="Bradley Hand ITC TT-Bold"/>
              <a:cs typeface="Bradley Hand ITC TT-Bold"/>
            </a:endParaRPr>
          </a:p>
        </p:txBody>
      </p:sp>
      <p:sp>
        <p:nvSpPr>
          <p:cNvPr id="13" name="TextBox 12"/>
          <p:cNvSpPr txBox="1"/>
          <p:nvPr/>
        </p:nvSpPr>
        <p:spPr>
          <a:xfrm>
            <a:off x="307558" y="5163123"/>
            <a:ext cx="954107" cy="523220"/>
          </a:xfrm>
          <a:prstGeom prst="rect">
            <a:avLst/>
          </a:prstGeom>
          <a:noFill/>
        </p:spPr>
        <p:txBody>
          <a:bodyPr wrap="none" rtlCol="0">
            <a:spAutoFit/>
          </a:bodyPr>
          <a:lstStyle/>
          <a:p>
            <a:r>
              <a:rPr lang="en-US" sz="2800" b="1" dirty="0" smtClean="0">
                <a:solidFill>
                  <a:srgbClr val="008000"/>
                </a:solidFill>
                <a:latin typeface="Bradley Hand ITC TT-Bold"/>
                <a:cs typeface="Bradley Hand ITC TT-Bold"/>
              </a:rPr>
              <a:t>L=2</a:t>
            </a:r>
            <a:endParaRPr lang="en-US" sz="2800" b="1" baseline="30000" dirty="0">
              <a:solidFill>
                <a:srgbClr val="008000"/>
              </a:solidFill>
              <a:latin typeface="Bradley Hand ITC TT-Bold"/>
              <a:cs typeface="Bradley Hand ITC TT-Bold"/>
            </a:endParaRPr>
          </a:p>
        </p:txBody>
      </p:sp>
      <p:cxnSp>
        <p:nvCxnSpPr>
          <p:cNvPr id="14" name="Straight Connector 13"/>
          <p:cNvCxnSpPr/>
          <p:nvPr/>
        </p:nvCxnSpPr>
        <p:spPr>
          <a:xfrm>
            <a:off x="2766725" y="2354905"/>
            <a:ext cx="11906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38855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940" y="107564"/>
            <a:ext cx="8229600" cy="1143000"/>
          </a:xfrm>
        </p:spPr>
        <p:txBody>
          <a:bodyPr>
            <a:normAutofit/>
          </a:bodyPr>
          <a:lstStyle/>
          <a:p>
            <a:pPr algn="r"/>
            <a:r>
              <a:rPr lang="en-US" sz="5400" dirty="0" smtClean="0">
                <a:solidFill>
                  <a:srgbClr val="FF0000"/>
                </a:solidFill>
                <a:effectLst>
                  <a:reflection blurRad="6350" stA="50000" endA="300" endPos="50000" dist="29997" dir="5400000" sy="-100000" algn="bl" rotWithShape="0"/>
                </a:effectLst>
              </a:rPr>
              <a:t>Experimental Evidence</a:t>
            </a:r>
            <a:endParaRPr lang="en-US" sz="5400" dirty="0">
              <a:solidFill>
                <a:srgbClr val="FF0000"/>
              </a:solidFill>
              <a:effectLst>
                <a:reflection blurRad="6350" stA="50000" endA="300" endPos="50000" dist="29997" dir="5400000" sy="-100000" algn="bl" rotWithShape="0"/>
              </a:effectLst>
            </a:endParaRPr>
          </a:p>
        </p:txBody>
      </p:sp>
      <p:graphicFrame>
        <p:nvGraphicFramePr>
          <p:cNvPr id="15" name="Object 6"/>
          <p:cNvGraphicFramePr>
            <a:graphicFrameLocks noChangeAspect="1"/>
          </p:cNvGraphicFramePr>
          <p:nvPr>
            <p:extLst>
              <p:ext uri="{D42A27DB-BD31-4B8C-83A1-F6EECF244321}">
                <p14:modId xmlns:p14="http://schemas.microsoft.com/office/powerpoint/2010/main" val="684681580"/>
              </p:ext>
            </p:extLst>
          </p:nvPr>
        </p:nvGraphicFramePr>
        <p:xfrm>
          <a:off x="6208281" y="1656762"/>
          <a:ext cx="2217438" cy="1527242"/>
        </p:xfrm>
        <a:graphic>
          <a:graphicData uri="http://schemas.openxmlformats.org/presentationml/2006/ole">
            <mc:AlternateContent xmlns:mc="http://schemas.openxmlformats.org/markup-compatibility/2006">
              <mc:Choice xmlns:v="urn:schemas-microsoft-com:vml" Requires="v">
                <p:oleObj spid="_x0000_s22665" name="Equation" r:id="rId4" imgW="1917700" imgH="1320800" progId="Equation.3">
                  <p:embed/>
                </p:oleObj>
              </mc:Choice>
              <mc:Fallback>
                <p:oleObj name="Equation" r:id="rId4" imgW="1917700" imgH="1320800" progId="Equation.3">
                  <p:embed/>
                  <p:pic>
                    <p:nvPicPr>
                      <p:cNvPr id="0" name=""/>
                      <p:cNvPicPr>
                        <a:picLocks noChangeAspect="1" noChangeArrowheads="1"/>
                      </p:cNvPicPr>
                      <p:nvPr/>
                    </p:nvPicPr>
                    <p:blipFill>
                      <a:blip r:embed="rId5"/>
                      <a:srcRect/>
                      <a:stretch>
                        <a:fillRect/>
                      </a:stretch>
                    </p:blipFill>
                    <p:spPr bwMode="auto">
                      <a:xfrm>
                        <a:off x="6208281" y="1656762"/>
                        <a:ext cx="2217438" cy="1527242"/>
                      </a:xfrm>
                      <a:prstGeom prst="rect">
                        <a:avLst/>
                      </a:prstGeom>
                      <a:noFill/>
                      <a:ln>
                        <a:noFill/>
                      </a:ln>
                      <a:effectLst/>
                      <a:extLst/>
                    </p:spPr>
                  </p:pic>
                </p:oleObj>
              </mc:Fallback>
            </mc:AlternateContent>
          </a:graphicData>
        </a:graphic>
      </p:graphicFrame>
      <p:sp>
        <p:nvSpPr>
          <p:cNvPr id="3" name="TextBox 2"/>
          <p:cNvSpPr txBox="1"/>
          <p:nvPr/>
        </p:nvSpPr>
        <p:spPr>
          <a:xfrm>
            <a:off x="514941" y="1554463"/>
            <a:ext cx="5401652" cy="4955204"/>
          </a:xfrm>
          <a:prstGeom prst="rect">
            <a:avLst/>
          </a:prstGeom>
          <a:noFill/>
        </p:spPr>
        <p:txBody>
          <a:bodyPr wrap="square" rtlCol="0">
            <a:spAutoFit/>
          </a:bodyPr>
          <a:lstStyle/>
          <a:p>
            <a:r>
              <a:rPr lang="en-US" b="1" dirty="0" smtClean="0">
                <a:solidFill>
                  <a:srgbClr val="008000"/>
                </a:solidFill>
                <a:latin typeface="Gill Sans"/>
                <a:cs typeface="Gill Sans"/>
              </a:rPr>
              <a:t>Central production at CERN WA102</a:t>
            </a:r>
          </a:p>
          <a:p>
            <a:pPr>
              <a:spcAft>
                <a:spcPts val="600"/>
              </a:spcAft>
            </a:pPr>
            <a:r>
              <a:rPr lang="en-US" dirty="0" smtClean="0">
                <a:latin typeface="Gill Sans"/>
                <a:cs typeface="Gill Sans"/>
              </a:rPr>
              <a:t>Confirmation of the </a:t>
            </a:r>
            <a:r>
              <a:rPr lang="en-US" dirty="0">
                <a:latin typeface="Gill Sans"/>
                <a:cs typeface="Gill Sans"/>
              </a:rPr>
              <a:t>f</a:t>
            </a:r>
            <a:r>
              <a:rPr lang="en-US" baseline="-25000" dirty="0">
                <a:latin typeface="Gill Sans"/>
                <a:cs typeface="Gill Sans"/>
              </a:rPr>
              <a:t>0</a:t>
            </a:r>
            <a:r>
              <a:rPr lang="en-US" dirty="0">
                <a:latin typeface="Gill Sans"/>
                <a:cs typeface="Gill Sans"/>
              </a:rPr>
              <a:t>(1370) and f</a:t>
            </a:r>
            <a:r>
              <a:rPr lang="en-US" baseline="-25000" dirty="0">
                <a:latin typeface="Gill Sans"/>
                <a:cs typeface="Gill Sans"/>
              </a:rPr>
              <a:t>0</a:t>
            </a:r>
            <a:r>
              <a:rPr lang="en-US" dirty="0">
                <a:latin typeface="Gill Sans"/>
                <a:cs typeface="Gill Sans"/>
              </a:rPr>
              <a:t>(1500) </a:t>
            </a:r>
            <a:r>
              <a:rPr lang="en-US" dirty="0" smtClean="0">
                <a:latin typeface="Gill Sans"/>
                <a:cs typeface="Gill Sans"/>
              </a:rPr>
              <a:t>and evidence for </a:t>
            </a:r>
            <a:r>
              <a:rPr lang="en-US" dirty="0">
                <a:latin typeface="Gill Sans"/>
                <a:cs typeface="Gill Sans"/>
              </a:rPr>
              <a:t>the</a:t>
            </a:r>
            <a:r>
              <a:rPr lang="en-US" b="1" dirty="0">
                <a:solidFill>
                  <a:srgbClr val="CE0000"/>
                </a:solidFill>
                <a:latin typeface="Gill Sans"/>
                <a:cs typeface="Gill Sans"/>
              </a:rPr>
              <a:t> </a:t>
            </a:r>
            <a:r>
              <a:rPr lang="en-US" b="1" dirty="0">
                <a:latin typeface="Gill Sans"/>
                <a:cs typeface="Gill Sans"/>
              </a:rPr>
              <a:t>f</a:t>
            </a:r>
            <a:r>
              <a:rPr lang="en-US" b="1" baseline="-25000" dirty="0">
                <a:latin typeface="Gill Sans"/>
                <a:cs typeface="Gill Sans"/>
              </a:rPr>
              <a:t>0</a:t>
            </a:r>
            <a:r>
              <a:rPr lang="en-US" b="1" dirty="0">
                <a:latin typeface="Gill Sans"/>
                <a:cs typeface="Gill Sans"/>
              </a:rPr>
              <a:t>(1710)</a:t>
            </a:r>
            <a:r>
              <a:rPr lang="en-US" dirty="0">
                <a:latin typeface="Gill Sans"/>
                <a:cs typeface="Gill Sans"/>
              </a:rPr>
              <a:t>, previously seen by Crystal-Ball at SLAC in </a:t>
            </a:r>
            <a:r>
              <a:rPr lang="en-US" dirty="0" err="1">
                <a:latin typeface="Gill Sans"/>
                <a:cs typeface="Gill Sans"/>
              </a:rPr>
              <a:t>radiative</a:t>
            </a:r>
            <a:r>
              <a:rPr lang="en-US" dirty="0">
                <a:latin typeface="Gill Sans"/>
                <a:cs typeface="Gill Sans"/>
              </a:rPr>
              <a:t> J/y decays.</a:t>
            </a:r>
          </a:p>
          <a:p>
            <a:pPr>
              <a:spcAft>
                <a:spcPts val="600"/>
              </a:spcAft>
            </a:pPr>
            <a:r>
              <a:rPr lang="en-US" dirty="0">
                <a:latin typeface="Gill Sans"/>
                <a:cs typeface="Gill Sans"/>
              </a:rPr>
              <a:t>A coupled analysis of </a:t>
            </a:r>
            <a:r>
              <a:rPr lang="en-US" dirty="0">
                <a:latin typeface="Gill Sans"/>
                <a:ea typeface="Lucida Grande"/>
                <a:cs typeface="Gill Sans"/>
              </a:rPr>
              <a:t>ππ</a:t>
            </a:r>
            <a:r>
              <a:rPr lang="en-US" dirty="0">
                <a:latin typeface="Gill Sans"/>
                <a:cs typeface="Gill Sans"/>
              </a:rPr>
              <a:t> and KK final states indicated the dominance of the KK decay mode, suggestive of an </a:t>
            </a:r>
            <a:r>
              <a:rPr lang="en-US" dirty="0" err="1">
                <a:latin typeface="Gill Sans"/>
                <a:cs typeface="Gill Sans"/>
              </a:rPr>
              <a:t>ss</a:t>
            </a:r>
            <a:r>
              <a:rPr lang="en-US" dirty="0">
                <a:latin typeface="Gill Sans"/>
                <a:cs typeface="Gill Sans"/>
              </a:rPr>
              <a:t> nature</a:t>
            </a:r>
          </a:p>
          <a:p>
            <a:endParaRPr lang="en-US" b="1" dirty="0" smtClean="0">
              <a:solidFill>
                <a:srgbClr val="008000"/>
              </a:solidFill>
              <a:latin typeface="Gill Sans"/>
              <a:cs typeface="Gill Sans"/>
            </a:endParaRPr>
          </a:p>
          <a:p>
            <a:r>
              <a:rPr lang="en-US" b="1" dirty="0" smtClean="0">
                <a:solidFill>
                  <a:srgbClr val="008000"/>
                </a:solidFill>
                <a:latin typeface="Gill Sans"/>
                <a:cs typeface="Gill Sans"/>
              </a:rPr>
              <a:t>J/</a:t>
            </a:r>
            <a:r>
              <a:rPr lang="en-US" b="1" dirty="0" err="1" smtClean="0">
                <a:solidFill>
                  <a:srgbClr val="008000"/>
                </a:solidFill>
                <a:latin typeface="Gill Sans"/>
                <a:ea typeface="Lucida Grande"/>
                <a:cs typeface="Gill Sans"/>
              </a:rPr>
              <a:t>Ψ</a:t>
            </a:r>
            <a:r>
              <a:rPr lang="en-US" b="1" dirty="0">
                <a:solidFill>
                  <a:srgbClr val="008000"/>
                </a:solidFill>
                <a:latin typeface="Gill Sans"/>
                <a:cs typeface="Gill Sans"/>
              </a:rPr>
              <a:t> </a:t>
            </a:r>
            <a:r>
              <a:rPr lang="en-US" b="1" dirty="0" smtClean="0">
                <a:solidFill>
                  <a:srgbClr val="008000"/>
                </a:solidFill>
                <a:latin typeface="Gill Sans"/>
                <a:cs typeface="Gill Sans"/>
              </a:rPr>
              <a:t>decays at BES</a:t>
            </a:r>
          </a:p>
          <a:p>
            <a:r>
              <a:rPr lang="en-US" dirty="0">
                <a:latin typeface="Gill Sans"/>
                <a:cs typeface="Gill Sans"/>
              </a:rPr>
              <a:t>Evidence for the f</a:t>
            </a:r>
            <a:r>
              <a:rPr lang="en-US" baseline="-25000" dirty="0">
                <a:latin typeface="Gill Sans"/>
                <a:cs typeface="Gill Sans"/>
              </a:rPr>
              <a:t>0</a:t>
            </a:r>
            <a:r>
              <a:rPr lang="en-US" dirty="0">
                <a:latin typeface="Gill Sans"/>
                <a:cs typeface="Gill Sans"/>
              </a:rPr>
              <a:t>(1500), f</a:t>
            </a:r>
            <a:r>
              <a:rPr lang="en-US" baseline="-25000" dirty="0">
                <a:latin typeface="Gill Sans"/>
                <a:cs typeface="Gill Sans"/>
              </a:rPr>
              <a:t>0</a:t>
            </a:r>
            <a:r>
              <a:rPr lang="en-US" dirty="0">
                <a:latin typeface="Gill Sans"/>
                <a:cs typeface="Gill Sans"/>
              </a:rPr>
              <a:t>(1710) and f</a:t>
            </a:r>
            <a:r>
              <a:rPr lang="en-US" baseline="-25000" dirty="0">
                <a:latin typeface="Gill Sans"/>
                <a:cs typeface="Gill Sans"/>
              </a:rPr>
              <a:t>0</a:t>
            </a:r>
            <a:r>
              <a:rPr lang="en-US" dirty="0">
                <a:latin typeface="Gill Sans"/>
                <a:cs typeface="Gill Sans"/>
              </a:rPr>
              <a:t>(2000</a:t>
            </a:r>
            <a:r>
              <a:rPr lang="en-US" dirty="0" smtClean="0">
                <a:latin typeface="Gill Sans"/>
                <a:cs typeface="Gill Sans"/>
              </a:rPr>
              <a:t>)</a:t>
            </a:r>
            <a:endParaRPr lang="en-US" b="1" dirty="0">
              <a:latin typeface="Gill Sans"/>
              <a:cs typeface="Gill Sans"/>
            </a:endParaRPr>
          </a:p>
          <a:p>
            <a:endParaRPr lang="en-US" dirty="0">
              <a:latin typeface="Gill Sans"/>
              <a:cs typeface="Gill Sans"/>
            </a:endParaRPr>
          </a:p>
          <a:p>
            <a:r>
              <a:rPr lang="en-US" dirty="0">
                <a:latin typeface="Gill Sans"/>
                <a:cs typeface="Gill Sans"/>
              </a:rPr>
              <a:t>Study of</a:t>
            </a:r>
            <a:r>
              <a:rPr lang="en-US" dirty="0">
                <a:latin typeface="+mj-lt"/>
                <a:cs typeface="Gill Sans"/>
              </a:rPr>
              <a:t> J/</a:t>
            </a:r>
            <a:r>
              <a:rPr lang="en-US" dirty="0" err="1">
                <a:latin typeface="+mj-lt"/>
                <a:cs typeface="Gill Sans"/>
              </a:rPr>
              <a:t>ψ</a:t>
            </a:r>
            <a:r>
              <a:rPr lang="en-US" dirty="0">
                <a:latin typeface="+mj-lt"/>
                <a:cs typeface="Gill Sans"/>
              </a:rPr>
              <a:t> → </a:t>
            </a:r>
            <a:r>
              <a:rPr lang="en-US" dirty="0" err="1">
                <a:latin typeface="+mj-lt"/>
                <a:cs typeface="Gill Sans"/>
              </a:rPr>
              <a:t>ωX</a:t>
            </a:r>
            <a:r>
              <a:rPr lang="en-US" dirty="0">
                <a:latin typeface="Gill Sans"/>
                <a:cs typeface="Gill Sans"/>
              </a:rPr>
              <a:t> </a:t>
            </a:r>
            <a:r>
              <a:rPr lang="en-US" dirty="0" smtClean="0">
                <a:latin typeface="Gill Sans"/>
                <a:cs typeface="Gill Sans"/>
              </a:rPr>
              <a:t>and</a:t>
            </a:r>
            <a:r>
              <a:rPr lang="en-US" dirty="0" smtClean="0">
                <a:latin typeface="+mj-lt"/>
                <a:cs typeface="Gill Sans"/>
              </a:rPr>
              <a:t> </a:t>
            </a:r>
            <a:r>
              <a:rPr lang="en-US" dirty="0">
                <a:latin typeface="+mj-lt"/>
                <a:cs typeface="Gill Sans"/>
              </a:rPr>
              <a:t>J/</a:t>
            </a:r>
            <a:r>
              <a:rPr lang="en-US" dirty="0" err="1">
                <a:latin typeface="+mj-lt"/>
                <a:cs typeface="Gill Sans"/>
              </a:rPr>
              <a:t>ψ→φX</a:t>
            </a:r>
            <a:r>
              <a:rPr lang="en-US" dirty="0">
                <a:latin typeface="+mj-lt"/>
                <a:cs typeface="Gill Sans"/>
              </a:rPr>
              <a:t> </a:t>
            </a:r>
            <a:r>
              <a:rPr lang="en-US" dirty="0">
                <a:latin typeface="Gill Sans"/>
                <a:cs typeface="Gill Sans"/>
              </a:rPr>
              <a:t>(flavor tagging reactions</a:t>
            </a:r>
            <a:r>
              <a:rPr lang="en-US" dirty="0" smtClean="0">
                <a:latin typeface="Gill Sans"/>
                <a:cs typeface="Gill Sans"/>
              </a:rPr>
              <a:t>): </a:t>
            </a:r>
          </a:p>
          <a:p>
            <a:pPr marL="176213" indent="-176213">
              <a:buClr>
                <a:srgbClr val="008000"/>
              </a:buClr>
              <a:buFont typeface="Wingdings" charset="2"/>
              <a:buChar char="§"/>
            </a:pPr>
            <a:r>
              <a:rPr lang="en-US" dirty="0" smtClean="0">
                <a:solidFill>
                  <a:srgbClr val="000000"/>
                </a:solidFill>
                <a:latin typeface="Gill Sans"/>
                <a:cs typeface="Gill Sans"/>
              </a:rPr>
              <a:t>A possible signal for the f</a:t>
            </a:r>
            <a:r>
              <a:rPr lang="en-US" baseline="-25000" dirty="0" smtClean="0">
                <a:solidFill>
                  <a:srgbClr val="000000"/>
                </a:solidFill>
                <a:latin typeface="Gill Sans"/>
                <a:cs typeface="Gill Sans"/>
              </a:rPr>
              <a:t>0</a:t>
            </a:r>
            <a:r>
              <a:rPr lang="en-US" dirty="0" smtClean="0">
                <a:solidFill>
                  <a:srgbClr val="000000"/>
                </a:solidFill>
                <a:latin typeface="Gill Sans"/>
                <a:cs typeface="Gill Sans"/>
              </a:rPr>
              <a:t>(1710) is seen in</a:t>
            </a:r>
            <a:r>
              <a:rPr lang="en-US" dirty="0" smtClean="0">
                <a:solidFill>
                  <a:srgbClr val="000000"/>
                </a:solidFill>
                <a:latin typeface="+mj-lt"/>
                <a:cs typeface="Gill Sans"/>
              </a:rPr>
              <a:t> </a:t>
            </a:r>
            <a:r>
              <a:rPr lang="en-US" dirty="0" err="1" smtClean="0">
                <a:solidFill>
                  <a:srgbClr val="000000"/>
                </a:solidFill>
                <a:latin typeface="+mj-lt"/>
                <a:cs typeface="Gill Sans"/>
              </a:rPr>
              <a:t>ωKK</a:t>
            </a:r>
            <a:r>
              <a:rPr lang="en-US" dirty="0" smtClean="0">
                <a:solidFill>
                  <a:srgbClr val="000000"/>
                </a:solidFill>
                <a:latin typeface="Gill Sans"/>
                <a:cs typeface="Gill Sans"/>
              </a:rPr>
              <a:t> and not in </a:t>
            </a:r>
            <a:r>
              <a:rPr lang="en-US" dirty="0" err="1" smtClean="0">
                <a:solidFill>
                  <a:srgbClr val="000000"/>
                </a:solidFill>
                <a:latin typeface="+mj-lt"/>
                <a:cs typeface="Gill Sans"/>
              </a:rPr>
              <a:t>φKK</a:t>
            </a:r>
            <a:r>
              <a:rPr lang="en-US" dirty="0" smtClean="0">
                <a:solidFill>
                  <a:srgbClr val="000000"/>
                </a:solidFill>
                <a:latin typeface="+mj-lt"/>
                <a:cs typeface="Gill Sans"/>
              </a:rPr>
              <a:t>. </a:t>
            </a:r>
          </a:p>
          <a:p>
            <a:pPr marL="176213" indent="-176213">
              <a:buClr>
                <a:srgbClr val="008000"/>
              </a:buClr>
              <a:buFont typeface="Wingdings" charset="2"/>
              <a:buChar char="§"/>
            </a:pPr>
            <a:r>
              <a:rPr lang="en-US" dirty="0" smtClean="0">
                <a:solidFill>
                  <a:srgbClr val="000000"/>
                </a:solidFill>
                <a:latin typeface="Gill Sans"/>
                <a:cs typeface="Gill Sans"/>
              </a:rPr>
              <a:t>A </a:t>
            </a:r>
            <a:r>
              <a:rPr lang="en-US" dirty="0">
                <a:solidFill>
                  <a:srgbClr val="000000"/>
                </a:solidFill>
                <a:latin typeface="Gill Sans"/>
                <a:cs typeface="Gill Sans"/>
              </a:rPr>
              <a:t>broad signal in </a:t>
            </a:r>
            <a:r>
              <a:rPr lang="en-US" dirty="0" err="1">
                <a:solidFill>
                  <a:srgbClr val="000000"/>
                </a:solidFill>
                <a:latin typeface="+mj-lt"/>
                <a:cs typeface="Gill Sans"/>
              </a:rPr>
              <a:t>φ</a:t>
            </a:r>
            <a:r>
              <a:rPr lang="en-US" dirty="0">
                <a:solidFill>
                  <a:srgbClr val="000000"/>
                </a:solidFill>
                <a:latin typeface="+mj-lt"/>
                <a:cs typeface="Gill Sans"/>
              </a:rPr>
              <a:t>ππ</a:t>
            </a:r>
            <a:r>
              <a:rPr lang="en-US" dirty="0">
                <a:solidFill>
                  <a:srgbClr val="000000"/>
                </a:solidFill>
                <a:latin typeface="Gill Sans"/>
                <a:cs typeface="Gill Sans"/>
              </a:rPr>
              <a:t> around 1790 is found (??)</a:t>
            </a:r>
          </a:p>
          <a:p>
            <a:endParaRPr lang="en-US" b="1" dirty="0">
              <a:solidFill>
                <a:srgbClr val="008000"/>
              </a:solidFill>
              <a:latin typeface="Gill Sans"/>
              <a:cs typeface="Gill Sans"/>
            </a:endParaRPr>
          </a:p>
        </p:txBody>
      </p:sp>
      <p:pic>
        <p:nvPicPr>
          <p:cNvPr id="16" name="Picture 15"/>
          <p:cNvPicPr>
            <a:picLocks noChangeAspect="1"/>
          </p:cNvPicPr>
          <p:nvPr/>
        </p:nvPicPr>
        <p:blipFill>
          <a:blip r:embed="rId6"/>
          <a:stretch>
            <a:fillRect/>
          </a:stretch>
        </p:blipFill>
        <p:spPr>
          <a:xfrm>
            <a:off x="5916592" y="3294116"/>
            <a:ext cx="2827947" cy="3309983"/>
          </a:xfrm>
          <a:prstGeom prst="rect">
            <a:avLst/>
          </a:prstGeom>
        </p:spPr>
      </p:pic>
    </p:spTree>
    <p:extLst>
      <p:ext uri="{BB962C8B-B14F-4D97-AF65-F5344CB8AC3E}">
        <p14:creationId xmlns:p14="http://schemas.microsoft.com/office/powerpoint/2010/main" val="2830237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3"/>
          <p:cNvSpPr txBox="1">
            <a:spLocks noChangeArrowheads="1"/>
          </p:cNvSpPr>
          <p:nvPr/>
        </p:nvSpPr>
        <p:spPr>
          <a:xfrm>
            <a:off x="457200" y="4111075"/>
            <a:ext cx="8281988" cy="40009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Gill Sans"/>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Gill Sans"/>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Gill Sans"/>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Gill Sans"/>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Gill San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0975" indent="-180975">
              <a:spcBef>
                <a:spcPts val="600"/>
              </a:spcBef>
            </a:pPr>
            <a:r>
              <a:rPr lang="en-US" sz="2000" u="sng" dirty="0" smtClean="0"/>
              <a:t>Meson spectroscopy is a key tool to investigate these issues </a:t>
            </a:r>
            <a:endParaRPr lang="en-US" sz="2000" u="sng" dirty="0"/>
          </a:p>
        </p:txBody>
      </p:sp>
      <p:sp>
        <p:nvSpPr>
          <p:cNvPr id="4" name="Title 3"/>
          <p:cNvSpPr>
            <a:spLocks noGrp="1"/>
          </p:cNvSpPr>
          <p:nvPr>
            <p:ph type="title"/>
          </p:nvPr>
        </p:nvSpPr>
        <p:spPr>
          <a:xfrm>
            <a:off x="457200" y="259339"/>
            <a:ext cx="8229600" cy="918058"/>
          </a:xfrm>
        </p:spPr>
        <p:txBody>
          <a:bodyPr>
            <a:normAutofit/>
          </a:bodyPr>
          <a:lstStyle/>
          <a:p>
            <a:pPr algn="r"/>
            <a:r>
              <a:rPr lang="en-US" sz="4800" dirty="0" smtClean="0">
                <a:solidFill>
                  <a:srgbClr val="FF0000"/>
                </a:solidFill>
                <a:effectLst>
                  <a:reflection blurRad="6350" stA="50000" endA="300" endPos="50000" dist="29997" dir="5400000" sy="-100000" algn="bl" rotWithShape="0"/>
                </a:effectLst>
              </a:rPr>
              <a:t>Hadrons and QCD</a:t>
            </a:r>
            <a:endParaRPr lang="en-US" sz="4800" dirty="0">
              <a:solidFill>
                <a:srgbClr val="FF0000"/>
              </a:solidFill>
              <a:effectLst>
                <a:reflection blurRad="6350" stA="50000" endA="300" endPos="50000" dist="29997" dir="5400000" sy="-100000" algn="bl" rotWithShape="0"/>
              </a:effectLst>
            </a:endParaRPr>
          </a:p>
        </p:txBody>
      </p:sp>
      <p:sp>
        <p:nvSpPr>
          <p:cNvPr id="6" name="Rectangle 3"/>
          <p:cNvSpPr txBox="1">
            <a:spLocks noChangeArrowheads="1"/>
          </p:cNvSpPr>
          <p:nvPr/>
        </p:nvSpPr>
        <p:spPr>
          <a:xfrm>
            <a:off x="457200" y="1360004"/>
            <a:ext cx="8281988" cy="275107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Gill Sans"/>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Gill Sans"/>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Gill Sans"/>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Gill Sans"/>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Gill San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0975" indent="-180975">
              <a:spcBef>
                <a:spcPts val="600"/>
              </a:spcBef>
            </a:pPr>
            <a:r>
              <a:rPr lang="en-US" sz="2000" dirty="0">
                <a:cs typeface="Gill Sans"/>
              </a:rPr>
              <a:t>Studying </a:t>
            </a:r>
            <a:r>
              <a:rPr lang="en-US" sz="2000" dirty="0" smtClean="0">
                <a:cs typeface="Gill Sans"/>
              </a:rPr>
              <a:t>the hadron properties </a:t>
            </a:r>
            <a:r>
              <a:rPr lang="en-US" sz="2000" dirty="0">
                <a:cs typeface="Gill Sans"/>
              </a:rPr>
              <a:t>and the rules of QCD is crucial to reach a deep understanding of the structure of </a:t>
            </a:r>
            <a:r>
              <a:rPr lang="en-US" sz="2000" dirty="0" smtClean="0">
                <a:cs typeface="Gill Sans"/>
              </a:rPr>
              <a:t>matter</a:t>
            </a:r>
            <a:endParaRPr lang="en-US" sz="2000" dirty="0">
              <a:cs typeface="Gill Sans"/>
            </a:endParaRPr>
          </a:p>
          <a:p>
            <a:pPr marL="180975" indent="-180975">
              <a:spcBef>
                <a:spcPts val="600"/>
              </a:spcBef>
            </a:pPr>
            <a:r>
              <a:rPr lang="en-US" sz="2000" dirty="0" smtClean="0">
                <a:cs typeface="Gill Sans"/>
              </a:rPr>
              <a:t>Hadrons are color neutral systems made of quarks and gluons but…</a:t>
            </a:r>
            <a:endParaRPr lang="en-GB" sz="2000" dirty="0" smtClean="0"/>
          </a:p>
          <a:p>
            <a:pPr lvl="1">
              <a:spcBef>
                <a:spcPts val="600"/>
              </a:spcBef>
              <a:buFont typeface="Lucida Grande"/>
              <a:buChar char="-"/>
            </a:pPr>
            <a:r>
              <a:rPr lang="en-GB" sz="1800" dirty="0" smtClean="0"/>
              <a:t>What is the internal structure and what are the internal degrees                     of freedom of hadrons?</a:t>
            </a:r>
          </a:p>
          <a:p>
            <a:pPr lvl="1">
              <a:spcBef>
                <a:spcPts val="600"/>
              </a:spcBef>
              <a:buFont typeface="Lucida Grande"/>
              <a:buChar char="-"/>
            </a:pPr>
            <a:r>
              <a:rPr lang="en-GB" sz="1800" dirty="0" smtClean="0"/>
              <a:t>What is the role of gluons?</a:t>
            </a:r>
          </a:p>
          <a:p>
            <a:pPr lvl="1">
              <a:spcBef>
                <a:spcPts val="600"/>
              </a:spcBef>
              <a:buFont typeface="Lucida Grande"/>
              <a:buChar char="-"/>
            </a:pPr>
            <a:r>
              <a:rPr lang="en-GB" sz="1800" dirty="0" smtClean="0"/>
              <a:t>What is the origin of quark confinement?</a:t>
            </a:r>
          </a:p>
          <a:p>
            <a:pPr lvl="1">
              <a:spcBef>
                <a:spcPts val="600"/>
              </a:spcBef>
              <a:buFont typeface="Lucida Grande"/>
              <a:buChar char="-"/>
            </a:pPr>
            <a:r>
              <a:rPr lang="en-GB" sz="1800" dirty="0" smtClean="0"/>
              <a:t>Are 3-quarks and quark-antiquark the only possible configurations</a:t>
            </a:r>
          </a:p>
        </p:txBody>
      </p:sp>
      <p:sp>
        <p:nvSpPr>
          <p:cNvPr id="7" name="Text Box 6"/>
          <p:cNvSpPr txBox="1">
            <a:spLocks noChangeArrowheads="1"/>
          </p:cNvSpPr>
          <p:nvPr/>
        </p:nvSpPr>
        <p:spPr bwMode="auto">
          <a:xfrm>
            <a:off x="6441738" y="6161088"/>
            <a:ext cx="2390775" cy="349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a:tabLst>
                <a:tab pos="912813" algn="l"/>
                <a:tab pos="1827213" algn="l"/>
                <a:tab pos="2171700" algn="l"/>
              </a:tabLst>
              <a:defRPr>
                <a:solidFill>
                  <a:schemeClr val="tx1"/>
                </a:solidFill>
                <a:latin typeface="Arial" charset="0"/>
                <a:ea typeface="ＭＳ Ｐゴシック" charset="0"/>
              </a:defRPr>
            </a:lvl1pPr>
            <a:lvl2pPr marL="431800" indent="-215900" defTabSz="457200">
              <a:tabLst>
                <a:tab pos="912813" algn="l"/>
                <a:tab pos="1827213" algn="l"/>
                <a:tab pos="2171700" algn="l"/>
              </a:tabLst>
              <a:defRPr>
                <a:solidFill>
                  <a:schemeClr val="tx1"/>
                </a:solidFill>
                <a:latin typeface="Arial" charset="0"/>
                <a:ea typeface="ＭＳ Ｐゴシック" charset="0"/>
              </a:defRPr>
            </a:lvl2pPr>
            <a:lvl3pPr marL="647700" indent="-215900" defTabSz="457200">
              <a:tabLst>
                <a:tab pos="912813" algn="l"/>
                <a:tab pos="1827213" algn="l"/>
                <a:tab pos="2171700" algn="l"/>
              </a:tabLst>
              <a:defRPr>
                <a:solidFill>
                  <a:schemeClr val="tx1"/>
                </a:solidFill>
                <a:latin typeface="Arial" charset="0"/>
                <a:ea typeface="ＭＳ Ｐゴシック" charset="0"/>
              </a:defRPr>
            </a:lvl3pPr>
            <a:lvl4pPr marL="863600" indent="-215900" defTabSz="457200">
              <a:tabLst>
                <a:tab pos="912813" algn="l"/>
                <a:tab pos="1827213" algn="l"/>
                <a:tab pos="2171700" algn="l"/>
              </a:tabLst>
              <a:defRPr>
                <a:solidFill>
                  <a:schemeClr val="tx1"/>
                </a:solidFill>
                <a:latin typeface="Arial" charset="0"/>
                <a:ea typeface="ＭＳ Ｐゴシック" charset="0"/>
              </a:defRPr>
            </a:lvl4pPr>
            <a:lvl5pPr marL="1079500" indent="-215900" defTabSz="457200">
              <a:tabLst>
                <a:tab pos="912813" algn="l"/>
                <a:tab pos="1827213" algn="l"/>
                <a:tab pos="2171700" algn="l"/>
              </a:tabLst>
              <a:defRPr>
                <a:solidFill>
                  <a:schemeClr val="tx1"/>
                </a:solidFill>
                <a:latin typeface="Arial" charset="0"/>
                <a:ea typeface="ＭＳ Ｐゴシック" charset="0"/>
              </a:defRPr>
            </a:lvl5pPr>
            <a:lvl6pPr marL="1536700" indent="-215900" fontAlgn="base">
              <a:spcBef>
                <a:spcPct val="0"/>
              </a:spcBef>
              <a:spcAft>
                <a:spcPct val="0"/>
              </a:spcAft>
              <a:tabLst>
                <a:tab pos="912813" algn="l"/>
                <a:tab pos="1827213" algn="l"/>
                <a:tab pos="2171700" algn="l"/>
              </a:tabLst>
              <a:defRPr>
                <a:solidFill>
                  <a:schemeClr val="tx1"/>
                </a:solidFill>
                <a:latin typeface="Arial" charset="0"/>
                <a:ea typeface="ＭＳ Ｐゴシック" charset="0"/>
              </a:defRPr>
            </a:lvl6pPr>
            <a:lvl7pPr marL="1993900" indent="-215900" fontAlgn="base">
              <a:spcBef>
                <a:spcPct val="0"/>
              </a:spcBef>
              <a:spcAft>
                <a:spcPct val="0"/>
              </a:spcAft>
              <a:tabLst>
                <a:tab pos="912813" algn="l"/>
                <a:tab pos="1827213" algn="l"/>
                <a:tab pos="2171700" algn="l"/>
              </a:tabLst>
              <a:defRPr>
                <a:solidFill>
                  <a:schemeClr val="tx1"/>
                </a:solidFill>
                <a:latin typeface="Arial" charset="0"/>
                <a:ea typeface="ＭＳ Ｐゴシック" charset="0"/>
              </a:defRPr>
            </a:lvl7pPr>
            <a:lvl8pPr marL="2451100" indent="-215900" fontAlgn="base">
              <a:spcBef>
                <a:spcPct val="0"/>
              </a:spcBef>
              <a:spcAft>
                <a:spcPct val="0"/>
              </a:spcAft>
              <a:tabLst>
                <a:tab pos="912813" algn="l"/>
                <a:tab pos="1827213" algn="l"/>
                <a:tab pos="2171700" algn="l"/>
              </a:tabLst>
              <a:defRPr>
                <a:solidFill>
                  <a:schemeClr val="tx1"/>
                </a:solidFill>
                <a:latin typeface="Arial" charset="0"/>
                <a:ea typeface="ＭＳ Ｐゴシック" charset="0"/>
              </a:defRPr>
            </a:lvl8pPr>
            <a:lvl9pPr marL="2908300" indent="-215900" fontAlgn="base">
              <a:spcBef>
                <a:spcPct val="0"/>
              </a:spcBef>
              <a:spcAft>
                <a:spcPct val="0"/>
              </a:spcAft>
              <a:tabLst>
                <a:tab pos="912813" algn="l"/>
                <a:tab pos="1827213" algn="l"/>
                <a:tab pos="2171700" algn="l"/>
              </a:tabLst>
              <a:defRPr>
                <a:solidFill>
                  <a:schemeClr val="tx1"/>
                </a:solidFill>
                <a:latin typeface="Arial" charset="0"/>
                <a:ea typeface="ＭＳ Ｐゴシック" charset="0"/>
              </a:defRPr>
            </a:lvl9pPr>
          </a:lstStyle>
          <a:p>
            <a:pPr algn="ctr" hangingPunct="0">
              <a:lnSpc>
                <a:spcPct val="117000"/>
              </a:lnSpc>
              <a:spcBef>
                <a:spcPts val="463"/>
              </a:spcBef>
              <a:buClr>
                <a:srgbClr val="000000"/>
              </a:buClr>
              <a:buSzPct val="45000"/>
              <a:buFont typeface="Wingdings" charset="0"/>
              <a:buNone/>
            </a:pPr>
            <a:r>
              <a:rPr lang="en-GB" sz="1600" dirty="0">
                <a:solidFill>
                  <a:schemeClr val="tx1">
                    <a:lumMod val="50000"/>
                    <a:lumOff val="50000"/>
                  </a:schemeClr>
                </a:solidFill>
                <a:latin typeface="Gill Sans"/>
                <a:cs typeface="Gill Sans"/>
              </a:rPr>
              <a:t>Mesons &amp; Baryons</a:t>
            </a:r>
          </a:p>
        </p:txBody>
      </p:sp>
      <p:grpSp>
        <p:nvGrpSpPr>
          <p:cNvPr id="8" name="Group 7"/>
          <p:cNvGrpSpPr>
            <a:grpSpLocks/>
          </p:cNvGrpSpPr>
          <p:nvPr/>
        </p:nvGrpSpPr>
        <p:grpSpPr bwMode="auto">
          <a:xfrm>
            <a:off x="6878537" y="5109292"/>
            <a:ext cx="1487080" cy="985816"/>
            <a:chOff x="553" y="2907"/>
            <a:chExt cx="945" cy="707"/>
          </a:xfrm>
        </p:grpSpPr>
        <p:sp>
          <p:nvSpPr>
            <p:cNvPr id="9" name="Oval 8"/>
            <p:cNvSpPr>
              <a:spLocks noChangeArrowheads="1"/>
            </p:cNvSpPr>
            <p:nvPr/>
          </p:nvSpPr>
          <p:spPr bwMode="auto">
            <a:xfrm rot="-611978">
              <a:off x="670" y="2975"/>
              <a:ext cx="828" cy="623"/>
            </a:xfrm>
            <a:prstGeom prst="ellipse">
              <a:avLst/>
            </a:prstGeom>
            <a:noFill/>
            <a:ln w="28575">
              <a:solidFill>
                <a:srgbClr val="C0C0C0"/>
              </a:solidFill>
              <a:prstDash val="dash"/>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Gill Sans"/>
              </a:endParaRPr>
            </a:p>
          </p:txBody>
        </p:sp>
        <p:sp>
          <p:nvSpPr>
            <p:cNvPr id="10" name="Oval 9"/>
            <p:cNvSpPr>
              <a:spLocks noChangeArrowheads="1"/>
            </p:cNvSpPr>
            <p:nvPr/>
          </p:nvSpPr>
          <p:spPr bwMode="auto">
            <a:xfrm>
              <a:off x="553" y="3125"/>
              <a:ext cx="505" cy="489"/>
            </a:xfrm>
            <a:prstGeom prst="ellipse">
              <a:avLst/>
            </a:prstGeom>
            <a:solidFill>
              <a:schemeClr val="bg1">
                <a:lumMod val="65000"/>
              </a:schemeClr>
            </a:solidFill>
            <a:ln w="9525">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3200" dirty="0">
                <a:latin typeface="Gill Sans"/>
              </a:endParaRPr>
            </a:p>
          </p:txBody>
        </p:sp>
        <p:sp>
          <p:nvSpPr>
            <p:cNvPr id="11" name="Text Box 10"/>
            <p:cNvSpPr txBox="1">
              <a:spLocks noChangeArrowheads="1"/>
            </p:cNvSpPr>
            <p:nvPr/>
          </p:nvSpPr>
          <p:spPr bwMode="auto">
            <a:xfrm>
              <a:off x="1166" y="2907"/>
              <a:ext cx="292"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4000" dirty="0">
                  <a:solidFill>
                    <a:schemeClr val="bg1"/>
                  </a:solidFill>
                  <a:latin typeface="Symbol" charset="0"/>
                </a:rPr>
                <a:t>p</a:t>
              </a:r>
            </a:p>
          </p:txBody>
        </p:sp>
        <p:sp>
          <p:nvSpPr>
            <p:cNvPr id="12" name="Text Box 11"/>
            <p:cNvSpPr txBox="1">
              <a:spLocks noChangeArrowheads="1"/>
            </p:cNvSpPr>
            <p:nvPr/>
          </p:nvSpPr>
          <p:spPr bwMode="auto">
            <a:xfrm>
              <a:off x="682" y="3115"/>
              <a:ext cx="264" cy="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dirty="0">
                  <a:solidFill>
                    <a:schemeClr val="bg1"/>
                  </a:solidFill>
                  <a:latin typeface="Times New Roman" charset="0"/>
                </a:rPr>
                <a:t>p</a:t>
              </a:r>
            </a:p>
          </p:txBody>
        </p:sp>
      </p:grpSp>
      <p:sp>
        <p:nvSpPr>
          <p:cNvPr id="13" name="Text Box 12"/>
          <p:cNvSpPr txBox="1">
            <a:spLocks noChangeArrowheads="1"/>
          </p:cNvSpPr>
          <p:nvPr/>
        </p:nvSpPr>
        <p:spPr bwMode="auto">
          <a:xfrm>
            <a:off x="7206599" y="4642178"/>
            <a:ext cx="86706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FF6600"/>
                </a:solidFill>
                <a:latin typeface="Gill Sans"/>
                <a:cs typeface="Gill Sans"/>
              </a:rPr>
              <a:t>&gt; 1 fm</a:t>
            </a:r>
          </a:p>
        </p:txBody>
      </p:sp>
      <p:pic>
        <p:nvPicPr>
          <p:cNvPr id="14" name="Picture 13" descr="qc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8428" y="5062521"/>
            <a:ext cx="1510810" cy="1107523"/>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14"/>
          <p:cNvSpPr txBox="1">
            <a:spLocks noChangeArrowheads="1"/>
          </p:cNvSpPr>
          <p:nvPr/>
        </p:nvSpPr>
        <p:spPr bwMode="auto">
          <a:xfrm>
            <a:off x="3206442" y="6161088"/>
            <a:ext cx="264727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a:solidFill>
                  <a:schemeClr val="tx1">
                    <a:lumMod val="50000"/>
                    <a:lumOff val="50000"/>
                  </a:schemeClr>
                </a:solidFill>
                <a:latin typeface="Gill Sans"/>
                <a:cs typeface="Gill Sans"/>
              </a:rPr>
              <a:t>Effective Degrees of Freedom</a:t>
            </a:r>
          </a:p>
        </p:txBody>
      </p:sp>
      <p:grpSp>
        <p:nvGrpSpPr>
          <p:cNvPr id="16" name="Group 15"/>
          <p:cNvGrpSpPr>
            <a:grpSpLocks/>
          </p:cNvGrpSpPr>
          <p:nvPr/>
        </p:nvGrpSpPr>
        <p:grpSpPr bwMode="auto">
          <a:xfrm>
            <a:off x="1104103" y="5009298"/>
            <a:ext cx="1202055" cy="1123256"/>
            <a:chOff x="4495" y="2775"/>
            <a:chExt cx="1031" cy="1023"/>
          </a:xfrm>
        </p:grpSpPr>
        <p:sp>
          <p:nvSpPr>
            <p:cNvPr id="17" name="Freeform 16"/>
            <p:cNvSpPr>
              <a:spLocks noChangeArrowheads="1"/>
            </p:cNvSpPr>
            <p:nvPr/>
          </p:nvSpPr>
          <p:spPr bwMode="auto">
            <a:xfrm rot="12299718">
              <a:off x="5286" y="3389"/>
              <a:ext cx="190" cy="165"/>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latin typeface="Gill Sans"/>
              </a:endParaRPr>
            </a:p>
          </p:txBody>
        </p:sp>
        <p:sp>
          <p:nvSpPr>
            <p:cNvPr id="18" name="Freeform 17"/>
            <p:cNvSpPr>
              <a:spLocks noChangeArrowheads="1"/>
            </p:cNvSpPr>
            <p:nvPr/>
          </p:nvSpPr>
          <p:spPr bwMode="auto">
            <a:xfrm rot="14822062">
              <a:off x="5334" y="3154"/>
              <a:ext cx="190" cy="165"/>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latin typeface="Gill Sans"/>
              </a:endParaRPr>
            </a:p>
          </p:txBody>
        </p:sp>
        <p:sp>
          <p:nvSpPr>
            <p:cNvPr id="19" name="Freeform 18"/>
            <p:cNvSpPr>
              <a:spLocks noChangeArrowheads="1"/>
            </p:cNvSpPr>
            <p:nvPr/>
          </p:nvSpPr>
          <p:spPr bwMode="auto">
            <a:xfrm rot="12299718">
              <a:off x="4888" y="2919"/>
              <a:ext cx="190" cy="165"/>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latin typeface="Gill Sans"/>
              </a:endParaRPr>
            </a:p>
          </p:txBody>
        </p:sp>
        <p:sp>
          <p:nvSpPr>
            <p:cNvPr id="20" name="Freeform 19"/>
            <p:cNvSpPr>
              <a:spLocks noChangeArrowheads="1"/>
            </p:cNvSpPr>
            <p:nvPr/>
          </p:nvSpPr>
          <p:spPr bwMode="auto">
            <a:xfrm rot="10800000">
              <a:off x="5059" y="2827"/>
              <a:ext cx="204" cy="190"/>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latin typeface="Gill Sans"/>
              </a:endParaRPr>
            </a:p>
          </p:txBody>
        </p:sp>
        <p:sp>
          <p:nvSpPr>
            <p:cNvPr id="21" name="Freeform 20"/>
            <p:cNvSpPr>
              <a:spLocks noChangeArrowheads="1"/>
            </p:cNvSpPr>
            <p:nvPr/>
          </p:nvSpPr>
          <p:spPr bwMode="auto">
            <a:xfrm rot="9798045">
              <a:off x="5091" y="3557"/>
              <a:ext cx="204" cy="190"/>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latin typeface="Gill Sans"/>
              </a:endParaRPr>
            </a:p>
          </p:txBody>
        </p:sp>
        <p:sp>
          <p:nvSpPr>
            <p:cNvPr id="22" name="Freeform 21"/>
            <p:cNvSpPr>
              <a:spLocks noChangeArrowheads="1"/>
            </p:cNvSpPr>
            <p:nvPr/>
          </p:nvSpPr>
          <p:spPr bwMode="auto">
            <a:xfrm rot="10800000">
              <a:off x="4703" y="3534"/>
              <a:ext cx="204" cy="190"/>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latin typeface="Gill Sans"/>
              </a:endParaRPr>
            </a:p>
          </p:txBody>
        </p:sp>
        <p:sp>
          <p:nvSpPr>
            <p:cNvPr id="23" name="Freeform 22"/>
            <p:cNvSpPr>
              <a:spLocks noChangeArrowheads="1"/>
            </p:cNvSpPr>
            <p:nvPr/>
          </p:nvSpPr>
          <p:spPr bwMode="auto">
            <a:xfrm rot="-6062422">
              <a:off x="5133" y="2966"/>
              <a:ext cx="204" cy="190"/>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latin typeface="Gill Sans"/>
              </a:endParaRPr>
            </a:p>
          </p:txBody>
        </p:sp>
        <p:sp>
          <p:nvSpPr>
            <p:cNvPr id="24" name="Freeform 23"/>
            <p:cNvSpPr>
              <a:spLocks noChangeArrowheads="1"/>
            </p:cNvSpPr>
            <p:nvPr/>
          </p:nvSpPr>
          <p:spPr bwMode="auto">
            <a:xfrm rot="-26133071">
              <a:off x="4670" y="3331"/>
              <a:ext cx="204" cy="190"/>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latin typeface="Gill Sans"/>
              </a:endParaRPr>
            </a:p>
          </p:txBody>
        </p:sp>
        <p:sp>
          <p:nvSpPr>
            <p:cNvPr id="25" name="Freeform 24"/>
            <p:cNvSpPr>
              <a:spLocks noChangeArrowheads="1"/>
            </p:cNvSpPr>
            <p:nvPr/>
          </p:nvSpPr>
          <p:spPr bwMode="auto">
            <a:xfrm rot="-6062422">
              <a:off x="4525" y="3096"/>
              <a:ext cx="204" cy="190"/>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latin typeface="Gill Sans"/>
              </a:endParaRPr>
            </a:p>
          </p:txBody>
        </p:sp>
        <p:sp>
          <p:nvSpPr>
            <p:cNvPr id="26" name="Freeform 25"/>
            <p:cNvSpPr>
              <a:spLocks noChangeArrowheads="1"/>
            </p:cNvSpPr>
            <p:nvPr/>
          </p:nvSpPr>
          <p:spPr bwMode="auto">
            <a:xfrm rot="-6062422">
              <a:off x="4849" y="3014"/>
              <a:ext cx="204" cy="190"/>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latin typeface="Gill Sans"/>
              </a:endParaRPr>
            </a:p>
          </p:txBody>
        </p:sp>
        <p:sp>
          <p:nvSpPr>
            <p:cNvPr id="27" name="Freeform 26"/>
            <p:cNvSpPr>
              <a:spLocks noChangeArrowheads="1"/>
            </p:cNvSpPr>
            <p:nvPr/>
          </p:nvSpPr>
          <p:spPr bwMode="auto">
            <a:xfrm rot="-6062422">
              <a:off x="4686" y="2868"/>
              <a:ext cx="204" cy="190"/>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latin typeface="Gill Sans"/>
              </a:endParaRPr>
            </a:p>
          </p:txBody>
        </p:sp>
        <p:sp>
          <p:nvSpPr>
            <p:cNvPr id="28" name="Freeform 27"/>
            <p:cNvSpPr>
              <a:spLocks noChangeArrowheads="1"/>
            </p:cNvSpPr>
            <p:nvPr/>
          </p:nvSpPr>
          <p:spPr bwMode="auto">
            <a:xfrm rot="-6062422">
              <a:off x="4915" y="3592"/>
              <a:ext cx="204" cy="190"/>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latin typeface="Gill Sans"/>
              </a:endParaRPr>
            </a:p>
          </p:txBody>
        </p:sp>
        <p:sp>
          <p:nvSpPr>
            <p:cNvPr id="29" name="Freeform 28"/>
            <p:cNvSpPr>
              <a:spLocks noChangeArrowheads="1"/>
            </p:cNvSpPr>
            <p:nvPr/>
          </p:nvSpPr>
          <p:spPr bwMode="auto">
            <a:xfrm rot="13815221">
              <a:off x="5046" y="3382"/>
              <a:ext cx="204" cy="190"/>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latin typeface="Gill Sans"/>
              </a:endParaRPr>
            </a:p>
          </p:txBody>
        </p:sp>
        <p:sp>
          <p:nvSpPr>
            <p:cNvPr id="30" name="Freeform 29"/>
            <p:cNvSpPr>
              <a:spLocks noChangeArrowheads="1"/>
            </p:cNvSpPr>
            <p:nvPr/>
          </p:nvSpPr>
          <p:spPr bwMode="auto">
            <a:xfrm rot="8944542">
              <a:off x="4942" y="3236"/>
              <a:ext cx="204" cy="190"/>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latin typeface="Gill Sans"/>
              </a:endParaRPr>
            </a:p>
          </p:txBody>
        </p:sp>
        <p:sp>
          <p:nvSpPr>
            <p:cNvPr id="31" name="Freeform 30"/>
            <p:cNvSpPr>
              <a:spLocks noChangeArrowheads="1"/>
            </p:cNvSpPr>
            <p:nvPr/>
          </p:nvSpPr>
          <p:spPr bwMode="auto">
            <a:xfrm rot="13157977">
              <a:off x="5113" y="3116"/>
              <a:ext cx="204" cy="190"/>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latin typeface="Gill Sans"/>
              </a:endParaRPr>
            </a:p>
          </p:txBody>
        </p:sp>
        <p:sp>
          <p:nvSpPr>
            <p:cNvPr id="32" name="Freeform 31"/>
            <p:cNvSpPr>
              <a:spLocks noChangeArrowheads="1"/>
            </p:cNvSpPr>
            <p:nvPr/>
          </p:nvSpPr>
          <p:spPr bwMode="auto">
            <a:xfrm rot="12721639">
              <a:off x="4769" y="3130"/>
              <a:ext cx="230" cy="232"/>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latin typeface="Gill Sans"/>
              </a:endParaRPr>
            </a:p>
          </p:txBody>
        </p:sp>
        <p:sp>
          <p:nvSpPr>
            <p:cNvPr id="33" name="Oval 32"/>
            <p:cNvSpPr>
              <a:spLocks noChangeArrowheads="1"/>
            </p:cNvSpPr>
            <p:nvPr/>
          </p:nvSpPr>
          <p:spPr bwMode="auto">
            <a:xfrm>
              <a:off x="4495" y="2775"/>
              <a:ext cx="1031" cy="102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Gill Sans"/>
              </a:endParaRPr>
            </a:p>
          </p:txBody>
        </p:sp>
        <p:sp>
          <p:nvSpPr>
            <p:cNvPr id="34" name="Oval 33"/>
            <p:cNvSpPr>
              <a:spLocks noChangeArrowheads="1"/>
            </p:cNvSpPr>
            <p:nvPr/>
          </p:nvSpPr>
          <p:spPr bwMode="auto">
            <a:xfrm>
              <a:off x="4794" y="2945"/>
              <a:ext cx="121" cy="12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Gill Sans"/>
              </a:endParaRPr>
            </a:p>
          </p:txBody>
        </p:sp>
        <p:sp>
          <p:nvSpPr>
            <p:cNvPr id="35" name="Oval 34"/>
            <p:cNvSpPr>
              <a:spLocks noChangeArrowheads="1"/>
            </p:cNvSpPr>
            <p:nvPr/>
          </p:nvSpPr>
          <p:spPr bwMode="auto">
            <a:xfrm>
              <a:off x="5037" y="2903"/>
              <a:ext cx="121" cy="122"/>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Gill Sans"/>
              </a:endParaRPr>
            </a:p>
          </p:txBody>
        </p:sp>
        <p:sp>
          <p:nvSpPr>
            <p:cNvPr id="36" name="Oval 35"/>
            <p:cNvSpPr>
              <a:spLocks noChangeArrowheads="1"/>
            </p:cNvSpPr>
            <p:nvPr/>
          </p:nvSpPr>
          <p:spPr bwMode="auto">
            <a:xfrm>
              <a:off x="4996" y="3139"/>
              <a:ext cx="121" cy="122"/>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Gill Sans"/>
              </a:endParaRPr>
            </a:p>
          </p:txBody>
        </p:sp>
        <p:sp>
          <p:nvSpPr>
            <p:cNvPr id="37" name="Oval 36"/>
            <p:cNvSpPr>
              <a:spLocks noChangeArrowheads="1"/>
            </p:cNvSpPr>
            <p:nvPr/>
          </p:nvSpPr>
          <p:spPr bwMode="auto">
            <a:xfrm>
              <a:off x="5304" y="3130"/>
              <a:ext cx="121" cy="12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Gill Sans"/>
              </a:endParaRPr>
            </a:p>
          </p:txBody>
        </p:sp>
        <p:sp>
          <p:nvSpPr>
            <p:cNvPr id="38" name="Oval 37"/>
            <p:cNvSpPr>
              <a:spLocks noChangeArrowheads="1"/>
            </p:cNvSpPr>
            <p:nvPr/>
          </p:nvSpPr>
          <p:spPr bwMode="auto">
            <a:xfrm>
              <a:off x="4638" y="3186"/>
              <a:ext cx="121" cy="122"/>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Gill Sans"/>
              </a:endParaRPr>
            </a:p>
          </p:txBody>
        </p:sp>
        <p:sp>
          <p:nvSpPr>
            <p:cNvPr id="39" name="Oval 38"/>
            <p:cNvSpPr>
              <a:spLocks noChangeArrowheads="1"/>
            </p:cNvSpPr>
            <p:nvPr/>
          </p:nvSpPr>
          <p:spPr bwMode="auto">
            <a:xfrm>
              <a:off x="4809" y="3534"/>
              <a:ext cx="121" cy="122"/>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Gill Sans"/>
              </a:endParaRPr>
            </a:p>
          </p:txBody>
        </p:sp>
        <p:sp>
          <p:nvSpPr>
            <p:cNvPr id="40" name="Oval 39"/>
            <p:cNvSpPr>
              <a:spLocks noChangeArrowheads="1"/>
            </p:cNvSpPr>
            <p:nvPr/>
          </p:nvSpPr>
          <p:spPr bwMode="auto">
            <a:xfrm>
              <a:off x="4954" y="3380"/>
              <a:ext cx="121" cy="12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Gill Sans"/>
              </a:endParaRPr>
            </a:p>
          </p:txBody>
        </p:sp>
        <p:sp>
          <p:nvSpPr>
            <p:cNvPr id="41" name="Oval 40"/>
            <p:cNvSpPr>
              <a:spLocks noChangeArrowheads="1"/>
            </p:cNvSpPr>
            <p:nvPr/>
          </p:nvSpPr>
          <p:spPr bwMode="auto">
            <a:xfrm>
              <a:off x="5222" y="3421"/>
              <a:ext cx="121" cy="122"/>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Gill Sans"/>
              </a:endParaRPr>
            </a:p>
          </p:txBody>
        </p:sp>
        <p:sp>
          <p:nvSpPr>
            <p:cNvPr id="42" name="Freeform 41"/>
            <p:cNvSpPr>
              <a:spLocks noChangeArrowheads="1"/>
            </p:cNvSpPr>
            <p:nvPr/>
          </p:nvSpPr>
          <p:spPr bwMode="auto">
            <a:xfrm rot="12299718">
              <a:off x="4557" y="3407"/>
              <a:ext cx="190" cy="165"/>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latin typeface="Gill Sans"/>
              </a:endParaRPr>
            </a:p>
          </p:txBody>
        </p:sp>
      </p:grpSp>
      <p:sp>
        <p:nvSpPr>
          <p:cNvPr id="43" name="Text Box 42"/>
          <p:cNvSpPr txBox="1">
            <a:spLocks noChangeArrowheads="1"/>
          </p:cNvSpPr>
          <p:nvPr/>
        </p:nvSpPr>
        <p:spPr bwMode="auto">
          <a:xfrm>
            <a:off x="726767" y="6161088"/>
            <a:ext cx="180520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dirty="0">
                <a:solidFill>
                  <a:schemeClr val="tx1">
                    <a:lumMod val="50000"/>
                    <a:lumOff val="50000"/>
                  </a:schemeClr>
                </a:solidFill>
                <a:latin typeface="Gill Sans"/>
                <a:cs typeface="Gill Sans"/>
              </a:rPr>
              <a:t>Quarks and Gluons</a:t>
            </a:r>
          </a:p>
        </p:txBody>
      </p:sp>
      <p:sp>
        <p:nvSpPr>
          <p:cNvPr id="44" name="Rectangle 43"/>
          <p:cNvSpPr>
            <a:spLocks noChangeArrowheads="1"/>
          </p:cNvSpPr>
          <p:nvPr/>
        </p:nvSpPr>
        <p:spPr bwMode="auto">
          <a:xfrm>
            <a:off x="3869674" y="4642178"/>
            <a:ext cx="12294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FF6600"/>
                </a:solidFill>
                <a:latin typeface="Gill Sans"/>
                <a:cs typeface="Gill Sans"/>
              </a:rPr>
              <a:t>0.1 – 1 fm</a:t>
            </a:r>
          </a:p>
        </p:txBody>
      </p:sp>
      <p:sp>
        <p:nvSpPr>
          <p:cNvPr id="45" name="Rectangle 44"/>
          <p:cNvSpPr>
            <a:spLocks noChangeArrowheads="1"/>
          </p:cNvSpPr>
          <p:nvPr/>
        </p:nvSpPr>
        <p:spPr bwMode="auto">
          <a:xfrm>
            <a:off x="1137502" y="4642178"/>
            <a:ext cx="120132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dirty="0">
                <a:solidFill>
                  <a:srgbClr val="FF6600"/>
                </a:solidFill>
                <a:latin typeface="Gill Sans"/>
                <a:cs typeface="Gill Sans"/>
              </a:rPr>
              <a:t>&lt;&lt; 0.1 </a:t>
            </a:r>
            <a:r>
              <a:rPr lang="en-US" sz="2000" dirty="0" err="1">
                <a:solidFill>
                  <a:srgbClr val="FF6600"/>
                </a:solidFill>
                <a:latin typeface="Gill Sans"/>
                <a:cs typeface="Gill Sans"/>
              </a:rPr>
              <a:t>fm</a:t>
            </a:r>
            <a:endParaRPr lang="en-US" sz="2000" dirty="0">
              <a:solidFill>
                <a:srgbClr val="FF6600"/>
              </a:solidFill>
              <a:latin typeface="Gill Sans"/>
              <a:cs typeface="Gill Sans"/>
            </a:endParaRPr>
          </a:p>
        </p:txBody>
      </p:sp>
      <p:sp>
        <p:nvSpPr>
          <p:cNvPr id="46" name="AutoShape 45"/>
          <p:cNvSpPr>
            <a:spLocks noChangeArrowheads="1"/>
          </p:cNvSpPr>
          <p:nvPr/>
        </p:nvSpPr>
        <p:spPr bwMode="auto">
          <a:xfrm>
            <a:off x="3206442" y="5434686"/>
            <a:ext cx="2975409" cy="411750"/>
          </a:xfrm>
          <a:prstGeom prst="rightArrow">
            <a:avLst>
              <a:gd name="adj1" fmla="val 25333"/>
              <a:gd name="adj2" fmla="val 112572"/>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Gill Sans"/>
            </a:endParaRPr>
          </a:p>
        </p:txBody>
      </p:sp>
    </p:spTree>
    <p:extLst>
      <p:ext uri="{BB962C8B-B14F-4D97-AF65-F5344CB8AC3E}">
        <p14:creationId xmlns:p14="http://schemas.microsoft.com/office/powerpoint/2010/main" val="3479390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1000"/>
                                        <p:tgtEl>
                                          <p:spTgt spid="46"/>
                                        </p:tgtEl>
                                      </p:cBhvr>
                                    </p:animEffect>
                                  </p:childTnLst>
                                  <p:subTnLst>
                                    <p:set>
                                      <p:cBhvr override="childStyle">
                                        <p:cTn dur="1" fill="hold" display="0" masterRel="sameClick" afterEffect="1">
                                          <p:stCondLst>
                                            <p:cond evt="end" delay="0">
                                              <p:tn val="5"/>
                                            </p:cond>
                                          </p:stCondLst>
                                        </p:cTn>
                                        <p:tgtEl>
                                          <p:spTgt spid="46"/>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4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1349" y="244033"/>
            <a:ext cx="8627074" cy="866688"/>
          </a:xfrm>
        </p:spPr>
        <p:txBody>
          <a:bodyPr>
            <a:noAutofit/>
          </a:bodyPr>
          <a:lstStyle/>
          <a:p>
            <a:pPr algn="r"/>
            <a:r>
              <a:rPr lang="en-US" sz="5400" dirty="0" smtClean="0">
                <a:solidFill>
                  <a:srgbClr val="FF0000"/>
                </a:solidFill>
                <a:effectLst>
                  <a:reflection blurRad="6350" stA="50000" endA="300" endPos="50000" dist="29997" dir="5400000" sy="-100000" algn="bl" rotWithShape="0"/>
                </a:effectLst>
                <a:latin typeface="Lucida Grande"/>
                <a:ea typeface="Lucida Grande"/>
                <a:cs typeface="Lucida Grande"/>
              </a:rPr>
              <a:t>π</a:t>
            </a:r>
            <a:r>
              <a:rPr lang="en-US" sz="5400" baseline="-25000" dirty="0" smtClean="0">
                <a:solidFill>
                  <a:srgbClr val="FF0000"/>
                </a:solidFill>
                <a:effectLst>
                  <a:reflection blurRad="6350" stA="50000" endA="300" endPos="50000" dist="29997" dir="5400000" sy="-100000" algn="bl" rotWithShape="0"/>
                </a:effectLst>
              </a:rPr>
              <a:t>1</a:t>
            </a:r>
            <a:r>
              <a:rPr lang="en-US" sz="5400" dirty="0" smtClean="0">
                <a:solidFill>
                  <a:srgbClr val="FF0000"/>
                </a:solidFill>
                <a:effectLst>
                  <a:reflection blurRad="6350" stA="50000" endA="300" endPos="50000" dist="29997" dir="5400000" sy="-100000" algn="bl" rotWithShape="0"/>
                </a:effectLst>
              </a:rPr>
              <a:t>(1600) in E852 at BNL</a:t>
            </a:r>
            <a:endParaRPr lang="en-US" sz="5400" dirty="0">
              <a:solidFill>
                <a:srgbClr val="FF0000"/>
              </a:solidFill>
              <a:effectLst>
                <a:reflection blurRad="6350" stA="50000" endA="300" endPos="50000" dist="29997" dir="5400000" sy="-100000" algn="bl" rotWithShape="0"/>
              </a:effectLst>
            </a:endParaRPr>
          </a:p>
        </p:txBody>
      </p:sp>
      <p:pic>
        <p:nvPicPr>
          <p:cNvPr id="43" name="Picture 42"/>
          <p:cNvPicPr>
            <a:picLocks noChangeAspect="1"/>
          </p:cNvPicPr>
          <p:nvPr/>
        </p:nvPicPr>
        <p:blipFill>
          <a:blip r:embed="rId3"/>
          <a:stretch>
            <a:fillRect/>
          </a:stretch>
        </p:blipFill>
        <p:spPr>
          <a:xfrm>
            <a:off x="4393647" y="1709642"/>
            <a:ext cx="4274103" cy="2340550"/>
          </a:xfrm>
          <a:prstGeom prst="rect">
            <a:avLst/>
          </a:prstGeom>
        </p:spPr>
      </p:pic>
      <p:pic>
        <p:nvPicPr>
          <p:cNvPr id="44" name="Picture 43"/>
          <p:cNvPicPr>
            <a:picLocks noChangeAspect="1"/>
          </p:cNvPicPr>
          <p:nvPr/>
        </p:nvPicPr>
        <p:blipFill>
          <a:blip r:embed="rId4"/>
          <a:stretch>
            <a:fillRect/>
          </a:stretch>
        </p:blipFill>
        <p:spPr>
          <a:xfrm>
            <a:off x="4393647" y="4136371"/>
            <a:ext cx="4274103" cy="2388254"/>
          </a:xfrm>
          <a:prstGeom prst="rect">
            <a:avLst/>
          </a:prstGeom>
        </p:spPr>
      </p:pic>
      <p:sp>
        <p:nvSpPr>
          <p:cNvPr id="45" name="TextBox 44"/>
          <p:cNvSpPr txBox="1"/>
          <p:nvPr/>
        </p:nvSpPr>
        <p:spPr>
          <a:xfrm>
            <a:off x="352389" y="1975656"/>
            <a:ext cx="4041258" cy="4431983"/>
          </a:xfrm>
          <a:prstGeom prst="rect">
            <a:avLst/>
          </a:prstGeom>
          <a:noFill/>
        </p:spPr>
        <p:txBody>
          <a:bodyPr wrap="square" rtlCol="0">
            <a:spAutoFit/>
          </a:bodyPr>
          <a:lstStyle/>
          <a:p>
            <a:pPr marL="174625" indent="-174625">
              <a:spcAft>
                <a:spcPts val="600"/>
              </a:spcAft>
              <a:buClr>
                <a:srgbClr val="FF0000"/>
              </a:buClr>
              <a:buSzPct val="75000"/>
              <a:buFont typeface="Lucida Grande"/>
              <a:buChar char="✱"/>
            </a:pPr>
            <a:r>
              <a:rPr lang="en-US" dirty="0" smtClean="0">
                <a:latin typeface="Gill Sans"/>
                <a:cs typeface="Gill Sans"/>
              </a:rPr>
              <a:t>The E852 data for 3 pion production were reanalyzed by an independent group using more statistics (x10) and higher number of waves in the PWA</a:t>
            </a:r>
          </a:p>
          <a:p>
            <a:pPr marL="174625" indent="-174625">
              <a:spcAft>
                <a:spcPts val="600"/>
              </a:spcAft>
              <a:buClr>
                <a:srgbClr val="FF0000"/>
              </a:buClr>
              <a:buSzPct val="75000"/>
              <a:buFont typeface="Lucida Grande"/>
              <a:buChar char="✱"/>
            </a:pPr>
            <a:endParaRPr lang="en-US" dirty="0">
              <a:latin typeface="Gill Sans"/>
              <a:cs typeface="Gill Sans"/>
            </a:endParaRPr>
          </a:p>
          <a:p>
            <a:pPr marL="174625" indent="-174625">
              <a:spcAft>
                <a:spcPts val="600"/>
              </a:spcAft>
              <a:buClr>
                <a:srgbClr val="FF0000"/>
              </a:buClr>
              <a:buSzPct val="75000"/>
              <a:buFont typeface="Lucida Grande"/>
              <a:buChar char="✱"/>
            </a:pPr>
            <a:endParaRPr lang="en-US" dirty="0" smtClean="0">
              <a:latin typeface="Gill Sans"/>
              <a:cs typeface="Gill Sans"/>
            </a:endParaRPr>
          </a:p>
          <a:p>
            <a:pPr marL="174625" indent="-174625">
              <a:spcAft>
                <a:spcPts val="600"/>
              </a:spcAft>
              <a:buClr>
                <a:srgbClr val="FF0000"/>
              </a:buClr>
              <a:buSzPct val="75000"/>
              <a:buFont typeface="Lucida Grande"/>
              <a:buChar char="✱"/>
            </a:pPr>
            <a:endParaRPr lang="en-US" dirty="0">
              <a:latin typeface="Gill Sans"/>
              <a:cs typeface="Gill Sans"/>
            </a:endParaRPr>
          </a:p>
          <a:p>
            <a:pPr>
              <a:spcAft>
                <a:spcPts val="600"/>
              </a:spcAft>
              <a:buClr>
                <a:srgbClr val="FF0000"/>
              </a:buClr>
              <a:buSzPct val="75000"/>
            </a:pPr>
            <a:endParaRPr lang="en-US" sz="3600" dirty="0" smtClean="0">
              <a:latin typeface="Gill Sans"/>
              <a:cs typeface="Gill Sans"/>
            </a:endParaRPr>
          </a:p>
          <a:p>
            <a:pPr marL="174625" indent="-174625">
              <a:spcAft>
                <a:spcPts val="600"/>
              </a:spcAft>
              <a:buClr>
                <a:srgbClr val="FF0000"/>
              </a:buClr>
              <a:buSzPct val="75000"/>
              <a:buFont typeface="Lucida Grande"/>
              <a:buChar char="✱"/>
            </a:pPr>
            <a:r>
              <a:rPr lang="en-US" dirty="0" smtClean="0">
                <a:latin typeface="Gill Sans"/>
                <a:cs typeface="Gill Sans"/>
              </a:rPr>
              <a:t>New analysis results did not show evidence for the </a:t>
            </a:r>
            <a:r>
              <a:rPr lang="en-US" dirty="0" smtClean="0">
                <a:latin typeface="+mj-lt"/>
                <a:cs typeface="Gill Sans"/>
              </a:rPr>
              <a:t>π</a:t>
            </a:r>
            <a:r>
              <a:rPr lang="en-US" baseline="-25000" dirty="0" smtClean="0">
                <a:latin typeface="Gill Sans"/>
                <a:cs typeface="Gill Sans"/>
              </a:rPr>
              <a:t>1</a:t>
            </a:r>
            <a:r>
              <a:rPr lang="en-US" dirty="0" smtClean="0">
                <a:latin typeface="Gill Sans"/>
                <a:cs typeface="Gill Sans"/>
              </a:rPr>
              <a:t>(1600)</a:t>
            </a:r>
          </a:p>
          <a:p>
            <a:pPr marL="174625" indent="-174625">
              <a:spcAft>
                <a:spcPts val="600"/>
              </a:spcAft>
              <a:buClr>
                <a:srgbClr val="FF0000"/>
              </a:buClr>
              <a:buSzPct val="75000"/>
              <a:buFont typeface="Lucida Grande"/>
              <a:buChar char="✱"/>
            </a:pPr>
            <a:r>
              <a:rPr lang="en-US" dirty="0" smtClean="0">
                <a:latin typeface="Gill Sans"/>
                <a:cs typeface="Gill Sans"/>
              </a:rPr>
              <a:t>Most of the exotic wave strength is  re-absorbed in known decays of the </a:t>
            </a:r>
            <a:r>
              <a:rPr lang="en-US" dirty="0" smtClean="0"/>
              <a:t>π</a:t>
            </a:r>
            <a:r>
              <a:rPr lang="en-US" baseline="-25000" dirty="0" smtClean="0">
                <a:sym typeface="Symbol" charset="0"/>
              </a:rPr>
              <a:t>2</a:t>
            </a:r>
            <a:r>
              <a:rPr lang="en-US" dirty="0"/>
              <a:t>(1670)</a:t>
            </a:r>
            <a:endParaRPr lang="en-US" dirty="0">
              <a:latin typeface="Gill Sans"/>
              <a:cs typeface="Gill Sans"/>
            </a:endParaRPr>
          </a:p>
        </p:txBody>
      </p:sp>
      <p:sp>
        <p:nvSpPr>
          <p:cNvPr id="46" name="Text Box 10"/>
          <p:cNvSpPr txBox="1">
            <a:spLocks noChangeArrowheads="1"/>
          </p:cNvSpPr>
          <p:nvPr/>
        </p:nvSpPr>
        <p:spPr bwMode="auto">
          <a:xfrm rot="5400000">
            <a:off x="7408944" y="3133525"/>
            <a:ext cx="2577347"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08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100" i="1" dirty="0" smtClean="0"/>
              <a:t>A. </a:t>
            </a:r>
            <a:r>
              <a:rPr lang="en-US" sz="1100" i="1" dirty="0" err="1" smtClean="0"/>
              <a:t>Dzierba</a:t>
            </a:r>
            <a:r>
              <a:rPr lang="en-US" sz="1100" i="1" dirty="0" smtClean="0"/>
              <a:t> </a:t>
            </a:r>
            <a:r>
              <a:rPr lang="en-US" sz="1100" i="1" dirty="0"/>
              <a:t>et. al</a:t>
            </a:r>
            <a:r>
              <a:rPr lang="en-US" sz="1100" i="1" dirty="0" smtClean="0"/>
              <a:t>., </a:t>
            </a:r>
            <a:r>
              <a:rPr lang="en-US" sz="1100" i="1" dirty="0"/>
              <a:t>PRD 73 (2006</a:t>
            </a:r>
            <a:r>
              <a:rPr lang="en-US" sz="1100" i="1" dirty="0" smtClean="0"/>
              <a:t>) 072001</a:t>
            </a:r>
            <a:endParaRPr lang="en-US" sz="1100" i="1" dirty="0"/>
          </a:p>
        </p:txBody>
      </p:sp>
      <p:sp>
        <p:nvSpPr>
          <p:cNvPr id="47" name="Text Box 11"/>
          <p:cNvSpPr txBox="1">
            <a:spLocks noChangeArrowheads="1"/>
          </p:cNvSpPr>
          <p:nvPr/>
        </p:nvSpPr>
        <p:spPr bwMode="auto">
          <a:xfrm>
            <a:off x="937657" y="3109528"/>
            <a:ext cx="2480166" cy="1754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08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285750" indent="-285750">
              <a:buFont typeface="Lucida Grande"/>
              <a:buChar char="-"/>
            </a:pPr>
            <a:r>
              <a:rPr lang="en-US" dirty="0"/>
              <a:t>π</a:t>
            </a:r>
            <a:r>
              <a:rPr lang="en-US" baseline="-25000" dirty="0" smtClean="0">
                <a:sym typeface="Symbol" charset="0"/>
              </a:rPr>
              <a:t>2</a:t>
            </a:r>
            <a:r>
              <a:rPr lang="en-US" dirty="0"/>
              <a:t>(1670</a:t>
            </a:r>
            <a:r>
              <a:rPr lang="en-US" dirty="0" smtClean="0"/>
              <a:t>)</a:t>
            </a:r>
            <a:r>
              <a:rPr lang="en-US" dirty="0" smtClean="0">
                <a:latin typeface="Symbol" charset="2"/>
                <a:cs typeface="Symbol" charset="2"/>
              </a:rPr>
              <a:t>→</a:t>
            </a:r>
            <a:r>
              <a:rPr lang="en-US" dirty="0">
                <a:latin typeface="Symbol" charset="0"/>
                <a:sym typeface="Symbol" charset="0"/>
              </a:rPr>
              <a:t>ρ</a:t>
            </a:r>
            <a:r>
              <a:rPr lang="en-US" dirty="0" smtClean="0"/>
              <a:t>π (</a:t>
            </a:r>
            <a:r>
              <a:rPr lang="en-US" dirty="0"/>
              <a:t>L=3)</a:t>
            </a:r>
          </a:p>
          <a:p>
            <a:pPr marL="285750" indent="-285750">
              <a:buFont typeface="Lucida Grande"/>
              <a:buChar char="-"/>
            </a:pPr>
            <a:r>
              <a:rPr lang="en-US" dirty="0"/>
              <a:t>π</a:t>
            </a:r>
            <a:r>
              <a:rPr lang="en-US" baseline="-25000" dirty="0" smtClean="0">
                <a:sym typeface="Symbol" charset="0"/>
              </a:rPr>
              <a:t>2</a:t>
            </a:r>
            <a:r>
              <a:rPr lang="en-US" dirty="0"/>
              <a:t>(1670</a:t>
            </a:r>
            <a:r>
              <a:rPr lang="en-US" dirty="0" smtClean="0"/>
              <a:t>)</a:t>
            </a:r>
            <a:r>
              <a:rPr lang="en-US" dirty="0" smtClean="0">
                <a:latin typeface="Symbol" charset="2"/>
                <a:cs typeface="Symbol" charset="2"/>
              </a:rPr>
              <a:t>→</a:t>
            </a:r>
            <a:r>
              <a:rPr lang="en-US" dirty="0">
                <a:latin typeface="Symbol" charset="0"/>
                <a:sym typeface="Symbol" charset="0"/>
              </a:rPr>
              <a:t>ρ</a:t>
            </a:r>
            <a:r>
              <a:rPr lang="en-US" baseline="-25000" dirty="0" smtClean="0">
                <a:sym typeface="Symbol" charset="0"/>
              </a:rPr>
              <a:t>3</a:t>
            </a:r>
            <a:r>
              <a:rPr lang="en-US" dirty="0" smtClean="0"/>
              <a:t>π</a:t>
            </a:r>
            <a:endParaRPr lang="en-US" dirty="0">
              <a:latin typeface="Symbol" charset="0"/>
              <a:sym typeface="Symbol" charset="0"/>
            </a:endParaRPr>
          </a:p>
          <a:p>
            <a:pPr marL="285750" indent="-285750">
              <a:buFont typeface="Lucida Grande"/>
              <a:buChar char="-"/>
            </a:pPr>
            <a:r>
              <a:rPr lang="en-US" dirty="0"/>
              <a:t>π</a:t>
            </a:r>
            <a:r>
              <a:rPr lang="en-US" baseline="-25000" dirty="0" smtClean="0">
                <a:sym typeface="Symbol" charset="0"/>
              </a:rPr>
              <a:t>2</a:t>
            </a:r>
            <a:r>
              <a:rPr lang="en-US" dirty="0"/>
              <a:t>(1670</a:t>
            </a:r>
            <a:r>
              <a:rPr lang="en-US" dirty="0" smtClean="0"/>
              <a:t>)</a:t>
            </a:r>
            <a:r>
              <a:rPr lang="en-US" dirty="0" smtClean="0">
                <a:latin typeface="Symbol" charset="2"/>
                <a:cs typeface="Symbol" charset="2"/>
              </a:rPr>
              <a:t>→</a:t>
            </a:r>
            <a:r>
              <a:rPr lang="en-US" dirty="0" smtClean="0"/>
              <a:t>(π</a:t>
            </a:r>
            <a:r>
              <a:rPr lang="en-US" dirty="0"/>
              <a:t>π</a:t>
            </a:r>
            <a:r>
              <a:rPr lang="en-US" dirty="0" smtClean="0"/>
              <a:t>)</a:t>
            </a:r>
            <a:r>
              <a:rPr lang="en-US" baseline="-25000" dirty="0" smtClean="0"/>
              <a:t>S</a:t>
            </a:r>
            <a:r>
              <a:rPr lang="en-US" dirty="0"/>
              <a:t>π</a:t>
            </a:r>
            <a:endParaRPr lang="en-US" dirty="0" smtClean="0">
              <a:latin typeface="Symbol" charset="0"/>
              <a:sym typeface="Symbol" charset="0"/>
            </a:endParaRPr>
          </a:p>
          <a:p>
            <a:pPr marL="285750" indent="-285750">
              <a:buFont typeface="Lucida Grande"/>
              <a:buChar char="-"/>
            </a:pPr>
            <a:r>
              <a:rPr lang="en-US" dirty="0" smtClean="0"/>
              <a:t>a</a:t>
            </a:r>
            <a:r>
              <a:rPr lang="en-US" baseline="-25000" dirty="0" smtClean="0"/>
              <a:t>3</a:t>
            </a:r>
            <a:r>
              <a:rPr lang="en-US" dirty="0" smtClean="0"/>
              <a:t> </a:t>
            </a:r>
            <a:r>
              <a:rPr lang="en-US" dirty="0"/>
              <a:t>decays</a:t>
            </a:r>
          </a:p>
          <a:p>
            <a:pPr marL="285750" indent="-285750">
              <a:buFont typeface="Lucida Grande"/>
              <a:buChar char="-"/>
            </a:pPr>
            <a:r>
              <a:rPr lang="en-US" dirty="0" smtClean="0"/>
              <a:t>a</a:t>
            </a:r>
            <a:r>
              <a:rPr lang="en-US" baseline="-25000" dirty="0" smtClean="0"/>
              <a:t>4</a:t>
            </a:r>
            <a:r>
              <a:rPr lang="en-US" dirty="0"/>
              <a:t>(2040) </a:t>
            </a:r>
            <a:endParaRPr lang="en-US" dirty="0" smtClean="0"/>
          </a:p>
          <a:p>
            <a:pPr marL="285750" indent="-285750">
              <a:buFont typeface="Lucida Grande"/>
              <a:buChar char="-"/>
            </a:pPr>
            <a:r>
              <a:rPr lang="en-US" dirty="0" smtClean="0"/>
              <a:t>…</a:t>
            </a:r>
            <a:endParaRPr lang="en-US" dirty="0"/>
          </a:p>
        </p:txBody>
      </p:sp>
    </p:spTree>
    <p:extLst>
      <p:ext uri="{BB962C8B-B14F-4D97-AF65-F5344CB8AC3E}">
        <p14:creationId xmlns:p14="http://schemas.microsoft.com/office/powerpoint/2010/main" val="3680767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12800"/>
          </a:xfrm>
        </p:spPr>
        <p:txBody>
          <a:bodyPr/>
          <a:lstStyle/>
          <a:p>
            <a:r>
              <a:rPr lang="en-US" dirty="0" smtClean="0">
                <a:solidFill>
                  <a:srgbClr val="FF0000"/>
                </a:solidFill>
                <a:cs typeface="Gill Sans"/>
              </a:rPr>
              <a:t>Exotics in </a:t>
            </a:r>
            <a:r>
              <a:rPr lang="en-US" dirty="0" err="1" smtClean="0">
                <a:solidFill>
                  <a:srgbClr val="FF0000"/>
                </a:solidFill>
                <a:cs typeface="Gill Sans"/>
              </a:rPr>
              <a:t>Photoproduction</a:t>
            </a:r>
            <a:r>
              <a:rPr lang="en-US" dirty="0" smtClean="0">
                <a:solidFill>
                  <a:srgbClr val="FF0000"/>
                </a:solidFill>
                <a:cs typeface="Gill Sans"/>
              </a:rPr>
              <a:t> </a:t>
            </a:r>
            <a:endParaRPr lang="en-US" dirty="0">
              <a:solidFill>
                <a:srgbClr val="FF0000"/>
              </a:solidFill>
              <a:cs typeface="Gill Sans"/>
            </a:endParaRPr>
          </a:p>
        </p:txBody>
      </p:sp>
      <p:sp>
        <p:nvSpPr>
          <p:cNvPr id="44" name="Rectangle 12"/>
          <p:cNvSpPr>
            <a:spLocks noChangeArrowheads="1"/>
          </p:cNvSpPr>
          <p:nvPr/>
        </p:nvSpPr>
        <p:spPr bwMode="auto">
          <a:xfrm>
            <a:off x="331788" y="1087438"/>
            <a:ext cx="8547100" cy="543083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2000">
              <a:latin typeface="Gill Sans"/>
              <a:cs typeface="Gill Sans"/>
            </a:endParaRPr>
          </a:p>
        </p:txBody>
      </p:sp>
      <p:grpSp>
        <p:nvGrpSpPr>
          <p:cNvPr id="45" name="Group 25"/>
          <p:cNvGrpSpPr>
            <a:grpSpLocks/>
          </p:cNvGrpSpPr>
          <p:nvPr/>
        </p:nvGrpSpPr>
        <p:grpSpPr bwMode="auto">
          <a:xfrm>
            <a:off x="844282" y="1717675"/>
            <a:ext cx="3240087" cy="1619250"/>
            <a:chOff x="405" y="1082"/>
            <a:chExt cx="2041" cy="1117"/>
          </a:xfrm>
        </p:grpSpPr>
        <p:pic>
          <p:nvPicPr>
            <p:cNvPr id="4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6" y="1082"/>
              <a:ext cx="1230" cy="1117"/>
            </a:xfrm>
            <a:prstGeom prst="rect">
              <a:avLst/>
            </a:prstGeom>
            <a:noFill/>
            <a:extLst>
              <a:ext uri="{909E8E84-426E-40DD-AFC4-6F175D3DCCD1}">
                <a14:hiddenFill xmlns:a14="http://schemas.microsoft.com/office/drawing/2010/main">
                  <a:solidFill>
                    <a:srgbClr val="FFFFFF"/>
                  </a:solidFill>
                </a14:hiddenFill>
              </a:ext>
            </a:extLst>
          </p:spPr>
        </p:pic>
        <p:sp>
          <p:nvSpPr>
            <p:cNvPr id="47" name="Text Box 6"/>
            <p:cNvSpPr txBox="1">
              <a:spLocks noChangeArrowheads="1"/>
            </p:cNvSpPr>
            <p:nvPr/>
          </p:nvSpPr>
          <p:spPr bwMode="auto">
            <a:xfrm>
              <a:off x="405" y="1284"/>
              <a:ext cx="827"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b="1">
                  <a:latin typeface="Gill Sans"/>
                  <a:cs typeface="Gill Sans"/>
                </a:rPr>
                <a:t>Pion Beam</a:t>
              </a:r>
            </a:p>
          </p:txBody>
        </p:sp>
        <p:sp>
          <p:nvSpPr>
            <p:cNvPr id="48" name="Rectangle 7"/>
            <p:cNvSpPr>
              <a:spLocks noChangeArrowheads="1"/>
            </p:cNvSpPr>
            <p:nvPr/>
          </p:nvSpPr>
          <p:spPr bwMode="auto">
            <a:xfrm>
              <a:off x="405" y="1462"/>
              <a:ext cx="731" cy="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solidFill>
                    <a:srgbClr val="ED181E"/>
                  </a:solidFill>
                  <a:latin typeface="Gill Sans"/>
                  <a:cs typeface="Gill Sans"/>
                </a:rPr>
                <a:t>Quark spins </a:t>
              </a:r>
              <a:br>
                <a:rPr lang="en-US" sz="1400">
                  <a:solidFill>
                    <a:srgbClr val="ED181E"/>
                  </a:solidFill>
                  <a:latin typeface="Gill Sans"/>
                  <a:cs typeface="Gill Sans"/>
                </a:rPr>
              </a:br>
              <a:r>
                <a:rPr lang="en-US" sz="1400">
                  <a:solidFill>
                    <a:srgbClr val="ED181E"/>
                  </a:solidFill>
                  <a:latin typeface="Gill Sans"/>
                  <a:cs typeface="Gill Sans"/>
                </a:rPr>
                <a:t>anti-aligned</a:t>
              </a:r>
            </a:p>
            <a:p>
              <a:r>
                <a:rPr lang="en-GB" sz="1400">
                  <a:solidFill>
                    <a:srgbClr val="FF0000"/>
                  </a:solidFill>
                  <a:latin typeface="Gill Sans"/>
                  <a:cs typeface="Gill Sans"/>
                </a:rPr>
                <a:t>J</a:t>
              </a:r>
              <a:r>
                <a:rPr lang="en-GB" sz="1400" baseline="30000">
                  <a:solidFill>
                    <a:srgbClr val="FF0000"/>
                  </a:solidFill>
                  <a:latin typeface="Gill Sans"/>
                  <a:cs typeface="Gill Sans"/>
                </a:rPr>
                <a:t>PC</a:t>
              </a:r>
              <a:r>
                <a:rPr lang="en-GB" sz="1400">
                  <a:solidFill>
                    <a:srgbClr val="FF0000"/>
                  </a:solidFill>
                  <a:latin typeface="Gill Sans"/>
                  <a:cs typeface="Gill Sans"/>
                </a:rPr>
                <a:t> =  1</a:t>
              </a:r>
              <a:r>
                <a:rPr lang="en-GB" sz="1400" baseline="30000">
                  <a:solidFill>
                    <a:srgbClr val="FF0000"/>
                  </a:solidFill>
                  <a:latin typeface="Gill Sans"/>
                  <a:cs typeface="Gill Sans"/>
                </a:rPr>
                <a:t>--</a:t>
              </a:r>
              <a:r>
                <a:rPr lang="en-GB" sz="1400">
                  <a:solidFill>
                    <a:srgbClr val="FF0000"/>
                  </a:solidFill>
                  <a:latin typeface="Gill Sans"/>
                  <a:cs typeface="Gill Sans"/>
                </a:rPr>
                <a:t> , 1</a:t>
              </a:r>
              <a:r>
                <a:rPr lang="en-GB" sz="1400" baseline="30000">
                  <a:solidFill>
                    <a:srgbClr val="FF0000"/>
                  </a:solidFill>
                  <a:latin typeface="Gill Sans"/>
                  <a:cs typeface="Gill Sans"/>
                </a:rPr>
                <a:t>++</a:t>
              </a:r>
              <a:endParaRPr lang="en-US" sz="1400" baseline="30000">
                <a:solidFill>
                  <a:srgbClr val="FF0000"/>
                </a:solidFill>
                <a:latin typeface="Gill Sans"/>
                <a:cs typeface="Gill Sans"/>
              </a:endParaRPr>
            </a:p>
          </p:txBody>
        </p:sp>
      </p:grpSp>
      <p:grpSp>
        <p:nvGrpSpPr>
          <p:cNvPr id="49" name="Group 26"/>
          <p:cNvGrpSpPr>
            <a:grpSpLocks/>
          </p:cNvGrpSpPr>
          <p:nvPr/>
        </p:nvGrpSpPr>
        <p:grpSpPr bwMode="auto">
          <a:xfrm>
            <a:off x="4597400" y="1724026"/>
            <a:ext cx="3687764" cy="1612900"/>
            <a:chOff x="2896" y="1086"/>
            <a:chExt cx="2299" cy="1078"/>
          </a:xfrm>
        </p:grpSpPr>
        <p:pic>
          <p:nvPicPr>
            <p:cNvPr id="5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 y="1086"/>
              <a:ext cx="1314" cy="1078"/>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10"/>
            <p:cNvSpPr>
              <a:spLocks noChangeArrowheads="1"/>
            </p:cNvSpPr>
            <p:nvPr/>
          </p:nvSpPr>
          <p:spPr bwMode="auto">
            <a:xfrm>
              <a:off x="2896" y="1462"/>
              <a:ext cx="932" cy="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1400">
                  <a:solidFill>
                    <a:srgbClr val="ED181E"/>
                  </a:solidFill>
                  <a:latin typeface="Gill Sans"/>
                  <a:cs typeface="Gill Sans"/>
                </a:rPr>
                <a:t>Quark spins</a:t>
              </a:r>
              <a:br>
                <a:rPr lang="en-US" sz="1400">
                  <a:solidFill>
                    <a:srgbClr val="ED181E"/>
                  </a:solidFill>
                  <a:latin typeface="Gill Sans"/>
                  <a:cs typeface="Gill Sans"/>
                </a:rPr>
              </a:br>
              <a:r>
                <a:rPr lang="en-US" sz="1400">
                  <a:solidFill>
                    <a:srgbClr val="ED181E"/>
                  </a:solidFill>
                  <a:latin typeface="Gill Sans"/>
                  <a:cs typeface="Gill Sans"/>
                </a:rPr>
                <a:t>already aligned</a:t>
              </a:r>
            </a:p>
            <a:p>
              <a:pPr eaLnBrk="0" hangingPunct="0"/>
              <a:r>
                <a:rPr lang="en-GB" sz="1400">
                  <a:solidFill>
                    <a:srgbClr val="FF0000"/>
                  </a:solidFill>
                  <a:latin typeface="Gill Sans"/>
                  <a:cs typeface="Gill Sans"/>
                </a:rPr>
                <a:t>J</a:t>
              </a:r>
              <a:r>
                <a:rPr lang="en-GB" sz="1400" baseline="30000">
                  <a:solidFill>
                    <a:srgbClr val="FF0000"/>
                  </a:solidFill>
                  <a:latin typeface="Gill Sans"/>
                  <a:cs typeface="Gill Sans"/>
                </a:rPr>
                <a:t>PC</a:t>
              </a:r>
              <a:r>
                <a:rPr lang="en-GB" sz="1400">
                  <a:solidFill>
                    <a:srgbClr val="FF0000"/>
                  </a:solidFill>
                  <a:latin typeface="Gill Sans"/>
                  <a:cs typeface="Gill Sans"/>
                </a:rPr>
                <a:t> =  0</a:t>
              </a:r>
              <a:r>
                <a:rPr lang="en-GB" sz="1400" baseline="30000">
                  <a:solidFill>
                    <a:srgbClr val="FF0000"/>
                  </a:solidFill>
                  <a:latin typeface="Gill Sans"/>
                  <a:cs typeface="Gill Sans"/>
                </a:rPr>
                <a:t>+-</a:t>
              </a:r>
              <a:r>
                <a:rPr lang="en-GB" sz="1400">
                  <a:solidFill>
                    <a:srgbClr val="FF0000"/>
                  </a:solidFill>
                  <a:latin typeface="Gill Sans"/>
                  <a:cs typeface="Gill Sans"/>
                </a:rPr>
                <a:t> , 1</a:t>
              </a:r>
              <a:r>
                <a:rPr lang="en-GB" sz="1400" baseline="30000">
                  <a:solidFill>
                    <a:srgbClr val="FF0000"/>
                  </a:solidFill>
                  <a:latin typeface="Gill Sans"/>
                  <a:cs typeface="Gill Sans"/>
                </a:rPr>
                <a:t>-+</a:t>
              </a:r>
              <a:r>
                <a:rPr lang="en-GB" sz="1400">
                  <a:solidFill>
                    <a:srgbClr val="FF0000"/>
                  </a:solidFill>
                  <a:latin typeface="Gill Sans"/>
                  <a:cs typeface="Gill Sans"/>
                </a:rPr>
                <a:t> , 2</a:t>
              </a:r>
              <a:r>
                <a:rPr lang="en-GB" sz="1400" baseline="30000">
                  <a:solidFill>
                    <a:srgbClr val="FF0000"/>
                  </a:solidFill>
                  <a:latin typeface="Gill Sans"/>
                  <a:cs typeface="Gill Sans"/>
                </a:rPr>
                <a:t>+-</a:t>
              </a:r>
              <a:endParaRPr lang="en-US" sz="1400" baseline="30000">
                <a:solidFill>
                  <a:srgbClr val="FF0000"/>
                </a:solidFill>
                <a:latin typeface="Gill Sans"/>
                <a:cs typeface="Gill Sans"/>
              </a:endParaRPr>
            </a:p>
            <a:p>
              <a:pPr eaLnBrk="0" hangingPunct="0"/>
              <a:endParaRPr lang="en-US">
                <a:solidFill>
                  <a:srgbClr val="FF0000"/>
                </a:solidFill>
                <a:latin typeface="Gill Sans"/>
                <a:cs typeface="Gill Sans"/>
              </a:endParaRPr>
            </a:p>
          </p:txBody>
        </p:sp>
        <p:sp>
          <p:nvSpPr>
            <p:cNvPr id="52" name="Rectangle 11"/>
            <p:cNvSpPr>
              <a:spLocks noChangeArrowheads="1"/>
            </p:cNvSpPr>
            <p:nvPr/>
          </p:nvSpPr>
          <p:spPr bwMode="auto">
            <a:xfrm>
              <a:off x="2896" y="1284"/>
              <a:ext cx="1013"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b="1">
                  <a:latin typeface="Gill Sans"/>
                  <a:cs typeface="Gill Sans"/>
                </a:rPr>
                <a:t>Photon Beam</a:t>
              </a:r>
            </a:p>
          </p:txBody>
        </p:sp>
      </p:grpSp>
      <p:grpSp>
        <p:nvGrpSpPr>
          <p:cNvPr id="53" name="Group 19"/>
          <p:cNvGrpSpPr>
            <a:grpSpLocks/>
          </p:cNvGrpSpPr>
          <p:nvPr/>
        </p:nvGrpSpPr>
        <p:grpSpPr bwMode="auto">
          <a:xfrm>
            <a:off x="4805841" y="4044950"/>
            <a:ext cx="3957637" cy="2473325"/>
            <a:chOff x="3024" y="2535"/>
            <a:chExt cx="2546" cy="1569"/>
          </a:xfrm>
        </p:grpSpPr>
        <p:pic>
          <p:nvPicPr>
            <p:cNvPr id="54"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4" y="2535"/>
              <a:ext cx="2546" cy="156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5" name="Text Box 15"/>
            <p:cNvSpPr txBox="1">
              <a:spLocks noChangeArrowheads="1"/>
            </p:cNvSpPr>
            <p:nvPr/>
          </p:nvSpPr>
          <p:spPr bwMode="auto">
            <a:xfrm>
              <a:off x="3552" y="2816"/>
              <a:ext cx="1754" cy="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914" rIns="0" bIns="0"/>
            <a:lstStyle>
              <a:lvl1pPr defTabSz="457200">
                <a:tabLst>
                  <a:tab pos="723900" algn="l"/>
                  <a:tab pos="1447800" algn="l"/>
                  <a:tab pos="2171700" algn="l"/>
                </a:tabLst>
                <a:defRPr>
                  <a:solidFill>
                    <a:schemeClr val="tx1"/>
                  </a:solidFill>
                  <a:latin typeface="Arial" charset="0"/>
                  <a:ea typeface="ＭＳ Ｐゴシック" charset="0"/>
                </a:defRPr>
              </a:lvl1pPr>
              <a:lvl2pPr marL="742950" indent="-285750" defTabSz="457200">
                <a:tabLst>
                  <a:tab pos="723900" algn="l"/>
                  <a:tab pos="1447800" algn="l"/>
                  <a:tab pos="2171700" algn="l"/>
                </a:tabLst>
                <a:defRPr>
                  <a:solidFill>
                    <a:schemeClr val="tx1"/>
                  </a:solidFill>
                  <a:latin typeface="Arial" charset="0"/>
                  <a:ea typeface="ＭＳ Ｐゴシック" charset="0"/>
                </a:defRPr>
              </a:lvl2pPr>
              <a:lvl3pPr marL="1143000" indent="-228600" defTabSz="457200">
                <a:tabLst>
                  <a:tab pos="723900" algn="l"/>
                  <a:tab pos="1447800" algn="l"/>
                  <a:tab pos="2171700" algn="l"/>
                </a:tabLst>
                <a:defRPr>
                  <a:solidFill>
                    <a:schemeClr val="tx1"/>
                  </a:solidFill>
                  <a:latin typeface="Arial" charset="0"/>
                  <a:ea typeface="ＭＳ Ｐゴシック" charset="0"/>
                </a:defRPr>
              </a:lvl3pPr>
              <a:lvl4pPr marL="1600200" indent="-228600" defTabSz="457200">
                <a:tabLst>
                  <a:tab pos="723900" algn="l"/>
                  <a:tab pos="1447800" algn="l"/>
                  <a:tab pos="2171700" algn="l"/>
                </a:tabLst>
                <a:defRPr>
                  <a:solidFill>
                    <a:schemeClr val="tx1"/>
                  </a:solidFill>
                  <a:latin typeface="Arial" charset="0"/>
                  <a:ea typeface="ＭＳ Ｐゴシック" charset="0"/>
                </a:defRPr>
              </a:lvl4pPr>
              <a:lvl5pPr marL="2057400" indent="-228600" defTabSz="457200">
                <a:tabLst>
                  <a:tab pos="723900" algn="l"/>
                  <a:tab pos="1447800" algn="l"/>
                  <a:tab pos="2171700" algn="l"/>
                </a:tabLst>
                <a:defRPr>
                  <a:solidFill>
                    <a:schemeClr val="tx1"/>
                  </a:solidFill>
                  <a:latin typeface="Arial" charset="0"/>
                  <a:ea typeface="ＭＳ Ｐゴシック" charset="0"/>
                </a:defRPr>
              </a:lvl5pPr>
              <a:lvl6pPr marL="2514600" indent="-228600" fontAlgn="base">
                <a:spcBef>
                  <a:spcPct val="0"/>
                </a:spcBef>
                <a:spcAft>
                  <a:spcPct val="0"/>
                </a:spcAft>
                <a:tabLst>
                  <a:tab pos="723900" algn="l"/>
                  <a:tab pos="1447800" algn="l"/>
                  <a:tab pos="2171700" algn="l"/>
                </a:tabLst>
                <a:defRPr>
                  <a:solidFill>
                    <a:schemeClr val="tx1"/>
                  </a:solidFill>
                  <a:latin typeface="Arial" charset="0"/>
                  <a:ea typeface="ＭＳ Ｐゴシック" charset="0"/>
                </a:defRPr>
              </a:lvl6pPr>
              <a:lvl7pPr marL="2971800" indent="-228600" fontAlgn="base">
                <a:spcBef>
                  <a:spcPct val="0"/>
                </a:spcBef>
                <a:spcAft>
                  <a:spcPct val="0"/>
                </a:spcAft>
                <a:tabLst>
                  <a:tab pos="723900" algn="l"/>
                  <a:tab pos="1447800" algn="l"/>
                  <a:tab pos="2171700" algn="l"/>
                </a:tabLst>
                <a:defRPr>
                  <a:solidFill>
                    <a:schemeClr val="tx1"/>
                  </a:solidFill>
                  <a:latin typeface="Arial" charset="0"/>
                  <a:ea typeface="ＭＳ Ｐゴシック" charset="0"/>
                </a:defRPr>
              </a:lvl7pPr>
              <a:lvl8pPr marL="3429000" indent="-228600" fontAlgn="base">
                <a:spcBef>
                  <a:spcPct val="0"/>
                </a:spcBef>
                <a:spcAft>
                  <a:spcPct val="0"/>
                </a:spcAft>
                <a:tabLst>
                  <a:tab pos="723900" algn="l"/>
                  <a:tab pos="1447800" algn="l"/>
                  <a:tab pos="2171700" algn="l"/>
                </a:tabLst>
                <a:defRPr>
                  <a:solidFill>
                    <a:schemeClr val="tx1"/>
                  </a:solidFill>
                  <a:latin typeface="Arial" charset="0"/>
                  <a:ea typeface="ＭＳ Ｐゴシック" charset="0"/>
                </a:defRPr>
              </a:lvl8pPr>
              <a:lvl9pPr marL="3886200" indent="-228600" fontAlgn="base">
                <a:spcBef>
                  <a:spcPct val="0"/>
                </a:spcBef>
                <a:spcAft>
                  <a:spcPct val="0"/>
                </a:spcAft>
                <a:tabLst>
                  <a:tab pos="723900" algn="l"/>
                  <a:tab pos="1447800" algn="l"/>
                  <a:tab pos="2171700" algn="l"/>
                </a:tabLst>
                <a:defRPr>
                  <a:solidFill>
                    <a:schemeClr val="tx1"/>
                  </a:solidFill>
                  <a:latin typeface="Arial" charset="0"/>
                  <a:ea typeface="ＭＳ Ｐゴシック" charset="0"/>
                </a:defRPr>
              </a:lvl9pPr>
            </a:lstStyle>
            <a:p>
              <a:pPr algn="ctr" hangingPunct="0">
                <a:lnSpc>
                  <a:spcPct val="98000"/>
                </a:lnSpc>
                <a:buClr>
                  <a:srgbClr val="000000"/>
                </a:buClr>
                <a:buSzPct val="100000"/>
                <a:buFont typeface="Times New Roman" charset="0"/>
                <a:buNone/>
              </a:pPr>
              <a:r>
                <a:rPr lang="en-US" sz="1400" dirty="0">
                  <a:solidFill>
                    <a:srgbClr val="FF0000"/>
                  </a:solidFill>
                  <a:latin typeface="Gill Sans"/>
                  <a:cs typeface="Gill Sans"/>
                </a:rPr>
                <a:t>regular mesons @ </a:t>
              </a:r>
              <a:r>
                <a:rPr lang="en-US" sz="1400" dirty="0" err="1">
                  <a:solidFill>
                    <a:srgbClr val="FF0000"/>
                  </a:solidFill>
                  <a:latin typeface="Gill Sans"/>
                  <a:cs typeface="Gill Sans"/>
                </a:rPr>
                <a:t>E</a:t>
              </a:r>
              <a:r>
                <a:rPr lang="en-US" sz="1400" baseline="-33000" dirty="0" err="1">
                  <a:solidFill>
                    <a:srgbClr val="FF0000"/>
                  </a:solidFill>
                  <a:latin typeface="Gill Sans"/>
                  <a:cs typeface="Gill Sans"/>
                </a:rPr>
                <a:t>g</a:t>
              </a:r>
              <a:r>
                <a:rPr lang="en-US" sz="1400" dirty="0">
                  <a:solidFill>
                    <a:srgbClr val="FF0000"/>
                  </a:solidFill>
                  <a:latin typeface="Gill Sans"/>
                  <a:cs typeface="Gill Sans"/>
                </a:rPr>
                <a:t> = 5GeV</a:t>
              </a:r>
            </a:p>
            <a:p>
              <a:pPr algn="ctr" hangingPunct="0">
                <a:lnSpc>
                  <a:spcPct val="97000"/>
                </a:lnSpc>
                <a:buClr>
                  <a:srgbClr val="000000"/>
                </a:buClr>
                <a:buSzPct val="100000"/>
                <a:buFont typeface="Times New Roman" charset="0"/>
                <a:buNone/>
              </a:pPr>
              <a:r>
                <a:rPr lang="en-US" sz="1400" dirty="0">
                  <a:solidFill>
                    <a:srgbClr val="FF0000"/>
                  </a:solidFill>
                  <a:latin typeface="Gill Sans"/>
                  <a:cs typeface="Gill Sans"/>
                </a:rPr>
                <a:t>X = a</a:t>
              </a:r>
              <a:r>
                <a:rPr lang="en-US" sz="1400" baseline="-33000" dirty="0">
                  <a:solidFill>
                    <a:srgbClr val="FF0000"/>
                  </a:solidFill>
                  <a:latin typeface="Gill Sans"/>
                  <a:cs typeface="Gill Sans"/>
                </a:rPr>
                <a:t>2</a:t>
              </a:r>
            </a:p>
          </p:txBody>
        </p:sp>
        <p:sp>
          <p:nvSpPr>
            <p:cNvPr id="56" name="Line 16"/>
            <p:cNvSpPr>
              <a:spLocks noChangeShapeType="1"/>
            </p:cNvSpPr>
            <p:nvPr/>
          </p:nvSpPr>
          <p:spPr bwMode="auto">
            <a:xfrm flipH="1">
              <a:off x="3497" y="2981"/>
              <a:ext cx="574" cy="174"/>
            </a:xfrm>
            <a:prstGeom prst="line">
              <a:avLst/>
            </a:prstGeom>
            <a:noFill/>
            <a:ln w="9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2000">
                <a:latin typeface="Gill Sans"/>
                <a:cs typeface="Gill Sans"/>
              </a:endParaRPr>
            </a:p>
          </p:txBody>
        </p:sp>
        <p:sp>
          <p:nvSpPr>
            <p:cNvPr id="57" name="Text Box 17"/>
            <p:cNvSpPr txBox="1">
              <a:spLocks noChangeArrowheads="1"/>
            </p:cNvSpPr>
            <p:nvPr/>
          </p:nvSpPr>
          <p:spPr bwMode="auto">
            <a:xfrm>
              <a:off x="3725" y="3249"/>
              <a:ext cx="1635" cy="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914" rIns="0" bIns="0"/>
            <a:lstStyle>
              <a:lvl1pPr defTabSz="457200">
                <a:tabLst>
                  <a:tab pos="723900" algn="l"/>
                  <a:tab pos="1447800" algn="l"/>
                  <a:tab pos="2171700" algn="l"/>
                </a:tabLst>
                <a:defRPr>
                  <a:solidFill>
                    <a:schemeClr val="tx1"/>
                  </a:solidFill>
                  <a:latin typeface="Arial" charset="0"/>
                  <a:ea typeface="ＭＳ Ｐゴシック" charset="0"/>
                </a:defRPr>
              </a:lvl1pPr>
              <a:lvl2pPr marL="742950" indent="-285750" defTabSz="457200">
                <a:tabLst>
                  <a:tab pos="723900" algn="l"/>
                  <a:tab pos="1447800" algn="l"/>
                  <a:tab pos="2171700" algn="l"/>
                </a:tabLst>
                <a:defRPr>
                  <a:solidFill>
                    <a:schemeClr val="tx1"/>
                  </a:solidFill>
                  <a:latin typeface="Arial" charset="0"/>
                  <a:ea typeface="ＭＳ Ｐゴシック" charset="0"/>
                </a:defRPr>
              </a:lvl2pPr>
              <a:lvl3pPr marL="1143000" indent="-228600" defTabSz="457200">
                <a:tabLst>
                  <a:tab pos="723900" algn="l"/>
                  <a:tab pos="1447800" algn="l"/>
                  <a:tab pos="2171700" algn="l"/>
                </a:tabLst>
                <a:defRPr>
                  <a:solidFill>
                    <a:schemeClr val="tx1"/>
                  </a:solidFill>
                  <a:latin typeface="Arial" charset="0"/>
                  <a:ea typeface="ＭＳ Ｐゴシック" charset="0"/>
                </a:defRPr>
              </a:lvl3pPr>
              <a:lvl4pPr marL="1600200" indent="-228600" defTabSz="457200">
                <a:tabLst>
                  <a:tab pos="723900" algn="l"/>
                  <a:tab pos="1447800" algn="l"/>
                  <a:tab pos="2171700" algn="l"/>
                </a:tabLst>
                <a:defRPr>
                  <a:solidFill>
                    <a:schemeClr val="tx1"/>
                  </a:solidFill>
                  <a:latin typeface="Arial" charset="0"/>
                  <a:ea typeface="ＭＳ Ｐゴシック" charset="0"/>
                </a:defRPr>
              </a:lvl4pPr>
              <a:lvl5pPr marL="2057400" indent="-228600" defTabSz="457200">
                <a:tabLst>
                  <a:tab pos="723900" algn="l"/>
                  <a:tab pos="1447800" algn="l"/>
                  <a:tab pos="2171700" algn="l"/>
                </a:tabLst>
                <a:defRPr>
                  <a:solidFill>
                    <a:schemeClr val="tx1"/>
                  </a:solidFill>
                  <a:latin typeface="Arial" charset="0"/>
                  <a:ea typeface="ＭＳ Ｐゴシック" charset="0"/>
                </a:defRPr>
              </a:lvl5pPr>
              <a:lvl6pPr marL="2514600" indent="-228600" fontAlgn="base">
                <a:spcBef>
                  <a:spcPct val="0"/>
                </a:spcBef>
                <a:spcAft>
                  <a:spcPct val="0"/>
                </a:spcAft>
                <a:tabLst>
                  <a:tab pos="723900" algn="l"/>
                  <a:tab pos="1447800" algn="l"/>
                  <a:tab pos="2171700" algn="l"/>
                </a:tabLst>
                <a:defRPr>
                  <a:solidFill>
                    <a:schemeClr val="tx1"/>
                  </a:solidFill>
                  <a:latin typeface="Arial" charset="0"/>
                  <a:ea typeface="ＭＳ Ｐゴシック" charset="0"/>
                </a:defRPr>
              </a:lvl6pPr>
              <a:lvl7pPr marL="2971800" indent="-228600" fontAlgn="base">
                <a:spcBef>
                  <a:spcPct val="0"/>
                </a:spcBef>
                <a:spcAft>
                  <a:spcPct val="0"/>
                </a:spcAft>
                <a:tabLst>
                  <a:tab pos="723900" algn="l"/>
                  <a:tab pos="1447800" algn="l"/>
                  <a:tab pos="2171700" algn="l"/>
                </a:tabLst>
                <a:defRPr>
                  <a:solidFill>
                    <a:schemeClr val="tx1"/>
                  </a:solidFill>
                  <a:latin typeface="Arial" charset="0"/>
                  <a:ea typeface="ＭＳ Ｐゴシック" charset="0"/>
                </a:defRPr>
              </a:lvl7pPr>
              <a:lvl8pPr marL="3429000" indent="-228600" fontAlgn="base">
                <a:spcBef>
                  <a:spcPct val="0"/>
                </a:spcBef>
                <a:spcAft>
                  <a:spcPct val="0"/>
                </a:spcAft>
                <a:tabLst>
                  <a:tab pos="723900" algn="l"/>
                  <a:tab pos="1447800" algn="l"/>
                  <a:tab pos="2171700" algn="l"/>
                </a:tabLst>
                <a:defRPr>
                  <a:solidFill>
                    <a:schemeClr val="tx1"/>
                  </a:solidFill>
                  <a:latin typeface="Arial" charset="0"/>
                  <a:ea typeface="ＭＳ Ｐゴシック" charset="0"/>
                </a:defRPr>
              </a:lvl8pPr>
              <a:lvl9pPr marL="3886200" indent="-228600" fontAlgn="base">
                <a:spcBef>
                  <a:spcPct val="0"/>
                </a:spcBef>
                <a:spcAft>
                  <a:spcPct val="0"/>
                </a:spcAft>
                <a:tabLst>
                  <a:tab pos="723900" algn="l"/>
                  <a:tab pos="1447800" algn="l"/>
                  <a:tab pos="2171700" algn="l"/>
                </a:tabLst>
                <a:defRPr>
                  <a:solidFill>
                    <a:schemeClr val="tx1"/>
                  </a:solidFill>
                  <a:latin typeface="Arial" charset="0"/>
                  <a:ea typeface="ＭＳ Ｐゴシック" charset="0"/>
                </a:defRPr>
              </a:lvl9pPr>
            </a:lstStyle>
            <a:p>
              <a:pPr algn="ctr" hangingPunct="0">
                <a:lnSpc>
                  <a:spcPct val="98000"/>
                </a:lnSpc>
                <a:buClr>
                  <a:srgbClr val="000000"/>
                </a:buClr>
                <a:buSzPct val="100000"/>
                <a:buFont typeface="Times New Roman" charset="0"/>
                <a:buNone/>
              </a:pPr>
              <a:r>
                <a:rPr lang="en-US" sz="1400">
                  <a:solidFill>
                    <a:srgbClr val="000000"/>
                  </a:solidFill>
                  <a:latin typeface="Gill Sans"/>
                  <a:cs typeface="Gill Sans"/>
                </a:rPr>
                <a:t>Exotic meson @ E</a:t>
              </a:r>
              <a:r>
                <a:rPr lang="en-US" sz="1400" baseline="-33000">
                  <a:solidFill>
                    <a:srgbClr val="000000"/>
                  </a:solidFill>
                  <a:latin typeface="Gill Sans"/>
                  <a:cs typeface="Gill Sans"/>
                </a:rPr>
                <a:t>g</a:t>
              </a:r>
              <a:r>
                <a:rPr lang="en-US" sz="1400">
                  <a:solidFill>
                    <a:srgbClr val="000000"/>
                  </a:solidFill>
                  <a:latin typeface="Gill Sans"/>
                  <a:cs typeface="Gill Sans"/>
                </a:rPr>
                <a:t> = 8GeV</a:t>
              </a:r>
            </a:p>
            <a:p>
              <a:pPr algn="ctr" hangingPunct="0">
                <a:lnSpc>
                  <a:spcPct val="97000"/>
                </a:lnSpc>
                <a:buClr>
                  <a:srgbClr val="000000"/>
                </a:buClr>
                <a:buSzPct val="100000"/>
                <a:buFont typeface="Times New Roman" charset="0"/>
                <a:buNone/>
              </a:pPr>
              <a:r>
                <a:rPr lang="en-US" sz="1400">
                  <a:solidFill>
                    <a:srgbClr val="000000"/>
                  </a:solidFill>
                  <a:latin typeface="Gill Sans"/>
                  <a:cs typeface="Gill Sans"/>
                </a:rPr>
                <a:t>X = p</a:t>
              </a:r>
              <a:r>
                <a:rPr lang="en-US" sz="1400" baseline="-33000">
                  <a:solidFill>
                    <a:srgbClr val="000000"/>
                  </a:solidFill>
                  <a:latin typeface="Gill Sans"/>
                  <a:cs typeface="Gill Sans"/>
                </a:rPr>
                <a:t>1</a:t>
              </a:r>
              <a:r>
                <a:rPr lang="en-US" sz="1400">
                  <a:solidFill>
                    <a:srgbClr val="000000"/>
                  </a:solidFill>
                  <a:latin typeface="Gill Sans"/>
                  <a:cs typeface="Gill Sans"/>
                </a:rPr>
                <a:t>(1600)</a:t>
              </a:r>
            </a:p>
          </p:txBody>
        </p:sp>
        <p:sp>
          <p:nvSpPr>
            <p:cNvPr id="58" name="Line 18"/>
            <p:cNvSpPr>
              <a:spLocks noChangeShapeType="1"/>
            </p:cNvSpPr>
            <p:nvPr/>
          </p:nvSpPr>
          <p:spPr bwMode="auto">
            <a:xfrm flipH="1">
              <a:off x="3504" y="3498"/>
              <a:ext cx="574" cy="174"/>
            </a:xfrm>
            <a:prstGeom prst="line">
              <a:avLst/>
            </a:prstGeom>
            <a:noFill/>
            <a:ln w="90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2000">
                <a:latin typeface="Gill Sans"/>
                <a:cs typeface="Gill Sans"/>
              </a:endParaRPr>
            </a:p>
          </p:txBody>
        </p:sp>
      </p:grpSp>
      <p:sp>
        <p:nvSpPr>
          <p:cNvPr id="59" name="Text Box 21"/>
          <p:cNvSpPr txBox="1">
            <a:spLocks noChangeArrowheads="1"/>
          </p:cNvSpPr>
          <p:nvPr/>
        </p:nvSpPr>
        <p:spPr bwMode="auto">
          <a:xfrm>
            <a:off x="433388" y="1214438"/>
            <a:ext cx="6750566" cy="364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hangingPunct="0">
              <a:lnSpc>
                <a:spcPct val="98000"/>
              </a:lnSpc>
              <a:buClr>
                <a:srgbClr val="FF0000"/>
              </a:buClr>
              <a:buFont typeface="Wingdings 2" charset="0"/>
              <a:buChar char="Ù"/>
            </a:pPr>
            <a:r>
              <a:rPr lang="en-US">
                <a:latin typeface="Gill Sans"/>
                <a:cs typeface="Gill Sans"/>
              </a:rPr>
              <a:t> </a:t>
            </a:r>
            <a:r>
              <a:rPr lang="en-US">
                <a:solidFill>
                  <a:srgbClr val="000000"/>
                </a:solidFill>
                <a:latin typeface="Gill Sans"/>
                <a:cs typeface="Gill Sans"/>
              </a:rPr>
              <a:t>Photoproduction: exotic J</a:t>
            </a:r>
            <a:r>
              <a:rPr lang="en-US" baseline="30000">
                <a:solidFill>
                  <a:srgbClr val="000000"/>
                </a:solidFill>
                <a:latin typeface="Gill Sans"/>
                <a:cs typeface="Gill Sans"/>
              </a:rPr>
              <a:t>PC</a:t>
            </a:r>
            <a:r>
              <a:rPr lang="en-US">
                <a:solidFill>
                  <a:srgbClr val="000000"/>
                </a:solidFill>
                <a:latin typeface="Gill Sans"/>
                <a:cs typeface="Gill Sans"/>
              </a:rPr>
              <a:t> are more likely produced by S=1 probe </a:t>
            </a:r>
            <a:endParaRPr lang="en-US">
              <a:latin typeface="Gill Sans"/>
              <a:cs typeface="Gill Sans"/>
            </a:endParaRPr>
          </a:p>
        </p:txBody>
      </p:sp>
      <p:sp>
        <p:nvSpPr>
          <p:cNvPr id="60" name="Text Box 23"/>
          <p:cNvSpPr txBox="1">
            <a:spLocks noChangeArrowheads="1"/>
          </p:cNvSpPr>
          <p:nvPr/>
        </p:nvSpPr>
        <p:spPr bwMode="auto">
          <a:xfrm>
            <a:off x="1574800" y="4741863"/>
            <a:ext cx="2730500" cy="704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6048" rIns="0" bIns="0"/>
          <a:lstStyle>
            <a:lvl1pPr defTabSz="457200">
              <a:tabLst>
                <a:tab pos="723900" algn="l"/>
                <a:tab pos="1447800" algn="l"/>
                <a:tab pos="2171700" algn="l"/>
                <a:tab pos="2895600" algn="l"/>
                <a:tab pos="3619500" algn="l"/>
              </a:tabLst>
              <a:defRPr>
                <a:solidFill>
                  <a:schemeClr val="tx1"/>
                </a:solidFill>
                <a:latin typeface="Arial" charset="0"/>
                <a:ea typeface="ＭＳ Ｐゴシック" charset="0"/>
              </a:defRPr>
            </a:lvl1pPr>
            <a:lvl2pPr marL="742950" indent="-285750" defTabSz="457200">
              <a:tabLst>
                <a:tab pos="723900" algn="l"/>
                <a:tab pos="1447800" algn="l"/>
                <a:tab pos="2171700" algn="l"/>
                <a:tab pos="2895600" algn="l"/>
                <a:tab pos="3619500" algn="l"/>
              </a:tabLst>
              <a:defRPr>
                <a:solidFill>
                  <a:schemeClr val="tx1"/>
                </a:solidFill>
                <a:latin typeface="Arial" charset="0"/>
                <a:ea typeface="ＭＳ Ｐゴシック" charset="0"/>
              </a:defRPr>
            </a:lvl2pPr>
            <a:lvl3pPr marL="1143000" indent="-228600" defTabSz="457200">
              <a:tabLst>
                <a:tab pos="723900" algn="l"/>
                <a:tab pos="1447800" algn="l"/>
                <a:tab pos="2171700" algn="l"/>
                <a:tab pos="2895600" algn="l"/>
                <a:tab pos="3619500" algn="l"/>
              </a:tabLst>
              <a:defRPr>
                <a:solidFill>
                  <a:schemeClr val="tx1"/>
                </a:solidFill>
                <a:latin typeface="Arial" charset="0"/>
                <a:ea typeface="ＭＳ Ｐゴシック" charset="0"/>
              </a:defRPr>
            </a:lvl3pPr>
            <a:lvl4pPr marL="1600200" indent="-228600" defTabSz="457200">
              <a:tabLst>
                <a:tab pos="723900" algn="l"/>
                <a:tab pos="1447800" algn="l"/>
                <a:tab pos="2171700" algn="l"/>
                <a:tab pos="2895600" algn="l"/>
                <a:tab pos="3619500" algn="l"/>
              </a:tabLst>
              <a:defRPr>
                <a:solidFill>
                  <a:schemeClr val="tx1"/>
                </a:solidFill>
                <a:latin typeface="Arial" charset="0"/>
                <a:ea typeface="ＭＳ Ｐゴシック" charset="0"/>
              </a:defRPr>
            </a:lvl4pPr>
            <a:lvl5pPr marL="2057400" indent="-228600" defTabSz="457200">
              <a:tabLst>
                <a:tab pos="723900" algn="l"/>
                <a:tab pos="1447800" algn="l"/>
                <a:tab pos="2171700" algn="l"/>
                <a:tab pos="2895600" algn="l"/>
                <a:tab pos="3619500" algn="l"/>
              </a:tabLst>
              <a:defRPr>
                <a:solidFill>
                  <a:schemeClr val="tx1"/>
                </a:solidFill>
                <a:latin typeface="Arial" charset="0"/>
                <a:ea typeface="ＭＳ Ｐゴシック" charset="0"/>
              </a:defRPr>
            </a:lvl5pPr>
            <a:lvl6pPr marL="2514600" indent="-228600" fontAlgn="base">
              <a:spcBef>
                <a:spcPct val="0"/>
              </a:spcBef>
              <a:spcAft>
                <a:spcPct val="0"/>
              </a:spcAft>
              <a:tabLst>
                <a:tab pos="723900" algn="l"/>
                <a:tab pos="1447800" algn="l"/>
                <a:tab pos="2171700" algn="l"/>
                <a:tab pos="2895600" algn="l"/>
                <a:tab pos="3619500" algn="l"/>
              </a:tabLst>
              <a:defRPr>
                <a:solidFill>
                  <a:schemeClr val="tx1"/>
                </a:solidFill>
                <a:latin typeface="Arial" charset="0"/>
                <a:ea typeface="ＭＳ Ｐゴシック" charset="0"/>
              </a:defRPr>
            </a:lvl6pPr>
            <a:lvl7pPr marL="2971800" indent="-228600" fontAlgn="base">
              <a:spcBef>
                <a:spcPct val="0"/>
              </a:spcBef>
              <a:spcAft>
                <a:spcPct val="0"/>
              </a:spcAft>
              <a:tabLst>
                <a:tab pos="723900" algn="l"/>
                <a:tab pos="1447800" algn="l"/>
                <a:tab pos="2171700" algn="l"/>
                <a:tab pos="2895600" algn="l"/>
                <a:tab pos="3619500" algn="l"/>
              </a:tabLst>
              <a:defRPr>
                <a:solidFill>
                  <a:schemeClr val="tx1"/>
                </a:solidFill>
                <a:latin typeface="Arial" charset="0"/>
                <a:ea typeface="ＭＳ Ｐゴシック" charset="0"/>
              </a:defRPr>
            </a:lvl7pPr>
            <a:lvl8pPr marL="3429000" indent="-228600" fontAlgn="base">
              <a:spcBef>
                <a:spcPct val="0"/>
              </a:spcBef>
              <a:spcAft>
                <a:spcPct val="0"/>
              </a:spcAft>
              <a:tabLst>
                <a:tab pos="723900" algn="l"/>
                <a:tab pos="1447800" algn="l"/>
                <a:tab pos="2171700" algn="l"/>
                <a:tab pos="2895600" algn="l"/>
                <a:tab pos="3619500" algn="l"/>
              </a:tabLst>
              <a:defRPr>
                <a:solidFill>
                  <a:schemeClr val="tx1"/>
                </a:solidFill>
                <a:latin typeface="Arial" charset="0"/>
                <a:ea typeface="ＭＳ Ｐゴシック" charset="0"/>
              </a:defRPr>
            </a:lvl8pPr>
            <a:lvl9pPr marL="3886200" indent="-228600" fontAlgn="base">
              <a:spcBef>
                <a:spcPct val="0"/>
              </a:spcBef>
              <a:spcAft>
                <a:spcPct val="0"/>
              </a:spcAft>
              <a:tabLst>
                <a:tab pos="723900" algn="l"/>
                <a:tab pos="1447800" algn="l"/>
                <a:tab pos="2171700" algn="l"/>
                <a:tab pos="2895600" algn="l"/>
                <a:tab pos="3619500" algn="l"/>
              </a:tabLst>
              <a:defRPr>
                <a:solidFill>
                  <a:schemeClr val="tx1"/>
                </a:solidFill>
                <a:latin typeface="Arial" charset="0"/>
                <a:ea typeface="ＭＳ Ｐゴシック" charset="0"/>
              </a:defRPr>
            </a:lvl9pPr>
          </a:lstStyle>
          <a:p>
            <a:pPr hangingPunct="0">
              <a:lnSpc>
                <a:spcPct val="98000"/>
              </a:lnSpc>
              <a:buClr>
                <a:srgbClr val="000000"/>
              </a:buClr>
              <a:buSzPct val="100000"/>
              <a:buFont typeface="Times New Roman" charset="0"/>
              <a:buNone/>
            </a:pPr>
            <a:r>
              <a:rPr lang="en-US" sz="1600">
                <a:solidFill>
                  <a:srgbClr val="008000"/>
                </a:solidFill>
                <a:latin typeface="Gill Sans"/>
                <a:cs typeface="Gill Sans"/>
              </a:rPr>
              <a:t>Few data (so far) but expected similar production rate as regular mesons</a:t>
            </a:r>
          </a:p>
        </p:txBody>
      </p:sp>
      <p:sp>
        <p:nvSpPr>
          <p:cNvPr id="61" name="Text Box 24"/>
          <p:cNvSpPr txBox="1">
            <a:spLocks noChangeArrowheads="1"/>
          </p:cNvSpPr>
          <p:nvPr/>
        </p:nvSpPr>
        <p:spPr bwMode="auto">
          <a:xfrm>
            <a:off x="433388" y="4029075"/>
            <a:ext cx="4292600" cy="615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7181" rIns="0" bIns="0"/>
          <a:lstStyle>
            <a:lvl1pPr marL="265113" indent="-265113" defTabSz="457200">
              <a:tabLst>
                <a:tab pos="723900" algn="l"/>
                <a:tab pos="1447800" algn="l"/>
                <a:tab pos="2171700" algn="l"/>
                <a:tab pos="2895600" algn="l"/>
                <a:tab pos="3619500" algn="l"/>
                <a:tab pos="4343400" algn="l"/>
              </a:tabLst>
              <a:defRPr>
                <a:solidFill>
                  <a:schemeClr val="tx1"/>
                </a:solidFill>
                <a:latin typeface="Arial" charset="0"/>
                <a:ea typeface="ＭＳ Ｐゴシック" charset="0"/>
              </a:defRPr>
            </a:lvl1pPr>
            <a:lvl2pPr marL="742950" indent="-285750" defTabSz="457200">
              <a:tabLst>
                <a:tab pos="723900" algn="l"/>
                <a:tab pos="1447800" algn="l"/>
                <a:tab pos="2171700" algn="l"/>
                <a:tab pos="2895600" algn="l"/>
                <a:tab pos="3619500" algn="l"/>
                <a:tab pos="4343400" algn="l"/>
              </a:tabLst>
              <a:defRPr>
                <a:solidFill>
                  <a:schemeClr val="tx1"/>
                </a:solidFill>
                <a:latin typeface="Arial" charset="0"/>
                <a:ea typeface="ＭＳ Ｐゴシック" charset="0"/>
              </a:defRPr>
            </a:lvl2pPr>
            <a:lvl3pPr marL="1143000" indent="-228600" defTabSz="457200">
              <a:tabLst>
                <a:tab pos="723900" algn="l"/>
                <a:tab pos="1447800" algn="l"/>
                <a:tab pos="2171700" algn="l"/>
                <a:tab pos="2895600" algn="l"/>
                <a:tab pos="3619500" algn="l"/>
                <a:tab pos="4343400" algn="l"/>
              </a:tabLst>
              <a:defRPr>
                <a:solidFill>
                  <a:schemeClr val="tx1"/>
                </a:solidFill>
                <a:latin typeface="Arial" charset="0"/>
                <a:ea typeface="ＭＳ Ｐゴシック" charset="0"/>
              </a:defRPr>
            </a:lvl3pPr>
            <a:lvl4pPr marL="1600200" indent="-228600" defTabSz="457200">
              <a:tabLst>
                <a:tab pos="723900" algn="l"/>
                <a:tab pos="1447800" algn="l"/>
                <a:tab pos="2171700" algn="l"/>
                <a:tab pos="2895600" algn="l"/>
                <a:tab pos="3619500" algn="l"/>
                <a:tab pos="4343400" algn="l"/>
              </a:tabLst>
              <a:defRPr>
                <a:solidFill>
                  <a:schemeClr val="tx1"/>
                </a:solidFill>
                <a:latin typeface="Arial" charset="0"/>
                <a:ea typeface="ＭＳ Ｐゴシック" charset="0"/>
              </a:defRPr>
            </a:lvl4pPr>
            <a:lvl5pPr marL="2057400" indent="-228600" defTabSz="457200">
              <a:tabLst>
                <a:tab pos="723900" algn="l"/>
                <a:tab pos="1447800" algn="l"/>
                <a:tab pos="2171700" algn="l"/>
                <a:tab pos="2895600" algn="l"/>
                <a:tab pos="3619500" algn="l"/>
                <a:tab pos="4343400" algn="l"/>
              </a:tabLst>
              <a:defRPr>
                <a:solidFill>
                  <a:schemeClr val="tx1"/>
                </a:solidFill>
                <a:latin typeface="Arial" charset="0"/>
                <a:ea typeface="ＭＳ Ｐゴシック" charset="0"/>
              </a:defRPr>
            </a:lvl5pPr>
            <a:lvl6pPr marL="2514600" indent="-228600" fontAlgn="base">
              <a:spcBef>
                <a:spcPct val="0"/>
              </a:spcBef>
              <a:spcAft>
                <a:spcPct val="0"/>
              </a:spcAft>
              <a:tabLst>
                <a:tab pos="723900" algn="l"/>
                <a:tab pos="1447800" algn="l"/>
                <a:tab pos="2171700" algn="l"/>
                <a:tab pos="2895600" algn="l"/>
                <a:tab pos="3619500" algn="l"/>
                <a:tab pos="4343400" algn="l"/>
              </a:tabLst>
              <a:defRPr>
                <a:solidFill>
                  <a:schemeClr val="tx1"/>
                </a:solidFill>
                <a:latin typeface="Arial" charset="0"/>
                <a:ea typeface="ＭＳ Ｐゴシック" charset="0"/>
              </a:defRPr>
            </a:lvl6pPr>
            <a:lvl7pPr marL="2971800" indent="-228600" fontAlgn="base">
              <a:spcBef>
                <a:spcPct val="0"/>
              </a:spcBef>
              <a:spcAft>
                <a:spcPct val="0"/>
              </a:spcAft>
              <a:tabLst>
                <a:tab pos="723900" algn="l"/>
                <a:tab pos="1447800" algn="l"/>
                <a:tab pos="2171700" algn="l"/>
                <a:tab pos="2895600" algn="l"/>
                <a:tab pos="3619500" algn="l"/>
                <a:tab pos="4343400" algn="l"/>
              </a:tabLst>
              <a:defRPr>
                <a:solidFill>
                  <a:schemeClr val="tx1"/>
                </a:solidFill>
                <a:latin typeface="Arial" charset="0"/>
                <a:ea typeface="ＭＳ Ｐゴシック" charset="0"/>
              </a:defRPr>
            </a:lvl7pPr>
            <a:lvl8pPr marL="3429000" indent="-228600" fontAlgn="base">
              <a:spcBef>
                <a:spcPct val="0"/>
              </a:spcBef>
              <a:spcAft>
                <a:spcPct val="0"/>
              </a:spcAft>
              <a:tabLst>
                <a:tab pos="723900" algn="l"/>
                <a:tab pos="1447800" algn="l"/>
                <a:tab pos="2171700" algn="l"/>
                <a:tab pos="2895600" algn="l"/>
                <a:tab pos="3619500" algn="l"/>
                <a:tab pos="4343400" algn="l"/>
              </a:tabLst>
              <a:defRPr>
                <a:solidFill>
                  <a:schemeClr val="tx1"/>
                </a:solidFill>
                <a:latin typeface="Arial" charset="0"/>
                <a:ea typeface="ＭＳ Ｐゴシック" charset="0"/>
              </a:defRPr>
            </a:lvl8pPr>
            <a:lvl9pPr marL="3886200" indent="-228600" fontAlgn="base">
              <a:spcBef>
                <a:spcPct val="0"/>
              </a:spcBef>
              <a:spcAft>
                <a:spcPct val="0"/>
              </a:spcAft>
              <a:tabLst>
                <a:tab pos="723900" algn="l"/>
                <a:tab pos="1447800" algn="l"/>
                <a:tab pos="2171700" algn="l"/>
                <a:tab pos="2895600" algn="l"/>
                <a:tab pos="3619500" algn="l"/>
                <a:tab pos="4343400" algn="l"/>
              </a:tabLst>
              <a:defRPr>
                <a:solidFill>
                  <a:schemeClr val="tx1"/>
                </a:solidFill>
                <a:latin typeface="Arial" charset="0"/>
                <a:ea typeface="ＭＳ Ｐゴシック" charset="0"/>
              </a:defRPr>
            </a:lvl9pPr>
          </a:lstStyle>
          <a:p>
            <a:pPr algn="just" hangingPunct="0">
              <a:lnSpc>
                <a:spcPct val="98000"/>
              </a:lnSpc>
              <a:buClr>
                <a:srgbClr val="FF0000"/>
              </a:buClr>
              <a:buFont typeface="Wingdings 2" charset="0"/>
              <a:buChar char="Ù"/>
            </a:pPr>
            <a:r>
              <a:rPr lang="en-US" dirty="0">
                <a:solidFill>
                  <a:srgbClr val="000000"/>
                </a:solidFill>
                <a:latin typeface="Gill Sans"/>
                <a:cs typeface="Gill Sans"/>
              </a:rPr>
              <a:t>Production rate for exotics is expected to be comparable to regular mesons</a:t>
            </a:r>
          </a:p>
        </p:txBody>
      </p:sp>
      <p:sp>
        <p:nvSpPr>
          <p:cNvPr id="62" name="Rectangle 27"/>
          <p:cNvSpPr>
            <a:spLocks noChangeArrowheads="1"/>
          </p:cNvSpPr>
          <p:nvPr/>
        </p:nvSpPr>
        <p:spPr bwMode="auto">
          <a:xfrm>
            <a:off x="5171700" y="3860689"/>
            <a:ext cx="349885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r>
              <a:rPr lang="en-US" sz="1000" i="1" dirty="0">
                <a:latin typeface="Gill Sans"/>
                <a:cs typeface="Gill Sans"/>
              </a:rPr>
              <a:t>A. </a:t>
            </a:r>
            <a:r>
              <a:rPr lang="en-US" sz="1000" i="1" dirty="0" err="1">
                <a:latin typeface="Gill Sans"/>
                <a:cs typeface="Gill Sans"/>
              </a:rPr>
              <a:t>Szczepaniak</a:t>
            </a:r>
            <a:r>
              <a:rPr lang="en-US" sz="1000" i="1" dirty="0">
                <a:latin typeface="Gill Sans"/>
                <a:cs typeface="Gill Sans"/>
              </a:rPr>
              <a:t> and M. Swat, Phys. </a:t>
            </a:r>
            <a:r>
              <a:rPr lang="en-US" sz="1000" i="1" dirty="0" err="1">
                <a:latin typeface="Gill Sans"/>
                <a:cs typeface="Gill Sans"/>
              </a:rPr>
              <a:t>Lett</a:t>
            </a:r>
            <a:r>
              <a:rPr lang="en-US" sz="1000" i="1" dirty="0">
                <a:latin typeface="Gill Sans"/>
                <a:cs typeface="Gill Sans"/>
              </a:rPr>
              <a:t>. B516 (2001) 72</a:t>
            </a:r>
          </a:p>
        </p:txBody>
      </p:sp>
      <p:sp>
        <p:nvSpPr>
          <p:cNvPr id="63" name="Text Box 24"/>
          <p:cNvSpPr txBox="1">
            <a:spLocks noChangeArrowheads="1"/>
          </p:cNvSpPr>
          <p:nvPr/>
        </p:nvSpPr>
        <p:spPr bwMode="auto">
          <a:xfrm>
            <a:off x="433388" y="3414916"/>
            <a:ext cx="8306278" cy="3697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7181" rIns="0" bIns="0"/>
          <a:lstStyle>
            <a:lvl1pPr marL="265113" indent="-265113" defTabSz="457200">
              <a:tabLst>
                <a:tab pos="723900" algn="l"/>
                <a:tab pos="1447800" algn="l"/>
                <a:tab pos="2171700" algn="l"/>
                <a:tab pos="2895600" algn="l"/>
                <a:tab pos="3619500" algn="l"/>
                <a:tab pos="4343400" algn="l"/>
              </a:tabLst>
              <a:defRPr>
                <a:solidFill>
                  <a:schemeClr val="tx1"/>
                </a:solidFill>
                <a:latin typeface="Arial" charset="0"/>
                <a:ea typeface="ＭＳ Ｐゴシック" charset="0"/>
              </a:defRPr>
            </a:lvl1pPr>
            <a:lvl2pPr marL="742950" indent="-285750" defTabSz="457200">
              <a:tabLst>
                <a:tab pos="723900" algn="l"/>
                <a:tab pos="1447800" algn="l"/>
                <a:tab pos="2171700" algn="l"/>
                <a:tab pos="2895600" algn="l"/>
                <a:tab pos="3619500" algn="l"/>
                <a:tab pos="4343400" algn="l"/>
              </a:tabLst>
              <a:defRPr>
                <a:solidFill>
                  <a:schemeClr val="tx1"/>
                </a:solidFill>
                <a:latin typeface="Arial" charset="0"/>
                <a:ea typeface="ＭＳ Ｐゴシック" charset="0"/>
              </a:defRPr>
            </a:lvl2pPr>
            <a:lvl3pPr marL="1143000" indent="-228600" defTabSz="457200">
              <a:tabLst>
                <a:tab pos="723900" algn="l"/>
                <a:tab pos="1447800" algn="l"/>
                <a:tab pos="2171700" algn="l"/>
                <a:tab pos="2895600" algn="l"/>
                <a:tab pos="3619500" algn="l"/>
                <a:tab pos="4343400" algn="l"/>
              </a:tabLst>
              <a:defRPr>
                <a:solidFill>
                  <a:schemeClr val="tx1"/>
                </a:solidFill>
                <a:latin typeface="Arial" charset="0"/>
                <a:ea typeface="ＭＳ Ｐゴシック" charset="0"/>
              </a:defRPr>
            </a:lvl3pPr>
            <a:lvl4pPr marL="1600200" indent="-228600" defTabSz="457200">
              <a:tabLst>
                <a:tab pos="723900" algn="l"/>
                <a:tab pos="1447800" algn="l"/>
                <a:tab pos="2171700" algn="l"/>
                <a:tab pos="2895600" algn="l"/>
                <a:tab pos="3619500" algn="l"/>
                <a:tab pos="4343400" algn="l"/>
              </a:tabLst>
              <a:defRPr>
                <a:solidFill>
                  <a:schemeClr val="tx1"/>
                </a:solidFill>
                <a:latin typeface="Arial" charset="0"/>
                <a:ea typeface="ＭＳ Ｐゴシック" charset="0"/>
              </a:defRPr>
            </a:lvl4pPr>
            <a:lvl5pPr marL="2057400" indent="-228600" defTabSz="457200">
              <a:tabLst>
                <a:tab pos="723900" algn="l"/>
                <a:tab pos="1447800" algn="l"/>
                <a:tab pos="2171700" algn="l"/>
                <a:tab pos="2895600" algn="l"/>
                <a:tab pos="3619500" algn="l"/>
                <a:tab pos="4343400" algn="l"/>
              </a:tabLst>
              <a:defRPr>
                <a:solidFill>
                  <a:schemeClr val="tx1"/>
                </a:solidFill>
                <a:latin typeface="Arial" charset="0"/>
                <a:ea typeface="ＭＳ Ｐゴシック" charset="0"/>
              </a:defRPr>
            </a:lvl5pPr>
            <a:lvl6pPr marL="2514600" indent="-228600" fontAlgn="base">
              <a:spcBef>
                <a:spcPct val="0"/>
              </a:spcBef>
              <a:spcAft>
                <a:spcPct val="0"/>
              </a:spcAft>
              <a:tabLst>
                <a:tab pos="723900" algn="l"/>
                <a:tab pos="1447800" algn="l"/>
                <a:tab pos="2171700" algn="l"/>
                <a:tab pos="2895600" algn="l"/>
                <a:tab pos="3619500" algn="l"/>
                <a:tab pos="4343400" algn="l"/>
              </a:tabLst>
              <a:defRPr>
                <a:solidFill>
                  <a:schemeClr val="tx1"/>
                </a:solidFill>
                <a:latin typeface="Arial" charset="0"/>
                <a:ea typeface="ＭＳ Ｐゴシック" charset="0"/>
              </a:defRPr>
            </a:lvl6pPr>
            <a:lvl7pPr marL="2971800" indent="-228600" fontAlgn="base">
              <a:spcBef>
                <a:spcPct val="0"/>
              </a:spcBef>
              <a:spcAft>
                <a:spcPct val="0"/>
              </a:spcAft>
              <a:tabLst>
                <a:tab pos="723900" algn="l"/>
                <a:tab pos="1447800" algn="l"/>
                <a:tab pos="2171700" algn="l"/>
                <a:tab pos="2895600" algn="l"/>
                <a:tab pos="3619500" algn="l"/>
                <a:tab pos="4343400" algn="l"/>
              </a:tabLst>
              <a:defRPr>
                <a:solidFill>
                  <a:schemeClr val="tx1"/>
                </a:solidFill>
                <a:latin typeface="Arial" charset="0"/>
                <a:ea typeface="ＭＳ Ｐゴシック" charset="0"/>
              </a:defRPr>
            </a:lvl7pPr>
            <a:lvl8pPr marL="3429000" indent="-228600" fontAlgn="base">
              <a:spcBef>
                <a:spcPct val="0"/>
              </a:spcBef>
              <a:spcAft>
                <a:spcPct val="0"/>
              </a:spcAft>
              <a:tabLst>
                <a:tab pos="723900" algn="l"/>
                <a:tab pos="1447800" algn="l"/>
                <a:tab pos="2171700" algn="l"/>
                <a:tab pos="2895600" algn="l"/>
                <a:tab pos="3619500" algn="l"/>
                <a:tab pos="4343400" algn="l"/>
              </a:tabLst>
              <a:defRPr>
                <a:solidFill>
                  <a:schemeClr val="tx1"/>
                </a:solidFill>
                <a:latin typeface="Arial" charset="0"/>
                <a:ea typeface="ＭＳ Ｐゴシック" charset="0"/>
              </a:defRPr>
            </a:lvl8pPr>
            <a:lvl9pPr marL="3886200" indent="-228600" fontAlgn="base">
              <a:spcBef>
                <a:spcPct val="0"/>
              </a:spcBef>
              <a:spcAft>
                <a:spcPct val="0"/>
              </a:spcAft>
              <a:tabLst>
                <a:tab pos="723900" algn="l"/>
                <a:tab pos="1447800" algn="l"/>
                <a:tab pos="2171700" algn="l"/>
                <a:tab pos="2895600" algn="l"/>
                <a:tab pos="3619500" algn="l"/>
                <a:tab pos="4343400" algn="l"/>
              </a:tabLst>
              <a:defRPr>
                <a:solidFill>
                  <a:schemeClr val="tx1"/>
                </a:solidFill>
                <a:latin typeface="Arial" charset="0"/>
                <a:ea typeface="ＭＳ Ｐゴシック" charset="0"/>
              </a:defRPr>
            </a:lvl9pPr>
          </a:lstStyle>
          <a:p>
            <a:pPr algn="just" hangingPunct="0">
              <a:lnSpc>
                <a:spcPct val="98000"/>
              </a:lnSpc>
              <a:buClr>
                <a:srgbClr val="FF0000"/>
              </a:buClr>
              <a:buFont typeface="Wingdings 2" charset="0"/>
              <a:buChar char="Ù"/>
            </a:pPr>
            <a:r>
              <a:rPr lang="en-US" dirty="0" smtClean="0">
                <a:solidFill>
                  <a:srgbClr val="000000"/>
                </a:solidFill>
                <a:latin typeface="Gill Sans"/>
                <a:cs typeface="Gill Sans"/>
              </a:rPr>
              <a:t>Knowledge of the photon polarization can be used as a filter in the PWA </a:t>
            </a:r>
            <a:endParaRPr lang="en-US" dirty="0">
              <a:solidFill>
                <a:srgbClr val="000000"/>
              </a:solidFill>
              <a:latin typeface="Gill Sans"/>
              <a:cs typeface="Gill Sans"/>
            </a:endParaRPr>
          </a:p>
        </p:txBody>
      </p:sp>
    </p:spTree>
    <p:extLst>
      <p:ext uri="{BB962C8B-B14F-4D97-AF65-F5344CB8AC3E}">
        <p14:creationId xmlns:p14="http://schemas.microsoft.com/office/powerpoint/2010/main" val="36246110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9" grpId="0"/>
      <p:bldP spid="6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76939"/>
            <a:ext cx="8229600" cy="1009473"/>
          </a:xfrm>
        </p:spPr>
        <p:txBody>
          <a:bodyPr>
            <a:normAutofit/>
          </a:bodyPr>
          <a:lstStyle/>
          <a:p>
            <a:pPr algn="r"/>
            <a:r>
              <a:rPr lang="en-US" sz="5400" dirty="0" smtClean="0">
                <a:solidFill>
                  <a:srgbClr val="FF0000"/>
                </a:solidFill>
                <a:effectLst>
                  <a:reflection blurRad="6350" stA="50000" endA="300" endPos="50000" dist="29997" dir="5400000" sy="-100000" algn="bl" rotWithShape="0"/>
                </a:effectLst>
              </a:rPr>
              <a:t>The Hall D Complex</a:t>
            </a:r>
            <a:endParaRPr lang="en-US" sz="5400" dirty="0">
              <a:effectLst>
                <a:reflection blurRad="6350" stA="50000" endA="300" endPos="50000" dist="29997" dir="5400000" sy="-100000" algn="bl" rotWithShape="0"/>
              </a:effectLst>
            </a:endParaRPr>
          </a:p>
        </p:txBody>
      </p:sp>
      <p:pic>
        <p:nvPicPr>
          <p:cNvPr id="3" name="Picture 10" descr="Hall_D_Const_Phases"/>
          <p:cNvPicPr>
            <a:picLocks noChangeAspect="1" noChangeArrowheads="1"/>
          </p:cNvPicPr>
          <p:nvPr/>
        </p:nvPicPr>
        <p:blipFill>
          <a:blip r:embed="rId2"/>
          <a:srcRect/>
          <a:stretch>
            <a:fillRect/>
          </a:stretch>
        </p:blipFill>
        <p:spPr>
          <a:xfrm>
            <a:off x="556402" y="1445081"/>
            <a:ext cx="8247358" cy="2108144"/>
          </a:xfrm>
          <a:prstGeom prst="rect">
            <a:avLst/>
          </a:prstGeom>
        </p:spPr>
      </p:pic>
      <p:sp>
        <p:nvSpPr>
          <p:cNvPr id="5" name="Right Brace 4"/>
          <p:cNvSpPr/>
          <p:nvPr/>
        </p:nvSpPr>
        <p:spPr>
          <a:xfrm rot="5400000">
            <a:off x="5336265" y="2333787"/>
            <a:ext cx="228600" cy="2663111"/>
          </a:xfrm>
          <a:prstGeom prst="rightBrace">
            <a:avLst>
              <a:gd name="adj1" fmla="val 62852"/>
              <a:gd name="adj2" fmla="val 50000"/>
            </a:avLst>
          </a:pr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bg1"/>
              </a:solidFill>
              <a:latin typeface="Gill Sans"/>
            </a:endParaRPr>
          </a:p>
        </p:txBody>
      </p:sp>
      <p:sp>
        <p:nvSpPr>
          <p:cNvPr id="6" name="TextBox 5"/>
          <p:cNvSpPr txBox="1"/>
          <p:nvPr/>
        </p:nvSpPr>
        <p:spPr>
          <a:xfrm>
            <a:off x="4903855" y="3707676"/>
            <a:ext cx="1252366" cy="338554"/>
          </a:xfrm>
          <a:prstGeom prst="rect">
            <a:avLst/>
          </a:prstGeom>
          <a:noFill/>
        </p:spPr>
        <p:txBody>
          <a:bodyPr wrap="none" rtlCol="0">
            <a:spAutoFit/>
          </a:bodyPr>
          <a:lstStyle/>
          <a:p>
            <a:r>
              <a:rPr lang="en-US" sz="1600" dirty="0" smtClean="0">
                <a:solidFill>
                  <a:schemeClr val="bg1"/>
                </a:solidFill>
                <a:latin typeface="Gill Sans"/>
                <a:cs typeface="Gill Sans"/>
              </a:rPr>
              <a:t>~100 meters</a:t>
            </a:r>
            <a:endParaRPr lang="en-US" sz="1600" dirty="0">
              <a:solidFill>
                <a:schemeClr val="bg1"/>
              </a:solidFill>
              <a:latin typeface="Gill Sans"/>
              <a:cs typeface="Gill Sans"/>
            </a:endParaRPr>
          </a:p>
        </p:txBody>
      </p:sp>
      <p:sp>
        <p:nvSpPr>
          <p:cNvPr id="7" name="TextBox 6"/>
          <p:cNvSpPr txBox="1"/>
          <p:nvPr/>
        </p:nvSpPr>
        <p:spPr>
          <a:xfrm>
            <a:off x="517952" y="2255245"/>
            <a:ext cx="800450" cy="523220"/>
          </a:xfrm>
          <a:prstGeom prst="rect">
            <a:avLst/>
          </a:prstGeom>
          <a:noFill/>
        </p:spPr>
        <p:txBody>
          <a:bodyPr wrap="square" rtlCol="0">
            <a:spAutoFit/>
          </a:bodyPr>
          <a:lstStyle/>
          <a:p>
            <a:r>
              <a:rPr lang="en-US" sz="1400" dirty="0" smtClean="0">
                <a:latin typeface="Gill Sans"/>
                <a:cs typeface="Gill Sans"/>
              </a:rPr>
              <a:t>electron beam</a:t>
            </a:r>
            <a:endParaRPr lang="en-US" sz="1400" dirty="0">
              <a:latin typeface="Gill Sans"/>
              <a:cs typeface="Gill Sans"/>
            </a:endParaRPr>
          </a:p>
        </p:txBody>
      </p:sp>
      <p:cxnSp>
        <p:nvCxnSpPr>
          <p:cNvPr id="8" name="Straight Arrow Connector 7"/>
          <p:cNvCxnSpPr/>
          <p:nvPr/>
        </p:nvCxnSpPr>
        <p:spPr>
          <a:xfrm>
            <a:off x="556402" y="2803399"/>
            <a:ext cx="762000" cy="1588"/>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pic>
        <p:nvPicPr>
          <p:cNvPr id="10" name="Picture 1"/>
          <p:cNvPicPr>
            <a:picLocks noChangeAspect="1" noChangeArrowheads="1"/>
          </p:cNvPicPr>
          <p:nvPr/>
        </p:nvPicPr>
        <p:blipFill>
          <a:blip r:embed="rId3"/>
          <a:srcRect/>
          <a:stretch>
            <a:fillRect/>
          </a:stretch>
        </p:blipFill>
        <p:spPr bwMode="auto">
          <a:xfrm>
            <a:off x="517953" y="3817130"/>
            <a:ext cx="4077604" cy="2726439"/>
          </a:xfrm>
          <a:prstGeom prst="rect">
            <a:avLst/>
          </a:prstGeom>
          <a:noFill/>
          <a:ln w="12700" cap="flat">
            <a:noFill/>
            <a:miter lim="800000"/>
            <a:headEnd/>
            <a:tailEnd/>
          </a:ln>
        </p:spPr>
      </p:pic>
      <p:sp>
        <p:nvSpPr>
          <p:cNvPr id="11" name="TextBox 10"/>
          <p:cNvSpPr txBox="1"/>
          <p:nvPr/>
        </p:nvSpPr>
        <p:spPr>
          <a:xfrm>
            <a:off x="739615" y="6146323"/>
            <a:ext cx="2610435" cy="369332"/>
          </a:xfrm>
          <a:prstGeom prst="rect">
            <a:avLst/>
          </a:prstGeom>
          <a:noFill/>
        </p:spPr>
        <p:txBody>
          <a:bodyPr wrap="none" rtlCol="0">
            <a:spAutoFit/>
          </a:bodyPr>
          <a:lstStyle/>
          <a:p>
            <a:r>
              <a:rPr lang="en-US" i="1" dirty="0" smtClean="0">
                <a:solidFill>
                  <a:schemeClr val="bg1"/>
                </a:solidFill>
                <a:latin typeface="Gill Sans"/>
                <a:cs typeface="Gill Sans"/>
              </a:rPr>
              <a:t>Groundbreaking, April 2009</a:t>
            </a:r>
            <a:endParaRPr lang="en-US" i="1" dirty="0">
              <a:solidFill>
                <a:schemeClr val="bg1"/>
              </a:solidFill>
              <a:latin typeface="Gill Sans"/>
              <a:cs typeface="Gill Sans"/>
            </a:endParaRPr>
          </a:p>
        </p:txBody>
      </p:sp>
      <p:pic>
        <p:nvPicPr>
          <p:cNvPr id="13" name="Picture 12"/>
          <p:cNvPicPr>
            <a:picLocks noChangeAspect="1"/>
          </p:cNvPicPr>
          <p:nvPr/>
        </p:nvPicPr>
        <p:blipFill>
          <a:blip r:embed="rId4"/>
          <a:stretch>
            <a:fillRect/>
          </a:stretch>
        </p:blipFill>
        <p:spPr>
          <a:xfrm>
            <a:off x="4903854" y="3817130"/>
            <a:ext cx="3899905" cy="2698525"/>
          </a:xfrm>
          <a:prstGeom prst="rect">
            <a:avLst/>
          </a:prstGeom>
        </p:spPr>
      </p:pic>
      <p:sp>
        <p:nvSpPr>
          <p:cNvPr id="12" name="TextBox 11"/>
          <p:cNvSpPr txBox="1"/>
          <p:nvPr/>
        </p:nvSpPr>
        <p:spPr>
          <a:xfrm>
            <a:off x="4903855" y="6146323"/>
            <a:ext cx="2534355" cy="369332"/>
          </a:xfrm>
          <a:prstGeom prst="rect">
            <a:avLst/>
          </a:prstGeom>
          <a:noFill/>
        </p:spPr>
        <p:txBody>
          <a:bodyPr wrap="none" rtlCol="0">
            <a:spAutoFit/>
          </a:bodyPr>
          <a:lstStyle/>
          <a:p>
            <a:r>
              <a:rPr lang="en-US" i="1" dirty="0" smtClean="0">
                <a:solidFill>
                  <a:schemeClr val="bg1"/>
                </a:solidFill>
                <a:latin typeface="Gill Sans"/>
                <a:cs typeface="Gill Sans"/>
              </a:rPr>
              <a:t>In the Hall, February 2011</a:t>
            </a:r>
            <a:endParaRPr lang="en-US" i="1" dirty="0">
              <a:solidFill>
                <a:schemeClr val="bg1"/>
              </a:solidFill>
              <a:latin typeface="Gill Sans"/>
              <a:cs typeface="Gill Sans"/>
            </a:endParaRPr>
          </a:p>
        </p:txBody>
      </p:sp>
    </p:spTree>
    <p:extLst>
      <p:ext uri="{BB962C8B-B14F-4D97-AF65-F5344CB8AC3E}">
        <p14:creationId xmlns:p14="http://schemas.microsoft.com/office/powerpoint/2010/main" val="1182317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2"/>
          <p:cNvSpPr>
            <a:spLocks noChangeArrowheads="1"/>
          </p:cNvSpPr>
          <p:nvPr/>
        </p:nvSpPr>
        <p:spPr bwMode="auto">
          <a:xfrm>
            <a:off x="303566" y="1242659"/>
            <a:ext cx="8547100" cy="5298809"/>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2000">
              <a:latin typeface="Gill Sans"/>
              <a:cs typeface="Gill Sans"/>
            </a:endParaRPr>
          </a:p>
        </p:txBody>
      </p:sp>
      <p:sp>
        <p:nvSpPr>
          <p:cNvPr id="2" name="Title 1"/>
          <p:cNvSpPr>
            <a:spLocks noGrp="1"/>
          </p:cNvSpPr>
          <p:nvPr>
            <p:ph type="title"/>
          </p:nvPr>
        </p:nvSpPr>
        <p:spPr>
          <a:xfrm>
            <a:off x="457200" y="93197"/>
            <a:ext cx="8229600" cy="1143000"/>
          </a:xfrm>
        </p:spPr>
        <p:txBody>
          <a:bodyPr>
            <a:normAutofit/>
          </a:bodyPr>
          <a:lstStyle/>
          <a:p>
            <a:pPr algn="r"/>
            <a:r>
              <a:rPr lang="en-US" sz="5400" dirty="0" smtClean="0">
                <a:solidFill>
                  <a:srgbClr val="FF0000"/>
                </a:solidFill>
                <a:effectLst>
                  <a:reflection blurRad="6350" stA="50000" endA="300" endPos="50000" dist="29997" dir="5400000" sy="-100000" algn="bl" rotWithShape="0"/>
                </a:effectLst>
              </a:rPr>
              <a:t>The Hall D Photo Beam</a:t>
            </a:r>
            <a:endParaRPr lang="en-US" sz="5400" dirty="0">
              <a:solidFill>
                <a:srgbClr val="FF0000"/>
              </a:solidFill>
              <a:effectLst>
                <a:reflection blurRad="6350" stA="50000" endA="300" endPos="50000" dist="29997" dir="5400000" sy="-100000" algn="bl" rotWithShape="0"/>
              </a:effectLst>
            </a:endParaRPr>
          </a:p>
        </p:txBody>
      </p:sp>
      <p:pic>
        <p:nvPicPr>
          <p:cNvPr id="3" name="Picture 2" descr="M:\halld\Users\Stewart\GlueX-doc-1127\chapter5\TAGGER_ISO.png"/>
          <p:cNvPicPr>
            <a:picLocks noChangeAspect="1" noChangeArrowheads="1"/>
          </p:cNvPicPr>
          <p:nvPr/>
        </p:nvPicPr>
        <p:blipFill>
          <a:blip r:embed="rId2" cstate="print"/>
          <a:srcRect/>
          <a:stretch>
            <a:fillRect/>
          </a:stretch>
        </p:blipFill>
        <p:spPr bwMode="auto">
          <a:xfrm>
            <a:off x="728721" y="1908741"/>
            <a:ext cx="4649996" cy="3299143"/>
          </a:xfrm>
          <a:prstGeom prst="rect">
            <a:avLst/>
          </a:prstGeom>
          <a:ln w="38100" cap="sq">
            <a:noFill/>
            <a:prstDash val="solid"/>
            <a:miter lim="800000"/>
          </a:ln>
          <a:effectLst/>
        </p:spPr>
      </p:pic>
      <p:pic>
        <p:nvPicPr>
          <p:cNvPr id="4" name="Picture 6" descr="tagrates"/>
          <p:cNvPicPr>
            <a:picLocks noChangeAspect="1" noChangeArrowheads="1"/>
          </p:cNvPicPr>
          <p:nvPr/>
        </p:nvPicPr>
        <p:blipFill>
          <a:blip r:embed="rId3"/>
          <a:srcRect/>
          <a:stretch>
            <a:fillRect/>
          </a:stretch>
        </p:blipFill>
        <p:spPr bwMode="auto">
          <a:xfrm>
            <a:off x="5267077" y="3258363"/>
            <a:ext cx="3278653" cy="3278653"/>
          </a:xfrm>
          <a:prstGeom prst="rect">
            <a:avLst/>
          </a:prstGeom>
          <a:noFill/>
          <a:ln w="9525">
            <a:noFill/>
            <a:miter lim="800000"/>
            <a:headEnd/>
            <a:tailEnd/>
          </a:ln>
        </p:spPr>
      </p:pic>
      <p:sp>
        <p:nvSpPr>
          <p:cNvPr id="5" name="Rectangle 7"/>
          <p:cNvSpPr>
            <a:spLocks noChangeArrowheads="1"/>
          </p:cNvSpPr>
          <p:nvPr/>
        </p:nvSpPr>
        <p:spPr bwMode="auto">
          <a:xfrm>
            <a:off x="5473053" y="3178207"/>
            <a:ext cx="113520" cy="80156"/>
          </a:xfrm>
          <a:prstGeom prst="rect">
            <a:avLst/>
          </a:prstGeom>
          <a:solidFill>
            <a:schemeClr val="bg1"/>
          </a:solidFill>
          <a:ln w="9525" algn="ctr">
            <a:noFill/>
            <a:miter lim="800000"/>
            <a:headEnd/>
            <a:tailEnd/>
          </a:ln>
          <a:effectLst/>
        </p:spPr>
        <p:txBody>
          <a:bodyPr wrap="none" anchor="ctr">
            <a:prstTxWarp prst="textNoShape">
              <a:avLst/>
            </a:prstTxWarp>
          </a:bodyPr>
          <a:lstStyle/>
          <a:p>
            <a:pPr>
              <a:defRPr/>
            </a:pPr>
            <a:endParaRPr lang="en-US">
              <a:effectLst>
                <a:outerShdw blurRad="38100" dist="38100" dir="2700000" algn="tl">
                  <a:srgbClr val="DDDDDD"/>
                </a:outerShdw>
              </a:effectLst>
              <a:latin typeface="Comic Sans MS" charset="0"/>
              <a:ea typeface="ＭＳ Ｐゴシック" charset="-128"/>
              <a:cs typeface="ＭＳ Ｐゴシック" charset="-128"/>
            </a:endParaRPr>
          </a:p>
        </p:txBody>
      </p:sp>
      <p:grpSp>
        <p:nvGrpSpPr>
          <p:cNvPr id="6" name="Group 5"/>
          <p:cNvGrpSpPr/>
          <p:nvPr/>
        </p:nvGrpSpPr>
        <p:grpSpPr>
          <a:xfrm>
            <a:off x="6896740" y="4230711"/>
            <a:ext cx="283799" cy="120234"/>
            <a:chOff x="6934200" y="4284495"/>
            <a:chExt cx="340697" cy="176714"/>
          </a:xfrm>
        </p:grpSpPr>
        <p:sp>
          <p:nvSpPr>
            <p:cNvPr id="7" name="Line 9"/>
            <p:cNvSpPr>
              <a:spLocks noChangeShapeType="1"/>
            </p:cNvSpPr>
            <p:nvPr/>
          </p:nvSpPr>
          <p:spPr bwMode="auto">
            <a:xfrm>
              <a:off x="6934200" y="4284495"/>
              <a:ext cx="0" cy="176714"/>
            </a:xfrm>
            <a:prstGeom prst="line">
              <a:avLst/>
            </a:prstGeom>
            <a:noFill/>
            <a:ln w="28575">
              <a:solidFill>
                <a:srgbClr val="990000"/>
              </a:solidFill>
              <a:round/>
              <a:headEnd/>
              <a:tailEnd/>
            </a:ln>
            <a:effectLst/>
          </p:spPr>
          <p:txBody>
            <a:bodyPr/>
            <a:lstStyle/>
            <a:p>
              <a:pPr>
                <a:defRPr/>
              </a:pPr>
              <a:endParaRPr lang="en-US">
                <a:effectLst>
                  <a:outerShdw blurRad="38100" dist="38100" dir="2700000" algn="tl">
                    <a:srgbClr val="000000">
                      <a:alpha val="43137"/>
                    </a:srgbClr>
                  </a:outerShdw>
                </a:effectLst>
                <a:latin typeface="Comic Sans MS" pitchFamily="66" charset="0"/>
                <a:ea typeface="+mn-ea"/>
                <a:cs typeface="+mn-cs"/>
              </a:endParaRPr>
            </a:p>
          </p:txBody>
        </p:sp>
        <p:sp>
          <p:nvSpPr>
            <p:cNvPr id="8" name="Line 10"/>
            <p:cNvSpPr>
              <a:spLocks noChangeShapeType="1"/>
            </p:cNvSpPr>
            <p:nvPr/>
          </p:nvSpPr>
          <p:spPr bwMode="auto">
            <a:xfrm>
              <a:off x="7274897" y="4284495"/>
              <a:ext cx="0" cy="176714"/>
            </a:xfrm>
            <a:prstGeom prst="line">
              <a:avLst/>
            </a:prstGeom>
            <a:noFill/>
            <a:ln w="28575">
              <a:solidFill>
                <a:srgbClr val="990000"/>
              </a:solidFill>
              <a:round/>
              <a:headEnd/>
              <a:tailEnd/>
            </a:ln>
            <a:effectLst/>
          </p:spPr>
          <p:txBody>
            <a:bodyPr/>
            <a:lstStyle/>
            <a:p>
              <a:pPr>
                <a:defRPr/>
              </a:pPr>
              <a:endParaRPr lang="en-US">
                <a:effectLst>
                  <a:outerShdw blurRad="38100" dist="38100" dir="2700000" algn="tl">
                    <a:srgbClr val="000000">
                      <a:alpha val="43137"/>
                    </a:srgbClr>
                  </a:outerShdw>
                </a:effectLst>
                <a:latin typeface="Comic Sans MS" pitchFamily="66" charset="0"/>
                <a:ea typeface="+mn-ea"/>
                <a:cs typeface="+mn-cs"/>
              </a:endParaRPr>
            </a:p>
          </p:txBody>
        </p:sp>
        <p:sp>
          <p:nvSpPr>
            <p:cNvPr id="9" name="Line 11"/>
            <p:cNvSpPr>
              <a:spLocks noChangeShapeType="1"/>
            </p:cNvSpPr>
            <p:nvPr/>
          </p:nvSpPr>
          <p:spPr bwMode="auto">
            <a:xfrm>
              <a:off x="6934200" y="4343400"/>
              <a:ext cx="340697" cy="0"/>
            </a:xfrm>
            <a:prstGeom prst="line">
              <a:avLst/>
            </a:prstGeom>
            <a:noFill/>
            <a:ln w="9525">
              <a:solidFill>
                <a:schemeClr val="tx1"/>
              </a:solidFill>
              <a:round/>
              <a:headEnd type="triangle" w="med" len="med"/>
              <a:tailEnd type="triangle" w="med" len="med"/>
            </a:ln>
            <a:effectLst/>
          </p:spPr>
          <p:txBody>
            <a:bodyPr/>
            <a:lstStyle/>
            <a:p>
              <a:pPr>
                <a:defRPr/>
              </a:pPr>
              <a:endParaRPr lang="en-US">
                <a:effectLst>
                  <a:outerShdw blurRad="38100" dist="38100" dir="2700000" algn="tl">
                    <a:srgbClr val="000000">
                      <a:alpha val="43137"/>
                    </a:srgbClr>
                  </a:outerShdw>
                </a:effectLst>
                <a:latin typeface="Comic Sans MS" pitchFamily="66" charset="0"/>
                <a:ea typeface="+mn-ea"/>
                <a:cs typeface="+mn-cs"/>
              </a:endParaRPr>
            </a:p>
          </p:txBody>
        </p:sp>
      </p:grpSp>
      <p:sp>
        <p:nvSpPr>
          <p:cNvPr id="10" name="TextBox 9"/>
          <p:cNvSpPr txBox="1"/>
          <p:nvPr/>
        </p:nvSpPr>
        <p:spPr>
          <a:xfrm rot="19370937">
            <a:off x="914212" y="3186636"/>
            <a:ext cx="2207019" cy="646331"/>
          </a:xfrm>
          <a:prstGeom prst="rect">
            <a:avLst/>
          </a:prstGeom>
          <a:noFill/>
        </p:spPr>
        <p:txBody>
          <a:bodyPr wrap="square" rtlCol="0">
            <a:spAutoFit/>
          </a:bodyPr>
          <a:lstStyle/>
          <a:p>
            <a:r>
              <a:rPr lang="en-US" b="1" dirty="0" smtClean="0">
                <a:solidFill>
                  <a:schemeClr val="bg1"/>
                </a:solidFill>
                <a:latin typeface="Gill Sans"/>
                <a:cs typeface="Gill Sans"/>
              </a:rPr>
              <a:t>1.5 T dipole magnet</a:t>
            </a:r>
          </a:p>
        </p:txBody>
      </p:sp>
      <p:sp>
        <p:nvSpPr>
          <p:cNvPr id="11" name="TextBox 10"/>
          <p:cNvSpPr txBox="1"/>
          <p:nvPr/>
        </p:nvSpPr>
        <p:spPr>
          <a:xfrm rot="19662572">
            <a:off x="3231580" y="1801741"/>
            <a:ext cx="2263949" cy="584776"/>
          </a:xfrm>
          <a:prstGeom prst="rect">
            <a:avLst/>
          </a:prstGeom>
          <a:noFill/>
        </p:spPr>
        <p:txBody>
          <a:bodyPr wrap="square" rtlCol="0">
            <a:spAutoFit/>
          </a:bodyPr>
          <a:lstStyle/>
          <a:p>
            <a:r>
              <a:rPr lang="en-US" sz="1600" b="1" dirty="0" smtClean="0">
                <a:latin typeface="Gill Sans"/>
                <a:cs typeface="Gill Sans"/>
              </a:rPr>
              <a:t>12m long vacuum chamber</a:t>
            </a:r>
            <a:endParaRPr lang="en-US" sz="1600" b="1" dirty="0">
              <a:latin typeface="Gill Sans"/>
              <a:cs typeface="Gill Sans"/>
            </a:endParaRPr>
          </a:p>
        </p:txBody>
      </p:sp>
      <p:sp>
        <p:nvSpPr>
          <p:cNvPr id="12" name="Parallelogram 11"/>
          <p:cNvSpPr/>
          <p:nvPr/>
        </p:nvSpPr>
        <p:spPr>
          <a:xfrm rot="5400000">
            <a:off x="581114" y="4791234"/>
            <a:ext cx="206145" cy="173654"/>
          </a:xfrm>
          <a:prstGeom prst="parallelogram">
            <a:avLst>
              <a:gd name="adj" fmla="val 4078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ill Sans"/>
            </a:endParaRPr>
          </a:p>
        </p:txBody>
      </p:sp>
      <p:cxnSp>
        <p:nvCxnSpPr>
          <p:cNvPr id="13" name="Straight Arrow Connector 12"/>
          <p:cNvCxnSpPr/>
          <p:nvPr/>
        </p:nvCxnSpPr>
        <p:spPr>
          <a:xfrm flipV="1">
            <a:off x="321477" y="4939124"/>
            <a:ext cx="275007" cy="229476"/>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05990" y="5140845"/>
            <a:ext cx="258761" cy="451406"/>
          </a:xfrm>
          <a:prstGeom prst="rect">
            <a:avLst/>
          </a:prstGeom>
          <a:noFill/>
        </p:spPr>
        <p:txBody>
          <a:bodyPr wrap="square" rtlCol="0">
            <a:spAutoFit/>
          </a:bodyPr>
          <a:lstStyle/>
          <a:p>
            <a:r>
              <a:rPr lang="en-US" sz="1400" dirty="0" err="1" smtClean="0">
                <a:latin typeface="Gill Sans"/>
              </a:rPr>
              <a:t>e</a:t>
            </a:r>
            <a:r>
              <a:rPr lang="en-US" sz="1400" baseline="30000" dirty="0" smtClean="0">
                <a:latin typeface="Gill Sans"/>
              </a:rPr>
              <a:t>-</a:t>
            </a:r>
            <a:endParaRPr lang="en-US" sz="1400" baseline="30000" dirty="0">
              <a:latin typeface="Gill Sans"/>
            </a:endParaRPr>
          </a:p>
        </p:txBody>
      </p:sp>
      <p:sp>
        <p:nvSpPr>
          <p:cNvPr id="15" name="TextBox 14"/>
          <p:cNvSpPr txBox="1"/>
          <p:nvPr/>
        </p:nvSpPr>
        <p:spPr>
          <a:xfrm>
            <a:off x="444962" y="5802804"/>
            <a:ext cx="1079060" cy="738664"/>
          </a:xfrm>
          <a:prstGeom prst="rect">
            <a:avLst/>
          </a:prstGeom>
          <a:noFill/>
        </p:spPr>
        <p:txBody>
          <a:bodyPr wrap="square" rtlCol="0">
            <a:spAutoFit/>
          </a:bodyPr>
          <a:lstStyle/>
          <a:p>
            <a:r>
              <a:rPr lang="en-US" sz="1400" dirty="0" smtClean="0">
                <a:latin typeface="Gill Sans"/>
                <a:cs typeface="Gill Sans"/>
              </a:rPr>
              <a:t>20</a:t>
            </a:r>
            <a:r>
              <a:rPr lang="en-US" sz="1400" dirty="0" smtClean="0">
                <a:latin typeface="Symbol" charset="2"/>
                <a:cs typeface="Symbol" charset="2"/>
              </a:rPr>
              <a:t>m</a:t>
            </a:r>
            <a:r>
              <a:rPr lang="en-US" sz="1400" dirty="0" smtClean="0">
                <a:latin typeface="Gill Sans"/>
                <a:cs typeface="Gill Sans"/>
              </a:rPr>
              <a:t>m diamond radiator</a:t>
            </a:r>
            <a:endParaRPr lang="en-US" sz="1400" dirty="0">
              <a:latin typeface="Gill Sans"/>
              <a:cs typeface="Gill Sans"/>
            </a:endParaRPr>
          </a:p>
        </p:txBody>
      </p:sp>
      <p:sp>
        <p:nvSpPr>
          <p:cNvPr id="16" name="TextBox 15"/>
          <p:cNvSpPr txBox="1"/>
          <p:nvPr/>
        </p:nvSpPr>
        <p:spPr>
          <a:xfrm>
            <a:off x="5833181" y="3370991"/>
            <a:ext cx="2874725" cy="461665"/>
          </a:xfrm>
          <a:prstGeom prst="rect">
            <a:avLst/>
          </a:prstGeom>
          <a:solidFill>
            <a:srgbClr val="FFFFFF"/>
          </a:solidFill>
        </p:spPr>
        <p:txBody>
          <a:bodyPr wrap="square" rtlCol="0">
            <a:spAutoFit/>
          </a:bodyPr>
          <a:lstStyle/>
          <a:p>
            <a:r>
              <a:rPr lang="en-US" sz="1200" b="1" dirty="0" smtClean="0">
                <a:latin typeface="Gill Sans"/>
                <a:cs typeface="Gill Sans"/>
              </a:rPr>
              <a:t>coherent bremsstrahlung spectrum</a:t>
            </a:r>
            <a:endParaRPr lang="en-US" sz="1200" b="1" dirty="0">
              <a:latin typeface="Gill Sans"/>
              <a:cs typeface="Gill Sans"/>
            </a:endParaRPr>
          </a:p>
        </p:txBody>
      </p:sp>
      <p:sp>
        <p:nvSpPr>
          <p:cNvPr id="17" name="TextBox 16"/>
          <p:cNvSpPr txBox="1"/>
          <p:nvPr/>
        </p:nvSpPr>
        <p:spPr>
          <a:xfrm>
            <a:off x="353657" y="1363779"/>
            <a:ext cx="3727578" cy="1446550"/>
          </a:xfrm>
          <a:prstGeom prst="rect">
            <a:avLst/>
          </a:prstGeom>
          <a:noFill/>
        </p:spPr>
        <p:txBody>
          <a:bodyPr wrap="square" rtlCol="0">
            <a:spAutoFit/>
          </a:bodyPr>
          <a:lstStyle/>
          <a:p>
            <a:r>
              <a:rPr lang="en-US" b="1" i="1" dirty="0" smtClean="0">
                <a:latin typeface="Gill Sans"/>
              </a:rPr>
              <a:t>Microscope:</a:t>
            </a:r>
          </a:p>
          <a:p>
            <a:pPr>
              <a:buFont typeface="Arial"/>
              <a:buChar char="•"/>
            </a:pPr>
            <a:r>
              <a:rPr lang="en-US" sz="1400" dirty="0" smtClean="0">
                <a:latin typeface="Gill Sans"/>
              </a:rPr>
              <a:t> Movable to cover different energy ranges</a:t>
            </a:r>
          </a:p>
          <a:p>
            <a:pPr>
              <a:buFont typeface="Arial"/>
              <a:buChar char="•"/>
            </a:pPr>
            <a:r>
              <a:rPr lang="en-US" sz="1400" dirty="0" smtClean="0">
                <a:latin typeface="Gill Sans"/>
              </a:rPr>
              <a:t> 100 </a:t>
            </a:r>
            <a:r>
              <a:rPr lang="en-US" sz="1400" dirty="0" err="1" smtClean="0">
                <a:latin typeface="Gill Sans"/>
              </a:rPr>
              <a:t>x</a:t>
            </a:r>
            <a:r>
              <a:rPr lang="en-US" sz="1400" dirty="0" smtClean="0">
                <a:latin typeface="Gill Sans"/>
              </a:rPr>
              <a:t> 5 scintillating fibers (2mm </a:t>
            </a:r>
            <a:r>
              <a:rPr lang="en-US" sz="1400" dirty="0" err="1" smtClean="0">
                <a:latin typeface="Gill Sans"/>
              </a:rPr>
              <a:t>x</a:t>
            </a:r>
            <a:r>
              <a:rPr lang="en-US" sz="1400" dirty="0" smtClean="0">
                <a:latin typeface="Gill Sans"/>
              </a:rPr>
              <a:t> 2mm)</a:t>
            </a:r>
          </a:p>
          <a:p>
            <a:pPr>
              <a:buFont typeface="Arial"/>
              <a:buChar char="•"/>
            </a:pPr>
            <a:r>
              <a:rPr lang="en-US" sz="1400" dirty="0" smtClean="0">
                <a:latin typeface="Gill Sans"/>
              </a:rPr>
              <a:t> 800MeV covered by whole microscope</a:t>
            </a:r>
          </a:p>
          <a:p>
            <a:pPr>
              <a:buFont typeface="Arial"/>
              <a:buChar char="•"/>
            </a:pPr>
            <a:r>
              <a:rPr lang="en-US" sz="1400" dirty="0" smtClean="0">
                <a:latin typeface="Gill Sans"/>
              </a:rPr>
              <a:t> 100MHz tagged </a:t>
            </a:r>
            <a:r>
              <a:rPr lang="en-US" sz="1400" dirty="0" err="1" smtClean="0">
                <a:latin typeface="Symbol" charset="2"/>
                <a:cs typeface="Symbol" charset="2"/>
              </a:rPr>
              <a:t>g</a:t>
            </a:r>
            <a:r>
              <a:rPr lang="en-US" sz="1400" dirty="0" smtClean="0">
                <a:latin typeface="Gill Sans"/>
              </a:rPr>
              <a:t>/sec on target</a:t>
            </a:r>
          </a:p>
          <a:p>
            <a:pPr>
              <a:buFont typeface="Arial"/>
              <a:buChar char="•"/>
            </a:pPr>
            <a:r>
              <a:rPr lang="en-US" sz="1400" dirty="0" smtClean="0">
                <a:latin typeface="Gill Sans"/>
              </a:rPr>
              <a:t> ~8MeV energy bite/column</a:t>
            </a:r>
          </a:p>
        </p:txBody>
      </p:sp>
      <p:sp>
        <p:nvSpPr>
          <p:cNvPr id="18" name="TextBox 17"/>
          <p:cNvSpPr txBox="1"/>
          <p:nvPr/>
        </p:nvSpPr>
        <p:spPr>
          <a:xfrm>
            <a:off x="2349961" y="4624364"/>
            <a:ext cx="2701742" cy="1938993"/>
          </a:xfrm>
          <a:prstGeom prst="rect">
            <a:avLst/>
          </a:prstGeom>
          <a:noFill/>
        </p:spPr>
        <p:txBody>
          <a:bodyPr wrap="square" rtlCol="0">
            <a:spAutoFit/>
          </a:bodyPr>
          <a:lstStyle/>
          <a:p>
            <a:r>
              <a:rPr lang="en-US" b="1" i="1" dirty="0" smtClean="0">
                <a:latin typeface="Gill Sans"/>
              </a:rPr>
              <a:t>Fixed array </a:t>
            </a:r>
            <a:r>
              <a:rPr lang="en-US" b="1" i="1" dirty="0" err="1" smtClean="0">
                <a:latin typeface="Gill Sans"/>
              </a:rPr>
              <a:t>hodoscope</a:t>
            </a:r>
            <a:r>
              <a:rPr lang="en-US" b="1" i="1" dirty="0" smtClean="0">
                <a:latin typeface="Gill Sans"/>
              </a:rPr>
              <a:t>:</a:t>
            </a:r>
          </a:p>
          <a:p>
            <a:pPr>
              <a:buFont typeface="Arial"/>
              <a:buChar char="•"/>
            </a:pPr>
            <a:r>
              <a:rPr lang="en-US" sz="1400" dirty="0" smtClean="0">
                <a:latin typeface="Gill Sans"/>
              </a:rPr>
              <a:t> 190 </a:t>
            </a:r>
            <a:r>
              <a:rPr lang="en-US" sz="1400" dirty="0" err="1" smtClean="0">
                <a:latin typeface="Gill Sans"/>
              </a:rPr>
              <a:t>scintillators</a:t>
            </a:r>
            <a:endParaRPr lang="en-US" sz="1400" dirty="0" smtClean="0">
              <a:latin typeface="Gill Sans"/>
            </a:endParaRPr>
          </a:p>
          <a:p>
            <a:pPr>
              <a:buFont typeface="Arial"/>
              <a:buChar char="•"/>
            </a:pPr>
            <a:r>
              <a:rPr lang="en-US" sz="1400" dirty="0" smtClean="0">
                <a:latin typeface="Gill Sans"/>
              </a:rPr>
              <a:t> 50% coverage below 9GeV </a:t>
            </a:r>
            <a:r>
              <a:rPr lang="en-US" sz="1400" dirty="0" err="1" smtClean="0">
                <a:latin typeface="Symbol" charset="2"/>
                <a:cs typeface="Symbol" charset="2"/>
              </a:rPr>
              <a:t>g</a:t>
            </a:r>
            <a:endParaRPr lang="en-US" sz="1400" dirty="0" smtClean="0">
              <a:latin typeface="Symbol" charset="2"/>
              <a:cs typeface="Symbol" charset="2"/>
            </a:endParaRPr>
          </a:p>
          <a:p>
            <a:pPr>
              <a:buFont typeface="Arial"/>
              <a:buChar char="•"/>
            </a:pPr>
            <a:r>
              <a:rPr lang="en-US" sz="1400" dirty="0" smtClean="0">
                <a:latin typeface="Gill Sans"/>
              </a:rPr>
              <a:t> 100% coverage above 9GeV </a:t>
            </a:r>
            <a:r>
              <a:rPr lang="en-US" sz="1400" dirty="0" err="1" smtClean="0">
                <a:latin typeface="Symbol" charset="2"/>
                <a:cs typeface="Symbol" charset="2"/>
              </a:rPr>
              <a:t>g</a:t>
            </a:r>
            <a:endParaRPr lang="en-US" sz="1400" dirty="0" smtClean="0">
              <a:latin typeface="Symbol" charset="2"/>
              <a:cs typeface="Symbol" charset="2"/>
            </a:endParaRPr>
          </a:p>
          <a:p>
            <a:pPr>
              <a:buFont typeface="Arial"/>
              <a:buChar char="•"/>
            </a:pPr>
            <a:r>
              <a:rPr lang="en-US" sz="1400" dirty="0" smtClean="0">
                <a:latin typeface="Gill Sans"/>
              </a:rPr>
              <a:t> Tags 3.0-11.7 </a:t>
            </a:r>
            <a:r>
              <a:rPr lang="en-US" sz="1400" dirty="0" err="1" smtClean="0">
                <a:latin typeface="Gill Sans"/>
              </a:rPr>
              <a:t>GeV</a:t>
            </a:r>
            <a:r>
              <a:rPr lang="en-US" sz="1400" dirty="0" smtClean="0">
                <a:latin typeface="Gill Sans"/>
              </a:rPr>
              <a:t> </a:t>
            </a:r>
            <a:r>
              <a:rPr lang="en-US" sz="1400" dirty="0" err="1" smtClean="0">
                <a:latin typeface="Symbol" charset="2"/>
                <a:cs typeface="Symbol" charset="2"/>
              </a:rPr>
              <a:t>g</a:t>
            </a:r>
            <a:endParaRPr lang="en-US" sz="1400" dirty="0" smtClean="0">
              <a:latin typeface="Symbol" charset="2"/>
              <a:cs typeface="Symbol" charset="2"/>
            </a:endParaRPr>
          </a:p>
          <a:p>
            <a:pPr>
              <a:buFont typeface="Arial"/>
              <a:buChar char="•"/>
            </a:pPr>
            <a:r>
              <a:rPr lang="en-US" sz="1400" dirty="0" smtClean="0">
                <a:latin typeface="Gill Sans"/>
              </a:rPr>
              <a:t> ~30MeV energy bite/counter</a:t>
            </a:r>
            <a:endParaRPr lang="en-US" sz="1400" dirty="0" smtClean="0">
              <a:latin typeface="Symbol" charset="2"/>
              <a:cs typeface="Symbol" charset="2"/>
            </a:endParaRPr>
          </a:p>
          <a:p>
            <a:pPr>
              <a:buFont typeface="Arial"/>
              <a:buChar char="•"/>
            </a:pPr>
            <a:r>
              <a:rPr lang="en-US" sz="1400" dirty="0" smtClean="0">
                <a:latin typeface="Gill Sans"/>
              </a:rPr>
              <a:t> 3.5 – 17 MHz/counter</a:t>
            </a:r>
            <a:endParaRPr lang="en-US" sz="1400" dirty="0" smtClean="0">
              <a:latin typeface="Symbol" charset="2"/>
              <a:cs typeface="Symbol" charset="2"/>
            </a:endParaRPr>
          </a:p>
        </p:txBody>
      </p:sp>
      <p:sp>
        <p:nvSpPr>
          <p:cNvPr id="19" name="TextBox 18"/>
          <p:cNvSpPr txBox="1"/>
          <p:nvPr/>
        </p:nvSpPr>
        <p:spPr>
          <a:xfrm>
            <a:off x="5433067" y="1352199"/>
            <a:ext cx="3385186" cy="1661994"/>
          </a:xfrm>
          <a:prstGeom prst="rect">
            <a:avLst/>
          </a:prstGeom>
          <a:noFill/>
        </p:spPr>
        <p:txBody>
          <a:bodyPr wrap="square" rtlCol="0">
            <a:spAutoFit/>
          </a:bodyPr>
          <a:lstStyle/>
          <a:p>
            <a:pPr marL="84138" indent="-84138"/>
            <a:r>
              <a:rPr lang="en-US" b="1" i="1" dirty="0" smtClean="0">
                <a:latin typeface="Gill Sans"/>
              </a:rPr>
              <a:t>Photon Polarization:</a:t>
            </a:r>
          </a:p>
          <a:p>
            <a:pPr marL="84138" indent="-84138">
              <a:buFont typeface="Arial"/>
              <a:buChar char="•"/>
            </a:pPr>
            <a:r>
              <a:rPr lang="en-US" sz="1400" dirty="0" smtClean="0">
                <a:latin typeface="Gill Sans"/>
              </a:rPr>
              <a:t> 20 </a:t>
            </a:r>
            <a:r>
              <a:rPr lang="en-US" sz="1400" dirty="0" smtClean="0">
                <a:latin typeface="Symbol" charset="2"/>
                <a:cs typeface="Symbol" charset="2"/>
              </a:rPr>
              <a:t>m</a:t>
            </a:r>
            <a:r>
              <a:rPr lang="en-US" sz="1400" dirty="0" smtClean="0">
                <a:latin typeface="Gill Sans"/>
              </a:rPr>
              <a:t>m diamond radiator</a:t>
            </a:r>
          </a:p>
          <a:p>
            <a:pPr marL="84138" indent="-84138">
              <a:buFont typeface="Arial"/>
              <a:buChar char="•"/>
            </a:pPr>
            <a:r>
              <a:rPr lang="en-US" sz="1400" dirty="0" smtClean="0">
                <a:latin typeface="Gill Sans"/>
              </a:rPr>
              <a:t> Coherent peak is linearly polarized</a:t>
            </a:r>
          </a:p>
          <a:p>
            <a:pPr marL="84138" indent="-84138">
              <a:buFont typeface="Arial"/>
              <a:buChar char="•"/>
            </a:pPr>
            <a:r>
              <a:rPr lang="en-US" sz="1400" dirty="0" smtClean="0">
                <a:latin typeface="Gill Sans"/>
              </a:rPr>
              <a:t> ~40% polarization with peak @ 9GeV</a:t>
            </a:r>
          </a:p>
          <a:p>
            <a:pPr marL="84138" indent="-84138">
              <a:buFont typeface="Arial"/>
              <a:buChar char="•"/>
            </a:pPr>
            <a:r>
              <a:rPr lang="en-US" sz="1400" dirty="0" smtClean="0">
                <a:latin typeface="Gill Sans"/>
              </a:rPr>
              <a:t> Peak location tunable with</a:t>
            </a:r>
            <a:br>
              <a:rPr lang="en-US" sz="1400" dirty="0" smtClean="0">
                <a:latin typeface="Gill Sans"/>
              </a:rPr>
            </a:br>
            <a:r>
              <a:rPr lang="en-US" sz="1400" dirty="0" smtClean="0">
                <a:latin typeface="Gill Sans"/>
              </a:rPr>
              <a:t> diamond angle</a:t>
            </a:r>
          </a:p>
          <a:p>
            <a:pPr marL="84138" indent="-84138">
              <a:buFont typeface="Arial"/>
              <a:buChar char="•"/>
            </a:pPr>
            <a:r>
              <a:rPr lang="en-US" sz="1400" b="1" dirty="0" smtClean="0">
                <a:latin typeface="Gill Sans"/>
              </a:rPr>
              <a:t>Crucial to simplify PWA!!</a:t>
            </a:r>
          </a:p>
        </p:txBody>
      </p:sp>
      <p:cxnSp>
        <p:nvCxnSpPr>
          <p:cNvPr id="20" name="Straight Arrow Connector 19"/>
          <p:cNvCxnSpPr/>
          <p:nvPr/>
        </p:nvCxnSpPr>
        <p:spPr>
          <a:xfrm flipH="1" flipV="1">
            <a:off x="728721" y="4981134"/>
            <a:ext cx="59738" cy="82167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9725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07154"/>
            <a:ext cx="8229600" cy="1143000"/>
          </a:xfrm>
        </p:spPr>
        <p:txBody>
          <a:bodyPr>
            <a:noAutofit/>
          </a:bodyPr>
          <a:lstStyle/>
          <a:p>
            <a:pPr algn="r"/>
            <a:r>
              <a:rPr lang="en-US" sz="5400" dirty="0" smtClean="0">
                <a:solidFill>
                  <a:srgbClr val="FF0000"/>
                </a:solidFill>
                <a:effectLst>
                  <a:reflection blurRad="6350" stA="50000" endA="300" endPos="50000" dist="29997" dir="5400000" sy="-100000" algn="bl" rotWithShape="0"/>
                </a:effectLst>
              </a:rPr>
              <a:t>Expected performance</a:t>
            </a:r>
            <a:endParaRPr lang="en-US" sz="5400" dirty="0">
              <a:solidFill>
                <a:srgbClr val="FF0000"/>
              </a:solidFill>
              <a:effectLst>
                <a:reflection blurRad="6350" stA="50000" endA="300" endPos="50000" dist="29997" dir="5400000" sy="-100000" algn="bl" rotWithShape="0"/>
              </a:effectLst>
            </a:endParaRPr>
          </a:p>
        </p:txBody>
      </p:sp>
      <p:sp>
        <p:nvSpPr>
          <p:cNvPr id="4" name="TextBox 3"/>
          <p:cNvSpPr txBox="1"/>
          <p:nvPr/>
        </p:nvSpPr>
        <p:spPr>
          <a:xfrm>
            <a:off x="533401" y="1479088"/>
            <a:ext cx="4525673" cy="400110"/>
          </a:xfrm>
          <a:prstGeom prst="rect">
            <a:avLst/>
          </a:prstGeom>
          <a:noFill/>
        </p:spPr>
        <p:txBody>
          <a:bodyPr wrap="none" rtlCol="0">
            <a:spAutoFit/>
          </a:bodyPr>
          <a:lstStyle/>
          <a:p>
            <a:r>
              <a:rPr lang="en-US" sz="2000" dirty="0" smtClean="0">
                <a:solidFill>
                  <a:srgbClr val="008000"/>
                </a:solidFill>
                <a:latin typeface="Gill Sans"/>
                <a:cs typeface="Gill Sans"/>
              </a:rPr>
              <a:t>Design Goal: high and uniform acceptance</a:t>
            </a:r>
            <a:endParaRPr lang="en-US" sz="2000" dirty="0">
              <a:solidFill>
                <a:srgbClr val="008000"/>
              </a:solidFill>
              <a:latin typeface="Gill Sans"/>
              <a:cs typeface="Gill Sans"/>
            </a:endParaRPr>
          </a:p>
        </p:txBody>
      </p:sp>
      <p:pic>
        <p:nvPicPr>
          <p:cNvPr id="5" name="Picture 4"/>
          <p:cNvPicPr>
            <a:picLocks noChangeAspect="1"/>
          </p:cNvPicPr>
          <p:nvPr/>
        </p:nvPicPr>
        <p:blipFill>
          <a:blip r:embed="rId2"/>
          <a:stretch>
            <a:fillRect/>
          </a:stretch>
        </p:blipFill>
        <p:spPr>
          <a:xfrm>
            <a:off x="533401" y="1930638"/>
            <a:ext cx="5434489" cy="4391140"/>
          </a:xfrm>
          <a:prstGeom prst="rect">
            <a:avLst/>
          </a:prstGeom>
        </p:spPr>
      </p:pic>
      <p:sp>
        <p:nvSpPr>
          <p:cNvPr id="6" name="Rectangle 5"/>
          <p:cNvSpPr/>
          <p:nvPr/>
        </p:nvSpPr>
        <p:spPr>
          <a:xfrm>
            <a:off x="6138333" y="1943865"/>
            <a:ext cx="2681111" cy="2308324"/>
          </a:xfrm>
          <a:prstGeom prst="rect">
            <a:avLst/>
          </a:prstGeom>
        </p:spPr>
        <p:txBody>
          <a:bodyPr wrap="square">
            <a:spAutoFit/>
          </a:bodyPr>
          <a:lstStyle/>
          <a:p>
            <a:r>
              <a:rPr lang="en-US" dirty="0" smtClean="0">
                <a:solidFill>
                  <a:srgbClr val="FF0000"/>
                </a:solidFill>
                <a:latin typeface="Gill Sans"/>
                <a:cs typeface="Gill Sans"/>
              </a:rPr>
              <a:t>Comparison of acceptance </a:t>
            </a:r>
            <a:r>
              <a:rPr lang="en-US" dirty="0">
                <a:solidFill>
                  <a:srgbClr val="FF0000"/>
                </a:solidFill>
                <a:latin typeface="Gill Sans"/>
                <a:cs typeface="Gill Sans"/>
              </a:rPr>
              <a:t>plots </a:t>
            </a:r>
            <a:r>
              <a:rPr lang="en-US" dirty="0" smtClean="0">
                <a:solidFill>
                  <a:srgbClr val="FF0000"/>
                </a:solidFill>
                <a:latin typeface="Gill Sans"/>
                <a:cs typeface="Gill Sans"/>
              </a:rPr>
              <a:t>between BNL E852 and </a:t>
            </a:r>
            <a:r>
              <a:rPr lang="en-US" dirty="0" err="1" smtClean="0">
                <a:solidFill>
                  <a:srgbClr val="FF0000"/>
                </a:solidFill>
                <a:latin typeface="Gill Sans"/>
                <a:cs typeface="Gill Sans"/>
              </a:rPr>
              <a:t>GlueX</a:t>
            </a:r>
            <a:r>
              <a:rPr lang="en-US" dirty="0" smtClean="0">
                <a:solidFill>
                  <a:srgbClr val="FF0000"/>
                </a:solidFill>
                <a:latin typeface="Gill Sans"/>
                <a:cs typeface="Gill Sans"/>
              </a:rPr>
              <a:t> in </a:t>
            </a:r>
            <a:r>
              <a:rPr lang="en-US" dirty="0">
                <a:solidFill>
                  <a:srgbClr val="FF0000"/>
                </a:solidFill>
                <a:latin typeface="Gill Sans"/>
                <a:cs typeface="Gill Sans"/>
              </a:rPr>
              <a:t>a sample </a:t>
            </a:r>
            <a:r>
              <a:rPr lang="en-US" dirty="0" smtClean="0">
                <a:solidFill>
                  <a:srgbClr val="FF0000"/>
                </a:solidFill>
                <a:latin typeface="Gill Sans"/>
                <a:cs typeface="Gill Sans"/>
              </a:rPr>
              <a:t>channel:</a:t>
            </a:r>
            <a:endParaRPr lang="en-US" dirty="0">
              <a:solidFill>
                <a:srgbClr val="FF0000"/>
              </a:solidFill>
              <a:latin typeface="Gill Sans"/>
              <a:cs typeface="Gill Sans"/>
            </a:endParaRPr>
          </a:p>
          <a:p>
            <a:r>
              <a:rPr lang="en-US" dirty="0" smtClean="0">
                <a:solidFill>
                  <a:srgbClr val="000000"/>
                </a:solidFill>
                <a:latin typeface="Gill Sans"/>
                <a:cs typeface="Gill Sans"/>
              </a:rPr>
              <a:t>high </a:t>
            </a:r>
            <a:r>
              <a:rPr lang="en-US" dirty="0">
                <a:solidFill>
                  <a:srgbClr val="000000"/>
                </a:solidFill>
                <a:latin typeface="Gill Sans"/>
                <a:cs typeface="Gill Sans"/>
              </a:rPr>
              <a:t>and uniform</a:t>
            </a:r>
          </a:p>
          <a:p>
            <a:r>
              <a:rPr lang="en-US" dirty="0">
                <a:solidFill>
                  <a:srgbClr val="000000"/>
                </a:solidFill>
                <a:latin typeface="Gill Sans"/>
                <a:cs typeface="Gill Sans"/>
              </a:rPr>
              <a:t>acceptance in invariant mass and Gottfried-Jackson </a:t>
            </a:r>
            <a:r>
              <a:rPr lang="en-US" dirty="0" smtClean="0">
                <a:solidFill>
                  <a:srgbClr val="000000"/>
                </a:solidFill>
                <a:latin typeface="Gill Sans"/>
                <a:cs typeface="Gill Sans"/>
              </a:rPr>
              <a:t>angles</a:t>
            </a:r>
            <a:r>
              <a:rPr lang="en-US" dirty="0">
                <a:solidFill>
                  <a:srgbClr val="000000"/>
                </a:solidFill>
                <a:latin typeface="Gill Sans"/>
                <a:cs typeface="Gill Sans"/>
              </a:rPr>
              <a:t>.</a:t>
            </a:r>
          </a:p>
        </p:txBody>
      </p:sp>
    </p:spTree>
    <p:extLst>
      <p:ext uri="{BB962C8B-B14F-4D97-AF65-F5344CB8AC3E}">
        <p14:creationId xmlns:p14="http://schemas.microsoft.com/office/powerpoint/2010/main" val="9491114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422" y="366778"/>
            <a:ext cx="8576236" cy="621770"/>
          </a:xfrm>
        </p:spPr>
        <p:txBody>
          <a:bodyPr>
            <a:noAutofit/>
          </a:bodyPr>
          <a:lstStyle/>
          <a:p>
            <a:pPr algn="r"/>
            <a:r>
              <a:rPr lang="en-US" sz="5400" dirty="0" smtClean="0">
                <a:solidFill>
                  <a:srgbClr val="FF0000"/>
                </a:solidFill>
                <a:effectLst>
                  <a:reflection blurRad="6350" stA="50000" endA="300" endPos="50000" dist="29997" dir="5400000" sy="-100000" algn="bl" rotWithShape="0"/>
                </a:effectLst>
                <a:cs typeface="Gill Sans"/>
              </a:rPr>
              <a:t>The CLAS12 Forward Tagger</a:t>
            </a:r>
            <a:endParaRPr lang="en-US" sz="5400" dirty="0">
              <a:solidFill>
                <a:srgbClr val="FF0000"/>
              </a:solidFill>
              <a:effectLst>
                <a:reflection blurRad="6350" stA="50000" endA="300" endPos="50000" dist="29997" dir="5400000" sy="-100000" algn="bl" rotWithShape="0"/>
              </a:effectLst>
              <a:cs typeface="Gill Sans"/>
            </a:endParaRPr>
          </a:p>
        </p:txBody>
      </p:sp>
      <p:graphicFrame>
        <p:nvGraphicFramePr>
          <p:cNvPr id="3" name="Group 3"/>
          <p:cNvGraphicFramePr>
            <a:graphicFrameLocks noGrp="1"/>
          </p:cNvGraphicFramePr>
          <p:nvPr>
            <p:ph idx="1"/>
            <p:extLst>
              <p:ext uri="{D42A27DB-BD31-4B8C-83A1-F6EECF244321}">
                <p14:modId xmlns:p14="http://schemas.microsoft.com/office/powerpoint/2010/main" val="58983609"/>
              </p:ext>
            </p:extLst>
          </p:nvPr>
        </p:nvGraphicFramePr>
        <p:xfrm>
          <a:off x="475765" y="4078738"/>
          <a:ext cx="3424238" cy="2377440"/>
        </p:xfrm>
        <a:graphic>
          <a:graphicData uri="http://schemas.openxmlformats.org/drawingml/2006/table">
            <a:tbl>
              <a:tblPr/>
              <a:tblGrid>
                <a:gridCol w="1290638"/>
                <a:gridCol w="2133600"/>
              </a:tblGrid>
              <a:tr h="169863">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CE0000"/>
                          </a:solidFill>
                          <a:effectLst/>
                          <a:latin typeface="+mn-lt"/>
                          <a:ea typeface="ＭＳ Ｐゴシック" charset="0"/>
                        </a:rPr>
                        <a:t>Forward Tagger</a:t>
                      </a:r>
                      <a:endParaRPr kumimoji="0" lang="en-US" sz="1800" b="1" i="0" u="none" strike="noStrike" cap="none" normalizeH="0" baseline="0" dirty="0">
                        <a:ln>
                          <a:noFill/>
                        </a:ln>
                        <a:solidFill>
                          <a:srgbClr val="CE0000"/>
                        </a:solidFill>
                        <a:effectLst/>
                        <a:latin typeface="+mn-lt"/>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3095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mn-lt"/>
                          <a:ea typeface="ＭＳ Ｐゴシック" charset="0"/>
                        </a:rPr>
                        <a:t>E</a:t>
                      </a:r>
                      <a:r>
                        <a:rPr kumimoji="0" lang="ja-JP" altLang="en-US" sz="1600" b="0" i="0" u="none" strike="noStrike" cap="none" normalizeH="0" baseline="0">
                          <a:ln>
                            <a:noFill/>
                          </a:ln>
                          <a:solidFill>
                            <a:schemeClr val="tx1"/>
                          </a:solidFill>
                          <a:effectLst/>
                          <a:latin typeface="+mn-lt"/>
                          <a:ea typeface="ＭＳ Ｐゴシック" charset="0"/>
                        </a:rPr>
                        <a:t>’</a:t>
                      </a:r>
                      <a:endParaRPr kumimoji="0" lang="en-US" sz="1600" b="0" i="0" u="none" strike="noStrike" cap="none" normalizeH="0" baseline="0">
                        <a:ln>
                          <a:noFill/>
                        </a:ln>
                        <a:solidFill>
                          <a:schemeClr val="tx1"/>
                        </a:solidFill>
                        <a:effectLst/>
                        <a:latin typeface="+mn-lt"/>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mn-lt"/>
                          <a:ea typeface="ＭＳ Ｐゴシック" charset="0"/>
                        </a:rPr>
                        <a:t>0.5-</a:t>
                      </a:r>
                      <a:r>
                        <a:rPr kumimoji="0" lang="en-US" sz="1600" b="0" i="0" u="none" strike="noStrike" cap="none" normalizeH="0" baseline="0" dirty="0" smtClean="0">
                          <a:ln>
                            <a:noFill/>
                          </a:ln>
                          <a:solidFill>
                            <a:schemeClr val="tx1"/>
                          </a:solidFill>
                          <a:effectLst/>
                          <a:latin typeface="+mn-lt"/>
                          <a:ea typeface="ＭＳ Ｐゴシック" charset="0"/>
                        </a:rPr>
                        <a:t>4.5 </a:t>
                      </a:r>
                      <a:r>
                        <a:rPr kumimoji="0" lang="en-US" sz="1600" b="0" i="0" u="none" strike="noStrike" cap="none" normalizeH="0" baseline="0" dirty="0" err="1">
                          <a:ln>
                            <a:noFill/>
                          </a:ln>
                          <a:solidFill>
                            <a:schemeClr val="tx1"/>
                          </a:solidFill>
                          <a:effectLst/>
                          <a:latin typeface="+mn-lt"/>
                          <a:ea typeface="ＭＳ Ｐゴシック" charset="0"/>
                        </a:rPr>
                        <a:t>GeV</a:t>
                      </a:r>
                      <a:endParaRPr kumimoji="0" lang="en-US" sz="1600" b="0" i="0" u="none" strike="noStrike" cap="none" normalizeH="0" baseline="0" dirty="0">
                        <a:ln>
                          <a:noFill/>
                        </a:ln>
                        <a:solidFill>
                          <a:schemeClr val="tx1"/>
                        </a:solidFill>
                        <a:effectLst/>
                        <a:latin typeface="+mn-lt"/>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6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Symbol" charset="2"/>
                          <a:ea typeface="ＭＳ Ｐゴシック" charset="0"/>
                          <a:cs typeface="Symbol" charset="2"/>
                        </a:rPr>
                        <a:t>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mn-lt"/>
                          <a:ea typeface="ＭＳ Ｐゴシック" charset="0"/>
                        </a:rPr>
                        <a:t>7-10.5 GeV</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7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Symbol" charset="2"/>
                          <a:ea typeface="ＭＳ Ｐゴシック" charset="0"/>
                          <a:cs typeface="Symbol" charset="2"/>
                        </a:rPr>
                        <a:t>q</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ea typeface="ＭＳ Ｐゴシック" charset="0"/>
                        </a:rPr>
                        <a:t>2.5-4.5 </a:t>
                      </a:r>
                      <a:r>
                        <a:rPr kumimoji="0" lang="en-US" sz="1600" b="0" i="0" u="none" strike="noStrike" cap="none" normalizeH="0" baseline="0" dirty="0" err="1">
                          <a:ln>
                            <a:noFill/>
                          </a:ln>
                          <a:solidFill>
                            <a:schemeClr val="tx1"/>
                          </a:solidFill>
                          <a:effectLst/>
                          <a:latin typeface="+mn-lt"/>
                          <a:ea typeface="ＭＳ Ｐゴシック" charset="0"/>
                        </a:rPr>
                        <a:t>deg</a:t>
                      </a:r>
                      <a:endParaRPr kumimoji="0" lang="en-US" sz="1600" b="0" i="0" u="none" strike="noStrike" cap="none" normalizeH="0" baseline="0" dirty="0">
                        <a:ln>
                          <a:noFill/>
                        </a:ln>
                        <a:solidFill>
                          <a:schemeClr val="tx1"/>
                        </a:solidFill>
                        <a:effectLst/>
                        <a:latin typeface="+mn-lt"/>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30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mn-lt"/>
                          <a:ea typeface="ＭＳ Ｐゴシック" charset="0"/>
                        </a:rPr>
                        <a:t>Q</a:t>
                      </a:r>
                      <a:r>
                        <a:rPr kumimoji="0" lang="en-US" sz="1600" b="0" i="0" u="none" strike="noStrike" cap="none" normalizeH="0" baseline="30000">
                          <a:ln>
                            <a:noFill/>
                          </a:ln>
                          <a:solidFill>
                            <a:schemeClr val="tx1"/>
                          </a:solidFill>
                          <a:effectLst/>
                          <a:latin typeface="+mn-lt"/>
                          <a:ea typeface="ＭＳ Ｐゴシック" charset="0"/>
                        </a:rPr>
                        <a:t>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mn-lt"/>
                          <a:ea typeface="ＭＳ Ｐゴシック" charset="0"/>
                        </a:rPr>
                        <a:t>0.007 – 0.3 GeV</a:t>
                      </a:r>
                      <a:r>
                        <a:rPr kumimoji="0" lang="en-US" sz="1600" b="0" i="0" u="none" strike="noStrike" cap="none" normalizeH="0" baseline="30000">
                          <a:ln>
                            <a:noFill/>
                          </a:ln>
                          <a:solidFill>
                            <a:schemeClr val="tx1"/>
                          </a:solidFill>
                          <a:effectLst/>
                          <a:latin typeface="+mn-lt"/>
                          <a:ea typeface="ＭＳ Ｐゴシック" charset="0"/>
                        </a:rPr>
                        <a:t>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30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ea typeface="ＭＳ Ｐゴシック" charset="0"/>
                        </a:rPr>
                        <a:t>W</a:t>
                      </a:r>
                      <a:endParaRPr kumimoji="0" lang="en-US" sz="1600" b="0" i="0" u="none" strike="noStrike" cap="none" normalizeH="0" baseline="0" dirty="0">
                        <a:ln>
                          <a:noFill/>
                        </a:ln>
                        <a:solidFill>
                          <a:schemeClr val="tx1"/>
                        </a:solidFill>
                        <a:effectLst/>
                        <a:latin typeface="+mn-lt"/>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ea typeface="ＭＳ Ｐゴシック" charset="0"/>
                        </a:rPr>
                        <a:t>3.6-4.5 </a:t>
                      </a:r>
                      <a:r>
                        <a:rPr kumimoji="0" lang="en-US" sz="1600" b="0" i="0" u="none" strike="noStrike" cap="none" normalizeH="0" baseline="0" dirty="0" err="1" smtClean="0">
                          <a:ln>
                            <a:noFill/>
                          </a:ln>
                          <a:solidFill>
                            <a:schemeClr val="tx1"/>
                          </a:solidFill>
                          <a:effectLst/>
                          <a:latin typeface="+mn-lt"/>
                          <a:ea typeface="ＭＳ Ｐゴシック" charset="0"/>
                        </a:rPr>
                        <a:t>GeV</a:t>
                      </a:r>
                      <a:endParaRPr kumimoji="0" lang="en-US" sz="1600" b="0" i="0" u="none" strike="noStrike" cap="none" normalizeH="0" baseline="0" dirty="0">
                        <a:ln>
                          <a:noFill/>
                        </a:ln>
                        <a:solidFill>
                          <a:schemeClr val="tx1"/>
                        </a:solidFill>
                        <a:effectLst/>
                        <a:latin typeface="+mn-lt"/>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30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mn-lt"/>
                          <a:ea typeface="ＭＳ Ｐゴシック" charset="0"/>
                        </a:rPr>
                        <a:t>Photon Flux</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mn-lt"/>
                          <a:ea typeface="ＭＳ Ｐゴシック" charset="0"/>
                        </a:rPr>
                        <a:t>5 x 10</a:t>
                      </a:r>
                      <a:r>
                        <a:rPr kumimoji="0" lang="en-US" sz="1600" b="0" i="0" u="none" strike="noStrike" cap="none" normalizeH="0" baseline="30000" dirty="0">
                          <a:ln>
                            <a:noFill/>
                          </a:ln>
                          <a:solidFill>
                            <a:schemeClr val="tx1"/>
                          </a:solidFill>
                          <a:effectLst/>
                          <a:latin typeface="+mn-lt"/>
                          <a:ea typeface="ＭＳ Ｐゴシック" charset="0"/>
                        </a:rPr>
                        <a:t>7</a:t>
                      </a:r>
                      <a:r>
                        <a:rPr kumimoji="0" lang="en-US" sz="1600" b="0" i="0" u="none" strike="noStrike" cap="none" normalizeH="0" baseline="0" dirty="0">
                          <a:ln>
                            <a:noFill/>
                          </a:ln>
                          <a:solidFill>
                            <a:schemeClr val="tx1"/>
                          </a:solidFill>
                          <a:effectLst/>
                          <a:latin typeface="+mn-lt"/>
                          <a:ea typeface="ＭＳ Ｐゴシック" charset="0"/>
                        </a:rPr>
                        <a:t> g/s @ L</a:t>
                      </a:r>
                      <a:r>
                        <a:rPr kumimoji="0" lang="en-US" sz="1600" b="0" i="0" u="none" strike="noStrike" cap="none" normalizeH="0" baseline="-25000" dirty="0">
                          <a:ln>
                            <a:noFill/>
                          </a:ln>
                          <a:solidFill>
                            <a:schemeClr val="tx1"/>
                          </a:solidFill>
                          <a:effectLst/>
                          <a:latin typeface="+mn-lt"/>
                          <a:ea typeface="ＭＳ Ｐゴシック" charset="0"/>
                        </a:rPr>
                        <a:t>e</a:t>
                      </a:r>
                      <a:r>
                        <a:rPr kumimoji="0" lang="en-US" sz="1600" b="0" i="0" u="none" strike="noStrike" cap="none" normalizeH="0" baseline="0" dirty="0">
                          <a:ln>
                            <a:noFill/>
                          </a:ln>
                          <a:solidFill>
                            <a:schemeClr val="tx1"/>
                          </a:solidFill>
                          <a:effectLst/>
                          <a:latin typeface="+mn-lt"/>
                          <a:ea typeface="ＭＳ Ｐゴシック" charset="0"/>
                        </a:rPr>
                        <a:t>=10</a:t>
                      </a:r>
                      <a:r>
                        <a:rPr kumimoji="0" lang="en-US" sz="1600" b="0" i="0" u="none" strike="noStrike" cap="none" normalizeH="0" baseline="30000" dirty="0">
                          <a:ln>
                            <a:noFill/>
                          </a:ln>
                          <a:solidFill>
                            <a:schemeClr val="tx1"/>
                          </a:solidFill>
                          <a:effectLst/>
                          <a:latin typeface="+mn-lt"/>
                          <a:ea typeface="ＭＳ Ｐゴシック" charset="0"/>
                        </a:rPr>
                        <a:t>35</a:t>
                      </a:r>
                      <a:endParaRPr kumimoji="0" lang="en-US" sz="1600" b="0" i="0" u="none" strike="noStrike" cap="none" normalizeH="0" baseline="0" dirty="0">
                        <a:ln>
                          <a:noFill/>
                        </a:ln>
                        <a:solidFill>
                          <a:schemeClr val="tx1"/>
                        </a:solidFill>
                        <a:effectLst/>
                        <a:latin typeface="+mn-lt"/>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5" name="Picture 4"/>
          <p:cNvPicPr>
            <a:picLocks noChangeAspect="1"/>
          </p:cNvPicPr>
          <p:nvPr/>
        </p:nvPicPr>
        <p:blipFill>
          <a:blip r:embed="rId3"/>
          <a:stretch>
            <a:fillRect/>
          </a:stretch>
        </p:blipFill>
        <p:spPr>
          <a:xfrm rot="20446356">
            <a:off x="1459550" y="2839230"/>
            <a:ext cx="689923" cy="651700"/>
          </a:xfrm>
          <a:prstGeom prst="rect">
            <a:avLst/>
          </a:prstGeom>
        </p:spPr>
      </p:pic>
      <p:cxnSp>
        <p:nvCxnSpPr>
          <p:cNvPr id="6" name="Straight Connector 5"/>
          <p:cNvCxnSpPr/>
          <p:nvPr/>
        </p:nvCxnSpPr>
        <p:spPr>
          <a:xfrm flipH="1">
            <a:off x="1414456" y="2474103"/>
            <a:ext cx="165693" cy="559075"/>
          </a:xfrm>
          <a:prstGeom prst="line">
            <a:avLst/>
          </a:prstGeom>
          <a:ln w="28575" cmpd="sng">
            <a:solidFill>
              <a:srgbClr val="000000"/>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860758" y="3076282"/>
            <a:ext cx="342572" cy="400110"/>
          </a:xfrm>
          <a:prstGeom prst="rect">
            <a:avLst/>
          </a:prstGeom>
          <a:noFill/>
        </p:spPr>
        <p:txBody>
          <a:bodyPr wrap="none" rtlCol="0">
            <a:spAutoFit/>
          </a:bodyPr>
          <a:lstStyle/>
          <a:p>
            <a:r>
              <a:rPr lang="en-US" sz="2000" dirty="0">
                <a:latin typeface="Bradley Hand ITC TT-Bold"/>
                <a:cs typeface="Bradley Hand ITC TT-Bold"/>
              </a:rPr>
              <a:t>e</a:t>
            </a:r>
            <a:r>
              <a:rPr lang="en-US" sz="2000" baseline="30000" dirty="0" smtClean="0">
                <a:latin typeface="Bradley Hand ITC TT-Bold"/>
                <a:cs typeface="Bradley Hand ITC TT-Bold"/>
              </a:rPr>
              <a:t>-</a:t>
            </a:r>
            <a:endParaRPr lang="en-US" sz="2000" baseline="30000" dirty="0">
              <a:latin typeface="Bradley Hand ITC TT-Bold"/>
              <a:cs typeface="Bradley Hand ITC TT-Bold"/>
            </a:endParaRPr>
          </a:p>
        </p:txBody>
      </p:sp>
      <p:cxnSp>
        <p:nvCxnSpPr>
          <p:cNvPr id="8" name="Straight Connector 7"/>
          <p:cNvCxnSpPr/>
          <p:nvPr/>
        </p:nvCxnSpPr>
        <p:spPr>
          <a:xfrm flipH="1">
            <a:off x="2244227" y="2710279"/>
            <a:ext cx="316273" cy="627075"/>
          </a:xfrm>
          <a:prstGeom prst="line">
            <a:avLst/>
          </a:prstGeom>
          <a:ln w="28575" cmpd="sng">
            <a:solidFill>
              <a:srgbClr val="00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2112057" y="3362826"/>
            <a:ext cx="132169" cy="587274"/>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597797" y="2753671"/>
            <a:ext cx="582978" cy="400110"/>
          </a:xfrm>
          <a:prstGeom prst="rect">
            <a:avLst/>
          </a:prstGeom>
          <a:noFill/>
        </p:spPr>
        <p:txBody>
          <a:bodyPr wrap="none" rtlCol="0">
            <a:spAutoFit/>
          </a:bodyPr>
          <a:lstStyle/>
          <a:p>
            <a:r>
              <a:rPr lang="en-US" sz="2000" dirty="0" err="1" smtClean="0">
                <a:latin typeface="Bradley Hand ITC TT-Bold"/>
                <a:cs typeface="Bradley Hand ITC TT-Bold"/>
              </a:rPr>
              <a:t>γ</a:t>
            </a:r>
            <a:r>
              <a:rPr lang="en-US" sz="2000" dirty="0" smtClean="0">
                <a:latin typeface="Bradley Hand ITC TT-Bold"/>
                <a:cs typeface="Bradley Hand ITC TT-Bold"/>
              </a:rPr>
              <a:t>*</a:t>
            </a:r>
            <a:endParaRPr lang="en-US" sz="2000" baseline="30000" dirty="0">
              <a:latin typeface="Bradley Hand ITC TT-Bold"/>
              <a:cs typeface="Bradley Hand ITC TT-Bold"/>
            </a:endParaRPr>
          </a:p>
        </p:txBody>
      </p:sp>
      <p:sp>
        <p:nvSpPr>
          <p:cNvPr id="12" name="Rectangle 11"/>
          <p:cNvSpPr/>
          <p:nvPr/>
        </p:nvSpPr>
        <p:spPr>
          <a:xfrm>
            <a:off x="1889286" y="3576564"/>
            <a:ext cx="312906" cy="369332"/>
          </a:xfrm>
          <a:prstGeom prst="rect">
            <a:avLst/>
          </a:prstGeom>
        </p:spPr>
        <p:txBody>
          <a:bodyPr wrap="none">
            <a:spAutoFit/>
          </a:bodyPr>
          <a:lstStyle/>
          <a:p>
            <a:r>
              <a:rPr lang="en-US" dirty="0" smtClean="0">
                <a:latin typeface="Bradley Hand ITC TT-Bold"/>
                <a:cs typeface="Bradley Hand ITC TT-Bold"/>
              </a:rPr>
              <a:t>p</a:t>
            </a:r>
            <a:endParaRPr lang="en-US" baseline="-25000" dirty="0">
              <a:latin typeface="Bradley Hand ITC TT-Bold"/>
              <a:cs typeface="Bradley Hand ITC TT-Bold"/>
            </a:endParaRPr>
          </a:p>
        </p:txBody>
      </p:sp>
      <p:cxnSp>
        <p:nvCxnSpPr>
          <p:cNvPr id="14" name="Straight Connector 13"/>
          <p:cNvCxnSpPr/>
          <p:nvPr/>
        </p:nvCxnSpPr>
        <p:spPr>
          <a:xfrm flipH="1">
            <a:off x="2244226" y="2786033"/>
            <a:ext cx="498976" cy="576793"/>
          </a:xfrm>
          <a:prstGeom prst="line">
            <a:avLst/>
          </a:prstGeom>
          <a:ln w="28575" cmpd="sng">
            <a:solidFill>
              <a:srgbClr val="00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2244228" y="2962638"/>
            <a:ext cx="654864" cy="400188"/>
          </a:xfrm>
          <a:prstGeom prst="line">
            <a:avLst/>
          </a:prstGeom>
          <a:ln w="28575" cmpd="sng">
            <a:solidFill>
              <a:srgbClr val="000000"/>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2139507" y="3220532"/>
            <a:ext cx="231714" cy="210990"/>
          </a:xfrm>
          <a:prstGeom prst="ellipse">
            <a:avLst/>
          </a:prstGeom>
          <a:solidFill>
            <a:srgbClr val="FF0000"/>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flipH="1">
            <a:off x="1027588" y="2995472"/>
            <a:ext cx="386868" cy="481263"/>
          </a:xfrm>
          <a:prstGeom prst="line">
            <a:avLst/>
          </a:prstGeom>
          <a:ln w="28575" cmpd="sng">
            <a:solidFill>
              <a:srgbClr val="000000"/>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233460" y="2474103"/>
            <a:ext cx="342572" cy="400110"/>
          </a:xfrm>
          <a:prstGeom prst="rect">
            <a:avLst/>
          </a:prstGeom>
          <a:noFill/>
        </p:spPr>
        <p:txBody>
          <a:bodyPr wrap="none" rtlCol="0">
            <a:spAutoFit/>
          </a:bodyPr>
          <a:lstStyle/>
          <a:p>
            <a:r>
              <a:rPr lang="en-US" sz="2000" dirty="0">
                <a:latin typeface="Bradley Hand ITC TT-Bold"/>
                <a:cs typeface="Bradley Hand ITC TT-Bold"/>
              </a:rPr>
              <a:t>e</a:t>
            </a:r>
            <a:r>
              <a:rPr lang="en-US" sz="2000" baseline="30000" dirty="0" smtClean="0">
                <a:latin typeface="Bradley Hand ITC TT-Bold"/>
                <a:cs typeface="Bradley Hand ITC TT-Bold"/>
              </a:rPr>
              <a:t>-</a:t>
            </a:r>
            <a:endParaRPr lang="en-US" sz="2000" baseline="30000" dirty="0">
              <a:latin typeface="Bradley Hand ITC TT-Bold"/>
              <a:cs typeface="Bradley Hand ITC TT-Bold"/>
            </a:endParaRPr>
          </a:p>
        </p:txBody>
      </p:sp>
      <p:sp>
        <p:nvSpPr>
          <p:cNvPr id="36" name="Rectangle 35"/>
          <p:cNvSpPr/>
          <p:nvPr/>
        </p:nvSpPr>
        <p:spPr>
          <a:xfrm>
            <a:off x="2853246" y="2178574"/>
            <a:ext cx="1082348" cy="369332"/>
          </a:xfrm>
          <a:prstGeom prst="rect">
            <a:avLst/>
          </a:prstGeom>
        </p:spPr>
        <p:txBody>
          <a:bodyPr wrap="none">
            <a:spAutoFit/>
          </a:bodyPr>
          <a:lstStyle/>
          <a:p>
            <a:r>
              <a:rPr lang="en-US" dirty="0" smtClean="0">
                <a:solidFill>
                  <a:srgbClr val="FF6600"/>
                </a:solidFill>
                <a:latin typeface="Bradley Hand ITC TT-Bold"/>
                <a:cs typeface="Bradley Hand ITC TT-Bold"/>
              </a:rPr>
              <a:t>CLAS12</a:t>
            </a:r>
            <a:endParaRPr lang="en-US" baseline="-25000" dirty="0">
              <a:solidFill>
                <a:srgbClr val="FF6600"/>
              </a:solidFill>
              <a:latin typeface="Bradley Hand ITC TT-Bold"/>
              <a:cs typeface="Bradley Hand ITC TT-Bold"/>
            </a:endParaRPr>
          </a:p>
        </p:txBody>
      </p:sp>
      <p:sp>
        <p:nvSpPr>
          <p:cNvPr id="37" name="Can 36"/>
          <p:cNvSpPr/>
          <p:nvPr/>
        </p:nvSpPr>
        <p:spPr>
          <a:xfrm rot="11844082">
            <a:off x="1399579" y="2150073"/>
            <a:ext cx="468968" cy="329909"/>
          </a:xfrm>
          <a:prstGeom prst="can">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Can 37"/>
          <p:cNvSpPr/>
          <p:nvPr/>
        </p:nvSpPr>
        <p:spPr>
          <a:xfrm rot="13116748">
            <a:off x="2549466" y="2463448"/>
            <a:ext cx="672685" cy="361662"/>
          </a:xfrm>
          <a:prstGeom prst="can">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453837" y="2075757"/>
            <a:ext cx="1000430" cy="646331"/>
          </a:xfrm>
          <a:prstGeom prst="rect">
            <a:avLst/>
          </a:prstGeom>
        </p:spPr>
        <p:txBody>
          <a:bodyPr wrap="none">
            <a:spAutoFit/>
          </a:bodyPr>
          <a:lstStyle/>
          <a:p>
            <a:r>
              <a:rPr lang="en-US" dirty="0" smtClean="0">
                <a:solidFill>
                  <a:srgbClr val="008000"/>
                </a:solidFill>
                <a:latin typeface="Bradley Hand ITC TT-Bold"/>
                <a:cs typeface="Bradley Hand ITC TT-Bold"/>
              </a:rPr>
              <a:t>Forward</a:t>
            </a:r>
          </a:p>
          <a:p>
            <a:r>
              <a:rPr lang="en-US" dirty="0" smtClean="0">
                <a:solidFill>
                  <a:srgbClr val="008000"/>
                </a:solidFill>
                <a:latin typeface="Bradley Hand ITC TT-Bold"/>
                <a:cs typeface="Bradley Hand ITC TT-Bold"/>
              </a:rPr>
              <a:t>Tagger</a:t>
            </a:r>
            <a:endParaRPr lang="en-US" dirty="0">
              <a:solidFill>
                <a:srgbClr val="008000"/>
              </a:solidFill>
              <a:latin typeface="Bradley Hand ITC TT-Bold"/>
              <a:cs typeface="Bradley Hand ITC TT-Bold"/>
            </a:endParaRPr>
          </a:p>
        </p:txBody>
      </p:sp>
      <p:sp>
        <p:nvSpPr>
          <p:cNvPr id="40" name="Rectangle 53"/>
          <p:cNvSpPr>
            <a:spLocks noChangeArrowheads="1"/>
          </p:cNvSpPr>
          <p:nvPr/>
        </p:nvSpPr>
        <p:spPr bwMode="auto">
          <a:xfrm>
            <a:off x="3261469" y="1581112"/>
            <a:ext cx="559864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dirty="0">
                <a:latin typeface="Gill Sans"/>
                <a:cs typeface="Gill Sans"/>
              </a:rPr>
              <a:t>Electron detection via </a:t>
            </a:r>
            <a:r>
              <a:rPr lang="en-US" b="1" dirty="0" err="1">
                <a:latin typeface="Gill Sans"/>
                <a:cs typeface="Gill Sans"/>
              </a:rPr>
              <a:t>Calorimeter+Tracker+Veto</a:t>
            </a:r>
            <a:endParaRPr lang="en-US" b="1" dirty="0">
              <a:latin typeface="Gill Sans"/>
              <a:cs typeface="Gill Sans"/>
            </a:endParaRPr>
          </a:p>
        </p:txBody>
      </p:sp>
      <p:sp>
        <p:nvSpPr>
          <p:cNvPr id="41" name="Rectangle 58"/>
          <p:cNvSpPr>
            <a:spLocks noChangeArrowheads="1"/>
          </p:cNvSpPr>
          <p:nvPr/>
        </p:nvSpPr>
        <p:spPr bwMode="auto">
          <a:xfrm>
            <a:off x="4792541" y="1944017"/>
            <a:ext cx="4037000" cy="233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buFontTx/>
              <a:buChar char="•"/>
            </a:pPr>
            <a:r>
              <a:rPr lang="en-US" sz="1600" dirty="0">
                <a:latin typeface="Gill Sans"/>
                <a:cs typeface="Gill Sans"/>
              </a:rPr>
              <a:t> </a:t>
            </a:r>
            <a:r>
              <a:rPr lang="en-US" sz="1600" i="1" dirty="0">
                <a:latin typeface="Gill Sans"/>
                <a:cs typeface="Gill Sans"/>
              </a:rPr>
              <a:t>calorimeter</a:t>
            </a:r>
            <a:r>
              <a:rPr lang="en-US" sz="1600" dirty="0">
                <a:latin typeface="Gill Sans"/>
                <a:cs typeface="Gill Sans"/>
              </a:rPr>
              <a:t> to determine the electron energy with few % </a:t>
            </a:r>
            <a:r>
              <a:rPr lang="en-US" sz="1600" dirty="0" smtClean="0">
                <a:latin typeface="Gill Sans"/>
                <a:cs typeface="Gill Sans"/>
              </a:rPr>
              <a:t>accuracy → homogenous </a:t>
            </a:r>
            <a:r>
              <a:rPr lang="en-US" sz="1600" dirty="0">
                <a:latin typeface="Gill Sans"/>
                <a:cs typeface="Gill Sans"/>
              </a:rPr>
              <a:t>PbWO</a:t>
            </a:r>
            <a:r>
              <a:rPr lang="en-US" sz="1600" baseline="-25000" dirty="0">
                <a:latin typeface="Gill Sans"/>
                <a:cs typeface="Gill Sans"/>
              </a:rPr>
              <a:t>4</a:t>
            </a:r>
            <a:r>
              <a:rPr lang="en-US" sz="1600" dirty="0">
                <a:latin typeface="Gill Sans"/>
                <a:cs typeface="Gill Sans"/>
              </a:rPr>
              <a:t> crystals </a:t>
            </a:r>
          </a:p>
          <a:p>
            <a:pPr lvl="1"/>
            <a:endParaRPr lang="en-US" sz="900" dirty="0">
              <a:latin typeface="Gill Sans"/>
              <a:cs typeface="Gill Sans"/>
            </a:endParaRPr>
          </a:p>
          <a:p>
            <a:pPr>
              <a:buFontTx/>
              <a:buChar char="•"/>
            </a:pPr>
            <a:r>
              <a:rPr lang="en-US" sz="1600" dirty="0">
                <a:latin typeface="Gill Sans"/>
                <a:cs typeface="Gill Sans"/>
              </a:rPr>
              <a:t> </a:t>
            </a:r>
            <a:r>
              <a:rPr lang="en-US" sz="1600" i="1" dirty="0">
                <a:latin typeface="Gill Sans"/>
                <a:cs typeface="Gill Sans"/>
              </a:rPr>
              <a:t>tracker</a:t>
            </a:r>
            <a:r>
              <a:rPr lang="en-US" sz="1600" dirty="0">
                <a:latin typeface="Gill Sans"/>
                <a:cs typeface="Gill Sans"/>
              </a:rPr>
              <a:t> to determine precisely the electron scattering plane and the photon </a:t>
            </a:r>
            <a:r>
              <a:rPr lang="en-US" sz="1600" dirty="0" smtClean="0">
                <a:latin typeface="Gill Sans"/>
                <a:cs typeface="Gill Sans"/>
              </a:rPr>
              <a:t>polarization → </a:t>
            </a:r>
            <a:r>
              <a:rPr lang="en-US" sz="1600" dirty="0" err="1" smtClean="0">
                <a:latin typeface="Gill Sans"/>
                <a:cs typeface="Gill Sans"/>
              </a:rPr>
              <a:t>micromegas</a:t>
            </a:r>
            <a:endParaRPr lang="en-US" sz="1600" dirty="0">
              <a:latin typeface="Gill Sans"/>
              <a:cs typeface="Gill Sans"/>
            </a:endParaRPr>
          </a:p>
          <a:p>
            <a:pPr>
              <a:buFontTx/>
              <a:buChar char="•"/>
            </a:pPr>
            <a:endParaRPr lang="en-US" sz="900" dirty="0">
              <a:latin typeface="Gill Sans"/>
              <a:cs typeface="Gill Sans"/>
            </a:endParaRPr>
          </a:p>
          <a:p>
            <a:pPr>
              <a:buFontTx/>
              <a:buChar char="•"/>
            </a:pPr>
            <a:r>
              <a:rPr lang="en-US" sz="1600" dirty="0">
                <a:latin typeface="Gill Sans"/>
                <a:cs typeface="Gill Sans"/>
              </a:rPr>
              <a:t> </a:t>
            </a:r>
            <a:r>
              <a:rPr lang="en-US" sz="1600" i="1" dirty="0">
                <a:latin typeface="Gill Sans"/>
                <a:cs typeface="Gill Sans"/>
              </a:rPr>
              <a:t>veto</a:t>
            </a:r>
            <a:r>
              <a:rPr lang="en-US" sz="1600" dirty="0">
                <a:latin typeface="Gill Sans"/>
                <a:cs typeface="Gill Sans"/>
              </a:rPr>
              <a:t> to distinguish photons from </a:t>
            </a:r>
            <a:r>
              <a:rPr lang="en-US" sz="1600" dirty="0" smtClean="0">
                <a:latin typeface="Gill Sans"/>
                <a:cs typeface="Gill Sans"/>
              </a:rPr>
              <a:t>electrons  → </a:t>
            </a:r>
            <a:r>
              <a:rPr lang="en-US" sz="1600" dirty="0">
                <a:latin typeface="Gill Sans"/>
                <a:cs typeface="Gill Sans"/>
              </a:rPr>
              <a:t>scintillator tiles with WLS fiber readout</a:t>
            </a:r>
          </a:p>
        </p:txBody>
      </p:sp>
      <p:pic>
        <p:nvPicPr>
          <p:cNvPr id="44" name="Picture 5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310" y="4303164"/>
            <a:ext cx="2777591" cy="2293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5" name="Text Box 56"/>
          <p:cNvSpPr txBox="1">
            <a:spLocks noChangeArrowheads="1"/>
          </p:cNvSpPr>
          <p:nvPr/>
        </p:nvSpPr>
        <p:spPr bwMode="auto">
          <a:xfrm>
            <a:off x="4419485" y="4315510"/>
            <a:ext cx="15208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200" dirty="0">
                <a:solidFill>
                  <a:srgbClr val="000000"/>
                </a:solidFill>
                <a:latin typeface="Bradley Hand ITC TT-Bold"/>
                <a:cs typeface="Bradley Hand ITC TT-Bold"/>
              </a:rPr>
              <a:t>PbWO4 Calorimeter</a:t>
            </a:r>
          </a:p>
          <a:p>
            <a:r>
              <a:rPr lang="en-US" sz="1200" dirty="0">
                <a:solidFill>
                  <a:srgbClr val="000000"/>
                </a:solidFill>
                <a:latin typeface="Bradley Hand ITC TT-Bold"/>
                <a:cs typeface="Bradley Hand ITC TT-Bold"/>
              </a:rPr>
              <a:t>424 Crystals</a:t>
            </a:r>
          </a:p>
        </p:txBody>
      </p:sp>
    </p:spTree>
    <p:extLst>
      <p:ext uri="{BB962C8B-B14F-4D97-AF65-F5344CB8AC3E}">
        <p14:creationId xmlns:p14="http://schemas.microsoft.com/office/powerpoint/2010/main" val="1546182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04088"/>
            <a:ext cx="8229600" cy="1143000"/>
          </a:xfrm>
        </p:spPr>
        <p:txBody>
          <a:bodyPr>
            <a:normAutofit/>
          </a:bodyPr>
          <a:lstStyle/>
          <a:p>
            <a:pPr algn="r"/>
            <a:r>
              <a:rPr lang="en-US" sz="5400" dirty="0" smtClean="0">
                <a:solidFill>
                  <a:srgbClr val="FF0000"/>
                </a:solidFill>
                <a:effectLst>
                  <a:reflection blurRad="6350" stA="50000" endA="300" endPos="50000" dist="29997" dir="5400000" sy="-100000" algn="bl" rotWithShape="0"/>
                </a:effectLst>
              </a:rPr>
              <a:t>Experiment Layout</a:t>
            </a:r>
            <a:endParaRPr lang="en-US" sz="5400" dirty="0">
              <a:solidFill>
                <a:srgbClr val="FF0000"/>
              </a:solidFill>
              <a:effectLst>
                <a:reflection blurRad="6350" stA="50000" endA="300" endPos="50000" dist="29997" dir="5400000" sy="-100000" algn="bl" rotWithShape="0"/>
              </a:effectLst>
            </a:endParaRPr>
          </a:p>
        </p:txBody>
      </p:sp>
      <p:pic>
        <p:nvPicPr>
          <p:cNvPr id="3" name="Picture 2" descr="gemc_ft_geo_1.tiff"/>
          <p:cNvPicPr>
            <a:picLocks noChangeAspect="1"/>
          </p:cNvPicPr>
          <p:nvPr/>
        </p:nvPicPr>
        <p:blipFill rotWithShape="1">
          <a:blip r:embed="rId2">
            <a:extLst>
              <a:ext uri="{28A0092B-C50C-407E-A947-70E740481C1C}">
                <a14:useLocalDpi xmlns:a14="http://schemas.microsoft.com/office/drawing/2010/main" val="0"/>
              </a:ext>
            </a:extLst>
          </a:blip>
          <a:srcRect t="3820" b="22"/>
          <a:stretch/>
        </p:blipFill>
        <p:spPr>
          <a:xfrm>
            <a:off x="73830" y="1216800"/>
            <a:ext cx="4525050" cy="4510800"/>
          </a:xfrm>
          <a:prstGeom prst="rect">
            <a:avLst/>
          </a:prstGeom>
        </p:spPr>
      </p:pic>
      <p:pic>
        <p:nvPicPr>
          <p:cNvPr id="4" name="Picture 3" descr="gemc_ft_geo2.tiff"/>
          <p:cNvPicPr>
            <a:picLocks noChangeAspect="1"/>
          </p:cNvPicPr>
          <p:nvPr/>
        </p:nvPicPr>
        <p:blipFill rotWithShape="1">
          <a:blip r:embed="rId3">
            <a:extLst>
              <a:ext uri="{28A0092B-C50C-407E-A947-70E740481C1C}">
                <a14:useLocalDpi xmlns:a14="http://schemas.microsoft.com/office/drawing/2010/main" val="0"/>
              </a:ext>
            </a:extLst>
          </a:blip>
          <a:srcRect t="4093" b="1392"/>
          <a:stretch/>
        </p:blipFill>
        <p:spPr>
          <a:xfrm>
            <a:off x="4004085" y="1575422"/>
            <a:ext cx="5073922" cy="4971600"/>
          </a:xfrm>
          <a:prstGeom prst="rect">
            <a:avLst/>
          </a:prstGeom>
        </p:spPr>
      </p:pic>
      <p:sp>
        <p:nvSpPr>
          <p:cNvPr id="5" name="CasellaDiTesto 4"/>
          <p:cNvSpPr txBox="1"/>
          <p:nvPr/>
        </p:nvSpPr>
        <p:spPr>
          <a:xfrm>
            <a:off x="5454087" y="5729870"/>
            <a:ext cx="1512168" cy="584776"/>
          </a:xfrm>
          <a:prstGeom prst="rect">
            <a:avLst/>
          </a:prstGeom>
          <a:noFill/>
        </p:spPr>
        <p:txBody>
          <a:bodyPr wrap="square" rtlCol="0">
            <a:spAutoFit/>
          </a:bodyPr>
          <a:lstStyle/>
          <a:p>
            <a:pPr algn="ctr"/>
            <a:r>
              <a:rPr lang="it-IT" sz="1600" b="1" dirty="0" err="1" smtClean="0">
                <a:solidFill>
                  <a:srgbClr val="FF9900"/>
                </a:solidFill>
                <a:latin typeface="Gill Sans"/>
                <a:cs typeface="Gill Sans"/>
              </a:rPr>
              <a:t>Moller</a:t>
            </a:r>
            <a:r>
              <a:rPr lang="it-IT" sz="1600" b="1" dirty="0" smtClean="0">
                <a:solidFill>
                  <a:srgbClr val="FF9900"/>
                </a:solidFill>
                <a:latin typeface="Gill Sans"/>
                <a:cs typeface="Gill Sans"/>
              </a:rPr>
              <a:t> </a:t>
            </a:r>
            <a:r>
              <a:rPr lang="it-IT" sz="1600" b="1" dirty="0" err="1" smtClean="0">
                <a:solidFill>
                  <a:srgbClr val="FF9900"/>
                </a:solidFill>
                <a:latin typeface="Gill Sans"/>
                <a:cs typeface="Gill Sans"/>
              </a:rPr>
              <a:t>Shield</a:t>
            </a:r>
            <a:endParaRPr lang="en-US" sz="1600" b="1" dirty="0">
              <a:solidFill>
                <a:srgbClr val="FF9900"/>
              </a:solidFill>
              <a:latin typeface="Gill Sans"/>
              <a:cs typeface="Gill Sans"/>
            </a:endParaRPr>
          </a:p>
        </p:txBody>
      </p:sp>
      <p:cxnSp>
        <p:nvCxnSpPr>
          <p:cNvPr id="6" name="Connettore 2 5"/>
          <p:cNvCxnSpPr>
            <a:stCxn id="5" idx="0"/>
          </p:cNvCxnSpPr>
          <p:nvPr/>
        </p:nvCxnSpPr>
        <p:spPr>
          <a:xfrm flipV="1">
            <a:off x="6210171" y="4505734"/>
            <a:ext cx="55282" cy="1224136"/>
          </a:xfrm>
          <a:prstGeom prst="straightConnector1">
            <a:avLst/>
          </a:prstGeom>
          <a:ln w="25400">
            <a:solidFill>
              <a:srgbClr val="FF9900"/>
            </a:solidFill>
            <a:tailEnd type="arrow"/>
          </a:ln>
        </p:spPr>
        <p:style>
          <a:lnRef idx="1">
            <a:schemeClr val="dk1"/>
          </a:lnRef>
          <a:fillRef idx="0">
            <a:schemeClr val="dk1"/>
          </a:fillRef>
          <a:effectRef idx="0">
            <a:schemeClr val="dk1"/>
          </a:effectRef>
          <a:fontRef idx="minor">
            <a:schemeClr val="tx1"/>
          </a:fontRef>
        </p:style>
      </p:cxnSp>
      <p:sp>
        <p:nvSpPr>
          <p:cNvPr id="7" name="CasellaDiTesto 12"/>
          <p:cNvSpPr txBox="1"/>
          <p:nvPr/>
        </p:nvSpPr>
        <p:spPr>
          <a:xfrm>
            <a:off x="4467756" y="2489510"/>
            <a:ext cx="1728192" cy="584776"/>
          </a:xfrm>
          <a:prstGeom prst="rect">
            <a:avLst/>
          </a:prstGeom>
          <a:noFill/>
        </p:spPr>
        <p:txBody>
          <a:bodyPr wrap="square" rtlCol="0">
            <a:spAutoFit/>
          </a:bodyPr>
          <a:lstStyle/>
          <a:p>
            <a:r>
              <a:rPr lang="it-IT" sz="1600" b="1" dirty="0" smtClean="0">
                <a:solidFill>
                  <a:srgbClr val="9933FF"/>
                </a:solidFill>
                <a:latin typeface="Gill Sans"/>
                <a:cs typeface="Gill Sans"/>
              </a:rPr>
              <a:t>      </a:t>
            </a:r>
            <a:r>
              <a:rPr lang="it-IT" sz="1600" b="1" dirty="0" err="1" smtClean="0">
                <a:solidFill>
                  <a:srgbClr val="9933FF"/>
                </a:solidFill>
                <a:latin typeface="Gill Sans"/>
                <a:cs typeface="Gill Sans"/>
              </a:rPr>
              <a:t>Calorimeter</a:t>
            </a:r>
            <a:endParaRPr lang="en-US" sz="1600" b="1" dirty="0">
              <a:solidFill>
                <a:srgbClr val="9933FF"/>
              </a:solidFill>
              <a:latin typeface="Gill Sans"/>
              <a:cs typeface="Gill Sans"/>
            </a:endParaRPr>
          </a:p>
        </p:txBody>
      </p:sp>
      <p:cxnSp>
        <p:nvCxnSpPr>
          <p:cNvPr id="8" name="Connettore 2 13"/>
          <p:cNvCxnSpPr>
            <a:stCxn id="7" idx="2"/>
          </p:cNvCxnSpPr>
          <p:nvPr/>
        </p:nvCxnSpPr>
        <p:spPr>
          <a:xfrm flipH="1">
            <a:off x="4971812" y="3074286"/>
            <a:ext cx="360040" cy="432628"/>
          </a:xfrm>
          <a:prstGeom prst="straightConnector1">
            <a:avLst/>
          </a:prstGeom>
          <a:ln w="25400">
            <a:solidFill>
              <a:srgbClr val="9933FF"/>
            </a:solidFill>
            <a:tailEnd type="arrow"/>
          </a:ln>
        </p:spPr>
        <p:style>
          <a:lnRef idx="1">
            <a:schemeClr val="dk1"/>
          </a:lnRef>
          <a:fillRef idx="0">
            <a:schemeClr val="dk1"/>
          </a:fillRef>
          <a:effectRef idx="0">
            <a:schemeClr val="dk1"/>
          </a:effectRef>
          <a:fontRef idx="minor">
            <a:schemeClr val="tx1"/>
          </a:fontRef>
        </p:style>
      </p:cxnSp>
      <p:sp>
        <p:nvSpPr>
          <p:cNvPr id="9" name="CasellaDiTesto 19"/>
          <p:cNvSpPr txBox="1"/>
          <p:nvPr/>
        </p:nvSpPr>
        <p:spPr>
          <a:xfrm>
            <a:off x="5547876" y="3002858"/>
            <a:ext cx="1728192" cy="338554"/>
          </a:xfrm>
          <a:prstGeom prst="rect">
            <a:avLst/>
          </a:prstGeom>
          <a:noFill/>
        </p:spPr>
        <p:txBody>
          <a:bodyPr wrap="square" rtlCol="0">
            <a:spAutoFit/>
          </a:bodyPr>
          <a:lstStyle/>
          <a:p>
            <a:r>
              <a:rPr lang="it-IT" sz="1600" b="1" dirty="0" smtClean="0">
                <a:solidFill>
                  <a:srgbClr val="CC0066"/>
                </a:solidFill>
                <a:latin typeface="Gill Sans"/>
                <a:cs typeface="Gill Sans"/>
              </a:rPr>
              <a:t>          </a:t>
            </a:r>
            <a:r>
              <a:rPr lang="it-IT" sz="1600" b="1" dirty="0" err="1" smtClean="0">
                <a:solidFill>
                  <a:srgbClr val="FF0000"/>
                </a:solidFill>
                <a:latin typeface="Gill Sans"/>
                <a:cs typeface="Gill Sans"/>
              </a:rPr>
              <a:t>Tracker</a:t>
            </a:r>
            <a:endParaRPr lang="en-US" sz="1600" b="1" dirty="0">
              <a:solidFill>
                <a:srgbClr val="FF0000"/>
              </a:solidFill>
              <a:latin typeface="Gill Sans"/>
              <a:cs typeface="Gill Sans"/>
            </a:endParaRPr>
          </a:p>
        </p:txBody>
      </p:sp>
      <p:cxnSp>
        <p:nvCxnSpPr>
          <p:cNvPr id="10" name="Connettore 2 21"/>
          <p:cNvCxnSpPr/>
          <p:nvPr/>
        </p:nvCxnSpPr>
        <p:spPr>
          <a:xfrm rot="5400000">
            <a:off x="5612450" y="3164990"/>
            <a:ext cx="413464" cy="792088"/>
          </a:xfrm>
          <a:prstGeom prst="straightConnector1">
            <a:avLst/>
          </a:prstGeom>
          <a:ln w="25400">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11" name="CasellaDiTesto 28"/>
          <p:cNvSpPr txBox="1"/>
          <p:nvPr/>
        </p:nvSpPr>
        <p:spPr>
          <a:xfrm>
            <a:off x="4395748" y="4865774"/>
            <a:ext cx="1512168" cy="584776"/>
          </a:xfrm>
          <a:prstGeom prst="rect">
            <a:avLst/>
          </a:prstGeom>
          <a:noFill/>
        </p:spPr>
        <p:txBody>
          <a:bodyPr wrap="square" rtlCol="0">
            <a:spAutoFit/>
          </a:bodyPr>
          <a:lstStyle/>
          <a:p>
            <a:pPr algn="ctr"/>
            <a:r>
              <a:rPr lang="it-IT" sz="1600" b="1" dirty="0" err="1" smtClean="0">
                <a:solidFill>
                  <a:srgbClr val="00B0F0"/>
                </a:solidFill>
                <a:latin typeface="Gill Sans"/>
                <a:cs typeface="Gill Sans"/>
              </a:rPr>
              <a:t>Scintillation</a:t>
            </a:r>
            <a:r>
              <a:rPr lang="it-IT" sz="1600" b="1" dirty="0" smtClean="0">
                <a:solidFill>
                  <a:srgbClr val="00B0F0"/>
                </a:solidFill>
                <a:latin typeface="Gill Sans"/>
                <a:cs typeface="Gill Sans"/>
              </a:rPr>
              <a:t> </a:t>
            </a:r>
            <a:r>
              <a:rPr lang="it-IT" sz="1600" b="1" dirty="0" err="1" smtClean="0">
                <a:solidFill>
                  <a:srgbClr val="00B0F0"/>
                </a:solidFill>
                <a:latin typeface="Gill Sans"/>
                <a:cs typeface="Gill Sans"/>
              </a:rPr>
              <a:t>Hodoscope</a:t>
            </a:r>
            <a:endParaRPr lang="en-US" sz="1600" b="1" dirty="0">
              <a:solidFill>
                <a:srgbClr val="00B0F0"/>
              </a:solidFill>
              <a:latin typeface="Gill Sans"/>
              <a:cs typeface="Gill Sans"/>
            </a:endParaRPr>
          </a:p>
        </p:txBody>
      </p:sp>
      <p:cxnSp>
        <p:nvCxnSpPr>
          <p:cNvPr id="12" name="Connettore 2 29"/>
          <p:cNvCxnSpPr>
            <a:stCxn id="11" idx="0"/>
          </p:cNvCxnSpPr>
          <p:nvPr/>
        </p:nvCxnSpPr>
        <p:spPr>
          <a:xfrm flipV="1">
            <a:off x="5151832" y="4505734"/>
            <a:ext cx="36004" cy="360040"/>
          </a:xfrm>
          <a:prstGeom prst="straightConnector1">
            <a:avLst/>
          </a:prstGeom>
          <a:ln w="25400">
            <a:solidFill>
              <a:srgbClr val="00B0F0"/>
            </a:solidFill>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41210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12"/>
          <p:cNvSpPr>
            <a:spLocks noChangeArrowheads="1"/>
          </p:cNvSpPr>
          <p:nvPr/>
        </p:nvSpPr>
        <p:spPr bwMode="auto">
          <a:xfrm>
            <a:off x="3251363" y="1479474"/>
            <a:ext cx="5627525" cy="498303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2000">
              <a:latin typeface="Gill Sans"/>
              <a:cs typeface="Gill Sans"/>
            </a:endParaRPr>
          </a:p>
        </p:txBody>
      </p:sp>
      <p:sp>
        <p:nvSpPr>
          <p:cNvPr id="2" name="Title 1"/>
          <p:cNvSpPr>
            <a:spLocks noGrp="1"/>
          </p:cNvSpPr>
          <p:nvPr>
            <p:ph type="title"/>
          </p:nvPr>
        </p:nvSpPr>
        <p:spPr>
          <a:xfrm>
            <a:off x="457200" y="107154"/>
            <a:ext cx="8229600" cy="1143000"/>
          </a:xfrm>
        </p:spPr>
        <p:txBody>
          <a:bodyPr>
            <a:normAutofit/>
          </a:bodyPr>
          <a:lstStyle/>
          <a:p>
            <a:pPr algn="r"/>
            <a:r>
              <a:rPr lang="en-US" sz="5400" dirty="0" smtClean="0">
                <a:solidFill>
                  <a:srgbClr val="FF0000"/>
                </a:solidFill>
                <a:effectLst>
                  <a:reflection blurRad="6350" stA="50000" endA="300" endPos="50000" dist="29997" dir="5400000" sy="-100000" algn="bl" rotWithShape="0"/>
                </a:effectLst>
              </a:rPr>
              <a:t>PWA in CLAS12</a:t>
            </a:r>
            <a:endParaRPr lang="en-US" sz="5400" dirty="0">
              <a:solidFill>
                <a:srgbClr val="FF0000"/>
              </a:solidFill>
              <a:effectLst>
                <a:reflection blurRad="6350" stA="50000" endA="300" endPos="50000" dist="29997" dir="5400000" sy="-100000" algn="bl" rotWithShape="0"/>
              </a:effectLst>
            </a:endParaRPr>
          </a:p>
        </p:txBody>
      </p:sp>
      <p:pic>
        <p:nvPicPr>
          <p:cNvPr id="3" name="Picture 2"/>
          <p:cNvPicPr>
            <a:picLocks noChangeAspect="1"/>
          </p:cNvPicPr>
          <p:nvPr/>
        </p:nvPicPr>
        <p:blipFill>
          <a:blip r:embed="rId2"/>
          <a:stretch>
            <a:fillRect/>
          </a:stretch>
        </p:blipFill>
        <p:spPr>
          <a:xfrm>
            <a:off x="3251363" y="1579054"/>
            <a:ext cx="5490625" cy="4883457"/>
          </a:xfrm>
          <a:prstGeom prst="rect">
            <a:avLst/>
          </a:prstGeom>
        </p:spPr>
      </p:pic>
      <p:sp>
        <p:nvSpPr>
          <p:cNvPr id="4" name="Rectangle 3"/>
          <p:cNvSpPr/>
          <p:nvPr/>
        </p:nvSpPr>
        <p:spPr>
          <a:xfrm>
            <a:off x="780735" y="3353583"/>
            <a:ext cx="2420484" cy="1354217"/>
          </a:xfrm>
          <a:prstGeom prst="rect">
            <a:avLst/>
          </a:prstGeom>
        </p:spPr>
        <p:txBody>
          <a:bodyPr wrap="square">
            <a:spAutoFit/>
          </a:bodyPr>
          <a:lstStyle/>
          <a:p>
            <a:r>
              <a:rPr lang="en-US" sz="1600" dirty="0" smtClean="0">
                <a:solidFill>
                  <a:srgbClr val="000000"/>
                </a:solidFill>
                <a:latin typeface="Gill Sans"/>
                <a:cs typeface="Gill Sans"/>
              </a:rPr>
              <a:t>Test for 2 t bins:</a:t>
            </a:r>
          </a:p>
          <a:p>
            <a:pPr marL="285750" indent="-285750">
              <a:buFontTx/>
              <a:buChar char="-"/>
            </a:pPr>
            <a:r>
              <a:rPr lang="en-US" sz="1600" dirty="0" smtClean="0">
                <a:solidFill>
                  <a:srgbClr val="000000"/>
                </a:solidFill>
                <a:latin typeface="Gill Sans"/>
                <a:cs typeface="Gill Sans"/>
              </a:rPr>
              <a:t>line: generated wave</a:t>
            </a:r>
          </a:p>
          <a:p>
            <a:pPr marL="285750" indent="-285750">
              <a:buFontTx/>
              <a:buChar char="-"/>
            </a:pPr>
            <a:r>
              <a:rPr lang="en-US" sz="1600" dirty="0" smtClean="0">
                <a:solidFill>
                  <a:srgbClr val="3366FF"/>
                </a:solidFill>
                <a:latin typeface="Gill Sans"/>
                <a:cs typeface="Gill Sans"/>
              </a:rPr>
              <a:t>|t|=0.2 GeV</a:t>
            </a:r>
            <a:r>
              <a:rPr lang="en-US" sz="1600" baseline="30000" dirty="0" smtClean="0">
                <a:solidFill>
                  <a:srgbClr val="3366FF"/>
                </a:solidFill>
                <a:latin typeface="Gill Sans"/>
                <a:cs typeface="Gill Sans"/>
              </a:rPr>
              <a:t>2</a:t>
            </a:r>
          </a:p>
          <a:p>
            <a:pPr marL="285750" indent="-285750">
              <a:buFontTx/>
              <a:buChar char="-"/>
            </a:pPr>
            <a:r>
              <a:rPr lang="en-US" sz="1600" dirty="0" smtClean="0">
                <a:solidFill>
                  <a:srgbClr val="FF0000"/>
                </a:solidFill>
                <a:latin typeface="Gill Sans"/>
                <a:cs typeface="Gill Sans"/>
              </a:rPr>
              <a:t>|t|=0.5 GeV</a:t>
            </a:r>
            <a:r>
              <a:rPr lang="en-US" sz="1600" baseline="30000" dirty="0" smtClean="0">
                <a:solidFill>
                  <a:srgbClr val="FF0000"/>
                </a:solidFill>
                <a:latin typeface="Gill Sans"/>
                <a:cs typeface="Gill Sans"/>
              </a:rPr>
              <a:t>2</a:t>
            </a:r>
          </a:p>
          <a:p>
            <a:r>
              <a:rPr lang="en-US" sz="1600" dirty="0" smtClean="0">
                <a:solidFill>
                  <a:srgbClr val="000000"/>
                </a:solidFill>
                <a:latin typeface="Gill Sans"/>
                <a:cs typeface="Gill Sans"/>
              </a:rPr>
              <a:t>As a function of M</a:t>
            </a:r>
            <a:r>
              <a:rPr lang="en-US" sz="1600" baseline="-25000" dirty="0" smtClean="0">
                <a:solidFill>
                  <a:srgbClr val="000000"/>
                </a:solidFill>
                <a:latin typeface="Gill Sans"/>
                <a:cs typeface="Gill Sans"/>
              </a:rPr>
              <a:t>3π</a:t>
            </a:r>
            <a:endParaRPr lang="en-US" sz="1600" baseline="-25000" dirty="0">
              <a:solidFill>
                <a:srgbClr val="000000"/>
              </a:solidFill>
              <a:latin typeface="Gill Sans"/>
              <a:cs typeface="Gill Sans"/>
            </a:endParaRPr>
          </a:p>
        </p:txBody>
      </p:sp>
      <p:sp>
        <p:nvSpPr>
          <p:cNvPr id="5" name="Rectangle 4"/>
          <p:cNvSpPr/>
          <p:nvPr/>
        </p:nvSpPr>
        <p:spPr>
          <a:xfrm>
            <a:off x="339705" y="5413802"/>
            <a:ext cx="2861514" cy="830997"/>
          </a:xfrm>
          <a:prstGeom prst="rect">
            <a:avLst/>
          </a:prstGeom>
        </p:spPr>
        <p:txBody>
          <a:bodyPr wrap="square">
            <a:spAutoFit/>
          </a:bodyPr>
          <a:lstStyle/>
          <a:p>
            <a:r>
              <a:rPr lang="en-US" sz="1600" dirty="0">
                <a:solidFill>
                  <a:srgbClr val="000000"/>
                </a:solidFill>
                <a:latin typeface="Gill Sans"/>
                <a:cs typeface="Gill Sans"/>
              </a:rPr>
              <a:t>The CLAS12 detector </a:t>
            </a:r>
            <a:r>
              <a:rPr lang="en-US" sz="1600" dirty="0" smtClean="0">
                <a:solidFill>
                  <a:srgbClr val="000000"/>
                </a:solidFill>
                <a:latin typeface="Gill Sans"/>
                <a:cs typeface="Gill Sans"/>
              </a:rPr>
              <a:t> system </a:t>
            </a:r>
            <a:r>
              <a:rPr lang="en-US" sz="1600" dirty="0">
                <a:solidFill>
                  <a:srgbClr val="000000"/>
                </a:solidFill>
                <a:latin typeface="Gill Sans"/>
                <a:cs typeface="Gill Sans"/>
              </a:rPr>
              <a:t>is </a:t>
            </a:r>
            <a:r>
              <a:rPr lang="en-US" sz="1600" dirty="0" smtClean="0">
                <a:solidFill>
                  <a:srgbClr val="000000"/>
                </a:solidFill>
                <a:latin typeface="Gill Sans"/>
                <a:cs typeface="Gill Sans"/>
              </a:rPr>
              <a:t>intrinsically capable </a:t>
            </a:r>
            <a:r>
              <a:rPr lang="en-US" sz="1600" dirty="0">
                <a:solidFill>
                  <a:srgbClr val="000000"/>
                </a:solidFill>
                <a:latin typeface="Gill Sans"/>
                <a:cs typeface="Gill Sans"/>
              </a:rPr>
              <a:t>of meson spectroscopy </a:t>
            </a:r>
            <a:r>
              <a:rPr lang="en-US" sz="1600" dirty="0" smtClean="0">
                <a:solidFill>
                  <a:srgbClr val="000000"/>
                </a:solidFill>
                <a:latin typeface="Gill Sans"/>
                <a:cs typeface="Gill Sans"/>
              </a:rPr>
              <a:t>measurements</a:t>
            </a:r>
            <a:endParaRPr lang="en-US" sz="1600" dirty="0">
              <a:solidFill>
                <a:srgbClr val="000000"/>
              </a:solidFill>
              <a:latin typeface="Gill Sans"/>
              <a:cs typeface="Gill Sans"/>
            </a:endParaRPr>
          </a:p>
        </p:txBody>
      </p:sp>
      <p:sp>
        <p:nvSpPr>
          <p:cNvPr id="6" name="TextBox 5"/>
          <p:cNvSpPr txBox="1"/>
          <p:nvPr/>
        </p:nvSpPr>
        <p:spPr>
          <a:xfrm>
            <a:off x="339703" y="1759534"/>
            <a:ext cx="3029790" cy="1323439"/>
          </a:xfrm>
          <a:prstGeom prst="rect">
            <a:avLst/>
          </a:prstGeom>
          <a:noFill/>
        </p:spPr>
        <p:txBody>
          <a:bodyPr wrap="square" rtlCol="0">
            <a:spAutoFit/>
          </a:bodyPr>
          <a:lstStyle/>
          <a:p>
            <a:r>
              <a:rPr lang="en-US" sz="1600" dirty="0" smtClean="0">
                <a:solidFill>
                  <a:srgbClr val="000000"/>
                </a:solidFill>
                <a:latin typeface="Gill Sans"/>
                <a:cs typeface="Gill Sans"/>
              </a:rPr>
              <a:t>In preparation for the experiment,</a:t>
            </a:r>
            <a:r>
              <a:rPr lang="en-US" sz="1600" dirty="0" smtClean="0">
                <a:solidFill>
                  <a:srgbClr val="FF0000"/>
                </a:solidFill>
                <a:latin typeface="Gill Sans"/>
                <a:cs typeface="Gill Sans"/>
              </a:rPr>
              <a:t> </a:t>
            </a:r>
            <a:r>
              <a:rPr lang="en-US" sz="1600" b="1" dirty="0" smtClean="0">
                <a:solidFill>
                  <a:srgbClr val="FF0000"/>
                </a:solidFill>
                <a:latin typeface="Gill Sans"/>
                <a:cs typeface="Gill Sans"/>
              </a:rPr>
              <a:t>PWA tools</a:t>
            </a:r>
            <a:r>
              <a:rPr lang="en-US" sz="1600" b="1" dirty="0" smtClean="0">
                <a:solidFill>
                  <a:srgbClr val="000000"/>
                </a:solidFill>
                <a:latin typeface="Gill Sans"/>
                <a:cs typeface="Gill Sans"/>
              </a:rPr>
              <a:t> </a:t>
            </a:r>
            <a:r>
              <a:rPr lang="en-US" sz="1600" dirty="0" smtClean="0">
                <a:solidFill>
                  <a:srgbClr val="000000"/>
                </a:solidFill>
                <a:latin typeface="Gill Sans"/>
                <a:cs typeface="Gill Sans"/>
              </a:rPr>
              <a:t>are being developed and tested on pseudo data (Monte Carlo) for different reactions as </a:t>
            </a:r>
            <a:r>
              <a:rPr lang="en-US" sz="1600" dirty="0" err="1" smtClean="0">
                <a:solidFill>
                  <a:srgbClr val="000000"/>
                </a:solidFill>
                <a:cs typeface="Gill Sans"/>
              </a:rPr>
              <a:t>γp→n</a:t>
            </a:r>
            <a:r>
              <a:rPr lang="en-US" sz="1600" dirty="0" smtClean="0">
                <a:solidFill>
                  <a:srgbClr val="000000"/>
                </a:solidFill>
                <a:cs typeface="Gill Sans"/>
              </a:rPr>
              <a:t>π</a:t>
            </a:r>
            <a:r>
              <a:rPr lang="en-US" sz="1600" baseline="30000" dirty="0" smtClean="0">
                <a:solidFill>
                  <a:srgbClr val="000000"/>
                </a:solidFill>
                <a:cs typeface="Gill Sans"/>
              </a:rPr>
              <a:t>+</a:t>
            </a:r>
            <a:r>
              <a:rPr lang="en-US" sz="1600" dirty="0" smtClean="0">
                <a:solidFill>
                  <a:srgbClr val="000000"/>
                </a:solidFill>
                <a:cs typeface="Gill Sans"/>
              </a:rPr>
              <a:t>π</a:t>
            </a:r>
            <a:r>
              <a:rPr lang="en-US" sz="1600" baseline="30000" dirty="0" smtClean="0">
                <a:solidFill>
                  <a:srgbClr val="000000"/>
                </a:solidFill>
                <a:cs typeface="Gill Sans"/>
              </a:rPr>
              <a:t>+</a:t>
            </a:r>
            <a:r>
              <a:rPr lang="en-US" sz="1600" dirty="0" smtClean="0">
                <a:solidFill>
                  <a:srgbClr val="000000"/>
                </a:solidFill>
                <a:cs typeface="Gill Sans"/>
              </a:rPr>
              <a:t>π</a:t>
            </a:r>
            <a:r>
              <a:rPr lang="en-US" sz="1600" baseline="30000" dirty="0" smtClean="0">
                <a:solidFill>
                  <a:srgbClr val="000000"/>
                </a:solidFill>
                <a:cs typeface="Gill Sans"/>
              </a:rPr>
              <a:t>- </a:t>
            </a:r>
            <a:endParaRPr lang="en-US" sz="1600" baseline="30000" dirty="0">
              <a:solidFill>
                <a:srgbClr val="000000"/>
              </a:solidFill>
              <a:cs typeface="Gill Sans"/>
            </a:endParaRPr>
          </a:p>
        </p:txBody>
      </p:sp>
      <p:sp>
        <p:nvSpPr>
          <p:cNvPr id="7" name="TextBox 6"/>
          <p:cNvSpPr txBox="1"/>
          <p:nvPr/>
        </p:nvSpPr>
        <p:spPr>
          <a:xfrm>
            <a:off x="3369494" y="1477529"/>
            <a:ext cx="1441420" cy="276999"/>
          </a:xfrm>
          <a:prstGeom prst="rect">
            <a:avLst/>
          </a:prstGeom>
          <a:solidFill>
            <a:schemeClr val="bg1"/>
          </a:solidFill>
        </p:spPr>
        <p:txBody>
          <a:bodyPr wrap="none" rtlCol="0">
            <a:spAutoFit/>
          </a:bodyPr>
          <a:lstStyle/>
          <a:p>
            <a:r>
              <a:rPr lang="en-US" sz="1200" b="1" dirty="0">
                <a:solidFill>
                  <a:srgbClr val="008000"/>
                </a:solidFill>
                <a:latin typeface="Gill Sans"/>
              </a:rPr>
              <a:t>a</a:t>
            </a:r>
            <a:r>
              <a:rPr lang="en-US" sz="1200" b="1" baseline="-25000" dirty="0" smtClean="0">
                <a:solidFill>
                  <a:srgbClr val="008000"/>
                </a:solidFill>
                <a:latin typeface="Gill Sans"/>
              </a:rPr>
              <a:t>2</a:t>
            </a:r>
            <a:r>
              <a:rPr lang="en-US" sz="1200" b="1" dirty="0" smtClean="0">
                <a:solidFill>
                  <a:srgbClr val="008000"/>
                </a:solidFill>
                <a:latin typeface="Gill Sans"/>
              </a:rPr>
              <a:t>→ρπ D-wave</a:t>
            </a:r>
            <a:endParaRPr lang="en-US" sz="1200" b="1" dirty="0">
              <a:solidFill>
                <a:srgbClr val="008000"/>
              </a:solidFill>
              <a:latin typeface="Gill Sans"/>
            </a:endParaRPr>
          </a:p>
        </p:txBody>
      </p:sp>
      <p:sp>
        <p:nvSpPr>
          <p:cNvPr id="8" name="TextBox 7"/>
          <p:cNvSpPr txBox="1"/>
          <p:nvPr/>
        </p:nvSpPr>
        <p:spPr>
          <a:xfrm>
            <a:off x="5201434" y="1479474"/>
            <a:ext cx="1406780" cy="276999"/>
          </a:xfrm>
          <a:prstGeom prst="rect">
            <a:avLst/>
          </a:prstGeom>
          <a:solidFill>
            <a:schemeClr val="bg1"/>
          </a:solidFill>
        </p:spPr>
        <p:txBody>
          <a:bodyPr wrap="none" rtlCol="0">
            <a:spAutoFit/>
          </a:bodyPr>
          <a:lstStyle/>
          <a:p>
            <a:r>
              <a:rPr lang="en-US" sz="1200" b="1" dirty="0" smtClean="0">
                <a:solidFill>
                  <a:srgbClr val="008000"/>
                </a:solidFill>
                <a:latin typeface="Gill Sans"/>
              </a:rPr>
              <a:t>a</a:t>
            </a:r>
            <a:r>
              <a:rPr lang="en-US" sz="1200" b="1" baseline="-25000" dirty="0" smtClean="0">
                <a:solidFill>
                  <a:srgbClr val="008000"/>
                </a:solidFill>
                <a:latin typeface="Gill Sans"/>
              </a:rPr>
              <a:t>1</a:t>
            </a:r>
            <a:r>
              <a:rPr lang="en-US" sz="1200" b="1" dirty="0" smtClean="0">
                <a:solidFill>
                  <a:srgbClr val="008000"/>
                </a:solidFill>
                <a:latin typeface="Gill Sans"/>
              </a:rPr>
              <a:t>→ρπ S-wave</a:t>
            </a:r>
            <a:endParaRPr lang="en-US" sz="1200" b="1" dirty="0">
              <a:solidFill>
                <a:srgbClr val="008000"/>
              </a:solidFill>
              <a:latin typeface="Gill Sans"/>
            </a:endParaRPr>
          </a:p>
        </p:txBody>
      </p:sp>
      <p:sp>
        <p:nvSpPr>
          <p:cNvPr id="9" name="TextBox 8"/>
          <p:cNvSpPr txBox="1"/>
          <p:nvPr/>
        </p:nvSpPr>
        <p:spPr>
          <a:xfrm>
            <a:off x="7057257" y="1477529"/>
            <a:ext cx="1406780" cy="276999"/>
          </a:xfrm>
          <a:prstGeom prst="rect">
            <a:avLst/>
          </a:prstGeom>
          <a:solidFill>
            <a:schemeClr val="bg1"/>
          </a:solidFill>
        </p:spPr>
        <p:txBody>
          <a:bodyPr wrap="none" rtlCol="0">
            <a:spAutoFit/>
          </a:bodyPr>
          <a:lstStyle/>
          <a:p>
            <a:r>
              <a:rPr lang="en-US" sz="1200" b="1" dirty="0" smtClean="0">
                <a:solidFill>
                  <a:srgbClr val="008000"/>
                </a:solidFill>
                <a:latin typeface="Gill Sans"/>
              </a:rPr>
              <a:t>a</a:t>
            </a:r>
            <a:r>
              <a:rPr lang="en-US" sz="1200" b="1" baseline="-25000" dirty="0" smtClean="0">
                <a:solidFill>
                  <a:srgbClr val="008000"/>
                </a:solidFill>
                <a:latin typeface="Gill Sans"/>
              </a:rPr>
              <a:t>1</a:t>
            </a:r>
            <a:r>
              <a:rPr lang="en-US" sz="1200" b="1" dirty="0" smtClean="0">
                <a:solidFill>
                  <a:srgbClr val="008000"/>
                </a:solidFill>
                <a:latin typeface="Gill Sans"/>
              </a:rPr>
              <a:t>→ρπ S-wave</a:t>
            </a:r>
            <a:endParaRPr lang="en-US" sz="1200" b="1" dirty="0">
              <a:solidFill>
                <a:srgbClr val="008000"/>
              </a:solidFill>
              <a:latin typeface="Gill Sans"/>
            </a:endParaRPr>
          </a:p>
        </p:txBody>
      </p:sp>
      <p:sp>
        <p:nvSpPr>
          <p:cNvPr id="10" name="Rectangle 9"/>
          <p:cNvSpPr/>
          <p:nvPr/>
        </p:nvSpPr>
        <p:spPr>
          <a:xfrm>
            <a:off x="3369494" y="3211089"/>
            <a:ext cx="672086" cy="154296"/>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ill Sans"/>
            </a:endParaRPr>
          </a:p>
        </p:txBody>
      </p:sp>
      <p:sp>
        <p:nvSpPr>
          <p:cNvPr id="11" name="Rectangle 10"/>
          <p:cNvSpPr/>
          <p:nvPr/>
        </p:nvSpPr>
        <p:spPr>
          <a:xfrm>
            <a:off x="5231108" y="3211077"/>
            <a:ext cx="672086" cy="154296"/>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ill Sans"/>
            </a:endParaRPr>
          </a:p>
        </p:txBody>
      </p:sp>
      <p:sp>
        <p:nvSpPr>
          <p:cNvPr id="12" name="Rectangle 11"/>
          <p:cNvSpPr/>
          <p:nvPr/>
        </p:nvSpPr>
        <p:spPr>
          <a:xfrm>
            <a:off x="7086789" y="3108339"/>
            <a:ext cx="672086" cy="154296"/>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ill Sans"/>
            </a:endParaRPr>
          </a:p>
        </p:txBody>
      </p:sp>
      <p:sp>
        <p:nvSpPr>
          <p:cNvPr id="13" name="Rectangle 12"/>
          <p:cNvSpPr/>
          <p:nvPr/>
        </p:nvSpPr>
        <p:spPr>
          <a:xfrm>
            <a:off x="7074919" y="3207321"/>
            <a:ext cx="672086" cy="154296"/>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ill Sans"/>
            </a:endParaRPr>
          </a:p>
        </p:txBody>
      </p:sp>
      <p:sp>
        <p:nvSpPr>
          <p:cNvPr id="14" name="Rectangle 13"/>
          <p:cNvSpPr/>
          <p:nvPr/>
        </p:nvSpPr>
        <p:spPr>
          <a:xfrm>
            <a:off x="7086789" y="4745197"/>
            <a:ext cx="672086" cy="154296"/>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ill Sans"/>
            </a:endParaRPr>
          </a:p>
        </p:txBody>
      </p:sp>
      <p:sp>
        <p:nvSpPr>
          <p:cNvPr id="15" name="Rectangle 14"/>
          <p:cNvSpPr/>
          <p:nvPr/>
        </p:nvSpPr>
        <p:spPr>
          <a:xfrm>
            <a:off x="7074919" y="4829396"/>
            <a:ext cx="672086" cy="154296"/>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ill Sans"/>
            </a:endParaRPr>
          </a:p>
        </p:txBody>
      </p:sp>
      <p:sp>
        <p:nvSpPr>
          <p:cNvPr id="16" name="Rectangle 15"/>
          <p:cNvSpPr/>
          <p:nvPr/>
        </p:nvSpPr>
        <p:spPr>
          <a:xfrm>
            <a:off x="5059335" y="4668049"/>
            <a:ext cx="672086" cy="154296"/>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ill Sans"/>
            </a:endParaRPr>
          </a:p>
        </p:txBody>
      </p:sp>
      <p:sp>
        <p:nvSpPr>
          <p:cNvPr id="17" name="Rectangle 16"/>
          <p:cNvSpPr/>
          <p:nvPr/>
        </p:nvSpPr>
        <p:spPr>
          <a:xfrm>
            <a:off x="3251363" y="4707800"/>
            <a:ext cx="672086" cy="154296"/>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ill Sans"/>
            </a:endParaRPr>
          </a:p>
        </p:txBody>
      </p:sp>
      <p:sp>
        <p:nvSpPr>
          <p:cNvPr id="18" name="Rectangle 17"/>
          <p:cNvSpPr/>
          <p:nvPr/>
        </p:nvSpPr>
        <p:spPr>
          <a:xfrm>
            <a:off x="5231108" y="4827500"/>
            <a:ext cx="672086" cy="154296"/>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ill Sans"/>
            </a:endParaRPr>
          </a:p>
        </p:txBody>
      </p:sp>
      <p:sp>
        <p:nvSpPr>
          <p:cNvPr id="19" name="Rectangle 18"/>
          <p:cNvSpPr/>
          <p:nvPr/>
        </p:nvSpPr>
        <p:spPr>
          <a:xfrm>
            <a:off x="3369494" y="4822345"/>
            <a:ext cx="767042" cy="154296"/>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ill Sans"/>
            </a:endParaRPr>
          </a:p>
        </p:txBody>
      </p:sp>
      <p:sp>
        <p:nvSpPr>
          <p:cNvPr id="20" name="TextBox 19"/>
          <p:cNvSpPr txBox="1"/>
          <p:nvPr/>
        </p:nvSpPr>
        <p:spPr>
          <a:xfrm>
            <a:off x="3369493" y="3139397"/>
            <a:ext cx="1689841" cy="276999"/>
          </a:xfrm>
          <a:prstGeom prst="rect">
            <a:avLst/>
          </a:prstGeom>
          <a:noFill/>
        </p:spPr>
        <p:txBody>
          <a:bodyPr wrap="square" rtlCol="0">
            <a:spAutoFit/>
          </a:bodyPr>
          <a:lstStyle/>
          <a:p>
            <a:r>
              <a:rPr lang="en-US" sz="1200" b="1" dirty="0" smtClean="0">
                <a:solidFill>
                  <a:srgbClr val="008000"/>
                </a:solidFill>
                <a:latin typeface="Gill Sans"/>
              </a:rPr>
              <a:t>π</a:t>
            </a:r>
            <a:r>
              <a:rPr lang="en-US" sz="1200" b="1" baseline="-25000" dirty="0" smtClean="0">
                <a:solidFill>
                  <a:srgbClr val="008000"/>
                </a:solidFill>
                <a:latin typeface="Gill Sans"/>
              </a:rPr>
              <a:t>2</a:t>
            </a:r>
            <a:r>
              <a:rPr lang="en-US" sz="1200" b="1" dirty="0" smtClean="0">
                <a:solidFill>
                  <a:srgbClr val="008000"/>
                </a:solidFill>
                <a:latin typeface="Gill Sans"/>
              </a:rPr>
              <a:t>→ρπ P-wave</a:t>
            </a:r>
            <a:endParaRPr lang="en-US" sz="1200" b="1" dirty="0">
              <a:solidFill>
                <a:srgbClr val="008000"/>
              </a:solidFill>
              <a:latin typeface="Gill Sans"/>
            </a:endParaRPr>
          </a:p>
        </p:txBody>
      </p:sp>
      <p:sp>
        <p:nvSpPr>
          <p:cNvPr id="21" name="TextBox 20"/>
          <p:cNvSpPr txBox="1"/>
          <p:nvPr/>
        </p:nvSpPr>
        <p:spPr>
          <a:xfrm>
            <a:off x="5300103" y="3149364"/>
            <a:ext cx="1607749" cy="276999"/>
          </a:xfrm>
          <a:prstGeom prst="rect">
            <a:avLst/>
          </a:prstGeom>
          <a:noFill/>
        </p:spPr>
        <p:txBody>
          <a:bodyPr wrap="square" rtlCol="0">
            <a:spAutoFit/>
          </a:bodyPr>
          <a:lstStyle/>
          <a:p>
            <a:r>
              <a:rPr lang="en-US" sz="1200" b="1" dirty="0" smtClean="0">
                <a:solidFill>
                  <a:srgbClr val="008000"/>
                </a:solidFill>
                <a:latin typeface="Gill Sans"/>
              </a:rPr>
              <a:t>π</a:t>
            </a:r>
            <a:r>
              <a:rPr lang="en-US" sz="1200" b="1" baseline="-25000" dirty="0" smtClean="0">
                <a:solidFill>
                  <a:srgbClr val="008000"/>
                </a:solidFill>
                <a:latin typeface="Gill Sans"/>
              </a:rPr>
              <a:t>2</a:t>
            </a:r>
            <a:r>
              <a:rPr lang="en-US" sz="1200" b="1" dirty="0" smtClean="0">
                <a:solidFill>
                  <a:srgbClr val="008000"/>
                </a:solidFill>
                <a:latin typeface="Gill Sans"/>
              </a:rPr>
              <a:t>→ρπ F-wave</a:t>
            </a:r>
            <a:endParaRPr lang="en-US" sz="1200" b="1" dirty="0">
              <a:solidFill>
                <a:srgbClr val="008000"/>
              </a:solidFill>
              <a:latin typeface="Gill Sans"/>
            </a:endParaRPr>
          </a:p>
        </p:txBody>
      </p:sp>
      <p:sp>
        <p:nvSpPr>
          <p:cNvPr id="22" name="TextBox 21"/>
          <p:cNvSpPr txBox="1"/>
          <p:nvPr/>
        </p:nvSpPr>
        <p:spPr>
          <a:xfrm>
            <a:off x="7114382" y="3164132"/>
            <a:ext cx="1627605" cy="276999"/>
          </a:xfrm>
          <a:prstGeom prst="rect">
            <a:avLst/>
          </a:prstGeom>
          <a:noFill/>
        </p:spPr>
        <p:txBody>
          <a:bodyPr wrap="square" rtlCol="0">
            <a:spAutoFit/>
          </a:bodyPr>
          <a:lstStyle/>
          <a:p>
            <a:r>
              <a:rPr lang="en-US" sz="1200" b="1" dirty="0" smtClean="0">
                <a:solidFill>
                  <a:srgbClr val="008000"/>
                </a:solidFill>
                <a:latin typeface="Gill Sans"/>
              </a:rPr>
              <a:t>π</a:t>
            </a:r>
            <a:r>
              <a:rPr lang="en-US" sz="1200" b="1" baseline="-25000" dirty="0" smtClean="0">
                <a:solidFill>
                  <a:srgbClr val="008000"/>
                </a:solidFill>
                <a:latin typeface="Gill Sans"/>
              </a:rPr>
              <a:t>2</a:t>
            </a:r>
            <a:r>
              <a:rPr lang="en-US" sz="1200" b="1" dirty="0" smtClean="0">
                <a:solidFill>
                  <a:srgbClr val="008000"/>
                </a:solidFill>
                <a:latin typeface="Gill Sans"/>
              </a:rPr>
              <a:t>→f</a:t>
            </a:r>
            <a:r>
              <a:rPr lang="en-US" sz="1200" b="1" baseline="-25000" dirty="0" smtClean="0">
                <a:solidFill>
                  <a:srgbClr val="008000"/>
                </a:solidFill>
                <a:latin typeface="Gill Sans"/>
              </a:rPr>
              <a:t>2</a:t>
            </a:r>
            <a:r>
              <a:rPr lang="en-US" sz="1200" b="1" dirty="0" smtClean="0">
                <a:solidFill>
                  <a:srgbClr val="008000"/>
                </a:solidFill>
                <a:latin typeface="Gill Sans"/>
              </a:rPr>
              <a:t>π S-wave</a:t>
            </a:r>
            <a:endParaRPr lang="en-US" sz="1200" b="1" dirty="0">
              <a:solidFill>
                <a:srgbClr val="008000"/>
              </a:solidFill>
              <a:latin typeface="Gill Sans"/>
            </a:endParaRPr>
          </a:p>
        </p:txBody>
      </p:sp>
      <p:sp>
        <p:nvSpPr>
          <p:cNvPr id="23" name="TextBox 22"/>
          <p:cNvSpPr txBox="1"/>
          <p:nvPr/>
        </p:nvSpPr>
        <p:spPr>
          <a:xfrm>
            <a:off x="3450393" y="4767474"/>
            <a:ext cx="1490425" cy="276999"/>
          </a:xfrm>
          <a:prstGeom prst="rect">
            <a:avLst/>
          </a:prstGeom>
          <a:noFill/>
        </p:spPr>
        <p:txBody>
          <a:bodyPr wrap="square" rtlCol="0">
            <a:spAutoFit/>
          </a:bodyPr>
          <a:lstStyle/>
          <a:p>
            <a:r>
              <a:rPr lang="en-US" sz="1200" b="1" dirty="0" smtClean="0">
                <a:solidFill>
                  <a:srgbClr val="008000"/>
                </a:solidFill>
                <a:latin typeface="Gill Sans"/>
              </a:rPr>
              <a:t>π</a:t>
            </a:r>
            <a:r>
              <a:rPr lang="en-US" sz="1200" b="1" baseline="-25000" dirty="0" smtClean="0">
                <a:solidFill>
                  <a:srgbClr val="008000"/>
                </a:solidFill>
                <a:latin typeface="Gill Sans"/>
              </a:rPr>
              <a:t>2</a:t>
            </a:r>
            <a:r>
              <a:rPr lang="en-US" sz="1200" b="1" dirty="0" smtClean="0">
                <a:solidFill>
                  <a:srgbClr val="008000"/>
                </a:solidFill>
                <a:latin typeface="Gill Sans"/>
              </a:rPr>
              <a:t>→f</a:t>
            </a:r>
            <a:r>
              <a:rPr lang="en-US" sz="1200" b="1" baseline="-25000" dirty="0" smtClean="0">
                <a:solidFill>
                  <a:srgbClr val="008000"/>
                </a:solidFill>
                <a:latin typeface="Gill Sans"/>
              </a:rPr>
              <a:t>2</a:t>
            </a:r>
            <a:r>
              <a:rPr lang="en-US" sz="1200" b="1" dirty="0" smtClean="0">
                <a:solidFill>
                  <a:srgbClr val="008000"/>
                </a:solidFill>
                <a:latin typeface="Gill Sans"/>
              </a:rPr>
              <a:t>π D-wave</a:t>
            </a:r>
            <a:endParaRPr lang="en-US" sz="1200" b="1" dirty="0">
              <a:solidFill>
                <a:srgbClr val="008000"/>
              </a:solidFill>
              <a:latin typeface="Gill Sans"/>
            </a:endParaRPr>
          </a:p>
        </p:txBody>
      </p:sp>
      <p:sp>
        <p:nvSpPr>
          <p:cNvPr id="24" name="TextBox 23"/>
          <p:cNvSpPr txBox="1"/>
          <p:nvPr/>
        </p:nvSpPr>
        <p:spPr>
          <a:xfrm>
            <a:off x="5261349" y="4773020"/>
            <a:ext cx="1490425" cy="276999"/>
          </a:xfrm>
          <a:prstGeom prst="rect">
            <a:avLst/>
          </a:prstGeom>
          <a:noFill/>
        </p:spPr>
        <p:txBody>
          <a:bodyPr wrap="square" rtlCol="0">
            <a:spAutoFit/>
          </a:bodyPr>
          <a:lstStyle/>
          <a:p>
            <a:r>
              <a:rPr lang="en-US" sz="1200" b="1" dirty="0" smtClean="0">
                <a:solidFill>
                  <a:srgbClr val="008000"/>
                </a:solidFill>
                <a:latin typeface="Gill Sans"/>
              </a:rPr>
              <a:t>π</a:t>
            </a:r>
            <a:r>
              <a:rPr lang="en-US" sz="1200" b="1" baseline="-25000" dirty="0" smtClean="0">
                <a:solidFill>
                  <a:srgbClr val="008000"/>
                </a:solidFill>
                <a:latin typeface="Gill Sans"/>
              </a:rPr>
              <a:t>2</a:t>
            </a:r>
            <a:r>
              <a:rPr lang="en-US" sz="1200" b="1" dirty="0" smtClean="0">
                <a:solidFill>
                  <a:srgbClr val="008000"/>
                </a:solidFill>
                <a:latin typeface="Gill Sans"/>
              </a:rPr>
              <a:t>→f</a:t>
            </a:r>
            <a:r>
              <a:rPr lang="en-US" sz="1200" b="1" baseline="-25000" dirty="0" smtClean="0">
                <a:solidFill>
                  <a:srgbClr val="008000"/>
                </a:solidFill>
                <a:latin typeface="Gill Sans"/>
              </a:rPr>
              <a:t>2</a:t>
            </a:r>
            <a:r>
              <a:rPr lang="en-US" sz="1200" b="1" dirty="0" smtClean="0">
                <a:solidFill>
                  <a:srgbClr val="008000"/>
                </a:solidFill>
                <a:latin typeface="Gill Sans"/>
              </a:rPr>
              <a:t>π P-wave</a:t>
            </a:r>
            <a:endParaRPr lang="en-US" sz="1200" b="1" dirty="0">
              <a:solidFill>
                <a:srgbClr val="008000"/>
              </a:solidFill>
              <a:latin typeface="Gill Sans"/>
            </a:endParaRPr>
          </a:p>
        </p:txBody>
      </p:sp>
      <p:sp>
        <p:nvSpPr>
          <p:cNvPr id="25" name="TextBox 24"/>
          <p:cNvSpPr txBox="1"/>
          <p:nvPr/>
        </p:nvSpPr>
        <p:spPr>
          <a:xfrm>
            <a:off x="7100501" y="4767474"/>
            <a:ext cx="1307106" cy="276999"/>
          </a:xfrm>
          <a:prstGeom prst="rect">
            <a:avLst/>
          </a:prstGeom>
          <a:noFill/>
        </p:spPr>
        <p:txBody>
          <a:bodyPr wrap="square" rtlCol="0">
            <a:spAutoFit/>
          </a:bodyPr>
          <a:lstStyle/>
          <a:p>
            <a:r>
              <a:rPr lang="en-US" sz="1200" b="1" dirty="0" smtClean="0">
                <a:solidFill>
                  <a:srgbClr val="008000"/>
                </a:solidFill>
                <a:latin typeface="Gill Sans"/>
              </a:rPr>
              <a:t>3π all wave</a:t>
            </a:r>
            <a:endParaRPr lang="en-US" sz="1200" b="1" dirty="0">
              <a:solidFill>
                <a:srgbClr val="008000"/>
              </a:solidFill>
              <a:latin typeface="Gill Sans"/>
            </a:endParaRPr>
          </a:p>
        </p:txBody>
      </p:sp>
    </p:spTree>
    <p:extLst>
      <p:ext uri="{BB962C8B-B14F-4D97-AF65-F5344CB8AC3E}">
        <p14:creationId xmlns:p14="http://schemas.microsoft.com/office/powerpoint/2010/main" val="10912991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07154"/>
            <a:ext cx="8229600" cy="1143000"/>
          </a:xfrm>
        </p:spPr>
        <p:txBody>
          <a:bodyPr>
            <a:normAutofit/>
          </a:bodyPr>
          <a:lstStyle/>
          <a:p>
            <a:pPr algn="r"/>
            <a:r>
              <a:rPr lang="en-US" sz="4800" dirty="0" smtClean="0">
                <a:solidFill>
                  <a:srgbClr val="FF0000"/>
                </a:solidFill>
                <a:effectLst>
                  <a:reflection blurRad="6350" stA="50000" endA="300" endPos="50000" dist="29997" dir="5400000" sy="-100000" algn="bl" rotWithShape="0"/>
                </a:effectLst>
              </a:rPr>
              <a:t>12 </a:t>
            </a:r>
            <a:r>
              <a:rPr lang="en-US" sz="4800" dirty="0" err="1" smtClean="0">
                <a:solidFill>
                  <a:srgbClr val="FF0000"/>
                </a:solidFill>
                <a:effectLst>
                  <a:reflection blurRad="6350" stA="50000" endA="300" endPos="50000" dist="29997" dir="5400000" sy="-100000" algn="bl" rotWithShape="0"/>
                </a:effectLst>
              </a:rPr>
              <a:t>GeV</a:t>
            </a:r>
            <a:r>
              <a:rPr lang="en-US" sz="4800" dirty="0" smtClean="0">
                <a:solidFill>
                  <a:srgbClr val="FF0000"/>
                </a:solidFill>
                <a:effectLst>
                  <a:reflection blurRad="6350" stA="50000" endA="300" endPos="50000" dist="29997" dir="5400000" sy="-100000" algn="bl" rotWithShape="0"/>
                </a:effectLst>
              </a:rPr>
              <a:t> Program Schedule</a:t>
            </a:r>
            <a:endParaRPr lang="en-US" sz="4800" dirty="0">
              <a:solidFill>
                <a:srgbClr val="FF0000"/>
              </a:solidFill>
              <a:effectLst>
                <a:reflection blurRad="6350" stA="50000" endA="300" endPos="50000" dist="29997" dir="5400000" sy="-100000" algn="bl" rotWithShape="0"/>
              </a:effectLst>
            </a:endParaRPr>
          </a:p>
        </p:txBody>
      </p:sp>
      <p:sp>
        <p:nvSpPr>
          <p:cNvPr id="31" name="Rectangle 30"/>
          <p:cNvSpPr/>
          <p:nvPr/>
        </p:nvSpPr>
        <p:spPr>
          <a:xfrm>
            <a:off x="6291079" y="1611825"/>
            <a:ext cx="2395721" cy="2031325"/>
          </a:xfrm>
          <a:prstGeom prst="rect">
            <a:avLst/>
          </a:prstGeom>
        </p:spPr>
        <p:txBody>
          <a:bodyPr wrap="square">
            <a:spAutoFit/>
          </a:bodyPr>
          <a:lstStyle/>
          <a:p>
            <a:pPr marL="180975" indent="-180975">
              <a:buFont typeface="Arial"/>
              <a:buChar char="•"/>
            </a:pPr>
            <a:r>
              <a:rPr lang="en-US" dirty="0">
                <a:latin typeface="Gill Sans"/>
                <a:cs typeface="Gill Sans"/>
              </a:rPr>
              <a:t>Hall </a:t>
            </a:r>
            <a:r>
              <a:rPr lang="en-US" dirty="0" smtClean="0">
                <a:latin typeface="Gill Sans"/>
                <a:cs typeface="Gill Sans"/>
              </a:rPr>
              <a:t>D/</a:t>
            </a:r>
            <a:r>
              <a:rPr lang="en-US" dirty="0" err="1" smtClean="0">
                <a:latin typeface="Gill Sans"/>
                <a:cs typeface="Gill Sans"/>
              </a:rPr>
              <a:t>Gluex</a:t>
            </a:r>
            <a:r>
              <a:rPr lang="en-US" dirty="0">
                <a:latin typeface="Gill Sans"/>
                <a:cs typeface="Gill Sans"/>
              </a:rPr>
              <a:t> c</a:t>
            </a:r>
            <a:r>
              <a:rPr lang="en-US" dirty="0" smtClean="0">
                <a:latin typeface="Gill Sans"/>
                <a:cs typeface="Gill Sans"/>
              </a:rPr>
              <a:t>ommissioning starts October 2014</a:t>
            </a:r>
          </a:p>
          <a:p>
            <a:pPr marL="180975" indent="-180975">
              <a:buFont typeface="Arial"/>
              <a:buChar char="•"/>
            </a:pPr>
            <a:endParaRPr lang="en-US" dirty="0">
              <a:latin typeface="Gill Sans"/>
              <a:cs typeface="Gill Sans"/>
            </a:endParaRPr>
          </a:p>
          <a:p>
            <a:pPr marL="180975" indent="-180975"/>
            <a:r>
              <a:rPr lang="en-US" dirty="0">
                <a:latin typeface="Gill Sans"/>
                <a:cs typeface="Gill Sans"/>
              </a:rPr>
              <a:t>• </a:t>
            </a:r>
            <a:r>
              <a:rPr lang="en-US" dirty="0" smtClean="0">
                <a:latin typeface="Gill Sans"/>
                <a:cs typeface="Gill Sans"/>
              </a:rPr>
              <a:t>Hall B/CLAS12</a:t>
            </a:r>
            <a:r>
              <a:rPr lang="en-US" dirty="0">
                <a:latin typeface="Gill Sans"/>
                <a:cs typeface="Gill Sans"/>
              </a:rPr>
              <a:t> </a:t>
            </a:r>
            <a:r>
              <a:rPr lang="en-US" dirty="0" smtClean="0">
                <a:latin typeface="Gill Sans"/>
                <a:cs typeface="Gill Sans"/>
              </a:rPr>
              <a:t>commissioning</a:t>
            </a:r>
            <a:r>
              <a:rPr lang="en-US" dirty="0">
                <a:latin typeface="Gill Sans"/>
                <a:cs typeface="Gill Sans"/>
              </a:rPr>
              <a:t> </a:t>
            </a:r>
            <a:r>
              <a:rPr lang="en-US" dirty="0" smtClean="0">
                <a:latin typeface="Gill Sans"/>
                <a:cs typeface="Gill Sans"/>
              </a:rPr>
              <a:t>starts January 2016</a:t>
            </a:r>
            <a:endParaRPr lang="en-US" dirty="0">
              <a:latin typeface="Gill Sans"/>
              <a:cs typeface="Gill Sans"/>
            </a:endParaRPr>
          </a:p>
        </p:txBody>
      </p:sp>
      <p:pic>
        <p:nvPicPr>
          <p:cNvPr id="8" name="Picture 2"/>
          <p:cNvPicPr>
            <a:picLocks noChangeAspect="1" noChangeArrowheads="1"/>
          </p:cNvPicPr>
          <p:nvPr/>
        </p:nvPicPr>
        <p:blipFill>
          <a:blip r:embed="rId2" cstate="print"/>
          <a:srcRect/>
          <a:stretch>
            <a:fillRect/>
          </a:stretch>
        </p:blipFill>
        <p:spPr bwMode="auto">
          <a:xfrm>
            <a:off x="0" y="1384141"/>
            <a:ext cx="6438509" cy="5264957"/>
          </a:xfrm>
          <a:prstGeom prst="rect">
            <a:avLst/>
          </a:prstGeom>
          <a:noFill/>
          <a:ln w="9525">
            <a:noFill/>
            <a:miter lim="800000"/>
            <a:headEnd/>
            <a:tailEnd/>
          </a:ln>
        </p:spPr>
      </p:pic>
    </p:spTree>
    <p:extLst>
      <p:ext uri="{BB962C8B-B14F-4D97-AF65-F5344CB8AC3E}">
        <p14:creationId xmlns:p14="http://schemas.microsoft.com/office/powerpoint/2010/main" val="30357969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07154"/>
            <a:ext cx="8229600" cy="1143000"/>
          </a:xfrm>
        </p:spPr>
        <p:txBody>
          <a:bodyPr>
            <a:normAutofit/>
          </a:bodyPr>
          <a:lstStyle/>
          <a:p>
            <a:pPr algn="r"/>
            <a:r>
              <a:rPr lang="en-US" sz="5400" dirty="0" smtClean="0">
                <a:solidFill>
                  <a:srgbClr val="FF0000"/>
                </a:solidFill>
                <a:effectLst>
                  <a:reflection blurRad="6350" stA="50000" endA="300" endPos="50000" dist="29997" dir="5400000" sy="-100000" algn="bl" rotWithShape="0"/>
                </a:effectLst>
              </a:rPr>
              <a:t>Future Challenges</a:t>
            </a:r>
            <a:endParaRPr lang="en-US" sz="5400" dirty="0">
              <a:solidFill>
                <a:srgbClr val="FF0000"/>
              </a:solidFill>
              <a:effectLst>
                <a:reflection blurRad="6350" stA="50000" endA="300" endPos="50000" dist="29997" dir="5400000" sy="-100000" algn="bl" rotWithShape="0"/>
              </a:effectLst>
            </a:endParaRPr>
          </a:p>
        </p:txBody>
      </p:sp>
      <p:sp>
        <p:nvSpPr>
          <p:cNvPr id="27" name="TextBox 26"/>
          <p:cNvSpPr txBox="1"/>
          <p:nvPr/>
        </p:nvSpPr>
        <p:spPr>
          <a:xfrm>
            <a:off x="457200" y="1403176"/>
            <a:ext cx="8042806" cy="5201423"/>
          </a:xfrm>
          <a:prstGeom prst="rect">
            <a:avLst/>
          </a:prstGeom>
          <a:noFill/>
        </p:spPr>
        <p:txBody>
          <a:bodyPr wrap="square" rtlCol="0">
            <a:spAutoFit/>
          </a:bodyPr>
          <a:lstStyle/>
          <a:p>
            <a:pPr marL="180975" indent="-180975">
              <a:spcAft>
                <a:spcPts val="600"/>
              </a:spcAft>
              <a:buClr>
                <a:srgbClr val="FF0000"/>
              </a:buClr>
              <a:buSzPct val="70000"/>
              <a:buFont typeface="Lucida Grande"/>
              <a:buChar char="✱"/>
            </a:pPr>
            <a:r>
              <a:rPr lang="en-US" dirty="0" smtClean="0"/>
              <a:t>High statistics, high quality data sets are expected to be collected in the near   future to continue the study of meson spectroscopy</a:t>
            </a:r>
            <a:endParaRPr lang="en-US" dirty="0"/>
          </a:p>
          <a:p>
            <a:pPr marL="180975" indent="-180975">
              <a:spcAft>
                <a:spcPts val="600"/>
              </a:spcAft>
              <a:buClr>
                <a:srgbClr val="FF0000"/>
              </a:buClr>
              <a:buSzPct val="70000"/>
              <a:buFont typeface="Lucida Grande"/>
              <a:buChar char="✱"/>
            </a:pPr>
            <a:r>
              <a:rPr lang="en-US" dirty="0" smtClean="0"/>
              <a:t>These will give access to low cross-section channels and multi-particle decay modes that could not be studied before</a:t>
            </a:r>
            <a:endParaRPr lang="en-US" dirty="0"/>
          </a:p>
          <a:p>
            <a:r>
              <a:rPr lang="en-US" b="1" dirty="0" smtClean="0"/>
              <a:t>New challenges will have to be faced:</a:t>
            </a:r>
          </a:p>
          <a:p>
            <a:r>
              <a:rPr lang="en-US" dirty="0" smtClean="0"/>
              <a:t>	</a:t>
            </a:r>
            <a:r>
              <a:rPr lang="en-US" sz="1600" b="1" dirty="0" smtClean="0">
                <a:solidFill>
                  <a:srgbClr val="FF0000"/>
                </a:solidFill>
              </a:rPr>
              <a:t>Analysis and Computing:</a:t>
            </a:r>
            <a:r>
              <a:rPr lang="en-US" b="1" dirty="0" smtClean="0">
                <a:solidFill>
                  <a:srgbClr val="FF0000"/>
                </a:solidFill>
              </a:rPr>
              <a:t> </a:t>
            </a:r>
          </a:p>
          <a:p>
            <a:pPr marL="1074738" lvl="2" indent="-160338">
              <a:buFont typeface="Arial"/>
              <a:buChar char="•"/>
            </a:pPr>
            <a:r>
              <a:rPr lang="en-US" sz="1600" dirty="0" smtClean="0"/>
              <a:t>full partial wave analysis of the new data sets demand for large computing power both for data analysis and Monte Carlo simulation</a:t>
            </a:r>
          </a:p>
          <a:p>
            <a:pPr marL="1074738" lvl="2" indent="-160338">
              <a:buFont typeface="Arial"/>
              <a:buChar char="•"/>
            </a:pPr>
            <a:r>
              <a:rPr lang="en-US" sz="1600" dirty="0"/>
              <a:t>n</a:t>
            </a:r>
            <a:r>
              <a:rPr lang="en-US" sz="1600" dirty="0" smtClean="0"/>
              <a:t>ew, optimized PWA codes with built-in support for GPUs are been developed by the experimental collaborations</a:t>
            </a:r>
          </a:p>
          <a:p>
            <a:r>
              <a:rPr lang="en-US" dirty="0" smtClean="0"/>
              <a:t>	</a:t>
            </a:r>
            <a:r>
              <a:rPr lang="en-US" sz="1600" b="1" dirty="0" smtClean="0">
                <a:solidFill>
                  <a:srgbClr val="FF0000"/>
                </a:solidFill>
              </a:rPr>
              <a:t>Amplitudes Parameterization and Theoretical Input:</a:t>
            </a:r>
            <a:endParaRPr lang="en-US" b="1" dirty="0" smtClean="0">
              <a:solidFill>
                <a:srgbClr val="FF0000"/>
              </a:solidFill>
            </a:endParaRPr>
          </a:p>
          <a:p>
            <a:pPr marL="1074738" lvl="2" indent="-160338">
              <a:buFont typeface="Arial"/>
              <a:buChar char="•"/>
            </a:pPr>
            <a:r>
              <a:rPr lang="en-US" sz="1600" dirty="0" smtClean="0"/>
              <a:t>Most of existing PWA codes are based on the isobar model</a:t>
            </a:r>
          </a:p>
          <a:p>
            <a:pPr marL="1074738" lvl="2" indent="-160338">
              <a:buFont typeface="Arial"/>
              <a:buChar char="•"/>
            </a:pPr>
            <a:r>
              <a:rPr lang="en-US" sz="1600" dirty="0" smtClean="0"/>
              <a:t>Extraction of small waves (&lt;10%) requires higher level of sophistication</a:t>
            </a:r>
          </a:p>
          <a:p>
            <a:pPr marL="1074738" lvl="2" indent="-160338">
              <a:buFont typeface="Arial"/>
              <a:buChar char="•"/>
            </a:pPr>
            <a:r>
              <a:rPr lang="en-US" sz="1600" dirty="0" smtClean="0"/>
              <a:t>Strict collaboration between theorists and experimentalist is needed:</a:t>
            </a:r>
          </a:p>
          <a:p>
            <a:pPr marL="1520825" lvl="3" indent="-149225">
              <a:buFontTx/>
              <a:buChar char="-"/>
            </a:pPr>
            <a:r>
              <a:rPr lang="en-US" sz="1400" i="1" dirty="0" smtClean="0">
                <a:solidFill>
                  <a:srgbClr val="000000"/>
                </a:solidFill>
                <a:latin typeface="Gill Sans"/>
                <a:cs typeface="Gill Sans"/>
              </a:rPr>
              <a:t>INT Workshop on Hadron Spectroscopy, Seattle, November 9-13 2009</a:t>
            </a:r>
          </a:p>
          <a:p>
            <a:pPr marL="1520825" lvl="3" indent="-149225">
              <a:buFontTx/>
              <a:buChar char="-"/>
            </a:pPr>
            <a:r>
              <a:rPr lang="en-US" sz="1400" i="1" dirty="0" smtClean="0">
                <a:solidFill>
                  <a:srgbClr val="000000"/>
                </a:solidFill>
                <a:latin typeface="Gill Sans"/>
                <a:cs typeface="Gill Sans"/>
              </a:rPr>
              <a:t>ECT* Workshop on </a:t>
            </a:r>
            <a:r>
              <a:rPr lang="en-US" sz="1400" i="1" dirty="0">
                <a:solidFill>
                  <a:srgbClr val="000000"/>
                </a:solidFill>
                <a:latin typeface="Gill Sans"/>
                <a:cs typeface="Gill Sans"/>
              </a:rPr>
              <a:t>Amplitude Analysis in Hadron </a:t>
            </a:r>
            <a:r>
              <a:rPr lang="en-US" sz="1400" i="1" dirty="0" smtClean="0">
                <a:solidFill>
                  <a:srgbClr val="000000"/>
                </a:solidFill>
                <a:latin typeface="Gill Sans"/>
                <a:cs typeface="Gill Sans"/>
              </a:rPr>
              <a:t>Spectroscopy,  </a:t>
            </a:r>
            <a:r>
              <a:rPr lang="en-US" sz="1400" i="1" dirty="0">
                <a:solidFill>
                  <a:srgbClr val="000000"/>
                </a:solidFill>
                <a:latin typeface="Gill Sans"/>
                <a:cs typeface="Gill Sans"/>
              </a:rPr>
              <a:t>Trento, January 10-14 </a:t>
            </a:r>
            <a:r>
              <a:rPr lang="en-US" sz="1400" i="1" dirty="0" smtClean="0">
                <a:solidFill>
                  <a:srgbClr val="000000"/>
                </a:solidFill>
                <a:latin typeface="Gill Sans"/>
                <a:cs typeface="Gill Sans"/>
              </a:rPr>
              <a:t>2011</a:t>
            </a:r>
          </a:p>
          <a:p>
            <a:pPr marL="1520825" lvl="3" indent="-149225">
              <a:buFontTx/>
              <a:buChar char="-"/>
            </a:pPr>
            <a:r>
              <a:rPr lang="en-US" sz="1400" i="1" dirty="0" smtClean="0">
                <a:solidFill>
                  <a:srgbClr val="000000"/>
                </a:solidFill>
                <a:latin typeface="Gill Sans"/>
                <a:cs typeface="Gill Sans"/>
              </a:rPr>
              <a:t>…</a:t>
            </a:r>
          </a:p>
          <a:p>
            <a:pPr marL="1520825" lvl="3" indent="-149225">
              <a:buFontTx/>
              <a:buChar char="-"/>
            </a:pPr>
            <a:r>
              <a:rPr lang="en-US" sz="1400" i="1" dirty="0" smtClean="0">
                <a:solidFill>
                  <a:srgbClr val="000000"/>
                </a:solidFill>
                <a:latin typeface="Gill Sans"/>
                <a:cs typeface="Gill Sans"/>
              </a:rPr>
              <a:t>Jefferson Lab Advanced Study Institute, Williamsburg, May 31- June 13 2012 </a:t>
            </a:r>
            <a:endParaRPr lang="en-US" sz="1400" i="1" dirty="0">
              <a:solidFill>
                <a:srgbClr val="000000"/>
              </a:solidFill>
              <a:latin typeface="Gill Sans"/>
              <a:cs typeface="Gill Sans"/>
            </a:endParaRPr>
          </a:p>
          <a:p>
            <a:pPr marL="1520825" lvl="3" indent="-149225">
              <a:buFontTx/>
              <a:buChar char="-"/>
            </a:pPr>
            <a:r>
              <a:rPr lang="en-US" sz="1400" i="1" dirty="0" smtClean="0">
                <a:solidFill>
                  <a:srgbClr val="000000"/>
                </a:solidFill>
                <a:latin typeface="Gill Sans"/>
                <a:cs typeface="Gill Sans"/>
              </a:rPr>
              <a:t>ATHOS12 Workshop on New Partial Wave Analysis Tools for Next Generation Hadron Spectroscopy Experiments, </a:t>
            </a:r>
            <a:r>
              <a:rPr lang="en-US" sz="1400" i="1" dirty="0" err="1" smtClean="0">
                <a:solidFill>
                  <a:srgbClr val="000000"/>
                </a:solidFill>
                <a:latin typeface="Gill Sans"/>
                <a:cs typeface="Gill Sans"/>
              </a:rPr>
              <a:t>Camogli</a:t>
            </a:r>
            <a:r>
              <a:rPr lang="en-US" sz="1400" i="1" dirty="0" smtClean="0">
                <a:solidFill>
                  <a:srgbClr val="000000"/>
                </a:solidFill>
                <a:latin typeface="Gill Sans"/>
                <a:cs typeface="Gill Sans"/>
              </a:rPr>
              <a:t>, June 19-22 2012</a:t>
            </a:r>
          </a:p>
        </p:txBody>
      </p:sp>
    </p:spTree>
    <p:extLst>
      <p:ext uri="{BB962C8B-B14F-4D97-AF65-F5344CB8AC3E}">
        <p14:creationId xmlns:p14="http://schemas.microsoft.com/office/powerpoint/2010/main" val="3008221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71589"/>
          </a:xfrm>
        </p:spPr>
        <p:txBody>
          <a:bodyPr>
            <a:normAutofit/>
          </a:bodyPr>
          <a:lstStyle/>
          <a:p>
            <a:pPr algn="r"/>
            <a:r>
              <a:rPr lang="en-US" sz="4800" dirty="0" smtClean="0">
                <a:solidFill>
                  <a:srgbClr val="FF0000"/>
                </a:solidFill>
                <a:effectLst>
                  <a:reflection blurRad="6350" stA="50000" endA="300" endPos="50000" dist="29997" dir="5400000" sy="-100000" algn="bl" rotWithShape="0"/>
                </a:effectLst>
              </a:rPr>
              <a:t>Meson Spectroscopy</a:t>
            </a:r>
            <a:endParaRPr lang="en-US" sz="4800" dirty="0">
              <a:solidFill>
                <a:srgbClr val="FF0000"/>
              </a:solidFill>
              <a:effectLst>
                <a:reflection blurRad="6350" stA="50000" endA="300" endPos="50000" dist="29997" dir="5400000" sy="-100000" algn="bl" rotWithShape="0"/>
              </a:effectLst>
            </a:endParaRPr>
          </a:p>
        </p:txBody>
      </p:sp>
      <p:sp>
        <p:nvSpPr>
          <p:cNvPr id="3" name="Rectangle 2"/>
          <p:cNvSpPr/>
          <p:nvPr/>
        </p:nvSpPr>
        <p:spPr>
          <a:xfrm>
            <a:off x="288229" y="1517912"/>
            <a:ext cx="8741544" cy="707886"/>
          </a:xfrm>
          <a:prstGeom prst="rect">
            <a:avLst/>
          </a:prstGeom>
        </p:spPr>
        <p:txBody>
          <a:bodyPr wrap="square">
            <a:spAutoFit/>
          </a:bodyPr>
          <a:lstStyle/>
          <a:p>
            <a:r>
              <a:rPr lang="en-US" sz="2000" dirty="0" smtClean="0">
                <a:solidFill>
                  <a:srgbClr val="000000"/>
                </a:solidFill>
                <a:latin typeface="Gill Sans"/>
                <a:cs typeface="Gill Sans"/>
              </a:rPr>
              <a:t>Mesons are the simplest quark bound states, i.e. the best benchmark to understand how quarks interact to form hadrons</a:t>
            </a:r>
          </a:p>
        </p:txBody>
      </p:sp>
      <p:sp>
        <p:nvSpPr>
          <p:cNvPr id="4" name="TextBox 3"/>
          <p:cNvSpPr txBox="1"/>
          <p:nvPr/>
        </p:nvSpPr>
        <p:spPr>
          <a:xfrm>
            <a:off x="3438438" y="3176642"/>
            <a:ext cx="5248362" cy="2092881"/>
          </a:xfrm>
          <a:prstGeom prst="rect">
            <a:avLst/>
          </a:prstGeom>
          <a:noFill/>
        </p:spPr>
        <p:txBody>
          <a:bodyPr wrap="square" rtlCol="0">
            <a:spAutoFit/>
          </a:bodyPr>
          <a:lstStyle/>
          <a:p>
            <a:pPr marL="184150" indent="-184150">
              <a:buFont typeface="Arial"/>
              <a:buChar char="•"/>
            </a:pPr>
            <a:r>
              <a:rPr lang="en-US" sz="1600" dirty="0" smtClean="0">
                <a:solidFill>
                  <a:srgbClr val="000000"/>
                </a:solidFill>
                <a:latin typeface="Gill Sans"/>
                <a:cs typeface="Gill Sans"/>
              </a:rPr>
              <a:t>in 1947  the discovery of the pion by Powell, </a:t>
            </a:r>
            <a:r>
              <a:rPr lang="en-US" sz="1600" dirty="0" err="1" smtClean="0">
                <a:solidFill>
                  <a:srgbClr val="000000"/>
                </a:solidFill>
                <a:latin typeface="Gill Sans"/>
                <a:cs typeface="Gill Sans"/>
              </a:rPr>
              <a:t>Occhialini</a:t>
            </a:r>
            <a:r>
              <a:rPr lang="en-US" sz="1600" dirty="0" smtClean="0">
                <a:solidFill>
                  <a:srgbClr val="000000"/>
                </a:solidFill>
                <a:latin typeface="Gill Sans"/>
                <a:cs typeface="Gill Sans"/>
              </a:rPr>
              <a:t> and Lattes</a:t>
            </a:r>
          </a:p>
          <a:p>
            <a:pPr marL="184150" indent="-184150">
              <a:buFont typeface="Arial"/>
              <a:buChar char="•"/>
            </a:pPr>
            <a:r>
              <a:rPr lang="en-US" sz="1600" dirty="0">
                <a:solidFill>
                  <a:srgbClr val="000000"/>
                </a:solidFill>
                <a:latin typeface="Gill Sans"/>
                <a:cs typeface="Gill Sans"/>
              </a:rPr>
              <a:t>i</a:t>
            </a:r>
            <a:r>
              <a:rPr lang="en-US" sz="1600" dirty="0" smtClean="0">
                <a:solidFill>
                  <a:srgbClr val="000000"/>
                </a:solidFill>
                <a:latin typeface="Gill Sans"/>
                <a:cs typeface="Gill Sans"/>
              </a:rPr>
              <a:t>n the same year, the discovery of strange particles by Rochester and Butler</a:t>
            </a:r>
          </a:p>
          <a:p>
            <a:pPr marL="184150" indent="-184150">
              <a:buFont typeface="Arial"/>
              <a:buChar char="•"/>
            </a:pPr>
            <a:r>
              <a:rPr lang="en-US" sz="1600" dirty="0">
                <a:solidFill>
                  <a:srgbClr val="000000"/>
                </a:solidFill>
                <a:latin typeface="Gill Sans"/>
                <a:cs typeface="Gill Sans"/>
              </a:rPr>
              <a:t>t</a:t>
            </a:r>
            <a:r>
              <a:rPr lang="en-US" sz="1600" dirty="0" smtClean="0">
                <a:solidFill>
                  <a:srgbClr val="000000"/>
                </a:solidFill>
                <a:latin typeface="Gill Sans"/>
                <a:cs typeface="Gill Sans"/>
              </a:rPr>
              <a:t>he interpretation of the </a:t>
            </a:r>
            <a:r>
              <a:rPr lang="en-US" sz="1600" dirty="0" err="1" smtClean="0">
                <a:solidFill>
                  <a:srgbClr val="000000"/>
                </a:solidFill>
                <a:latin typeface="Gill Sans"/>
                <a:cs typeface="Gill Sans"/>
              </a:rPr>
              <a:t>φdecay</a:t>
            </a:r>
            <a:r>
              <a:rPr lang="en-US" sz="1600" dirty="0" smtClean="0">
                <a:solidFill>
                  <a:srgbClr val="000000"/>
                </a:solidFill>
                <a:latin typeface="Gill Sans"/>
                <a:cs typeface="Gill Sans"/>
              </a:rPr>
              <a:t> to KK by Zweig and others in 1963</a:t>
            </a:r>
          </a:p>
          <a:p>
            <a:pPr marL="184150" indent="-184150">
              <a:buFont typeface="Arial"/>
              <a:buChar char="•"/>
            </a:pPr>
            <a:r>
              <a:rPr lang="en-US" sz="1600" dirty="0">
                <a:solidFill>
                  <a:srgbClr val="000000"/>
                </a:solidFill>
                <a:latin typeface="Gill Sans"/>
                <a:cs typeface="Gill Sans"/>
              </a:rPr>
              <a:t>t</a:t>
            </a:r>
            <a:r>
              <a:rPr lang="en-US" sz="1600" dirty="0" smtClean="0">
                <a:solidFill>
                  <a:srgbClr val="000000"/>
                </a:solidFill>
                <a:latin typeface="Gill Sans"/>
                <a:cs typeface="Gill Sans"/>
              </a:rPr>
              <a:t>he discovery of the J/</a:t>
            </a:r>
            <a:r>
              <a:rPr lang="en-US" sz="1600" dirty="0" err="1" smtClean="0">
                <a:solidFill>
                  <a:srgbClr val="000000"/>
                </a:solidFill>
                <a:latin typeface="Gill Sans"/>
                <a:cs typeface="Gill Sans"/>
              </a:rPr>
              <a:t>ψ</a:t>
            </a:r>
            <a:r>
              <a:rPr lang="en-US" sz="1600" dirty="0" smtClean="0">
                <a:solidFill>
                  <a:srgbClr val="000000"/>
                </a:solidFill>
                <a:latin typeface="Gill Sans"/>
                <a:cs typeface="Gill Sans"/>
              </a:rPr>
              <a:t> in 1974</a:t>
            </a:r>
          </a:p>
          <a:p>
            <a:pPr marL="184150" indent="-184150">
              <a:buFont typeface="Arial"/>
              <a:buChar char="•"/>
            </a:pPr>
            <a:r>
              <a:rPr lang="en-US" sz="1600" dirty="0" smtClean="0">
                <a:solidFill>
                  <a:srgbClr val="000000"/>
                </a:solidFill>
                <a:latin typeface="Gill Sans"/>
                <a:cs typeface="Gill Sans"/>
              </a:rPr>
              <a:t>…</a:t>
            </a:r>
          </a:p>
        </p:txBody>
      </p:sp>
      <p:grpSp>
        <p:nvGrpSpPr>
          <p:cNvPr id="8" name="Group 7"/>
          <p:cNvGrpSpPr/>
          <p:nvPr/>
        </p:nvGrpSpPr>
        <p:grpSpPr>
          <a:xfrm>
            <a:off x="720877" y="3260202"/>
            <a:ext cx="2383419" cy="3257299"/>
            <a:chOff x="540746" y="3260202"/>
            <a:chExt cx="2036476" cy="3257299"/>
          </a:xfrm>
        </p:grpSpPr>
        <p:sp>
          <p:nvSpPr>
            <p:cNvPr id="7" name="Rectangle 6"/>
            <p:cNvSpPr/>
            <p:nvPr/>
          </p:nvSpPr>
          <p:spPr>
            <a:xfrm>
              <a:off x="540747" y="3260202"/>
              <a:ext cx="2036474" cy="325729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ill Sans"/>
              </a:endParaRPr>
            </a:p>
          </p:txBody>
        </p:sp>
        <p:pic>
          <p:nvPicPr>
            <p:cNvPr id="5" name="Picture 4"/>
            <p:cNvPicPr>
              <a:picLocks noChangeAspect="1"/>
            </p:cNvPicPr>
            <p:nvPr/>
          </p:nvPicPr>
          <p:blipFill>
            <a:blip r:embed="rId3"/>
            <a:stretch>
              <a:fillRect/>
            </a:stretch>
          </p:blipFill>
          <p:spPr>
            <a:xfrm>
              <a:off x="540746" y="3260202"/>
              <a:ext cx="2036474" cy="2906357"/>
            </a:xfrm>
            <a:prstGeom prst="rect">
              <a:avLst/>
            </a:prstGeom>
          </p:spPr>
        </p:pic>
        <p:sp>
          <p:nvSpPr>
            <p:cNvPr id="6" name="Rectangle 21"/>
            <p:cNvSpPr>
              <a:spLocks noChangeArrowheads="1"/>
            </p:cNvSpPr>
            <p:nvPr/>
          </p:nvSpPr>
          <p:spPr bwMode="auto">
            <a:xfrm>
              <a:off x="540748" y="6055836"/>
              <a:ext cx="203647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1200" i="1" dirty="0" err="1" smtClean="0">
                  <a:solidFill>
                    <a:srgbClr val="000000"/>
                  </a:solidFill>
                  <a:latin typeface="Gill Sans"/>
                  <a:cs typeface="Gill Sans"/>
                </a:rPr>
                <a:t>C.F.Powell</a:t>
              </a:r>
              <a:r>
                <a:rPr lang="en-US" sz="1200" i="1" dirty="0" smtClean="0">
                  <a:solidFill>
                    <a:srgbClr val="000000"/>
                  </a:solidFill>
                  <a:latin typeface="Gill Sans"/>
                  <a:cs typeface="Gill Sans"/>
                </a:rPr>
                <a:t>, Nobel Lecture,  </a:t>
              </a:r>
            </a:p>
            <a:p>
              <a:r>
                <a:rPr lang="en-US" sz="1200" i="1" dirty="0" smtClean="0">
                  <a:solidFill>
                    <a:srgbClr val="000000"/>
                  </a:solidFill>
                  <a:latin typeface="Gill Sans"/>
                  <a:cs typeface="Gill Sans"/>
                </a:rPr>
                <a:t>11</a:t>
              </a:r>
              <a:r>
                <a:rPr lang="en-US" sz="1200" i="1" baseline="30000" dirty="0" smtClean="0">
                  <a:solidFill>
                    <a:srgbClr val="000000"/>
                  </a:solidFill>
                  <a:latin typeface="Gill Sans"/>
                  <a:cs typeface="Gill Sans"/>
                </a:rPr>
                <a:t>th</a:t>
              </a:r>
              <a:r>
                <a:rPr lang="en-US" sz="1200" i="1" dirty="0" smtClean="0">
                  <a:solidFill>
                    <a:srgbClr val="000000"/>
                  </a:solidFill>
                  <a:latin typeface="Gill Sans"/>
                  <a:cs typeface="Gill Sans"/>
                </a:rPr>
                <a:t> December 1950</a:t>
              </a:r>
              <a:endParaRPr lang="en-US" sz="1200" i="1" dirty="0">
                <a:solidFill>
                  <a:srgbClr val="000000"/>
                </a:solidFill>
                <a:latin typeface="Gill Sans"/>
                <a:cs typeface="Gill Sans"/>
              </a:endParaRPr>
            </a:p>
          </p:txBody>
        </p:sp>
      </p:grpSp>
      <p:grpSp>
        <p:nvGrpSpPr>
          <p:cNvPr id="20" name="Group 19"/>
          <p:cNvGrpSpPr/>
          <p:nvPr/>
        </p:nvGrpSpPr>
        <p:grpSpPr>
          <a:xfrm>
            <a:off x="37670" y="3225412"/>
            <a:ext cx="3400768" cy="3202296"/>
            <a:chOff x="9707210" y="2649536"/>
            <a:chExt cx="3196427" cy="3026278"/>
          </a:xfrm>
        </p:grpSpPr>
        <p:graphicFrame>
          <p:nvGraphicFramePr>
            <p:cNvPr id="9" name="Object 4"/>
            <p:cNvGraphicFramePr>
              <a:graphicFrameLocks noChangeAspect="1"/>
            </p:cNvGraphicFramePr>
            <p:nvPr>
              <p:extLst>
                <p:ext uri="{D42A27DB-BD31-4B8C-83A1-F6EECF244321}">
                  <p14:modId xmlns:p14="http://schemas.microsoft.com/office/powerpoint/2010/main" val="1658999443"/>
                </p:ext>
              </p:extLst>
            </p:nvPr>
          </p:nvGraphicFramePr>
          <p:xfrm>
            <a:off x="9707210" y="2649536"/>
            <a:ext cx="2952210" cy="2921406"/>
          </p:xfrm>
          <a:graphic>
            <a:graphicData uri="http://schemas.openxmlformats.org/presentationml/2006/ole">
              <mc:AlternateContent xmlns:mc="http://schemas.openxmlformats.org/markup-compatibility/2006">
                <mc:Choice xmlns:v="urn:schemas-microsoft-com:vml" Requires="v">
                  <p:oleObj spid="_x0000_s3332" name="Image" r:id="rId4" imgW="3644444" imgH="3606349" progId="Photoshop.Image.10">
                    <p:embed/>
                  </p:oleObj>
                </mc:Choice>
                <mc:Fallback>
                  <p:oleObj name="Image" r:id="rId4" imgW="3644444" imgH="3606349" progId="Photoshop.Image.1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07210" y="2649536"/>
                          <a:ext cx="2952210" cy="2921406"/>
                        </a:xfrm>
                        <a:prstGeom prst="rect">
                          <a:avLst/>
                        </a:prstGeom>
                        <a:noFill/>
                        <a:ln>
                          <a:noFill/>
                        </a:ln>
                        <a:effectLst/>
                        <a:extLst/>
                      </p:spPr>
                    </p:pic>
                  </p:oleObj>
                </mc:Fallback>
              </mc:AlternateContent>
            </a:graphicData>
          </a:graphic>
        </p:graphicFrame>
        <p:grpSp>
          <p:nvGrpSpPr>
            <p:cNvPr id="10" name="Group 25"/>
            <p:cNvGrpSpPr>
              <a:grpSpLocks/>
            </p:cNvGrpSpPr>
            <p:nvPr/>
          </p:nvGrpSpPr>
          <p:grpSpPr bwMode="auto">
            <a:xfrm>
              <a:off x="11184024" y="3666767"/>
              <a:ext cx="839788" cy="769938"/>
              <a:chOff x="4392" y="2306"/>
              <a:chExt cx="529" cy="485"/>
            </a:xfrm>
          </p:grpSpPr>
          <p:sp>
            <p:nvSpPr>
              <p:cNvPr id="11" name="Line 10"/>
              <p:cNvSpPr>
                <a:spLocks noChangeShapeType="1"/>
              </p:cNvSpPr>
              <p:nvPr/>
            </p:nvSpPr>
            <p:spPr bwMode="auto">
              <a:xfrm>
                <a:off x="4392" y="2306"/>
                <a:ext cx="275" cy="485"/>
              </a:xfrm>
              <a:prstGeom prst="line">
                <a:avLst/>
              </a:prstGeom>
              <a:noFill/>
              <a:ln w="2857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solidFill>
                    <a:srgbClr val="CE0000"/>
                  </a:solidFill>
                  <a:latin typeface="Gill Sans"/>
                </a:endParaRPr>
              </a:p>
            </p:txBody>
          </p:sp>
          <p:sp>
            <p:nvSpPr>
              <p:cNvPr id="12" name="Text Box 17"/>
              <p:cNvSpPr txBox="1">
                <a:spLocks noChangeArrowheads="1"/>
              </p:cNvSpPr>
              <p:nvPr/>
            </p:nvSpPr>
            <p:spPr bwMode="auto">
              <a:xfrm>
                <a:off x="4557" y="2332"/>
                <a:ext cx="36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b="1" dirty="0">
                    <a:solidFill>
                      <a:srgbClr val="CE0000"/>
                    </a:solidFill>
                    <a:latin typeface="Times New Roman" charset="0"/>
                  </a:rPr>
                  <a:t>K</a:t>
                </a:r>
                <a:r>
                  <a:rPr lang="en-US" sz="2000" b="1" baseline="50000" dirty="0">
                    <a:solidFill>
                      <a:srgbClr val="CE0000"/>
                    </a:solidFill>
                    <a:latin typeface="Gill Sans"/>
                  </a:rPr>
                  <a:t>0</a:t>
                </a:r>
              </a:p>
            </p:txBody>
          </p:sp>
        </p:grpSp>
        <p:grpSp>
          <p:nvGrpSpPr>
            <p:cNvPr id="13" name="Group 24"/>
            <p:cNvGrpSpPr>
              <a:grpSpLocks/>
            </p:cNvGrpSpPr>
            <p:nvPr/>
          </p:nvGrpSpPr>
          <p:grpSpPr bwMode="auto">
            <a:xfrm>
              <a:off x="11348122" y="4436707"/>
              <a:ext cx="1555515" cy="1239107"/>
              <a:chOff x="4374" y="2787"/>
              <a:chExt cx="1707" cy="1121"/>
            </a:xfrm>
          </p:grpSpPr>
          <p:sp>
            <p:nvSpPr>
              <p:cNvPr id="14" name="Line 6"/>
              <p:cNvSpPr>
                <a:spLocks noChangeShapeType="1"/>
              </p:cNvSpPr>
              <p:nvPr/>
            </p:nvSpPr>
            <p:spPr bwMode="auto">
              <a:xfrm>
                <a:off x="4674" y="2800"/>
                <a:ext cx="162" cy="902"/>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solidFill>
                    <a:srgbClr val="CE0000"/>
                  </a:solidFill>
                  <a:latin typeface="Gill Sans"/>
                </a:endParaRPr>
              </a:p>
            </p:txBody>
          </p:sp>
          <p:sp>
            <p:nvSpPr>
              <p:cNvPr id="15" name="Line 7"/>
              <p:cNvSpPr>
                <a:spLocks noChangeShapeType="1"/>
              </p:cNvSpPr>
              <p:nvPr/>
            </p:nvSpPr>
            <p:spPr bwMode="auto">
              <a:xfrm>
                <a:off x="4705" y="2799"/>
                <a:ext cx="822" cy="19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solidFill>
                    <a:srgbClr val="CE0000"/>
                  </a:solidFill>
                  <a:latin typeface="Gill Sans"/>
                </a:endParaRPr>
              </a:p>
            </p:txBody>
          </p:sp>
          <p:sp>
            <p:nvSpPr>
              <p:cNvPr id="16" name="Text Box 15"/>
              <p:cNvSpPr txBox="1">
                <a:spLocks noChangeArrowheads="1"/>
              </p:cNvSpPr>
              <p:nvPr/>
            </p:nvSpPr>
            <p:spPr bwMode="auto">
              <a:xfrm>
                <a:off x="4374" y="3379"/>
                <a:ext cx="560" cy="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b="1" dirty="0">
                    <a:solidFill>
                      <a:srgbClr val="CE0000"/>
                    </a:solidFill>
                    <a:latin typeface="Symbol" charset="0"/>
                  </a:rPr>
                  <a:t>p</a:t>
                </a:r>
                <a:r>
                  <a:rPr lang="en-US" sz="2400" b="1" baseline="50000" dirty="0">
                    <a:solidFill>
                      <a:srgbClr val="CE0000"/>
                    </a:solidFill>
                    <a:latin typeface="Gill Sans"/>
                  </a:rPr>
                  <a:t>-</a:t>
                </a:r>
              </a:p>
            </p:txBody>
          </p:sp>
          <p:sp>
            <p:nvSpPr>
              <p:cNvPr id="17" name="Text Box 19"/>
              <p:cNvSpPr txBox="1">
                <a:spLocks noChangeArrowheads="1"/>
              </p:cNvSpPr>
              <p:nvPr/>
            </p:nvSpPr>
            <p:spPr bwMode="auto">
              <a:xfrm>
                <a:off x="5470" y="2787"/>
                <a:ext cx="611" cy="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b="1" dirty="0">
                    <a:solidFill>
                      <a:srgbClr val="CE0000"/>
                    </a:solidFill>
                    <a:latin typeface="Symbol" charset="0"/>
                  </a:rPr>
                  <a:t>p</a:t>
                </a:r>
                <a:r>
                  <a:rPr lang="en-US" sz="2400" b="1" baseline="50000" dirty="0">
                    <a:solidFill>
                      <a:srgbClr val="CE0000"/>
                    </a:solidFill>
                    <a:latin typeface="Gill Sans"/>
                  </a:rPr>
                  <a:t>+</a:t>
                </a:r>
              </a:p>
            </p:txBody>
          </p:sp>
        </p:grpSp>
        <p:sp>
          <p:nvSpPr>
            <p:cNvPr id="18" name="Rectangle 21"/>
            <p:cNvSpPr>
              <a:spLocks noChangeArrowheads="1"/>
            </p:cNvSpPr>
            <p:nvPr/>
          </p:nvSpPr>
          <p:spPr bwMode="auto">
            <a:xfrm>
              <a:off x="10607486" y="2692687"/>
              <a:ext cx="1982087" cy="436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r"/>
              <a:r>
                <a:rPr lang="en-US" sz="1200" i="1" dirty="0">
                  <a:solidFill>
                    <a:srgbClr val="FFFFFF"/>
                  </a:solidFill>
                  <a:latin typeface="Gill Sans"/>
                  <a:cs typeface="Gill Sans"/>
                </a:rPr>
                <a:t>G.D. Rochester and C.C. Butler, Nature 160 (1947) 855.</a:t>
              </a:r>
            </a:p>
          </p:txBody>
        </p:sp>
      </p:grpSp>
      <p:sp>
        <p:nvSpPr>
          <p:cNvPr id="22" name="TextBox 21"/>
          <p:cNvSpPr txBox="1"/>
          <p:nvPr/>
        </p:nvSpPr>
        <p:spPr>
          <a:xfrm>
            <a:off x="3438438" y="5490005"/>
            <a:ext cx="5248362" cy="830997"/>
          </a:xfrm>
          <a:prstGeom prst="rect">
            <a:avLst/>
          </a:prstGeom>
          <a:noFill/>
        </p:spPr>
        <p:txBody>
          <a:bodyPr wrap="square" rtlCol="0">
            <a:spAutoFit/>
          </a:bodyPr>
          <a:lstStyle/>
          <a:p>
            <a:r>
              <a:rPr lang="en-US" sz="1600" dirty="0" smtClean="0">
                <a:solidFill>
                  <a:srgbClr val="FF0000"/>
                </a:solidFill>
                <a:latin typeface="Gill Sans"/>
              </a:rPr>
              <a:t>After many years, meson spectroscopy remains a very active field and a precious source of information for the understanding of quark-gluon interaction</a:t>
            </a:r>
            <a:endParaRPr lang="en-US" sz="1600" dirty="0">
              <a:solidFill>
                <a:srgbClr val="FF0000"/>
              </a:solidFill>
              <a:latin typeface="Gill Sans"/>
            </a:endParaRPr>
          </a:p>
        </p:txBody>
      </p:sp>
      <p:sp>
        <p:nvSpPr>
          <p:cNvPr id="21" name="Rectangle 20"/>
          <p:cNvSpPr/>
          <p:nvPr/>
        </p:nvSpPr>
        <p:spPr>
          <a:xfrm>
            <a:off x="288229" y="2298793"/>
            <a:ext cx="8741544" cy="707886"/>
          </a:xfrm>
          <a:prstGeom prst="rect">
            <a:avLst/>
          </a:prstGeom>
        </p:spPr>
        <p:txBody>
          <a:bodyPr wrap="square">
            <a:spAutoFit/>
          </a:bodyPr>
          <a:lstStyle/>
          <a:p>
            <a:r>
              <a:rPr lang="en-US" sz="2000" dirty="0" smtClean="0">
                <a:solidFill>
                  <a:srgbClr val="000000"/>
                </a:solidFill>
                <a:latin typeface="Gill Sans"/>
                <a:cs typeface="Gill Sans"/>
              </a:rPr>
              <a:t>Historically, the study of meson properties led to some of the most relevant discoveries in particles physics</a:t>
            </a:r>
          </a:p>
        </p:txBody>
      </p:sp>
    </p:spTree>
    <p:extLst>
      <p:ext uri="{BB962C8B-B14F-4D97-AF65-F5344CB8AC3E}">
        <p14:creationId xmlns:p14="http://schemas.microsoft.com/office/powerpoint/2010/main" val="1533487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8"/>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71589"/>
          </a:xfrm>
        </p:spPr>
        <p:txBody>
          <a:bodyPr>
            <a:normAutofit/>
          </a:bodyPr>
          <a:lstStyle/>
          <a:p>
            <a:pPr algn="r"/>
            <a:r>
              <a:rPr lang="en-US" sz="4800" dirty="0" smtClean="0">
                <a:solidFill>
                  <a:srgbClr val="FF0000"/>
                </a:solidFill>
                <a:effectLst>
                  <a:reflection blurRad="6350" stA="50000" endA="300" endPos="50000" dist="29997" dir="5400000" sy="-100000" algn="bl" rotWithShape="0"/>
                </a:effectLst>
              </a:rPr>
              <a:t>Meson Spectroscopy</a:t>
            </a:r>
            <a:endParaRPr lang="en-US" sz="4800" dirty="0">
              <a:solidFill>
                <a:srgbClr val="FF0000"/>
              </a:solidFill>
              <a:effectLst>
                <a:reflection blurRad="6350" stA="50000" endA="300" endPos="50000" dist="29997" dir="5400000" sy="-100000" algn="bl" rotWithShape="0"/>
              </a:effectLst>
            </a:endParaRPr>
          </a:p>
        </p:txBody>
      </p:sp>
      <p:pic>
        <p:nvPicPr>
          <p:cNvPr id="19" name="Picture 18"/>
          <p:cNvPicPr>
            <a:picLocks noChangeAspect="1"/>
          </p:cNvPicPr>
          <p:nvPr/>
        </p:nvPicPr>
        <p:blipFill>
          <a:blip r:embed="rId3"/>
          <a:stretch>
            <a:fillRect/>
          </a:stretch>
        </p:blipFill>
        <p:spPr>
          <a:xfrm>
            <a:off x="4394083" y="1466896"/>
            <a:ext cx="4241918" cy="2475383"/>
          </a:xfrm>
          <a:prstGeom prst="rect">
            <a:avLst/>
          </a:prstGeom>
        </p:spPr>
      </p:pic>
      <p:sp>
        <p:nvSpPr>
          <p:cNvPr id="21" name="TextBox 20"/>
          <p:cNvSpPr txBox="1"/>
          <p:nvPr/>
        </p:nvSpPr>
        <p:spPr>
          <a:xfrm>
            <a:off x="323317" y="1466897"/>
            <a:ext cx="4070766" cy="1631216"/>
          </a:xfrm>
          <a:prstGeom prst="rect">
            <a:avLst/>
          </a:prstGeom>
          <a:noFill/>
        </p:spPr>
        <p:txBody>
          <a:bodyPr wrap="square" rtlCol="0">
            <a:spAutoFit/>
          </a:bodyPr>
          <a:lstStyle/>
          <a:p>
            <a:r>
              <a:rPr lang="en-US" sz="2000" dirty="0" smtClean="0">
                <a:latin typeface="Gill Sans"/>
                <a:cs typeface="Gill Sans"/>
              </a:rPr>
              <a:t>Goal of modern meson spectroscopy is to answer these fundamental questions of QCD, studying the spectrum of mesons and searching for exotic states</a:t>
            </a:r>
            <a:endParaRPr lang="en-US" sz="2000" dirty="0">
              <a:latin typeface="Gill Sans"/>
              <a:cs typeface="Gill Sans"/>
            </a:endParaRPr>
          </a:p>
        </p:txBody>
      </p:sp>
      <p:sp>
        <p:nvSpPr>
          <p:cNvPr id="23" name="TextBox 22"/>
          <p:cNvSpPr txBox="1"/>
          <p:nvPr/>
        </p:nvSpPr>
        <p:spPr>
          <a:xfrm>
            <a:off x="4238836" y="4039838"/>
            <a:ext cx="4552412" cy="2323713"/>
          </a:xfrm>
          <a:prstGeom prst="rect">
            <a:avLst/>
          </a:prstGeom>
          <a:noFill/>
        </p:spPr>
        <p:txBody>
          <a:bodyPr wrap="square" rtlCol="0">
            <a:spAutoFit/>
          </a:bodyPr>
          <a:lstStyle/>
          <a:p>
            <a:r>
              <a:rPr lang="en-US" b="1" dirty="0" smtClean="0">
                <a:solidFill>
                  <a:srgbClr val="FF0000"/>
                </a:solidFill>
                <a:latin typeface="Gill Sans"/>
                <a:cs typeface="Gill Sans"/>
              </a:rPr>
              <a:t>Light quark mesons (</a:t>
            </a:r>
            <a:r>
              <a:rPr lang="en-US" b="1" dirty="0" err="1" smtClean="0">
                <a:solidFill>
                  <a:srgbClr val="FF0000"/>
                </a:solidFill>
                <a:latin typeface="Gill Sans"/>
                <a:cs typeface="Gill Sans"/>
              </a:rPr>
              <a:t>uds</a:t>
            </a:r>
            <a:r>
              <a:rPr lang="en-US" b="1" dirty="0" smtClean="0">
                <a:solidFill>
                  <a:srgbClr val="FF0000"/>
                </a:solidFill>
                <a:latin typeface="Gill Sans"/>
                <a:cs typeface="Gill Sans"/>
              </a:rPr>
              <a:t>): </a:t>
            </a:r>
          </a:p>
          <a:p>
            <a:pPr marL="180975" indent="-180975">
              <a:buFont typeface="Arial"/>
              <a:buChar char="•"/>
            </a:pPr>
            <a:r>
              <a:rPr lang="en-US" sz="1400" dirty="0" smtClean="0">
                <a:latin typeface="Gill Sans"/>
                <a:cs typeface="Gill Sans"/>
              </a:rPr>
              <a:t>sensitive to chiral symmetry breaking and vacuum condensate effects</a:t>
            </a:r>
          </a:p>
          <a:p>
            <a:pPr marL="180975" indent="-180975">
              <a:buFont typeface="Arial"/>
              <a:buChar char="•"/>
            </a:pPr>
            <a:r>
              <a:rPr lang="en-US" sz="1400" dirty="0">
                <a:latin typeface="Gill Sans"/>
                <a:cs typeface="Gill Sans"/>
              </a:rPr>
              <a:t>p</a:t>
            </a:r>
            <a:r>
              <a:rPr lang="en-US" sz="1400" dirty="0" smtClean="0">
                <a:latin typeface="Gill Sans"/>
                <a:cs typeface="Gill Sans"/>
              </a:rPr>
              <a:t>robe the strong force at larger distances (confinement)</a:t>
            </a:r>
          </a:p>
          <a:p>
            <a:pPr marL="180975" indent="-180975">
              <a:buFont typeface="Arial"/>
              <a:buChar char="•"/>
            </a:pPr>
            <a:endParaRPr lang="en-US" sz="1100" dirty="0" smtClean="0">
              <a:latin typeface="Gill Sans"/>
              <a:cs typeface="Gill Sans"/>
            </a:endParaRPr>
          </a:p>
          <a:p>
            <a:r>
              <a:rPr lang="en-US" b="1" dirty="0" smtClean="0">
                <a:solidFill>
                  <a:srgbClr val="FF0000"/>
                </a:solidFill>
                <a:latin typeface="Gill Sans"/>
                <a:cs typeface="Gill Sans"/>
              </a:rPr>
              <a:t>Heavy quark mesons (</a:t>
            </a:r>
            <a:r>
              <a:rPr lang="en-US" b="1" dirty="0" err="1" smtClean="0">
                <a:solidFill>
                  <a:srgbClr val="FF0000"/>
                </a:solidFill>
                <a:latin typeface="Gill Sans"/>
                <a:cs typeface="Gill Sans"/>
              </a:rPr>
              <a:t>cbt</a:t>
            </a:r>
            <a:r>
              <a:rPr lang="en-US" b="1" dirty="0" smtClean="0">
                <a:solidFill>
                  <a:srgbClr val="FF0000"/>
                </a:solidFill>
                <a:latin typeface="Gill Sans"/>
                <a:cs typeface="Gill Sans"/>
              </a:rPr>
              <a:t>):</a:t>
            </a:r>
          </a:p>
          <a:p>
            <a:pPr marL="174625" indent="-174625">
              <a:buFont typeface="Arial"/>
              <a:buChar char="•"/>
            </a:pPr>
            <a:r>
              <a:rPr lang="en-US" sz="1400" dirty="0" smtClean="0">
                <a:latin typeface="Gill Sans"/>
                <a:cs typeface="Gill Sans"/>
              </a:rPr>
              <a:t>can be describe with non-relativistic potential models</a:t>
            </a:r>
          </a:p>
          <a:p>
            <a:pPr marL="174625" indent="-174625">
              <a:buFont typeface="Arial"/>
              <a:buChar char="•"/>
            </a:pPr>
            <a:r>
              <a:rPr lang="en-US" sz="1400" dirty="0">
                <a:latin typeface="Gill Sans"/>
                <a:cs typeface="Gill Sans"/>
              </a:rPr>
              <a:t>p</a:t>
            </a:r>
            <a:r>
              <a:rPr lang="en-US" sz="1400" dirty="0" smtClean="0">
                <a:latin typeface="Gill Sans"/>
                <a:cs typeface="Gill Sans"/>
              </a:rPr>
              <a:t>robe the strong force at smaller distances where short-range color interaction dominates</a:t>
            </a:r>
          </a:p>
        </p:txBody>
      </p:sp>
      <p:sp>
        <p:nvSpPr>
          <p:cNvPr id="26" name="Rectangle 25"/>
          <p:cNvSpPr/>
          <p:nvPr/>
        </p:nvSpPr>
        <p:spPr>
          <a:xfrm>
            <a:off x="6233931" y="3301061"/>
            <a:ext cx="2334339" cy="276999"/>
          </a:xfrm>
          <a:prstGeom prst="rect">
            <a:avLst/>
          </a:prstGeom>
        </p:spPr>
        <p:txBody>
          <a:bodyPr wrap="square">
            <a:spAutoFit/>
          </a:bodyPr>
          <a:lstStyle/>
          <a:p>
            <a:r>
              <a:rPr lang="nl-NL" sz="1200" i="1" dirty="0" smtClean="0">
                <a:latin typeface="Gill Sans"/>
                <a:cs typeface="Gill Sans"/>
              </a:rPr>
              <a:t>S. B. Bali et al., PRD56 (1997)</a:t>
            </a:r>
            <a:endParaRPr lang="nl-NL" sz="1200" i="1" dirty="0">
              <a:latin typeface="Gill Sans"/>
              <a:cs typeface="Gill Sans"/>
            </a:endParaRPr>
          </a:p>
        </p:txBody>
      </p:sp>
      <p:sp>
        <p:nvSpPr>
          <p:cNvPr id="25" name="TextBox 24"/>
          <p:cNvSpPr txBox="1"/>
          <p:nvPr/>
        </p:nvSpPr>
        <p:spPr>
          <a:xfrm>
            <a:off x="323317" y="3330900"/>
            <a:ext cx="3691465" cy="276999"/>
          </a:xfrm>
          <a:prstGeom prst="rect">
            <a:avLst/>
          </a:prstGeom>
          <a:noFill/>
        </p:spPr>
        <p:txBody>
          <a:bodyPr wrap="square" rtlCol="0">
            <a:spAutoFit/>
          </a:bodyPr>
          <a:lstStyle/>
          <a:p>
            <a:pPr algn="r">
              <a:tabLst>
                <a:tab pos="725488" algn="l"/>
              </a:tabLst>
            </a:pPr>
            <a:r>
              <a:rPr lang="en-US" sz="1200" dirty="0" smtClean="0">
                <a:latin typeface="Gill Sans"/>
                <a:cs typeface="Gill Sans"/>
              </a:rPr>
              <a:t>D. </a:t>
            </a:r>
            <a:r>
              <a:rPr lang="en-US" sz="1200" dirty="0" err="1" smtClean="0">
                <a:latin typeface="Gill Sans"/>
                <a:cs typeface="Gill Sans"/>
              </a:rPr>
              <a:t>Leinweber</a:t>
            </a:r>
            <a:r>
              <a:rPr lang="en-US" sz="1200" dirty="0" smtClean="0">
                <a:latin typeface="Gill Sans"/>
                <a:cs typeface="Gill Sans"/>
              </a:rPr>
              <a:t>: LQCD visualization of the QCD vacuum</a:t>
            </a:r>
            <a:endParaRPr lang="en-US" sz="1200" dirty="0">
              <a:latin typeface="Gill Sans"/>
              <a:cs typeface="Gill Sans"/>
            </a:endParaRPr>
          </a:p>
        </p:txBody>
      </p:sp>
      <p:pic>
        <p:nvPicPr>
          <p:cNvPr id="28" name="Picture 27" descr="ActionAPE5LQanimXs30.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317" y="3608838"/>
            <a:ext cx="3672950" cy="2754713"/>
          </a:xfrm>
          <a:prstGeom prst="rect">
            <a:avLst/>
          </a:prstGeom>
        </p:spPr>
      </p:pic>
    </p:spTree>
    <p:extLst>
      <p:ext uri="{BB962C8B-B14F-4D97-AF65-F5344CB8AC3E}">
        <p14:creationId xmlns:p14="http://schemas.microsoft.com/office/powerpoint/2010/main" val="2767711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0004"/>
            <a:ext cx="8229600" cy="1099306"/>
          </a:xfrm>
        </p:spPr>
        <p:txBody>
          <a:bodyPr>
            <a:normAutofit/>
          </a:bodyPr>
          <a:lstStyle/>
          <a:p>
            <a:pPr algn="r"/>
            <a:r>
              <a:rPr lang="en-US" sz="4800" dirty="0" smtClean="0">
                <a:solidFill>
                  <a:srgbClr val="FF0000"/>
                </a:solidFill>
                <a:effectLst>
                  <a:reflection blurRad="6350" stA="50000" endA="300" endPos="50000" dist="29997" dir="5400000" sy="-100000" algn="bl" rotWithShape="0"/>
                </a:effectLst>
              </a:rPr>
              <a:t>Light Quark Mesons</a:t>
            </a:r>
            <a:endParaRPr lang="en-US" sz="4800" dirty="0">
              <a:solidFill>
                <a:srgbClr val="FF0000"/>
              </a:solidFill>
              <a:effectLst>
                <a:reflection blurRad="6350" stA="50000" endA="300" endPos="50000" dist="29997" dir="5400000" sy="-100000" algn="bl" rotWithShape="0"/>
              </a:effectLst>
            </a:endParaRPr>
          </a:p>
        </p:txBody>
      </p:sp>
      <p:pic>
        <p:nvPicPr>
          <p:cNvPr id="3" name="Picture 2"/>
          <p:cNvPicPr>
            <a:picLocks noChangeAspect="1"/>
          </p:cNvPicPr>
          <p:nvPr/>
        </p:nvPicPr>
        <p:blipFill>
          <a:blip r:embed="rId3"/>
          <a:stretch>
            <a:fillRect/>
          </a:stretch>
        </p:blipFill>
        <p:spPr>
          <a:xfrm>
            <a:off x="5418539" y="1515168"/>
            <a:ext cx="3605877" cy="4400485"/>
          </a:xfrm>
          <a:prstGeom prst="rect">
            <a:avLst/>
          </a:prstGeom>
        </p:spPr>
      </p:pic>
      <p:sp>
        <p:nvSpPr>
          <p:cNvPr id="4" name="TextBox 3"/>
          <p:cNvSpPr txBox="1"/>
          <p:nvPr/>
        </p:nvSpPr>
        <p:spPr>
          <a:xfrm>
            <a:off x="318018" y="4120059"/>
            <a:ext cx="5100521" cy="2462213"/>
          </a:xfrm>
          <a:prstGeom prst="rect">
            <a:avLst/>
          </a:prstGeom>
          <a:noFill/>
        </p:spPr>
        <p:txBody>
          <a:bodyPr wrap="square" rtlCol="0">
            <a:spAutoFit/>
          </a:bodyPr>
          <a:lstStyle/>
          <a:p>
            <a:pPr marL="285750" indent="-285750">
              <a:buFont typeface="Arial"/>
              <a:buChar char="•"/>
            </a:pPr>
            <a:r>
              <a:rPr lang="en-US" sz="2000" dirty="0" smtClean="0">
                <a:latin typeface="Gill Sans"/>
                <a:cs typeface="Gill Sans"/>
              </a:rPr>
              <a:t>Great success in describing the lower mass states</a:t>
            </a:r>
          </a:p>
          <a:p>
            <a:pPr marL="285750" indent="-285750">
              <a:buFont typeface="Arial"/>
              <a:buChar char="•"/>
            </a:pPr>
            <a:r>
              <a:rPr lang="en-US" sz="2000" dirty="0" smtClean="0">
                <a:latin typeface="Gill Sans"/>
                <a:cs typeface="Gill Sans"/>
              </a:rPr>
              <a:t>A number of predicted states is not experimentally observed and assignments are uncertain:</a:t>
            </a:r>
          </a:p>
          <a:p>
            <a:pPr marL="895350" indent="-285750">
              <a:buFontTx/>
              <a:buChar char="-"/>
            </a:pPr>
            <a:r>
              <a:rPr lang="en-US" dirty="0">
                <a:latin typeface="Gill Sans"/>
                <a:cs typeface="Gill Sans"/>
              </a:rPr>
              <a:t>f</a:t>
            </a:r>
            <a:r>
              <a:rPr lang="en-US" dirty="0" smtClean="0">
                <a:latin typeface="Gill Sans"/>
                <a:cs typeface="Gill Sans"/>
              </a:rPr>
              <a:t>ailure of the model?</a:t>
            </a:r>
          </a:p>
          <a:p>
            <a:pPr marL="895350" indent="-285750">
              <a:buFontTx/>
              <a:buChar char="-"/>
            </a:pPr>
            <a:r>
              <a:rPr lang="en-US" dirty="0" smtClean="0">
                <a:latin typeface="Gill Sans"/>
                <a:cs typeface="Gill Sans"/>
              </a:rPr>
              <a:t>limitations in the experimental techniques?</a:t>
            </a:r>
          </a:p>
          <a:p>
            <a:pPr marL="895350" indent="-285750">
              <a:buFontTx/>
              <a:buChar char="-"/>
            </a:pPr>
            <a:r>
              <a:rPr lang="en-US" dirty="0" smtClean="0">
                <a:latin typeface="Gill Sans"/>
                <a:cs typeface="Gill Sans"/>
              </a:rPr>
              <a:t>…</a:t>
            </a:r>
            <a:endParaRPr lang="en-US" dirty="0">
              <a:latin typeface="Gill Sans"/>
              <a:cs typeface="Gill Sans"/>
            </a:endParaRPr>
          </a:p>
        </p:txBody>
      </p:sp>
      <p:sp>
        <p:nvSpPr>
          <p:cNvPr id="6" name="Rectangle 5"/>
          <p:cNvSpPr/>
          <p:nvPr/>
        </p:nvSpPr>
        <p:spPr>
          <a:xfrm>
            <a:off x="5681753" y="5684720"/>
            <a:ext cx="3258131" cy="738664"/>
          </a:xfrm>
          <a:prstGeom prst="rect">
            <a:avLst/>
          </a:prstGeom>
        </p:spPr>
        <p:txBody>
          <a:bodyPr wrap="square">
            <a:spAutoFit/>
          </a:bodyPr>
          <a:lstStyle/>
          <a:p>
            <a:r>
              <a:rPr lang="en-US" sz="1400" b="1" dirty="0">
                <a:latin typeface="Gill Sans"/>
                <a:cs typeface="Gill Sans"/>
              </a:rPr>
              <a:t>Yellow</a:t>
            </a:r>
            <a:r>
              <a:rPr lang="en-US" sz="1400" dirty="0">
                <a:latin typeface="Gill Sans"/>
                <a:cs typeface="Gill Sans"/>
              </a:rPr>
              <a:t>: </a:t>
            </a:r>
            <a:r>
              <a:rPr lang="en-US" sz="1400" dirty="0" smtClean="0">
                <a:latin typeface="Gill Sans"/>
                <a:cs typeface="Gill Sans"/>
              </a:rPr>
              <a:t>expected </a:t>
            </a:r>
            <a:r>
              <a:rPr lang="en-US" sz="1400" dirty="0">
                <a:latin typeface="Gill Sans"/>
                <a:cs typeface="Gill Sans"/>
              </a:rPr>
              <a:t>meson </a:t>
            </a:r>
            <a:r>
              <a:rPr lang="en-US" sz="1400" dirty="0" smtClean="0">
                <a:latin typeface="Gill Sans"/>
                <a:cs typeface="Gill Sans"/>
              </a:rPr>
              <a:t>states</a:t>
            </a:r>
            <a:endParaRPr lang="en-US" sz="1400" dirty="0">
              <a:latin typeface="Gill Sans"/>
              <a:cs typeface="Gill Sans"/>
            </a:endParaRPr>
          </a:p>
          <a:p>
            <a:r>
              <a:rPr lang="en-US" sz="1400" b="1" dirty="0">
                <a:latin typeface="Gill Sans"/>
                <a:cs typeface="Gill Sans"/>
              </a:rPr>
              <a:t>Black</a:t>
            </a:r>
            <a:r>
              <a:rPr lang="en-US" sz="1400" dirty="0">
                <a:latin typeface="Gill Sans"/>
                <a:cs typeface="Gill Sans"/>
              </a:rPr>
              <a:t>: established </a:t>
            </a:r>
            <a:r>
              <a:rPr lang="en-US" sz="1400" dirty="0" smtClean="0">
                <a:latin typeface="Gill Sans"/>
                <a:cs typeface="Gill Sans"/>
              </a:rPr>
              <a:t>states</a:t>
            </a:r>
            <a:endParaRPr lang="en-US" sz="1400" dirty="0">
              <a:latin typeface="Gill Sans"/>
              <a:cs typeface="Gill Sans"/>
            </a:endParaRPr>
          </a:p>
          <a:p>
            <a:r>
              <a:rPr lang="en-US" sz="1400" b="1" dirty="0">
                <a:latin typeface="Gill Sans"/>
                <a:cs typeface="Gill Sans"/>
              </a:rPr>
              <a:t>Green</a:t>
            </a:r>
            <a:r>
              <a:rPr lang="en-US" sz="1400" dirty="0">
                <a:latin typeface="Gill Sans"/>
                <a:cs typeface="Gill Sans"/>
              </a:rPr>
              <a:t>: tentative assignments</a:t>
            </a:r>
          </a:p>
        </p:txBody>
      </p:sp>
      <p:sp>
        <p:nvSpPr>
          <p:cNvPr id="7" name="TextBox 6"/>
          <p:cNvSpPr txBox="1"/>
          <p:nvPr/>
        </p:nvSpPr>
        <p:spPr>
          <a:xfrm>
            <a:off x="457200" y="1498673"/>
            <a:ext cx="4961339" cy="707886"/>
          </a:xfrm>
          <a:prstGeom prst="rect">
            <a:avLst/>
          </a:prstGeom>
          <a:noFill/>
        </p:spPr>
        <p:txBody>
          <a:bodyPr wrap="square" rtlCol="0">
            <a:spAutoFit/>
          </a:bodyPr>
          <a:lstStyle/>
          <a:p>
            <a:r>
              <a:rPr lang="en-US" sz="2000" dirty="0" smtClean="0">
                <a:latin typeface="Gill Sans"/>
                <a:cs typeface="Gill Sans"/>
              </a:rPr>
              <a:t>First indications on the meson spectrum are given by the Constituent </a:t>
            </a:r>
            <a:r>
              <a:rPr lang="en-US" sz="2000" dirty="0">
                <a:latin typeface="Gill Sans"/>
                <a:cs typeface="Gill Sans"/>
              </a:rPr>
              <a:t>Q</a:t>
            </a:r>
            <a:r>
              <a:rPr lang="en-US" sz="2000" dirty="0" smtClean="0">
                <a:latin typeface="Gill Sans"/>
                <a:cs typeface="Gill Sans"/>
              </a:rPr>
              <a:t>uark </a:t>
            </a:r>
            <a:r>
              <a:rPr lang="en-US" sz="2000" dirty="0">
                <a:latin typeface="Gill Sans"/>
                <a:cs typeface="Gill Sans"/>
              </a:rPr>
              <a:t>M</a:t>
            </a:r>
            <a:r>
              <a:rPr lang="en-US" sz="2000" dirty="0" smtClean="0">
                <a:latin typeface="Gill Sans"/>
                <a:cs typeface="Gill Sans"/>
              </a:rPr>
              <a:t>odel:</a:t>
            </a:r>
          </a:p>
        </p:txBody>
      </p:sp>
      <p:grpSp>
        <p:nvGrpSpPr>
          <p:cNvPr id="8" name="Group 108"/>
          <p:cNvGrpSpPr>
            <a:grpSpLocks/>
          </p:cNvGrpSpPr>
          <p:nvPr/>
        </p:nvGrpSpPr>
        <p:grpSpPr bwMode="auto">
          <a:xfrm>
            <a:off x="554568" y="2385636"/>
            <a:ext cx="1362075" cy="1090612"/>
            <a:chOff x="410" y="1429"/>
            <a:chExt cx="858" cy="687"/>
          </a:xfrm>
        </p:grpSpPr>
        <p:sp>
          <p:nvSpPr>
            <p:cNvPr id="9" name="Line 92"/>
            <p:cNvSpPr>
              <a:spLocks noChangeShapeType="1"/>
            </p:cNvSpPr>
            <p:nvPr/>
          </p:nvSpPr>
          <p:spPr bwMode="auto">
            <a:xfrm>
              <a:off x="733" y="1713"/>
              <a:ext cx="236" cy="133"/>
            </a:xfrm>
            <a:prstGeom prst="line">
              <a:avLst/>
            </a:prstGeom>
            <a:noFill/>
            <a:ln w="38100">
              <a:solidFill>
                <a:srgbClr val="80808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 name="Line 103"/>
            <p:cNvSpPr>
              <a:spLocks noChangeShapeType="1"/>
            </p:cNvSpPr>
            <p:nvPr/>
          </p:nvSpPr>
          <p:spPr bwMode="auto">
            <a:xfrm flipV="1">
              <a:off x="1045" y="1690"/>
              <a:ext cx="2" cy="326"/>
            </a:xfrm>
            <a:prstGeom prst="line">
              <a:avLst/>
            </a:prstGeom>
            <a:noFill/>
            <a:ln w="38100">
              <a:solidFill>
                <a:srgbClr val="8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nvGrpSpPr>
            <p:cNvPr id="11" name="Group 96"/>
            <p:cNvGrpSpPr>
              <a:grpSpLocks/>
            </p:cNvGrpSpPr>
            <p:nvPr/>
          </p:nvGrpSpPr>
          <p:grpSpPr bwMode="auto">
            <a:xfrm>
              <a:off x="971" y="1823"/>
              <a:ext cx="144" cy="144"/>
              <a:chOff x="2208" y="2064"/>
              <a:chExt cx="192" cy="192"/>
            </a:xfrm>
          </p:grpSpPr>
          <p:sp>
            <p:nvSpPr>
              <p:cNvPr id="19" name="Oval 97"/>
              <p:cNvSpPr>
                <a:spLocks noChangeArrowheads="1"/>
              </p:cNvSpPr>
              <p:nvPr/>
            </p:nvSpPr>
            <p:spPr bwMode="auto">
              <a:xfrm>
                <a:off x="2208" y="2064"/>
                <a:ext cx="192" cy="192"/>
              </a:xfrm>
              <a:prstGeom prst="ellipse">
                <a:avLst/>
              </a:prstGeom>
              <a:solidFill>
                <a:srgbClr val="E30917"/>
              </a:solidFill>
              <a:ln w="9525">
                <a:solidFill>
                  <a:srgbClr val="FF020B"/>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 name="Oval 98"/>
              <p:cNvSpPr>
                <a:spLocks noChangeArrowheads="1"/>
              </p:cNvSpPr>
              <p:nvPr/>
            </p:nvSpPr>
            <p:spPr bwMode="auto">
              <a:xfrm>
                <a:off x="2304" y="2112"/>
                <a:ext cx="48" cy="48"/>
              </a:xfrm>
              <a:prstGeom prst="ellipse">
                <a:avLst/>
              </a:prstGeom>
              <a:solidFill>
                <a:srgbClr val="FFFFFF">
                  <a:alpha val="50000"/>
                </a:srgbClr>
              </a:solidFill>
              <a:ln w="9525">
                <a:solidFill>
                  <a:srgbClr val="FFFF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sp>
          <p:nvSpPr>
            <p:cNvPr id="12" name="Line 104"/>
            <p:cNvSpPr>
              <a:spLocks noChangeShapeType="1"/>
            </p:cNvSpPr>
            <p:nvPr/>
          </p:nvSpPr>
          <p:spPr bwMode="auto">
            <a:xfrm flipV="1">
              <a:off x="663" y="1476"/>
              <a:ext cx="2" cy="326"/>
            </a:xfrm>
            <a:prstGeom prst="line">
              <a:avLst/>
            </a:prstGeom>
            <a:noFill/>
            <a:ln w="38100">
              <a:solidFill>
                <a:srgbClr val="8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nvGrpSpPr>
            <p:cNvPr id="13" name="Group 93"/>
            <p:cNvGrpSpPr>
              <a:grpSpLocks/>
            </p:cNvGrpSpPr>
            <p:nvPr/>
          </p:nvGrpSpPr>
          <p:grpSpPr bwMode="auto">
            <a:xfrm>
              <a:off x="587" y="1583"/>
              <a:ext cx="144" cy="144"/>
              <a:chOff x="1968" y="1440"/>
              <a:chExt cx="192" cy="192"/>
            </a:xfrm>
          </p:grpSpPr>
          <p:sp>
            <p:nvSpPr>
              <p:cNvPr id="17" name="Oval 94"/>
              <p:cNvSpPr>
                <a:spLocks noChangeArrowheads="1"/>
              </p:cNvSpPr>
              <p:nvPr/>
            </p:nvSpPr>
            <p:spPr bwMode="auto">
              <a:xfrm>
                <a:off x="1968" y="1440"/>
                <a:ext cx="192" cy="192"/>
              </a:xfrm>
              <a:prstGeom prst="ellipse">
                <a:avLst/>
              </a:prstGeom>
              <a:solidFill>
                <a:srgbClr val="214AFF"/>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 name="Oval 95"/>
              <p:cNvSpPr>
                <a:spLocks noChangeArrowheads="1"/>
              </p:cNvSpPr>
              <p:nvPr/>
            </p:nvSpPr>
            <p:spPr bwMode="auto">
              <a:xfrm>
                <a:off x="2064" y="1488"/>
                <a:ext cx="48" cy="48"/>
              </a:xfrm>
              <a:prstGeom prst="ellipse">
                <a:avLst/>
              </a:prstGeom>
              <a:solidFill>
                <a:srgbClr val="FFFFFF">
                  <a:alpha val="50000"/>
                </a:srgbClr>
              </a:solidFill>
              <a:ln w="9525">
                <a:solidFill>
                  <a:srgbClr val="FFFF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sp>
          <p:nvSpPr>
            <p:cNvPr id="14" name="Text Box 105"/>
            <p:cNvSpPr txBox="1">
              <a:spLocks noChangeArrowheads="1"/>
            </p:cNvSpPr>
            <p:nvPr/>
          </p:nvSpPr>
          <p:spPr bwMode="auto">
            <a:xfrm>
              <a:off x="410" y="1429"/>
              <a:ext cx="23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smtClean="0">
                  <a:ln>
                    <a:noFill/>
                  </a:ln>
                  <a:solidFill>
                    <a:sysClr val="windowText" lastClr="000000"/>
                  </a:solidFill>
                  <a:effectLst/>
                  <a:uLnTx/>
                  <a:uFillTx/>
                  <a:latin typeface="Comic Sans MS" charset="0"/>
                </a:rPr>
                <a:t>S</a:t>
              </a:r>
              <a:r>
                <a:rPr kumimoji="0" lang="en-US" sz="1400" b="1" i="0" u="none" strike="noStrike" kern="0" cap="none" spc="0" normalizeH="0" baseline="-25000" noProof="0" smtClean="0">
                  <a:ln>
                    <a:noFill/>
                  </a:ln>
                  <a:solidFill>
                    <a:sysClr val="windowText" lastClr="000000"/>
                  </a:solidFill>
                  <a:effectLst/>
                  <a:uLnTx/>
                  <a:uFillTx/>
                  <a:latin typeface="Comic Sans MS" charset="0"/>
                </a:rPr>
                <a:t>1</a:t>
              </a:r>
            </a:p>
          </p:txBody>
        </p:sp>
        <p:sp>
          <p:nvSpPr>
            <p:cNvPr id="15" name="Text Box 106"/>
            <p:cNvSpPr txBox="1">
              <a:spLocks noChangeArrowheads="1"/>
            </p:cNvSpPr>
            <p:nvPr/>
          </p:nvSpPr>
          <p:spPr bwMode="auto">
            <a:xfrm>
              <a:off x="1030" y="1924"/>
              <a:ext cx="23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smtClean="0">
                  <a:ln>
                    <a:noFill/>
                  </a:ln>
                  <a:solidFill>
                    <a:sysClr val="windowText" lastClr="000000"/>
                  </a:solidFill>
                  <a:effectLst/>
                  <a:uLnTx/>
                  <a:uFillTx/>
                  <a:latin typeface="Comic Sans MS" charset="0"/>
                </a:rPr>
                <a:t>S</a:t>
              </a:r>
              <a:r>
                <a:rPr kumimoji="0" lang="en-US" sz="1400" b="1" i="0" u="none" strike="noStrike" kern="0" cap="none" spc="0" normalizeH="0" baseline="-25000" noProof="0" smtClean="0">
                  <a:ln>
                    <a:noFill/>
                  </a:ln>
                  <a:solidFill>
                    <a:sysClr val="windowText" lastClr="000000"/>
                  </a:solidFill>
                  <a:effectLst/>
                  <a:uLnTx/>
                  <a:uFillTx/>
                  <a:latin typeface="Comic Sans MS" charset="0"/>
                </a:rPr>
                <a:t>2</a:t>
              </a:r>
            </a:p>
          </p:txBody>
        </p:sp>
        <p:sp>
          <p:nvSpPr>
            <p:cNvPr id="16" name="Text Box 107"/>
            <p:cNvSpPr txBox="1">
              <a:spLocks noChangeArrowheads="1"/>
            </p:cNvSpPr>
            <p:nvPr/>
          </p:nvSpPr>
          <p:spPr bwMode="auto">
            <a:xfrm>
              <a:off x="782" y="1584"/>
              <a:ext cx="17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smtClean="0">
                  <a:ln>
                    <a:noFill/>
                  </a:ln>
                  <a:solidFill>
                    <a:sysClr val="windowText" lastClr="000000"/>
                  </a:solidFill>
                  <a:effectLst/>
                  <a:uLnTx/>
                  <a:uFillTx/>
                  <a:latin typeface="Comic Sans MS" charset="0"/>
                </a:rPr>
                <a:t>L</a:t>
              </a:r>
              <a:endParaRPr kumimoji="0" lang="en-US" sz="1400" b="1" i="0" u="none" strike="noStrike" kern="0" cap="none" spc="0" normalizeH="0" baseline="-25000" noProof="0" smtClean="0">
                <a:ln>
                  <a:noFill/>
                </a:ln>
                <a:solidFill>
                  <a:sysClr val="windowText" lastClr="000000"/>
                </a:solidFill>
                <a:effectLst/>
                <a:uLnTx/>
                <a:uFillTx/>
                <a:latin typeface="Comic Sans MS" charset="0"/>
              </a:endParaRPr>
            </a:p>
          </p:txBody>
        </p:sp>
      </p:grpSp>
      <p:sp>
        <p:nvSpPr>
          <p:cNvPr id="21" name="TextBox 20"/>
          <p:cNvSpPr txBox="1"/>
          <p:nvPr/>
        </p:nvSpPr>
        <p:spPr>
          <a:xfrm>
            <a:off x="2302933" y="2274847"/>
            <a:ext cx="3115606" cy="1815882"/>
          </a:xfrm>
          <a:prstGeom prst="rect">
            <a:avLst/>
          </a:prstGeom>
          <a:noFill/>
        </p:spPr>
        <p:txBody>
          <a:bodyPr wrap="square" rtlCol="0">
            <a:spAutoFit/>
          </a:bodyPr>
          <a:lstStyle/>
          <a:p>
            <a:pPr marL="182563" indent="-182563">
              <a:buFont typeface="Arial"/>
              <a:buChar char="•"/>
            </a:pPr>
            <a:r>
              <a:rPr lang="en-US" sz="1600" dirty="0" smtClean="0">
                <a:latin typeface="Gill Sans"/>
                <a:cs typeface="Gill Sans"/>
              </a:rPr>
              <a:t>Quark-antiquark pairs with total spin S=0,1 and orbital angular momentum L</a:t>
            </a:r>
          </a:p>
          <a:p>
            <a:pPr marL="182563" indent="-182563">
              <a:buFont typeface="Arial"/>
              <a:buChar char="•"/>
            </a:pPr>
            <a:r>
              <a:rPr lang="en-US" sz="1600" dirty="0" smtClean="0">
                <a:latin typeface="Gill Sans"/>
                <a:cs typeface="Gill Sans"/>
              </a:rPr>
              <a:t>SU(3) flavor symmetry</a:t>
            </a:r>
          </a:p>
          <a:p>
            <a:pPr marL="182563" indent="-182563">
              <a:buFont typeface="Arial"/>
              <a:buChar char="•"/>
            </a:pPr>
            <a:r>
              <a:rPr lang="en-US" sz="1600" dirty="0" smtClean="0">
                <a:latin typeface="Gill Sans"/>
                <a:cs typeface="Gill Sans"/>
              </a:rPr>
              <a:t>A nonet of states with the same quantum numbers, J</a:t>
            </a:r>
            <a:r>
              <a:rPr lang="en-US" sz="1600" baseline="30000" dirty="0" smtClean="0">
                <a:latin typeface="Gill Sans"/>
                <a:cs typeface="Gill Sans"/>
              </a:rPr>
              <a:t>PC</a:t>
            </a:r>
            <a:r>
              <a:rPr lang="en-US" sz="1600" dirty="0">
                <a:latin typeface="Gill Sans"/>
                <a:cs typeface="Gill Sans"/>
              </a:rPr>
              <a:t>,</a:t>
            </a:r>
            <a:r>
              <a:rPr lang="en-US" sz="1600" dirty="0" smtClean="0">
                <a:latin typeface="Gill Sans"/>
                <a:cs typeface="Gill Sans"/>
              </a:rPr>
              <a:t> for each value of L and S</a:t>
            </a:r>
            <a:endParaRPr lang="en-US" sz="1600" dirty="0">
              <a:latin typeface="Gill Sans"/>
              <a:cs typeface="Gill Sans"/>
            </a:endParaRPr>
          </a:p>
        </p:txBody>
      </p:sp>
    </p:spTree>
    <p:extLst>
      <p:ext uri="{BB962C8B-B14F-4D97-AF65-F5344CB8AC3E}">
        <p14:creationId xmlns:p14="http://schemas.microsoft.com/office/powerpoint/2010/main" val="22703520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Box 4"/>
          <p:cNvSpPr txBox="1">
            <a:spLocks noChangeArrowheads="1"/>
          </p:cNvSpPr>
          <p:nvPr/>
        </p:nvSpPr>
        <p:spPr bwMode="auto">
          <a:xfrm>
            <a:off x="535709" y="2811471"/>
            <a:ext cx="6490841" cy="3385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263525" indent="-263525">
              <a:buFont typeface="Arial"/>
              <a:buChar char="•"/>
            </a:pPr>
            <a:r>
              <a:rPr lang="en-US" sz="1600" dirty="0" smtClean="0">
                <a:solidFill>
                  <a:srgbClr val="000000"/>
                </a:solidFill>
                <a:latin typeface="Gill Sans"/>
                <a:cs typeface="Gill Sans"/>
              </a:rPr>
              <a:t>Several phenomenological models predict the existence of such states and give indications of masses and decays</a:t>
            </a:r>
          </a:p>
          <a:p>
            <a:pPr marL="263525" indent="-263525">
              <a:buFont typeface="Arial"/>
              <a:buChar char="•"/>
            </a:pPr>
            <a:r>
              <a:rPr lang="en-US" sz="1600" dirty="0" smtClean="0">
                <a:solidFill>
                  <a:srgbClr val="000000"/>
                </a:solidFill>
                <a:latin typeface="Gill Sans"/>
                <a:cs typeface="Gill Sans"/>
              </a:rPr>
              <a:t>Supporting evidence is provided by Lattice QCD calculations</a:t>
            </a:r>
          </a:p>
          <a:p>
            <a:pPr marL="263525" indent="-263525">
              <a:buFont typeface="Arial"/>
              <a:buChar char="•"/>
            </a:pPr>
            <a:r>
              <a:rPr lang="en-US" sz="1600" dirty="0" smtClean="0">
                <a:solidFill>
                  <a:srgbClr val="000000"/>
                </a:solidFill>
                <a:latin typeface="Gill Sans"/>
                <a:cs typeface="Gill Sans"/>
              </a:rPr>
              <a:t>Experimental evidence has been searched in many laboratories</a:t>
            </a:r>
          </a:p>
          <a:p>
            <a:pPr marL="742950" lvl="1" indent="-285750">
              <a:buFont typeface="Lucida Grande"/>
              <a:buChar char="-"/>
            </a:pPr>
            <a:r>
              <a:rPr lang="en-US" sz="1600" dirty="0">
                <a:solidFill>
                  <a:srgbClr val="000000"/>
                </a:solidFill>
                <a:latin typeface="Gill Sans"/>
                <a:cs typeface="Gill Sans"/>
              </a:rPr>
              <a:t>X(3872</a:t>
            </a:r>
            <a:r>
              <a:rPr lang="en-US" sz="1600" dirty="0" smtClean="0">
                <a:solidFill>
                  <a:srgbClr val="000000"/>
                </a:solidFill>
                <a:latin typeface="Gill Sans"/>
                <a:cs typeface="Gill Sans"/>
              </a:rPr>
              <a:t>) observed at B-factories interpreted as </a:t>
            </a:r>
            <a:r>
              <a:rPr lang="en-US" sz="1600" dirty="0" err="1" smtClean="0">
                <a:solidFill>
                  <a:srgbClr val="000000"/>
                </a:solidFill>
                <a:latin typeface="Gill Sans"/>
                <a:cs typeface="Gill Sans"/>
              </a:rPr>
              <a:t>tetraquark</a:t>
            </a:r>
            <a:endParaRPr lang="en-US" sz="1600" dirty="0" smtClean="0">
              <a:solidFill>
                <a:srgbClr val="000000"/>
              </a:solidFill>
              <a:latin typeface="Gill Sans"/>
              <a:cs typeface="Gill Sans"/>
            </a:endParaRPr>
          </a:p>
          <a:p>
            <a:pPr marL="742950" lvl="1" indent="-285750">
              <a:buFont typeface="Lucida Grande"/>
              <a:buChar char="-"/>
            </a:pPr>
            <a:r>
              <a:rPr lang="en-US" sz="1600" dirty="0" smtClean="0">
                <a:solidFill>
                  <a:srgbClr val="000000"/>
                </a:solidFill>
                <a:latin typeface="Gill Sans"/>
                <a:cs typeface="Gill Sans"/>
              </a:rPr>
              <a:t>Indication of hybrids below 2 </a:t>
            </a:r>
            <a:r>
              <a:rPr lang="en-US" sz="1600" dirty="0" err="1" smtClean="0">
                <a:solidFill>
                  <a:srgbClr val="000000"/>
                </a:solidFill>
                <a:latin typeface="Gill Sans"/>
                <a:cs typeface="Gill Sans"/>
              </a:rPr>
              <a:t>GeV</a:t>
            </a:r>
            <a:r>
              <a:rPr lang="en-US" sz="1600" dirty="0" smtClean="0">
                <a:solidFill>
                  <a:srgbClr val="000000"/>
                </a:solidFill>
                <a:latin typeface="Gill Sans"/>
                <a:cs typeface="Gill Sans"/>
              </a:rPr>
              <a:t> reported by several experiments</a:t>
            </a:r>
          </a:p>
          <a:p>
            <a:pPr marL="742950" lvl="1" indent="-285750">
              <a:buFont typeface="Lucida Grande"/>
              <a:buChar char="-"/>
            </a:pPr>
            <a:r>
              <a:rPr lang="en-US" sz="1600" dirty="0" smtClean="0">
                <a:solidFill>
                  <a:srgbClr val="000000"/>
                </a:solidFill>
                <a:latin typeface="Gill Sans"/>
                <a:cs typeface="Gill Sans"/>
              </a:rPr>
              <a:t>…</a:t>
            </a:r>
          </a:p>
          <a:p>
            <a:pPr lvl="1"/>
            <a:endParaRPr lang="en-US" sz="1600" dirty="0" smtClean="0">
              <a:solidFill>
                <a:srgbClr val="000000"/>
              </a:solidFill>
              <a:latin typeface="Gill Sans"/>
              <a:cs typeface="Gill Sans"/>
            </a:endParaRPr>
          </a:p>
          <a:p>
            <a:pPr marL="263525" indent="-263525">
              <a:buFont typeface="Arial"/>
              <a:buChar char="•"/>
            </a:pPr>
            <a:r>
              <a:rPr lang="en-US" dirty="0" smtClean="0">
                <a:latin typeface="Gill Sans"/>
                <a:cs typeface="Gill Sans"/>
              </a:rPr>
              <a:t>If unambiguously confirmed, these state would provide the mean to further investigates aspects of QCD as confinement and gluonic excitations</a:t>
            </a:r>
            <a:endParaRPr lang="en-US" dirty="0" smtClean="0">
              <a:solidFill>
                <a:srgbClr val="000000"/>
              </a:solidFill>
              <a:latin typeface="Gill Sans"/>
              <a:cs typeface="Gill Sans"/>
            </a:endParaRPr>
          </a:p>
          <a:p>
            <a:pPr marL="800100" lvl="1" indent="-342900">
              <a:buFont typeface="Arial"/>
              <a:buChar char="•"/>
            </a:pPr>
            <a:endParaRPr lang="en-US" sz="1600" dirty="0">
              <a:solidFill>
                <a:srgbClr val="000000"/>
              </a:solidFill>
              <a:latin typeface="Gill Sans"/>
              <a:cs typeface="Gill Sans"/>
            </a:endParaRPr>
          </a:p>
        </p:txBody>
      </p:sp>
      <p:sp>
        <p:nvSpPr>
          <p:cNvPr id="2" name="Title 1"/>
          <p:cNvSpPr>
            <a:spLocks noGrp="1"/>
          </p:cNvSpPr>
          <p:nvPr>
            <p:ph type="title"/>
          </p:nvPr>
        </p:nvSpPr>
        <p:spPr>
          <a:xfrm>
            <a:off x="216838" y="289937"/>
            <a:ext cx="8596096" cy="887079"/>
          </a:xfrm>
        </p:spPr>
        <p:txBody>
          <a:bodyPr>
            <a:noAutofit/>
          </a:bodyPr>
          <a:lstStyle/>
          <a:p>
            <a:pPr algn="r"/>
            <a:r>
              <a:rPr lang="en-US" sz="4000" dirty="0" smtClean="0">
                <a:solidFill>
                  <a:srgbClr val="FF0000"/>
                </a:solidFill>
                <a:effectLst>
                  <a:reflection blurRad="6350" stA="50000" endA="300" endPos="50000" dist="29997" dir="5400000" sy="-100000" algn="bl" rotWithShape="0"/>
                </a:effectLst>
              </a:rPr>
              <a:t>Beyond the quark model…Exotics</a:t>
            </a:r>
            <a:endParaRPr lang="en-US" sz="4000" dirty="0">
              <a:solidFill>
                <a:srgbClr val="FF0000"/>
              </a:solidFill>
              <a:effectLst>
                <a:reflection blurRad="6350" stA="50000" endA="300" endPos="50000" dist="29997" dir="5400000" sy="-100000" algn="bl" rotWithShape="0"/>
              </a:effectLst>
            </a:endParaRPr>
          </a:p>
        </p:txBody>
      </p:sp>
      <p:sp>
        <p:nvSpPr>
          <p:cNvPr id="3" name="Text Box 4"/>
          <p:cNvSpPr txBox="1">
            <a:spLocks noChangeArrowheads="1"/>
          </p:cNvSpPr>
          <p:nvPr/>
        </p:nvSpPr>
        <p:spPr bwMode="auto">
          <a:xfrm>
            <a:off x="489377" y="1502421"/>
            <a:ext cx="827722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000" dirty="0" smtClean="0">
                <a:solidFill>
                  <a:srgbClr val="000000"/>
                </a:solidFill>
                <a:latin typeface="Gill Sans"/>
                <a:cs typeface="Gill Sans"/>
              </a:rPr>
              <a:t>QCD tells us that bound states have to be color neutral but does not prohibit the existence of state with unconventional quark-gluon configurations as </a:t>
            </a:r>
            <a:r>
              <a:rPr lang="en-US" sz="2000" dirty="0" err="1" smtClean="0">
                <a:solidFill>
                  <a:srgbClr val="000000"/>
                </a:solidFill>
                <a:latin typeface="Gill Sans"/>
                <a:cs typeface="Gill Sans"/>
              </a:rPr>
              <a:t>tetraquarks</a:t>
            </a:r>
            <a:r>
              <a:rPr lang="en-US" sz="2000" dirty="0" smtClean="0">
                <a:solidFill>
                  <a:srgbClr val="000000"/>
                </a:solidFill>
                <a:latin typeface="Gill Sans"/>
                <a:cs typeface="Gill Sans"/>
              </a:rPr>
              <a:t>, glueballs or hybrids</a:t>
            </a:r>
          </a:p>
        </p:txBody>
      </p:sp>
      <p:grpSp>
        <p:nvGrpSpPr>
          <p:cNvPr id="11" name="Group 10"/>
          <p:cNvGrpSpPr/>
          <p:nvPr/>
        </p:nvGrpSpPr>
        <p:grpSpPr>
          <a:xfrm>
            <a:off x="7262073" y="2244864"/>
            <a:ext cx="1143867" cy="3956984"/>
            <a:chOff x="7262073" y="2244864"/>
            <a:chExt cx="1143867" cy="3956984"/>
          </a:xfrm>
        </p:grpSpPr>
        <p:sp>
          <p:nvSpPr>
            <p:cNvPr id="26" name="Text Box 30"/>
            <p:cNvSpPr txBox="1">
              <a:spLocks noChangeArrowheads="1"/>
            </p:cNvSpPr>
            <p:nvPr/>
          </p:nvSpPr>
          <p:spPr bwMode="auto">
            <a:xfrm>
              <a:off x="7485286" y="4889834"/>
              <a:ext cx="697441" cy="2751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eaLnBrk="0" hangingPunct="0"/>
              <a:r>
                <a:rPr lang="en-US" sz="1600" i="1" dirty="0" smtClean="0">
                  <a:latin typeface="Gill Sans"/>
                  <a:cs typeface="Gill Sans"/>
                </a:rPr>
                <a:t>glueball</a:t>
              </a:r>
              <a:endParaRPr lang="en-US" sz="1600" i="1" dirty="0">
                <a:latin typeface="Gill Sans"/>
                <a:cs typeface="Gill Sans"/>
              </a:endParaRPr>
            </a:p>
          </p:txBody>
        </p:sp>
        <p:sp>
          <p:nvSpPr>
            <p:cNvPr id="27" name="Text Box 30"/>
            <p:cNvSpPr txBox="1">
              <a:spLocks noChangeArrowheads="1"/>
            </p:cNvSpPr>
            <p:nvPr/>
          </p:nvSpPr>
          <p:spPr bwMode="auto">
            <a:xfrm>
              <a:off x="7262073" y="2752632"/>
              <a:ext cx="1143867" cy="2751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eaLnBrk="0" hangingPunct="0"/>
              <a:r>
                <a:rPr lang="en-US" sz="1600" i="1" dirty="0">
                  <a:latin typeface="Gill Sans"/>
                  <a:cs typeface="Gill Sans"/>
                </a:rPr>
                <a:t>r</a:t>
              </a:r>
              <a:r>
                <a:rPr lang="en-US" sz="1600" i="1" dirty="0" smtClean="0">
                  <a:latin typeface="Gill Sans"/>
                  <a:cs typeface="Gill Sans"/>
                </a:rPr>
                <a:t>egular meson</a:t>
              </a:r>
              <a:endParaRPr lang="en-US" sz="1600" i="1" dirty="0">
                <a:latin typeface="Gill Sans"/>
                <a:cs typeface="Gill Sans"/>
              </a:endParaRPr>
            </a:p>
          </p:txBody>
        </p:sp>
        <p:sp>
          <p:nvSpPr>
            <p:cNvPr id="29" name="Text Box 30"/>
            <p:cNvSpPr txBox="1">
              <a:spLocks noChangeArrowheads="1"/>
            </p:cNvSpPr>
            <p:nvPr/>
          </p:nvSpPr>
          <p:spPr bwMode="auto">
            <a:xfrm>
              <a:off x="7534229" y="5926722"/>
              <a:ext cx="599555" cy="2751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eaLnBrk="0" hangingPunct="0"/>
              <a:r>
                <a:rPr lang="en-US" sz="1600" i="1" dirty="0" smtClean="0">
                  <a:latin typeface="Gill Sans"/>
                  <a:cs typeface="Gill Sans"/>
                </a:rPr>
                <a:t>hybrid</a:t>
              </a:r>
              <a:endParaRPr lang="en-US" sz="1600" i="1" dirty="0">
                <a:latin typeface="Gill Sans"/>
                <a:cs typeface="Gill Sans"/>
              </a:endParaRPr>
            </a:p>
          </p:txBody>
        </p:sp>
        <p:grpSp>
          <p:nvGrpSpPr>
            <p:cNvPr id="56" name="Group 55"/>
            <p:cNvGrpSpPr/>
            <p:nvPr/>
          </p:nvGrpSpPr>
          <p:grpSpPr>
            <a:xfrm>
              <a:off x="7305708" y="5417547"/>
              <a:ext cx="1030399" cy="574111"/>
              <a:chOff x="6791444" y="5125964"/>
              <a:chExt cx="1690196" cy="899447"/>
            </a:xfrm>
          </p:grpSpPr>
          <p:pic>
            <p:nvPicPr>
              <p:cNvPr id="46" name="Picture 45"/>
              <p:cNvPicPr>
                <a:picLocks noChangeAspect="1"/>
              </p:cNvPicPr>
              <p:nvPr/>
            </p:nvPicPr>
            <p:blipFill>
              <a:blip r:embed="rId3"/>
              <a:stretch>
                <a:fillRect/>
              </a:stretch>
            </p:blipFill>
            <p:spPr>
              <a:xfrm>
                <a:off x="6910595" y="5252253"/>
                <a:ext cx="1481658" cy="630763"/>
              </a:xfrm>
              <a:prstGeom prst="rect">
                <a:avLst/>
              </a:prstGeom>
            </p:spPr>
          </p:pic>
          <p:sp>
            <p:nvSpPr>
              <p:cNvPr id="48" name="Freeform 27"/>
              <p:cNvSpPr>
                <a:spLocks noChangeArrowheads="1"/>
              </p:cNvSpPr>
              <p:nvPr/>
            </p:nvSpPr>
            <p:spPr bwMode="auto">
              <a:xfrm rot="1942846">
                <a:off x="7454120" y="5305896"/>
                <a:ext cx="380575" cy="244778"/>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400">
                  <a:solidFill>
                    <a:srgbClr val="0000FF"/>
                  </a:solidFill>
                </a:endParaRPr>
              </a:p>
            </p:txBody>
          </p:sp>
          <p:sp>
            <p:nvSpPr>
              <p:cNvPr id="49" name="Freeform 27"/>
              <p:cNvSpPr>
                <a:spLocks noChangeArrowheads="1"/>
              </p:cNvSpPr>
              <p:nvPr/>
            </p:nvSpPr>
            <p:spPr bwMode="auto">
              <a:xfrm rot="1829918">
                <a:off x="7496584" y="5327018"/>
                <a:ext cx="380575" cy="244778"/>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400">
                  <a:solidFill>
                    <a:srgbClr val="0000FF"/>
                  </a:solidFill>
                </a:endParaRPr>
              </a:p>
            </p:txBody>
          </p:sp>
          <p:sp>
            <p:nvSpPr>
              <p:cNvPr id="50" name="Freeform 27"/>
              <p:cNvSpPr>
                <a:spLocks noChangeArrowheads="1"/>
              </p:cNvSpPr>
              <p:nvPr/>
            </p:nvSpPr>
            <p:spPr bwMode="auto">
              <a:xfrm rot="1829918">
                <a:off x="7516306" y="5593160"/>
                <a:ext cx="380575" cy="244778"/>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400">
                  <a:solidFill>
                    <a:srgbClr val="0000FF"/>
                  </a:solidFill>
                </a:endParaRPr>
              </a:p>
            </p:txBody>
          </p:sp>
          <p:sp>
            <p:nvSpPr>
              <p:cNvPr id="51" name="Freeform 27"/>
              <p:cNvSpPr>
                <a:spLocks noChangeArrowheads="1"/>
              </p:cNvSpPr>
              <p:nvPr/>
            </p:nvSpPr>
            <p:spPr bwMode="auto">
              <a:xfrm rot="1942846">
                <a:off x="7473842" y="5572038"/>
                <a:ext cx="380575" cy="244778"/>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400">
                  <a:solidFill>
                    <a:srgbClr val="0000FF"/>
                  </a:solidFill>
                </a:endParaRPr>
              </a:p>
            </p:txBody>
          </p:sp>
          <p:sp>
            <p:nvSpPr>
              <p:cNvPr id="53" name="Oval 29"/>
              <p:cNvSpPr>
                <a:spLocks noChangeArrowheads="1"/>
              </p:cNvSpPr>
              <p:nvPr/>
            </p:nvSpPr>
            <p:spPr bwMode="auto">
              <a:xfrm>
                <a:off x="6791444" y="5125964"/>
                <a:ext cx="1690196" cy="899447"/>
              </a:xfrm>
              <a:prstGeom prst="ellipse">
                <a:avLst/>
              </a:prstGeom>
              <a:noFill/>
              <a:ln w="1587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400">
                  <a:solidFill>
                    <a:srgbClr val="0000FF"/>
                  </a:solidFill>
                </a:endParaRPr>
              </a:p>
            </p:txBody>
          </p:sp>
        </p:grpSp>
        <p:grpSp>
          <p:nvGrpSpPr>
            <p:cNvPr id="57" name="Group 56"/>
            <p:cNvGrpSpPr/>
            <p:nvPr/>
          </p:nvGrpSpPr>
          <p:grpSpPr>
            <a:xfrm>
              <a:off x="7299828" y="4354694"/>
              <a:ext cx="1030399" cy="582050"/>
              <a:chOff x="6791444" y="3468784"/>
              <a:chExt cx="1690196" cy="911884"/>
            </a:xfrm>
          </p:grpSpPr>
          <p:sp>
            <p:nvSpPr>
              <p:cNvPr id="34" name="Freeform 26"/>
              <p:cNvSpPr>
                <a:spLocks noChangeArrowheads="1"/>
              </p:cNvSpPr>
              <p:nvPr/>
            </p:nvSpPr>
            <p:spPr bwMode="auto">
              <a:xfrm rot="13259996">
                <a:off x="7387336" y="3863143"/>
                <a:ext cx="511175" cy="517525"/>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rgbClr val="FF07F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400">
                  <a:solidFill>
                    <a:srgbClr val="0000FF"/>
                  </a:solidFill>
                </a:endParaRPr>
              </a:p>
            </p:txBody>
          </p:sp>
          <p:sp>
            <p:nvSpPr>
              <p:cNvPr id="35" name="Freeform 26"/>
              <p:cNvSpPr>
                <a:spLocks noChangeArrowheads="1"/>
              </p:cNvSpPr>
              <p:nvPr/>
            </p:nvSpPr>
            <p:spPr bwMode="auto">
              <a:xfrm rot="13259996">
                <a:off x="7356476" y="3838339"/>
                <a:ext cx="511175" cy="517525"/>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400">
                  <a:solidFill>
                    <a:srgbClr val="0000FF"/>
                  </a:solidFill>
                </a:endParaRPr>
              </a:p>
            </p:txBody>
          </p:sp>
          <p:sp>
            <p:nvSpPr>
              <p:cNvPr id="36" name="Freeform 27"/>
              <p:cNvSpPr>
                <a:spLocks noChangeArrowheads="1"/>
              </p:cNvSpPr>
              <p:nvPr/>
            </p:nvSpPr>
            <p:spPr bwMode="auto">
              <a:xfrm rot="5594254">
                <a:off x="7537451" y="3562114"/>
                <a:ext cx="511175" cy="517525"/>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400">
                  <a:solidFill>
                    <a:srgbClr val="0000FF"/>
                  </a:solidFill>
                </a:endParaRPr>
              </a:p>
            </p:txBody>
          </p:sp>
          <p:sp>
            <p:nvSpPr>
              <p:cNvPr id="37" name="Freeform 28"/>
              <p:cNvSpPr>
                <a:spLocks noChangeArrowheads="1"/>
              </p:cNvSpPr>
              <p:nvPr/>
            </p:nvSpPr>
            <p:spPr bwMode="auto">
              <a:xfrm rot="21201185">
                <a:off x="7127876" y="3571639"/>
                <a:ext cx="511175" cy="517525"/>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400">
                  <a:solidFill>
                    <a:srgbClr val="0000FF"/>
                  </a:solidFill>
                </a:endParaRPr>
              </a:p>
            </p:txBody>
          </p:sp>
          <p:sp>
            <p:nvSpPr>
              <p:cNvPr id="39" name="Freeform 28"/>
              <p:cNvSpPr>
                <a:spLocks noChangeArrowheads="1"/>
              </p:cNvSpPr>
              <p:nvPr/>
            </p:nvSpPr>
            <p:spPr bwMode="auto">
              <a:xfrm rot="21201185">
                <a:off x="7091744" y="3578519"/>
                <a:ext cx="511175" cy="517525"/>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rgbClr val="09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400">
                  <a:solidFill>
                    <a:srgbClr val="0000FF"/>
                  </a:solidFill>
                </a:endParaRPr>
              </a:p>
            </p:txBody>
          </p:sp>
          <p:sp>
            <p:nvSpPr>
              <p:cNvPr id="40" name="Freeform 27"/>
              <p:cNvSpPr>
                <a:spLocks noChangeArrowheads="1"/>
              </p:cNvSpPr>
              <p:nvPr/>
            </p:nvSpPr>
            <p:spPr bwMode="auto">
              <a:xfrm rot="5594254">
                <a:off x="7574388" y="3568690"/>
                <a:ext cx="511175" cy="517525"/>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400">
                  <a:solidFill>
                    <a:srgbClr val="0000FF"/>
                  </a:solidFill>
                </a:endParaRPr>
              </a:p>
            </p:txBody>
          </p:sp>
          <p:sp>
            <p:nvSpPr>
              <p:cNvPr id="54" name="Oval 29"/>
              <p:cNvSpPr>
                <a:spLocks noChangeArrowheads="1"/>
              </p:cNvSpPr>
              <p:nvPr/>
            </p:nvSpPr>
            <p:spPr bwMode="auto">
              <a:xfrm>
                <a:off x="6791444" y="3468784"/>
                <a:ext cx="1690196" cy="899447"/>
              </a:xfrm>
              <a:prstGeom prst="ellipse">
                <a:avLst/>
              </a:prstGeom>
              <a:noFill/>
              <a:ln w="1587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400">
                  <a:solidFill>
                    <a:srgbClr val="0000FF"/>
                  </a:solidFill>
                </a:endParaRPr>
              </a:p>
            </p:txBody>
          </p:sp>
        </p:grpSp>
        <p:grpSp>
          <p:nvGrpSpPr>
            <p:cNvPr id="58" name="Group 57"/>
            <p:cNvGrpSpPr/>
            <p:nvPr/>
          </p:nvGrpSpPr>
          <p:grpSpPr>
            <a:xfrm>
              <a:off x="7286108" y="2244864"/>
              <a:ext cx="1030399" cy="574111"/>
              <a:chOff x="6791444" y="1968048"/>
              <a:chExt cx="1690196" cy="899447"/>
            </a:xfrm>
          </p:grpSpPr>
          <p:pic>
            <p:nvPicPr>
              <p:cNvPr id="31" name="Picture 30"/>
              <p:cNvPicPr>
                <a:picLocks noChangeAspect="1"/>
              </p:cNvPicPr>
              <p:nvPr/>
            </p:nvPicPr>
            <p:blipFill>
              <a:blip r:embed="rId4"/>
              <a:stretch>
                <a:fillRect/>
              </a:stretch>
            </p:blipFill>
            <p:spPr>
              <a:xfrm>
                <a:off x="7020927" y="2026125"/>
                <a:ext cx="1270103" cy="785367"/>
              </a:xfrm>
              <a:prstGeom prst="rect">
                <a:avLst/>
              </a:prstGeom>
            </p:spPr>
          </p:pic>
          <p:sp>
            <p:nvSpPr>
              <p:cNvPr id="55" name="Oval 29"/>
              <p:cNvSpPr>
                <a:spLocks noChangeArrowheads="1"/>
              </p:cNvSpPr>
              <p:nvPr/>
            </p:nvSpPr>
            <p:spPr bwMode="auto">
              <a:xfrm>
                <a:off x="6791444" y="1968048"/>
                <a:ext cx="1690196" cy="899447"/>
              </a:xfrm>
              <a:prstGeom prst="ellipse">
                <a:avLst/>
              </a:prstGeom>
              <a:noFill/>
              <a:ln w="1587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400">
                  <a:solidFill>
                    <a:srgbClr val="0000FF"/>
                  </a:solidFill>
                </a:endParaRPr>
              </a:p>
            </p:txBody>
          </p:sp>
        </p:grpSp>
        <p:grpSp>
          <p:nvGrpSpPr>
            <p:cNvPr id="10" name="Group 9"/>
            <p:cNvGrpSpPr/>
            <p:nvPr/>
          </p:nvGrpSpPr>
          <p:grpSpPr>
            <a:xfrm>
              <a:off x="7310452" y="3299779"/>
              <a:ext cx="1030399" cy="574111"/>
              <a:chOff x="7226947" y="3553070"/>
              <a:chExt cx="1030399" cy="574111"/>
            </a:xfrm>
          </p:grpSpPr>
          <p:pic>
            <p:nvPicPr>
              <p:cNvPr id="42" name="Picture 41"/>
              <p:cNvPicPr>
                <a:picLocks noChangeAspect="1"/>
              </p:cNvPicPr>
              <p:nvPr/>
            </p:nvPicPr>
            <p:blipFill>
              <a:blip r:embed="rId4"/>
              <a:stretch>
                <a:fillRect/>
              </a:stretch>
            </p:blipFill>
            <p:spPr>
              <a:xfrm rot="19697068">
                <a:off x="7277450" y="3635998"/>
                <a:ext cx="513168" cy="332234"/>
              </a:xfrm>
              <a:prstGeom prst="rect">
                <a:avLst/>
              </a:prstGeom>
            </p:spPr>
          </p:pic>
          <p:pic>
            <p:nvPicPr>
              <p:cNvPr id="9" name="Picture 8" descr="meson_g.jpg"/>
              <p:cNvPicPr>
                <a:picLocks noChangeAspect="1"/>
              </p:cNvPicPr>
              <p:nvPr/>
            </p:nvPicPr>
            <p:blipFill rotWithShape="1">
              <a:blip r:embed="rId5">
                <a:extLst>
                  <a:ext uri="{28A0092B-C50C-407E-A947-70E740481C1C}">
                    <a14:useLocalDpi xmlns:a14="http://schemas.microsoft.com/office/drawing/2010/main" val="0"/>
                  </a:ext>
                </a:extLst>
              </a:blip>
              <a:srcRect l="20744" t="20268" r="15945" b="23085"/>
              <a:stretch/>
            </p:blipFill>
            <p:spPr>
              <a:xfrm rot="20113092" flipV="1">
                <a:off x="7651849" y="3747927"/>
                <a:ext cx="508312" cy="303209"/>
              </a:xfrm>
              <a:prstGeom prst="rect">
                <a:avLst/>
              </a:prstGeom>
            </p:spPr>
          </p:pic>
          <p:sp>
            <p:nvSpPr>
              <p:cNvPr id="43" name="Oval 29"/>
              <p:cNvSpPr>
                <a:spLocks noChangeArrowheads="1"/>
              </p:cNvSpPr>
              <p:nvPr/>
            </p:nvSpPr>
            <p:spPr bwMode="auto">
              <a:xfrm>
                <a:off x="7226947" y="3553070"/>
                <a:ext cx="1030399" cy="574111"/>
              </a:xfrm>
              <a:prstGeom prst="ellipse">
                <a:avLst/>
              </a:prstGeom>
              <a:noFill/>
              <a:ln w="1587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400">
                  <a:solidFill>
                    <a:srgbClr val="0000FF"/>
                  </a:solidFill>
                </a:endParaRPr>
              </a:p>
            </p:txBody>
          </p:sp>
        </p:grpSp>
        <p:sp>
          <p:nvSpPr>
            <p:cNvPr id="44" name="Text Box 30"/>
            <p:cNvSpPr txBox="1">
              <a:spLocks noChangeArrowheads="1"/>
            </p:cNvSpPr>
            <p:nvPr/>
          </p:nvSpPr>
          <p:spPr bwMode="auto">
            <a:xfrm>
              <a:off x="7283966" y="3789519"/>
              <a:ext cx="1100081"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eaLnBrk="0" hangingPunct="0"/>
              <a:r>
                <a:rPr lang="en-US" sz="1600" i="1" dirty="0" err="1" smtClean="0">
                  <a:latin typeface="Gill Sans"/>
                  <a:cs typeface="Gill Sans"/>
                </a:rPr>
                <a:t>tetraquarks</a:t>
              </a:r>
              <a:endParaRPr lang="en-US" sz="1600" i="1" dirty="0">
                <a:latin typeface="Gill Sans"/>
                <a:cs typeface="Gill Sans"/>
              </a:endParaRPr>
            </a:p>
          </p:txBody>
        </p:sp>
      </p:grpSp>
    </p:spTree>
    <p:extLst>
      <p:ext uri="{BB962C8B-B14F-4D97-AF65-F5344CB8AC3E}">
        <p14:creationId xmlns:p14="http://schemas.microsoft.com/office/powerpoint/2010/main" val="1504396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 name="Rectangle 41"/>
          <p:cNvSpPr>
            <a:spLocks noChangeArrowheads="1"/>
          </p:cNvSpPr>
          <p:nvPr/>
        </p:nvSpPr>
        <p:spPr bwMode="auto">
          <a:xfrm>
            <a:off x="3453076" y="1499455"/>
            <a:ext cx="5688386" cy="3936924"/>
          </a:xfrm>
          <a:prstGeom prst="rect">
            <a:avLst/>
          </a:prstGeom>
          <a:solidFill>
            <a:srgbClr val="FFFFFF"/>
          </a:solidFill>
          <a:ln w="9525">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ysClr val="windowText" lastClr="000000"/>
              </a:solidFill>
              <a:effectLst/>
              <a:uLnTx/>
              <a:uFillTx/>
              <a:latin typeface="Gill Sans"/>
            </a:endParaRPr>
          </a:p>
        </p:txBody>
      </p:sp>
      <p:sp>
        <p:nvSpPr>
          <p:cNvPr id="2" name="Title 1"/>
          <p:cNvSpPr>
            <a:spLocks noGrp="1"/>
          </p:cNvSpPr>
          <p:nvPr>
            <p:ph type="title"/>
          </p:nvPr>
        </p:nvSpPr>
        <p:spPr>
          <a:xfrm>
            <a:off x="559589" y="229485"/>
            <a:ext cx="8229600" cy="906173"/>
          </a:xfrm>
        </p:spPr>
        <p:txBody>
          <a:bodyPr>
            <a:noAutofit/>
          </a:bodyPr>
          <a:lstStyle/>
          <a:p>
            <a:pPr algn="r"/>
            <a:r>
              <a:rPr lang="en-US" sz="5400" dirty="0" smtClean="0">
                <a:solidFill>
                  <a:srgbClr val="FF0000"/>
                </a:solidFill>
                <a:effectLst>
                  <a:reflection blurRad="6350" stA="50000" endA="300" endPos="50000" dist="29997" dir="5400000" sy="-100000" algn="bl" rotWithShape="0"/>
                </a:effectLst>
              </a:rPr>
              <a:t>Lattice QCD</a:t>
            </a:r>
            <a:endParaRPr lang="en-US" sz="5400" dirty="0">
              <a:solidFill>
                <a:srgbClr val="FF0000"/>
              </a:solidFill>
              <a:effectLst>
                <a:reflection blurRad="6350" stA="50000" endA="300" endPos="50000" dist="29997" dir="5400000" sy="-100000" algn="bl" rotWithShape="0"/>
              </a:effectLst>
            </a:endParaRPr>
          </a:p>
        </p:txBody>
      </p:sp>
      <p:sp>
        <p:nvSpPr>
          <p:cNvPr id="56" name="Rectangle 55"/>
          <p:cNvSpPr/>
          <p:nvPr/>
        </p:nvSpPr>
        <p:spPr>
          <a:xfrm>
            <a:off x="164942" y="222753"/>
            <a:ext cx="2946992" cy="276999"/>
          </a:xfrm>
          <a:prstGeom prst="rect">
            <a:avLst/>
          </a:prstGeom>
        </p:spPr>
        <p:txBody>
          <a:bodyPr wrap="square">
            <a:spAutoFit/>
          </a:bodyPr>
          <a:lstStyle/>
          <a:p>
            <a:r>
              <a:rPr lang="hu-HU" sz="1200" i="1" dirty="0" smtClean="0">
                <a:latin typeface="Gill Sans"/>
              </a:rPr>
              <a:t>J</a:t>
            </a:r>
            <a:r>
              <a:rPr lang="hu-HU" sz="1200" i="1" dirty="0">
                <a:latin typeface="Gill Sans"/>
              </a:rPr>
              <a:t>. Dudek et al., Phys. Rev. </a:t>
            </a:r>
            <a:r>
              <a:rPr lang="hu-HU" sz="1200" i="1" dirty="0" smtClean="0">
                <a:latin typeface="Gill Sans"/>
              </a:rPr>
              <a:t>D84, 074023 </a:t>
            </a:r>
            <a:r>
              <a:rPr lang="hu-HU" sz="1200" i="1" dirty="0">
                <a:latin typeface="Gill Sans"/>
              </a:rPr>
              <a:t>(</a:t>
            </a:r>
            <a:r>
              <a:rPr lang="hu-HU" sz="1200" i="1" dirty="0" smtClean="0">
                <a:latin typeface="Gill Sans"/>
              </a:rPr>
              <a:t>2011)</a:t>
            </a:r>
            <a:endParaRPr lang="en-US" sz="1200" i="1" dirty="0">
              <a:latin typeface="Gill Sans"/>
            </a:endParaRPr>
          </a:p>
        </p:txBody>
      </p:sp>
      <p:sp>
        <p:nvSpPr>
          <p:cNvPr id="3" name="TextBox 2"/>
          <p:cNvSpPr txBox="1"/>
          <p:nvPr/>
        </p:nvSpPr>
        <p:spPr>
          <a:xfrm>
            <a:off x="243686" y="1383990"/>
            <a:ext cx="6980795" cy="369332"/>
          </a:xfrm>
          <a:prstGeom prst="rect">
            <a:avLst/>
          </a:prstGeom>
          <a:noFill/>
        </p:spPr>
        <p:txBody>
          <a:bodyPr wrap="square" rtlCol="0">
            <a:spAutoFit/>
          </a:bodyPr>
          <a:lstStyle/>
          <a:p>
            <a:r>
              <a:rPr lang="en-US" dirty="0" smtClean="0">
                <a:latin typeface="Gill Sans"/>
                <a:cs typeface="Gill Sans"/>
              </a:rPr>
              <a:t>Predictions of the meson spectrum from Lattice QCD are now available</a:t>
            </a:r>
          </a:p>
        </p:txBody>
      </p:sp>
      <p:sp>
        <p:nvSpPr>
          <p:cNvPr id="4" name="Rectangle 3"/>
          <p:cNvSpPr/>
          <p:nvPr/>
        </p:nvSpPr>
        <p:spPr>
          <a:xfrm>
            <a:off x="3453076" y="5969117"/>
            <a:ext cx="3583032" cy="400110"/>
          </a:xfrm>
          <a:prstGeom prst="rect">
            <a:avLst/>
          </a:prstGeom>
        </p:spPr>
        <p:txBody>
          <a:bodyPr wrap="none">
            <a:spAutoFit/>
          </a:bodyPr>
          <a:lstStyle/>
          <a:p>
            <a:r>
              <a:rPr lang="en-US" sz="2000" dirty="0" err="1">
                <a:latin typeface="Gill Sans"/>
                <a:cs typeface="Gill Sans"/>
              </a:rPr>
              <a:t>i</a:t>
            </a:r>
            <a:r>
              <a:rPr lang="en-US" sz="2000" dirty="0" err="1" smtClean="0">
                <a:latin typeface="Gill Sans"/>
                <a:cs typeface="Gill Sans"/>
              </a:rPr>
              <a:t>sovector</a:t>
            </a:r>
            <a:r>
              <a:rPr lang="en-US" sz="2000" dirty="0" smtClean="0">
                <a:latin typeface="Gill Sans"/>
                <a:cs typeface="Gill Sans"/>
              </a:rPr>
              <a:t> </a:t>
            </a:r>
            <a:r>
              <a:rPr lang="en-US" sz="2000" dirty="0">
                <a:latin typeface="Gill Sans"/>
                <a:cs typeface="Gill Sans"/>
              </a:rPr>
              <a:t>mesons, m</a:t>
            </a:r>
            <a:r>
              <a:rPr lang="en-US" sz="2000" baseline="-25000" dirty="0">
                <a:latin typeface="Gill Sans"/>
                <a:cs typeface="Gill Sans"/>
              </a:rPr>
              <a:t>π</a:t>
            </a:r>
            <a:r>
              <a:rPr lang="en-US" sz="2000" dirty="0">
                <a:latin typeface="Gill Sans"/>
                <a:cs typeface="Gill Sans"/>
              </a:rPr>
              <a:t>~700 MeV</a:t>
            </a:r>
          </a:p>
        </p:txBody>
      </p:sp>
      <p:pic>
        <p:nvPicPr>
          <p:cNvPr id="5" name="Picture 4"/>
          <p:cNvPicPr>
            <a:picLocks noChangeAspect="1"/>
          </p:cNvPicPr>
          <p:nvPr/>
        </p:nvPicPr>
        <p:blipFill>
          <a:blip r:embed="rId3"/>
          <a:stretch>
            <a:fillRect/>
          </a:stretch>
        </p:blipFill>
        <p:spPr>
          <a:xfrm>
            <a:off x="1368343" y="1841063"/>
            <a:ext cx="7420846" cy="4157827"/>
          </a:xfrm>
          <a:prstGeom prst="rect">
            <a:avLst/>
          </a:prstGeom>
        </p:spPr>
      </p:pic>
      <p:sp>
        <p:nvSpPr>
          <p:cNvPr id="6" name="Rectangle 5"/>
          <p:cNvSpPr/>
          <p:nvPr/>
        </p:nvSpPr>
        <p:spPr>
          <a:xfrm>
            <a:off x="243686" y="3959051"/>
            <a:ext cx="3710049" cy="1477328"/>
          </a:xfrm>
          <a:prstGeom prst="rect">
            <a:avLst/>
          </a:prstGeom>
          <a:solidFill>
            <a:schemeClr val="bg1"/>
          </a:solidFill>
        </p:spPr>
        <p:txBody>
          <a:bodyPr wrap="square">
            <a:spAutoFit/>
          </a:bodyPr>
          <a:lstStyle/>
          <a:p>
            <a:pPr marL="285750" indent="-285750">
              <a:buFont typeface="Arial"/>
              <a:buChar char="•"/>
            </a:pPr>
            <a:r>
              <a:rPr lang="en-US" b="1" dirty="0" smtClean="0">
                <a:latin typeface="Gill Sans"/>
                <a:cs typeface="Gill Sans"/>
              </a:rPr>
              <a:t>Good </a:t>
            </a:r>
            <a:r>
              <a:rPr lang="en-US" b="1" dirty="0">
                <a:latin typeface="Gill Sans"/>
                <a:cs typeface="Gill Sans"/>
              </a:rPr>
              <a:t>reproduction of the regular meson spectrum</a:t>
            </a:r>
          </a:p>
          <a:p>
            <a:pPr marL="285750" indent="-285750">
              <a:buFont typeface="Arial"/>
              <a:buChar char="•"/>
            </a:pPr>
            <a:r>
              <a:rPr lang="en-US" b="1" u="sng" dirty="0" smtClean="0">
                <a:latin typeface="Gill Sans"/>
                <a:cs typeface="Gill Sans"/>
              </a:rPr>
              <a:t>Indication </a:t>
            </a:r>
            <a:r>
              <a:rPr lang="en-US" b="1" u="sng" dirty="0">
                <a:latin typeface="Gill Sans"/>
                <a:cs typeface="Gill Sans"/>
              </a:rPr>
              <a:t>of the existence </a:t>
            </a:r>
            <a:r>
              <a:rPr lang="en-US" b="1" u="sng" dirty="0" smtClean="0">
                <a:latin typeface="Gill Sans"/>
                <a:cs typeface="Gill Sans"/>
              </a:rPr>
              <a:t>of </a:t>
            </a:r>
            <a:r>
              <a:rPr lang="en-US" b="1" u="sng" dirty="0">
                <a:latin typeface="Gill Sans"/>
                <a:cs typeface="Gill Sans"/>
              </a:rPr>
              <a:t>states with high gluonic </a:t>
            </a:r>
            <a:r>
              <a:rPr lang="en-US" b="1" u="sng" dirty="0" smtClean="0">
                <a:latin typeface="Gill Sans"/>
                <a:cs typeface="Gill Sans"/>
              </a:rPr>
              <a:t>content</a:t>
            </a:r>
          </a:p>
        </p:txBody>
      </p:sp>
      <p:sp>
        <p:nvSpPr>
          <p:cNvPr id="7" name="TextBox 6"/>
          <p:cNvSpPr txBox="1"/>
          <p:nvPr/>
        </p:nvSpPr>
        <p:spPr>
          <a:xfrm>
            <a:off x="3672738" y="5067047"/>
            <a:ext cx="2443698" cy="461665"/>
          </a:xfrm>
          <a:prstGeom prst="rect">
            <a:avLst/>
          </a:prstGeom>
          <a:noFill/>
        </p:spPr>
        <p:txBody>
          <a:bodyPr wrap="none" rtlCol="0">
            <a:spAutoFit/>
          </a:bodyPr>
          <a:lstStyle/>
          <a:p>
            <a:r>
              <a:rPr lang="en-US" sz="2400" b="1" i="1" dirty="0" smtClean="0">
                <a:solidFill>
                  <a:srgbClr val="FF0000"/>
                </a:solidFill>
                <a:latin typeface="Gill Sans"/>
                <a:cs typeface="Gill Sans"/>
              </a:rPr>
              <a:t>normal mesons</a:t>
            </a:r>
            <a:endParaRPr lang="en-US" sz="2400" b="1" i="1" dirty="0">
              <a:solidFill>
                <a:srgbClr val="FF0000"/>
              </a:solidFill>
              <a:latin typeface="Gill Sans"/>
              <a:cs typeface="Gill Sans"/>
            </a:endParaRPr>
          </a:p>
        </p:txBody>
      </p:sp>
      <p:sp>
        <p:nvSpPr>
          <p:cNvPr id="37" name="TextBox 36"/>
          <p:cNvSpPr txBox="1"/>
          <p:nvPr/>
        </p:nvSpPr>
        <p:spPr>
          <a:xfrm>
            <a:off x="7052147" y="3758224"/>
            <a:ext cx="1246405" cy="461665"/>
          </a:xfrm>
          <a:prstGeom prst="rect">
            <a:avLst/>
          </a:prstGeom>
          <a:noFill/>
        </p:spPr>
        <p:txBody>
          <a:bodyPr wrap="none" rtlCol="0">
            <a:spAutoFit/>
          </a:bodyPr>
          <a:lstStyle/>
          <a:p>
            <a:r>
              <a:rPr lang="en-US" sz="2400" b="1" i="1" dirty="0" smtClean="0">
                <a:solidFill>
                  <a:srgbClr val="3366FF"/>
                </a:solidFill>
                <a:latin typeface="Gill Sans"/>
                <a:cs typeface="Gill Sans"/>
              </a:rPr>
              <a:t>exotics</a:t>
            </a:r>
            <a:endParaRPr lang="en-US" sz="2400" b="1" i="1" dirty="0">
              <a:solidFill>
                <a:srgbClr val="3366FF"/>
              </a:solidFill>
              <a:latin typeface="Gill Sans"/>
              <a:cs typeface="Gill Sans"/>
            </a:endParaRPr>
          </a:p>
        </p:txBody>
      </p:sp>
    </p:spTree>
    <p:extLst>
      <p:ext uri="{BB962C8B-B14F-4D97-AF65-F5344CB8AC3E}">
        <p14:creationId xmlns:p14="http://schemas.microsoft.com/office/powerpoint/2010/main" val="2558957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1349" y="244033"/>
            <a:ext cx="8627074" cy="866688"/>
          </a:xfrm>
        </p:spPr>
        <p:txBody>
          <a:bodyPr>
            <a:noAutofit/>
          </a:bodyPr>
          <a:lstStyle/>
          <a:p>
            <a:pPr algn="r"/>
            <a:r>
              <a:rPr lang="en-US" dirty="0" smtClean="0">
                <a:solidFill>
                  <a:srgbClr val="FF0000"/>
                </a:solidFill>
                <a:effectLst>
                  <a:reflection blurRad="6350" stA="50000" endA="300" endPos="50000" dist="29997" dir="5400000" sy="-100000" algn="bl" rotWithShape="0"/>
                </a:effectLst>
                <a:ea typeface="Lucida Grande"/>
                <a:cs typeface="Gill Sans"/>
              </a:rPr>
              <a:t>Meson Spectroscopy in the World</a:t>
            </a:r>
            <a:endParaRPr lang="en-US" dirty="0">
              <a:solidFill>
                <a:srgbClr val="FF0000"/>
              </a:solidFill>
              <a:effectLst>
                <a:reflection blurRad="6350" stA="50000" endA="300" endPos="50000" dist="29997" dir="5400000" sy="-100000" algn="bl" rotWithShape="0"/>
              </a:effectLst>
              <a:cs typeface="Gill Sans"/>
            </a:endParaRPr>
          </a:p>
        </p:txBody>
      </p:sp>
      <p:sp>
        <p:nvSpPr>
          <p:cNvPr id="4" name="Rectangle 3"/>
          <p:cNvSpPr/>
          <p:nvPr/>
        </p:nvSpPr>
        <p:spPr>
          <a:xfrm>
            <a:off x="457201" y="1620472"/>
            <a:ext cx="8229599" cy="707886"/>
          </a:xfrm>
          <a:prstGeom prst="rect">
            <a:avLst/>
          </a:prstGeom>
        </p:spPr>
        <p:txBody>
          <a:bodyPr wrap="square">
            <a:spAutoFit/>
          </a:bodyPr>
          <a:lstStyle/>
          <a:p>
            <a:pPr marL="180975" indent="-180975">
              <a:spcAft>
                <a:spcPts val="300"/>
              </a:spcAft>
              <a:buClr>
                <a:srgbClr val="FF0000"/>
              </a:buClr>
              <a:buSzPct val="100000"/>
              <a:buFont typeface="Wingdings" charset="2"/>
              <a:buChar char="§"/>
            </a:pPr>
            <a:r>
              <a:rPr lang="en-US" sz="2000" dirty="0" smtClean="0">
                <a:solidFill>
                  <a:srgbClr val="000000"/>
                </a:solidFill>
                <a:latin typeface="Gill Sans"/>
                <a:cs typeface="Gill Sans"/>
              </a:rPr>
              <a:t>Many experiments in the world have studied and are studying the meson spectrum in the light-quark sector using different production processes</a:t>
            </a:r>
          </a:p>
        </p:txBody>
      </p:sp>
      <p:sp>
        <p:nvSpPr>
          <p:cNvPr id="5" name="TextBox 4"/>
          <p:cNvSpPr txBox="1"/>
          <p:nvPr/>
        </p:nvSpPr>
        <p:spPr>
          <a:xfrm>
            <a:off x="2885178" y="2937234"/>
            <a:ext cx="5943245" cy="3293209"/>
          </a:xfrm>
          <a:prstGeom prst="rect">
            <a:avLst/>
          </a:prstGeom>
          <a:noFill/>
        </p:spPr>
        <p:txBody>
          <a:bodyPr wrap="square" rtlCol="0">
            <a:spAutoFit/>
          </a:bodyPr>
          <a:lstStyle/>
          <a:p>
            <a:pPr marL="185738" indent="-185738">
              <a:buFont typeface="Arial"/>
              <a:buChar char="•"/>
            </a:pPr>
            <a:r>
              <a:rPr lang="en-US" sz="1600" dirty="0">
                <a:solidFill>
                  <a:srgbClr val="008000"/>
                </a:solidFill>
                <a:latin typeface="Gill Sans"/>
                <a:cs typeface="Gill Sans"/>
              </a:rPr>
              <a:t>p</a:t>
            </a:r>
            <a:r>
              <a:rPr lang="en-US" sz="1600" dirty="0" smtClean="0">
                <a:solidFill>
                  <a:srgbClr val="008000"/>
                </a:solidFill>
                <a:latin typeface="Gill Sans"/>
                <a:cs typeface="Gill Sans"/>
              </a:rPr>
              <a:t>roton-antiproton annihilation:</a:t>
            </a:r>
            <a:r>
              <a:rPr lang="en-US" sz="1600" dirty="0" smtClean="0">
                <a:solidFill>
                  <a:srgbClr val="10CF24"/>
                </a:solidFill>
                <a:latin typeface="Gill Sans"/>
                <a:cs typeface="Gill Sans"/>
              </a:rPr>
              <a:t> </a:t>
            </a:r>
          </a:p>
          <a:p>
            <a:pPr marL="185738">
              <a:tabLst>
                <a:tab pos="185738" algn="l"/>
              </a:tabLst>
            </a:pPr>
            <a:r>
              <a:rPr lang="en-US" sz="1600" dirty="0" smtClean="0">
                <a:solidFill>
                  <a:srgbClr val="000000"/>
                </a:solidFill>
                <a:latin typeface="Gill Sans"/>
                <a:cs typeface="Gill Sans"/>
              </a:rPr>
              <a:t>Crystal Barrel at CERN, Panda at GSI, ...</a:t>
            </a:r>
          </a:p>
          <a:p>
            <a:pPr marL="185738">
              <a:tabLst>
                <a:tab pos="185738" algn="l"/>
              </a:tabLst>
            </a:pPr>
            <a:endParaRPr lang="en-US" sz="800" dirty="0" smtClean="0">
              <a:solidFill>
                <a:srgbClr val="000000"/>
              </a:solidFill>
              <a:latin typeface="Gill Sans"/>
              <a:cs typeface="Gill Sans"/>
            </a:endParaRPr>
          </a:p>
          <a:p>
            <a:pPr marL="185738" indent="-185738">
              <a:buFont typeface="Arial"/>
              <a:buChar char="•"/>
            </a:pPr>
            <a:r>
              <a:rPr lang="en-US" sz="1600" dirty="0">
                <a:solidFill>
                  <a:srgbClr val="008000"/>
                </a:solidFill>
                <a:latin typeface="Gill Sans"/>
                <a:cs typeface="Gill Sans"/>
              </a:rPr>
              <a:t>e</a:t>
            </a:r>
            <a:r>
              <a:rPr lang="en-US" sz="1600" baseline="30000" dirty="0" smtClean="0">
                <a:solidFill>
                  <a:srgbClr val="008000"/>
                </a:solidFill>
                <a:latin typeface="Gill Sans"/>
                <a:cs typeface="Gill Sans"/>
              </a:rPr>
              <a:t>+</a:t>
            </a:r>
            <a:r>
              <a:rPr lang="en-US" sz="1600" dirty="0" smtClean="0">
                <a:solidFill>
                  <a:srgbClr val="008000"/>
                </a:solidFill>
                <a:latin typeface="Gill Sans"/>
                <a:cs typeface="Gill Sans"/>
              </a:rPr>
              <a:t> e</a:t>
            </a:r>
            <a:r>
              <a:rPr lang="en-US" sz="1600" baseline="30000" dirty="0" smtClean="0">
                <a:solidFill>
                  <a:srgbClr val="008000"/>
                </a:solidFill>
                <a:latin typeface="Gill Sans"/>
                <a:cs typeface="Gill Sans"/>
              </a:rPr>
              <a:t>-</a:t>
            </a:r>
            <a:r>
              <a:rPr lang="en-US" sz="1600" dirty="0" smtClean="0">
                <a:solidFill>
                  <a:srgbClr val="008000"/>
                </a:solidFill>
                <a:latin typeface="Gill Sans"/>
                <a:cs typeface="Gill Sans"/>
              </a:rPr>
              <a:t> annihilation:</a:t>
            </a:r>
            <a:r>
              <a:rPr lang="en-US" sz="1600" dirty="0" smtClean="0">
                <a:solidFill>
                  <a:srgbClr val="000000"/>
                </a:solidFill>
                <a:latin typeface="Gill Sans"/>
                <a:cs typeface="Gill Sans"/>
              </a:rPr>
              <a:t> </a:t>
            </a:r>
          </a:p>
          <a:p>
            <a:pPr marL="185738"/>
            <a:r>
              <a:rPr lang="en-US" sz="1600" dirty="0" smtClean="0">
                <a:solidFill>
                  <a:srgbClr val="000000"/>
                </a:solidFill>
                <a:latin typeface="Gill Sans"/>
                <a:cs typeface="Gill Sans"/>
              </a:rPr>
              <a:t>LEP, Babar at SLAC, Belle at KEK, KLOE at </a:t>
            </a:r>
            <a:r>
              <a:rPr lang="en-US" sz="1600" dirty="0" err="1" smtClean="0">
                <a:solidFill>
                  <a:srgbClr val="000000"/>
                </a:solidFill>
                <a:latin typeface="Gill Sans"/>
                <a:cs typeface="Gill Sans"/>
              </a:rPr>
              <a:t>Frascati</a:t>
            </a:r>
            <a:r>
              <a:rPr lang="en-US" sz="1600" dirty="0" smtClean="0">
                <a:solidFill>
                  <a:srgbClr val="000000"/>
                </a:solidFill>
                <a:latin typeface="Gill Sans"/>
                <a:cs typeface="Gill Sans"/>
              </a:rPr>
              <a:t>,  CLEO at Cornell, BES at Beijing, KLOE-II, Belle II at </a:t>
            </a:r>
            <a:r>
              <a:rPr lang="en-US" sz="1600" dirty="0" err="1" smtClean="0">
                <a:solidFill>
                  <a:srgbClr val="000000"/>
                </a:solidFill>
                <a:latin typeface="Gill Sans"/>
                <a:cs typeface="Gill Sans"/>
              </a:rPr>
              <a:t>SuperKEKB</a:t>
            </a:r>
            <a:r>
              <a:rPr lang="en-US" sz="1600" dirty="0" smtClean="0">
                <a:solidFill>
                  <a:srgbClr val="000000"/>
                </a:solidFill>
                <a:latin typeface="Gill Sans"/>
                <a:cs typeface="Gill Sans"/>
              </a:rPr>
              <a:t>, …</a:t>
            </a:r>
            <a:endParaRPr lang="en-US" sz="1600" dirty="0">
              <a:solidFill>
                <a:srgbClr val="000000"/>
              </a:solidFill>
              <a:latin typeface="Gill Sans"/>
              <a:cs typeface="Gill Sans"/>
            </a:endParaRPr>
          </a:p>
          <a:p>
            <a:pPr marL="185738"/>
            <a:endParaRPr lang="en-US" sz="800" dirty="0" smtClean="0">
              <a:solidFill>
                <a:srgbClr val="000000"/>
              </a:solidFill>
              <a:latin typeface="Gill Sans"/>
              <a:cs typeface="Gill Sans"/>
            </a:endParaRPr>
          </a:p>
          <a:p>
            <a:pPr marL="185738" indent="-185738">
              <a:buFont typeface="Arial"/>
              <a:buChar char="•"/>
            </a:pPr>
            <a:r>
              <a:rPr lang="en-US" sz="1600" dirty="0">
                <a:solidFill>
                  <a:srgbClr val="008000"/>
                </a:solidFill>
                <a:latin typeface="Gill Sans"/>
                <a:cs typeface="Gill Sans"/>
              </a:rPr>
              <a:t>p</a:t>
            </a:r>
            <a:r>
              <a:rPr lang="en-US" sz="1600" dirty="0" smtClean="0">
                <a:solidFill>
                  <a:srgbClr val="008000"/>
                </a:solidFill>
                <a:latin typeface="Gill Sans"/>
                <a:cs typeface="Gill Sans"/>
              </a:rPr>
              <a:t>roton-proton scattering:  </a:t>
            </a:r>
          </a:p>
          <a:p>
            <a:pPr marL="185738"/>
            <a:r>
              <a:rPr lang="en-US" sz="1600" dirty="0" smtClean="0">
                <a:solidFill>
                  <a:srgbClr val="000000"/>
                </a:solidFill>
                <a:latin typeface="Gill Sans"/>
                <a:cs typeface="Gill Sans"/>
              </a:rPr>
              <a:t>WA experiments at CERN, GAMS at </a:t>
            </a:r>
            <a:r>
              <a:rPr lang="en-US" sz="1600" dirty="0" err="1" smtClean="0">
                <a:solidFill>
                  <a:srgbClr val="000000"/>
                </a:solidFill>
                <a:latin typeface="Gill Sans"/>
                <a:cs typeface="Gill Sans"/>
              </a:rPr>
              <a:t>Protvino</a:t>
            </a:r>
            <a:r>
              <a:rPr lang="en-US" sz="1600" dirty="0" smtClean="0">
                <a:solidFill>
                  <a:srgbClr val="000000"/>
                </a:solidFill>
                <a:latin typeface="Gill Sans"/>
                <a:cs typeface="Gill Sans"/>
              </a:rPr>
              <a:t>, LHC, </a:t>
            </a:r>
            <a:r>
              <a:rPr lang="en-US" sz="1600" dirty="0">
                <a:solidFill>
                  <a:srgbClr val="000000"/>
                </a:solidFill>
                <a:latin typeface="Gill Sans"/>
                <a:cs typeface="Gill Sans"/>
              </a:rPr>
              <a:t>…</a:t>
            </a:r>
          </a:p>
          <a:p>
            <a:pPr marL="185738"/>
            <a:endParaRPr lang="en-US" sz="800" dirty="0" smtClean="0">
              <a:solidFill>
                <a:srgbClr val="000000"/>
              </a:solidFill>
              <a:latin typeface="Gill Sans"/>
              <a:cs typeface="Gill Sans"/>
            </a:endParaRPr>
          </a:p>
          <a:p>
            <a:pPr marL="185738" indent="-185738">
              <a:buFont typeface="Arial"/>
              <a:buChar char="•"/>
            </a:pPr>
            <a:r>
              <a:rPr lang="en-US" sz="1600" dirty="0">
                <a:solidFill>
                  <a:srgbClr val="008000"/>
                </a:solidFill>
                <a:latin typeface="Gill Sans"/>
                <a:cs typeface="Gill Sans"/>
              </a:rPr>
              <a:t>p</a:t>
            </a:r>
            <a:r>
              <a:rPr lang="en-US" sz="1600" dirty="0" smtClean="0">
                <a:solidFill>
                  <a:srgbClr val="008000"/>
                </a:solidFill>
                <a:latin typeface="Gill Sans"/>
                <a:cs typeface="Gill Sans"/>
              </a:rPr>
              <a:t>ion beams on fixed target:</a:t>
            </a:r>
            <a:r>
              <a:rPr lang="en-US" sz="1600" dirty="0" smtClean="0">
                <a:solidFill>
                  <a:srgbClr val="000000"/>
                </a:solidFill>
                <a:latin typeface="Gill Sans"/>
                <a:cs typeface="Gill Sans"/>
              </a:rPr>
              <a:t> </a:t>
            </a:r>
          </a:p>
          <a:p>
            <a:pPr marL="185738"/>
            <a:r>
              <a:rPr lang="en-US" sz="1600" dirty="0" smtClean="0">
                <a:solidFill>
                  <a:srgbClr val="000000"/>
                </a:solidFill>
                <a:latin typeface="Gill Sans"/>
                <a:cs typeface="Gill Sans"/>
              </a:rPr>
              <a:t>E852 at </a:t>
            </a:r>
            <a:r>
              <a:rPr lang="en-US" sz="1600" dirty="0">
                <a:solidFill>
                  <a:srgbClr val="000000"/>
                </a:solidFill>
                <a:latin typeface="Gill Sans"/>
                <a:cs typeface="Gill Sans"/>
              </a:rPr>
              <a:t>BNL, VES at </a:t>
            </a:r>
            <a:r>
              <a:rPr lang="en-US" sz="1600" dirty="0" err="1">
                <a:solidFill>
                  <a:srgbClr val="000000"/>
                </a:solidFill>
                <a:latin typeface="Gill Sans"/>
                <a:cs typeface="Gill Sans"/>
              </a:rPr>
              <a:t>Protvino</a:t>
            </a:r>
            <a:r>
              <a:rPr lang="en-US" sz="1600" dirty="0">
                <a:solidFill>
                  <a:srgbClr val="000000"/>
                </a:solidFill>
                <a:latin typeface="Gill Sans"/>
                <a:cs typeface="Gill Sans"/>
              </a:rPr>
              <a:t>, </a:t>
            </a:r>
            <a:r>
              <a:rPr lang="en-US" sz="1600" dirty="0" smtClean="0">
                <a:solidFill>
                  <a:srgbClr val="000000"/>
                </a:solidFill>
                <a:latin typeface="Gill Sans"/>
                <a:cs typeface="Gill Sans"/>
              </a:rPr>
              <a:t>COMPASS at </a:t>
            </a:r>
            <a:r>
              <a:rPr lang="en-US" sz="1600" dirty="0" err="1" smtClean="0">
                <a:solidFill>
                  <a:srgbClr val="000000"/>
                </a:solidFill>
                <a:latin typeface="Gill Sans"/>
                <a:cs typeface="Gill Sans"/>
              </a:rPr>
              <a:t>Cern</a:t>
            </a:r>
            <a:r>
              <a:rPr lang="en-US" sz="1600" dirty="0" smtClean="0">
                <a:solidFill>
                  <a:srgbClr val="000000"/>
                </a:solidFill>
                <a:latin typeface="Gill Sans"/>
                <a:cs typeface="Gill Sans"/>
              </a:rPr>
              <a:t>, …</a:t>
            </a:r>
          </a:p>
          <a:p>
            <a:pPr marL="185738"/>
            <a:endParaRPr lang="en-US" sz="800" dirty="0" smtClean="0">
              <a:solidFill>
                <a:srgbClr val="000000"/>
              </a:solidFill>
              <a:latin typeface="Gill Sans"/>
              <a:cs typeface="Gill Sans"/>
            </a:endParaRPr>
          </a:p>
          <a:p>
            <a:pPr marL="185738" indent="-185738">
              <a:buFont typeface="Arial"/>
              <a:buChar char="•"/>
            </a:pPr>
            <a:r>
              <a:rPr lang="en-US" sz="1600" dirty="0" err="1">
                <a:solidFill>
                  <a:srgbClr val="008000"/>
                </a:solidFill>
                <a:latin typeface="Gill Sans"/>
                <a:cs typeface="Gill Sans"/>
              </a:rPr>
              <a:t>p</a:t>
            </a:r>
            <a:r>
              <a:rPr lang="en-US" sz="1600" dirty="0" err="1" smtClean="0">
                <a:solidFill>
                  <a:srgbClr val="008000"/>
                </a:solidFill>
                <a:latin typeface="Gill Sans"/>
                <a:cs typeface="Gill Sans"/>
              </a:rPr>
              <a:t>hotoproduction</a:t>
            </a:r>
            <a:r>
              <a:rPr lang="en-US" sz="1600" dirty="0" smtClean="0">
                <a:solidFill>
                  <a:srgbClr val="008000"/>
                </a:solidFill>
                <a:latin typeface="Gill Sans"/>
                <a:cs typeface="Gill Sans"/>
              </a:rPr>
              <a:t> experiments:</a:t>
            </a:r>
            <a:r>
              <a:rPr lang="en-US" sz="1600" dirty="0" smtClean="0">
                <a:solidFill>
                  <a:srgbClr val="000000"/>
                </a:solidFill>
                <a:latin typeface="Gill Sans"/>
                <a:cs typeface="Gill Sans"/>
              </a:rPr>
              <a:t> </a:t>
            </a:r>
          </a:p>
          <a:p>
            <a:pPr marL="185738"/>
            <a:r>
              <a:rPr lang="en-US" sz="1600" dirty="0" smtClean="0">
                <a:solidFill>
                  <a:srgbClr val="000000"/>
                </a:solidFill>
                <a:latin typeface="Gill Sans"/>
                <a:cs typeface="Gill Sans"/>
              </a:rPr>
              <a:t>CLAS at Jefferson Lab, </a:t>
            </a:r>
            <a:r>
              <a:rPr lang="en-US" sz="1600" dirty="0" err="1" smtClean="0">
                <a:solidFill>
                  <a:srgbClr val="000000"/>
                </a:solidFill>
                <a:latin typeface="Gill Sans"/>
                <a:cs typeface="Gill Sans"/>
              </a:rPr>
              <a:t>GlueX</a:t>
            </a:r>
            <a:r>
              <a:rPr lang="en-US" sz="1600" dirty="0" smtClean="0">
                <a:solidFill>
                  <a:srgbClr val="000000"/>
                </a:solidFill>
                <a:latin typeface="Gill Sans"/>
                <a:cs typeface="Gill Sans"/>
              </a:rPr>
              <a:t> and CLAS12 at Jefferson Lab</a:t>
            </a:r>
            <a:endParaRPr lang="en-US" sz="1600" dirty="0">
              <a:solidFill>
                <a:srgbClr val="000000"/>
              </a:solidFill>
              <a:latin typeface="Gill Sans"/>
              <a:cs typeface="Gill Sans"/>
            </a:endParaRPr>
          </a:p>
        </p:txBody>
      </p:sp>
      <p:pic>
        <p:nvPicPr>
          <p:cNvPr id="6" name="Picture 5" descr="42_mappamond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1" y="3703065"/>
            <a:ext cx="2427977" cy="2523945"/>
          </a:xfrm>
          <a:prstGeom prst="rect">
            <a:avLst/>
          </a:prstGeom>
        </p:spPr>
      </p:pic>
    </p:spTree>
    <p:extLst>
      <p:ext uri="{BB962C8B-B14F-4D97-AF65-F5344CB8AC3E}">
        <p14:creationId xmlns:p14="http://schemas.microsoft.com/office/powerpoint/2010/main" val="3506739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30556</TotalTime>
  <Words>4285</Words>
  <Application>Microsoft Office PowerPoint</Application>
  <PresentationFormat>Presentazione su schermo (4:3)</PresentationFormat>
  <Paragraphs>616</Paragraphs>
  <Slides>39</Slides>
  <Notes>22</Notes>
  <HiddenSlides>0</HiddenSlides>
  <MMClips>0</MMClips>
  <ScaleCrop>false</ScaleCrop>
  <HeadingPairs>
    <vt:vector size="6" baseType="variant">
      <vt:variant>
        <vt:lpstr>Tema</vt:lpstr>
      </vt:variant>
      <vt:variant>
        <vt:i4>1</vt:i4>
      </vt:variant>
      <vt:variant>
        <vt:lpstr>Server OLE incorporati</vt:lpstr>
      </vt:variant>
      <vt:variant>
        <vt:i4>2</vt:i4>
      </vt:variant>
      <vt:variant>
        <vt:lpstr>Titoli diapositive</vt:lpstr>
      </vt:variant>
      <vt:variant>
        <vt:i4>39</vt:i4>
      </vt:variant>
    </vt:vector>
  </HeadingPairs>
  <TitlesOfParts>
    <vt:vector size="42" baseType="lpstr">
      <vt:lpstr>Office Theme</vt:lpstr>
      <vt:lpstr>Image</vt:lpstr>
      <vt:lpstr>Equation</vt:lpstr>
      <vt:lpstr>Meson Spectroscopy        in the  Light Quark Sector</vt:lpstr>
      <vt:lpstr>Why Hadron Spectroscopy</vt:lpstr>
      <vt:lpstr>Hadrons and QCD</vt:lpstr>
      <vt:lpstr>Meson Spectroscopy</vt:lpstr>
      <vt:lpstr>Meson Spectroscopy</vt:lpstr>
      <vt:lpstr>Light Quark Mesons</vt:lpstr>
      <vt:lpstr>Beyond the quark model…Exotics</vt:lpstr>
      <vt:lpstr>Lattice QCD</vt:lpstr>
      <vt:lpstr>Meson Spectroscopy in the World</vt:lpstr>
      <vt:lpstr>Scalar Mesons</vt:lpstr>
      <vt:lpstr>The f0(980) meson</vt:lpstr>
      <vt:lpstr>Higher mass scalars</vt:lpstr>
      <vt:lpstr>Search for Hybrids</vt:lpstr>
      <vt:lpstr>The exotic π1(1600) </vt:lpstr>
      <vt:lpstr>Ongoing searches</vt:lpstr>
      <vt:lpstr>Meson Spectroscopy in the World</vt:lpstr>
      <vt:lpstr>Jefferson Laboratory</vt:lpstr>
      <vt:lpstr>CLAS12 and GLUEX</vt:lpstr>
      <vt:lpstr>The GlueX Experiment</vt:lpstr>
      <vt:lpstr>The CLAS12 Experiment</vt:lpstr>
      <vt:lpstr>Summary</vt:lpstr>
      <vt:lpstr>Presentazione standard di PowerPoint</vt:lpstr>
      <vt:lpstr>Mesons in the Quark Model</vt:lpstr>
      <vt:lpstr>Hybrids and Exotics</vt:lpstr>
      <vt:lpstr>Glueballs Searches</vt:lpstr>
      <vt:lpstr>Experimental Evidence</vt:lpstr>
      <vt:lpstr>Experimental Evidence</vt:lpstr>
      <vt:lpstr>Experimental Evidence</vt:lpstr>
      <vt:lpstr>Experimental Evidence</vt:lpstr>
      <vt:lpstr>π1(1600) in E852 at BNL</vt:lpstr>
      <vt:lpstr>Exotics in Photoproduction </vt:lpstr>
      <vt:lpstr>The Hall D Complex</vt:lpstr>
      <vt:lpstr>The Hall D Photo Beam</vt:lpstr>
      <vt:lpstr>Expected performance</vt:lpstr>
      <vt:lpstr>The CLAS12 Forward Tagger</vt:lpstr>
      <vt:lpstr>Experiment Layout</vt:lpstr>
      <vt:lpstr>PWA in CLAS12</vt:lpstr>
      <vt:lpstr>12 GeV Program Schedule</vt:lpstr>
      <vt:lpstr>Future Challenges</vt:lpstr>
    </vt:vector>
  </TitlesOfParts>
  <Company>INFN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Raffaella De Vita</dc:creator>
  <cp:lastModifiedBy>tecno</cp:lastModifiedBy>
  <cp:revision>444</cp:revision>
  <dcterms:created xsi:type="dcterms:W3CDTF">2011-09-19T17:05:59Z</dcterms:created>
  <dcterms:modified xsi:type="dcterms:W3CDTF">2013-06-03T06:38:49Z</dcterms:modified>
</cp:coreProperties>
</file>