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4195" r:id="rId3"/>
    <p:sldMasterId id="2147485275" r:id="rId4"/>
    <p:sldMasterId id="2147485497" r:id="rId5"/>
    <p:sldMasterId id="2147485521" r:id="rId6"/>
    <p:sldMasterId id="2147485533" r:id="rId7"/>
    <p:sldMasterId id="2147485605" r:id="rId8"/>
    <p:sldMasterId id="2147485637" r:id="rId9"/>
    <p:sldMasterId id="2147485741" r:id="rId10"/>
    <p:sldMasterId id="2147485764" r:id="rId11"/>
    <p:sldMasterId id="2147485779" r:id="rId12"/>
    <p:sldMasterId id="2147485835" r:id="rId13"/>
    <p:sldMasterId id="2147485849" r:id="rId14"/>
    <p:sldMasterId id="2147485867" r:id="rId15"/>
  </p:sldMasterIdLst>
  <p:notesMasterIdLst>
    <p:notesMasterId r:id="rId55"/>
  </p:notesMasterIdLst>
  <p:sldIdLst>
    <p:sldId id="1230" r:id="rId16"/>
    <p:sldId id="1269" r:id="rId17"/>
    <p:sldId id="1270" r:id="rId18"/>
    <p:sldId id="1390" r:id="rId19"/>
    <p:sldId id="1400" r:id="rId20"/>
    <p:sldId id="1401" r:id="rId21"/>
    <p:sldId id="1402" r:id="rId22"/>
    <p:sldId id="1284" r:id="rId23"/>
    <p:sldId id="1381" r:id="rId24"/>
    <p:sldId id="1361" r:id="rId25"/>
    <p:sldId id="1392" r:id="rId26"/>
    <p:sldId id="1265" r:id="rId27"/>
    <p:sldId id="1144" r:id="rId28"/>
    <p:sldId id="1145" r:id="rId29"/>
    <p:sldId id="1146" r:id="rId30"/>
    <p:sldId id="1147" r:id="rId31"/>
    <p:sldId id="1148" r:id="rId32"/>
    <p:sldId id="1149" r:id="rId33"/>
    <p:sldId id="1150" r:id="rId34"/>
    <p:sldId id="1364" r:id="rId35"/>
    <p:sldId id="743" r:id="rId36"/>
    <p:sldId id="1393" r:id="rId37"/>
    <p:sldId id="1385" r:id="rId38"/>
    <p:sldId id="1383" r:id="rId39"/>
    <p:sldId id="1384" r:id="rId40"/>
    <p:sldId id="1340" r:id="rId41"/>
    <p:sldId id="1127" r:id="rId42"/>
    <p:sldId id="1362" r:id="rId43"/>
    <p:sldId id="1382" r:id="rId44"/>
    <p:sldId id="1397" r:id="rId45"/>
    <p:sldId id="1398" r:id="rId46"/>
    <p:sldId id="1130" r:id="rId47"/>
    <p:sldId id="1363" r:id="rId48"/>
    <p:sldId id="1391" r:id="rId49"/>
    <p:sldId id="1403" r:id="rId50"/>
    <p:sldId id="1399" r:id="rId51"/>
    <p:sldId id="1344" r:id="rId52"/>
    <p:sldId id="1395" r:id="rId53"/>
    <p:sldId id="1336" r:id="rId5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00"/>
    <a:srgbClr val="FF33CC"/>
    <a:srgbClr val="FF99FF"/>
    <a:srgbClr val="FF9900"/>
    <a:srgbClr val="FFCC99"/>
    <a:srgbClr val="99FF99"/>
    <a:srgbClr val="FFFFCC"/>
    <a:srgbClr val="8D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3077" autoAdjust="0"/>
    <p:restoredTop sz="93964" autoAdjust="0"/>
  </p:normalViewPr>
  <p:slideViewPr>
    <p:cSldViewPr>
      <p:cViewPr varScale="1">
        <p:scale>
          <a:sx n="65" d="100"/>
          <a:sy n="65" d="100"/>
        </p:scale>
        <p:origin x="-164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905BE0C8-575D-401E-9330-B9BE408EDF1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72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723B7-F6BE-4141-8ED0-5E74150FEA59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sz="90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C941F1-5F4F-4A79-A131-3B99E766C3C9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738188"/>
            <a:ext cx="4827588" cy="3621087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9938"/>
            <a:ext cx="5340350" cy="4283075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9FF0D-7116-4507-9943-CBCBE56E57C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738188"/>
            <a:ext cx="4827588" cy="3621087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215" y="4580573"/>
            <a:ext cx="5340773" cy="4282202"/>
          </a:xfrm>
        </p:spPr>
        <p:txBody>
          <a:bodyPr/>
          <a:lstStyle/>
          <a:p>
            <a:r>
              <a:rPr lang="en-US" smtClean="0"/>
              <a:t>Enrico a</a:t>
            </a:r>
            <a:r>
              <a:rPr lang="en-US" baseline="0" smtClean="0"/>
              <a:t> precious colleague and fantastic person departed/deceased on April 14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9FF0D-7116-4507-9943-CBCBE56E57C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738188"/>
            <a:ext cx="4827588" cy="3621087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215" y="4580573"/>
            <a:ext cx="5340773" cy="4282202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9FF0D-7116-4507-9943-CBCBE56E57CC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738188"/>
            <a:ext cx="4827588" cy="3621087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215" y="4580573"/>
            <a:ext cx="5340773" cy="4282202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BE0C8-575D-401E-9330-B9BE408EDF1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BE0C8-575D-401E-9330-B9BE408EDF1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BE0C8-575D-401E-9330-B9BE408EDF1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CCBA6-140B-4DD1-9A5C-3AF5F226B688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1FAB6-7B67-493A-9E33-5D9C2562EAD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D3769-C21E-4EC7-ACD3-B6CCA898784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400E37-B7F5-4340-9652-DBF2FFE670D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0741C-7B1C-4D91-BCE9-9446B0F97DC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6F20DCB5-502A-4E33-A244-DDB0D47A00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2EC94C2-CAF9-4311-A4BC-971DD9E657C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fld id="{999DE5FA-711C-E943-92BC-56F77456AB2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518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C02EC-6687-46AB-83DD-7B0A063C64C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989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4DCF9-8822-BE4F-84FA-8B716B2A83D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722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31C93-52E5-4D1A-B86E-B596AFE59BCE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986D6-8C3D-4E4F-8451-71796D58151A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5B40D-9375-4253-AB18-4E8F5865638F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F4C76-FD3C-491A-B660-D3E5719E05A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C718-3B91-44FC-8795-1AA0FF35CC6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DD093-A1B7-4D54-B075-BAFAEC5CB0B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A85C1-4C7A-4FF7-B3B6-99E85532565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1CC6A-94A4-43DB-955B-EB63209CF4E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B6DB4-5845-47DE-A937-82E594FD9644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4EBAE-A8C8-403F-A264-C48B7ABFCC32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2A90E-5E8F-4609-BEAC-7EA3AD508FF3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5BE29-CA0F-48DE-8A63-9F9AED785CE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32B7AE-143F-4B55-A916-973E8B394B1C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770A3D-7AE3-45E3-8CF3-2E1EFB8960FA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32B35-60F3-4016-82C8-2FB8964570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069F8-4DCD-4893-8923-8D161CBB272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50DCF-2971-41A7-9410-1212FE3AF7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476DC-D96E-40B2-BD13-6396245A9B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26580-6FCC-4924-BD7B-4E45FAD3B5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46224-F209-4337-B24F-002DC8D638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865CB-9CD7-4649-A658-1D2CC6E1AF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B1A9C-228A-4C83-AD40-7D687D45C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AD64C-AD72-44AA-A1F1-C0C5737BD6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EB87-FE2E-49E8-8E96-10C86EBB2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E5B2F-8306-4D94-9643-7795C2975F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D776E-B727-42DC-9ADD-4016BFF72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C4F50-0016-45D6-8C35-C036118D639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9850" y="76200"/>
            <a:ext cx="20383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59626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4C9FF-6FCF-49A9-A191-94FEB8F1C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176D-7471-4B51-8FE9-59EF7DC9F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FE4B7-A211-41EB-95C5-075F9A39A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91B71-F0D0-4F65-95DF-73FCCBB58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B59EA-56AB-49FA-995E-1A076F72A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0A8A4-0C6C-4EE3-ACEB-DDBBDD6E7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1FAB6-7B67-493A-9E33-5D9C2562E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D59DB-15DC-45A0-AE88-E2215BF701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C7D63-0080-43C3-BD9F-32432AFA4D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C02EC-6687-46AB-83DD-7B0A063C64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93BD-E59D-4768-8850-B4574F5136F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69773-DBD1-49AA-8F53-DB55053DC0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D976E-C7A2-4EA9-8F11-6D316EB69A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9137-1455-4B31-B1AF-DA70081CB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FE16E-75D8-4C41-B80E-6053AE083D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A9ED-B255-4211-84F8-D8935A592C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D3769-C21E-4EC7-ACD3-B6CCA89878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0741C-7B1C-4D91-BCE9-9446B0F97D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B59EA-56AB-49FA-995E-1A076F72A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176D-7471-4B51-8FE9-59EF7DC9F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8DC4C-49AB-4FBB-A587-10CFBB2FA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C2ABB-749E-486E-894C-A6F2627DF0F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E3EDF-D424-4855-99C4-3A475CCE71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B39D1-04EC-45DC-81D5-225F764637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5B9A2-926B-492F-8607-E5D795EE4B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BD638-B101-420B-A59E-7E66084A67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30BEA-9F4F-4B00-A021-4C6CBDE5D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615AD-C545-443D-9C94-3C59F91059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C731F-1054-46BD-BBBC-44556264B6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02425-AD44-419A-BE8E-9B003B1B0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88CBB-BFAF-4F84-ACAD-45304909D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CC8A4-4505-45B6-99A8-5DB37A2A84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E63-F23A-4C65-B8E5-D74A02F38A6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9850" y="76200"/>
            <a:ext cx="20383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59626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535ED-158B-440B-8E4A-6CC0C0512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3E853-945D-4947-9588-CE1155E20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EDECF-1609-436A-98E7-6A10A5BEC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FA9A2-5B92-4E57-BEB6-9CADFAB70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579A9-7523-4430-A764-B3B75EDDE5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74FF5-1CEF-467C-981B-0AB5D6C5BD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00336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252413" y="623728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>
            <a:off x="252413" y="245745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5" y="692150"/>
            <a:ext cx="6734175" cy="577850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Formatvorlage des </a:t>
            </a:r>
          </a:p>
          <a:p>
            <a:pPr lvl="0"/>
            <a:r>
              <a:rPr lang="de-DE" noProof="0" smtClean="0"/>
              <a:t>Untertitelmasters durch </a:t>
            </a:r>
          </a:p>
          <a:p>
            <a:pPr lvl="0"/>
            <a:r>
              <a:rPr lang="de-DE" noProof="0" smtClean="0"/>
              <a:t>Klicken bearbeiten</a:t>
            </a: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8F3AC404-E215-4667-B4C4-FC413F3744B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C57F9B0E-B021-4D39-8E7D-D37EE1D267D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2591D2E0-3122-499E-AF3E-D1B1FF63077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592263"/>
            <a:ext cx="4243388" cy="4500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592263"/>
            <a:ext cx="4244975" cy="4500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4047FB08-3AAC-49DD-9F43-F2083016E33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B344B-98C6-4559-8AAD-984413D7657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79AEE19F-E5FA-4324-838C-129B2E019CF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0E83710F-D754-4DA7-ACC5-9FB70A9CFF9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66B64FFE-03BF-4AFC-98C3-10661EB6857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78EA903C-96D9-49D7-BA8A-94A788CCE09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8C66A408-B596-4129-B538-3C24915E256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D98948AE-922E-4A67-B81B-45B970058B6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603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6038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D9398457-A1E5-4E16-AD56-22093DA46F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420D-15D8-45CA-AB70-DA8D2A3998F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D59DB-15DC-45A0-AE88-E2215BF701D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FF6DB-B2E6-42A2-B1E2-9776F26A053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7848B-FD27-4A0B-98E7-FB1EF9E8BDA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E46A3-94D8-4B3A-95EC-0EA21005A8E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7C5A-27DE-4E90-BC9C-156DA6EEC9D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2768B-CA92-4E7E-9DA8-EEAE00D1EFC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57741-A7AA-41FE-87BA-CAD1FF43007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608D8-9221-463A-9228-53887354FC2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A1D14-7363-4C5E-A2F5-2490473903D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3F6-7425-46FC-8484-D1D8BED217C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DD3FC-A3EC-4FEB-BAE9-0B34BAF0A21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C7D63-0080-43C3-BD9F-32432AFA4DD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4E7E-043B-49F6-9570-FA6F9A36ED7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BF1E7-47AA-4EEE-9587-E7C3267EFF3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562EE-F5E3-42D3-9569-89163CBFDAE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2F46F-E6D0-45DB-8270-8F073432FA3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13C67-8884-4D35-B6B8-EA899FE404F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992E6-1014-4C42-BC75-6861DF11E35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C255C-99EC-47BF-B251-2B5AFC597C4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138" y="411163"/>
            <a:ext cx="7689850" cy="539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0" y="1000108"/>
            <a:ext cx="3960000" cy="288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1198" y="1000108"/>
            <a:ext cx="3960000" cy="2880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/>
          </p:nvPr>
        </p:nvSpPr>
        <p:spPr>
          <a:xfrm>
            <a:off x="1027396" y="3945912"/>
            <a:ext cx="3960000" cy="2880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5112594" y="3945912"/>
            <a:ext cx="3960000" cy="2880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>
          <a:xfrm rot="16200000">
            <a:off x="-1445419" y="3271044"/>
            <a:ext cx="3382963" cy="352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Studio di ricoprimenti polimerici per rivelatori di HPGe Daniel R. Napoli 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8410575" y="0"/>
            <a:ext cx="7207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477B-9FCC-4B33-A0AC-C65E35247F69}" type="slidenum">
              <a:rPr lang="it-IT"/>
              <a:pPr>
                <a:defRPr/>
              </a:pPr>
              <a:t>‹N›</a:t>
            </a:fld>
            <a:r>
              <a:rPr lang="it-IT"/>
              <a:t> / 43 </a:t>
            </a:r>
          </a:p>
        </p:txBody>
      </p:sp>
    </p:spTree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411163"/>
            <a:ext cx="7916888" cy="5397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5556" y="1000108"/>
            <a:ext cx="3116378" cy="557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43372" y="1000109"/>
            <a:ext cx="4956084" cy="3786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214810" y="4857761"/>
            <a:ext cx="4786346" cy="1714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Studio di ricoprimenti polimerici per rivelatori di HPGe Daniel R. Napoli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98A7C-E41D-413E-9AC7-C3EECA41735C}" type="slidenum">
              <a:rPr lang="it-IT"/>
              <a:pPr>
                <a:defRPr/>
              </a:pPr>
              <a:t>‹N›</a:t>
            </a:fld>
            <a:r>
              <a:rPr lang="it-IT"/>
              <a:t> / 43 </a:t>
            </a:r>
          </a:p>
        </p:txBody>
      </p:sp>
    </p:spTree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C02EC-6687-46AB-83DD-7B0A063C64C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69773-DBD1-49AA-8F53-DB55053DC0A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C4B22-3E6E-47AD-8E54-28F6BA719ACC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C0995-CD02-4C02-8A2C-C481A34C98B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37A5D-23C9-42B2-AF56-2ABB5517DDA3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3D8D4-4968-497D-8F8B-8FA4E1544384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1039A-94AE-409C-83CB-76B9365310C6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67958-4848-43C1-9546-172C5480FBF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A6661-9750-428A-A4DF-4FE0A1A1E62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8BC3C-796B-4623-BDFF-C69DC08AB4EA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E6823-DDF6-4C4C-B4C1-D6F268BFDB6A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57593-50CF-4A64-9C4B-572A15B3EFF6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D976E-C7A2-4EA9-8F11-6D316EB69A2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B99D2-B8B0-4137-B8E9-92B066EAF148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2A8D8-55D8-42E3-8413-1497D816BA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F8D26-E3F6-4408-9FA8-44EBB3438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53196-6B18-4C0B-9AF2-D1BFE233ED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3E7B2-8D54-4126-8C0E-317608132D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E9AC6-C625-48DF-BCEF-7FFCA408F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70C1B-0914-4C4A-A8EB-D112063AE0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66A77-A319-4238-8BDE-1BDC03357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E438-D179-461D-8E3A-5739F426FC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161F2-BD75-46FE-9F73-1B773F999C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9137-1455-4B31-B1AF-DA70081CB3E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1A378-95F3-4B62-8E5D-71B5BC23D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54079-EC8E-4CAD-A681-0C6FD5A56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2A8D8-55D8-42E3-8413-1497D816BA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F8D26-E3F6-4408-9FA8-44EBB3438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53196-6B18-4C0B-9AF2-D1BFE233ED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3E7B2-8D54-4126-8C0E-317608132D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E9AC6-C625-48DF-BCEF-7FFCA408F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70C1B-0914-4C4A-A8EB-D112063AE0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66A77-A319-4238-8BDE-1BDC03357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E438-D179-461D-8E3A-5739F426FC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FE16E-75D8-4C41-B80E-6053AE083DC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161F2-BD75-46FE-9F73-1B773F999C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1A378-95F3-4B62-8E5D-71B5BC23D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54079-EC8E-4CAD-A681-0C6FD5A56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25A28-97AE-4356-B755-EEB871E436D4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C3476-9AA0-4809-B444-31D26B0A267C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9A3DE-147E-43EC-9C13-C32CBEF0A9F3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3A4C8-7B4E-4586-A623-7E9A03A432E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6A874-9488-4F17-BDE8-A2D7E80A6661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559D6-7D4D-4E92-AA0D-240F5CDD05A8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92286-4F9D-4202-AEA1-C340EA53DD68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A9ED-B255-4211-84F8-D8935A592C1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FD797-3406-40ED-A1D6-E8C8B427217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52416-BFC9-4338-B0EF-E0F5423DE93E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B9135-233D-473B-99BC-2727A1E62BF8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9850" y="76200"/>
            <a:ext cx="20383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59626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E5FC2-B848-4F9B-A9CA-8EB64F9FCA7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93675" y="65532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76600" y="6553200"/>
            <a:ext cx="28956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29450" y="65532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fld id="{FB362817-69B5-4BEA-90EC-C679FE1268E0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93675" y="65532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76600" y="6553200"/>
            <a:ext cx="28956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29450" y="65532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fld id="{EF5BF270-6525-4E26-B321-FDBC6000CB32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3675" y="65532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553200"/>
            <a:ext cx="28956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9450" y="65532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fld id="{02BB2E58-C900-4E72-B1C2-CC3C7A036472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467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93675" y="65532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76600" y="6553200"/>
            <a:ext cx="28956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29450" y="65532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fld id="{F4B32C51-0259-4C0A-AEF3-F5637EDA21C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04/06/2013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1C99CAC-B3DB-46F2-A40B-396F325FD99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8" r:id="rId1"/>
    <p:sldLayoutId id="2147485149" r:id="rId2"/>
    <p:sldLayoutId id="2147485150" r:id="rId3"/>
    <p:sldLayoutId id="2147485151" r:id="rId4"/>
    <p:sldLayoutId id="2147485152" r:id="rId5"/>
    <p:sldLayoutId id="2147485153" r:id="rId6"/>
    <p:sldLayoutId id="2147485154" r:id="rId7"/>
    <p:sldLayoutId id="2147485155" r:id="rId8"/>
    <p:sldLayoutId id="2147485156" r:id="rId9"/>
    <p:sldLayoutId id="2147485157" r:id="rId10"/>
    <p:sldLayoutId id="214748515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-112" charset="0"/>
              </a:defRPr>
            </a:lvl1pPr>
          </a:lstStyle>
          <a:p>
            <a:pPr>
              <a:defRPr/>
            </a:pPr>
            <a:fld id="{573B9835-DEA1-444E-A68B-CD47D5E4322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2" r:id="rId1"/>
    <p:sldLayoutId id="2147485745" r:id="rId2"/>
    <p:sldLayoutId id="2147485746" r:id="rId3"/>
    <p:sldLayoutId id="2147485747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0EAEFD-120E-4AC9-85EE-4E04910A2860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‹N›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5" r:id="rId1"/>
    <p:sldLayoutId id="2147485766" r:id="rId2"/>
    <p:sldLayoutId id="2147485767" r:id="rId3"/>
    <p:sldLayoutId id="2147485768" r:id="rId4"/>
    <p:sldLayoutId id="2147485769" r:id="rId5"/>
    <p:sldLayoutId id="2147485770" r:id="rId6"/>
    <p:sldLayoutId id="2147485771" r:id="rId7"/>
    <p:sldLayoutId id="2147485772" r:id="rId8"/>
    <p:sldLayoutId id="2147485773" r:id="rId9"/>
    <p:sldLayoutId id="2147485774" r:id="rId10"/>
    <p:sldLayoutId id="2147485775" r:id="rId11"/>
    <p:sldLayoutId id="2147485776" r:id="rId12"/>
    <p:sldLayoutId id="214748577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675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553200"/>
            <a:ext cx="289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1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945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A50DD9B-FC05-40AE-BC09-AED2D72F97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9"/>
          <p:cNvSpPr>
            <a:spLocks noChangeShapeType="1"/>
          </p:cNvSpPr>
          <p:nvPr userDrawn="1"/>
        </p:nvSpPr>
        <p:spPr bwMode="auto">
          <a:xfrm flipH="1">
            <a:off x="1003300" y="838200"/>
            <a:ext cx="6721475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2" name="Line 11"/>
          <p:cNvSpPr>
            <a:spLocks noChangeShapeType="1"/>
          </p:cNvSpPr>
          <p:nvPr userDrawn="1"/>
        </p:nvSpPr>
        <p:spPr bwMode="auto">
          <a:xfrm flipH="1">
            <a:off x="0" y="6553200"/>
            <a:ext cx="9144000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3" name="Picture 37" descr="LBLlogo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734300" y="130175"/>
            <a:ext cx="12795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38" descr="Gretina_logo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" y="69850"/>
            <a:ext cx="9556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80" r:id="rId1"/>
    <p:sldLayoutId id="2147485781" r:id="rId2"/>
    <p:sldLayoutId id="2147485782" r:id="rId3"/>
    <p:sldLayoutId id="2147485783" r:id="rId4"/>
    <p:sldLayoutId id="2147485784" r:id="rId5"/>
    <p:sldLayoutId id="2147485785" r:id="rId6"/>
    <p:sldLayoutId id="2147485786" r:id="rId7"/>
    <p:sldLayoutId id="2147485787" r:id="rId8"/>
    <p:sldLayoutId id="2147485788" r:id="rId9"/>
    <p:sldLayoutId id="2147485789" r:id="rId10"/>
    <p:sldLayoutId id="2147485790" r:id="rId11"/>
    <p:sldLayoutId id="2147485791" r:id="rId12"/>
    <p:sldLayoutId id="2147485792" r:id="rId13"/>
    <p:sldLayoutId id="2147485793" r:id="rId14"/>
    <p:sldLayoutId id="2147485794" r:id="rId15"/>
    <p:sldLayoutId id="2147485795" r:id="rId16"/>
    <p:sldLayoutId id="2147485796" r:id="rId17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1C99CAC-B3DB-46F2-A40B-396F325FD9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6" r:id="rId1"/>
    <p:sldLayoutId id="2147485837" r:id="rId2"/>
    <p:sldLayoutId id="2147485838" r:id="rId3"/>
    <p:sldLayoutId id="2147485839" r:id="rId4"/>
    <p:sldLayoutId id="2147485840" r:id="rId5"/>
    <p:sldLayoutId id="2147485841" r:id="rId6"/>
    <p:sldLayoutId id="2147485842" r:id="rId7"/>
    <p:sldLayoutId id="2147485843" r:id="rId8"/>
    <p:sldLayoutId id="2147485844" r:id="rId9"/>
    <p:sldLayoutId id="2147485845" r:id="rId10"/>
    <p:sldLayoutId id="2147485846" r:id="rId11"/>
    <p:sldLayoutId id="2147485847" r:id="rId12"/>
    <p:sldLayoutId id="214748584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675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May 28, 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553200"/>
            <a:ext cx="289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1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NN2012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945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7DBED56-35C4-4A38-9B0B-BE07035132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9"/>
          <p:cNvSpPr>
            <a:spLocks noChangeShapeType="1"/>
          </p:cNvSpPr>
          <p:nvPr userDrawn="1"/>
        </p:nvSpPr>
        <p:spPr bwMode="auto">
          <a:xfrm flipH="1">
            <a:off x="1003300" y="838200"/>
            <a:ext cx="6721475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2" name="Line 11"/>
          <p:cNvSpPr>
            <a:spLocks noChangeShapeType="1"/>
          </p:cNvSpPr>
          <p:nvPr userDrawn="1"/>
        </p:nvSpPr>
        <p:spPr bwMode="auto">
          <a:xfrm flipH="1">
            <a:off x="0" y="6553200"/>
            <a:ext cx="9144000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3" name="Picture 37" descr="LBLlogo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734300" y="130175"/>
            <a:ext cx="12795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38" descr="Gretina_logo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" y="69850"/>
            <a:ext cx="9556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50" r:id="rId1"/>
    <p:sldLayoutId id="2147485851" r:id="rId2"/>
    <p:sldLayoutId id="2147485852" r:id="rId3"/>
    <p:sldLayoutId id="2147485853" r:id="rId4"/>
    <p:sldLayoutId id="2147485854" r:id="rId5"/>
    <p:sldLayoutId id="2147485855" r:id="rId6"/>
    <p:sldLayoutId id="2147485856" r:id="rId7"/>
    <p:sldLayoutId id="2147485857" r:id="rId8"/>
    <p:sldLayoutId id="2147485858" r:id="rId9"/>
    <p:sldLayoutId id="2147485859" r:id="rId10"/>
    <p:sldLayoutId id="2147485860" r:id="rId11"/>
    <p:sldLayoutId id="2147485861" r:id="rId12"/>
    <p:sldLayoutId id="2147485862" r:id="rId13"/>
    <p:sldLayoutId id="2147485863" r:id="rId14"/>
    <p:sldLayoutId id="2147485864" r:id="rId15"/>
    <p:sldLayoutId id="2147485865" r:id="rId16"/>
    <p:sldLayoutId id="2147485866" r:id="rId17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92263"/>
            <a:ext cx="864076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437313"/>
            <a:ext cx="72009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June 3rd, 2013  |  Norbert Pietralla | TU-Darmstadt | Konferenz  |  </a:t>
            </a:r>
            <a:fld id="{BF1BB5B0-7AF9-4DFA-AC7B-A5C11596FFC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00336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31" name="Picture 9" descr="tud_logo"/>
          <p:cNvPicPr>
            <a:picLocks noChangeAspect="1" noChangeArrowheads="1"/>
          </p:cNvPicPr>
          <p:nvPr/>
        </p:nvPicPr>
        <p:blipFill>
          <a:blip r:embed="rId13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3" name="Line 15"/>
          <p:cNvSpPr>
            <a:spLocks noChangeShapeType="1"/>
          </p:cNvSpPr>
          <p:nvPr/>
        </p:nvSpPr>
        <p:spPr bwMode="auto">
          <a:xfrm>
            <a:off x="252413" y="623728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4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8" r:id="rId1"/>
    <p:sldLayoutId id="2147485869" r:id="rId2"/>
    <p:sldLayoutId id="2147485870" r:id="rId3"/>
    <p:sldLayoutId id="2147485871" r:id="rId4"/>
    <p:sldLayoutId id="2147485872" r:id="rId5"/>
    <p:sldLayoutId id="2147485873" r:id="rId6"/>
    <p:sldLayoutId id="2147485874" r:id="rId7"/>
    <p:sldLayoutId id="2147485875" r:id="rId8"/>
    <p:sldLayoutId id="2147485876" r:id="rId9"/>
    <p:sldLayoutId id="2147485877" r:id="rId10"/>
    <p:sldLayoutId id="214748587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9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56908B9-E865-419D-AC26-26FDB1CE0DA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9" r:id="rId1"/>
    <p:sldLayoutId id="2147485160" r:id="rId2"/>
    <p:sldLayoutId id="2147485161" r:id="rId3"/>
    <p:sldLayoutId id="2147485162" r:id="rId4"/>
    <p:sldLayoutId id="2147485163" r:id="rId5"/>
    <p:sldLayoutId id="2147485164" r:id="rId6"/>
    <p:sldLayoutId id="2147485165" r:id="rId7"/>
    <p:sldLayoutId id="2147485166" r:id="rId8"/>
    <p:sldLayoutId id="2147485167" r:id="rId9"/>
    <p:sldLayoutId id="2147485168" r:id="rId10"/>
    <p:sldLayoutId id="21474851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EFCDAB3-5309-4445-8202-23BC2780FA8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  <p:sldLayoutId id="2147485191" r:id="rId12"/>
    <p:sldLayoutId id="2147485192" r:id="rId13"/>
    <p:sldLayoutId id="2147485193" r:id="rId14"/>
    <p:sldLayoutId id="2147485209" r:id="rId15"/>
    <p:sldLayoutId id="214748521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621C102-FBEE-4D33-BC7C-216C18E71A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04/06/2013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9B86B7-117F-4401-8674-8E4DC7C2FCC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6" r:id="rId1"/>
    <p:sldLayoutId id="2147485277" r:id="rId2"/>
    <p:sldLayoutId id="2147485278" r:id="rId3"/>
    <p:sldLayoutId id="2147485279" r:id="rId4"/>
    <p:sldLayoutId id="2147485280" r:id="rId5"/>
    <p:sldLayoutId id="2147485281" r:id="rId6"/>
    <p:sldLayoutId id="2147485282" r:id="rId7"/>
    <p:sldLayoutId id="2147485283" r:id="rId8"/>
    <p:sldLayoutId id="2147485284" r:id="rId9"/>
    <p:sldLayoutId id="2147485285" r:id="rId10"/>
    <p:sldLayoutId id="21474852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04DE813-0D29-4F50-950B-70F8682A7526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8" r:id="rId1"/>
    <p:sldLayoutId id="2147485499" r:id="rId2"/>
    <p:sldLayoutId id="2147485500" r:id="rId3"/>
    <p:sldLayoutId id="2147485501" r:id="rId4"/>
    <p:sldLayoutId id="2147485502" r:id="rId5"/>
    <p:sldLayoutId id="2147485503" r:id="rId6"/>
    <p:sldLayoutId id="2147485504" r:id="rId7"/>
    <p:sldLayoutId id="2147485505" r:id="rId8"/>
    <p:sldLayoutId id="2147485506" r:id="rId9"/>
    <p:sldLayoutId id="2147485507" r:id="rId10"/>
    <p:sldLayoutId id="2147485508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4EB6064-7068-4E0A-9059-010D7B41D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2" r:id="rId1"/>
    <p:sldLayoutId id="2147485523" r:id="rId2"/>
    <p:sldLayoutId id="2147485524" r:id="rId3"/>
    <p:sldLayoutId id="2147485525" r:id="rId4"/>
    <p:sldLayoutId id="2147485526" r:id="rId5"/>
    <p:sldLayoutId id="2147485527" r:id="rId6"/>
    <p:sldLayoutId id="2147485528" r:id="rId7"/>
    <p:sldLayoutId id="2147485529" r:id="rId8"/>
    <p:sldLayoutId id="2147485530" r:id="rId9"/>
    <p:sldLayoutId id="2147485531" r:id="rId10"/>
    <p:sldLayoutId id="21474855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4EB6064-7068-4E0A-9059-010D7B41D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  <p:sldLayoutId id="2147485537" r:id="rId4"/>
    <p:sldLayoutId id="2147485538" r:id="rId5"/>
    <p:sldLayoutId id="2147485539" r:id="rId6"/>
    <p:sldLayoutId id="2147485540" r:id="rId7"/>
    <p:sldLayoutId id="2147485541" r:id="rId8"/>
    <p:sldLayoutId id="2147485542" r:id="rId9"/>
    <p:sldLayoutId id="2147485543" r:id="rId10"/>
    <p:sldLayoutId id="214748554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675" y="65532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May 18, 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1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Workshop on Ge detectors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9450" y="65532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00870AE6-B46C-4425-B79E-512D16D9937F}" type="slidenum">
              <a:rPr lang="en-US" smtClean="0">
                <a:solidFill>
                  <a:srgbClr val="000000"/>
                </a:solidFill>
              </a:rPr>
              <a:pPr/>
              <a:t>‹N›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 flipH="1">
            <a:off x="1003300" y="838200"/>
            <a:ext cx="6721475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 flipH="1">
            <a:off x="0" y="6553200"/>
            <a:ext cx="9144000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61" name="Picture 37" descr="LBLlogo"/>
          <p:cNvPicPr>
            <a:picLocks noChangeAspect="1" noChangeArrowheads="1"/>
          </p:cNvPicPr>
          <p:nvPr userDrawn="1"/>
        </p:nvPicPr>
        <p:blipFill>
          <a:blip r:embed="rId17" cstate="print"/>
          <a:srcRect b="12582"/>
          <a:stretch>
            <a:fillRect/>
          </a:stretch>
        </p:blipFill>
        <p:spPr bwMode="auto">
          <a:xfrm>
            <a:off x="7734300" y="130175"/>
            <a:ext cx="1279525" cy="838200"/>
          </a:xfrm>
          <a:prstGeom prst="rect">
            <a:avLst/>
          </a:prstGeom>
          <a:noFill/>
        </p:spPr>
      </p:pic>
      <p:pic>
        <p:nvPicPr>
          <p:cNvPr id="1062" name="Picture 38" descr="Gretina_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200" y="69850"/>
            <a:ext cx="955675" cy="962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06" r:id="rId1"/>
    <p:sldLayoutId id="2147485607" r:id="rId2"/>
    <p:sldLayoutId id="2147485608" r:id="rId3"/>
    <p:sldLayoutId id="2147485609" r:id="rId4"/>
    <p:sldLayoutId id="2147485610" r:id="rId5"/>
    <p:sldLayoutId id="2147485611" r:id="rId6"/>
    <p:sldLayoutId id="2147485612" r:id="rId7"/>
    <p:sldLayoutId id="2147485613" r:id="rId8"/>
    <p:sldLayoutId id="2147485614" r:id="rId9"/>
    <p:sldLayoutId id="2147485615" r:id="rId10"/>
    <p:sldLayoutId id="2147485616" r:id="rId11"/>
    <p:sldLayoutId id="2147485617" r:id="rId12"/>
    <p:sldLayoutId id="2147485618" r:id="rId13"/>
    <p:sldLayoutId id="2147485619" r:id="rId14"/>
    <p:sldLayoutId id="2147485620" r:id="rId1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EBBD22C-66B6-4D41-8090-2A9022E9054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04/06/2013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BF1ECB-65D6-4CDB-8848-5E6120339EB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  <p:sldLayoutId id="2147485648" r:id="rId11"/>
    <p:sldLayoutId id="2147485649" r:id="rId12"/>
    <p:sldLayoutId id="2147485650" r:id="rId13"/>
    <p:sldLayoutId id="214748565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wmf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5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wmf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93.wmf"/><Relationship Id="rId4" Type="http://schemas.openxmlformats.org/officeDocument/2006/relationships/image" Target="../media/image95.jpeg"/><Relationship Id="rId9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7.w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agata1009f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1788319" y="153988"/>
            <a:ext cx="5567363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32" name="Rectangle 4"/>
          <p:cNvSpPr>
            <a:spLocks noGrp="1" noChangeArrowheads="1"/>
          </p:cNvSpPr>
          <p:nvPr>
            <p:ph type="title"/>
          </p:nvPr>
        </p:nvSpPr>
        <p:spPr>
          <a:xfrm>
            <a:off x="77713" y="1316725"/>
            <a:ext cx="8988575" cy="2573135"/>
          </a:xfrm>
        </p:spPr>
        <p:txBody>
          <a:bodyPr/>
          <a:lstStyle/>
          <a:p>
            <a:r>
              <a:rPr lang="en-US" sz="5400" b="1" dirty="0" smtClean="0">
                <a:solidFill>
                  <a:srgbClr val="0033CC"/>
                </a:solidFill>
                <a:latin typeface="Calibri" pitchFamily="34" charset="0"/>
              </a:rPr>
              <a:t>Nuclear Structure with</a:t>
            </a:r>
            <a:br>
              <a:rPr lang="en-US" sz="5400" b="1" dirty="0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en-US" sz="5400" b="1" dirty="0" smtClean="0">
                <a:solidFill>
                  <a:srgbClr val="0033CC"/>
                </a:solidFill>
                <a:latin typeface="Calibri" pitchFamily="34" charset="0"/>
              </a:rPr>
              <a:t> Gamma-ray Tracking Arrays</a:t>
            </a:r>
            <a:endParaRPr lang="it-IT" sz="5400" b="1" dirty="0" smtClean="0">
              <a:solidFill>
                <a:srgbClr val="0033CC"/>
              </a:solidFill>
              <a:latin typeface="Calibri" pitchFamily="34" charset="0"/>
            </a:endParaRPr>
          </a:p>
        </p:txBody>
      </p:sp>
      <p:pic>
        <p:nvPicPr>
          <p:cNvPr id="46085" name="Picture 16"/>
          <p:cNvPicPr>
            <a:picLocks noChangeAspect="1" noChangeArrowheads="1"/>
          </p:cNvPicPr>
          <p:nvPr/>
        </p:nvPicPr>
        <p:blipFill>
          <a:blip r:embed="rId3" cstate="screen">
            <a:lum bright="30000"/>
          </a:blip>
          <a:srcRect/>
          <a:stretch>
            <a:fillRect/>
          </a:stretch>
        </p:blipFill>
        <p:spPr bwMode="auto">
          <a:xfrm>
            <a:off x="8027988" y="7938"/>
            <a:ext cx="1116012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847725" y="3419763"/>
            <a:ext cx="7448550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Dino Bazzacco</a:t>
            </a:r>
            <a:endParaRPr lang="en-GB" sz="24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INFN Padova</a:t>
            </a:r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3" cstate="screen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1116012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2898" name="Picture 2" descr="INPC2013 - International Nuclear Physics Confere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14825"/>
            <a:ext cx="9144000" cy="2543175"/>
          </a:xfrm>
          <a:prstGeom prst="rect">
            <a:avLst/>
          </a:prstGeom>
          <a:noFill/>
        </p:spPr>
      </p:pic>
      <p:pic>
        <p:nvPicPr>
          <p:cNvPr id="9" name="Picture 8" descr="IMG_9304_HDR_01-1.jpg"/>
          <p:cNvPicPr>
            <a:picLocks noChangeAspect="1"/>
          </p:cNvPicPr>
          <p:nvPr/>
        </p:nvPicPr>
        <p:blipFill>
          <a:blip r:embed="rId5" cstate="screen"/>
          <a:srcRect l="13798" t="11141" r="8743" b="16652"/>
          <a:stretch>
            <a:fillRect/>
          </a:stretch>
        </p:blipFill>
        <p:spPr>
          <a:xfrm>
            <a:off x="1" y="0"/>
            <a:ext cx="1806840" cy="177070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/>
          <a:srcRect l="5181" t="7366" r="13007" b="16825"/>
          <a:stretch>
            <a:fillRect/>
          </a:stretch>
        </p:blipFill>
        <p:spPr bwMode="auto">
          <a:xfrm>
            <a:off x="7337160" y="0"/>
            <a:ext cx="1806840" cy="177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56" name="Rectangle 56"/>
          <p:cNvSpPr>
            <a:spLocks noGrp="1" noChangeArrowheads="1"/>
          </p:cNvSpPr>
          <p:nvPr>
            <p:ph type="title"/>
          </p:nvPr>
        </p:nvSpPr>
        <p:spPr>
          <a:xfrm>
            <a:off x="457200" y="-18300"/>
            <a:ext cx="8229600" cy="87416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Calibri" pitchFamily="34" charset="0"/>
              </a:rPr>
              <a:t>AGATA detectors</a:t>
            </a:r>
            <a:endParaRPr lang="en-US" sz="4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/>
          <a:srcRect l="4538" b="2800"/>
          <a:stretch>
            <a:fillRect/>
          </a:stretch>
        </p:blipFill>
        <p:spPr bwMode="auto">
          <a:xfrm>
            <a:off x="173806" y="2670508"/>
            <a:ext cx="2938804" cy="129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2307" y="3988747"/>
            <a:ext cx="2961898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Volume ~370 cc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sym typeface="Wingdings" pitchFamily="2" charset="2"/>
              </a:rPr>
              <a:t>  Weight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~2 kg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(shapes are volume-equalized to  1%)</a:t>
            </a:r>
          </a:p>
        </p:txBody>
      </p:sp>
      <p:pic>
        <p:nvPicPr>
          <p:cNvPr id="11" name="Picture 5" descr="agata_crysta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241" y="4620375"/>
            <a:ext cx="1574605" cy="15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rystal2"/>
          <p:cNvPicPr>
            <a:picLocks noChangeAspect="1" noChangeArrowheads="1"/>
          </p:cNvPicPr>
          <p:nvPr/>
        </p:nvPicPr>
        <p:blipFill>
          <a:blip r:embed="rId5" cstate="screen">
            <a:lum contrast="18000"/>
          </a:blip>
          <a:srcRect/>
          <a:stretch>
            <a:fillRect/>
          </a:stretch>
        </p:blipFill>
        <p:spPr bwMode="auto">
          <a:xfrm>
            <a:off x="1691625" y="4619555"/>
            <a:ext cx="1505168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06" y="6155755"/>
            <a:ext cx="372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AGATA capsules</a:t>
            </a:r>
            <a:br>
              <a:rPr lang="it-IT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Manufactured by Canberra France</a:t>
            </a:r>
            <a:endParaRPr lang="it-IT" sz="1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screen"/>
          <a:srcRect l="4600" r="5710" b="2490"/>
          <a:stretch>
            <a:fillRect/>
          </a:stretch>
        </p:blipFill>
        <p:spPr bwMode="auto">
          <a:xfrm>
            <a:off x="122189" y="740650"/>
            <a:ext cx="1569436" cy="191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screen"/>
          <a:srcRect l="3452" b="5272"/>
          <a:stretch>
            <a:fillRect/>
          </a:stretch>
        </p:blipFill>
        <p:spPr bwMode="auto">
          <a:xfrm rot="10800000">
            <a:off x="1630547" y="918857"/>
            <a:ext cx="1552951" cy="162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Triple cluster transparent end-cap 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4224" y="1813000"/>
            <a:ext cx="5324735" cy="343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03037" y="6170473"/>
            <a:ext cx="342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AGATA Asymmetric Triple Cryostat</a:t>
            </a:r>
          </a:p>
          <a:p>
            <a:pPr algn="ctr"/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Manufactured by CTT</a:t>
            </a: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880045" y="985798"/>
            <a:ext cx="9223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80 mm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 rot="5400000">
            <a:off x="4830634" y="2497080"/>
            <a:ext cx="10644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90 mm</a:t>
            </a: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3151015" y="3666521"/>
            <a:ext cx="253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6x6 segmented cathode</a:t>
            </a:r>
          </a:p>
        </p:txBody>
      </p:sp>
      <p:pic>
        <p:nvPicPr>
          <p:cNvPr id="21" name="Picture 33"/>
          <p:cNvPicPr>
            <a:picLocks noChangeAspect="1" noChangeArrowheads="1"/>
          </p:cNvPicPr>
          <p:nvPr/>
        </p:nvPicPr>
        <p:blipFill>
          <a:blip r:embed="rId9" cstate="screen"/>
          <a:srcRect r="1221"/>
          <a:stretch>
            <a:fillRect/>
          </a:stretch>
        </p:blipFill>
        <p:spPr bwMode="auto">
          <a:xfrm>
            <a:off x="3427607" y="1470104"/>
            <a:ext cx="1701121" cy="222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5215865" y="1698187"/>
            <a:ext cx="0" cy="18945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3459357" y="1381430"/>
            <a:ext cx="154278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66230" y="4571455"/>
            <a:ext cx="2302764" cy="14612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Energy resolution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Core:	    2.35 keV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Segments:   2.10 keV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(FWHM @  1332 keV)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sz="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smtClean="0">
                <a:solidFill>
                  <a:srgbClr val="000000"/>
                </a:solidFill>
                <a:latin typeface="Calibri"/>
              </a:rPr>
              <a:t>A. Wiens et al. NIM A 618 </a:t>
            </a:r>
            <a:r>
              <a:rPr lang="fr-FR" sz="1100" dirty="0" smtClean="0">
                <a:solidFill>
                  <a:srgbClr val="000000"/>
                </a:solidFill>
                <a:latin typeface="Calibri"/>
              </a:rPr>
              <a:t>(2010) 223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100" dirty="0" smtClean="0">
                <a:solidFill>
                  <a:srgbClr val="000000"/>
                </a:solidFill>
                <a:latin typeface="Calibri"/>
              </a:rPr>
              <a:t>D. Lersch et al. NIM A 640(2011) 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133</a:t>
            </a:r>
            <a:endParaRPr lang="it-IT" sz="1100" dirty="0" smtClean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84709" y="4081885"/>
            <a:ext cx="246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Cold FET for all signals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56" name="Rectangle 56"/>
          <p:cNvSpPr>
            <a:spLocks noGrp="1" noChangeArrowheads="1"/>
          </p:cNvSpPr>
          <p:nvPr>
            <p:ph type="title"/>
          </p:nvPr>
        </p:nvSpPr>
        <p:spPr>
          <a:xfrm>
            <a:off x="457200" y="10955"/>
            <a:ext cx="8229600" cy="1219810"/>
          </a:xfrm>
        </p:spPr>
        <p:txBody>
          <a:bodyPr>
            <a:normAutofit fontScale="90000"/>
          </a:bodyPr>
          <a:lstStyle/>
          <a:p>
            <a:r>
              <a:rPr lang="en-US" sz="4800" b="1" kern="0" dirty="0" smtClean="0">
                <a:solidFill>
                  <a:srgbClr val="0033CC"/>
                </a:solidFill>
                <a:latin typeface="Calibri" pitchFamily="34" charset="0"/>
              </a:rPr>
              <a:t>GRETINA Detectors</a:t>
            </a:r>
            <a:br>
              <a:rPr lang="en-US" sz="4800" b="1" kern="0" dirty="0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en-US" sz="3200" kern="0" dirty="0" smtClean="0">
                <a:solidFill>
                  <a:srgbClr val="000000"/>
                </a:solidFill>
                <a:latin typeface="Calibri" pitchFamily="34" charset="0"/>
              </a:rPr>
              <a:t> (Canberra/France)</a:t>
            </a:r>
            <a:endParaRPr lang="en-US" sz="4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6" name="Picture 25" descr="IMG_13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43502"/>
            <a:ext cx="47244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 descr="OKlab2-0507c 0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IMG_197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6754" y="1343502"/>
            <a:ext cx="3333488" cy="250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Line 6"/>
          <p:cNvSpPr>
            <a:spLocks noChangeShapeType="1"/>
          </p:cNvSpPr>
          <p:nvPr/>
        </p:nvSpPr>
        <p:spPr bwMode="auto">
          <a:xfrm flipV="1">
            <a:off x="2911475" y="1981200"/>
            <a:ext cx="3260725" cy="11858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4038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200">
              <a:latin typeface="Arial Unicode MS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6415440" y="5234035"/>
            <a:ext cx="990600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 Unicode MS" charset="0"/>
              </a:rPr>
              <a:t>B-type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721210" y="4184275"/>
            <a:ext cx="1143000" cy="396875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 Unicode MS" charset="0"/>
              </a:rPr>
              <a:t>A-type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332948" y="4888390"/>
            <a:ext cx="284725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latin typeface="Arial Unicode MS" charset="0"/>
              </a:rPr>
              <a:t> </a:t>
            </a:r>
            <a:r>
              <a:rPr lang="en-US" sz="2400" dirty="0" smtClean="0">
                <a:latin typeface="Arial Unicode MS" charset="0"/>
              </a:rPr>
              <a:t> </a:t>
            </a:r>
            <a:r>
              <a:rPr lang="en-US" sz="2000" dirty="0" smtClean="0">
                <a:latin typeface="Arial Unicode MS" charset="0"/>
              </a:rPr>
              <a:t>36 segments/crystal</a:t>
            </a:r>
            <a:endParaRPr lang="en-US" sz="2000" dirty="0">
              <a:latin typeface="Arial Unicode MS" charset="0"/>
            </a:endParaRPr>
          </a:p>
          <a:p>
            <a:pPr eaLnBrk="1" hangingPunct="1"/>
            <a:r>
              <a:rPr lang="en-US" sz="2000" dirty="0">
                <a:latin typeface="Arial Unicode MS" charset="0"/>
              </a:rPr>
              <a:t>   </a:t>
            </a:r>
            <a:r>
              <a:rPr lang="en-US" sz="2000" dirty="0" smtClean="0">
                <a:latin typeface="Arial Unicode MS" charset="0"/>
              </a:rPr>
              <a:t> 4 crystals/module</a:t>
            </a:r>
            <a:endParaRPr lang="en-US" sz="2000" dirty="0">
              <a:latin typeface="Arial Unicode MS" charset="0"/>
            </a:endParaRPr>
          </a:p>
          <a:p>
            <a:pPr marL="457200" indent="-457200" eaLnBrk="1" hangingPunct="1"/>
            <a:r>
              <a:rPr lang="en-US" sz="2000" dirty="0" smtClean="0">
                <a:latin typeface="Arial Unicode MS" charset="0"/>
              </a:rPr>
              <a:t>148 signals </a:t>
            </a:r>
            <a:r>
              <a:rPr lang="en-US" sz="2000" dirty="0">
                <a:latin typeface="Arial Unicode MS" charset="0"/>
              </a:rPr>
              <a:t>/</a:t>
            </a:r>
            <a:r>
              <a:rPr lang="en-US" sz="2000" dirty="0" smtClean="0">
                <a:latin typeface="Arial Unicode MS" charset="0"/>
              </a:rPr>
              <a:t>module</a:t>
            </a:r>
          </a:p>
          <a:p>
            <a:pPr eaLnBrk="1" hangingPunct="1"/>
            <a:r>
              <a:rPr lang="en-US" sz="2000" dirty="0" smtClean="0">
                <a:latin typeface="Arial Unicode MS" charset="0"/>
              </a:rPr>
              <a:t>Cores: </a:t>
            </a:r>
            <a:r>
              <a:rPr lang="en-US" sz="2000" dirty="0">
                <a:latin typeface="Arial Unicode MS" charset="0"/>
              </a:rPr>
              <a:t>Cold FETs</a:t>
            </a:r>
          </a:p>
          <a:p>
            <a:pPr eaLnBrk="1" hangingPunct="1"/>
            <a:r>
              <a:rPr lang="en-US" sz="2000" dirty="0" smtClean="0">
                <a:latin typeface="Arial Unicode MS" charset="0"/>
              </a:rPr>
              <a:t>Segments: </a:t>
            </a:r>
            <a:r>
              <a:rPr lang="en-US" sz="2000" dirty="0">
                <a:latin typeface="Arial Unicode MS" charset="0"/>
              </a:rPr>
              <a:t>Warm FETs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55425" y="5157225"/>
            <a:ext cx="2030061" cy="1267366"/>
            <a:chOff x="155424" y="5080414"/>
            <a:chExt cx="2030061" cy="1267366"/>
          </a:xfrm>
        </p:grpSpPr>
        <p:pic>
          <p:nvPicPr>
            <p:cNvPr id="35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43958" t="8667" r="9583" b="46333"/>
            <a:stretch>
              <a:fillRect/>
            </a:stretch>
          </p:blipFill>
          <p:spPr bwMode="auto">
            <a:xfrm>
              <a:off x="155425" y="5118820"/>
              <a:ext cx="2030060" cy="1228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1230765" y="5080415"/>
              <a:ext cx="153620" cy="76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5424" y="5080414"/>
              <a:ext cx="192025" cy="11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27450"/>
            <a:ext cx="7764463" cy="922337"/>
          </a:xfrm>
        </p:spPr>
        <p:txBody>
          <a:bodyPr/>
          <a:lstStyle/>
          <a:p>
            <a:r>
              <a:rPr lang="en-GB" b="1" dirty="0">
                <a:solidFill>
                  <a:schemeClr val="accent2"/>
                </a:solidFill>
                <a:latin typeface="Calibri" pitchFamily="34" charset="0"/>
              </a:rPr>
              <a:t>Scanning 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</a:rPr>
              <a:t>of Detectors</a:t>
            </a:r>
            <a:endParaRPr lang="en-GB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309563" y="817460"/>
            <a:ext cx="3265487" cy="3611562"/>
            <a:chOff x="195" y="854"/>
            <a:chExt cx="2057" cy="2275"/>
          </a:xfrm>
        </p:grpSpPr>
        <p:graphicFrame>
          <p:nvGraphicFramePr>
            <p:cNvPr id="798732" name="Object 12"/>
            <p:cNvGraphicFramePr>
              <a:graphicFrameLocks noChangeAspect="1"/>
            </p:cNvGraphicFramePr>
            <p:nvPr/>
          </p:nvGraphicFramePr>
          <p:xfrm>
            <a:off x="195" y="854"/>
            <a:ext cx="2057" cy="2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899" name="Photo Editor Photo" r:id="rId4" imgW="7497221" imgH="5619048" progId="">
                    <p:embed/>
                  </p:oleObj>
                </mc:Choice>
                <mc:Fallback>
                  <p:oleObj name="Photo Editor Photo" r:id="rId4" imgW="7497221" imgH="5619048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4406" t="7181" r="14378" b="12813"/>
                        <a:stretch>
                          <a:fillRect/>
                        </a:stretch>
                      </p:blipFill>
                      <p:spPr bwMode="auto">
                        <a:xfrm>
                          <a:off x="195" y="854"/>
                          <a:ext cx="2057" cy="2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CC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8733" name="Line 13"/>
            <p:cNvSpPr>
              <a:spLocks noChangeShapeType="1"/>
            </p:cNvSpPr>
            <p:nvPr/>
          </p:nvSpPr>
          <p:spPr bwMode="auto">
            <a:xfrm flipV="1">
              <a:off x="1133" y="2423"/>
              <a:ext cx="0" cy="494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798734" name="Line 14"/>
            <p:cNvSpPr>
              <a:spLocks noChangeShapeType="1"/>
            </p:cNvSpPr>
            <p:nvPr/>
          </p:nvSpPr>
          <p:spPr bwMode="auto">
            <a:xfrm rot="5400000" flipV="1">
              <a:off x="1343" y="2180"/>
              <a:ext cx="0" cy="420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798735" name="Text Box 15"/>
            <p:cNvSpPr txBox="1">
              <a:spLocks noChangeArrowheads="1"/>
            </p:cNvSpPr>
            <p:nvPr/>
          </p:nvSpPr>
          <p:spPr bwMode="auto">
            <a:xfrm>
              <a:off x="824" y="2917"/>
              <a:ext cx="73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 smtClean="0">
                  <a:solidFill>
                    <a:srgbClr val="FF9900"/>
                  </a:solidFill>
                  <a:latin typeface="Lucida Sans" pitchFamily="34" charset="0"/>
                  <a:cs typeface="Arial" charset="0"/>
                </a:rPr>
                <a:t>662keV</a:t>
              </a:r>
            </a:p>
          </p:txBody>
        </p:sp>
        <p:sp>
          <p:nvSpPr>
            <p:cNvPr id="798736" name="Text Box 16"/>
            <p:cNvSpPr txBox="1">
              <a:spLocks noChangeArrowheads="1"/>
            </p:cNvSpPr>
            <p:nvPr/>
          </p:nvSpPr>
          <p:spPr bwMode="auto">
            <a:xfrm>
              <a:off x="461" y="2260"/>
              <a:ext cx="6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b="1" smtClean="0">
                  <a:solidFill>
                    <a:srgbClr val="FF9900"/>
                  </a:solidFill>
                  <a:latin typeface="Lucida Sans" pitchFamily="34" charset="0"/>
                  <a:cs typeface="Arial" charset="0"/>
                </a:rPr>
                <a:t>374keV</a:t>
              </a:r>
            </a:p>
          </p:txBody>
        </p:sp>
        <p:sp>
          <p:nvSpPr>
            <p:cNvPr id="798737" name="Text Box 17"/>
            <p:cNvSpPr txBox="1">
              <a:spLocks noChangeArrowheads="1"/>
            </p:cNvSpPr>
            <p:nvPr/>
          </p:nvSpPr>
          <p:spPr bwMode="auto">
            <a:xfrm>
              <a:off x="1132" y="2160"/>
              <a:ext cx="7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 smtClean="0">
                  <a:solidFill>
                    <a:srgbClr val="FF9900"/>
                  </a:solidFill>
                  <a:latin typeface="Lucida Sans" pitchFamily="34" charset="0"/>
                  <a:cs typeface="Arial" charset="0"/>
                </a:rPr>
                <a:t>288keV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2044700" y="4467122"/>
            <a:ext cx="7097713" cy="2233613"/>
            <a:chOff x="1288" y="2906"/>
            <a:chExt cx="4471" cy="1407"/>
          </a:xfrm>
        </p:grpSpPr>
        <p:grpSp>
          <p:nvGrpSpPr>
            <p:cNvPr id="4" name="Group 35"/>
            <p:cNvGrpSpPr>
              <a:grpSpLocks/>
            </p:cNvGrpSpPr>
            <p:nvPr/>
          </p:nvGrpSpPr>
          <p:grpSpPr bwMode="auto">
            <a:xfrm>
              <a:off x="1288" y="2906"/>
              <a:ext cx="4471" cy="1407"/>
              <a:chOff x="1288" y="3003"/>
              <a:chExt cx="4471" cy="1407"/>
            </a:xfrm>
          </p:grpSpPr>
          <p:pic>
            <p:nvPicPr>
              <p:cNvPr id="798742" name="Picture 2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14153"/>
              <a:stretch>
                <a:fillRect/>
              </a:stretch>
            </p:blipFill>
            <p:spPr bwMode="auto">
              <a:xfrm>
                <a:off x="2779" y="3011"/>
                <a:ext cx="1500" cy="1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8743" name="Picture 2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r="13696"/>
              <a:stretch>
                <a:fillRect/>
              </a:stretch>
            </p:blipFill>
            <p:spPr bwMode="auto">
              <a:xfrm>
                <a:off x="4258" y="3018"/>
                <a:ext cx="1501" cy="1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5" name="Group 34"/>
              <p:cNvGrpSpPr>
                <a:grpSpLocks/>
              </p:cNvGrpSpPr>
              <p:nvPr/>
            </p:nvGrpSpPr>
            <p:grpSpPr bwMode="auto">
              <a:xfrm>
                <a:off x="1288" y="3003"/>
                <a:ext cx="1592" cy="1407"/>
                <a:chOff x="1288" y="3003"/>
                <a:chExt cx="1592" cy="1407"/>
              </a:xfrm>
            </p:grpSpPr>
            <p:pic>
              <p:nvPicPr>
                <p:cNvPr id="798741" name="Picture 21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r="13232"/>
                <a:stretch>
                  <a:fillRect/>
                </a:stretch>
              </p:blipFill>
              <p:spPr bwMode="auto">
                <a:xfrm>
                  <a:off x="1288" y="3003"/>
                  <a:ext cx="1495" cy="1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98744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103" y="3231"/>
                  <a:ext cx="341" cy="40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it-IT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745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1913" y="3318"/>
                  <a:ext cx="181" cy="315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746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881" y="3630"/>
                  <a:ext cx="213" cy="33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747" name="Line 27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704" y="3246"/>
                  <a:ext cx="401" cy="37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it-IT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748" name="Line 28"/>
                <p:cNvSpPr>
                  <a:spLocks noChangeShapeType="1"/>
                </p:cNvSpPr>
                <p:nvPr/>
              </p:nvSpPr>
              <p:spPr bwMode="auto">
                <a:xfrm flipH="1" flipV="1">
                  <a:off x="2106" y="3639"/>
                  <a:ext cx="192" cy="324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749" name="Line 29"/>
                <p:cNvSpPr>
                  <a:spLocks noChangeShapeType="1"/>
                </p:cNvSpPr>
                <p:nvPr/>
              </p:nvSpPr>
              <p:spPr bwMode="auto">
                <a:xfrm>
                  <a:off x="2106" y="3636"/>
                  <a:ext cx="384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750" name="Line 30"/>
                <p:cNvSpPr>
                  <a:spLocks noChangeShapeType="1"/>
                </p:cNvSpPr>
                <p:nvPr/>
              </p:nvSpPr>
              <p:spPr bwMode="auto">
                <a:xfrm>
                  <a:off x="1719" y="3639"/>
                  <a:ext cx="390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75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401" y="3231"/>
                  <a:ext cx="683" cy="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 sz="1600" b="1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&lt;010&gt;</a:t>
                  </a:r>
                  <a:endParaRPr lang="en-GB" sz="2400" smtClean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9875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294" y="3067"/>
                  <a:ext cx="586" cy="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 sz="1600" b="1" smtClean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&lt;110&gt;</a:t>
                  </a:r>
                  <a:endParaRPr lang="en-GB" sz="2400" smtClean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798757" name="Text Box 37"/>
            <p:cNvSpPr txBox="1">
              <a:spLocks noChangeArrowheads="1"/>
            </p:cNvSpPr>
            <p:nvPr/>
          </p:nvSpPr>
          <p:spPr bwMode="auto">
            <a:xfrm>
              <a:off x="2348" y="3985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b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T30  </a:t>
              </a:r>
            </a:p>
          </p:txBody>
        </p:sp>
        <p:sp>
          <p:nvSpPr>
            <p:cNvPr id="798760" name="Text Box 40"/>
            <p:cNvSpPr txBox="1">
              <a:spLocks noChangeArrowheads="1"/>
            </p:cNvSpPr>
            <p:nvPr/>
          </p:nvSpPr>
          <p:spPr bwMode="auto">
            <a:xfrm>
              <a:off x="3824" y="3985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b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T60  </a:t>
              </a:r>
            </a:p>
          </p:txBody>
        </p:sp>
        <p:sp>
          <p:nvSpPr>
            <p:cNvPr id="798761" name="Text Box 41"/>
            <p:cNvSpPr txBox="1">
              <a:spLocks noChangeArrowheads="1"/>
            </p:cNvSpPr>
            <p:nvPr/>
          </p:nvSpPr>
          <p:spPr bwMode="auto">
            <a:xfrm>
              <a:off x="5324" y="3985"/>
              <a:ext cx="3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b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T90</a:t>
              </a:r>
            </a:p>
          </p:txBody>
        </p:sp>
      </p:grpSp>
      <p:pic>
        <p:nvPicPr>
          <p:cNvPr id="798762" name="Picture 4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375" y="4533797"/>
            <a:ext cx="19462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3649663" y="971447"/>
            <a:ext cx="2419350" cy="3187700"/>
            <a:chOff x="2396" y="684"/>
            <a:chExt cx="1524" cy="2008"/>
          </a:xfrm>
        </p:grpSpPr>
        <p:pic>
          <p:nvPicPr>
            <p:cNvPr id="798765" name="Picture 45" descr="NaIvsGe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85" y="704"/>
              <a:ext cx="1335" cy="1794"/>
            </a:xfrm>
            <a:prstGeom prst="rect">
              <a:avLst/>
            </a:prstGeom>
            <a:noFill/>
          </p:spPr>
        </p:pic>
        <p:sp>
          <p:nvSpPr>
            <p:cNvPr id="798766" name="Oval 46"/>
            <p:cNvSpPr>
              <a:spLocks noChangeArrowheads="1"/>
            </p:cNvSpPr>
            <p:nvPr/>
          </p:nvSpPr>
          <p:spPr bwMode="auto">
            <a:xfrm>
              <a:off x="3264" y="1864"/>
              <a:ext cx="250" cy="2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798767" name="Text Box 47"/>
            <p:cNvSpPr txBox="1">
              <a:spLocks noChangeArrowheads="1"/>
            </p:cNvSpPr>
            <p:nvPr/>
          </p:nvSpPr>
          <p:spPr bwMode="auto">
            <a:xfrm>
              <a:off x="2977" y="1403"/>
              <a:ext cx="81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smtClean="0">
                  <a:solidFill>
                    <a:srgbClr val="FF0000"/>
                  </a:solidFill>
                </a:rPr>
                <a:t>Region of</a:t>
              </a:r>
              <a:br>
                <a:rPr lang="en-GB" sz="2000" smtClean="0">
                  <a:solidFill>
                    <a:srgbClr val="FF0000"/>
                  </a:solidFill>
                </a:rPr>
              </a:br>
              <a:r>
                <a:rPr lang="en-GB" sz="2000" smtClean="0">
                  <a:solidFill>
                    <a:srgbClr val="FF0000"/>
                  </a:solidFill>
                </a:rPr>
                <a:t> Interest</a:t>
              </a:r>
            </a:p>
          </p:txBody>
        </p:sp>
        <p:sp>
          <p:nvSpPr>
            <p:cNvPr id="798768" name="Line 48"/>
            <p:cNvSpPr>
              <a:spLocks noChangeShapeType="1"/>
            </p:cNvSpPr>
            <p:nvPr/>
          </p:nvSpPr>
          <p:spPr bwMode="auto">
            <a:xfrm>
              <a:off x="2711" y="744"/>
              <a:ext cx="5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798769" name="Text Box 49"/>
            <p:cNvSpPr txBox="1">
              <a:spLocks noChangeArrowheads="1"/>
            </p:cNvSpPr>
            <p:nvPr/>
          </p:nvSpPr>
          <p:spPr bwMode="auto">
            <a:xfrm>
              <a:off x="2850" y="781"/>
              <a:ext cx="8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smtClean="0">
                  <a:solidFill>
                    <a:srgbClr val="3333CC"/>
                  </a:solidFill>
                </a:rPr>
                <a:t>Ge Energy</a:t>
              </a:r>
            </a:p>
          </p:txBody>
        </p:sp>
        <p:sp>
          <p:nvSpPr>
            <p:cNvPr id="798770" name="Text Box 50"/>
            <p:cNvSpPr txBox="1">
              <a:spLocks noChangeArrowheads="1"/>
            </p:cNvSpPr>
            <p:nvPr/>
          </p:nvSpPr>
          <p:spPr bwMode="auto">
            <a:xfrm rot="-5400000">
              <a:off x="2032" y="1048"/>
              <a:ext cx="9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smtClean="0">
                  <a:solidFill>
                    <a:srgbClr val="3333CC"/>
                  </a:solidFill>
                </a:rPr>
                <a:t>NaI Energy</a:t>
              </a:r>
            </a:p>
          </p:txBody>
        </p:sp>
        <p:sp>
          <p:nvSpPr>
            <p:cNvPr id="798771" name="Line 51"/>
            <p:cNvSpPr>
              <a:spLocks noChangeShapeType="1"/>
            </p:cNvSpPr>
            <p:nvPr/>
          </p:nvSpPr>
          <p:spPr bwMode="auto">
            <a:xfrm rot="16200000">
              <a:off x="2490" y="1025"/>
              <a:ext cx="44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798772" name="Line 52"/>
            <p:cNvSpPr>
              <a:spLocks noChangeShapeType="1"/>
            </p:cNvSpPr>
            <p:nvPr/>
          </p:nvSpPr>
          <p:spPr bwMode="auto">
            <a:xfrm>
              <a:off x="3399" y="2099"/>
              <a:ext cx="0" cy="4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798773" name="Text Box 53"/>
            <p:cNvSpPr txBox="1">
              <a:spLocks noChangeArrowheads="1"/>
            </p:cNvSpPr>
            <p:nvPr/>
          </p:nvSpPr>
          <p:spPr bwMode="auto">
            <a:xfrm>
              <a:off x="3038" y="2442"/>
              <a:ext cx="7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smtClean="0">
                  <a:solidFill>
                    <a:srgbClr val="3333CC"/>
                  </a:solidFill>
                </a:rPr>
                <a:t>374 keV</a:t>
              </a:r>
            </a:p>
          </p:txBody>
        </p:sp>
        <p:sp>
          <p:nvSpPr>
            <p:cNvPr id="798774" name="Text Box 54"/>
            <p:cNvSpPr txBox="1">
              <a:spLocks noChangeArrowheads="1"/>
            </p:cNvSpPr>
            <p:nvPr/>
          </p:nvSpPr>
          <p:spPr bwMode="auto">
            <a:xfrm rot="-5400000">
              <a:off x="2169" y="1871"/>
              <a:ext cx="7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smtClean="0">
                  <a:solidFill>
                    <a:srgbClr val="3333CC"/>
                  </a:solidFill>
                </a:rPr>
                <a:t>288 keV</a:t>
              </a:r>
            </a:p>
          </p:txBody>
        </p:sp>
        <p:sp>
          <p:nvSpPr>
            <p:cNvPr id="798775" name="Line 55"/>
            <p:cNvSpPr>
              <a:spLocks noChangeShapeType="1"/>
            </p:cNvSpPr>
            <p:nvPr/>
          </p:nvSpPr>
          <p:spPr bwMode="auto">
            <a:xfrm flipH="1">
              <a:off x="2549" y="1988"/>
              <a:ext cx="71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798777" name="Picture 57" descr="avera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54713" y="971447"/>
            <a:ext cx="3113087" cy="2962275"/>
          </a:xfrm>
          <a:prstGeom prst="rect">
            <a:avLst/>
          </a:prstGeom>
          <a:noFill/>
        </p:spPr>
      </p:pic>
      <p:sp>
        <p:nvSpPr>
          <p:cNvPr id="798778" name="Text Box 58"/>
          <p:cNvSpPr txBox="1">
            <a:spLocks noChangeArrowheads="1"/>
          </p:cNvSpPr>
          <p:nvPr/>
        </p:nvSpPr>
        <p:spPr bwMode="auto">
          <a:xfrm>
            <a:off x="637622" y="933347"/>
            <a:ext cx="25763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 b="1" smtClean="0">
                <a:solidFill>
                  <a:srgbClr val="FFFFFF"/>
                </a:solidFill>
              </a:rPr>
              <a:t>U. Liverpool</a:t>
            </a:r>
          </a:p>
        </p:txBody>
      </p:sp>
      <p:sp>
        <p:nvSpPr>
          <p:cNvPr id="798779" name="Rectangle 59"/>
          <p:cNvSpPr>
            <a:spLocks noChangeArrowheads="1"/>
          </p:cNvSpPr>
          <p:nvPr/>
        </p:nvSpPr>
        <p:spPr bwMode="auto">
          <a:xfrm>
            <a:off x="409022" y="1538185"/>
            <a:ext cx="30492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 smtClean="0">
                <a:solidFill>
                  <a:srgbClr val="FFFFFF"/>
                </a:solidFill>
              </a:rPr>
              <a:t>920 </a:t>
            </a:r>
            <a:r>
              <a:rPr lang="en-GB" sz="1800" b="1" dirty="0" err="1" smtClean="0">
                <a:solidFill>
                  <a:srgbClr val="FFFFFF"/>
                </a:solidFill>
              </a:rPr>
              <a:t>MBq</a:t>
            </a:r>
            <a:r>
              <a:rPr lang="en-GB" sz="1800" b="1" dirty="0" smtClean="0">
                <a:solidFill>
                  <a:srgbClr val="FFFFFF"/>
                </a:solidFill>
              </a:rPr>
              <a:t> </a:t>
            </a:r>
            <a:r>
              <a:rPr lang="en-GB" sz="1800" b="1" baseline="30000" dirty="0" smtClean="0">
                <a:solidFill>
                  <a:srgbClr val="FFFFFF"/>
                </a:solidFill>
              </a:rPr>
              <a:t>137</a:t>
            </a:r>
            <a:r>
              <a:rPr lang="en-GB" sz="1800" b="1" dirty="0" smtClean="0">
                <a:solidFill>
                  <a:srgbClr val="FFFFFF"/>
                </a:solidFill>
              </a:rPr>
              <a:t>Cs source</a:t>
            </a:r>
          </a:p>
          <a:p>
            <a:r>
              <a:rPr lang="en-GB" sz="1800" b="1" dirty="0" smtClean="0">
                <a:solidFill>
                  <a:srgbClr val="FFFFFF"/>
                </a:solidFill>
              </a:rPr>
              <a:t>1 mm diameter collimator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wav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1265238"/>
            <a:ext cx="6189662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Pulse Shape Analysis concept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B4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B5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B3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C4</a:t>
            </a: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C5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C3</a:t>
            </a:r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CORE</a:t>
            </a:r>
          </a:p>
        </p:txBody>
      </p:sp>
      <p:sp>
        <p:nvSpPr>
          <p:cNvPr id="57364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A4</a:t>
            </a:r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A5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A3</a:t>
            </a:r>
          </a:p>
        </p:txBody>
      </p:sp>
      <p:sp>
        <p:nvSpPr>
          <p:cNvPr id="57367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791 keV deposited in segment B4</a:t>
            </a:r>
          </a:p>
        </p:txBody>
      </p:sp>
      <p:sp>
        <p:nvSpPr>
          <p:cNvPr id="57368" name="Line 52"/>
          <p:cNvSpPr>
            <a:spLocks noChangeShapeType="1"/>
          </p:cNvSpPr>
          <p:nvPr/>
        </p:nvSpPr>
        <p:spPr bwMode="auto">
          <a:xfrm>
            <a:off x="29210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69" name="Text Box 53"/>
          <p:cNvSpPr txBox="1">
            <a:spLocks noChangeArrowheads="1"/>
          </p:cNvSpPr>
          <p:nvPr/>
        </p:nvSpPr>
        <p:spPr bwMode="auto">
          <a:xfrm>
            <a:off x="34242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measured</a:t>
            </a:r>
            <a:br>
              <a:rPr lang="en-US" sz="1800" b="1" dirty="0">
                <a:latin typeface="Arial" charset="0"/>
              </a:rPr>
            </a:br>
            <a:endParaRPr lang="en-US" sz="18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7370" name="Picture 33"/>
          <p:cNvPicPr>
            <a:picLocks noChangeAspect="1" noChangeArrowheads="1"/>
          </p:cNvPicPr>
          <p:nvPr/>
        </p:nvPicPr>
        <p:blipFill>
          <a:blip r:embed="rId3" cstate="screen"/>
          <a:srcRect r="1221"/>
          <a:stretch>
            <a:fillRect/>
          </a:stretch>
        </p:blipFill>
        <p:spPr bwMode="auto">
          <a:xfrm rot="5400000">
            <a:off x="6126163" y="3871912"/>
            <a:ext cx="234473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10p10p4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Pulse Shape Analysis concept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B4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B5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B3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C4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C5</a:t>
            </a: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C3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CORE</a:t>
            </a: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A4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A5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A3</a:t>
            </a: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6300225" y="5813425"/>
            <a:ext cx="2851150" cy="78105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8392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58393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D4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8394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E4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8395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F4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8396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A4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8397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B4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8398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399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0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1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2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3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4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5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6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07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8408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8409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10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x</a:t>
            </a:r>
          </a:p>
        </p:txBody>
      </p:sp>
      <p:sp>
        <p:nvSpPr>
          <p:cNvPr id="58411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y</a:t>
            </a:r>
          </a:p>
        </p:txBody>
      </p:sp>
      <p:sp>
        <p:nvSpPr>
          <p:cNvPr id="58412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8413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8414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8415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8416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8417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z = 46 mm</a:t>
            </a:r>
          </a:p>
        </p:txBody>
      </p:sp>
      <p:sp>
        <p:nvSpPr>
          <p:cNvPr id="58418" name="Oval 50"/>
          <p:cNvSpPr>
            <a:spLocks noChangeAspect="1" noChangeArrowheads="1"/>
          </p:cNvSpPr>
          <p:nvPr/>
        </p:nvSpPr>
        <p:spPr bwMode="auto">
          <a:xfrm>
            <a:off x="7891463" y="4875213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8419" name="AutoShape 51"/>
          <p:cNvSpPr>
            <a:spLocks noChangeArrowheads="1"/>
          </p:cNvSpPr>
          <p:nvPr/>
        </p:nvSpPr>
        <p:spPr bwMode="auto">
          <a:xfrm>
            <a:off x="8027988" y="4778375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8420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(10,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,46)</a:t>
            </a:r>
          </a:p>
        </p:txBody>
      </p:sp>
      <p:sp>
        <p:nvSpPr>
          <p:cNvPr id="58421" name="Line 54"/>
          <p:cNvSpPr>
            <a:spLocks noChangeShapeType="1"/>
          </p:cNvSpPr>
          <p:nvPr/>
        </p:nvSpPr>
        <p:spPr bwMode="auto">
          <a:xfrm>
            <a:off x="29210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22" name="Line 55"/>
          <p:cNvSpPr>
            <a:spLocks noChangeShapeType="1"/>
          </p:cNvSpPr>
          <p:nvPr/>
        </p:nvSpPr>
        <p:spPr bwMode="auto">
          <a:xfrm>
            <a:off x="29210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8423" name="Text Box 56"/>
          <p:cNvSpPr txBox="1">
            <a:spLocks noChangeArrowheads="1"/>
          </p:cNvSpPr>
          <p:nvPr/>
        </p:nvSpPr>
        <p:spPr bwMode="auto">
          <a:xfrm>
            <a:off x="34242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measured</a:t>
            </a:r>
            <a:br>
              <a:rPr lang="en-US" sz="1800" b="1" dirty="0">
                <a:latin typeface="Arial" charset="0"/>
              </a:rPr>
            </a:b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58424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791 keV deposited in segment B4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Pulse Shape Analysis concept</a:t>
            </a:r>
          </a:p>
        </p:txBody>
      </p:sp>
      <p:pic>
        <p:nvPicPr>
          <p:cNvPr id="59395" name="Picture 3" descr="p10p15p4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B4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B5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B3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C4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C5</a:t>
            </a: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C3</a:t>
            </a:r>
          </a:p>
        </p:txBody>
      </p:sp>
      <p:sp>
        <p:nvSpPr>
          <p:cNvPr id="59411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CORE</a:t>
            </a:r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A4</a:t>
            </a: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A5</a:t>
            </a:r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A3</a:t>
            </a: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>
            <a:off x="6300225" y="5949950"/>
            <a:ext cx="2851150" cy="644525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16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59417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D4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18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E4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19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F4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20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A4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21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B4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9422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3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4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5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6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7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8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29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30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31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9432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9433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34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x</a:t>
            </a:r>
          </a:p>
        </p:txBody>
      </p:sp>
      <p:sp>
        <p:nvSpPr>
          <p:cNvPr id="59435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y</a:t>
            </a:r>
          </a:p>
        </p:txBody>
      </p:sp>
      <p:sp>
        <p:nvSpPr>
          <p:cNvPr id="59436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9437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9438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9439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9440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9441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z = 46 mm</a:t>
            </a:r>
          </a:p>
        </p:txBody>
      </p:sp>
      <p:sp>
        <p:nvSpPr>
          <p:cNvPr id="59442" name="Oval 50"/>
          <p:cNvSpPr>
            <a:spLocks noChangeAspect="1" noChangeArrowheads="1"/>
          </p:cNvSpPr>
          <p:nvPr/>
        </p:nvSpPr>
        <p:spPr bwMode="auto">
          <a:xfrm>
            <a:off x="7888288" y="4733925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59443" name="AutoShape 51"/>
          <p:cNvSpPr>
            <a:spLocks noChangeArrowheads="1"/>
          </p:cNvSpPr>
          <p:nvPr/>
        </p:nvSpPr>
        <p:spPr bwMode="auto">
          <a:xfrm>
            <a:off x="8027988" y="4619625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44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(10,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15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,46)</a:t>
            </a:r>
          </a:p>
        </p:txBody>
      </p:sp>
      <p:sp>
        <p:nvSpPr>
          <p:cNvPr id="59445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46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47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measured</a:t>
            </a:r>
            <a:br>
              <a:rPr lang="en-US" sz="1800" b="1" dirty="0">
                <a:latin typeface="Arial" charset="0"/>
              </a:rPr>
            </a:b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59448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791 keV deposited in segment B4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Pulse Shape Analysis concept</a:t>
            </a:r>
          </a:p>
        </p:txBody>
      </p:sp>
      <p:pic>
        <p:nvPicPr>
          <p:cNvPr id="60419" name="Picture 3" descr="p10p20p4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B4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B5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B3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C4</a:t>
            </a: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C5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C3</a:t>
            </a:r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CORE</a:t>
            </a:r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A4</a:t>
            </a: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A5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A3</a:t>
            </a: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6300225" y="5832475"/>
            <a:ext cx="2851150" cy="76200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0440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60441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D4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0442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E4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0443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F4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0444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A4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0445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B4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0446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47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48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49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0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1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2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3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4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5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0456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0457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58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x</a:t>
            </a:r>
          </a:p>
        </p:txBody>
      </p:sp>
      <p:sp>
        <p:nvSpPr>
          <p:cNvPr id="60459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y</a:t>
            </a:r>
          </a:p>
        </p:txBody>
      </p:sp>
      <p:sp>
        <p:nvSpPr>
          <p:cNvPr id="60460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0461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0462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0463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0464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0465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z = 46 mm</a:t>
            </a:r>
          </a:p>
        </p:txBody>
      </p:sp>
      <p:sp>
        <p:nvSpPr>
          <p:cNvPr id="60466" name="Oval 50"/>
          <p:cNvSpPr>
            <a:spLocks noChangeAspect="1" noChangeArrowheads="1"/>
          </p:cNvSpPr>
          <p:nvPr/>
        </p:nvSpPr>
        <p:spPr bwMode="auto">
          <a:xfrm>
            <a:off x="7888288" y="4581525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0467" name="AutoShape 51"/>
          <p:cNvSpPr>
            <a:spLocks noChangeArrowheads="1"/>
          </p:cNvSpPr>
          <p:nvPr/>
        </p:nvSpPr>
        <p:spPr bwMode="auto">
          <a:xfrm>
            <a:off x="8027988" y="4465638"/>
            <a:ext cx="1108075" cy="306387"/>
          </a:xfrm>
          <a:prstGeom prst="leftArrow">
            <a:avLst>
              <a:gd name="adj1" fmla="val 50000"/>
              <a:gd name="adj2" fmla="val 90415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0468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(10,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20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,46)</a:t>
            </a:r>
          </a:p>
        </p:txBody>
      </p:sp>
      <p:sp>
        <p:nvSpPr>
          <p:cNvPr id="60469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70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471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measured</a:t>
            </a:r>
            <a:br>
              <a:rPr lang="en-US" sz="1800" b="1" dirty="0">
                <a:latin typeface="Arial" charset="0"/>
              </a:rPr>
            </a:b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60472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791 keV deposited in segment B4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Pulse Shape Analysis concept</a:t>
            </a:r>
          </a:p>
        </p:txBody>
      </p:sp>
      <p:pic>
        <p:nvPicPr>
          <p:cNvPr id="61443" name="Picture 3" descr="p10p25p4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B4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B5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B3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C4</a:t>
            </a: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C5</a:t>
            </a: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C3</a:t>
            </a:r>
          </a:p>
        </p:txBody>
      </p:sp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CORE</a:t>
            </a:r>
          </a:p>
        </p:txBody>
      </p:sp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A4</a:t>
            </a:r>
          </a:p>
        </p:txBody>
      </p:sp>
      <p:sp>
        <p:nvSpPr>
          <p:cNvPr id="61461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A5</a:t>
            </a:r>
          </a:p>
        </p:txBody>
      </p:sp>
      <p:sp>
        <p:nvSpPr>
          <p:cNvPr id="61462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A3</a:t>
            </a: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6300225" y="5832475"/>
            <a:ext cx="2851150" cy="76200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464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61465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D4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466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E4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467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F4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468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A4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469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B4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470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1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2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3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4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5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6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7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8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79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1480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1481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82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x</a:t>
            </a:r>
          </a:p>
        </p:txBody>
      </p:sp>
      <p:sp>
        <p:nvSpPr>
          <p:cNvPr id="61483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y</a:t>
            </a:r>
          </a:p>
        </p:txBody>
      </p:sp>
      <p:sp>
        <p:nvSpPr>
          <p:cNvPr id="61484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1485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1486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1487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1488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1489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z = 46 mm</a:t>
            </a:r>
          </a:p>
        </p:txBody>
      </p:sp>
      <p:sp>
        <p:nvSpPr>
          <p:cNvPr id="61490" name="Oval 50"/>
          <p:cNvSpPr>
            <a:spLocks noChangeAspect="1" noChangeArrowheads="1"/>
          </p:cNvSpPr>
          <p:nvPr/>
        </p:nvSpPr>
        <p:spPr bwMode="auto">
          <a:xfrm>
            <a:off x="7888288" y="4443413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1491" name="AutoShape 51"/>
          <p:cNvSpPr>
            <a:spLocks noChangeArrowheads="1"/>
          </p:cNvSpPr>
          <p:nvPr/>
        </p:nvSpPr>
        <p:spPr bwMode="auto">
          <a:xfrm>
            <a:off x="8027988" y="4330700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492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(10,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25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,46)</a:t>
            </a:r>
          </a:p>
        </p:txBody>
      </p:sp>
      <p:sp>
        <p:nvSpPr>
          <p:cNvPr id="61493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94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495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measured</a:t>
            </a:r>
            <a:br>
              <a:rPr lang="en-US" sz="1800" b="1" dirty="0">
                <a:latin typeface="Arial" charset="0"/>
              </a:rPr>
            </a:b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61496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791 keV deposited in segment B4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Pulse Shape Analysis concept</a:t>
            </a:r>
          </a:p>
        </p:txBody>
      </p:sp>
      <p:pic>
        <p:nvPicPr>
          <p:cNvPr id="62467" name="Picture 3" descr="p10p30p4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B4</a:t>
            </a: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B5</a:t>
            </a: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B3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C4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C5</a:t>
            </a: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C3</a:t>
            </a: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CORE</a:t>
            </a:r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A4</a:t>
            </a:r>
          </a:p>
        </p:txBody>
      </p:sp>
      <p:sp>
        <p:nvSpPr>
          <p:cNvPr id="62485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A5</a:t>
            </a:r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A3</a:t>
            </a:r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6300225" y="5832475"/>
            <a:ext cx="2851150" cy="76200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2488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62489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D4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490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E4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491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F4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492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A4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493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B4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2494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5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6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7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8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499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0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1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2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3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2504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2505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06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x</a:t>
            </a:r>
          </a:p>
        </p:txBody>
      </p:sp>
      <p:sp>
        <p:nvSpPr>
          <p:cNvPr id="62507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y</a:t>
            </a:r>
          </a:p>
        </p:txBody>
      </p:sp>
      <p:sp>
        <p:nvSpPr>
          <p:cNvPr id="62508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2509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2510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2511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2512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2513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z = 46 mm</a:t>
            </a:r>
          </a:p>
        </p:txBody>
      </p:sp>
      <p:sp>
        <p:nvSpPr>
          <p:cNvPr id="62514" name="Oval 50"/>
          <p:cNvSpPr>
            <a:spLocks noChangeAspect="1" noChangeArrowheads="1"/>
          </p:cNvSpPr>
          <p:nvPr/>
        </p:nvSpPr>
        <p:spPr bwMode="auto">
          <a:xfrm>
            <a:off x="7888288" y="4305300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2515" name="AutoShape 51"/>
          <p:cNvSpPr>
            <a:spLocks noChangeArrowheads="1"/>
          </p:cNvSpPr>
          <p:nvPr/>
        </p:nvSpPr>
        <p:spPr bwMode="auto">
          <a:xfrm>
            <a:off x="8027988" y="4202113"/>
            <a:ext cx="1108075" cy="306387"/>
          </a:xfrm>
          <a:prstGeom prst="leftArrow">
            <a:avLst>
              <a:gd name="adj1" fmla="val 50000"/>
              <a:gd name="adj2" fmla="val 90415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2516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(10,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30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,46)</a:t>
            </a:r>
          </a:p>
        </p:txBody>
      </p:sp>
      <p:sp>
        <p:nvSpPr>
          <p:cNvPr id="62517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8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9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measured</a:t>
            </a:r>
            <a:br>
              <a:rPr lang="en-US" sz="1800" b="1" dirty="0">
                <a:latin typeface="Arial" charset="0"/>
              </a:rPr>
            </a:b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62520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791 keV deposited in segment B4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877050" y="1557338"/>
            <a:ext cx="2189163" cy="2232025"/>
          </a:xfrm>
          <a:prstGeom prst="rect">
            <a:avLst/>
          </a:prstGeom>
          <a:solidFill>
            <a:srgbClr val="F2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Result of 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2800" b="1" i="1" dirty="0">
                <a:solidFill>
                  <a:schemeClr val="bg1"/>
                </a:solidFill>
                <a:latin typeface="Arial" charset="0"/>
              </a:rPr>
              <a:t>Grid Search</a:t>
            </a:r>
            <a:br>
              <a:rPr lang="en-US" sz="2800" b="1" i="1" dirty="0">
                <a:solidFill>
                  <a:schemeClr val="bg1"/>
                </a:solidFill>
                <a:latin typeface="Arial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Arial" charset="0"/>
              </a:rPr>
              <a:t>Algorithm</a:t>
            </a: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677863" y="49213"/>
            <a:ext cx="7772400" cy="8921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Pulse Shape Analysis concept</a:t>
            </a:r>
          </a:p>
        </p:txBody>
      </p:sp>
      <p:pic>
        <p:nvPicPr>
          <p:cNvPr id="63492" name="Picture 4" descr="p10p25p4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B4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B5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B3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C4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C5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C3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CORE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A4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A5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A3</a:t>
            </a: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6291045" y="5832475"/>
            <a:ext cx="2851150" cy="762000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3513" name="Text Box 25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63514" name="Text Box 26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D4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3515" name="Text Box 27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E4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3516" name="Text Box 28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F4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3517" name="Text Box 29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A4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3518" name="Text Box 30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B4</a:t>
            </a:r>
            <a:endParaRPr lang="en-US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3519" name="Line 31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0" name="Line 32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1" name="Line 33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2" name="Line 34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3" name="Line 35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4" name="Line 36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5" name="Line 37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6" name="Line 38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7" name="Line 39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28" name="Line 40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3529" name="Line 41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3530" name="Line 42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31" name="Text Box 43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x</a:t>
            </a:r>
          </a:p>
        </p:txBody>
      </p:sp>
      <p:sp>
        <p:nvSpPr>
          <p:cNvPr id="63532" name="Text Box 44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y</a:t>
            </a:r>
          </a:p>
        </p:txBody>
      </p:sp>
      <p:sp>
        <p:nvSpPr>
          <p:cNvPr id="63533" name="Oval 45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3534" name="Oval 46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3535" name="Oval 47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3536" name="Oval 48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3537" name="Oval 49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3538" name="Text Box 50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z = 46 mm</a:t>
            </a:r>
          </a:p>
        </p:txBody>
      </p:sp>
      <p:sp>
        <p:nvSpPr>
          <p:cNvPr id="63539" name="Oval 51"/>
          <p:cNvSpPr>
            <a:spLocks noChangeAspect="1" noChangeArrowheads="1"/>
          </p:cNvSpPr>
          <p:nvPr/>
        </p:nvSpPr>
        <p:spPr bwMode="auto">
          <a:xfrm>
            <a:off x="7888288" y="4443413"/>
            <a:ext cx="87312" cy="889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63540" name="AutoShape 52"/>
          <p:cNvSpPr>
            <a:spLocks noChangeArrowheads="1"/>
          </p:cNvSpPr>
          <p:nvPr/>
        </p:nvSpPr>
        <p:spPr bwMode="auto">
          <a:xfrm>
            <a:off x="8027988" y="4330700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3541" name="Text Box 54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(10,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25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,46)</a:t>
            </a:r>
          </a:p>
        </p:txBody>
      </p:sp>
      <p:sp>
        <p:nvSpPr>
          <p:cNvPr id="63542" name="Line 55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43" name="Line 56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544" name="Text Box 57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measured</a:t>
            </a:r>
            <a:br>
              <a:rPr lang="en-US" sz="1800" b="1" dirty="0">
                <a:latin typeface="Arial" charset="0"/>
              </a:rPr>
            </a:b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63545" name="Text Box 50"/>
          <p:cNvSpPr txBox="1">
            <a:spLocks noChangeArrowheads="1"/>
          </p:cNvSpPr>
          <p:nvPr/>
        </p:nvSpPr>
        <p:spPr bwMode="auto">
          <a:xfrm>
            <a:off x="539750" y="5949950"/>
            <a:ext cx="384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791 keV deposited in segment B4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2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8" y="-3175"/>
            <a:ext cx="91598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4581525" y="4110038"/>
            <a:ext cx="3841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u="sng" smtClean="0">
                <a:solidFill>
                  <a:srgbClr val="000000"/>
                </a:solidFill>
                <a:latin typeface="Arial" charset="0"/>
              </a:rPr>
              <a:t>Neutron-rich heavy nuclei (N/Z </a:t>
            </a:r>
            <a:r>
              <a:rPr lang="en-GB" sz="1800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1800" u="sng" smtClean="0">
                <a:solidFill>
                  <a:srgbClr val="000000"/>
                </a:solidFill>
                <a:latin typeface="Arial" charset="0"/>
              </a:rPr>
              <a:t> 2)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Large neutron skins (r</a:t>
            </a:r>
            <a:r>
              <a:rPr lang="en-GB" sz="1800" baseline="-2500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-r</a:t>
            </a:r>
            <a:r>
              <a:rPr lang="en-GB" sz="1800" baseline="-2500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1fm)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New coherent excitation modes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Shell quenching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68688" y="3773488"/>
            <a:ext cx="1058862" cy="1323975"/>
            <a:chOff x="2485" y="2387"/>
            <a:chExt cx="594" cy="816"/>
          </a:xfrm>
        </p:grpSpPr>
        <p:sp>
          <p:nvSpPr>
            <p:cNvPr id="9252" name="Oval 8"/>
            <p:cNvSpPr>
              <a:spLocks noChangeArrowheads="1"/>
            </p:cNvSpPr>
            <p:nvPr/>
          </p:nvSpPr>
          <p:spPr bwMode="auto">
            <a:xfrm>
              <a:off x="2626" y="2387"/>
              <a:ext cx="453" cy="11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9253" name="Text Box 9"/>
            <p:cNvSpPr txBox="1">
              <a:spLocks noChangeArrowheads="1"/>
            </p:cNvSpPr>
            <p:nvPr/>
          </p:nvSpPr>
          <p:spPr bwMode="auto">
            <a:xfrm>
              <a:off x="2485" y="2973"/>
              <a:ext cx="544" cy="23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 b="1" baseline="30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132+x</a:t>
              </a:r>
              <a:r>
                <a:rPr lang="en-US" sz="18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Sn</a:t>
              </a:r>
              <a:endParaRPr lang="en-US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9254" name="Line 10"/>
            <p:cNvSpPr>
              <a:spLocks noChangeShapeType="1"/>
            </p:cNvSpPr>
            <p:nvPr/>
          </p:nvSpPr>
          <p:spPr bwMode="auto">
            <a:xfrm flipH="1">
              <a:off x="2757" y="2478"/>
              <a:ext cx="91" cy="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2881313" y="5407025"/>
            <a:ext cx="43529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u="sng" smtClean="0">
                <a:solidFill>
                  <a:srgbClr val="000000"/>
                </a:solidFill>
                <a:latin typeface="Arial" charset="0"/>
              </a:rPr>
              <a:t>Nuclei at the neutron drip line (Z</a:t>
            </a:r>
            <a:r>
              <a:rPr lang="en-GB" sz="1800" u="sng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1800" u="sng" smtClean="0">
                <a:solidFill>
                  <a:srgbClr val="000000"/>
                </a:solidFill>
                <a:latin typeface="Arial" charset="0"/>
              </a:rPr>
              <a:t>25)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 Very large proton-neutron asymmetries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 Resonant excitation modes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 Neutron Decay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781175" y="5013325"/>
            <a:ext cx="1128713" cy="576263"/>
            <a:chOff x="1215" y="3158"/>
            <a:chExt cx="771" cy="363"/>
          </a:xfrm>
        </p:grpSpPr>
        <p:sp>
          <p:nvSpPr>
            <p:cNvPr id="9250" name="Oval 13"/>
            <p:cNvSpPr>
              <a:spLocks noChangeArrowheads="1"/>
            </p:cNvSpPr>
            <p:nvPr/>
          </p:nvSpPr>
          <p:spPr bwMode="auto">
            <a:xfrm rot="-1800000">
              <a:off x="1215" y="3158"/>
              <a:ext cx="598" cy="3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9251" name="Line 14"/>
            <p:cNvSpPr>
              <a:spLocks noChangeShapeType="1"/>
            </p:cNvSpPr>
            <p:nvPr/>
          </p:nvSpPr>
          <p:spPr bwMode="auto">
            <a:xfrm>
              <a:off x="1640" y="3470"/>
              <a:ext cx="346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223" name="Text Box 15"/>
          <p:cNvSpPr txBox="1">
            <a:spLocks noChangeArrowheads="1"/>
          </p:cNvSpPr>
          <p:nvPr/>
        </p:nvSpPr>
        <p:spPr bwMode="auto">
          <a:xfrm>
            <a:off x="5907088" y="3068638"/>
            <a:ext cx="31972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u="sng" smtClean="0">
                <a:solidFill>
                  <a:srgbClr val="000000"/>
                </a:solidFill>
                <a:latin typeface="Arial" charset="0"/>
              </a:rPr>
              <a:t>Nuclear shapes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Exotic shapes and isomers 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Coexistence and transitions </a:t>
            </a:r>
          </a:p>
        </p:txBody>
      </p:sp>
      <p:sp>
        <p:nvSpPr>
          <p:cNvPr id="9224" name="Text Box 16"/>
          <p:cNvSpPr txBox="1">
            <a:spLocks noChangeArrowheads="1"/>
          </p:cNvSpPr>
          <p:nvPr/>
        </p:nvSpPr>
        <p:spPr bwMode="auto">
          <a:xfrm>
            <a:off x="415925" y="1100138"/>
            <a:ext cx="42259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u="sng" smtClean="0">
                <a:solidFill>
                  <a:srgbClr val="000000"/>
                </a:solidFill>
                <a:latin typeface="Arial" charset="0"/>
              </a:rPr>
              <a:t>Shell structure in nuclei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 Structure of doubly magic nuclei 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 Changes in the (effective) interactions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04800" y="3771900"/>
            <a:ext cx="3246438" cy="1662113"/>
            <a:chOff x="308" y="2366"/>
            <a:chExt cx="2086" cy="1019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308" y="2659"/>
              <a:ext cx="661" cy="522"/>
              <a:chOff x="308" y="2659"/>
              <a:chExt cx="661" cy="522"/>
            </a:xfrm>
          </p:grpSpPr>
          <p:sp>
            <p:nvSpPr>
              <p:cNvPr id="9247" name="Line 19"/>
              <p:cNvSpPr>
                <a:spLocks noChangeShapeType="1"/>
              </p:cNvSpPr>
              <p:nvPr/>
            </p:nvSpPr>
            <p:spPr bwMode="auto">
              <a:xfrm>
                <a:off x="671" y="2886"/>
                <a:ext cx="181" cy="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8" name="Text Box 20"/>
              <p:cNvSpPr txBox="1">
                <a:spLocks noChangeArrowheads="1"/>
              </p:cNvSpPr>
              <p:nvPr/>
            </p:nvSpPr>
            <p:spPr bwMode="auto">
              <a:xfrm>
                <a:off x="308" y="2659"/>
                <a:ext cx="363" cy="22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600" b="1" baseline="300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48</a:t>
                </a:r>
                <a:r>
                  <a:rPr lang="en-US" sz="16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Ni</a:t>
                </a:r>
                <a:endParaRPr lang="en-US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249" name="Oval 21"/>
              <p:cNvSpPr>
                <a:spLocks noChangeArrowheads="1"/>
              </p:cNvSpPr>
              <p:nvPr/>
            </p:nvSpPr>
            <p:spPr bwMode="auto">
              <a:xfrm>
                <a:off x="825" y="3037"/>
                <a:ext cx="144" cy="144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897" y="2366"/>
              <a:ext cx="953" cy="385"/>
              <a:chOff x="897" y="2366"/>
              <a:chExt cx="953" cy="385"/>
            </a:xfrm>
          </p:grpSpPr>
          <p:sp>
            <p:nvSpPr>
              <p:cNvPr id="9244" name="Oval 23"/>
              <p:cNvSpPr>
                <a:spLocks noChangeArrowheads="1"/>
              </p:cNvSpPr>
              <p:nvPr/>
            </p:nvSpPr>
            <p:spPr bwMode="auto">
              <a:xfrm>
                <a:off x="1706" y="2366"/>
                <a:ext cx="144" cy="144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5" name="Text Box 24"/>
              <p:cNvSpPr txBox="1">
                <a:spLocks noChangeArrowheads="1"/>
              </p:cNvSpPr>
              <p:nvPr/>
            </p:nvSpPr>
            <p:spPr bwMode="auto">
              <a:xfrm>
                <a:off x="897" y="2523"/>
                <a:ext cx="507" cy="228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 b="1" baseline="300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en-US" sz="18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Sn</a:t>
                </a:r>
                <a:endParaRPr lang="en-US" sz="18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246" name="Line 25"/>
              <p:cNvSpPr>
                <a:spLocks noChangeShapeType="1"/>
              </p:cNvSpPr>
              <p:nvPr/>
            </p:nvSpPr>
            <p:spPr bwMode="auto">
              <a:xfrm flipV="1">
                <a:off x="1396" y="2478"/>
                <a:ext cx="318" cy="1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709" y="3037"/>
              <a:ext cx="685" cy="348"/>
              <a:chOff x="1709" y="3037"/>
              <a:chExt cx="685" cy="348"/>
            </a:xfrm>
          </p:grpSpPr>
          <p:sp>
            <p:nvSpPr>
              <p:cNvPr id="9241" name="Text Box 27"/>
              <p:cNvSpPr txBox="1">
                <a:spLocks noChangeArrowheads="1"/>
              </p:cNvSpPr>
              <p:nvPr/>
            </p:nvSpPr>
            <p:spPr bwMode="auto">
              <a:xfrm>
                <a:off x="2031" y="3155"/>
                <a:ext cx="363" cy="23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600" b="1" baseline="300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78</a:t>
                </a:r>
                <a:r>
                  <a:rPr lang="en-US" sz="16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Ni</a:t>
                </a:r>
                <a:endParaRPr lang="en-US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242" name="Oval 28"/>
              <p:cNvSpPr>
                <a:spLocks noChangeArrowheads="1"/>
              </p:cNvSpPr>
              <p:nvPr/>
            </p:nvSpPr>
            <p:spPr bwMode="auto">
              <a:xfrm>
                <a:off x="1709" y="3037"/>
                <a:ext cx="144" cy="144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3" name="Line 29"/>
              <p:cNvSpPr>
                <a:spLocks noChangeShapeType="1"/>
              </p:cNvSpPr>
              <p:nvPr/>
            </p:nvSpPr>
            <p:spPr bwMode="auto">
              <a:xfrm>
                <a:off x="1850" y="3158"/>
                <a:ext cx="181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26" name="Text Box 30"/>
          <p:cNvSpPr txBox="1">
            <a:spLocks noChangeArrowheads="1"/>
          </p:cNvSpPr>
          <p:nvPr/>
        </p:nvSpPr>
        <p:spPr bwMode="auto">
          <a:xfrm>
            <a:off x="87313" y="2349500"/>
            <a:ext cx="38322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u="sng" smtClean="0">
                <a:solidFill>
                  <a:srgbClr val="000000"/>
                </a:solidFill>
                <a:latin typeface="Arial" charset="0"/>
              </a:rPr>
              <a:t>Proton drip line and N=Z nuclei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 Spectroscopy beyond the drip line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 Proton-neutron pairing</a:t>
            </a:r>
          </a:p>
          <a:p>
            <a:pPr>
              <a:buFontTx/>
              <a:buChar char="•"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  Isospin symmetry</a:t>
            </a:r>
          </a:p>
        </p:txBody>
      </p:sp>
      <p:sp>
        <p:nvSpPr>
          <p:cNvPr id="9227" name="Line 31"/>
          <p:cNvSpPr>
            <a:spLocks noChangeShapeType="1"/>
          </p:cNvSpPr>
          <p:nvPr/>
        </p:nvSpPr>
        <p:spPr bwMode="auto">
          <a:xfrm flipV="1">
            <a:off x="398463" y="3443288"/>
            <a:ext cx="2593975" cy="28908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mtClean="0">
              <a:solidFill>
                <a:srgbClr val="000000"/>
              </a:solidFill>
            </a:endParaRPr>
          </a:p>
        </p:txBody>
      </p: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1733550" y="1125538"/>
            <a:ext cx="7226300" cy="3527425"/>
            <a:chOff x="1092" y="709"/>
            <a:chExt cx="4552" cy="2222"/>
          </a:xfrm>
        </p:grpSpPr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4404" y="709"/>
              <a:ext cx="1240" cy="589"/>
              <a:chOff x="4404" y="709"/>
              <a:chExt cx="1240" cy="589"/>
            </a:xfrm>
          </p:grpSpPr>
          <p:sp>
            <p:nvSpPr>
              <p:cNvPr id="9235" name="Oval 34"/>
              <p:cNvSpPr>
                <a:spLocks noChangeArrowheads="1"/>
              </p:cNvSpPr>
              <p:nvPr/>
            </p:nvSpPr>
            <p:spPr bwMode="auto">
              <a:xfrm rot="-1200000">
                <a:off x="4484" y="709"/>
                <a:ext cx="365" cy="227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Line 35"/>
              <p:cNvSpPr>
                <a:spLocks noChangeShapeType="1"/>
              </p:cNvSpPr>
              <p:nvPr/>
            </p:nvSpPr>
            <p:spPr bwMode="auto">
              <a:xfrm>
                <a:off x="4723" y="935"/>
                <a:ext cx="42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Text Box 36"/>
              <p:cNvSpPr txBox="1">
                <a:spLocks noChangeArrowheads="1"/>
              </p:cNvSpPr>
              <p:nvPr/>
            </p:nvSpPr>
            <p:spPr bwMode="auto">
              <a:xfrm>
                <a:off x="4404" y="1071"/>
                <a:ext cx="1240" cy="227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lIns="18000" rIns="18000"/>
              <a:lstStyle/>
              <a:p>
                <a:r>
                  <a:rPr lang="en-US" sz="18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Transfermium nuclei</a:t>
                </a:r>
                <a:endParaRPr lang="en-US" sz="18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</p:grpSp>
        <p:sp>
          <p:nvSpPr>
            <p:cNvPr id="9231" name="Oval 37"/>
            <p:cNvSpPr>
              <a:spLocks noChangeArrowheads="1"/>
            </p:cNvSpPr>
            <p:nvPr/>
          </p:nvSpPr>
          <p:spPr bwMode="auto">
            <a:xfrm rot="-1200000">
              <a:off x="2976" y="1389"/>
              <a:ext cx="365" cy="22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9232" name="Text Box 38"/>
            <p:cNvSpPr txBox="1">
              <a:spLocks noChangeArrowheads="1"/>
            </p:cNvSpPr>
            <p:nvPr/>
          </p:nvSpPr>
          <p:spPr bwMode="auto">
            <a:xfrm>
              <a:off x="2919" y="935"/>
              <a:ext cx="1112" cy="22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lIns="18000" rIns="18000"/>
            <a:lstStyle/>
            <a:p>
              <a:pPr algn="ctr"/>
              <a:r>
                <a:rPr lang="en-US" sz="18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Shape coexistence</a:t>
              </a:r>
            </a:p>
          </p:txBody>
        </p:sp>
        <p:sp>
          <p:nvSpPr>
            <p:cNvPr id="9233" name="Line 39"/>
            <p:cNvSpPr>
              <a:spLocks noChangeShapeType="1"/>
            </p:cNvSpPr>
            <p:nvPr/>
          </p:nvSpPr>
          <p:spPr bwMode="auto">
            <a:xfrm flipH="1">
              <a:off x="3341" y="1162"/>
              <a:ext cx="209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9234" name="Oval 40"/>
            <p:cNvSpPr>
              <a:spLocks noChangeArrowheads="1"/>
            </p:cNvSpPr>
            <p:nvPr/>
          </p:nvSpPr>
          <p:spPr bwMode="auto">
            <a:xfrm rot="-1200000">
              <a:off x="1092" y="2704"/>
              <a:ext cx="365" cy="22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229" name="Rectangle 41"/>
          <p:cNvSpPr>
            <a:spLocks noGrp="1" noChangeArrowheads="1"/>
          </p:cNvSpPr>
          <p:nvPr>
            <p:ph type="title"/>
          </p:nvPr>
        </p:nvSpPr>
        <p:spPr>
          <a:xfrm>
            <a:off x="231775" y="49360"/>
            <a:ext cx="8258175" cy="1017587"/>
          </a:xfrm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33CC"/>
                </a:solidFill>
                <a:latin typeface="Calibri" pitchFamily="34" charset="0"/>
              </a:rPr>
              <a:t>Challenges in Nuclear Structure</a:t>
            </a:r>
            <a:endParaRPr lang="en-US" b="1" dirty="0" smtClean="0">
              <a:solidFill>
                <a:srgbClr val="0033CC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52400"/>
            <a:ext cx="8763000" cy="914400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0000FF"/>
                </a:solidFill>
                <a:latin typeface="Calibri" pitchFamily="34" charset="0"/>
              </a:rPr>
              <a:t>Pulse Shape Analysis Algorithms</a:t>
            </a:r>
            <a:endParaRPr lang="en-GB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43063" y="1181100"/>
            <a:ext cx="6738937" cy="4519613"/>
            <a:chOff x="960" y="1152"/>
            <a:chExt cx="3792" cy="2688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960" y="1152"/>
              <a:ext cx="3792" cy="26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53" name="Line 5"/>
            <p:cNvSpPr>
              <a:spLocks noChangeShapeType="1"/>
            </p:cNvSpPr>
            <p:nvPr/>
          </p:nvSpPr>
          <p:spPr bwMode="auto">
            <a:xfrm>
              <a:off x="960" y="21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54" name="Line 6"/>
            <p:cNvSpPr>
              <a:spLocks noChangeShapeType="1"/>
            </p:cNvSpPr>
            <p:nvPr/>
          </p:nvSpPr>
          <p:spPr bwMode="auto">
            <a:xfrm>
              <a:off x="960" y="3312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>
              <a:off x="960" y="158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>
              <a:off x="960" y="2736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57" name="Line 9"/>
            <p:cNvSpPr>
              <a:spLocks noChangeShapeType="1"/>
            </p:cNvSpPr>
            <p:nvPr/>
          </p:nvSpPr>
          <p:spPr bwMode="auto">
            <a:xfrm>
              <a:off x="1344" y="384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58" name="Line 10"/>
            <p:cNvSpPr>
              <a:spLocks noChangeShapeType="1"/>
            </p:cNvSpPr>
            <p:nvPr/>
          </p:nvSpPr>
          <p:spPr bwMode="auto">
            <a:xfrm flipV="1">
              <a:off x="1584" y="3744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 flipV="1">
              <a:off x="2544" y="3744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60" name="Line 12"/>
            <p:cNvSpPr>
              <a:spLocks noChangeShapeType="1"/>
            </p:cNvSpPr>
            <p:nvPr/>
          </p:nvSpPr>
          <p:spPr bwMode="auto">
            <a:xfrm flipV="1">
              <a:off x="3744" y="3744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200400" y="6096000"/>
            <a:ext cx="508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prstClr val="black"/>
                </a:solidFill>
              </a:rPr>
              <a:t>Computation Time/event/detector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2508250" y="5676900"/>
            <a:ext cx="5397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</a:rPr>
              <a:t>ms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4267200" y="5676900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6419850" y="5676900"/>
            <a:ext cx="439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</a:rPr>
              <a:t>hr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 rot="-5400000">
            <a:off x="-1358246" y="3213641"/>
            <a:ext cx="47163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prstClr val="black"/>
                </a:solidFill>
              </a:rPr>
              <a:t>Position resolution (</a:t>
            </a:r>
            <a:r>
              <a:rPr lang="en-GB" sz="2400" dirty="0" smtClean="0">
                <a:solidFill>
                  <a:prstClr val="black"/>
                </a:solidFill>
              </a:rPr>
              <a:t>mm FWHM)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2133600" y="2656930"/>
            <a:ext cx="255588" cy="25558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3700463" y="4180490"/>
            <a:ext cx="255587" cy="2555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68" name="Rectangle 20" descr="Trellis"/>
          <p:cNvSpPr>
            <a:spLocks noChangeArrowheads="1"/>
          </p:cNvSpPr>
          <p:nvPr/>
        </p:nvSpPr>
        <p:spPr bwMode="auto">
          <a:xfrm>
            <a:off x="3700463" y="3340703"/>
            <a:ext cx="257175" cy="255587"/>
          </a:xfrm>
          <a:prstGeom prst="rect">
            <a:avLst/>
          </a:prstGeom>
          <a:pattFill prst="trellis">
            <a:fgClr>
              <a:schemeClr val="tx2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3700463" y="3756628"/>
            <a:ext cx="255587" cy="2571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5764995" y="2951530"/>
            <a:ext cx="255588" cy="2571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1198563" y="4468813"/>
            <a:ext cx="3365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1216025" y="5445125"/>
            <a:ext cx="3365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1198563" y="3530600"/>
            <a:ext cx="33655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1216025" y="26304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1216025" y="1692275"/>
            <a:ext cx="35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27676" name="Text Box 28"/>
          <p:cNvSpPr txBox="1">
            <a:spLocks noChangeArrowheads="1"/>
          </p:cNvSpPr>
          <p:nvPr/>
        </p:nvSpPr>
        <p:spPr bwMode="auto">
          <a:xfrm>
            <a:off x="2362200" y="1755230"/>
            <a:ext cx="3648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prstClr val="black"/>
                </a:solidFill>
              </a:rPr>
              <a:t>Singular Value Decomposition</a:t>
            </a:r>
          </a:p>
        </p:txBody>
      </p:sp>
      <p:sp>
        <p:nvSpPr>
          <p:cNvPr id="27677" name="Text Box 29"/>
          <p:cNvSpPr txBox="1">
            <a:spLocks noChangeArrowheads="1"/>
          </p:cNvSpPr>
          <p:nvPr/>
        </p:nvSpPr>
        <p:spPr bwMode="auto">
          <a:xfrm>
            <a:off x="4081463" y="3253390"/>
            <a:ext cx="2290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rgbClr val="C0504D"/>
                </a:solidFill>
              </a:rPr>
              <a:t>Genetic algorithm</a:t>
            </a: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4081463" y="3650265"/>
            <a:ext cx="2130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prstClr val="black"/>
                </a:solidFill>
              </a:rPr>
              <a:t>Wavelet method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6069795" y="2878505"/>
            <a:ext cx="2122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</a:rPr>
              <a:t>Full Grid Search</a:t>
            </a:r>
          </a:p>
        </p:txBody>
      </p:sp>
      <p:sp>
        <p:nvSpPr>
          <p:cNvPr id="27680" name="Text Box 32"/>
          <p:cNvSpPr txBox="1">
            <a:spLocks noChangeArrowheads="1"/>
          </p:cNvSpPr>
          <p:nvPr/>
        </p:nvSpPr>
        <p:spPr bwMode="auto">
          <a:xfrm>
            <a:off x="4081463" y="4107465"/>
            <a:ext cx="2776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prstClr val="black"/>
                </a:solidFill>
              </a:rPr>
              <a:t>Least square methods</a:t>
            </a:r>
          </a:p>
        </p:txBody>
      </p:sp>
      <p:sp>
        <p:nvSpPr>
          <p:cNvPr id="27681" name="Rectangle 33"/>
          <p:cNvSpPr>
            <a:spLocks noChangeArrowheads="1"/>
          </p:cNvSpPr>
          <p:nvPr/>
        </p:nvSpPr>
        <p:spPr bwMode="auto">
          <a:xfrm>
            <a:off x="2133600" y="1828255"/>
            <a:ext cx="255588" cy="255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82" name="Text Box 34"/>
          <p:cNvSpPr txBox="1">
            <a:spLocks noChangeArrowheads="1"/>
          </p:cNvSpPr>
          <p:nvPr/>
        </p:nvSpPr>
        <p:spPr bwMode="auto">
          <a:xfrm>
            <a:off x="2362200" y="2584090"/>
            <a:ext cx="51860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C0504D"/>
                </a:solidFill>
              </a:rPr>
              <a:t>Artificial Intelligence (PSO, SA, ANN, ...)</a:t>
            </a:r>
            <a:endParaRPr lang="en-GB" sz="2000" dirty="0">
              <a:solidFill>
                <a:srgbClr val="C0504D"/>
              </a:solidFill>
            </a:endParaRPr>
          </a:p>
        </p:txBody>
      </p:sp>
      <p:sp>
        <p:nvSpPr>
          <p:cNvPr id="27684" name="Rectangle 36"/>
          <p:cNvSpPr>
            <a:spLocks noChangeArrowheads="1"/>
          </p:cNvSpPr>
          <p:nvPr/>
        </p:nvSpPr>
        <p:spPr bwMode="auto">
          <a:xfrm>
            <a:off x="2133600" y="2260055"/>
            <a:ext cx="255588" cy="2571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85" name="Text Box 37"/>
          <p:cNvSpPr txBox="1">
            <a:spLocks noChangeArrowheads="1"/>
          </p:cNvSpPr>
          <p:nvPr/>
        </p:nvSpPr>
        <p:spPr bwMode="auto">
          <a:xfrm>
            <a:off x="2362200" y="2187030"/>
            <a:ext cx="2778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</a:rPr>
              <a:t>Adaptive </a:t>
            </a:r>
            <a:r>
              <a:rPr lang="en-GB" sz="2000" dirty="0">
                <a:solidFill>
                  <a:prstClr val="black"/>
                </a:solidFill>
              </a:rPr>
              <a:t>Grid Search</a:t>
            </a:r>
          </a:p>
        </p:txBody>
      </p:sp>
      <p:sp>
        <p:nvSpPr>
          <p:cNvPr id="46" name="Cloud 45"/>
          <p:cNvSpPr/>
          <p:nvPr/>
        </p:nvSpPr>
        <p:spPr>
          <a:xfrm>
            <a:off x="2190890" y="3275380"/>
            <a:ext cx="1080120" cy="1080120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</a:rPr>
              <a:t>now</a:t>
            </a:r>
            <a:endParaRPr lang="it-IT" sz="1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33350" y="-38100"/>
            <a:ext cx="8877300" cy="952500"/>
          </a:xfrm>
        </p:spPr>
        <p:txBody>
          <a:bodyPr/>
          <a:lstStyle/>
          <a:p>
            <a:r>
              <a:rPr lang="it-IT" sz="40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Examples of signal decomposition</a:t>
            </a:r>
            <a:endParaRPr lang="it-IT" sz="4000" dirty="0" smtClean="0">
              <a:solidFill>
                <a:srgbClr val="0033C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screen"/>
          <a:srcRect b="28438"/>
          <a:stretch>
            <a:fillRect/>
          </a:stretch>
        </p:blipFill>
        <p:spPr bwMode="auto">
          <a:xfrm>
            <a:off x="387350" y="5351463"/>
            <a:ext cx="8375650" cy="99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6" name="Group 7"/>
          <p:cNvGrpSpPr>
            <a:grpSpLocks/>
          </p:cNvGrpSpPr>
          <p:nvPr/>
        </p:nvGrpSpPr>
        <p:grpSpPr bwMode="auto">
          <a:xfrm>
            <a:off x="309563" y="854075"/>
            <a:ext cx="8450262" cy="2193925"/>
            <a:chOff x="310326" y="853555"/>
            <a:chExt cx="8450026" cy="2194445"/>
          </a:xfrm>
        </p:grpSpPr>
        <p:pic>
          <p:nvPicPr>
            <p:cNvPr id="64523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10326" y="853555"/>
              <a:ext cx="8440193" cy="112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4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46841" y="1949418"/>
              <a:ext cx="8413511" cy="1098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517" name="Group 8"/>
          <p:cNvGrpSpPr>
            <a:grpSpLocks/>
          </p:cNvGrpSpPr>
          <p:nvPr/>
        </p:nvGrpSpPr>
        <p:grpSpPr bwMode="auto">
          <a:xfrm>
            <a:off x="328613" y="3162300"/>
            <a:ext cx="8455025" cy="2209800"/>
            <a:chOff x="328550" y="3162300"/>
            <a:chExt cx="8455553" cy="2209800"/>
          </a:xfrm>
        </p:grpSpPr>
        <p:pic>
          <p:nvPicPr>
            <p:cNvPr id="64521" name="Picture 5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34076" y="3162300"/>
              <a:ext cx="8440189" cy="1096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2" name="Picture 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28550" y="4260850"/>
              <a:ext cx="8455553" cy="111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518" name="TextBox 9"/>
          <p:cNvSpPr txBox="1">
            <a:spLocks noChangeArrowheads="1"/>
          </p:cNvSpPr>
          <p:nvPr/>
        </p:nvSpPr>
        <p:spPr bwMode="auto">
          <a:xfrm>
            <a:off x="385855" y="2933700"/>
            <a:ext cx="85259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A       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B      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      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 D      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 E      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    </a:t>
            </a:r>
            <a:r>
              <a:rPr lang="it-IT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it-IT" sz="12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6  </a:t>
            </a:r>
            <a:r>
              <a:rPr lang="it-IT" sz="12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CC</a:t>
            </a:r>
          </a:p>
        </p:txBody>
      </p:sp>
      <p:sp>
        <p:nvSpPr>
          <p:cNvPr id="64519" name="TextBox 10"/>
          <p:cNvSpPr txBox="1">
            <a:spLocks noChangeArrowheads="1"/>
          </p:cNvSpPr>
          <p:nvPr/>
        </p:nvSpPr>
        <p:spPr bwMode="auto">
          <a:xfrm>
            <a:off x="1143000" y="952500"/>
            <a:ext cx="53896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/>
              <a:t>E</a:t>
            </a:r>
            <a:r>
              <a:rPr lang="it-IT" sz="2000" b="1" dirty="0">
                <a:latin typeface="Symbol" pitchFamily="18" charset="2"/>
              </a:rPr>
              <a:t>g</a:t>
            </a:r>
            <a:r>
              <a:rPr lang="it-IT" sz="2000" b="1" dirty="0"/>
              <a:t> = 1172 keV         </a:t>
            </a:r>
            <a:r>
              <a:rPr lang="it-IT" sz="2000" b="1" dirty="0" smtClean="0"/>
              <a:t>net-charge </a:t>
            </a:r>
            <a:r>
              <a:rPr lang="it-IT" sz="2000" b="1" dirty="0"/>
              <a:t>in A1 </a:t>
            </a:r>
          </a:p>
        </p:txBody>
      </p:sp>
      <p:sp>
        <p:nvSpPr>
          <p:cNvPr id="64520" name="TextBox 11"/>
          <p:cNvSpPr txBox="1">
            <a:spLocks noChangeArrowheads="1"/>
          </p:cNvSpPr>
          <p:nvPr/>
        </p:nvSpPr>
        <p:spPr bwMode="auto">
          <a:xfrm>
            <a:off x="1143000" y="3238500"/>
            <a:ext cx="6327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/>
              <a:t>E</a:t>
            </a:r>
            <a:r>
              <a:rPr lang="it-IT" sz="2000" b="1" dirty="0">
                <a:latin typeface="Symbol" pitchFamily="18" charset="2"/>
              </a:rPr>
              <a:t>g</a:t>
            </a:r>
            <a:r>
              <a:rPr lang="it-IT" sz="2000" b="1" dirty="0"/>
              <a:t> = 1332 keV         </a:t>
            </a:r>
            <a:r>
              <a:rPr lang="it-IT" sz="2000" b="1" dirty="0" smtClean="0"/>
              <a:t>net-charge </a:t>
            </a:r>
            <a:r>
              <a:rPr lang="it-IT" sz="2000" b="1" dirty="0"/>
              <a:t>in </a:t>
            </a:r>
            <a:r>
              <a:rPr lang="it-IT" sz="2000" b="1" dirty="0" smtClean="0"/>
              <a:t>C4, </a:t>
            </a:r>
            <a:r>
              <a:rPr lang="it-IT" sz="2000" b="1" dirty="0"/>
              <a:t>E1, E3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452" y="2015106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x10</a:t>
            </a:r>
            <a:endParaRPr lang="it-IT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29452" y="4350720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x10</a:t>
            </a:r>
            <a:endParaRPr lang="it-IT" sz="1600" dirty="0"/>
          </a:p>
        </p:txBody>
      </p:sp>
      <p:sp>
        <p:nvSpPr>
          <p:cNvPr id="15" name="Left Brace 14"/>
          <p:cNvSpPr/>
          <p:nvPr/>
        </p:nvSpPr>
        <p:spPr>
          <a:xfrm>
            <a:off x="155425" y="932675"/>
            <a:ext cx="192025" cy="2073870"/>
          </a:xfrm>
          <a:prstGeom prst="lef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Left Brace 15"/>
          <p:cNvSpPr/>
          <p:nvPr/>
        </p:nvSpPr>
        <p:spPr>
          <a:xfrm>
            <a:off x="155425" y="3236975"/>
            <a:ext cx="192025" cy="2073870"/>
          </a:xfrm>
          <a:prstGeom prst="lef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918411" y="6324093"/>
            <a:ext cx="730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Tomography of interactions in the crystal: non uniformities due to PSA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3"/>
          <p:cNvPicPr>
            <a:picLocks noChangeAspect="1" noChangeArrowheads="1"/>
          </p:cNvPicPr>
          <p:nvPr/>
        </p:nvPicPr>
        <p:blipFill>
          <a:blip r:embed="rId7" cstate="screen"/>
          <a:srcRect r="1221"/>
          <a:stretch>
            <a:fillRect/>
          </a:stretch>
        </p:blipFill>
        <p:spPr bwMode="auto">
          <a:xfrm>
            <a:off x="4610405" y="1470345"/>
            <a:ext cx="938448" cy="122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33350" y="95390"/>
            <a:ext cx="88773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Calibri" pitchFamily="34" charset="0"/>
              </a:rPr>
              <a:t>Position resolution (GRETINA)</a:t>
            </a:r>
            <a:endParaRPr lang="it-IT" sz="4000" dirty="0" smtClean="0">
              <a:solidFill>
                <a:srgbClr val="0033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388570" y="1247775"/>
            <a:ext cx="6255830" cy="466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SzPct val="130000"/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Decomposition program, ORNL, LBNL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2625" y="2014538"/>
            <a:ext cx="3660775" cy="3471862"/>
          </a:xfrm>
          <a:prstGeom prst="rect">
            <a:avLst/>
          </a:prstGeom>
          <a:noFill/>
          <a:ln/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336675" y="2139950"/>
            <a:ext cx="12636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coincidence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917645" y="5497513"/>
            <a:ext cx="3917310" cy="40011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SzPct val="130000"/>
            </a:pPr>
            <a:r>
              <a:rPr lang="en-US" sz="1800" b="1" dirty="0" smtClean="0">
                <a:solidFill>
                  <a:srgbClr val="000000"/>
                </a:solidFill>
                <a:latin typeface="Arial Unicode MS" pitchFamily="34" charset="-128"/>
              </a:rPr>
              <a:t> 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s </a:t>
            </a:r>
            <a:r>
              <a:rPr lang="en-US" sz="1800" baseline="-25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= 1.9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mm 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(average of 18 crystals) </a:t>
            </a:r>
            <a:endParaRPr lang="en-US" sz="2000" dirty="0" smtClean="0">
              <a:solidFill>
                <a:srgbClr val="000000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239640" y="5486810"/>
            <a:ext cx="2986715" cy="40011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CC0000"/>
              </a:buClr>
              <a:buSzPct val="130000"/>
            </a:pP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2000" baseline="-25000" dirty="0" err="1" smtClean="0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US" sz="1800" baseline="-25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= 1.2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mm,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2000" baseline="-25000" dirty="0" err="1" smtClean="0">
                <a:solidFill>
                  <a:srgbClr val="000000"/>
                </a:solidFill>
                <a:latin typeface="Arial" charset="0"/>
              </a:rPr>
              <a:t>y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= 0.9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mm</a:t>
            </a: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 l="31528" t="12889" r="15833" b="15778"/>
          <a:stretch>
            <a:fillRect/>
          </a:stretch>
        </p:blipFill>
        <p:spPr bwMode="auto">
          <a:xfrm>
            <a:off x="4324350" y="2123230"/>
            <a:ext cx="3972935" cy="336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860784" y="6124441"/>
            <a:ext cx="4050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S. Paschalis et al, NIMA 709 (2013) 44–55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450"/>
            <a:ext cx="8229600" cy="1036935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latin typeface="Calibri" pitchFamily="34" charset="0"/>
              </a:rPr>
              <a:t>Position resolution (AGATA)</a:t>
            </a:r>
            <a:endParaRPr lang="it-IT" b="1" dirty="0">
              <a:solidFill>
                <a:srgbClr val="0033CC"/>
              </a:solidFill>
              <a:latin typeface="Calibri" pitchFamily="34" charset="0"/>
            </a:endParaRPr>
          </a:p>
        </p:txBody>
      </p:sp>
      <p:pic>
        <p:nvPicPr>
          <p:cNvPr id="1278978" name="Picture 2"/>
          <p:cNvPicPr>
            <a:picLocks noChangeAspect="1" noChangeArrowheads="1"/>
          </p:cNvPicPr>
          <p:nvPr/>
        </p:nvPicPr>
        <p:blipFill>
          <a:blip r:embed="rId3" cstate="print"/>
          <a:srcRect l="44898" t="6748" r="6531" b="22294"/>
          <a:stretch>
            <a:fillRect/>
          </a:stretch>
        </p:blipFill>
        <p:spPr bwMode="auto">
          <a:xfrm>
            <a:off x="4754947" y="2238445"/>
            <a:ext cx="4080008" cy="372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92073" y="6431681"/>
            <a:ext cx="5073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+mn-lt"/>
              </a:rPr>
              <a:t>P.-A.Söderström, F.Recchia et al, NIMA 638 (2011) 96</a:t>
            </a:r>
            <a:endParaRPr lang="it-IT" sz="16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958" y="894270"/>
            <a:ext cx="7882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 smtClean="0">
                <a:latin typeface="+mn-lt"/>
              </a:rPr>
              <a:t>12</a:t>
            </a:r>
            <a:r>
              <a:rPr lang="it-IT" sz="2400" dirty="0" smtClean="0">
                <a:latin typeface="+mn-lt"/>
              </a:rPr>
              <a:t>C(</a:t>
            </a:r>
            <a:r>
              <a:rPr lang="it-IT" sz="2400" baseline="30000" dirty="0" smtClean="0">
                <a:latin typeface="+mn-lt"/>
              </a:rPr>
              <a:t>30</a:t>
            </a:r>
            <a:r>
              <a:rPr lang="it-IT" sz="2400" dirty="0" smtClean="0">
                <a:latin typeface="+mn-lt"/>
              </a:rPr>
              <a:t>Si,np)</a:t>
            </a:r>
            <a:r>
              <a:rPr lang="it-IT" sz="2400" baseline="30000" dirty="0" smtClean="0">
                <a:latin typeface="+mn-lt"/>
              </a:rPr>
              <a:t>40</a:t>
            </a:r>
            <a:r>
              <a:rPr lang="it-IT" sz="2400" dirty="0" smtClean="0">
                <a:latin typeface="+mn-lt"/>
              </a:rPr>
              <a:t>K  at 64 MeV      v/c = 4.8 %</a:t>
            </a:r>
          </a:p>
          <a:p>
            <a:endParaRPr lang="it-IT" sz="800" dirty="0" smtClean="0">
              <a:solidFill>
                <a:srgbClr val="0033CC"/>
              </a:solidFill>
              <a:latin typeface="+mn-lt"/>
            </a:endParaRPr>
          </a:p>
          <a:p>
            <a:r>
              <a:rPr lang="it-IT" sz="2000" dirty="0" smtClean="0">
                <a:solidFill>
                  <a:srgbClr val="0033CC"/>
                </a:solidFill>
                <a:latin typeface="+mn-lt"/>
              </a:rPr>
              <a:t>Two target positions: 5.5 and 23 cm </a:t>
            </a:r>
            <a:r>
              <a:rPr lang="it-IT" sz="1600" dirty="0" smtClean="0">
                <a:solidFill>
                  <a:srgbClr val="0033CC"/>
                </a:solidFill>
                <a:latin typeface="+mn-lt"/>
              </a:rPr>
              <a:t>(-16 cm and +1.5 cm re center of array)</a:t>
            </a:r>
            <a:r>
              <a:rPr lang="it-IT" sz="2000" dirty="0" smtClean="0">
                <a:solidFill>
                  <a:srgbClr val="0033CC"/>
                </a:solidFill>
                <a:latin typeface="+mn-lt"/>
              </a:rPr>
              <a:t/>
            </a:r>
            <a:br>
              <a:rPr lang="it-IT" sz="2000" dirty="0" smtClean="0">
                <a:solidFill>
                  <a:srgbClr val="0033CC"/>
                </a:solidFill>
                <a:latin typeface="+mn-lt"/>
              </a:rPr>
            </a:br>
            <a:r>
              <a:rPr lang="en-US" sz="2000" dirty="0" smtClean="0">
                <a:solidFill>
                  <a:srgbClr val="0033CC"/>
                </a:solidFill>
                <a:latin typeface="+mn-lt"/>
              </a:rPr>
              <a:t>to remove systematic errors</a:t>
            </a:r>
            <a:endParaRPr lang="it-IT" sz="2000" dirty="0">
              <a:solidFill>
                <a:srgbClr val="0033CC"/>
              </a:solidFill>
            </a:endParaRPr>
          </a:p>
        </p:txBody>
      </p:sp>
      <p:pic>
        <p:nvPicPr>
          <p:cNvPr id="1278979" name="Picture 3"/>
          <p:cNvPicPr>
            <a:picLocks noChangeAspect="1" noChangeArrowheads="1"/>
          </p:cNvPicPr>
          <p:nvPr/>
        </p:nvPicPr>
        <p:blipFill>
          <a:blip r:embed="rId4" cstate="print"/>
          <a:srcRect l="47906" t="21891" r="8004" b="22620"/>
          <a:stretch>
            <a:fillRect/>
          </a:stretch>
        </p:blipFill>
        <p:spPr bwMode="auto">
          <a:xfrm>
            <a:off x="193830" y="2243089"/>
            <a:ext cx="4827846" cy="379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2665" y="2015106"/>
            <a:ext cx="4426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Spectrum at short distance and used peaks</a:t>
            </a:r>
            <a:endParaRPr lang="it-IT" sz="1600" b="1" dirty="0">
              <a:latin typeface="+mn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763885" y="2468875"/>
          <a:ext cx="1765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981" name="Equation" r:id="rId5" imgW="1765080" imgH="469800" progId="Equation.3">
                  <p:embed/>
                </p:oleObj>
              </mc:Choice>
              <mc:Fallback>
                <p:oleObj name="Equation" r:id="rId5" imgW="176508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3885" y="2468875"/>
                        <a:ext cx="17653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>
            <a:off x="5992985" y="2852925"/>
            <a:ext cx="422455" cy="13825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01695" y="4926795"/>
            <a:ext cx="337964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52489" y="2008015"/>
            <a:ext cx="3785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Position resolution of first hit (</a:t>
            </a:r>
            <a:r>
              <a:rPr lang="en-US" sz="1600" b="1" dirty="0" err="1" smtClean="0">
                <a:latin typeface="+mn-lt"/>
              </a:rPr>
              <a:t>fwhm</a:t>
            </a:r>
            <a:r>
              <a:rPr lang="en-US" sz="1600" b="1" dirty="0" smtClean="0">
                <a:latin typeface="+mn-lt"/>
              </a:rPr>
              <a:t>)</a:t>
            </a:r>
            <a:endParaRPr lang="it-IT" sz="1600" b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78505" y="5287158"/>
            <a:ext cx="2190023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 ~ 2 mm at 1 MeV</a:t>
            </a:r>
            <a:endParaRPr lang="it-IT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1200" y="5963730"/>
            <a:ext cx="10166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E</a:t>
            </a:r>
            <a:r>
              <a:rPr lang="en-US" sz="1800" baseline="-25000" dirty="0" err="1" smtClean="0">
                <a:latin typeface="Symbol" pitchFamily="18" charset="2"/>
              </a:rPr>
              <a:t>g</a:t>
            </a:r>
            <a:r>
              <a:rPr lang="en-US" sz="1800" dirty="0" smtClean="0">
                <a:latin typeface="+mn-lt"/>
              </a:rPr>
              <a:t> (keV)</a:t>
            </a:r>
            <a:endParaRPr lang="it-IT" sz="18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0655" y="5963730"/>
            <a:ext cx="1116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E</a:t>
            </a:r>
            <a:r>
              <a:rPr lang="en-US" sz="1800" baseline="-25000" dirty="0" smtClean="0">
                <a:latin typeface="+mn-lt"/>
              </a:rPr>
              <a:t>p1</a:t>
            </a:r>
            <a:r>
              <a:rPr lang="en-US" sz="1800" dirty="0" smtClean="0">
                <a:latin typeface="+mn-lt"/>
              </a:rPr>
              <a:t> (keV)</a:t>
            </a:r>
            <a:endParaRPr lang="it-IT" sz="1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/>
          <a:lstStyle/>
          <a:p>
            <a:r>
              <a:rPr lang="it-IT" b="1" dirty="0" smtClean="0">
                <a:solidFill>
                  <a:srgbClr val="0033CC"/>
                </a:solidFill>
              </a:rPr>
              <a:t>Cross talk correction: Results</a:t>
            </a:r>
            <a:endParaRPr lang="it-IT" b="1" dirty="0">
              <a:solidFill>
                <a:srgbClr val="0033CC"/>
              </a:solidFill>
            </a:endParaRP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4812" y="863607"/>
            <a:ext cx="8767482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>
          <a:xfrm>
            <a:off x="193830" y="238023"/>
            <a:ext cx="8785225" cy="579437"/>
          </a:xfrm>
        </p:spPr>
        <p:txBody>
          <a:bodyPr/>
          <a:lstStyle/>
          <a:p>
            <a:pPr eaLnBrk="1" hangingPunct="1"/>
            <a:r>
              <a:rPr lang="it-IT" sz="40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Correction of Radiation Damage</a:t>
            </a:r>
          </a:p>
        </p:txBody>
      </p:sp>
      <p:pic>
        <p:nvPicPr>
          <p:cNvPr id="71687" name="Picture 33"/>
          <p:cNvPicPr>
            <a:picLocks noChangeAspect="1" noChangeArrowheads="1"/>
          </p:cNvPicPr>
          <p:nvPr/>
        </p:nvPicPr>
        <p:blipFill>
          <a:blip r:embed="rId3" cstate="screen"/>
          <a:srcRect r="1221"/>
          <a:stretch>
            <a:fillRect/>
          </a:stretch>
        </p:blipFill>
        <p:spPr bwMode="auto">
          <a:xfrm>
            <a:off x="6590598" y="1717855"/>
            <a:ext cx="20907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347450" y="1201510"/>
            <a:ext cx="6260015" cy="4108889"/>
            <a:chOff x="347450" y="817906"/>
            <a:chExt cx="6260015" cy="4108889"/>
          </a:xfrm>
        </p:grpSpPr>
        <p:pic>
          <p:nvPicPr>
            <p:cNvPr id="9" name="Picture 8" descr="Fig09-neutroncorrection-new.pn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47450" y="817906"/>
              <a:ext cx="6137391" cy="41088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77035" y="1009485"/>
              <a:ext cx="230430" cy="3533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46345" y="6424590"/>
            <a:ext cx="4419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+mn-lt"/>
              </a:rPr>
              <a:t>B.Bruyneel et al, Eur. Phys. J. A 49 (2013) 61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285" y="5310845"/>
            <a:ext cx="6830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Line shape of the segments of an AGATA detector at the end of the experimental campaign at </a:t>
            </a:r>
            <a:r>
              <a:rPr lang="en-US" sz="1600" dirty="0" err="1" smtClean="0">
                <a:latin typeface="+mn-lt"/>
              </a:rPr>
              <a:t>Legnaro</a:t>
            </a:r>
            <a:r>
              <a:rPr lang="en-US" sz="1600" dirty="0" smtClean="0">
                <a:latin typeface="+mn-lt"/>
              </a:rPr>
              <a:t> (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red</a:t>
            </a:r>
            <a:r>
              <a:rPr lang="en-US" sz="1600" dirty="0" smtClean="0">
                <a:latin typeface="+mn-lt"/>
              </a:rPr>
              <a:t>)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The correction based on a charge trapping model that uses the positions of the hits provided by the PSA restores the a Gaussian line shape (</a:t>
            </a:r>
            <a:r>
              <a:rPr lang="en-US" sz="1600" dirty="0" smtClean="0">
                <a:solidFill>
                  <a:srgbClr val="0033CC"/>
                </a:solidFill>
                <a:latin typeface="+mn-lt"/>
              </a:rPr>
              <a:t>blue</a:t>
            </a:r>
            <a:r>
              <a:rPr lang="en-US" sz="1600" dirty="0" smtClean="0">
                <a:latin typeface="+mn-lt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955"/>
            <a:ext cx="9144000" cy="85010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Calibri" pitchFamily="34" charset="0"/>
              </a:rPr>
              <a:t>First Gamma Tracking Arrays</a:t>
            </a:r>
            <a:endParaRPr lang="it-IT" sz="3600" b="1" dirty="0">
              <a:solidFill>
                <a:srgbClr val="0033CC"/>
              </a:solidFill>
              <a:latin typeface="Calibri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screen"/>
          <a:srcRect r="5049" b="7110"/>
          <a:stretch>
            <a:fillRect/>
          </a:stretch>
        </p:blipFill>
        <p:spPr bwMode="auto">
          <a:xfrm>
            <a:off x="4813691" y="1179552"/>
            <a:ext cx="3714024" cy="384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G_9304_HDR_01-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01070" y="1182754"/>
            <a:ext cx="3656434" cy="3843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033" y="700206"/>
            <a:ext cx="335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AGATA Demonstrator</a:t>
            </a:r>
            <a:endParaRPr lang="it-IT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2431" y="700206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GRETINA</a:t>
            </a:r>
            <a:endParaRPr lang="it-IT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045" y="5062477"/>
            <a:ext cx="41194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15 crystals (out of 180);   5 Triple Clusters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Commissioned  in 2009 at LNL (with 3 TC)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Experiments at LNL in 2010-2011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3333FF"/>
                </a:solidFill>
                <a:latin typeface="Calibri"/>
              </a:rPr>
              <a:t>Now at GSI, working with 20-25 crystals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S. Akkoyun   et al, NIMA 668 (2012) 26–58</a:t>
            </a:r>
            <a:endParaRPr lang="it-IT" sz="18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5062477"/>
            <a:ext cx="44124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28 crystals (out of 120); 7 Quadruple Clusters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Engineering runs started early 2011 at LBNL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Experiments at LBNL in 2011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3333FF"/>
                </a:solidFill>
                <a:latin typeface="Calibri"/>
              </a:rPr>
              <a:t>Now at MSU, working with 28 crystals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S. Paschalis et al, NIMA 709 (2013) 44–55</a:t>
            </a:r>
            <a:endParaRPr lang="en-US" sz="18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9472" y="4662608"/>
            <a:ext cx="125143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LBNL, 2011</a:t>
            </a:r>
            <a:endParaRPr lang="it-IT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298" y="4662608"/>
            <a:ext cx="111517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LNL, 2011</a:t>
            </a:r>
            <a:endParaRPr lang="it-IT" sz="16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09900" y="3317875"/>
            <a:ext cx="58674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Box 4"/>
          <p:cNvSpPr txBox="1">
            <a:spLocks noChangeArrowheads="1"/>
          </p:cNvSpPr>
          <p:nvPr/>
        </p:nvSpPr>
        <p:spPr bwMode="auto">
          <a:xfrm>
            <a:off x="6781800" y="5035550"/>
            <a:ext cx="193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Doppler correction using</a:t>
            </a:r>
            <a:br>
              <a:rPr lang="en-US" sz="1200" dirty="0">
                <a:solidFill>
                  <a:srgbClr val="FF0000"/>
                </a:solidFill>
              </a:rPr>
            </a:br>
            <a:r>
              <a:rPr lang="en-US" sz="1200" dirty="0">
                <a:solidFill>
                  <a:srgbClr val="FF0000"/>
                </a:solidFill>
              </a:rPr>
              <a:t>center of crystals</a:t>
            </a:r>
          </a:p>
          <a:p>
            <a:r>
              <a:rPr lang="en-US" sz="1200" dirty="0">
                <a:solidFill>
                  <a:srgbClr val="FF0000"/>
                </a:solidFill>
              </a:rPr>
              <a:t>FWHM ~</a:t>
            </a:r>
            <a:r>
              <a:rPr lang="en-US" sz="1200" b="1" dirty="0">
                <a:solidFill>
                  <a:srgbClr val="FF0000"/>
                </a:solidFill>
              </a:rPr>
              <a:t>20 keV</a:t>
            </a:r>
          </a:p>
        </p:txBody>
      </p:sp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3157538" y="4995863"/>
            <a:ext cx="2147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33CC"/>
                </a:solidFill>
              </a:rPr>
              <a:t>Detector FWHM = </a:t>
            </a:r>
            <a:r>
              <a:rPr lang="en-US" sz="1200" b="1" dirty="0">
                <a:solidFill>
                  <a:srgbClr val="FF33CC"/>
                </a:solidFill>
              </a:rPr>
              <a:t>2.2 keV</a:t>
            </a:r>
            <a:endParaRPr lang="it-IT" sz="1200" b="1" dirty="0">
              <a:solidFill>
                <a:srgbClr val="FF33CC"/>
              </a:solidFill>
            </a:endParaRPr>
          </a:p>
        </p:txBody>
      </p:sp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6743700" y="4311650"/>
            <a:ext cx="2012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4597A0"/>
                </a:solidFill>
              </a:rPr>
              <a:t>Doppler correction using </a:t>
            </a:r>
            <a:br>
              <a:rPr lang="en-US" sz="1200" dirty="0">
                <a:solidFill>
                  <a:srgbClr val="4597A0"/>
                </a:solidFill>
              </a:rPr>
            </a:br>
            <a:r>
              <a:rPr lang="en-US" sz="1200" dirty="0">
                <a:solidFill>
                  <a:srgbClr val="4597A0"/>
                </a:solidFill>
              </a:rPr>
              <a:t>center of hit segments</a:t>
            </a:r>
          </a:p>
          <a:p>
            <a:r>
              <a:rPr lang="en-US" sz="1200" dirty="0">
                <a:solidFill>
                  <a:srgbClr val="4597A0"/>
                </a:solidFill>
              </a:rPr>
              <a:t>FWHM = </a:t>
            </a:r>
            <a:r>
              <a:rPr lang="en-US" sz="1200" b="1" dirty="0">
                <a:solidFill>
                  <a:srgbClr val="4597A0"/>
                </a:solidFill>
              </a:rPr>
              <a:t>7 keV</a:t>
            </a:r>
            <a:endParaRPr lang="it-IT" sz="1200" b="1" dirty="0">
              <a:solidFill>
                <a:srgbClr val="4597A0"/>
              </a:solidFill>
            </a:endParaRPr>
          </a:p>
        </p:txBody>
      </p:sp>
      <p:sp>
        <p:nvSpPr>
          <p:cNvPr id="68614" name="Title 1"/>
          <p:cNvSpPr>
            <a:spLocks noGrp="1"/>
          </p:cNvSpPr>
          <p:nvPr>
            <p:ph type="title"/>
          </p:nvPr>
        </p:nvSpPr>
        <p:spPr>
          <a:xfrm>
            <a:off x="476250" y="49360"/>
            <a:ext cx="8191500" cy="11382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solidFill>
                  <a:srgbClr val="0033CC"/>
                </a:solidFill>
              </a:rPr>
              <a:t>Doppler Correction</a:t>
            </a:r>
            <a:br>
              <a:rPr lang="en-US" sz="4000" b="1" dirty="0" smtClean="0">
                <a:solidFill>
                  <a:srgbClr val="0033CC"/>
                </a:solidFill>
              </a:rPr>
            </a:br>
            <a:r>
              <a:rPr lang="en-US" sz="2700" b="1" dirty="0" smtClean="0">
                <a:latin typeface="Calibri" pitchFamily="34" charset="0"/>
                <a:cs typeface="Calibri" pitchFamily="34" charset="0"/>
              </a:rPr>
              <a:t>220 MeV </a:t>
            </a:r>
            <a:r>
              <a:rPr lang="en-US" sz="2700" b="1" baseline="30000" dirty="0" smtClean="0">
                <a:latin typeface="Calibri" pitchFamily="34" charset="0"/>
                <a:cs typeface="Calibri" pitchFamily="34" charset="0"/>
              </a:rPr>
              <a:t>56</a:t>
            </a:r>
            <a:r>
              <a:rPr lang="en-US" sz="2700" b="1" dirty="0" smtClean="0">
                <a:latin typeface="Calibri" pitchFamily="34" charset="0"/>
                <a:cs typeface="Calibri" pitchFamily="34" charset="0"/>
              </a:rPr>
              <a:t>Fe </a:t>
            </a:r>
            <a:r>
              <a:rPr lang="en-US" sz="2700" b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sz="2700" b="1" baseline="30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197</a:t>
            </a:r>
            <a:r>
              <a:rPr lang="en-US" sz="2700" b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Au</a:t>
            </a:r>
            <a:r>
              <a:rPr lang="en-US" sz="27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   (</a:t>
            </a:r>
            <a:r>
              <a:rPr lang="en-US" sz="27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AGATA</a:t>
            </a:r>
            <a:r>
              <a:rPr lang="en-US" sz="27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+ DANTE)</a:t>
            </a:r>
            <a:endParaRPr lang="it-IT" sz="27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615" name="TextBox 8"/>
          <p:cNvSpPr txBox="1">
            <a:spLocks noChangeArrowheads="1"/>
          </p:cNvSpPr>
          <p:nvPr/>
        </p:nvSpPr>
        <p:spPr bwMode="auto">
          <a:xfrm>
            <a:off x="6472238" y="3473450"/>
            <a:ext cx="2290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Doppler correction using 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PSA (AGS) and tracking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FWHM = </a:t>
            </a:r>
            <a:r>
              <a:rPr lang="en-US" sz="1200" b="1" dirty="0">
                <a:solidFill>
                  <a:srgbClr val="000000"/>
                </a:solidFill>
              </a:rPr>
              <a:t>3.5 keV</a:t>
            </a:r>
          </a:p>
          <a:p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(</a:t>
            </a:r>
            <a:r>
              <a:rPr lang="en-US" sz="1200" dirty="0">
                <a:solidFill>
                  <a:srgbClr val="000000"/>
                </a:solidFill>
              </a:rPr>
              <a:t>3.2 keV if only single hits)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68616" name="TextBox 9"/>
          <p:cNvSpPr txBox="1">
            <a:spLocks noChangeArrowheads="1"/>
          </p:cNvSpPr>
          <p:nvPr/>
        </p:nvSpPr>
        <p:spPr bwMode="auto">
          <a:xfrm>
            <a:off x="7737475" y="6443663"/>
            <a:ext cx="1101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sz="1600" dirty="0">
                <a:solidFill>
                  <a:srgbClr val="000000"/>
                </a:solidFill>
              </a:rPr>
              <a:t> (keV)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6438900" y="5530850"/>
            <a:ext cx="3810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6248400" y="4806950"/>
            <a:ext cx="533400" cy="11430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8619" name="Picture 2" descr="DSCN270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2354263"/>
            <a:ext cx="26289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0" name="Picture 3" descr="DSCN270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4381500"/>
            <a:ext cx="26352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4" descr="DSC0078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2400" y="1279525"/>
            <a:ext cx="26289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rot="10800000" flipV="1">
            <a:off x="6134100" y="3968750"/>
            <a:ext cx="3810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8623" name="TextBox 7"/>
          <p:cNvSpPr txBox="1">
            <a:spLocks noChangeArrowheads="1"/>
          </p:cNvSpPr>
          <p:nvPr/>
        </p:nvSpPr>
        <p:spPr bwMode="auto">
          <a:xfrm>
            <a:off x="3314700" y="3619500"/>
            <a:ext cx="20955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Arial" charset="0"/>
              </a:rPr>
              <a:t>v/c  </a:t>
            </a:r>
            <a:r>
              <a:rPr lang="en-US" sz="2400" b="1" dirty="0" smtClean="0">
                <a:solidFill>
                  <a:srgbClr val="0033CC"/>
                </a:solidFill>
                <a:latin typeface="Arial" charset="0"/>
              </a:rPr>
              <a:t>8</a:t>
            </a:r>
            <a:r>
              <a:rPr lang="en-US" sz="2400" b="1" dirty="0">
                <a:solidFill>
                  <a:srgbClr val="0033CC"/>
                </a:solidFill>
                <a:latin typeface="Arial" charset="0"/>
              </a:rPr>
              <a:t>%</a:t>
            </a:r>
          </a:p>
          <a:p>
            <a:r>
              <a:rPr lang="en-US" sz="1800" dirty="0">
                <a:solidFill>
                  <a:srgbClr val="000000"/>
                </a:solidFill>
                <a:latin typeface="Arial" charset="0"/>
              </a:rPr>
              <a:t>E(2</a:t>
            </a:r>
            <a:r>
              <a:rPr lang="en-US" sz="18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 = </a:t>
            </a:r>
            <a:r>
              <a:rPr lang="it-IT" sz="1800" dirty="0">
                <a:solidFill>
                  <a:srgbClr val="000000"/>
                </a:solidFill>
                <a:latin typeface="Arial" charset="0"/>
              </a:rPr>
              <a:t>846.8 keV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8624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009900" y="1230313"/>
            <a:ext cx="579755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Straight Connector 37"/>
          <p:cNvCxnSpPr/>
          <p:nvPr/>
        </p:nvCxnSpPr>
        <p:spPr>
          <a:xfrm>
            <a:off x="6934200" y="2819400"/>
            <a:ext cx="1828800" cy="533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 flipV="1">
            <a:off x="3124200" y="2628900"/>
            <a:ext cx="2895600" cy="7239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27" name="TextBox 43"/>
          <p:cNvSpPr txBox="1">
            <a:spLocks noChangeArrowheads="1"/>
          </p:cNvSpPr>
          <p:nvPr/>
        </p:nvSpPr>
        <p:spPr bwMode="auto">
          <a:xfrm>
            <a:off x="5943600" y="1230313"/>
            <a:ext cx="12080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33CC"/>
                </a:solidFill>
              </a:rPr>
              <a:t>56</a:t>
            </a:r>
            <a:r>
              <a:rPr lang="en-US" sz="1400" dirty="0">
                <a:solidFill>
                  <a:srgbClr val="0033CC"/>
                </a:solidFill>
              </a:rPr>
              <a:t>Fe 2</a:t>
            </a:r>
            <a:r>
              <a:rPr lang="en-US" sz="1400" baseline="30000" dirty="0">
                <a:solidFill>
                  <a:srgbClr val="0033CC"/>
                </a:solidFill>
              </a:rPr>
              <a:t>+</a:t>
            </a:r>
            <a:r>
              <a:rPr lang="en-US" sz="1400" dirty="0">
                <a:solidFill>
                  <a:srgbClr val="0033CC"/>
                </a:solidFill>
              </a:rPr>
              <a:t> </a:t>
            </a:r>
            <a:r>
              <a:rPr lang="en-US" sz="1400" dirty="0">
                <a:solidFill>
                  <a:srgbClr val="0033CC"/>
                </a:solidFill>
                <a:sym typeface="Wingdings" pitchFamily="2" charset="2"/>
              </a:rPr>
              <a:t></a:t>
            </a:r>
            <a:r>
              <a:rPr lang="en-US" sz="1400" dirty="0">
                <a:solidFill>
                  <a:srgbClr val="0033CC"/>
                </a:solidFill>
              </a:rPr>
              <a:t> 0</a:t>
            </a:r>
            <a:r>
              <a:rPr lang="en-US" sz="1400" baseline="30000" dirty="0">
                <a:solidFill>
                  <a:srgbClr val="0033CC"/>
                </a:solidFill>
              </a:rPr>
              <a:t>+</a:t>
            </a:r>
          </a:p>
          <a:p>
            <a:pPr algn="ctr"/>
            <a:r>
              <a:rPr lang="en-US" sz="1400" dirty="0">
                <a:solidFill>
                  <a:srgbClr val="0033CC"/>
                </a:solidFill>
              </a:rPr>
              <a:t>846.8 keV</a:t>
            </a:r>
            <a:endParaRPr lang="it-IT" sz="1400" dirty="0">
              <a:solidFill>
                <a:srgbClr val="0033CC"/>
              </a:solidFill>
            </a:endParaRPr>
          </a:p>
        </p:txBody>
      </p:sp>
      <p:sp>
        <p:nvSpPr>
          <p:cNvPr id="68628" name="TextBox 45"/>
          <p:cNvSpPr txBox="1">
            <a:spLocks noChangeArrowheads="1"/>
          </p:cNvSpPr>
          <p:nvPr/>
        </p:nvSpPr>
        <p:spPr bwMode="auto">
          <a:xfrm>
            <a:off x="7353300" y="1752600"/>
            <a:ext cx="145573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aseline="30000" dirty="0">
                <a:solidFill>
                  <a:srgbClr val="0033CC"/>
                </a:solidFill>
              </a:rPr>
              <a:t>56</a:t>
            </a:r>
            <a:r>
              <a:rPr lang="en-US" sz="1400" dirty="0">
                <a:solidFill>
                  <a:srgbClr val="0033CC"/>
                </a:solidFill>
              </a:rPr>
              <a:t>Fe 4</a:t>
            </a:r>
            <a:r>
              <a:rPr lang="en-US" sz="1400" baseline="30000" dirty="0">
                <a:solidFill>
                  <a:srgbClr val="0033CC"/>
                </a:solidFill>
              </a:rPr>
              <a:t>+</a:t>
            </a:r>
            <a:r>
              <a:rPr lang="en-US" sz="1400" dirty="0">
                <a:solidFill>
                  <a:srgbClr val="0033CC"/>
                </a:solidFill>
              </a:rPr>
              <a:t> </a:t>
            </a:r>
            <a:r>
              <a:rPr lang="en-US" sz="1400" dirty="0">
                <a:solidFill>
                  <a:srgbClr val="0033CC"/>
                </a:solidFill>
                <a:sym typeface="Wingdings" pitchFamily="2" charset="2"/>
              </a:rPr>
              <a:t></a:t>
            </a:r>
            <a:r>
              <a:rPr lang="en-US" sz="1400" dirty="0">
                <a:solidFill>
                  <a:srgbClr val="0033CC"/>
                </a:solidFill>
              </a:rPr>
              <a:t> 2</a:t>
            </a:r>
            <a:r>
              <a:rPr lang="en-US" sz="1400" baseline="30000" dirty="0">
                <a:solidFill>
                  <a:srgbClr val="0033CC"/>
                </a:solidFill>
              </a:rPr>
              <a:t>+</a:t>
            </a:r>
          </a:p>
          <a:p>
            <a:pPr algn="ctr"/>
            <a:r>
              <a:rPr lang="en-US" sz="1400" dirty="0">
                <a:solidFill>
                  <a:srgbClr val="0033CC"/>
                </a:solidFill>
              </a:rPr>
              <a:t>1238.3 keV</a:t>
            </a:r>
          </a:p>
          <a:p>
            <a:pPr algn="ctr"/>
            <a:r>
              <a:rPr lang="en-US" sz="1400" dirty="0">
                <a:solidFill>
                  <a:srgbClr val="0033CC"/>
                </a:solidFill>
              </a:rPr>
              <a:t>4.8 keV FWHM</a:t>
            </a:r>
            <a:endParaRPr lang="it-IT" sz="1400" dirty="0">
              <a:solidFill>
                <a:srgbClr val="0033CC"/>
              </a:solidFill>
            </a:endParaRPr>
          </a:p>
        </p:txBody>
      </p:sp>
      <p:sp>
        <p:nvSpPr>
          <p:cNvPr id="68629" name="TextBox 51"/>
          <p:cNvSpPr txBox="1">
            <a:spLocks noChangeArrowheads="1"/>
          </p:cNvSpPr>
          <p:nvPr/>
        </p:nvSpPr>
        <p:spPr bwMode="auto">
          <a:xfrm>
            <a:off x="3086100" y="1295400"/>
            <a:ext cx="2632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62626"/>
                </a:solidFill>
              </a:rPr>
              <a:t>Au recoils also seen by Dante</a:t>
            </a:r>
            <a:endParaRPr lang="it-IT" sz="1400">
              <a:solidFill>
                <a:srgbClr val="262626"/>
              </a:solidFill>
            </a:endParaRPr>
          </a:p>
        </p:txBody>
      </p:sp>
      <p:sp>
        <p:nvSpPr>
          <p:cNvPr id="68630" name="TextBox 21"/>
          <p:cNvSpPr txBox="1">
            <a:spLocks noChangeArrowheads="1"/>
          </p:cNvSpPr>
          <p:nvPr/>
        </p:nvSpPr>
        <p:spPr bwMode="auto">
          <a:xfrm>
            <a:off x="3276600" y="2362200"/>
            <a:ext cx="12842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33CC"/>
                </a:solidFill>
              </a:rPr>
              <a:t>Original</a:t>
            </a:r>
          </a:p>
          <a:p>
            <a:r>
              <a:rPr lang="it-IT" sz="1800">
                <a:solidFill>
                  <a:srgbClr val="000000"/>
                </a:solidFill>
              </a:rPr>
              <a:t>Corrected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186363" y="5195888"/>
            <a:ext cx="806450" cy="460375"/>
          </a:xfrm>
          <a:prstGeom prst="straightConnector1">
            <a:avLst/>
          </a:prstGeom>
          <a:ln w="381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295400" y="126170"/>
            <a:ext cx="640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33CC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GRETINA at BGS </a:t>
            </a:r>
          </a:p>
        </p:txBody>
      </p:sp>
      <p:pic>
        <p:nvPicPr>
          <p:cNvPr id="6" name="Picture 8" descr="XBD201203-00109-40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77" b="10598"/>
          <a:stretch>
            <a:fillRect/>
          </a:stretch>
        </p:blipFill>
        <p:spPr bwMode="auto">
          <a:xfrm>
            <a:off x="4788844" y="1201510"/>
            <a:ext cx="3393226" cy="426295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4392700" y="5562011"/>
            <a:ext cx="44806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charset="0"/>
              <a:buChar char="§"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GRETINA – BGS coincidence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charset="0"/>
              <a:buChar char="§"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Data acquired using separate systems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charset="0"/>
              <a:buChar char="§"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Use time stamps to correlate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8360" y="817460"/>
            <a:ext cx="398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Arial" charset="0"/>
                <a:sym typeface="Symbol" pitchFamily="18" charset="2"/>
              </a:rPr>
              <a:t>September 7, 2011 – March 23, 2012</a:t>
            </a:r>
            <a:endParaRPr lang="it-IT" sz="1800" dirty="0"/>
          </a:p>
        </p:txBody>
      </p:sp>
      <p:pic>
        <p:nvPicPr>
          <p:cNvPr id="12" name="Picture 11" descr="GretinaLBNL_md_XBD201203-00109-14.T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287" y="1201510"/>
            <a:ext cx="3720878" cy="51846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29295" y="5994184"/>
            <a:ext cx="12960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I-Yang Lee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3872475"/>
            <a:ext cx="8288338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92" y="1492250"/>
            <a:ext cx="8288338" cy="2363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023938" y="16992"/>
            <a:ext cx="6748462" cy="954088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Doppler corrected spectra </a:t>
            </a:r>
            <a:endParaRPr lang="en-US" sz="4000" b="1" baseline="-25000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1047615" y="1585560"/>
            <a:ext cx="2182008" cy="101566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Corrected for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58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Ni</a:t>
            </a:r>
          </a:p>
          <a:p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58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Ni  2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+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1454 keV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FWHM =  14 keV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791200" y="304739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43200" y="5618085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1047615" y="4023960"/>
            <a:ext cx="2333830" cy="101566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Corrected for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136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Xe</a:t>
            </a:r>
          </a:p>
          <a:p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136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Xe 2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+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1313  keV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FWHM =     8  keV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5494" y="3900288"/>
            <a:ext cx="1920250" cy="190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5494" y="1521414"/>
            <a:ext cx="1903861" cy="190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691625" y="932675"/>
            <a:ext cx="5809604" cy="46166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Coulomb excitation: </a:t>
            </a:r>
            <a:r>
              <a:rPr lang="en-US" sz="24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58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Ni(</a:t>
            </a:r>
            <a:r>
              <a:rPr lang="en-US" sz="24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136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Xe,</a:t>
            </a:r>
            <a:r>
              <a:rPr lang="en-US" sz="24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136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Xe’)</a:t>
            </a:r>
            <a:r>
              <a:rPr lang="en-US" sz="24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58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40456" y="2967603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2</a:t>
            </a:r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9725" y="5387118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2</a:t>
            </a:r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6855" y="1547155"/>
            <a:ext cx="700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0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+</a:t>
            </a:r>
            <a:endParaRPr lang="en-US" sz="14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ctr"/>
            <a:r>
              <a:rPr lang="en-US" sz="14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58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Ni</a:t>
            </a:r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97187" y="2430470"/>
            <a:ext cx="700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0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+</a:t>
            </a:r>
            <a:endParaRPr lang="en-US" sz="14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ctr"/>
            <a:r>
              <a:rPr lang="en-US" sz="14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136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Xe</a:t>
            </a:r>
            <a:endParaRPr lang="en-US" sz="14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44400" y="5171675"/>
            <a:ext cx="700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0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+</a:t>
            </a:r>
            <a:endParaRPr lang="en-US" sz="14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ctr"/>
            <a:r>
              <a:rPr lang="en-US" sz="14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58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Ni</a:t>
            </a:r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9474" y="4019525"/>
            <a:ext cx="73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0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+</a:t>
            </a:r>
            <a:endParaRPr lang="en-US" sz="14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ctr"/>
            <a:r>
              <a:rPr lang="en-US" sz="14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136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Xe</a:t>
            </a:r>
            <a:endParaRPr lang="en-US" sz="14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 rot="-5400000">
            <a:off x="2706711" y="2307500"/>
            <a:ext cx="184056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Particle–</a:t>
            </a:r>
            <a:r>
              <a:rPr lang="en-US" sz="1200" b="1" dirty="0" smtClean="0">
                <a:latin typeface="Symbol" pitchFamily="18" charset="2"/>
                <a:cs typeface="Arial" pitchFamily="34" charset="0"/>
              </a:rPr>
              <a:t>g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angle (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deg.)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 rot="-5400000">
            <a:off x="2706711" y="4712669"/>
            <a:ext cx="184056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Particle–</a:t>
            </a:r>
            <a:r>
              <a:rPr lang="en-US" sz="1200" b="1" dirty="0" smtClean="0">
                <a:latin typeface="Symbol" pitchFamily="18" charset="2"/>
                <a:cs typeface="Arial" pitchFamily="34" charset="0"/>
              </a:rPr>
              <a:t>g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angle (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deg.)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0955"/>
            <a:ext cx="8496300" cy="119055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  <a:latin typeface="Calibri" pitchFamily="34" charset="0"/>
              </a:rPr>
              <a:t>Experimental Conditions and Challenges</a:t>
            </a:r>
            <a:br>
              <a:rPr lang="en-US" sz="32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3200" b="1" dirty="0" smtClean="0">
                <a:solidFill>
                  <a:schemeClr val="accent2"/>
                </a:solidFill>
                <a:latin typeface="Calibri" pitchFamily="34" charset="0"/>
              </a:rPr>
              <a:t> at Radioactive Beam Facilities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9700" y="1257300"/>
            <a:ext cx="6353175" cy="2344738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Low intensity for the nuclei of interest 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High background levels</a:t>
            </a:r>
          </a:p>
          <a:p>
            <a:pPr eaLnBrk="1" hangingPunct="1"/>
            <a:r>
              <a:rPr lang="en-US" sz="2400" smtClean="0">
                <a:solidFill>
                  <a:srgbClr val="0033CC"/>
                </a:solidFill>
                <a:latin typeface="Comic Sans MS" pitchFamily="66" charset="0"/>
              </a:rPr>
              <a:t>Large Doppler broadening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High counting rates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High </a:t>
            </a:r>
            <a:r>
              <a:rPr lang="en-US" sz="2400" smtClean="0">
                <a:latin typeface="Symbol" pitchFamily="18" charset="2"/>
              </a:rPr>
              <a:t>g</a:t>
            </a:r>
            <a:r>
              <a:rPr lang="en-US" sz="2400" smtClean="0">
                <a:latin typeface="Comic Sans MS" pitchFamily="66" charset="0"/>
              </a:rPr>
              <a:t>-ray multiplicities</a:t>
            </a:r>
          </a:p>
        </p:txBody>
      </p:sp>
      <p:sp>
        <p:nvSpPr>
          <p:cNvPr id="573444" name="Text Box 4"/>
          <p:cNvSpPr txBox="1">
            <a:spLocks noChangeArrowheads="1"/>
          </p:cNvSpPr>
          <p:nvPr/>
        </p:nvSpPr>
        <p:spPr bwMode="auto">
          <a:xfrm>
            <a:off x="4687888" y="4676775"/>
            <a:ext cx="3427412" cy="1800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smtClean="0">
                <a:solidFill>
                  <a:srgbClr val="3333CC"/>
                </a:solidFill>
              </a:rPr>
              <a:t>High efficiency</a:t>
            </a:r>
          </a:p>
          <a:p>
            <a:r>
              <a:rPr lang="en-US" sz="2800" smtClean="0">
                <a:solidFill>
                  <a:srgbClr val="3333CC"/>
                </a:solidFill>
              </a:rPr>
              <a:t>High sensitivity</a:t>
            </a:r>
          </a:p>
          <a:p>
            <a:r>
              <a:rPr lang="en-US" sz="2800" smtClean="0">
                <a:solidFill>
                  <a:srgbClr val="3333CC"/>
                </a:solidFill>
              </a:rPr>
              <a:t>High throughput</a:t>
            </a:r>
          </a:p>
          <a:p>
            <a:r>
              <a:rPr lang="en-US" sz="2800" smtClean="0">
                <a:solidFill>
                  <a:srgbClr val="3333CC"/>
                </a:solidFill>
              </a:rPr>
              <a:t>Ancillary detectors</a:t>
            </a:r>
          </a:p>
        </p:txBody>
      </p:sp>
      <p:sp>
        <p:nvSpPr>
          <p:cNvPr id="573447" name="Text Box 7"/>
          <p:cNvSpPr txBox="1">
            <a:spLocks noChangeArrowheads="1"/>
          </p:cNvSpPr>
          <p:nvPr/>
        </p:nvSpPr>
        <p:spPr bwMode="auto">
          <a:xfrm>
            <a:off x="942975" y="4794250"/>
            <a:ext cx="35909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Need of advanced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general-purpose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instrumentation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22388" y="3656013"/>
            <a:ext cx="65754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rgbClr val="000000"/>
                </a:solidFill>
              </a:rPr>
              <a:t>Beyond the capability of the best</a:t>
            </a:r>
            <a:br>
              <a:rPr lang="it-IT" sz="2800" dirty="0" smtClean="0">
                <a:solidFill>
                  <a:srgbClr val="000000"/>
                </a:solidFill>
              </a:rPr>
            </a:br>
            <a:r>
              <a:rPr lang="it-IT" sz="2800" dirty="0" smtClean="0">
                <a:solidFill>
                  <a:srgbClr val="000000"/>
                </a:solidFill>
              </a:rPr>
              <a:t>Compton-suppressed Detector Arrays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4" grpId="0" animBg="1"/>
      <p:bldP spid="573447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5" name="TextBox 12"/>
          <p:cNvSpPr txBox="1">
            <a:spLocks noChangeArrowheads="1"/>
          </p:cNvSpPr>
          <p:nvPr/>
        </p:nvSpPr>
        <p:spPr bwMode="auto">
          <a:xfrm>
            <a:off x="225510" y="3804338"/>
            <a:ext cx="115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HECTOR</a:t>
            </a:r>
          </a:p>
        </p:txBody>
      </p:sp>
      <p:sp>
        <p:nvSpPr>
          <p:cNvPr id="53266" name="TextBox 31"/>
          <p:cNvSpPr txBox="1">
            <a:spLocks noChangeArrowheads="1"/>
          </p:cNvSpPr>
          <p:nvPr/>
        </p:nvSpPr>
        <p:spPr bwMode="auto">
          <a:xfrm>
            <a:off x="2134085" y="4188943"/>
            <a:ext cx="971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AGATA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-36600" y="471815"/>
            <a:ext cx="9217200" cy="4643438"/>
            <a:chOff x="-36600" y="571500"/>
            <a:chExt cx="9217200" cy="464343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36600" y="571500"/>
              <a:ext cx="6478588" cy="4643438"/>
              <a:chOff x="0" y="571500"/>
              <a:chExt cx="6478228" cy="4643438"/>
            </a:xfrm>
          </p:grpSpPr>
          <p:grpSp>
            <p:nvGrpSpPr>
              <p:cNvPr id="4" name="24 Grupo"/>
              <p:cNvGrpSpPr>
                <a:grpSpLocks/>
              </p:cNvGrpSpPr>
              <p:nvPr/>
            </p:nvGrpSpPr>
            <p:grpSpPr bwMode="auto">
              <a:xfrm>
                <a:off x="0" y="571500"/>
                <a:ext cx="6429375" cy="4643438"/>
                <a:chOff x="5214942" y="2571744"/>
                <a:chExt cx="6786578" cy="4572032"/>
              </a:xfrm>
            </p:grpSpPr>
            <p:pic>
              <p:nvPicPr>
                <p:cNvPr id="53276" name="Picture 2" descr="50%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r="25781" b="861"/>
                <a:stretch>
                  <a:fillRect/>
                </a:stretch>
              </p:blipFill>
              <p:spPr bwMode="auto">
                <a:xfrm>
                  <a:off x="5214942" y="2571744"/>
                  <a:ext cx="6786578" cy="45720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1" name="4 Rectángulo"/>
                <p:cNvSpPr/>
                <p:nvPr/>
              </p:nvSpPr>
              <p:spPr>
                <a:xfrm>
                  <a:off x="5714272" y="5500970"/>
                  <a:ext cx="5001682" cy="15709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5 Rectángulo"/>
                <p:cNvSpPr/>
                <p:nvPr/>
              </p:nvSpPr>
              <p:spPr>
                <a:xfrm>
                  <a:off x="7929422" y="2571744"/>
                  <a:ext cx="3285862" cy="64243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3275" name="Rectangle 2"/>
              <p:cNvSpPr>
                <a:spLocks noChangeArrowheads="1"/>
              </p:cNvSpPr>
              <p:nvPr/>
            </p:nvSpPr>
            <p:spPr bwMode="auto">
              <a:xfrm>
                <a:off x="6262204" y="2970304"/>
                <a:ext cx="216024" cy="79208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it-IT" sz="2400" smtClean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</p:grpSp>
        <p:pic>
          <p:nvPicPr>
            <p:cNvPr id="7" name="Picture 9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43" y="908050"/>
              <a:ext cx="669925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3251" name="Picture 94" descr="LYCCA_telescope_fro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81743" y="908050"/>
              <a:ext cx="871537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95"/>
            <p:cNvSpPr txBox="1">
              <a:spLocks noChangeArrowheads="1"/>
            </p:cNvSpPr>
            <p:nvPr/>
          </p:nvSpPr>
          <p:spPr bwMode="auto">
            <a:xfrm>
              <a:off x="5570530" y="1638300"/>
              <a:ext cx="17351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pitchFamily="34" charset="-128"/>
                </a:rPr>
                <a:t>L</a:t>
              </a:r>
              <a:r>
                <a:rPr lang="en-GB" sz="12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pitchFamily="34" charset="-128"/>
                </a:rPr>
                <a:t>und-</a:t>
              </a:r>
              <a:r>
                <a:rPr lang="en-GB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pitchFamily="34" charset="-128"/>
                </a:rPr>
                <a:t>Y</a:t>
              </a:r>
              <a:r>
                <a:rPr lang="en-GB" sz="12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pitchFamily="34" charset="-128"/>
                </a:rPr>
                <a:t>ork-</a:t>
              </a:r>
              <a:r>
                <a:rPr lang="en-GB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pitchFamily="34" charset="-128"/>
                </a:rPr>
                <a:t>C</a:t>
              </a:r>
              <a:r>
                <a:rPr lang="en-GB" sz="12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pitchFamily="34" charset="-128"/>
                </a:rPr>
                <a:t>ologne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pitchFamily="34" charset="-128"/>
                </a:rPr>
                <a:t>CA</a:t>
              </a:r>
              <a:r>
                <a:rPr lang="en-GB" sz="1200" b="1" dirty="0" err="1">
                  <a:solidFill>
                    <a:srgbClr val="33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pitchFamily="34" charset="-128"/>
                </a:rPr>
                <a:t>lorimeter</a:t>
              </a:r>
              <a:r>
                <a:rPr lang="en-GB" sz="12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ＭＳ Ｐゴシック" pitchFamily="34" charset="-128"/>
                </a:rPr>
                <a:t> (LYCCA)</a:t>
              </a:r>
              <a:endParaRPr lang="en-US" sz="1200" b="1" dirty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035" name="TextBox 1"/>
            <p:cNvSpPr txBox="1">
              <a:spLocks noChangeArrowheads="1"/>
            </p:cNvSpPr>
            <p:nvPr/>
          </p:nvSpPr>
          <p:spPr bwMode="auto">
            <a:xfrm>
              <a:off x="155425" y="2620963"/>
              <a:ext cx="5976938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93663" indent="-93663">
                <a:buFont typeface="Arial"/>
                <a:buChar char="•"/>
                <a:defRPr/>
              </a:pPr>
              <a:r>
                <a:rPr lang="en-GB" sz="1400" dirty="0" smtClean="0">
                  <a:solidFill>
                    <a:srgbClr val="000000"/>
                  </a:solidFill>
                </a:rPr>
                <a:t>12 weeks of beam</a:t>
              </a:r>
            </a:p>
            <a:p>
              <a:pPr marL="93663" indent="-93663">
                <a:buFont typeface="Arial"/>
                <a:buChar char="•"/>
                <a:defRPr/>
              </a:pPr>
              <a:r>
                <a:rPr lang="en-GB" sz="1400" dirty="0" smtClean="0">
                  <a:solidFill>
                    <a:srgbClr val="000000"/>
                  </a:solidFill>
                </a:rPr>
                <a:t>New FRS tracking detectors (&gt;10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6</a:t>
              </a:r>
              <a:r>
                <a:rPr lang="en-GB" sz="1400" dirty="0" smtClean="0">
                  <a:solidFill>
                    <a:srgbClr val="000000"/>
                  </a:solidFill>
                </a:rPr>
                <a:t> s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-1</a:t>
              </a:r>
              <a:r>
                <a:rPr lang="en-GB" sz="1400" dirty="0" smtClean="0">
                  <a:solidFill>
                    <a:srgbClr val="000000"/>
                  </a:solidFill>
                </a:rPr>
                <a:t> at S2, 10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5</a:t>
              </a:r>
              <a:r>
                <a:rPr lang="en-GB" sz="1400" dirty="0" smtClean="0">
                  <a:solidFill>
                    <a:srgbClr val="000000"/>
                  </a:solidFill>
                </a:rPr>
                <a:t>s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-1</a:t>
              </a:r>
              <a:r>
                <a:rPr lang="en-GB" sz="1400" dirty="0" smtClean="0">
                  <a:solidFill>
                    <a:srgbClr val="000000"/>
                  </a:solidFill>
                </a:rPr>
                <a:t> at S4)</a:t>
              </a:r>
            </a:p>
            <a:p>
              <a:pPr marL="93663" indent="-93663">
                <a:buFont typeface="Arial"/>
                <a:buChar char="•"/>
                <a:defRPr/>
              </a:pPr>
              <a:r>
                <a:rPr lang="en-GB" sz="1400" dirty="0" smtClean="0">
                  <a:solidFill>
                    <a:srgbClr val="000000"/>
                  </a:solidFill>
                </a:rPr>
                <a:t>New LYCCA-0 particle identification and tracking system</a:t>
              </a:r>
            </a:p>
            <a:p>
              <a:pPr marL="93663" indent="-93663">
                <a:buFont typeface="Arial"/>
                <a:buChar char="•"/>
                <a:defRPr/>
              </a:pPr>
              <a:r>
                <a:rPr lang="en-GB" sz="1400" dirty="0" smtClean="0">
                  <a:solidFill>
                    <a:srgbClr val="000000"/>
                  </a:solidFill>
                </a:rPr>
                <a:t>Higher SIS intensities and fast ramping 10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9</a:t>
              </a:r>
              <a:r>
                <a:rPr lang="en-GB" sz="1400" dirty="0" smtClean="0">
                  <a:solidFill>
                    <a:srgbClr val="000000"/>
                  </a:solidFill>
                </a:rPr>
                <a:t>(U) to 10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10</a:t>
              </a:r>
              <a:r>
                <a:rPr lang="en-GB" sz="1400" dirty="0" smtClean="0">
                  <a:solidFill>
                    <a:srgbClr val="000000"/>
                  </a:solidFill>
                </a:rPr>
                <a:t> (</a:t>
              </a:r>
              <a:r>
                <a:rPr lang="en-GB" sz="1400" dirty="0" err="1" smtClean="0">
                  <a:solidFill>
                    <a:srgbClr val="000000"/>
                  </a:solidFill>
                </a:rPr>
                <a:t>Xe</a:t>
              </a:r>
              <a:r>
                <a:rPr lang="en-GB" sz="1400" dirty="0" smtClean="0">
                  <a:solidFill>
                    <a:srgbClr val="000000"/>
                  </a:solidFill>
                </a:rPr>
                <a:t>, Kr) ions/spill</a:t>
              </a:r>
            </a:p>
            <a:p>
              <a:pPr marL="93663" indent="-93663">
                <a:buFont typeface="Arial"/>
                <a:buChar char="•"/>
                <a:defRPr/>
              </a:pPr>
              <a:r>
                <a:rPr lang="en-US" sz="1400" dirty="0" smtClean="0">
                  <a:solidFill>
                    <a:srgbClr val="000000"/>
                  </a:solidFill>
                </a:rPr>
                <a:t>IKP-Cologne Plunger (under construction)</a:t>
              </a:r>
              <a:endParaRPr lang="en-US" sz="1400" baseline="-250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53257" name="31 Imagen" descr="LYCCA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13970" y="740650"/>
              <a:ext cx="1182775" cy="117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7800" t="8981" r="3627"/>
            <a:stretch>
              <a:fillRect/>
            </a:stretch>
          </p:blipFill>
          <p:spPr bwMode="auto">
            <a:xfrm>
              <a:off x="6311595" y="2654300"/>
              <a:ext cx="1936750" cy="16398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2" name="Text Box 95"/>
            <p:cNvSpPr txBox="1">
              <a:spLocks noChangeArrowheads="1"/>
            </p:cNvSpPr>
            <p:nvPr/>
          </p:nvSpPr>
          <p:spPr bwMode="auto">
            <a:xfrm>
              <a:off x="6830708" y="2360613"/>
              <a:ext cx="1735137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ＭＳ Ｐゴシック" pitchFamily="34" charset="-128"/>
                </a:rPr>
                <a:t>AGATA</a:t>
              </a:r>
            </a:p>
          </p:txBody>
        </p:sp>
        <p:sp>
          <p:nvSpPr>
            <p:cNvPr id="53260" name="23 CuadroTexto"/>
            <p:cNvSpPr txBox="1">
              <a:spLocks noChangeArrowheads="1"/>
            </p:cNvSpPr>
            <p:nvPr/>
          </p:nvSpPr>
          <p:spPr bwMode="auto">
            <a:xfrm>
              <a:off x="2877833" y="1052513"/>
              <a:ext cx="14319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GSI-FRS</a:t>
              </a:r>
            </a:p>
          </p:txBody>
        </p:sp>
        <p:pic>
          <p:nvPicPr>
            <p:cNvPr id="53267" name="Picture 20"/>
            <p:cNvPicPr>
              <a:picLocks noChangeAspect="1"/>
            </p:cNvPicPr>
            <p:nvPr/>
          </p:nvPicPr>
          <p:blipFill>
            <a:blip r:embed="rId7" cstate="print"/>
            <a:srcRect b="11392"/>
            <a:stretch>
              <a:fillRect/>
            </a:stretch>
          </p:blipFill>
          <p:spPr bwMode="auto">
            <a:xfrm>
              <a:off x="8291208" y="2749363"/>
              <a:ext cx="779462" cy="125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8" name="Picture 23" descr="image_010.jpg"/>
            <p:cNvPicPr>
              <a:picLocks noChangeAspect="1"/>
            </p:cNvPicPr>
            <p:nvPr/>
          </p:nvPicPr>
          <p:blipFill>
            <a:blip r:embed="rId8" cstate="print"/>
            <a:srcRect b="13220"/>
            <a:stretch>
              <a:fillRect/>
            </a:stretch>
          </p:blipFill>
          <p:spPr bwMode="auto">
            <a:xfrm>
              <a:off x="8210201" y="2101752"/>
              <a:ext cx="862013" cy="627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9" name="TextBox 13"/>
            <p:cNvSpPr txBox="1">
              <a:spLocks noChangeArrowheads="1"/>
            </p:cNvSpPr>
            <p:nvPr/>
          </p:nvSpPr>
          <p:spPr bwMode="auto">
            <a:xfrm>
              <a:off x="8278508" y="4057650"/>
              <a:ext cx="5730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smtClean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rPr>
                <a:t>ADC</a:t>
              </a:r>
            </a:p>
          </p:txBody>
        </p:sp>
        <p:sp>
          <p:nvSpPr>
            <p:cNvPr id="53270" name="TextBox 14"/>
            <p:cNvSpPr txBox="1">
              <a:spLocks noChangeArrowheads="1"/>
            </p:cNvSpPr>
            <p:nvPr/>
          </p:nvSpPr>
          <p:spPr bwMode="auto">
            <a:xfrm>
              <a:off x="7605996" y="4120290"/>
              <a:ext cx="157460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rPr>
                <a:t>Double Cluster</a:t>
              </a:r>
            </a:p>
          </p:txBody>
        </p:sp>
        <p:cxnSp>
          <p:nvCxnSpPr>
            <p:cNvPr id="53271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7629220" y="3213100"/>
              <a:ext cx="936625" cy="144463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53272" name="Straight Arrow Connector 39"/>
            <p:cNvCxnSpPr>
              <a:cxnSpLocks noChangeShapeType="1"/>
            </p:cNvCxnSpPr>
            <p:nvPr/>
          </p:nvCxnSpPr>
          <p:spPr bwMode="auto">
            <a:xfrm flipV="1">
              <a:off x="7413320" y="3213100"/>
              <a:ext cx="1152525" cy="360363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53263" name="TextBox 7"/>
          <p:cNvSpPr txBox="1">
            <a:spLocks noChangeArrowheads="1"/>
          </p:cNvSpPr>
          <p:nvPr/>
        </p:nvSpPr>
        <p:spPr bwMode="auto">
          <a:xfrm>
            <a:off x="3304635" y="4443060"/>
            <a:ext cx="5760750" cy="20313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First part of GSI campaign ended  21/11/2012</a:t>
            </a:r>
          </a:p>
          <a:p>
            <a:r>
              <a:rPr lang="en-US" sz="1800" b="1" dirty="0" smtClean="0">
                <a:latin typeface="Calibri" pitchFamily="34" charset="0"/>
              </a:rPr>
              <a:t>Four experiments performed , using up to 19 crystals</a:t>
            </a:r>
            <a:r>
              <a:rPr lang="en-US" sz="1800" dirty="0" smtClean="0">
                <a:latin typeface="Calibri" pitchFamily="34" charset="0"/>
              </a:rPr>
              <a:t>:</a:t>
            </a:r>
          </a:p>
          <a:p>
            <a:r>
              <a:rPr lang="en-US" sz="1800" dirty="0" smtClean="0">
                <a:latin typeface="Calibri" pitchFamily="34" charset="0"/>
              </a:rPr>
              <a:t>  - Coulomb Excitation of n-rich </a:t>
            </a:r>
            <a:r>
              <a:rPr lang="en-US" sz="1800" dirty="0" err="1" smtClean="0">
                <a:latin typeface="Calibri" pitchFamily="34" charset="0"/>
              </a:rPr>
              <a:t>Pb</a:t>
            </a:r>
            <a:r>
              <a:rPr lang="en-US" sz="1800" dirty="0" smtClean="0">
                <a:latin typeface="Calibri" pitchFamily="34" charset="0"/>
              </a:rPr>
              <a:t>, Hg and Pt isotopes  </a:t>
            </a:r>
          </a:p>
          <a:p>
            <a:r>
              <a:rPr lang="en-US" sz="1800" dirty="0" smtClean="0">
                <a:latin typeface="Calibri" pitchFamily="34" charset="0"/>
              </a:rPr>
              <a:t>  - Pygmy resonance excitation in </a:t>
            </a:r>
            <a:r>
              <a:rPr lang="en-US" sz="1800" baseline="30000" dirty="0" smtClean="0">
                <a:latin typeface="Calibri" pitchFamily="34" charset="0"/>
              </a:rPr>
              <a:t>64</a:t>
            </a:r>
            <a:r>
              <a:rPr lang="en-US" sz="1800" dirty="0" smtClean="0">
                <a:latin typeface="Calibri" pitchFamily="34" charset="0"/>
              </a:rPr>
              <a:t>Fe,</a:t>
            </a:r>
          </a:p>
          <a:p>
            <a:r>
              <a:rPr lang="en-US" sz="1800" dirty="0" smtClean="0">
                <a:latin typeface="Calibri" pitchFamily="34" charset="0"/>
              </a:rPr>
              <a:t>  - Isomer </a:t>
            </a:r>
            <a:r>
              <a:rPr lang="en-US" sz="1800" dirty="0" err="1" smtClean="0">
                <a:latin typeface="Calibri" pitchFamily="34" charset="0"/>
              </a:rPr>
              <a:t>Coulex</a:t>
            </a:r>
            <a:r>
              <a:rPr lang="en-US" sz="1800" dirty="0" smtClean="0">
                <a:latin typeface="Calibri" pitchFamily="34" charset="0"/>
              </a:rPr>
              <a:t> in </a:t>
            </a:r>
            <a:r>
              <a:rPr lang="en-US" sz="1800" baseline="30000" dirty="0" smtClean="0">
                <a:latin typeface="Calibri" pitchFamily="34" charset="0"/>
              </a:rPr>
              <a:t>52</a:t>
            </a:r>
            <a:r>
              <a:rPr lang="en-US" sz="1800" dirty="0" smtClean="0">
                <a:latin typeface="Calibri" pitchFamily="34" charset="0"/>
              </a:rPr>
              <a:t>Fe</a:t>
            </a:r>
          </a:p>
          <a:p>
            <a:r>
              <a:rPr lang="en-US" sz="1800" dirty="0" smtClean="0">
                <a:latin typeface="Calibri" pitchFamily="34" charset="0"/>
              </a:rPr>
              <a:t>  - Lifetimes in the heavy </a:t>
            </a:r>
            <a:r>
              <a:rPr lang="en-US" sz="1800" dirty="0" err="1" smtClean="0">
                <a:latin typeface="Calibri" pitchFamily="34" charset="0"/>
              </a:rPr>
              <a:t>Zr</a:t>
            </a:r>
            <a:r>
              <a:rPr lang="en-US" sz="1800" dirty="0" smtClean="0">
                <a:latin typeface="Calibri" pitchFamily="34" charset="0"/>
              </a:rPr>
              <a:t>-Mo region</a:t>
            </a:r>
          </a:p>
          <a:p>
            <a:r>
              <a:rPr lang="en-US" sz="1800" dirty="0" smtClean="0">
                <a:latin typeface="Calibri" pitchFamily="34" charset="0"/>
              </a:rPr>
              <a:t>+  M1 excitation in </a:t>
            </a:r>
            <a:r>
              <a:rPr lang="en-US" sz="1800" baseline="30000" dirty="0" smtClean="0">
                <a:latin typeface="Calibri" pitchFamily="34" charset="0"/>
              </a:rPr>
              <a:t>85</a:t>
            </a:r>
            <a:r>
              <a:rPr lang="en-US" sz="1800" dirty="0" smtClean="0">
                <a:latin typeface="Calibri" pitchFamily="34" charset="0"/>
              </a:rPr>
              <a:t>Br, </a:t>
            </a:r>
            <a:r>
              <a:rPr lang="en-US" sz="1800" baseline="30000" dirty="0" smtClean="0">
                <a:latin typeface="Calibri" pitchFamily="34" charset="0"/>
              </a:rPr>
              <a:t>131</a:t>
            </a:r>
            <a:r>
              <a:rPr lang="en-US" sz="1800" dirty="0" smtClean="0">
                <a:latin typeface="Calibri" pitchFamily="34" charset="0"/>
              </a:rPr>
              <a:t>In + studies of HE background </a:t>
            </a:r>
            <a:endParaRPr lang="en-US" sz="1800" dirty="0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3264" name="Picture 9" descr="SAM_0926.JPG"/>
          <p:cNvPicPr>
            <a:picLocks noChangeAspect="1"/>
          </p:cNvPicPr>
          <p:nvPr/>
        </p:nvPicPr>
        <p:blipFill>
          <a:blip r:embed="rId9" cstate="print"/>
          <a:srcRect l="12521" t="6323" r="12067"/>
          <a:stretch>
            <a:fillRect/>
          </a:stretch>
        </p:blipFill>
        <p:spPr bwMode="auto">
          <a:xfrm>
            <a:off x="270640" y="3700400"/>
            <a:ext cx="298291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Titolo 1"/>
          <p:cNvSpPr>
            <a:spLocks noGrp="1"/>
          </p:cNvSpPr>
          <p:nvPr>
            <p:ph type="title"/>
          </p:nvPr>
        </p:nvSpPr>
        <p:spPr>
          <a:xfrm>
            <a:off x="179388" y="-6902"/>
            <a:ext cx="8785225" cy="768100"/>
          </a:xfrm>
        </p:spPr>
        <p:txBody>
          <a:bodyPr/>
          <a:lstStyle/>
          <a:p>
            <a:r>
              <a:rPr lang="it-IT" sz="4000" b="1" dirty="0" smtClean="0">
                <a:solidFill>
                  <a:srgbClr val="0033CC"/>
                </a:solidFill>
                <a:latin typeface="Calibri" pitchFamily="34" charset="0"/>
                <a:ea typeface="ＭＳ Ｐゴシック" pitchFamily="34" charset="-128"/>
              </a:rPr>
              <a:t>AGATA at the GSI-FRS in-flight RIB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36424" y="6462995"/>
            <a:ext cx="3228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Courtesy H-J.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Wollersheim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61" name="Picture 13" descr="UAuECT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360738"/>
            <a:ext cx="4354512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62" name="Picture 14" descr="UAuEr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3950"/>
            <a:ext cx="439261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60" name="Picture 12" descr="UAuECTl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4150" y="3357563"/>
            <a:ext cx="43926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5" descr="UAuE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1123950"/>
            <a:ext cx="4392613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Doppler-Correction of Uranium X-Rays</a:t>
            </a:r>
            <a:br>
              <a:rPr lang="en-US" sz="2400" smtClean="0"/>
            </a:br>
            <a:r>
              <a:rPr lang="en-US" sz="2400" smtClean="0"/>
              <a:t>Technical Commissioning</a:t>
            </a:r>
          </a:p>
        </p:txBody>
      </p:sp>
      <p:sp>
        <p:nvSpPr>
          <p:cNvPr id="181259" name="Line 11"/>
          <p:cNvSpPr>
            <a:spLocks noChangeShapeType="1"/>
          </p:cNvSpPr>
          <p:nvPr/>
        </p:nvSpPr>
        <p:spPr bwMode="auto">
          <a:xfrm>
            <a:off x="4210050" y="5229225"/>
            <a:ext cx="900113" cy="0"/>
          </a:xfrm>
          <a:prstGeom prst="line">
            <a:avLst/>
          </a:prstGeom>
          <a:noFill/>
          <a:ln w="76200">
            <a:solidFill>
              <a:srgbClr val="FF2525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1258" name="Text Box 10"/>
          <p:cNvSpPr txBox="1">
            <a:spLocks noChangeArrowheads="1"/>
          </p:cNvSpPr>
          <p:nvPr/>
        </p:nvSpPr>
        <p:spPr bwMode="auto">
          <a:xfrm>
            <a:off x="4032250" y="4219575"/>
            <a:ext cx="118745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Doppler-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shift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correction</a:t>
            </a:r>
          </a:p>
        </p:txBody>
      </p:sp>
      <p:sp>
        <p:nvSpPr>
          <p:cNvPr id="12299" name="Text Box 16"/>
          <p:cNvSpPr txBox="1">
            <a:spLocks noChangeArrowheads="1"/>
          </p:cNvSpPr>
          <p:nvPr/>
        </p:nvSpPr>
        <p:spPr bwMode="auto">
          <a:xfrm>
            <a:off x="1692275" y="1846263"/>
            <a:ext cx="11747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Au target 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X-rays</a:t>
            </a:r>
          </a:p>
        </p:txBody>
      </p:sp>
      <p:sp>
        <p:nvSpPr>
          <p:cNvPr id="181265" name="Text Box 17"/>
          <p:cNvSpPr txBox="1">
            <a:spLocks noChangeArrowheads="1"/>
          </p:cNvSpPr>
          <p:nvPr/>
        </p:nvSpPr>
        <p:spPr bwMode="auto">
          <a:xfrm>
            <a:off x="6227763" y="1701800"/>
            <a:ext cx="11747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Au target 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X-rays</a:t>
            </a:r>
          </a:p>
        </p:txBody>
      </p:sp>
      <p:sp>
        <p:nvSpPr>
          <p:cNvPr id="12301" name="Text Box 18"/>
          <p:cNvSpPr txBox="1">
            <a:spLocks noChangeArrowheads="1"/>
          </p:cNvSpPr>
          <p:nvPr/>
        </p:nvSpPr>
        <p:spPr bwMode="auto">
          <a:xfrm>
            <a:off x="1908175" y="2781300"/>
            <a:ext cx="9842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U beam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X-rays</a:t>
            </a:r>
          </a:p>
        </p:txBody>
      </p:sp>
      <p:sp>
        <p:nvSpPr>
          <p:cNvPr id="181267" name="Text Box 19"/>
          <p:cNvSpPr txBox="1">
            <a:spLocks noChangeArrowheads="1"/>
          </p:cNvSpPr>
          <p:nvPr/>
        </p:nvSpPr>
        <p:spPr bwMode="auto">
          <a:xfrm>
            <a:off x="7402513" y="2630488"/>
            <a:ext cx="9842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U beam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X-rays</a:t>
            </a:r>
          </a:p>
        </p:txBody>
      </p:sp>
      <p:sp>
        <p:nvSpPr>
          <p:cNvPr id="12303" name="Line 20"/>
          <p:cNvSpPr>
            <a:spLocks noChangeShapeType="1"/>
          </p:cNvSpPr>
          <p:nvPr/>
        </p:nvSpPr>
        <p:spPr bwMode="auto">
          <a:xfrm flipH="1">
            <a:off x="1258888" y="2133600"/>
            <a:ext cx="433387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04" name="Line 21"/>
          <p:cNvSpPr>
            <a:spLocks noChangeShapeType="1"/>
          </p:cNvSpPr>
          <p:nvPr/>
        </p:nvSpPr>
        <p:spPr bwMode="auto">
          <a:xfrm flipH="1">
            <a:off x="1474788" y="2420938"/>
            <a:ext cx="433387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1271" name="Line 23"/>
          <p:cNvSpPr>
            <a:spLocks noChangeShapeType="1"/>
          </p:cNvSpPr>
          <p:nvPr/>
        </p:nvSpPr>
        <p:spPr bwMode="auto">
          <a:xfrm flipH="1">
            <a:off x="6084888" y="2039938"/>
            <a:ext cx="287337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1272" name="Line 24"/>
          <p:cNvSpPr>
            <a:spLocks noChangeShapeType="1"/>
          </p:cNvSpPr>
          <p:nvPr/>
        </p:nvSpPr>
        <p:spPr bwMode="auto">
          <a:xfrm flipH="1" flipV="1">
            <a:off x="6732588" y="2630488"/>
            <a:ext cx="669925" cy="24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1273" name="Line 25"/>
          <p:cNvSpPr>
            <a:spLocks noChangeShapeType="1"/>
          </p:cNvSpPr>
          <p:nvPr/>
        </p:nvSpPr>
        <p:spPr bwMode="auto">
          <a:xfrm flipH="1">
            <a:off x="6948488" y="2997200"/>
            <a:ext cx="4540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08" name="Oval 26"/>
          <p:cNvSpPr>
            <a:spLocks noChangeArrowheads="1"/>
          </p:cNvSpPr>
          <p:nvPr/>
        </p:nvSpPr>
        <p:spPr bwMode="auto">
          <a:xfrm>
            <a:off x="1692275" y="1773238"/>
            <a:ext cx="1174750" cy="7143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1275" name="Oval 27"/>
          <p:cNvSpPr>
            <a:spLocks noChangeArrowheads="1"/>
          </p:cNvSpPr>
          <p:nvPr/>
        </p:nvSpPr>
        <p:spPr bwMode="auto">
          <a:xfrm>
            <a:off x="7402513" y="2565400"/>
            <a:ext cx="984250" cy="7921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1277" name="Line 29"/>
          <p:cNvSpPr>
            <a:spLocks noChangeShapeType="1"/>
          </p:cNvSpPr>
          <p:nvPr/>
        </p:nvSpPr>
        <p:spPr bwMode="auto">
          <a:xfrm>
            <a:off x="1763713" y="3716338"/>
            <a:ext cx="0" cy="792162"/>
          </a:xfrm>
          <a:prstGeom prst="line">
            <a:avLst/>
          </a:prstGeom>
          <a:noFill/>
          <a:ln w="57150">
            <a:solidFill>
              <a:srgbClr val="FF2525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it-IT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1278" name="Text Box 30"/>
          <p:cNvSpPr txBox="1">
            <a:spLocks noChangeArrowheads="1"/>
          </p:cNvSpPr>
          <p:nvPr/>
        </p:nvSpPr>
        <p:spPr bwMode="auto">
          <a:xfrm>
            <a:off x="2124075" y="4102100"/>
            <a:ext cx="1606550" cy="155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smtClean="0">
                <a:solidFill>
                  <a:srgbClr val="FF2525"/>
                </a:solidFill>
                <a:latin typeface="Arial" pitchFamily="34" charset="0"/>
              </a:rPr>
              <a:t>AGATA</a:t>
            </a:r>
          </a:p>
          <a:p>
            <a:pPr algn="ctr"/>
            <a:r>
              <a:rPr lang="en-US" sz="1600" smtClean="0">
                <a:solidFill>
                  <a:srgbClr val="FF2525"/>
                </a:solidFill>
                <a:latin typeface="Arial" pitchFamily="34" charset="0"/>
              </a:rPr>
              <a:t>Position</a:t>
            </a:r>
          </a:p>
          <a:p>
            <a:pPr algn="ctr"/>
            <a:r>
              <a:rPr lang="en-US" sz="1600" smtClean="0">
                <a:solidFill>
                  <a:srgbClr val="FF2525"/>
                </a:solidFill>
                <a:latin typeface="Arial" pitchFamily="34" charset="0"/>
              </a:rPr>
              <a:t>Information</a:t>
            </a:r>
          </a:p>
          <a:p>
            <a:pPr algn="ctr"/>
            <a:r>
              <a:rPr lang="en-US" sz="1600" smtClean="0">
                <a:solidFill>
                  <a:srgbClr val="FF2525"/>
                </a:solidFill>
                <a:latin typeface="Arial" pitchFamily="34" charset="0"/>
              </a:rPr>
              <a:t>+</a:t>
            </a:r>
          </a:p>
          <a:p>
            <a:pPr algn="ctr"/>
            <a:r>
              <a:rPr lang="en-US" sz="1600" smtClean="0">
                <a:solidFill>
                  <a:srgbClr val="FF2525"/>
                </a:solidFill>
                <a:latin typeface="Arial" pitchFamily="34" charset="0"/>
              </a:rPr>
              <a:t>LYCCA</a:t>
            </a:r>
          </a:p>
          <a:p>
            <a:pPr algn="ctr"/>
            <a:r>
              <a:rPr lang="en-US" sz="1600" smtClean="0">
                <a:solidFill>
                  <a:srgbClr val="FF2525"/>
                </a:solidFill>
                <a:latin typeface="Arial" pitchFamily="34" charset="0"/>
              </a:rPr>
              <a:t>particle tracking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0640" y="6270165"/>
            <a:ext cx="86742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Courtesy Norbert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Pietralla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(INPC2013 talk, session B2);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Analysis by Michael Reese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1279" name="Text Box 31"/>
          <p:cNvSpPr txBox="1">
            <a:spLocks noChangeArrowheads="1"/>
          </p:cNvSpPr>
          <p:nvPr/>
        </p:nvSpPr>
        <p:spPr bwMode="auto">
          <a:xfrm>
            <a:off x="3765495" y="1825625"/>
            <a:ext cx="4111625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U beam on Gold Target: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   thickness 400 mg/cm</a:t>
            </a:r>
            <a:r>
              <a:rPr lang="en-US" sz="1800" baseline="30000" dirty="0" smtClean="0">
                <a:solidFill>
                  <a:srgbClr val="000000"/>
                </a:solidFill>
                <a:latin typeface="Arial" pitchFamily="34" charset="0"/>
              </a:rPr>
              <a:t>2</a:t>
            </a:r>
          </a:p>
          <a:p>
            <a:pP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U velocity at Target position: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    v/c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≈ 0.5</a:t>
            </a:r>
          </a:p>
          <a:p>
            <a:pP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U-atoms have x-rays around 100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Doppler shift to 100 – 150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keV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9" grpId="0" animBg="1"/>
      <p:bldP spid="181258" grpId="0"/>
      <p:bldP spid="181265" grpId="0"/>
      <p:bldP spid="181267" grpId="0"/>
      <p:bldP spid="181271" grpId="0" animBg="1"/>
      <p:bldP spid="181272" grpId="0" animBg="1"/>
      <p:bldP spid="181273" grpId="0" animBg="1"/>
      <p:bldP spid="181275" grpId="0" animBg="1"/>
      <p:bldP spid="181277" grpId="0" animBg="1"/>
      <p:bldP spid="181278" grpId="0"/>
      <p:bldP spid="18127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47" name="Rectangle 15"/>
          <p:cNvSpPr>
            <a:spLocks noGrp="1" noChangeArrowheads="1"/>
          </p:cNvSpPr>
          <p:nvPr>
            <p:ph type="title"/>
          </p:nvPr>
        </p:nvSpPr>
        <p:spPr>
          <a:xfrm>
            <a:off x="155788" y="164575"/>
            <a:ext cx="8640762" cy="1036935"/>
          </a:xfrm>
          <a:noFill/>
          <a:ln/>
        </p:spPr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rgbClr val="0033CC"/>
                </a:solidFill>
                <a:latin typeface="Symbol" pitchFamily="18" charset="2"/>
              </a:rPr>
              <a:t>gg</a:t>
            </a:r>
            <a:r>
              <a:rPr lang="it-IT" sz="4000" b="1" dirty="0" smtClean="0">
                <a:solidFill>
                  <a:srgbClr val="0033CC"/>
                </a:solidFill>
              </a:rPr>
              <a:t> capabilities</a:t>
            </a:r>
            <a:r>
              <a:rPr lang="it-IT" sz="3600" b="1" dirty="0" smtClean="0">
                <a:solidFill>
                  <a:srgbClr val="0033CC"/>
                </a:solidFill>
              </a:rPr>
              <a:t/>
            </a:r>
            <a:br>
              <a:rPr lang="it-IT" sz="3600" b="1" dirty="0" smtClean="0">
                <a:solidFill>
                  <a:srgbClr val="0033CC"/>
                </a:solidFill>
              </a:rPr>
            </a:br>
            <a:r>
              <a:rPr lang="en-GB" sz="2700" dirty="0" smtClean="0">
                <a:solidFill>
                  <a:prstClr val="black"/>
                </a:solidFill>
              </a:rPr>
              <a:t> 135 MeV  </a:t>
            </a:r>
            <a:r>
              <a:rPr lang="en-GB" sz="2700" baseline="30000" dirty="0" smtClean="0">
                <a:solidFill>
                  <a:prstClr val="black"/>
                </a:solidFill>
              </a:rPr>
              <a:t>32</a:t>
            </a:r>
            <a:r>
              <a:rPr lang="en-GB" sz="2700" dirty="0" smtClean="0">
                <a:solidFill>
                  <a:prstClr val="black"/>
                </a:solidFill>
              </a:rPr>
              <a:t>S </a:t>
            </a:r>
            <a:r>
              <a:rPr lang="en-GB" sz="2700" dirty="0" smtClean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n-GB" sz="2700" baseline="30000" dirty="0" smtClean="0">
                <a:solidFill>
                  <a:prstClr val="black"/>
                </a:solidFill>
              </a:rPr>
              <a:t>110</a:t>
            </a:r>
            <a:r>
              <a:rPr lang="en-GB" sz="2700" dirty="0" smtClean="0">
                <a:solidFill>
                  <a:prstClr val="black"/>
                </a:solidFill>
              </a:rPr>
              <a:t>Pd    (6 </a:t>
            </a:r>
            <a:r>
              <a:rPr lang="en-GB" sz="2700" b="1" dirty="0" smtClean="0">
                <a:solidFill>
                  <a:srgbClr val="0033CC"/>
                </a:solidFill>
              </a:rPr>
              <a:t>AGATA</a:t>
            </a:r>
            <a:r>
              <a:rPr lang="en-GB" sz="2700" dirty="0" smtClean="0">
                <a:solidFill>
                  <a:prstClr val="black"/>
                </a:solidFill>
              </a:rPr>
              <a:t> crystals)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54" name="Text Box 7"/>
          <p:cNvSpPr txBox="1">
            <a:spLocks noChangeAspect="1" noChangeArrowheads="1"/>
          </p:cNvSpPr>
          <p:nvPr/>
        </p:nvSpPr>
        <p:spPr bwMode="auto">
          <a:xfrm>
            <a:off x="247150" y="4952697"/>
            <a:ext cx="2058955" cy="139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60876" rIns="90000" bIns="45000">
            <a:spAutoFit/>
          </a:bodyPr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baseline="30000" dirty="0">
                <a:solidFill>
                  <a:srgbClr val="000000"/>
                </a:solidFill>
                <a:latin typeface="Calibri"/>
              </a:rPr>
              <a:t>138</a:t>
            </a:r>
            <a:r>
              <a:rPr lang="en-GB" sz="1800" dirty="0">
                <a:solidFill>
                  <a:srgbClr val="000000"/>
                </a:solidFill>
                <a:latin typeface="Calibri"/>
              </a:rPr>
              <a:t>Sm</a:t>
            </a:r>
          </a:p>
          <a:p>
            <a:pPr eaLnBrk="1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</a:rPr>
              <a:t>6 gates on:</a:t>
            </a:r>
            <a:br>
              <a:rPr lang="en-GB" sz="1800" dirty="0">
                <a:solidFill>
                  <a:srgbClr val="000000"/>
                </a:solidFill>
                <a:latin typeface="Calibri"/>
              </a:rPr>
            </a:br>
            <a:r>
              <a:rPr lang="en-GB" sz="1800" dirty="0" smtClean="0">
                <a:solidFill>
                  <a:srgbClr val="000000"/>
                </a:solidFill>
                <a:latin typeface="Calibri"/>
              </a:rPr>
              <a:t>347keV,545keV,686keV,775keV,552keV,357keV</a:t>
            </a:r>
            <a:endParaRPr lang="en-GB" sz="1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449" y="2750801"/>
            <a:ext cx="6429742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" name="Rectangle 6"/>
          <p:cNvSpPr>
            <a:spLocks noChangeAspect="1" noChangeArrowheads="1"/>
          </p:cNvSpPr>
          <p:nvPr/>
        </p:nvSpPr>
        <p:spPr bwMode="auto">
          <a:xfrm>
            <a:off x="5629326" y="5506822"/>
            <a:ext cx="365326" cy="2951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val 8"/>
          <p:cNvSpPr>
            <a:spLocks noChangeAspect="1" noChangeArrowheads="1"/>
          </p:cNvSpPr>
          <p:nvPr/>
        </p:nvSpPr>
        <p:spPr bwMode="auto">
          <a:xfrm>
            <a:off x="5698008" y="5888222"/>
            <a:ext cx="260112" cy="268880"/>
          </a:xfrm>
          <a:prstGeom prst="ellipse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Line 9"/>
          <p:cNvSpPr>
            <a:spLocks noChangeAspect="1" noChangeShapeType="1"/>
          </p:cNvSpPr>
          <p:nvPr/>
        </p:nvSpPr>
        <p:spPr bwMode="auto">
          <a:xfrm flipH="1">
            <a:off x="5965426" y="5733324"/>
            <a:ext cx="349252" cy="18120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 Box 10"/>
          <p:cNvSpPr txBox="1">
            <a:spLocks noChangeAspect="1" noChangeArrowheads="1"/>
          </p:cNvSpPr>
          <p:nvPr/>
        </p:nvSpPr>
        <p:spPr bwMode="auto">
          <a:xfrm>
            <a:off x="6270839" y="5514128"/>
            <a:ext cx="1370704" cy="25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78876" rIns="108000" bIns="63000"/>
          <a:lstStyle>
            <a:lvl1pPr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dirty="0" smtClean="0">
                <a:solidFill>
                  <a:srgbClr val="000000"/>
                </a:solidFill>
              </a:rPr>
              <a:t>871 keV </a:t>
            </a:r>
            <a:r>
              <a:rPr lang="en-GB" sz="1800" dirty="0">
                <a:solidFill>
                  <a:srgbClr val="000000"/>
                </a:solidFill>
              </a:rPr>
              <a:t>22</a:t>
            </a:r>
            <a:r>
              <a:rPr lang="en-GB" sz="1800" baseline="30000" dirty="0">
                <a:solidFill>
                  <a:srgbClr val="000000"/>
                </a:solidFill>
              </a:rPr>
              <a:t>+</a:t>
            </a:r>
            <a:r>
              <a:rPr lang="en-GB" sz="1800" dirty="0">
                <a:solidFill>
                  <a:srgbClr val="000000"/>
                </a:solidFill>
              </a:rPr>
              <a:t> - 20</a:t>
            </a:r>
            <a:r>
              <a:rPr lang="en-GB" sz="1800" baseline="30000" dirty="0">
                <a:solidFill>
                  <a:srgbClr val="000000"/>
                </a:solidFill>
              </a:rPr>
              <a:t>+</a:t>
            </a:r>
          </a:p>
        </p:txBody>
      </p:sp>
      <p:pic>
        <p:nvPicPr>
          <p:cNvPr id="34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6" y="1354151"/>
            <a:ext cx="2255546" cy="200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4" descr="2OC-138S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3672408" cy="182169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Right Arrow 2"/>
          <p:cNvSpPr/>
          <p:nvPr/>
        </p:nvSpPr>
        <p:spPr bwMode="auto">
          <a:xfrm rot="-2400000">
            <a:off x="1288392" y="3388502"/>
            <a:ext cx="720080" cy="1740945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 sz="2000" smtClean="0">
              <a:solidFill>
                <a:prstClr val="black"/>
              </a:solidFill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2651750" y="1316725"/>
            <a:ext cx="61735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The performance of AGATA using </a:t>
            </a:r>
            <a:r>
              <a:rPr lang="en-US" sz="1800" dirty="0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-ray 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tracking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is 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comparable</a:t>
            </a:r>
            <a:br>
              <a:rPr lang="en-US" sz="1800" dirty="0" smtClean="0">
                <a:solidFill>
                  <a:prstClr val="black"/>
                </a:solidFill>
                <a:latin typeface="Calibri"/>
              </a:rPr>
            </a:b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to conventional arrays with a much larger number of crystals</a:t>
            </a:r>
          </a:p>
        </p:txBody>
      </p:sp>
    </p:spTree>
    <p:extLst>
      <p:ext uri="{BB962C8B-B14F-4D97-AF65-F5344CB8AC3E}">
        <p14:creationId xmlns:p14="http://schemas.microsoft.com/office/powerpoint/2010/main" val="56439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05" y="-27450"/>
            <a:ext cx="7296950" cy="906462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baseline="30000" dirty="0" smtClean="0">
                <a:solidFill>
                  <a:srgbClr val="0033CC"/>
                </a:solidFill>
                <a:latin typeface="Calibri" pitchFamily="34" charset="0"/>
              </a:rPr>
              <a:t>64</a:t>
            </a:r>
            <a:r>
              <a:rPr lang="en-US" sz="3200" b="1" dirty="0" smtClean="0">
                <a:solidFill>
                  <a:srgbClr val="0033CC"/>
                </a:solidFill>
                <a:latin typeface="Calibri" pitchFamily="34" charset="0"/>
              </a:rPr>
              <a:t>Ge </a:t>
            </a:r>
            <a:r>
              <a:rPr lang="en-US" sz="3200" b="1" dirty="0" smtClean="0">
                <a:solidFill>
                  <a:srgbClr val="0033CC"/>
                </a:solidFill>
                <a:latin typeface="Symbol" pitchFamily="18" charset="2"/>
              </a:rPr>
              <a:t>g-g</a:t>
            </a:r>
            <a:r>
              <a:rPr lang="en-US" sz="3200" b="1" dirty="0" smtClean="0">
                <a:solidFill>
                  <a:srgbClr val="0033CC"/>
                </a:solidFill>
                <a:latin typeface="Calibri" pitchFamily="34" charset="0"/>
              </a:rPr>
              <a:t>, from </a:t>
            </a:r>
            <a:r>
              <a:rPr lang="en-US" sz="3200" b="1" baseline="30000" dirty="0" smtClean="0">
                <a:solidFill>
                  <a:srgbClr val="0033CC"/>
                </a:solidFill>
                <a:latin typeface="Calibri" pitchFamily="34" charset="0"/>
              </a:rPr>
              <a:t>65</a:t>
            </a:r>
            <a:r>
              <a:rPr lang="en-US" sz="3200" b="1" dirty="0" smtClean="0">
                <a:solidFill>
                  <a:srgbClr val="0033CC"/>
                </a:solidFill>
                <a:latin typeface="Calibri" pitchFamily="34" charset="0"/>
              </a:rPr>
              <a:t>Ge on </a:t>
            </a:r>
            <a:r>
              <a:rPr lang="en-US" sz="3200" b="1" baseline="30000" dirty="0" smtClean="0">
                <a:solidFill>
                  <a:srgbClr val="0033CC"/>
                </a:solidFill>
                <a:latin typeface="Calibri" pitchFamily="34" charset="0"/>
              </a:rPr>
              <a:t>9</a:t>
            </a:r>
            <a:r>
              <a:rPr lang="en-US" sz="3200" b="1" dirty="0" smtClean="0">
                <a:solidFill>
                  <a:srgbClr val="0033CC"/>
                </a:solidFill>
                <a:latin typeface="Calibri" pitchFamily="34" charset="0"/>
              </a:rPr>
              <a:t>Be at v/c=0.4</a:t>
            </a:r>
            <a:endParaRPr lang="en-US" sz="3200" b="1" dirty="0">
              <a:solidFill>
                <a:srgbClr val="0033CC"/>
              </a:solidFill>
              <a:latin typeface="Calibri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147486"/>
            <a:ext cx="4087813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7486"/>
            <a:ext cx="4079875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590800" y="1376086"/>
            <a:ext cx="13446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plain singles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7239424" y="1376086"/>
            <a:ext cx="86433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tracked</a:t>
            </a:r>
            <a:endParaRPr lang="en-US" sz="1800" baseline="300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5414686"/>
            <a:ext cx="7943850" cy="101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</a:rPr>
              <a:t>Reduction of Compton background by tracking allows – for the first time –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gamma spectroscopy with fast beams with spectral quality comparable to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arrays with anti-Compton </a:t>
            </a:r>
            <a:r>
              <a:rPr lang="en-US" sz="2000" dirty="0" smtClean="0">
                <a:solidFill>
                  <a:prstClr val="black"/>
                </a:solidFill>
              </a:rPr>
              <a:t>shields.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0" y="49213"/>
            <a:ext cx="9144000" cy="1066800"/>
          </a:xfrm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0033CC"/>
                </a:solidFill>
              </a:rPr>
              <a:t>Imaging of E</a:t>
            </a:r>
            <a:r>
              <a:rPr lang="it-IT" sz="3600" b="1" baseline="-25000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it-IT" sz="3600" b="1" dirty="0" smtClean="0">
                <a:solidFill>
                  <a:srgbClr val="0033CC"/>
                </a:solidFill>
              </a:rPr>
              <a:t>=1332 keV gamma rays</a:t>
            </a:r>
            <a:r>
              <a:rPr lang="it-IT" sz="3200" dirty="0" smtClean="0">
                <a:solidFill>
                  <a:srgbClr val="0033CC"/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rgbClr val="0033CC"/>
                </a:solidFill>
                <a:latin typeface="Comic Sans MS" pitchFamily="66" charset="0"/>
              </a:rPr>
            </a:br>
            <a:r>
              <a:rPr lang="it-IT" sz="2800" dirty="0" smtClean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it-IT" sz="2400" b="1" dirty="0" smtClean="0">
                <a:solidFill>
                  <a:srgbClr val="0033CC"/>
                </a:solidFill>
              </a:rPr>
              <a:t>AGATA</a:t>
            </a:r>
            <a:r>
              <a:rPr lang="it-IT" sz="2400" dirty="0" smtClean="0"/>
              <a:t> used as a big Compton Camera</a:t>
            </a:r>
            <a:endParaRPr lang="it-IT" sz="3200" dirty="0" smtClean="0"/>
          </a:p>
        </p:txBody>
      </p:sp>
      <p:pic>
        <p:nvPicPr>
          <p:cNvPr id="79876" name="Picture 6" descr="MBorsato-tesi_Page_17_Image_000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688" y="3967163"/>
            <a:ext cx="29337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10" descr="MBorsato-tesi_Page_18_Image_000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82963" y="3962400"/>
            <a:ext cx="2722562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9" descr="MBorsato-tesi_Page_18_Image_0002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80125" y="3954463"/>
            <a:ext cx="2722563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8" descr="MBorsato-tesi_Page_16_Image_0004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73775" y="1503363"/>
            <a:ext cx="2722563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1" name="TextBox 14"/>
          <p:cNvSpPr txBox="1">
            <a:spLocks noChangeArrowheads="1"/>
          </p:cNvSpPr>
          <p:nvPr/>
        </p:nvSpPr>
        <p:spPr bwMode="auto">
          <a:xfrm>
            <a:off x="78615" y="6462713"/>
            <a:ext cx="19986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F. Recchia, Padova</a:t>
            </a:r>
            <a:endParaRPr lang="it-IT" sz="1600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2" name="TextBox 15"/>
          <p:cNvSpPr txBox="1">
            <a:spLocks noChangeArrowheads="1"/>
          </p:cNvSpPr>
          <p:nvPr/>
        </p:nvSpPr>
        <p:spPr bwMode="auto">
          <a:xfrm>
            <a:off x="4838700" y="1176338"/>
            <a:ext cx="2546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000000"/>
                </a:solidFill>
              </a:rPr>
              <a:t>Far Field Backprojection</a:t>
            </a:r>
          </a:p>
        </p:txBody>
      </p:sp>
      <p:sp>
        <p:nvSpPr>
          <p:cNvPr id="79883" name="TextBox 16"/>
          <p:cNvSpPr txBox="1">
            <a:spLocks noChangeArrowheads="1"/>
          </p:cNvSpPr>
          <p:nvPr/>
        </p:nvSpPr>
        <p:spPr bwMode="auto">
          <a:xfrm>
            <a:off x="4764088" y="3671888"/>
            <a:ext cx="2697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solidFill>
                  <a:srgbClr val="000000"/>
                </a:solidFill>
              </a:rPr>
              <a:t>Near Field Backprojection</a:t>
            </a:r>
          </a:p>
        </p:txBody>
      </p:sp>
      <p:sp>
        <p:nvSpPr>
          <p:cNvPr id="79888" name="TextBox 19"/>
          <p:cNvSpPr txBox="1">
            <a:spLocks noChangeArrowheads="1"/>
          </p:cNvSpPr>
          <p:nvPr/>
        </p:nvSpPr>
        <p:spPr bwMode="auto">
          <a:xfrm>
            <a:off x="4119563" y="5822950"/>
            <a:ext cx="1463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000000"/>
                </a:solidFill>
              </a:rPr>
              <a:t>All 9 detectors</a:t>
            </a:r>
          </a:p>
        </p:txBody>
      </p:sp>
      <p:sp>
        <p:nvSpPr>
          <p:cNvPr id="79889" name="TextBox 20"/>
          <p:cNvSpPr txBox="1">
            <a:spLocks noChangeArrowheads="1"/>
          </p:cNvSpPr>
          <p:nvPr/>
        </p:nvSpPr>
        <p:spPr bwMode="auto">
          <a:xfrm>
            <a:off x="6710363" y="5822950"/>
            <a:ext cx="1317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000000"/>
                </a:solidFill>
              </a:rPr>
              <a:t>One detector</a:t>
            </a:r>
          </a:p>
        </p:txBody>
      </p:sp>
      <p:pic>
        <p:nvPicPr>
          <p:cNvPr id="4109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9688" y="1176338"/>
            <a:ext cx="323373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7" descr="MBorsato-tesi_Page_16_Image_0002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375025" y="1501775"/>
            <a:ext cx="267335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6" name="TextBox 13"/>
          <p:cNvSpPr txBox="1">
            <a:spLocks noChangeArrowheads="1"/>
          </p:cNvSpPr>
          <p:nvPr/>
        </p:nvSpPr>
        <p:spPr bwMode="auto">
          <a:xfrm>
            <a:off x="4195763" y="3287713"/>
            <a:ext cx="1463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000000"/>
                </a:solidFill>
              </a:rPr>
              <a:t>All 9 detectors</a:t>
            </a:r>
          </a:p>
        </p:txBody>
      </p:sp>
      <p:sp>
        <p:nvSpPr>
          <p:cNvPr id="79887" name="TextBox 17"/>
          <p:cNvSpPr txBox="1">
            <a:spLocks noChangeArrowheads="1"/>
          </p:cNvSpPr>
          <p:nvPr/>
        </p:nvSpPr>
        <p:spPr bwMode="auto">
          <a:xfrm>
            <a:off x="6786563" y="3287713"/>
            <a:ext cx="1317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000000"/>
                </a:solidFill>
              </a:rPr>
              <a:t>One detector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95250" y="2981325"/>
          <a:ext cx="27876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155" name="Equation" r:id="rId9" imgW="1638000" imgH="507960" progId="Equation.3">
                  <p:embed/>
                </p:oleObj>
              </mc:Choice>
              <mc:Fallback>
                <p:oleObj name="Equation" r:id="rId9" imgW="163800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2981325"/>
                        <a:ext cx="278765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381375" y="6100763"/>
            <a:ext cx="5527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tabLst>
                <a:tab pos="2328863" algn="l"/>
                <a:tab pos="2601913" algn="l"/>
              </a:tabLst>
              <a:defRPr/>
            </a:pPr>
            <a:r>
              <a:rPr lang="it-IT" sz="2000" dirty="0">
                <a:solidFill>
                  <a:srgbClr val="FF0000"/>
                </a:solidFill>
                <a:latin typeface="+mn-lt"/>
              </a:rPr>
              <a:t>Source at 51 cm  </a:t>
            </a:r>
            <a:r>
              <a:rPr lang="it-IT" sz="20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	</a:t>
            </a:r>
            <a:r>
              <a:rPr lang="it-IT" sz="20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sz="2000" dirty="0">
                <a:solidFill>
                  <a:srgbClr val="FF0000"/>
                </a:solidFill>
                <a:latin typeface="+mn-lt"/>
              </a:rPr>
              <a:t>x ~</a:t>
            </a:r>
            <a:r>
              <a:rPr lang="it-IT" sz="20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sz="2000" dirty="0">
                <a:solidFill>
                  <a:srgbClr val="FF0000"/>
                </a:solidFill>
                <a:latin typeface="+mn-lt"/>
              </a:rPr>
              <a:t>y ~2 mm   </a:t>
            </a:r>
            <a:r>
              <a:rPr lang="it-IT" sz="20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sz="2000" dirty="0">
                <a:solidFill>
                  <a:srgbClr val="FF0000"/>
                </a:solidFill>
                <a:latin typeface="+mn-lt"/>
              </a:rPr>
              <a:t>z ~2 cm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s from DM_AGATA_LNL-INPC-v2_Page_1_Image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0100" y="1700775"/>
            <a:ext cx="3640129" cy="576075"/>
          </a:xfrm>
          <a:prstGeom prst="rect">
            <a:avLst/>
          </a:prstGeom>
        </p:spPr>
      </p:pic>
      <p:pic>
        <p:nvPicPr>
          <p:cNvPr id="7" name="Picture 6" descr="Pages from DM_AGATA_LNL-INPC-v2_Page_1_Image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6346" y="2152752"/>
            <a:ext cx="2988609" cy="231318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5424" y="779055"/>
            <a:ext cx="8525911" cy="5799155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Coulex</a:t>
            </a:r>
            <a:r>
              <a:rPr lang="en-US" sz="1800" dirty="0" smtClean="0"/>
              <a:t> test experiment with 2 AGATA clusters (6 crystals)</a:t>
            </a:r>
          </a:p>
          <a:p>
            <a:pPr lvl="1"/>
            <a:r>
              <a:rPr lang="en-US" sz="1600" baseline="30000" dirty="0" smtClean="0"/>
              <a:t>12</a:t>
            </a:r>
            <a:r>
              <a:rPr lang="en-US" sz="1600" dirty="0" smtClean="0"/>
              <a:t>C (32 </a:t>
            </a:r>
            <a:r>
              <a:rPr lang="en-US" sz="1600" dirty="0" err="1" smtClean="0"/>
              <a:t>MeV</a:t>
            </a:r>
            <a:r>
              <a:rPr lang="en-US" sz="1600" dirty="0" smtClean="0"/>
              <a:t>) on </a:t>
            </a:r>
            <a:r>
              <a:rPr lang="en-US" sz="1600" baseline="30000" dirty="0" smtClean="0"/>
              <a:t>104</a:t>
            </a:r>
            <a:r>
              <a:rPr lang="en-US" sz="1600" dirty="0" smtClean="0"/>
              <a:t>Pd (2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at 555.8 </a:t>
            </a:r>
            <a:r>
              <a:rPr lang="en-US" sz="1600" dirty="0" err="1" smtClean="0"/>
              <a:t>keV</a:t>
            </a:r>
            <a:r>
              <a:rPr lang="en-US" sz="1600" dirty="0" smtClean="0"/>
              <a:t>) and </a:t>
            </a:r>
            <a:r>
              <a:rPr lang="en-US" sz="1600" baseline="30000" dirty="0" smtClean="0"/>
              <a:t>108</a:t>
            </a:r>
            <a:r>
              <a:rPr lang="en-US" sz="1600" dirty="0" smtClean="0"/>
              <a:t>Pd (2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433.9 </a:t>
            </a:r>
            <a:r>
              <a:rPr lang="en-US" sz="1600" dirty="0" err="1" smtClean="0"/>
              <a:t>keV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angular efficiency normalized on </a:t>
            </a:r>
            <a:r>
              <a:rPr lang="en-US" sz="1600" baseline="30000" dirty="0" smtClean="0"/>
              <a:t>137</a:t>
            </a:r>
            <a:r>
              <a:rPr lang="en-US" sz="1600" dirty="0" smtClean="0"/>
              <a:t>Cs source (666.6 </a:t>
            </a:r>
            <a:r>
              <a:rPr lang="en-US" sz="1600" dirty="0" err="1" smtClean="0"/>
              <a:t>keV</a:t>
            </a:r>
            <a:r>
              <a:rPr lang="en-US" sz="1600" dirty="0" smtClean="0"/>
              <a:t>)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Similar study done at TU-Darmstadt using one AGATA crystal; hits placed at</a:t>
            </a:r>
            <a:br>
              <a:rPr lang="en-US" sz="1800" dirty="0" smtClean="0"/>
            </a:br>
            <a:r>
              <a:rPr lang="en-US" sz="1800" dirty="0" smtClean="0"/>
              <a:t>center of fired segments (no PSA) </a:t>
            </a:r>
            <a:r>
              <a:rPr lang="en-US" sz="1800" dirty="0" smtClean="0">
                <a:solidFill>
                  <a:srgbClr val="0033CC"/>
                </a:solidFill>
                <a:sym typeface="Wingdings" pitchFamily="2" charset="2"/>
              </a:rPr>
              <a:t> </a:t>
            </a:r>
            <a:r>
              <a:rPr lang="en-US" sz="1800" dirty="0" err="1" smtClean="0">
                <a:solidFill>
                  <a:srgbClr val="0033CC"/>
                </a:solidFill>
              </a:rPr>
              <a:t>B.Alikani</a:t>
            </a:r>
            <a:r>
              <a:rPr lang="en-US" sz="1800" dirty="0" smtClean="0">
                <a:solidFill>
                  <a:srgbClr val="0033CC"/>
                </a:solidFill>
              </a:rPr>
              <a:t> et al. NIMA 675(2012)14</a:t>
            </a:r>
          </a:p>
          <a:p>
            <a:r>
              <a:rPr lang="en-US" sz="1800" dirty="0" smtClean="0"/>
              <a:t>Large dataset taken at the end of the </a:t>
            </a:r>
            <a:r>
              <a:rPr lang="en-US" sz="1800" dirty="0" err="1" smtClean="0"/>
              <a:t>Legnaro</a:t>
            </a:r>
            <a:r>
              <a:rPr lang="en-US" sz="1800" dirty="0" smtClean="0"/>
              <a:t> campaign by </a:t>
            </a:r>
            <a:r>
              <a:rPr lang="en-US" sz="1800" b="1" dirty="0" err="1" smtClean="0"/>
              <a:t>P.G.Bizzeti</a:t>
            </a:r>
            <a:r>
              <a:rPr lang="en-US" sz="1800" dirty="0" smtClean="0"/>
              <a:t> with 2 facing</a:t>
            </a:r>
            <a:br>
              <a:rPr lang="en-US" sz="1800" dirty="0" smtClean="0"/>
            </a:br>
            <a:r>
              <a:rPr lang="en-US" sz="1800" dirty="0" smtClean="0"/>
              <a:t>AGATA triple-clusters at 3 different distances to study the entanglement of 511 </a:t>
            </a:r>
            <a:r>
              <a:rPr lang="en-US" sz="1800" dirty="0" err="1" smtClean="0"/>
              <a:t>keV</a:t>
            </a:r>
            <a:r>
              <a:rPr lang="en-US" sz="1800" dirty="0" smtClean="0"/>
              <a:t> photons from the </a:t>
            </a:r>
            <a:r>
              <a:rPr lang="en-US" sz="1800" dirty="0" smtClean="0">
                <a:latin typeface="Symbol" pitchFamily="18" charset="2"/>
              </a:rPr>
              <a:t>b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</a:t>
            </a:r>
            <a:r>
              <a:rPr lang="en-US" sz="1800" baseline="30000" dirty="0" smtClean="0"/>
              <a:t>22</a:t>
            </a:r>
            <a:r>
              <a:rPr lang="en-US" sz="1800" dirty="0" smtClean="0"/>
              <a:t>Na source.</a:t>
            </a:r>
          </a:p>
          <a:p>
            <a:r>
              <a:rPr lang="en-US" sz="1800" dirty="0" smtClean="0"/>
              <a:t>AGATA-Demonstrator experiment  </a:t>
            </a:r>
            <a:r>
              <a:rPr lang="en-US" sz="1800" b="1" dirty="0" smtClean="0"/>
              <a:t>Non-</a:t>
            </a:r>
            <a:r>
              <a:rPr lang="en-US" sz="1800" b="1" dirty="0" err="1" smtClean="0"/>
              <a:t>yrast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octupole</a:t>
            </a:r>
            <a:r>
              <a:rPr lang="en-US" sz="1800" b="1" dirty="0" smtClean="0"/>
              <a:t> bands in the actinides </a:t>
            </a:r>
            <a:r>
              <a:rPr lang="en-US" sz="1800" b="1" baseline="30000" dirty="0" smtClean="0"/>
              <a:t>220</a:t>
            </a:r>
            <a:r>
              <a:rPr lang="en-US" sz="1800" b="1" dirty="0" smtClean="0"/>
              <a:t>Ra and </a:t>
            </a:r>
            <a:r>
              <a:rPr lang="en-US" sz="1800" b="1" baseline="30000" dirty="0" smtClean="0"/>
              <a:t>222</a:t>
            </a:r>
            <a:r>
              <a:rPr lang="en-US" sz="1800" b="1" dirty="0" smtClean="0"/>
              <a:t>Th</a:t>
            </a:r>
            <a:r>
              <a:rPr lang="en-US" sz="1800" dirty="0" smtClean="0"/>
              <a:t> by </a:t>
            </a:r>
            <a:r>
              <a:rPr lang="en-US" sz="1800" dirty="0" err="1" smtClean="0"/>
              <a:t>J.F.Smith</a:t>
            </a:r>
            <a:r>
              <a:rPr lang="en-US" sz="1800" dirty="0" smtClean="0"/>
              <a:t> and </a:t>
            </a:r>
            <a:r>
              <a:rPr lang="en-US" sz="1800" dirty="0" err="1" smtClean="0"/>
              <a:t>D.Mengoni</a:t>
            </a: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05"/>
            <a:ext cx="8229600" cy="874165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</a:rPr>
              <a:t>Polarization with AGATA crystals</a:t>
            </a:r>
            <a:endParaRPr lang="it-IT" b="1" dirty="0">
              <a:solidFill>
                <a:srgbClr val="0033CC"/>
              </a:solidFill>
            </a:endParaRPr>
          </a:p>
        </p:txBody>
      </p:sp>
      <p:pic>
        <p:nvPicPr>
          <p:cNvPr id="1558530" name="Picture 2"/>
          <p:cNvPicPr>
            <a:picLocks noChangeAspect="1" noChangeArrowheads="1"/>
          </p:cNvPicPr>
          <p:nvPr/>
        </p:nvPicPr>
        <p:blipFill>
          <a:blip r:embed="rId4" cstate="print"/>
          <a:srcRect l="12069" t="20736" r="52870" b="35808"/>
          <a:stretch>
            <a:fillRect/>
          </a:stretch>
        </p:blipFill>
        <p:spPr bwMode="auto">
          <a:xfrm>
            <a:off x="424260" y="1777584"/>
            <a:ext cx="2726755" cy="21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7190" y="6309375"/>
            <a:ext cx="390196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More details: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D.Mengoni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Session I5, Thursday</a:t>
            </a:r>
          </a:p>
        </p:txBody>
      </p:sp>
      <p:pic>
        <p:nvPicPr>
          <p:cNvPr id="4" name="Picture 3" descr="Pages from DM_AGATA_LNL-INPC-v2_Page_1_Image_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1015" y="1786656"/>
            <a:ext cx="2189085" cy="21800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045" y="3928265"/>
            <a:ext cx="362926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Presented by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B.Melon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Session A1, Monday</a:t>
            </a:r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5 CuadroTexto"/>
          <p:cNvSpPr txBox="1">
            <a:spLocks noChangeArrowheads="1"/>
          </p:cNvSpPr>
          <p:nvPr/>
        </p:nvSpPr>
        <p:spPr bwMode="auto">
          <a:xfrm>
            <a:off x="270640" y="1475460"/>
            <a:ext cx="23011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LNL: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2009-2011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</a:br>
            <a:r>
              <a:rPr lang="en-US" sz="1800" b="1" dirty="0" smtClean="0">
                <a:solidFill>
                  <a:srgbClr val="0033CC"/>
                </a:solidFill>
                <a:latin typeface="Arial" charset="0"/>
                <a:sym typeface="Wingdings" pitchFamily="2" charset="2"/>
              </a:rPr>
              <a:t>15 crystals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(5TC)</a:t>
            </a:r>
            <a:endParaRPr lang="en-US" sz="1800" b="1" dirty="0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Total Eff. ~6% </a:t>
            </a:r>
          </a:p>
        </p:txBody>
      </p:sp>
      <p:sp>
        <p:nvSpPr>
          <p:cNvPr id="73731" name="6 CuadroTexto"/>
          <p:cNvSpPr txBox="1">
            <a:spLocks noChangeArrowheads="1"/>
          </p:cNvSpPr>
          <p:nvPr/>
        </p:nvSpPr>
        <p:spPr bwMode="auto">
          <a:xfrm>
            <a:off x="3074205" y="1470345"/>
            <a:ext cx="27267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GSI: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2012-2014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</a:br>
            <a:r>
              <a:rPr lang="en-US" sz="1800" b="1" dirty="0" smtClean="0">
                <a:solidFill>
                  <a:srgbClr val="0033CC"/>
                </a:solidFill>
                <a:latin typeface="Arial" charset="0"/>
                <a:sym typeface="Wingdings" pitchFamily="2" charset="2"/>
              </a:rPr>
              <a:t>25 crystals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(5DC+5TC) </a:t>
            </a:r>
            <a:endParaRPr lang="en-US" sz="1800" b="1" dirty="0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Total Eff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.~10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% </a:t>
            </a:r>
          </a:p>
        </p:txBody>
      </p:sp>
      <p:sp>
        <p:nvSpPr>
          <p:cNvPr id="73732" name="7 CuadroTexto"/>
          <p:cNvSpPr txBox="1">
            <a:spLocks noChangeArrowheads="1"/>
          </p:cNvSpPr>
          <p:nvPr/>
        </p:nvSpPr>
        <p:spPr bwMode="auto">
          <a:xfrm>
            <a:off x="6477000" y="1475460"/>
            <a:ext cx="2238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GANIL: 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2014-2016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</a:br>
            <a:r>
              <a:rPr lang="en-US" sz="1800" b="1" dirty="0" smtClean="0">
                <a:solidFill>
                  <a:srgbClr val="0033CC"/>
                </a:solidFill>
                <a:latin typeface="Arial" charset="0"/>
                <a:sym typeface="Wingdings" pitchFamily="2" charset="2"/>
              </a:rPr>
              <a:t>45 crystals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(15 TC)</a:t>
            </a:r>
            <a:endParaRPr lang="en-US" sz="1800" b="1" dirty="0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Total Eff.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~15% </a:t>
            </a:r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3" name="6 CuadroTexto"/>
          <p:cNvSpPr txBox="1">
            <a:spLocks noChangeArrowheads="1"/>
          </p:cNvSpPr>
          <p:nvPr/>
        </p:nvSpPr>
        <p:spPr bwMode="auto">
          <a:xfrm>
            <a:off x="6433130" y="5632247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AGATA+VAMOS</a:t>
            </a:r>
          </a:p>
        </p:txBody>
      </p:sp>
      <p:sp>
        <p:nvSpPr>
          <p:cNvPr id="33" name="32 Flecha derecha"/>
          <p:cNvSpPr/>
          <p:nvPr/>
        </p:nvSpPr>
        <p:spPr>
          <a:xfrm>
            <a:off x="2686050" y="1688185"/>
            <a:ext cx="285750" cy="5000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4" name="33 Flecha derecha"/>
          <p:cNvSpPr/>
          <p:nvPr/>
        </p:nvSpPr>
        <p:spPr>
          <a:xfrm>
            <a:off x="5937665" y="1688185"/>
            <a:ext cx="285750" cy="5000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3736" name="Rectangle 15"/>
          <p:cNvSpPr>
            <a:spLocks noGrp="1" noChangeArrowheads="1"/>
          </p:cNvSpPr>
          <p:nvPr>
            <p:ph type="title"/>
          </p:nvPr>
        </p:nvSpPr>
        <p:spPr>
          <a:xfrm>
            <a:off x="0" y="147105"/>
            <a:ext cx="9144000" cy="1016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From the Demonstrator to AGATA 1</a:t>
            </a:r>
            <a:r>
              <a:rPr lang="en-US" sz="3600" b="1" dirty="0" smtClean="0">
                <a:solidFill>
                  <a:srgbClr val="0033CC"/>
                </a:solidFill>
                <a:latin typeface="Symbol" pitchFamily="18" charset="2"/>
                <a:cs typeface="Calibri" pitchFamily="34" charset="0"/>
              </a:rPr>
              <a:t>p</a:t>
            </a:r>
            <a:r>
              <a:rPr lang="en-US" sz="32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Plans for the next few years</a:t>
            </a:r>
          </a:p>
        </p:txBody>
      </p:sp>
      <p:sp>
        <p:nvSpPr>
          <p:cNvPr id="73738" name="5 CuadroTexto"/>
          <p:cNvSpPr txBox="1">
            <a:spLocks noChangeArrowheads="1"/>
          </p:cNvSpPr>
          <p:nvPr/>
        </p:nvSpPr>
        <p:spPr bwMode="auto">
          <a:xfrm>
            <a:off x="117020" y="5632247"/>
            <a:ext cx="2880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Demonstrator + PRISMA</a:t>
            </a:r>
          </a:p>
        </p:txBody>
      </p:sp>
      <p:sp>
        <p:nvSpPr>
          <p:cNvPr id="73739" name="6 CuadroTexto"/>
          <p:cNvSpPr txBox="1">
            <a:spLocks noChangeArrowheads="1"/>
          </p:cNvSpPr>
          <p:nvPr/>
        </p:nvSpPr>
        <p:spPr bwMode="auto">
          <a:xfrm>
            <a:off x="3189420" y="5632247"/>
            <a:ext cx="2573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AGATA +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FRS</a:t>
            </a:r>
          </a:p>
        </p:txBody>
      </p:sp>
      <p:pic>
        <p:nvPicPr>
          <p:cNvPr id="73740" name="Picture 4" descr="C:\Documents and Settings\Gilles\Mes documents\Agata\ADatGANIL\implantation-45deg-v3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36438" y="2769304"/>
            <a:ext cx="2800720" cy="259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86844" y="2627984"/>
            <a:ext cx="8940136" cy="2874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600">
              <a:solidFill>
                <a:srgbClr val="FFFFFF"/>
              </a:solidFill>
            </a:endParaRPr>
          </a:p>
        </p:txBody>
      </p:sp>
      <p:pic>
        <p:nvPicPr>
          <p:cNvPr id="18" name="Picture 9" descr="IMGP030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8335" y="2776115"/>
            <a:ext cx="2768447" cy="260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SAM_092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6100" y="2745071"/>
            <a:ext cx="2885833" cy="268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55425" y="5970284"/>
            <a:ext cx="223651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Talk by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D.Mengoni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sz="1800" dirty="0" smtClean="0">
                <a:latin typeface="Arial" pitchFamily="34" charset="0"/>
                <a:cs typeface="Arial" pitchFamily="34" charset="0"/>
              </a:rPr>
            </a:br>
            <a:r>
              <a:rPr lang="it-IT" sz="1800" dirty="0" smtClean="0">
                <a:latin typeface="Arial" pitchFamily="34" charset="0"/>
                <a:cs typeface="Arial" pitchFamily="34" charset="0"/>
              </a:rPr>
              <a:t>session I5, thursday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66230" y="5970284"/>
            <a:ext cx="226215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Talk by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N.Pietralla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it-IT" sz="1800" dirty="0" smtClean="0">
                <a:latin typeface="Arial" pitchFamily="34" charset="0"/>
                <a:cs typeface="Arial" pitchFamily="34" charset="0"/>
              </a:rPr>
              <a:t>session B2, monday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1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8650" y="1519238"/>
            <a:ext cx="3759200" cy="2500312"/>
          </a:xfrm>
          <a:noFill/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888000" y="-27450"/>
            <a:ext cx="6756400" cy="927100"/>
          </a:xfrm>
          <a:noFill/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033CC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GRETINA Science Campaigns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138" y="1519238"/>
            <a:ext cx="362108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4910139" y="1519238"/>
            <a:ext cx="1812542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</a:rPr>
              <a:t>ANL FMA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19125" y="1519238"/>
            <a:ext cx="2109435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</a:rPr>
              <a:t>NSCL S800 </a:t>
            </a:r>
          </a:p>
        </p:txBody>
      </p:sp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689608" y="1000785"/>
            <a:ext cx="3651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July </a:t>
            </a:r>
            <a:r>
              <a:rPr lang="en-US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2012 - June2013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60" name="TextBox 13"/>
          <p:cNvSpPr txBox="1">
            <a:spLocks noChangeArrowheads="1"/>
          </p:cNvSpPr>
          <p:nvPr/>
        </p:nvSpPr>
        <p:spPr bwMode="auto">
          <a:xfrm>
            <a:off x="5724150" y="1008382"/>
            <a:ext cx="21627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2013 - 2014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309045" y="4213225"/>
            <a:ext cx="44696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Single particle properties of exotic nuclei – knock out, 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transfer reactions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marL="342900" indent="-342900"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Collectivity – Coulomb  excitation, lifetime, inelastic scattering.</a:t>
            </a:r>
          </a:p>
          <a:p>
            <a:pPr marL="342900" indent="-342900"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24 experiments approved for a total of 3351 hours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6613" y="4213225"/>
            <a:ext cx="436245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Structure of Nuclei in </a:t>
            </a:r>
            <a:r>
              <a:rPr lang="en-US" sz="2000" baseline="30000" dirty="0">
                <a:latin typeface="Calibri" pitchFamily="34" charset="0"/>
                <a:cs typeface="Calibri" pitchFamily="34" charset="0"/>
              </a:rPr>
              <a:t>100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Sn region.</a:t>
            </a:r>
          </a:p>
          <a:p>
            <a:pPr marL="342900" indent="-342900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Structure of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superheavy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nuclei.</a:t>
            </a:r>
          </a:p>
          <a:p>
            <a:pPr marL="342900" indent="-342900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Neutron-rich nuclei – CARIBU beam, </a:t>
            </a: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   deep-inelastic reaction, and fission.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888000" y="-27450"/>
            <a:ext cx="6756400" cy="927100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33CC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Science campaign at NSCL:</a:t>
            </a:r>
            <a:br>
              <a:rPr lang="en-US" sz="2800" b="1" dirty="0" smtClean="0">
                <a:solidFill>
                  <a:srgbClr val="0033CC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000" b="1" dirty="0" smtClean="0">
                <a:solidFill>
                  <a:srgbClr val="0033CC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July 2012 – June 2013</a:t>
            </a:r>
            <a:endParaRPr lang="en-US" sz="2800" b="1" dirty="0" smtClean="0">
              <a:solidFill>
                <a:srgbClr val="0033CC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1395413"/>
            <a:ext cx="7215188" cy="45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3875" y="3705863"/>
            <a:ext cx="1552575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GRETINA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800475" y="1585560"/>
            <a:ext cx="904875" cy="46196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S800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7963" y="3638183"/>
            <a:ext cx="1657350" cy="597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GRETINA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electronics</a:t>
            </a:r>
          </a:p>
        </p:txBody>
      </p:sp>
      <p:pic>
        <p:nvPicPr>
          <p:cNvPr id="16" name="Picture 15" descr="http://www.nscl.msu.edu/~gretina/photo/20120615/full/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632" y="2123230"/>
            <a:ext cx="4060808" cy="393770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1879600" y="916615"/>
            <a:ext cx="56007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24 </a:t>
            </a:r>
            <a:r>
              <a:rPr lang="en-US" sz="24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experiments approved</a:t>
            </a:r>
            <a:r>
              <a:rPr lang="en-US" sz="24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:    3351 </a:t>
            </a:r>
            <a:r>
              <a:rPr lang="en-US" sz="24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hours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1038740" y="6155755"/>
            <a:ext cx="6926263" cy="46196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GRETINA at target position of S800 spectrograph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4020" y="5220344"/>
            <a:ext cx="180927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Talk by I-Y. Lee </a:t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it-IT" sz="1800" dirty="0" smtClean="0">
                <a:latin typeface="Arial" pitchFamily="34" charset="0"/>
                <a:cs typeface="Arial" pitchFamily="34" charset="0"/>
              </a:rPr>
              <a:t>I5, Thursday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765"/>
            <a:ext cx="8229600" cy="921720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latin typeface="Calibri" pitchFamily="34" charset="0"/>
              </a:rPr>
              <a:t>Summary</a:t>
            </a:r>
            <a:endParaRPr lang="it-IT" b="1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321"/>
            <a:ext cx="8229600" cy="4762219"/>
          </a:xfrm>
        </p:spPr>
        <p:txBody>
          <a:bodyPr/>
          <a:lstStyle/>
          <a:p>
            <a:pPr eaLnBrk="1" hangingPunct="1">
              <a:buClr>
                <a:srgbClr val="CC0000"/>
              </a:buClr>
              <a:buSzPct val="130000"/>
            </a:pPr>
            <a:r>
              <a:rPr lang="en-US" sz="2000" dirty="0" smtClean="0">
                <a:latin typeface="Arial" charset="0"/>
                <a:cs typeface="Times New Roman" pitchFamily="18" charset="0"/>
              </a:rPr>
              <a:t>AGATA (first phase) and GRETINA are constructed and commissioned.</a:t>
            </a:r>
          </a:p>
          <a:p>
            <a:pPr eaLnBrk="1" hangingPunct="1">
              <a:buClr>
                <a:srgbClr val="CC0000"/>
              </a:buClr>
              <a:buSzPct val="130000"/>
            </a:pPr>
            <a:r>
              <a:rPr lang="en-US" sz="2000" dirty="0" smtClean="0">
                <a:latin typeface="Arial" charset="0"/>
                <a:cs typeface="Times New Roman" pitchFamily="18" charset="0"/>
              </a:rPr>
              <a:t>Several problems have been successfully solved.</a:t>
            </a:r>
          </a:p>
          <a:p>
            <a:pPr eaLnBrk="1" hangingPunct="1">
              <a:buClr>
                <a:srgbClr val="CC0000"/>
              </a:buClr>
              <a:buSzPct val="130000"/>
            </a:pPr>
            <a:r>
              <a:rPr lang="en-US" sz="2000" dirty="0" smtClean="0">
                <a:latin typeface="Arial" charset="0"/>
              </a:rPr>
              <a:t>Number of detectors will increase over the next years.</a:t>
            </a:r>
          </a:p>
          <a:p>
            <a:pPr eaLnBrk="1" hangingPunct="1">
              <a:buClr>
                <a:srgbClr val="CC0000"/>
              </a:buClr>
              <a:buSzPct val="130000"/>
            </a:pPr>
            <a:r>
              <a:rPr lang="en-US" sz="2000" dirty="0" smtClean="0">
                <a:latin typeface="Arial" charset="0"/>
              </a:rPr>
              <a:t>Performance expected to improve over the years due to progress in electronics and data processing algorithms.</a:t>
            </a:r>
          </a:p>
          <a:p>
            <a:pPr eaLnBrk="1" hangingPunct="1">
              <a:buClr>
                <a:srgbClr val="CC0000"/>
              </a:buClr>
              <a:buSzPct val="130000"/>
            </a:pPr>
            <a:r>
              <a:rPr lang="en-US" sz="2000" dirty="0" smtClean="0">
                <a:latin typeface="Arial" charset="0"/>
              </a:rPr>
              <a:t>Physics Campaigns have been performed at LNL, GSI, LNBL, MSU</a:t>
            </a:r>
          </a:p>
          <a:p>
            <a:pPr eaLnBrk="1" hangingPunct="1">
              <a:buClr>
                <a:srgbClr val="CC0000"/>
              </a:buClr>
              <a:buSzPct val="130000"/>
            </a:pPr>
            <a:r>
              <a:rPr lang="en-US" sz="2000" dirty="0" smtClean="0">
                <a:latin typeface="Arial" charset="0"/>
              </a:rPr>
              <a:t>Physics Campaigns planned ANL, GANIL, MSU for the next  years.</a:t>
            </a:r>
          </a:p>
          <a:p>
            <a:pPr eaLnBrk="1" hangingPunct="1">
              <a:buClr>
                <a:srgbClr val="CC0000"/>
              </a:buClr>
              <a:buSzPct val="130000"/>
            </a:pPr>
            <a:r>
              <a:rPr lang="en-US" sz="2000" dirty="0" smtClean="0">
                <a:solidFill>
                  <a:srgbClr val="0033CC"/>
                </a:solidFill>
                <a:latin typeface="Arial" charset="0"/>
              </a:rPr>
              <a:t>AGATA</a:t>
            </a:r>
            <a:r>
              <a:rPr lang="en-US" sz="2000" dirty="0" smtClean="0">
                <a:latin typeface="Arial" charset="0"/>
              </a:rPr>
              <a:t> and </a:t>
            </a:r>
            <a:r>
              <a:rPr lang="en-US" sz="2000" dirty="0" smtClean="0">
                <a:solidFill>
                  <a:srgbClr val="0033CC"/>
                </a:solidFill>
                <a:latin typeface="Arial" charset="0"/>
              </a:rPr>
              <a:t>GRETA/GRETA</a:t>
            </a:r>
            <a:r>
              <a:rPr lang="en-US" sz="2000" dirty="0" smtClean="0">
                <a:latin typeface="Arial" charset="0"/>
              </a:rPr>
              <a:t> will be major instruments for the next generation of facility such as FAIR, FRIB, SPES, SPIRAL2, …</a:t>
            </a:r>
          </a:p>
          <a:p>
            <a:pPr eaLnBrk="1" hangingPunct="1">
              <a:buClr>
                <a:srgbClr val="CC0000"/>
              </a:buClr>
              <a:buSzPct val="130000"/>
            </a:pPr>
            <a:r>
              <a:rPr lang="en-US" sz="2000" dirty="0" smtClean="0">
                <a:latin typeface="Arial" charset="0"/>
                <a:cs typeface="Times New Roman" pitchFamily="18" charset="0"/>
              </a:rPr>
              <a:t>Gamma-ray tracking arrays will have a large impact on a wide area of Nuclear Physics.</a:t>
            </a:r>
          </a:p>
          <a:p>
            <a:pPr>
              <a:buNone/>
            </a:pPr>
            <a:endParaRPr lang="it-IT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29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1021"/>
            <a:ext cx="7772400" cy="1228894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GB" b="1" dirty="0" smtClean="0">
                <a:solidFill>
                  <a:srgbClr val="0000FF"/>
                </a:solidFill>
              </a:rPr>
              <a:t>Effective Energy Resolution</a:t>
            </a:r>
            <a:endParaRPr lang="en-GB" sz="5400" b="1" dirty="0" smtClean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graphicFrame>
        <p:nvGraphicFramePr>
          <p:cNvPr id="59397" name="Object 5"/>
          <p:cNvGraphicFramePr>
            <a:graphicFrameLocks noChangeAspect="1"/>
          </p:cNvGraphicFramePr>
          <p:nvPr/>
        </p:nvGraphicFramePr>
        <p:xfrm>
          <a:off x="107950" y="2893012"/>
          <a:ext cx="3937000" cy="360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131" name="Equation" r:id="rId3" imgW="3987720" imgH="3657600" progId="Equation.3">
                  <p:embed/>
                </p:oleObj>
              </mc:Choice>
              <mc:Fallback>
                <p:oleObj name="Equation" r:id="rId3" imgW="3987720" imgH="3657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893012"/>
                        <a:ext cx="3937000" cy="360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803330" y="6021471"/>
            <a:ext cx="102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Calibri"/>
                <a:cs typeface="Arial" charset="0"/>
              </a:rPr>
              <a:t>Intrinsic</a:t>
            </a:r>
            <a:endParaRPr lang="it-IT" sz="20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03330" y="5025950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B050"/>
                </a:solidFill>
                <a:latin typeface="Calibri"/>
                <a:cs typeface="Arial" charset="0"/>
              </a:rPr>
              <a:t>Opening</a:t>
            </a:r>
            <a:endParaRPr lang="it-IT" sz="2000" dirty="0">
              <a:solidFill>
                <a:srgbClr val="00B050"/>
              </a:solidFill>
              <a:latin typeface="Calibri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03330" y="5502870"/>
            <a:ext cx="808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33CC"/>
                </a:solidFill>
                <a:latin typeface="Calibri"/>
                <a:cs typeface="Arial" charset="0"/>
              </a:rPr>
              <a:t>Recoil</a:t>
            </a:r>
            <a:endParaRPr lang="it-IT" sz="2000" dirty="0">
              <a:solidFill>
                <a:srgbClr val="0033CC"/>
              </a:solidFill>
              <a:latin typeface="Calibri"/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27984" y="1268760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  <a:latin typeface="Calibri"/>
                <a:cs typeface="Arial" charset="0"/>
              </a:rPr>
              <a:t>E</a:t>
            </a:r>
            <a:r>
              <a:rPr lang="en-US" sz="1600" baseline="-25000" dirty="0" err="1">
                <a:solidFill>
                  <a:prstClr val="black"/>
                </a:solidFill>
                <a:latin typeface="Symbol" pitchFamily="18" charset="2"/>
                <a:cs typeface="Arial" charset="0"/>
              </a:rPr>
              <a:t>g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Arial" charset="0"/>
              </a:rPr>
              <a:t>                                      1 MeV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  <a:latin typeface="Symbol" pitchFamily="18" charset="2"/>
                <a:cs typeface="Arial" charset="0"/>
              </a:rPr>
              <a:t>D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Arial" charset="0"/>
              </a:rPr>
              <a:t>E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  <a:cs typeface="Arial" charset="0"/>
              </a:rPr>
              <a:t>lab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Arial" charset="0"/>
              </a:rPr>
              <a:t>                  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Arial" charset="0"/>
              </a:rPr>
              <a:t>              2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keV</a:t>
            </a:r>
            <a:endParaRPr lang="en-US" sz="16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Symbol" pitchFamily="18" charset="2"/>
                <a:cs typeface="Arial" charset="0"/>
              </a:rPr>
              <a:t>b(%)         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Arial" charset="0"/>
              </a:rPr>
              <a:t>   5±0.01                                20±0.005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Symbol" pitchFamily="18" charset="2"/>
                <a:cs typeface="Arial" charset="0"/>
              </a:rPr>
              <a:t>DQ(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Arial" charset="0"/>
              </a:rPr>
              <a:t>deg</a:t>
            </a:r>
            <a:r>
              <a:rPr lang="en-US" sz="1600" dirty="0">
                <a:solidFill>
                  <a:prstClr val="black"/>
                </a:solidFill>
                <a:latin typeface="Symbol" pitchFamily="18" charset="2"/>
                <a:cs typeface="Arial" charset="0"/>
              </a:rPr>
              <a:t>)         8                                       2</a:t>
            </a:r>
            <a:endParaRPr lang="it-IT" sz="1600" dirty="0">
              <a:solidFill>
                <a:prstClr val="black"/>
              </a:solidFill>
              <a:latin typeface="Symbol" pitchFamily="18" charset="2"/>
              <a:cs typeface="Arial" charset="0"/>
            </a:endParaRPr>
          </a:p>
        </p:txBody>
      </p:sp>
      <p:pic>
        <p:nvPicPr>
          <p:cNvPr id="68" name="Picture 67" descr="Picture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198588"/>
            <a:ext cx="3836043" cy="2662460"/>
          </a:xfrm>
          <a:prstGeom prst="rect">
            <a:avLst/>
          </a:prstGeom>
        </p:spPr>
      </p:pic>
      <p:pic>
        <p:nvPicPr>
          <p:cNvPr id="81" name="Picture 80" descr="Picture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0280" y="2268412"/>
            <a:ext cx="3163563" cy="4400948"/>
          </a:xfrm>
          <a:prstGeom prst="rect">
            <a:avLst/>
          </a:prstGeom>
        </p:spPr>
      </p:pic>
      <p:pic>
        <p:nvPicPr>
          <p:cNvPr id="84" name="Picture 83" descr="Picture4.png"/>
          <p:cNvPicPr>
            <a:picLocks noChangeAspect="1"/>
          </p:cNvPicPr>
          <p:nvPr/>
        </p:nvPicPr>
        <p:blipFill>
          <a:blip r:embed="rId7" cstate="print"/>
          <a:srcRect l="22759"/>
          <a:stretch>
            <a:fillRect/>
          </a:stretch>
        </p:blipFill>
        <p:spPr>
          <a:xfrm>
            <a:off x="6742750" y="2262316"/>
            <a:ext cx="2448272" cy="4407044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 rot="16200000">
            <a:off x="3245726" y="2828572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Symbol" pitchFamily="18" charset="2"/>
                <a:cs typeface="Arial" charset="0"/>
              </a:rPr>
              <a:t>D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E</a:t>
            </a:r>
            <a:r>
              <a:rPr lang="en-US" sz="1800" baseline="-25000" dirty="0" err="1" smtClean="0">
                <a:solidFill>
                  <a:prstClr val="black"/>
                </a:solidFill>
                <a:latin typeface="Symbol" pitchFamily="18" charset="2"/>
                <a:cs typeface="Arial" charset="0"/>
              </a:rPr>
              <a:t>g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Arial" charset="0"/>
              </a:rPr>
              <a:t>/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E</a:t>
            </a:r>
            <a:r>
              <a:rPr lang="en-US" sz="1800" baseline="-25000" dirty="0" err="1" smtClean="0">
                <a:solidFill>
                  <a:prstClr val="black"/>
                </a:solidFill>
                <a:latin typeface="Symbol" pitchFamily="18" charset="2"/>
                <a:cs typeface="Arial" charset="0"/>
              </a:rPr>
              <a:t>g</a:t>
            </a:r>
            <a:r>
              <a:rPr lang="en-US" sz="1800" baseline="-25000" dirty="0" smtClean="0">
                <a:solidFill>
                  <a:prstClr val="black"/>
                </a:solidFill>
                <a:latin typeface="Symbol" pitchFamily="18" charset="2"/>
                <a:cs typeface="Arial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Symbol" pitchFamily="18" charset="2"/>
                <a:cs typeface="Arial" charset="0"/>
              </a:rPr>
              <a:t>(%)</a:t>
            </a:r>
            <a:endParaRPr lang="it-IT" sz="1800" dirty="0">
              <a:solidFill>
                <a:prstClr val="black"/>
              </a:solidFill>
              <a:latin typeface="Symbol" pitchFamily="18" charset="2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a"/>
          <p:cNvPicPr>
            <a:picLocks noChangeAspect="1" noChangeArrowheads="1"/>
          </p:cNvPicPr>
          <p:nvPr/>
        </p:nvPicPr>
        <p:blipFill>
          <a:blip r:embed="rId2" cstate="print"/>
          <a:srcRect b="5098"/>
          <a:stretch>
            <a:fillRect/>
          </a:stretch>
        </p:blipFill>
        <p:spPr bwMode="auto">
          <a:xfrm>
            <a:off x="616285" y="510220"/>
            <a:ext cx="6174350" cy="5264105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22275" y="-142665"/>
            <a:ext cx="44338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633413" y="-2013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Motivation </a:t>
            </a:r>
            <a:r>
              <a:rPr lang="en-US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of </a:t>
            </a:r>
            <a:r>
              <a:rPr lang="en-US" b="1" dirty="0">
                <a:solidFill>
                  <a:schemeClr val="accent2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-ray tracking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71808" y="1159851"/>
            <a:ext cx="1876425" cy="9445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32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  <a:latin typeface="Arial" charset="0"/>
              </a:rPr>
              <a:t>ph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	~ 10%</a:t>
            </a:r>
          </a:p>
          <a:p>
            <a:pPr eaLnBrk="0" hangingPunct="0">
              <a:lnSpc>
                <a:spcPct val="120000"/>
              </a:lnSpc>
            </a:pPr>
            <a:r>
              <a:rPr lang="en-US" sz="2000" b="1" dirty="0" err="1">
                <a:latin typeface="Arial" charset="0"/>
              </a:rPr>
              <a:t>N</a:t>
            </a:r>
            <a:r>
              <a:rPr lang="en-US" sz="2000" b="1" baseline="-25000" dirty="0" err="1">
                <a:latin typeface="Arial" charset="0"/>
              </a:rPr>
              <a:t>det</a:t>
            </a:r>
            <a:r>
              <a:rPr lang="en-US" sz="2000" b="1" dirty="0">
                <a:latin typeface="Arial" charset="0"/>
              </a:rPr>
              <a:t>	~ 100</a:t>
            </a:r>
            <a:endParaRPr lang="en-GB" sz="2000" b="1" dirty="0">
              <a:latin typeface="Arial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608935" y="2663911"/>
            <a:ext cx="31326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 eaLnBrk="0" hangingPunct="0">
              <a:buFont typeface="Arial" pitchFamily="34" charset="0"/>
              <a:buChar char="•"/>
            </a:pPr>
            <a:r>
              <a:rPr lang="en-US" sz="1800" dirty="0" smtClean="0">
                <a:latin typeface="Arial" charset="0"/>
              </a:rPr>
              <a:t>too many detectors needed </a:t>
            </a:r>
            <a:r>
              <a:rPr lang="en-US" sz="1800" dirty="0">
                <a:latin typeface="Arial" charset="0"/>
              </a:rPr>
              <a:t>to </a:t>
            </a:r>
            <a:r>
              <a:rPr lang="en-US" sz="1800" dirty="0" smtClean="0">
                <a:latin typeface="Arial" charset="0"/>
              </a:rPr>
              <a:t>avoid summing effects</a:t>
            </a:r>
          </a:p>
          <a:p>
            <a:pPr marL="179388" indent="-179388" eaLnBrk="0" hangingPunct="0">
              <a:buFont typeface="Arial" pitchFamily="34" charset="0"/>
              <a:buChar char="•"/>
            </a:pPr>
            <a:r>
              <a:rPr lang="en-US" sz="1800" dirty="0" smtClean="0">
                <a:latin typeface="Arial" charset="0"/>
              </a:rPr>
              <a:t>opening angle still too big for very high recoil velocity</a:t>
            </a:r>
            <a:endParaRPr lang="en-GB" sz="1800" dirty="0">
              <a:latin typeface="Arial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608935" y="4005075"/>
            <a:ext cx="3398687" cy="206210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000" u="sng" dirty="0" smtClean="0">
                <a:latin typeface="Arial" charset="0"/>
              </a:rPr>
              <a:t>Smarter use of </a:t>
            </a:r>
            <a:r>
              <a:rPr lang="en-US" sz="2000" u="sng" dirty="0" err="1" smtClean="0">
                <a:latin typeface="Arial" charset="0"/>
              </a:rPr>
              <a:t>Ge</a:t>
            </a:r>
            <a:r>
              <a:rPr lang="en-US" sz="2000" u="sng" dirty="0" smtClean="0">
                <a:latin typeface="Arial" charset="0"/>
              </a:rPr>
              <a:t> detectors</a:t>
            </a:r>
            <a:endParaRPr lang="en-US" sz="2000" u="sng" dirty="0">
              <a:latin typeface="Arial" charset="0"/>
            </a:endParaRPr>
          </a:p>
          <a:p>
            <a:pPr marL="179388" indent="-179388" eaLnBrk="0" hangingPunct="0">
              <a:lnSpc>
                <a:spcPct val="120000"/>
              </a:lnSpc>
              <a:buFontTx/>
              <a:buChar char="•"/>
            </a:pPr>
            <a:r>
              <a:rPr lang="en-US" sz="2000" dirty="0">
                <a:latin typeface="Arial" charset="0"/>
              </a:rPr>
              <a:t>segmented detectors</a:t>
            </a:r>
          </a:p>
          <a:p>
            <a:pPr marL="179388" indent="-179388" eaLnBrk="0" hangingPunct="0">
              <a:buFontTx/>
              <a:buChar char="•"/>
            </a:pPr>
            <a:r>
              <a:rPr lang="en-US" sz="2000" dirty="0">
                <a:latin typeface="Arial" charset="0"/>
              </a:rPr>
              <a:t>digital electronics</a:t>
            </a:r>
          </a:p>
          <a:p>
            <a:pPr marL="179388" indent="-179388" eaLnBrk="0" hangingPunct="0">
              <a:buFontTx/>
              <a:buChar char="•"/>
            </a:pPr>
            <a:r>
              <a:rPr lang="en-US" sz="2000" dirty="0" err="1" smtClean="0">
                <a:latin typeface="Arial" charset="0"/>
              </a:rPr>
              <a:t>timestamping</a:t>
            </a:r>
            <a:r>
              <a:rPr lang="en-US" sz="2000" dirty="0" smtClean="0">
                <a:latin typeface="Arial" charset="0"/>
              </a:rPr>
              <a:t> of events</a:t>
            </a:r>
          </a:p>
          <a:p>
            <a:pPr marL="179388" indent="-179388" eaLnBrk="0" hangingPunct="0">
              <a:buFontTx/>
              <a:buChar char="•"/>
            </a:pPr>
            <a:r>
              <a:rPr lang="en-US" sz="2000" dirty="0" smtClean="0">
                <a:latin typeface="Arial" charset="0"/>
              </a:rPr>
              <a:t>analysis of pulse shapes</a:t>
            </a:r>
          </a:p>
          <a:p>
            <a:pPr marL="179388" indent="-179388" eaLnBrk="0" hangingPunct="0">
              <a:buFontTx/>
              <a:buChar char="•"/>
            </a:pPr>
            <a:r>
              <a:rPr lang="en-US" sz="2000" dirty="0" smtClean="0">
                <a:latin typeface="Arial" charset="0"/>
              </a:rPr>
              <a:t>tracking of </a:t>
            </a:r>
            <a:r>
              <a:rPr lang="en-US" sz="2000" dirty="0">
                <a:latin typeface="Symbol" pitchFamily="18" charset="2"/>
              </a:rPr>
              <a:t>g</a:t>
            </a:r>
            <a:r>
              <a:rPr lang="en-US" sz="2000" dirty="0">
                <a:latin typeface="Arial" charset="0"/>
              </a:rPr>
              <a:t>-rays</a:t>
            </a:r>
            <a:endParaRPr lang="en-GB" sz="2000" dirty="0">
              <a:latin typeface="Arial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85855" y="740650"/>
            <a:ext cx="33810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u="sng" dirty="0">
                <a:solidFill>
                  <a:schemeClr val="accent2"/>
                </a:solidFill>
                <a:latin typeface="Arial" charset="0"/>
              </a:rPr>
              <a:t>Compton </a:t>
            </a:r>
            <a:r>
              <a:rPr lang="en-US" sz="2400" b="1" u="sng" dirty="0" smtClean="0">
                <a:solidFill>
                  <a:schemeClr val="accent2"/>
                </a:solidFill>
                <a:latin typeface="Arial" charset="0"/>
              </a:rPr>
              <a:t>Suppressed</a:t>
            </a:r>
            <a:endParaRPr lang="en-GB" sz="2400" b="1" u="sng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85855" y="2210926"/>
            <a:ext cx="17235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u="sng" dirty="0" err="1">
                <a:solidFill>
                  <a:schemeClr val="accent2"/>
                </a:solidFill>
                <a:latin typeface="Arial" charset="0"/>
              </a:rPr>
              <a:t>Ge</a:t>
            </a:r>
            <a:r>
              <a:rPr lang="en-US" sz="2400" b="1" u="sng" dirty="0">
                <a:solidFill>
                  <a:schemeClr val="accent2"/>
                </a:solidFill>
                <a:latin typeface="Arial" charset="0"/>
              </a:rPr>
              <a:t> Sphere</a:t>
            </a:r>
            <a:endParaRPr lang="en-GB" sz="2400" b="1" u="sng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4969" y="3818189"/>
            <a:ext cx="23299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u="sng" dirty="0" smtClean="0">
                <a:solidFill>
                  <a:schemeClr val="accent2"/>
                </a:solidFill>
                <a:latin typeface="Arial" charset="0"/>
              </a:rPr>
              <a:t>Tracking </a:t>
            </a:r>
            <a:r>
              <a:rPr lang="en-US" sz="2400" b="1" u="sng" dirty="0">
                <a:solidFill>
                  <a:schemeClr val="accent2"/>
                </a:solidFill>
                <a:latin typeface="Arial" charset="0"/>
              </a:rPr>
              <a:t>Array</a:t>
            </a:r>
            <a:endParaRPr lang="en-GB" sz="2400" b="1" u="sng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71808" y="2642103"/>
            <a:ext cx="1898277" cy="95410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  <a:latin typeface="Arial" charset="0"/>
              </a:rPr>
              <a:t>ph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	~ 50%</a:t>
            </a:r>
          </a:p>
          <a:p>
            <a:pPr eaLnBrk="0" hangingPunct="0">
              <a:lnSpc>
                <a:spcPct val="120000"/>
              </a:lnSpc>
            </a:pPr>
            <a:r>
              <a:rPr lang="en-US" sz="2000" b="1" dirty="0" err="1">
                <a:latin typeface="Arial" charset="0"/>
              </a:rPr>
              <a:t>N</a:t>
            </a:r>
            <a:r>
              <a:rPr lang="en-US" sz="2000" b="1" baseline="-25000" dirty="0" err="1">
                <a:latin typeface="Arial" charset="0"/>
              </a:rPr>
              <a:t>det</a:t>
            </a:r>
            <a:r>
              <a:rPr lang="en-US" sz="2000" b="1" dirty="0">
                <a:latin typeface="Arial" charset="0"/>
              </a:rPr>
              <a:t> 	~ 1000</a:t>
            </a:r>
            <a:endParaRPr lang="en-GB" sz="2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344510" y="1192273"/>
            <a:ext cx="118494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W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~ 40%</a:t>
            </a:r>
            <a:b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GB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GB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1" dirty="0" smtClean="0">
                <a:latin typeface="Symbol" pitchFamily="18" charset="2"/>
                <a:cs typeface="Arial" pitchFamily="34" charset="0"/>
              </a:rPr>
              <a:t>q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~ 8º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608935" y="1042737"/>
            <a:ext cx="313265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sz="1800" dirty="0" smtClean="0">
                <a:latin typeface="Arial" charset="0"/>
              </a:rPr>
              <a:t>50% of solid angle taken by the AC shields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US" sz="1800" dirty="0" smtClean="0">
                <a:latin typeface="Arial" charset="0"/>
              </a:rPr>
              <a:t>large </a:t>
            </a:r>
            <a:r>
              <a:rPr lang="en-US" sz="1800" dirty="0">
                <a:latin typeface="Arial" charset="0"/>
              </a:rPr>
              <a:t>opening </a:t>
            </a:r>
            <a:r>
              <a:rPr lang="en-US" sz="1800" dirty="0" smtClean="0">
                <a:latin typeface="Arial" charset="0"/>
              </a:rPr>
              <a:t>angle </a:t>
            </a:r>
            <a:r>
              <a:rPr lang="en-US" sz="1800" dirty="0" smtClean="0">
                <a:latin typeface="Arial" charset="0"/>
                <a:sym typeface="Wingdings" pitchFamily="2" charset="2"/>
              </a:rPr>
              <a:t></a:t>
            </a:r>
            <a:br>
              <a:rPr lang="en-US" sz="1800" dirty="0" smtClean="0">
                <a:latin typeface="Arial" charset="0"/>
                <a:sym typeface="Wingdings" pitchFamily="2" charset="2"/>
              </a:rPr>
            </a:br>
            <a:r>
              <a:rPr lang="en-US" sz="1800" dirty="0" smtClean="0">
                <a:latin typeface="Arial" charset="0"/>
              </a:rPr>
              <a:t>poor </a:t>
            </a:r>
            <a:r>
              <a:rPr lang="en-US" sz="1800" dirty="0">
                <a:latin typeface="Arial" charset="0"/>
              </a:rPr>
              <a:t>energy resolution at high recoil </a:t>
            </a:r>
            <a:r>
              <a:rPr lang="en-US" sz="1800" dirty="0" smtClean="0">
                <a:latin typeface="Arial" charset="0"/>
              </a:rPr>
              <a:t>velocity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471808" y="4277905"/>
            <a:ext cx="1911107" cy="762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  <a:latin typeface="Arial" charset="0"/>
              </a:rPr>
              <a:t>ph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	~ 50%</a:t>
            </a:r>
          </a:p>
          <a:p>
            <a:pPr eaLnBrk="0" hangingPunct="0">
              <a:lnSpc>
                <a:spcPct val="120000"/>
              </a:lnSpc>
            </a:pPr>
            <a:r>
              <a:rPr lang="en-US" sz="2000" b="1" dirty="0" err="1">
                <a:latin typeface="Arial" charset="0"/>
              </a:rPr>
              <a:t>N</a:t>
            </a:r>
            <a:r>
              <a:rPr lang="en-US" sz="2000" b="1" baseline="-25000" dirty="0" err="1">
                <a:latin typeface="Arial" charset="0"/>
              </a:rPr>
              <a:t>det</a:t>
            </a:r>
            <a:r>
              <a:rPr lang="en-US" sz="2000" b="1" dirty="0">
                <a:latin typeface="Arial" charset="0"/>
              </a:rPr>
              <a:t> 	~ 100</a:t>
            </a:r>
            <a:endParaRPr lang="en-GB" sz="2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306105" y="2622495"/>
            <a:ext cx="11849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W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~ 80%</a:t>
            </a:r>
            <a:b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GB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GB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1" dirty="0" smtClean="0">
                <a:latin typeface="Symbol" pitchFamily="18" charset="2"/>
                <a:cs typeface="Arial" pitchFamily="34" charset="0"/>
              </a:rPr>
              <a:t>q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~ 3º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344510" y="4141562"/>
            <a:ext cx="11849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W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~ 80%</a:t>
            </a:r>
            <a:b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1" dirty="0" smtClean="0">
                <a:latin typeface="Symbol" pitchFamily="18" charset="2"/>
                <a:cs typeface="Arial" pitchFamily="34" charset="0"/>
              </a:rPr>
              <a:t>q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~ 10º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47449" y="5359292"/>
            <a:ext cx="5107866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tabLst>
                <a:tab pos="3135313" algn="l"/>
                <a:tab pos="3494088" algn="l"/>
                <a:tab pos="412591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Pulse Shape Analysis	</a:t>
            </a:r>
            <a:r>
              <a:rPr lang="en-US" sz="2000" b="1" dirty="0" err="1" smtClean="0">
                <a:latin typeface="Symbol" pitchFamily="18" charset="2"/>
                <a:cs typeface="Arial" pitchFamily="34" charset="0"/>
              </a:rPr>
              <a:t>q</a:t>
            </a:r>
            <a:r>
              <a:rPr lang="en-US" sz="2000" b="1" baseline="-25000" dirty="0" err="1" smtClean="0">
                <a:latin typeface="Arial" pitchFamily="34" charset="0"/>
                <a:cs typeface="Arial" pitchFamily="34" charset="0"/>
              </a:rPr>
              <a:t>eff</a:t>
            </a:r>
            <a:r>
              <a:rPr lang="en-US" sz="2000" b="1" dirty="0" smtClean="0">
                <a:latin typeface="Symbol" pitchFamily="18" charset="2"/>
                <a:cs typeface="Arial" pitchFamily="34" charset="0"/>
              </a:rPr>
              <a:t>	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~ 1º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Gamma-ray Tracking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eff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~ 10000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904559" y="5502870"/>
            <a:ext cx="614481" cy="499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/>
          <p:cNvSpPr txBox="1"/>
          <p:nvPr/>
        </p:nvSpPr>
        <p:spPr>
          <a:xfrm>
            <a:off x="347450" y="6117350"/>
            <a:ext cx="86795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from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Calorimetric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Position Sensitive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operation mode</a:t>
            </a:r>
            <a:endParaRPr lang="it-IT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reeform 2"/>
          <p:cNvSpPr>
            <a:spLocks/>
          </p:cNvSpPr>
          <p:nvPr/>
        </p:nvSpPr>
        <p:spPr bwMode="auto">
          <a:xfrm>
            <a:off x="1335094" y="1355130"/>
            <a:ext cx="6183205" cy="4877435"/>
          </a:xfrm>
          <a:custGeom>
            <a:avLst/>
            <a:gdLst>
              <a:gd name="T0" fmla="*/ 0 w 3984"/>
              <a:gd name="T1" fmla="*/ 0 h 3264"/>
              <a:gd name="T2" fmla="*/ 0 w 3984"/>
              <a:gd name="T3" fmla="*/ 2147483647 h 3264"/>
              <a:gd name="T4" fmla="*/ 2147483647 w 3984"/>
              <a:gd name="T5" fmla="*/ 2147483647 h 3264"/>
              <a:gd name="T6" fmla="*/ 2147483647 w 3984"/>
              <a:gd name="T7" fmla="*/ 2147483647 h 3264"/>
              <a:gd name="T8" fmla="*/ 2147483647 w 3984"/>
              <a:gd name="T9" fmla="*/ 2147483647 h 3264"/>
              <a:gd name="T10" fmla="*/ 2147483647 w 3984"/>
              <a:gd name="T11" fmla="*/ 2147483647 h 32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84"/>
              <a:gd name="T19" fmla="*/ 0 h 3264"/>
              <a:gd name="T20" fmla="*/ 3984 w 3984"/>
              <a:gd name="T21" fmla="*/ 3264 h 32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84" h="3264">
                <a:moveTo>
                  <a:pt x="0" y="0"/>
                </a:moveTo>
                <a:lnTo>
                  <a:pt x="0" y="3264"/>
                </a:lnTo>
                <a:lnTo>
                  <a:pt x="2016" y="3264"/>
                </a:lnTo>
                <a:lnTo>
                  <a:pt x="2016" y="96"/>
                </a:lnTo>
                <a:lnTo>
                  <a:pt x="3984" y="96"/>
                </a:lnTo>
                <a:lnTo>
                  <a:pt x="3984" y="2640"/>
                </a:lnTo>
              </a:path>
            </a:pathLst>
          </a:custGeom>
          <a:noFill/>
          <a:ln w="6350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9360"/>
            <a:ext cx="9144000" cy="931502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Position-sensitive Operation Mode</a:t>
            </a:r>
            <a:br>
              <a:rPr lang="en-GB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and Gamma-ray Tracking</a:t>
            </a: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3363005" y="3919565"/>
            <a:ext cx="2351926" cy="584775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0000"/>
                </a:solidFill>
                <a:latin typeface="Arial" pitchFamily="34" charset="0"/>
              </a:rPr>
              <a:t>Pulse Shape Analysis</a:t>
            </a: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/>
            </a:r>
            <a:br>
              <a:rPr lang="en-GB" sz="16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of the</a:t>
            </a: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recorded waves</a:t>
            </a:r>
            <a:endParaRPr lang="en-GB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341316" y="1615265"/>
            <a:ext cx="2071688" cy="584775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Highly segmented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err="1">
                <a:solidFill>
                  <a:srgbClr val="000000"/>
                </a:solidFill>
                <a:latin typeface="Arial" pitchFamily="34" charset="0"/>
              </a:rPr>
              <a:t>HPGe</a:t>
            </a: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detectors</a:t>
            </a:r>
            <a:endParaRPr lang="en-GB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86" name="Text Box 15"/>
          <p:cNvSpPr txBox="1">
            <a:spLocks noChangeArrowheads="1"/>
          </p:cNvSpPr>
          <p:nvPr/>
        </p:nvSpPr>
        <p:spPr bwMode="auto">
          <a:xfrm>
            <a:off x="3593612" y="2694401"/>
            <a:ext cx="1890713" cy="1069975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Identified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interaction points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87" name="Text Box 16"/>
          <p:cNvSpPr txBox="1">
            <a:spLocks noChangeArrowheads="1"/>
          </p:cNvSpPr>
          <p:nvPr/>
        </p:nvSpPr>
        <p:spPr bwMode="auto">
          <a:xfrm>
            <a:off x="3871425" y="3265111"/>
            <a:ext cx="1335087" cy="400050"/>
          </a:xfrm>
          <a:prstGeom prst="rect">
            <a:avLst/>
          </a:prstGeom>
          <a:solidFill>
            <a:srgbClr val="DDDDDD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</a:rPr>
              <a:t>x,y,z,E,t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)</a:t>
            </a:r>
            <a:r>
              <a:rPr lang="en-US" sz="2000" b="1" baseline="-25000" dirty="0" err="1">
                <a:solidFill>
                  <a:srgbClr val="000000"/>
                </a:solidFill>
                <a:latin typeface="Arial" pitchFamily="34" charset="0"/>
              </a:rPr>
              <a:t>i</a:t>
            </a:r>
            <a:endParaRPr lang="en-US" sz="2000" b="1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88" name="Text Box 17"/>
          <p:cNvSpPr txBox="1">
            <a:spLocks noChangeArrowheads="1"/>
          </p:cNvSpPr>
          <p:nvPr/>
        </p:nvSpPr>
        <p:spPr bwMode="auto">
          <a:xfrm>
            <a:off x="6300225" y="2805820"/>
            <a:ext cx="2428875" cy="584775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Reconstruction of</a:t>
            </a:r>
            <a:b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b="1" dirty="0" smtClean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-rays from the hits</a:t>
            </a:r>
          </a:p>
        </p:txBody>
      </p:sp>
      <p:pic>
        <p:nvPicPr>
          <p:cNvPr id="71689" name="Picture 18" descr="TrackingGamma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00960" y="3582620"/>
            <a:ext cx="2726755" cy="112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0" name="Text Box 19"/>
          <p:cNvSpPr txBox="1">
            <a:spLocks noChangeArrowheads="1"/>
          </p:cNvSpPr>
          <p:nvPr/>
        </p:nvSpPr>
        <p:spPr bwMode="auto">
          <a:xfrm>
            <a:off x="131470" y="3910596"/>
            <a:ext cx="2520280" cy="1323439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</a:rPr>
              <a:t>Synchronized digital </a:t>
            </a: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electronics to digitize (14 bit, 100 MS/s) and process the 37 signals generated by crystals</a:t>
            </a:r>
          </a:p>
        </p:txBody>
      </p:sp>
      <p:sp>
        <p:nvSpPr>
          <p:cNvPr id="71691" name="AutoShape 26"/>
          <p:cNvSpPr>
            <a:spLocks noChangeArrowheads="1"/>
          </p:cNvSpPr>
          <p:nvPr/>
        </p:nvSpPr>
        <p:spPr bwMode="auto">
          <a:xfrm flipV="1">
            <a:off x="6851963" y="4974475"/>
            <a:ext cx="1300163" cy="758825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692" name="Text Box 27"/>
          <p:cNvSpPr txBox="1">
            <a:spLocks noChangeArrowheads="1"/>
          </p:cNvSpPr>
          <p:nvPr/>
        </p:nvSpPr>
        <p:spPr bwMode="auto">
          <a:xfrm>
            <a:off x="6141819" y="5446796"/>
            <a:ext cx="2885161" cy="1015663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</a:rPr>
              <a:t>Analysis of gammas</a:t>
            </a:r>
            <a:endParaRPr lang="en-GB" sz="20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00"/>
                </a:solidFill>
                <a:latin typeface="Arial" pitchFamily="34" charset="0"/>
              </a:rPr>
              <a:t>and correlation with other detectors</a:t>
            </a:r>
            <a:endParaRPr lang="it-IT" sz="20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14606" y="2507280"/>
            <a:ext cx="2882901" cy="1447800"/>
            <a:chOff x="48" y="1680"/>
            <a:chExt cx="1816" cy="912"/>
          </a:xfrm>
        </p:grpSpPr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48" y="1680"/>
              <a:ext cx="1816" cy="871"/>
              <a:chOff x="48" y="1680"/>
              <a:chExt cx="1816" cy="871"/>
            </a:xfrm>
          </p:grpSpPr>
          <p:sp>
            <p:nvSpPr>
              <p:cNvPr id="71703" name="Line 8"/>
              <p:cNvSpPr>
                <a:spLocks noChangeShapeType="1"/>
              </p:cNvSpPr>
              <p:nvPr/>
            </p:nvSpPr>
            <p:spPr bwMode="auto">
              <a:xfrm rot="16200000" flipV="1">
                <a:off x="599" y="1720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04" name="Line 9"/>
              <p:cNvSpPr>
                <a:spLocks noChangeShapeType="1"/>
              </p:cNvSpPr>
              <p:nvPr/>
            </p:nvSpPr>
            <p:spPr bwMode="auto">
              <a:xfrm rot="-5400000" flipH="1" flipV="1">
                <a:off x="647" y="1894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05" name="Line 10"/>
              <p:cNvSpPr>
                <a:spLocks noChangeShapeType="1"/>
              </p:cNvSpPr>
              <p:nvPr/>
            </p:nvSpPr>
            <p:spPr bwMode="auto">
              <a:xfrm rot="16200000" flipH="1">
                <a:off x="512" y="2139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06" name="Text Box 11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356" y="1755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0000FF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07" name="Text Box 12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808" y="1842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08" name="Text Box 13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490" y="1967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09" name="Text Box 14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586" y="2134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pic>
            <p:nvPicPr>
              <p:cNvPr id="71710" name="Picture 4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 l="463"/>
              <a:stretch>
                <a:fillRect/>
              </a:stretch>
            </p:blipFill>
            <p:spPr bwMode="auto">
              <a:xfrm>
                <a:off x="48" y="1680"/>
                <a:ext cx="1816" cy="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711" name="Freeform 34"/>
              <p:cNvSpPr>
                <a:spLocks/>
              </p:cNvSpPr>
              <p:nvPr/>
            </p:nvSpPr>
            <p:spPr bwMode="auto">
              <a:xfrm rot="17306097" flipV="1">
                <a:off x="376" y="1926"/>
                <a:ext cx="362" cy="675"/>
              </a:xfrm>
              <a:custGeom>
                <a:avLst/>
                <a:gdLst>
                  <a:gd name="T0" fmla="*/ 3 w 427"/>
                  <a:gd name="T1" fmla="*/ 3406 h 650"/>
                  <a:gd name="T2" fmla="*/ 3 w 427"/>
                  <a:gd name="T3" fmla="*/ 3380 h 650"/>
                  <a:gd name="T4" fmla="*/ 3 w 427"/>
                  <a:gd name="T5" fmla="*/ 3263 h 650"/>
                  <a:gd name="T6" fmla="*/ 3 w 427"/>
                  <a:gd name="T7" fmla="*/ 3261 h 650"/>
                  <a:gd name="T8" fmla="*/ 3 w 427"/>
                  <a:gd name="T9" fmla="*/ 3196 h 650"/>
                  <a:gd name="T10" fmla="*/ 3 w 427"/>
                  <a:gd name="T11" fmla="*/ 3095 h 650"/>
                  <a:gd name="T12" fmla="*/ 3 w 427"/>
                  <a:gd name="T13" fmla="*/ 3080 h 650"/>
                  <a:gd name="T14" fmla="*/ 3 w 427"/>
                  <a:gd name="T15" fmla="*/ 3042 h 650"/>
                  <a:gd name="T16" fmla="*/ 3 w 427"/>
                  <a:gd name="T17" fmla="*/ 2929 h 650"/>
                  <a:gd name="T18" fmla="*/ 3 w 427"/>
                  <a:gd name="T19" fmla="*/ 2925 h 650"/>
                  <a:gd name="T20" fmla="*/ 3 w 427"/>
                  <a:gd name="T21" fmla="*/ 2906 h 650"/>
                  <a:gd name="T22" fmla="*/ 3 w 427"/>
                  <a:gd name="T23" fmla="*/ 2773 h 650"/>
                  <a:gd name="T24" fmla="*/ 3 w 427"/>
                  <a:gd name="T25" fmla="*/ 2764 h 650"/>
                  <a:gd name="T26" fmla="*/ 3 w 427"/>
                  <a:gd name="T27" fmla="*/ 2717 h 650"/>
                  <a:gd name="T28" fmla="*/ 3 w 427"/>
                  <a:gd name="T29" fmla="*/ 2613 h 650"/>
                  <a:gd name="T30" fmla="*/ 3 w 427"/>
                  <a:gd name="T31" fmla="*/ 2608 h 650"/>
                  <a:gd name="T32" fmla="*/ 3 w 427"/>
                  <a:gd name="T33" fmla="*/ 2548 h 650"/>
                  <a:gd name="T34" fmla="*/ 3 w 427"/>
                  <a:gd name="T35" fmla="*/ 2444 h 650"/>
                  <a:gd name="T36" fmla="*/ 3 w 427"/>
                  <a:gd name="T37" fmla="*/ 2432 h 650"/>
                  <a:gd name="T38" fmla="*/ 3 w 427"/>
                  <a:gd name="T39" fmla="*/ 2399 h 650"/>
                  <a:gd name="T40" fmla="*/ 3 w 427"/>
                  <a:gd name="T41" fmla="*/ 2278 h 650"/>
                  <a:gd name="T42" fmla="*/ 3 w 427"/>
                  <a:gd name="T43" fmla="*/ 2275 h 650"/>
                  <a:gd name="T44" fmla="*/ 3 w 427"/>
                  <a:gd name="T45" fmla="*/ 2243 h 650"/>
                  <a:gd name="T46" fmla="*/ 3 w 427"/>
                  <a:gd name="T47" fmla="*/ 2131 h 650"/>
                  <a:gd name="T48" fmla="*/ 3 w 427"/>
                  <a:gd name="T49" fmla="*/ 2098 h 650"/>
                  <a:gd name="T50" fmla="*/ 3 w 427"/>
                  <a:gd name="T51" fmla="*/ 2080 h 650"/>
                  <a:gd name="T52" fmla="*/ 3 w 427"/>
                  <a:gd name="T53" fmla="*/ 1957 h 650"/>
                  <a:gd name="T54" fmla="*/ 3 w 427"/>
                  <a:gd name="T55" fmla="*/ 1945 h 650"/>
                  <a:gd name="T56" fmla="*/ 3 w 427"/>
                  <a:gd name="T57" fmla="*/ 1928 h 650"/>
                  <a:gd name="T58" fmla="*/ 3 w 427"/>
                  <a:gd name="T59" fmla="*/ 1793 h 650"/>
                  <a:gd name="T60" fmla="*/ 3 w 427"/>
                  <a:gd name="T61" fmla="*/ 1792 h 650"/>
                  <a:gd name="T62" fmla="*/ 3 w 427"/>
                  <a:gd name="T63" fmla="*/ 1748 h 650"/>
                  <a:gd name="T64" fmla="*/ 3 w 427"/>
                  <a:gd name="T65" fmla="*/ 1629 h 650"/>
                  <a:gd name="T66" fmla="*/ 3 w 427"/>
                  <a:gd name="T67" fmla="*/ 1622 h 650"/>
                  <a:gd name="T68" fmla="*/ 3 w 427"/>
                  <a:gd name="T69" fmla="*/ 1569 h 650"/>
                  <a:gd name="T70" fmla="*/ 3 w 427"/>
                  <a:gd name="T71" fmla="*/ 1462 h 650"/>
                  <a:gd name="T72" fmla="*/ 3 w 427"/>
                  <a:gd name="T73" fmla="*/ 1448 h 650"/>
                  <a:gd name="T74" fmla="*/ 3 w 427"/>
                  <a:gd name="T75" fmla="*/ 1388 h 650"/>
                  <a:gd name="T76" fmla="*/ 3 w 427"/>
                  <a:gd name="T77" fmla="*/ 1292 h 650"/>
                  <a:gd name="T78" fmla="*/ 3 w 427"/>
                  <a:gd name="T79" fmla="*/ 1287 h 650"/>
                  <a:gd name="T80" fmla="*/ 3 w 427"/>
                  <a:gd name="T81" fmla="*/ 1227 h 650"/>
                  <a:gd name="T82" fmla="*/ 3 w 427"/>
                  <a:gd name="T83" fmla="*/ 1139 h 650"/>
                  <a:gd name="T84" fmla="*/ 3 w 427"/>
                  <a:gd name="T85" fmla="*/ 1132 h 650"/>
                  <a:gd name="T86" fmla="*/ 3 w 427"/>
                  <a:gd name="T87" fmla="*/ 1030 h 650"/>
                  <a:gd name="T88" fmla="*/ 3 w 427"/>
                  <a:gd name="T89" fmla="*/ 978 h 650"/>
                  <a:gd name="T90" fmla="*/ 3 w 427"/>
                  <a:gd name="T91" fmla="*/ 955 h 650"/>
                  <a:gd name="T92" fmla="*/ 3 w 427"/>
                  <a:gd name="T93" fmla="*/ 848 h 650"/>
                  <a:gd name="T94" fmla="*/ 3 w 427"/>
                  <a:gd name="T95" fmla="*/ 811 h 650"/>
                  <a:gd name="T96" fmla="*/ 3 w 427"/>
                  <a:gd name="T97" fmla="*/ 807 h 650"/>
                  <a:gd name="T98" fmla="*/ 3 w 427"/>
                  <a:gd name="T99" fmla="*/ 693 h 650"/>
                  <a:gd name="T100" fmla="*/ 3 w 427"/>
                  <a:gd name="T101" fmla="*/ 647 h 650"/>
                  <a:gd name="T102" fmla="*/ 3 w 427"/>
                  <a:gd name="T103" fmla="*/ 645 h 650"/>
                  <a:gd name="T104" fmla="*/ 3 w 427"/>
                  <a:gd name="T105" fmla="*/ 516 h 650"/>
                  <a:gd name="T106" fmla="*/ 3 w 427"/>
                  <a:gd name="T107" fmla="*/ 493 h 650"/>
                  <a:gd name="T108" fmla="*/ 3 w 427"/>
                  <a:gd name="T109" fmla="*/ 466 h 650"/>
                  <a:gd name="T110" fmla="*/ 3 w 427"/>
                  <a:gd name="T111" fmla="*/ 358 h 650"/>
                  <a:gd name="T112" fmla="*/ 3 w 427"/>
                  <a:gd name="T113" fmla="*/ 338 h 650"/>
                  <a:gd name="T114" fmla="*/ 3 w 427"/>
                  <a:gd name="T115" fmla="*/ 301 h 650"/>
                  <a:gd name="T116" fmla="*/ 3 w 427"/>
                  <a:gd name="T117" fmla="*/ 196 h 650"/>
                  <a:gd name="T118" fmla="*/ 3 w 427"/>
                  <a:gd name="T119" fmla="*/ 169 h 650"/>
                  <a:gd name="T120" fmla="*/ 3 w 427"/>
                  <a:gd name="T121" fmla="*/ 135 h 650"/>
                  <a:gd name="T122" fmla="*/ 3 w 427"/>
                  <a:gd name="T123" fmla="*/ 6 h 650"/>
                  <a:gd name="T124" fmla="*/ 3 w 427"/>
                  <a:gd name="T125" fmla="*/ 4 h 6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7"/>
                  <a:gd name="T190" fmla="*/ 0 h 650"/>
                  <a:gd name="T191" fmla="*/ 427 w 427"/>
                  <a:gd name="T192" fmla="*/ 650 h 6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7" h="650">
                    <a:moveTo>
                      <a:pt x="0" y="650"/>
                    </a:moveTo>
                    <a:lnTo>
                      <a:pt x="0" y="650"/>
                    </a:lnTo>
                    <a:lnTo>
                      <a:pt x="0" y="648"/>
                    </a:lnTo>
                    <a:lnTo>
                      <a:pt x="2" y="648"/>
                    </a:lnTo>
                    <a:lnTo>
                      <a:pt x="4" y="648"/>
                    </a:lnTo>
                    <a:lnTo>
                      <a:pt x="4" y="646"/>
                    </a:lnTo>
                    <a:lnTo>
                      <a:pt x="8" y="646"/>
                    </a:lnTo>
                    <a:lnTo>
                      <a:pt x="13" y="648"/>
                    </a:lnTo>
                    <a:lnTo>
                      <a:pt x="17" y="648"/>
                    </a:lnTo>
                    <a:lnTo>
                      <a:pt x="21" y="648"/>
                    </a:lnTo>
                    <a:lnTo>
                      <a:pt x="23" y="648"/>
                    </a:lnTo>
                    <a:lnTo>
                      <a:pt x="25" y="646"/>
                    </a:lnTo>
                    <a:lnTo>
                      <a:pt x="27" y="646"/>
                    </a:lnTo>
                    <a:lnTo>
                      <a:pt x="27" y="644"/>
                    </a:lnTo>
                    <a:lnTo>
                      <a:pt x="27" y="642"/>
                    </a:lnTo>
                    <a:lnTo>
                      <a:pt x="27" y="640"/>
                    </a:lnTo>
                    <a:lnTo>
                      <a:pt x="27" y="639"/>
                    </a:lnTo>
                    <a:lnTo>
                      <a:pt x="25" y="637"/>
                    </a:lnTo>
                    <a:lnTo>
                      <a:pt x="23" y="633"/>
                    </a:lnTo>
                    <a:lnTo>
                      <a:pt x="19" y="629"/>
                    </a:lnTo>
                    <a:lnTo>
                      <a:pt x="17" y="625"/>
                    </a:lnTo>
                    <a:lnTo>
                      <a:pt x="17" y="623"/>
                    </a:lnTo>
                    <a:lnTo>
                      <a:pt x="17" y="621"/>
                    </a:lnTo>
                    <a:lnTo>
                      <a:pt x="17" y="619"/>
                    </a:lnTo>
                    <a:lnTo>
                      <a:pt x="19" y="619"/>
                    </a:lnTo>
                    <a:lnTo>
                      <a:pt x="19" y="617"/>
                    </a:lnTo>
                    <a:lnTo>
                      <a:pt x="21" y="617"/>
                    </a:lnTo>
                    <a:lnTo>
                      <a:pt x="23" y="617"/>
                    </a:lnTo>
                    <a:lnTo>
                      <a:pt x="23" y="615"/>
                    </a:lnTo>
                    <a:lnTo>
                      <a:pt x="27" y="615"/>
                    </a:lnTo>
                    <a:lnTo>
                      <a:pt x="33" y="617"/>
                    </a:lnTo>
                    <a:lnTo>
                      <a:pt x="36" y="617"/>
                    </a:lnTo>
                    <a:lnTo>
                      <a:pt x="40" y="617"/>
                    </a:lnTo>
                    <a:lnTo>
                      <a:pt x="42" y="617"/>
                    </a:lnTo>
                    <a:lnTo>
                      <a:pt x="44" y="615"/>
                    </a:lnTo>
                    <a:lnTo>
                      <a:pt x="46" y="615"/>
                    </a:lnTo>
                    <a:lnTo>
                      <a:pt x="46" y="613"/>
                    </a:lnTo>
                    <a:lnTo>
                      <a:pt x="46" y="612"/>
                    </a:lnTo>
                    <a:lnTo>
                      <a:pt x="46" y="610"/>
                    </a:lnTo>
                    <a:lnTo>
                      <a:pt x="46" y="608"/>
                    </a:lnTo>
                    <a:lnTo>
                      <a:pt x="44" y="606"/>
                    </a:lnTo>
                    <a:lnTo>
                      <a:pt x="42" y="602"/>
                    </a:lnTo>
                    <a:lnTo>
                      <a:pt x="38" y="598"/>
                    </a:lnTo>
                    <a:lnTo>
                      <a:pt x="38" y="596"/>
                    </a:lnTo>
                    <a:lnTo>
                      <a:pt x="38" y="594"/>
                    </a:lnTo>
                    <a:lnTo>
                      <a:pt x="36" y="592"/>
                    </a:lnTo>
                    <a:lnTo>
                      <a:pt x="36" y="590"/>
                    </a:lnTo>
                    <a:lnTo>
                      <a:pt x="36" y="588"/>
                    </a:lnTo>
                    <a:lnTo>
                      <a:pt x="38" y="588"/>
                    </a:lnTo>
                    <a:lnTo>
                      <a:pt x="38" y="586"/>
                    </a:lnTo>
                    <a:lnTo>
                      <a:pt x="40" y="586"/>
                    </a:lnTo>
                    <a:lnTo>
                      <a:pt x="42" y="585"/>
                    </a:lnTo>
                    <a:lnTo>
                      <a:pt x="44" y="585"/>
                    </a:lnTo>
                    <a:lnTo>
                      <a:pt x="48" y="585"/>
                    </a:lnTo>
                    <a:lnTo>
                      <a:pt x="52" y="586"/>
                    </a:lnTo>
                    <a:lnTo>
                      <a:pt x="56" y="586"/>
                    </a:lnTo>
                    <a:lnTo>
                      <a:pt x="60" y="586"/>
                    </a:lnTo>
                    <a:lnTo>
                      <a:pt x="62" y="586"/>
                    </a:lnTo>
                    <a:lnTo>
                      <a:pt x="63" y="585"/>
                    </a:lnTo>
                    <a:lnTo>
                      <a:pt x="65" y="585"/>
                    </a:lnTo>
                    <a:lnTo>
                      <a:pt x="65" y="583"/>
                    </a:lnTo>
                    <a:lnTo>
                      <a:pt x="65" y="581"/>
                    </a:lnTo>
                    <a:lnTo>
                      <a:pt x="65" y="579"/>
                    </a:lnTo>
                    <a:lnTo>
                      <a:pt x="65" y="577"/>
                    </a:lnTo>
                    <a:lnTo>
                      <a:pt x="63" y="573"/>
                    </a:lnTo>
                    <a:lnTo>
                      <a:pt x="62" y="571"/>
                    </a:lnTo>
                    <a:lnTo>
                      <a:pt x="58" y="567"/>
                    </a:lnTo>
                    <a:lnTo>
                      <a:pt x="58" y="563"/>
                    </a:lnTo>
                    <a:lnTo>
                      <a:pt x="56" y="561"/>
                    </a:lnTo>
                    <a:lnTo>
                      <a:pt x="56" y="559"/>
                    </a:lnTo>
                    <a:lnTo>
                      <a:pt x="56" y="558"/>
                    </a:lnTo>
                    <a:lnTo>
                      <a:pt x="58" y="558"/>
                    </a:lnTo>
                    <a:lnTo>
                      <a:pt x="58" y="556"/>
                    </a:lnTo>
                    <a:lnTo>
                      <a:pt x="60" y="556"/>
                    </a:lnTo>
                    <a:lnTo>
                      <a:pt x="62" y="554"/>
                    </a:lnTo>
                    <a:lnTo>
                      <a:pt x="63" y="554"/>
                    </a:lnTo>
                    <a:lnTo>
                      <a:pt x="65" y="554"/>
                    </a:lnTo>
                    <a:lnTo>
                      <a:pt x="67" y="554"/>
                    </a:lnTo>
                    <a:lnTo>
                      <a:pt x="71" y="556"/>
                    </a:lnTo>
                    <a:lnTo>
                      <a:pt x="75" y="556"/>
                    </a:lnTo>
                    <a:lnTo>
                      <a:pt x="77" y="556"/>
                    </a:lnTo>
                    <a:lnTo>
                      <a:pt x="79" y="556"/>
                    </a:lnTo>
                    <a:lnTo>
                      <a:pt x="81" y="556"/>
                    </a:lnTo>
                    <a:lnTo>
                      <a:pt x="83" y="554"/>
                    </a:lnTo>
                    <a:lnTo>
                      <a:pt x="85" y="552"/>
                    </a:lnTo>
                    <a:lnTo>
                      <a:pt x="85" y="550"/>
                    </a:lnTo>
                    <a:lnTo>
                      <a:pt x="85" y="548"/>
                    </a:lnTo>
                    <a:lnTo>
                      <a:pt x="85" y="546"/>
                    </a:lnTo>
                    <a:lnTo>
                      <a:pt x="83" y="542"/>
                    </a:lnTo>
                    <a:lnTo>
                      <a:pt x="81" y="540"/>
                    </a:lnTo>
                    <a:lnTo>
                      <a:pt x="79" y="536"/>
                    </a:lnTo>
                    <a:lnTo>
                      <a:pt x="77" y="532"/>
                    </a:lnTo>
                    <a:lnTo>
                      <a:pt x="75" y="531"/>
                    </a:lnTo>
                    <a:lnTo>
                      <a:pt x="75" y="529"/>
                    </a:lnTo>
                    <a:lnTo>
                      <a:pt x="75" y="527"/>
                    </a:lnTo>
                    <a:lnTo>
                      <a:pt x="77" y="527"/>
                    </a:lnTo>
                    <a:lnTo>
                      <a:pt x="77" y="525"/>
                    </a:lnTo>
                    <a:lnTo>
                      <a:pt x="79" y="525"/>
                    </a:lnTo>
                    <a:lnTo>
                      <a:pt x="81" y="523"/>
                    </a:lnTo>
                    <a:lnTo>
                      <a:pt x="83" y="523"/>
                    </a:lnTo>
                    <a:lnTo>
                      <a:pt x="87" y="523"/>
                    </a:lnTo>
                    <a:lnTo>
                      <a:pt x="90" y="525"/>
                    </a:lnTo>
                    <a:lnTo>
                      <a:pt x="94" y="525"/>
                    </a:lnTo>
                    <a:lnTo>
                      <a:pt x="98" y="525"/>
                    </a:lnTo>
                    <a:lnTo>
                      <a:pt x="100" y="525"/>
                    </a:lnTo>
                    <a:lnTo>
                      <a:pt x="102" y="523"/>
                    </a:lnTo>
                    <a:lnTo>
                      <a:pt x="104" y="521"/>
                    </a:lnTo>
                    <a:lnTo>
                      <a:pt x="104" y="519"/>
                    </a:lnTo>
                    <a:lnTo>
                      <a:pt x="104" y="517"/>
                    </a:lnTo>
                    <a:lnTo>
                      <a:pt x="104" y="515"/>
                    </a:lnTo>
                    <a:lnTo>
                      <a:pt x="102" y="511"/>
                    </a:lnTo>
                    <a:lnTo>
                      <a:pt x="100" y="509"/>
                    </a:lnTo>
                    <a:lnTo>
                      <a:pt x="98" y="505"/>
                    </a:lnTo>
                    <a:lnTo>
                      <a:pt x="96" y="502"/>
                    </a:lnTo>
                    <a:lnTo>
                      <a:pt x="94" y="500"/>
                    </a:lnTo>
                    <a:lnTo>
                      <a:pt x="94" y="498"/>
                    </a:lnTo>
                    <a:lnTo>
                      <a:pt x="94" y="496"/>
                    </a:lnTo>
                    <a:lnTo>
                      <a:pt x="96" y="496"/>
                    </a:lnTo>
                    <a:lnTo>
                      <a:pt x="96" y="494"/>
                    </a:lnTo>
                    <a:lnTo>
                      <a:pt x="98" y="494"/>
                    </a:lnTo>
                    <a:lnTo>
                      <a:pt x="100" y="492"/>
                    </a:lnTo>
                    <a:lnTo>
                      <a:pt x="102" y="492"/>
                    </a:lnTo>
                    <a:lnTo>
                      <a:pt x="106" y="492"/>
                    </a:lnTo>
                    <a:lnTo>
                      <a:pt x="110" y="494"/>
                    </a:lnTo>
                    <a:lnTo>
                      <a:pt x="113" y="494"/>
                    </a:lnTo>
                    <a:lnTo>
                      <a:pt x="117" y="494"/>
                    </a:lnTo>
                    <a:lnTo>
                      <a:pt x="119" y="494"/>
                    </a:lnTo>
                    <a:lnTo>
                      <a:pt x="121" y="492"/>
                    </a:lnTo>
                    <a:lnTo>
                      <a:pt x="123" y="490"/>
                    </a:lnTo>
                    <a:lnTo>
                      <a:pt x="123" y="488"/>
                    </a:lnTo>
                    <a:lnTo>
                      <a:pt x="123" y="486"/>
                    </a:lnTo>
                    <a:lnTo>
                      <a:pt x="123" y="484"/>
                    </a:lnTo>
                    <a:lnTo>
                      <a:pt x="121" y="482"/>
                    </a:lnTo>
                    <a:lnTo>
                      <a:pt x="121" y="480"/>
                    </a:lnTo>
                    <a:lnTo>
                      <a:pt x="119" y="478"/>
                    </a:lnTo>
                    <a:lnTo>
                      <a:pt x="117" y="475"/>
                    </a:lnTo>
                    <a:lnTo>
                      <a:pt x="115" y="473"/>
                    </a:lnTo>
                    <a:lnTo>
                      <a:pt x="115" y="471"/>
                    </a:lnTo>
                    <a:lnTo>
                      <a:pt x="113" y="469"/>
                    </a:lnTo>
                    <a:lnTo>
                      <a:pt x="113" y="467"/>
                    </a:lnTo>
                    <a:lnTo>
                      <a:pt x="113" y="465"/>
                    </a:lnTo>
                    <a:lnTo>
                      <a:pt x="115" y="465"/>
                    </a:lnTo>
                    <a:lnTo>
                      <a:pt x="115" y="463"/>
                    </a:lnTo>
                    <a:lnTo>
                      <a:pt x="117" y="463"/>
                    </a:lnTo>
                    <a:lnTo>
                      <a:pt x="119" y="461"/>
                    </a:lnTo>
                    <a:lnTo>
                      <a:pt x="121" y="461"/>
                    </a:lnTo>
                    <a:lnTo>
                      <a:pt x="125" y="461"/>
                    </a:lnTo>
                    <a:lnTo>
                      <a:pt x="129" y="463"/>
                    </a:lnTo>
                    <a:lnTo>
                      <a:pt x="133" y="463"/>
                    </a:lnTo>
                    <a:lnTo>
                      <a:pt x="137" y="463"/>
                    </a:lnTo>
                    <a:lnTo>
                      <a:pt x="139" y="463"/>
                    </a:lnTo>
                    <a:lnTo>
                      <a:pt x="140" y="461"/>
                    </a:lnTo>
                    <a:lnTo>
                      <a:pt x="142" y="459"/>
                    </a:lnTo>
                    <a:lnTo>
                      <a:pt x="142" y="457"/>
                    </a:lnTo>
                    <a:lnTo>
                      <a:pt x="142" y="455"/>
                    </a:lnTo>
                    <a:lnTo>
                      <a:pt x="142" y="453"/>
                    </a:lnTo>
                    <a:lnTo>
                      <a:pt x="140" y="451"/>
                    </a:lnTo>
                    <a:lnTo>
                      <a:pt x="140" y="450"/>
                    </a:lnTo>
                    <a:lnTo>
                      <a:pt x="139" y="448"/>
                    </a:lnTo>
                    <a:lnTo>
                      <a:pt x="137" y="444"/>
                    </a:lnTo>
                    <a:lnTo>
                      <a:pt x="135" y="442"/>
                    </a:lnTo>
                    <a:lnTo>
                      <a:pt x="135" y="440"/>
                    </a:lnTo>
                    <a:lnTo>
                      <a:pt x="133" y="438"/>
                    </a:lnTo>
                    <a:lnTo>
                      <a:pt x="133" y="436"/>
                    </a:lnTo>
                    <a:lnTo>
                      <a:pt x="133" y="434"/>
                    </a:lnTo>
                    <a:lnTo>
                      <a:pt x="135" y="434"/>
                    </a:lnTo>
                    <a:lnTo>
                      <a:pt x="135" y="432"/>
                    </a:lnTo>
                    <a:lnTo>
                      <a:pt x="137" y="432"/>
                    </a:lnTo>
                    <a:lnTo>
                      <a:pt x="139" y="430"/>
                    </a:lnTo>
                    <a:lnTo>
                      <a:pt x="140" y="430"/>
                    </a:lnTo>
                    <a:lnTo>
                      <a:pt x="144" y="430"/>
                    </a:lnTo>
                    <a:lnTo>
                      <a:pt x="148" y="430"/>
                    </a:lnTo>
                    <a:lnTo>
                      <a:pt x="152" y="432"/>
                    </a:lnTo>
                    <a:lnTo>
                      <a:pt x="156" y="432"/>
                    </a:lnTo>
                    <a:lnTo>
                      <a:pt x="158" y="432"/>
                    </a:lnTo>
                    <a:lnTo>
                      <a:pt x="160" y="430"/>
                    </a:lnTo>
                    <a:lnTo>
                      <a:pt x="162" y="430"/>
                    </a:lnTo>
                    <a:lnTo>
                      <a:pt x="162" y="428"/>
                    </a:lnTo>
                    <a:lnTo>
                      <a:pt x="162" y="426"/>
                    </a:lnTo>
                    <a:lnTo>
                      <a:pt x="162" y="424"/>
                    </a:lnTo>
                    <a:lnTo>
                      <a:pt x="162" y="422"/>
                    </a:lnTo>
                    <a:lnTo>
                      <a:pt x="160" y="421"/>
                    </a:lnTo>
                    <a:lnTo>
                      <a:pt x="160" y="419"/>
                    </a:lnTo>
                    <a:lnTo>
                      <a:pt x="158" y="415"/>
                    </a:lnTo>
                    <a:lnTo>
                      <a:pt x="156" y="413"/>
                    </a:lnTo>
                    <a:lnTo>
                      <a:pt x="154" y="411"/>
                    </a:lnTo>
                    <a:lnTo>
                      <a:pt x="154" y="409"/>
                    </a:lnTo>
                    <a:lnTo>
                      <a:pt x="152" y="407"/>
                    </a:lnTo>
                    <a:lnTo>
                      <a:pt x="152" y="405"/>
                    </a:lnTo>
                    <a:lnTo>
                      <a:pt x="152" y="403"/>
                    </a:lnTo>
                    <a:lnTo>
                      <a:pt x="154" y="403"/>
                    </a:lnTo>
                    <a:lnTo>
                      <a:pt x="154" y="401"/>
                    </a:lnTo>
                    <a:lnTo>
                      <a:pt x="156" y="401"/>
                    </a:lnTo>
                    <a:lnTo>
                      <a:pt x="156" y="399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4" y="399"/>
                    </a:lnTo>
                    <a:lnTo>
                      <a:pt x="167" y="399"/>
                    </a:lnTo>
                    <a:lnTo>
                      <a:pt x="171" y="401"/>
                    </a:lnTo>
                    <a:lnTo>
                      <a:pt x="175" y="401"/>
                    </a:lnTo>
                    <a:lnTo>
                      <a:pt x="177" y="401"/>
                    </a:lnTo>
                    <a:lnTo>
                      <a:pt x="179" y="399"/>
                    </a:lnTo>
                    <a:lnTo>
                      <a:pt x="181" y="399"/>
                    </a:lnTo>
                    <a:lnTo>
                      <a:pt x="181" y="397"/>
                    </a:lnTo>
                    <a:lnTo>
                      <a:pt x="181" y="395"/>
                    </a:lnTo>
                    <a:lnTo>
                      <a:pt x="181" y="394"/>
                    </a:lnTo>
                    <a:lnTo>
                      <a:pt x="181" y="392"/>
                    </a:lnTo>
                    <a:lnTo>
                      <a:pt x="179" y="388"/>
                    </a:lnTo>
                    <a:lnTo>
                      <a:pt x="177" y="384"/>
                    </a:lnTo>
                    <a:lnTo>
                      <a:pt x="175" y="382"/>
                    </a:lnTo>
                    <a:lnTo>
                      <a:pt x="173" y="378"/>
                    </a:lnTo>
                    <a:lnTo>
                      <a:pt x="171" y="376"/>
                    </a:lnTo>
                    <a:lnTo>
                      <a:pt x="171" y="374"/>
                    </a:lnTo>
                    <a:lnTo>
                      <a:pt x="171" y="372"/>
                    </a:lnTo>
                    <a:lnTo>
                      <a:pt x="173" y="372"/>
                    </a:lnTo>
                    <a:lnTo>
                      <a:pt x="173" y="370"/>
                    </a:lnTo>
                    <a:lnTo>
                      <a:pt x="175" y="370"/>
                    </a:lnTo>
                    <a:lnTo>
                      <a:pt x="177" y="368"/>
                    </a:lnTo>
                    <a:lnTo>
                      <a:pt x="179" y="368"/>
                    </a:lnTo>
                    <a:lnTo>
                      <a:pt x="183" y="368"/>
                    </a:lnTo>
                    <a:lnTo>
                      <a:pt x="187" y="368"/>
                    </a:lnTo>
                    <a:lnTo>
                      <a:pt x="190" y="370"/>
                    </a:lnTo>
                    <a:lnTo>
                      <a:pt x="194" y="370"/>
                    </a:lnTo>
                    <a:lnTo>
                      <a:pt x="196" y="370"/>
                    </a:lnTo>
                    <a:lnTo>
                      <a:pt x="198" y="368"/>
                    </a:lnTo>
                    <a:lnTo>
                      <a:pt x="200" y="368"/>
                    </a:lnTo>
                    <a:lnTo>
                      <a:pt x="200" y="367"/>
                    </a:lnTo>
                    <a:lnTo>
                      <a:pt x="200" y="365"/>
                    </a:lnTo>
                    <a:lnTo>
                      <a:pt x="200" y="363"/>
                    </a:lnTo>
                    <a:lnTo>
                      <a:pt x="200" y="361"/>
                    </a:lnTo>
                    <a:lnTo>
                      <a:pt x="198" y="357"/>
                    </a:lnTo>
                    <a:lnTo>
                      <a:pt x="196" y="353"/>
                    </a:lnTo>
                    <a:lnTo>
                      <a:pt x="194" y="351"/>
                    </a:lnTo>
                    <a:lnTo>
                      <a:pt x="192" y="347"/>
                    </a:lnTo>
                    <a:lnTo>
                      <a:pt x="190" y="345"/>
                    </a:lnTo>
                    <a:lnTo>
                      <a:pt x="190" y="343"/>
                    </a:lnTo>
                    <a:lnTo>
                      <a:pt x="190" y="341"/>
                    </a:lnTo>
                    <a:lnTo>
                      <a:pt x="192" y="341"/>
                    </a:lnTo>
                    <a:lnTo>
                      <a:pt x="192" y="340"/>
                    </a:lnTo>
                    <a:lnTo>
                      <a:pt x="194" y="340"/>
                    </a:lnTo>
                    <a:lnTo>
                      <a:pt x="196" y="338"/>
                    </a:lnTo>
                    <a:lnTo>
                      <a:pt x="198" y="338"/>
                    </a:lnTo>
                    <a:lnTo>
                      <a:pt x="202" y="338"/>
                    </a:lnTo>
                    <a:lnTo>
                      <a:pt x="206" y="338"/>
                    </a:lnTo>
                    <a:lnTo>
                      <a:pt x="210" y="340"/>
                    </a:lnTo>
                    <a:lnTo>
                      <a:pt x="214" y="340"/>
                    </a:lnTo>
                    <a:lnTo>
                      <a:pt x="216" y="340"/>
                    </a:lnTo>
                    <a:lnTo>
                      <a:pt x="217" y="338"/>
                    </a:lnTo>
                    <a:lnTo>
                      <a:pt x="219" y="338"/>
                    </a:lnTo>
                    <a:lnTo>
                      <a:pt x="219" y="336"/>
                    </a:lnTo>
                    <a:lnTo>
                      <a:pt x="219" y="334"/>
                    </a:lnTo>
                    <a:lnTo>
                      <a:pt x="219" y="332"/>
                    </a:lnTo>
                    <a:lnTo>
                      <a:pt x="219" y="330"/>
                    </a:lnTo>
                    <a:lnTo>
                      <a:pt x="217" y="326"/>
                    </a:lnTo>
                    <a:lnTo>
                      <a:pt x="216" y="322"/>
                    </a:lnTo>
                    <a:lnTo>
                      <a:pt x="214" y="320"/>
                    </a:lnTo>
                    <a:lnTo>
                      <a:pt x="212" y="316"/>
                    </a:lnTo>
                    <a:lnTo>
                      <a:pt x="210" y="314"/>
                    </a:lnTo>
                    <a:lnTo>
                      <a:pt x="210" y="313"/>
                    </a:lnTo>
                    <a:lnTo>
                      <a:pt x="210" y="311"/>
                    </a:lnTo>
                    <a:lnTo>
                      <a:pt x="212" y="311"/>
                    </a:lnTo>
                    <a:lnTo>
                      <a:pt x="212" y="309"/>
                    </a:lnTo>
                    <a:lnTo>
                      <a:pt x="214" y="309"/>
                    </a:lnTo>
                    <a:lnTo>
                      <a:pt x="216" y="307"/>
                    </a:lnTo>
                    <a:lnTo>
                      <a:pt x="217" y="307"/>
                    </a:lnTo>
                    <a:lnTo>
                      <a:pt x="221" y="307"/>
                    </a:lnTo>
                    <a:lnTo>
                      <a:pt x="225" y="307"/>
                    </a:lnTo>
                    <a:lnTo>
                      <a:pt x="229" y="309"/>
                    </a:lnTo>
                    <a:lnTo>
                      <a:pt x="233" y="309"/>
                    </a:lnTo>
                    <a:lnTo>
                      <a:pt x="235" y="309"/>
                    </a:lnTo>
                    <a:lnTo>
                      <a:pt x="237" y="307"/>
                    </a:lnTo>
                    <a:lnTo>
                      <a:pt x="239" y="307"/>
                    </a:lnTo>
                    <a:lnTo>
                      <a:pt x="239" y="305"/>
                    </a:lnTo>
                    <a:lnTo>
                      <a:pt x="239" y="303"/>
                    </a:lnTo>
                    <a:lnTo>
                      <a:pt x="239" y="301"/>
                    </a:lnTo>
                    <a:lnTo>
                      <a:pt x="239" y="299"/>
                    </a:lnTo>
                    <a:lnTo>
                      <a:pt x="237" y="295"/>
                    </a:lnTo>
                    <a:lnTo>
                      <a:pt x="235" y="291"/>
                    </a:lnTo>
                    <a:lnTo>
                      <a:pt x="233" y="289"/>
                    </a:lnTo>
                    <a:lnTo>
                      <a:pt x="231" y="286"/>
                    </a:lnTo>
                    <a:lnTo>
                      <a:pt x="229" y="284"/>
                    </a:lnTo>
                    <a:lnTo>
                      <a:pt x="229" y="282"/>
                    </a:lnTo>
                    <a:lnTo>
                      <a:pt x="229" y="280"/>
                    </a:lnTo>
                    <a:lnTo>
                      <a:pt x="231" y="280"/>
                    </a:lnTo>
                    <a:lnTo>
                      <a:pt x="231" y="278"/>
                    </a:lnTo>
                    <a:lnTo>
                      <a:pt x="233" y="278"/>
                    </a:lnTo>
                    <a:lnTo>
                      <a:pt x="235" y="276"/>
                    </a:lnTo>
                    <a:lnTo>
                      <a:pt x="237" y="276"/>
                    </a:lnTo>
                    <a:lnTo>
                      <a:pt x="241" y="276"/>
                    </a:lnTo>
                    <a:lnTo>
                      <a:pt x="244" y="276"/>
                    </a:lnTo>
                    <a:lnTo>
                      <a:pt x="248" y="278"/>
                    </a:lnTo>
                    <a:lnTo>
                      <a:pt x="252" y="278"/>
                    </a:lnTo>
                    <a:lnTo>
                      <a:pt x="254" y="278"/>
                    </a:lnTo>
                    <a:lnTo>
                      <a:pt x="256" y="276"/>
                    </a:lnTo>
                    <a:lnTo>
                      <a:pt x="258" y="276"/>
                    </a:lnTo>
                    <a:lnTo>
                      <a:pt x="258" y="274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8" y="268"/>
                    </a:lnTo>
                    <a:lnTo>
                      <a:pt x="256" y="264"/>
                    </a:lnTo>
                    <a:lnTo>
                      <a:pt x="254" y="262"/>
                    </a:lnTo>
                    <a:lnTo>
                      <a:pt x="252" y="259"/>
                    </a:lnTo>
                    <a:lnTo>
                      <a:pt x="250" y="255"/>
                    </a:lnTo>
                    <a:lnTo>
                      <a:pt x="248" y="253"/>
                    </a:lnTo>
                    <a:lnTo>
                      <a:pt x="248" y="251"/>
                    </a:lnTo>
                    <a:lnTo>
                      <a:pt x="248" y="249"/>
                    </a:lnTo>
                    <a:lnTo>
                      <a:pt x="250" y="249"/>
                    </a:lnTo>
                    <a:lnTo>
                      <a:pt x="250" y="247"/>
                    </a:lnTo>
                    <a:lnTo>
                      <a:pt x="252" y="247"/>
                    </a:lnTo>
                    <a:lnTo>
                      <a:pt x="254" y="245"/>
                    </a:lnTo>
                    <a:lnTo>
                      <a:pt x="256" y="245"/>
                    </a:lnTo>
                    <a:lnTo>
                      <a:pt x="260" y="245"/>
                    </a:lnTo>
                    <a:lnTo>
                      <a:pt x="264" y="247"/>
                    </a:lnTo>
                    <a:lnTo>
                      <a:pt x="267" y="247"/>
                    </a:lnTo>
                    <a:lnTo>
                      <a:pt x="271" y="247"/>
                    </a:lnTo>
                    <a:lnTo>
                      <a:pt x="273" y="247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7" y="243"/>
                    </a:lnTo>
                    <a:lnTo>
                      <a:pt x="277" y="241"/>
                    </a:lnTo>
                    <a:lnTo>
                      <a:pt x="277" y="239"/>
                    </a:lnTo>
                    <a:lnTo>
                      <a:pt x="277" y="237"/>
                    </a:lnTo>
                    <a:lnTo>
                      <a:pt x="275" y="235"/>
                    </a:lnTo>
                    <a:lnTo>
                      <a:pt x="273" y="232"/>
                    </a:lnTo>
                    <a:lnTo>
                      <a:pt x="269" y="228"/>
                    </a:lnTo>
                    <a:lnTo>
                      <a:pt x="267" y="224"/>
                    </a:lnTo>
                    <a:lnTo>
                      <a:pt x="267" y="222"/>
                    </a:lnTo>
                    <a:lnTo>
                      <a:pt x="267" y="220"/>
                    </a:lnTo>
                    <a:lnTo>
                      <a:pt x="267" y="218"/>
                    </a:lnTo>
                    <a:lnTo>
                      <a:pt x="269" y="218"/>
                    </a:lnTo>
                    <a:lnTo>
                      <a:pt x="269" y="216"/>
                    </a:lnTo>
                    <a:lnTo>
                      <a:pt x="271" y="216"/>
                    </a:lnTo>
                    <a:lnTo>
                      <a:pt x="273" y="216"/>
                    </a:lnTo>
                    <a:lnTo>
                      <a:pt x="273" y="214"/>
                    </a:lnTo>
                    <a:lnTo>
                      <a:pt x="277" y="216"/>
                    </a:lnTo>
                    <a:lnTo>
                      <a:pt x="283" y="216"/>
                    </a:lnTo>
                    <a:lnTo>
                      <a:pt x="287" y="216"/>
                    </a:lnTo>
                    <a:lnTo>
                      <a:pt x="291" y="216"/>
                    </a:lnTo>
                    <a:lnTo>
                      <a:pt x="292" y="216"/>
                    </a:lnTo>
                    <a:lnTo>
                      <a:pt x="294" y="216"/>
                    </a:lnTo>
                    <a:lnTo>
                      <a:pt x="294" y="214"/>
                    </a:lnTo>
                    <a:lnTo>
                      <a:pt x="296" y="214"/>
                    </a:lnTo>
                    <a:lnTo>
                      <a:pt x="296" y="212"/>
                    </a:lnTo>
                    <a:lnTo>
                      <a:pt x="296" y="210"/>
                    </a:lnTo>
                    <a:lnTo>
                      <a:pt x="296" y="208"/>
                    </a:lnTo>
                    <a:lnTo>
                      <a:pt x="296" y="206"/>
                    </a:lnTo>
                    <a:lnTo>
                      <a:pt x="294" y="204"/>
                    </a:lnTo>
                    <a:lnTo>
                      <a:pt x="291" y="201"/>
                    </a:lnTo>
                    <a:lnTo>
                      <a:pt x="289" y="197"/>
                    </a:lnTo>
                    <a:lnTo>
                      <a:pt x="287" y="193"/>
                    </a:lnTo>
                    <a:lnTo>
                      <a:pt x="287" y="191"/>
                    </a:lnTo>
                    <a:lnTo>
                      <a:pt x="287" y="189"/>
                    </a:lnTo>
                    <a:lnTo>
                      <a:pt x="287" y="187"/>
                    </a:lnTo>
                    <a:lnTo>
                      <a:pt x="289" y="187"/>
                    </a:lnTo>
                    <a:lnTo>
                      <a:pt x="289" y="185"/>
                    </a:lnTo>
                    <a:lnTo>
                      <a:pt x="291" y="185"/>
                    </a:lnTo>
                    <a:lnTo>
                      <a:pt x="292" y="185"/>
                    </a:lnTo>
                    <a:lnTo>
                      <a:pt x="296" y="185"/>
                    </a:lnTo>
                    <a:lnTo>
                      <a:pt x="300" y="185"/>
                    </a:lnTo>
                    <a:lnTo>
                      <a:pt x="306" y="185"/>
                    </a:lnTo>
                    <a:lnTo>
                      <a:pt x="310" y="185"/>
                    </a:lnTo>
                    <a:lnTo>
                      <a:pt x="312" y="185"/>
                    </a:lnTo>
                    <a:lnTo>
                      <a:pt x="314" y="185"/>
                    </a:lnTo>
                    <a:lnTo>
                      <a:pt x="314" y="183"/>
                    </a:lnTo>
                    <a:lnTo>
                      <a:pt x="316" y="181"/>
                    </a:lnTo>
                    <a:lnTo>
                      <a:pt x="316" y="179"/>
                    </a:lnTo>
                    <a:lnTo>
                      <a:pt x="316" y="177"/>
                    </a:lnTo>
                    <a:lnTo>
                      <a:pt x="314" y="174"/>
                    </a:lnTo>
                    <a:lnTo>
                      <a:pt x="310" y="170"/>
                    </a:lnTo>
                    <a:lnTo>
                      <a:pt x="308" y="166"/>
                    </a:lnTo>
                    <a:lnTo>
                      <a:pt x="306" y="162"/>
                    </a:lnTo>
                    <a:lnTo>
                      <a:pt x="306" y="160"/>
                    </a:lnTo>
                    <a:lnTo>
                      <a:pt x="306" y="158"/>
                    </a:lnTo>
                    <a:lnTo>
                      <a:pt x="306" y="156"/>
                    </a:lnTo>
                    <a:lnTo>
                      <a:pt x="308" y="156"/>
                    </a:lnTo>
                    <a:lnTo>
                      <a:pt x="308" y="154"/>
                    </a:lnTo>
                    <a:lnTo>
                      <a:pt x="310" y="154"/>
                    </a:lnTo>
                    <a:lnTo>
                      <a:pt x="312" y="154"/>
                    </a:lnTo>
                    <a:lnTo>
                      <a:pt x="316" y="154"/>
                    </a:lnTo>
                    <a:lnTo>
                      <a:pt x="319" y="154"/>
                    </a:lnTo>
                    <a:lnTo>
                      <a:pt x="325" y="154"/>
                    </a:lnTo>
                    <a:lnTo>
                      <a:pt x="329" y="154"/>
                    </a:lnTo>
                    <a:lnTo>
                      <a:pt x="331" y="154"/>
                    </a:lnTo>
                    <a:lnTo>
                      <a:pt x="333" y="154"/>
                    </a:lnTo>
                    <a:lnTo>
                      <a:pt x="333" y="152"/>
                    </a:lnTo>
                    <a:lnTo>
                      <a:pt x="335" y="150"/>
                    </a:lnTo>
                    <a:lnTo>
                      <a:pt x="335" y="149"/>
                    </a:lnTo>
                    <a:lnTo>
                      <a:pt x="335" y="147"/>
                    </a:lnTo>
                    <a:lnTo>
                      <a:pt x="333" y="147"/>
                    </a:lnTo>
                    <a:lnTo>
                      <a:pt x="333" y="143"/>
                    </a:lnTo>
                    <a:lnTo>
                      <a:pt x="329" y="139"/>
                    </a:lnTo>
                    <a:lnTo>
                      <a:pt x="327" y="135"/>
                    </a:lnTo>
                    <a:lnTo>
                      <a:pt x="325" y="131"/>
                    </a:lnTo>
                    <a:lnTo>
                      <a:pt x="325" y="129"/>
                    </a:lnTo>
                    <a:lnTo>
                      <a:pt x="325" y="127"/>
                    </a:lnTo>
                    <a:lnTo>
                      <a:pt x="325" y="125"/>
                    </a:lnTo>
                    <a:lnTo>
                      <a:pt x="327" y="125"/>
                    </a:lnTo>
                    <a:lnTo>
                      <a:pt x="327" y="123"/>
                    </a:lnTo>
                    <a:lnTo>
                      <a:pt x="329" y="123"/>
                    </a:lnTo>
                    <a:lnTo>
                      <a:pt x="331" y="123"/>
                    </a:lnTo>
                    <a:lnTo>
                      <a:pt x="335" y="123"/>
                    </a:lnTo>
                    <a:lnTo>
                      <a:pt x="339" y="123"/>
                    </a:lnTo>
                    <a:lnTo>
                      <a:pt x="344" y="123"/>
                    </a:lnTo>
                    <a:lnTo>
                      <a:pt x="348" y="123"/>
                    </a:lnTo>
                    <a:lnTo>
                      <a:pt x="350" y="123"/>
                    </a:lnTo>
                    <a:lnTo>
                      <a:pt x="352" y="123"/>
                    </a:lnTo>
                    <a:lnTo>
                      <a:pt x="352" y="122"/>
                    </a:lnTo>
                    <a:lnTo>
                      <a:pt x="354" y="122"/>
                    </a:lnTo>
                    <a:lnTo>
                      <a:pt x="354" y="120"/>
                    </a:lnTo>
                    <a:lnTo>
                      <a:pt x="354" y="118"/>
                    </a:lnTo>
                    <a:lnTo>
                      <a:pt x="352" y="116"/>
                    </a:lnTo>
                    <a:lnTo>
                      <a:pt x="352" y="112"/>
                    </a:lnTo>
                    <a:lnTo>
                      <a:pt x="348" y="108"/>
                    </a:lnTo>
                    <a:lnTo>
                      <a:pt x="346" y="104"/>
                    </a:lnTo>
                    <a:lnTo>
                      <a:pt x="344" y="102"/>
                    </a:lnTo>
                    <a:lnTo>
                      <a:pt x="344" y="100"/>
                    </a:lnTo>
                    <a:lnTo>
                      <a:pt x="344" y="98"/>
                    </a:lnTo>
                    <a:lnTo>
                      <a:pt x="344" y="96"/>
                    </a:lnTo>
                    <a:lnTo>
                      <a:pt x="344" y="95"/>
                    </a:lnTo>
                    <a:lnTo>
                      <a:pt x="346" y="95"/>
                    </a:lnTo>
                    <a:lnTo>
                      <a:pt x="346" y="93"/>
                    </a:lnTo>
                    <a:lnTo>
                      <a:pt x="348" y="93"/>
                    </a:lnTo>
                    <a:lnTo>
                      <a:pt x="350" y="93"/>
                    </a:lnTo>
                    <a:lnTo>
                      <a:pt x="354" y="93"/>
                    </a:lnTo>
                    <a:lnTo>
                      <a:pt x="358" y="93"/>
                    </a:lnTo>
                    <a:lnTo>
                      <a:pt x="362" y="95"/>
                    </a:lnTo>
                    <a:lnTo>
                      <a:pt x="366" y="95"/>
                    </a:lnTo>
                    <a:lnTo>
                      <a:pt x="368" y="95"/>
                    </a:lnTo>
                    <a:lnTo>
                      <a:pt x="369" y="93"/>
                    </a:lnTo>
                    <a:lnTo>
                      <a:pt x="371" y="93"/>
                    </a:lnTo>
                    <a:lnTo>
                      <a:pt x="371" y="91"/>
                    </a:lnTo>
                    <a:lnTo>
                      <a:pt x="373" y="89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69" y="81"/>
                    </a:lnTo>
                    <a:lnTo>
                      <a:pt x="368" y="77"/>
                    </a:lnTo>
                    <a:lnTo>
                      <a:pt x="366" y="75"/>
                    </a:lnTo>
                    <a:lnTo>
                      <a:pt x="364" y="71"/>
                    </a:lnTo>
                    <a:lnTo>
                      <a:pt x="364" y="69"/>
                    </a:lnTo>
                    <a:lnTo>
                      <a:pt x="364" y="68"/>
                    </a:lnTo>
                    <a:lnTo>
                      <a:pt x="364" y="66"/>
                    </a:lnTo>
                    <a:lnTo>
                      <a:pt x="364" y="64"/>
                    </a:lnTo>
                    <a:lnTo>
                      <a:pt x="366" y="64"/>
                    </a:lnTo>
                    <a:lnTo>
                      <a:pt x="368" y="62"/>
                    </a:lnTo>
                    <a:lnTo>
                      <a:pt x="369" y="62"/>
                    </a:lnTo>
                    <a:lnTo>
                      <a:pt x="373" y="62"/>
                    </a:lnTo>
                    <a:lnTo>
                      <a:pt x="377" y="64"/>
                    </a:lnTo>
                    <a:lnTo>
                      <a:pt x="381" y="64"/>
                    </a:lnTo>
                    <a:lnTo>
                      <a:pt x="385" y="64"/>
                    </a:lnTo>
                    <a:lnTo>
                      <a:pt x="387" y="64"/>
                    </a:lnTo>
                    <a:lnTo>
                      <a:pt x="389" y="64"/>
                    </a:lnTo>
                    <a:lnTo>
                      <a:pt x="389" y="62"/>
                    </a:lnTo>
                    <a:lnTo>
                      <a:pt x="391" y="62"/>
                    </a:lnTo>
                    <a:lnTo>
                      <a:pt x="391" y="60"/>
                    </a:lnTo>
                    <a:lnTo>
                      <a:pt x="391" y="58"/>
                    </a:lnTo>
                    <a:lnTo>
                      <a:pt x="391" y="56"/>
                    </a:lnTo>
                    <a:lnTo>
                      <a:pt x="391" y="54"/>
                    </a:lnTo>
                    <a:lnTo>
                      <a:pt x="389" y="52"/>
                    </a:lnTo>
                    <a:lnTo>
                      <a:pt x="387" y="48"/>
                    </a:lnTo>
                    <a:lnTo>
                      <a:pt x="385" y="44"/>
                    </a:lnTo>
                    <a:lnTo>
                      <a:pt x="383" y="41"/>
                    </a:lnTo>
                    <a:lnTo>
                      <a:pt x="383" y="39"/>
                    </a:lnTo>
                    <a:lnTo>
                      <a:pt x="381" y="39"/>
                    </a:lnTo>
                    <a:lnTo>
                      <a:pt x="381" y="37"/>
                    </a:lnTo>
                    <a:lnTo>
                      <a:pt x="383" y="37"/>
                    </a:lnTo>
                    <a:lnTo>
                      <a:pt x="383" y="35"/>
                    </a:lnTo>
                    <a:lnTo>
                      <a:pt x="383" y="33"/>
                    </a:lnTo>
                    <a:lnTo>
                      <a:pt x="385" y="33"/>
                    </a:lnTo>
                    <a:lnTo>
                      <a:pt x="387" y="33"/>
                    </a:lnTo>
                    <a:lnTo>
                      <a:pt x="389" y="33"/>
                    </a:lnTo>
                    <a:lnTo>
                      <a:pt x="393" y="33"/>
                    </a:lnTo>
                    <a:lnTo>
                      <a:pt x="396" y="33"/>
                    </a:lnTo>
                    <a:lnTo>
                      <a:pt x="400" y="33"/>
                    </a:lnTo>
                    <a:lnTo>
                      <a:pt x="404" y="33"/>
                    </a:lnTo>
                    <a:lnTo>
                      <a:pt x="406" y="33"/>
                    </a:lnTo>
                    <a:lnTo>
                      <a:pt x="408" y="33"/>
                    </a:lnTo>
                    <a:lnTo>
                      <a:pt x="408" y="31"/>
                    </a:lnTo>
                    <a:lnTo>
                      <a:pt x="410" y="31"/>
                    </a:lnTo>
                    <a:lnTo>
                      <a:pt x="410" y="29"/>
                    </a:lnTo>
                    <a:lnTo>
                      <a:pt x="410" y="27"/>
                    </a:lnTo>
                    <a:lnTo>
                      <a:pt x="410" y="25"/>
                    </a:lnTo>
                    <a:lnTo>
                      <a:pt x="408" y="21"/>
                    </a:lnTo>
                    <a:lnTo>
                      <a:pt x="406" y="17"/>
                    </a:lnTo>
                    <a:lnTo>
                      <a:pt x="404" y="14"/>
                    </a:lnTo>
                    <a:lnTo>
                      <a:pt x="402" y="10"/>
                    </a:lnTo>
                    <a:lnTo>
                      <a:pt x="400" y="10"/>
                    </a:lnTo>
                    <a:lnTo>
                      <a:pt x="400" y="8"/>
                    </a:lnTo>
                    <a:lnTo>
                      <a:pt x="400" y="6"/>
                    </a:lnTo>
                    <a:lnTo>
                      <a:pt x="402" y="6"/>
                    </a:lnTo>
                    <a:lnTo>
                      <a:pt x="402" y="4"/>
                    </a:lnTo>
                    <a:lnTo>
                      <a:pt x="404" y="2"/>
                    </a:lnTo>
                    <a:lnTo>
                      <a:pt x="406" y="2"/>
                    </a:lnTo>
                    <a:lnTo>
                      <a:pt x="408" y="2"/>
                    </a:lnTo>
                    <a:lnTo>
                      <a:pt x="410" y="2"/>
                    </a:lnTo>
                    <a:lnTo>
                      <a:pt x="416" y="2"/>
                    </a:lnTo>
                    <a:lnTo>
                      <a:pt x="420" y="4"/>
                    </a:lnTo>
                    <a:lnTo>
                      <a:pt x="423" y="4"/>
                    </a:lnTo>
                    <a:lnTo>
                      <a:pt x="425" y="4"/>
                    </a:lnTo>
                    <a:lnTo>
                      <a:pt x="425" y="2"/>
                    </a:lnTo>
                    <a:lnTo>
                      <a:pt x="427" y="2"/>
                    </a:lnTo>
                    <a:lnTo>
                      <a:pt x="42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12" name="Line 35"/>
              <p:cNvSpPr>
                <a:spLocks noChangeShapeType="1"/>
              </p:cNvSpPr>
              <p:nvPr/>
            </p:nvSpPr>
            <p:spPr bwMode="auto">
              <a:xfrm rot="11906097" flipV="1">
                <a:off x="1004" y="1780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13" name="Line 36"/>
              <p:cNvSpPr>
                <a:spLocks noChangeShapeType="1"/>
              </p:cNvSpPr>
              <p:nvPr/>
            </p:nvSpPr>
            <p:spPr bwMode="auto">
              <a:xfrm rot="11906097" flipH="1" flipV="1">
                <a:off x="1111" y="1812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14" name="Line 37"/>
              <p:cNvSpPr>
                <a:spLocks noChangeShapeType="1"/>
              </p:cNvSpPr>
              <p:nvPr/>
            </p:nvSpPr>
            <p:spPr bwMode="auto">
              <a:xfrm rot="11906097" flipH="1">
                <a:off x="1189" y="2067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1715" name="Text Box 38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844" y="2081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FF00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16" name="Text Box 39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69" y="1680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17" name="Text Box 40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87" y="2021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71718" name="Text Box 41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276" y="1983"/>
                <a:ext cx="1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b="1" dirty="0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</p:grpSp>
        <p:sp>
          <p:nvSpPr>
            <p:cNvPr id="71701" name="Line 44"/>
            <p:cNvSpPr>
              <a:spLocks noChangeShapeType="1"/>
            </p:cNvSpPr>
            <p:nvPr/>
          </p:nvSpPr>
          <p:spPr bwMode="auto">
            <a:xfrm>
              <a:off x="816" y="2352"/>
              <a:ext cx="0" cy="240"/>
            </a:xfrm>
            <a:prstGeom prst="line">
              <a:avLst/>
            </a:prstGeom>
            <a:noFill/>
            <a:ln w="6350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1702" name="Text Box 45"/>
            <p:cNvSpPr txBox="1">
              <a:spLocks noChangeArrowheads="1"/>
            </p:cNvSpPr>
            <p:nvPr/>
          </p:nvSpPr>
          <p:spPr bwMode="auto">
            <a:xfrm>
              <a:off x="50" y="2089"/>
              <a:ext cx="33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sz="3200" b="1" dirty="0">
                  <a:solidFill>
                    <a:srgbClr val="000000"/>
                  </a:solidFill>
                  <a:latin typeface="Symbol" pitchFamily="18" charset="2"/>
                </a:rPr>
                <a:t>g</a:t>
              </a:r>
            </a:p>
          </p:txBody>
        </p:sp>
      </p:grpSp>
      <p:grpSp>
        <p:nvGrpSpPr>
          <p:cNvPr id="4" name="40 Grupo"/>
          <p:cNvGrpSpPr>
            <a:grpSpLocks/>
          </p:cNvGrpSpPr>
          <p:nvPr/>
        </p:nvGrpSpPr>
        <p:grpSpPr bwMode="auto">
          <a:xfrm>
            <a:off x="3190008" y="4581150"/>
            <a:ext cx="2572547" cy="1728225"/>
            <a:chOff x="1143000" y="2643182"/>
            <a:chExt cx="3071810" cy="1943106"/>
          </a:xfrm>
        </p:grpSpPr>
        <p:pic>
          <p:nvPicPr>
            <p:cNvPr id="71698" name="Picture 48" descr="fpulses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143000" y="2643182"/>
              <a:ext cx="3071810" cy="1943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9" name="Picture 48" descr="fpulses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786050" y="3643314"/>
              <a:ext cx="1428760" cy="878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453845" y="1163105"/>
          <a:ext cx="2034355" cy="1613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507" r:id="rId7" imgW="14630400" imgH="7315200" progId="">
                  <p:embed/>
                </p:oleObj>
              </mc:Choice>
              <mc:Fallback>
                <p:oleObj r:id="rId7" imgW="14630400" imgH="7315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3845" y="1163105"/>
                        <a:ext cx="2034355" cy="16130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78614" y="1086295"/>
            <a:ext cx="2880375" cy="556872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236247" y="5455765"/>
            <a:ext cx="2300288" cy="584775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Readout Raw Data </a:t>
            </a:r>
            <a:b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(10 </a:t>
            </a:r>
            <a:r>
              <a:rPr lang="en-GB" sz="1600" b="1" dirty="0" err="1" smtClean="0">
                <a:solidFill>
                  <a:srgbClr val="000000"/>
                </a:solidFill>
                <a:latin typeface="Arial" pitchFamily="34" charset="0"/>
              </a:rPr>
              <a:t>kB</a:t>
            </a: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/</a:t>
            </a:r>
            <a:r>
              <a:rPr lang="en-GB" sz="1600" b="1" dirty="0" err="1" smtClean="0">
                <a:solidFill>
                  <a:srgbClr val="000000"/>
                </a:solidFill>
                <a:latin typeface="Arial" pitchFamily="34" charset="0"/>
              </a:rPr>
              <a:t>evt</a:t>
            </a: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/crystal)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4379975" y="1148882"/>
            <a:ext cx="2035465" cy="830997"/>
          </a:xfrm>
          <a:prstGeom prst="rect">
            <a:avLst/>
          </a:prstGeom>
          <a:solidFill>
            <a:srgbClr val="92D05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Event building </a:t>
            </a:r>
            <a:b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GB" sz="1600" b="1" dirty="0" smtClean="0">
                <a:solidFill>
                  <a:srgbClr val="000000"/>
                </a:solidFill>
                <a:latin typeface="Arial" pitchFamily="34" charset="0"/>
              </a:rPr>
              <a:t>of time-stamped  hits and ancillaries</a:t>
            </a:r>
            <a:endParaRPr lang="en-GB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58989" y="1086295"/>
            <a:ext cx="6067991" cy="556872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Straight Connector 45"/>
          <p:cNvCxnSpPr/>
          <p:nvPr/>
        </p:nvCxnSpPr>
        <p:spPr>
          <a:xfrm>
            <a:off x="3035800" y="2315255"/>
            <a:ext cx="2841970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304635" y="1903069"/>
            <a:ext cx="2231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Global           level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04635" y="2329323"/>
            <a:ext cx="231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Local             level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2113" y="6370125"/>
            <a:ext cx="167558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HARDWARE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79975" y="6370125"/>
            <a:ext cx="163070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SOFTWARE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48" grpId="0"/>
      <p:bldP spid="49" grpId="0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769905" y="3582619"/>
            <a:ext cx="3341235" cy="3091489"/>
            <a:chOff x="2880" y="996"/>
            <a:chExt cx="2658" cy="2640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2880" y="996"/>
              <a:ext cx="2658" cy="2640"/>
              <a:chOff x="240" y="1160"/>
              <a:chExt cx="3552" cy="3431"/>
            </a:xfrm>
          </p:grpSpPr>
          <p:pic>
            <p:nvPicPr>
              <p:cNvPr id="52234" name="Picture 19" descr="wmap1B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240" y="1160"/>
                <a:ext cx="3552" cy="3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35" name="Picture 20" descr="legend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360" y="3511"/>
                <a:ext cx="336" cy="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2233" name="Rectangle 21"/>
            <p:cNvSpPr>
              <a:spLocks noChangeArrowheads="1"/>
            </p:cNvSpPr>
            <p:nvPr/>
          </p:nvSpPr>
          <p:spPr bwMode="auto">
            <a:xfrm>
              <a:off x="3146" y="1083"/>
              <a:ext cx="769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2000" b="1">
                  <a:latin typeface="Arial" charset="0"/>
                </a:rPr>
                <a:t>M</a:t>
              </a:r>
              <a:r>
                <a:rPr lang="it-IT" sz="2000" b="1" baseline="-25000">
                  <a:latin typeface="Symbol" pitchFamily="18" charset="2"/>
                </a:rPr>
                <a:t>g</a:t>
              </a:r>
              <a:r>
                <a:rPr lang="it-IT" sz="2000" b="1">
                  <a:latin typeface="Arial" charset="0"/>
                </a:rPr>
                <a:t> = 30</a:t>
              </a:r>
              <a:endParaRPr lang="en-GB" sz="2000" b="1" dirty="0">
                <a:latin typeface="Arial" charset="0"/>
              </a:endParaRPr>
            </a:p>
          </p:txBody>
        </p:sp>
      </p:grpSp>
      <p:sp>
        <p:nvSpPr>
          <p:cNvPr id="52228" name="Text Box 22"/>
          <p:cNvSpPr txBox="1">
            <a:spLocks noChangeArrowheads="1"/>
          </p:cNvSpPr>
          <p:nvPr/>
        </p:nvSpPr>
        <p:spPr bwMode="auto">
          <a:xfrm>
            <a:off x="1141055" y="3291476"/>
            <a:ext cx="26628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High-multiplicity simulated event</a:t>
            </a:r>
            <a:endParaRPr lang="en-GB" sz="1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230" name="Text Box 25"/>
          <p:cNvSpPr txBox="1">
            <a:spLocks noChangeArrowheads="1"/>
          </p:cNvSpPr>
          <p:nvPr/>
        </p:nvSpPr>
        <p:spPr bwMode="auto">
          <a:xfrm>
            <a:off x="5238484" y="3291476"/>
            <a:ext cx="3250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Efficiency depends on position resolution</a:t>
            </a:r>
          </a:p>
        </p:txBody>
      </p:sp>
      <p:sp>
        <p:nvSpPr>
          <p:cNvPr id="52231" name="Rectangle 2"/>
          <p:cNvSpPr>
            <a:spLocks noGrp="1" noChangeArrowheads="1"/>
          </p:cNvSpPr>
          <p:nvPr>
            <p:ph type="title"/>
          </p:nvPr>
        </p:nvSpPr>
        <p:spPr>
          <a:xfrm>
            <a:off x="1805" y="10955"/>
            <a:ext cx="9144000" cy="729695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Reconstruction of gammas rays</a:t>
            </a:r>
          </a:p>
        </p:txBody>
      </p:sp>
      <p:grpSp>
        <p:nvGrpSpPr>
          <p:cNvPr id="4" name="Group 14"/>
          <p:cNvGrpSpPr/>
          <p:nvPr/>
        </p:nvGrpSpPr>
        <p:grpSpPr>
          <a:xfrm>
            <a:off x="5109669" y="3544214"/>
            <a:ext cx="3302831" cy="3220535"/>
            <a:chOff x="4977510" y="3343699"/>
            <a:chExt cx="3390178" cy="3464941"/>
          </a:xfrm>
        </p:grpSpPr>
        <p:grpSp>
          <p:nvGrpSpPr>
            <p:cNvPr id="5" name="Group 13"/>
            <p:cNvGrpSpPr/>
            <p:nvPr/>
          </p:nvGrpSpPr>
          <p:grpSpPr>
            <a:xfrm>
              <a:off x="4977510" y="3343699"/>
              <a:ext cx="3358180" cy="3444806"/>
              <a:chOff x="4977510" y="3343699"/>
              <a:chExt cx="3358180" cy="3444806"/>
            </a:xfrm>
          </p:grpSpPr>
          <p:pic>
            <p:nvPicPr>
              <p:cNvPr id="52229" name="Picture 24"/>
              <p:cNvPicPr>
                <a:picLocks noChangeAspect="1" noChangeArrowheads="1"/>
              </p:cNvPicPr>
              <p:nvPr/>
            </p:nvPicPr>
            <p:blipFill>
              <a:blip r:embed="rId5" cstate="screen">
                <a:lum bright="-20000" contrast="40000"/>
              </a:blip>
              <a:srcRect/>
              <a:stretch>
                <a:fillRect/>
              </a:stretch>
            </p:blipFill>
            <p:spPr bwMode="auto">
              <a:xfrm>
                <a:off x="4977510" y="3343699"/>
                <a:ext cx="3358180" cy="3434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569060" y="6585525"/>
                <a:ext cx="1766630" cy="202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800960" y="6531641"/>
              <a:ext cx="2566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Position resolution (FWHM, mm)</a:t>
              </a:r>
              <a:endParaRPr lang="it-IT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1345980" y="648097"/>
            <a:ext cx="6511597" cy="2204829"/>
            <a:chOff x="1017588" y="603751"/>
            <a:chExt cx="7088187" cy="2441074"/>
          </a:xfrm>
        </p:grpSpPr>
        <p:pic>
          <p:nvPicPr>
            <p:cNvPr id="52226" name="Picture 15" descr="anatez_Page_023_Image_0001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017588" y="736600"/>
              <a:ext cx="7088187" cy="230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459725" y="702120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100 keV</a:t>
              </a:r>
              <a:endParaRPr lang="it-IT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15440" y="817460"/>
              <a:ext cx="1075340" cy="192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63290" y="740525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10 MeV</a:t>
              </a:r>
              <a:endParaRPr lang="it-IT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08200" y="603751"/>
              <a:ext cx="16937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smtClean="0">
                  <a:latin typeface="Symbol" pitchFamily="18" charset="2"/>
                  <a:cs typeface="Arial" pitchFamily="34" charset="0"/>
                </a:rPr>
                <a:t>g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-ray energy</a:t>
              </a:r>
              <a:endParaRPr lang="it-IT" sz="2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1" name="Picture 20" descr="compton2"/>
          <p:cNvPicPr>
            <a:picLocks noChangeAspect="1" noChangeArrowheads="1"/>
          </p:cNvPicPr>
          <p:nvPr/>
        </p:nvPicPr>
        <p:blipFill>
          <a:blip r:embed="rId7" cstate="print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54" y="2733308"/>
            <a:ext cx="1624251" cy="580477"/>
          </a:xfrm>
          <a:prstGeom prst="rect">
            <a:avLst/>
          </a:prstGeom>
          <a:noFill/>
          <a:ln w="28575">
            <a:solidFill>
              <a:srgbClr val="99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 cstate="print"/>
          <a:srcRect l="26775" t="21115" r="26775" b="17448"/>
          <a:stretch>
            <a:fillRect/>
          </a:stretch>
        </p:blipFill>
        <p:spPr bwMode="auto">
          <a:xfrm>
            <a:off x="650784" y="839788"/>
            <a:ext cx="235267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4" cstate="print"/>
          <a:srcRect l="26367" t="21115" r="26775" b="17448"/>
          <a:stretch>
            <a:fillRect/>
          </a:stretch>
        </p:blipFill>
        <p:spPr bwMode="auto">
          <a:xfrm>
            <a:off x="462665" y="3605213"/>
            <a:ext cx="2728913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570367" y="3181350"/>
            <a:ext cx="2513509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120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crystals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sym typeface="Wingdings" pitchFamily="2" charset="2"/>
              </a:rPr>
              <a:t> </a:t>
            </a:r>
            <a:r>
              <a:rPr lang="en-US" sz="2000" b="1" dirty="0" smtClean="0">
                <a:solidFill>
                  <a:srgbClr val="0033CC"/>
                </a:solidFill>
                <a:latin typeface="Calibri"/>
                <a:sym typeface="Wingdings" pitchFamily="2" charset="2"/>
              </a:rPr>
              <a:t>GRETA</a:t>
            </a:r>
            <a:endParaRPr lang="en-US" sz="20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561134" y="6280150"/>
            <a:ext cx="2531975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180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crystals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sym typeface="Wingdings" pitchFamily="2" charset="2"/>
              </a:rPr>
              <a:t> </a:t>
            </a:r>
            <a:r>
              <a:rPr lang="en-US" sz="2000" b="1" dirty="0" smtClean="0">
                <a:solidFill>
                  <a:srgbClr val="0033CC"/>
                </a:solidFill>
                <a:latin typeface="Calibri"/>
                <a:sym typeface="Wingdings" pitchFamily="2" charset="2"/>
              </a:rPr>
              <a:t>AGATA</a:t>
            </a:r>
            <a:endParaRPr lang="en-US" sz="20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9256" name="Rectangle 56"/>
          <p:cNvSpPr>
            <a:spLocks noGrp="1" noChangeArrowheads="1"/>
          </p:cNvSpPr>
          <p:nvPr>
            <p:ph type="title"/>
          </p:nvPr>
        </p:nvSpPr>
        <p:spPr>
          <a:xfrm>
            <a:off x="525698" y="10955"/>
            <a:ext cx="8104187" cy="80645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Calibri" pitchFamily="34" charset="0"/>
              </a:rPr>
              <a:t>Two Suitable Geodesic Configurations</a:t>
            </a:r>
            <a:endParaRPr lang="en-US" sz="4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179532" name="Group 332"/>
          <p:cNvGraphicFramePr>
            <a:graphicFrameLocks noGrp="1"/>
          </p:cNvGraphicFramePr>
          <p:nvPr>
            <p:ph idx="1"/>
          </p:nvPr>
        </p:nvGraphicFramePr>
        <p:xfrm>
          <a:off x="3458255" y="993425"/>
          <a:ext cx="5242878" cy="4435247"/>
        </p:xfrm>
        <a:graphic>
          <a:graphicData uri="http://schemas.openxmlformats.org/drawingml/2006/table">
            <a:tbl>
              <a:tblPr/>
              <a:tblGrid>
                <a:gridCol w="2800668"/>
                <a:gridCol w="1249680"/>
                <a:gridCol w="1192530"/>
              </a:tblGrid>
              <a:tr h="290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Configuration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“small”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“big”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# of hexagonal crystals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# of crystal shapes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118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# of clusters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Covered solid angle (%)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78.0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78.4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Germanium weight (kg)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Centre to crystal-face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(cm)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Signal channels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4440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6660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Efficiency at  M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  1 (%)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38.8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Efficiency at  M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30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P/T at             M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  1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51.8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53.2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0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P/T at             M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30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43.4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46.1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55397" y="5768002"/>
            <a:ext cx="5415105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Monte Carlo and simulations by Enrico Farnea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iamond 9"/>
          <p:cNvSpPr/>
          <p:nvPr/>
        </p:nvSpPr>
        <p:spPr>
          <a:xfrm rot="14070058">
            <a:off x="1806125" y="1717867"/>
            <a:ext cx="491073" cy="806631"/>
          </a:xfrm>
          <a:prstGeom prst="diamond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Isosceles Triangle 10"/>
          <p:cNvSpPr/>
          <p:nvPr/>
        </p:nvSpPr>
        <p:spPr>
          <a:xfrm rot="341569">
            <a:off x="1614719" y="4621492"/>
            <a:ext cx="461534" cy="422455"/>
          </a:xfrm>
          <a:prstGeom prst="triangle">
            <a:avLst>
              <a:gd name="adj" fmla="val 64423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 descr="EnricoFarnea_agataINAUG_099.jpg"/>
          <p:cNvPicPr>
            <a:picLocks noChangeAspect="1"/>
          </p:cNvPicPr>
          <p:nvPr/>
        </p:nvPicPr>
        <p:blipFill>
          <a:blip r:embed="rId5" cstate="print"/>
          <a:srcRect l="5820" r="15654"/>
          <a:stretch>
            <a:fillRect/>
          </a:stretch>
        </p:blipFill>
        <p:spPr>
          <a:xfrm>
            <a:off x="501070" y="3837764"/>
            <a:ext cx="2765160" cy="2342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35" y="87765"/>
            <a:ext cx="8602719" cy="1459390"/>
          </a:xfrm>
        </p:spPr>
        <p:txBody>
          <a:bodyPr/>
          <a:lstStyle/>
          <a:p>
            <a:r>
              <a:rPr lang="it-IT" sz="40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Status after ~10 years of development</a:t>
            </a:r>
            <a:br>
              <a:rPr lang="it-IT" sz="4000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28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pursued by the AGATA and GRETA collaborations</a:t>
            </a:r>
            <a:endParaRPr lang="it-IT" sz="3200" dirty="0">
              <a:solidFill>
                <a:srgbClr val="00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470345"/>
            <a:ext cx="7803511" cy="4954245"/>
          </a:xfrm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Germanium detectors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Electronics and DAQ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Fully digital systems with common clock and time-stamping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Real time trigger (timestamp based in AGATA)</a:t>
            </a:r>
          </a:p>
          <a:p>
            <a:pPr lvl="1"/>
            <a:r>
              <a:rPr lang="en-US" sz="1800" dirty="0" smtClean="0">
                <a:latin typeface="Arial" pitchFamily="34" charset="0"/>
                <a:cs typeface="Arial" pitchFamily="34" charset="0"/>
              </a:rPr>
              <a:t>Coupling to EDAQ of Auxiliary detectors based on timestamp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Pulse Shape Analysis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Gamma-ray Tracking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Problems encountered</a:t>
            </a:r>
          </a:p>
          <a:p>
            <a:pPr lvl="1" defTabSz="849313"/>
            <a:r>
              <a:rPr lang="en-US" sz="1800" dirty="0" smtClean="0">
                <a:latin typeface="Arial" pitchFamily="34" charset="0"/>
                <a:cs typeface="Arial" pitchFamily="34" charset="0"/>
              </a:rPr>
              <a:t>Cross Talk		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 solved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1" defTabSz="849313"/>
            <a:r>
              <a:rPr lang="en-US" sz="1800" dirty="0" smtClean="0">
                <a:latin typeface="Arial" pitchFamily="34" charset="0"/>
                <a:cs typeface="Arial" pitchFamily="34" charset="0"/>
              </a:rPr>
              <a:t>High counting rates	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 solved by digital electronics 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lvl="1" defTabSz="849313"/>
            <a:r>
              <a:rPr lang="en-US" sz="1800" dirty="0" smtClean="0">
                <a:latin typeface="Arial" pitchFamily="34" charset="0"/>
                <a:cs typeface="Arial" pitchFamily="34" charset="0"/>
              </a:rPr>
              <a:t>Neutron damage		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 solved by PSA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Early implementations: AGATA Demonstrator and GRETINA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Performance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Evolution </a:t>
            </a:r>
          </a:p>
          <a:p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|72.3|68.1|42.1|37.4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25727</TotalTime>
  <Words>2003</Words>
  <Application>Microsoft Office PowerPoint</Application>
  <PresentationFormat>Presentazione su schermo (4:3)</PresentationFormat>
  <Paragraphs>596</Paragraphs>
  <Slides>39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15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39</vt:i4>
      </vt:variant>
    </vt:vector>
  </HeadingPairs>
  <TitlesOfParts>
    <vt:vector size="56" baseType="lpstr">
      <vt:lpstr>Default Design</vt:lpstr>
      <vt:lpstr>2_Default Design</vt:lpstr>
      <vt:lpstr>1_Default Design</vt:lpstr>
      <vt:lpstr>3_Office Theme</vt:lpstr>
      <vt:lpstr>14_Default Design</vt:lpstr>
      <vt:lpstr>15_Default Design</vt:lpstr>
      <vt:lpstr>16_Default Design</vt:lpstr>
      <vt:lpstr>20_Default Design</vt:lpstr>
      <vt:lpstr>4_Office Theme</vt:lpstr>
      <vt:lpstr>2_Blank Presentation</vt:lpstr>
      <vt:lpstr>7_Default Design</vt:lpstr>
      <vt:lpstr>4_Default Design</vt:lpstr>
      <vt:lpstr>5_Default Design</vt:lpstr>
      <vt:lpstr>6_Default Design</vt:lpstr>
      <vt:lpstr>powerpointvorlage</vt:lpstr>
      <vt:lpstr>Equation</vt:lpstr>
      <vt:lpstr>Photo Editor Photo</vt:lpstr>
      <vt:lpstr>Nuclear Structure with  Gamma-ray Tracking Arrays</vt:lpstr>
      <vt:lpstr>Challenges in Nuclear Structure</vt:lpstr>
      <vt:lpstr>Experimental Conditions and Challenges  at Radioactive Beam Facilities</vt:lpstr>
      <vt:lpstr>Effective Energy Resolution</vt:lpstr>
      <vt:lpstr>Motivation of g-ray tracking</vt:lpstr>
      <vt:lpstr>Position-sensitive Operation Mode and Gamma-ray Tracking</vt:lpstr>
      <vt:lpstr>Reconstruction of gammas rays</vt:lpstr>
      <vt:lpstr>Two Suitable Geodesic Configurations</vt:lpstr>
      <vt:lpstr>Status after ~10 years of development pursued by the AGATA and GRETA collaborations</vt:lpstr>
      <vt:lpstr>AGATA detectors</vt:lpstr>
      <vt:lpstr>GRETINA Detectors  (Canberra/France)</vt:lpstr>
      <vt:lpstr>Scanning of Detectors</vt:lpstr>
      <vt:lpstr>Pulse Shape Analysis concept</vt:lpstr>
      <vt:lpstr>Pulse Shape Analysis concept</vt:lpstr>
      <vt:lpstr>Pulse Shape Analysis concept</vt:lpstr>
      <vt:lpstr>Pulse Shape Analysis concept</vt:lpstr>
      <vt:lpstr>Pulse Shape Analysis concept</vt:lpstr>
      <vt:lpstr>Pulse Shape Analysis concept</vt:lpstr>
      <vt:lpstr>Pulse Shape Analysis concept</vt:lpstr>
      <vt:lpstr>Pulse Shape Analysis Algorithms</vt:lpstr>
      <vt:lpstr>Examples of signal decomposition</vt:lpstr>
      <vt:lpstr>Position resolution (GRETINA)</vt:lpstr>
      <vt:lpstr>Position resolution (AGATA)</vt:lpstr>
      <vt:lpstr>Cross talk correction: Results</vt:lpstr>
      <vt:lpstr>Correction of Radiation Damage</vt:lpstr>
      <vt:lpstr>First Gamma Tracking Arrays</vt:lpstr>
      <vt:lpstr>Doppler Correction 220 MeV 56Fe  197Au    (AGATA + DANTE)</vt:lpstr>
      <vt:lpstr>Presentazione standard di PowerPoint</vt:lpstr>
      <vt:lpstr>Doppler corrected spectra </vt:lpstr>
      <vt:lpstr>AGATA at the GSI-FRS in-flight RIB </vt:lpstr>
      <vt:lpstr>Doppler-Correction of Uranium X-Rays Technical Commissioning</vt:lpstr>
      <vt:lpstr>gg capabilities  135 MeV  32S  110Pd    (6 AGATA crystals)</vt:lpstr>
      <vt:lpstr>64Ge g-g, from 65Ge on 9Be at v/c=0.4</vt:lpstr>
      <vt:lpstr>Imaging of Eg=1332 keV gamma rays  AGATA used as a big Compton Camera</vt:lpstr>
      <vt:lpstr>Polarization with AGATA crystals</vt:lpstr>
      <vt:lpstr> From the Demonstrator to AGATA 1p Plans for the next few years</vt:lpstr>
      <vt:lpstr>GRETINA Science Campaigns</vt:lpstr>
      <vt:lpstr>Science campaign at NSCL: July 2012 – June 2013</vt:lpstr>
      <vt:lpstr>Summary</vt:lpstr>
    </vt:vector>
  </TitlesOfParts>
  <Company>INFN Padova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AGATA  The Advanced Gamma Ray Tracking Array</dc:title>
  <dc:creator>Dino Bazzacco</dc:creator>
  <cp:lastModifiedBy>tecno</cp:lastModifiedBy>
  <cp:revision>758</cp:revision>
  <dcterms:created xsi:type="dcterms:W3CDTF">2003-03-17T14:11:11Z</dcterms:created>
  <dcterms:modified xsi:type="dcterms:W3CDTF">2013-06-04T06:11:25Z</dcterms:modified>
</cp:coreProperties>
</file>