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32"/>
  </p:notesMasterIdLst>
  <p:handoutMasterIdLst>
    <p:handoutMasterId r:id="rId33"/>
  </p:handoutMasterIdLst>
  <p:sldIdLst>
    <p:sldId id="256" r:id="rId2"/>
    <p:sldId id="257" r:id="rId3"/>
    <p:sldId id="258" r:id="rId4"/>
    <p:sldId id="259" r:id="rId5"/>
    <p:sldId id="280" r:id="rId6"/>
    <p:sldId id="264" r:id="rId7"/>
    <p:sldId id="291" r:id="rId8"/>
    <p:sldId id="290" r:id="rId9"/>
    <p:sldId id="267" r:id="rId10"/>
    <p:sldId id="266" r:id="rId11"/>
    <p:sldId id="269" r:id="rId12"/>
    <p:sldId id="263" r:id="rId13"/>
    <p:sldId id="270" r:id="rId14"/>
    <p:sldId id="272" r:id="rId15"/>
    <p:sldId id="274" r:id="rId16"/>
    <p:sldId id="288" r:id="rId17"/>
    <p:sldId id="277" r:id="rId18"/>
    <p:sldId id="287" r:id="rId19"/>
    <p:sldId id="271" r:id="rId20"/>
    <p:sldId id="268" r:id="rId21"/>
    <p:sldId id="273" r:id="rId22"/>
    <p:sldId id="276" r:id="rId23"/>
    <p:sldId id="275" r:id="rId24"/>
    <p:sldId id="279" r:id="rId25"/>
    <p:sldId id="285" r:id="rId26"/>
    <p:sldId id="284" r:id="rId27"/>
    <p:sldId id="282" r:id="rId28"/>
    <p:sldId id="283" r:id="rId29"/>
    <p:sldId id="286" r:id="rId30"/>
    <p:sldId id="289" r:id="rId31"/>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44B4"/>
    <a:srgbClr val="800040"/>
    <a:srgbClr val="FFF958"/>
    <a:srgbClr val="008040"/>
    <a:srgbClr val="FEFFFC"/>
    <a:srgbClr val="FF00FF"/>
    <a:srgbClr val="FF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9611" autoAdjust="0"/>
    <p:restoredTop sz="73099" autoAdjust="0"/>
  </p:normalViewPr>
  <p:slideViewPr>
    <p:cSldViewPr>
      <p:cViewPr varScale="1">
        <p:scale>
          <a:sx n="78" d="100"/>
          <a:sy n="78" d="100"/>
        </p:scale>
        <p:origin x="-125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07523"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07524"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07525"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75813B22-4176-4CB5-B864-5CFEB250DD95}" type="slidenum">
              <a:rPr lang="en-GB"/>
              <a:pPr/>
              <a:t>‹N›</a:t>
            </a:fld>
            <a:endParaRPr lang="en-GB"/>
          </a:p>
        </p:txBody>
      </p:sp>
    </p:spTree>
    <p:extLst>
      <p:ext uri="{BB962C8B-B14F-4D97-AF65-F5344CB8AC3E}">
        <p14:creationId xmlns:p14="http://schemas.microsoft.com/office/powerpoint/2010/main" val="1773198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1433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434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590AB092-7462-47A1-B0B2-79A7A722CBA6}" type="slidenum">
              <a:rPr lang="en-GB"/>
              <a:pPr/>
              <a:t>‹N›</a:t>
            </a:fld>
            <a:endParaRPr lang="en-GB"/>
          </a:p>
        </p:txBody>
      </p:sp>
    </p:spTree>
    <p:extLst>
      <p:ext uri="{BB962C8B-B14F-4D97-AF65-F5344CB8AC3E}">
        <p14:creationId xmlns:p14="http://schemas.microsoft.com/office/powerpoint/2010/main" val="34348436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423CF-4ABB-440D-8C30-06B0412BD245}" type="slidenum">
              <a:rPr lang="en-GB"/>
              <a:pPr/>
              <a:t>1</a:t>
            </a:fld>
            <a:endParaRPr lang="en-GB"/>
          </a:p>
        </p:txBody>
      </p:sp>
      <p:sp>
        <p:nvSpPr>
          <p:cNvPr id="19458" name="Rectangle 2"/>
          <p:cNvSpPr>
            <a:spLocks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D52167-9E04-4BA4-A111-70F833F29C1E}" type="slidenum">
              <a:rPr lang="en-GB"/>
              <a:pPr/>
              <a:t>10</a:t>
            </a:fld>
            <a:endParaRPr lang="en-GB"/>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642C1-ED89-4977-BE1A-56D2E37B9637}" type="slidenum">
              <a:rPr lang="en-GB"/>
              <a:pPr/>
              <a:t>11</a:t>
            </a:fld>
            <a:endParaRPr lang="en-GB"/>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p:txBody>
          <a:bodyPr/>
          <a:lstStyle/>
          <a:p>
            <a:pPr eaLnBrk="0" hangingPunct="0">
              <a:spcBef>
                <a:spcPct val="0"/>
              </a:spcBef>
            </a:pPr>
            <a:r>
              <a:rPr lang="en-GB" sz="1400">
                <a:solidFill>
                  <a:schemeClr val="hlink"/>
                </a:solidFill>
              </a:rPr>
              <a:t>Emx= E</a:t>
            </a:r>
            <a:r>
              <a:rPr lang="en-GB" sz="1400" baseline="-25000">
                <a:solidFill>
                  <a:schemeClr val="hlink"/>
                </a:solidFill>
              </a:rPr>
              <a:t>CN</a:t>
            </a:r>
            <a:r>
              <a:rPr lang="en-GB" sz="1400">
                <a:solidFill>
                  <a:schemeClr val="hlink"/>
                </a:solidFill>
              </a:rPr>
              <a:t>-Sn1-Sn2 = ECN-13.04 MeV </a:t>
            </a:r>
          </a:p>
          <a:p>
            <a:pPr eaLnBrk="0" hangingPunct="0">
              <a:spcBef>
                <a:spcPct val="0"/>
              </a:spcBef>
            </a:pPr>
            <a:r>
              <a:rPr lang="en-GB" sz="1400">
                <a:solidFill>
                  <a:schemeClr val="hlink"/>
                </a:solidFill>
              </a:rPr>
              <a:t>Sn(I) </a:t>
            </a:r>
            <a:r>
              <a:rPr lang="en-GB" sz="1400">
                <a:solidFill>
                  <a:schemeClr val="accent2"/>
                </a:solidFill>
              </a:rPr>
              <a:t>=E</a:t>
            </a:r>
            <a:r>
              <a:rPr lang="en-GB" sz="1400" baseline="-25000">
                <a:solidFill>
                  <a:schemeClr val="accent2"/>
                </a:solidFill>
              </a:rPr>
              <a:t>yrast</a:t>
            </a:r>
            <a:r>
              <a:rPr lang="en-GB" sz="1400">
                <a:solidFill>
                  <a:schemeClr val="accent2"/>
                </a:solidFill>
              </a:rPr>
              <a:t>(I)+7.71 MeV</a:t>
            </a:r>
          </a:p>
          <a:p>
            <a:pPr eaLnBrk="0" hangingPunct="0">
              <a:spcBef>
                <a:spcPct val="0"/>
              </a:spcBef>
            </a:pPr>
            <a:endParaRPr lang="en-GB" sz="1400">
              <a:solidFill>
                <a:schemeClr val="hlin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5632B3-8B72-4718-AACA-168C0FB806CF}" type="slidenum">
              <a:rPr lang="en-GB"/>
              <a:pPr/>
              <a:t>12</a:t>
            </a:fld>
            <a:endParaRPr lang="en-GB"/>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GB">
                <a:latin typeface="Helvetica" pitchFamily="1" charset="0"/>
              </a:rPr>
              <a:t>Q = 11+, as a 12.1 MHz (82.48 ns period) pulsed beam, 8.2 to 10.9 pnA</a:t>
            </a:r>
          </a:p>
          <a:p>
            <a:r>
              <a:rPr lang="en-GB">
                <a:latin typeface="Helvetica" pitchFamily="1" charset="0"/>
              </a:rPr>
              <a:t> 0.5 mg/cm thick with a 12 C front (0.04 mg/cmthick) and back (0.1 mg/cm2 thick) backing. </a:t>
            </a:r>
          </a:p>
          <a:p>
            <a:r>
              <a:rPr lang="fr-FR" sz="1800"/>
              <a:t> ~</a:t>
            </a:r>
            <a:r>
              <a:rPr lang="fr-FR" sz="1800">
                <a:solidFill>
                  <a:srgbClr val="FF6666"/>
                </a:solidFill>
              </a:rPr>
              <a:t>15</a:t>
            </a:r>
            <a:r>
              <a:rPr lang="fr-FR" sz="1800"/>
              <a:t> and ~</a:t>
            </a:r>
            <a:r>
              <a:rPr lang="fr-FR" sz="1800">
                <a:solidFill>
                  <a:srgbClr val="FF8000"/>
                </a:solidFill>
              </a:rPr>
              <a:t>5</a:t>
            </a:r>
            <a:r>
              <a:rPr lang="fr-FR" sz="1800"/>
              <a:t> identified recoils/h</a:t>
            </a:r>
            <a:endParaRPr lang="en-GB">
              <a:latin typeface="Helvetica" pitchFamily="1" charset="0"/>
            </a:endParaRPr>
          </a:p>
          <a:p>
            <a:r>
              <a:rPr lang="en-GB">
                <a:latin typeface="Helvetica" pitchFamily="1" charset="0"/>
              </a:rPr>
              <a:t>rotating target: The wheel was rotating at 500-600 rpm</a:t>
            </a:r>
          </a:p>
          <a:p>
            <a:r>
              <a:rPr lang="en-GB">
                <a:latin typeface="Helvetica" pitchFamily="1" charset="0"/>
              </a:rPr>
              <a:t>DSSD 64x64 mm2 100 mu thick 160 strips on each side.</a:t>
            </a:r>
          </a:p>
          <a:p>
            <a:r>
              <a:rPr lang="en-GB">
                <a:latin typeface="Helvetica" pitchFamily="1" charset="0"/>
              </a:rPr>
              <a:t>PPAC filled with isobutane C4H10 at 3 Torr. (9 MeV loss for a 35 MeV 254No ion).</a:t>
            </a:r>
          </a:p>
          <a:p>
            <a:r>
              <a:rPr lang="en-GB">
                <a:latin typeface="Helvetica" pitchFamily="1" charset="0"/>
              </a:rPr>
              <a:t>A 0.007 mg/cmthick carbon foil was placed about 5 cm after the target for charge reset- ting. It brings the charge states back to an average Q </a:t>
            </a:r>
            <a:r>
              <a:rPr lang="en-GB"/>
              <a:t>≈</a:t>
            </a:r>
            <a:r>
              <a:rPr lang="en-GB">
                <a:latin typeface="Helvetica" pitchFamily="1" charset="0"/>
              </a:rPr>
              <a:t> 19 </a:t>
            </a:r>
            <a:r>
              <a:rPr lang="it-IT"/>
              <a:t>−</a:t>
            </a:r>
            <a:r>
              <a:rPr lang="en-GB">
                <a:latin typeface="Helvetica" pitchFamily="1" charset="0"/>
              </a:rPr>
              <a:t> 20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6E422-7361-41FC-B3B3-6576ABAD3564}" type="slidenum">
              <a:rPr lang="en-GB"/>
              <a:pPr/>
              <a:t>13</a:t>
            </a:fld>
            <a:endParaRPr lang="en-GB"/>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71D7E6-B18C-4974-95F6-AE567F8275BA}" type="slidenum">
              <a:rPr lang="en-GB"/>
              <a:pPr/>
              <a:t>14</a:t>
            </a:fld>
            <a:endParaRPr lang="en-GB"/>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8E369-AF64-46E5-80B5-79009040C14B}" type="slidenum">
              <a:rPr lang="en-GB"/>
              <a:pPr/>
              <a:t>15</a:t>
            </a:fld>
            <a:endParaRPr lang="en-GB"/>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it-IT">
              <a:latin typeface="Helvetica"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49BDF-FDCA-446F-A9F5-6CA0AAAB85A9}" type="slidenum">
              <a:rPr lang="en-GB"/>
              <a:pPr/>
              <a:t>16</a:t>
            </a:fld>
            <a:endParaRPr lang="en-GB"/>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2BA73-32B7-4C72-9258-9AD93361F272}" type="slidenum">
              <a:rPr lang="en-GB"/>
              <a:pPr/>
              <a:t>17</a:t>
            </a:fld>
            <a:endParaRPr lang="en-GB"/>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ct val="0"/>
              </a:spcBef>
            </a:pPr>
            <a:r>
              <a:rPr lang="en-GB"/>
              <a:t>Crancking approx: higher order effects such as changes in the gs or saddle deformations, changes in the shell energy and pairing occur at higher ang. momenta. Evidence for that is that 254No is a good rotor up to I=20 hbar (J changes by 10% from 0 to 20).</a:t>
            </a:r>
          </a:p>
          <a:p>
            <a:pPr>
              <a:spcBef>
                <a:spcPct val="0"/>
              </a:spcBef>
            </a:pPr>
            <a:r>
              <a:rPr lang="en-GB"/>
              <a:t>1.6 MeV = Eshell (220Th) (exp) - macro part =FRLD</a:t>
            </a:r>
          </a:p>
          <a:p>
            <a:pPr>
              <a:spcBef>
                <a:spcPct val="0"/>
              </a:spcBef>
            </a:pPr>
            <a:r>
              <a:rPr lang="en-GB"/>
              <a:t>254No Eshell=3.97 MeV (Moller at. Dat. NUcl. Data Tables 1995)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5B63C-800F-43F3-BF22-AC930FB9B0D9}" type="slidenum">
              <a:rPr lang="en-GB"/>
              <a:pPr/>
              <a:t>18</a:t>
            </a:fld>
            <a:endParaRPr lang="en-GB"/>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33B8BC-8BE7-49DE-A808-47F9002FA542}" type="slidenum">
              <a:rPr lang="en-GB"/>
              <a:pPr/>
              <a:t>19</a:t>
            </a:fld>
            <a:endParaRPr lang="en-GB"/>
          </a:p>
        </p:txBody>
      </p:sp>
      <p:sp>
        <p:nvSpPr>
          <p:cNvPr id="35842" name="Rectangle 2"/>
          <p:cNvSpPr>
            <a:spLocks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DA86AF-B4F4-4277-B35B-4D6CB91E6FD8}" type="slidenum">
              <a:rPr lang="en-GB"/>
              <a:pPr/>
              <a:t>2</a:t>
            </a:fld>
            <a:endParaRPr lang="en-GB"/>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70ECF-28B9-4338-B8C6-13EAE093CB39}" type="slidenum">
              <a:rPr lang="en-GB"/>
              <a:pPr/>
              <a:t>20</a:t>
            </a:fld>
            <a:endParaRPr lang="en-GB"/>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GB"/>
              <a:t>for more symmetric reactions leading to heavy nuclei  quasifission starts to suppress fusion at energies above the Coulomb barrier.</a:t>
            </a:r>
          </a:p>
          <a:p>
            <a:r>
              <a:rPr lang="en-GB"/>
              <a:t>To reproduce excitation functions one has to introduce a fusion probability (dependence on E and fissility)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04309F-1147-41EA-B229-572BC1CE5458}" type="slidenum">
              <a:rPr lang="en-GB"/>
              <a:pPr/>
              <a:t>21</a:t>
            </a:fld>
            <a:endParaRPr lang="en-GB"/>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25AF4-7C54-4ADB-AEAA-4EF345D4A4BD}" type="slidenum">
              <a:rPr lang="en-GB"/>
              <a:pPr/>
              <a:t>22</a:t>
            </a:fld>
            <a:endParaRPr lang="en-GB"/>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772C2-6B54-47C5-8F94-A9855815876F}" type="slidenum">
              <a:rPr lang="en-GB"/>
              <a:pPr/>
              <a:t>23</a:t>
            </a:fld>
            <a:endParaRPr lang="en-GB"/>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295D5-F7A2-483D-B304-A94B5DA6754C}" type="slidenum">
              <a:rPr lang="en-GB"/>
              <a:pPr/>
              <a:t>24</a:t>
            </a:fld>
            <a:endParaRPr lang="en-GB"/>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GB"/>
              <a:t>842 and 943 represent 31(8) ad 86(14)% of the 8-6 transition in the band (only eff. correction).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F778DB-F74F-41AA-BAFE-C2B04FA4D9D9}" type="slidenum">
              <a:rPr lang="en-GB"/>
              <a:pPr/>
              <a:t>25</a:t>
            </a:fld>
            <a:endParaRPr lang="en-GB"/>
          </a:p>
        </p:txBody>
      </p:sp>
      <p:sp>
        <p:nvSpPr>
          <p:cNvPr id="95234" name="Rectangle 2"/>
          <p:cNvSpPr>
            <a:spLocks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GB">
                <a:latin typeface="Helvetica" pitchFamily="1" charset="0"/>
              </a:rPr>
              <a:t>152Dy/191MeV </a:t>
            </a:r>
            <a:r>
              <a:rPr lang="en-GB">
                <a:latin typeface="Arial"/>
              </a:rPr>
              <a:t> </a:t>
            </a:r>
            <a:r>
              <a:rPr lang="en-GB">
                <a:latin typeface="Helvetica" pitchFamily="1" charset="0"/>
              </a:rPr>
              <a:t>N = 3.0370 +- 0.0011</a:t>
            </a:r>
          </a:p>
          <a:p>
            <a:r>
              <a:rPr lang="en-GB">
                <a:latin typeface="Helvetica" pitchFamily="1" charset="0"/>
              </a:rPr>
              <a:t>152Dy/184MeV </a:t>
            </a:r>
            <a:r>
              <a:rPr lang="en-GB">
                <a:latin typeface="Arial"/>
              </a:rPr>
              <a:t> </a:t>
            </a:r>
            <a:r>
              <a:rPr lang="en-GB">
                <a:latin typeface="Helvetica" pitchFamily="1" charset="0"/>
              </a:rPr>
              <a:t>N = 3.0510 +- 0.0024</a:t>
            </a:r>
          </a:p>
          <a:p>
            <a:r>
              <a:rPr lang="en-GB">
                <a:latin typeface="Helvetica" pitchFamily="1" charset="0"/>
              </a:rPr>
              <a:t>152Dy/178MeV </a:t>
            </a:r>
            <a:r>
              <a:rPr lang="en-GB">
                <a:latin typeface="Arial"/>
              </a:rPr>
              <a:t> </a:t>
            </a:r>
            <a:r>
              <a:rPr lang="en-GB">
                <a:latin typeface="Helvetica" pitchFamily="1" charset="0"/>
              </a:rPr>
              <a:t>N = 3.0510 +- 0.0024124</a:t>
            </a:r>
          </a:p>
          <a:p>
            <a:r>
              <a:rPr lang="en-GB">
                <a:latin typeface="Helvetica" pitchFamily="1" charset="0"/>
              </a:rPr>
              <a:t>Xe </a:t>
            </a:r>
            <a:r>
              <a:rPr lang="en-GB">
                <a:latin typeface="Arial"/>
              </a:rPr>
              <a:t>        </a:t>
            </a:r>
            <a:r>
              <a:rPr lang="en-GB">
                <a:latin typeface="Helvetica" pitchFamily="1" charset="0"/>
              </a:rPr>
              <a:t>N = 3.0044 +- 0.0022</a:t>
            </a:r>
          </a:p>
          <a:p>
            <a:r>
              <a:rPr lang="en-GB">
                <a:latin typeface="Helvetica" pitchFamily="1" charset="0"/>
              </a:rPr>
              <a:t>192Hg </a:t>
            </a:r>
            <a:r>
              <a:rPr lang="en-GB">
                <a:latin typeface="Arial"/>
              </a:rPr>
              <a:t>        </a:t>
            </a:r>
            <a:r>
              <a:rPr lang="en-GB">
                <a:latin typeface="Helvetica" pitchFamily="1" charset="0"/>
              </a:rPr>
              <a:t>N = 3.1256 +- 0.0011 </a:t>
            </a:r>
            <a:r>
              <a:rPr lang="en-GB">
                <a:latin typeface="Arial"/>
              </a:rPr>
              <a:t>      </a:t>
            </a:r>
            <a:endParaRPr lang="en-GB">
              <a:latin typeface="Helvetica" pitchFamily="1" charset="0"/>
            </a:endParaRPr>
          </a:p>
          <a:p>
            <a:r>
              <a:rPr lang="en-GB">
                <a:latin typeface="Helvetica" pitchFamily="1" charset="0"/>
              </a:rPr>
              <a:t>194 Hg </a:t>
            </a:r>
            <a:r>
              <a:rPr lang="en-GB">
                <a:latin typeface="Arial"/>
              </a:rPr>
              <a:t>       </a:t>
            </a:r>
            <a:r>
              <a:rPr lang="en-GB">
                <a:latin typeface="Helvetica" pitchFamily="1" charset="0"/>
              </a:rPr>
              <a:t>N = 2.9691 +- 0.0015</a:t>
            </a:r>
          </a:p>
          <a:p>
            <a:endParaRPr lang="en-GB">
              <a:latin typeface="Helvetica" pitchFamily="1" charset="0"/>
            </a:endParaRPr>
          </a:p>
          <a:p>
            <a:r>
              <a:rPr lang="en-GB">
                <a:latin typeface="Helvetica" pitchFamily="1" charset="0"/>
              </a:rPr>
              <a:t>174Hf 4.26 -&gt; but </a:t>
            </a:r>
            <a:r>
              <a:rPr lang="en-GB">
                <a:latin typeface="Arial"/>
              </a:rPr>
              <a:t>“</a:t>
            </a:r>
            <a:r>
              <a:rPr lang="en-GB">
                <a:latin typeface="Helvetica" pitchFamily="1" charset="0"/>
              </a:rPr>
              <a:t>n=3</a:t>
            </a:r>
            <a:r>
              <a:rPr lang="en-GB">
                <a:latin typeface="Arial"/>
              </a:rPr>
              <a:t>”</a:t>
            </a:r>
            <a:r>
              <a:rPr lang="en-GB">
                <a:latin typeface="Helvetica" pitchFamily="1" charset="0"/>
              </a:rPr>
              <a:t>  fit  to spectrum yields nstat=3 (upper bound 4.3 which probably includes non statisticals as in 254No)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0295F6-C2D2-4B38-945A-855D79250236}" type="slidenum">
              <a:rPr lang="en-GB"/>
              <a:pPr/>
              <a:t>26</a:t>
            </a:fld>
            <a:endParaRPr lang="en-GB"/>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13DFDD-AEC9-4FDB-A694-29F00545B791}" type="slidenum">
              <a:rPr lang="en-GB"/>
              <a:pPr/>
              <a:t>27</a:t>
            </a:fld>
            <a:endParaRPr lang="en-GB"/>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GB"/>
              <a:t>in lighter nuclei the saddle is controlled by the liquid drop and occurs at large def. </a:t>
            </a:r>
          </a:p>
          <a:p>
            <a:r>
              <a:rPr lang="en-GB"/>
              <a:t>In transfermium the saddle occurs at only sllightly grater def. than the gs (due to the anti-shell immediately following the deformed minimum).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8157C-F388-401C-8856-BFF579B2363D}" type="slidenum">
              <a:rPr lang="en-GB"/>
              <a:pPr/>
              <a:t>28</a:t>
            </a:fld>
            <a:endParaRPr lang="en-GB"/>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6B2A7-7470-4BC4-B7EF-F67165335FF6}" type="slidenum">
              <a:rPr lang="en-GB"/>
              <a:pPr/>
              <a:t>29</a:t>
            </a:fld>
            <a:endParaRPr lang="en-GB"/>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F6D4A-47AD-414B-83EA-95D720C3B27B}" type="slidenum">
              <a:rPr lang="en-GB"/>
              <a:pPr/>
              <a:t>3</a:t>
            </a:fld>
            <a:endParaRPr lang="en-GB"/>
          </a:p>
        </p:txBody>
      </p:sp>
      <p:sp>
        <p:nvSpPr>
          <p:cNvPr id="21506" name="Rectangle 2"/>
          <p:cNvSpPr>
            <a:spLocks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5C69E-F99C-4D4D-B78A-7647CE7D87A1}" type="slidenum">
              <a:rPr lang="en-GB"/>
              <a:pPr/>
              <a:t>30</a:t>
            </a:fld>
            <a:endParaRPr lang="en-GB"/>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FD1E6-726B-4E34-A3D4-4C715DA6BEE8}" type="slidenum">
              <a:rPr lang="en-GB"/>
              <a:pPr/>
              <a:t>4</a:t>
            </a:fld>
            <a:endParaRPr lang="en-GB"/>
          </a:p>
        </p:txBody>
      </p:sp>
      <p:sp>
        <p:nvSpPr>
          <p:cNvPr id="22530" name="Rectangle 2"/>
          <p:cNvSpPr>
            <a:spLocks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60C3C-CB65-44E1-89C7-25B0BB74A589}" type="slidenum">
              <a:rPr lang="en-GB"/>
              <a:pPr/>
              <a:t>5</a:t>
            </a:fld>
            <a:endParaRPr lang="en-GB"/>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E792AF-030F-433B-998C-4D74D2109825}" type="slidenum">
              <a:rPr lang="en-GB"/>
              <a:pPr/>
              <a:t>6</a:t>
            </a:fld>
            <a:endParaRPr lang="en-GB"/>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it-IT"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5B560-8010-4C6A-B483-339DFA4B4E82}" type="slidenum">
              <a:rPr lang="en-GB"/>
              <a:pPr/>
              <a:t>7</a:t>
            </a:fld>
            <a:endParaRPr lang="en-GB"/>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4A0C4-6CEC-479B-BC7F-BA4A26D083AD}" type="slidenum">
              <a:rPr lang="en-GB"/>
              <a:pPr/>
              <a:t>8</a:t>
            </a:fld>
            <a:endParaRPr lang="en-GB"/>
          </a:p>
        </p:txBody>
      </p:sp>
      <p:sp>
        <p:nvSpPr>
          <p:cNvPr id="1064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B53D49-BBE4-4502-A616-5A1EB727F461}" type="slidenum">
              <a:rPr lang="en-GB"/>
              <a:pPr/>
              <a:t>9</a:t>
            </a:fld>
            <a:endParaRPr lang="en-GB"/>
          </a:p>
        </p:txBody>
      </p:sp>
      <p:sp>
        <p:nvSpPr>
          <p:cNvPr id="25602" name="Rectangle 2"/>
          <p:cNvSpPr>
            <a:spLocks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2286000"/>
            <a:ext cx="7772400" cy="1143000"/>
          </a:xfrm>
        </p:spPr>
        <p:txBody>
          <a:bodyPr/>
          <a:lstStyle>
            <a:lvl1pPr>
              <a:defRPr/>
            </a:lvl1pPr>
          </a:lstStyle>
          <a:p>
            <a:pPr lvl="0"/>
            <a:r>
              <a:rPr lang="de-DE" noProof="0" smtClean="0"/>
              <a:t>Cliquez et modifiez le titre</a:t>
            </a:r>
          </a:p>
        </p:txBody>
      </p:sp>
      <p:sp>
        <p:nvSpPr>
          <p:cNvPr id="706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de-DE" noProof="0" smtClean="0"/>
              <a:t>Cliquez pour modifier le style des sous-titres du masque</a:t>
            </a:r>
          </a:p>
        </p:txBody>
      </p:sp>
      <p:sp>
        <p:nvSpPr>
          <p:cNvPr id="70660" name="Rectangle 4"/>
          <p:cNvSpPr>
            <a:spLocks noGrp="1" noChangeArrowheads="1"/>
          </p:cNvSpPr>
          <p:nvPr>
            <p:ph type="dt" sz="half" idx="2"/>
          </p:nvPr>
        </p:nvSpPr>
        <p:spPr/>
        <p:txBody>
          <a:bodyPr/>
          <a:lstStyle>
            <a:lvl1pPr>
              <a:defRPr/>
            </a:lvl1pPr>
          </a:lstStyle>
          <a:p>
            <a:endParaRPr lang="de-DE"/>
          </a:p>
        </p:txBody>
      </p:sp>
      <p:sp>
        <p:nvSpPr>
          <p:cNvPr id="70661" name="Rectangle 5"/>
          <p:cNvSpPr>
            <a:spLocks noGrp="1" noChangeArrowheads="1"/>
          </p:cNvSpPr>
          <p:nvPr>
            <p:ph type="ftr" sz="quarter" idx="3"/>
          </p:nvPr>
        </p:nvSpPr>
        <p:spPr/>
        <p:txBody>
          <a:bodyPr/>
          <a:lstStyle>
            <a:lvl1pPr>
              <a:defRPr/>
            </a:lvl1pPr>
          </a:lstStyle>
          <a:p>
            <a:endParaRPr lang="de-DE"/>
          </a:p>
        </p:txBody>
      </p:sp>
      <p:sp>
        <p:nvSpPr>
          <p:cNvPr id="70662" name="Rectangle 6"/>
          <p:cNvSpPr>
            <a:spLocks noGrp="1" noChangeArrowheads="1"/>
          </p:cNvSpPr>
          <p:nvPr>
            <p:ph type="sldNum" sz="quarter" idx="4"/>
          </p:nvPr>
        </p:nvSpPr>
        <p:spPr/>
        <p:txBody>
          <a:bodyPr/>
          <a:lstStyle>
            <a:lvl1pPr>
              <a:defRPr/>
            </a:lvl1pPr>
          </a:lstStyle>
          <a:p>
            <a:fld id="{880ECD28-7404-452F-BB18-B1914253749A}" type="slidenum">
              <a:rPr lang="de-DE"/>
              <a:pPr/>
              <a:t>‹N›</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endParaRPr lang="fr-FR"/>
          </a:p>
        </p:txBody>
      </p:sp>
      <p:sp>
        <p:nvSpPr>
          <p:cNvPr id="6" name="Segnaposto numero diapositiva 5"/>
          <p:cNvSpPr>
            <a:spLocks noGrp="1"/>
          </p:cNvSpPr>
          <p:nvPr>
            <p:ph type="sldNum" sz="quarter" idx="12"/>
          </p:nvPr>
        </p:nvSpPr>
        <p:spPr/>
        <p:txBody>
          <a:bodyPr/>
          <a:lstStyle>
            <a:lvl1pPr>
              <a:defRPr/>
            </a:lvl1pPr>
          </a:lstStyle>
          <a:p>
            <a:fld id="{C2A0D68E-6BE3-4430-8BE6-F2E4777CCD52}" type="slidenum">
              <a:rPr lang="fr-FR"/>
              <a:pPr/>
              <a:t>‹N›</a:t>
            </a:fld>
            <a:endParaRPr lang="fr-FR"/>
          </a:p>
        </p:txBody>
      </p:sp>
    </p:spTree>
    <p:extLst>
      <p:ext uri="{BB962C8B-B14F-4D97-AF65-F5344CB8AC3E}">
        <p14:creationId xmlns:p14="http://schemas.microsoft.com/office/powerpoint/2010/main" val="3248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endParaRPr lang="fr-FR"/>
          </a:p>
        </p:txBody>
      </p:sp>
      <p:sp>
        <p:nvSpPr>
          <p:cNvPr id="6" name="Segnaposto numero diapositiva 5"/>
          <p:cNvSpPr>
            <a:spLocks noGrp="1"/>
          </p:cNvSpPr>
          <p:nvPr>
            <p:ph type="sldNum" sz="quarter" idx="12"/>
          </p:nvPr>
        </p:nvSpPr>
        <p:spPr/>
        <p:txBody>
          <a:bodyPr/>
          <a:lstStyle>
            <a:lvl1pPr>
              <a:defRPr/>
            </a:lvl1pPr>
          </a:lstStyle>
          <a:p>
            <a:fld id="{AF442866-3F19-4C62-8401-449724BF6DBB}" type="slidenum">
              <a:rPr lang="fr-FR"/>
              <a:pPr/>
              <a:t>‹N›</a:t>
            </a:fld>
            <a:endParaRPr lang="fr-FR"/>
          </a:p>
        </p:txBody>
      </p:sp>
    </p:spTree>
    <p:extLst>
      <p:ext uri="{BB962C8B-B14F-4D97-AF65-F5344CB8AC3E}">
        <p14:creationId xmlns:p14="http://schemas.microsoft.com/office/powerpoint/2010/main" val="231891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endParaRPr lang="fr-FR"/>
          </a:p>
        </p:txBody>
      </p:sp>
      <p:sp>
        <p:nvSpPr>
          <p:cNvPr id="6" name="Segnaposto numero diapositiva 5"/>
          <p:cNvSpPr>
            <a:spLocks noGrp="1"/>
          </p:cNvSpPr>
          <p:nvPr>
            <p:ph type="sldNum" sz="quarter" idx="12"/>
          </p:nvPr>
        </p:nvSpPr>
        <p:spPr/>
        <p:txBody>
          <a:bodyPr/>
          <a:lstStyle>
            <a:lvl1pPr>
              <a:defRPr/>
            </a:lvl1pPr>
          </a:lstStyle>
          <a:p>
            <a:fld id="{89803D35-C0BF-40C9-B077-04E2670865B4}" type="slidenum">
              <a:rPr lang="fr-FR"/>
              <a:pPr/>
              <a:t>‹N›</a:t>
            </a:fld>
            <a:endParaRPr lang="fr-FR"/>
          </a:p>
        </p:txBody>
      </p:sp>
    </p:spTree>
    <p:extLst>
      <p:ext uri="{BB962C8B-B14F-4D97-AF65-F5344CB8AC3E}">
        <p14:creationId xmlns:p14="http://schemas.microsoft.com/office/powerpoint/2010/main" val="225735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fr-FR"/>
          </a:p>
        </p:txBody>
      </p:sp>
      <p:sp>
        <p:nvSpPr>
          <p:cNvPr id="5" name="Segnaposto piè di pagina 4"/>
          <p:cNvSpPr>
            <a:spLocks noGrp="1"/>
          </p:cNvSpPr>
          <p:nvPr>
            <p:ph type="ftr" sz="quarter" idx="11"/>
          </p:nvPr>
        </p:nvSpPr>
        <p:spPr/>
        <p:txBody>
          <a:bodyPr/>
          <a:lstStyle>
            <a:lvl1pPr>
              <a:defRPr/>
            </a:lvl1pPr>
          </a:lstStyle>
          <a:p>
            <a:endParaRPr lang="fr-FR"/>
          </a:p>
        </p:txBody>
      </p:sp>
      <p:sp>
        <p:nvSpPr>
          <p:cNvPr id="6" name="Segnaposto numero diapositiva 5"/>
          <p:cNvSpPr>
            <a:spLocks noGrp="1"/>
          </p:cNvSpPr>
          <p:nvPr>
            <p:ph type="sldNum" sz="quarter" idx="12"/>
          </p:nvPr>
        </p:nvSpPr>
        <p:spPr/>
        <p:txBody>
          <a:bodyPr/>
          <a:lstStyle>
            <a:lvl1pPr>
              <a:defRPr/>
            </a:lvl1pPr>
          </a:lstStyle>
          <a:p>
            <a:fld id="{51CB5461-C494-4D82-8E70-4F972AF739A3}" type="slidenum">
              <a:rPr lang="fr-FR"/>
              <a:pPr/>
              <a:t>‹N›</a:t>
            </a:fld>
            <a:endParaRPr lang="fr-FR"/>
          </a:p>
        </p:txBody>
      </p:sp>
    </p:spTree>
    <p:extLst>
      <p:ext uri="{BB962C8B-B14F-4D97-AF65-F5344CB8AC3E}">
        <p14:creationId xmlns:p14="http://schemas.microsoft.com/office/powerpoint/2010/main" val="3935394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endParaRPr lang="fr-FR"/>
          </a:p>
        </p:txBody>
      </p:sp>
      <p:sp>
        <p:nvSpPr>
          <p:cNvPr id="7" name="Segnaposto numero diapositiva 6"/>
          <p:cNvSpPr>
            <a:spLocks noGrp="1"/>
          </p:cNvSpPr>
          <p:nvPr>
            <p:ph type="sldNum" sz="quarter" idx="12"/>
          </p:nvPr>
        </p:nvSpPr>
        <p:spPr/>
        <p:txBody>
          <a:bodyPr/>
          <a:lstStyle>
            <a:lvl1pPr>
              <a:defRPr/>
            </a:lvl1pPr>
          </a:lstStyle>
          <a:p>
            <a:fld id="{BA975AB5-10D1-4785-B7A4-52D536522517}" type="slidenum">
              <a:rPr lang="fr-FR"/>
              <a:pPr/>
              <a:t>‹N›</a:t>
            </a:fld>
            <a:endParaRPr lang="fr-FR"/>
          </a:p>
        </p:txBody>
      </p:sp>
    </p:spTree>
    <p:extLst>
      <p:ext uri="{BB962C8B-B14F-4D97-AF65-F5344CB8AC3E}">
        <p14:creationId xmlns:p14="http://schemas.microsoft.com/office/powerpoint/2010/main" val="265468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fr-FR"/>
          </a:p>
        </p:txBody>
      </p:sp>
      <p:sp>
        <p:nvSpPr>
          <p:cNvPr id="8" name="Segnaposto piè di pagina 7"/>
          <p:cNvSpPr>
            <a:spLocks noGrp="1"/>
          </p:cNvSpPr>
          <p:nvPr>
            <p:ph type="ftr" sz="quarter" idx="11"/>
          </p:nvPr>
        </p:nvSpPr>
        <p:spPr/>
        <p:txBody>
          <a:bodyPr/>
          <a:lstStyle>
            <a:lvl1pPr>
              <a:defRPr/>
            </a:lvl1pPr>
          </a:lstStyle>
          <a:p>
            <a:endParaRPr lang="fr-FR"/>
          </a:p>
        </p:txBody>
      </p:sp>
      <p:sp>
        <p:nvSpPr>
          <p:cNvPr id="9" name="Segnaposto numero diapositiva 8"/>
          <p:cNvSpPr>
            <a:spLocks noGrp="1"/>
          </p:cNvSpPr>
          <p:nvPr>
            <p:ph type="sldNum" sz="quarter" idx="12"/>
          </p:nvPr>
        </p:nvSpPr>
        <p:spPr/>
        <p:txBody>
          <a:bodyPr/>
          <a:lstStyle>
            <a:lvl1pPr>
              <a:defRPr/>
            </a:lvl1pPr>
          </a:lstStyle>
          <a:p>
            <a:fld id="{B7882ED1-5C67-48E2-9BE3-E666CF1BEB67}" type="slidenum">
              <a:rPr lang="fr-FR"/>
              <a:pPr/>
              <a:t>‹N›</a:t>
            </a:fld>
            <a:endParaRPr lang="fr-FR"/>
          </a:p>
        </p:txBody>
      </p:sp>
    </p:spTree>
    <p:extLst>
      <p:ext uri="{BB962C8B-B14F-4D97-AF65-F5344CB8AC3E}">
        <p14:creationId xmlns:p14="http://schemas.microsoft.com/office/powerpoint/2010/main" val="312015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fr-FR"/>
          </a:p>
        </p:txBody>
      </p:sp>
      <p:sp>
        <p:nvSpPr>
          <p:cNvPr id="4" name="Segnaposto piè di pagina 3"/>
          <p:cNvSpPr>
            <a:spLocks noGrp="1"/>
          </p:cNvSpPr>
          <p:nvPr>
            <p:ph type="ftr" sz="quarter" idx="11"/>
          </p:nvPr>
        </p:nvSpPr>
        <p:spPr/>
        <p:txBody>
          <a:bodyPr/>
          <a:lstStyle>
            <a:lvl1pPr>
              <a:defRPr/>
            </a:lvl1pPr>
          </a:lstStyle>
          <a:p>
            <a:endParaRPr lang="fr-FR"/>
          </a:p>
        </p:txBody>
      </p:sp>
      <p:sp>
        <p:nvSpPr>
          <p:cNvPr id="5" name="Segnaposto numero diapositiva 4"/>
          <p:cNvSpPr>
            <a:spLocks noGrp="1"/>
          </p:cNvSpPr>
          <p:nvPr>
            <p:ph type="sldNum" sz="quarter" idx="12"/>
          </p:nvPr>
        </p:nvSpPr>
        <p:spPr/>
        <p:txBody>
          <a:bodyPr/>
          <a:lstStyle>
            <a:lvl1pPr>
              <a:defRPr/>
            </a:lvl1pPr>
          </a:lstStyle>
          <a:p>
            <a:fld id="{6595F291-1CDA-445D-A073-C30AE5C55C42}" type="slidenum">
              <a:rPr lang="fr-FR"/>
              <a:pPr/>
              <a:t>‹N›</a:t>
            </a:fld>
            <a:endParaRPr lang="fr-FR"/>
          </a:p>
        </p:txBody>
      </p:sp>
    </p:spTree>
    <p:extLst>
      <p:ext uri="{BB962C8B-B14F-4D97-AF65-F5344CB8AC3E}">
        <p14:creationId xmlns:p14="http://schemas.microsoft.com/office/powerpoint/2010/main" val="393947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fr-FR"/>
          </a:p>
        </p:txBody>
      </p:sp>
      <p:sp>
        <p:nvSpPr>
          <p:cNvPr id="3" name="Segnaposto piè di pagina 2"/>
          <p:cNvSpPr>
            <a:spLocks noGrp="1"/>
          </p:cNvSpPr>
          <p:nvPr>
            <p:ph type="ftr" sz="quarter" idx="11"/>
          </p:nvPr>
        </p:nvSpPr>
        <p:spPr/>
        <p:txBody>
          <a:bodyPr/>
          <a:lstStyle>
            <a:lvl1pPr>
              <a:defRPr/>
            </a:lvl1pPr>
          </a:lstStyle>
          <a:p>
            <a:endParaRPr lang="fr-FR"/>
          </a:p>
        </p:txBody>
      </p:sp>
      <p:sp>
        <p:nvSpPr>
          <p:cNvPr id="4" name="Segnaposto numero diapositiva 3"/>
          <p:cNvSpPr>
            <a:spLocks noGrp="1"/>
          </p:cNvSpPr>
          <p:nvPr>
            <p:ph type="sldNum" sz="quarter" idx="12"/>
          </p:nvPr>
        </p:nvSpPr>
        <p:spPr/>
        <p:txBody>
          <a:bodyPr/>
          <a:lstStyle>
            <a:lvl1pPr>
              <a:defRPr/>
            </a:lvl1pPr>
          </a:lstStyle>
          <a:p>
            <a:fld id="{50D134C9-B408-4781-A2C6-9D9AAC1E59A7}" type="slidenum">
              <a:rPr lang="fr-FR"/>
              <a:pPr/>
              <a:t>‹N›</a:t>
            </a:fld>
            <a:endParaRPr lang="fr-FR"/>
          </a:p>
        </p:txBody>
      </p:sp>
    </p:spTree>
    <p:extLst>
      <p:ext uri="{BB962C8B-B14F-4D97-AF65-F5344CB8AC3E}">
        <p14:creationId xmlns:p14="http://schemas.microsoft.com/office/powerpoint/2010/main" val="296547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endParaRPr lang="fr-FR"/>
          </a:p>
        </p:txBody>
      </p:sp>
      <p:sp>
        <p:nvSpPr>
          <p:cNvPr id="7" name="Segnaposto numero diapositiva 6"/>
          <p:cNvSpPr>
            <a:spLocks noGrp="1"/>
          </p:cNvSpPr>
          <p:nvPr>
            <p:ph type="sldNum" sz="quarter" idx="12"/>
          </p:nvPr>
        </p:nvSpPr>
        <p:spPr/>
        <p:txBody>
          <a:bodyPr/>
          <a:lstStyle>
            <a:lvl1pPr>
              <a:defRPr/>
            </a:lvl1pPr>
          </a:lstStyle>
          <a:p>
            <a:fld id="{A9041FCB-F795-40FE-9355-6AC1146F2F69}" type="slidenum">
              <a:rPr lang="fr-FR"/>
              <a:pPr/>
              <a:t>‹N›</a:t>
            </a:fld>
            <a:endParaRPr lang="fr-FR"/>
          </a:p>
        </p:txBody>
      </p:sp>
    </p:spTree>
    <p:extLst>
      <p:ext uri="{BB962C8B-B14F-4D97-AF65-F5344CB8AC3E}">
        <p14:creationId xmlns:p14="http://schemas.microsoft.com/office/powerpoint/2010/main" val="2477681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fr-FR"/>
          </a:p>
        </p:txBody>
      </p:sp>
      <p:sp>
        <p:nvSpPr>
          <p:cNvPr id="6" name="Segnaposto piè di pagina 5"/>
          <p:cNvSpPr>
            <a:spLocks noGrp="1"/>
          </p:cNvSpPr>
          <p:nvPr>
            <p:ph type="ftr" sz="quarter" idx="11"/>
          </p:nvPr>
        </p:nvSpPr>
        <p:spPr/>
        <p:txBody>
          <a:bodyPr/>
          <a:lstStyle>
            <a:lvl1pPr>
              <a:defRPr/>
            </a:lvl1pPr>
          </a:lstStyle>
          <a:p>
            <a:endParaRPr lang="fr-FR"/>
          </a:p>
        </p:txBody>
      </p:sp>
      <p:sp>
        <p:nvSpPr>
          <p:cNvPr id="7" name="Segnaposto numero diapositiva 6"/>
          <p:cNvSpPr>
            <a:spLocks noGrp="1"/>
          </p:cNvSpPr>
          <p:nvPr>
            <p:ph type="sldNum" sz="quarter" idx="12"/>
          </p:nvPr>
        </p:nvSpPr>
        <p:spPr/>
        <p:txBody>
          <a:bodyPr/>
          <a:lstStyle>
            <a:lvl1pPr>
              <a:defRPr/>
            </a:lvl1pPr>
          </a:lstStyle>
          <a:p>
            <a:fld id="{CA58F799-5033-4AAA-9E45-E89DF344D6F1}" type="slidenum">
              <a:rPr lang="fr-FR"/>
              <a:pPr/>
              <a:t>‹N›</a:t>
            </a:fld>
            <a:endParaRPr lang="fr-FR"/>
          </a:p>
        </p:txBody>
      </p:sp>
    </p:spTree>
    <p:extLst>
      <p:ext uri="{BB962C8B-B14F-4D97-AF65-F5344CB8AC3E}">
        <p14:creationId xmlns:p14="http://schemas.microsoft.com/office/powerpoint/2010/main" val="1108785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696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endParaRPr lang="fr-FR"/>
          </a:p>
        </p:txBody>
      </p:sp>
      <p:sp>
        <p:nvSpPr>
          <p:cNvPr id="696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endParaRPr lang="fr-FR"/>
          </a:p>
        </p:txBody>
      </p:sp>
      <p:sp>
        <p:nvSpPr>
          <p:cNvPr id="696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defRPr>
            </a:lvl1pPr>
          </a:lstStyle>
          <a:p>
            <a:fld id="{4921CAE7-75AB-4154-90DA-B798445345DC}"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Osaka" pitchFamily="1" charset="-128"/>
        </a:defRPr>
      </a:lvl2pPr>
      <a:lvl3pPr algn="ctr" rtl="0" fontAlgn="base">
        <a:spcBef>
          <a:spcPct val="0"/>
        </a:spcBef>
        <a:spcAft>
          <a:spcPct val="0"/>
        </a:spcAft>
        <a:defRPr sz="4400">
          <a:solidFill>
            <a:schemeClr val="tx2"/>
          </a:solidFill>
          <a:latin typeface="Arial" charset="0"/>
          <a:ea typeface="Osaka" pitchFamily="1" charset="-128"/>
        </a:defRPr>
      </a:lvl3pPr>
      <a:lvl4pPr algn="ctr" rtl="0" fontAlgn="base">
        <a:spcBef>
          <a:spcPct val="0"/>
        </a:spcBef>
        <a:spcAft>
          <a:spcPct val="0"/>
        </a:spcAft>
        <a:defRPr sz="4400">
          <a:solidFill>
            <a:schemeClr val="tx2"/>
          </a:solidFill>
          <a:latin typeface="Arial" charset="0"/>
          <a:ea typeface="Osaka" pitchFamily="1" charset="-128"/>
        </a:defRPr>
      </a:lvl4pPr>
      <a:lvl5pPr algn="ctr" rtl="0" fontAlgn="base">
        <a:spcBef>
          <a:spcPct val="0"/>
        </a:spcBef>
        <a:spcAft>
          <a:spcPct val="0"/>
        </a:spcAft>
        <a:defRPr sz="4400">
          <a:solidFill>
            <a:schemeClr val="tx2"/>
          </a:solidFill>
          <a:latin typeface="Arial" charset="0"/>
          <a:ea typeface="Osaka" pitchFamily="1" charset="-128"/>
        </a:defRPr>
      </a:lvl5pPr>
      <a:lvl6pPr marL="457200" algn="ctr" rtl="0" fontAlgn="base">
        <a:spcBef>
          <a:spcPct val="0"/>
        </a:spcBef>
        <a:spcAft>
          <a:spcPct val="0"/>
        </a:spcAft>
        <a:defRPr sz="4400">
          <a:solidFill>
            <a:schemeClr val="tx2"/>
          </a:solidFill>
          <a:latin typeface="Arial" charset="0"/>
          <a:ea typeface="Osaka" pitchFamily="1" charset="-128"/>
        </a:defRPr>
      </a:lvl6pPr>
      <a:lvl7pPr marL="914400" algn="ctr" rtl="0" fontAlgn="base">
        <a:spcBef>
          <a:spcPct val="0"/>
        </a:spcBef>
        <a:spcAft>
          <a:spcPct val="0"/>
        </a:spcAft>
        <a:defRPr sz="4400">
          <a:solidFill>
            <a:schemeClr val="tx2"/>
          </a:solidFill>
          <a:latin typeface="Arial" charset="0"/>
          <a:ea typeface="Osaka" pitchFamily="1" charset="-128"/>
        </a:defRPr>
      </a:lvl7pPr>
      <a:lvl8pPr marL="1371600" algn="ctr" rtl="0" fontAlgn="base">
        <a:spcBef>
          <a:spcPct val="0"/>
        </a:spcBef>
        <a:spcAft>
          <a:spcPct val="0"/>
        </a:spcAft>
        <a:defRPr sz="4400">
          <a:solidFill>
            <a:schemeClr val="tx2"/>
          </a:solidFill>
          <a:latin typeface="Arial" charset="0"/>
          <a:ea typeface="Osaka" pitchFamily="1" charset="-128"/>
        </a:defRPr>
      </a:lvl8pPr>
      <a:lvl9pPr marL="1828800" algn="ctr" rtl="0" fontAlgn="base">
        <a:spcBef>
          <a:spcPct val="0"/>
        </a:spcBef>
        <a:spcAft>
          <a:spcPct val="0"/>
        </a:spcAft>
        <a:defRPr sz="4400">
          <a:solidFill>
            <a:schemeClr val="tx2"/>
          </a:solidFill>
          <a:latin typeface="Arial" charset="0"/>
          <a:ea typeface="Osaka" pitchFamily="1"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3.bin"/><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3.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jpe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28600"/>
            <a:ext cx="9144000" cy="674688"/>
          </a:xfrm>
        </p:spPr>
        <p:txBody>
          <a:bodyPr/>
          <a:lstStyle/>
          <a:p>
            <a:r>
              <a:rPr lang="en-GB" sz="3200"/>
              <a:t>Exploring the Stability of Heavy Elements: </a:t>
            </a:r>
            <a:br>
              <a:rPr lang="en-GB" sz="3200"/>
            </a:br>
            <a:r>
              <a:rPr lang="en-GB" sz="3200"/>
              <a:t>First Measurement of the Fission Barrier of </a:t>
            </a:r>
            <a:r>
              <a:rPr lang="en-GB" sz="3200" baseline="30000"/>
              <a:t>254</a:t>
            </a:r>
            <a:r>
              <a:rPr lang="en-GB" sz="3200"/>
              <a:t>No</a:t>
            </a:r>
          </a:p>
        </p:txBody>
      </p:sp>
      <p:pic>
        <p:nvPicPr>
          <p:cNvPr id="2055" name="Picture 7" descr="Term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95438"/>
            <a:ext cx="7543800" cy="4424362"/>
          </a:xfrm>
          <a:prstGeom prst="rect">
            <a:avLst/>
          </a:prstGeom>
          <a:noFill/>
          <a:extLst>
            <a:ext uri="{909E8E84-426E-40DD-AFC4-6F175D3DCCD1}">
              <a14:hiddenFill xmlns:a14="http://schemas.microsoft.com/office/drawing/2010/main">
                <a:solidFill>
                  <a:srgbClr val="FFFFFF"/>
                </a:solidFill>
              </a14:hiddenFill>
            </a:ext>
          </a:extLst>
        </p:spPr>
      </p:pic>
      <p:sp>
        <p:nvSpPr>
          <p:cNvPr id="2051" name="Rectangle 3"/>
          <p:cNvSpPr>
            <a:spLocks noGrp="1" noChangeArrowheads="1"/>
          </p:cNvSpPr>
          <p:nvPr>
            <p:ph type="subTitle" idx="1"/>
          </p:nvPr>
        </p:nvSpPr>
        <p:spPr>
          <a:xfrm>
            <a:off x="1600200" y="5943600"/>
            <a:ext cx="6400800" cy="838200"/>
          </a:xfrm>
        </p:spPr>
        <p:txBody>
          <a:bodyPr/>
          <a:lstStyle/>
          <a:p>
            <a:r>
              <a:rPr lang="en-GB" sz="2400"/>
              <a:t>A. Lopez-Martens</a:t>
            </a:r>
          </a:p>
          <a:p>
            <a:r>
              <a:rPr lang="en-GB" sz="1600"/>
              <a:t>CSNSM, IN2P3-CNRS &amp; Universit</a:t>
            </a:r>
            <a:r>
              <a:rPr lang="en-GB" altLang="ja-JP" sz="1600"/>
              <a:t>é Paris Sud</a:t>
            </a:r>
            <a:endParaRPr lang="en-GB" sz="1600"/>
          </a:p>
        </p:txBody>
      </p:sp>
      <p:pic>
        <p:nvPicPr>
          <p:cNvPr id="2056" name="Picture 8" descr="cnrs-in2p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172200"/>
            <a:ext cx="89535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logo_csn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6096000"/>
            <a:ext cx="1344613" cy="57308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o_ups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783263"/>
            <a:ext cx="1219200" cy="1074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76200"/>
            <a:ext cx="9144000" cy="1143000"/>
          </a:xfrm>
        </p:spPr>
        <p:txBody>
          <a:bodyPr/>
          <a:lstStyle/>
          <a:p>
            <a:r>
              <a:rPr lang="en-GB" sz="3200"/>
              <a:t>Entry-Distribution Method</a:t>
            </a:r>
            <a:br>
              <a:rPr lang="en-GB" sz="3200"/>
            </a:br>
            <a:r>
              <a:rPr lang="en-GB" sz="1600" i="1">
                <a:solidFill>
                  <a:schemeClr val="tx1"/>
                </a:solidFill>
                <a:latin typeface="Garamond" pitchFamily="1" charset="0"/>
                <a:ea typeface="ＭＳ Ｐゴシック" pitchFamily="1" charset="-128"/>
              </a:rPr>
              <a:t>P. Reiter et al., Phys. Rev. Lett. 84 (2000) 3542</a:t>
            </a:r>
            <a:br>
              <a:rPr lang="en-GB" sz="1600" i="1">
                <a:solidFill>
                  <a:schemeClr val="tx1"/>
                </a:solidFill>
                <a:latin typeface="Garamond" pitchFamily="1" charset="0"/>
                <a:ea typeface="ＭＳ Ｐゴシック" pitchFamily="1" charset="-128"/>
              </a:rPr>
            </a:br>
            <a:endParaRPr lang="en-GB" sz="1600" i="1">
              <a:solidFill>
                <a:schemeClr val="tx1"/>
              </a:solidFill>
              <a:latin typeface="Garamond" pitchFamily="1" charset="0"/>
              <a:ea typeface="ＭＳ Ｐゴシック" pitchFamily="1" charset="-128"/>
            </a:endParaRPr>
          </a:p>
        </p:txBody>
      </p:sp>
      <p:pic>
        <p:nvPicPr>
          <p:cNvPr id="1229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464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60" name="Group 72"/>
          <p:cNvGrpSpPr>
            <a:grpSpLocks/>
          </p:cNvGrpSpPr>
          <p:nvPr/>
        </p:nvGrpSpPr>
        <p:grpSpPr bwMode="auto">
          <a:xfrm>
            <a:off x="3124200" y="5270500"/>
            <a:ext cx="1676400" cy="444500"/>
            <a:chOff x="1728" y="3504"/>
            <a:chExt cx="1008" cy="276"/>
          </a:xfrm>
        </p:grpSpPr>
        <p:sp>
          <p:nvSpPr>
            <p:cNvPr id="12318" name="Oval 30"/>
            <p:cNvSpPr>
              <a:spLocks noChangeArrowheads="1"/>
            </p:cNvSpPr>
            <p:nvPr/>
          </p:nvSpPr>
          <p:spPr bwMode="auto">
            <a:xfrm rot="-981283">
              <a:off x="1728" y="3504"/>
              <a:ext cx="1008" cy="276"/>
            </a:xfrm>
            <a:prstGeom prst="ellipse">
              <a:avLst/>
            </a:prstGeom>
            <a:noFill/>
            <a:ln w="38100">
              <a:solidFill>
                <a:srgbClr val="8000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2319" name="Oval 31"/>
            <p:cNvSpPr>
              <a:spLocks noChangeArrowheads="1"/>
            </p:cNvSpPr>
            <p:nvPr/>
          </p:nvSpPr>
          <p:spPr bwMode="auto">
            <a:xfrm rot="-981283">
              <a:off x="1921" y="3529"/>
              <a:ext cx="659" cy="214"/>
            </a:xfrm>
            <a:prstGeom prst="ellipse">
              <a:avLst/>
            </a:prstGeom>
            <a:noFill/>
            <a:ln w="38100">
              <a:solidFill>
                <a:srgbClr val="8000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2320" name="Oval 32"/>
            <p:cNvSpPr>
              <a:spLocks noChangeArrowheads="1"/>
            </p:cNvSpPr>
            <p:nvPr/>
          </p:nvSpPr>
          <p:spPr bwMode="auto">
            <a:xfrm rot="-981283">
              <a:off x="2115" y="3590"/>
              <a:ext cx="271" cy="92"/>
            </a:xfrm>
            <a:prstGeom prst="ellipse">
              <a:avLst/>
            </a:prstGeom>
            <a:noFill/>
            <a:ln w="38100">
              <a:solidFill>
                <a:srgbClr val="8000FF"/>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grpSp>
      <p:sp>
        <p:nvSpPr>
          <p:cNvPr id="12356" name="Line 68"/>
          <p:cNvSpPr>
            <a:spLocks noChangeShapeType="1"/>
          </p:cNvSpPr>
          <p:nvPr/>
        </p:nvSpPr>
        <p:spPr bwMode="auto">
          <a:xfrm>
            <a:off x="4267200" y="5257800"/>
            <a:ext cx="15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12361" name="Group 73"/>
          <p:cNvGrpSpPr>
            <a:grpSpLocks/>
          </p:cNvGrpSpPr>
          <p:nvPr/>
        </p:nvGrpSpPr>
        <p:grpSpPr bwMode="auto">
          <a:xfrm rot="-265189">
            <a:off x="3624263" y="5029200"/>
            <a:ext cx="1557337" cy="566738"/>
            <a:chOff x="1326" y="3256"/>
            <a:chExt cx="936" cy="355"/>
          </a:xfrm>
        </p:grpSpPr>
        <p:sp>
          <p:nvSpPr>
            <p:cNvPr id="12353" name="Freeform 65"/>
            <p:cNvSpPr>
              <a:spLocks/>
            </p:cNvSpPr>
            <p:nvPr/>
          </p:nvSpPr>
          <p:spPr bwMode="auto">
            <a:xfrm>
              <a:off x="1326" y="3259"/>
              <a:ext cx="936" cy="352"/>
            </a:xfrm>
            <a:custGeom>
              <a:avLst/>
              <a:gdLst>
                <a:gd name="T0" fmla="*/ 312 w 936"/>
                <a:gd name="T1" fmla="*/ 48 h 352"/>
                <a:gd name="T2" fmla="*/ 120 w 936"/>
                <a:gd name="T3" fmla="*/ 144 h 352"/>
                <a:gd name="T4" fmla="*/ 24 w 936"/>
                <a:gd name="T5" fmla="*/ 288 h 352"/>
                <a:gd name="T6" fmla="*/ 264 w 936"/>
                <a:gd name="T7" fmla="*/ 336 h 352"/>
                <a:gd name="T8" fmla="*/ 744 w 936"/>
                <a:gd name="T9" fmla="*/ 192 h 352"/>
                <a:gd name="T10" fmla="*/ 936 w 936"/>
                <a:gd name="T11" fmla="*/ 0 h 352"/>
              </a:gdLst>
              <a:ahLst/>
              <a:cxnLst>
                <a:cxn ang="0">
                  <a:pos x="T0" y="T1"/>
                </a:cxn>
                <a:cxn ang="0">
                  <a:pos x="T2" y="T3"/>
                </a:cxn>
                <a:cxn ang="0">
                  <a:pos x="T4" y="T5"/>
                </a:cxn>
                <a:cxn ang="0">
                  <a:pos x="T6" y="T7"/>
                </a:cxn>
                <a:cxn ang="0">
                  <a:pos x="T8" y="T9"/>
                </a:cxn>
                <a:cxn ang="0">
                  <a:pos x="T10" y="T11"/>
                </a:cxn>
              </a:cxnLst>
              <a:rect l="0" t="0" r="r" b="b"/>
              <a:pathLst>
                <a:path w="936" h="352">
                  <a:moveTo>
                    <a:pt x="312" y="48"/>
                  </a:moveTo>
                  <a:cubicBezTo>
                    <a:pt x="240" y="76"/>
                    <a:pt x="168" y="104"/>
                    <a:pt x="120" y="144"/>
                  </a:cubicBezTo>
                  <a:cubicBezTo>
                    <a:pt x="72" y="184"/>
                    <a:pt x="0" y="256"/>
                    <a:pt x="24" y="288"/>
                  </a:cubicBezTo>
                  <a:cubicBezTo>
                    <a:pt x="48" y="320"/>
                    <a:pt x="144" y="352"/>
                    <a:pt x="264" y="336"/>
                  </a:cubicBezTo>
                  <a:cubicBezTo>
                    <a:pt x="384" y="320"/>
                    <a:pt x="632" y="248"/>
                    <a:pt x="744" y="192"/>
                  </a:cubicBezTo>
                  <a:cubicBezTo>
                    <a:pt x="856" y="136"/>
                    <a:pt x="896" y="68"/>
                    <a:pt x="936" y="0"/>
                  </a:cubicBezTo>
                </a:path>
              </a:pathLst>
            </a:custGeom>
            <a:noFill/>
            <a:ln w="38100" cmpd="sng">
              <a:solidFill>
                <a:srgbClr val="80004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2354" name="Freeform 66"/>
            <p:cNvSpPr>
              <a:spLocks/>
            </p:cNvSpPr>
            <p:nvPr/>
          </p:nvSpPr>
          <p:spPr bwMode="auto">
            <a:xfrm>
              <a:off x="1480" y="3264"/>
              <a:ext cx="648" cy="296"/>
            </a:xfrm>
            <a:custGeom>
              <a:avLst/>
              <a:gdLst>
                <a:gd name="T0" fmla="*/ 248 w 648"/>
                <a:gd name="T1" fmla="*/ 48 h 296"/>
                <a:gd name="T2" fmla="*/ 104 w 648"/>
                <a:gd name="T3" fmla="*/ 144 h 296"/>
                <a:gd name="T4" fmla="*/ 8 w 648"/>
                <a:gd name="T5" fmla="*/ 240 h 296"/>
                <a:gd name="T6" fmla="*/ 152 w 648"/>
                <a:gd name="T7" fmla="*/ 288 h 296"/>
                <a:gd name="T8" fmla="*/ 488 w 648"/>
                <a:gd name="T9" fmla="*/ 192 h 296"/>
                <a:gd name="T10" fmla="*/ 632 w 648"/>
                <a:gd name="T11" fmla="*/ 96 h 296"/>
                <a:gd name="T12" fmla="*/ 584 w 648"/>
                <a:gd name="T13" fmla="*/ 0 h 296"/>
              </a:gdLst>
              <a:ahLst/>
              <a:cxnLst>
                <a:cxn ang="0">
                  <a:pos x="T0" y="T1"/>
                </a:cxn>
                <a:cxn ang="0">
                  <a:pos x="T2" y="T3"/>
                </a:cxn>
                <a:cxn ang="0">
                  <a:pos x="T4" y="T5"/>
                </a:cxn>
                <a:cxn ang="0">
                  <a:pos x="T6" y="T7"/>
                </a:cxn>
                <a:cxn ang="0">
                  <a:pos x="T8" y="T9"/>
                </a:cxn>
                <a:cxn ang="0">
                  <a:pos x="T10" y="T11"/>
                </a:cxn>
                <a:cxn ang="0">
                  <a:pos x="T12" y="T13"/>
                </a:cxn>
              </a:cxnLst>
              <a:rect l="0" t="0" r="r" b="b"/>
              <a:pathLst>
                <a:path w="648" h="296">
                  <a:moveTo>
                    <a:pt x="248" y="48"/>
                  </a:moveTo>
                  <a:cubicBezTo>
                    <a:pt x="196" y="80"/>
                    <a:pt x="144" y="112"/>
                    <a:pt x="104" y="144"/>
                  </a:cubicBezTo>
                  <a:cubicBezTo>
                    <a:pt x="64" y="176"/>
                    <a:pt x="0" y="216"/>
                    <a:pt x="8" y="240"/>
                  </a:cubicBezTo>
                  <a:cubicBezTo>
                    <a:pt x="16" y="264"/>
                    <a:pt x="72" y="296"/>
                    <a:pt x="152" y="288"/>
                  </a:cubicBezTo>
                  <a:cubicBezTo>
                    <a:pt x="232" y="280"/>
                    <a:pt x="408" y="224"/>
                    <a:pt x="488" y="192"/>
                  </a:cubicBezTo>
                  <a:cubicBezTo>
                    <a:pt x="568" y="160"/>
                    <a:pt x="616" y="128"/>
                    <a:pt x="632" y="96"/>
                  </a:cubicBezTo>
                  <a:cubicBezTo>
                    <a:pt x="648" y="64"/>
                    <a:pt x="616" y="32"/>
                    <a:pt x="584" y="0"/>
                  </a:cubicBezTo>
                </a:path>
              </a:pathLst>
            </a:custGeom>
            <a:noFill/>
            <a:ln w="38100" cmpd="sng">
              <a:solidFill>
                <a:srgbClr val="80004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2357" name="Freeform 69"/>
            <p:cNvSpPr>
              <a:spLocks/>
            </p:cNvSpPr>
            <p:nvPr/>
          </p:nvSpPr>
          <p:spPr bwMode="auto">
            <a:xfrm>
              <a:off x="1632" y="3256"/>
              <a:ext cx="624" cy="56"/>
            </a:xfrm>
            <a:custGeom>
              <a:avLst/>
              <a:gdLst>
                <a:gd name="T0" fmla="*/ 0 w 624"/>
                <a:gd name="T1" fmla="*/ 56 h 56"/>
                <a:gd name="T2" fmla="*/ 144 w 624"/>
                <a:gd name="T3" fmla="*/ 8 h 56"/>
                <a:gd name="T4" fmla="*/ 480 w 624"/>
                <a:gd name="T5" fmla="*/ 8 h 56"/>
                <a:gd name="T6" fmla="*/ 624 w 624"/>
                <a:gd name="T7" fmla="*/ 8 h 56"/>
              </a:gdLst>
              <a:ahLst/>
              <a:cxnLst>
                <a:cxn ang="0">
                  <a:pos x="T0" y="T1"/>
                </a:cxn>
                <a:cxn ang="0">
                  <a:pos x="T2" y="T3"/>
                </a:cxn>
                <a:cxn ang="0">
                  <a:pos x="T4" y="T5"/>
                </a:cxn>
                <a:cxn ang="0">
                  <a:pos x="T6" y="T7"/>
                </a:cxn>
              </a:cxnLst>
              <a:rect l="0" t="0" r="r" b="b"/>
              <a:pathLst>
                <a:path w="624" h="56">
                  <a:moveTo>
                    <a:pt x="0" y="56"/>
                  </a:moveTo>
                  <a:cubicBezTo>
                    <a:pt x="32" y="36"/>
                    <a:pt x="64" y="16"/>
                    <a:pt x="144" y="8"/>
                  </a:cubicBezTo>
                  <a:cubicBezTo>
                    <a:pt x="224" y="0"/>
                    <a:pt x="400" y="8"/>
                    <a:pt x="480" y="8"/>
                  </a:cubicBezTo>
                  <a:cubicBezTo>
                    <a:pt x="560" y="8"/>
                    <a:pt x="592" y="8"/>
                    <a:pt x="624" y="8"/>
                  </a:cubicBezTo>
                </a:path>
              </a:pathLst>
            </a:custGeom>
            <a:noFill/>
            <a:ln w="38100" cmpd="sng">
              <a:solidFill>
                <a:srgbClr val="80004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2358" name="Freeform 70"/>
            <p:cNvSpPr>
              <a:spLocks/>
            </p:cNvSpPr>
            <p:nvPr/>
          </p:nvSpPr>
          <p:spPr bwMode="auto">
            <a:xfrm>
              <a:off x="1728" y="3256"/>
              <a:ext cx="336" cy="56"/>
            </a:xfrm>
            <a:custGeom>
              <a:avLst/>
              <a:gdLst>
                <a:gd name="T0" fmla="*/ 0 w 336"/>
                <a:gd name="T1" fmla="*/ 56 h 56"/>
                <a:gd name="T2" fmla="*/ 192 w 336"/>
                <a:gd name="T3" fmla="*/ 8 h 56"/>
                <a:gd name="T4" fmla="*/ 336 w 336"/>
                <a:gd name="T5" fmla="*/ 8 h 56"/>
              </a:gdLst>
              <a:ahLst/>
              <a:cxnLst>
                <a:cxn ang="0">
                  <a:pos x="T0" y="T1"/>
                </a:cxn>
                <a:cxn ang="0">
                  <a:pos x="T2" y="T3"/>
                </a:cxn>
                <a:cxn ang="0">
                  <a:pos x="T4" y="T5"/>
                </a:cxn>
              </a:cxnLst>
              <a:rect l="0" t="0" r="r" b="b"/>
              <a:pathLst>
                <a:path w="336" h="56">
                  <a:moveTo>
                    <a:pt x="0" y="56"/>
                  </a:moveTo>
                  <a:cubicBezTo>
                    <a:pt x="68" y="36"/>
                    <a:pt x="136" y="16"/>
                    <a:pt x="192" y="8"/>
                  </a:cubicBezTo>
                  <a:cubicBezTo>
                    <a:pt x="248" y="0"/>
                    <a:pt x="292" y="4"/>
                    <a:pt x="336" y="8"/>
                  </a:cubicBezTo>
                </a:path>
              </a:pathLst>
            </a:custGeom>
            <a:noFill/>
            <a:ln w="38100" cmpd="sng">
              <a:solidFill>
                <a:srgbClr val="80004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2359" name="Oval 71"/>
            <p:cNvSpPr>
              <a:spLocks noChangeArrowheads="1"/>
            </p:cNvSpPr>
            <p:nvPr/>
          </p:nvSpPr>
          <p:spPr bwMode="auto">
            <a:xfrm rot="-981283">
              <a:off x="1680" y="3360"/>
              <a:ext cx="271" cy="92"/>
            </a:xfrm>
            <a:prstGeom prst="ellipse">
              <a:avLst/>
            </a:prstGeom>
            <a:noFill/>
            <a:ln w="38100">
              <a:solidFill>
                <a:srgbClr val="80004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grpSp>
      <p:grpSp>
        <p:nvGrpSpPr>
          <p:cNvPr id="12365" name="Group 77"/>
          <p:cNvGrpSpPr>
            <a:grpSpLocks/>
          </p:cNvGrpSpPr>
          <p:nvPr/>
        </p:nvGrpSpPr>
        <p:grpSpPr bwMode="auto">
          <a:xfrm>
            <a:off x="4876800" y="4114800"/>
            <a:ext cx="3609975" cy="838200"/>
            <a:chOff x="3072" y="2592"/>
            <a:chExt cx="2274" cy="528"/>
          </a:xfrm>
        </p:grpSpPr>
        <p:sp>
          <p:nvSpPr>
            <p:cNvPr id="12363" name="Text Box 75"/>
            <p:cNvSpPr txBox="1">
              <a:spLocks noChangeArrowheads="1"/>
            </p:cNvSpPr>
            <p:nvPr/>
          </p:nvSpPr>
          <p:spPr bwMode="auto">
            <a:xfrm>
              <a:off x="4176" y="2592"/>
              <a:ext cx="1170"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a:solidFill>
                    <a:srgbClr val="800040"/>
                  </a:solidFill>
                </a:rPr>
                <a:t>E</a:t>
              </a:r>
              <a:r>
                <a:rPr lang="en-GB" sz="2000" baseline="-25000">
                  <a:solidFill>
                    <a:srgbClr val="800040"/>
                  </a:solidFill>
                </a:rPr>
                <a:t>1/2</a:t>
              </a:r>
              <a:r>
                <a:rPr lang="en-GB" sz="2000">
                  <a:solidFill>
                    <a:srgbClr val="800040"/>
                  </a:solidFill>
                </a:rPr>
                <a:t>(I)≈E</a:t>
              </a:r>
              <a:r>
                <a:rPr lang="en-GB" sz="2000" baseline="-25000">
                  <a:solidFill>
                    <a:srgbClr val="800040"/>
                  </a:solidFill>
                </a:rPr>
                <a:t>saddle</a:t>
              </a:r>
              <a:r>
                <a:rPr lang="en-GB" sz="2000">
                  <a:solidFill>
                    <a:srgbClr val="800040"/>
                  </a:solidFill>
                </a:rPr>
                <a:t>(I)</a:t>
              </a:r>
            </a:p>
          </p:txBody>
        </p:sp>
        <p:sp>
          <p:nvSpPr>
            <p:cNvPr id="12364" name="Line 76"/>
            <p:cNvSpPr>
              <a:spLocks noChangeShapeType="1"/>
            </p:cNvSpPr>
            <p:nvPr/>
          </p:nvSpPr>
          <p:spPr bwMode="auto">
            <a:xfrm flipH="1">
              <a:off x="3072" y="2736"/>
              <a:ext cx="1104" cy="384"/>
            </a:xfrm>
            <a:prstGeom prst="line">
              <a:avLst/>
            </a:prstGeom>
            <a:noFill/>
            <a:ln w="28575">
              <a:solidFill>
                <a:srgbClr val="800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12367" name="Rectangle 79"/>
          <p:cNvSpPr>
            <a:spLocks noChangeArrowheads="1"/>
          </p:cNvSpPr>
          <p:nvPr/>
        </p:nvSpPr>
        <p:spPr bwMode="auto">
          <a:xfrm>
            <a:off x="1447800" y="3962400"/>
            <a:ext cx="7315200" cy="2743200"/>
          </a:xfrm>
          <a:prstGeom prst="rect">
            <a:avLst/>
          </a:prstGeom>
          <a:solidFill>
            <a:schemeClr val="bg1"/>
          </a:solidFill>
          <a:ln w="9525">
            <a:solidFill>
              <a:schemeClr val="bg1"/>
            </a:solidFill>
            <a:miter lim="800000"/>
            <a:headEnd/>
            <a:tailEnd/>
          </a:ln>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36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61"/>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236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 y="76200"/>
            <a:ext cx="8839200" cy="1143000"/>
          </a:xfrm>
        </p:spPr>
        <p:txBody>
          <a:bodyPr/>
          <a:lstStyle/>
          <a:p>
            <a:r>
              <a:rPr lang="en-GB" sz="3200"/>
              <a:t>Entry Distribution Method: First Results</a:t>
            </a:r>
          </a:p>
        </p:txBody>
      </p:sp>
      <p:pic>
        <p:nvPicPr>
          <p:cNvPr id="18436" name="Picture 4" descr="results_rei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66913"/>
            <a:ext cx="7924800" cy="3436937"/>
          </a:xfrm>
          <a:prstGeom prst="rect">
            <a:avLst/>
          </a:prstGeom>
          <a:noFill/>
          <a:extLst>
            <a:ext uri="{909E8E84-426E-40DD-AFC4-6F175D3DCCD1}">
              <a14:hiddenFill xmlns:a14="http://schemas.microsoft.com/office/drawing/2010/main">
                <a:solidFill>
                  <a:srgbClr val="FFFFFF"/>
                </a:solidFill>
              </a14:hiddenFill>
            </a:ext>
          </a:extLst>
        </p:spPr>
      </p:pic>
      <p:sp>
        <p:nvSpPr>
          <p:cNvPr id="18437" name="Text Box 5"/>
          <p:cNvSpPr txBox="1">
            <a:spLocks noChangeArrowheads="1"/>
          </p:cNvSpPr>
          <p:nvPr/>
        </p:nvSpPr>
        <p:spPr bwMode="auto">
          <a:xfrm>
            <a:off x="5029200" y="5348288"/>
            <a:ext cx="358616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i="1">
                <a:latin typeface="Garamond" pitchFamily="1" charset="0"/>
              </a:rPr>
              <a:t>P. Reiter et al., Phys. Rev. Lett. 84 (2000) 3542</a:t>
            </a:r>
            <a:endParaRPr lang="en-GB" sz="1600" i="1">
              <a:latin typeface="Garamond" pitchFamily="1" charset="0"/>
            </a:endParaRPr>
          </a:p>
        </p:txBody>
      </p:sp>
      <p:sp>
        <p:nvSpPr>
          <p:cNvPr id="18438" name="Text Box 6"/>
          <p:cNvSpPr txBox="1">
            <a:spLocks noChangeArrowheads="1"/>
          </p:cNvSpPr>
          <p:nvPr/>
        </p:nvSpPr>
        <p:spPr bwMode="auto">
          <a:xfrm>
            <a:off x="1293813" y="2071688"/>
            <a:ext cx="3201987"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solidFill>
                  <a:schemeClr val="accent2"/>
                </a:solidFill>
              </a:rPr>
              <a:t>E</a:t>
            </a:r>
            <a:r>
              <a:rPr lang="en-GB" sz="1600" baseline="-25000">
                <a:solidFill>
                  <a:schemeClr val="accent2"/>
                </a:solidFill>
              </a:rPr>
              <a:t>beam</a:t>
            </a:r>
            <a:r>
              <a:rPr lang="en-GB" sz="1600">
                <a:solidFill>
                  <a:schemeClr val="accent2"/>
                </a:solidFill>
              </a:rPr>
              <a:t>=215 MeV, E</a:t>
            </a:r>
            <a:r>
              <a:rPr lang="en-GB" sz="1600" baseline="-25000">
                <a:solidFill>
                  <a:schemeClr val="accent2"/>
                </a:solidFill>
              </a:rPr>
              <a:t>CN</a:t>
            </a:r>
            <a:r>
              <a:rPr lang="en-GB" sz="1600">
                <a:solidFill>
                  <a:schemeClr val="accent2"/>
                </a:solidFill>
              </a:rPr>
              <a:t> ≈ 19.3 MeV </a:t>
            </a:r>
          </a:p>
        </p:txBody>
      </p:sp>
      <p:sp>
        <p:nvSpPr>
          <p:cNvPr id="18439" name="Text Box 7"/>
          <p:cNvSpPr txBox="1">
            <a:spLocks noChangeArrowheads="1"/>
          </p:cNvSpPr>
          <p:nvPr/>
        </p:nvSpPr>
        <p:spPr bwMode="auto">
          <a:xfrm>
            <a:off x="4949825" y="2071688"/>
            <a:ext cx="3127375"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solidFill>
                  <a:schemeClr val="hlink"/>
                </a:solidFill>
              </a:rPr>
              <a:t>E</a:t>
            </a:r>
            <a:r>
              <a:rPr lang="en-GB" sz="1600" baseline="-25000">
                <a:solidFill>
                  <a:schemeClr val="hlink"/>
                </a:solidFill>
              </a:rPr>
              <a:t>beam</a:t>
            </a:r>
            <a:r>
              <a:rPr lang="en-GB" sz="1600">
                <a:solidFill>
                  <a:schemeClr val="hlink"/>
                </a:solidFill>
              </a:rPr>
              <a:t>=219 MeV, E</a:t>
            </a:r>
            <a:r>
              <a:rPr lang="en-GB" sz="1600" baseline="-25000">
                <a:solidFill>
                  <a:schemeClr val="hlink"/>
                </a:solidFill>
              </a:rPr>
              <a:t>CN </a:t>
            </a:r>
            <a:r>
              <a:rPr lang="en-GB" sz="1600">
                <a:solidFill>
                  <a:schemeClr val="hlink"/>
                </a:solidFill>
              </a:rPr>
              <a:t>≈ 22.7 MeV</a:t>
            </a:r>
          </a:p>
        </p:txBody>
      </p:sp>
      <p:sp>
        <p:nvSpPr>
          <p:cNvPr id="18442" name="Text Box 10"/>
          <p:cNvSpPr txBox="1">
            <a:spLocks noChangeArrowheads="1"/>
          </p:cNvSpPr>
          <p:nvPr/>
        </p:nvSpPr>
        <p:spPr bwMode="auto">
          <a:xfrm>
            <a:off x="3124200" y="1295400"/>
            <a:ext cx="250031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baseline="30000"/>
              <a:t>208</a:t>
            </a:r>
            <a:r>
              <a:rPr lang="en-GB" sz="2000"/>
              <a:t>Pb(</a:t>
            </a:r>
            <a:r>
              <a:rPr lang="en-GB" sz="2000" baseline="30000"/>
              <a:t>48</a:t>
            </a:r>
            <a:r>
              <a:rPr lang="en-GB" sz="2000"/>
              <a:t>Ca,2n)</a:t>
            </a:r>
            <a:r>
              <a:rPr lang="en-GB" sz="2000" baseline="30000"/>
              <a:t>254</a:t>
            </a:r>
            <a:r>
              <a:rPr lang="en-GB" sz="2000"/>
              <a:t>No*</a:t>
            </a:r>
          </a:p>
        </p:txBody>
      </p:sp>
      <p:sp>
        <p:nvSpPr>
          <p:cNvPr id="18476" name="Text Box 44"/>
          <p:cNvSpPr txBox="1">
            <a:spLocks noChangeArrowheads="1"/>
          </p:cNvSpPr>
          <p:nvPr/>
        </p:nvSpPr>
        <p:spPr bwMode="auto">
          <a:xfrm>
            <a:off x="2743200" y="5791200"/>
            <a:ext cx="1952625" cy="3968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28575">
                <a:solidFill>
                  <a:srgbClr val="FF0000"/>
                </a:solidFill>
                <a:miter lim="800000"/>
                <a:headEnd/>
                <a:tailEnd/>
              </a14:hiddenLine>
            </a:ext>
          </a:extLst>
        </p:spPr>
        <p:txBody>
          <a:bodyPr wrap="none">
            <a:spAutoFit/>
          </a:bodyPr>
          <a:lstStyle/>
          <a:p>
            <a:r>
              <a:rPr lang="en-GB" sz="2000"/>
              <a:t>B</a:t>
            </a:r>
            <a:r>
              <a:rPr lang="en-GB" sz="2000" baseline="-25000"/>
              <a:t>f</a:t>
            </a:r>
            <a:r>
              <a:rPr lang="en-GB" sz="2000"/>
              <a:t>(I=12)&gt;5 MeV</a:t>
            </a:r>
          </a:p>
        </p:txBody>
      </p:sp>
      <p:sp>
        <p:nvSpPr>
          <p:cNvPr id="18477" name="Text Box 45"/>
          <p:cNvSpPr txBox="1">
            <a:spLocks noChangeArrowheads="1"/>
          </p:cNvSpPr>
          <p:nvPr/>
        </p:nvSpPr>
        <p:spPr bwMode="auto">
          <a:xfrm>
            <a:off x="2738438" y="6308725"/>
            <a:ext cx="2900362"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a:t>Bulk of </a:t>
            </a:r>
            <a:r>
              <a:rPr lang="en-GB" sz="2000">
                <a:latin typeface="Symbol" pitchFamily="1" charset="2"/>
                <a:sym typeface="Symbol" pitchFamily="1" charset="2"/>
              </a:rPr>
              <a:t></a:t>
            </a:r>
            <a:r>
              <a:rPr lang="en-GB" sz="2000" baseline="-25000"/>
              <a:t>ER</a:t>
            </a:r>
            <a:r>
              <a:rPr lang="en-GB" sz="2000"/>
              <a:t> @ high spin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6" grpId="0"/>
      <p:bldP spid="184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60" name="Picture 44" descr="98-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2955925" cy="4419600"/>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a:xfrm>
            <a:off x="685800" y="76200"/>
            <a:ext cx="7772400" cy="1143000"/>
          </a:xfrm>
        </p:spPr>
        <p:txBody>
          <a:bodyPr/>
          <a:lstStyle/>
          <a:p>
            <a:r>
              <a:rPr lang="en-GB" sz="3200"/>
              <a:t>New Experiment</a:t>
            </a:r>
            <a:endParaRPr lang="en-GB"/>
          </a:p>
        </p:txBody>
      </p:sp>
      <p:sp>
        <p:nvSpPr>
          <p:cNvPr id="9238" name="Text Box 22"/>
          <p:cNvSpPr txBox="1">
            <a:spLocks noChangeArrowheads="1"/>
          </p:cNvSpPr>
          <p:nvPr/>
        </p:nvSpPr>
        <p:spPr bwMode="auto">
          <a:xfrm>
            <a:off x="1371600" y="4419600"/>
            <a:ext cx="17875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a:solidFill>
                  <a:schemeClr val="bg1"/>
                </a:solidFill>
              </a:rPr>
              <a:t>GAMMASPHERE</a:t>
            </a:r>
          </a:p>
        </p:txBody>
      </p:sp>
      <p:sp>
        <p:nvSpPr>
          <p:cNvPr id="9239" name="Text Box 23"/>
          <p:cNvSpPr txBox="1">
            <a:spLocks noChangeArrowheads="1"/>
          </p:cNvSpPr>
          <p:nvPr/>
        </p:nvSpPr>
        <p:spPr bwMode="auto">
          <a:xfrm>
            <a:off x="304800" y="4038600"/>
            <a:ext cx="8270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a:solidFill>
                  <a:schemeClr val="bg1"/>
                </a:solidFill>
              </a:rPr>
              <a:t>FMA</a:t>
            </a:r>
          </a:p>
        </p:txBody>
      </p:sp>
      <p:sp>
        <p:nvSpPr>
          <p:cNvPr id="9240" name="Line 24"/>
          <p:cNvSpPr>
            <a:spLocks noChangeShapeType="1"/>
          </p:cNvSpPr>
          <p:nvPr/>
        </p:nvSpPr>
        <p:spPr bwMode="auto">
          <a:xfrm rot="-2574565" flipH="1" flipV="1">
            <a:off x="2895600" y="4800600"/>
            <a:ext cx="87313" cy="1303338"/>
          </a:xfrm>
          <a:prstGeom prst="line">
            <a:avLst/>
          </a:prstGeom>
          <a:noFill/>
          <a:ln w="38100">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41" name="Line 25"/>
          <p:cNvSpPr>
            <a:spLocks noChangeShapeType="1"/>
          </p:cNvSpPr>
          <p:nvPr/>
        </p:nvSpPr>
        <p:spPr bwMode="auto">
          <a:xfrm rot="-3048225" flipH="1" flipV="1">
            <a:off x="1010444" y="3561556"/>
            <a:ext cx="1588" cy="650875"/>
          </a:xfrm>
          <a:prstGeom prst="line">
            <a:avLst/>
          </a:prstGeom>
          <a:noFill/>
          <a:ln w="38100">
            <a:solidFill>
              <a:srgbClr val="FF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42" name="Text Box 26"/>
          <p:cNvSpPr txBox="1">
            <a:spLocks noChangeArrowheads="1"/>
          </p:cNvSpPr>
          <p:nvPr/>
        </p:nvSpPr>
        <p:spPr bwMode="auto">
          <a:xfrm>
            <a:off x="914400" y="3657600"/>
            <a:ext cx="698500" cy="304800"/>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a:solidFill>
                  <a:srgbClr val="FF00FF"/>
                </a:solidFill>
              </a:rPr>
              <a:t>recoils</a:t>
            </a:r>
          </a:p>
        </p:txBody>
      </p:sp>
      <p:grpSp>
        <p:nvGrpSpPr>
          <p:cNvPr id="9277" name="Group 61"/>
          <p:cNvGrpSpPr>
            <a:grpSpLocks/>
          </p:cNvGrpSpPr>
          <p:nvPr/>
        </p:nvGrpSpPr>
        <p:grpSpPr bwMode="auto">
          <a:xfrm>
            <a:off x="4343400" y="1524000"/>
            <a:ext cx="4418013" cy="4703763"/>
            <a:chOff x="2736" y="960"/>
            <a:chExt cx="2783" cy="2963"/>
          </a:xfrm>
        </p:grpSpPr>
        <p:grpSp>
          <p:nvGrpSpPr>
            <p:cNvPr id="9276" name="Group 60"/>
            <p:cNvGrpSpPr>
              <a:grpSpLocks/>
            </p:cNvGrpSpPr>
            <p:nvPr/>
          </p:nvGrpSpPr>
          <p:grpSpPr bwMode="auto">
            <a:xfrm>
              <a:off x="2815" y="960"/>
              <a:ext cx="2704" cy="2963"/>
              <a:chOff x="2815" y="960"/>
              <a:chExt cx="2704" cy="2963"/>
            </a:xfrm>
          </p:grpSpPr>
          <p:pic>
            <p:nvPicPr>
              <p:cNvPr id="9221" name="Picture 5" descr="form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5" y="1117"/>
                <a:ext cx="2289" cy="2806"/>
              </a:xfrm>
              <a:prstGeom prst="rect">
                <a:avLst/>
              </a:prstGeom>
              <a:noFill/>
              <a:extLst>
                <a:ext uri="{909E8E84-426E-40DD-AFC4-6F175D3DCCD1}">
                  <a14:hiddenFill xmlns:a14="http://schemas.microsoft.com/office/drawing/2010/main">
                    <a:solidFill>
                      <a:srgbClr val="FFFFFF"/>
                    </a:solidFill>
                  </a14:hiddenFill>
                </a:ext>
              </a:extLst>
            </p:spPr>
          </p:pic>
          <p:sp>
            <p:nvSpPr>
              <p:cNvPr id="9244" name="Text Box 28"/>
              <p:cNvSpPr txBox="1">
                <a:spLocks noChangeArrowheads="1"/>
              </p:cNvSpPr>
              <p:nvPr/>
            </p:nvSpPr>
            <p:spPr bwMode="auto">
              <a:xfrm>
                <a:off x="4376" y="960"/>
                <a:ext cx="739"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a:t>quasi-fission</a:t>
                </a:r>
              </a:p>
            </p:txBody>
          </p:sp>
          <p:sp>
            <p:nvSpPr>
              <p:cNvPr id="9245" name="Text Box 29"/>
              <p:cNvSpPr txBox="1">
                <a:spLocks noChangeArrowheads="1"/>
              </p:cNvSpPr>
              <p:nvPr/>
            </p:nvSpPr>
            <p:spPr bwMode="auto">
              <a:xfrm>
                <a:off x="5037" y="2631"/>
                <a:ext cx="433"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a:t>fission</a:t>
                </a:r>
              </a:p>
            </p:txBody>
          </p:sp>
          <p:sp>
            <p:nvSpPr>
              <p:cNvPr id="9246" name="Line 30"/>
              <p:cNvSpPr>
                <a:spLocks noChangeShapeType="1"/>
              </p:cNvSpPr>
              <p:nvPr/>
            </p:nvSpPr>
            <p:spPr bwMode="auto">
              <a:xfrm flipV="1">
                <a:off x="4235" y="1169"/>
                <a:ext cx="302" cy="209"/>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47" name="Freeform 31"/>
              <p:cNvSpPr>
                <a:spLocks/>
              </p:cNvSpPr>
              <p:nvPr/>
            </p:nvSpPr>
            <p:spPr bwMode="auto">
              <a:xfrm>
                <a:off x="4984" y="1482"/>
                <a:ext cx="535" cy="1097"/>
              </a:xfrm>
              <a:custGeom>
                <a:avLst/>
                <a:gdLst>
                  <a:gd name="T0" fmla="*/ 0 w 480"/>
                  <a:gd name="T1" fmla="*/ 0 h 1200"/>
                  <a:gd name="T2" fmla="*/ 432 w 480"/>
                  <a:gd name="T3" fmla="*/ 336 h 1200"/>
                  <a:gd name="T4" fmla="*/ 288 w 480"/>
                  <a:gd name="T5" fmla="*/ 1200 h 1200"/>
                </a:gdLst>
                <a:ahLst/>
                <a:cxnLst>
                  <a:cxn ang="0">
                    <a:pos x="T0" y="T1"/>
                  </a:cxn>
                  <a:cxn ang="0">
                    <a:pos x="T2" y="T3"/>
                  </a:cxn>
                  <a:cxn ang="0">
                    <a:pos x="T4" y="T5"/>
                  </a:cxn>
                </a:cxnLst>
                <a:rect l="0" t="0" r="r" b="b"/>
                <a:pathLst>
                  <a:path w="480" h="1200">
                    <a:moveTo>
                      <a:pt x="0" y="0"/>
                    </a:moveTo>
                    <a:cubicBezTo>
                      <a:pt x="192" y="68"/>
                      <a:pt x="384" y="136"/>
                      <a:pt x="432" y="336"/>
                    </a:cubicBezTo>
                    <a:cubicBezTo>
                      <a:pt x="480" y="536"/>
                      <a:pt x="384" y="868"/>
                      <a:pt x="288" y="1200"/>
                    </a:cubicBezTo>
                  </a:path>
                </a:pathLst>
              </a:custGeom>
              <a:noFill/>
              <a:ln w="9525">
                <a:solidFill>
                  <a:schemeClr val="tx1"/>
                </a:solidFill>
                <a:round/>
                <a:headEnd/>
                <a:tailEnd type="arrow" w="med" len="me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9248" name="Freeform 32"/>
              <p:cNvSpPr>
                <a:spLocks/>
              </p:cNvSpPr>
              <p:nvPr/>
            </p:nvSpPr>
            <p:spPr bwMode="auto">
              <a:xfrm>
                <a:off x="4449" y="2109"/>
                <a:ext cx="588" cy="678"/>
              </a:xfrm>
              <a:custGeom>
                <a:avLst/>
                <a:gdLst>
                  <a:gd name="T0" fmla="*/ 0 w 576"/>
                  <a:gd name="T1" fmla="*/ 0 h 720"/>
                  <a:gd name="T2" fmla="*/ 96 w 576"/>
                  <a:gd name="T3" fmla="*/ 576 h 720"/>
                  <a:gd name="T4" fmla="*/ 576 w 576"/>
                  <a:gd name="T5" fmla="*/ 720 h 720"/>
                </a:gdLst>
                <a:ahLst/>
                <a:cxnLst>
                  <a:cxn ang="0">
                    <a:pos x="T0" y="T1"/>
                  </a:cxn>
                  <a:cxn ang="0">
                    <a:pos x="T2" y="T3"/>
                  </a:cxn>
                  <a:cxn ang="0">
                    <a:pos x="T4" y="T5"/>
                  </a:cxn>
                </a:cxnLst>
                <a:rect l="0" t="0" r="r" b="b"/>
                <a:pathLst>
                  <a:path w="576" h="720">
                    <a:moveTo>
                      <a:pt x="0" y="0"/>
                    </a:moveTo>
                    <a:cubicBezTo>
                      <a:pt x="0" y="228"/>
                      <a:pt x="0" y="456"/>
                      <a:pt x="96" y="576"/>
                    </a:cubicBezTo>
                    <a:cubicBezTo>
                      <a:pt x="192" y="696"/>
                      <a:pt x="384" y="708"/>
                      <a:pt x="576" y="720"/>
                    </a:cubicBezTo>
                  </a:path>
                </a:pathLst>
              </a:custGeom>
              <a:noFill/>
              <a:ln w="9525">
                <a:solidFill>
                  <a:schemeClr val="tx1"/>
                </a:solidFill>
                <a:round/>
                <a:headEnd/>
                <a:tailEnd type="arrow" w="med" len="me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grpSp>
        <p:sp>
          <p:nvSpPr>
            <p:cNvPr id="9222" name="Rectangle 6"/>
            <p:cNvSpPr>
              <a:spLocks noChangeArrowheads="1"/>
            </p:cNvSpPr>
            <p:nvPr/>
          </p:nvSpPr>
          <p:spPr bwMode="auto">
            <a:xfrm>
              <a:off x="2736" y="1907"/>
              <a:ext cx="1578" cy="75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9223" name="Rectangle 7"/>
          <p:cNvSpPr>
            <a:spLocks noChangeArrowheads="1"/>
          </p:cNvSpPr>
          <p:nvPr/>
        </p:nvSpPr>
        <p:spPr bwMode="auto">
          <a:xfrm>
            <a:off x="4532313" y="4117975"/>
            <a:ext cx="249237" cy="3286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4" name="Rectangle 8"/>
          <p:cNvSpPr>
            <a:spLocks noChangeArrowheads="1"/>
          </p:cNvSpPr>
          <p:nvPr/>
        </p:nvSpPr>
        <p:spPr bwMode="auto">
          <a:xfrm>
            <a:off x="4594225" y="4446588"/>
            <a:ext cx="63500" cy="27463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5" name="Rectangle 9"/>
          <p:cNvSpPr>
            <a:spLocks noChangeArrowheads="1"/>
          </p:cNvSpPr>
          <p:nvPr/>
        </p:nvSpPr>
        <p:spPr bwMode="auto">
          <a:xfrm>
            <a:off x="4532313" y="4556125"/>
            <a:ext cx="249237" cy="2730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6" name="Rectangle 10"/>
          <p:cNvSpPr>
            <a:spLocks noChangeArrowheads="1"/>
          </p:cNvSpPr>
          <p:nvPr/>
        </p:nvSpPr>
        <p:spPr bwMode="auto">
          <a:xfrm>
            <a:off x="4719638" y="4773613"/>
            <a:ext cx="187325" cy="1635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7" name="Rectangle 11"/>
          <p:cNvSpPr>
            <a:spLocks noChangeArrowheads="1"/>
          </p:cNvSpPr>
          <p:nvPr/>
        </p:nvSpPr>
        <p:spPr bwMode="auto">
          <a:xfrm>
            <a:off x="4843463" y="4883150"/>
            <a:ext cx="312737" cy="1651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8" name="Rectangle 12"/>
          <p:cNvSpPr>
            <a:spLocks noChangeArrowheads="1"/>
          </p:cNvSpPr>
          <p:nvPr/>
        </p:nvSpPr>
        <p:spPr bwMode="auto">
          <a:xfrm>
            <a:off x="6410325" y="4117975"/>
            <a:ext cx="688975" cy="32861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29" name="Rectangle 13"/>
          <p:cNvSpPr>
            <a:spLocks noChangeArrowheads="1"/>
          </p:cNvSpPr>
          <p:nvPr/>
        </p:nvSpPr>
        <p:spPr bwMode="auto">
          <a:xfrm>
            <a:off x="6597650" y="4614863"/>
            <a:ext cx="1568450" cy="147478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30" name="Rectangle 14"/>
          <p:cNvSpPr>
            <a:spLocks noChangeArrowheads="1"/>
          </p:cNvSpPr>
          <p:nvPr/>
        </p:nvSpPr>
        <p:spPr bwMode="auto">
          <a:xfrm>
            <a:off x="6286500" y="5156200"/>
            <a:ext cx="561975" cy="1651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31" name="Rectangle 15"/>
          <p:cNvSpPr>
            <a:spLocks noChangeArrowheads="1"/>
          </p:cNvSpPr>
          <p:nvPr/>
        </p:nvSpPr>
        <p:spPr bwMode="auto">
          <a:xfrm>
            <a:off x="6159500" y="5919788"/>
            <a:ext cx="688975" cy="32861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232" name="Freeform 16"/>
          <p:cNvSpPr>
            <a:spLocks/>
          </p:cNvSpPr>
          <p:nvPr/>
        </p:nvSpPr>
        <p:spPr bwMode="auto">
          <a:xfrm>
            <a:off x="6035675" y="3300413"/>
            <a:ext cx="1003300" cy="1038225"/>
          </a:xfrm>
          <a:custGeom>
            <a:avLst/>
            <a:gdLst>
              <a:gd name="T0" fmla="*/ 768 w 768"/>
              <a:gd name="T1" fmla="*/ 0 h 912"/>
              <a:gd name="T2" fmla="*/ 240 w 768"/>
              <a:gd name="T3" fmla="*/ 384 h 912"/>
              <a:gd name="T4" fmla="*/ 0 w 768"/>
              <a:gd name="T5" fmla="*/ 912 h 912"/>
            </a:gdLst>
            <a:ahLst/>
            <a:cxnLst>
              <a:cxn ang="0">
                <a:pos x="T0" y="T1"/>
              </a:cxn>
              <a:cxn ang="0">
                <a:pos x="T2" y="T3"/>
              </a:cxn>
              <a:cxn ang="0">
                <a:pos x="T4" y="T5"/>
              </a:cxn>
            </a:cxnLst>
            <a:rect l="0" t="0" r="r" b="b"/>
            <a:pathLst>
              <a:path w="768" h="912">
                <a:moveTo>
                  <a:pt x="768" y="0"/>
                </a:moveTo>
                <a:cubicBezTo>
                  <a:pt x="568" y="116"/>
                  <a:pt x="368" y="232"/>
                  <a:pt x="240" y="384"/>
                </a:cubicBezTo>
                <a:cubicBezTo>
                  <a:pt x="112" y="536"/>
                  <a:pt x="56" y="724"/>
                  <a:pt x="0" y="912"/>
                </a:cubicBezTo>
              </a:path>
            </a:pathLst>
          </a:custGeom>
          <a:noFill/>
          <a:ln w="6350" cmpd="sng">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243" name="Rectangle 27"/>
          <p:cNvSpPr>
            <a:spLocks noChangeArrowheads="1"/>
          </p:cNvSpPr>
          <p:nvPr/>
        </p:nvSpPr>
        <p:spPr bwMode="auto">
          <a:xfrm>
            <a:off x="7654925" y="3513138"/>
            <a:ext cx="509588" cy="581025"/>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9249" name="Text Box 33"/>
          <p:cNvSpPr txBox="1">
            <a:spLocks noChangeArrowheads="1"/>
          </p:cNvSpPr>
          <p:nvPr/>
        </p:nvSpPr>
        <p:spPr bwMode="auto">
          <a:xfrm>
            <a:off x="1828800" y="5562600"/>
            <a:ext cx="12414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a:solidFill>
                  <a:srgbClr val="FF8000"/>
                </a:solidFill>
              </a:rPr>
              <a:t>ATLAS beam</a:t>
            </a:r>
          </a:p>
        </p:txBody>
      </p:sp>
      <p:sp>
        <p:nvSpPr>
          <p:cNvPr id="9266" name="Text Box 50"/>
          <p:cNvSpPr txBox="1">
            <a:spLocks noChangeArrowheads="1"/>
          </p:cNvSpPr>
          <p:nvPr/>
        </p:nvSpPr>
        <p:spPr bwMode="auto">
          <a:xfrm>
            <a:off x="381000" y="2286000"/>
            <a:ext cx="274796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focal plane detectors: trigger</a:t>
            </a:r>
          </a:p>
        </p:txBody>
      </p:sp>
      <p:sp>
        <p:nvSpPr>
          <p:cNvPr id="9270" name="Text Box 54"/>
          <p:cNvSpPr txBox="1">
            <a:spLocks noChangeArrowheads="1"/>
          </p:cNvSpPr>
          <p:nvPr/>
        </p:nvSpPr>
        <p:spPr bwMode="auto">
          <a:xfrm>
            <a:off x="4495800" y="2819400"/>
            <a:ext cx="13366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800">
                <a:solidFill>
                  <a:srgbClr val="00FFFF"/>
                </a:solidFill>
              </a:rPr>
              <a:t>Pb target: </a:t>
            </a:r>
          </a:p>
          <a:p>
            <a:r>
              <a:rPr lang="fr-FR" sz="1800">
                <a:solidFill>
                  <a:srgbClr val="00FFFF"/>
                </a:solidFill>
              </a:rPr>
              <a:t>0.5 mg/cm</a:t>
            </a:r>
            <a:r>
              <a:rPr lang="fr-FR" sz="1800" baseline="30000">
                <a:solidFill>
                  <a:srgbClr val="00FFFF"/>
                </a:solidFill>
              </a:rPr>
              <a:t>2</a:t>
            </a:r>
            <a:endParaRPr lang="en-GB" sz="1800" baseline="30000">
              <a:solidFill>
                <a:srgbClr val="00FFFF"/>
              </a:solidFill>
            </a:endParaRPr>
          </a:p>
        </p:txBody>
      </p:sp>
      <p:sp>
        <p:nvSpPr>
          <p:cNvPr id="9271" name="Text Box 55"/>
          <p:cNvSpPr txBox="1">
            <a:spLocks noChangeArrowheads="1"/>
          </p:cNvSpPr>
          <p:nvPr/>
        </p:nvSpPr>
        <p:spPr bwMode="auto">
          <a:xfrm>
            <a:off x="1828800" y="1371600"/>
            <a:ext cx="47958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800"/>
              <a:t>10 pnA </a:t>
            </a:r>
            <a:r>
              <a:rPr lang="fr-FR" sz="1800" baseline="30000"/>
              <a:t>48</a:t>
            </a:r>
            <a:r>
              <a:rPr lang="fr-FR" sz="1800"/>
              <a:t>Ca beam, E</a:t>
            </a:r>
            <a:r>
              <a:rPr lang="fr-FR" sz="1800" baseline="-25000"/>
              <a:t>beam</a:t>
            </a:r>
            <a:r>
              <a:rPr lang="fr-FR" sz="1800"/>
              <a:t> = 219 and 223 MeV</a:t>
            </a:r>
            <a:endParaRPr lang="en-GB"/>
          </a:p>
        </p:txBody>
      </p:sp>
      <p:sp>
        <p:nvSpPr>
          <p:cNvPr id="9272" name="Line 56"/>
          <p:cNvSpPr>
            <a:spLocks noChangeShapeType="1"/>
          </p:cNvSpPr>
          <p:nvPr/>
        </p:nvSpPr>
        <p:spPr bwMode="auto">
          <a:xfrm flipH="1">
            <a:off x="457200" y="2590800"/>
            <a:ext cx="5334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73" name="Line 57"/>
          <p:cNvSpPr>
            <a:spLocks noChangeShapeType="1"/>
          </p:cNvSpPr>
          <p:nvPr/>
        </p:nvSpPr>
        <p:spPr bwMode="auto">
          <a:xfrm>
            <a:off x="4343400" y="17526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74" name="Line 58"/>
          <p:cNvSpPr>
            <a:spLocks noChangeShapeType="1"/>
          </p:cNvSpPr>
          <p:nvPr/>
        </p:nvSpPr>
        <p:spPr bwMode="auto">
          <a:xfrm flipV="1">
            <a:off x="5029200" y="2667000"/>
            <a:ext cx="76200" cy="228600"/>
          </a:xfrm>
          <a:prstGeom prst="line">
            <a:avLst/>
          </a:prstGeom>
          <a:noFill/>
          <a:ln w="9525">
            <a:solidFill>
              <a:srgbClr val="00FF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9275" name="Text Box 59"/>
          <p:cNvSpPr txBox="1">
            <a:spLocks noChangeArrowheads="1"/>
          </p:cNvSpPr>
          <p:nvPr/>
        </p:nvSpPr>
        <p:spPr bwMode="auto">
          <a:xfrm>
            <a:off x="6477000" y="5715000"/>
            <a:ext cx="2362200" cy="91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buFont typeface="Symbol" pitchFamily="1" charset="2"/>
              <a:buNone/>
            </a:pPr>
            <a:r>
              <a:rPr lang="en-GB" sz="1800">
                <a:solidFill>
                  <a:srgbClr val="FF00FF"/>
                </a:solidFill>
              </a:rPr>
              <a:t>photons detected by </a:t>
            </a:r>
          </a:p>
          <a:p>
            <a:pPr>
              <a:buFont typeface="Symbol" pitchFamily="1" charset="2"/>
              <a:buNone/>
            </a:pPr>
            <a:r>
              <a:rPr lang="en-GB" sz="1800">
                <a:solidFill>
                  <a:srgbClr val="FF00FF"/>
                </a:solidFill>
              </a:rPr>
              <a:t>GAMMASPHERE in </a:t>
            </a:r>
          </a:p>
          <a:p>
            <a:pPr>
              <a:buFont typeface="Symbol" pitchFamily="1" charset="2"/>
              <a:buNone/>
            </a:pPr>
            <a:r>
              <a:rPr lang="en-GB" sz="1800">
                <a:solidFill>
                  <a:srgbClr val="FF00FF"/>
                </a:solidFill>
              </a:rPr>
              <a:t>its calorimetric mode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0"/>
            <a:ext cx="7772400" cy="1143000"/>
          </a:xfrm>
        </p:spPr>
        <p:txBody>
          <a:bodyPr/>
          <a:lstStyle/>
          <a:p>
            <a:r>
              <a:rPr lang="en-GB" sz="3200"/>
              <a:t>Calorimetric Measurement</a:t>
            </a:r>
          </a:p>
        </p:txBody>
      </p:sp>
      <p:grpSp>
        <p:nvGrpSpPr>
          <p:cNvPr id="32807" name="Group 39"/>
          <p:cNvGrpSpPr>
            <a:grpSpLocks/>
          </p:cNvGrpSpPr>
          <p:nvPr/>
        </p:nvGrpSpPr>
        <p:grpSpPr bwMode="auto">
          <a:xfrm>
            <a:off x="0" y="914400"/>
            <a:ext cx="4235450" cy="2811463"/>
            <a:chOff x="0" y="576"/>
            <a:chExt cx="2640" cy="1753"/>
          </a:xfrm>
        </p:grpSpPr>
        <p:pic>
          <p:nvPicPr>
            <p:cNvPr id="32798" name="Picture 30" descr="hre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
              <a:ext cx="2640" cy="1753"/>
            </a:xfrm>
            <a:prstGeom prst="rect">
              <a:avLst/>
            </a:prstGeom>
            <a:noFill/>
            <a:extLst>
              <a:ext uri="{909E8E84-426E-40DD-AFC4-6F175D3DCCD1}">
                <a14:hiddenFill xmlns:a14="http://schemas.microsoft.com/office/drawing/2010/main">
                  <a:solidFill>
                    <a:srgbClr val="FFFFFF"/>
                  </a:solidFill>
                </a14:hiddenFill>
              </a:ext>
            </a:extLst>
          </p:spPr>
        </p:pic>
        <p:sp>
          <p:nvSpPr>
            <p:cNvPr id="32790" name="Text Box 22"/>
            <p:cNvSpPr txBox="1">
              <a:spLocks noChangeArrowheads="1"/>
            </p:cNvSpPr>
            <p:nvPr/>
          </p:nvSpPr>
          <p:spPr bwMode="auto">
            <a:xfrm>
              <a:off x="398" y="866"/>
              <a:ext cx="880" cy="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latin typeface="Symbol" pitchFamily="1" charset="2"/>
                  <a:sym typeface="Symbol" pitchFamily="1" charset="2"/>
                </a:rPr>
                <a:t></a:t>
              </a:r>
              <a:r>
                <a:rPr lang="en-GB" sz="1600" baseline="-25000"/>
                <a:t>gsfma250</a:t>
              </a:r>
              <a:r>
                <a:rPr lang="en-GB" sz="1600"/>
                <a:t>=63%</a:t>
              </a:r>
            </a:p>
          </p:txBody>
        </p:sp>
      </p:grpSp>
      <p:grpSp>
        <p:nvGrpSpPr>
          <p:cNvPr id="32808" name="Group 40"/>
          <p:cNvGrpSpPr>
            <a:grpSpLocks/>
          </p:cNvGrpSpPr>
          <p:nvPr/>
        </p:nvGrpSpPr>
        <p:grpSpPr bwMode="auto">
          <a:xfrm>
            <a:off x="76200" y="3733800"/>
            <a:ext cx="4343400" cy="2946400"/>
            <a:chOff x="48" y="2352"/>
            <a:chExt cx="2736" cy="1856"/>
          </a:xfrm>
        </p:grpSpPr>
        <p:pic>
          <p:nvPicPr>
            <p:cNvPr id="32794" name="Picture 26" descr="kres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 y="2352"/>
              <a:ext cx="2736" cy="1856"/>
            </a:xfrm>
            <a:prstGeom prst="rect">
              <a:avLst/>
            </a:prstGeom>
            <a:noFill/>
            <a:extLst>
              <a:ext uri="{909E8E84-426E-40DD-AFC4-6F175D3DCCD1}">
                <a14:hiddenFill xmlns:a14="http://schemas.microsoft.com/office/drawing/2010/main">
                  <a:solidFill>
                    <a:srgbClr val="FFFFFF"/>
                  </a:solidFill>
                </a14:hiddenFill>
              </a:ext>
            </a:extLst>
          </p:spPr>
        </p:pic>
        <p:sp>
          <p:nvSpPr>
            <p:cNvPr id="32795" name="Text Box 27"/>
            <p:cNvSpPr txBox="1">
              <a:spLocks noChangeArrowheads="1"/>
            </p:cNvSpPr>
            <p:nvPr/>
          </p:nvSpPr>
          <p:spPr bwMode="auto">
            <a:xfrm>
              <a:off x="307" y="2544"/>
              <a:ext cx="2056"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a:t>probability of detecting a photon ~ 70%</a:t>
              </a:r>
            </a:p>
          </p:txBody>
        </p:sp>
      </p:grpSp>
      <p:pic>
        <p:nvPicPr>
          <p:cNvPr id="32775" name="Picture 7" descr="det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213" y="817563"/>
            <a:ext cx="3836987" cy="4343400"/>
          </a:xfrm>
          <a:prstGeom prst="rect">
            <a:avLst/>
          </a:prstGeom>
          <a:noFill/>
          <a:extLst>
            <a:ext uri="{909E8E84-426E-40DD-AFC4-6F175D3DCCD1}">
              <a14:hiddenFill xmlns:a14="http://schemas.microsoft.com/office/drawing/2010/main">
                <a:solidFill>
                  <a:srgbClr val="FFFFFF"/>
                </a:solidFill>
              </a14:hiddenFill>
            </a:ext>
          </a:extLst>
        </p:spPr>
      </p:pic>
      <p:grpSp>
        <p:nvGrpSpPr>
          <p:cNvPr id="32806" name="Group 38"/>
          <p:cNvGrpSpPr>
            <a:grpSpLocks/>
          </p:cNvGrpSpPr>
          <p:nvPr/>
        </p:nvGrpSpPr>
        <p:grpSpPr bwMode="auto">
          <a:xfrm>
            <a:off x="4876800" y="1752600"/>
            <a:ext cx="1447800" cy="1804988"/>
            <a:chOff x="3072" y="1405"/>
            <a:chExt cx="912" cy="1137"/>
          </a:xfrm>
        </p:grpSpPr>
        <p:sp>
          <p:nvSpPr>
            <p:cNvPr id="32789" name="Freeform 21"/>
            <p:cNvSpPr>
              <a:spLocks/>
            </p:cNvSpPr>
            <p:nvPr/>
          </p:nvSpPr>
          <p:spPr bwMode="auto">
            <a:xfrm>
              <a:off x="3389" y="1910"/>
              <a:ext cx="595" cy="632"/>
            </a:xfrm>
            <a:custGeom>
              <a:avLst/>
              <a:gdLst>
                <a:gd name="T0" fmla="*/ 0 w 720"/>
                <a:gd name="T1" fmla="*/ 576 h 720"/>
                <a:gd name="T2" fmla="*/ 192 w 720"/>
                <a:gd name="T3" fmla="*/ 720 h 720"/>
                <a:gd name="T4" fmla="*/ 720 w 720"/>
                <a:gd name="T5" fmla="*/ 336 h 720"/>
                <a:gd name="T6" fmla="*/ 336 w 720"/>
                <a:gd name="T7" fmla="*/ 0 h 720"/>
                <a:gd name="T8" fmla="*/ 0 w 720"/>
                <a:gd name="T9" fmla="*/ 576 h 720"/>
              </a:gdLst>
              <a:ahLst/>
              <a:cxnLst>
                <a:cxn ang="0">
                  <a:pos x="T0" y="T1"/>
                </a:cxn>
                <a:cxn ang="0">
                  <a:pos x="T2" y="T3"/>
                </a:cxn>
                <a:cxn ang="0">
                  <a:pos x="T4" y="T5"/>
                </a:cxn>
                <a:cxn ang="0">
                  <a:pos x="T6" y="T7"/>
                </a:cxn>
                <a:cxn ang="0">
                  <a:pos x="T8" y="T9"/>
                </a:cxn>
              </a:cxnLst>
              <a:rect l="0" t="0" r="r" b="b"/>
              <a:pathLst>
                <a:path w="720" h="720">
                  <a:moveTo>
                    <a:pt x="0" y="576"/>
                  </a:moveTo>
                  <a:lnTo>
                    <a:pt x="192" y="720"/>
                  </a:lnTo>
                  <a:lnTo>
                    <a:pt x="720" y="336"/>
                  </a:lnTo>
                  <a:lnTo>
                    <a:pt x="336" y="0"/>
                  </a:lnTo>
                  <a:lnTo>
                    <a:pt x="0" y="576"/>
                  </a:lnTo>
                  <a:close/>
                </a:path>
              </a:pathLst>
            </a:custGeom>
            <a:noFill/>
            <a:ln w="38100" cmpd="sng">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32791" name="Text Box 23"/>
            <p:cNvSpPr txBox="1">
              <a:spLocks noChangeArrowheads="1"/>
            </p:cNvSpPr>
            <p:nvPr/>
          </p:nvSpPr>
          <p:spPr bwMode="auto">
            <a:xfrm>
              <a:off x="3072" y="1405"/>
              <a:ext cx="746"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solidFill>
                    <a:srgbClr val="FF0000"/>
                  </a:solidFill>
                </a:rPr>
                <a:t>module</a:t>
              </a:r>
            </a:p>
          </p:txBody>
        </p:sp>
      </p:grpSp>
      <p:sp>
        <p:nvSpPr>
          <p:cNvPr id="32792" name="Line 24"/>
          <p:cNvSpPr>
            <a:spLocks noChangeShapeType="1"/>
          </p:cNvSpPr>
          <p:nvPr/>
        </p:nvSpPr>
        <p:spPr bwMode="auto">
          <a:xfrm>
            <a:off x="5334000" y="2133600"/>
            <a:ext cx="315913" cy="73501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32809" name="Group 41"/>
          <p:cNvGrpSpPr>
            <a:grpSpLocks/>
          </p:cNvGrpSpPr>
          <p:nvPr/>
        </p:nvGrpSpPr>
        <p:grpSpPr bwMode="auto">
          <a:xfrm>
            <a:off x="4184650" y="5791200"/>
            <a:ext cx="4849813" cy="854075"/>
            <a:chOff x="2636" y="3648"/>
            <a:chExt cx="3055" cy="538"/>
          </a:xfrm>
        </p:grpSpPr>
        <p:sp>
          <p:nvSpPr>
            <p:cNvPr id="32802" name="Text Box 34"/>
            <p:cNvSpPr txBox="1">
              <a:spLocks noChangeArrowheads="1"/>
            </p:cNvSpPr>
            <p:nvPr/>
          </p:nvSpPr>
          <p:spPr bwMode="auto">
            <a:xfrm>
              <a:off x="2636" y="3648"/>
              <a:ext cx="1607" cy="538"/>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algn="ctr"/>
              <a:r>
                <a:rPr lang="en-GB" sz="1600"/>
                <a:t>Measured energy</a:t>
              </a:r>
            </a:p>
            <a:p>
              <a:pPr algn="ctr"/>
              <a:r>
                <a:rPr lang="en-GB" sz="1600"/>
                <a:t>&amp;</a:t>
              </a:r>
            </a:p>
            <a:p>
              <a:pPr algn="ctr"/>
              <a:r>
                <a:rPr lang="en-GB" sz="1600"/>
                <a:t>Number of firing detectors</a:t>
              </a:r>
            </a:p>
          </p:txBody>
        </p:sp>
        <p:sp>
          <p:nvSpPr>
            <p:cNvPr id="32803" name="Line 35"/>
            <p:cNvSpPr>
              <a:spLocks noChangeShapeType="1"/>
            </p:cNvSpPr>
            <p:nvPr/>
          </p:nvSpPr>
          <p:spPr bwMode="auto">
            <a:xfrm rot="-5400000">
              <a:off x="4488" y="3763"/>
              <a:ext cx="0"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2804" name="Text Box 36"/>
            <p:cNvSpPr txBox="1">
              <a:spLocks noChangeArrowheads="1"/>
            </p:cNvSpPr>
            <p:nvPr/>
          </p:nvSpPr>
          <p:spPr bwMode="auto">
            <a:xfrm>
              <a:off x="4658" y="3648"/>
              <a:ext cx="1033" cy="538"/>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pPr algn="ctr"/>
              <a:r>
                <a:rPr lang="en-GB" sz="1600"/>
                <a:t>Emitted energy</a:t>
              </a:r>
            </a:p>
            <a:p>
              <a:pPr algn="ctr"/>
              <a:r>
                <a:rPr lang="en-GB" sz="1600"/>
                <a:t>&amp;</a:t>
              </a:r>
            </a:p>
            <a:p>
              <a:pPr algn="ctr"/>
              <a:r>
                <a:rPr lang="en-GB" sz="1600">
                  <a:latin typeface="Symbol" pitchFamily="1" charset="2"/>
                  <a:sym typeface="Symbol" pitchFamily="1" charset="2"/>
                </a:rPr>
                <a:t></a:t>
              </a:r>
              <a:r>
                <a:rPr lang="en-GB" sz="1600"/>
                <a:t>-ray multiplicity</a:t>
              </a:r>
            </a:p>
          </p:txBody>
        </p:sp>
      </p:grpSp>
      <p:sp>
        <p:nvSpPr>
          <p:cNvPr id="32805" name="Text Box 37"/>
          <p:cNvSpPr txBox="1">
            <a:spLocks noChangeArrowheads="1"/>
          </p:cNvSpPr>
          <p:nvPr/>
        </p:nvSpPr>
        <p:spPr bwMode="auto">
          <a:xfrm>
            <a:off x="4114800" y="5181600"/>
            <a:ext cx="49530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sz="1600">
                <a:latin typeface="Symbol" pitchFamily="1" charset="2"/>
                <a:sym typeface="Symbol" pitchFamily="1" charset="2"/>
              </a:rPr>
              <a:t></a:t>
            </a:r>
            <a:r>
              <a:rPr lang="en-GB" sz="1600"/>
              <a:t>(110 Ge)~10% </a:t>
            </a:r>
            <a:r>
              <a:rPr lang="en-GB" sz="1600">
                <a:sym typeface="Wingdings" pitchFamily="1" charset="2"/>
              </a:rPr>
              <a:t></a:t>
            </a:r>
            <a:r>
              <a:rPr lang="en-GB" sz="1600"/>
              <a:t> </a:t>
            </a:r>
            <a:r>
              <a:rPr lang="en-GB" sz="1600">
                <a:latin typeface="Symbol" pitchFamily="1" charset="2"/>
                <a:sym typeface="Symbol" pitchFamily="1" charset="2"/>
              </a:rPr>
              <a:t></a:t>
            </a:r>
            <a:r>
              <a:rPr lang="en-GB" sz="1600"/>
              <a:t>(110 [Ge+BGO] modules) ~78%</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8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8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6200"/>
            <a:ext cx="7772400" cy="1143000"/>
          </a:xfrm>
        </p:spPr>
        <p:txBody>
          <a:bodyPr/>
          <a:lstStyle/>
          <a:p>
            <a:r>
              <a:rPr lang="en-GB" sz="3200"/>
              <a:t>Unfolding Procedure</a:t>
            </a:r>
          </a:p>
        </p:txBody>
      </p:sp>
      <p:pic>
        <p:nvPicPr>
          <p:cNvPr id="36868" name="Picture 4" descr="HK_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92250"/>
            <a:ext cx="35814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6869" name="Line 5"/>
          <p:cNvSpPr>
            <a:spLocks noChangeShapeType="1"/>
          </p:cNvSpPr>
          <p:nvPr/>
        </p:nvSpPr>
        <p:spPr bwMode="auto">
          <a:xfrm>
            <a:off x="3962400" y="3092450"/>
            <a:ext cx="914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6870" name="Rectangle 6"/>
          <p:cNvSpPr>
            <a:spLocks noChangeArrowheads="1"/>
          </p:cNvSpPr>
          <p:nvPr/>
        </p:nvSpPr>
        <p:spPr bwMode="auto">
          <a:xfrm>
            <a:off x="5715000" y="1644650"/>
            <a:ext cx="2590800" cy="2514600"/>
          </a:xfrm>
          <a:prstGeom prst="rect">
            <a:avLst/>
          </a:prstGeom>
          <a:solidFill>
            <a:srgbClr val="FFCC66">
              <a:alpha val="37000"/>
            </a:srgbClr>
          </a:solidFill>
          <a:ln w="9525">
            <a:solidFill>
              <a:schemeClr val="tx1"/>
            </a:solidFill>
            <a:miter lim="800000"/>
            <a:headEnd/>
            <a:tailEnd/>
          </a:ln>
        </p:spPr>
        <p:txBody>
          <a:bodyPr wrap="none" anchor="ctr"/>
          <a:lstStyle/>
          <a:p>
            <a:pPr algn="ctr"/>
            <a:r>
              <a:rPr lang="fr-FR" sz="5400"/>
              <a:t>?</a:t>
            </a:r>
          </a:p>
        </p:txBody>
      </p:sp>
      <p:sp>
        <p:nvSpPr>
          <p:cNvPr id="36871" name="Text Box 7"/>
          <p:cNvSpPr txBox="1">
            <a:spLocks noChangeArrowheads="1"/>
          </p:cNvSpPr>
          <p:nvPr/>
        </p:nvSpPr>
        <p:spPr bwMode="auto">
          <a:xfrm>
            <a:off x="838200" y="4540250"/>
            <a:ext cx="2747963"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a:t>Number of firing modules (k)</a:t>
            </a:r>
          </a:p>
        </p:txBody>
      </p:sp>
      <p:sp>
        <p:nvSpPr>
          <p:cNvPr id="36872" name="Text Box 8"/>
          <p:cNvSpPr txBox="1">
            <a:spLocks noChangeArrowheads="1"/>
          </p:cNvSpPr>
          <p:nvPr/>
        </p:nvSpPr>
        <p:spPr bwMode="auto">
          <a:xfrm rot="-5400000">
            <a:off x="-742950" y="2589213"/>
            <a:ext cx="2127250"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a:t>Measured Energy (H)</a:t>
            </a:r>
          </a:p>
        </p:txBody>
      </p:sp>
      <p:sp>
        <p:nvSpPr>
          <p:cNvPr id="36873" name="Text Box 9"/>
          <p:cNvSpPr txBox="1">
            <a:spLocks noChangeArrowheads="1"/>
          </p:cNvSpPr>
          <p:nvPr/>
        </p:nvSpPr>
        <p:spPr bwMode="auto">
          <a:xfrm>
            <a:off x="6096000" y="4616450"/>
            <a:ext cx="2227263"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a:t>Emitted Multiplicity (M)</a:t>
            </a:r>
          </a:p>
        </p:txBody>
      </p:sp>
      <p:sp>
        <p:nvSpPr>
          <p:cNvPr id="36874" name="Text Box 10"/>
          <p:cNvSpPr txBox="1">
            <a:spLocks noChangeArrowheads="1"/>
          </p:cNvSpPr>
          <p:nvPr/>
        </p:nvSpPr>
        <p:spPr bwMode="auto">
          <a:xfrm rot="-5400000">
            <a:off x="4184650" y="2744788"/>
            <a:ext cx="2019300"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fr-FR" sz="1600"/>
              <a:t>Emitted Energy (E)</a:t>
            </a:r>
          </a:p>
        </p:txBody>
      </p:sp>
      <p:grpSp>
        <p:nvGrpSpPr>
          <p:cNvPr id="36878" name="Group 14"/>
          <p:cNvGrpSpPr>
            <a:grpSpLocks/>
          </p:cNvGrpSpPr>
          <p:nvPr/>
        </p:nvGrpSpPr>
        <p:grpSpPr bwMode="auto">
          <a:xfrm>
            <a:off x="4953000" y="1487488"/>
            <a:ext cx="3810000" cy="3465512"/>
            <a:chOff x="3357" y="1129"/>
            <a:chExt cx="2400" cy="2183"/>
          </a:xfrm>
        </p:grpSpPr>
        <p:pic>
          <p:nvPicPr>
            <p:cNvPr id="36875" name="Picture 11" descr="EM_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 y="1129"/>
              <a:ext cx="2400" cy="2163"/>
            </a:xfrm>
            <a:prstGeom prst="rect">
              <a:avLst/>
            </a:prstGeom>
            <a:noFill/>
            <a:extLst>
              <a:ext uri="{909E8E84-426E-40DD-AFC4-6F175D3DCCD1}">
                <a14:hiddenFill xmlns:a14="http://schemas.microsoft.com/office/drawing/2010/main">
                  <a:solidFill>
                    <a:srgbClr val="FFFFFF"/>
                  </a:solidFill>
                </a14:hiddenFill>
              </a:ext>
            </a:extLst>
          </p:spPr>
        </p:pic>
        <p:sp>
          <p:nvSpPr>
            <p:cNvPr id="36876" name="Text Box 12"/>
            <p:cNvSpPr txBox="1">
              <a:spLocks noChangeArrowheads="1"/>
            </p:cNvSpPr>
            <p:nvPr/>
          </p:nvSpPr>
          <p:spPr bwMode="auto">
            <a:xfrm>
              <a:off x="4077" y="3100"/>
              <a:ext cx="1403" cy="21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a:t>Emitted Multiplicity (M)</a:t>
              </a:r>
            </a:p>
          </p:txBody>
        </p:sp>
        <p:sp>
          <p:nvSpPr>
            <p:cNvPr id="36877" name="Text Box 13"/>
            <p:cNvSpPr txBox="1">
              <a:spLocks noChangeArrowheads="1"/>
            </p:cNvSpPr>
            <p:nvPr/>
          </p:nvSpPr>
          <p:spPr bwMode="auto">
            <a:xfrm rot="-5400000">
              <a:off x="2863" y="1903"/>
              <a:ext cx="1296" cy="21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fr-FR" sz="1600"/>
                <a:t>Emitted Energy (E)</a:t>
              </a:r>
            </a:p>
          </p:txBody>
        </p:sp>
      </p:grpSp>
      <p:grpSp>
        <p:nvGrpSpPr>
          <p:cNvPr id="36889" name="Group 25"/>
          <p:cNvGrpSpPr>
            <a:grpSpLocks/>
          </p:cNvGrpSpPr>
          <p:nvPr/>
        </p:nvGrpSpPr>
        <p:grpSpPr bwMode="auto">
          <a:xfrm>
            <a:off x="249238" y="5105400"/>
            <a:ext cx="6402387" cy="1612900"/>
            <a:chOff x="157" y="3256"/>
            <a:chExt cx="4033" cy="1016"/>
          </a:xfrm>
        </p:grpSpPr>
        <p:sp>
          <p:nvSpPr>
            <p:cNvPr id="36881" name="Text Box 17"/>
            <p:cNvSpPr txBox="1">
              <a:spLocks noChangeArrowheads="1"/>
            </p:cNvSpPr>
            <p:nvPr/>
          </p:nvSpPr>
          <p:spPr bwMode="auto">
            <a:xfrm>
              <a:off x="1127" y="3705"/>
              <a:ext cx="3063" cy="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2000"/>
                <a:t>I= f(M) = </a:t>
              </a:r>
              <a:r>
                <a:rPr lang="fr-FR" sz="2000">
                  <a:solidFill>
                    <a:srgbClr val="FF0000"/>
                  </a:solidFill>
                  <a:latin typeface="Symbol" pitchFamily="1" charset="2"/>
                  <a:sym typeface="Symbol" pitchFamily="1" charset="2"/>
                </a:rPr>
                <a:t></a:t>
              </a:r>
              <a:r>
                <a:rPr lang="fr-FR" sz="2000">
                  <a:solidFill>
                    <a:srgbClr val="FF0000"/>
                  </a:solidFill>
                </a:rPr>
                <a:t>I</a:t>
              </a:r>
              <a:r>
                <a:rPr lang="fr-FR" sz="2000"/>
                <a:t> </a:t>
              </a:r>
              <a:r>
                <a:rPr lang="fr-FR" sz="2000">
                  <a:sym typeface="Symbol" pitchFamily="1" charset="2"/>
                </a:rPr>
                <a:t> (M - </a:t>
              </a:r>
              <a:r>
                <a:rPr lang="fr-FR" sz="2000">
                  <a:solidFill>
                    <a:srgbClr val="FF0000"/>
                  </a:solidFill>
                  <a:sym typeface="Symbol" pitchFamily="1" charset="2"/>
                </a:rPr>
                <a:t>N</a:t>
              </a:r>
              <a:r>
                <a:rPr lang="fr-FR" sz="2000" baseline="-25000">
                  <a:solidFill>
                    <a:srgbClr val="FF0000"/>
                  </a:solidFill>
                  <a:sym typeface="Symbol" pitchFamily="1" charset="2"/>
                </a:rPr>
                <a:t>stat</a:t>
              </a:r>
              <a:r>
                <a:rPr lang="fr-FR" sz="2000">
                  <a:sym typeface="Symbol" pitchFamily="1" charset="2"/>
                </a:rPr>
                <a:t>) + </a:t>
              </a:r>
              <a:r>
                <a:rPr lang="fr-FR" sz="2000">
                  <a:solidFill>
                    <a:srgbClr val="FF0000"/>
                  </a:solidFill>
                  <a:latin typeface="Symbol" pitchFamily="1" charset="2"/>
                  <a:sym typeface="Symbol" pitchFamily="1" charset="2"/>
                </a:rPr>
                <a:t></a:t>
              </a:r>
              <a:r>
                <a:rPr lang="fr-FR" sz="2000">
                  <a:solidFill>
                    <a:srgbClr val="FF0000"/>
                  </a:solidFill>
                  <a:sym typeface="Symbol" pitchFamily="1" charset="2"/>
                </a:rPr>
                <a:t>I</a:t>
              </a:r>
              <a:r>
                <a:rPr lang="fr-FR" sz="2000" baseline="-25000">
                  <a:solidFill>
                    <a:srgbClr val="FF0000"/>
                  </a:solidFill>
                  <a:sym typeface="Symbol" pitchFamily="1" charset="2"/>
                </a:rPr>
                <a:t>stat</a:t>
              </a:r>
              <a:r>
                <a:rPr lang="fr-FR" sz="2000">
                  <a:sym typeface="Symbol" pitchFamily="1" charset="2"/>
                </a:rPr>
                <a:t>  </a:t>
              </a:r>
              <a:r>
                <a:rPr lang="fr-FR" sz="2000">
                  <a:solidFill>
                    <a:srgbClr val="FF0000"/>
                  </a:solidFill>
                  <a:sym typeface="Symbol" pitchFamily="1" charset="2"/>
                </a:rPr>
                <a:t>N</a:t>
              </a:r>
              <a:r>
                <a:rPr lang="fr-FR" sz="2000" baseline="-25000">
                  <a:solidFill>
                    <a:srgbClr val="FF0000"/>
                  </a:solidFill>
                  <a:sym typeface="Symbol" pitchFamily="1" charset="2"/>
                </a:rPr>
                <a:t>stat</a:t>
              </a:r>
              <a:r>
                <a:rPr lang="fr-FR" sz="2000" baseline="-25000">
                  <a:sym typeface="Symbol" pitchFamily="1" charset="2"/>
                </a:rPr>
                <a:t> </a:t>
              </a:r>
              <a:r>
                <a:rPr lang="fr-FR" sz="2000">
                  <a:sym typeface="Symbol" pitchFamily="1" charset="2"/>
                </a:rPr>
                <a:t>+</a:t>
              </a:r>
              <a:r>
                <a:rPr lang="fr-FR" sz="2000">
                  <a:solidFill>
                    <a:srgbClr val="FF0000"/>
                  </a:solidFill>
                  <a:sym typeface="Symbol" pitchFamily="1" charset="2"/>
                </a:rPr>
                <a:t> I</a:t>
              </a:r>
              <a:r>
                <a:rPr lang="fr-FR" sz="2000" baseline="-25000">
                  <a:solidFill>
                    <a:srgbClr val="FF0000"/>
                  </a:solidFill>
                  <a:sym typeface="Symbol" pitchFamily="1" charset="2"/>
                </a:rPr>
                <a:t>ce</a:t>
              </a:r>
              <a:endParaRPr lang="fr-FR" sz="2000" baseline="-25000">
                <a:sym typeface="Symbol" pitchFamily="1" charset="2"/>
              </a:endParaRPr>
            </a:p>
            <a:p>
              <a:r>
                <a:rPr lang="fr-FR" sz="2000" baseline="-25000">
                  <a:sym typeface="Symbol" pitchFamily="1" charset="2"/>
                </a:rPr>
                <a:t> </a:t>
              </a:r>
              <a:endParaRPr lang="fr-FR" sz="2000"/>
            </a:p>
            <a:p>
              <a:r>
                <a:rPr lang="fr-FR" sz="2000"/>
                <a:t>E*=f(E) = E + </a:t>
              </a:r>
              <a:r>
                <a:rPr lang="fr-FR" sz="2000">
                  <a:solidFill>
                    <a:srgbClr val="FF0000"/>
                  </a:solidFill>
                </a:rPr>
                <a:t>E</a:t>
              </a:r>
              <a:r>
                <a:rPr lang="fr-FR" sz="2000" baseline="-25000">
                  <a:solidFill>
                    <a:srgbClr val="FF0000"/>
                  </a:solidFill>
                </a:rPr>
                <a:t>ce</a:t>
              </a:r>
              <a:r>
                <a:rPr lang="fr-FR" sz="2000">
                  <a:solidFill>
                    <a:srgbClr val="FF0000"/>
                  </a:solidFill>
                </a:rPr>
                <a:t> </a:t>
              </a:r>
              <a:endParaRPr lang="fr-FR" sz="2000"/>
            </a:p>
          </p:txBody>
        </p:sp>
        <p:sp>
          <p:nvSpPr>
            <p:cNvPr id="36882" name="Text Box 18"/>
            <p:cNvSpPr txBox="1">
              <a:spLocks noChangeArrowheads="1"/>
            </p:cNvSpPr>
            <p:nvPr/>
          </p:nvSpPr>
          <p:spPr bwMode="auto">
            <a:xfrm>
              <a:off x="157" y="3256"/>
              <a:ext cx="2623" cy="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2000"/>
                <a:t>Transformation from (E,M) to (E*,I):</a:t>
              </a:r>
            </a:p>
          </p:txBody>
        </p:sp>
      </p:grpSp>
      <p:sp>
        <p:nvSpPr>
          <p:cNvPr id="36884" name="Text Box 20"/>
          <p:cNvSpPr txBox="1">
            <a:spLocks noChangeArrowheads="1"/>
          </p:cNvSpPr>
          <p:nvPr/>
        </p:nvSpPr>
        <p:spPr bwMode="auto">
          <a:xfrm>
            <a:off x="4241800" y="1030288"/>
            <a:ext cx="47498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M. J</a:t>
            </a:r>
            <a:r>
              <a:rPr lang="en-GB" altLang="ja-JP" sz="1600" i="1">
                <a:latin typeface="Garamond" pitchFamily="1" charset="0"/>
              </a:rPr>
              <a:t>ää</a:t>
            </a:r>
            <a:r>
              <a:rPr lang="en-GB" sz="1600" i="1">
                <a:latin typeface="Garamond" pitchFamily="1" charset="0"/>
              </a:rPr>
              <a:t>skel</a:t>
            </a:r>
            <a:r>
              <a:rPr lang="en-GB" altLang="ja-JP" sz="1600" i="1">
                <a:latin typeface="Garamond" pitchFamily="1" charset="0"/>
              </a:rPr>
              <a:t>ä</a:t>
            </a:r>
            <a:r>
              <a:rPr lang="en-GB" sz="1600" i="1">
                <a:latin typeface="Garamond" pitchFamily="1" charset="0"/>
              </a:rPr>
              <a:t>inen et al., Nucl. Instr. Meth. 204 (1983) 385</a:t>
            </a:r>
          </a:p>
          <a:p>
            <a:r>
              <a:rPr lang="en-GB" sz="1600" i="1">
                <a:latin typeface="Garamond" pitchFamily="1" charset="0"/>
              </a:rPr>
              <a:t>P. Benet, PhD thesis, Universit</a:t>
            </a:r>
            <a:r>
              <a:rPr lang="en-GB" altLang="ja-JP" sz="1600" i="1">
                <a:latin typeface="Garamond" pitchFamily="1" charset="0"/>
              </a:rPr>
              <a:t>é Louis Pasteur, Strasbourg (1988)</a:t>
            </a:r>
            <a:endParaRPr lang="en-GB" sz="1600" i="1">
              <a:latin typeface="Garamond" pitchFamily="1" charset="0"/>
            </a:endParaRPr>
          </a:p>
        </p:txBody>
      </p:sp>
      <p:sp>
        <p:nvSpPr>
          <p:cNvPr id="36890" name="Text Box 26"/>
          <p:cNvSpPr txBox="1">
            <a:spLocks noChangeArrowheads="1"/>
          </p:cNvSpPr>
          <p:nvPr/>
        </p:nvSpPr>
        <p:spPr bwMode="auto">
          <a:xfrm>
            <a:off x="5122863" y="6248400"/>
            <a:ext cx="386873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S. Eeckhaudt, P. Greenlees et al., R. Herzberg et al., </a:t>
            </a:r>
          </a:p>
          <a:p>
            <a:r>
              <a:rPr lang="en-GB" sz="1600" i="1">
                <a:latin typeface="Garamond" pitchFamily="1" charset="0"/>
              </a:rPr>
              <a:t>S. Tandel et al.,  F. Hessberger et al., R. Clark et 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6878"/>
                                        </p:tgtEl>
                                        <p:attrNameLst>
                                          <p:attrName>style.visibility</p:attrName>
                                        </p:attrNameLst>
                                      </p:cBhvr>
                                      <p:to>
                                        <p:strVal val="visible"/>
                                      </p:to>
                                    </p:set>
                                    <p:animEffect transition="in" filter="wipe(down)">
                                      <p:cBhvr>
                                        <p:cTn id="7" dur="500"/>
                                        <p:tgtEl>
                                          <p:spTgt spid="36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688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6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76200"/>
            <a:ext cx="7772400" cy="1143000"/>
          </a:xfrm>
        </p:spPr>
        <p:txBody>
          <a:bodyPr/>
          <a:lstStyle/>
          <a:p>
            <a:r>
              <a:rPr lang="en-GB" sz="3200"/>
              <a:t>Entry distribution of </a:t>
            </a:r>
            <a:r>
              <a:rPr lang="en-GB" sz="3200" baseline="30000"/>
              <a:t>254</a:t>
            </a:r>
            <a:r>
              <a:rPr lang="en-GB" sz="3200"/>
              <a:t>No (1)</a:t>
            </a:r>
          </a:p>
        </p:txBody>
      </p:sp>
      <p:pic>
        <p:nvPicPr>
          <p:cNvPr id="1029" name="Picture 5" descr="foldede_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3713163"/>
            <a:ext cx="7408862" cy="2952750"/>
          </a:xfrm>
          <a:prstGeom prst="rect">
            <a:avLst/>
          </a:prstGeom>
          <a:noFill/>
          <a:extLst>
            <a:ext uri="{909E8E84-426E-40DD-AFC4-6F175D3DCCD1}">
              <a14:hiddenFill xmlns:a14="http://schemas.microsoft.com/office/drawing/2010/main">
                <a:solidFill>
                  <a:srgbClr val="FFFFFF"/>
                </a:solidFill>
              </a14:hiddenFill>
            </a:ext>
          </a:extLst>
        </p:spPr>
      </p:pic>
      <p:grpSp>
        <p:nvGrpSpPr>
          <p:cNvPr id="1049" name="Group 25"/>
          <p:cNvGrpSpPr>
            <a:grpSpLocks/>
          </p:cNvGrpSpPr>
          <p:nvPr/>
        </p:nvGrpSpPr>
        <p:grpSpPr bwMode="auto">
          <a:xfrm>
            <a:off x="457200" y="914400"/>
            <a:ext cx="7620000" cy="3027363"/>
            <a:chOff x="576" y="947"/>
            <a:chExt cx="4522" cy="1632"/>
          </a:xfrm>
        </p:grpSpPr>
        <p:pic>
          <p:nvPicPr>
            <p:cNvPr id="1031" name="Picture 7" descr="entryHK_2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947"/>
              <a:ext cx="2170"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entryEM_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995"/>
              <a:ext cx="2170" cy="1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flipV="1">
              <a:off x="2736" y="1715"/>
              <a:ext cx="62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34" name="Line 10"/>
            <p:cNvSpPr>
              <a:spLocks noChangeShapeType="1"/>
            </p:cNvSpPr>
            <p:nvPr/>
          </p:nvSpPr>
          <p:spPr bwMode="auto">
            <a:xfrm flipH="1">
              <a:off x="4310" y="2243"/>
              <a:ext cx="96" cy="3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1035" name="Text Box 11"/>
          <p:cNvSpPr txBox="1">
            <a:spLocks noChangeArrowheads="1"/>
          </p:cNvSpPr>
          <p:nvPr/>
        </p:nvSpPr>
        <p:spPr bwMode="auto">
          <a:xfrm>
            <a:off x="1125538" y="3810000"/>
            <a:ext cx="1601787"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E</a:t>
            </a:r>
            <a:r>
              <a:rPr lang="en-GB" sz="1600" baseline="-25000"/>
              <a:t>beam</a:t>
            </a:r>
            <a:r>
              <a:rPr lang="en-GB" sz="1600"/>
              <a:t>=219 MeV</a:t>
            </a:r>
          </a:p>
        </p:txBody>
      </p:sp>
      <p:sp>
        <p:nvSpPr>
          <p:cNvPr id="1036" name="Text Box 12"/>
          <p:cNvSpPr txBox="1">
            <a:spLocks noChangeArrowheads="1"/>
          </p:cNvSpPr>
          <p:nvPr/>
        </p:nvSpPr>
        <p:spPr bwMode="auto">
          <a:xfrm>
            <a:off x="4876800" y="3854450"/>
            <a:ext cx="3040063"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E</a:t>
            </a:r>
            <a:r>
              <a:rPr lang="en-GB" sz="1600" baseline="-25000"/>
              <a:t>beam</a:t>
            </a:r>
            <a:r>
              <a:rPr lang="en-GB" sz="1600"/>
              <a:t>=223 MeV, E</a:t>
            </a:r>
            <a:r>
              <a:rPr lang="en-GB" sz="1600" baseline="-25000"/>
              <a:t>CN</a:t>
            </a:r>
            <a:r>
              <a:rPr lang="en-GB" sz="1600"/>
              <a:t>=25.4 MeV</a:t>
            </a:r>
          </a:p>
        </p:txBody>
      </p:sp>
      <p:sp>
        <p:nvSpPr>
          <p:cNvPr id="1038" name="Text Box 14"/>
          <p:cNvSpPr txBox="1">
            <a:spLocks noChangeArrowheads="1"/>
          </p:cNvSpPr>
          <p:nvPr/>
        </p:nvSpPr>
        <p:spPr bwMode="auto">
          <a:xfrm>
            <a:off x="7085013" y="4648200"/>
            <a:ext cx="763587"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344B4"/>
                </a:solidFill>
                <a:miter lim="800000"/>
                <a:headEnd/>
                <a:tailEnd/>
              </a14:hiddenLine>
            </a:ext>
          </a:extLst>
        </p:spPr>
        <p:txBody>
          <a:bodyPr wrap="none">
            <a:spAutoFit/>
          </a:bodyPr>
          <a:lstStyle/>
          <a:p>
            <a:r>
              <a:rPr lang="en-GB" sz="1800">
                <a:solidFill>
                  <a:srgbClr val="B344B4"/>
                </a:solidFill>
              </a:rPr>
              <a:t>E</a:t>
            </a:r>
            <a:r>
              <a:rPr lang="en-GB" sz="1800" baseline="-25000">
                <a:solidFill>
                  <a:srgbClr val="B344B4"/>
                </a:solidFill>
              </a:rPr>
              <a:t>1/2</a:t>
            </a:r>
            <a:r>
              <a:rPr lang="en-GB" sz="1800">
                <a:solidFill>
                  <a:srgbClr val="B344B4"/>
                </a:solidFill>
              </a:rPr>
              <a:t>(I)</a:t>
            </a:r>
          </a:p>
        </p:txBody>
      </p:sp>
      <p:sp>
        <p:nvSpPr>
          <p:cNvPr id="1053" name="Rectangle 29"/>
          <p:cNvSpPr>
            <a:spLocks noChangeArrowheads="1"/>
          </p:cNvSpPr>
          <p:nvPr/>
        </p:nvSpPr>
        <p:spPr bwMode="auto">
          <a:xfrm>
            <a:off x="381000" y="3733800"/>
            <a:ext cx="3810000" cy="2819400"/>
          </a:xfrm>
          <a:prstGeom prst="rect">
            <a:avLst/>
          </a:prstGeom>
          <a:solidFill>
            <a:schemeClr val="bg1"/>
          </a:solidFill>
          <a:ln w="9525">
            <a:solidFill>
              <a:schemeClr val="bg1"/>
            </a:solidFill>
            <a:miter lim="800000"/>
            <a:headEnd/>
            <a:tailEnd/>
          </a:ln>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76200"/>
            <a:ext cx="7772400" cy="1143000"/>
          </a:xfrm>
        </p:spPr>
        <p:txBody>
          <a:bodyPr/>
          <a:lstStyle/>
          <a:p>
            <a:r>
              <a:rPr lang="en-GB" sz="3200"/>
              <a:t>Entry Distribution of </a:t>
            </a:r>
            <a:r>
              <a:rPr lang="en-GB" sz="3200" baseline="30000"/>
              <a:t>254</a:t>
            </a:r>
            <a:r>
              <a:rPr lang="en-GB" sz="3200"/>
              <a:t>No (2)</a:t>
            </a:r>
          </a:p>
        </p:txBody>
      </p:sp>
      <p:grpSp>
        <p:nvGrpSpPr>
          <p:cNvPr id="101380" name="Group 4"/>
          <p:cNvGrpSpPr>
            <a:grpSpLocks/>
          </p:cNvGrpSpPr>
          <p:nvPr/>
        </p:nvGrpSpPr>
        <p:grpSpPr bwMode="auto">
          <a:xfrm>
            <a:off x="561975" y="4038600"/>
            <a:ext cx="3505200" cy="2667000"/>
            <a:chOff x="816" y="2064"/>
            <a:chExt cx="2256" cy="1749"/>
          </a:xfrm>
        </p:grpSpPr>
        <p:pic>
          <p:nvPicPr>
            <p:cNvPr id="101381" name="Picture 5" descr="entry_220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2064"/>
              <a:ext cx="2256" cy="1749"/>
            </a:xfrm>
            <a:prstGeom prst="rect">
              <a:avLst/>
            </a:prstGeom>
            <a:noFill/>
            <a:extLst>
              <a:ext uri="{909E8E84-426E-40DD-AFC4-6F175D3DCCD1}">
                <a14:hiddenFill xmlns:a14="http://schemas.microsoft.com/office/drawing/2010/main">
                  <a:solidFill>
                    <a:srgbClr val="FFFFFF"/>
                  </a:solidFill>
                </a14:hiddenFill>
              </a:ext>
            </a:extLst>
          </p:spPr>
        </p:pic>
        <p:sp>
          <p:nvSpPr>
            <p:cNvPr id="101382" name="Text Box 6"/>
            <p:cNvSpPr txBox="1">
              <a:spLocks noChangeArrowheads="1"/>
            </p:cNvSpPr>
            <p:nvPr/>
          </p:nvSpPr>
          <p:spPr bwMode="auto">
            <a:xfrm>
              <a:off x="1200" y="2238"/>
              <a:ext cx="487" cy="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baseline="30000"/>
                <a:t>220</a:t>
              </a:r>
              <a:r>
                <a:rPr lang="en-GB" sz="2000"/>
                <a:t>Th</a:t>
              </a:r>
            </a:p>
          </p:txBody>
        </p:sp>
      </p:grpSp>
      <p:grpSp>
        <p:nvGrpSpPr>
          <p:cNvPr id="101390" name="Group 14"/>
          <p:cNvGrpSpPr>
            <a:grpSpLocks/>
          </p:cNvGrpSpPr>
          <p:nvPr/>
        </p:nvGrpSpPr>
        <p:grpSpPr bwMode="auto">
          <a:xfrm>
            <a:off x="4219575" y="4238625"/>
            <a:ext cx="4543425" cy="1743075"/>
            <a:chOff x="2880" y="846"/>
            <a:chExt cx="2862" cy="1098"/>
          </a:xfrm>
        </p:grpSpPr>
        <p:sp>
          <p:nvSpPr>
            <p:cNvPr id="101384" name="Text Box 8"/>
            <p:cNvSpPr txBox="1">
              <a:spLocks noChangeArrowheads="1"/>
            </p:cNvSpPr>
            <p:nvPr/>
          </p:nvSpPr>
          <p:spPr bwMode="auto">
            <a:xfrm>
              <a:off x="2880" y="846"/>
              <a:ext cx="2862" cy="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nSpc>
                  <a:spcPct val="150000"/>
                </a:lnSpc>
                <a:buFontTx/>
                <a:buChar char="-"/>
              </a:pPr>
              <a:r>
                <a:rPr lang="en-GB" baseline="30000"/>
                <a:t> </a:t>
              </a:r>
              <a:r>
                <a:rPr lang="en-GB" sz="1800" baseline="30000"/>
                <a:t>254</a:t>
              </a:r>
              <a:r>
                <a:rPr lang="en-GB" sz="1800"/>
                <a:t>No can sustain more E</a:t>
              </a:r>
              <a:r>
                <a:rPr lang="en-GB" sz="1800" baseline="30000"/>
                <a:t>*</a:t>
              </a:r>
              <a:r>
                <a:rPr lang="en-GB" sz="1800"/>
                <a:t> &amp; I at 223 MeV</a:t>
              </a:r>
            </a:p>
            <a:p>
              <a:pPr>
                <a:lnSpc>
                  <a:spcPct val="150000"/>
                </a:lnSpc>
                <a:buFontTx/>
                <a:buChar char="-"/>
              </a:pPr>
              <a:r>
                <a:rPr lang="en-GB" sz="1800"/>
                <a:t> no significant yield &lt; 5    </a:t>
              </a:r>
            </a:p>
            <a:p>
              <a:pPr>
                <a:lnSpc>
                  <a:spcPct val="150000"/>
                </a:lnSpc>
              </a:pPr>
              <a:r>
                <a:rPr lang="en-GB" sz="1800"/>
                <a:t>- tilted distribution</a:t>
              </a:r>
            </a:p>
            <a:p>
              <a:pPr>
                <a:lnSpc>
                  <a:spcPct val="150000"/>
                </a:lnSpc>
                <a:buFontTx/>
                <a:buChar char="-"/>
              </a:pPr>
              <a:r>
                <a:rPr lang="en-GB" sz="1800"/>
                <a:t> saturation in E</a:t>
              </a:r>
              <a:r>
                <a:rPr lang="en-GB" sz="1800" baseline="-25000"/>
                <a:t>1/2</a:t>
              </a:r>
              <a:endParaRPr lang="en-GB" sz="1800"/>
            </a:p>
          </p:txBody>
        </p:sp>
        <p:graphicFrame>
          <p:nvGraphicFramePr>
            <p:cNvPr id="101385" name="Object 9"/>
            <p:cNvGraphicFramePr>
              <a:graphicFrameLocks noChangeAspect="1"/>
            </p:cNvGraphicFramePr>
            <p:nvPr/>
          </p:nvGraphicFramePr>
          <p:xfrm>
            <a:off x="4427" y="1197"/>
            <a:ext cx="133" cy="147"/>
          </p:xfrm>
          <a:graphic>
            <a:graphicData uri="http://schemas.openxmlformats.org/presentationml/2006/ole">
              <mc:AlternateContent xmlns:mc="http://schemas.openxmlformats.org/markup-compatibility/2006">
                <mc:Choice xmlns:v="urn:schemas-microsoft-com:vml" Requires="v">
                  <p:oleObj spid="_x0000_s101391" name="Équation" r:id="rId5" imgW="114300" imgH="127000" progId="Equation.3">
                    <p:embed/>
                  </p:oleObj>
                </mc:Choice>
                <mc:Fallback>
                  <p:oleObj name="Équation" r:id="rId5" imgW="114300" imgH="1270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 y="1197"/>
                          <a:ext cx="133" cy="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01386" name="Picture 10" descr="foldede_ent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3" y="1198563"/>
            <a:ext cx="6934200" cy="2763837"/>
          </a:xfrm>
          <a:prstGeom prst="rect">
            <a:avLst/>
          </a:prstGeom>
          <a:noFill/>
          <a:extLst>
            <a:ext uri="{909E8E84-426E-40DD-AFC4-6F175D3DCCD1}">
              <a14:hiddenFill xmlns:a14="http://schemas.microsoft.com/office/drawing/2010/main">
                <a:solidFill>
                  <a:srgbClr val="FFFFFF"/>
                </a:solidFill>
              </a14:hiddenFill>
            </a:ext>
          </a:extLst>
        </p:spPr>
      </p:pic>
      <p:sp>
        <p:nvSpPr>
          <p:cNvPr id="101387" name="Text Box 11"/>
          <p:cNvSpPr txBox="1">
            <a:spLocks noChangeArrowheads="1"/>
          </p:cNvSpPr>
          <p:nvPr/>
        </p:nvSpPr>
        <p:spPr bwMode="auto">
          <a:xfrm>
            <a:off x="1154113" y="1295400"/>
            <a:ext cx="1601787"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E</a:t>
            </a:r>
            <a:r>
              <a:rPr lang="en-GB" sz="1600" baseline="-25000"/>
              <a:t>beam</a:t>
            </a:r>
            <a:r>
              <a:rPr lang="en-GB" sz="1600"/>
              <a:t>=219 MeV</a:t>
            </a:r>
          </a:p>
        </p:txBody>
      </p:sp>
      <p:sp>
        <p:nvSpPr>
          <p:cNvPr id="101388" name="Text Box 12"/>
          <p:cNvSpPr txBox="1">
            <a:spLocks noChangeArrowheads="1"/>
          </p:cNvSpPr>
          <p:nvPr/>
        </p:nvSpPr>
        <p:spPr bwMode="auto">
          <a:xfrm>
            <a:off x="4735513" y="1295400"/>
            <a:ext cx="1601787"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E</a:t>
            </a:r>
            <a:r>
              <a:rPr lang="en-GB" sz="1600" baseline="-25000"/>
              <a:t>beam</a:t>
            </a:r>
            <a:r>
              <a:rPr lang="en-GB" sz="1600"/>
              <a:t>=223 MeV</a:t>
            </a:r>
          </a:p>
        </p:txBody>
      </p:sp>
      <p:sp>
        <p:nvSpPr>
          <p:cNvPr id="101389" name="Text Box 13"/>
          <p:cNvSpPr txBox="1">
            <a:spLocks noChangeArrowheads="1"/>
          </p:cNvSpPr>
          <p:nvPr/>
        </p:nvSpPr>
        <p:spPr bwMode="auto">
          <a:xfrm>
            <a:off x="6792913" y="2133600"/>
            <a:ext cx="763587"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B344B4"/>
                </a:solidFill>
                <a:miter lim="800000"/>
                <a:headEnd/>
                <a:tailEnd/>
              </a14:hiddenLine>
            </a:ext>
          </a:extLst>
        </p:spPr>
        <p:txBody>
          <a:bodyPr wrap="none">
            <a:spAutoFit/>
          </a:bodyPr>
          <a:lstStyle/>
          <a:p>
            <a:r>
              <a:rPr lang="en-GB" sz="1800">
                <a:solidFill>
                  <a:srgbClr val="B344B4"/>
                </a:solidFill>
              </a:rPr>
              <a:t>E</a:t>
            </a:r>
            <a:r>
              <a:rPr lang="en-GB" sz="1800" baseline="-25000">
                <a:solidFill>
                  <a:srgbClr val="B344B4"/>
                </a:solidFill>
              </a:rPr>
              <a:t>1/2</a:t>
            </a:r>
            <a:r>
              <a:rPr lang="en-GB" sz="1800">
                <a:solidFill>
                  <a:srgbClr val="B344B4"/>
                </a:solidFill>
              </a:rPr>
              <a: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39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01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76200"/>
            <a:ext cx="7772400" cy="1143000"/>
          </a:xfrm>
        </p:spPr>
        <p:txBody>
          <a:bodyPr/>
          <a:lstStyle/>
          <a:p>
            <a:r>
              <a:rPr lang="en-GB" sz="3200"/>
              <a:t>Barrier height</a:t>
            </a:r>
          </a:p>
        </p:txBody>
      </p:sp>
      <p:sp>
        <p:nvSpPr>
          <p:cNvPr id="77833" name="Text Box 9"/>
          <p:cNvSpPr txBox="1">
            <a:spLocks noChangeArrowheads="1"/>
          </p:cNvSpPr>
          <p:nvPr/>
        </p:nvSpPr>
        <p:spPr bwMode="auto">
          <a:xfrm>
            <a:off x="7086600" y="1373188"/>
            <a:ext cx="446088"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a:t>S</a:t>
            </a:r>
            <a:r>
              <a:rPr lang="en-GB" sz="2000" baseline="-25000"/>
              <a:t>n</a:t>
            </a:r>
            <a:endParaRPr lang="en-GB"/>
          </a:p>
        </p:txBody>
      </p:sp>
      <p:sp>
        <p:nvSpPr>
          <p:cNvPr id="77834" name="Freeform 10"/>
          <p:cNvSpPr>
            <a:spLocks/>
          </p:cNvSpPr>
          <p:nvPr/>
        </p:nvSpPr>
        <p:spPr bwMode="auto">
          <a:xfrm>
            <a:off x="1993900" y="1638300"/>
            <a:ext cx="5668963" cy="1014413"/>
          </a:xfrm>
          <a:custGeom>
            <a:avLst/>
            <a:gdLst>
              <a:gd name="T0" fmla="*/ 0 w 4032"/>
              <a:gd name="T1" fmla="*/ 672 h 680"/>
              <a:gd name="T2" fmla="*/ 432 w 4032"/>
              <a:gd name="T3" fmla="*/ 672 h 680"/>
              <a:gd name="T4" fmla="*/ 1104 w 4032"/>
              <a:gd name="T5" fmla="*/ 624 h 680"/>
              <a:gd name="T6" fmla="*/ 1920 w 4032"/>
              <a:gd name="T7" fmla="*/ 528 h 680"/>
              <a:gd name="T8" fmla="*/ 2736 w 4032"/>
              <a:gd name="T9" fmla="*/ 384 h 680"/>
              <a:gd name="T10" fmla="*/ 3600 w 4032"/>
              <a:gd name="T11" fmla="*/ 144 h 680"/>
              <a:gd name="T12" fmla="*/ 4032 w 4032"/>
              <a:gd name="T13" fmla="*/ 0 h 680"/>
            </a:gdLst>
            <a:ahLst/>
            <a:cxnLst>
              <a:cxn ang="0">
                <a:pos x="T0" y="T1"/>
              </a:cxn>
              <a:cxn ang="0">
                <a:pos x="T2" y="T3"/>
              </a:cxn>
              <a:cxn ang="0">
                <a:pos x="T4" y="T5"/>
              </a:cxn>
              <a:cxn ang="0">
                <a:pos x="T6" y="T7"/>
              </a:cxn>
              <a:cxn ang="0">
                <a:pos x="T8" y="T9"/>
              </a:cxn>
              <a:cxn ang="0">
                <a:pos x="T10" y="T11"/>
              </a:cxn>
              <a:cxn ang="0">
                <a:pos x="T12" y="T13"/>
              </a:cxn>
            </a:cxnLst>
            <a:rect l="0" t="0" r="r" b="b"/>
            <a:pathLst>
              <a:path w="4032" h="680">
                <a:moveTo>
                  <a:pt x="0" y="672"/>
                </a:moveTo>
                <a:cubicBezTo>
                  <a:pt x="124" y="676"/>
                  <a:pt x="248" y="680"/>
                  <a:pt x="432" y="672"/>
                </a:cubicBezTo>
                <a:cubicBezTo>
                  <a:pt x="616" y="664"/>
                  <a:pt x="856" y="648"/>
                  <a:pt x="1104" y="624"/>
                </a:cubicBezTo>
                <a:cubicBezTo>
                  <a:pt x="1352" y="600"/>
                  <a:pt x="1648" y="568"/>
                  <a:pt x="1920" y="528"/>
                </a:cubicBezTo>
                <a:cubicBezTo>
                  <a:pt x="2192" y="488"/>
                  <a:pt x="2456" y="448"/>
                  <a:pt x="2736" y="384"/>
                </a:cubicBezTo>
                <a:cubicBezTo>
                  <a:pt x="3016" y="320"/>
                  <a:pt x="3384" y="208"/>
                  <a:pt x="3600" y="144"/>
                </a:cubicBezTo>
                <a:cubicBezTo>
                  <a:pt x="3816" y="80"/>
                  <a:pt x="3924" y="40"/>
                  <a:pt x="4032" y="0"/>
                </a:cubicBezTo>
              </a:path>
            </a:pathLst>
          </a:custGeom>
          <a:noFill/>
          <a:ln w="19050" cap="flat" cmpd="sng">
            <a:solidFill>
              <a:schemeClr val="tx1"/>
            </a:solidFill>
            <a:prstDash val="dash"/>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grpSp>
        <p:nvGrpSpPr>
          <p:cNvPr id="77874" name="Group 50"/>
          <p:cNvGrpSpPr>
            <a:grpSpLocks/>
          </p:cNvGrpSpPr>
          <p:nvPr/>
        </p:nvGrpSpPr>
        <p:grpSpPr bwMode="auto">
          <a:xfrm>
            <a:off x="762000" y="1066800"/>
            <a:ext cx="7086600" cy="3498850"/>
            <a:chOff x="480" y="672"/>
            <a:chExt cx="4464" cy="2204"/>
          </a:xfrm>
        </p:grpSpPr>
        <p:pic>
          <p:nvPicPr>
            <p:cNvPr id="77829" name="Picture 5" descr="figure2_valu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672"/>
              <a:ext cx="4464" cy="2204"/>
            </a:xfrm>
            <a:prstGeom prst="rect">
              <a:avLst/>
            </a:prstGeom>
            <a:noFill/>
            <a:extLst>
              <a:ext uri="{909E8E84-426E-40DD-AFC4-6F175D3DCCD1}">
                <a14:hiddenFill xmlns:a14="http://schemas.microsoft.com/office/drawing/2010/main">
                  <a:solidFill>
                    <a:srgbClr val="FFFFFF"/>
                  </a:solidFill>
                </a14:hiddenFill>
              </a:ext>
            </a:extLst>
          </p:spPr>
        </p:pic>
        <p:sp>
          <p:nvSpPr>
            <p:cNvPr id="77835" name="Text Box 11"/>
            <p:cNvSpPr txBox="1">
              <a:spLocks noChangeArrowheads="1"/>
            </p:cNvSpPr>
            <p:nvPr/>
          </p:nvSpPr>
          <p:spPr bwMode="auto">
            <a:xfrm rot="-5400000">
              <a:off x="63" y="1379"/>
              <a:ext cx="1276" cy="2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a:t>  E</a:t>
              </a:r>
              <a:r>
                <a:rPr lang="en-GB" sz="2000" baseline="-25000"/>
                <a:t>saddle</a:t>
              </a:r>
              <a:r>
                <a:rPr lang="en-GB" sz="2000"/>
                <a:t> (MeV)    </a:t>
              </a:r>
              <a:endParaRPr lang="en-GB"/>
            </a:p>
          </p:txBody>
        </p:sp>
      </p:grpSp>
      <p:sp>
        <p:nvSpPr>
          <p:cNvPr id="77837" name="Rectangle 13"/>
          <p:cNvSpPr>
            <a:spLocks noChangeArrowheads="1"/>
          </p:cNvSpPr>
          <p:nvPr/>
        </p:nvSpPr>
        <p:spPr bwMode="auto">
          <a:xfrm>
            <a:off x="4038600" y="2209800"/>
            <a:ext cx="2286000" cy="609600"/>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bg1"/>
                </a:solidFill>
              </a14:hiddenFill>
            </a:ext>
          </a:extLst>
        </p:spPr>
        <p:txBody>
          <a:bodyPr wrap="none" anchor="ctr"/>
          <a:lstStyle/>
          <a:p>
            <a:endParaRPr lang="it-IT"/>
          </a:p>
        </p:txBody>
      </p:sp>
      <p:grpSp>
        <p:nvGrpSpPr>
          <p:cNvPr id="77867" name="Group 43"/>
          <p:cNvGrpSpPr>
            <a:grpSpLocks/>
          </p:cNvGrpSpPr>
          <p:nvPr/>
        </p:nvGrpSpPr>
        <p:grpSpPr bwMode="auto">
          <a:xfrm>
            <a:off x="0" y="0"/>
            <a:ext cx="3276600" cy="5421313"/>
            <a:chOff x="96" y="192"/>
            <a:chExt cx="2064" cy="3415"/>
          </a:xfrm>
        </p:grpSpPr>
        <p:sp>
          <p:nvSpPr>
            <p:cNvPr id="77839" name="TextBox 10"/>
            <p:cNvSpPr txBox="1">
              <a:spLocks noChangeArrowheads="1"/>
            </p:cNvSpPr>
            <p:nvPr/>
          </p:nvSpPr>
          <p:spPr bwMode="auto">
            <a:xfrm>
              <a:off x="96" y="2781"/>
              <a:ext cx="187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2000">
                  <a:solidFill>
                    <a:srgbClr val="FF8000"/>
                  </a:solidFill>
                  <a:latin typeface="Calibri" pitchFamily="1" charset="0"/>
                </a:rPr>
                <a:t>Möller</a:t>
              </a:r>
            </a:p>
            <a:p>
              <a:pPr eaLnBrk="1" hangingPunct="1"/>
              <a:r>
                <a:rPr lang="en-US" sz="2000">
                  <a:solidFill>
                    <a:srgbClr val="FF8000"/>
                  </a:solidFill>
                  <a:latin typeface="Calibri" pitchFamily="1" charset="0"/>
                </a:rPr>
                <a:t>FRLDM + folded Yukawa</a:t>
              </a:r>
            </a:p>
            <a:p>
              <a:r>
                <a:rPr lang="en-GB" sz="2000">
                  <a:solidFill>
                    <a:srgbClr val="FF8000"/>
                  </a:solidFill>
                  <a:latin typeface="Calibri" pitchFamily="1" charset="0"/>
                </a:rPr>
                <a:t>E</a:t>
              </a:r>
              <a:r>
                <a:rPr lang="en-GB" sz="2000" baseline="-25000">
                  <a:solidFill>
                    <a:srgbClr val="FF8000"/>
                  </a:solidFill>
                  <a:latin typeface="Calibri" pitchFamily="1" charset="0"/>
                </a:rPr>
                <a:t>s</a:t>
              </a:r>
              <a:r>
                <a:rPr lang="en-GB" sz="2000">
                  <a:solidFill>
                    <a:srgbClr val="FF8000"/>
                  </a:solidFill>
                  <a:latin typeface="Calibri" pitchFamily="1" charset="0"/>
                </a:rPr>
                <a:t>=B</a:t>
              </a:r>
              <a:r>
                <a:rPr lang="en-GB" sz="2000" baseline="-25000">
                  <a:solidFill>
                    <a:srgbClr val="FF8000"/>
                  </a:solidFill>
                  <a:latin typeface="Calibri" pitchFamily="1" charset="0"/>
                </a:rPr>
                <a:t>f</a:t>
              </a:r>
              <a:r>
                <a:rPr lang="en-GB" sz="2000">
                  <a:solidFill>
                    <a:srgbClr val="FF8000"/>
                  </a:solidFill>
                  <a:latin typeface="Calibri" pitchFamily="1" charset="0"/>
                </a:rPr>
                <a:t>(0)+(1/2J</a:t>
              </a:r>
              <a:r>
                <a:rPr lang="en-GB" sz="2000" baseline="-25000">
                  <a:solidFill>
                    <a:srgbClr val="FF8000"/>
                  </a:solidFill>
                  <a:latin typeface="Calibri" pitchFamily="1" charset="0"/>
                </a:rPr>
                <a:t>s</a:t>
              </a:r>
              <a:r>
                <a:rPr lang="en-GB" sz="2000">
                  <a:solidFill>
                    <a:srgbClr val="FF8000"/>
                  </a:solidFill>
                  <a:latin typeface="Calibri" pitchFamily="1" charset="0"/>
                </a:rPr>
                <a:t>) I(I+1)</a:t>
              </a:r>
            </a:p>
            <a:p>
              <a:r>
                <a:rPr lang="en-GB" sz="2000">
                  <a:solidFill>
                    <a:srgbClr val="FF8000"/>
                  </a:solidFill>
                  <a:latin typeface="Calibri" pitchFamily="1" charset="0"/>
                </a:rPr>
                <a:t>J</a:t>
              </a:r>
              <a:r>
                <a:rPr lang="en-GB" sz="2000" baseline="-25000">
                  <a:solidFill>
                    <a:srgbClr val="FF8000"/>
                  </a:solidFill>
                  <a:latin typeface="Calibri" pitchFamily="1" charset="0"/>
                </a:rPr>
                <a:t>s</a:t>
              </a:r>
              <a:r>
                <a:rPr lang="en-GB" sz="2000">
                  <a:solidFill>
                    <a:srgbClr val="FF8000"/>
                  </a:solidFill>
                  <a:latin typeface="Calibri" pitchFamily="1" charset="0"/>
                </a:rPr>
                <a:t>=140 MeV</a:t>
              </a:r>
              <a:r>
                <a:rPr lang="en-GB" sz="2000" baseline="30000">
                  <a:solidFill>
                    <a:srgbClr val="FF8000"/>
                  </a:solidFill>
                  <a:latin typeface="Calibri" pitchFamily="1" charset="0"/>
                </a:rPr>
                <a:t>-1</a:t>
              </a:r>
              <a:endParaRPr lang="en-US" sz="2000">
                <a:solidFill>
                  <a:srgbClr val="FF8000"/>
                </a:solidFill>
                <a:latin typeface="Calibri" pitchFamily="1" charset="0"/>
              </a:endParaRPr>
            </a:p>
          </p:txBody>
        </p:sp>
        <p:sp>
          <p:nvSpPr>
            <p:cNvPr id="77845" name="Line 21"/>
            <p:cNvSpPr>
              <a:spLocks noChangeShapeType="1"/>
            </p:cNvSpPr>
            <p:nvPr/>
          </p:nvSpPr>
          <p:spPr bwMode="auto">
            <a:xfrm flipV="1">
              <a:off x="672" y="1965"/>
              <a:ext cx="528" cy="720"/>
            </a:xfrm>
            <a:prstGeom prst="line">
              <a:avLst/>
            </a:prstGeom>
            <a:noFill/>
            <a:ln w="9525">
              <a:solidFill>
                <a:srgbClr val="FF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77866" name="Group 42"/>
            <p:cNvGrpSpPr>
              <a:grpSpLocks/>
            </p:cNvGrpSpPr>
            <p:nvPr/>
          </p:nvGrpSpPr>
          <p:grpSpPr bwMode="auto">
            <a:xfrm>
              <a:off x="144" y="192"/>
              <a:ext cx="2016" cy="1533"/>
              <a:chOff x="144" y="192"/>
              <a:chExt cx="2016" cy="1533"/>
            </a:xfrm>
          </p:grpSpPr>
          <p:sp>
            <p:nvSpPr>
              <p:cNvPr id="77846" name="Rectangle 22"/>
              <p:cNvSpPr>
                <a:spLocks noChangeArrowheads="1"/>
              </p:cNvSpPr>
              <p:nvPr/>
            </p:nvSpPr>
            <p:spPr bwMode="auto">
              <a:xfrm>
                <a:off x="144" y="192"/>
                <a:ext cx="1478" cy="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en-US" sz="2000">
                    <a:solidFill>
                      <a:srgbClr val="008040"/>
                    </a:solidFill>
                    <a:latin typeface="Calibri" pitchFamily="1" charset="0"/>
                  </a:rPr>
                  <a:t>Egido &amp; Robledo</a:t>
                </a:r>
              </a:p>
              <a:p>
                <a:pPr eaLnBrk="1" hangingPunct="1"/>
                <a:r>
                  <a:rPr lang="en-US" sz="2000">
                    <a:solidFill>
                      <a:srgbClr val="008040"/>
                    </a:solidFill>
                    <a:latin typeface="Calibri" pitchFamily="1" charset="0"/>
                  </a:rPr>
                  <a:t>Gogny HFB</a:t>
                </a:r>
              </a:p>
              <a:p>
                <a:r>
                  <a:rPr lang="en-GB" sz="2000">
                    <a:solidFill>
                      <a:srgbClr val="008040"/>
                    </a:solidFill>
                    <a:latin typeface="Calibri" pitchFamily="1" charset="0"/>
                  </a:rPr>
                  <a:t>E</a:t>
                </a:r>
                <a:r>
                  <a:rPr lang="en-GB" sz="2000" baseline="-25000">
                    <a:solidFill>
                      <a:srgbClr val="008040"/>
                    </a:solidFill>
                    <a:latin typeface="Calibri" pitchFamily="1" charset="0"/>
                  </a:rPr>
                  <a:t>s</a:t>
                </a:r>
                <a:r>
                  <a:rPr lang="en-GB" sz="2000">
                    <a:solidFill>
                      <a:srgbClr val="008040"/>
                    </a:solidFill>
                    <a:latin typeface="Calibri" pitchFamily="1" charset="0"/>
                  </a:rPr>
                  <a:t>=B</a:t>
                </a:r>
                <a:r>
                  <a:rPr lang="en-GB" sz="2000" baseline="-25000">
                    <a:solidFill>
                      <a:srgbClr val="008040"/>
                    </a:solidFill>
                    <a:latin typeface="Calibri" pitchFamily="1" charset="0"/>
                  </a:rPr>
                  <a:t>f</a:t>
                </a:r>
                <a:r>
                  <a:rPr lang="en-GB" sz="2000">
                    <a:solidFill>
                      <a:srgbClr val="008040"/>
                    </a:solidFill>
                    <a:latin typeface="Calibri" pitchFamily="1" charset="0"/>
                  </a:rPr>
                  <a:t>(0)+(1/2J</a:t>
                </a:r>
                <a:r>
                  <a:rPr lang="en-GB" sz="2000" baseline="-25000">
                    <a:solidFill>
                      <a:srgbClr val="008040"/>
                    </a:solidFill>
                    <a:latin typeface="Calibri" pitchFamily="1" charset="0"/>
                  </a:rPr>
                  <a:t>s</a:t>
                </a:r>
                <a:r>
                  <a:rPr lang="en-GB" sz="2000">
                    <a:solidFill>
                      <a:srgbClr val="008040"/>
                    </a:solidFill>
                    <a:latin typeface="Calibri" pitchFamily="1" charset="0"/>
                  </a:rPr>
                  <a:t>) I(I+1)</a:t>
                </a:r>
              </a:p>
              <a:p>
                <a:r>
                  <a:rPr lang="en-GB" sz="2000">
                    <a:solidFill>
                      <a:srgbClr val="008040"/>
                    </a:solidFill>
                    <a:latin typeface="Calibri" pitchFamily="1" charset="0"/>
                  </a:rPr>
                  <a:t>J</a:t>
                </a:r>
                <a:r>
                  <a:rPr lang="en-GB" sz="2000" baseline="-25000">
                    <a:solidFill>
                      <a:srgbClr val="008040"/>
                    </a:solidFill>
                    <a:latin typeface="Calibri" pitchFamily="1" charset="0"/>
                  </a:rPr>
                  <a:t>s</a:t>
                </a:r>
                <a:r>
                  <a:rPr lang="en-GB" sz="2000">
                    <a:solidFill>
                      <a:srgbClr val="008040"/>
                    </a:solidFill>
                    <a:latin typeface="Calibri" pitchFamily="1" charset="0"/>
                  </a:rPr>
                  <a:t>=140 MeV</a:t>
                </a:r>
                <a:r>
                  <a:rPr lang="en-GB" sz="2000" baseline="30000">
                    <a:solidFill>
                      <a:srgbClr val="008040"/>
                    </a:solidFill>
                    <a:latin typeface="Calibri" pitchFamily="1" charset="0"/>
                  </a:rPr>
                  <a:t>-1</a:t>
                </a:r>
                <a:endParaRPr lang="en-US" sz="2000">
                  <a:solidFill>
                    <a:srgbClr val="008040"/>
                  </a:solidFill>
                  <a:latin typeface="Calibri" pitchFamily="1" charset="0"/>
                </a:endParaRPr>
              </a:p>
            </p:txBody>
          </p:sp>
          <p:sp>
            <p:nvSpPr>
              <p:cNvPr id="77847" name="Line 23"/>
              <p:cNvSpPr>
                <a:spLocks noChangeShapeType="1"/>
              </p:cNvSpPr>
              <p:nvPr/>
            </p:nvSpPr>
            <p:spPr bwMode="auto">
              <a:xfrm>
                <a:off x="1296" y="864"/>
                <a:ext cx="864" cy="861"/>
              </a:xfrm>
              <a:prstGeom prst="line">
                <a:avLst/>
              </a:prstGeom>
              <a:noFill/>
              <a:ln w="9525">
                <a:solidFill>
                  <a:srgbClr val="00804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grpSp>
        <p:nvGrpSpPr>
          <p:cNvPr id="77858" name="Group 34"/>
          <p:cNvGrpSpPr>
            <a:grpSpLocks/>
          </p:cNvGrpSpPr>
          <p:nvPr/>
        </p:nvGrpSpPr>
        <p:grpSpPr bwMode="auto">
          <a:xfrm>
            <a:off x="7848600" y="1660525"/>
            <a:ext cx="1066800" cy="576263"/>
            <a:chOff x="4944" y="953"/>
            <a:chExt cx="672" cy="363"/>
          </a:xfrm>
        </p:grpSpPr>
        <p:sp>
          <p:nvSpPr>
            <p:cNvPr id="77854" name="Rectangle 30"/>
            <p:cNvSpPr>
              <a:spLocks noChangeArrowheads="1"/>
            </p:cNvSpPr>
            <p:nvPr/>
          </p:nvSpPr>
          <p:spPr bwMode="auto">
            <a:xfrm>
              <a:off x="4944" y="1056"/>
              <a:ext cx="48" cy="48"/>
            </a:xfrm>
            <a:prstGeom prst="rect">
              <a:avLst/>
            </a:prstGeom>
            <a:solidFill>
              <a:srgbClr val="FF0000"/>
            </a:solidFill>
            <a:ln w="9525">
              <a:solidFill>
                <a:srgbClr val="FF0000"/>
              </a:solidFill>
              <a:miter lim="800000"/>
              <a:headEnd/>
              <a:tailEnd/>
            </a:ln>
          </p:spPr>
          <p:txBody>
            <a:bodyPr wrap="none" anchor="ctr"/>
            <a:lstStyle/>
            <a:p>
              <a:endParaRPr lang="it-IT"/>
            </a:p>
          </p:txBody>
        </p:sp>
        <p:sp>
          <p:nvSpPr>
            <p:cNvPr id="77855" name="AutoShape 31"/>
            <p:cNvSpPr>
              <a:spLocks noChangeArrowheads="1"/>
            </p:cNvSpPr>
            <p:nvPr/>
          </p:nvSpPr>
          <p:spPr bwMode="auto">
            <a:xfrm>
              <a:off x="4944" y="1200"/>
              <a:ext cx="48" cy="48"/>
            </a:xfrm>
            <a:prstGeom prst="triangle">
              <a:avLst>
                <a:gd name="adj" fmla="val 50000"/>
              </a:avLst>
            </a:prstGeom>
            <a:solidFill>
              <a:schemeClr val="accent2"/>
            </a:solidFill>
            <a:ln w="9525">
              <a:solidFill>
                <a:schemeClr val="accent2"/>
              </a:solidFill>
              <a:miter lim="800000"/>
              <a:headEnd/>
              <a:tailEnd/>
            </a:ln>
          </p:spPr>
          <p:txBody>
            <a:bodyPr wrap="none" anchor="ctr"/>
            <a:lstStyle/>
            <a:p>
              <a:endParaRPr lang="it-IT"/>
            </a:p>
          </p:txBody>
        </p:sp>
        <p:sp>
          <p:nvSpPr>
            <p:cNvPr id="77856" name="Text Box 32"/>
            <p:cNvSpPr txBox="1">
              <a:spLocks noChangeArrowheads="1"/>
            </p:cNvSpPr>
            <p:nvPr/>
          </p:nvSpPr>
          <p:spPr bwMode="auto">
            <a:xfrm>
              <a:off x="4982" y="953"/>
              <a:ext cx="62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219 MeV</a:t>
              </a:r>
            </a:p>
          </p:txBody>
        </p:sp>
        <p:sp>
          <p:nvSpPr>
            <p:cNvPr id="77857" name="Text Box 33"/>
            <p:cNvSpPr txBox="1">
              <a:spLocks noChangeArrowheads="1"/>
            </p:cNvSpPr>
            <p:nvPr/>
          </p:nvSpPr>
          <p:spPr bwMode="auto">
            <a:xfrm>
              <a:off x="4988" y="1104"/>
              <a:ext cx="62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a:t>223 MeV</a:t>
              </a:r>
            </a:p>
          </p:txBody>
        </p:sp>
      </p:grpSp>
      <p:grpSp>
        <p:nvGrpSpPr>
          <p:cNvPr id="77873" name="Group 49"/>
          <p:cNvGrpSpPr>
            <a:grpSpLocks/>
          </p:cNvGrpSpPr>
          <p:nvPr/>
        </p:nvGrpSpPr>
        <p:grpSpPr bwMode="auto">
          <a:xfrm>
            <a:off x="3124200" y="4495800"/>
            <a:ext cx="4724400" cy="2193925"/>
            <a:chOff x="1968" y="2832"/>
            <a:chExt cx="2976" cy="1382"/>
          </a:xfrm>
        </p:grpSpPr>
        <p:sp>
          <p:nvSpPr>
            <p:cNvPr id="77859" name="Text Box 35"/>
            <p:cNvSpPr txBox="1">
              <a:spLocks noChangeArrowheads="1"/>
            </p:cNvSpPr>
            <p:nvPr/>
          </p:nvSpPr>
          <p:spPr bwMode="auto">
            <a:xfrm>
              <a:off x="2016" y="2832"/>
              <a:ext cx="2928" cy="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50000"/>
                </a:lnSpc>
              </a:pPr>
              <a:r>
                <a:rPr lang="en-GB" sz="2000"/>
                <a:t>Fit of E</a:t>
              </a:r>
              <a:r>
                <a:rPr lang="en-GB" sz="2000" baseline="-25000"/>
                <a:t>saddle</a:t>
              </a:r>
              <a:r>
                <a:rPr lang="en-GB" sz="2000"/>
                <a:t>(I) in the saturated region: </a:t>
              </a:r>
            </a:p>
            <a:p>
              <a:pPr>
                <a:lnSpc>
                  <a:spcPct val="150000"/>
                </a:lnSpc>
              </a:pPr>
              <a:endParaRPr lang="en-GB" sz="800"/>
            </a:p>
            <a:p>
              <a:r>
                <a:rPr lang="en-GB">
                  <a:solidFill>
                    <a:schemeClr val="accent2"/>
                  </a:solidFill>
                </a:rPr>
                <a:t>B</a:t>
              </a:r>
              <a:r>
                <a:rPr lang="en-GB" baseline="-25000">
                  <a:solidFill>
                    <a:schemeClr val="accent2"/>
                  </a:solidFill>
                </a:rPr>
                <a:t>f</a:t>
              </a:r>
              <a:r>
                <a:rPr lang="en-GB">
                  <a:solidFill>
                    <a:schemeClr val="accent2"/>
                  </a:solidFill>
                </a:rPr>
                <a:t>(20)=5.4(0.5) MeV	</a:t>
              </a:r>
            </a:p>
            <a:p>
              <a:pPr>
                <a:lnSpc>
                  <a:spcPct val="150000"/>
                </a:lnSpc>
              </a:pPr>
              <a:r>
                <a:rPr lang="en-GB">
                  <a:solidFill>
                    <a:schemeClr val="accent2"/>
                  </a:solidFill>
                </a:rPr>
                <a:t>J</a:t>
              </a:r>
              <a:r>
                <a:rPr lang="en-GB" baseline="-25000">
                  <a:solidFill>
                    <a:schemeClr val="accent2"/>
                  </a:solidFill>
                </a:rPr>
                <a:t>s</a:t>
              </a:r>
              <a:r>
                <a:rPr lang="en-GB">
                  <a:solidFill>
                    <a:schemeClr val="accent2"/>
                  </a:solidFill>
                </a:rPr>
                <a:t>=125(60) MeV</a:t>
              </a:r>
              <a:r>
                <a:rPr lang="en-GB" baseline="30000">
                  <a:solidFill>
                    <a:schemeClr val="accent2"/>
                  </a:solidFill>
                </a:rPr>
                <a:t>-1</a:t>
              </a:r>
              <a:endParaRPr lang="en-GB">
                <a:solidFill>
                  <a:schemeClr val="accent2"/>
                </a:solidFill>
              </a:endParaRPr>
            </a:p>
            <a:p>
              <a:pPr>
                <a:lnSpc>
                  <a:spcPct val="150000"/>
                </a:lnSpc>
              </a:pPr>
              <a:r>
                <a:rPr lang="en-GB">
                  <a:solidFill>
                    <a:schemeClr val="accent2"/>
                  </a:solidFill>
                  <a:sym typeface="Wingdings" pitchFamily="1" charset="2"/>
                </a:rPr>
                <a:t>B</a:t>
              </a:r>
              <a:r>
                <a:rPr lang="en-GB" baseline="-25000">
                  <a:solidFill>
                    <a:schemeClr val="accent2"/>
                  </a:solidFill>
                  <a:sym typeface="Wingdings" pitchFamily="1" charset="2"/>
                </a:rPr>
                <a:t>f</a:t>
              </a:r>
              <a:r>
                <a:rPr lang="en-GB">
                  <a:solidFill>
                    <a:schemeClr val="accent2"/>
                  </a:solidFill>
                  <a:sym typeface="Wingdings" pitchFamily="1" charset="2"/>
                </a:rPr>
                <a:t>(0)=6.6(0.9) MeV</a:t>
              </a:r>
            </a:p>
          </p:txBody>
        </p:sp>
        <p:sp>
          <p:nvSpPr>
            <p:cNvPr id="77871" name="Rectangle 47"/>
            <p:cNvSpPr>
              <a:spLocks noChangeArrowheads="1"/>
            </p:cNvSpPr>
            <p:nvPr/>
          </p:nvSpPr>
          <p:spPr bwMode="auto">
            <a:xfrm>
              <a:off x="1968" y="3216"/>
              <a:ext cx="2016" cy="960"/>
            </a:xfrm>
            <a:prstGeom prst="rect">
              <a:avLst/>
            </a:prstGeom>
            <a:noFill/>
            <a:ln w="28575">
              <a:solidFill>
                <a:schemeClr val="accent2"/>
              </a:solidFill>
              <a:miter lim="800000"/>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46" name="Picture 18" descr="comp_z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5486400" cy="3876675"/>
          </a:xfrm>
          <a:prstGeom prst="rect">
            <a:avLst/>
          </a:prstGeom>
          <a:noFill/>
          <a:extLst>
            <a:ext uri="{909E8E84-426E-40DD-AFC4-6F175D3DCCD1}">
              <a14:hiddenFill xmlns:a14="http://schemas.microsoft.com/office/drawing/2010/main">
                <a:solidFill>
                  <a:srgbClr val="FFFFFF"/>
                </a:solidFill>
              </a14:hiddenFill>
            </a:ext>
          </a:extLst>
        </p:spPr>
      </p:pic>
      <p:sp>
        <p:nvSpPr>
          <p:cNvPr id="99330" name="Rectangle 2"/>
          <p:cNvSpPr>
            <a:spLocks noGrp="1" noChangeArrowheads="1"/>
          </p:cNvSpPr>
          <p:nvPr>
            <p:ph type="title"/>
          </p:nvPr>
        </p:nvSpPr>
        <p:spPr>
          <a:xfrm>
            <a:off x="685800" y="76200"/>
            <a:ext cx="7772400" cy="1143000"/>
          </a:xfrm>
        </p:spPr>
        <p:txBody>
          <a:bodyPr/>
          <a:lstStyle/>
          <a:p>
            <a:r>
              <a:rPr lang="en-GB" sz="3200"/>
              <a:t>Conclusions &amp; Perspectives</a:t>
            </a:r>
          </a:p>
        </p:txBody>
      </p:sp>
      <p:sp>
        <p:nvSpPr>
          <p:cNvPr id="99333" name="Text Box 5"/>
          <p:cNvSpPr txBox="1">
            <a:spLocks noChangeArrowheads="1"/>
          </p:cNvSpPr>
          <p:nvPr/>
        </p:nvSpPr>
        <p:spPr bwMode="auto">
          <a:xfrm>
            <a:off x="76200" y="1143000"/>
            <a:ext cx="906780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20000"/>
              </a:lnSpc>
            </a:pPr>
            <a:endParaRPr lang="en-GB" sz="800"/>
          </a:p>
          <a:p>
            <a:pPr>
              <a:lnSpc>
                <a:spcPct val="120000"/>
              </a:lnSpc>
              <a:buFontTx/>
              <a:buChar char="-"/>
            </a:pPr>
            <a:r>
              <a:rPr lang="en-GB" sz="2000"/>
              <a:t> First measurement of the fission barrier in a heavy shell-stabilized element</a:t>
            </a:r>
            <a:endParaRPr lang="en-GB" sz="800"/>
          </a:p>
          <a:p>
            <a:pPr>
              <a:lnSpc>
                <a:spcPct val="120000"/>
              </a:lnSpc>
            </a:pPr>
            <a:endParaRPr lang="en-GB" sz="800"/>
          </a:p>
          <a:p>
            <a:pPr>
              <a:lnSpc>
                <a:spcPct val="120000"/>
              </a:lnSpc>
            </a:pPr>
            <a:r>
              <a:rPr lang="en-GB" sz="2000"/>
              <a:t>- Probe of the reaction mechanism</a:t>
            </a:r>
          </a:p>
        </p:txBody>
      </p:sp>
      <p:sp>
        <p:nvSpPr>
          <p:cNvPr id="99337" name="Text Box 9"/>
          <p:cNvSpPr txBox="1">
            <a:spLocks noChangeArrowheads="1"/>
          </p:cNvSpPr>
          <p:nvPr/>
        </p:nvSpPr>
        <p:spPr bwMode="auto">
          <a:xfrm>
            <a:off x="1839913" y="2286000"/>
            <a:ext cx="6011862"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theoretical curves taken from: V.I. Zagrebaev et al., Phys. Rev. C 65 (2001) 014607</a:t>
            </a:r>
          </a:p>
        </p:txBody>
      </p:sp>
      <p:sp>
        <p:nvSpPr>
          <p:cNvPr id="99338" name="Oval 10"/>
          <p:cNvSpPr>
            <a:spLocks noChangeArrowheads="1"/>
          </p:cNvSpPr>
          <p:nvPr/>
        </p:nvSpPr>
        <p:spPr bwMode="auto">
          <a:xfrm>
            <a:off x="2373313" y="5029200"/>
            <a:ext cx="1371600" cy="1066800"/>
          </a:xfrm>
          <a:prstGeom prst="ellipse">
            <a:avLst/>
          </a:prstGeom>
          <a:noFill/>
          <a:ln w="28575">
            <a:solidFill>
              <a:schemeClr val="accent2"/>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99339" name="Text Box 11"/>
          <p:cNvSpPr txBox="1">
            <a:spLocks noChangeArrowheads="1"/>
          </p:cNvSpPr>
          <p:nvPr/>
        </p:nvSpPr>
        <p:spPr bwMode="auto">
          <a:xfrm>
            <a:off x="152400" y="4776788"/>
            <a:ext cx="1949450"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GB" sz="2000">
                <a:solidFill>
                  <a:schemeClr val="accent2"/>
                </a:solidFill>
              </a:rPr>
              <a:t>depletion of low</a:t>
            </a:r>
          </a:p>
          <a:p>
            <a:pPr algn="ctr"/>
            <a:r>
              <a:rPr lang="en-GB" sz="2000">
                <a:solidFill>
                  <a:schemeClr val="accent2"/>
                </a:solidFill>
              </a:rPr>
              <a:t>partial waves</a:t>
            </a:r>
          </a:p>
        </p:txBody>
      </p:sp>
      <p:sp>
        <p:nvSpPr>
          <p:cNvPr id="99340" name="Line 12"/>
          <p:cNvSpPr>
            <a:spLocks noChangeShapeType="1"/>
          </p:cNvSpPr>
          <p:nvPr/>
        </p:nvSpPr>
        <p:spPr bwMode="auto">
          <a:xfrm>
            <a:off x="1916113" y="5181600"/>
            <a:ext cx="457200" cy="2286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9344" name="Text Box 16"/>
          <p:cNvSpPr txBox="1">
            <a:spLocks noChangeArrowheads="1"/>
          </p:cNvSpPr>
          <p:nvPr/>
        </p:nvSpPr>
        <p:spPr bwMode="auto">
          <a:xfrm>
            <a:off x="76200" y="6324600"/>
            <a:ext cx="861060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sz="2000"/>
              <a:t>- Next scheduled study case: </a:t>
            </a:r>
            <a:r>
              <a:rPr lang="en-GB" sz="2000" baseline="30000"/>
              <a:t>255</a:t>
            </a:r>
            <a:r>
              <a:rPr lang="en-GB" sz="2000"/>
              <a:t>Lr (effect of the odd nucleon &amp; K isomers)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52400"/>
            <a:ext cx="7772400" cy="1143000"/>
          </a:xfrm>
        </p:spPr>
        <p:txBody>
          <a:bodyPr/>
          <a:lstStyle/>
          <a:p>
            <a:r>
              <a:rPr lang="en-GB" sz="3200">
                <a:solidFill>
                  <a:schemeClr val="bg1"/>
                </a:solidFill>
              </a:rPr>
              <a:t>Collaborators</a:t>
            </a:r>
            <a:endParaRPr lang="en-GB" sz="3200"/>
          </a:p>
        </p:txBody>
      </p:sp>
      <p:sp>
        <p:nvSpPr>
          <p:cNvPr id="33796" name="Text Box 4"/>
          <p:cNvSpPr txBox="1">
            <a:spLocks noChangeArrowheads="1"/>
          </p:cNvSpPr>
          <p:nvPr/>
        </p:nvSpPr>
        <p:spPr bwMode="auto">
          <a:xfrm>
            <a:off x="609600" y="1828800"/>
            <a:ext cx="7848600" cy="2239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lnSpc>
                <a:spcPct val="120000"/>
              </a:lnSpc>
              <a:spcBef>
                <a:spcPct val="20000"/>
              </a:spcBef>
            </a:pPr>
            <a:r>
              <a:rPr lang="en-GB" sz="1800" b="1">
                <a:solidFill>
                  <a:srgbClr val="FFF958"/>
                </a:solidFill>
              </a:rPr>
              <a:t>G. Henning</a:t>
            </a:r>
            <a:r>
              <a:rPr lang="en-GB" sz="1800">
                <a:solidFill>
                  <a:srgbClr val="FFF958"/>
                </a:solidFill>
              </a:rPr>
              <a:t>, </a:t>
            </a:r>
            <a:r>
              <a:rPr lang="en-GB" sz="1800" b="1">
                <a:solidFill>
                  <a:srgbClr val="FFF958"/>
                </a:solidFill>
              </a:rPr>
              <a:t>T.L. Khoo</a:t>
            </a:r>
            <a:r>
              <a:rPr lang="en-GB" sz="1800">
                <a:solidFill>
                  <a:srgbClr val="FFF958"/>
                </a:solidFill>
              </a:rPr>
              <a:t>, A. Lopez-Martens</a:t>
            </a:r>
            <a:r>
              <a:rPr lang="en-GB" sz="1800">
                <a:solidFill>
                  <a:schemeClr val="bg1"/>
                </a:solidFill>
              </a:rPr>
              <a:t>, D. Seweryniak, M. Alcorta, </a:t>
            </a:r>
          </a:p>
          <a:p>
            <a:pPr algn="ctr" eaLnBrk="1" hangingPunct="1">
              <a:lnSpc>
                <a:spcPct val="120000"/>
              </a:lnSpc>
              <a:spcBef>
                <a:spcPct val="20000"/>
              </a:spcBef>
            </a:pPr>
            <a:r>
              <a:rPr lang="en-GB" sz="1800">
                <a:solidFill>
                  <a:schemeClr val="bg1"/>
                </a:solidFill>
              </a:rPr>
              <a:t>M. Asai, B. B. Back, P. Bertone, D. Boiley, M. P. Carpenter, C. J. Chiara, </a:t>
            </a:r>
          </a:p>
          <a:p>
            <a:pPr algn="ctr" eaLnBrk="1" hangingPunct="1">
              <a:lnSpc>
                <a:spcPct val="120000"/>
              </a:lnSpc>
              <a:spcBef>
                <a:spcPct val="20000"/>
              </a:spcBef>
            </a:pPr>
            <a:r>
              <a:rPr lang="en-GB" sz="1800">
                <a:solidFill>
                  <a:schemeClr val="bg1"/>
                </a:solidFill>
              </a:rPr>
              <a:t>P. Chowdhury, B. Gall, P. T. Greenlees, G. Gurdal, K. Hauschild, A. Heinz, C. R. Hoffman, R. V. F. Janssens, A. V. Karpov, B. P. Kay, F. G. Kondev, S. Lakshmi, T. Lauristen, C. J. Lister, E. A. McCutchan, C. Nair, J. Piot, </a:t>
            </a:r>
          </a:p>
          <a:p>
            <a:pPr algn="ctr" eaLnBrk="1" hangingPunct="1">
              <a:lnSpc>
                <a:spcPct val="120000"/>
              </a:lnSpc>
              <a:spcBef>
                <a:spcPct val="20000"/>
              </a:spcBef>
            </a:pPr>
            <a:r>
              <a:rPr lang="en-GB" sz="1800">
                <a:solidFill>
                  <a:schemeClr val="bg1"/>
                </a:solidFill>
              </a:rPr>
              <a:t>D. Potterveld, P. Reiter, N. Rowley, A. M. Rogers, and S. Zhu</a:t>
            </a:r>
            <a:endParaRPr lang="en-GB">
              <a:solidFill>
                <a:schemeClr val="bg1"/>
              </a:solidFill>
            </a:endParaRPr>
          </a:p>
        </p:txBody>
      </p:sp>
      <p:pic>
        <p:nvPicPr>
          <p:cNvPr id="33797" name="Picture 5" descr="ANL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0"/>
            <a:ext cx="17526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33798" name="Picture 6" descr="logo_P2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9800"/>
            <a:ext cx="1524000" cy="854075"/>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logo_upsu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5783263"/>
            <a:ext cx="1219200" cy="1074737"/>
          </a:xfrm>
          <a:prstGeom prst="rect">
            <a:avLst/>
          </a:prstGeom>
          <a:solidFill>
            <a:schemeClr val="bg1"/>
          </a:solidFill>
        </p:spPr>
      </p:pic>
      <p:pic>
        <p:nvPicPr>
          <p:cNvPr id="33805" name="Picture 13" descr="cnrs-in2p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85900" cy="82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0" y="0"/>
            <a:ext cx="7772400" cy="1143000"/>
          </a:xfrm>
        </p:spPr>
        <p:txBody>
          <a:bodyPr/>
          <a:lstStyle/>
          <a:p>
            <a:r>
              <a:rPr lang="en-GB" sz="3200"/>
              <a:t>Outline</a:t>
            </a:r>
          </a:p>
        </p:txBody>
      </p:sp>
      <p:sp>
        <p:nvSpPr>
          <p:cNvPr id="3076" name="Text Box 4"/>
          <p:cNvSpPr txBox="1">
            <a:spLocks noChangeArrowheads="1"/>
          </p:cNvSpPr>
          <p:nvPr/>
        </p:nvSpPr>
        <p:spPr bwMode="auto">
          <a:xfrm>
            <a:off x="898525" y="1855788"/>
            <a:ext cx="47466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Lst>
        </p:spPr>
        <p:txBody>
          <a:bodyPr wrap="none">
            <a:spAutoFit/>
          </a:bodyPr>
          <a:lstStyle/>
          <a:p>
            <a:pPr>
              <a:lnSpc>
                <a:spcPct val="160000"/>
              </a:lnSpc>
              <a:buFontTx/>
              <a:buChar char="•"/>
            </a:pPr>
            <a:r>
              <a:rPr lang="en-GB"/>
              <a:t>Introduction &amp; Motivation</a:t>
            </a:r>
          </a:p>
          <a:p>
            <a:pPr>
              <a:lnSpc>
                <a:spcPct val="160000"/>
              </a:lnSpc>
              <a:buFontTx/>
              <a:buChar char="•"/>
            </a:pPr>
            <a:r>
              <a:rPr lang="en-GB"/>
              <a:t>Experimental Setup &amp; Technique</a:t>
            </a:r>
          </a:p>
          <a:p>
            <a:pPr>
              <a:lnSpc>
                <a:spcPct val="160000"/>
              </a:lnSpc>
              <a:buFontTx/>
              <a:buChar char="•"/>
            </a:pPr>
            <a:r>
              <a:rPr lang="en-GB"/>
              <a:t>Results</a:t>
            </a:r>
          </a:p>
          <a:p>
            <a:pPr>
              <a:lnSpc>
                <a:spcPct val="160000"/>
              </a:lnSpc>
              <a:buFontTx/>
              <a:buChar char="•"/>
            </a:pPr>
            <a:r>
              <a:rPr lang="en-GB"/>
              <a:t>Conclusions &amp; Perspectives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76200"/>
            <a:ext cx="7772400" cy="1143000"/>
          </a:xfrm>
        </p:spPr>
        <p:txBody>
          <a:bodyPr/>
          <a:lstStyle/>
          <a:p>
            <a:r>
              <a:rPr lang="en-GB"/>
              <a:t>Production</a:t>
            </a:r>
          </a:p>
        </p:txBody>
      </p:sp>
      <p:pic>
        <p:nvPicPr>
          <p:cNvPr id="17412" name="Picture 5" descr="cold_cs_PC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88988"/>
            <a:ext cx="8153400" cy="606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212725" y="604838"/>
            <a:ext cx="3368675"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sz="1600" i="1">
                <a:latin typeface="Garamond" pitchFamily="1" charset="0"/>
              </a:rPr>
              <a:t>taken from V.I. Zagrebaev, Fushe 2012</a:t>
            </a:r>
          </a:p>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76200"/>
            <a:ext cx="7772400" cy="1143000"/>
          </a:xfrm>
        </p:spPr>
        <p:txBody>
          <a:bodyPr/>
          <a:lstStyle/>
          <a:p>
            <a:r>
              <a:rPr lang="en-GB" sz="3200"/>
              <a:t>Orbitals at play</a:t>
            </a:r>
          </a:p>
        </p:txBody>
      </p:sp>
      <p:sp>
        <p:nvSpPr>
          <p:cNvPr id="38915" name="Rectangle 3"/>
          <p:cNvSpPr>
            <a:spLocks noGrp="1" noChangeArrowheads="1"/>
          </p:cNvSpPr>
          <p:nvPr>
            <p:ph type="body" idx="1"/>
          </p:nvPr>
        </p:nvSpPr>
        <p:spPr/>
        <p:txBody>
          <a:bodyPr/>
          <a:lstStyle/>
          <a:p>
            <a:endParaRPr lang="it-IT"/>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52563"/>
            <a:ext cx="36290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9"/>
          <p:cNvSpPr txBox="1">
            <a:spLocks noChangeArrowheads="1"/>
          </p:cNvSpPr>
          <p:nvPr/>
        </p:nvSpPr>
        <p:spPr bwMode="auto">
          <a:xfrm>
            <a:off x="4648200" y="1066800"/>
            <a:ext cx="383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600" i="1">
                <a:latin typeface="Garamond" pitchFamily="1" charset="0"/>
                <a:cs typeface="Arial" charset="0"/>
              </a:rPr>
              <a:t>R. Chasman et al., Rev. Mod. Phys. 49, 833 (1977)</a:t>
            </a:r>
          </a:p>
        </p:txBody>
      </p:sp>
      <p:pic>
        <p:nvPicPr>
          <p:cNvPr id="389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95400"/>
            <a:ext cx="37480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0"/>
            <a:ext cx="7772400" cy="1143000"/>
          </a:xfrm>
        </p:spPr>
        <p:txBody>
          <a:bodyPr/>
          <a:lstStyle/>
          <a:p>
            <a:r>
              <a:rPr lang="en-GB" sz="3200"/>
              <a:t>Decay widths and E</a:t>
            </a:r>
            <a:r>
              <a:rPr lang="en-GB" sz="3200" baseline="-25000"/>
              <a:t>1/2</a:t>
            </a:r>
            <a:endParaRPr lang="en-GB" sz="3200"/>
          </a:p>
        </p:txBody>
      </p:sp>
      <p:pic>
        <p:nvPicPr>
          <p:cNvPr id="768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35931" y="2304257"/>
            <a:ext cx="5527675"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2" name="Rectangle 22"/>
          <p:cNvSpPr>
            <a:spLocks noChangeArrowheads="1"/>
          </p:cNvSpPr>
          <p:nvPr/>
        </p:nvSpPr>
        <p:spPr bwMode="auto">
          <a:xfrm>
            <a:off x="5778500" y="2159000"/>
            <a:ext cx="430213" cy="2032000"/>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76823" name="TextBox 1"/>
          <p:cNvSpPr txBox="1">
            <a:spLocks noChangeArrowheads="1"/>
          </p:cNvSpPr>
          <p:nvPr/>
        </p:nvSpPr>
        <p:spPr bwMode="auto">
          <a:xfrm>
            <a:off x="3368675" y="4029075"/>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l-GR">
                <a:solidFill>
                  <a:srgbClr val="FF0000"/>
                </a:solidFill>
                <a:latin typeface="Times New Roman" pitchFamily="1" charset="0"/>
                <a:cs typeface="Times New Roman" pitchFamily="1" charset="0"/>
              </a:rPr>
              <a:t>γ</a:t>
            </a:r>
            <a:endParaRPr lang="en-US">
              <a:solidFill>
                <a:srgbClr val="FF0000"/>
              </a:solidFill>
              <a:latin typeface="Calibri" pitchFamily="1" charset="0"/>
            </a:endParaRPr>
          </a:p>
        </p:txBody>
      </p:sp>
      <p:sp>
        <p:nvSpPr>
          <p:cNvPr id="76824" name="TextBox 7"/>
          <p:cNvSpPr txBox="1">
            <a:spLocks noChangeArrowheads="1"/>
          </p:cNvSpPr>
          <p:nvPr/>
        </p:nvSpPr>
        <p:spPr bwMode="auto">
          <a:xfrm>
            <a:off x="3455988" y="2403475"/>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a:solidFill>
                  <a:srgbClr val="0033CC"/>
                </a:solidFill>
                <a:latin typeface="Times New Roman" pitchFamily="1" charset="0"/>
                <a:cs typeface="Times New Roman" pitchFamily="1" charset="0"/>
              </a:rPr>
              <a:t>fission</a:t>
            </a:r>
            <a:endParaRPr lang="en-US">
              <a:solidFill>
                <a:srgbClr val="0033CC"/>
              </a:solidFill>
              <a:latin typeface="Calibri" pitchFamily="1" charset="0"/>
            </a:endParaRPr>
          </a:p>
        </p:txBody>
      </p:sp>
      <p:sp>
        <p:nvSpPr>
          <p:cNvPr id="76825" name="TextBox 9"/>
          <p:cNvSpPr txBox="1">
            <a:spLocks noChangeArrowheads="1"/>
          </p:cNvSpPr>
          <p:nvPr/>
        </p:nvSpPr>
        <p:spPr bwMode="auto">
          <a:xfrm>
            <a:off x="4025900" y="1316038"/>
            <a:ext cx="1290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a:latin typeface="Times New Roman" pitchFamily="1" charset="0"/>
                <a:cs typeface="Times New Roman" pitchFamily="1" charset="0"/>
              </a:rPr>
              <a:t>neutron</a:t>
            </a:r>
            <a:endParaRPr lang="en-US">
              <a:latin typeface="Calibri" pitchFamily="1" charset="0"/>
            </a:endParaRPr>
          </a:p>
        </p:txBody>
      </p:sp>
      <p:cxnSp>
        <p:nvCxnSpPr>
          <p:cNvPr id="7" name="Straight Arrow Connector 6"/>
          <p:cNvCxnSpPr>
            <a:cxnSpLocks noChangeShapeType="1"/>
          </p:cNvCxnSpPr>
          <p:nvPr/>
        </p:nvCxnSpPr>
        <p:spPr bwMode="auto">
          <a:xfrm flipH="1">
            <a:off x="3079750" y="6608763"/>
            <a:ext cx="2193925" cy="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827" name="Line 27"/>
          <p:cNvSpPr>
            <a:spLocks noChangeShapeType="1"/>
          </p:cNvSpPr>
          <p:nvPr/>
        </p:nvSpPr>
        <p:spPr bwMode="auto">
          <a:xfrm flipH="1">
            <a:off x="3062288" y="3414713"/>
            <a:ext cx="2495550" cy="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6828" name="Text Box 28"/>
          <p:cNvSpPr txBox="1">
            <a:spLocks noChangeArrowheads="1"/>
          </p:cNvSpPr>
          <p:nvPr/>
        </p:nvSpPr>
        <p:spPr bwMode="auto">
          <a:xfrm>
            <a:off x="1752600" y="2403475"/>
            <a:ext cx="6699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solidFill>
                  <a:schemeClr val="hlink"/>
                </a:solidFill>
              </a:rPr>
              <a:t>E</a:t>
            </a:r>
            <a:r>
              <a:rPr lang="en-GB" baseline="-25000">
                <a:solidFill>
                  <a:schemeClr val="hlink"/>
                </a:solidFill>
              </a:rPr>
              <a:t>1/2</a:t>
            </a:r>
            <a:endParaRPr lang="en-GB" baseline="-25000"/>
          </a:p>
        </p:txBody>
      </p:sp>
      <p:sp>
        <p:nvSpPr>
          <p:cNvPr id="76829" name="Freeform 29"/>
          <p:cNvSpPr>
            <a:spLocks/>
          </p:cNvSpPr>
          <p:nvPr/>
        </p:nvSpPr>
        <p:spPr bwMode="auto">
          <a:xfrm>
            <a:off x="2251075" y="2971800"/>
            <a:ext cx="601663" cy="406400"/>
          </a:xfrm>
          <a:custGeom>
            <a:avLst/>
            <a:gdLst>
              <a:gd name="T0" fmla="*/ 0 w 336"/>
              <a:gd name="T1" fmla="*/ 0 h 240"/>
              <a:gd name="T2" fmla="*/ 96 w 336"/>
              <a:gd name="T3" fmla="*/ 192 h 240"/>
              <a:gd name="T4" fmla="*/ 336 w 336"/>
              <a:gd name="T5" fmla="*/ 240 h 240"/>
            </a:gdLst>
            <a:ahLst/>
            <a:cxnLst>
              <a:cxn ang="0">
                <a:pos x="T0" y="T1"/>
              </a:cxn>
              <a:cxn ang="0">
                <a:pos x="T2" y="T3"/>
              </a:cxn>
              <a:cxn ang="0">
                <a:pos x="T4" y="T5"/>
              </a:cxn>
            </a:cxnLst>
            <a:rect l="0" t="0" r="r" b="b"/>
            <a:pathLst>
              <a:path w="336" h="240">
                <a:moveTo>
                  <a:pt x="0" y="0"/>
                </a:moveTo>
                <a:cubicBezTo>
                  <a:pt x="20" y="76"/>
                  <a:pt x="40" y="152"/>
                  <a:pt x="96" y="192"/>
                </a:cubicBezTo>
                <a:cubicBezTo>
                  <a:pt x="152" y="232"/>
                  <a:pt x="244" y="236"/>
                  <a:pt x="336" y="240"/>
                </a:cubicBezTo>
              </a:path>
            </a:pathLst>
          </a:custGeom>
          <a:noFill/>
          <a:ln w="28575" cmpd="sng">
            <a:solidFill>
              <a:schemeClr val="hlink"/>
            </a:solidFill>
            <a:round/>
            <a:headEnd/>
            <a:tailEnd type="triangle" w="med" len="me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76830" name="Line 30"/>
          <p:cNvSpPr>
            <a:spLocks noChangeShapeType="1"/>
          </p:cNvSpPr>
          <p:nvPr/>
        </p:nvSpPr>
        <p:spPr bwMode="auto">
          <a:xfrm>
            <a:off x="3025775" y="3622675"/>
            <a:ext cx="2581275" cy="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6831" name="Line 31"/>
          <p:cNvSpPr>
            <a:spLocks noChangeShapeType="1"/>
          </p:cNvSpPr>
          <p:nvPr/>
        </p:nvSpPr>
        <p:spPr bwMode="auto">
          <a:xfrm flipH="1">
            <a:off x="3025775" y="3124200"/>
            <a:ext cx="2540000"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76832" name="Text Box 32"/>
          <p:cNvSpPr txBox="1">
            <a:spLocks noChangeArrowheads="1"/>
          </p:cNvSpPr>
          <p:nvPr/>
        </p:nvSpPr>
        <p:spPr bwMode="auto">
          <a:xfrm>
            <a:off x="5607050" y="2895600"/>
            <a:ext cx="500063"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t>S</a:t>
            </a:r>
            <a:r>
              <a:rPr lang="en-GB" baseline="-25000"/>
              <a:t>n</a:t>
            </a:r>
            <a:endParaRPr lang="en-GB"/>
          </a:p>
        </p:txBody>
      </p:sp>
      <p:sp>
        <p:nvSpPr>
          <p:cNvPr id="76833" name="Text Box 33"/>
          <p:cNvSpPr txBox="1">
            <a:spLocks noChangeArrowheads="1"/>
          </p:cNvSpPr>
          <p:nvPr/>
        </p:nvSpPr>
        <p:spPr bwMode="auto">
          <a:xfrm>
            <a:off x="5607050" y="3459163"/>
            <a:ext cx="444500"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solidFill>
                  <a:schemeClr val="accent2"/>
                </a:solidFill>
              </a:rPr>
              <a:t>B</a:t>
            </a:r>
            <a:r>
              <a:rPr lang="en-GB" baseline="-25000">
                <a:solidFill>
                  <a:schemeClr val="accent2"/>
                </a:solidFill>
              </a:rPr>
              <a:t>f</a:t>
            </a:r>
            <a:endParaRPr lang="en-GB">
              <a:solidFill>
                <a:schemeClr val="accent2"/>
              </a:solidFill>
            </a:endParaRPr>
          </a:p>
        </p:txBody>
      </p:sp>
      <p:sp>
        <p:nvSpPr>
          <p:cNvPr id="76834" name="Text Box 34"/>
          <p:cNvSpPr txBox="1">
            <a:spLocks noChangeArrowheads="1"/>
          </p:cNvSpPr>
          <p:nvPr/>
        </p:nvSpPr>
        <p:spPr bwMode="auto">
          <a:xfrm>
            <a:off x="6103938" y="990600"/>
            <a:ext cx="50641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t>E*</a:t>
            </a:r>
          </a:p>
        </p:txBody>
      </p:sp>
      <p:sp>
        <p:nvSpPr>
          <p:cNvPr id="76835" name="Line 35"/>
          <p:cNvSpPr>
            <a:spLocks noChangeShapeType="1"/>
          </p:cNvSpPr>
          <p:nvPr/>
        </p:nvSpPr>
        <p:spPr bwMode="auto">
          <a:xfrm flipV="1">
            <a:off x="6122988" y="1020763"/>
            <a:ext cx="0" cy="51212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0"/>
            <a:ext cx="7772400" cy="1143000"/>
          </a:xfrm>
        </p:spPr>
        <p:txBody>
          <a:bodyPr/>
          <a:lstStyle/>
          <a:p>
            <a:r>
              <a:rPr lang="en-GB" sz="3200"/>
              <a:t>Discrete Spectroscopy</a:t>
            </a:r>
          </a:p>
        </p:txBody>
      </p:sp>
      <p:pic>
        <p:nvPicPr>
          <p:cNvPr id="73732" name="Picture 4" descr="Gespec_gsfma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70175"/>
            <a:ext cx="8153400" cy="3349625"/>
          </a:xfrm>
          <a:prstGeom prst="rect">
            <a:avLst/>
          </a:prstGeom>
          <a:noFill/>
          <a:extLst>
            <a:ext uri="{909E8E84-426E-40DD-AFC4-6F175D3DCCD1}">
              <a14:hiddenFill xmlns:a14="http://schemas.microsoft.com/office/drawing/2010/main">
                <a:solidFill>
                  <a:srgbClr val="FFFFFF"/>
                </a:solidFill>
              </a14:hiddenFill>
            </a:ext>
          </a:extLst>
        </p:spPr>
      </p:pic>
      <p:sp>
        <p:nvSpPr>
          <p:cNvPr id="73734" name="Text Box 6"/>
          <p:cNvSpPr txBox="1">
            <a:spLocks noChangeArrowheads="1"/>
          </p:cNvSpPr>
          <p:nvPr>
            <p:ph type="body" idx="1"/>
          </p:nvPr>
        </p:nvSpPr>
        <p:spPr>
          <a:noFill/>
          <a:ln/>
        </p:spPr>
        <p:txBody>
          <a:bodyPr/>
          <a:lstStyle/>
          <a:p>
            <a:pPr eaLnBrk="0" hangingPunct="0">
              <a:spcBef>
                <a:spcPct val="0"/>
              </a:spcBef>
              <a:buFontTx/>
              <a:buNone/>
            </a:pPr>
            <a:r>
              <a:rPr lang="en-GB" sz="2400" baseline="30000">
                <a:ea typeface="ＭＳ Ｐゴシック" pitchFamily="1" charset="-128"/>
              </a:rPr>
              <a:t>254</a:t>
            </a:r>
            <a:r>
              <a:rPr lang="en-GB" sz="2400">
                <a:ea typeface="ＭＳ Ｐゴシック" pitchFamily="1" charset="-128"/>
              </a:rPr>
              <a:t>No ground state rotational band (223 MeV)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76200"/>
            <a:ext cx="7772400" cy="1143000"/>
          </a:xfrm>
        </p:spPr>
        <p:txBody>
          <a:bodyPr/>
          <a:lstStyle/>
          <a:p>
            <a:r>
              <a:rPr lang="en-GB" sz="3200"/>
              <a:t>Known Level scheme of </a:t>
            </a:r>
            <a:r>
              <a:rPr lang="en-GB" sz="3200" baseline="30000"/>
              <a:t>254</a:t>
            </a:r>
            <a:r>
              <a:rPr lang="en-GB" sz="3200"/>
              <a:t>No</a:t>
            </a:r>
          </a:p>
        </p:txBody>
      </p:sp>
      <p:pic>
        <p:nvPicPr>
          <p:cNvPr id="81924" name="Picture 4" descr="Fritz_254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143000"/>
            <a:ext cx="4200525" cy="5715000"/>
          </a:xfrm>
          <a:prstGeom prst="rect">
            <a:avLst/>
          </a:prstGeom>
          <a:noFill/>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228600" y="990600"/>
            <a:ext cx="34940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F. Hessberger et al., Eur. Phys. J. A (2010) 55</a:t>
            </a:r>
          </a:p>
        </p:txBody>
      </p:sp>
      <p:pic>
        <p:nvPicPr>
          <p:cNvPr id="81926" name="Picture 6" descr="Numbers_from_scheme_254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892675"/>
            <a:ext cx="4495800" cy="1730375"/>
          </a:xfrm>
          <a:prstGeom prst="rect">
            <a:avLst/>
          </a:prstGeom>
          <a:noFill/>
          <a:extLst>
            <a:ext uri="{909E8E84-426E-40DD-AFC4-6F175D3DCCD1}">
              <a14:hiddenFill xmlns:a14="http://schemas.microsoft.com/office/drawing/2010/main">
                <a:solidFill>
                  <a:srgbClr val="FFFFFF"/>
                </a:solidFill>
              </a14:hiddenFill>
            </a:ext>
          </a:extLst>
        </p:spPr>
      </p:pic>
      <p:pic>
        <p:nvPicPr>
          <p:cNvPr id="81927" name="Picture 7" descr="no254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600200"/>
            <a:ext cx="4724400" cy="3309938"/>
          </a:xfrm>
          <a:prstGeom prst="rect">
            <a:avLst/>
          </a:prstGeom>
          <a:noFill/>
          <a:extLst>
            <a:ext uri="{909E8E84-426E-40DD-AFC4-6F175D3DCCD1}">
              <a14:hiddenFill xmlns:a14="http://schemas.microsoft.com/office/drawing/2010/main">
                <a:solidFill>
                  <a:srgbClr val="FFFFFF"/>
                </a:solidFill>
              </a14:hiddenFill>
            </a:ext>
          </a:extLst>
        </p:spPr>
      </p:pic>
      <p:sp>
        <p:nvSpPr>
          <p:cNvPr id="81928" name="Text Box 8"/>
          <p:cNvSpPr txBox="1">
            <a:spLocks noChangeArrowheads="1"/>
          </p:cNvSpPr>
          <p:nvPr/>
        </p:nvSpPr>
        <p:spPr bwMode="auto">
          <a:xfrm>
            <a:off x="4327525" y="990600"/>
            <a:ext cx="4816475" cy="82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S. Eeckhaudt, PhD thesis and </a:t>
            </a:r>
          </a:p>
          <a:p>
            <a:r>
              <a:rPr lang="fr-FR" sz="1600" i="1">
                <a:latin typeface="Garamond" pitchFamily="1" charset="0"/>
              </a:rPr>
              <a:t>S.Eeckhaudt, P.T.Greenlees et al.,Eur. Phys. J. A 26 (2005) 227</a:t>
            </a:r>
            <a:r>
              <a:rPr lang="fr-FR" sz="1000">
                <a:latin typeface="Helvetica" pitchFamily="1" charset="0"/>
              </a:rPr>
              <a:t> </a:t>
            </a:r>
          </a:p>
          <a:p>
            <a:endParaRPr lang="en-GB" sz="1600" i="1">
              <a:latin typeface="Garamond" pitchFamily="1"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76200"/>
            <a:ext cx="7772400" cy="1143000"/>
          </a:xfrm>
        </p:spPr>
        <p:txBody>
          <a:bodyPr/>
          <a:lstStyle/>
          <a:p>
            <a:r>
              <a:rPr lang="en-GB" sz="3200"/>
              <a:t>Statistical spectrum in </a:t>
            </a:r>
            <a:r>
              <a:rPr lang="en-GB" sz="3200" baseline="30000"/>
              <a:t>254</a:t>
            </a:r>
            <a:r>
              <a:rPr lang="en-GB" sz="3200"/>
              <a:t>No</a:t>
            </a:r>
          </a:p>
        </p:txBody>
      </p:sp>
      <p:sp>
        <p:nvSpPr>
          <p:cNvPr id="94214" name="Text Box 6"/>
          <p:cNvSpPr txBox="1">
            <a:spLocks noChangeArrowheads="1"/>
          </p:cNvSpPr>
          <p:nvPr/>
        </p:nvSpPr>
        <p:spPr bwMode="auto">
          <a:xfrm>
            <a:off x="914400" y="6019800"/>
            <a:ext cx="693102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unfolded, efficiency-corrected and binned Jurogam </a:t>
            </a:r>
            <a:r>
              <a:rPr lang="en-GB" sz="1800" baseline="30000"/>
              <a:t>254</a:t>
            </a:r>
            <a:r>
              <a:rPr lang="en-GB" sz="1800"/>
              <a:t>No spectrum</a:t>
            </a:r>
          </a:p>
        </p:txBody>
      </p:sp>
      <p:pic>
        <p:nvPicPr>
          <p:cNvPr id="94216" name="Picture 8" descr="stat_254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162800" cy="485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76200"/>
            <a:ext cx="7772400" cy="1143000"/>
          </a:xfrm>
        </p:spPr>
        <p:txBody>
          <a:bodyPr/>
          <a:lstStyle/>
          <a:p>
            <a:r>
              <a:rPr lang="en-GB" sz="3200"/>
              <a:t>Known Level Scheme in </a:t>
            </a:r>
            <a:r>
              <a:rPr lang="en-GB" sz="3200" baseline="30000"/>
              <a:t>220</a:t>
            </a:r>
            <a:r>
              <a:rPr lang="en-GB" sz="3200"/>
              <a:t>Th</a:t>
            </a:r>
          </a:p>
        </p:txBody>
      </p:sp>
      <p:pic>
        <p:nvPicPr>
          <p:cNvPr id="93189" name="Picture 5" descr="Th220_sc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838"/>
            <a:ext cx="6781800" cy="5226050"/>
          </a:xfrm>
          <a:prstGeom prst="rect">
            <a:avLst/>
          </a:prstGeom>
          <a:noFill/>
          <a:extLst>
            <a:ext uri="{909E8E84-426E-40DD-AFC4-6F175D3DCCD1}">
              <a14:hiddenFill xmlns:a14="http://schemas.microsoft.com/office/drawing/2010/main">
                <a:solidFill>
                  <a:srgbClr val="FFFFFF"/>
                </a:solidFill>
              </a14:hiddenFill>
            </a:ext>
          </a:extLst>
        </p:spPr>
      </p:pic>
      <p:sp>
        <p:nvSpPr>
          <p:cNvPr id="93190" name="Text Box 6"/>
          <p:cNvSpPr txBox="1">
            <a:spLocks noChangeArrowheads="1"/>
          </p:cNvSpPr>
          <p:nvPr/>
        </p:nvSpPr>
        <p:spPr bwMode="auto">
          <a:xfrm>
            <a:off x="593725" y="6343650"/>
            <a:ext cx="33051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i="1">
                <a:latin typeface="Garamond" pitchFamily="1" charset="0"/>
              </a:rPr>
              <a:t>W. Reviol et al., Phys. Rev. C </a:t>
            </a:r>
            <a:r>
              <a:rPr lang="en-GB" sz="1400" b="1" i="1">
                <a:latin typeface="Garamond" pitchFamily="1" charset="0"/>
              </a:rPr>
              <a:t>74</a:t>
            </a:r>
            <a:r>
              <a:rPr lang="en-GB" sz="1400" i="1">
                <a:latin typeface="Garamond" pitchFamily="1" charset="0"/>
              </a:rPr>
              <a:t>, 044305 (2006) </a:t>
            </a:r>
          </a:p>
        </p:txBody>
      </p:sp>
      <p:sp>
        <p:nvSpPr>
          <p:cNvPr id="93191" name="Text Box 7"/>
          <p:cNvSpPr txBox="1">
            <a:spLocks noChangeArrowheads="1"/>
          </p:cNvSpPr>
          <p:nvPr/>
        </p:nvSpPr>
        <p:spPr bwMode="auto">
          <a:xfrm>
            <a:off x="6553200" y="1341438"/>
            <a:ext cx="1663700" cy="161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2000">
                <a:latin typeface="Symbol" pitchFamily="1" charset="2"/>
                <a:sym typeface="Symbol" pitchFamily="1" charset="2"/>
              </a:rPr>
              <a:t></a:t>
            </a:r>
            <a:r>
              <a:rPr lang="en-GB" sz="2000"/>
              <a:t>I = 1.5</a:t>
            </a:r>
          </a:p>
          <a:p>
            <a:r>
              <a:rPr lang="en-GB" sz="2000"/>
              <a:t>N</a:t>
            </a:r>
            <a:r>
              <a:rPr lang="en-GB" sz="2000" baseline="-25000"/>
              <a:t>stat</a:t>
            </a:r>
            <a:r>
              <a:rPr lang="en-GB" sz="2000"/>
              <a:t>=4</a:t>
            </a:r>
          </a:p>
          <a:p>
            <a:r>
              <a:rPr lang="en-GB" sz="2000">
                <a:latin typeface="Symbol" pitchFamily="1" charset="2"/>
                <a:sym typeface="Symbol" pitchFamily="1" charset="2"/>
              </a:rPr>
              <a:t></a:t>
            </a:r>
            <a:r>
              <a:rPr lang="en-GB" sz="2000"/>
              <a:t>I</a:t>
            </a:r>
            <a:r>
              <a:rPr lang="en-GB" sz="2000" baseline="-25000"/>
              <a:t>stat</a:t>
            </a:r>
            <a:r>
              <a:rPr lang="en-GB" sz="2000"/>
              <a:t>=0.25</a:t>
            </a:r>
          </a:p>
          <a:p>
            <a:r>
              <a:rPr lang="en-GB" sz="2000"/>
              <a:t>I</a:t>
            </a:r>
            <a:r>
              <a:rPr lang="en-GB" sz="2000" baseline="-25000"/>
              <a:t>CE</a:t>
            </a:r>
            <a:r>
              <a:rPr lang="en-GB" sz="2000"/>
              <a:t>=0.7 </a:t>
            </a:r>
          </a:p>
          <a:p>
            <a:r>
              <a:rPr lang="en-GB" sz="2000"/>
              <a:t>E</a:t>
            </a:r>
            <a:r>
              <a:rPr lang="en-GB" sz="2000" baseline="-25000"/>
              <a:t>CE</a:t>
            </a:r>
            <a:r>
              <a:rPr lang="en-GB" sz="2000"/>
              <a:t>=110 keV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76200"/>
            <a:ext cx="9144000" cy="1143000"/>
          </a:xfrm>
        </p:spPr>
        <p:txBody>
          <a:bodyPr/>
          <a:lstStyle/>
          <a:p>
            <a:r>
              <a:rPr lang="en-GB" sz="3200"/>
              <a:t>Survival of heavy nuclei at high spin</a:t>
            </a:r>
          </a:p>
        </p:txBody>
      </p:sp>
      <p:pic>
        <p:nvPicPr>
          <p:cNvPr id="89092" name="Picture 4" descr="CommenttoReiter_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3188"/>
            <a:ext cx="6096000" cy="3824287"/>
          </a:xfrm>
          <a:prstGeom prst="rect">
            <a:avLst/>
          </a:prstGeom>
          <a:noFill/>
          <a:extLst>
            <a:ext uri="{909E8E84-426E-40DD-AFC4-6F175D3DCCD1}">
              <a14:hiddenFill xmlns:a14="http://schemas.microsoft.com/office/drawing/2010/main">
                <a:solidFill>
                  <a:srgbClr val="FFFFFF"/>
                </a:solidFill>
              </a14:hiddenFill>
            </a:ext>
          </a:extLst>
        </p:spPr>
      </p:pic>
      <p:sp>
        <p:nvSpPr>
          <p:cNvPr id="89093" name="Text Box 5"/>
          <p:cNvSpPr txBox="1">
            <a:spLocks noChangeArrowheads="1"/>
          </p:cNvSpPr>
          <p:nvPr/>
        </p:nvSpPr>
        <p:spPr bwMode="auto">
          <a:xfrm>
            <a:off x="1143000" y="5105400"/>
            <a:ext cx="62261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GB"/>
              <a:t>B</a:t>
            </a:r>
            <a:r>
              <a:rPr lang="en-GB" baseline="-25000"/>
              <a:t>f</a:t>
            </a:r>
            <a:r>
              <a:rPr lang="en-GB"/>
              <a:t>(I)-B</a:t>
            </a:r>
            <a:r>
              <a:rPr lang="en-GB" baseline="-25000"/>
              <a:t>f</a:t>
            </a:r>
            <a:r>
              <a:rPr lang="en-GB"/>
              <a:t>(0)</a:t>
            </a:r>
            <a:r>
              <a:rPr lang="en-GB">
                <a:latin typeface="Symbol" pitchFamily="1" charset="2"/>
                <a:sym typeface="Symbol" pitchFamily="1" charset="2"/>
              </a:rPr>
              <a:t></a:t>
            </a:r>
            <a:r>
              <a:rPr lang="en-GB"/>
              <a:t>B= E</a:t>
            </a:r>
            <a:r>
              <a:rPr lang="en-GB" baseline="-25000"/>
              <a:t>gs</a:t>
            </a:r>
            <a:r>
              <a:rPr lang="en-GB"/>
              <a:t>(I) x </a:t>
            </a:r>
            <a:r>
              <a:rPr lang="en-GB">
                <a:latin typeface="Symbol" pitchFamily="1" charset="2"/>
                <a:sym typeface="Symbol" pitchFamily="1" charset="2"/>
              </a:rPr>
              <a:t></a:t>
            </a:r>
            <a:r>
              <a:rPr lang="en-GB">
                <a:sym typeface="Symbol" pitchFamily="1" charset="2"/>
              </a:rPr>
              <a:t>/</a:t>
            </a:r>
            <a:r>
              <a:rPr lang="en-GB" baseline="-25000">
                <a:sym typeface="Symbol" pitchFamily="1" charset="2"/>
              </a:rPr>
              <a:t>saddle</a:t>
            </a:r>
            <a:endParaRPr lang="en-GB"/>
          </a:p>
        </p:txBody>
      </p:sp>
      <p:sp>
        <p:nvSpPr>
          <p:cNvPr id="89095" name="Text Box 7"/>
          <p:cNvSpPr txBox="1">
            <a:spLocks noChangeArrowheads="1"/>
          </p:cNvSpPr>
          <p:nvPr/>
        </p:nvSpPr>
        <p:spPr bwMode="auto">
          <a:xfrm>
            <a:off x="593725" y="1062038"/>
            <a:ext cx="58832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L.G. Moretto et al., Comment to P. Reiter et al., Phys. Rev. Lett. 84 (2000) 3542</a:t>
            </a:r>
          </a:p>
        </p:txBody>
      </p:sp>
      <p:sp>
        <p:nvSpPr>
          <p:cNvPr id="89096" name="Line 8"/>
          <p:cNvSpPr>
            <a:spLocks noChangeShapeType="1"/>
          </p:cNvSpPr>
          <p:nvPr/>
        </p:nvSpPr>
        <p:spPr bwMode="auto">
          <a:xfrm flipH="1" flipV="1">
            <a:off x="5029200" y="5486400"/>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89097" name="Text Box 9"/>
          <p:cNvSpPr txBox="1">
            <a:spLocks noChangeArrowheads="1"/>
          </p:cNvSpPr>
          <p:nvPr/>
        </p:nvSpPr>
        <p:spPr bwMode="auto">
          <a:xfrm>
            <a:off x="5699125" y="5757863"/>
            <a:ext cx="2255838" cy="91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small since the gs of</a:t>
            </a:r>
          </a:p>
          <a:p>
            <a:r>
              <a:rPr lang="en-GB" sz="1800"/>
              <a:t>transfermium nuclei </a:t>
            </a:r>
          </a:p>
          <a:p>
            <a:r>
              <a:rPr lang="en-GB" sz="1800"/>
              <a:t>is already deformed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76200"/>
            <a:ext cx="9144000" cy="1143000"/>
          </a:xfrm>
        </p:spPr>
        <p:txBody>
          <a:bodyPr/>
          <a:lstStyle/>
          <a:p>
            <a:r>
              <a:rPr lang="en-GB" sz="3200"/>
              <a:t>Calculated energy window for EC-delayed fission</a:t>
            </a:r>
          </a:p>
        </p:txBody>
      </p:sp>
      <p:sp>
        <p:nvSpPr>
          <p:cNvPr id="91142" name="Text Box 6"/>
          <p:cNvSpPr txBox="1">
            <a:spLocks noChangeArrowheads="1"/>
          </p:cNvSpPr>
          <p:nvPr/>
        </p:nvSpPr>
        <p:spPr bwMode="auto">
          <a:xfrm>
            <a:off x="838200" y="1371600"/>
            <a:ext cx="3613150"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P. M</a:t>
            </a:r>
            <a:r>
              <a:rPr lang="en-GB" altLang="ja-JP" sz="1600" i="1">
                <a:latin typeface="Garamond" pitchFamily="1" charset="0"/>
              </a:rPr>
              <a:t>öller et al., Phys. Rev. C 79 (2009) 064304</a:t>
            </a:r>
            <a:endParaRPr lang="en-GB" sz="1600" i="1">
              <a:latin typeface="Garamond" pitchFamily="1" charset="0"/>
            </a:endParaRPr>
          </a:p>
        </p:txBody>
      </p:sp>
      <p:pic>
        <p:nvPicPr>
          <p:cNvPr id="91166" name="Picture 30" descr="EnergyWindow_EC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05000"/>
            <a:ext cx="8991600" cy="4429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3" name="Picture 7" descr="MEdistribution_commeReiter_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722813"/>
            <a:ext cx="2362200" cy="2135187"/>
          </a:xfrm>
          <a:prstGeom prst="rect">
            <a:avLst/>
          </a:prstGeom>
          <a:noFill/>
          <a:extLst>
            <a:ext uri="{909E8E84-426E-40DD-AFC4-6F175D3DCCD1}">
              <a14:hiddenFill xmlns:a14="http://schemas.microsoft.com/office/drawing/2010/main">
                <a:solidFill>
                  <a:srgbClr val="FFFFFF"/>
                </a:solidFill>
              </a14:hiddenFill>
            </a:ext>
          </a:extLst>
        </p:spPr>
      </p:pic>
      <p:pic>
        <p:nvPicPr>
          <p:cNvPr id="96262" name="Picture 6" descr="MEdistribution_commeReiter_Mul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811463"/>
            <a:ext cx="2286000" cy="2065337"/>
          </a:xfrm>
          <a:prstGeom prst="rect">
            <a:avLst/>
          </a:prstGeom>
          <a:noFill/>
          <a:extLst>
            <a:ext uri="{909E8E84-426E-40DD-AFC4-6F175D3DCCD1}">
              <a14:hiddenFill xmlns:a14="http://schemas.microsoft.com/office/drawing/2010/main">
                <a:solidFill>
                  <a:srgbClr val="FFFFFF"/>
                </a:solidFill>
              </a14:hiddenFill>
            </a:ext>
          </a:extLst>
        </p:spPr>
      </p:pic>
      <p:sp>
        <p:nvSpPr>
          <p:cNvPr id="96258" name="Rectangle 2"/>
          <p:cNvSpPr>
            <a:spLocks noGrp="1" noChangeArrowheads="1"/>
          </p:cNvSpPr>
          <p:nvPr>
            <p:ph type="title"/>
          </p:nvPr>
        </p:nvSpPr>
        <p:spPr>
          <a:xfrm>
            <a:off x="685800" y="0"/>
            <a:ext cx="7772400" cy="1143000"/>
          </a:xfrm>
        </p:spPr>
        <p:txBody>
          <a:bodyPr/>
          <a:lstStyle/>
          <a:p>
            <a:r>
              <a:rPr lang="en-GB" sz="3200"/>
              <a:t>Comparison gsfma55/gsfma250</a:t>
            </a:r>
          </a:p>
        </p:txBody>
      </p:sp>
      <p:pic>
        <p:nvPicPr>
          <p:cNvPr id="96260" name="Picture 4" descr="Reiter_E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41400"/>
            <a:ext cx="2501900" cy="5816600"/>
          </a:xfrm>
          <a:prstGeom prst="rect">
            <a:avLst/>
          </a:prstGeom>
          <a:noFill/>
          <a:extLst>
            <a:ext uri="{909E8E84-426E-40DD-AFC4-6F175D3DCCD1}">
              <a14:hiddenFill xmlns:a14="http://schemas.microsoft.com/office/drawing/2010/main">
                <a:solidFill>
                  <a:srgbClr val="FFFFFF"/>
                </a:solidFill>
              </a14:hiddenFill>
            </a:ext>
          </a:extLst>
        </p:spPr>
      </p:pic>
      <p:pic>
        <p:nvPicPr>
          <p:cNvPr id="96261" name="Picture 5" descr="MEdistribution_commeRei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914400"/>
            <a:ext cx="2209800" cy="1998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1143000"/>
          </a:xfrm>
        </p:spPr>
        <p:txBody>
          <a:bodyPr/>
          <a:lstStyle/>
          <a:p>
            <a:r>
              <a:rPr lang="en-GB" sz="3200"/>
              <a:t>Setting the Scene</a:t>
            </a:r>
          </a:p>
        </p:txBody>
      </p:sp>
      <p:pic>
        <p:nvPicPr>
          <p:cNvPr id="4100" name="Picture 4" descr="nuc_chart_eng_new_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0"/>
            <a:ext cx="67056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9" name="Group 13"/>
          <p:cNvGrpSpPr>
            <a:grpSpLocks/>
          </p:cNvGrpSpPr>
          <p:nvPr/>
        </p:nvGrpSpPr>
        <p:grpSpPr bwMode="auto">
          <a:xfrm>
            <a:off x="3886200" y="2819400"/>
            <a:ext cx="5257800" cy="3948113"/>
            <a:chOff x="2448" y="1776"/>
            <a:chExt cx="3312" cy="2487"/>
          </a:xfrm>
        </p:grpSpPr>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1920"/>
              <a:ext cx="3312" cy="2257"/>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rot="-5400000">
              <a:off x="1628" y="2801"/>
              <a:ext cx="1957" cy="23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Liquid Drop Energy (MeV/A) </a:t>
              </a:r>
            </a:p>
          </p:txBody>
        </p:sp>
        <p:sp>
          <p:nvSpPr>
            <p:cNvPr id="4104" name="Text Box 8"/>
            <p:cNvSpPr txBox="1">
              <a:spLocks noChangeArrowheads="1"/>
            </p:cNvSpPr>
            <p:nvPr/>
          </p:nvSpPr>
          <p:spPr bwMode="auto">
            <a:xfrm>
              <a:off x="3813" y="4032"/>
              <a:ext cx="900" cy="23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Deformation</a:t>
              </a:r>
            </a:p>
          </p:txBody>
        </p:sp>
        <p:sp>
          <p:nvSpPr>
            <p:cNvPr id="4105" name="Text Box 9"/>
            <p:cNvSpPr txBox="1">
              <a:spLocks noChangeArrowheads="1"/>
            </p:cNvSpPr>
            <p:nvPr/>
          </p:nvSpPr>
          <p:spPr bwMode="auto">
            <a:xfrm>
              <a:off x="2448" y="1776"/>
              <a:ext cx="3103" cy="21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   Parametrization: Myers &amp; Swiatecki, Nucl. Phys. A 81 (1966) 1</a:t>
              </a:r>
            </a:p>
          </p:txBody>
        </p:sp>
        <p:sp>
          <p:nvSpPr>
            <p:cNvPr id="4106" name="Rectangle 10"/>
            <p:cNvSpPr>
              <a:spLocks noChangeArrowheads="1"/>
            </p:cNvSpPr>
            <p:nvPr/>
          </p:nvSpPr>
          <p:spPr bwMode="auto">
            <a:xfrm>
              <a:off x="5568" y="1920"/>
              <a:ext cx="192" cy="2016"/>
            </a:xfrm>
            <a:prstGeom prst="rect">
              <a:avLst/>
            </a:prstGeom>
            <a:solidFill>
              <a:schemeClr val="bg1"/>
            </a:solidFill>
            <a:ln w="9525">
              <a:solidFill>
                <a:schemeClr val="bg1"/>
              </a:solidFill>
              <a:miter lim="800000"/>
              <a:headEnd/>
              <a:tailEnd/>
            </a:ln>
          </p:spPr>
          <p:txBody>
            <a:bodyPr wrap="none" anchor="ctr"/>
            <a:lstStyle/>
            <a:p>
              <a:endParaRPr lang="it-IT"/>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0" y="0"/>
            <a:ext cx="9144000" cy="1143000"/>
          </a:xfrm>
        </p:spPr>
        <p:txBody>
          <a:bodyPr/>
          <a:lstStyle/>
          <a:p>
            <a:r>
              <a:rPr lang="en-GB" sz="3200"/>
              <a:t>Single particle states - how well do models do ?</a:t>
            </a:r>
          </a:p>
        </p:txBody>
      </p:sp>
      <p:grpSp>
        <p:nvGrpSpPr>
          <p:cNvPr id="103428" name="Group 4"/>
          <p:cNvGrpSpPr>
            <a:grpSpLocks/>
          </p:cNvGrpSpPr>
          <p:nvPr/>
        </p:nvGrpSpPr>
        <p:grpSpPr bwMode="auto">
          <a:xfrm>
            <a:off x="1600200" y="1479550"/>
            <a:ext cx="5867400" cy="4540250"/>
            <a:chOff x="2112" y="1316"/>
            <a:chExt cx="3552" cy="2870"/>
          </a:xfrm>
        </p:grpSpPr>
        <p:graphicFrame>
          <p:nvGraphicFramePr>
            <p:cNvPr id="103429" name="Object 5"/>
            <p:cNvGraphicFramePr>
              <a:graphicFrameLocks noChangeAspect="1"/>
            </p:cNvGraphicFramePr>
            <p:nvPr/>
          </p:nvGraphicFramePr>
          <p:xfrm>
            <a:off x="2112" y="1344"/>
            <a:ext cx="3552" cy="2842"/>
          </p:xfrm>
          <a:graphic>
            <a:graphicData uri="http://schemas.openxmlformats.org/presentationml/2006/ole">
              <mc:AlternateContent xmlns:mc="http://schemas.openxmlformats.org/markup-compatibility/2006">
                <mc:Choice xmlns:v="urn:schemas-microsoft-com:vml" Requires="v">
                  <p:oleObj spid="_x0000_s103433" name="Feuille de calcul" r:id="rId4" imgW="9829800" imgH="6692900" progId="Excel.Sheet.8">
                    <p:embed/>
                  </p:oleObj>
                </mc:Choice>
                <mc:Fallback>
                  <p:oleObj name="Feuille de calcul" r:id="rId4" imgW="9829800" imgH="6692900"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r="11765"/>
                        <a:stretch>
                          <a:fillRect/>
                        </a:stretch>
                      </p:blipFill>
                      <p:spPr bwMode="auto">
                        <a:xfrm>
                          <a:off x="2112" y="1344"/>
                          <a:ext cx="3552" cy="2842"/>
                        </a:xfrm>
                        <a:prstGeom prst="rect">
                          <a:avLst/>
                        </a:prstGeom>
                        <a:solidFill>
                          <a:schemeClr val="bg1"/>
                        </a:solidFill>
                        <a:ln w="1905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430" name="Text Box 6"/>
            <p:cNvSpPr txBox="1">
              <a:spLocks noChangeArrowheads="1"/>
            </p:cNvSpPr>
            <p:nvPr/>
          </p:nvSpPr>
          <p:spPr bwMode="auto">
            <a:xfrm>
              <a:off x="2112" y="1316"/>
              <a:ext cx="1949" cy="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400" i="1">
                  <a:latin typeface="Garamond" pitchFamily="1" charset="0"/>
                </a:rPr>
                <a:t>I. Ahmad et al., Phys. Rev. C 71 (2005) 054305</a:t>
              </a:r>
            </a:p>
          </p:txBody>
        </p:sp>
      </p:grpSp>
      <p:sp>
        <p:nvSpPr>
          <p:cNvPr id="103431" name="Text Box 7"/>
          <p:cNvSpPr txBox="1">
            <a:spLocks noChangeArrowheads="1"/>
          </p:cNvSpPr>
          <p:nvPr/>
        </p:nvSpPr>
        <p:spPr bwMode="auto">
          <a:xfrm>
            <a:off x="4437063" y="5975350"/>
            <a:ext cx="34925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400" i="1">
                <a:latin typeface="Garamond" pitchFamily="1" charset="0"/>
              </a:rPr>
              <a:t>D. Seweryniak et al., Nucl. Phys. A 834 (2010) 357c</a:t>
            </a:r>
          </a:p>
        </p:txBody>
      </p:sp>
      <p:sp>
        <p:nvSpPr>
          <p:cNvPr id="103432" name="Freeform 8"/>
          <p:cNvSpPr>
            <a:spLocks/>
          </p:cNvSpPr>
          <p:nvPr/>
        </p:nvSpPr>
        <p:spPr bwMode="auto">
          <a:xfrm>
            <a:off x="2540000" y="1981200"/>
            <a:ext cx="355600" cy="304800"/>
          </a:xfrm>
          <a:custGeom>
            <a:avLst/>
            <a:gdLst>
              <a:gd name="T0" fmla="*/ 32 w 224"/>
              <a:gd name="T1" fmla="*/ 0 h 192"/>
              <a:gd name="T2" fmla="*/ 32 w 224"/>
              <a:gd name="T3" fmla="*/ 96 h 192"/>
              <a:gd name="T4" fmla="*/ 224 w 224"/>
              <a:gd name="T5" fmla="*/ 192 h 192"/>
            </a:gdLst>
            <a:ahLst/>
            <a:cxnLst>
              <a:cxn ang="0">
                <a:pos x="T0" y="T1"/>
              </a:cxn>
              <a:cxn ang="0">
                <a:pos x="T2" y="T3"/>
              </a:cxn>
              <a:cxn ang="0">
                <a:pos x="T4" y="T5"/>
              </a:cxn>
            </a:cxnLst>
            <a:rect l="0" t="0" r="r" b="b"/>
            <a:pathLst>
              <a:path w="224" h="192">
                <a:moveTo>
                  <a:pt x="32" y="0"/>
                </a:moveTo>
                <a:cubicBezTo>
                  <a:pt x="16" y="32"/>
                  <a:pt x="0" y="64"/>
                  <a:pt x="32" y="96"/>
                </a:cubicBezTo>
                <a:cubicBezTo>
                  <a:pt x="64" y="128"/>
                  <a:pt x="144" y="160"/>
                  <a:pt x="224" y="192"/>
                </a:cubicBezTo>
              </a:path>
            </a:pathLst>
          </a:custGeom>
          <a:noFill/>
          <a:ln w="19050" cmpd="sng">
            <a:solidFill>
              <a:schemeClr val="tx1"/>
            </a:solidFill>
            <a:round/>
            <a:headEnd/>
            <a:tailEnd type="triangle" w="sm" len="me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r>
              <a:rPr lang="en-GB" sz="3200"/>
              <a:t>Stability of Heavy Elements</a:t>
            </a:r>
          </a:p>
        </p:txBody>
      </p:sp>
      <p:grpSp>
        <p:nvGrpSpPr>
          <p:cNvPr id="5155" name="Group 35"/>
          <p:cNvGrpSpPr>
            <a:grpSpLocks/>
          </p:cNvGrpSpPr>
          <p:nvPr/>
        </p:nvGrpSpPr>
        <p:grpSpPr bwMode="auto">
          <a:xfrm>
            <a:off x="28575" y="2168525"/>
            <a:ext cx="5105400" cy="3622675"/>
            <a:chOff x="18" y="1366"/>
            <a:chExt cx="3216" cy="2282"/>
          </a:xfrm>
        </p:grpSpPr>
        <p:pic>
          <p:nvPicPr>
            <p:cNvPr id="5154" name="Picture 3"/>
            <p:cNvPicPr>
              <a:picLocks noChangeAspect="1" noChangeArrowheads="1"/>
            </p:cNvPicPr>
            <p:nvPr/>
          </p:nvPicPr>
          <p:blipFill>
            <a:blip r:embed="rId3">
              <a:extLst>
                <a:ext uri="{28A0092B-C50C-407E-A947-70E740481C1C}">
                  <a14:useLocalDpi xmlns:a14="http://schemas.microsoft.com/office/drawing/2010/main" val="0"/>
                </a:ext>
              </a:extLst>
            </a:blip>
            <a:srcRect l="5000" t="17825" r="11667" b="47108"/>
            <a:stretch>
              <a:fillRect/>
            </a:stretch>
          </p:blipFill>
          <p:spPr bwMode="auto">
            <a:xfrm>
              <a:off x="18" y="1366"/>
              <a:ext cx="3216" cy="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8"/>
            <p:cNvSpPr txBox="1">
              <a:spLocks noChangeArrowheads="1"/>
            </p:cNvSpPr>
            <p:nvPr/>
          </p:nvSpPr>
          <p:spPr bwMode="auto">
            <a:xfrm>
              <a:off x="834" y="3309"/>
              <a:ext cx="1681" cy="339"/>
            </a:xfrm>
            <a:prstGeom prst="rect">
              <a:avLst/>
            </a:prstGeom>
            <a:noFill/>
            <a:ln w="19050">
              <a:solidFill>
                <a:srgbClr val="FF0000"/>
              </a:solidFill>
              <a:miter lim="800000"/>
              <a:headEnd/>
              <a:tailEnd/>
            </a:ln>
            <a:extLst>
              <a:ext uri="{909E8E84-426E-40DD-AFC4-6F175D3DCCD1}">
                <a14:hiddenFill xmlns:a14="http://schemas.microsoft.com/office/drawing/2010/main">
                  <a:solidFill>
                    <a:schemeClr val="accent1"/>
                  </a:solidFill>
                </a14:hiddenFill>
              </a:ext>
            </a:extLst>
          </p:spPr>
          <p:txBody>
            <a:bodyPr wrap="none">
              <a:spAutoFit/>
            </a:bodyPr>
            <a:lstStyle/>
            <a:p>
              <a:r>
                <a:rPr lang="en-GB" sz="2800">
                  <a:solidFill>
                    <a:srgbClr val="FF0000"/>
                  </a:solidFill>
                </a:rPr>
                <a:t>B</a:t>
              </a:r>
              <a:r>
                <a:rPr lang="en-GB" sz="2800" baseline="-25000">
                  <a:solidFill>
                    <a:srgbClr val="FF0000"/>
                  </a:solidFill>
                </a:rPr>
                <a:t>f</a:t>
              </a:r>
              <a:r>
                <a:rPr lang="en-GB" sz="2800">
                  <a:solidFill>
                    <a:srgbClr val="FF0000"/>
                  </a:solidFill>
                </a:rPr>
                <a:t> = E</a:t>
              </a:r>
              <a:r>
                <a:rPr lang="en-GB" sz="2800" baseline="-25000">
                  <a:solidFill>
                    <a:srgbClr val="FF0000"/>
                  </a:solidFill>
                </a:rPr>
                <a:t>saddle</a:t>
              </a:r>
              <a:r>
                <a:rPr lang="en-GB" sz="2800">
                  <a:solidFill>
                    <a:srgbClr val="FF0000"/>
                  </a:solidFill>
                </a:rPr>
                <a:t> - E</a:t>
              </a:r>
              <a:r>
                <a:rPr lang="en-GB" sz="2800" baseline="-25000">
                  <a:solidFill>
                    <a:srgbClr val="FF0000"/>
                  </a:solidFill>
                </a:rPr>
                <a:t>gs</a:t>
              </a:r>
              <a:endParaRPr lang="en-GB" sz="2800">
                <a:solidFill>
                  <a:srgbClr val="FF0000"/>
                </a:solidFill>
                <a:latin typeface="Garamond" pitchFamily="1" charset="0"/>
              </a:endParaRPr>
            </a:p>
          </p:txBody>
        </p:sp>
        <p:sp>
          <p:nvSpPr>
            <p:cNvPr id="5132" name="Line 12"/>
            <p:cNvSpPr>
              <a:spLocks noChangeShapeType="1"/>
            </p:cNvSpPr>
            <p:nvPr/>
          </p:nvSpPr>
          <p:spPr bwMode="auto">
            <a:xfrm>
              <a:off x="1506" y="1917"/>
              <a:ext cx="0" cy="351"/>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5136" name="Text Box 16"/>
            <p:cNvSpPr txBox="1">
              <a:spLocks noChangeArrowheads="1"/>
            </p:cNvSpPr>
            <p:nvPr/>
          </p:nvSpPr>
          <p:spPr bwMode="auto">
            <a:xfrm>
              <a:off x="1562" y="1938"/>
              <a:ext cx="28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Lst>
          </p:spPr>
          <p:txBody>
            <a:bodyPr wrap="none">
              <a:spAutoFit/>
            </a:bodyPr>
            <a:lstStyle/>
            <a:p>
              <a:r>
                <a:rPr lang="en-GB">
                  <a:solidFill>
                    <a:srgbClr val="FF0000"/>
                  </a:solidFill>
                </a:rPr>
                <a:t>B</a:t>
              </a:r>
              <a:r>
                <a:rPr lang="en-GB" baseline="-25000">
                  <a:solidFill>
                    <a:srgbClr val="FF0000"/>
                  </a:solidFill>
                </a:rPr>
                <a:t>f</a:t>
              </a:r>
              <a:endParaRPr lang="en-GB">
                <a:solidFill>
                  <a:srgbClr val="FF0000"/>
                </a:solidFill>
              </a:endParaRPr>
            </a:p>
          </p:txBody>
        </p:sp>
      </p:grpSp>
      <p:pic>
        <p:nvPicPr>
          <p:cNvPr id="51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1600200"/>
            <a:ext cx="36290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6" name="Text Box 9"/>
          <p:cNvSpPr txBox="1">
            <a:spLocks noChangeArrowheads="1"/>
          </p:cNvSpPr>
          <p:nvPr/>
        </p:nvSpPr>
        <p:spPr bwMode="auto">
          <a:xfrm>
            <a:off x="5189538" y="1214438"/>
            <a:ext cx="3830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1" charset="-128"/>
              </a:defRPr>
            </a:lvl1pPr>
            <a:lvl2pPr marL="37931725" indent="-37474525">
              <a:defRPr sz="2400">
                <a:solidFill>
                  <a:schemeClr val="tx1"/>
                </a:solidFill>
                <a:latin typeface="Arial" charset="0"/>
                <a:ea typeface="ＭＳ Ｐゴシック" pitchFamily="1" charset="-128"/>
              </a:defRPr>
            </a:lvl2pPr>
            <a:lvl3pPr>
              <a:defRPr sz="2400">
                <a:solidFill>
                  <a:schemeClr val="tx1"/>
                </a:solidFill>
                <a:latin typeface="Arial" charset="0"/>
                <a:ea typeface="ＭＳ Ｐゴシック" pitchFamily="1" charset="-128"/>
              </a:defRPr>
            </a:lvl3pPr>
            <a:lvl4pPr>
              <a:defRPr sz="2400">
                <a:solidFill>
                  <a:schemeClr val="tx1"/>
                </a:solidFill>
                <a:latin typeface="Arial" charset="0"/>
                <a:ea typeface="ＭＳ Ｐゴシック" pitchFamily="1" charset="-128"/>
              </a:defRPr>
            </a:lvl4pPr>
            <a:lvl5pPr>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600" i="1">
                <a:latin typeface="Garamond" pitchFamily="1" charset="0"/>
                <a:cs typeface="Arial" charset="0"/>
              </a:rPr>
              <a:t>R. Chasman et al., Rev. Mod. Phys. 49, 833 (1977)</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76200"/>
            <a:ext cx="7772400" cy="1143000"/>
          </a:xfrm>
        </p:spPr>
        <p:txBody>
          <a:bodyPr/>
          <a:lstStyle/>
          <a:p>
            <a:r>
              <a:rPr lang="en-GB" sz="3200"/>
              <a:t>Theoretical fission barriers</a:t>
            </a:r>
          </a:p>
        </p:txBody>
      </p:sp>
      <p:pic>
        <p:nvPicPr>
          <p:cNvPr id="84997" name="Picture 5" descr="Moller_bar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7100"/>
            <a:ext cx="5410200" cy="3138488"/>
          </a:xfrm>
          <a:prstGeom prst="rect">
            <a:avLst/>
          </a:prstGeom>
          <a:noFill/>
          <a:extLst>
            <a:ext uri="{909E8E84-426E-40DD-AFC4-6F175D3DCCD1}">
              <a14:hiddenFill xmlns:a14="http://schemas.microsoft.com/office/drawing/2010/main">
                <a:solidFill>
                  <a:srgbClr val="FFFFFF"/>
                </a:solidFill>
              </a14:hiddenFill>
            </a:ext>
          </a:extLst>
        </p:spPr>
      </p:pic>
      <p:sp>
        <p:nvSpPr>
          <p:cNvPr id="84998" name="Text Box 6"/>
          <p:cNvSpPr txBox="1">
            <a:spLocks noChangeArrowheads="1"/>
          </p:cNvSpPr>
          <p:nvPr/>
        </p:nvSpPr>
        <p:spPr bwMode="auto">
          <a:xfrm>
            <a:off x="838200" y="1981200"/>
            <a:ext cx="3613150" cy="3365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600" i="1">
                <a:latin typeface="Garamond" pitchFamily="1" charset="0"/>
              </a:rPr>
              <a:t>P. M</a:t>
            </a:r>
            <a:r>
              <a:rPr lang="en-GB" altLang="ja-JP" sz="1600" i="1">
                <a:latin typeface="Garamond" pitchFamily="1" charset="0"/>
              </a:rPr>
              <a:t>öller et al., Phys. Rev. C 79 (2009) 064304</a:t>
            </a:r>
            <a:endParaRPr lang="en-GB" sz="1600" i="1">
              <a:latin typeface="Garamond" pitchFamily="1" charset="0"/>
            </a:endParaRPr>
          </a:p>
        </p:txBody>
      </p:sp>
      <p:sp>
        <p:nvSpPr>
          <p:cNvPr id="85015" name="Text Box 23"/>
          <p:cNvSpPr txBox="1">
            <a:spLocks noChangeArrowheads="1"/>
          </p:cNvSpPr>
          <p:nvPr/>
        </p:nvSpPr>
        <p:spPr bwMode="auto">
          <a:xfrm>
            <a:off x="822325" y="5453063"/>
            <a:ext cx="2705100"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baseline="30000"/>
              <a:t>254</a:t>
            </a:r>
            <a:r>
              <a:rPr lang="en-GB" sz="1800"/>
              <a:t>No; B</a:t>
            </a:r>
            <a:r>
              <a:rPr lang="en-GB" sz="1800" baseline="-25000"/>
              <a:t>f</a:t>
            </a:r>
            <a:r>
              <a:rPr lang="en-GB" sz="1800"/>
              <a:t>(I=0)=6.76 MeV </a:t>
            </a:r>
          </a:p>
        </p:txBody>
      </p:sp>
      <p:sp>
        <p:nvSpPr>
          <p:cNvPr id="85019" name="Text Box 27"/>
          <p:cNvSpPr txBox="1">
            <a:spLocks noChangeArrowheads="1"/>
          </p:cNvSpPr>
          <p:nvPr/>
        </p:nvSpPr>
        <p:spPr bwMode="auto">
          <a:xfrm>
            <a:off x="914400" y="5867400"/>
            <a:ext cx="217328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latin typeface="Symbol" pitchFamily="1" charset="2"/>
                <a:sym typeface="Symbol" pitchFamily="1" charset="2"/>
              </a:rPr>
              <a:t> </a:t>
            </a:r>
            <a:r>
              <a:rPr lang="en-GB" sz="1800">
                <a:sym typeface="Wingdings" pitchFamily="1" charset="2"/>
              </a:rPr>
              <a:t></a:t>
            </a:r>
            <a:r>
              <a:rPr lang="en-GB" sz="1800">
                <a:latin typeface="Symbol" pitchFamily="1" charset="2"/>
                <a:sym typeface="Symbol" pitchFamily="1" charset="2"/>
              </a:rPr>
              <a:t> </a:t>
            </a:r>
            <a:r>
              <a:rPr lang="en-GB" sz="1800" baseline="-25000"/>
              <a:t>saddle</a:t>
            </a:r>
            <a:r>
              <a:rPr lang="en-GB" sz="1800"/>
              <a:t>=0.5</a:t>
            </a:r>
          </a:p>
        </p:txBody>
      </p:sp>
      <p:grpSp>
        <p:nvGrpSpPr>
          <p:cNvPr id="85023" name="Group 31"/>
          <p:cNvGrpSpPr>
            <a:grpSpLocks/>
          </p:cNvGrpSpPr>
          <p:nvPr/>
        </p:nvGrpSpPr>
        <p:grpSpPr bwMode="auto">
          <a:xfrm>
            <a:off x="4953000" y="990600"/>
            <a:ext cx="4168775" cy="5670550"/>
            <a:chOff x="3120" y="624"/>
            <a:chExt cx="2626" cy="3572"/>
          </a:xfrm>
        </p:grpSpPr>
        <p:pic>
          <p:nvPicPr>
            <p:cNvPr id="84999" name="Picture 7" descr="barrier_Egi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 y="864"/>
              <a:ext cx="2440" cy="2544"/>
            </a:xfrm>
            <a:prstGeom prst="rect">
              <a:avLst/>
            </a:prstGeom>
            <a:noFill/>
            <a:extLst>
              <a:ext uri="{909E8E84-426E-40DD-AFC4-6F175D3DCCD1}">
                <a14:hiddenFill xmlns:a14="http://schemas.microsoft.com/office/drawing/2010/main">
                  <a:solidFill>
                    <a:srgbClr val="FFFFFF"/>
                  </a:solidFill>
                </a14:hiddenFill>
              </a:ext>
            </a:extLst>
          </p:spPr>
        </p:pic>
        <p:sp>
          <p:nvSpPr>
            <p:cNvPr id="85000" name="Text Box 8"/>
            <p:cNvSpPr txBox="1">
              <a:spLocks noChangeArrowheads="1"/>
            </p:cNvSpPr>
            <p:nvPr/>
          </p:nvSpPr>
          <p:spPr bwMode="auto">
            <a:xfrm>
              <a:off x="3120" y="624"/>
              <a:ext cx="2626"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GB" sz="1600" i="1">
                  <a:latin typeface="Garamond" pitchFamily="1" charset="0"/>
                </a:rPr>
                <a:t>J.L.Egido and L.M. Robledo Phys. Rev. Lett. 85 (2000) </a:t>
              </a:r>
            </a:p>
          </p:txBody>
        </p:sp>
        <p:sp>
          <p:nvSpPr>
            <p:cNvPr id="85016" name="Text Box 24"/>
            <p:cNvSpPr txBox="1">
              <a:spLocks noChangeArrowheads="1"/>
            </p:cNvSpPr>
            <p:nvPr/>
          </p:nvSpPr>
          <p:spPr bwMode="auto">
            <a:xfrm>
              <a:off x="3586" y="3408"/>
              <a:ext cx="1319" cy="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B</a:t>
              </a:r>
              <a:r>
                <a:rPr lang="en-GB" sz="1800" baseline="-25000"/>
                <a:t>f</a:t>
              </a:r>
              <a:r>
                <a:rPr lang="en-GB" sz="1800"/>
                <a:t>(I=0) = 8.66 MeV</a:t>
              </a:r>
            </a:p>
          </p:txBody>
        </p:sp>
        <p:sp>
          <p:nvSpPr>
            <p:cNvPr id="85018" name="Text Box 26"/>
            <p:cNvSpPr txBox="1">
              <a:spLocks noChangeArrowheads="1"/>
            </p:cNvSpPr>
            <p:nvPr/>
          </p:nvSpPr>
          <p:spPr bwMode="auto">
            <a:xfrm>
              <a:off x="3538" y="3696"/>
              <a:ext cx="1727" cy="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Q</a:t>
              </a:r>
              <a:r>
                <a:rPr lang="it-IT" sz="1800" baseline="-25000">
                  <a:latin typeface="Helvetica" pitchFamily="1" charset="0"/>
                </a:rPr>
                <a:t>20</a:t>
              </a:r>
              <a:r>
                <a:rPr lang="it-IT" sz="1800">
                  <a:latin typeface="Helvetica" pitchFamily="1" charset="0"/>
                </a:rPr>
                <a:t>=</a:t>
              </a:r>
              <a:r>
                <a:rPr lang="en-GB" sz="1800"/>
                <a:t>32.5</a:t>
              </a:r>
              <a:r>
                <a:rPr lang="en-GB" sz="1800">
                  <a:latin typeface="Helvetica" pitchFamily="1" charset="0"/>
                </a:rPr>
                <a:t> </a:t>
              </a:r>
              <a:r>
                <a:rPr lang="en-GB" sz="1800"/>
                <a:t>b</a:t>
              </a:r>
              <a:r>
                <a:rPr lang="en-GB" sz="1800">
                  <a:sym typeface="Wingdings" pitchFamily="1" charset="2"/>
                </a:rPr>
                <a:t> </a:t>
              </a:r>
              <a:r>
                <a:rPr lang="en-GB" sz="1800">
                  <a:latin typeface="Symbol" pitchFamily="1" charset="2"/>
                  <a:sym typeface="Symbol" pitchFamily="1" charset="2"/>
                </a:rPr>
                <a:t></a:t>
              </a:r>
              <a:r>
                <a:rPr lang="en-GB" sz="1800" baseline="-25000">
                  <a:sym typeface="Wingdings" pitchFamily="1" charset="2"/>
                </a:rPr>
                <a:t>saddle</a:t>
              </a:r>
              <a:r>
                <a:rPr lang="en-GB" sz="1800">
                  <a:sym typeface="Wingdings" pitchFamily="1" charset="2"/>
                </a:rPr>
                <a:t> = 0.6</a:t>
              </a:r>
            </a:p>
            <a:p>
              <a:endParaRPr lang="en-GB" sz="1000">
                <a:sym typeface="Wingdings" pitchFamily="1" charset="2"/>
              </a:endParaRPr>
            </a:p>
            <a:p>
              <a:r>
                <a:rPr lang="en-GB" sz="1800">
                  <a:sym typeface="Symbol" pitchFamily="1" charset="2"/>
                </a:rPr>
                <a:t></a:t>
              </a:r>
              <a:r>
                <a:rPr lang="en-GB" sz="1800" baseline="-25000">
                  <a:sym typeface="Symbol" pitchFamily="1" charset="2"/>
                </a:rPr>
                <a:t>saddle</a:t>
              </a:r>
              <a:r>
                <a:rPr lang="en-GB" sz="1800">
                  <a:sym typeface="Symbol" pitchFamily="1" charset="2"/>
                </a:rPr>
                <a:t> ~ 140 MeV</a:t>
              </a:r>
              <a:r>
                <a:rPr lang="en-GB" sz="1800" baseline="30000">
                  <a:sym typeface="Symbol" pitchFamily="1" charset="2"/>
                </a:rPr>
                <a:t>-1</a:t>
              </a:r>
              <a:endParaRPr lang="en-GB" sz="1800"/>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5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76200"/>
            <a:ext cx="7772400" cy="1143000"/>
          </a:xfrm>
        </p:spPr>
        <p:txBody>
          <a:bodyPr/>
          <a:lstStyle/>
          <a:p>
            <a:r>
              <a:rPr lang="en-GB" sz="3200"/>
              <a:t>Why are high-spin properties important ?</a:t>
            </a:r>
          </a:p>
        </p:txBody>
      </p:sp>
      <p:graphicFrame>
        <p:nvGraphicFramePr>
          <p:cNvPr id="10262" name="Rectangle 22"/>
          <p:cNvGraphicFramePr>
            <a:graphicFrameLocks/>
          </p:cNvGraphicFramePr>
          <p:nvPr/>
        </p:nvGraphicFramePr>
        <p:xfrm>
          <a:off x="1143000" y="685800"/>
          <a:ext cx="6858000" cy="4064000"/>
        </p:xfrm>
        <a:graphic>
          <a:graphicData uri="http://schemas.openxmlformats.org/presentationml/2006/ole">
            <mc:AlternateContent xmlns:mc="http://schemas.openxmlformats.org/markup-compatibility/2006">
              <mc:Choice xmlns:v="urn:schemas-microsoft-com:vml" Requires="v">
                <p:oleObj spid="_x0000_s10287" name="Équation" r:id="rId4" imgW="0" imgH="0" progId="Equation.3">
                  <p:embed/>
                </p:oleObj>
              </mc:Choice>
              <mc:Fallback>
                <p:oleObj name="Équation" r:id="rId4" imgW="0" imgH="0" progId="Equation.3">
                  <p:embed/>
                  <p:pic>
                    <p:nvPicPr>
                      <p:cNvPr id="0" name="Rectangle 2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143000" y="685800"/>
                        <a:ext cx="6858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286" name="Group 46"/>
          <p:cNvGrpSpPr>
            <a:grpSpLocks/>
          </p:cNvGrpSpPr>
          <p:nvPr/>
        </p:nvGrpSpPr>
        <p:grpSpPr bwMode="auto">
          <a:xfrm>
            <a:off x="1219200" y="1787525"/>
            <a:ext cx="6705600" cy="3327400"/>
            <a:chOff x="768" y="1126"/>
            <a:chExt cx="4224" cy="2096"/>
          </a:xfrm>
        </p:grpSpPr>
        <p:sp>
          <p:nvSpPr>
            <p:cNvPr id="10246" name="Rectangle 6"/>
            <p:cNvSpPr>
              <a:spLocks noChangeArrowheads="1"/>
            </p:cNvSpPr>
            <p:nvPr/>
          </p:nvSpPr>
          <p:spPr bwMode="auto">
            <a:xfrm>
              <a:off x="2001" y="1304"/>
              <a:ext cx="698" cy="322"/>
            </a:xfrm>
            <a:prstGeom prst="rect">
              <a:avLst/>
            </a:prstGeom>
            <a:solidFill>
              <a:schemeClr val="bg1"/>
            </a:solidFill>
            <a:ln w="9525">
              <a:solidFill>
                <a:schemeClr val="bg1"/>
              </a:solidFill>
              <a:miter lim="800000"/>
              <a:headEnd/>
              <a:tailEnd/>
            </a:ln>
          </p:spPr>
          <p:txBody>
            <a:bodyPr wrap="none" anchor="ctr"/>
            <a:lstStyle/>
            <a:p>
              <a:endParaRPr lang="it-IT"/>
            </a:p>
          </p:txBody>
        </p:sp>
        <p:pic>
          <p:nvPicPr>
            <p:cNvPr id="10247" name="Picture 7" descr="56-cr"/>
            <p:cNvPicPr>
              <a:picLocks noChangeAspect="1" noChangeArrowheads="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1196" y="1306"/>
              <a:ext cx="3012" cy="19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 name="Rectangle 8"/>
            <p:cNvSpPr>
              <a:spLocks noChangeArrowheads="1"/>
            </p:cNvSpPr>
            <p:nvPr/>
          </p:nvSpPr>
          <p:spPr bwMode="auto">
            <a:xfrm>
              <a:off x="913" y="2927"/>
              <a:ext cx="545"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sz="1400" b="1"/>
                <a:t>Proj</a:t>
              </a:r>
              <a:r>
                <a:rPr lang="de-DE" altLang="ja-JP" sz="1400" b="1"/>
                <a:t>e</a:t>
              </a:r>
              <a:r>
                <a:rPr lang="de-DE" sz="1400" b="1"/>
                <a:t>ctile</a:t>
              </a:r>
            </a:p>
          </p:txBody>
        </p:sp>
        <p:sp>
          <p:nvSpPr>
            <p:cNvPr id="10249" name="Rectangle 9"/>
            <p:cNvSpPr>
              <a:spLocks noChangeArrowheads="1"/>
            </p:cNvSpPr>
            <p:nvPr/>
          </p:nvSpPr>
          <p:spPr bwMode="auto">
            <a:xfrm>
              <a:off x="768" y="2354"/>
              <a:ext cx="547"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sz="1400" b="1"/>
                <a:t>   Target</a:t>
              </a:r>
            </a:p>
          </p:txBody>
        </p:sp>
        <p:sp>
          <p:nvSpPr>
            <p:cNvPr id="10250" name="Rectangle 10"/>
            <p:cNvSpPr>
              <a:spLocks noChangeArrowheads="1"/>
            </p:cNvSpPr>
            <p:nvPr/>
          </p:nvSpPr>
          <p:spPr bwMode="auto">
            <a:xfrm>
              <a:off x="1042" y="1527"/>
              <a:ext cx="1111" cy="1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de-DE" sz="1400" b="1"/>
                <a:t>        Compound Nucleus (CN) </a:t>
              </a:r>
            </a:p>
          </p:txBody>
        </p:sp>
        <p:sp>
          <p:nvSpPr>
            <p:cNvPr id="10251" name="Rectangle 11"/>
            <p:cNvSpPr>
              <a:spLocks noChangeArrowheads="1"/>
            </p:cNvSpPr>
            <p:nvPr/>
          </p:nvSpPr>
          <p:spPr bwMode="auto">
            <a:xfrm>
              <a:off x="3416" y="1126"/>
              <a:ext cx="1576"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altLang="ja-JP" sz="1400" b="1"/>
                <a:t>Evaporation</a:t>
              </a:r>
              <a:r>
                <a:rPr lang="de-DE" sz="1400" b="1"/>
                <a:t> Residue (ER)</a:t>
              </a:r>
            </a:p>
          </p:txBody>
        </p:sp>
        <p:sp>
          <p:nvSpPr>
            <p:cNvPr id="10252" name="Rectangle 12"/>
            <p:cNvSpPr>
              <a:spLocks noChangeArrowheads="1"/>
            </p:cNvSpPr>
            <p:nvPr/>
          </p:nvSpPr>
          <p:spPr bwMode="auto">
            <a:xfrm>
              <a:off x="4147" y="2349"/>
              <a:ext cx="441"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sz="1400" b="1"/>
                <a:t>Fission</a:t>
              </a:r>
            </a:p>
          </p:txBody>
        </p:sp>
        <p:sp>
          <p:nvSpPr>
            <p:cNvPr id="10253" name="Rectangle 13"/>
            <p:cNvSpPr>
              <a:spLocks noChangeArrowheads="1"/>
            </p:cNvSpPr>
            <p:nvPr/>
          </p:nvSpPr>
          <p:spPr bwMode="auto">
            <a:xfrm>
              <a:off x="3324" y="2867"/>
              <a:ext cx="914" cy="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r>
                <a:rPr lang="de-DE" sz="1400" b="1"/>
                <a:t>Quasifission</a:t>
              </a:r>
            </a:p>
          </p:txBody>
        </p:sp>
        <p:sp>
          <p:nvSpPr>
            <p:cNvPr id="10254" name="Rectangle 14"/>
            <p:cNvSpPr>
              <a:spLocks noChangeArrowheads="1"/>
            </p:cNvSpPr>
            <p:nvPr/>
          </p:nvSpPr>
          <p:spPr bwMode="auto">
            <a:xfrm>
              <a:off x="2578" y="1341"/>
              <a:ext cx="528" cy="1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sz="1400" b="1"/>
                <a:t>Neutron</a:t>
              </a:r>
            </a:p>
          </p:txBody>
        </p:sp>
        <p:sp>
          <p:nvSpPr>
            <p:cNvPr id="10255" name="Rectangle 15"/>
            <p:cNvSpPr>
              <a:spLocks noChangeArrowheads="1"/>
            </p:cNvSpPr>
            <p:nvPr/>
          </p:nvSpPr>
          <p:spPr bwMode="auto">
            <a:xfrm>
              <a:off x="1042" y="1795"/>
              <a:ext cx="502" cy="357"/>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10270" name="Text Box 30"/>
            <p:cNvSpPr txBox="1">
              <a:spLocks noChangeArrowheads="1"/>
            </p:cNvSpPr>
            <p:nvPr/>
          </p:nvSpPr>
          <p:spPr bwMode="auto">
            <a:xfrm>
              <a:off x="1392" y="1990"/>
              <a:ext cx="539" cy="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400" b="1"/>
                <a:t>Capture</a:t>
              </a:r>
            </a:p>
          </p:txBody>
        </p:sp>
        <p:sp>
          <p:nvSpPr>
            <p:cNvPr id="10274" name="Text Box 34"/>
            <p:cNvSpPr txBox="1">
              <a:spLocks noChangeArrowheads="1"/>
            </p:cNvSpPr>
            <p:nvPr/>
          </p:nvSpPr>
          <p:spPr bwMode="auto">
            <a:xfrm>
              <a:off x="814" y="2508"/>
              <a:ext cx="38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i="1">
                  <a:latin typeface="Garamond" pitchFamily="1" charset="0"/>
                </a:rPr>
                <a:t>E, l</a:t>
              </a:r>
            </a:p>
          </p:txBody>
        </p:sp>
      </p:grpSp>
      <p:grpSp>
        <p:nvGrpSpPr>
          <p:cNvPr id="10285" name="Group 45"/>
          <p:cNvGrpSpPr>
            <a:grpSpLocks/>
          </p:cNvGrpSpPr>
          <p:nvPr/>
        </p:nvGrpSpPr>
        <p:grpSpPr bwMode="auto">
          <a:xfrm>
            <a:off x="168275" y="5334000"/>
            <a:ext cx="8747125" cy="1295400"/>
            <a:chOff x="106" y="3360"/>
            <a:chExt cx="5510" cy="816"/>
          </a:xfrm>
        </p:grpSpPr>
        <p:graphicFrame>
          <p:nvGraphicFramePr>
            <p:cNvPr id="10264" name="Object 24"/>
            <p:cNvGraphicFramePr>
              <a:graphicFrameLocks noChangeAspect="1"/>
            </p:cNvGraphicFramePr>
            <p:nvPr/>
          </p:nvGraphicFramePr>
          <p:xfrm>
            <a:off x="740" y="3360"/>
            <a:ext cx="4280" cy="506"/>
          </p:xfrm>
          <a:graphic>
            <a:graphicData uri="http://schemas.openxmlformats.org/presentationml/2006/ole">
              <mc:AlternateContent xmlns:mc="http://schemas.openxmlformats.org/markup-compatibility/2006">
                <mc:Choice xmlns:v="urn:schemas-microsoft-com:vml" Requires="v">
                  <p:oleObj spid="_x0000_s10288" name="Équation" r:id="rId6" imgW="3568700" imgH="431800" progId="Equation.3">
                    <p:embed/>
                  </p:oleObj>
                </mc:Choice>
                <mc:Fallback>
                  <p:oleObj name="Équation" r:id="rId6" imgW="3568700" imgH="431800" progId="Equation.3">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 y="3360"/>
                          <a:ext cx="4280"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2" name="Text Box 32"/>
            <p:cNvSpPr txBox="1">
              <a:spLocks noChangeArrowheads="1"/>
            </p:cNvSpPr>
            <p:nvPr/>
          </p:nvSpPr>
          <p:spPr bwMode="auto">
            <a:xfrm>
              <a:off x="106" y="3888"/>
              <a:ext cx="5510"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GB" sz="1800"/>
                <a:t>Survival probability of the excited Compound Nucleus: </a:t>
              </a:r>
              <a:r>
                <a:rPr lang="en-GB" i="1">
                  <a:latin typeface="Symbol" pitchFamily="1" charset="2"/>
                  <a:sym typeface="Symbol" pitchFamily="1" charset="2"/>
                </a:rPr>
                <a:t></a:t>
              </a:r>
              <a:r>
                <a:rPr lang="en-GB" i="1" baseline="-25000"/>
                <a:t>n</a:t>
              </a:r>
              <a:r>
                <a:rPr lang="en-GB" i="1">
                  <a:latin typeface="Garamond" pitchFamily="1" charset="0"/>
                </a:rPr>
                <a:t>(l,E*),</a:t>
              </a:r>
              <a:r>
                <a:rPr lang="en-GB" i="1"/>
                <a:t> </a:t>
              </a:r>
              <a:r>
                <a:rPr lang="en-GB" i="1">
                  <a:solidFill>
                    <a:srgbClr val="FF0000"/>
                  </a:solidFill>
                  <a:latin typeface="Symbol" pitchFamily="1" charset="2"/>
                  <a:sym typeface="Symbol" pitchFamily="1" charset="2"/>
                </a:rPr>
                <a:t></a:t>
              </a:r>
              <a:r>
                <a:rPr lang="en-GB" i="1" baseline="-25000">
                  <a:solidFill>
                    <a:srgbClr val="FF0000"/>
                  </a:solidFill>
                </a:rPr>
                <a:t>f</a:t>
              </a:r>
              <a:r>
                <a:rPr lang="en-GB" i="1">
                  <a:solidFill>
                    <a:srgbClr val="FF0000"/>
                  </a:solidFill>
                  <a:latin typeface="Garamond" pitchFamily="1" charset="0"/>
                </a:rPr>
                <a:t>(l,E*)</a:t>
              </a:r>
              <a:r>
                <a:rPr lang="en-GB" i="1">
                  <a:latin typeface="Garamond" pitchFamily="1" charset="0"/>
                </a:rPr>
                <a:t>,</a:t>
              </a:r>
              <a:r>
                <a:rPr lang="en-GB" i="1"/>
                <a:t> </a:t>
              </a:r>
              <a:r>
                <a:rPr lang="en-GB" i="1">
                  <a:latin typeface="Symbol" pitchFamily="1" charset="2"/>
                  <a:sym typeface="Symbol" pitchFamily="1" charset="2"/>
                </a:rPr>
                <a:t></a:t>
              </a:r>
              <a:r>
                <a:rPr lang="en-GB" i="1" baseline="-25000">
                  <a:latin typeface="Symbol" pitchFamily="1" charset="2"/>
                  <a:sym typeface="Symbol" pitchFamily="1" charset="2"/>
                </a:rPr>
                <a:t></a:t>
              </a:r>
              <a:r>
                <a:rPr lang="en-GB" i="1">
                  <a:latin typeface="Garamond" pitchFamily="1" charset="0"/>
                </a:rPr>
                <a:t>(l,E*)</a:t>
              </a:r>
              <a:endParaRPr lang="en-GB" i="1">
                <a:solidFill>
                  <a:srgbClr val="FF8000"/>
                </a:solidFill>
                <a:latin typeface="Garamond" pitchFamily="1" charset="0"/>
              </a:endParaRPr>
            </a:p>
          </p:txBody>
        </p:sp>
      </p:grpSp>
      <p:sp>
        <p:nvSpPr>
          <p:cNvPr id="10283" name="Text Box 43"/>
          <p:cNvSpPr txBox="1">
            <a:spLocks noChangeArrowheads="1"/>
          </p:cNvSpPr>
          <p:nvPr/>
        </p:nvSpPr>
        <p:spPr bwMode="auto">
          <a:xfrm>
            <a:off x="228600" y="1143000"/>
            <a:ext cx="8740775"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If </a:t>
            </a:r>
            <a:r>
              <a:rPr lang="en-GB" sz="1800">
                <a:solidFill>
                  <a:srgbClr val="FF0000"/>
                </a:solidFill>
              </a:rPr>
              <a:t>B</a:t>
            </a:r>
            <a:r>
              <a:rPr lang="en-GB" sz="1800" baseline="-25000">
                <a:solidFill>
                  <a:srgbClr val="FF0000"/>
                </a:solidFill>
              </a:rPr>
              <a:t>f</a:t>
            </a:r>
            <a:r>
              <a:rPr lang="en-GB" sz="1800">
                <a:solidFill>
                  <a:srgbClr val="FF0000"/>
                </a:solidFill>
              </a:rPr>
              <a:t> </a:t>
            </a:r>
            <a:r>
              <a:rPr lang="en-GB" sz="1800"/>
              <a:t>were to disappear at finite spin, we would not be able to make heavy elements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76200"/>
            <a:ext cx="7772400" cy="1143000"/>
          </a:xfrm>
        </p:spPr>
        <p:txBody>
          <a:bodyPr/>
          <a:lstStyle/>
          <a:p>
            <a:r>
              <a:rPr lang="en-GB" sz="3200"/>
              <a:t>Enhanced cross sections</a:t>
            </a:r>
          </a:p>
        </p:txBody>
      </p:sp>
      <p:pic>
        <p:nvPicPr>
          <p:cNvPr id="108551" name="Picture 7" descr="NPN_Oganess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8445500" cy="4125913"/>
          </a:xfrm>
          <a:prstGeom prst="rect">
            <a:avLst/>
          </a:prstGeom>
          <a:noFill/>
          <a:extLst>
            <a:ext uri="{909E8E84-426E-40DD-AFC4-6F175D3DCCD1}">
              <a14:hiddenFill xmlns:a14="http://schemas.microsoft.com/office/drawing/2010/main">
                <a:solidFill>
                  <a:srgbClr val="FFFFFF"/>
                </a:solidFill>
              </a14:hiddenFill>
            </a:ext>
          </a:extLst>
        </p:spPr>
      </p:pic>
      <p:sp>
        <p:nvSpPr>
          <p:cNvPr id="108552" name="Text Box 8"/>
          <p:cNvSpPr txBox="1">
            <a:spLocks noChangeArrowheads="1"/>
          </p:cNvSpPr>
          <p:nvPr/>
        </p:nvSpPr>
        <p:spPr bwMode="auto">
          <a:xfrm>
            <a:off x="762000" y="5845175"/>
            <a:ext cx="44656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i="1">
                <a:latin typeface="Garamond" pitchFamily="1" charset="0"/>
              </a:rPr>
              <a:t>Y. Oganessain, Nuclear Physics News, Vol. 23 (2013)</a:t>
            </a:r>
          </a:p>
        </p:txBody>
      </p:sp>
      <p:sp>
        <p:nvSpPr>
          <p:cNvPr id="108553" name="Oval 9"/>
          <p:cNvSpPr>
            <a:spLocks noChangeArrowheads="1"/>
          </p:cNvSpPr>
          <p:nvPr/>
        </p:nvSpPr>
        <p:spPr bwMode="auto">
          <a:xfrm>
            <a:off x="6629400" y="3352800"/>
            <a:ext cx="1676400" cy="1905000"/>
          </a:xfrm>
          <a:prstGeom prst="ellipse">
            <a:avLst/>
          </a:prstGeom>
          <a:noFill/>
          <a:ln w="3810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
        <p:nvSpPr>
          <p:cNvPr id="108554" name="Line 10"/>
          <p:cNvSpPr>
            <a:spLocks noChangeShapeType="1"/>
          </p:cNvSpPr>
          <p:nvPr/>
        </p:nvSpPr>
        <p:spPr bwMode="auto">
          <a:xfrm flipH="1" flipV="1">
            <a:off x="3657600" y="3429000"/>
            <a:ext cx="3124200" cy="3048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08555" name="Oval 11"/>
          <p:cNvSpPr>
            <a:spLocks noChangeArrowheads="1"/>
          </p:cNvSpPr>
          <p:nvPr/>
        </p:nvSpPr>
        <p:spPr bwMode="auto">
          <a:xfrm>
            <a:off x="2286000" y="2971800"/>
            <a:ext cx="1371600" cy="1066800"/>
          </a:xfrm>
          <a:prstGeom prst="ellipse">
            <a:avLst/>
          </a:prstGeom>
          <a:noFill/>
          <a:ln w="3810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76200"/>
            <a:ext cx="7772400" cy="1143000"/>
          </a:xfrm>
        </p:spPr>
        <p:txBody>
          <a:bodyPr/>
          <a:lstStyle/>
          <a:p>
            <a:r>
              <a:rPr lang="en-GB" sz="3200"/>
              <a:t>What Do We Know ?</a:t>
            </a:r>
          </a:p>
        </p:txBody>
      </p:sp>
      <p:grpSp>
        <p:nvGrpSpPr>
          <p:cNvPr id="105475" name="Group 3"/>
          <p:cNvGrpSpPr>
            <a:grpSpLocks/>
          </p:cNvGrpSpPr>
          <p:nvPr/>
        </p:nvGrpSpPr>
        <p:grpSpPr bwMode="auto">
          <a:xfrm>
            <a:off x="7315200" y="228600"/>
            <a:ext cx="1066800" cy="1285875"/>
            <a:chOff x="2256" y="1680"/>
            <a:chExt cx="672" cy="810"/>
          </a:xfrm>
        </p:grpSpPr>
        <p:pic>
          <p:nvPicPr>
            <p:cNvPr id="105476" name="Picture 4" descr="header_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1728"/>
              <a:ext cx="672" cy="762"/>
            </a:xfrm>
            <a:prstGeom prst="rect">
              <a:avLst/>
            </a:prstGeom>
            <a:noFill/>
            <a:extLst>
              <a:ext uri="{909E8E84-426E-40DD-AFC4-6F175D3DCCD1}">
                <a14:hiddenFill xmlns:a14="http://schemas.microsoft.com/office/drawing/2010/main">
                  <a:solidFill>
                    <a:srgbClr val="FFFFFF"/>
                  </a:solidFill>
                </a14:hiddenFill>
              </a:ext>
            </a:extLst>
          </p:spPr>
        </p:pic>
        <p:sp>
          <p:nvSpPr>
            <p:cNvPr id="105477" name="Rectangle 5"/>
            <p:cNvSpPr>
              <a:spLocks noChangeArrowheads="1"/>
            </p:cNvSpPr>
            <p:nvPr/>
          </p:nvSpPr>
          <p:spPr bwMode="auto">
            <a:xfrm>
              <a:off x="2256" y="1680"/>
              <a:ext cx="432" cy="14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a:p>
          </p:txBody>
        </p:sp>
      </p:grpSp>
      <p:grpSp>
        <p:nvGrpSpPr>
          <p:cNvPr id="105478" name="Group 6"/>
          <p:cNvGrpSpPr>
            <a:grpSpLocks/>
          </p:cNvGrpSpPr>
          <p:nvPr/>
        </p:nvGrpSpPr>
        <p:grpSpPr bwMode="auto">
          <a:xfrm>
            <a:off x="76200" y="1143000"/>
            <a:ext cx="6029325" cy="5029200"/>
            <a:chOff x="48" y="1008"/>
            <a:chExt cx="3798" cy="3168"/>
          </a:xfrm>
        </p:grpSpPr>
        <p:grpSp>
          <p:nvGrpSpPr>
            <p:cNvPr id="105479" name="Group 7"/>
            <p:cNvGrpSpPr>
              <a:grpSpLocks/>
            </p:cNvGrpSpPr>
            <p:nvPr/>
          </p:nvGrpSpPr>
          <p:grpSpPr bwMode="auto">
            <a:xfrm>
              <a:off x="48" y="1008"/>
              <a:ext cx="3798" cy="3168"/>
              <a:chOff x="42" y="672"/>
              <a:chExt cx="3798" cy="3168"/>
            </a:xfrm>
          </p:grpSpPr>
          <p:pic>
            <p:nvPicPr>
              <p:cNvPr id="105480" name="Picture 8" descr="no254_total_b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1" y="471"/>
                <a:ext cx="2940" cy="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Text Box 9"/>
              <p:cNvSpPr txBox="1">
                <a:spLocks noChangeArrowheads="1"/>
              </p:cNvSpPr>
              <p:nvPr/>
            </p:nvSpPr>
            <p:spPr bwMode="auto">
              <a:xfrm>
                <a:off x="240" y="672"/>
                <a:ext cx="3044" cy="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fr-FR" sz="1600" i="1">
                    <a:latin typeface="Garamond" pitchFamily="1" charset="0"/>
                  </a:rPr>
                  <a:t>unpublished, see also: </a:t>
                </a:r>
              </a:p>
              <a:p>
                <a:r>
                  <a:rPr lang="fr-FR" sz="1600" i="1">
                    <a:latin typeface="Garamond" pitchFamily="1" charset="0"/>
                  </a:rPr>
                  <a:t>S.Eeckhaudt, P.T.Greenlees et al.,Eur. Phys. J. A 26 (2005) 227 </a:t>
                </a:r>
              </a:p>
            </p:txBody>
          </p:sp>
        </p:grpSp>
        <p:sp>
          <p:nvSpPr>
            <p:cNvPr id="105482" name="Rectangle 10"/>
            <p:cNvSpPr>
              <a:spLocks noChangeArrowheads="1"/>
            </p:cNvSpPr>
            <p:nvPr/>
          </p:nvSpPr>
          <p:spPr bwMode="auto">
            <a:xfrm>
              <a:off x="2208" y="1440"/>
              <a:ext cx="1344" cy="192"/>
            </a:xfrm>
            <a:prstGeom prst="rect">
              <a:avLst/>
            </a:prstGeom>
            <a:solidFill>
              <a:schemeClr val="bg1"/>
            </a:solidFill>
            <a:ln w="9525">
              <a:solidFill>
                <a:schemeClr val="bg1"/>
              </a:solidFill>
              <a:miter lim="800000"/>
              <a:headEnd/>
              <a:tailEnd/>
            </a:ln>
          </p:spPr>
          <p:txBody>
            <a:bodyPr wrap="none" anchor="ctr"/>
            <a:lstStyle/>
            <a:p>
              <a:endParaRPr lang="it-IT"/>
            </a:p>
          </p:txBody>
        </p:sp>
      </p:grpSp>
      <p:grpSp>
        <p:nvGrpSpPr>
          <p:cNvPr id="105483" name="Group 11"/>
          <p:cNvGrpSpPr>
            <a:grpSpLocks/>
          </p:cNvGrpSpPr>
          <p:nvPr/>
        </p:nvGrpSpPr>
        <p:grpSpPr bwMode="auto">
          <a:xfrm>
            <a:off x="5257800" y="1676400"/>
            <a:ext cx="3775075" cy="2097088"/>
            <a:chOff x="3312" y="1008"/>
            <a:chExt cx="2378" cy="1321"/>
          </a:xfrm>
        </p:grpSpPr>
        <p:grpSp>
          <p:nvGrpSpPr>
            <p:cNvPr id="105484" name="Group 12"/>
            <p:cNvGrpSpPr>
              <a:grpSpLocks/>
            </p:cNvGrpSpPr>
            <p:nvPr/>
          </p:nvGrpSpPr>
          <p:grpSpPr bwMode="auto">
            <a:xfrm>
              <a:off x="3312" y="1104"/>
              <a:ext cx="2378" cy="1225"/>
              <a:chOff x="3334" y="695"/>
              <a:chExt cx="2378" cy="1225"/>
            </a:xfrm>
          </p:grpSpPr>
          <p:grpSp>
            <p:nvGrpSpPr>
              <p:cNvPr id="105485" name="Group 13"/>
              <p:cNvGrpSpPr>
                <a:grpSpLocks/>
              </p:cNvGrpSpPr>
              <p:nvPr/>
            </p:nvGrpSpPr>
            <p:grpSpPr bwMode="auto">
              <a:xfrm>
                <a:off x="3334" y="695"/>
                <a:ext cx="2378" cy="1225"/>
                <a:chOff x="3120" y="240"/>
                <a:chExt cx="2378" cy="1225"/>
              </a:xfrm>
            </p:grpSpPr>
            <p:pic>
              <p:nvPicPr>
                <p:cNvPr id="105486" name="Picture 14" descr="specrei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240"/>
                  <a:ext cx="2378" cy="1016"/>
                </a:xfrm>
                <a:prstGeom prst="rect">
                  <a:avLst/>
                </a:prstGeom>
                <a:noFill/>
                <a:extLst>
                  <a:ext uri="{909E8E84-426E-40DD-AFC4-6F175D3DCCD1}">
                    <a14:hiddenFill xmlns:a14="http://schemas.microsoft.com/office/drawing/2010/main">
                      <a:solidFill>
                        <a:srgbClr val="FFFFFF"/>
                      </a:solidFill>
                    </a14:hiddenFill>
                  </a:ext>
                </a:extLst>
              </p:spPr>
            </p:pic>
            <p:pic>
              <p:nvPicPr>
                <p:cNvPr id="105487" name="Picture 15" descr="sca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1200"/>
                  <a:ext cx="2152" cy="265"/>
                </a:xfrm>
                <a:prstGeom prst="rect">
                  <a:avLst/>
                </a:prstGeom>
                <a:noFill/>
                <a:extLst>
                  <a:ext uri="{909E8E84-426E-40DD-AFC4-6F175D3DCCD1}">
                    <a14:hiddenFill xmlns:a14="http://schemas.microsoft.com/office/drawing/2010/main">
                      <a:solidFill>
                        <a:srgbClr val="FFFFFF"/>
                      </a:solidFill>
                    </a14:hiddenFill>
                  </a:ext>
                </a:extLst>
              </p:spPr>
            </p:pic>
          </p:grpSp>
          <p:sp>
            <p:nvSpPr>
              <p:cNvPr id="105488" name="Rectangle 16"/>
              <p:cNvSpPr>
                <a:spLocks noChangeArrowheads="1"/>
              </p:cNvSpPr>
              <p:nvPr/>
            </p:nvSpPr>
            <p:spPr bwMode="auto">
              <a:xfrm>
                <a:off x="3936" y="960"/>
                <a:ext cx="96" cy="672"/>
              </a:xfrm>
              <a:prstGeom prst="rect">
                <a:avLst/>
              </a:prstGeom>
              <a:solidFill>
                <a:srgbClr val="FFCC66">
                  <a:alpha val="50000"/>
                </a:srgbClr>
              </a:solidFill>
              <a:ln w="9525">
                <a:solidFill>
                  <a:srgbClr val="FFCC66"/>
                </a:solidFill>
                <a:miter lim="800000"/>
                <a:headEnd/>
                <a:tailEnd/>
              </a:ln>
            </p:spPr>
            <p:txBody>
              <a:bodyPr wrap="none" anchor="ctr"/>
              <a:lstStyle/>
              <a:p>
                <a:endParaRPr lang="it-IT"/>
              </a:p>
            </p:txBody>
          </p:sp>
          <p:sp>
            <p:nvSpPr>
              <p:cNvPr id="105489" name="Rectangle 17"/>
              <p:cNvSpPr>
                <a:spLocks noChangeArrowheads="1"/>
              </p:cNvSpPr>
              <p:nvPr/>
            </p:nvSpPr>
            <p:spPr bwMode="auto">
              <a:xfrm>
                <a:off x="4096" y="1276"/>
                <a:ext cx="96" cy="376"/>
              </a:xfrm>
              <a:prstGeom prst="rect">
                <a:avLst/>
              </a:prstGeom>
              <a:solidFill>
                <a:srgbClr val="FFCC66">
                  <a:alpha val="50000"/>
                </a:srgbClr>
              </a:solidFill>
              <a:ln w="9525">
                <a:solidFill>
                  <a:srgbClr val="FFCC66"/>
                </a:solidFill>
                <a:miter lim="800000"/>
                <a:headEnd/>
                <a:tailEnd/>
              </a:ln>
            </p:spPr>
            <p:txBody>
              <a:bodyPr wrap="none" anchor="ctr"/>
              <a:lstStyle/>
              <a:p>
                <a:endParaRPr lang="it-IT"/>
              </a:p>
            </p:txBody>
          </p:sp>
          <p:sp>
            <p:nvSpPr>
              <p:cNvPr id="105490" name="Rectangle 18"/>
              <p:cNvSpPr>
                <a:spLocks noChangeArrowheads="1"/>
              </p:cNvSpPr>
              <p:nvPr/>
            </p:nvSpPr>
            <p:spPr bwMode="auto">
              <a:xfrm>
                <a:off x="4257" y="1321"/>
                <a:ext cx="96" cy="331"/>
              </a:xfrm>
              <a:prstGeom prst="rect">
                <a:avLst/>
              </a:prstGeom>
              <a:solidFill>
                <a:srgbClr val="FFCC66">
                  <a:alpha val="50000"/>
                </a:srgbClr>
              </a:solidFill>
              <a:ln w="9525">
                <a:solidFill>
                  <a:srgbClr val="FFCC66"/>
                </a:solidFill>
                <a:miter lim="800000"/>
                <a:headEnd/>
                <a:tailEnd/>
              </a:ln>
            </p:spPr>
            <p:txBody>
              <a:bodyPr wrap="none" anchor="ctr"/>
              <a:lstStyle/>
              <a:p>
                <a:endParaRPr lang="it-IT"/>
              </a:p>
            </p:txBody>
          </p:sp>
          <p:sp>
            <p:nvSpPr>
              <p:cNvPr id="105491" name="Rectangle 19"/>
              <p:cNvSpPr>
                <a:spLocks noChangeArrowheads="1"/>
              </p:cNvSpPr>
              <p:nvPr/>
            </p:nvSpPr>
            <p:spPr bwMode="auto">
              <a:xfrm>
                <a:off x="4420" y="1503"/>
                <a:ext cx="96" cy="150"/>
              </a:xfrm>
              <a:prstGeom prst="rect">
                <a:avLst/>
              </a:prstGeom>
              <a:solidFill>
                <a:srgbClr val="FFCC66">
                  <a:alpha val="50000"/>
                </a:srgbClr>
              </a:solidFill>
              <a:ln w="9525">
                <a:solidFill>
                  <a:srgbClr val="FFCC66"/>
                </a:solidFill>
                <a:miter lim="800000"/>
                <a:headEnd/>
                <a:tailEnd/>
              </a:ln>
            </p:spPr>
            <p:txBody>
              <a:bodyPr wrap="none" anchor="ctr"/>
              <a:lstStyle/>
              <a:p>
                <a:endParaRPr lang="it-IT"/>
              </a:p>
            </p:txBody>
          </p:sp>
          <p:sp>
            <p:nvSpPr>
              <p:cNvPr id="105492" name="Rectangle 20"/>
              <p:cNvSpPr>
                <a:spLocks noChangeArrowheads="1"/>
              </p:cNvSpPr>
              <p:nvPr/>
            </p:nvSpPr>
            <p:spPr bwMode="auto">
              <a:xfrm>
                <a:off x="3770" y="1226"/>
                <a:ext cx="96" cy="422"/>
              </a:xfrm>
              <a:prstGeom prst="rect">
                <a:avLst/>
              </a:prstGeom>
              <a:solidFill>
                <a:srgbClr val="FFCC66">
                  <a:alpha val="50000"/>
                </a:srgbClr>
              </a:solidFill>
              <a:ln w="9525">
                <a:solidFill>
                  <a:srgbClr val="FFCC66"/>
                </a:solidFill>
                <a:miter lim="800000"/>
                <a:headEnd/>
                <a:tailEnd/>
              </a:ln>
            </p:spPr>
            <p:txBody>
              <a:bodyPr wrap="none" anchor="ctr"/>
              <a:lstStyle/>
              <a:p>
                <a:endParaRPr lang="it-IT"/>
              </a:p>
            </p:txBody>
          </p:sp>
        </p:grpSp>
        <p:sp>
          <p:nvSpPr>
            <p:cNvPr id="105493" name="Text Box 21"/>
            <p:cNvSpPr txBox="1">
              <a:spLocks noChangeArrowheads="1"/>
            </p:cNvSpPr>
            <p:nvPr/>
          </p:nvSpPr>
          <p:spPr bwMode="auto">
            <a:xfrm>
              <a:off x="3465" y="1008"/>
              <a:ext cx="2199" cy="212"/>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lang="fi-FI" sz="1600" i="1">
                  <a:latin typeface="Garamond" pitchFamily="1" charset="0"/>
                  <a:cs typeface="Arial" charset="0"/>
                </a:rPr>
                <a:t>P. Reiter et al., Phys. Rev. Lett. 82 (1999) 509</a:t>
              </a:r>
              <a:endParaRPr lang="en-GB"/>
            </a:p>
          </p:txBody>
        </p:sp>
      </p:grpSp>
      <p:sp>
        <p:nvSpPr>
          <p:cNvPr id="105494" name="Text Box 22"/>
          <p:cNvSpPr txBox="1">
            <a:spLocks noChangeArrowheads="1"/>
          </p:cNvSpPr>
          <p:nvPr/>
        </p:nvSpPr>
        <p:spPr bwMode="auto">
          <a:xfrm>
            <a:off x="381000" y="6064250"/>
            <a:ext cx="83058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GB" sz="1800"/>
              <a:t>Discrete spectroscopy has demonstrated that heavy nuclei are very robust with respect to rotation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90775"/>
            <a:ext cx="7693025" cy="3870325"/>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p:cNvSpPr>
            <a:spLocks noGrp="1" noChangeArrowheads="1"/>
          </p:cNvSpPr>
          <p:nvPr>
            <p:ph type="title"/>
          </p:nvPr>
        </p:nvSpPr>
        <p:spPr>
          <a:xfrm>
            <a:off x="0" y="0"/>
            <a:ext cx="9144000" cy="1143000"/>
          </a:xfrm>
        </p:spPr>
        <p:txBody>
          <a:bodyPr/>
          <a:lstStyle/>
          <a:p>
            <a:r>
              <a:rPr lang="en-GB" sz="3200"/>
              <a:t>Experimental Fission Barriers</a:t>
            </a:r>
          </a:p>
        </p:txBody>
      </p:sp>
      <p:sp>
        <p:nvSpPr>
          <p:cNvPr id="16388" name="Rectangle 4"/>
          <p:cNvSpPr>
            <a:spLocks noChangeArrowheads="1"/>
          </p:cNvSpPr>
          <p:nvPr/>
        </p:nvSpPr>
        <p:spPr bwMode="auto">
          <a:xfrm>
            <a:off x="5024438" y="5486400"/>
            <a:ext cx="3738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sz="1600" i="1">
                <a:latin typeface="Garamond" pitchFamily="1" charset="0"/>
              </a:rPr>
              <a:t>Available data on fission barriers, Z ≥ 80 </a:t>
            </a:r>
          </a:p>
          <a:p>
            <a:pPr eaLnBrk="1" hangingPunct="1"/>
            <a:r>
              <a:rPr lang="en-GB" sz="1600" i="1">
                <a:latin typeface="Garamond" pitchFamily="1" charset="0"/>
              </a:rPr>
              <a:t>(RIPL-2 library http://www-nds.iaea.org/ripl-2/ )</a:t>
            </a:r>
            <a:endParaRPr lang="en-GB" sz="1600" b="1" i="1">
              <a:latin typeface="Garamond" pitchFamily="1" charset="0"/>
            </a:endParaRPr>
          </a:p>
        </p:txBody>
      </p:sp>
      <p:sp>
        <p:nvSpPr>
          <p:cNvPr id="16396" name="Text Box 12"/>
          <p:cNvSpPr txBox="1">
            <a:spLocks noChangeArrowheads="1"/>
          </p:cNvSpPr>
          <p:nvPr/>
        </p:nvSpPr>
        <p:spPr bwMode="auto">
          <a:xfrm>
            <a:off x="3733800" y="1400175"/>
            <a:ext cx="5240338" cy="204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buFontTx/>
              <a:buChar char="-"/>
            </a:pPr>
            <a:r>
              <a:rPr lang="en-GB" sz="1800"/>
              <a:t>Fission induced by direct reactions</a:t>
            </a:r>
          </a:p>
          <a:p>
            <a:pPr>
              <a:buFontTx/>
              <a:buChar char="-"/>
            </a:pPr>
            <a:endParaRPr lang="en-GB" sz="1400"/>
          </a:p>
          <a:p>
            <a:pPr>
              <a:buFontTx/>
              <a:buChar char="-"/>
            </a:pPr>
            <a:r>
              <a:rPr lang="en-GB" sz="1800"/>
              <a:t>Electromagnetic excitation &amp; fission of relativistic </a:t>
            </a:r>
          </a:p>
          <a:p>
            <a:r>
              <a:rPr lang="en-GB" sz="1800"/>
              <a:t>secondary beams</a:t>
            </a:r>
            <a:endParaRPr lang="en-GB" sz="1400" u="sng"/>
          </a:p>
          <a:p>
            <a:pPr>
              <a:buFont typeface="Wingdings" pitchFamily="1" charset="2"/>
              <a:buChar char="L"/>
            </a:pPr>
            <a:endParaRPr lang="en-GB" sz="1400"/>
          </a:p>
          <a:p>
            <a:pPr>
              <a:buFontTx/>
              <a:buChar char="-"/>
            </a:pPr>
            <a:r>
              <a:rPr lang="en-GB" sz="1800">
                <a:latin typeface="Symbol" pitchFamily="1" charset="2"/>
                <a:sym typeface="Symbol" pitchFamily="1" charset="2"/>
              </a:rPr>
              <a:t></a:t>
            </a:r>
            <a:r>
              <a:rPr lang="en-GB" sz="1800"/>
              <a:t>-delayed fission</a:t>
            </a:r>
            <a:endParaRPr lang="en-GB" sz="1400"/>
          </a:p>
          <a:p>
            <a:pPr>
              <a:buFontTx/>
              <a:buChar char="-"/>
            </a:pPr>
            <a:endParaRPr lang="en-GB" sz="1400"/>
          </a:p>
          <a:p>
            <a:pPr>
              <a:buFont typeface="Wingdings" pitchFamily="1" charset="2"/>
              <a:buChar char="L"/>
            </a:pPr>
            <a:endParaRPr lang="en-GB" sz="1400"/>
          </a:p>
        </p:txBody>
      </p:sp>
      <p:grpSp>
        <p:nvGrpSpPr>
          <p:cNvPr id="16416" name="Group 32"/>
          <p:cNvGrpSpPr>
            <a:grpSpLocks/>
          </p:cNvGrpSpPr>
          <p:nvPr/>
        </p:nvGrpSpPr>
        <p:grpSpPr bwMode="auto">
          <a:xfrm>
            <a:off x="381000" y="1323975"/>
            <a:ext cx="3033713" cy="2068513"/>
            <a:chOff x="3840" y="606"/>
            <a:chExt cx="1911" cy="1303"/>
          </a:xfrm>
        </p:grpSpPr>
        <p:sp>
          <p:nvSpPr>
            <p:cNvPr id="16398" name="Text Box 14"/>
            <p:cNvSpPr txBox="1">
              <a:spLocks noChangeAspect="1" noChangeArrowheads="1"/>
            </p:cNvSpPr>
            <p:nvPr/>
          </p:nvSpPr>
          <p:spPr bwMode="auto">
            <a:xfrm>
              <a:off x="5533" y="1440"/>
              <a:ext cx="21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800">
                  <a:solidFill>
                    <a:srgbClr val="003366"/>
                  </a:solidFill>
                  <a:latin typeface="Symbol" pitchFamily="1" charset="2"/>
                  <a:sym typeface="Symbol" pitchFamily="1" charset="2"/>
                </a:rPr>
                <a:t></a:t>
              </a:r>
            </a:p>
          </p:txBody>
        </p:sp>
        <p:sp>
          <p:nvSpPr>
            <p:cNvPr id="16399" name="Oval 15"/>
            <p:cNvSpPr>
              <a:spLocks noChangeAspect="1" noChangeArrowheads="1"/>
            </p:cNvSpPr>
            <p:nvPr/>
          </p:nvSpPr>
          <p:spPr bwMode="auto">
            <a:xfrm rot="-75149">
              <a:off x="4369" y="1701"/>
              <a:ext cx="274" cy="208"/>
            </a:xfrm>
            <a:prstGeom prst="ellipse">
              <a:avLst/>
            </a:prstGeom>
            <a:gradFill rotWithShape="0">
              <a:gsLst>
                <a:gs pos="0">
                  <a:srgbClr val="003366"/>
                </a:gs>
                <a:gs pos="100000">
                  <a:srgbClr val="003366">
                    <a:gamma/>
                    <a:shade val="46275"/>
                    <a:invGamma/>
                  </a:srgbClr>
                </a:gs>
              </a:gsLst>
              <a:path path="shape">
                <a:fillToRect l="50000" t="50000" r="50000" b="50000"/>
              </a:path>
            </a:gra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0" name="Oval 16"/>
            <p:cNvSpPr>
              <a:spLocks noChangeAspect="1" noChangeArrowheads="1"/>
            </p:cNvSpPr>
            <p:nvPr/>
          </p:nvSpPr>
          <p:spPr bwMode="auto">
            <a:xfrm rot="-45803">
              <a:off x="4801" y="1708"/>
              <a:ext cx="331" cy="178"/>
            </a:xfrm>
            <a:prstGeom prst="ellipse">
              <a:avLst/>
            </a:prstGeom>
            <a:gradFill rotWithShape="0">
              <a:gsLst>
                <a:gs pos="0">
                  <a:srgbClr val="003366"/>
                </a:gs>
                <a:gs pos="100000">
                  <a:srgbClr val="003366">
                    <a:gamma/>
                    <a:shade val="46275"/>
                    <a:invGamma/>
                  </a:srgbClr>
                </a:gs>
              </a:gsLst>
              <a:path path="shape">
                <a:fillToRect l="50000" t="50000" r="50000" b="50000"/>
              </a:path>
            </a:gradFill>
            <a:ln w="9525">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1" name="Oval 17"/>
            <p:cNvSpPr>
              <a:spLocks noChangeAspect="1" noChangeArrowheads="1"/>
            </p:cNvSpPr>
            <p:nvPr/>
          </p:nvSpPr>
          <p:spPr bwMode="auto">
            <a:xfrm>
              <a:off x="5245" y="1728"/>
              <a:ext cx="215" cy="164"/>
            </a:xfrm>
            <a:prstGeom prst="ellipse">
              <a:avLst/>
            </a:prstGeom>
            <a:gradFill rotWithShape="0">
              <a:gsLst>
                <a:gs pos="0">
                  <a:srgbClr val="003366"/>
                </a:gs>
                <a:gs pos="100000">
                  <a:srgbClr val="0033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2" name="Oval 18"/>
            <p:cNvSpPr>
              <a:spLocks noChangeAspect="1" noChangeArrowheads="1"/>
            </p:cNvSpPr>
            <p:nvPr/>
          </p:nvSpPr>
          <p:spPr bwMode="auto">
            <a:xfrm>
              <a:off x="5491" y="1730"/>
              <a:ext cx="179" cy="137"/>
            </a:xfrm>
            <a:prstGeom prst="ellipse">
              <a:avLst/>
            </a:prstGeom>
            <a:gradFill rotWithShape="0">
              <a:gsLst>
                <a:gs pos="0">
                  <a:srgbClr val="003366"/>
                </a:gs>
                <a:gs pos="100000">
                  <a:srgbClr val="003366">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rgbClr val="003366"/>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3" name="Text Box 19"/>
            <p:cNvSpPr txBox="1">
              <a:spLocks noChangeAspect="1" noChangeArrowheads="1"/>
            </p:cNvSpPr>
            <p:nvPr/>
          </p:nvSpPr>
          <p:spPr bwMode="auto">
            <a:xfrm>
              <a:off x="4934" y="1296"/>
              <a:ext cx="3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t>B</a:t>
              </a:r>
              <a:r>
                <a:rPr lang="en-US" baseline="-25000"/>
                <a:t>f</a:t>
              </a:r>
            </a:p>
          </p:txBody>
        </p:sp>
        <p:sp>
          <p:nvSpPr>
            <p:cNvPr id="16404" name="Line 20"/>
            <p:cNvSpPr>
              <a:spLocks noChangeAspect="1" noChangeShapeType="1"/>
            </p:cNvSpPr>
            <p:nvPr/>
          </p:nvSpPr>
          <p:spPr bwMode="auto">
            <a:xfrm>
              <a:off x="4128" y="1679"/>
              <a:ext cx="1597" cy="1"/>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5" name="Freeform 21"/>
            <p:cNvSpPr>
              <a:spLocks noChangeAspect="1"/>
            </p:cNvSpPr>
            <p:nvPr/>
          </p:nvSpPr>
          <p:spPr bwMode="auto">
            <a:xfrm>
              <a:off x="4176" y="720"/>
              <a:ext cx="1209" cy="979"/>
            </a:xfrm>
            <a:custGeom>
              <a:avLst/>
              <a:gdLst>
                <a:gd name="T0" fmla="*/ 0 w 1287"/>
                <a:gd name="T1" fmla="*/ 0 h 1296"/>
                <a:gd name="T2" fmla="*/ 148 w 1287"/>
                <a:gd name="T3" fmla="*/ 787 h 1296"/>
                <a:gd name="T4" fmla="*/ 263 w 1287"/>
                <a:gd name="T5" fmla="*/ 1178 h 1296"/>
                <a:gd name="T6" fmla="*/ 391 w 1287"/>
                <a:gd name="T7" fmla="*/ 1210 h 1296"/>
                <a:gd name="T8" fmla="*/ 628 w 1287"/>
                <a:gd name="T9" fmla="*/ 659 h 1296"/>
                <a:gd name="T10" fmla="*/ 743 w 1287"/>
                <a:gd name="T11" fmla="*/ 403 h 1296"/>
                <a:gd name="T12" fmla="*/ 871 w 1287"/>
                <a:gd name="T13" fmla="*/ 378 h 1296"/>
                <a:gd name="T14" fmla="*/ 1018 w 1287"/>
                <a:gd name="T15" fmla="*/ 634 h 1296"/>
                <a:gd name="T16" fmla="*/ 1287 w 1287"/>
                <a:gd name="T17" fmla="*/ 121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7" h="1296">
                  <a:moveTo>
                    <a:pt x="0" y="0"/>
                  </a:moveTo>
                  <a:cubicBezTo>
                    <a:pt x="52" y="295"/>
                    <a:pt x="104" y="591"/>
                    <a:pt x="148" y="787"/>
                  </a:cubicBezTo>
                  <a:cubicBezTo>
                    <a:pt x="192" y="983"/>
                    <a:pt x="222" y="1107"/>
                    <a:pt x="263" y="1178"/>
                  </a:cubicBezTo>
                  <a:cubicBezTo>
                    <a:pt x="304" y="1249"/>
                    <a:pt x="330" y="1296"/>
                    <a:pt x="391" y="1210"/>
                  </a:cubicBezTo>
                  <a:cubicBezTo>
                    <a:pt x="452" y="1124"/>
                    <a:pt x="569" y="794"/>
                    <a:pt x="628" y="659"/>
                  </a:cubicBezTo>
                  <a:cubicBezTo>
                    <a:pt x="687" y="524"/>
                    <a:pt x="703" y="450"/>
                    <a:pt x="743" y="403"/>
                  </a:cubicBezTo>
                  <a:cubicBezTo>
                    <a:pt x="783" y="356"/>
                    <a:pt x="825" y="340"/>
                    <a:pt x="871" y="378"/>
                  </a:cubicBezTo>
                  <a:cubicBezTo>
                    <a:pt x="917" y="416"/>
                    <a:pt x="949" y="495"/>
                    <a:pt x="1018" y="634"/>
                  </a:cubicBezTo>
                  <a:cubicBezTo>
                    <a:pt x="1087" y="773"/>
                    <a:pt x="1241" y="1114"/>
                    <a:pt x="1287" y="1210"/>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406" name="Line 22"/>
            <p:cNvSpPr>
              <a:spLocks noChangeAspect="1" noChangeShapeType="1"/>
            </p:cNvSpPr>
            <p:nvPr/>
          </p:nvSpPr>
          <p:spPr bwMode="auto">
            <a:xfrm>
              <a:off x="4381" y="1104"/>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07" name="Line 23"/>
            <p:cNvSpPr>
              <a:spLocks noChangeAspect="1" noChangeShapeType="1"/>
            </p:cNvSpPr>
            <p:nvPr/>
          </p:nvSpPr>
          <p:spPr bwMode="auto">
            <a:xfrm>
              <a:off x="4717" y="1104"/>
              <a:ext cx="678"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08" name="Line 24"/>
            <p:cNvSpPr>
              <a:spLocks noChangeAspect="1" noChangeShapeType="1"/>
            </p:cNvSpPr>
            <p:nvPr/>
          </p:nvSpPr>
          <p:spPr bwMode="auto">
            <a:xfrm>
              <a:off x="4402" y="833"/>
              <a:ext cx="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09" name="Line 25"/>
            <p:cNvSpPr>
              <a:spLocks noChangeAspect="1" noChangeShapeType="1"/>
            </p:cNvSpPr>
            <p:nvPr/>
          </p:nvSpPr>
          <p:spPr bwMode="auto">
            <a:xfrm>
              <a:off x="4725" y="833"/>
              <a:ext cx="67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10" name="Line 26"/>
            <p:cNvSpPr>
              <a:spLocks noChangeShapeType="1"/>
            </p:cNvSpPr>
            <p:nvPr/>
          </p:nvSpPr>
          <p:spPr bwMode="auto">
            <a:xfrm>
              <a:off x="4957" y="1008"/>
              <a:ext cx="0" cy="6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13" name="Line 29"/>
            <p:cNvSpPr>
              <a:spLocks noChangeShapeType="1"/>
            </p:cNvSpPr>
            <p:nvPr/>
          </p:nvSpPr>
          <p:spPr bwMode="auto">
            <a:xfrm>
              <a:off x="4452" y="1584"/>
              <a:ext cx="9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14" name="Line 30"/>
            <p:cNvSpPr>
              <a:spLocks noChangeShapeType="1"/>
            </p:cNvSpPr>
            <p:nvPr/>
          </p:nvSpPr>
          <p:spPr bwMode="auto">
            <a:xfrm flipV="1">
              <a:off x="4128" y="672"/>
              <a:ext cx="0" cy="100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16415" name="Text Box 31"/>
            <p:cNvSpPr txBox="1">
              <a:spLocks noChangeArrowheads="1"/>
            </p:cNvSpPr>
            <p:nvPr/>
          </p:nvSpPr>
          <p:spPr bwMode="auto">
            <a:xfrm>
              <a:off x="3840" y="606"/>
              <a:ext cx="319"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a:t>E*</a:t>
              </a:r>
            </a:p>
          </p:txBody>
        </p:sp>
      </p:grpSp>
      <p:sp>
        <p:nvSpPr>
          <p:cNvPr id="16418" name="Text Box 34"/>
          <p:cNvSpPr txBox="1">
            <a:spLocks noChangeArrowheads="1"/>
          </p:cNvSpPr>
          <p:nvPr/>
        </p:nvSpPr>
        <p:spPr bwMode="auto">
          <a:xfrm>
            <a:off x="60325" y="6443663"/>
            <a:ext cx="9002713" cy="36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GB" sz="1800"/>
              <a:t>Unfortunately, these methods are not easily (if at all !) applicable to transfermium nuclei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8" grpId="0"/>
    </p:bldLst>
  </p:timing>
</p:sld>
</file>

<file path=ppt/theme/theme1.xml><?xml version="1.0" encoding="utf-8"?>
<a:theme xmlns:a="http://schemas.openxmlformats.org/drawingml/2006/main" name="Nouvelle présentation">
  <a:themeElements>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ésentation">
      <a:majorFont>
        <a:latin typeface="Arial"/>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Nouvel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2004:Modèles:Présentations:Conceptions:Nouvelle présentation</Template>
  <TotalTime>22319</TotalTime>
  <Words>1579</Words>
  <Application>Microsoft Office PowerPoint</Application>
  <PresentationFormat>Presentazione su schermo (4:3)</PresentationFormat>
  <Paragraphs>246</Paragraphs>
  <Slides>30</Slides>
  <Notes>30</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2</vt:i4>
      </vt:variant>
      <vt:variant>
        <vt:lpstr>Titoli diapositive</vt:lpstr>
      </vt:variant>
      <vt:variant>
        <vt:i4>30</vt:i4>
      </vt:variant>
    </vt:vector>
  </HeadingPairs>
  <TitlesOfParts>
    <vt:vector size="43" baseType="lpstr">
      <vt:lpstr>Arial</vt:lpstr>
      <vt:lpstr>ＭＳ Ｐゴシック</vt:lpstr>
      <vt:lpstr>Osaka</vt:lpstr>
      <vt:lpstr>Times</vt:lpstr>
      <vt:lpstr>Garamond</vt:lpstr>
      <vt:lpstr>Symbol</vt:lpstr>
      <vt:lpstr>Wingdings</vt:lpstr>
      <vt:lpstr>Helvetica</vt:lpstr>
      <vt:lpstr>Times New Roman</vt:lpstr>
      <vt:lpstr>Calibri</vt:lpstr>
      <vt:lpstr>Nouvelle présentation</vt:lpstr>
      <vt:lpstr>Equation Microsoft</vt:lpstr>
      <vt:lpstr>Feuille de calcul Microsoft Excel</vt:lpstr>
      <vt:lpstr>Exploring the Stability of Heavy Elements:  First Measurement of the Fission Barrier of 254No</vt:lpstr>
      <vt:lpstr>Outline</vt:lpstr>
      <vt:lpstr>Setting the Scene</vt:lpstr>
      <vt:lpstr>Stability of Heavy Elements</vt:lpstr>
      <vt:lpstr>Theoretical fission barriers</vt:lpstr>
      <vt:lpstr>Why are high-spin properties important ?</vt:lpstr>
      <vt:lpstr>Enhanced cross sections</vt:lpstr>
      <vt:lpstr>What Do We Know ?</vt:lpstr>
      <vt:lpstr>Experimental Fission Barriers</vt:lpstr>
      <vt:lpstr>Entry-Distribution Method P. Reiter et al., Phys. Rev. Lett. 84 (2000) 3542 </vt:lpstr>
      <vt:lpstr>Entry Distribution Method: First Results</vt:lpstr>
      <vt:lpstr>New Experiment</vt:lpstr>
      <vt:lpstr>Calorimetric Measurement</vt:lpstr>
      <vt:lpstr>Unfolding Procedure</vt:lpstr>
      <vt:lpstr>Entry distribution of 254No (1)</vt:lpstr>
      <vt:lpstr>Entry Distribution of 254No (2)</vt:lpstr>
      <vt:lpstr>Barrier height</vt:lpstr>
      <vt:lpstr>Conclusions &amp; Perspectives</vt:lpstr>
      <vt:lpstr>Collaborators</vt:lpstr>
      <vt:lpstr>Production</vt:lpstr>
      <vt:lpstr>Orbitals at play</vt:lpstr>
      <vt:lpstr>Decay widths and E1/2</vt:lpstr>
      <vt:lpstr>Discrete Spectroscopy</vt:lpstr>
      <vt:lpstr>Known Level scheme of 254No</vt:lpstr>
      <vt:lpstr>Statistical spectrum in 254No</vt:lpstr>
      <vt:lpstr>Known Level Scheme in 220Th</vt:lpstr>
      <vt:lpstr>Survival of heavy nuclei at high spin</vt:lpstr>
      <vt:lpstr>Calculated energy window for EC-delayed fission</vt:lpstr>
      <vt:lpstr>Comparison gsfma55/gsfma250</vt:lpstr>
      <vt:lpstr>Single particle states - how well do models do ?</vt:lpstr>
    </vt:vector>
  </TitlesOfParts>
  <Company>LOPEZ ARACELI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Stability of Heavy Elements</dc:title>
  <dc:creator>LOPEZ ARACELI</dc:creator>
  <cp:lastModifiedBy>tecno</cp:lastModifiedBy>
  <cp:revision>138</cp:revision>
  <dcterms:created xsi:type="dcterms:W3CDTF">2013-05-14T09:05:12Z</dcterms:created>
  <dcterms:modified xsi:type="dcterms:W3CDTF">2013-06-06T07:31:49Z</dcterms:modified>
</cp:coreProperties>
</file>