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70" r:id="rId9"/>
    <p:sldId id="271" r:id="rId10"/>
    <p:sldId id="282" r:id="rId11"/>
    <p:sldId id="274" r:id="rId12"/>
    <p:sldId id="275" r:id="rId13"/>
    <p:sldId id="276" r:id="rId14"/>
    <p:sldId id="277" r:id="rId15"/>
    <p:sldId id="279" r:id="rId16"/>
    <p:sldId id="280" r:id="rId17"/>
    <p:sldId id="260" r:id="rId18"/>
    <p:sldId id="263" r:id="rId19"/>
    <p:sldId id="266" r:id="rId20"/>
    <p:sldId id="267" r:id="rId21"/>
    <p:sldId id="268" r:id="rId22"/>
    <p:sldId id="272" r:id="rId23"/>
    <p:sldId id="273" r:id="rId24"/>
    <p:sldId id="269" r:id="rId25"/>
    <p:sldId id="285" r:id="rId26"/>
    <p:sldId id="283" r:id="rId27"/>
    <p:sldId id="281" r:id="rId28"/>
    <p:sldId id="278" r:id="rId29"/>
    <p:sldId id="284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70" d="100"/>
          <a:sy n="70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9553D-A59A-42D6-9B0A-64A6F7BE69EF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FE15-D655-4EA2-B1CC-B5BC6FE936D0}" type="slidenum">
              <a:rPr lang="nl-BE" smtClean="0"/>
              <a:pPr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52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that are typical for a doubly magic nucleus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high excitation energy and low B(E2: 2</a:t>
            </a:r>
            <a:r>
              <a:rPr lang="en-US" baseline="30000" dirty="0" smtClean="0"/>
              <a:t>+</a:t>
            </a:r>
            <a:r>
              <a:rPr lang="en-US" dirty="0" smtClean="0"/>
              <a:t>-0</a:t>
            </a:r>
            <a:r>
              <a:rPr lang="en-US" baseline="30000" dirty="0" smtClean="0"/>
              <a:t>+</a:t>
            </a:r>
            <a:r>
              <a:rPr lang="en-US" dirty="0" smtClean="0"/>
              <a:t>)  for the first excited 2</a:t>
            </a:r>
            <a:r>
              <a:rPr lang="en-US" baseline="30000" dirty="0" smtClean="0"/>
              <a:t>+</a:t>
            </a:r>
            <a:r>
              <a:rPr lang="en-US" dirty="0" smtClean="0"/>
              <a:t>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0</a:t>
            </a:r>
            <a:r>
              <a:rPr lang="en-US" baseline="30000" dirty="0" smtClean="0"/>
              <a:t>+</a:t>
            </a:r>
            <a:r>
              <a:rPr lang="en-US" dirty="0" smtClean="0"/>
              <a:t> level as first excited state </a:t>
            </a:r>
            <a:r>
              <a:rPr lang="en-US" sz="1600" baseline="30000" dirty="0" smtClean="0"/>
              <a:t>[4]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properties of its neighboring nuclei that can be described as particles/holes coupled to a </a:t>
            </a:r>
            <a:r>
              <a:rPr lang="en-US" baseline="30000" dirty="0" smtClean="0"/>
              <a:t>68</a:t>
            </a:r>
            <a:r>
              <a:rPr lang="en-US" dirty="0" smtClean="0"/>
              <a:t>Ni core</a:t>
            </a:r>
          </a:p>
          <a:p>
            <a:r>
              <a:rPr lang="en-US" dirty="0" smtClean="0"/>
              <a:t>However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magic properties arise due to the fact that N = 40 separates the positive parity g</a:t>
            </a:r>
            <a:r>
              <a:rPr lang="en-US" baseline="-25000" dirty="0" smtClean="0"/>
              <a:t>9/2</a:t>
            </a:r>
            <a:r>
              <a:rPr lang="en-US" dirty="0" smtClean="0"/>
              <a:t> orbital from the negative parity </a:t>
            </a:r>
            <a:r>
              <a:rPr lang="en-US" dirty="0" err="1" smtClean="0"/>
              <a:t>pf</a:t>
            </a:r>
            <a:r>
              <a:rPr lang="en-US" dirty="0" smtClean="0"/>
              <a:t> shell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recent mass measurements have not revealed a clear shell gap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Specific role of the N = 40 (and Z = 28) not yet understood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To show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level </a:t>
            </a:r>
            <a:r>
              <a:rPr lang="nl-BE" baseline="0" dirty="0" err="1" smtClean="0"/>
              <a:t>scheme</a:t>
            </a:r>
            <a:r>
              <a:rPr lang="nl-BE" baseline="0" dirty="0" smtClean="0"/>
              <a:t> is complete.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Looks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like</a:t>
            </a:r>
            <a:r>
              <a:rPr lang="nl-BE" baseline="0" dirty="0" smtClean="0"/>
              <a:t> feeding up to 4 </a:t>
            </a:r>
            <a:r>
              <a:rPr lang="nl-BE" baseline="0" dirty="0" err="1" smtClean="0"/>
              <a:t>MeV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but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actually</a:t>
            </a:r>
            <a:r>
              <a:rPr lang="nl-BE" baseline="0" dirty="0" smtClean="0"/>
              <a:t> most feeding </a:t>
            </a:r>
            <a:r>
              <a:rPr lang="nl-BE" baseline="0" dirty="0" err="1" smtClean="0"/>
              <a:t>goes</a:t>
            </a:r>
            <a:r>
              <a:rPr lang="nl-BE" baseline="0" dirty="0" smtClean="0"/>
              <a:t> to 5-8MeV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Through</a:t>
            </a:r>
            <a:r>
              <a:rPr lang="nl-BE" dirty="0" smtClean="0"/>
              <a:t> the </a:t>
            </a:r>
            <a:r>
              <a:rPr lang="nl-BE" dirty="0" err="1" smtClean="0"/>
              <a:t>experimental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study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single-particle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character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ground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first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excited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states</a:t>
            </a:r>
            <a:r>
              <a:rPr lang="nl-BE" baseline="0" dirty="0" smtClean="0"/>
              <a:t> of 67Ni,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means</a:t>
            </a:r>
            <a:r>
              <a:rPr lang="nl-BE" baseline="0" dirty="0" smtClean="0"/>
              <a:t> of 2H(66Ni,p)67Ni </a:t>
            </a:r>
            <a:r>
              <a:rPr lang="nl-BE" baseline="0" dirty="0" err="1" smtClean="0"/>
              <a:t>reactio</a:t>
            </a:r>
            <a:r>
              <a:rPr lang="nl-BE" baseline="0" dirty="0" smtClean="0"/>
              <a:t>,n, we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able</a:t>
            </a:r>
            <a:r>
              <a:rPr lang="nl-BE" baseline="0" dirty="0" smtClean="0"/>
              <a:t> to </a:t>
            </a:r>
            <a:r>
              <a:rPr lang="nl-BE" baseline="0" dirty="0" err="1" smtClean="0"/>
              <a:t>verify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wether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state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67Ni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considered</a:t>
            </a:r>
            <a:r>
              <a:rPr lang="nl-BE" baseline="0" dirty="0" smtClean="0"/>
              <a:t> as a dominant 68Ni core plus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neutron hole. And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indictation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degree</a:t>
            </a:r>
            <a:r>
              <a:rPr lang="nl-BE" baseline="0" dirty="0" smtClean="0"/>
              <a:t> to </a:t>
            </a:r>
            <a:r>
              <a:rPr lang="nl-BE" baseline="0" dirty="0" err="1" smtClean="0"/>
              <a:t>which</a:t>
            </a:r>
            <a:r>
              <a:rPr lang="nl-BE" baseline="0" dirty="0" smtClean="0"/>
              <a:t> N=40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considered</a:t>
            </a:r>
            <a:r>
              <a:rPr lang="nl-BE" baseline="0" dirty="0" smtClean="0"/>
              <a:t> as a proper </a:t>
            </a:r>
            <a:r>
              <a:rPr lang="nl-BE" baseline="0" dirty="0" err="1" smtClean="0"/>
              <a:t>subshell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closure</a:t>
            </a:r>
            <a:r>
              <a:rPr lang="nl-BE" baseline="0" dirty="0" smtClean="0"/>
              <a:t>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Eerst </a:t>
            </a:r>
            <a:r>
              <a:rPr lang="nl-BE" dirty="0" err="1" smtClean="0"/>
              <a:t>eexcvsgamma</a:t>
            </a:r>
            <a:r>
              <a:rPr lang="nl-BE" baseline="0" dirty="0" smtClean="0"/>
              <a:t> tonen en zeggen dat er veel grondtoestand transities zijn. Dan projectie maken en </a:t>
            </a:r>
            <a:r>
              <a:rPr lang="nl-BE" baseline="0" dirty="0" err="1" smtClean="0"/>
              <a:t>p-g</a:t>
            </a:r>
            <a:r>
              <a:rPr lang="nl-BE" baseline="0" dirty="0" smtClean="0"/>
              <a:t> tonen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Important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identification</a:t>
            </a:r>
            <a:r>
              <a:rPr lang="nl-BE" baseline="0" dirty="0" smtClean="0"/>
              <a:t> of 5/2+ and 5/2+ (neutron </a:t>
            </a:r>
            <a:r>
              <a:rPr lang="nl-BE" baseline="0" dirty="0" err="1" smtClean="0"/>
              <a:t>excitations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above</a:t>
            </a:r>
            <a:r>
              <a:rPr lang="nl-BE" baseline="0" dirty="0" smtClean="0"/>
              <a:t> the N=50 </a:t>
            </a:r>
            <a:r>
              <a:rPr lang="nl-BE" baseline="0" dirty="0" err="1" smtClean="0"/>
              <a:t>shell</a:t>
            </a:r>
            <a:r>
              <a:rPr lang="nl-BE" baseline="0" dirty="0" smtClean="0"/>
              <a:t> gap, d5/2 )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L = 2 duidelijkst, l=0 en l =3 kan op lage hoeken uitgeschakeld</a:t>
            </a:r>
            <a:r>
              <a:rPr lang="nl-BE" baseline="0" dirty="0" smtClean="0"/>
              <a:t> worden. L=2 duidelijkst door X².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of L=2, we </a:t>
            </a:r>
            <a:r>
              <a:rPr lang="nl-BE" baseline="0" dirty="0" err="1" smtClean="0"/>
              <a:t>expect</a:t>
            </a:r>
            <a:r>
              <a:rPr lang="nl-BE" baseline="0" dirty="0" smtClean="0"/>
              <a:t> d3/2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d5/2 (3/2+ </a:t>
            </a:r>
            <a:r>
              <a:rPr lang="nl-BE" baseline="0" dirty="0" err="1" smtClean="0"/>
              <a:t>or</a:t>
            </a:r>
            <a:r>
              <a:rPr lang="nl-BE" baseline="0" dirty="0" smtClean="0"/>
              <a:t> 5/2+)</a:t>
            </a:r>
          </a:p>
          <a:p>
            <a:r>
              <a:rPr lang="nl-BE" baseline="0" dirty="0" smtClean="0"/>
              <a:t>Verder belangrijk in niveauschema, we </a:t>
            </a:r>
            <a:r>
              <a:rPr lang="nl-BE" baseline="0" dirty="0" err="1" smtClean="0"/>
              <a:t>see</a:t>
            </a:r>
            <a:r>
              <a:rPr lang="nl-BE" baseline="0" dirty="0" smtClean="0"/>
              <a:t> a lot of </a:t>
            </a:r>
            <a:r>
              <a:rPr lang="nl-BE" baseline="0" dirty="0" err="1" smtClean="0"/>
              <a:t>ground</a:t>
            </a:r>
            <a:r>
              <a:rPr lang="nl-BE" baseline="0" dirty="0" smtClean="0"/>
              <a:t> state </a:t>
            </a:r>
            <a:r>
              <a:rPr lang="nl-BE" baseline="0" dirty="0" err="1" smtClean="0"/>
              <a:t>transitions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but</a:t>
            </a:r>
            <a:r>
              <a:rPr lang="nl-BE" baseline="0" dirty="0" smtClean="0"/>
              <a:t> the level at 2.207MeV does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decay</a:t>
            </a:r>
            <a:r>
              <a:rPr lang="nl-BE" baseline="0" dirty="0" smtClean="0"/>
              <a:t> to </a:t>
            </a:r>
            <a:r>
              <a:rPr lang="nl-BE" baseline="0" dirty="0" err="1" smtClean="0"/>
              <a:t>ground</a:t>
            </a:r>
            <a:r>
              <a:rPr lang="nl-BE" baseline="0" dirty="0" smtClean="0"/>
              <a:t> state, </a:t>
            </a:r>
            <a:r>
              <a:rPr lang="nl-BE" baseline="0" dirty="0" err="1" smtClean="0"/>
              <a:t>thus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be</a:t>
            </a:r>
            <a:r>
              <a:rPr lang="nl-BE" baseline="0" dirty="0" smtClean="0"/>
              <a:t> a 3/2+. </a:t>
            </a:r>
            <a:r>
              <a:rPr lang="nl-BE" baseline="0" dirty="0" err="1" smtClean="0"/>
              <a:t>Further</a:t>
            </a:r>
            <a:r>
              <a:rPr lang="nl-BE" baseline="0" dirty="0" smtClean="0"/>
              <a:t>, the </a:t>
            </a:r>
            <a:r>
              <a:rPr lang="nl-BE" baseline="0" dirty="0" err="1" smtClean="0"/>
              <a:t>strongest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transition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goes</a:t>
            </a:r>
            <a:r>
              <a:rPr lang="nl-BE" baseline="0" dirty="0" smtClean="0"/>
              <a:t> to 9/2+ (E2).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Belangrijk om te zeggen,</a:t>
            </a:r>
            <a:r>
              <a:rPr lang="nl-BE" baseline="0" dirty="0" smtClean="0"/>
              <a:t> veel minder grondtoestand transities. Enkel 2.034MeV.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Nadruk leggen op populatie</a:t>
            </a:r>
            <a:r>
              <a:rPr lang="nl-BE" baseline="0" dirty="0" smtClean="0"/>
              <a:t> naar grond toestand, geen 02+, wel 21+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02+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coincident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gamma </a:t>
            </a:r>
            <a:r>
              <a:rPr lang="nl-BE" dirty="0" err="1" smtClean="0"/>
              <a:t>rays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From</a:t>
            </a:r>
            <a:r>
              <a:rPr lang="nl-BE" dirty="0" smtClean="0"/>
              <a:t> the </a:t>
            </a:r>
            <a:r>
              <a:rPr lang="nl-BE" dirty="0" err="1" smtClean="0"/>
              <a:t>energy</a:t>
            </a:r>
            <a:r>
              <a:rPr lang="nl-BE" dirty="0" smtClean="0"/>
              <a:t> of the </a:t>
            </a:r>
            <a:r>
              <a:rPr lang="nl-BE" dirty="0" err="1" smtClean="0"/>
              <a:t>protons</a:t>
            </a:r>
            <a:r>
              <a:rPr lang="nl-BE" dirty="0" smtClean="0"/>
              <a:t> we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deduce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excitation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energy</a:t>
            </a:r>
            <a:r>
              <a:rPr lang="nl-BE" baseline="0" dirty="0" smtClean="0"/>
              <a:t> in 67,68Ni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FE15-D655-4EA2-B1CC-B5BC6FE936D0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FFFDA-597B-46DD-8D62-9569632CB84C}" type="datetimeFigureOut">
              <a:rPr lang="nl-BE" smtClean="0"/>
              <a:pPr/>
              <a:t>4/06/2013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FC09-8283-4FFB-A9E4-0E3CDAB48926}" type="slidenum">
              <a:rPr lang="nl-BE" smtClean="0"/>
              <a:pPr/>
              <a:t>‹N›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604" y="733345"/>
            <a:ext cx="7128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aseline="30000" dirty="0" smtClean="0">
                <a:solidFill>
                  <a:schemeClr val="tx2"/>
                </a:solidFill>
              </a:rPr>
              <a:t>2,3</a:t>
            </a:r>
            <a:r>
              <a:rPr lang="en-US" sz="3600" dirty="0" smtClean="0">
                <a:solidFill>
                  <a:schemeClr val="tx2"/>
                </a:solidFill>
              </a:rPr>
              <a:t>H(</a:t>
            </a:r>
            <a:r>
              <a:rPr lang="en-US" sz="3600" baseline="30000" dirty="0" smtClean="0">
                <a:solidFill>
                  <a:schemeClr val="tx2"/>
                </a:solidFill>
              </a:rPr>
              <a:t>66</a:t>
            </a:r>
            <a:r>
              <a:rPr lang="en-US" sz="3600" dirty="0" smtClean="0">
                <a:solidFill>
                  <a:schemeClr val="tx2"/>
                </a:solidFill>
              </a:rPr>
              <a:t>Ni,</a:t>
            </a:r>
            <a:r>
              <a:rPr lang="en-US" sz="3600" baseline="30000" dirty="0" smtClean="0">
                <a:solidFill>
                  <a:schemeClr val="tx2"/>
                </a:solidFill>
              </a:rPr>
              <a:t>67,68</a:t>
            </a:r>
            <a:r>
              <a:rPr lang="en-US" sz="3600" dirty="0" smtClean="0">
                <a:solidFill>
                  <a:schemeClr val="tx2"/>
                </a:solidFill>
              </a:rPr>
              <a:t>Ni)</a:t>
            </a:r>
            <a:r>
              <a:rPr lang="en-US" sz="3600" baseline="30000" dirty="0" smtClean="0">
                <a:solidFill>
                  <a:schemeClr val="tx2"/>
                </a:solidFill>
              </a:rPr>
              <a:t>1</a:t>
            </a:r>
            <a:r>
              <a:rPr lang="en-US" sz="3600" dirty="0" smtClean="0">
                <a:solidFill>
                  <a:schemeClr val="tx2"/>
                </a:solidFill>
              </a:rPr>
              <a:t>H transfer reaction using T-REX and MINIBALL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836712"/>
            <a:ext cx="1872208" cy="369285"/>
          </a:xfrm>
          <a:prstGeom prst="rect">
            <a:avLst/>
          </a:prstGeom>
          <a:noFill/>
        </p:spPr>
        <p:txBody>
          <a:bodyPr wrap="square" lIns="91395" tIns="45697" rIns="91395" bIns="45697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49280"/>
            <a:ext cx="14287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MyStuff\Documents\Conferences\HIE-logo-lo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53136"/>
            <a:ext cx="1883335" cy="619797"/>
          </a:xfrm>
          <a:prstGeom prst="rect">
            <a:avLst/>
          </a:prstGeom>
          <a:noFill/>
        </p:spPr>
      </p:pic>
      <p:pic>
        <p:nvPicPr>
          <p:cNvPr id="8" name="Picture 5" descr="http://www.e12.physik.tu-muenchen.de/miniball/images/miniball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589240"/>
            <a:ext cx="820511" cy="954576"/>
          </a:xfrm>
          <a:prstGeom prst="rect">
            <a:avLst/>
          </a:prstGeom>
          <a:noFill/>
        </p:spPr>
      </p:pic>
      <p:pic>
        <p:nvPicPr>
          <p:cNvPr id="9" name="Picture 7" descr="http://www.sckcen.be/var/plain_site/storage/images/media/files/events/brix/23007-1-eng-GB/brix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1368152" cy="953514"/>
          </a:xfrm>
          <a:prstGeom prst="rect">
            <a:avLst/>
          </a:prstGeom>
          <a:noFill/>
        </p:spPr>
      </p:pic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923928" y="3933056"/>
          <a:ext cx="11684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PhotoPaint.Image.9" r:id="rId7" imgW="2213150" imgH="3358177" progId="CorelPhotoPaint.Image.9">
                  <p:embed/>
                </p:oleObj>
              </mc:Choice>
              <mc:Fallback>
                <p:oleObj name="CorelPhotoPaint.Image.9" r:id="rId7" imgW="2213150" imgH="3358177" progId="CorelPhotoPaint.Image.9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933056"/>
                        <a:ext cx="1168400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12000" y="2276872"/>
            <a:ext cx="6120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72000" y="2429272"/>
            <a:ext cx="5400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7724" y="2996952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Jytte Elseviers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i="1" dirty="0" smtClean="0"/>
              <a:t>And the ISOLDE collaboration</a:t>
            </a:r>
            <a:endParaRPr lang="en-US" i="1" dirty="0"/>
          </a:p>
        </p:txBody>
      </p:sp>
      <p:pic>
        <p:nvPicPr>
          <p:cNvPr id="14" name="Picture 13" descr="FWO -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68568" y="5661248"/>
            <a:ext cx="1527768" cy="931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kstvak 9"/>
          <p:cNvSpPr txBox="1"/>
          <p:nvPr/>
        </p:nvSpPr>
        <p:spPr>
          <a:xfrm>
            <a:off x="0" y="1124744"/>
            <a:ext cx="514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Comparison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baseline="30000" dirty="0" smtClean="0"/>
              <a:t>89</a:t>
            </a:r>
            <a:r>
              <a:rPr lang="nl-BE" dirty="0" smtClean="0"/>
              <a:t>Y (Z=39, N=50): </a:t>
            </a:r>
            <a:r>
              <a:rPr lang="nl-BE" baseline="30000" dirty="0" smtClean="0"/>
              <a:t>88</a:t>
            </a:r>
            <a:r>
              <a:rPr lang="nl-BE" dirty="0" smtClean="0"/>
              <a:t>Sr(</a:t>
            </a:r>
            <a:r>
              <a:rPr lang="nl-BE" baseline="30000" dirty="0" smtClean="0"/>
              <a:t>3</a:t>
            </a:r>
            <a:r>
              <a:rPr lang="nl-BE" dirty="0" smtClean="0"/>
              <a:t>He,d)</a:t>
            </a:r>
            <a:r>
              <a:rPr lang="nl-BE" baseline="30000" dirty="0" smtClean="0"/>
              <a:t>89</a:t>
            </a:r>
            <a:r>
              <a:rPr lang="nl-BE" dirty="0" smtClean="0"/>
              <a:t>Y </a:t>
            </a:r>
            <a:r>
              <a:rPr lang="nl-BE" sz="1400" dirty="0" smtClean="0"/>
              <a:t>[1]</a:t>
            </a:r>
            <a:endParaRPr lang="nl-BE" dirty="0"/>
          </a:p>
        </p:txBody>
      </p:sp>
      <p:sp>
        <p:nvSpPr>
          <p:cNvPr id="11" name="TextBox 16"/>
          <p:cNvSpPr txBox="1"/>
          <p:nvPr/>
        </p:nvSpPr>
        <p:spPr>
          <a:xfrm>
            <a:off x="899592" y="5445224"/>
            <a:ext cx="7128792" cy="923330"/>
          </a:xfrm>
          <a:prstGeom prst="rect">
            <a:avLst/>
          </a:prstGeom>
          <a:solidFill>
            <a:srgbClr val="AFD7FF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Spectroscopic factors relative to g</a:t>
            </a:r>
            <a:r>
              <a:rPr lang="en-US" baseline="-25000" dirty="0" smtClean="0"/>
              <a:t>9/2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Z = 50 shell gap is more pronounced and stronger in the </a:t>
            </a:r>
            <a:r>
              <a:rPr lang="en-US" baseline="30000" dirty="0" smtClean="0"/>
              <a:t>90</a:t>
            </a:r>
            <a:r>
              <a:rPr lang="en-US" dirty="0" smtClean="0"/>
              <a:t>Zr mass region (compared to N = 50 in the </a:t>
            </a:r>
            <a:r>
              <a:rPr lang="en-US" baseline="30000" dirty="0" smtClean="0"/>
              <a:t>68</a:t>
            </a:r>
            <a:r>
              <a:rPr lang="en-US" dirty="0" smtClean="0"/>
              <a:t>Ni region)</a:t>
            </a:r>
            <a:endParaRPr lang="nl-BE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97925" cy="34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0" y="6642000"/>
            <a:ext cx="5724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[1] </a:t>
            </a:r>
            <a:r>
              <a:rPr lang="fr-FR" sz="1200" dirty="0" smtClean="0"/>
              <a:t>G. </a:t>
            </a:r>
            <a:r>
              <a:rPr lang="fr-FR" sz="1200" dirty="0" err="1" smtClean="0"/>
              <a:t>Vourvopoulos</a:t>
            </a:r>
            <a:r>
              <a:rPr lang="fr-FR" sz="1200" dirty="0" smtClean="0"/>
              <a:t> et al., </a:t>
            </a:r>
            <a:r>
              <a:rPr lang="fr-FR" sz="1200" dirty="0" err="1" smtClean="0"/>
              <a:t>Nucl</a:t>
            </a:r>
            <a:r>
              <a:rPr lang="fr-FR" sz="1200" dirty="0" smtClean="0"/>
              <a:t>. Phys. A 174, 581 (1971)</a:t>
            </a:r>
            <a:endParaRPr lang="nl-BE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8472" y="3240360"/>
            <a:ext cx="5580112" cy="3501008"/>
            <a:chOff x="4639744" y="1840162"/>
            <a:chExt cx="4972816" cy="3173014"/>
          </a:xfrm>
        </p:grpSpPr>
        <p:grpSp>
          <p:nvGrpSpPr>
            <p:cNvPr id="3" name="Group 27"/>
            <p:cNvGrpSpPr/>
            <p:nvPr/>
          </p:nvGrpSpPr>
          <p:grpSpPr>
            <a:xfrm>
              <a:off x="4639744" y="1840162"/>
              <a:ext cx="4684785" cy="3173014"/>
              <a:chOff x="4639744" y="1768155"/>
              <a:chExt cx="4684785" cy="3173014"/>
            </a:xfrm>
          </p:grpSpPr>
          <p:pic>
            <p:nvPicPr>
              <p:cNvPr id="5" name="Picture 4" descr="IsoldeWorkshop_ExvsGammaProto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88025" y="1851653"/>
                <a:ext cx="4536504" cy="308951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3783095" y="2624804"/>
                <a:ext cx="2020888" cy="30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b="1" dirty="0" err="1" smtClean="0"/>
                  <a:t>Excitation</a:t>
                </a:r>
                <a:r>
                  <a:rPr lang="nl-BE" sz="1200" b="1" dirty="0" smtClean="0"/>
                  <a:t> Energy [</a:t>
                </a:r>
                <a:r>
                  <a:rPr lang="nl-BE" sz="1200" b="1" dirty="0" err="1" smtClean="0"/>
                  <a:t>keV</a:t>
                </a:r>
                <a:r>
                  <a:rPr lang="nl-BE" sz="1200" b="1" dirty="0" smtClean="0"/>
                  <a:t>]</a:t>
                </a:r>
                <a:endParaRPr lang="nl-BE" sz="1200" b="1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5220072" y="3429000"/>
                <a:ext cx="3024336" cy="119566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8316416" y="473617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b="1" dirty="0" smtClean="0"/>
                <a:t>E</a:t>
              </a:r>
              <a:r>
                <a:rPr lang="nl-BE" sz="1200" b="1" baseline="-25000" dirty="0" smtClean="0">
                  <a:latin typeface="Symbol" pitchFamily="18" charset="2"/>
                </a:rPr>
                <a:t>g</a:t>
              </a:r>
              <a:r>
                <a:rPr lang="nl-BE" sz="1200" b="1" dirty="0" smtClean="0"/>
                <a:t> [</a:t>
              </a:r>
              <a:r>
                <a:rPr lang="nl-BE" sz="1200" b="1" dirty="0" err="1" smtClean="0"/>
                <a:t>keV</a:t>
              </a:r>
              <a:r>
                <a:rPr lang="nl-BE" sz="1200" b="1" dirty="0" smtClean="0"/>
                <a:t>]</a:t>
              </a:r>
              <a:endParaRPr lang="nl-BE" sz="1200" b="1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10" name="TextBox 9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Proton-Gamma Coincidences</a:t>
            </a:r>
          </a:p>
        </p:txBody>
      </p:sp>
      <p:pic>
        <p:nvPicPr>
          <p:cNvPr id="15" name="Picture 14" descr="IsoldeWorkshop_PGamma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605" y="1394138"/>
            <a:ext cx="5704531" cy="25389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4077072"/>
            <a:ext cx="3816424" cy="2031325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No </a:t>
            </a:r>
            <a:r>
              <a:rPr lang="nl-BE" dirty="0" err="1" smtClean="0"/>
              <a:t>possibilities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p-</a:t>
            </a:r>
            <a:r>
              <a:rPr lang="nl-BE" dirty="0" err="1" smtClean="0">
                <a:latin typeface="Symbol" pitchFamily="18" charset="2"/>
              </a:rPr>
              <a:t>g</a:t>
            </a:r>
            <a:r>
              <a:rPr lang="nl-BE" dirty="0" err="1" smtClean="0"/>
              <a:t>-</a:t>
            </a:r>
            <a:r>
              <a:rPr lang="nl-BE" dirty="0" err="1" smtClean="0">
                <a:latin typeface="Symbol" pitchFamily="18" charset="2"/>
              </a:rPr>
              <a:t>g</a:t>
            </a:r>
            <a:r>
              <a:rPr lang="nl-BE" dirty="0" smtClean="0"/>
              <a:t> </a:t>
            </a:r>
            <a:r>
              <a:rPr lang="nl-BE" dirty="0" err="1" smtClean="0"/>
              <a:t>coincidences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en-US" dirty="0" smtClean="0"/>
              <a:t>Limited number of ground state gamma rays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Most of the feeding to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5-9 </a:t>
            </a:r>
            <a:r>
              <a:rPr lang="nl-BE" dirty="0" err="1" smtClean="0"/>
              <a:t>MeV</a:t>
            </a:r>
            <a:endParaRPr lang="nl-BE" dirty="0" smtClean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978132" y="127427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err="1" smtClean="0"/>
              <a:t>Counts</a:t>
            </a:r>
            <a:r>
              <a:rPr lang="nl-BE" sz="1200" b="1" dirty="0" smtClean="0"/>
              <a:t>/2keV</a:t>
            </a:r>
            <a:endParaRPr lang="nl-BE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371703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E</a:t>
            </a:r>
            <a:r>
              <a:rPr lang="nl-BE" sz="1200" b="1" baseline="-25000" dirty="0" smtClean="0">
                <a:latin typeface="Symbol" pitchFamily="18" charset="2"/>
              </a:rPr>
              <a:t>g</a:t>
            </a:r>
            <a:r>
              <a:rPr lang="nl-BE" sz="1200" b="1" dirty="0" smtClean="0"/>
              <a:t> [</a:t>
            </a:r>
            <a:r>
              <a:rPr lang="nl-BE" sz="1200" b="1" dirty="0" err="1" smtClean="0"/>
              <a:t>keV</a:t>
            </a:r>
            <a:r>
              <a:rPr lang="nl-BE" sz="1200" b="1" dirty="0" smtClean="0"/>
              <a:t>]</a:t>
            </a:r>
            <a:endParaRPr lang="nl-BE" sz="1200" b="1" dirty="0"/>
          </a:p>
        </p:txBody>
      </p:sp>
      <p:sp>
        <p:nvSpPr>
          <p:cNvPr id="19" name="Oval 18"/>
          <p:cNvSpPr/>
          <p:nvPr/>
        </p:nvSpPr>
        <p:spPr>
          <a:xfrm>
            <a:off x="5580112" y="3861048"/>
            <a:ext cx="144016" cy="25922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283968" y="6237312"/>
            <a:ext cx="1296144" cy="216024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59832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background</a:t>
            </a:r>
            <a:endParaRPr lang="nl-BE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195736" y="2060848"/>
            <a:ext cx="288032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5776" y="19168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2</a:t>
            </a:r>
            <a:r>
              <a:rPr lang="nl-BE" sz="1400" baseline="-25000" dirty="0" smtClean="0"/>
              <a:t>1</a:t>
            </a:r>
            <a:r>
              <a:rPr lang="nl-BE" sz="1400" baseline="30000" dirty="0" smtClean="0"/>
              <a:t>+</a:t>
            </a:r>
            <a:r>
              <a:rPr lang="nl-BE" sz="1400" dirty="0" smtClean="0"/>
              <a:t> </a:t>
            </a:r>
            <a:r>
              <a:rPr lang="nl-BE" sz="1400" dirty="0" smtClean="0">
                <a:sym typeface="Symbol"/>
              </a:rPr>
              <a:t></a:t>
            </a:r>
            <a:r>
              <a:rPr lang="nl-BE" sz="1400" dirty="0" smtClean="0"/>
              <a:t> 0</a:t>
            </a:r>
            <a:r>
              <a:rPr lang="nl-BE" sz="1400" baseline="-25000" dirty="0" smtClean="0"/>
              <a:t>1</a:t>
            </a:r>
            <a:r>
              <a:rPr lang="nl-BE" sz="1400" baseline="30000" dirty="0" smtClean="0"/>
              <a:t>+</a:t>
            </a:r>
            <a:r>
              <a:rPr lang="nl-BE" sz="1400" dirty="0" smtClean="0"/>
              <a:t> 2033keV</a:t>
            </a:r>
            <a:endParaRPr lang="nl-B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170080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4</a:t>
            </a:r>
            <a:r>
              <a:rPr lang="nl-BE" sz="1400" baseline="-25000" dirty="0" smtClean="0"/>
              <a:t>1</a:t>
            </a:r>
            <a:r>
              <a:rPr lang="nl-BE" sz="1400" baseline="30000" dirty="0" smtClean="0"/>
              <a:t>+</a:t>
            </a:r>
            <a:r>
              <a:rPr lang="nl-BE" sz="1400" dirty="0" smtClean="0"/>
              <a:t> </a:t>
            </a:r>
            <a:r>
              <a:rPr lang="nl-BE" sz="1400" dirty="0" smtClean="0">
                <a:sym typeface="Symbol"/>
              </a:rPr>
              <a:t></a:t>
            </a:r>
            <a:r>
              <a:rPr lang="nl-BE" sz="1400" dirty="0" smtClean="0"/>
              <a:t> 2</a:t>
            </a:r>
            <a:r>
              <a:rPr lang="nl-BE" sz="1400" baseline="-25000" dirty="0" smtClean="0"/>
              <a:t>1</a:t>
            </a:r>
            <a:r>
              <a:rPr lang="nl-BE" sz="1400" baseline="30000" dirty="0" smtClean="0"/>
              <a:t>+</a:t>
            </a:r>
            <a:r>
              <a:rPr lang="nl-BE" sz="1400" dirty="0" smtClean="0"/>
              <a:t> 1115keV</a:t>
            </a:r>
            <a:endParaRPr lang="nl-BE" sz="14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403648" y="1988840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/>
        </p:nvGrpSpPr>
        <p:grpSpPr>
          <a:xfrm>
            <a:off x="6588224" y="404664"/>
            <a:ext cx="2808312" cy="2929694"/>
            <a:chOff x="107504" y="2924944"/>
            <a:chExt cx="2808312" cy="2929694"/>
          </a:xfrm>
        </p:grpSpPr>
        <p:sp>
          <p:nvSpPr>
            <p:cNvPr id="29" name="TextBox 9"/>
            <p:cNvSpPr txBox="1"/>
            <p:nvPr/>
          </p:nvSpPr>
          <p:spPr>
            <a:xfrm>
              <a:off x="893331" y="5485306"/>
              <a:ext cx="838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aseline="30000" dirty="0" smtClean="0"/>
                <a:t>68</a:t>
              </a:r>
              <a:r>
                <a:rPr lang="nl-BE" dirty="0" smtClean="0"/>
                <a:t>Ni</a:t>
              </a:r>
              <a:endParaRPr lang="nl-BE" dirty="0"/>
            </a:p>
          </p:txBody>
        </p:sp>
        <p:cxnSp>
          <p:nvCxnSpPr>
            <p:cNvPr id="30" name="Rechte verbindingslijn 29"/>
            <p:cNvCxnSpPr/>
            <p:nvPr/>
          </p:nvCxnSpPr>
          <p:spPr>
            <a:xfrm>
              <a:off x="238997" y="5485306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238997" y="5033922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238997" y="4732999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238997" y="4331768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238997" y="4080999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238997" y="3880384"/>
              <a:ext cx="184403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7"/>
            <p:cNvSpPr txBox="1"/>
            <p:nvPr/>
          </p:nvSpPr>
          <p:spPr>
            <a:xfrm>
              <a:off x="107504" y="5284691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107504" y="4833307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107504" y="4532384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107504" y="4131153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107504" y="3880384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107504" y="3679769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5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1904573" y="5284691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endParaRPr lang="nl-BE" sz="1200" baseline="30000" dirty="0"/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1666634" y="4532384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2033</a:t>
              </a:r>
              <a:endParaRPr lang="nl-BE" sz="1200" baseline="30000" dirty="0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1666634" y="4833307"/>
              <a:ext cx="124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1770   276ns</a:t>
              </a:r>
              <a:endParaRPr lang="nl-BE" sz="1200" baseline="30000" dirty="0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1666634" y="4146119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2512</a:t>
              </a:r>
              <a:endParaRPr lang="nl-BE" sz="1200" baseline="30000" dirty="0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1666634" y="3880384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baseline="30000" dirty="0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1666634" y="3679769"/>
              <a:ext cx="124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2849  0.86ms</a:t>
              </a:r>
              <a:endParaRPr lang="nl-BE" sz="1200" baseline="30000" dirty="0"/>
            </a:p>
          </p:txBody>
        </p:sp>
        <p:cxnSp>
          <p:nvCxnSpPr>
            <p:cNvPr id="50" name="Rechte verbindingslijn met pijl 49"/>
            <p:cNvCxnSpPr/>
            <p:nvPr/>
          </p:nvCxnSpPr>
          <p:spPr>
            <a:xfrm>
              <a:off x="755576" y="3880384"/>
              <a:ext cx="0" cy="85261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50"/>
            <p:cNvCxnSpPr/>
            <p:nvPr/>
          </p:nvCxnSpPr>
          <p:spPr>
            <a:xfrm>
              <a:off x="899592" y="4081000"/>
              <a:ext cx="0" cy="140430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met pijl 51"/>
            <p:cNvCxnSpPr/>
            <p:nvPr/>
          </p:nvCxnSpPr>
          <p:spPr>
            <a:xfrm>
              <a:off x="1043608" y="4081000"/>
              <a:ext cx="0" cy="65199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met pijl 52"/>
            <p:cNvCxnSpPr/>
            <p:nvPr/>
          </p:nvCxnSpPr>
          <p:spPr>
            <a:xfrm>
              <a:off x="1187624" y="4331768"/>
              <a:ext cx="0" cy="115353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/>
            <p:cNvCxnSpPr/>
            <p:nvPr/>
          </p:nvCxnSpPr>
          <p:spPr>
            <a:xfrm>
              <a:off x="1331640" y="4331768"/>
              <a:ext cx="0" cy="40123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met pijl 54"/>
            <p:cNvCxnSpPr/>
            <p:nvPr/>
          </p:nvCxnSpPr>
          <p:spPr>
            <a:xfrm>
              <a:off x="1496551" y="4732998"/>
              <a:ext cx="0" cy="752306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/>
            <p:nvPr/>
          </p:nvCxnSpPr>
          <p:spPr>
            <a:xfrm>
              <a:off x="1662387" y="5033921"/>
              <a:ext cx="0" cy="4513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kstvak 56"/>
            <p:cNvSpPr txBox="1"/>
            <p:nvPr/>
          </p:nvSpPr>
          <p:spPr>
            <a:xfrm rot="16200000">
              <a:off x="1309253" y="4565105"/>
              <a:ext cx="718972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1770  E0</a:t>
              </a:r>
              <a:endParaRPr lang="nl-BE" sz="1200" baseline="30000" dirty="0"/>
            </a:p>
          </p:txBody>
        </p:sp>
        <p:sp>
          <p:nvSpPr>
            <p:cNvPr id="58" name="Tekstvak 57"/>
            <p:cNvSpPr txBox="1"/>
            <p:nvPr/>
          </p:nvSpPr>
          <p:spPr>
            <a:xfrm rot="16200000">
              <a:off x="1221870" y="4342636"/>
              <a:ext cx="562066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2033</a:t>
              </a:r>
              <a:endParaRPr lang="nl-BE" sz="1200" dirty="0"/>
            </a:p>
          </p:txBody>
        </p:sp>
        <p:sp>
          <p:nvSpPr>
            <p:cNvPr id="59" name="Tekstvak 58"/>
            <p:cNvSpPr txBox="1"/>
            <p:nvPr/>
          </p:nvSpPr>
          <p:spPr>
            <a:xfrm rot="16200000">
              <a:off x="991396" y="3917424"/>
              <a:ext cx="651999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478</a:t>
              </a:r>
              <a:endParaRPr lang="nl-BE" sz="1200" dirty="0"/>
            </a:p>
          </p:txBody>
        </p:sp>
        <p:sp>
          <p:nvSpPr>
            <p:cNvPr id="60" name="Tekstvak 59"/>
            <p:cNvSpPr txBox="1"/>
            <p:nvPr/>
          </p:nvSpPr>
          <p:spPr>
            <a:xfrm rot="16200000">
              <a:off x="852018" y="3871364"/>
              <a:ext cx="702153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2512 E0</a:t>
              </a:r>
              <a:endParaRPr lang="nl-BE" sz="1200" dirty="0"/>
            </a:p>
          </p:txBody>
        </p:sp>
        <p:sp>
          <p:nvSpPr>
            <p:cNvPr id="61" name="Tekstvak 60"/>
            <p:cNvSpPr txBox="1"/>
            <p:nvPr/>
          </p:nvSpPr>
          <p:spPr>
            <a:xfrm rot="16200000">
              <a:off x="817915" y="3761444"/>
              <a:ext cx="451385" cy="2880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62" name="Tekstvak 61"/>
            <p:cNvSpPr txBox="1"/>
            <p:nvPr/>
          </p:nvSpPr>
          <p:spPr>
            <a:xfrm rot="16200000">
              <a:off x="569050" y="3656596"/>
              <a:ext cx="630146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63" name="Tekstvak 62"/>
            <p:cNvSpPr txBox="1"/>
            <p:nvPr/>
          </p:nvSpPr>
          <p:spPr>
            <a:xfrm rot="16200000">
              <a:off x="504808" y="3535755"/>
              <a:ext cx="501538" cy="2880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  <p:cxnSp>
          <p:nvCxnSpPr>
            <p:cNvPr id="64" name="Rechte verbindingslijn 63"/>
            <p:cNvCxnSpPr/>
            <p:nvPr/>
          </p:nvCxnSpPr>
          <p:spPr>
            <a:xfrm>
              <a:off x="251520" y="3501008"/>
              <a:ext cx="181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>
              <a:off x="251520" y="3356992"/>
              <a:ext cx="181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vak 65"/>
            <p:cNvSpPr txBox="1"/>
            <p:nvPr/>
          </p:nvSpPr>
          <p:spPr>
            <a:xfrm>
              <a:off x="1679157" y="3284984"/>
              <a:ext cx="516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3121</a:t>
              </a:r>
              <a:endParaRPr lang="nl-BE" sz="1200" baseline="30000" dirty="0"/>
            </a:p>
          </p:txBody>
        </p:sp>
        <p:sp>
          <p:nvSpPr>
            <p:cNvPr id="67" name="Tekstvak 66"/>
            <p:cNvSpPr txBox="1"/>
            <p:nvPr/>
          </p:nvSpPr>
          <p:spPr>
            <a:xfrm>
              <a:off x="1679157" y="3140968"/>
              <a:ext cx="516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3149</a:t>
              </a:r>
              <a:endParaRPr lang="nl-BE" sz="1200" baseline="30000" dirty="0"/>
            </a:p>
          </p:txBody>
        </p:sp>
        <p:sp>
          <p:nvSpPr>
            <p:cNvPr id="68" name="Tekstvak 67"/>
            <p:cNvSpPr txBox="1"/>
            <p:nvPr/>
          </p:nvSpPr>
          <p:spPr>
            <a:xfrm>
              <a:off x="107504" y="3152001"/>
              <a:ext cx="413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(4</a:t>
              </a:r>
              <a:r>
                <a:rPr lang="nl-BE" sz="1200" baseline="30000" dirty="0" smtClean="0"/>
                <a:t>+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107504" y="3284984"/>
              <a:ext cx="413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(4</a:t>
              </a:r>
              <a:r>
                <a:rPr lang="nl-BE" sz="1200" baseline="30000" dirty="0" smtClean="0"/>
                <a:t>-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70" name="Rechte verbindingslijn met pijl 69"/>
            <p:cNvCxnSpPr/>
            <p:nvPr/>
          </p:nvCxnSpPr>
          <p:spPr>
            <a:xfrm>
              <a:off x="611560" y="3501008"/>
              <a:ext cx="0" cy="34855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met pijl 70"/>
            <p:cNvCxnSpPr/>
            <p:nvPr/>
          </p:nvCxnSpPr>
          <p:spPr>
            <a:xfrm>
              <a:off x="539552" y="3356992"/>
              <a:ext cx="0" cy="13681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vak 71"/>
            <p:cNvSpPr txBox="1"/>
            <p:nvPr/>
          </p:nvSpPr>
          <p:spPr>
            <a:xfrm rot="16200000">
              <a:off x="396794" y="3181230"/>
              <a:ext cx="501538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272</a:t>
              </a:r>
              <a:endParaRPr lang="nl-BE" sz="1200" dirty="0"/>
            </a:p>
          </p:txBody>
        </p:sp>
        <p:sp>
          <p:nvSpPr>
            <p:cNvPr id="73" name="Tekstvak 72"/>
            <p:cNvSpPr txBox="1"/>
            <p:nvPr/>
          </p:nvSpPr>
          <p:spPr>
            <a:xfrm rot="16200000">
              <a:off x="288782" y="3031698"/>
              <a:ext cx="501538" cy="2880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1115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NPC_ExEnB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5" y="1484784"/>
            <a:ext cx="6026797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1340768"/>
            <a:ext cx="3410761" cy="35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Backward</a:t>
            </a:r>
            <a:r>
              <a:rPr lang="nl-BE" sz="1600" dirty="0" smtClean="0"/>
              <a:t> </a:t>
            </a:r>
            <a:r>
              <a:rPr lang="nl-BE" sz="1600" dirty="0" err="1" smtClean="0"/>
              <a:t>direction</a:t>
            </a:r>
            <a:r>
              <a:rPr lang="nl-BE" sz="1600" dirty="0" smtClean="0"/>
              <a:t> (90°-180°)</a:t>
            </a:r>
            <a:endParaRPr lang="nl-BE" sz="1600" dirty="0"/>
          </a:p>
        </p:txBody>
      </p:sp>
      <p:sp>
        <p:nvSpPr>
          <p:cNvPr id="5" name="Oval 4"/>
          <p:cNvSpPr/>
          <p:nvPr/>
        </p:nvSpPr>
        <p:spPr>
          <a:xfrm>
            <a:off x="2123728" y="2780928"/>
            <a:ext cx="44354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8" name="TextBox 7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Excitation Energy Spectrum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7332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Black: </a:t>
            </a:r>
            <a:r>
              <a:rPr lang="nl-BE" sz="1200" dirty="0" err="1" smtClean="0"/>
              <a:t>protons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FF0000"/>
                </a:solidFill>
              </a:rPr>
              <a:t>Red</a:t>
            </a:r>
            <a:r>
              <a:rPr lang="nl-BE" sz="1200" dirty="0" smtClean="0"/>
              <a:t>: prompt proton gamma </a:t>
            </a:r>
            <a:r>
              <a:rPr lang="nl-BE" sz="1200" dirty="0" err="1" smtClean="0"/>
              <a:t>coincidences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3333FF"/>
                </a:solidFill>
              </a:rPr>
              <a:t>Blue</a:t>
            </a:r>
            <a:r>
              <a:rPr lang="nl-BE" sz="1200" dirty="0" smtClean="0"/>
              <a:t>: random proton gamma </a:t>
            </a:r>
            <a:r>
              <a:rPr lang="nl-BE" sz="1200" dirty="0" err="1" smtClean="0"/>
              <a:t>coincidences</a:t>
            </a:r>
            <a:endParaRPr lang="nl-B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3501008"/>
            <a:ext cx="2952328" cy="1477328"/>
          </a:xfrm>
          <a:prstGeom prst="rect">
            <a:avLst/>
          </a:prstGeom>
          <a:solidFill>
            <a:srgbClr val="AFD7FF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Strong </a:t>
            </a:r>
            <a:r>
              <a:rPr lang="nl-BE" dirty="0" err="1" smtClean="0"/>
              <a:t>population</a:t>
            </a:r>
            <a:r>
              <a:rPr lang="nl-BE" dirty="0" smtClean="0"/>
              <a:t> of </a:t>
            </a:r>
            <a:r>
              <a:rPr lang="nl-BE" dirty="0" err="1" smtClean="0"/>
              <a:t>ground</a:t>
            </a:r>
            <a:r>
              <a:rPr lang="nl-BE" dirty="0" smtClean="0"/>
              <a:t> state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2</a:t>
            </a:r>
            <a:r>
              <a:rPr lang="nl-BE" baseline="-25000" dirty="0" smtClean="0"/>
              <a:t>1</a:t>
            </a:r>
            <a:r>
              <a:rPr lang="nl-BE" baseline="30000" dirty="0" smtClean="0"/>
              <a:t>+</a:t>
            </a:r>
            <a:r>
              <a:rPr lang="nl-BE" dirty="0" smtClean="0"/>
              <a:t> state at 2033 </a:t>
            </a:r>
            <a:r>
              <a:rPr lang="nl-BE" dirty="0" err="1" smtClean="0"/>
              <a:t>keV</a:t>
            </a:r>
            <a:endParaRPr lang="nl-BE" dirty="0" smtClean="0"/>
          </a:p>
        </p:txBody>
      </p:sp>
      <p:grpSp>
        <p:nvGrpSpPr>
          <p:cNvPr id="23" name="Groep 22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24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31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32" name="Rechte verbindingslijn 31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kstvak 37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48" name="Tekstvak 47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50" name="Rechte verbindingslijn met pijl 49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met pijl 50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met pijl 51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met pijl 52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met pijl 53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met pijl 54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met pijl 55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9" name="Tekstvak 58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60" name="Tekstvak 59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29" name="Tekstvak 28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30" name="Tekstvak 29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INPC_CD_hal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32" y="1412776"/>
            <a:ext cx="5763912" cy="3888432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5496" y="95111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Excitation Energy Spectrum of CD Detector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8104" y="3501008"/>
            <a:ext cx="3168352" cy="2246769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2</a:t>
            </a:r>
            <a:r>
              <a:rPr lang="nl-BE" baseline="-25000" dirty="0" smtClean="0"/>
              <a:t>1</a:t>
            </a:r>
            <a:r>
              <a:rPr lang="nl-BE" baseline="30000" dirty="0" smtClean="0"/>
              <a:t>+</a:t>
            </a:r>
            <a:r>
              <a:rPr lang="nl-BE" dirty="0" smtClean="0"/>
              <a:t> state = 30(3)%</a:t>
            </a:r>
          </a:p>
          <a:p>
            <a:pPr>
              <a:buFont typeface="Arial" pitchFamily="34" charset="0"/>
              <a:buChar char="•"/>
            </a:pP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0</a:t>
            </a:r>
            <a:r>
              <a:rPr lang="nl-BE" baseline="-25000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at 1662(41)</a:t>
            </a:r>
            <a:r>
              <a:rPr lang="nl-BE" dirty="0" err="1" smtClean="0"/>
              <a:t>keV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0</a:t>
            </a:r>
            <a:r>
              <a:rPr lang="nl-BE" baseline="-25000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state = 5(1)%</a:t>
            </a:r>
          </a:p>
          <a:p>
            <a:r>
              <a:rPr lang="nl-BE" sz="1400" dirty="0" smtClean="0"/>
              <a:t>(</a:t>
            </a:r>
            <a:r>
              <a:rPr lang="nl-BE" sz="1400" dirty="0" err="1" smtClean="0"/>
              <a:t>relative</a:t>
            </a:r>
            <a:r>
              <a:rPr lang="nl-BE" sz="1400" dirty="0" smtClean="0"/>
              <a:t> to 100% </a:t>
            </a:r>
            <a:r>
              <a:rPr lang="nl-BE" sz="1400" dirty="0" err="1" smtClean="0"/>
              <a:t>gs</a:t>
            </a:r>
            <a:r>
              <a:rPr lang="nl-BE" sz="1400" dirty="0" smtClean="0"/>
              <a:t> feeding)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Black: </a:t>
            </a:r>
            <a:r>
              <a:rPr lang="nl-BE" sz="1200" dirty="0" err="1" smtClean="0"/>
              <a:t>protons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FF0000"/>
                </a:solidFill>
              </a:rPr>
              <a:t>Red</a:t>
            </a:r>
            <a:r>
              <a:rPr lang="nl-BE" sz="1200" dirty="0" smtClean="0"/>
              <a:t>: prompt proton gamma </a:t>
            </a:r>
            <a:r>
              <a:rPr lang="nl-BE" sz="1200" dirty="0" err="1" smtClean="0"/>
              <a:t>coincidences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3333FF"/>
                </a:solidFill>
              </a:rPr>
              <a:t>Blue</a:t>
            </a:r>
            <a:r>
              <a:rPr lang="nl-BE" sz="1200" dirty="0" smtClean="0"/>
              <a:t>: random proton gamma </a:t>
            </a:r>
            <a:r>
              <a:rPr lang="nl-BE" sz="1200" dirty="0" err="1" smtClean="0"/>
              <a:t>coincidences</a:t>
            </a:r>
            <a:endParaRPr lang="nl-BE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763688" y="198884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158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75856" y="357301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1720" y="177281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0</a:t>
            </a:r>
            <a:r>
              <a:rPr lang="nl-BE" sz="1600" baseline="-25000" dirty="0" smtClean="0"/>
              <a:t>1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99792" y="37890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0</a:t>
            </a:r>
            <a:r>
              <a:rPr lang="nl-BE" sz="1600" baseline="-25000" dirty="0" smtClean="0"/>
              <a:t>2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47864" y="32849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2</a:t>
            </a:r>
            <a:r>
              <a:rPr lang="nl-BE" sz="1600" baseline="-25000" dirty="0" smtClean="0"/>
              <a:t>1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grpSp>
        <p:nvGrpSpPr>
          <p:cNvPr id="29" name="Groep 28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30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34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kstvak 40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48" name="Tekstvak 47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53" name="Rechte verbindingslijn met pijl 52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met pijl 53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met pijl 54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met pijl 55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met pijl 56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met pijl 57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met pijl 58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kstvak 59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61" name="Tekstvak 60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62" name="Tekstvak 61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63" name="Tekstvak 62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31" name="Tekstvak 30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32" name="Tekstvak 31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33" name="Tekstvak 32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PC_AngDist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610844" cy="3140144"/>
          </a:xfrm>
          <a:prstGeom prst="rect">
            <a:avLst/>
          </a:prstGeom>
        </p:spPr>
      </p:pic>
      <p:pic>
        <p:nvPicPr>
          <p:cNvPr id="16" name="Picture 15" descr="INPC_AngDist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4335063" cy="295232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5" name="TextBox 4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5496" y="95111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Distributions:</a:t>
            </a:r>
          </a:p>
          <a:p>
            <a:r>
              <a:rPr lang="en-US" sz="2400" dirty="0" smtClean="0"/>
              <a:t>First attempts with FRESCO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0370" y="205155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Ground</a:t>
            </a:r>
            <a:r>
              <a:rPr lang="nl-BE" dirty="0" smtClean="0"/>
              <a:t> 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0615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state at 2033keV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3275856" y="24208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L = 0</a:t>
            </a:r>
            <a:endParaRPr lang="nl-BE" sz="1600" dirty="0"/>
          </a:p>
        </p:txBody>
      </p:sp>
      <p:sp>
        <p:nvSpPr>
          <p:cNvPr id="22" name="Tekstvak 21"/>
          <p:cNvSpPr txBox="1"/>
          <p:nvPr/>
        </p:nvSpPr>
        <p:spPr>
          <a:xfrm>
            <a:off x="7884368" y="359450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L = 2</a:t>
            </a:r>
            <a:endParaRPr lang="nl-BE" sz="1600" dirty="0"/>
          </a:p>
        </p:txBody>
      </p:sp>
      <p:grpSp>
        <p:nvGrpSpPr>
          <p:cNvPr id="23" name="Groep 22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24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28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29" name="Rechte verbindingslijn 28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kstvak 34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47" name="Rechte verbindingslijn met pijl 46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met pijl 47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49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met pijl 50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met pijl 51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met pijl 52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kstvak 53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6" name="Tekstvak 55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57" name="Tekstvak 56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26" name="Tekstvak 25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27" name="Tekstvak 26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Preliminary Results: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Conclusion &amp; Outlook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Conclusion &amp; Outlook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268760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Conclusion</a:t>
            </a:r>
          </a:p>
          <a:p>
            <a:endParaRPr lang="en-US" sz="8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/>
              <a:t>nformation from proton-gamma coincidences and angular distributions</a:t>
            </a:r>
            <a:endParaRPr lang="en-US" sz="2000" baseline="30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2</a:t>
            </a:r>
            <a:r>
              <a:rPr lang="en-US" sz="2000" dirty="0" smtClean="0">
                <a:latin typeface="+mj-lt"/>
                <a:cs typeface="Arial" pitchFamily="34" charset="0"/>
              </a:rPr>
              <a:t>H(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66</a:t>
            </a:r>
            <a:r>
              <a:rPr lang="en-US" sz="2000" dirty="0" smtClean="0">
                <a:latin typeface="+mj-lt"/>
                <a:cs typeface="Arial" pitchFamily="34" charset="0"/>
              </a:rPr>
              <a:t>Ni,p)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67</a:t>
            </a:r>
            <a:r>
              <a:rPr lang="en-US" sz="2000" dirty="0" smtClean="0">
                <a:latin typeface="+mj-lt"/>
                <a:cs typeface="Arial" pitchFamily="34" charset="0"/>
              </a:rPr>
              <a:t>Ni</a:t>
            </a:r>
            <a:r>
              <a:rPr lang="en-US" sz="2000" dirty="0" smtClean="0">
                <a:latin typeface="+mj-lt"/>
              </a:rPr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 d</a:t>
            </a:r>
            <a:r>
              <a:rPr lang="en-US" sz="2000" baseline="-25000" dirty="0" smtClean="0"/>
              <a:t>5/2</a:t>
            </a:r>
            <a:r>
              <a:rPr lang="en-US" sz="2000" dirty="0" smtClean="0"/>
              <a:t> states are identified 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relative to the g</a:t>
            </a:r>
            <a:r>
              <a:rPr lang="en-US" sz="2000" baseline="-25000" dirty="0" smtClean="0">
                <a:latin typeface="+mj-lt"/>
                <a:cs typeface="Arial" pitchFamily="34" charset="0"/>
              </a:rPr>
              <a:t>9/2</a:t>
            </a:r>
            <a:r>
              <a:rPr lang="en-US" sz="2000" dirty="0" smtClean="0">
                <a:latin typeface="+mj-lt"/>
                <a:cs typeface="Arial" pitchFamily="34" charset="0"/>
              </a:rPr>
              <a:t> strength, about 50% of the d</a:t>
            </a:r>
            <a:r>
              <a:rPr lang="en-US" sz="2000" baseline="-25000" dirty="0" smtClean="0">
                <a:latin typeface="+mj-lt"/>
                <a:cs typeface="Arial" pitchFamily="34" charset="0"/>
              </a:rPr>
              <a:t>5/2</a:t>
            </a:r>
            <a:r>
              <a:rPr lang="en-US" sz="2000" dirty="0" smtClean="0">
                <a:latin typeface="+mj-lt"/>
                <a:cs typeface="Arial" pitchFamily="34" charset="0"/>
              </a:rPr>
              <a:t> single-particle strength observed at two ‘low’ energy levels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different from the 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90</a:t>
            </a:r>
            <a:r>
              <a:rPr lang="en-US" sz="2000" dirty="0" smtClean="0">
                <a:latin typeface="+mj-lt"/>
                <a:cs typeface="Arial" pitchFamily="34" charset="0"/>
              </a:rPr>
              <a:t>Zr (Z=40) region</a:t>
            </a:r>
            <a:endParaRPr lang="en-US" sz="2000" dirty="0" smtClean="0">
              <a:latin typeface="+mj-lt"/>
            </a:endParaRPr>
          </a:p>
          <a:p>
            <a:endParaRPr lang="en-US" sz="8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 </a:t>
            </a:r>
            <a:r>
              <a:rPr lang="en-US" sz="2000" baseline="30000" dirty="0" smtClean="0">
                <a:cs typeface="Arial" pitchFamily="34" charset="0"/>
              </a:rPr>
              <a:t>3</a:t>
            </a:r>
            <a:r>
              <a:rPr lang="en-US" sz="2000" dirty="0" smtClean="0">
                <a:cs typeface="Arial" pitchFamily="34" charset="0"/>
              </a:rPr>
              <a:t>H(</a:t>
            </a:r>
            <a:r>
              <a:rPr lang="en-US" sz="2000" baseline="30000" dirty="0" smtClean="0">
                <a:cs typeface="Arial" pitchFamily="34" charset="0"/>
              </a:rPr>
              <a:t>66</a:t>
            </a:r>
            <a:r>
              <a:rPr lang="en-US" sz="2000" dirty="0" smtClean="0">
                <a:cs typeface="Arial" pitchFamily="34" charset="0"/>
              </a:rPr>
              <a:t>Ni,p)</a:t>
            </a:r>
            <a:r>
              <a:rPr lang="en-US" sz="2000" baseline="30000" dirty="0" smtClean="0">
                <a:cs typeface="Arial" pitchFamily="34" charset="0"/>
              </a:rPr>
              <a:t>68</a:t>
            </a:r>
            <a:r>
              <a:rPr lang="en-US" sz="2000" dirty="0" smtClean="0">
                <a:cs typeface="Arial" pitchFamily="34" charset="0"/>
              </a:rPr>
              <a:t>Ni</a:t>
            </a:r>
            <a:endParaRPr lang="en-US" sz="2000" dirty="0" smtClean="0"/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strong population of ground state 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 feeding to the 2</a:t>
            </a:r>
            <a:r>
              <a:rPr lang="en-US" sz="2000" baseline="-25000" dirty="0" smtClean="0">
                <a:latin typeface="+mj-lt"/>
                <a:cs typeface="Arial" pitchFamily="34" charset="0"/>
              </a:rPr>
              <a:t>1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+</a:t>
            </a:r>
            <a:r>
              <a:rPr lang="en-US" sz="2000" dirty="0" smtClean="0">
                <a:latin typeface="+mj-lt"/>
                <a:cs typeface="Arial" pitchFamily="34" charset="0"/>
              </a:rPr>
              <a:t> state observed</a:t>
            </a:r>
            <a:endParaRPr lang="en-US" sz="20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en-US" sz="2000" dirty="0" smtClean="0"/>
              <a:t> very weak population of 0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state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Outlook</a:t>
            </a:r>
            <a:endParaRPr lang="en-US" sz="12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 New transfer experiments with higher energy at HIE-ISOLDE</a:t>
            </a:r>
          </a:p>
          <a:p>
            <a:r>
              <a:rPr lang="en-US" sz="2000" dirty="0" smtClean="0"/>
              <a:t>		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Preliminary Results: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Conclusion &amp; Outlook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Conclusion &amp; Outlook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3013502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nl-BE" sz="4800" dirty="0" err="1" smtClean="0">
                <a:solidFill>
                  <a:srgbClr val="002060"/>
                </a:solidFill>
              </a:rPr>
              <a:t>Thank</a:t>
            </a:r>
            <a:r>
              <a:rPr lang="nl-BE" sz="4800" dirty="0" smtClean="0">
                <a:solidFill>
                  <a:srgbClr val="002060"/>
                </a:solidFill>
              </a:rPr>
              <a:t> </a:t>
            </a:r>
            <a:r>
              <a:rPr lang="nl-BE" sz="4800" dirty="0" err="1" smtClean="0">
                <a:solidFill>
                  <a:srgbClr val="002060"/>
                </a:solidFill>
              </a:rPr>
              <a:t>you</a:t>
            </a:r>
            <a:r>
              <a:rPr lang="nl-BE" sz="4800" dirty="0" smtClean="0">
                <a:solidFill>
                  <a:srgbClr val="002060"/>
                </a:solidFill>
              </a:rPr>
              <a:t> </a:t>
            </a:r>
            <a:r>
              <a:rPr lang="nl-BE" sz="4800" dirty="0" err="1" smtClean="0">
                <a:solidFill>
                  <a:srgbClr val="002060"/>
                </a:solidFill>
              </a:rPr>
              <a:t>for</a:t>
            </a:r>
            <a:r>
              <a:rPr lang="nl-BE" sz="4800" dirty="0" smtClean="0">
                <a:solidFill>
                  <a:srgbClr val="002060"/>
                </a:solidFill>
              </a:rPr>
              <a:t> </a:t>
            </a:r>
            <a:r>
              <a:rPr lang="nl-BE" sz="4800" dirty="0" err="1" smtClean="0">
                <a:solidFill>
                  <a:srgbClr val="002060"/>
                </a:solidFill>
              </a:rPr>
              <a:t>your</a:t>
            </a:r>
            <a:r>
              <a:rPr lang="nl-BE" sz="4800" dirty="0" smtClean="0">
                <a:solidFill>
                  <a:srgbClr val="002060"/>
                </a:solidFill>
              </a:rPr>
              <a:t> </a:t>
            </a:r>
            <a:r>
              <a:rPr lang="nl-BE" sz="4800" dirty="0" err="1" smtClean="0">
                <a:solidFill>
                  <a:srgbClr val="002060"/>
                </a:solidFill>
              </a:rPr>
              <a:t>attention</a:t>
            </a:r>
            <a:r>
              <a:rPr lang="nl-BE" sz="4800" dirty="0" smtClean="0">
                <a:solidFill>
                  <a:srgbClr val="002060"/>
                </a:solidFill>
              </a:rPr>
              <a:t>!</a:t>
            </a:r>
            <a:endParaRPr lang="nl-BE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3" name="TextBox 2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Motivation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51520" y="436510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 that are typical for a doubly magic nucleus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high excitation energy and low B(E2: 2</a:t>
            </a:r>
            <a:r>
              <a:rPr lang="en-US" baseline="30000" dirty="0" smtClean="0"/>
              <a:t>+</a:t>
            </a:r>
            <a:r>
              <a:rPr lang="en-US" dirty="0" smtClean="0"/>
              <a:t>-0</a:t>
            </a:r>
            <a:r>
              <a:rPr lang="en-US" baseline="30000" dirty="0" smtClean="0"/>
              <a:t>+</a:t>
            </a:r>
            <a:r>
              <a:rPr lang="en-US" dirty="0" smtClean="0"/>
              <a:t>)  for the first excited 2</a:t>
            </a:r>
            <a:r>
              <a:rPr lang="en-US" baseline="30000" dirty="0" smtClean="0"/>
              <a:t>+</a:t>
            </a:r>
            <a:r>
              <a:rPr lang="en-US" dirty="0" smtClean="0"/>
              <a:t>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0</a:t>
            </a:r>
            <a:r>
              <a:rPr lang="en-US" baseline="30000" dirty="0" smtClean="0"/>
              <a:t>+</a:t>
            </a:r>
            <a:r>
              <a:rPr lang="en-US" dirty="0" smtClean="0"/>
              <a:t> level as first excited state </a:t>
            </a:r>
            <a:r>
              <a:rPr lang="en-US" sz="1600" baseline="30000" dirty="0" smtClean="0"/>
              <a:t>[4]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properties of its neighboring nuclei that can be described as particles/holes coupled to a </a:t>
            </a:r>
            <a:r>
              <a:rPr lang="en-US" baseline="30000" dirty="0" smtClean="0"/>
              <a:t>68</a:t>
            </a:r>
            <a:r>
              <a:rPr lang="en-US" dirty="0" smtClean="0"/>
              <a:t>Ni core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623774"/>
            <a:ext cx="925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tx2"/>
                </a:solidFill>
              </a:rPr>
              <a:t>[1]  R. </a:t>
            </a:r>
            <a:r>
              <a:rPr lang="nl-BE" sz="1100" dirty="0" err="1" smtClean="0">
                <a:solidFill>
                  <a:schemeClr val="tx2"/>
                </a:solidFill>
              </a:rPr>
              <a:t>Broda</a:t>
            </a:r>
            <a:r>
              <a:rPr lang="nl-BE" sz="1100" dirty="0" smtClean="0">
                <a:solidFill>
                  <a:schemeClr val="tx2"/>
                </a:solidFill>
              </a:rPr>
              <a:t> et al., PRL74, 868(1995), [2] O. </a:t>
            </a:r>
            <a:r>
              <a:rPr lang="nl-BE" sz="1100" dirty="0" err="1" smtClean="0">
                <a:solidFill>
                  <a:schemeClr val="tx2"/>
                </a:solidFill>
              </a:rPr>
              <a:t>Sorlin</a:t>
            </a:r>
            <a:r>
              <a:rPr lang="nl-BE" sz="1100" dirty="0" smtClean="0">
                <a:solidFill>
                  <a:schemeClr val="tx2"/>
                </a:solidFill>
              </a:rPr>
              <a:t> et al., PRL88, 092501(2002), [3] N. Bree et al., PRC78, 047301(2008), [4] M. </a:t>
            </a:r>
            <a:r>
              <a:rPr lang="nl-BE" sz="1100" dirty="0" err="1" smtClean="0">
                <a:solidFill>
                  <a:schemeClr val="tx2"/>
                </a:solidFill>
              </a:rPr>
              <a:t>Bernas</a:t>
            </a:r>
            <a:r>
              <a:rPr lang="nl-BE" sz="1100" dirty="0" smtClean="0">
                <a:solidFill>
                  <a:schemeClr val="tx2"/>
                </a:solidFill>
              </a:rPr>
              <a:t> et al., PLB113, 279(1982).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572000" cy="31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67944" y="126876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[1]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052736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60432" y="12687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[2,3]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Experimental Setup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5148064" cy="353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450912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However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magic properties arise due to the fact that N = 40 separates the positive parity g</a:t>
            </a:r>
            <a:r>
              <a:rPr lang="en-US" baseline="-25000" dirty="0" smtClean="0"/>
              <a:t>9/2</a:t>
            </a:r>
            <a:r>
              <a:rPr lang="en-US" dirty="0" smtClean="0"/>
              <a:t> orbital from the negative parity </a:t>
            </a:r>
            <a:r>
              <a:rPr lang="en-US" dirty="0" err="1" smtClean="0"/>
              <a:t>pf</a:t>
            </a:r>
            <a:r>
              <a:rPr lang="en-US" dirty="0" smtClean="0"/>
              <a:t> shell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recent mass measurements have not revealed a clear shell gap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0932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role of the N = 40 (and Z = 28) not yet understood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3528" y="6237312"/>
            <a:ext cx="720080" cy="1177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8" name="TextBox 7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Motivation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-51896" y="6623774"/>
            <a:ext cx="635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tx2"/>
                </a:solidFill>
              </a:rPr>
              <a:t>[1] S. Ramahan et al., EPJA34, 5(2007)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80112" y="1268760"/>
            <a:ext cx="3117056" cy="2534126"/>
            <a:chOff x="5148064" y="1182906"/>
            <a:chExt cx="3117056" cy="253412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1182906"/>
              <a:ext cx="3117056" cy="253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182000" y="27089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82000" y="172800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40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44008" y="134076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[1]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Experimental Setup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35357"/>
            <a:ext cx="6507480" cy="311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Experimental Setup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10527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T-REX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933" y="1124744"/>
            <a:ext cx="22145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68952" y="3933056"/>
            <a:ext cx="61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tx2"/>
                </a:solidFill>
              </a:rPr>
              <a:t>[1]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2008" y="6623774"/>
            <a:ext cx="8892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tx2"/>
                </a:solidFill>
              </a:rPr>
              <a:t>[1] V. Bildstein et al., </a:t>
            </a:r>
            <a:r>
              <a:rPr lang="nl-BE" sz="1100" dirty="0" err="1" smtClean="0">
                <a:solidFill>
                  <a:schemeClr val="tx2"/>
                </a:solidFill>
              </a:rPr>
              <a:t>Eur</a:t>
            </a:r>
            <a:r>
              <a:rPr lang="nl-BE" sz="1100" dirty="0" smtClean="0">
                <a:solidFill>
                  <a:schemeClr val="tx2"/>
                </a:solidFill>
              </a:rPr>
              <a:t>. </a:t>
            </a:r>
            <a:r>
              <a:rPr lang="nl-BE" sz="1100" dirty="0" err="1" smtClean="0">
                <a:solidFill>
                  <a:schemeClr val="tx2"/>
                </a:solidFill>
              </a:rPr>
              <a:t>Phys</a:t>
            </a:r>
            <a:r>
              <a:rPr lang="nl-BE" sz="1100" dirty="0" smtClean="0">
                <a:solidFill>
                  <a:schemeClr val="tx2"/>
                </a:solidFill>
              </a:rPr>
              <a:t>. J A  48, 85(2012)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28902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8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rest</a:t>
            </a:r>
            <a:r>
              <a:rPr lang="en-US" dirty="0" smtClean="0"/>
              <a:t> barrel detectors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E: 16 resistive strips)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rest</a:t>
            </a:r>
            <a:r>
              <a:rPr lang="en-US" dirty="0" smtClean="0"/>
              <a:t> CD detectors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E: 16 radial and  24 annular strips)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covered </a:t>
            </a:r>
            <a:r>
              <a:rPr lang="en-US" dirty="0" smtClean="0">
                <a:latin typeface="Symbol" pitchFamily="18" charset="2"/>
                <a:sym typeface="Symbol"/>
              </a:rPr>
              <a:t></a:t>
            </a:r>
            <a:r>
              <a:rPr lang="en-US" baseline="-25000" dirty="0" smtClean="0">
                <a:latin typeface="+mj-lt"/>
                <a:sym typeface="Symbol"/>
              </a:rPr>
              <a:t>lab</a:t>
            </a:r>
            <a:r>
              <a:rPr lang="en-US" dirty="0" smtClean="0">
                <a:latin typeface="+mj-lt"/>
                <a:sym typeface="Symbol"/>
              </a:rPr>
              <a:t> range: 8° to 28° (</a:t>
            </a:r>
            <a:r>
              <a:rPr lang="en-US" dirty="0" err="1" smtClean="0">
                <a:latin typeface="+mj-lt"/>
                <a:sym typeface="Symbol"/>
              </a:rPr>
              <a:t>Fw</a:t>
            </a:r>
            <a:r>
              <a:rPr lang="en-US" dirty="0" smtClean="0">
                <a:latin typeface="+mj-lt"/>
                <a:sym typeface="Symbol"/>
              </a:rPr>
              <a:t> CD), 28° to 78° and 102 to 152° (Barrel) and 152 to 172° (</a:t>
            </a:r>
            <a:r>
              <a:rPr lang="en-US" dirty="0" err="1" smtClean="0">
                <a:latin typeface="+mj-lt"/>
                <a:sym typeface="Symbol"/>
              </a:rPr>
              <a:t>Bw</a:t>
            </a:r>
            <a:r>
              <a:rPr lang="en-US" dirty="0" smtClean="0">
                <a:latin typeface="+mj-lt"/>
                <a:sym typeface="Symbol"/>
              </a:rPr>
              <a:t> CD)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dirty="0" smtClean="0">
                <a:sym typeface="Symbol"/>
              </a:rPr>
              <a:t>Target: Tritium loaded Titanium  (40g/cm</a:t>
            </a:r>
            <a:r>
              <a:rPr lang="en-US" baseline="30000" dirty="0" smtClean="0">
                <a:sym typeface="Symbol"/>
              </a:rPr>
              <a:t>2 3</a:t>
            </a:r>
            <a:r>
              <a:rPr lang="en-US" dirty="0" smtClean="0">
                <a:sym typeface="Symbol"/>
              </a:rPr>
              <a:t>H)</a:t>
            </a:r>
          </a:p>
          <a:p>
            <a:pPr lvl="1"/>
            <a:r>
              <a:rPr lang="en-US" dirty="0" smtClean="0">
                <a:sym typeface="Symbol"/>
              </a:rPr>
              <a:t>         - Radioactive target and radioactive beam	</a:t>
            </a:r>
          </a:p>
          <a:p>
            <a:pPr lvl="1"/>
            <a:r>
              <a:rPr lang="en-US" dirty="0" smtClean="0">
                <a:sym typeface="Symbol"/>
              </a:rPr>
              <a:t>         - Target ladder put at +2000V to avoid e- on Si detectors</a:t>
            </a:r>
            <a:endParaRPr lang="en-US" dirty="0" smtClean="0"/>
          </a:p>
        </p:txBody>
      </p:sp>
      <p:sp>
        <p:nvSpPr>
          <p:cNvPr id="13" name="Bent-Up Arrow 12"/>
          <p:cNvSpPr/>
          <p:nvPr/>
        </p:nvSpPr>
        <p:spPr>
          <a:xfrm rot="5400000">
            <a:off x="714146" y="5630670"/>
            <a:ext cx="216024" cy="421196"/>
          </a:xfrm>
          <a:prstGeom prst="bentUp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Motivation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Experimental Setup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3" name="TextBox 2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Outline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Motivation                   Experimental Setup                    Preliminary Results: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 Conclusion &amp; Outlook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Outline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79512" y="1340768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Motivation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400" dirty="0" smtClean="0"/>
              <a:t>Why </a:t>
            </a:r>
            <a:r>
              <a:rPr lang="en-US" sz="2400" baseline="30000" dirty="0" smtClean="0"/>
              <a:t>68</a:t>
            </a:r>
            <a:r>
              <a:rPr lang="en-US" sz="2400" dirty="0" smtClean="0"/>
              <a:t>Ni?</a:t>
            </a:r>
          </a:p>
          <a:p>
            <a:pPr lvl="1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Experimental Setup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Proton-gamma coincidences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Excitation energy spectrum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Conclusion &amp; Outlook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00" y="4293096"/>
            <a:ext cx="6172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Experimental Setup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496" y="10527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MINIBALL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26071" y="366217"/>
            <a:ext cx="2886075" cy="49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0112" y="24208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8 </a:t>
            </a:r>
            <a:r>
              <a:rPr lang="en-US" dirty="0" err="1" smtClean="0"/>
              <a:t>Miniball</a:t>
            </a:r>
            <a:r>
              <a:rPr lang="en-US" dirty="0" smtClean="0"/>
              <a:t> clusters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cluster: 3HPGe crystal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crystal: 6-fold segmented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6% efficiency at 1MeV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Motivation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Experimental Setup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060848"/>
            <a:ext cx="47903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103" y="2378325"/>
            <a:ext cx="4369897" cy="27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64088" y="20608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Protons</a:t>
            </a:r>
            <a:endParaRPr lang="nl-B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Identification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5445224"/>
            <a:ext cx="6408712" cy="369332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Population</a:t>
            </a:r>
            <a:r>
              <a:rPr lang="nl-BE" dirty="0" smtClean="0"/>
              <a:t> of </a:t>
            </a:r>
            <a:r>
              <a:rPr lang="nl-BE" dirty="0" err="1" smtClean="0"/>
              <a:t>states</a:t>
            </a:r>
            <a:r>
              <a:rPr lang="nl-BE" dirty="0" smtClean="0"/>
              <a:t> up to 6 </a:t>
            </a:r>
            <a:r>
              <a:rPr lang="nl-BE" dirty="0" err="1" smtClean="0"/>
              <a:t>MeV</a:t>
            </a:r>
            <a:r>
              <a:rPr lang="nl-BE" dirty="0" smtClean="0"/>
              <a:t>, </a:t>
            </a:r>
            <a:r>
              <a:rPr lang="nl-BE" dirty="0" err="1" smtClean="0"/>
              <a:t>strong</a:t>
            </a:r>
            <a:r>
              <a:rPr lang="nl-BE" dirty="0" smtClean="0"/>
              <a:t> feeding </a:t>
            </a:r>
            <a:r>
              <a:rPr lang="nl-BE" dirty="0" err="1" smtClean="0"/>
              <a:t>around</a:t>
            </a:r>
            <a:r>
              <a:rPr lang="nl-BE" dirty="0" smtClean="0"/>
              <a:t> 3.6 </a:t>
            </a:r>
            <a:r>
              <a:rPr lang="nl-BE" dirty="0" err="1" smtClean="0"/>
              <a:t>MeV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4127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30000" dirty="0" smtClean="0"/>
              <a:t>2</a:t>
            </a:r>
            <a:r>
              <a:rPr lang="nl-BE" dirty="0" smtClean="0"/>
              <a:t>H(</a:t>
            </a:r>
            <a:r>
              <a:rPr lang="nl-BE" baseline="30000" dirty="0" smtClean="0"/>
              <a:t>66</a:t>
            </a:r>
            <a:r>
              <a:rPr lang="nl-BE" dirty="0" smtClean="0"/>
              <a:t>Ni,</a:t>
            </a:r>
            <a:r>
              <a:rPr lang="nl-BE" baseline="30000" dirty="0" smtClean="0"/>
              <a:t>67</a:t>
            </a:r>
            <a:r>
              <a:rPr lang="nl-BE" dirty="0" smtClean="0"/>
              <a:t>Ni)</a:t>
            </a:r>
            <a:r>
              <a:rPr lang="nl-BE" baseline="30000" dirty="0" smtClean="0"/>
              <a:t>1</a:t>
            </a:r>
            <a:r>
              <a:rPr lang="nl-BE" dirty="0" smtClean="0"/>
              <a:t>H</a:t>
            </a:r>
          </a:p>
          <a:p>
            <a:r>
              <a:rPr lang="nl-BE" dirty="0" smtClean="0"/>
              <a:t>Q = 3.58 </a:t>
            </a:r>
            <a:r>
              <a:rPr lang="nl-BE" dirty="0" err="1" smtClean="0"/>
              <a:t>MeV</a:t>
            </a:r>
            <a:endParaRPr lang="nl-BE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364502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0 </a:t>
            </a:r>
            <a:r>
              <a:rPr lang="nl-BE" sz="1200" b="1" dirty="0" err="1" smtClean="0"/>
              <a:t>MeV</a:t>
            </a:r>
            <a:endParaRPr lang="nl-BE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437613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6 </a:t>
            </a:r>
            <a:r>
              <a:rPr lang="nl-BE" sz="1200" b="1" dirty="0" err="1" smtClean="0"/>
              <a:t>MeV</a:t>
            </a:r>
            <a:endParaRPr lang="nl-BE" sz="1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66461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5" name="TextBox 4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Excitation Energy Spectrum</a:t>
            </a: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5652120" y="1993196"/>
            <a:ext cx="1080120" cy="49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2240" y="170080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Elastically</a:t>
            </a:r>
            <a:r>
              <a:rPr lang="nl-BE" sz="1600" dirty="0" smtClean="0"/>
              <a:t> </a:t>
            </a:r>
            <a:r>
              <a:rPr lang="nl-BE" sz="1600" dirty="0" err="1" smtClean="0"/>
              <a:t>scattered</a:t>
            </a:r>
            <a:r>
              <a:rPr lang="nl-BE" sz="1600" dirty="0" smtClean="0"/>
              <a:t> </a:t>
            </a:r>
            <a:r>
              <a:rPr lang="nl-BE" sz="1600" dirty="0" err="1" smtClean="0"/>
              <a:t>protons</a:t>
            </a:r>
            <a:endParaRPr lang="nl-B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8052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Colors</a:t>
            </a:r>
            <a:r>
              <a:rPr lang="nl-BE" dirty="0" smtClean="0"/>
              <a:t>: feeding to all different </a:t>
            </a:r>
            <a:r>
              <a:rPr lang="nl-BE" dirty="0" err="1" smtClean="0"/>
              <a:t>levels</a:t>
            </a:r>
            <a:r>
              <a:rPr lang="nl-BE" dirty="0" smtClean="0"/>
              <a:t> </a:t>
            </a:r>
            <a:r>
              <a:rPr lang="nl-BE" dirty="0" err="1" smtClean="0"/>
              <a:t>populated</a:t>
            </a:r>
            <a:r>
              <a:rPr lang="nl-BE" dirty="0" smtClean="0"/>
              <a:t> in </a:t>
            </a:r>
            <a:r>
              <a:rPr lang="nl-BE" baseline="30000" dirty="0" smtClean="0"/>
              <a:t>67</a:t>
            </a:r>
            <a:r>
              <a:rPr lang="nl-BE" dirty="0" smtClean="0"/>
              <a:t>Ni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7504" y="2107679"/>
            <a:ext cx="4680520" cy="3193529"/>
            <a:chOff x="179512" y="1340768"/>
            <a:chExt cx="4583499" cy="3121521"/>
          </a:xfrm>
        </p:grpSpPr>
        <p:pic>
          <p:nvPicPr>
            <p:cNvPr id="9" name="Picture 8" descr="IsoldeWorkshop_EvsThFull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340768"/>
              <a:ext cx="4583499" cy="31215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03180" y="1725985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100" b="1" baseline="30000" dirty="0" smtClean="0"/>
                <a:t>16</a:t>
              </a:r>
              <a:r>
                <a:rPr lang="nl-BE" sz="1100" b="1" dirty="0" smtClean="0"/>
                <a:t>O </a:t>
              </a:r>
              <a:r>
                <a:rPr lang="nl-BE" sz="1100" b="1" dirty="0" err="1" smtClean="0"/>
                <a:t>Elastic</a:t>
              </a:r>
              <a:endParaRPr lang="nl-BE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9084" y="1725985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100" b="1" baseline="30000" dirty="0" smtClean="0"/>
                <a:t>3</a:t>
              </a:r>
              <a:r>
                <a:rPr lang="nl-BE" sz="1100" b="1" dirty="0" smtClean="0"/>
                <a:t>H </a:t>
              </a:r>
              <a:r>
                <a:rPr lang="nl-BE" sz="1100" b="1" dirty="0" err="1" smtClean="0"/>
                <a:t>Elastic</a:t>
              </a:r>
              <a:endParaRPr lang="nl-BE" sz="11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084" y="2950121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100" b="1" baseline="30000" dirty="0" smtClean="0"/>
                <a:t>1</a:t>
              </a:r>
              <a:r>
                <a:rPr lang="nl-BE" sz="1100" b="1" dirty="0" smtClean="0"/>
                <a:t>H </a:t>
              </a:r>
              <a:r>
                <a:rPr lang="nl-BE" sz="1100" b="1" dirty="0" err="1" smtClean="0"/>
                <a:t>Elastic</a:t>
              </a:r>
              <a:endParaRPr lang="nl-BE" sz="11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5268" y="2950121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100" b="1" dirty="0" smtClean="0">
                  <a:solidFill>
                    <a:srgbClr val="FF0000"/>
                  </a:solidFill>
                </a:rPr>
                <a:t>(t,p) </a:t>
              </a:r>
              <a:r>
                <a:rPr lang="nl-BE" sz="1100" b="1" dirty="0" err="1" smtClean="0">
                  <a:solidFill>
                    <a:srgbClr val="FF0000"/>
                  </a:solidFill>
                </a:rPr>
                <a:t>E</a:t>
              </a:r>
              <a:r>
                <a:rPr lang="nl-BE" sz="1100" b="1" baseline="-25000" dirty="0" err="1" smtClean="0">
                  <a:solidFill>
                    <a:srgbClr val="FF0000"/>
                  </a:solidFill>
                </a:rPr>
                <a:t>ex</a:t>
              </a:r>
              <a:r>
                <a:rPr lang="nl-BE" sz="1100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nl-BE" sz="1100" b="1" dirty="0" smtClean="0">
                  <a:solidFill>
                    <a:srgbClr val="FF0000"/>
                  </a:solidFill>
                </a:rPr>
                <a:t>= 0 </a:t>
              </a:r>
              <a:r>
                <a:rPr lang="nl-BE" sz="1100" b="1" dirty="0" err="1" smtClean="0">
                  <a:solidFill>
                    <a:srgbClr val="FF0000"/>
                  </a:solidFill>
                </a:rPr>
                <a:t>MeV</a:t>
              </a:r>
              <a:endParaRPr lang="nl-B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3220" y="3238153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100" b="1" dirty="0" smtClean="0">
                  <a:solidFill>
                    <a:srgbClr val="FF0000"/>
                  </a:solidFill>
                </a:rPr>
                <a:t>(t,p) </a:t>
              </a:r>
              <a:r>
                <a:rPr lang="nl-BE" sz="1100" b="1" dirty="0" err="1" smtClean="0">
                  <a:solidFill>
                    <a:srgbClr val="FF0000"/>
                  </a:solidFill>
                </a:rPr>
                <a:t>E</a:t>
              </a:r>
              <a:r>
                <a:rPr lang="nl-BE" sz="1100" b="1" baseline="-25000" dirty="0" err="1" smtClean="0">
                  <a:solidFill>
                    <a:srgbClr val="FF0000"/>
                  </a:solidFill>
                </a:rPr>
                <a:t>ex</a:t>
              </a:r>
              <a:r>
                <a:rPr lang="nl-BE" sz="1100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nl-BE" sz="1100" b="1" dirty="0" smtClean="0">
                  <a:solidFill>
                    <a:srgbClr val="FF0000"/>
                  </a:solidFill>
                </a:rPr>
                <a:t>= 6 </a:t>
              </a:r>
              <a:r>
                <a:rPr lang="nl-BE" sz="1100" b="1" dirty="0" err="1" smtClean="0">
                  <a:solidFill>
                    <a:srgbClr val="FF0000"/>
                  </a:solidFill>
                </a:rPr>
                <a:t>MeV</a:t>
              </a:r>
              <a:endParaRPr lang="nl-BE" sz="11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 descr="IsoldeWorkshop_EvsThProt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4427984" cy="30156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20072" y="19888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Protons</a:t>
            </a:r>
            <a:endParaRPr lang="nl-BE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14127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30000" dirty="0" smtClean="0"/>
              <a:t>3</a:t>
            </a:r>
            <a:r>
              <a:rPr lang="nl-BE" dirty="0" smtClean="0"/>
              <a:t>H(</a:t>
            </a:r>
            <a:r>
              <a:rPr lang="nl-BE" baseline="30000" dirty="0" smtClean="0"/>
              <a:t>66</a:t>
            </a:r>
            <a:r>
              <a:rPr lang="nl-BE" dirty="0" smtClean="0"/>
              <a:t>Ni,</a:t>
            </a:r>
            <a:r>
              <a:rPr lang="nl-BE" baseline="30000" dirty="0" smtClean="0"/>
              <a:t>68</a:t>
            </a:r>
            <a:r>
              <a:rPr lang="nl-BE" dirty="0" smtClean="0"/>
              <a:t>Ni)</a:t>
            </a:r>
            <a:r>
              <a:rPr lang="nl-BE" baseline="30000" dirty="0" smtClean="0"/>
              <a:t>1</a:t>
            </a:r>
            <a:r>
              <a:rPr lang="nl-BE" dirty="0" smtClean="0"/>
              <a:t>H</a:t>
            </a:r>
          </a:p>
          <a:p>
            <a:r>
              <a:rPr lang="nl-BE" dirty="0" smtClean="0"/>
              <a:t>Q = 5.12 </a:t>
            </a:r>
            <a:r>
              <a:rPr lang="nl-BE" dirty="0" err="1" smtClean="0"/>
              <a:t>MeV</a:t>
            </a:r>
            <a:endParaRPr lang="nl-BE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39552" y="5445224"/>
            <a:ext cx="7128792" cy="646331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Population</a:t>
            </a:r>
            <a:r>
              <a:rPr lang="nl-BE" dirty="0" smtClean="0"/>
              <a:t> of </a:t>
            </a:r>
            <a:r>
              <a:rPr lang="nl-BE" dirty="0" err="1" smtClean="0"/>
              <a:t>states</a:t>
            </a:r>
            <a:r>
              <a:rPr lang="nl-BE" dirty="0" smtClean="0"/>
              <a:t> up to 9 </a:t>
            </a:r>
            <a:r>
              <a:rPr lang="nl-BE" dirty="0" err="1" smtClean="0"/>
              <a:t>MeV</a:t>
            </a:r>
            <a:r>
              <a:rPr lang="nl-BE" dirty="0" smtClean="0"/>
              <a:t>, </a:t>
            </a:r>
            <a:r>
              <a:rPr lang="nl-BE" dirty="0" err="1" smtClean="0"/>
              <a:t>strong</a:t>
            </a:r>
            <a:r>
              <a:rPr lang="nl-BE" dirty="0" smtClean="0"/>
              <a:t> feeding </a:t>
            </a:r>
            <a:r>
              <a:rPr lang="nl-BE" dirty="0" err="1" smtClean="0"/>
              <a:t>around</a:t>
            </a:r>
            <a:r>
              <a:rPr lang="nl-BE" dirty="0" smtClean="0"/>
              <a:t> 5-8 </a:t>
            </a:r>
            <a:r>
              <a:rPr lang="nl-BE" dirty="0" err="1" smtClean="0"/>
              <a:t>MeV</a:t>
            </a:r>
            <a:r>
              <a:rPr lang="nl-BE" dirty="0" smtClean="0"/>
              <a:t> and the </a:t>
            </a:r>
            <a:r>
              <a:rPr lang="nl-BE" dirty="0" err="1" smtClean="0"/>
              <a:t>ground</a:t>
            </a:r>
            <a:r>
              <a:rPr lang="nl-BE" dirty="0" smtClean="0"/>
              <a:t> state</a:t>
            </a:r>
            <a:endParaRPr lang="nl-BE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38000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0 </a:t>
            </a:r>
            <a:r>
              <a:rPr lang="nl-BE" sz="1200" b="1" dirty="0" err="1" smtClean="0"/>
              <a:t>MeV</a:t>
            </a:r>
            <a:endParaRPr lang="nl-BE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452015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/>
              <a:t>8 </a:t>
            </a:r>
            <a:r>
              <a:rPr lang="nl-BE" sz="1200" b="1" dirty="0" err="1" smtClean="0"/>
              <a:t>MeV</a:t>
            </a:r>
            <a:endParaRPr lang="nl-BE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Identification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18" name="TextBox 17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Niveauschema_68Ni_ScfMtgDec2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12168"/>
            <a:ext cx="3971490" cy="47971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19672" y="62280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30000" dirty="0" smtClean="0"/>
              <a:t>68</a:t>
            </a:r>
            <a:r>
              <a:rPr lang="nl-BE" dirty="0" smtClean="0"/>
              <a:t>Ni</a:t>
            </a:r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4644008" y="1700808"/>
            <a:ext cx="3312368" cy="1200329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en-US" dirty="0" smtClean="0"/>
              <a:t>Many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rays to 5</a:t>
            </a:r>
            <a:r>
              <a:rPr lang="en-US" baseline="30000" dirty="0" smtClean="0"/>
              <a:t>-</a:t>
            </a:r>
            <a:r>
              <a:rPr lang="en-US" dirty="0" smtClean="0"/>
              <a:t> isomer</a:t>
            </a:r>
          </a:p>
          <a:p>
            <a:r>
              <a:rPr lang="nl-B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No feeding to 0</a:t>
            </a:r>
            <a:r>
              <a:rPr lang="nl-BE" baseline="-25000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and 0</a:t>
            </a:r>
            <a:r>
              <a:rPr lang="nl-BE" baseline="-25000" dirty="0" smtClean="0"/>
              <a:t>3</a:t>
            </a:r>
            <a:r>
              <a:rPr lang="nl-BE" baseline="30000" dirty="0" smtClean="0"/>
              <a:t>+</a:t>
            </a:r>
            <a:r>
              <a:rPr lang="nl-BE" dirty="0" smtClean="0"/>
              <a:t> state at 1770 </a:t>
            </a:r>
            <a:r>
              <a:rPr lang="nl-BE" dirty="0" err="1" smtClean="0"/>
              <a:t>keV</a:t>
            </a:r>
            <a:r>
              <a:rPr lang="nl-BE" dirty="0" smtClean="0"/>
              <a:t> and 2511 </a:t>
            </a:r>
            <a:r>
              <a:rPr lang="nl-BE" dirty="0" err="1" smtClean="0"/>
              <a:t>keV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scheme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INPC_ExEnF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266299" cy="2905497"/>
          </a:xfrm>
          <a:prstGeom prst="rect">
            <a:avLst/>
          </a:prstGeom>
        </p:spPr>
      </p:pic>
      <p:pic>
        <p:nvPicPr>
          <p:cNvPr id="3" name="Picture 21" descr="INPC_ExEnB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3789" y="2564904"/>
            <a:ext cx="4684675" cy="3190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1559" y="2420888"/>
            <a:ext cx="3410761" cy="35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Backward</a:t>
            </a:r>
            <a:r>
              <a:rPr lang="nl-BE" sz="1600" dirty="0" smtClean="0"/>
              <a:t> </a:t>
            </a:r>
            <a:r>
              <a:rPr lang="nl-BE" sz="1600" dirty="0" err="1" smtClean="0"/>
              <a:t>direction</a:t>
            </a:r>
            <a:r>
              <a:rPr lang="nl-BE" sz="1600" dirty="0" smtClean="0"/>
              <a:t> (90°-180°)</a:t>
            </a:r>
            <a:endParaRPr lang="nl-BE" sz="1600" dirty="0"/>
          </a:p>
        </p:txBody>
      </p:sp>
      <p:sp>
        <p:nvSpPr>
          <p:cNvPr id="5" name="Oval 4"/>
          <p:cNvSpPr/>
          <p:nvPr/>
        </p:nvSpPr>
        <p:spPr>
          <a:xfrm>
            <a:off x="5580112" y="3429000"/>
            <a:ext cx="443546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8" name="TextBox 7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Excitation Energy Spectrum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811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Black: </a:t>
            </a:r>
            <a:r>
              <a:rPr lang="nl-BE" sz="1200" dirty="0" err="1" smtClean="0"/>
              <a:t>protons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FF0000"/>
                </a:solidFill>
              </a:rPr>
              <a:t>Red</a:t>
            </a:r>
            <a:r>
              <a:rPr lang="nl-BE" sz="1200" dirty="0" smtClean="0"/>
              <a:t>: prompt proton gamma </a:t>
            </a:r>
            <a:r>
              <a:rPr lang="nl-BE" sz="1200" dirty="0" err="1" smtClean="0"/>
              <a:t>coincidences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3333FF"/>
                </a:solidFill>
              </a:rPr>
              <a:t>Blue</a:t>
            </a:r>
            <a:r>
              <a:rPr lang="nl-BE" sz="1200" dirty="0" smtClean="0"/>
              <a:t>: random proton gamma </a:t>
            </a:r>
            <a:r>
              <a:rPr lang="nl-BE" sz="1200" dirty="0" err="1" smtClean="0"/>
              <a:t>coincidences</a:t>
            </a:r>
            <a:endParaRPr lang="nl-B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84784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Forward</a:t>
            </a:r>
            <a:r>
              <a:rPr lang="nl-BE" dirty="0" smtClean="0"/>
              <a:t> </a:t>
            </a:r>
            <a:r>
              <a:rPr lang="nl-BE" dirty="0" err="1" smtClean="0"/>
              <a:t>direction</a:t>
            </a:r>
            <a:r>
              <a:rPr lang="nl-BE" dirty="0" smtClean="0"/>
              <a:t> (0°-90°)</a:t>
            </a:r>
            <a:endParaRPr lang="nl-BE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348880"/>
            <a:ext cx="936104" cy="14401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22048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 smtClean="0"/>
              <a:t>Elastically</a:t>
            </a:r>
            <a:r>
              <a:rPr lang="nl-BE" sz="1200" dirty="0" smtClean="0"/>
              <a:t> </a:t>
            </a:r>
            <a:r>
              <a:rPr lang="nl-BE" sz="1200" dirty="0" err="1" smtClean="0"/>
              <a:t>scattered</a:t>
            </a:r>
            <a:r>
              <a:rPr lang="nl-BE" sz="1200" dirty="0" smtClean="0"/>
              <a:t> </a:t>
            </a:r>
            <a:r>
              <a:rPr lang="nl-BE" sz="1200" dirty="0" err="1" smtClean="0"/>
              <a:t>protons</a:t>
            </a:r>
            <a:endParaRPr lang="nl-B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5589240"/>
            <a:ext cx="4752528" cy="646331"/>
          </a:xfrm>
          <a:prstGeom prst="rect">
            <a:avLst/>
          </a:prstGeom>
          <a:solidFill>
            <a:srgbClr val="AFD7FF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Most of the feeding to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5-9 </a:t>
            </a:r>
            <a:r>
              <a:rPr lang="nl-BE" dirty="0" err="1" smtClean="0"/>
              <a:t>MeV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2</a:t>
            </a:r>
            <a:r>
              <a:rPr lang="nl-BE" baseline="-25000" dirty="0" smtClean="0"/>
              <a:t>1</a:t>
            </a:r>
            <a:r>
              <a:rPr lang="nl-BE" baseline="30000" dirty="0" smtClean="0"/>
              <a:t>+</a:t>
            </a:r>
            <a:r>
              <a:rPr lang="nl-BE" dirty="0" smtClean="0"/>
              <a:t> state at 2033 </a:t>
            </a:r>
            <a:r>
              <a:rPr lang="nl-BE" dirty="0" err="1" smtClean="0"/>
              <a:t>keV</a:t>
            </a:r>
            <a:endParaRPr lang="nl-BE" dirty="0" smtClean="0"/>
          </a:p>
        </p:txBody>
      </p:sp>
      <p:grpSp>
        <p:nvGrpSpPr>
          <p:cNvPr id="18" name="Groep 17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19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23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24" name="Rechte verbindingslijn 23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vak 29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42" name="Rechte verbindingslijn met pijl 41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met pijl 42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met pijl 47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20" name="Tekstvak 19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21" name="Tekstvak 20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22" name="Tekstvak 21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INPC_ExEnC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323632" cy="3625577"/>
          </a:xfrm>
          <a:prstGeom prst="rect">
            <a:avLst/>
          </a:prstGeom>
        </p:spPr>
      </p:pic>
      <p:cxnSp>
        <p:nvCxnSpPr>
          <p:cNvPr id="3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5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0"/>
          <p:cNvSpPr txBox="1"/>
          <p:nvPr/>
        </p:nvSpPr>
        <p:spPr>
          <a:xfrm>
            <a:off x="35496" y="95111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Excitation Energy Spectrum of CD Detector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932040" y="3789040"/>
            <a:ext cx="3960440" cy="1138773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2</a:t>
            </a:r>
            <a:r>
              <a:rPr lang="nl-BE" baseline="-25000" dirty="0" smtClean="0"/>
              <a:t>1</a:t>
            </a:r>
            <a:r>
              <a:rPr lang="nl-BE" baseline="30000" dirty="0" smtClean="0"/>
              <a:t>+</a:t>
            </a:r>
            <a:r>
              <a:rPr lang="nl-BE" dirty="0" smtClean="0"/>
              <a:t> state = 30(3)%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0</a:t>
            </a:r>
            <a:r>
              <a:rPr lang="nl-BE" baseline="-25000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at 1662(41)</a:t>
            </a:r>
            <a:r>
              <a:rPr lang="nl-BE" dirty="0" err="1" smtClean="0"/>
              <a:t>keV</a:t>
            </a:r>
            <a:r>
              <a:rPr lang="nl-B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0</a:t>
            </a:r>
            <a:r>
              <a:rPr lang="nl-BE" baseline="-25000" dirty="0" smtClean="0"/>
              <a:t>2</a:t>
            </a:r>
            <a:r>
              <a:rPr lang="nl-BE" baseline="30000" dirty="0" smtClean="0"/>
              <a:t>+</a:t>
            </a:r>
            <a:r>
              <a:rPr lang="nl-BE" dirty="0" smtClean="0"/>
              <a:t> state = 5(1)%</a:t>
            </a:r>
          </a:p>
          <a:p>
            <a:r>
              <a:rPr lang="nl-BE" sz="1400" dirty="0" smtClean="0"/>
              <a:t>(</a:t>
            </a:r>
            <a:r>
              <a:rPr lang="nl-BE" sz="1400" dirty="0" err="1" smtClean="0"/>
              <a:t>relative</a:t>
            </a:r>
            <a:r>
              <a:rPr lang="nl-BE" sz="1400" dirty="0" smtClean="0"/>
              <a:t> to 100% </a:t>
            </a:r>
            <a:r>
              <a:rPr lang="nl-BE" sz="1400" dirty="0" err="1" smtClean="0"/>
              <a:t>gs</a:t>
            </a:r>
            <a:r>
              <a:rPr lang="nl-BE" sz="1400" dirty="0" smtClean="0"/>
              <a:t> feeding)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0" y="50851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Black: </a:t>
            </a:r>
            <a:r>
              <a:rPr lang="nl-BE" sz="1200" dirty="0" err="1" smtClean="0"/>
              <a:t>protons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FF0000"/>
                </a:solidFill>
              </a:rPr>
              <a:t>Red</a:t>
            </a:r>
            <a:r>
              <a:rPr lang="nl-BE" sz="1200" dirty="0" smtClean="0"/>
              <a:t>: prompt proton gamma </a:t>
            </a:r>
            <a:r>
              <a:rPr lang="nl-BE" sz="1200" dirty="0" err="1" smtClean="0"/>
              <a:t>coincidences</a:t>
            </a:r>
            <a:endParaRPr lang="nl-BE" sz="1200" dirty="0" smtClean="0"/>
          </a:p>
          <a:p>
            <a:r>
              <a:rPr lang="nl-BE" sz="1200" dirty="0" smtClean="0">
                <a:solidFill>
                  <a:srgbClr val="3333FF"/>
                </a:solidFill>
              </a:rPr>
              <a:t>Blue</a:t>
            </a:r>
            <a:r>
              <a:rPr lang="nl-BE" sz="1200" dirty="0" smtClean="0"/>
              <a:t>: random proton gamma </a:t>
            </a:r>
            <a:r>
              <a:rPr lang="nl-BE" sz="1200" dirty="0" err="1" smtClean="0"/>
              <a:t>coincidences</a:t>
            </a:r>
            <a:endParaRPr lang="nl-BE" sz="1200" dirty="0"/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1475656" y="198884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0"/>
          <p:cNvCxnSpPr/>
          <p:nvPr/>
        </p:nvCxnSpPr>
        <p:spPr>
          <a:xfrm>
            <a:off x="2592000" y="39330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2"/>
          <p:cNvCxnSpPr/>
          <p:nvPr/>
        </p:nvCxnSpPr>
        <p:spPr>
          <a:xfrm flipH="1">
            <a:off x="2915816" y="321297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1763688" y="177281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0</a:t>
            </a:r>
            <a:r>
              <a:rPr lang="nl-BE" sz="1600" baseline="-25000" dirty="0" smtClean="0"/>
              <a:t>1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sp>
        <p:nvSpPr>
          <p:cNvPr id="16" name="TextBox 24"/>
          <p:cNvSpPr txBox="1"/>
          <p:nvPr/>
        </p:nvSpPr>
        <p:spPr>
          <a:xfrm>
            <a:off x="2411760" y="359450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0</a:t>
            </a:r>
            <a:r>
              <a:rPr lang="nl-BE" sz="1600" baseline="-25000" dirty="0" smtClean="0"/>
              <a:t>2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sp>
        <p:nvSpPr>
          <p:cNvPr id="17" name="TextBox 25"/>
          <p:cNvSpPr txBox="1"/>
          <p:nvPr/>
        </p:nvSpPr>
        <p:spPr>
          <a:xfrm>
            <a:off x="3059832" y="29969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2</a:t>
            </a:r>
            <a:r>
              <a:rPr lang="nl-BE" sz="1600" baseline="-25000" dirty="0" smtClean="0"/>
              <a:t>1</a:t>
            </a:r>
            <a:r>
              <a:rPr lang="nl-BE" sz="1600" baseline="30000" dirty="0" smtClean="0"/>
              <a:t>+</a:t>
            </a:r>
            <a:endParaRPr lang="nl-BE" sz="1600" baseline="30000" dirty="0"/>
          </a:p>
        </p:txBody>
      </p:sp>
      <p:grpSp>
        <p:nvGrpSpPr>
          <p:cNvPr id="21" name="Groep 20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22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26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27" name="Rechte verbindingslijn 26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kstvak 32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45" name="Rechte verbindingslijn met pijl 44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met pijl 47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met pijl 49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met pijl 50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kstvak 51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23" name="Tekstvak 22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24" name="Tekstvak 23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25" name="Tekstvak 24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3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INPC_gamma2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5591175" cy="3771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9552" y="5229200"/>
            <a:ext cx="3960440" cy="861774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Direct </a:t>
            </a:r>
            <a:r>
              <a:rPr lang="nl-BE" dirty="0" err="1" smtClean="0"/>
              <a:t>population</a:t>
            </a:r>
            <a:r>
              <a:rPr lang="nl-BE" dirty="0" smtClean="0"/>
              <a:t> of 0</a:t>
            </a:r>
            <a:r>
              <a:rPr lang="nl-BE" baseline="-25000" dirty="0" smtClean="0"/>
              <a:t>3</a:t>
            </a:r>
            <a:r>
              <a:rPr lang="nl-BE" baseline="30000" dirty="0" smtClean="0"/>
              <a:t>+</a:t>
            </a:r>
            <a:r>
              <a:rPr lang="nl-BE" dirty="0" smtClean="0"/>
              <a:t> state &lt;1.5%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en-US" dirty="0" smtClean="0"/>
              <a:t>Direct population of 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&lt; 1.4%</a:t>
            </a:r>
          </a:p>
          <a:p>
            <a:r>
              <a:rPr lang="nl-BE" sz="1400" dirty="0" smtClean="0"/>
              <a:t>(</a:t>
            </a:r>
            <a:r>
              <a:rPr lang="nl-BE" sz="1400" dirty="0" err="1" smtClean="0"/>
              <a:t>relative</a:t>
            </a:r>
            <a:r>
              <a:rPr lang="nl-BE" sz="1400" dirty="0" smtClean="0"/>
              <a:t> to 100% </a:t>
            </a:r>
            <a:r>
              <a:rPr lang="nl-BE" sz="1400" dirty="0" err="1" smtClean="0"/>
              <a:t>gs</a:t>
            </a:r>
            <a:r>
              <a:rPr lang="nl-BE" sz="1400" dirty="0" smtClean="0"/>
              <a:t> feeding)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2232000" y="263691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835696" y="22768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478keV</a:t>
            </a:r>
            <a:endParaRPr lang="nl-BE" sz="1600" dirty="0"/>
          </a:p>
        </p:txBody>
      </p:sp>
      <p:grpSp>
        <p:nvGrpSpPr>
          <p:cNvPr id="50" name="Groep 49"/>
          <p:cNvGrpSpPr/>
          <p:nvPr/>
        </p:nvGrpSpPr>
        <p:grpSpPr>
          <a:xfrm>
            <a:off x="6767736" y="427298"/>
            <a:ext cx="2376264" cy="2425638"/>
            <a:chOff x="395536" y="1412777"/>
            <a:chExt cx="3312368" cy="3482593"/>
          </a:xfrm>
        </p:grpSpPr>
        <p:grpSp>
          <p:nvGrpSpPr>
            <p:cNvPr id="51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55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56" name="Rechte verbindingslijn 55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59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60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63" name="Tekstvak 62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64" name="Tekstvak 63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65" name="Tekstvak 64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66" name="Tekstvak 65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67" name="Tekstvak 66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68" name="Tekstvak 67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69" name="Tekstvak 68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70" name="Tekstvak 69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71" name="Tekstvak 70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72" name="Tekstvak 71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73" name="Tekstvak 72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74" name="Rechte verbindingslijn met pijl 73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chte verbindingslijn met pijl 74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chte verbindingslijn met pijl 75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met pijl 76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met pijl 77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chte verbindingslijn met pijl 78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met pijl 79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kstvak 80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82" name="Tekstvak 81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83" name="Tekstvak 82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84" name="Tekstvak 83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52" name="Tekstvak 51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53" name="Tekstvak 52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54" name="Tekstvak 53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3" name="TextBox 2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68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Distributions</a:t>
            </a:r>
          </a:p>
        </p:txBody>
      </p:sp>
      <p:pic>
        <p:nvPicPr>
          <p:cNvPr id="8" name="Picture 7" descr="Brix_HighEx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6197352" cy="42206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847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‘state’ at 5250keV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5652120" y="2780928"/>
            <a:ext cx="2808312" cy="646331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0</a:t>
            </a:r>
            <a:r>
              <a:rPr lang="en-GB" baseline="30000" dirty="0" smtClean="0"/>
              <a:t>+</a:t>
            </a:r>
            <a:r>
              <a:rPr lang="en-GB" dirty="0" smtClean="0"/>
              <a:t> states at high excitation energy?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8852684">
            <a:off x="884899" y="262931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smtClean="0">
                <a:solidFill>
                  <a:schemeClr val="accent1">
                    <a:lumMod val="75000"/>
                  </a:schemeClr>
                </a:solidFill>
              </a:rPr>
              <a:t>PRELIMINARY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/>
          <p:cNvGrpSpPr/>
          <p:nvPr/>
        </p:nvGrpSpPr>
        <p:grpSpPr>
          <a:xfrm>
            <a:off x="251520" y="548680"/>
            <a:ext cx="2376264" cy="2425638"/>
            <a:chOff x="395536" y="1412777"/>
            <a:chExt cx="3312368" cy="3482593"/>
          </a:xfrm>
        </p:grpSpPr>
        <p:grpSp>
          <p:nvGrpSpPr>
            <p:cNvPr id="56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5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7" name="Rechte verbindingslijn 6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echte verbindingslijn 7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8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kstvak 15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19" name="Tekstvak 18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20" name="Tekstvak 19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21" name="Tekstvak 20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23" name="Tekstvak 22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24" name="Tekstvak 23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29" name="Rechte verbindingslijn met pijl 28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met pijl 29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met pijl 33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met pijl 35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met pijl 37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met pijl 42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53" name="Tekstvak 52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54" name="Tekstvak 53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55" name="Tekstvak 54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  <p:grpSp>
        <p:nvGrpSpPr>
          <p:cNvPr id="57" name="Group 7"/>
          <p:cNvGrpSpPr/>
          <p:nvPr/>
        </p:nvGrpSpPr>
        <p:grpSpPr>
          <a:xfrm>
            <a:off x="2987824" y="764703"/>
            <a:ext cx="2232248" cy="2160240"/>
            <a:chOff x="5580113" y="1556793"/>
            <a:chExt cx="2534505" cy="2673587"/>
          </a:xfrm>
        </p:grpSpPr>
        <p:pic>
          <p:nvPicPr>
            <p:cNvPr id="58" name="Picture 8" descr="Niveauschema_68NiLowNe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113" y="1556793"/>
              <a:ext cx="2534505" cy="2304259"/>
            </a:xfrm>
            <a:prstGeom prst="rect">
              <a:avLst/>
            </a:prstGeom>
          </p:spPr>
        </p:pic>
        <p:sp>
          <p:nvSpPr>
            <p:cNvPr id="59" name="TextBox 9"/>
            <p:cNvSpPr txBox="1"/>
            <p:nvPr/>
          </p:nvSpPr>
          <p:spPr>
            <a:xfrm>
              <a:off x="6372200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aseline="30000" dirty="0" smtClean="0"/>
                <a:t>68</a:t>
              </a:r>
              <a:r>
                <a:rPr lang="nl-BE" dirty="0" smtClean="0"/>
                <a:t>Ni</a:t>
              </a:r>
              <a:endParaRPr lang="nl-BE" dirty="0"/>
            </a:p>
          </p:txBody>
        </p:sp>
      </p:grpSp>
      <p:pic>
        <p:nvPicPr>
          <p:cNvPr id="61" name="Picture 21" descr="Niveauschema_68NiNieuw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212976"/>
            <a:ext cx="2529339" cy="2342450"/>
          </a:xfrm>
          <a:prstGeom prst="rect">
            <a:avLst/>
          </a:prstGeom>
        </p:spPr>
      </p:pic>
      <p:grpSp>
        <p:nvGrpSpPr>
          <p:cNvPr id="116" name="Groep 115"/>
          <p:cNvGrpSpPr/>
          <p:nvPr/>
        </p:nvGrpSpPr>
        <p:grpSpPr>
          <a:xfrm>
            <a:off x="107504" y="2924944"/>
            <a:ext cx="2808312" cy="2929694"/>
            <a:chOff x="107504" y="2924944"/>
            <a:chExt cx="2808312" cy="2929694"/>
          </a:xfrm>
        </p:grpSpPr>
        <p:sp>
          <p:nvSpPr>
            <p:cNvPr id="67" name="TextBox 9"/>
            <p:cNvSpPr txBox="1"/>
            <p:nvPr/>
          </p:nvSpPr>
          <p:spPr>
            <a:xfrm>
              <a:off x="893331" y="5485306"/>
              <a:ext cx="838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aseline="30000" dirty="0" smtClean="0"/>
                <a:t>68</a:t>
              </a:r>
              <a:r>
                <a:rPr lang="nl-BE" dirty="0" smtClean="0"/>
                <a:t>Ni</a:t>
              </a:r>
              <a:endParaRPr lang="nl-BE" dirty="0"/>
            </a:p>
          </p:txBody>
        </p:sp>
        <p:cxnSp>
          <p:nvCxnSpPr>
            <p:cNvPr id="68" name="Rechte verbindingslijn 67"/>
            <p:cNvCxnSpPr/>
            <p:nvPr/>
          </p:nvCxnSpPr>
          <p:spPr>
            <a:xfrm>
              <a:off x="238997" y="5485306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>
              <a:off x="238997" y="5033922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238997" y="4732999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>
              <a:off x="238997" y="4331768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>
              <a:off x="238997" y="4080999"/>
              <a:ext cx="18440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238997" y="3880384"/>
              <a:ext cx="184403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kstvak 73"/>
            <p:cNvSpPr txBox="1"/>
            <p:nvPr/>
          </p:nvSpPr>
          <p:spPr>
            <a:xfrm>
              <a:off x="107504" y="5284691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75" name="Tekstvak 74"/>
            <p:cNvSpPr txBox="1"/>
            <p:nvPr/>
          </p:nvSpPr>
          <p:spPr>
            <a:xfrm>
              <a:off x="107504" y="4833307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76" name="Tekstvak 75"/>
            <p:cNvSpPr txBox="1"/>
            <p:nvPr/>
          </p:nvSpPr>
          <p:spPr>
            <a:xfrm>
              <a:off x="107504" y="4532384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77" name="Tekstvak 76"/>
            <p:cNvSpPr txBox="1"/>
            <p:nvPr/>
          </p:nvSpPr>
          <p:spPr>
            <a:xfrm>
              <a:off x="107504" y="4131153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107504" y="3880384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79" name="Tekstvak 78"/>
            <p:cNvSpPr txBox="1"/>
            <p:nvPr/>
          </p:nvSpPr>
          <p:spPr>
            <a:xfrm>
              <a:off x="107504" y="3679769"/>
              <a:ext cx="475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5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80" name="Tekstvak 79"/>
            <p:cNvSpPr txBox="1"/>
            <p:nvPr/>
          </p:nvSpPr>
          <p:spPr>
            <a:xfrm>
              <a:off x="1904573" y="5284691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endParaRPr lang="nl-BE" sz="1200" baseline="30000" dirty="0"/>
            </a:p>
          </p:txBody>
        </p:sp>
        <p:sp>
          <p:nvSpPr>
            <p:cNvPr id="81" name="Tekstvak 80"/>
            <p:cNvSpPr txBox="1"/>
            <p:nvPr/>
          </p:nvSpPr>
          <p:spPr>
            <a:xfrm>
              <a:off x="1666634" y="4532384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2033</a:t>
              </a:r>
              <a:endParaRPr lang="nl-BE" sz="1200" baseline="30000" dirty="0"/>
            </a:p>
          </p:txBody>
        </p:sp>
        <p:sp>
          <p:nvSpPr>
            <p:cNvPr id="82" name="Tekstvak 81"/>
            <p:cNvSpPr txBox="1"/>
            <p:nvPr/>
          </p:nvSpPr>
          <p:spPr>
            <a:xfrm>
              <a:off x="1666634" y="4833307"/>
              <a:ext cx="124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1770   276ns</a:t>
              </a:r>
              <a:endParaRPr lang="nl-BE" sz="1200" baseline="30000" dirty="0"/>
            </a:p>
          </p:txBody>
        </p:sp>
        <p:sp>
          <p:nvSpPr>
            <p:cNvPr id="83" name="Tekstvak 82"/>
            <p:cNvSpPr txBox="1"/>
            <p:nvPr/>
          </p:nvSpPr>
          <p:spPr>
            <a:xfrm>
              <a:off x="1666634" y="4146119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2512</a:t>
              </a:r>
              <a:endParaRPr lang="nl-BE" sz="1200" baseline="30000" dirty="0"/>
            </a:p>
          </p:txBody>
        </p:sp>
        <p:sp>
          <p:nvSpPr>
            <p:cNvPr id="84" name="Tekstvak 83"/>
            <p:cNvSpPr txBox="1"/>
            <p:nvPr/>
          </p:nvSpPr>
          <p:spPr>
            <a:xfrm>
              <a:off x="1666634" y="3880384"/>
              <a:ext cx="594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baseline="30000" dirty="0"/>
            </a:p>
          </p:txBody>
        </p:sp>
        <p:sp>
          <p:nvSpPr>
            <p:cNvPr id="85" name="Tekstvak 84"/>
            <p:cNvSpPr txBox="1"/>
            <p:nvPr/>
          </p:nvSpPr>
          <p:spPr>
            <a:xfrm>
              <a:off x="1666634" y="3679769"/>
              <a:ext cx="1249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2849  0.86ms</a:t>
              </a:r>
              <a:endParaRPr lang="nl-BE" sz="1200" baseline="30000" dirty="0"/>
            </a:p>
          </p:txBody>
        </p:sp>
        <p:cxnSp>
          <p:nvCxnSpPr>
            <p:cNvPr id="86" name="Rechte verbindingslijn met pijl 85"/>
            <p:cNvCxnSpPr/>
            <p:nvPr/>
          </p:nvCxnSpPr>
          <p:spPr>
            <a:xfrm>
              <a:off x="755576" y="3880384"/>
              <a:ext cx="0" cy="85261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met pijl 86"/>
            <p:cNvCxnSpPr/>
            <p:nvPr/>
          </p:nvCxnSpPr>
          <p:spPr>
            <a:xfrm>
              <a:off x="899592" y="4081000"/>
              <a:ext cx="0" cy="140430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met pijl 87"/>
            <p:cNvCxnSpPr/>
            <p:nvPr/>
          </p:nvCxnSpPr>
          <p:spPr>
            <a:xfrm>
              <a:off x="1043608" y="4081000"/>
              <a:ext cx="0" cy="65199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met pijl 88"/>
            <p:cNvCxnSpPr/>
            <p:nvPr/>
          </p:nvCxnSpPr>
          <p:spPr>
            <a:xfrm>
              <a:off x="1187624" y="4331768"/>
              <a:ext cx="0" cy="115353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met pijl 89"/>
            <p:cNvCxnSpPr/>
            <p:nvPr/>
          </p:nvCxnSpPr>
          <p:spPr>
            <a:xfrm>
              <a:off x="1331640" y="4331768"/>
              <a:ext cx="0" cy="40123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met pijl 90"/>
            <p:cNvCxnSpPr/>
            <p:nvPr/>
          </p:nvCxnSpPr>
          <p:spPr>
            <a:xfrm>
              <a:off x="1496551" y="4732998"/>
              <a:ext cx="0" cy="752306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met pijl 91"/>
            <p:cNvCxnSpPr/>
            <p:nvPr/>
          </p:nvCxnSpPr>
          <p:spPr>
            <a:xfrm>
              <a:off x="1662387" y="5033921"/>
              <a:ext cx="0" cy="4513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kstvak 92"/>
            <p:cNvSpPr txBox="1"/>
            <p:nvPr/>
          </p:nvSpPr>
          <p:spPr>
            <a:xfrm rot="16200000">
              <a:off x="1309253" y="4565105"/>
              <a:ext cx="718972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1770  E0</a:t>
              </a:r>
              <a:endParaRPr lang="nl-BE" sz="1200" baseline="30000" dirty="0"/>
            </a:p>
          </p:txBody>
        </p:sp>
        <p:sp>
          <p:nvSpPr>
            <p:cNvPr id="94" name="Tekstvak 93"/>
            <p:cNvSpPr txBox="1"/>
            <p:nvPr/>
          </p:nvSpPr>
          <p:spPr>
            <a:xfrm rot="16200000">
              <a:off x="1221870" y="4342636"/>
              <a:ext cx="562066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2033</a:t>
              </a:r>
              <a:endParaRPr lang="nl-BE" sz="1200" dirty="0"/>
            </a:p>
          </p:txBody>
        </p:sp>
        <p:sp>
          <p:nvSpPr>
            <p:cNvPr id="95" name="Tekstvak 94"/>
            <p:cNvSpPr txBox="1"/>
            <p:nvPr/>
          </p:nvSpPr>
          <p:spPr>
            <a:xfrm rot="16200000">
              <a:off x="991396" y="3917424"/>
              <a:ext cx="651999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478</a:t>
              </a:r>
              <a:endParaRPr lang="nl-BE" sz="1200" dirty="0"/>
            </a:p>
          </p:txBody>
        </p:sp>
        <p:sp>
          <p:nvSpPr>
            <p:cNvPr id="96" name="Tekstvak 95"/>
            <p:cNvSpPr txBox="1"/>
            <p:nvPr/>
          </p:nvSpPr>
          <p:spPr>
            <a:xfrm rot="16200000">
              <a:off x="852018" y="3871364"/>
              <a:ext cx="702153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2512 E0</a:t>
              </a:r>
              <a:endParaRPr lang="nl-BE" sz="1200" dirty="0"/>
            </a:p>
          </p:txBody>
        </p:sp>
        <p:sp>
          <p:nvSpPr>
            <p:cNvPr id="64" name="Tekstvak 63"/>
            <p:cNvSpPr txBox="1"/>
            <p:nvPr/>
          </p:nvSpPr>
          <p:spPr>
            <a:xfrm rot="16200000">
              <a:off x="817915" y="3761444"/>
              <a:ext cx="451385" cy="2880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65" name="Tekstvak 64"/>
            <p:cNvSpPr txBox="1"/>
            <p:nvPr/>
          </p:nvSpPr>
          <p:spPr>
            <a:xfrm rot="16200000">
              <a:off x="569050" y="3656596"/>
              <a:ext cx="630146" cy="31896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66" name="Tekstvak 65"/>
            <p:cNvSpPr txBox="1"/>
            <p:nvPr/>
          </p:nvSpPr>
          <p:spPr>
            <a:xfrm rot="16200000">
              <a:off x="504808" y="3535755"/>
              <a:ext cx="501538" cy="2880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251520" y="3501008"/>
              <a:ext cx="181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>
            <a:xfrm>
              <a:off x="251520" y="3356992"/>
              <a:ext cx="181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kstvak 98"/>
            <p:cNvSpPr txBox="1"/>
            <p:nvPr/>
          </p:nvSpPr>
          <p:spPr>
            <a:xfrm>
              <a:off x="1679157" y="3284984"/>
              <a:ext cx="516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3121</a:t>
              </a:r>
              <a:endParaRPr lang="nl-BE" sz="1200" baseline="30000" dirty="0"/>
            </a:p>
          </p:txBody>
        </p:sp>
        <p:sp>
          <p:nvSpPr>
            <p:cNvPr id="100" name="Tekstvak 99"/>
            <p:cNvSpPr txBox="1"/>
            <p:nvPr/>
          </p:nvSpPr>
          <p:spPr>
            <a:xfrm>
              <a:off x="1679157" y="3140968"/>
              <a:ext cx="5165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3149</a:t>
              </a:r>
              <a:endParaRPr lang="nl-BE" sz="1200" baseline="30000" dirty="0"/>
            </a:p>
          </p:txBody>
        </p:sp>
        <p:sp>
          <p:nvSpPr>
            <p:cNvPr id="102" name="Tekstvak 101"/>
            <p:cNvSpPr txBox="1"/>
            <p:nvPr/>
          </p:nvSpPr>
          <p:spPr>
            <a:xfrm>
              <a:off x="107504" y="3152001"/>
              <a:ext cx="413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(4</a:t>
              </a:r>
              <a:r>
                <a:rPr lang="nl-BE" sz="1200" baseline="30000" dirty="0" smtClean="0"/>
                <a:t>+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sp>
          <p:nvSpPr>
            <p:cNvPr id="103" name="Tekstvak 102"/>
            <p:cNvSpPr txBox="1"/>
            <p:nvPr/>
          </p:nvSpPr>
          <p:spPr>
            <a:xfrm>
              <a:off x="107504" y="3284984"/>
              <a:ext cx="413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(4</a:t>
              </a:r>
              <a:r>
                <a:rPr lang="nl-BE" sz="1200" baseline="30000" dirty="0" smtClean="0"/>
                <a:t>-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108" name="Rechte verbindingslijn met pijl 107"/>
            <p:cNvCxnSpPr/>
            <p:nvPr/>
          </p:nvCxnSpPr>
          <p:spPr>
            <a:xfrm>
              <a:off x="611560" y="3501008"/>
              <a:ext cx="0" cy="34855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met pijl 110"/>
            <p:cNvCxnSpPr/>
            <p:nvPr/>
          </p:nvCxnSpPr>
          <p:spPr>
            <a:xfrm>
              <a:off x="539552" y="3356992"/>
              <a:ext cx="0" cy="136815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kstvak 113"/>
            <p:cNvSpPr txBox="1"/>
            <p:nvPr/>
          </p:nvSpPr>
          <p:spPr>
            <a:xfrm rot="16200000">
              <a:off x="396794" y="3181230"/>
              <a:ext cx="501538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272</a:t>
              </a:r>
              <a:endParaRPr lang="nl-BE" sz="1200" dirty="0"/>
            </a:p>
          </p:txBody>
        </p:sp>
        <p:sp>
          <p:nvSpPr>
            <p:cNvPr id="115" name="Tekstvak 114"/>
            <p:cNvSpPr txBox="1"/>
            <p:nvPr/>
          </p:nvSpPr>
          <p:spPr>
            <a:xfrm rot="16200000">
              <a:off x="288782" y="3031698"/>
              <a:ext cx="501538" cy="28803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1115</a:t>
              </a:r>
              <a:endParaRPr lang="nl-BE" sz="1200" dirty="0"/>
            </a:p>
          </p:txBody>
        </p:sp>
      </p:grpSp>
      <p:pic>
        <p:nvPicPr>
          <p:cNvPr id="117" name="Picture 11" descr="67Ni_IsoWk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968" y="1916832"/>
            <a:ext cx="1834032" cy="2228468"/>
          </a:xfrm>
          <a:prstGeom prst="rect">
            <a:avLst/>
          </a:prstGeom>
        </p:spPr>
      </p:pic>
      <p:sp>
        <p:nvSpPr>
          <p:cNvPr id="118" name="TextBox 12"/>
          <p:cNvSpPr txBox="1"/>
          <p:nvPr/>
        </p:nvSpPr>
        <p:spPr>
          <a:xfrm>
            <a:off x="7525992" y="4149080"/>
            <a:ext cx="10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aseline="30000" dirty="0" smtClean="0"/>
              <a:t>67</a:t>
            </a:r>
            <a:r>
              <a:rPr lang="nl-BE" dirty="0" smtClean="0"/>
              <a:t>Ni</a:t>
            </a:r>
            <a:endParaRPr lang="nl-BE" dirty="0"/>
          </a:p>
        </p:txBody>
      </p:sp>
      <p:grpSp>
        <p:nvGrpSpPr>
          <p:cNvPr id="147" name="Groep 146"/>
          <p:cNvGrpSpPr/>
          <p:nvPr/>
        </p:nvGrpSpPr>
        <p:grpSpPr>
          <a:xfrm>
            <a:off x="5508104" y="1772817"/>
            <a:ext cx="2448272" cy="2745595"/>
            <a:chOff x="5508104" y="1772817"/>
            <a:chExt cx="2448272" cy="2745595"/>
          </a:xfrm>
        </p:grpSpPr>
        <p:sp>
          <p:nvSpPr>
            <p:cNvPr id="119" name="TextBox 12"/>
            <p:cNvSpPr txBox="1"/>
            <p:nvPr/>
          </p:nvSpPr>
          <p:spPr>
            <a:xfrm>
              <a:off x="6228184" y="4149080"/>
              <a:ext cx="1014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aseline="30000" dirty="0" smtClean="0"/>
                <a:t>67</a:t>
              </a:r>
              <a:r>
                <a:rPr lang="nl-BE" dirty="0" smtClean="0"/>
                <a:t>Ni</a:t>
              </a:r>
              <a:endParaRPr lang="nl-BE" dirty="0"/>
            </a:p>
          </p:txBody>
        </p:sp>
        <p:cxnSp>
          <p:nvCxnSpPr>
            <p:cNvPr id="120" name="Rechte verbindingslijn 119"/>
            <p:cNvCxnSpPr/>
            <p:nvPr/>
          </p:nvCxnSpPr>
          <p:spPr>
            <a:xfrm>
              <a:off x="5634901" y="4149080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/>
            <p:cNvCxnSpPr/>
            <p:nvPr/>
          </p:nvCxnSpPr>
          <p:spPr>
            <a:xfrm>
              <a:off x="5634901" y="3573016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/>
            <p:cNvCxnSpPr/>
            <p:nvPr/>
          </p:nvCxnSpPr>
          <p:spPr>
            <a:xfrm>
              <a:off x="5652120" y="3284984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/>
            <p:cNvCxnSpPr/>
            <p:nvPr/>
          </p:nvCxnSpPr>
          <p:spPr>
            <a:xfrm>
              <a:off x="5652120" y="2708920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/>
            <p:cNvCxnSpPr/>
            <p:nvPr/>
          </p:nvCxnSpPr>
          <p:spPr>
            <a:xfrm>
              <a:off x="5652120" y="2276872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kstvak 124"/>
            <p:cNvSpPr txBox="1"/>
            <p:nvPr/>
          </p:nvSpPr>
          <p:spPr>
            <a:xfrm>
              <a:off x="7020272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endParaRPr lang="nl-BE" sz="1200" baseline="30000" dirty="0"/>
            </a:p>
          </p:txBody>
        </p:sp>
        <p:sp>
          <p:nvSpPr>
            <p:cNvPr id="126" name="Tekstvak 125"/>
            <p:cNvSpPr txBox="1"/>
            <p:nvPr/>
          </p:nvSpPr>
          <p:spPr>
            <a:xfrm>
              <a:off x="6876256" y="3368025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694</a:t>
              </a:r>
              <a:endParaRPr lang="nl-BE" sz="1200" baseline="30000" dirty="0"/>
            </a:p>
          </p:txBody>
        </p:sp>
        <p:sp>
          <p:nvSpPr>
            <p:cNvPr id="127" name="Tekstvak 126"/>
            <p:cNvSpPr txBox="1"/>
            <p:nvPr/>
          </p:nvSpPr>
          <p:spPr>
            <a:xfrm>
              <a:off x="6804248" y="306896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1007 12.6 </a:t>
              </a:r>
              <a:r>
                <a:rPr lang="nl-BE" sz="1200" dirty="0" err="1" smtClean="0">
                  <a:latin typeface="Symbol" pitchFamily="18" charset="2"/>
                </a:rPr>
                <a:t>m</a:t>
              </a:r>
              <a:r>
                <a:rPr lang="nl-BE" sz="1200" dirty="0" err="1" smtClean="0"/>
                <a:t>s</a:t>
              </a:r>
              <a:endParaRPr lang="nl-BE" sz="1200" baseline="30000" dirty="0"/>
            </a:p>
          </p:txBody>
        </p:sp>
        <p:sp>
          <p:nvSpPr>
            <p:cNvPr id="128" name="Tekstvak 127"/>
            <p:cNvSpPr txBox="1"/>
            <p:nvPr/>
          </p:nvSpPr>
          <p:spPr>
            <a:xfrm>
              <a:off x="6804248" y="249289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1724</a:t>
              </a:r>
              <a:endParaRPr lang="nl-BE" sz="1200" baseline="30000" dirty="0"/>
            </a:p>
          </p:txBody>
        </p:sp>
        <p:sp>
          <p:nvSpPr>
            <p:cNvPr id="129" name="Tekstvak 128"/>
            <p:cNvSpPr txBox="1"/>
            <p:nvPr/>
          </p:nvSpPr>
          <p:spPr>
            <a:xfrm>
              <a:off x="6804248" y="206084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2155</a:t>
              </a:r>
              <a:endParaRPr lang="nl-BE" sz="1200" baseline="30000" dirty="0"/>
            </a:p>
          </p:txBody>
        </p:sp>
        <p:sp>
          <p:nvSpPr>
            <p:cNvPr id="130" name="Tekstvak 129"/>
            <p:cNvSpPr txBox="1"/>
            <p:nvPr/>
          </p:nvSpPr>
          <p:spPr>
            <a:xfrm>
              <a:off x="5508104" y="394408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1/2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131" name="Tekstvak 130"/>
            <p:cNvSpPr txBox="1"/>
            <p:nvPr/>
          </p:nvSpPr>
          <p:spPr>
            <a:xfrm>
              <a:off x="5508104" y="335699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5/2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132" name="Tekstvak 131"/>
            <p:cNvSpPr txBox="1"/>
            <p:nvPr/>
          </p:nvSpPr>
          <p:spPr>
            <a:xfrm>
              <a:off x="5508104" y="3079993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9/2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133" name="Tekstvak 132"/>
            <p:cNvSpPr txBox="1"/>
            <p:nvPr/>
          </p:nvSpPr>
          <p:spPr>
            <a:xfrm>
              <a:off x="5508104" y="207188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(5/2</a:t>
              </a:r>
              <a:r>
                <a:rPr lang="nl-BE" sz="1200" baseline="30000" dirty="0" smtClean="0"/>
                <a:t>-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134" name="Rechte verbindingslijn met pijl 133"/>
            <p:cNvCxnSpPr/>
            <p:nvPr/>
          </p:nvCxnSpPr>
          <p:spPr>
            <a:xfrm>
              <a:off x="6804248" y="3573016"/>
              <a:ext cx="0" cy="57606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met pijl 135"/>
            <p:cNvCxnSpPr/>
            <p:nvPr/>
          </p:nvCxnSpPr>
          <p:spPr>
            <a:xfrm>
              <a:off x="6660232" y="3284984"/>
              <a:ext cx="0" cy="28803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met pijl 137"/>
            <p:cNvCxnSpPr/>
            <p:nvPr/>
          </p:nvCxnSpPr>
          <p:spPr>
            <a:xfrm>
              <a:off x="6516216" y="2708920"/>
              <a:ext cx="0" cy="144016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met pijl 140"/>
            <p:cNvCxnSpPr/>
            <p:nvPr/>
          </p:nvCxnSpPr>
          <p:spPr>
            <a:xfrm>
              <a:off x="6228184" y="2276872"/>
              <a:ext cx="0" cy="187220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kstvak 142"/>
            <p:cNvSpPr txBox="1"/>
            <p:nvPr/>
          </p:nvSpPr>
          <p:spPr>
            <a:xfrm rot="16200000">
              <a:off x="6517699" y="3225491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694</a:t>
              </a:r>
              <a:endParaRPr lang="nl-BE" sz="1200" dirty="0"/>
            </a:p>
          </p:txBody>
        </p:sp>
        <p:sp>
          <p:nvSpPr>
            <p:cNvPr id="144" name="Tekstvak 143"/>
            <p:cNvSpPr txBox="1"/>
            <p:nvPr/>
          </p:nvSpPr>
          <p:spPr>
            <a:xfrm rot="16200000">
              <a:off x="6373683" y="2923462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313</a:t>
              </a:r>
              <a:endParaRPr lang="nl-BE" sz="1200" dirty="0"/>
            </a:p>
          </p:txBody>
        </p:sp>
        <p:sp>
          <p:nvSpPr>
            <p:cNvPr id="145" name="Tekstvak 144"/>
            <p:cNvSpPr txBox="1"/>
            <p:nvPr/>
          </p:nvSpPr>
          <p:spPr>
            <a:xfrm rot="16200000">
              <a:off x="6229667" y="2347398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1724</a:t>
              </a:r>
              <a:endParaRPr lang="nl-BE" sz="1200" dirty="0"/>
            </a:p>
          </p:txBody>
        </p:sp>
        <p:sp>
          <p:nvSpPr>
            <p:cNvPr id="146" name="Tekstvak 145"/>
            <p:cNvSpPr txBox="1"/>
            <p:nvPr/>
          </p:nvSpPr>
          <p:spPr>
            <a:xfrm rot="16200000">
              <a:off x="5941635" y="1915350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2155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3" name="TextBox 2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Motivation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Experimental Setup                    Preliminary Results: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Motivation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5496" y="1340768"/>
            <a:ext cx="4464496" cy="2592288"/>
            <a:chOff x="35496" y="1340768"/>
            <a:chExt cx="4464496" cy="2592288"/>
          </a:xfrm>
        </p:grpSpPr>
        <p:grpSp>
          <p:nvGrpSpPr>
            <p:cNvPr id="8" name="Group 89"/>
            <p:cNvGrpSpPr/>
            <p:nvPr/>
          </p:nvGrpSpPr>
          <p:grpSpPr>
            <a:xfrm>
              <a:off x="724789" y="1412776"/>
              <a:ext cx="3559179" cy="1728192"/>
              <a:chOff x="271754" y="1412776"/>
              <a:chExt cx="3559179" cy="172819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051720" y="2276872"/>
                <a:ext cx="432048" cy="43204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87"/>
              <p:cNvGrpSpPr/>
              <p:nvPr/>
            </p:nvGrpSpPr>
            <p:grpSpPr>
              <a:xfrm>
                <a:off x="271754" y="1412776"/>
                <a:ext cx="3559179" cy="1728192"/>
                <a:chOff x="271754" y="1412776"/>
                <a:chExt cx="3559179" cy="1728192"/>
              </a:xfrm>
            </p:grpSpPr>
            <p:grpSp>
              <p:nvGrpSpPr>
                <p:cNvPr id="17" name="Group 38"/>
                <p:cNvGrpSpPr/>
                <p:nvPr/>
              </p:nvGrpSpPr>
              <p:grpSpPr>
                <a:xfrm>
                  <a:off x="323528" y="1412776"/>
                  <a:ext cx="3456384" cy="1728192"/>
                  <a:chOff x="323528" y="1412776"/>
                  <a:chExt cx="3456384" cy="1728192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1187624" y="1412776"/>
                    <a:ext cx="2592288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7"/>
                  <p:cNvCxnSpPr/>
                  <p:nvPr/>
                </p:nvCxnSpPr>
                <p:spPr>
                  <a:xfrm>
                    <a:off x="323528" y="1844824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323528" y="227687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23528" y="270892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23528" y="3140968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323528" y="1844824"/>
                    <a:ext cx="0" cy="1296144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55576" y="1844824"/>
                    <a:ext cx="0" cy="1296144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1187624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619672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2051720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483768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2915816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347864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3779912" y="1412776"/>
                    <a:ext cx="0" cy="1728192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49"/>
                <p:cNvGrpSpPr/>
                <p:nvPr/>
              </p:nvGrpSpPr>
              <p:grpSpPr>
                <a:xfrm>
                  <a:off x="271754" y="2276872"/>
                  <a:ext cx="502061" cy="432048"/>
                  <a:chOff x="271754" y="2276872"/>
                  <a:chExt cx="502061" cy="43204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323528" y="2276872"/>
                    <a:ext cx="432048" cy="432048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71754" y="2323619"/>
                    <a:ext cx="50206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aseline="30000" smtClean="0">
                        <a:solidFill>
                          <a:schemeClr val="bg1"/>
                        </a:solidFill>
                      </a:rPr>
                      <a:t>64</a:t>
                    </a: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Ni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9" name="Group 50"/>
                <p:cNvGrpSpPr/>
                <p:nvPr/>
              </p:nvGrpSpPr>
              <p:grpSpPr>
                <a:xfrm>
                  <a:off x="271754" y="1844824"/>
                  <a:ext cx="538930" cy="432048"/>
                  <a:chOff x="271754" y="1844824"/>
                  <a:chExt cx="538930" cy="432048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323528" y="1844824"/>
                    <a:ext cx="432048" cy="432048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71754" y="1891571"/>
                    <a:ext cx="53893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aseline="30000" smtClean="0">
                        <a:solidFill>
                          <a:schemeClr val="bg1"/>
                        </a:solidFill>
                      </a:rPr>
                      <a:t>65</a:t>
                    </a: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Cu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" name="Group 52"/>
                <p:cNvGrpSpPr/>
                <p:nvPr/>
              </p:nvGrpSpPr>
              <p:grpSpPr>
                <a:xfrm>
                  <a:off x="1123200" y="1412776"/>
                  <a:ext cx="526106" cy="432048"/>
                  <a:chOff x="1123200" y="1412776"/>
                  <a:chExt cx="526106" cy="432048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187624" y="1412776"/>
                    <a:ext cx="432048" cy="432048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123200" y="1459523"/>
                    <a:ext cx="5261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aseline="30000" smtClean="0">
                        <a:solidFill>
                          <a:schemeClr val="bg1"/>
                        </a:solidFill>
                      </a:rPr>
                      <a:t>68</a:t>
                    </a: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Zn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53"/>
                <p:cNvGrpSpPr/>
                <p:nvPr/>
              </p:nvGrpSpPr>
              <p:grpSpPr>
                <a:xfrm>
                  <a:off x="1994400" y="1412776"/>
                  <a:ext cx="526106" cy="432048"/>
                  <a:chOff x="1994400" y="1412776"/>
                  <a:chExt cx="526106" cy="432048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2051720" y="1412776"/>
                    <a:ext cx="432048" cy="432048"/>
                  </a:xfrm>
                  <a:prstGeom prst="rect">
                    <a:avLst/>
                  </a:pr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994400" y="1459523"/>
                    <a:ext cx="5261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aseline="30000" smtClean="0">
                        <a:solidFill>
                          <a:schemeClr val="bg1"/>
                        </a:solidFill>
                      </a:rPr>
                      <a:t>70</a:t>
                    </a: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Zn</a:t>
                    </a:r>
                    <a:endParaRPr lang="en-US" sz="16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7056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65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1232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66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5696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67</a:t>
                  </a:r>
                  <a:r>
                    <a:rPr lang="en-US" sz="16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9944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68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4264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69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8656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70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290400" y="2322000"/>
                  <a:ext cx="5020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71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Ni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736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63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056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64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1232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65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5696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66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9944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67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4264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68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8656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69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290400" y="2782800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70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056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66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1232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67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5696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68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9944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69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4264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70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8656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71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290400" y="1890000"/>
                  <a:ext cx="5389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72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Cu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569600" y="14580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69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Zn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426400" y="14580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71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Zn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865600" y="14580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72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Zn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290400" y="1458000"/>
                  <a:ext cx="5261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aseline="300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73</a:t>
                  </a:r>
                  <a:r>
                    <a:rPr lang="en-US" sz="160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Zn</a:t>
                  </a:r>
                  <a:endParaRPr lang="en-US" sz="16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flipH="1">
              <a:off x="72008" y="2276872"/>
              <a:ext cx="4427984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2008" y="2708920"/>
              <a:ext cx="4427984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98400" y="1340768"/>
              <a:ext cx="0" cy="259228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37600" y="1340768"/>
              <a:ext cx="0" cy="259228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496" y="230400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Z = 28</a:t>
              </a:r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322000" y="335389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accent1">
                      <a:lumMod val="75000"/>
                    </a:schemeClr>
                  </a:solidFill>
                </a:rPr>
                <a:t>N = 40</a:t>
              </a:r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3059832" y="3429000"/>
            <a:ext cx="1224136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419872" y="3356992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baseline="-25000" smtClean="0">
                <a:solidFill>
                  <a:schemeClr val="accent1">
                    <a:lumMod val="75000"/>
                  </a:schemeClr>
                </a:solidFill>
              </a:rPr>
              <a:t>9/2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148064" y="1182906"/>
            <a:ext cx="3117056" cy="2534126"/>
            <a:chOff x="5148064" y="1182906"/>
            <a:chExt cx="3117056" cy="2534126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1182906"/>
              <a:ext cx="3117056" cy="253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7182000" y="27089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82000" y="172800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40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23528" y="472514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30000" dirty="0" smtClean="0"/>
              <a:t> 68</a:t>
            </a:r>
            <a:r>
              <a:rPr lang="en-US" dirty="0" smtClean="0"/>
              <a:t>Ni: shell closure at Z = 28, </a:t>
            </a:r>
            <a:r>
              <a:rPr lang="en-US" dirty="0" err="1" smtClean="0"/>
              <a:t>subshell</a:t>
            </a:r>
            <a:r>
              <a:rPr lang="en-US" dirty="0" smtClean="0"/>
              <a:t> closure at N = 40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Doubly magic?</a:t>
            </a:r>
          </a:p>
          <a:p>
            <a:pPr lvl="3"/>
            <a:r>
              <a:rPr lang="en-US" dirty="0" smtClean="0"/>
              <a:t>Contradictory results</a:t>
            </a:r>
          </a:p>
          <a:p>
            <a:pPr lvl="3"/>
            <a:r>
              <a:rPr lang="en-US" dirty="0" smtClean="0"/>
              <a:t>Evolution of single-particle strength around Z=28</a:t>
            </a:r>
          </a:p>
          <a:p>
            <a:r>
              <a:rPr lang="en-US" dirty="0" smtClean="0"/>
              <a:t>	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827584" y="544522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3" name="TextBox 2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Motivation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                 Experimental Setup                    Preliminary Results: 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solidFill>
                    <a:schemeClr val="tx2"/>
                  </a:solidFill>
                </a:rPr>
                <a:t>Motivation</a:t>
              </a:r>
              <a:endParaRPr lang="en-US" sz="360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436510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aim of experiment: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Identify the 0</a:t>
            </a:r>
            <a:r>
              <a:rPr lang="en-US" baseline="30000" dirty="0" smtClean="0"/>
              <a:t>+</a:t>
            </a:r>
            <a:r>
              <a:rPr lang="en-US" dirty="0" smtClean="0"/>
              <a:t> states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Confirm the proposed 0</a:t>
            </a:r>
            <a:r>
              <a:rPr lang="en-US" baseline="30000" dirty="0" smtClean="0"/>
              <a:t>+</a:t>
            </a:r>
            <a:r>
              <a:rPr lang="en-US" dirty="0" smtClean="0"/>
              <a:t> assignment for  2512keV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Disentangle the structure and mixing of the 0</a:t>
            </a:r>
            <a:r>
              <a:rPr lang="en-US" baseline="30000" dirty="0" smtClean="0"/>
              <a:t>+</a:t>
            </a:r>
            <a:r>
              <a:rPr lang="en-US" dirty="0" smtClean="0"/>
              <a:t> states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365104"/>
            <a:ext cx="4067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aim of experiment: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Study the ground state structure (</a:t>
            </a:r>
            <a:r>
              <a:rPr lang="en-US" baseline="30000" dirty="0" smtClean="0"/>
              <a:t>68</a:t>
            </a:r>
            <a:r>
              <a:rPr lang="en-US" dirty="0" smtClean="0"/>
              <a:t>Ni  x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Determination of spin and parity of excited states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Identification of d</a:t>
            </a:r>
            <a:r>
              <a:rPr lang="en-US" baseline="-25000" dirty="0" smtClean="0"/>
              <a:t>5/2</a:t>
            </a:r>
            <a:r>
              <a:rPr lang="en-US" dirty="0" smtClean="0"/>
              <a:t> positive parity states (across N=50)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 </a:t>
            </a:r>
            <a:r>
              <a:rPr lang="en-US" sz="2400" dirty="0" smtClean="0"/>
              <a:t>        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H(</a:t>
            </a:r>
            <a:r>
              <a:rPr lang="en-US" sz="2400" baseline="30000" dirty="0" smtClean="0"/>
              <a:t>66</a:t>
            </a:r>
            <a:r>
              <a:rPr lang="en-US" sz="2400" dirty="0" smtClean="0"/>
              <a:t>Ni,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Ni)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 		and		</a:t>
            </a:r>
            <a:r>
              <a:rPr lang="en-US" sz="2400" baseline="30000" dirty="0" smtClean="0"/>
              <a:t> 3</a:t>
            </a:r>
            <a:r>
              <a:rPr lang="en-US" sz="2400" dirty="0" smtClean="0"/>
              <a:t>H(</a:t>
            </a:r>
            <a:r>
              <a:rPr lang="en-US" sz="2400" baseline="30000" dirty="0" smtClean="0"/>
              <a:t>66</a:t>
            </a:r>
            <a:r>
              <a:rPr lang="en-US" sz="2400" dirty="0" smtClean="0"/>
              <a:t>Ni,</a:t>
            </a:r>
            <a:r>
              <a:rPr lang="en-US" sz="2400" baseline="30000" dirty="0" smtClean="0"/>
              <a:t>68</a:t>
            </a:r>
            <a:r>
              <a:rPr lang="en-US" sz="2400" dirty="0" smtClean="0"/>
              <a:t>Ni)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</a:t>
            </a:r>
          </a:p>
          <a:p>
            <a:r>
              <a:rPr lang="en-US" sz="2000" dirty="0" smtClean="0"/>
              <a:t>           Q = 3.58 </a:t>
            </a:r>
            <a:r>
              <a:rPr lang="en-US" sz="2000" dirty="0" err="1" smtClean="0"/>
              <a:t>MeV</a:t>
            </a:r>
            <a:r>
              <a:rPr lang="en-US" sz="2000" dirty="0" smtClean="0"/>
              <a:t>				 Q = 5.12 </a:t>
            </a:r>
            <a:r>
              <a:rPr lang="en-US" sz="2000" dirty="0" err="1" smtClean="0"/>
              <a:t>MeV</a:t>
            </a:r>
            <a:endParaRPr lang="nl-BE" dirty="0"/>
          </a:p>
        </p:txBody>
      </p:sp>
      <p:grpSp>
        <p:nvGrpSpPr>
          <p:cNvPr id="16" name="Groep 15"/>
          <p:cNvGrpSpPr/>
          <p:nvPr/>
        </p:nvGrpSpPr>
        <p:grpSpPr>
          <a:xfrm>
            <a:off x="5436096" y="1772816"/>
            <a:ext cx="2376264" cy="2425638"/>
            <a:chOff x="395536" y="1412777"/>
            <a:chExt cx="3312368" cy="3482593"/>
          </a:xfrm>
        </p:grpSpPr>
        <p:grpSp>
          <p:nvGrpSpPr>
            <p:cNvPr id="17" name="Groep 55"/>
            <p:cNvGrpSpPr/>
            <p:nvPr/>
          </p:nvGrpSpPr>
          <p:grpSpPr>
            <a:xfrm>
              <a:off x="395536" y="1772816"/>
              <a:ext cx="3312368" cy="3122554"/>
              <a:chOff x="395536" y="1772816"/>
              <a:chExt cx="3312368" cy="3122554"/>
            </a:xfrm>
          </p:grpSpPr>
          <p:sp>
            <p:nvSpPr>
              <p:cNvPr id="24" name="TextBox 9"/>
              <p:cNvSpPr txBox="1"/>
              <p:nvPr/>
            </p:nvSpPr>
            <p:spPr>
              <a:xfrm>
                <a:off x="1259632" y="4365104"/>
                <a:ext cx="1014729" cy="53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aseline="30000" dirty="0" smtClean="0"/>
                  <a:t>68</a:t>
                </a:r>
                <a:r>
                  <a:rPr lang="nl-BE" dirty="0" smtClean="0"/>
                  <a:t>Ni</a:t>
                </a:r>
                <a:endParaRPr lang="nl-BE" dirty="0"/>
              </a:p>
            </p:txBody>
          </p:sp>
          <p:cxnSp>
            <p:nvCxnSpPr>
              <p:cNvPr id="25" name="Rechte verbindingslijn 24"/>
              <p:cNvCxnSpPr/>
              <p:nvPr/>
            </p:nvCxnSpPr>
            <p:spPr>
              <a:xfrm>
                <a:off x="467544" y="436510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>
                <a:off x="467544" y="3717032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467544" y="3284984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467544" y="270892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/>
            </p:nvCxnSpPr>
            <p:spPr>
              <a:xfrm>
                <a:off x="467544" y="2348880"/>
                <a:ext cx="22322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/>
            </p:nvCxnSpPr>
            <p:spPr>
              <a:xfrm>
                <a:off x="467544" y="2060848"/>
                <a:ext cx="22322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kstvak 30"/>
              <p:cNvSpPr txBox="1"/>
              <p:nvPr/>
            </p:nvSpPr>
            <p:spPr>
              <a:xfrm>
                <a:off x="395536" y="407707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>
                <a:off x="395536" y="3429000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>
                <a:off x="395536" y="2996952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395536" y="242088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395536" y="2060847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</a:t>
                </a:r>
                <a:r>
                  <a:rPr lang="nl-BE" sz="1200" baseline="30000" dirty="0" smtClean="0"/>
                  <a:t>+</a:t>
                </a:r>
                <a:endParaRPr lang="nl-BE" sz="1200" baseline="30000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395536" y="1772816"/>
                <a:ext cx="576064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5</a:t>
                </a:r>
                <a:r>
                  <a:rPr lang="nl-BE" sz="1200" baseline="30000" dirty="0" smtClean="0"/>
                  <a:t>-</a:t>
                </a:r>
                <a:endParaRPr lang="nl-BE" sz="1200" baseline="30000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2483767" y="407707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0</a:t>
                </a:r>
                <a:endParaRPr lang="nl-BE" sz="1200" baseline="30000" dirty="0"/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2195736" y="2996952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baseline="30000" dirty="0"/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2195736" y="3429000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 276ns</a:t>
                </a:r>
                <a:endParaRPr lang="nl-BE" sz="1200" baseline="30000" dirty="0"/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2195736" y="2442375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</a:t>
                </a:r>
                <a:endParaRPr lang="nl-BE" sz="1200" baseline="30000" dirty="0"/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>
                <a:off x="2195736" y="2060847"/>
                <a:ext cx="720080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2743</a:t>
                </a:r>
                <a:endParaRPr lang="nl-BE" sz="1200" baseline="30000" dirty="0"/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>
                <a:off x="2195736" y="1772816"/>
                <a:ext cx="1512168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2849  0.86ms</a:t>
                </a:r>
                <a:endParaRPr lang="nl-BE" sz="1200" baseline="30000" dirty="0"/>
              </a:p>
            </p:txBody>
          </p:sp>
          <p:cxnSp>
            <p:nvCxnSpPr>
              <p:cNvPr id="43" name="Rechte verbindingslijn met pijl 42"/>
              <p:cNvCxnSpPr/>
              <p:nvPr/>
            </p:nvCxnSpPr>
            <p:spPr>
              <a:xfrm>
                <a:off x="755576" y="2060848"/>
                <a:ext cx="0" cy="1224136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met pijl 43"/>
              <p:cNvCxnSpPr/>
              <p:nvPr/>
            </p:nvCxnSpPr>
            <p:spPr>
              <a:xfrm>
                <a:off x="971600" y="2348880"/>
                <a:ext cx="0" cy="201622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/>
              <p:cNvCxnSpPr/>
              <p:nvPr/>
            </p:nvCxnSpPr>
            <p:spPr>
              <a:xfrm>
                <a:off x="1115616" y="2348880"/>
                <a:ext cx="0" cy="9361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met pijl 45"/>
              <p:cNvCxnSpPr/>
              <p:nvPr/>
            </p:nvCxnSpPr>
            <p:spPr>
              <a:xfrm>
                <a:off x="1403648" y="2708920"/>
                <a:ext cx="0" cy="165618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met pijl 46"/>
              <p:cNvCxnSpPr/>
              <p:nvPr/>
            </p:nvCxnSpPr>
            <p:spPr>
              <a:xfrm>
                <a:off x="1547664" y="2708920"/>
                <a:ext cx="0" cy="57606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met pijl 47"/>
              <p:cNvCxnSpPr/>
              <p:nvPr/>
            </p:nvCxnSpPr>
            <p:spPr>
              <a:xfrm>
                <a:off x="1763688" y="3284984"/>
                <a:ext cx="0" cy="108012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met pijl 48"/>
              <p:cNvCxnSpPr/>
              <p:nvPr/>
            </p:nvCxnSpPr>
            <p:spPr>
              <a:xfrm>
                <a:off x="2051720" y="3717032"/>
                <a:ext cx="0" cy="64807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kstvak 49"/>
              <p:cNvSpPr txBox="1"/>
              <p:nvPr/>
            </p:nvSpPr>
            <p:spPr>
              <a:xfrm rot="16200000">
                <a:off x="1510328" y="3079850"/>
                <a:ext cx="1032260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1770  E0</a:t>
                </a:r>
                <a:endParaRPr lang="nl-BE" sz="1200" baseline="30000" dirty="0"/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 rot="16200000">
                <a:off x="1385459" y="2760441"/>
                <a:ext cx="806982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2033</a:t>
                </a:r>
                <a:endParaRPr lang="nl-BE" sz="1200" dirty="0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 rot="16200000">
                <a:off x="1087308" y="2119816"/>
                <a:ext cx="936104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478</a:t>
                </a:r>
                <a:endParaRPr lang="nl-BE" sz="1200" dirty="0"/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 rot="16200000">
                <a:off x="867872" y="2083814"/>
                <a:ext cx="1008111" cy="386120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nl-BE" sz="1200" dirty="0" smtClean="0"/>
                  <a:t>2512 E0</a:t>
                </a:r>
                <a:endParaRPr lang="nl-BE" sz="1200" dirty="0"/>
              </a:p>
            </p:txBody>
          </p:sp>
        </p:grpSp>
        <p:sp>
          <p:nvSpPr>
            <p:cNvPr id="18" name="Tekstvak 17"/>
            <p:cNvSpPr txBox="1"/>
            <p:nvPr/>
          </p:nvSpPr>
          <p:spPr>
            <a:xfrm rot="16200000">
              <a:off x="816841" y="1903792"/>
              <a:ext cx="648073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709</a:t>
              </a:r>
              <a:endParaRPr lang="nl-BE" sz="1200" dirty="0"/>
            </a:p>
          </p:txBody>
        </p:sp>
        <p:sp>
          <p:nvSpPr>
            <p:cNvPr id="19" name="Tekstvak 18"/>
            <p:cNvSpPr txBox="1"/>
            <p:nvPr/>
          </p:nvSpPr>
          <p:spPr>
            <a:xfrm rot="16200000">
              <a:off x="472490" y="1775464"/>
              <a:ext cx="904728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2743</a:t>
              </a:r>
              <a:endParaRPr lang="nl-BE" sz="1200" dirty="0"/>
            </a:p>
          </p:txBody>
        </p:sp>
        <p:sp>
          <p:nvSpPr>
            <p:cNvPr id="20" name="Tekstvak 19"/>
            <p:cNvSpPr txBox="1"/>
            <p:nvPr/>
          </p:nvSpPr>
          <p:spPr>
            <a:xfrm rot="16200000">
              <a:off x="390166" y="1579757"/>
              <a:ext cx="720080" cy="3861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815</a:t>
              </a:r>
              <a:endParaRPr lang="nl-BE" sz="1200" dirty="0"/>
            </a:p>
          </p:txBody>
        </p:sp>
      </p:grpSp>
      <p:grpSp>
        <p:nvGrpSpPr>
          <p:cNvPr id="78" name="Groep 77"/>
          <p:cNvGrpSpPr/>
          <p:nvPr/>
        </p:nvGrpSpPr>
        <p:grpSpPr>
          <a:xfrm>
            <a:off x="611560" y="1691517"/>
            <a:ext cx="2448272" cy="2745595"/>
            <a:chOff x="5508104" y="1772817"/>
            <a:chExt cx="2448272" cy="2745595"/>
          </a:xfrm>
        </p:grpSpPr>
        <p:sp>
          <p:nvSpPr>
            <p:cNvPr id="79" name="TextBox 12"/>
            <p:cNvSpPr txBox="1"/>
            <p:nvPr/>
          </p:nvSpPr>
          <p:spPr>
            <a:xfrm>
              <a:off x="6228184" y="4149080"/>
              <a:ext cx="1014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aseline="30000" dirty="0" smtClean="0"/>
                <a:t>67</a:t>
              </a:r>
              <a:r>
                <a:rPr lang="nl-BE" dirty="0" smtClean="0"/>
                <a:t>Ni</a:t>
              </a:r>
              <a:endParaRPr lang="nl-BE" dirty="0"/>
            </a:p>
          </p:txBody>
        </p:sp>
        <p:cxnSp>
          <p:nvCxnSpPr>
            <p:cNvPr id="80" name="Rechte verbindingslijn 79"/>
            <p:cNvCxnSpPr/>
            <p:nvPr/>
          </p:nvCxnSpPr>
          <p:spPr>
            <a:xfrm>
              <a:off x="5634901" y="4149080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/>
            <p:cNvCxnSpPr/>
            <p:nvPr/>
          </p:nvCxnSpPr>
          <p:spPr>
            <a:xfrm>
              <a:off x="5634901" y="3573016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>
              <a:off x="5652120" y="3284984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/>
            <p:cNvCxnSpPr/>
            <p:nvPr/>
          </p:nvCxnSpPr>
          <p:spPr>
            <a:xfrm>
              <a:off x="5652120" y="2708920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5652120" y="2276872"/>
              <a:ext cx="16013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kstvak 84"/>
            <p:cNvSpPr txBox="1"/>
            <p:nvPr/>
          </p:nvSpPr>
          <p:spPr>
            <a:xfrm>
              <a:off x="7020272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0</a:t>
              </a:r>
              <a:endParaRPr lang="nl-BE" sz="1200" baseline="30000" dirty="0"/>
            </a:p>
          </p:txBody>
        </p:sp>
        <p:sp>
          <p:nvSpPr>
            <p:cNvPr id="86" name="Tekstvak 85"/>
            <p:cNvSpPr txBox="1"/>
            <p:nvPr/>
          </p:nvSpPr>
          <p:spPr>
            <a:xfrm>
              <a:off x="6876256" y="3368025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694</a:t>
              </a:r>
              <a:endParaRPr lang="nl-BE" sz="1200" baseline="30000" dirty="0"/>
            </a:p>
          </p:txBody>
        </p:sp>
        <p:sp>
          <p:nvSpPr>
            <p:cNvPr id="87" name="Tekstvak 86"/>
            <p:cNvSpPr txBox="1"/>
            <p:nvPr/>
          </p:nvSpPr>
          <p:spPr>
            <a:xfrm>
              <a:off x="6804248" y="306896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1007 12.6 </a:t>
              </a:r>
              <a:r>
                <a:rPr lang="nl-BE" sz="1200" dirty="0" err="1" smtClean="0">
                  <a:latin typeface="Symbol" pitchFamily="18" charset="2"/>
                </a:rPr>
                <a:t>m</a:t>
              </a:r>
              <a:r>
                <a:rPr lang="nl-BE" sz="1200" dirty="0" err="1" smtClean="0"/>
                <a:t>s</a:t>
              </a:r>
              <a:endParaRPr lang="nl-BE" sz="1200" baseline="30000" dirty="0"/>
            </a:p>
          </p:txBody>
        </p:sp>
        <p:sp>
          <p:nvSpPr>
            <p:cNvPr id="88" name="Tekstvak 87"/>
            <p:cNvSpPr txBox="1"/>
            <p:nvPr/>
          </p:nvSpPr>
          <p:spPr>
            <a:xfrm>
              <a:off x="6804248" y="249289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1724</a:t>
              </a:r>
              <a:endParaRPr lang="nl-BE" sz="1200" baseline="30000" dirty="0"/>
            </a:p>
          </p:txBody>
        </p:sp>
        <p:sp>
          <p:nvSpPr>
            <p:cNvPr id="89" name="Tekstvak 88"/>
            <p:cNvSpPr txBox="1"/>
            <p:nvPr/>
          </p:nvSpPr>
          <p:spPr>
            <a:xfrm>
              <a:off x="6804248" y="206084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2155</a:t>
              </a:r>
              <a:endParaRPr lang="nl-BE" sz="1200" baseline="30000" dirty="0"/>
            </a:p>
          </p:txBody>
        </p:sp>
        <p:sp>
          <p:nvSpPr>
            <p:cNvPr id="90" name="Tekstvak 89"/>
            <p:cNvSpPr txBox="1"/>
            <p:nvPr/>
          </p:nvSpPr>
          <p:spPr>
            <a:xfrm>
              <a:off x="5508104" y="394408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1/2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91" name="Tekstvak 90"/>
            <p:cNvSpPr txBox="1"/>
            <p:nvPr/>
          </p:nvSpPr>
          <p:spPr>
            <a:xfrm>
              <a:off x="5508104" y="335699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5/2</a:t>
              </a:r>
              <a:r>
                <a:rPr lang="nl-BE" sz="1200" baseline="30000" dirty="0" smtClean="0"/>
                <a:t>-</a:t>
              </a:r>
              <a:endParaRPr lang="nl-BE" sz="1200" baseline="30000" dirty="0"/>
            </a:p>
          </p:txBody>
        </p:sp>
        <p:sp>
          <p:nvSpPr>
            <p:cNvPr id="92" name="Tekstvak 91"/>
            <p:cNvSpPr txBox="1"/>
            <p:nvPr/>
          </p:nvSpPr>
          <p:spPr>
            <a:xfrm>
              <a:off x="5508104" y="3079993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9/2</a:t>
              </a:r>
              <a:r>
                <a:rPr lang="nl-BE" sz="1200" baseline="30000" dirty="0" smtClean="0"/>
                <a:t>+</a:t>
              </a:r>
              <a:endParaRPr lang="nl-BE" sz="1200" baseline="30000" dirty="0"/>
            </a:p>
          </p:txBody>
        </p:sp>
        <p:sp>
          <p:nvSpPr>
            <p:cNvPr id="93" name="Tekstvak 92"/>
            <p:cNvSpPr txBox="1"/>
            <p:nvPr/>
          </p:nvSpPr>
          <p:spPr>
            <a:xfrm>
              <a:off x="5508104" y="207188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(5/2</a:t>
              </a:r>
              <a:r>
                <a:rPr lang="nl-BE" sz="1200" baseline="30000" dirty="0" smtClean="0"/>
                <a:t>-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94" name="Rechte verbindingslijn met pijl 93"/>
            <p:cNvCxnSpPr/>
            <p:nvPr/>
          </p:nvCxnSpPr>
          <p:spPr>
            <a:xfrm>
              <a:off x="6804248" y="3573016"/>
              <a:ext cx="0" cy="57606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94"/>
            <p:cNvCxnSpPr/>
            <p:nvPr/>
          </p:nvCxnSpPr>
          <p:spPr>
            <a:xfrm>
              <a:off x="6660232" y="3284984"/>
              <a:ext cx="0" cy="28803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met pijl 95"/>
            <p:cNvCxnSpPr/>
            <p:nvPr/>
          </p:nvCxnSpPr>
          <p:spPr>
            <a:xfrm>
              <a:off x="6516216" y="2708920"/>
              <a:ext cx="0" cy="144016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met pijl 96"/>
            <p:cNvCxnSpPr/>
            <p:nvPr/>
          </p:nvCxnSpPr>
          <p:spPr>
            <a:xfrm>
              <a:off x="6228184" y="2276872"/>
              <a:ext cx="0" cy="187220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kstvak 97"/>
            <p:cNvSpPr txBox="1"/>
            <p:nvPr/>
          </p:nvSpPr>
          <p:spPr>
            <a:xfrm rot="16200000">
              <a:off x="6517699" y="3225491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694</a:t>
              </a:r>
              <a:endParaRPr lang="nl-BE" sz="1200" dirty="0"/>
            </a:p>
          </p:txBody>
        </p:sp>
        <p:sp>
          <p:nvSpPr>
            <p:cNvPr id="99" name="Tekstvak 98"/>
            <p:cNvSpPr txBox="1"/>
            <p:nvPr/>
          </p:nvSpPr>
          <p:spPr>
            <a:xfrm rot="16200000">
              <a:off x="6373683" y="2923462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313</a:t>
              </a:r>
              <a:endParaRPr lang="nl-BE" sz="1200" dirty="0"/>
            </a:p>
          </p:txBody>
        </p:sp>
        <p:sp>
          <p:nvSpPr>
            <p:cNvPr id="100" name="Tekstvak 99"/>
            <p:cNvSpPr txBox="1"/>
            <p:nvPr/>
          </p:nvSpPr>
          <p:spPr>
            <a:xfrm rot="16200000">
              <a:off x="6229667" y="2347398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1724</a:t>
              </a:r>
              <a:endParaRPr lang="nl-BE" sz="1200" dirty="0"/>
            </a:p>
          </p:txBody>
        </p:sp>
        <p:sp>
          <p:nvSpPr>
            <p:cNvPr id="101" name="Tekstvak 100"/>
            <p:cNvSpPr txBox="1"/>
            <p:nvPr/>
          </p:nvSpPr>
          <p:spPr>
            <a:xfrm rot="16200000">
              <a:off x="5941635" y="1915350"/>
              <a:ext cx="562066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nl-BE" sz="1200" dirty="0" smtClean="0"/>
                <a:t>2155</a:t>
              </a:r>
              <a:endParaRPr lang="nl-BE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4" name="TextBox 3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600" dirty="0" err="1" smtClean="0">
                  <a:solidFill>
                    <a:schemeClr val="tx2"/>
                  </a:solidFill>
                </a:rPr>
                <a:t>Experimental</a:t>
              </a:r>
              <a:r>
                <a:rPr lang="nl-BE" sz="3600" dirty="0" smtClean="0">
                  <a:solidFill>
                    <a:schemeClr val="tx2"/>
                  </a:solidFill>
                </a:rPr>
                <a:t> </a:t>
              </a:r>
              <a:r>
                <a:rPr lang="nl-BE" sz="3600" dirty="0" err="1" smtClean="0">
                  <a:solidFill>
                    <a:schemeClr val="tx2"/>
                  </a:solidFill>
                </a:rPr>
                <a:t>Setup</a:t>
              </a:r>
              <a:endParaRPr lang="nl-BE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31316" y="1124745"/>
            <a:ext cx="4368676" cy="3816424"/>
            <a:chOff x="1859508" y="1124744"/>
            <a:chExt cx="4584700" cy="4068763"/>
          </a:xfrm>
        </p:grpSpPr>
        <p:pic>
          <p:nvPicPr>
            <p:cNvPr id="8" name="Picture 76" descr="isolde_h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9508" y="1124744"/>
              <a:ext cx="4584700" cy="406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859509" y="1124744"/>
              <a:ext cx="1512168" cy="689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ISOLDE, CERN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88024" y="1340768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Post </a:t>
            </a:r>
            <a:r>
              <a:rPr lang="nl-BE" dirty="0" err="1" smtClean="0"/>
              <a:t>acceleration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REX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Detection</a:t>
            </a:r>
            <a:r>
              <a:rPr lang="nl-BE" dirty="0" smtClean="0"/>
              <a:t> of </a:t>
            </a:r>
            <a:r>
              <a:rPr lang="nl-BE" dirty="0" err="1" smtClean="0"/>
              <a:t>particles</a:t>
            </a:r>
            <a:r>
              <a:rPr lang="nl-BE" dirty="0" smtClean="0"/>
              <a:t>: T-REX</a:t>
            </a:r>
          </a:p>
          <a:p>
            <a:pPr marL="0" lvl="1">
              <a:buFont typeface="Arial" pitchFamily="34" charset="0"/>
              <a:buChar char="•"/>
            </a:pPr>
            <a:r>
              <a:rPr lang="nl-BE" dirty="0"/>
              <a:t> </a:t>
            </a:r>
            <a:r>
              <a:rPr lang="nl-BE" dirty="0" err="1" smtClean="0"/>
              <a:t>Detection</a:t>
            </a:r>
            <a:r>
              <a:rPr lang="nl-BE" dirty="0" smtClean="0"/>
              <a:t> of </a:t>
            </a:r>
            <a:r>
              <a:rPr lang="nl-BE" dirty="0" smtClean="0">
                <a:sym typeface="Symbol"/>
              </a:rPr>
              <a:t> </a:t>
            </a:r>
            <a:r>
              <a:rPr lang="nl-BE" dirty="0" err="1" smtClean="0">
                <a:sym typeface="Symbol"/>
              </a:rPr>
              <a:t>rays</a:t>
            </a:r>
            <a:r>
              <a:rPr lang="nl-BE" dirty="0" smtClean="0">
                <a:sym typeface="Symbol"/>
              </a:rPr>
              <a:t>: MINIBALL</a:t>
            </a:r>
          </a:p>
          <a:p>
            <a:endParaRPr lang="nl-B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Motivation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Experimental Setup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048" y="4854059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H(</a:t>
            </a:r>
            <a:r>
              <a:rPr lang="en-US" baseline="30000" dirty="0" smtClean="0"/>
              <a:t>66</a:t>
            </a:r>
            <a:r>
              <a:rPr lang="en-US" dirty="0" smtClean="0"/>
              <a:t>Ni,</a:t>
            </a:r>
            <a:r>
              <a:rPr lang="en-US" baseline="30000" dirty="0" smtClean="0"/>
              <a:t>67</a:t>
            </a:r>
            <a:r>
              <a:rPr lang="en-US" dirty="0" smtClean="0"/>
              <a:t>Ni)</a:t>
            </a:r>
            <a:r>
              <a:rPr lang="en-US" baseline="30000" dirty="0" smtClean="0"/>
              <a:t>1</a:t>
            </a:r>
            <a:r>
              <a:rPr lang="en-US" dirty="0" smtClean="0"/>
              <a:t>H</a:t>
            </a:r>
            <a:r>
              <a:rPr lang="nl-BE" dirty="0" smtClean="0"/>
              <a:t>:				</a:t>
            </a:r>
            <a:r>
              <a:rPr lang="en-US" baseline="30000" dirty="0" smtClean="0"/>
              <a:t> 3</a:t>
            </a:r>
            <a:r>
              <a:rPr lang="en-US" dirty="0" smtClean="0"/>
              <a:t>H(</a:t>
            </a:r>
            <a:r>
              <a:rPr lang="en-US" baseline="30000" dirty="0" smtClean="0"/>
              <a:t>66</a:t>
            </a:r>
            <a:r>
              <a:rPr lang="en-US" dirty="0" smtClean="0"/>
              <a:t>Ni,</a:t>
            </a:r>
            <a:r>
              <a:rPr lang="en-US" baseline="30000" dirty="0" smtClean="0"/>
              <a:t>68</a:t>
            </a:r>
            <a:r>
              <a:rPr lang="en-US" dirty="0" smtClean="0"/>
              <a:t>Ni)</a:t>
            </a:r>
            <a:r>
              <a:rPr lang="en-US" baseline="30000" dirty="0" smtClean="0"/>
              <a:t>1</a:t>
            </a:r>
            <a:r>
              <a:rPr lang="en-US" dirty="0" smtClean="0"/>
              <a:t>H:</a:t>
            </a:r>
            <a:endParaRPr lang="nl-BE" dirty="0" smtClean="0"/>
          </a:p>
          <a:p>
            <a:r>
              <a:rPr lang="nl-BE" dirty="0" smtClean="0"/>
              <a:t>	- 2.85 </a:t>
            </a:r>
            <a:r>
              <a:rPr lang="nl-BE" dirty="0" err="1" smtClean="0"/>
              <a:t>MeV</a:t>
            </a:r>
            <a:r>
              <a:rPr lang="nl-BE" dirty="0" smtClean="0"/>
              <a:t>/u			</a:t>
            </a:r>
            <a:r>
              <a:rPr lang="nl-BE" dirty="0"/>
              <a:t>	</a:t>
            </a:r>
            <a:r>
              <a:rPr lang="nl-BE" dirty="0" smtClean="0"/>
              <a:t>- 2.6 </a:t>
            </a:r>
            <a:r>
              <a:rPr lang="nl-BE" dirty="0" err="1" smtClean="0"/>
              <a:t>MeV</a:t>
            </a:r>
            <a:r>
              <a:rPr lang="nl-BE" dirty="0" smtClean="0"/>
              <a:t>/u</a:t>
            </a:r>
          </a:p>
          <a:p>
            <a:r>
              <a:rPr lang="nl-BE" dirty="0"/>
              <a:t> 	</a:t>
            </a:r>
            <a:r>
              <a:rPr lang="nl-BE" dirty="0" smtClean="0"/>
              <a:t>- </a:t>
            </a:r>
            <a:r>
              <a:rPr lang="nl-BE" dirty="0" smtClean="0">
                <a:sym typeface="Symbol"/>
              </a:rPr>
              <a:t>3.0 x 10</a:t>
            </a:r>
            <a:r>
              <a:rPr lang="nl-BE" baseline="30000" dirty="0" smtClean="0">
                <a:sym typeface="Symbol"/>
              </a:rPr>
              <a:t>6</a:t>
            </a:r>
            <a:r>
              <a:rPr lang="nl-BE" dirty="0" smtClean="0">
                <a:sym typeface="Symbol"/>
              </a:rPr>
              <a:t> </a:t>
            </a:r>
            <a:r>
              <a:rPr lang="nl-BE" dirty="0" err="1" smtClean="0">
                <a:sym typeface="Symbol"/>
              </a:rPr>
              <a:t>pps</a:t>
            </a:r>
            <a:r>
              <a:rPr lang="nl-BE" dirty="0" smtClean="0">
                <a:sym typeface="Symbol"/>
              </a:rPr>
              <a:t>				- </a:t>
            </a:r>
            <a:r>
              <a:rPr lang="nl-BE" dirty="0" smtClean="0"/>
              <a:t>2.0 x 10</a:t>
            </a:r>
            <a:r>
              <a:rPr lang="nl-BE" baseline="30000" dirty="0" smtClean="0"/>
              <a:t>6</a:t>
            </a:r>
            <a:r>
              <a:rPr lang="nl-BE" dirty="0" smtClean="0"/>
              <a:t> </a:t>
            </a:r>
            <a:r>
              <a:rPr lang="nl-BE" dirty="0" err="1" smtClean="0"/>
              <a:t>pps</a:t>
            </a:r>
            <a:endParaRPr lang="nl-BE" dirty="0" smtClean="0"/>
          </a:p>
          <a:p>
            <a:r>
              <a:rPr lang="nl-BE" dirty="0" smtClean="0"/>
              <a:t>	- </a:t>
            </a:r>
            <a:r>
              <a:rPr lang="nl-BE" dirty="0" err="1" smtClean="0"/>
              <a:t>Beam</a:t>
            </a:r>
            <a:r>
              <a:rPr lang="nl-BE" dirty="0" smtClean="0"/>
              <a:t> </a:t>
            </a:r>
            <a:r>
              <a:rPr lang="nl-BE" dirty="0" err="1" smtClean="0"/>
              <a:t>purity</a:t>
            </a:r>
            <a:r>
              <a:rPr lang="nl-BE" dirty="0" smtClean="0"/>
              <a:t> &gt;99%				- </a:t>
            </a:r>
            <a:r>
              <a:rPr lang="nl-BE" dirty="0" err="1" smtClean="0"/>
              <a:t>Beam</a:t>
            </a:r>
            <a:r>
              <a:rPr lang="nl-BE" dirty="0" smtClean="0"/>
              <a:t> </a:t>
            </a:r>
            <a:r>
              <a:rPr lang="nl-BE" dirty="0" err="1" smtClean="0"/>
              <a:t>purity</a:t>
            </a:r>
            <a:r>
              <a:rPr lang="nl-BE" dirty="0"/>
              <a:t> </a:t>
            </a:r>
            <a:r>
              <a:rPr lang="nl-BE" dirty="0" smtClean="0"/>
              <a:t>&gt;95% </a:t>
            </a:r>
          </a:p>
          <a:p>
            <a:r>
              <a:rPr lang="nl-BE" dirty="0"/>
              <a:t> </a:t>
            </a:r>
            <a:r>
              <a:rPr lang="nl-BE" dirty="0" smtClean="0"/>
              <a:t>  	- 100 </a:t>
            </a:r>
            <a:r>
              <a:rPr lang="nl-BE" dirty="0" smtClean="0">
                <a:latin typeface="Symbol" pitchFamily="18" charset="2"/>
              </a:rPr>
              <a:t>m</a:t>
            </a:r>
            <a:r>
              <a:rPr lang="nl-BE" dirty="0" smtClean="0"/>
              <a:t>g/</a:t>
            </a:r>
            <a:r>
              <a:rPr lang="nl-BE" dirty="0" err="1" smtClean="0"/>
              <a:t>cm²</a:t>
            </a:r>
            <a:r>
              <a:rPr lang="nl-BE" dirty="0" smtClean="0"/>
              <a:t> CD</a:t>
            </a:r>
            <a:r>
              <a:rPr lang="nl-BE" baseline="-25000" dirty="0" smtClean="0"/>
              <a:t>2</a:t>
            </a:r>
            <a:r>
              <a:rPr lang="nl-BE" dirty="0" smtClean="0"/>
              <a:t> target			- 500  </a:t>
            </a:r>
            <a:r>
              <a:rPr lang="nl-BE" dirty="0" smtClean="0">
                <a:latin typeface="Symbol" pitchFamily="18" charset="2"/>
              </a:rPr>
              <a:t>m</a:t>
            </a:r>
            <a:r>
              <a:rPr lang="nl-BE" dirty="0" smtClean="0"/>
              <a:t>g/</a:t>
            </a:r>
            <a:r>
              <a:rPr lang="nl-BE" dirty="0" err="1" smtClean="0"/>
              <a:t>cm²</a:t>
            </a:r>
            <a:r>
              <a:rPr lang="nl-BE" dirty="0" smtClean="0"/>
              <a:t> </a:t>
            </a:r>
            <a:r>
              <a:rPr lang="nl-BE" baseline="30000" dirty="0" smtClean="0"/>
              <a:t>3</a:t>
            </a:r>
            <a:r>
              <a:rPr lang="nl-BE" dirty="0" smtClean="0"/>
              <a:t>H </a:t>
            </a:r>
            <a:r>
              <a:rPr lang="nl-BE" dirty="0" err="1" smtClean="0"/>
              <a:t>loaded</a:t>
            </a:r>
            <a:r>
              <a:rPr lang="nl-BE" dirty="0" smtClean="0"/>
              <a:t> Ti target</a:t>
            </a:r>
          </a:p>
          <a:p>
            <a:r>
              <a:rPr lang="nl-BE" dirty="0"/>
              <a:t>	</a:t>
            </a:r>
            <a:r>
              <a:rPr lang="nl-BE" dirty="0" smtClean="0"/>
              <a:t>- </a:t>
            </a:r>
            <a:r>
              <a:rPr lang="nl-BE" dirty="0" err="1" smtClean="0"/>
              <a:t>Measurement</a:t>
            </a:r>
            <a:r>
              <a:rPr lang="nl-BE" dirty="0" smtClean="0"/>
              <a:t> time: </a:t>
            </a:r>
            <a:r>
              <a:rPr lang="nl-BE" dirty="0" smtClean="0">
                <a:sym typeface="Symbol"/>
              </a:rPr>
              <a:t>130h			- </a:t>
            </a:r>
            <a:r>
              <a:rPr lang="nl-BE" dirty="0" err="1" smtClean="0"/>
              <a:t>Measurement</a:t>
            </a:r>
            <a:r>
              <a:rPr lang="nl-BE" dirty="0" smtClean="0"/>
              <a:t> time: </a:t>
            </a:r>
            <a:r>
              <a:rPr lang="nl-BE" dirty="0" smtClean="0">
                <a:sym typeface="Symbol"/>
              </a:rPr>
              <a:t> 100h</a:t>
            </a:r>
          </a:p>
          <a:p>
            <a:endParaRPr lang="nl-B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0648"/>
            <a:ext cx="9144000" cy="648072"/>
            <a:chOff x="0" y="260648"/>
            <a:chExt cx="9144000" cy="648072"/>
          </a:xfrm>
        </p:grpSpPr>
        <p:sp>
          <p:nvSpPr>
            <p:cNvPr id="3" name="TextBox 2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600" dirty="0" err="1" smtClean="0">
                  <a:solidFill>
                    <a:schemeClr val="tx2"/>
                  </a:solidFill>
                </a:rPr>
                <a:t>Experimental</a:t>
              </a:r>
              <a:r>
                <a:rPr lang="nl-BE" sz="3600" dirty="0" smtClean="0">
                  <a:solidFill>
                    <a:schemeClr val="tx2"/>
                  </a:solidFill>
                </a:rPr>
                <a:t> </a:t>
              </a:r>
              <a:r>
                <a:rPr lang="nl-BE" sz="3600" dirty="0" err="1" smtClean="0">
                  <a:solidFill>
                    <a:schemeClr val="tx2"/>
                  </a:solidFill>
                </a:rPr>
                <a:t>Setup</a:t>
              </a:r>
              <a:endParaRPr lang="nl-BE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0" y="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Outline                    Motivation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Experimental Setup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                  Preliminary Results: 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Ni,</a:t>
            </a:r>
            <a:r>
              <a:rPr lang="en-US" sz="1200" baseline="30000" dirty="0" smtClean="0">
                <a:solidFill>
                  <a:schemeClr val="bg1">
                    <a:lumMod val="50000"/>
                  </a:schemeClr>
                </a:solidFill>
              </a:rPr>
              <a:t>68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Ni                    Conclusion &amp; Outlook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37170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8 </a:t>
            </a:r>
            <a:r>
              <a:rPr lang="en-US" dirty="0" err="1" smtClean="0"/>
              <a:t>Miniball</a:t>
            </a:r>
            <a:r>
              <a:rPr lang="en-US" dirty="0" smtClean="0"/>
              <a:t> clusters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cluster: 3HPGe crystal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crystal: 6-fold segmented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6% efficiency at 1MeV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1190"/>
            <a:ext cx="5040560" cy="241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33417" y="531302"/>
            <a:ext cx="2232248" cy="385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3717032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8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rest</a:t>
            </a:r>
            <a:r>
              <a:rPr lang="en-US" dirty="0" smtClean="0"/>
              <a:t> barrel detectors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E: 16 resistive strips)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E-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rest</a:t>
            </a:r>
            <a:r>
              <a:rPr lang="en-US" dirty="0" smtClean="0"/>
              <a:t> CD detectors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E: 16 radial and  24 annular strips)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covered </a:t>
            </a:r>
            <a:r>
              <a:rPr lang="en-US" dirty="0" smtClean="0">
                <a:latin typeface="Symbol" pitchFamily="18" charset="2"/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lab</a:t>
            </a:r>
            <a:r>
              <a:rPr lang="en-US" dirty="0" smtClean="0">
                <a:sym typeface="Symbol"/>
              </a:rPr>
              <a:t> range: 8° to 28° (</a:t>
            </a:r>
            <a:r>
              <a:rPr lang="en-US" dirty="0" err="1" smtClean="0">
                <a:sym typeface="Symbol"/>
              </a:rPr>
              <a:t>Fw</a:t>
            </a:r>
            <a:r>
              <a:rPr lang="en-US" dirty="0" smtClean="0">
                <a:sym typeface="Symbol"/>
              </a:rPr>
              <a:t> CD), 28° to 78° and 102 to 152° (Barrel) and 152 to 172° (</a:t>
            </a:r>
            <a:r>
              <a:rPr lang="en-US" dirty="0" err="1" smtClean="0">
                <a:sym typeface="Symbol"/>
              </a:rPr>
              <a:t>Bw</a:t>
            </a:r>
            <a:r>
              <a:rPr lang="en-US" dirty="0" smtClean="0">
                <a:sym typeface="Symbol"/>
              </a:rPr>
              <a:t> CD)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5580112" y="2564904"/>
            <a:ext cx="3312368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38424"/>
            <a:ext cx="7848872" cy="54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5" name="TextBox 4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Proton-Gamma Coincidences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340769"/>
            <a:ext cx="5075137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6056" y="1052736"/>
            <a:ext cx="3528392" cy="923330"/>
          </a:xfrm>
          <a:prstGeom prst="rect">
            <a:avLst/>
          </a:prstGeom>
          <a:solidFill>
            <a:srgbClr val="AFD7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rich</a:t>
            </a:r>
            <a:r>
              <a:rPr lang="nl-BE" dirty="0" smtClean="0"/>
              <a:t> </a:t>
            </a:r>
            <a:r>
              <a:rPr lang="nl-BE" dirty="0" err="1" smtClean="0"/>
              <a:t>proton-gated</a:t>
            </a:r>
            <a:r>
              <a:rPr lang="nl-BE" dirty="0" smtClean="0"/>
              <a:t> </a:t>
            </a:r>
            <a:r>
              <a:rPr lang="nl-BE" dirty="0" smtClean="0">
                <a:latin typeface="Symbol" pitchFamily="18" charset="2"/>
              </a:rPr>
              <a:t>g</a:t>
            </a:r>
            <a:r>
              <a:rPr lang="nl-BE" dirty="0" smtClean="0"/>
              <a:t> spectrum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/>
              <a:t> </a:t>
            </a:r>
            <a:r>
              <a:rPr lang="nl-BE" dirty="0" err="1" smtClean="0"/>
              <a:t>Possibilities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p-</a:t>
            </a:r>
            <a:r>
              <a:rPr lang="nl-BE" dirty="0" err="1" smtClean="0">
                <a:latin typeface="Symbol" pitchFamily="18" charset="2"/>
              </a:rPr>
              <a:t>g</a:t>
            </a:r>
            <a:r>
              <a:rPr lang="nl-BE" dirty="0" err="1" smtClean="0"/>
              <a:t>-</a:t>
            </a:r>
            <a:r>
              <a:rPr lang="nl-BE" dirty="0" err="1" smtClean="0">
                <a:latin typeface="Symbol" pitchFamily="18" charset="2"/>
              </a:rPr>
              <a:t>g</a:t>
            </a:r>
            <a:r>
              <a:rPr lang="nl-BE" dirty="0" smtClean="0"/>
              <a:t> </a:t>
            </a:r>
            <a:r>
              <a:rPr lang="nl-BE" dirty="0" err="1" smtClean="0"/>
              <a:t>coincidences</a:t>
            </a:r>
            <a:endParaRPr lang="nl-BE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1"/>
            <a:ext cx="9180512" cy="54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5" name="TextBox 4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scheme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4725144"/>
            <a:ext cx="7056784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043608" y="4077072"/>
            <a:ext cx="7056784" cy="144016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1"/>
            <a:ext cx="9144000" cy="908719"/>
            <a:chOff x="0" y="1"/>
            <a:chExt cx="9144000" cy="908719"/>
          </a:xfrm>
        </p:grpSpPr>
        <p:sp>
          <p:nvSpPr>
            <p:cNvPr id="4" name="TextBox 3"/>
            <p:cNvSpPr txBox="1"/>
            <p:nvPr/>
          </p:nvSpPr>
          <p:spPr>
            <a:xfrm>
              <a:off x="0" y="1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Outline                    Motivation                  Experimental Setup                   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Preliminary Results: </a:t>
              </a:r>
              <a:r>
                <a:rPr lang="en-US" sz="12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67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Ni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,</a:t>
              </a:r>
              <a:r>
                <a:rPr lang="en-US" sz="12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68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Ni                    Conclusion &amp; Outlook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262389"/>
              <a:ext cx="615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</a:rPr>
                <a:t>Preliminary Results: </a:t>
              </a:r>
              <a:r>
                <a:rPr lang="en-US" sz="3600" baseline="30000" dirty="0" smtClean="0">
                  <a:solidFill>
                    <a:schemeClr val="tx2"/>
                  </a:solidFill>
                </a:rPr>
                <a:t>67</a:t>
              </a:r>
              <a:r>
                <a:rPr lang="en-US" sz="3600" dirty="0" smtClean="0">
                  <a:solidFill>
                    <a:schemeClr val="tx2"/>
                  </a:solidFill>
                </a:rPr>
                <a:t>Ni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908720"/>
              <a:ext cx="6588224" cy="0"/>
            </a:xfrm>
            <a:prstGeom prst="line">
              <a:avLst/>
            </a:prstGeom>
            <a:ln w="114300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496" y="95111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scheme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0062"/>
            <a:ext cx="4860032" cy="32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22746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20072" y="2492896"/>
            <a:ext cx="3312368" cy="36004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6660232" y="1700808"/>
            <a:ext cx="144016" cy="280831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6"/>
          <p:cNvSpPr txBox="1"/>
          <p:nvPr/>
        </p:nvSpPr>
        <p:spPr>
          <a:xfrm>
            <a:off x="251520" y="5180999"/>
            <a:ext cx="4680520" cy="1200329"/>
          </a:xfrm>
          <a:prstGeom prst="rect">
            <a:avLst/>
          </a:prstGeom>
          <a:solidFill>
            <a:srgbClr val="AFD7FF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Combination of excitation energy and gamma ray spectroscopy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Angular distribution constructed by also gating on gamma rays</a:t>
            </a:r>
            <a:endParaRPr lang="nl-BE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514806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Gamma </a:t>
            </a:r>
            <a:r>
              <a:rPr lang="nl-BE" dirty="0" err="1" smtClean="0"/>
              <a:t>ray</a:t>
            </a:r>
            <a:r>
              <a:rPr lang="nl-BE" dirty="0" smtClean="0"/>
              <a:t> </a:t>
            </a:r>
            <a:r>
              <a:rPr lang="nl-BE" dirty="0" err="1" smtClean="0"/>
              <a:t>spectroscopy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0" y="14847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Proton spectra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2353</Words>
  <Application>Microsoft Office PowerPoint</Application>
  <PresentationFormat>Presentazione su schermo (4:3)</PresentationFormat>
  <Paragraphs>562</Paragraphs>
  <Slides>29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Office Theme</vt:lpstr>
      <vt:lpstr>CorelPhotoPaint.Image.9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K.U.Leuven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MyStuff</dc:creator>
  <cp:lastModifiedBy>tecno</cp:lastModifiedBy>
  <cp:revision>116</cp:revision>
  <dcterms:created xsi:type="dcterms:W3CDTF">2013-05-27T08:44:18Z</dcterms:created>
  <dcterms:modified xsi:type="dcterms:W3CDTF">2013-06-04T09:09:45Z</dcterms:modified>
</cp:coreProperties>
</file>