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339" r:id="rId2"/>
    <p:sldId id="347" r:id="rId3"/>
    <p:sldId id="351" r:id="rId4"/>
    <p:sldId id="318" r:id="rId5"/>
    <p:sldId id="320" r:id="rId6"/>
    <p:sldId id="344" r:id="rId7"/>
    <p:sldId id="340" r:id="rId8"/>
    <p:sldId id="341" r:id="rId9"/>
    <p:sldId id="342" r:id="rId10"/>
    <p:sldId id="345" r:id="rId11"/>
    <p:sldId id="352" r:id="rId12"/>
    <p:sldId id="346" r:id="rId13"/>
    <p:sldId id="350" r:id="rId14"/>
    <p:sldId id="334" r:id="rId15"/>
    <p:sldId id="335" r:id="rId16"/>
    <p:sldId id="309" r:id="rId17"/>
    <p:sldId id="306" r:id="rId18"/>
    <p:sldId id="308" r:id="rId19"/>
    <p:sldId id="337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A249"/>
    <a:srgbClr val="0606BA"/>
    <a:srgbClr val="FF0000"/>
    <a:srgbClr val="FF5050"/>
    <a:srgbClr val="0099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311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5B176-DBAD-4A71-AD65-F24CDF0F19ED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8411C-81D1-4893-A4A2-28FB0307FED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1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411C-81D1-4893-A4A2-28FB0307FE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DE7B-CE16-414C-8AB0-B49DED019FA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8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DE7B-CE16-414C-8AB0-B49DED019FA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88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using lh2 statistics</a:t>
            </a:r>
          </a:p>
          <a:p>
            <a:r>
              <a:rPr lang="en-US" dirty="0" smtClean="0"/>
              <a:t>Black line – day 27 cut-off</a:t>
            </a:r>
          </a:p>
          <a:p>
            <a:r>
              <a:rPr lang="en-US" dirty="0" smtClean="0"/>
              <a:t>Note: our 2.1% goal isn’t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DE7B-CE16-414C-8AB0-B49DED019FA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8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8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9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3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8"/>
            <a:ext cx="8229600" cy="1053402"/>
          </a:xfrm>
        </p:spPr>
        <p:txBody>
          <a:bodyPr/>
          <a:lstStyle>
            <a:lvl1pPr>
              <a:defRPr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0606BA"/>
                </a:solidFill>
              </a:defRPr>
            </a:lvl2pPr>
            <a:lvl3pPr>
              <a:defRPr>
                <a:solidFill>
                  <a:srgbClr val="006600"/>
                </a:solidFill>
              </a:defRPr>
            </a:lvl3pPr>
            <a:lvl4pPr>
              <a:defRPr>
                <a:solidFill>
                  <a:srgbClr val="7030A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Greg Smith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pPr/>
              <a:t>‹N›</a:t>
            </a:fld>
            <a:r>
              <a:rPr lang="en-US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2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1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6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606BA"/>
                </a:solidFill>
              </a:defRPr>
            </a:lvl1pPr>
            <a:lvl2pPr>
              <a:defRPr sz="20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00A249"/>
                </a:solidFill>
              </a:defRPr>
            </a:lvl3pPr>
            <a:lvl4pPr>
              <a:defRPr sz="1600">
                <a:solidFill>
                  <a:srgbClr val="7030A0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rgbClr val="0606BA"/>
                </a:solidFill>
              </a:defRPr>
            </a:lvl1pPr>
            <a:lvl2pPr>
              <a:defRPr lang="en-US" sz="2000" smtClean="0">
                <a:solidFill>
                  <a:srgbClr val="FF0000"/>
                </a:solidFill>
              </a:defRPr>
            </a:lvl2pPr>
            <a:lvl3pPr>
              <a:defRPr lang="en-US" sz="1800" smtClean="0">
                <a:solidFill>
                  <a:srgbClr val="00A249"/>
                </a:solidFill>
              </a:defRPr>
            </a:lvl3pPr>
            <a:lvl4pPr>
              <a:defRPr lang="en-US" sz="1600" smtClean="0">
                <a:solidFill>
                  <a:srgbClr val="7030A0"/>
                </a:solidFill>
              </a:defRPr>
            </a:lvl4pPr>
            <a:lvl5pPr>
              <a:defRPr lang="en-US"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8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45" y="0"/>
            <a:ext cx="8229600" cy="1143000"/>
          </a:xfrm>
        </p:spPr>
        <p:txBody>
          <a:bodyPr/>
          <a:lstStyle>
            <a:lvl1pPr>
              <a:defRPr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9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6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8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Greg Smith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3C5A2-D002-4F3A-BD44-9DE77D44B1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2.wdp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9.wdp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522368" indent="-200911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03643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125101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446558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918818A1-45F6-45B7-92A7-83964609FD17}" type="slidenum">
              <a:rPr lang="en-US" sz="1300">
                <a:solidFill>
                  <a:srgbClr val="000000"/>
                </a:solidFill>
                <a:ea typeface="Gill Sans" charset="0"/>
                <a:cs typeface="Gill Sans" charset="0"/>
              </a:rPr>
              <a:pPr eaLnBrk="1" hangingPunct="1"/>
              <a:t>1</a:t>
            </a:fld>
            <a:endParaRPr lang="en-US" sz="1300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61" y="2264613"/>
            <a:ext cx="6156627" cy="42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5" y="8930"/>
            <a:ext cx="9135070" cy="101134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Early Results from the Qweak Experiment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72" y="969636"/>
            <a:ext cx="3200476" cy="114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6/3/2013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7247" y="1687399"/>
            <a:ext cx="1917818" cy="158370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79" y="3393189"/>
            <a:ext cx="1947324" cy="26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4"/>
          <p:cNvSpPr>
            <a:spLocks/>
          </p:cNvSpPr>
          <p:nvPr/>
        </p:nvSpPr>
        <p:spPr bwMode="auto">
          <a:xfrm>
            <a:off x="442762" y="991486"/>
            <a:ext cx="3654565" cy="11079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Gill Sans" charset="0"/>
                <a:cs typeface="Gill Sans" charset="0"/>
              </a:rPr>
              <a:t>Greg Smith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Gill Sans" charset="0"/>
                <a:cs typeface="Gill Sans" charset="0"/>
              </a:rPr>
              <a:t>  (for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  <a:ea typeface="Gill Sans" charset="0"/>
                <a:cs typeface="Gill Sans" charset="0"/>
              </a:rPr>
              <a:t>the Qweak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  <a:ea typeface="Gill Sans" charset="0"/>
                <a:cs typeface="Gill Sans" charset="0"/>
              </a:rPr>
              <a:t>Collaboration)   </a:t>
            </a:r>
          </a:p>
          <a:p>
            <a:pPr algn="ctr"/>
            <a:r>
              <a:rPr lang="en-US" dirty="0">
                <a:latin typeface="Comic Sans MS" pitchFamily="66" charset="0"/>
                <a:ea typeface="Gill Sans" charset="0"/>
                <a:cs typeface="Gill Sans" charset="0"/>
              </a:rPr>
              <a:t>INPC 2013, </a:t>
            </a:r>
            <a:r>
              <a:rPr lang="en-US" dirty="0" smtClean="0">
                <a:latin typeface="Comic Sans MS" pitchFamily="66" charset="0"/>
                <a:ea typeface="Gill Sans" charset="0"/>
                <a:cs typeface="Gill Sans" charset="0"/>
              </a:rPr>
              <a:t>Florence</a:t>
            </a:r>
          </a:p>
          <a:p>
            <a:pPr algn="ctr"/>
            <a:r>
              <a:rPr lang="en-US" dirty="0" smtClean="0">
                <a:latin typeface="Comic Sans MS" pitchFamily="66" charset="0"/>
                <a:ea typeface="Gill Sans" charset="0"/>
                <a:cs typeface="Gill Sans" charset="0"/>
              </a:rPr>
              <a:t>June, 2013</a:t>
            </a:r>
            <a:endParaRPr lang="en-US" dirty="0">
              <a:latin typeface="Comic Sans MS" pitchFamily="66" charset="0"/>
              <a:ea typeface="Gill Sans" charset="0"/>
              <a:cs typeface="Gill Sans" charset="0"/>
            </a:endParaRPr>
          </a:p>
        </p:txBody>
      </p:sp>
      <p:pic>
        <p:nvPicPr>
          <p:cNvPr id="11" name="Picture 10" descr="Qweak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2725" y="920996"/>
            <a:ext cx="1753723" cy="638856"/>
          </a:xfrm>
          <a:prstGeom prst="rect">
            <a:avLst/>
          </a:prstGeom>
        </p:spPr>
      </p:pic>
      <p:pic>
        <p:nvPicPr>
          <p:cNvPr id="12" name="Picture 11" descr="HallC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34449" y="6043651"/>
            <a:ext cx="1469084" cy="813121"/>
          </a:xfrm>
          <a:prstGeom prst="rect">
            <a:avLst/>
          </a:prstGeom>
        </p:spPr>
      </p:pic>
      <p:pic>
        <p:nvPicPr>
          <p:cNvPr id="13" name="Picture 12" descr="JLab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270251"/>
            <a:ext cx="1998347" cy="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1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98"/>
            <a:ext cx="8229600" cy="836346"/>
          </a:xfrm>
        </p:spPr>
        <p:txBody>
          <a:bodyPr/>
          <a:lstStyle/>
          <a:p>
            <a:pPr eaLnBrk="1" hangingPunct="1"/>
            <a:r>
              <a:rPr lang="en-US" dirty="0" smtClean="0"/>
              <a:t>Determining the Kinematics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6/3/2013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Greg Smith</a:t>
            </a:r>
            <a:endParaRPr lang="en-US" dirty="0"/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522368" indent="-200911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03643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125101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446558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040223C7-A696-468D-A8C6-D17434C7C0FB}" type="slidenum">
              <a:rPr lang="en-US" sz="1700">
                <a:solidFill>
                  <a:srgbClr val="FFFFFF"/>
                </a:solidFill>
                <a:ea typeface="Gill Sans" charset="0"/>
                <a:cs typeface="Gill Sans" charset="0"/>
              </a:rPr>
              <a:pPr eaLnBrk="1" hangingPunct="1"/>
              <a:t>10</a:t>
            </a:fld>
            <a:endParaRPr lang="en-US" sz="17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" y="1665387"/>
            <a:ext cx="5942439" cy="254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/>
          <p:cNvSpPr>
            <a:spLocks/>
          </p:cNvSpPr>
          <p:nvPr/>
        </p:nvSpPr>
        <p:spPr bwMode="auto">
          <a:xfrm>
            <a:off x="445333" y="950705"/>
            <a:ext cx="3868049" cy="696516"/>
          </a:xfrm>
          <a:prstGeom prst="rect">
            <a:avLst/>
          </a:prstGeom>
          <a:solidFill>
            <a:srgbClr val="FFFF00">
              <a:alpha val="79999"/>
            </a:srgbClr>
          </a:solidFill>
          <a:ln w="38100">
            <a:solidFill>
              <a:schemeClr val="tx1"/>
            </a:solidFill>
          </a:ln>
          <a:extLst/>
        </p:spPr>
        <p:txBody>
          <a:bodyPr lIns="0" tIns="0" rIns="0" bIns="0" anchor="ctr"/>
          <a:lstStyle/>
          <a:p>
            <a:pPr algn="l"/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Required 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uncertainty on Q</a:t>
            </a:r>
            <a:r>
              <a:rPr lang="en-US" baseline="32000" dirty="0">
                <a:solidFill>
                  <a:schemeClr val="tx1"/>
                </a:solidFill>
                <a:ea typeface="Gill Sans" charset="0"/>
                <a:cs typeface="Gill Sans" charset="0"/>
              </a:rPr>
              <a:t>2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 is 0.5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% 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Combination 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of tracking and simulation</a:t>
            </a: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167" y="849744"/>
            <a:ext cx="4198069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281" y="1497678"/>
            <a:ext cx="2172929" cy="289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684832" y="764019"/>
            <a:ext cx="457929" cy="4492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018" y="4303514"/>
            <a:ext cx="5254764" cy="2109161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606BA"/>
                </a:solidFill>
                <a:latin typeface="Comic Sans MS" pitchFamily="66" charset="0"/>
              </a:rPr>
              <a:t>HDCs      before magnet to </a:t>
            </a:r>
            <a:r>
              <a:rPr lang="en-US" sz="2400" dirty="0" err="1" smtClean="0">
                <a:solidFill>
                  <a:srgbClr val="0606BA"/>
                </a:solidFill>
                <a:latin typeface="Comic Sans MS" pitchFamily="66" charset="0"/>
              </a:rPr>
              <a:t>msr</a:t>
            </a:r>
            <a:r>
              <a:rPr lang="en-US" sz="2400" dirty="0" smtClean="0">
                <a:solidFill>
                  <a:srgbClr val="0606BA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latin typeface="Comic Sans MS" pitchFamily="66" charset="0"/>
                <a:cs typeface="Arial"/>
              </a:rPr>
              <a:t>θ</a:t>
            </a:r>
            <a:endParaRPr lang="en-US" sz="2400" dirty="0" smtClean="0">
              <a:latin typeface="Comic Sans MS" pitchFamily="66" charset="0"/>
              <a:cs typeface="Arial"/>
            </a:endParaRPr>
          </a:p>
          <a:p>
            <a:pPr lvl="1"/>
            <a:r>
              <a:rPr lang="en-US" sz="2000" dirty="0" smtClean="0">
                <a:solidFill>
                  <a:srgbClr val="0606BA"/>
                </a:solidFill>
                <a:latin typeface="Comic Sans MS" pitchFamily="66" charset="0"/>
                <a:cs typeface="Arial"/>
              </a:rPr>
              <a:t>Q</a:t>
            </a:r>
            <a:r>
              <a:rPr lang="en-US" sz="2000" baseline="30000" dirty="0" smtClean="0">
                <a:solidFill>
                  <a:srgbClr val="0606BA"/>
                </a:solidFill>
                <a:latin typeface="Comic Sans MS" pitchFamily="66" charset="0"/>
                <a:cs typeface="Arial"/>
              </a:rPr>
              <a:t>2</a:t>
            </a:r>
            <a:r>
              <a:rPr lang="en-US" sz="2000" dirty="0" smtClean="0">
                <a:solidFill>
                  <a:srgbClr val="0606BA"/>
                </a:solidFill>
                <a:latin typeface="Comic Sans MS" pitchFamily="66" charset="0"/>
                <a:cs typeface="Arial"/>
              </a:rPr>
              <a:t> = 2E</a:t>
            </a:r>
            <a:r>
              <a:rPr lang="en-US" sz="2000" baseline="30000" dirty="0" smtClean="0">
                <a:solidFill>
                  <a:srgbClr val="0606BA"/>
                </a:solidFill>
                <a:latin typeface="Comic Sans MS" pitchFamily="66" charset="0"/>
                <a:cs typeface="Arial"/>
              </a:rPr>
              <a:t>2</a:t>
            </a:r>
            <a:r>
              <a:rPr lang="en-US" sz="2000" dirty="0" smtClean="0">
                <a:solidFill>
                  <a:srgbClr val="0606BA"/>
                </a:solidFill>
                <a:latin typeface="Comic Sans MS" pitchFamily="66" charset="0"/>
                <a:cs typeface="Arial"/>
              </a:rPr>
              <a:t> (1-cos</a:t>
            </a:r>
            <a:r>
              <a:rPr lang="el-GR" sz="2000" dirty="0" smtClean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lang="en-US" sz="2000" dirty="0" smtClean="0">
                <a:solidFill>
                  <a:srgbClr val="0606BA"/>
                </a:solidFill>
                <a:latin typeface="Arial"/>
                <a:cs typeface="Arial"/>
              </a:rPr>
              <a:t>) / </a:t>
            </a:r>
            <a:r>
              <a:rPr lang="en-US" sz="2000" dirty="0">
                <a:latin typeface="Arial"/>
                <a:cs typeface="Arial"/>
              </a:rPr>
              <a:t>[</a:t>
            </a:r>
            <a:r>
              <a:rPr lang="en-US" sz="2000" dirty="0" smtClean="0">
                <a:solidFill>
                  <a:srgbClr val="0606BA"/>
                </a:solidFill>
                <a:latin typeface="Arial"/>
                <a:cs typeface="Arial"/>
              </a:rPr>
              <a:t>1 + E/M</a:t>
            </a:r>
            <a:r>
              <a:rPr lang="en-US" sz="2000" dirty="0" smtClean="0">
                <a:solidFill>
                  <a:srgbClr val="0606BA"/>
                </a:solidFill>
                <a:latin typeface="Comic Sans MS" pitchFamily="66" charset="0"/>
                <a:cs typeface="Arial"/>
              </a:rPr>
              <a:t>(1-cos</a:t>
            </a:r>
            <a:r>
              <a:rPr lang="el-GR" sz="2000" dirty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lang="en-US" sz="2000" dirty="0" smtClean="0">
                <a:solidFill>
                  <a:srgbClr val="0606BA"/>
                </a:solidFill>
                <a:latin typeface="Arial"/>
                <a:cs typeface="Arial"/>
              </a:rPr>
              <a:t>)]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0606BA"/>
              </a:solidFill>
              <a:latin typeface="Comic Sans MS" pitchFamily="66" charset="0"/>
              <a:cs typeface="Arial"/>
            </a:endParaRPr>
          </a:p>
          <a:p>
            <a:r>
              <a:rPr lang="en-US" sz="2400" dirty="0" smtClean="0">
                <a:solidFill>
                  <a:srgbClr val="00A249"/>
                </a:solidFill>
                <a:latin typeface="Comic Sans MS" pitchFamily="66" charset="0"/>
                <a:cs typeface="Arial"/>
              </a:rPr>
              <a:t>VDCs </a:t>
            </a:r>
            <a:r>
              <a:rPr lang="en-US" sz="2400" dirty="0" smtClean="0">
                <a:solidFill>
                  <a:srgbClr val="00A249"/>
                </a:solidFill>
                <a:latin typeface="Comic Sans MS" pitchFamily="66" charset="0"/>
              </a:rPr>
              <a:t> &amp; trigger scintillators after magnet to </a:t>
            </a:r>
            <a:r>
              <a:rPr lang="en-US" sz="2400" dirty="0" err="1" smtClean="0">
                <a:solidFill>
                  <a:srgbClr val="00A249"/>
                </a:solidFill>
                <a:latin typeface="Comic Sans MS" pitchFamily="66" charset="0"/>
              </a:rPr>
              <a:t>msr</a:t>
            </a:r>
            <a:r>
              <a:rPr lang="en-US" sz="2400" dirty="0" smtClean="0">
                <a:solidFill>
                  <a:srgbClr val="00A249"/>
                </a:solidFill>
                <a:latin typeface="Comic Sans MS" pitchFamily="66" charset="0"/>
              </a:rPr>
              <a:t> light weighted Q</a:t>
            </a:r>
            <a:r>
              <a:rPr lang="en-US" sz="2400" baseline="30000" dirty="0" smtClean="0">
                <a:solidFill>
                  <a:srgbClr val="00A249"/>
                </a:solidFill>
                <a:latin typeface="Comic Sans MS" pitchFamily="66" charset="0"/>
              </a:rPr>
              <a:t>2</a:t>
            </a:r>
            <a:r>
              <a:rPr lang="en-US" sz="2400" dirty="0" smtClean="0">
                <a:solidFill>
                  <a:srgbClr val="00A249"/>
                </a:solidFill>
                <a:latin typeface="Comic Sans MS" pitchFamily="66" charset="0"/>
              </a:rPr>
              <a:t> across quartz bars</a:t>
            </a:r>
            <a:endParaRPr lang="en-US" sz="2400" dirty="0">
              <a:solidFill>
                <a:srgbClr val="00A249"/>
              </a:solidFill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56145" y="3158836"/>
            <a:ext cx="212437" cy="1154546"/>
          </a:xfrm>
          <a:prstGeom prst="straightConnector1">
            <a:avLst/>
          </a:prstGeom>
          <a:ln w="19050">
            <a:solidFill>
              <a:srgbClr val="0606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468582" y="2096656"/>
            <a:ext cx="2102391" cy="3193133"/>
          </a:xfrm>
          <a:prstGeom prst="straightConnector1">
            <a:avLst/>
          </a:prstGeom>
          <a:ln w="19050">
            <a:solidFill>
              <a:srgbClr val="00A2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94327" y="4313380"/>
            <a:ext cx="877455" cy="360218"/>
          </a:xfrm>
          <a:prstGeom prst="rect">
            <a:avLst/>
          </a:prstGeom>
          <a:noFill/>
          <a:ln>
            <a:solidFill>
              <a:srgbClr val="060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2696" y="5289789"/>
            <a:ext cx="768598" cy="360218"/>
          </a:xfrm>
          <a:prstGeom prst="rect">
            <a:avLst/>
          </a:prstGeom>
          <a:noFill/>
          <a:ln>
            <a:solidFill>
              <a:srgbClr val="00A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4" name="Content Placeholder 3" descr="R3 movie2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480" y="4394917"/>
            <a:ext cx="3601520" cy="2442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7625" y="6605200"/>
            <a:ext cx="546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radial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5256855" y="5458572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azimuthal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660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622425"/>
            <a:ext cx="4694237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65" y="0"/>
            <a:ext cx="8229600" cy="82591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Constructing the Asymmetry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449" y="1033681"/>
            <a:ext cx="4224463" cy="639762"/>
          </a:xfrm>
        </p:spPr>
        <p:txBody>
          <a:bodyPr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False </a:t>
            </a:r>
            <a:r>
              <a:rPr lang="en-US" dirty="0">
                <a:latin typeface="Comic Sans MS" pitchFamily="66" charset="0"/>
              </a:rPr>
              <a:t>Asymmetries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0275" y="1033681"/>
            <a:ext cx="4226122" cy="639762"/>
          </a:xfrm>
        </p:spPr>
        <p:txBody>
          <a:bodyPr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Backgrounds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Greg Smith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4825"/>
            <a:ext cx="39878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736725"/>
            <a:ext cx="4310063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79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522368" indent="-200911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03643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125101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446558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0F453080-E4A7-4E61-A55C-8814EED27A97}" type="slidenum">
              <a:rPr lang="en-US" sz="1700">
                <a:solidFill>
                  <a:srgbClr val="FFFFFF"/>
                </a:solidFill>
                <a:ea typeface="Gill Sans" charset="0"/>
                <a:cs typeface="Gill Sans" charset="0"/>
              </a:rPr>
              <a:pPr eaLnBrk="1" hangingPunct="1"/>
              <a:t>12</a:t>
            </a:fld>
            <a:endParaRPr lang="en-US" sz="17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3399"/>
            <a:ext cx="8229600" cy="6423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Ex:/ Aluminum Window Background</a:t>
            </a:r>
          </a:p>
        </p:txBody>
      </p:sp>
      <p:sp>
        <p:nvSpPr>
          <p:cNvPr id="30724" name="Rectangle 2"/>
          <p:cNvSpPr>
            <a:spLocks/>
          </p:cNvSpPr>
          <p:nvPr/>
        </p:nvSpPr>
        <p:spPr bwMode="auto">
          <a:xfrm>
            <a:off x="267047" y="741885"/>
            <a:ext cx="4286250" cy="100905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Large 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A &amp; f 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make this 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our largest correction</a:t>
            </a:r>
            <a:r>
              <a:rPr lang="en-US" dirty="0">
                <a:ea typeface="Gill Sans" charset="0"/>
                <a:cs typeface="Gill Sans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Determined from </a:t>
            </a:r>
            <a:r>
              <a:rPr lang="en-US" dirty="0" smtClean="0">
                <a:ea typeface="Gill Sans" charset="0"/>
                <a:cs typeface="Gill Sans" charset="0"/>
              </a:rPr>
              <a:t>explicit 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measurements using Al dummy </a:t>
            </a:r>
            <a:r>
              <a:rPr lang="en-US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tgts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&amp; empty H</a:t>
            </a:r>
            <a:r>
              <a:rPr lang="en-US" baseline="-250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cell.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64" y="3649289"/>
            <a:ext cx="3929063" cy="28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5"/>
          <p:cNvSpPr>
            <a:spLocks/>
          </p:cNvSpPr>
          <p:nvPr/>
        </p:nvSpPr>
        <p:spPr bwMode="auto">
          <a:xfrm>
            <a:off x="276820" y="2134195"/>
            <a:ext cx="3839766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buSzPct val="125000"/>
              <a:buFont typeface="Gill Sans" charset="0"/>
              <a:buChar char="•"/>
            </a:pPr>
            <a:r>
              <a:rPr lang="en-US" sz="1700" dirty="0" smtClean="0">
                <a:solidFill>
                  <a:srgbClr val="FF2712"/>
                </a:solidFill>
                <a:ea typeface="Gill Sans" charset="0"/>
                <a:cs typeface="Gill Sans" charset="0"/>
              </a:rPr>
              <a:t> </a:t>
            </a:r>
            <a:r>
              <a:rPr lang="en-US" sz="1600" dirty="0" smtClean="0">
                <a:solidFill>
                  <a:srgbClr val="FF2712"/>
                </a:solidFill>
                <a:latin typeface="Comic Sans MS" pitchFamily="66" charset="0"/>
                <a:ea typeface="Gill Sans" charset="0"/>
                <a:cs typeface="Gill Sans" charset="0"/>
              </a:rPr>
              <a:t>Dilution</a:t>
            </a:r>
            <a:r>
              <a:rPr lang="en-US" sz="1600" dirty="0" smtClean="0">
                <a:latin typeface="Comic Sans MS" pitchFamily="66" charset="0"/>
                <a:ea typeface="Gill Sans" charset="0"/>
                <a:cs typeface="Gill Sans" charset="0"/>
              </a:rPr>
              <a:t> </a:t>
            </a:r>
            <a:r>
              <a:rPr lang="en-US" sz="1600" dirty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from windows measured with empty target (actual </a:t>
            </a:r>
            <a:r>
              <a:rPr lang="en-US" sz="1600" dirty="0" err="1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tgt</a:t>
            </a:r>
            <a:r>
              <a:rPr lang="en-US" sz="1600" dirty="0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 cell windows).</a:t>
            </a:r>
            <a:endParaRPr lang="en-US" sz="1600" dirty="0">
              <a:solidFill>
                <a:srgbClr val="0606BA"/>
              </a:solidFill>
              <a:latin typeface="Comic Sans MS" pitchFamily="66" charset="0"/>
              <a:ea typeface="Gill Sans" charset="0"/>
              <a:cs typeface="Gill Sans" charset="0"/>
            </a:endParaRPr>
          </a:p>
          <a:p>
            <a:pPr algn="l">
              <a:buSzPct val="125000"/>
              <a:buFont typeface="Gill Sans" charset="0"/>
              <a:buChar char="•"/>
            </a:pPr>
            <a:r>
              <a:rPr lang="en-US" sz="1600" dirty="0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 Corrected </a:t>
            </a:r>
            <a:r>
              <a:rPr lang="en-US" sz="1600" dirty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for effect of </a:t>
            </a:r>
            <a:r>
              <a:rPr lang="en-US" sz="1600" dirty="0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H</a:t>
            </a:r>
            <a:r>
              <a:rPr lang="en-US" sz="1600" baseline="-25000" dirty="0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2</a:t>
            </a:r>
            <a:r>
              <a:rPr lang="en-US" sz="1600" dirty="0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 </a:t>
            </a:r>
            <a:r>
              <a:rPr lang="en-US" sz="1600" dirty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using simulation and data driven models of elastic and QE scattering. </a:t>
            </a:r>
          </a:p>
        </p:txBody>
      </p:sp>
      <p:sp>
        <p:nvSpPr>
          <p:cNvPr id="30728" name="Rectangle 6"/>
          <p:cNvSpPr>
            <a:spLocks/>
          </p:cNvSpPr>
          <p:nvPr/>
        </p:nvSpPr>
        <p:spPr bwMode="auto">
          <a:xfrm>
            <a:off x="4473773" y="1973461"/>
            <a:ext cx="4433154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buSzPct val="125000"/>
              <a:buFont typeface="Gill Sans" charset="0"/>
              <a:buChar char="•"/>
            </a:pPr>
            <a:r>
              <a:rPr lang="en-US" sz="1600" dirty="0" smtClean="0">
                <a:solidFill>
                  <a:srgbClr val="FF2712"/>
                </a:solidFill>
                <a:latin typeface="Comic Sans MS" pitchFamily="66" charset="0"/>
                <a:ea typeface="Gill Sans" charset="0"/>
                <a:cs typeface="Gill Sans" charset="0"/>
              </a:rPr>
              <a:t> Asymmetry</a:t>
            </a:r>
            <a:r>
              <a:rPr lang="en-US" sz="1600" dirty="0" smtClean="0">
                <a:latin typeface="Comic Sans MS" pitchFamily="66" charset="0"/>
                <a:ea typeface="Gill Sans" charset="0"/>
                <a:cs typeface="Gill Sans" charset="0"/>
              </a:rPr>
              <a:t> </a:t>
            </a:r>
            <a:r>
              <a:rPr lang="en-US" sz="1600" dirty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measured from thick Al </a:t>
            </a:r>
            <a:r>
              <a:rPr lang="en-US" sz="1600" dirty="0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targets</a:t>
            </a:r>
            <a:endParaRPr lang="en-US" sz="1600" dirty="0">
              <a:solidFill>
                <a:srgbClr val="0606BA"/>
              </a:solidFill>
              <a:latin typeface="Comic Sans MS" pitchFamily="66" charset="0"/>
              <a:ea typeface="Gill Sans" charset="0"/>
              <a:cs typeface="Gill Sans" charset="0"/>
            </a:endParaRPr>
          </a:p>
          <a:p>
            <a:pPr algn="l">
              <a:buSzPct val="125000"/>
              <a:buFont typeface="Gill Sans" charset="0"/>
              <a:buChar char="•"/>
            </a:pPr>
            <a:r>
              <a:rPr lang="en-US" sz="1600" dirty="0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 Measured </a:t>
            </a:r>
            <a:r>
              <a:rPr lang="en-US" sz="1600" dirty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asymmetry agrees with expectations from scaling.</a:t>
            </a:r>
          </a:p>
        </p:txBody>
      </p:sp>
      <p:pic>
        <p:nvPicPr>
          <p:cNvPr id="3072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97" y="2900008"/>
            <a:ext cx="4241602" cy="5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84" y="1636838"/>
            <a:ext cx="3196828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45" y="1099072"/>
            <a:ext cx="2839641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77" y="1794867"/>
            <a:ext cx="2741414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9" y="3483497"/>
            <a:ext cx="4170179" cy="296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316" y="1163781"/>
            <a:ext cx="8549640" cy="48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6336" y="2886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Uncertainty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5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522368" indent="-200911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03643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125101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446558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552BC95A-A620-4BEC-92F4-8ABBB645401E}" type="slidenum">
              <a:rPr lang="en-US" sz="1700">
                <a:solidFill>
                  <a:srgbClr val="FFFFFF"/>
                </a:solidFill>
                <a:ea typeface="Gill Sans" charset="0"/>
                <a:cs typeface="Gill Sans" charset="0"/>
              </a:rPr>
              <a:pPr eaLnBrk="1" hangingPunct="1"/>
              <a:t>14</a:t>
            </a:fld>
            <a:endParaRPr lang="en-US" sz="17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3398"/>
            <a:ext cx="8229600" cy="68192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Electroweak Corrections</a:t>
            </a:r>
          </a:p>
        </p:txBody>
      </p:sp>
      <p:sp>
        <p:nvSpPr>
          <p:cNvPr id="34822" name="Rectangle 4"/>
          <p:cNvSpPr>
            <a:spLocks/>
          </p:cNvSpPr>
          <p:nvPr/>
        </p:nvSpPr>
        <p:spPr bwMode="auto">
          <a:xfrm>
            <a:off x="305354" y="3522330"/>
            <a:ext cx="7083961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Arial" pitchFamily="34" charset="0"/>
                <a:ea typeface="Gill Sans" charset="0"/>
                <a:cs typeface="Arial" pitchFamily="34" charset="0"/>
              </a:rPr>
              <a:t>Calculations are primarily dispersion theory type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606BA"/>
                </a:solidFill>
                <a:latin typeface="Arial" pitchFamily="34" charset="0"/>
                <a:ea typeface="Gill Sans" charset="0"/>
                <a:cs typeface="Arial" pitchFamily="34" charset="0"/>
              </a:rPr>
              <a:t>error </a:t>
            </a:r>
            <a:r>
              <a:rPr lang="en-US" sz="1600" dirty="0">
                <a:solidFill>
                  <a:srgbClr val="0606BA"/>
                </a:solidFill>
                <a:latin typeface="Arial" pitchFamily="34" charset="0"/>
                <a:ea typeface="Gill Sans" charset="0"/>
                <a:cs typeface="Arial" pitchFamily="34" charset="0"/>
              </a:rPr>
              <a:t>estimates can be firmed up with data</a:t>
            </a:r>
            <a:r>
              <a:rPr lang="en-US" sz="1600" dirty="0" smtClean="0">
                <a:solidFill>
                  <a:srgbClr val="0606BA"/>
                </a:solidFill>
                <a:latin typeface="Arial" pitchFamily="34" charset="0"/>
                <a:ea typeface="Gill Sans" charset="0"/>
                <a:cs typeface="Arial" pitchFamily="34" charset="0"/>
              </a:rPr>
              <a:t>!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ea typeface="Gill Sans" charset="0"/>
                <a:cs typeface="Arial" pitchFamily="34" charset="0"/>
              </a:rPr>
              <a:t>Qweak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ea typeface="Gill Sans" charset="0"/>
                <a:cs typeface="Arial" pitchFamily="34" charset="0"/>
              </a:rPr>
              <a:t>: inelastic asymmetry data taken at W ~ 2.3 </a:t>
            </a:r>
            <a:r>
              <a:rPr lang="en-US" sz="1600" dirty="0" err="1">
                <a:solidFill>
                  <a:srgbClr val="FF0000"/>
                </a:solidFill>
                <a:latin typeface="Arial" pitchFamily="34" charset="0"/>
                <a:ea typeface="Gill Sans" charset="0"/>
                <a:cs typeface="Arial" pitchFamily="34" charset="0"/>
              </a:rPr>
              <a:t>GeV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ea typeface="Gill Sans" charset="0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ea typeface="Gill Sans" charset="0"/>
                <a:cs typeface="Arial" pitchFamily="34" charset="0"/>
              </a:rPr>
              <a:t> Q</a:t>
            </a:r>
            <a:r>
              <a:rPr lang="en-US" sz="1600" baseline="32000" dirty="0" smtClean="0">
                <a:solidFill>
                  <a:srgbClr val="FF0000"/>
                </a:solidFill>
                <a:latin typeface="Arial" pitchFamily="34" charset="0"/>
                <a:ea typeface="Gill Sans" charset="0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ea typeface="Gill Sans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ea typeface="Gill Sans" charset="0"/>
                <a:cs typeface="Arial" pitchFamily="34" charset="0"/>
              </a:rPr>
              <a:t>= 0.09 GeV</a:t>
            </a:r>
            <a:r>
              <a:rPr lang="en-US" sz="1600" baseline="32000" dirty="0">
                <a:solidFill>
                  <a:srgbClr val="FF0000"/>
                </a:solidFill>
                <a:latin typeface="Arial" pitchFamily="34" charset="0"/>
                <a:ea typeface="Gill Sans" charset="0"/>
                <a:cs typeface="Arial" pitchFamily="34" charset="0"/>
              </a:rPr>
              <a:t>2</a:t>
            </a:r>
          </a:p>
        </p:txBody>
      </p:sp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36" y="799059"/>
            <a:ext cx="8331398" cy="386209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24" name="Oval 6"/>
          <p:cNvSpPr>
            <a:spLocks/>
          </p:cNvSpPr>
          <p:nvPr/>
        </p:nvSpPr>
        <p:spPr bwMode="auto">
          <a:xfrm>
            <a:off x="8090297" y="764977"/>
            <a:ext cx="741164" cy="473273"/>
          </a:xfrm>
          <a:prstGeom prst="ellipse">
            <a:avLst/>
          </a:prstGeom>
          <a:noFill/>
          <a:ln w="25400">
            <a:solidFill>
              <a:srgbClr val="FF27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5637" y="1215926"/>
            <a:ext cx="8354019" cy="2782714"/>
            <a:chOff x="325637" y="1273076"/>
            <a:chExt cx="8354019" cy="2782714"/>
          </a:xfrm>
        </p:grpSpPr>
        <p:grpSp>
          <p:nvGrpSpPr>
            <p:cNvPr id="4" name="Group 3"/>
            <p:cNvGrpSpPr/>
            <p:nvPr/>
          </p:nvGrpSpPr>
          <p:grpSpPr>
            <a:xfrm>
              <a:off x="325637" y="1273076"/>
              <a:ext cx="8354019" cy="2782714"/>
              <a:chOff x="325637" y="1777901"/>
              <a:chExt cx="8354019" cy="2782714"/>
            </a:xfrm>
          </p:grpSpPr>
          <p:pic>
            <p:nvPicPr>
              <p:cNvPr id="34819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711" y="1777901"/>
                <a:ext cx="5554266" cy="2352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8976" y="1888406"/>
                <a:ext cx="2580680" cy="2672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964542" y="3514556"/>
                <a:ext cx="2089933" cy="220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325637" y="3897496"/>
                <a:ext cx="3043014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i="1" dirty="0" smtClean="0">
                    <a:latin typeface="Arial" pitchFamily="34" charset="0"/>
                    <a:cs typeface="Arial" pitchFamily="34" charset="0"/>
                  </a:rPr>
                  <a:t>               arXiv:1304:7877 (2013)</a:t>
                </a:r>
                <a:endParaRPr lang="en-US" sz="1050" i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6" name="Picture 1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97111" y="1939826"/>
                <a:ext cx="5554266" cy="222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827" name="Rectangle 9"/>
            <p:cNvSpPr>
              <a:spLocks/>
            </p:cNvSpPr>
            <p:nvPr/>
          </p:nvSpPr>
          <p:spPr bwMode="auto">
            <a:xfrm>
              <a:off x="2397101" y="3423045"/>
              <a:ext cx="2237792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100" dirty="0">
                  <a:ea typeface="Gill Sans" charset="0"/>
                  <a:cs typeface="Gill Sans" charset="0"/>
                </a:rPr>
                <a:t>(calculation constrained by PVDIS data</a:t>
              </a:r>
              <a:r>
                <a:rPr lang="en-US" sz="1100" dirty="0" smtClean="0">
                  <a:ea typeface="Gill Sans" charset="0"/>
                  <a:cs typeface="Gill Sans" charset="0"/>
                </a:rPr>
                <a:t>)</a:t>
              </a:r>
            </a:p>
            <a:p>
              <a:pPr algn="l"/>
              <a:endParaRPr lang="en-US" sz="1100" dirty="0">
                <a:ea typeface="Gill Sans" charset="0"/>
                <a:cs typeface="Gill Sans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23826" y="1215926"/>
            <a:ext cx="6097786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5" name="Rectangle 7"/>
          <p:cNvSpPr>
            <a:spLocks/>
          </p:cNvSpPr>
          <p:nvPr/>
        </p:nvSpPr>
        <p:spPr bwMode="auto">
          <a:xfrm>
            <a:off x="7650212" y="1304196"/>
            <a:ext cx="13338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solidFill>
                  <a:srgbClr val="D90B00"/>
                </a:solidFill>
                <a:ea typeface="Gill Sans" charset="0"/>
                <a:cs typeface="Gill Sans" charset="0"/>
              </a:rPr>
              <a:t>~7% correction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36" y="4415875"/>
            <a:ext cx="3841387" cy="236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4893" y="4415875"/>
            <a:ext cx="3591479" cy="236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91096" y="5671926"/>
            <a:ext cx="1661032" cy="369332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baseline="30000" dirty="0"/>
              <a:t>2</a:t>
            </a:r>
            <a:r>
              <a:rPr lang="en-US" dirty="0"/>
              <a:t> Dependence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03117" y="5488439"/>
            <a:ext cx="1539204" cy="369332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 </a:t>
            </a:r>
            <a:r>
              <a:rPr lang="en-US" dirty="0"/>
              <a:t>Dependence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994168" y="4501782"/>
            <a:ext cx="1273157" cy="7560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94168" y="5452189"/>
            <a:ext cx="1273157" cy="10343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9936" y="2548949"/>
            <a:ext cx="304301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              PRD 83, 13007 (2011)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0886" y="2934245"/>
            <a:ext cx="304301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              PRC 84, 015502 (2011)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1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98"/>
            <a:ext cx="7277100" cy="1053402"/>
          </a:xfrm>
        </p:spPr>
        <p:txBody>
          <a:bodyPr/>
          <a:lstStyle/>
          <a:p>
            <a:r>
              <a:rPr lang="en-US" dirty="0" smtClean="0"/>
              <a:t>Global PVES Fit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18" y="1103409"/>
            <a:ext cx="9164784" cy="51105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5 free parameters </a:t>
            </a:r>
            <a:r>
              <a:rPr lang="en-US" dirty="0" err="1" smtClean="0"/>
              <a:t>ala</a:t>
            </a:r>
            <a:r>
              <a:rPr lang="en-US" dirty="0" smtClean="0"/>
              <a:t> </a:t>
            </a:r>
            <a:r>
              <a:rPr lang="en-US" sz="2600" dirty="0" smtClean="0"/>
              <a:t>Young, et al. </a:t>
            </a:r>
            <a:r>
              <a:rPr lang="en-US" sz="2200" dirty="0" smtClean="0"/>
              <a:t>PRL 99, 122003 (2007)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Employs all PVES data up to Q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=0.63 (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/c)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742950" lvl="2" indent="-342900"/>
            <a:r>
              <a:rPr lang="en-US" dirty="0" smtClean="0">
                <a:solidFill>
                  <a:srgbClr val="0606BA"/>
                </a:solidFill>
              </a:rPr>
              <a:t>On p, d, &amp; </a:t>
            </a:r>
            <a:r>
              <a:rPr lang="en-US" baseline="30000" dirty="0" smtClean="0">
                <a:solidFill>
                  <a:srgbClr val="0606BA"/>
                </a:solidFill>
              </a:rPr>
              <a:t>4</a:t>
            </a:r>
            <a:r>
              <a:rPr lang="en-US" dirty="0" smtClean="0">
                <a:solidFill>
                  <a:srgbClr val="0606BA"/>
                </a:solidFill>
              </a:rPr>
              <a:t>He targets, forward and back-angle data</a:t>
            </a:r>
          </a:p>
          <a:p>
            <a:pPr marL="1200150" lvl="3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A249"/>
                </a:solidFill>
              </a:rPr>
              <a:t>SAMPLE, HAPPEX, G0, PVA4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Uses constraints on </a:t>
            </a:r>
            <a:r>
              <a:rPr lang="en-US" dirty="0" err="1" smtClean="0">
                <a:solidFill>
                  <a:srgbClr val="FF0000"/>
                </a:solidFill>
              </a:rPr>
              <a:t>isoscalar</a:t>
            </a:r>
            <a:r>
              <a:rPr lang="en-US" dirty="0" smtClean="0">
                <a:solidFill>
                  <a:srgbClr val="FF0000"/>
                </a:solidFill>
              </a:rPr>
              <a:t> axial FF </a:t>
            </a:r>
          </a:p>
          <a:p>
            <a:pPr marL="742950" lvl="2" indent="-342900"/>
            <a:r>
              <a:rPr lang="en-US" sz="2200" dirty="0" smtClean="0">
                <a:solidFill>
                  <a:srgbClr val="0606BA"/>
                </a:solidFill>
              </a:rPr>
              <a:t>Zhu, et al., PRD 62, 033008 (2000)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All data corrected for E &amp; Q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dependence of</a:t>
            </a:r>
          </a:p>
          <a:p>
            <a:pPr marL="742950" lvl="2" indent="-342900"/>
            <a:r>
              <a:rPr lang="en-US" sz="2200" dirty="0" smtClean="0">
                <a:solidFill>
                  <a:srgbClr val="0606BA"/>
                </a:solidFill>
              </a:rPr>
              <a:t>Hall et al., arXiv:1304.7877 (2013) &amp; </a:t>
            </a:r>
            <a:r>
              <a:rPr lang="en-US" sz="2200" dirty="0" err="1" smtClean="0">
                <a:solidFill>
                  <a:srgbClr val="0606BA"/>
                </a:solidFill>
              </a:rPr>
              <a:t>Gorchtein</a:t>
            </a:r>
            <a:r>
              <a:rPr lang="en-US" sz="2200" dirty="0" smtClean="0">
                <a:solidFill>
                  <a:srgbClr val="0606BA"/>
                </a:solidFill>
              </a:rPr>
              <a:t> et al., PRC84, 015502 (2011)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Effects of varying Q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l-GR" dirty="0" smtClean="0">
                <a:solidFill>
                  <a:srgbClr val="FF0000"/>
                </a:solidFill>
                <a:latin typeface="Arial"/>
                <a:cs typeface="Arial"/>
              </a:rPr>
              <a:t>θ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, &amp; 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FF0000"/>
                </a:solidFill>
              </a:rPr>
              <a:t> studied, found to be small</a:t>
            </a:r>
          </a:p>
          <a:p>
            <a:pPr marL="457200" lvl="1" indent="-457200"/>
            <a:endParaRPr lang="en-US" dirty="0"/>
          </a:p>
          <a:p>
            <a:pPr marL="742950" lvl="2" indent="-342900"/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endParaRPr lang="en-US" baseline="30000" dirty="0"/>
          </a:p>
          <a:p>
            <a:pPr marL="342900" lvl="1" indent="-342900">
              <a:buFont typeface="Arial" pitchFamily="34" charset="0"/>
              <a:buChar char="•"/>
            </a:pPr>
            <a:endParaRPr lang="en-US" baseline="30000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533525"/>
            <a:ext cx="612775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>
            <a:spLocks/>
          </p:cNvSpPr>
          <p:nvPr/>
        </p:nvSpPr>
        <p:spPr bwMode="auto">
          <a:xfrm>
            <a:off x="1098946" y="1590675"/>
            <a:ext cx="1034653" cy="428626"/>
          </a:xfrm>
          <a:prstGeom prst="ellipse">
            <a:avLst/>
          </a:prstGeom>
          <a:noFill/>
          <a:ln w="25400">
            <a:solidFill>
              <a:srgbClr val="FF27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96322" y="3917916"/>
                <a:ext cx="683649" cy="54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G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Z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322" y="3917916"/>
                <a:ext cx="683649" cy="5489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>
            <a:spLocks noChangeAspect="1"/>
          </p:cNvSpPr>
          <p:nvPr/>
        </p:nvSpPr>
        <p:spPr>
          <a:xfrm>
            <a:off x="6750046" y="4724330"/>
            <a:ext cx="1181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□</a:t>
            </a:r>
            <a:r>
              <a:rPr lang="el-GR" sz="2800" b="1" baseline="-25000" dirty="0">
                <a:solidFill>
                  <a:srgbClr val="FF0000"/>
                </a:solidFill>
                <a:latin typeface="GreekC"/>
              </a:rPr>
              <a:t>γ</a:t>
            </a:r>
            <a:r>
              <a:rPr lang="en-US" sz="2800" baseline="-25000" dirty="0">
                <a:solidFill>
                  <a:srgbClr val="FF0000"/>
                </a:solidFill>
              </a:rPr>
              <a:t>Z</a:t>
            </a:r>
            <a:r>
              <a:rPr lang="en-US" sz="2800" dirty="0">
                <a:solidFill>
                  <a:srgbClr val="FF0000"/>
                </a:solidFill>
              </a:rPr>
              <a:t> RC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46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076" y="0"/>
            <a:ext cx="8696324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fit of Q</a:t>
            </a:r>
            <a:r>
              <a:rPr lang="en-US" baseline="30000" dirty="0" smtClean="0"/>
              <a:t>2</a:t>
            </a:r>
            <a:r>
              <a:rPr lang="en-US" dirty="0" smtClean="0"/>
              <a:t>&lt;0.63 (</a:t>
            </a:r>
            <a:r>
              <a:rPr lang="en-US" dirty="0" err="1" smtClean="0"/>
              <a:t>GeV</a:t>
            </a:r>
            <a:r>
              <a:rPr lang="en-US" dirty="0" smtClean="0"/>
              <a:t>/c)</a:t>
            </a:r>
            <a:r>
              <a:rPr lang="en-US" baseline="30000" dirty="0" smtClean="0"/>
              <a:t>2</a:t>
            </a:r>
            <a:r>
              <a:rPr lang="en-US" dirty="0" smtClean="0"/>
              <a:t> PVES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244600"/>
            <a:ext cx="80645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05350" y="4089507"/>
            <a:ext cx="36195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 = -279 ± </a:t>
            </a:r>
            <a:r>
              <a:rPr lang="en-US" dirty="0"/>
              <a:t>35 ± </a:t>
            </a:r>
            <a:r>
              <a:rPr lang="en-US" dirty="0" smtClean="0"/>
              <a:t>31 ppb</a:t>
            </a:r>
          </a:p>
          <a:p>
            <a:pPr algn="ctr"/>
            <a:r>
              <a:rPr lang="en-US" dirty="0" smtClean="0"/>
              <a:t>Q</a:t>
            </a:r>
            <a:r>
              <a:rPr lang="en-US" baseline="-25000" dirty="0" smtClean="0"/>
              <a:t>W</a:t>
            </a:r>
            <a:r>
              <a:rPr lang="en-US" dirty="0" smtClean="0"/>
              <a:t>(p</a:t>
            </a:r>
            <a:r>
              <a:rPr lang="en-US" dirty="0"/>
              <a:t>) = </a:t>
            </a:r>
            <a:r>
              <a:rPr lang="en-US" dirty="0" smtClean="0"/>
              <a:t>0.064 </a:t>
            </a:r>
            <a:r>
              <a:rPr lang="en-US" dirty="0"/>
              <a:t>± 0.012 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only 4% of </a:t>
            </a:r>
            <a:r>
              <a:rPr lang="en-US" dirty="0" smtClean="0"/>
              <a:t>all data </a:t>
            </a:r>
            <a:r>
              <a:rPr lang="en-US" dirty="0"/>
              <a:t>collected</a:t>
            </a:r>
            <a:r>
              <a:rPr lang="en-US" dirty="0" smtClean="0"/>
              <a:t>)</a:t>
            </a:r>
          </a:p>
          <a:p>
            <a:pPr algn="ctr"/>
            <a:r>
              <a:rPr lang="en-US" dirty="0"/>
              <a:t>SM value = 0.0710(7)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7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67750" cy="1143000"/>
          </a:xfrm>
        </p:spPr>
        <p:txBody>
          <a:bodyPr>
            <a:normAutofit fontScale="90000"/>
          </a:bodyPr>
          <a:lstStyle/>
          <a:p>
            <a:r>
              <a:rPr lang="en-US" u="none" dirty="0" smtClean="0"/>
              <a:t>Estimated Fit Uncertainties with Final Result (Assuming SM Value)</a:t>
            </a:r>
            <a:endParaRPr lang="en-US" u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243600"/>
            <a:ext cx="805815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81425" y="4906059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99CC"/>
                </a:solidFill>
              </a:rPr>
              <a:t>Fit without this experiment (large error band not shown)</a:t>
            </a:r>
            <a:endParaRPr lang="en-US" dirty="0">
              <a:solidFill>
                <a:srgbClr val="0099CC"/>
              </a:solidFill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2162175" y="4695825"/>
            <a:ext cx="1619250" cy="533400"/>
          </a:xfrm>
          <a:prstGeom prst="straightConnector1">
            <a:avLst/>
          </a:prstGeom>
          <a:ln w="28575">
            <a:solidFill>
              <a:srgbClr val="0099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6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7345" y="0"/>
            <a:ext cx="8229600" cy="1007313"/>
          </a:xfrm>
        </p:spPr>
        <p:txBody>
          <a:bodyPr/>
          <a:lstStyle/>
          <a:p>
            <a:r>
              <a:rPr lang="en-US" dirty="0" smtClean="0"/>
              <a:t>PVES &amp; APV Combined Result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007313"/>
            <a:ext cx="5790623" cy="532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51195" y="1543735"/>
            <a:ext cx="2584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Q</a:t>
            </a:r>
            <a:r>
              <a:rPr lang="en-US" baseline="-25000" dirty="0">
                <a:solidFill>
                  <a:srgbClr val="FF0000"/>
                </a:solidFill>
                <a:latin typeface="Comic Sans MS" pitchFamily="66" charset="0"/>
              </a:rPr>
              <a:t>W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(p) = -2(2C</a:t>
            </a:r>
            <a:r>
              <a:rPr lang="en-US" baseline="-25000" dirty="0">
                <a:solidFill>
                  <a:srgbClr val="FF0000"/>
                </a:solidFill>
                <a:latin typeface="Comic Sans MS" pitchFamily="66" charset="0"/>
              </a:rPr>
              <a:t>1u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+ C</a:t>
            </a:r>
            <a:r>
              <a:rPr lang="en-US" baseline="-25000" dirty="0">
                <a:solidFill>
                  <a:srgbClr val="FF0000"/>
                </a:solidFill>
                <a:latin typeface="Comic Sans MS" pitchFamily="66" charset="0"/>
              </a:rPr>
              <a:t>1d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)      = 0.064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± 0.012 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only 4% of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data)</a:t>
            </a:r>
          </a:p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SM value = 0.0710(7)</a:t>
            </a:r>
          </a:p>
        </p:txBody>
      </p:sp>
      <p:sp>
        <p:nvSpPr>
          <p:cNvPr id="7" name="Rectangle 6"/>
          <p:cNvSpPr/>
          <p:nvPr/>
        </p:nvSpPr>
        <p:spPr>
          <a:xfrm>
            <a:off x="6451193" y="4566794"/>
            <a:ext cx="2584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A249"/>
                </a:solidFill>
                <a:latin typeface="Comic Sans MS" pitchFamily="66" charset="0"/>
              </a:rPr>
              <a:t>Q</a:t>
            </a:r>
            <a:r>
              <a:rPr lang="en-US" baseline="-25000" dirty="0" smtClean="0">
                <a:solidFill>
                  <a:srgbClr val="00A249"/>
                </a:solidFill>
                <a:latin typeface="Comic Sans MS" pitchFamily="66" charset="0"/>
              </a:rPr>
              <a:t>W</a:t>
            </a:r>
            <a:r>
              <a:rPr lang="en-US" dirty="0" smtClean="0">
                <a:solidFill>
                  <a:srgbClr val="00A249"/>
                </a:solidFill>
                <a:latin typeface="Comic Sans MS" pitchFamily="66" charset="0"/>
              </a:rPr>
              <a:t>(n) </a:t>
            </a:r>
            <a:r>
              <a:rPr lang="en-US" dirty="0">
                <a:solidFill>
                  <a:srgbClr val="00A249"/>
                </a:solidFill>
                <a:latin typeface="Comic Sans MS" pitchFamily="66" charset="0"/>
              </a:rPr>
              <a:t>= -</a:t>
            </a:r>
            <a:r>
              <a:rPr lang="en-US" dirty="0" smtClean="0">
                <a:solidFill>
                  <a:srgbClr val="00A249"/>
                </a:solidFill>
                <a:latin typeface="Comic Sans MS" pitchFamily="66" charset="0"/>
              </a:rPr>
              <a:t>2(C</a:t>
            </a:r>
            <a:r>
              <a:rPr lang="en-US" baseline="-25000" dirty="0" smtClean="0">
                <a:solidFill>
                  <a:srgbClr val="00A249"/>
                </a:solidFill>
                <a:latin typeface="Comic Sans MS" pitchFamily="66" charset="0"/>
              </a:rPr>
              <a:t>1u</a:t>
            </a:r>
            <a:r>
              <a:rPr lang="en-US" dirty="0" smtClean="0">
                <a:solidFill>
                  <a:srgbClr val="00A249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A249"/>
                </a:solidFill>
                <a:latin typeface="Comic Sans MS" pitchFamily="66" charset="0"/>
              </a:rPr>
              <a:t>+ </a:t>
            </a:r>
            <a:r>
              <a:rPr lang="en-US" dirty="0" smtClean="0">
                <a:solidFill>
                  <a:srgbClr val="00A249"/>
                </a:solidFill>
                <a:latin typeface="Comic Sans MS" pitchFamily="66" charset="0"/>
              </a:rPr>
              <a:t>2C</a:t>
            </a:r>
            <a:r>
              <a:rPr lang="en-US" baseline="-25000" dirty="0" smtClean="0">
                <a:solidFill>
                  <a:srgbClr val="00A249"/>
                </a:solidFill>
                <a:latin typeface="Comic Sans MS" pitchFamily="66" charset="0"/>
              </a:rPr>
              <a:t>1d</a:t>
            </a:r>
            <a:r>
              <a:rPr lang="en-US" dirty="0" smtClean="0">
                <a:solidFill>
                  <a:srgbClr val="00A249"/>
                </a:solidFill>
                <a:latin typeface="Comic Sans MS" pitchFamily="66" charset="0"/>
              </a:rPr>
              <a:t>) = -0.975 </a:t>
            </a:r>
            <a:r>
              <a:rPr lang="en-US" dirty="0">
                <a:solidFill>
                  <a:srgbClr val="00A249"/>
                </a:solidFill>
                <a:latin typeface="Comic Sans MS" pitchFamily="66" charset="0"/>
              </a:rPr>
              <a:t>± </a:t>
            </a:r>
            <a:r>
              <a:rPr lang="en-US" dirty="0" smtClean="0">
                <a:solidFill>
                  <a:srgbClr val="00A249"/>
                </a:solidFill>
                <a:latin typeface="Comic Sans MS" pitchFamily="66" charset="0"/>
              </a:rPr>
              <a:t>0.010 </a:t>
            </a:r>
          </a:p>
          <a:p>
            <a:r>
              <a:rPr lang="en-US" dirty="0" smtClean="0">
                <a:solidFill>
                  <a:srgbClr val="00A249"/>
                </a:solidFill>
                <a:latin typeface="Comic Sans MS" pitchFamily="66" charset="0"/>
              </a:rPr>
              <a:t>(</a:t>
            </a:r>
            <a:r>
              <a:rPr lang="en-US" dirty="0">
                <a:solidFill>
                  <a:srgbClr val="00A249"/>
                </a:solidFill>
                <a:latin typeface="Comic Sans MS" pitchFamily="66" charset="0"/>
              </a:rPr>
              <a:t>only 4% of </a:t>
            </a:r>
            <a:r>
              <a:rPr lang="en-US" dirty="0" smtClean="0">
                <a:solidFill>
                  <a:srgbClr val="00A249"/>
                </a:solidFill>
                <a:latin typeface="Comic Sans MS" pitchFamily="66" charset="0"/>
              </a:rPr>
              <a:t>data)</a:t>
            </a:r>
          </a:p>
          <a:p>
            <a:r>
              <a:rPr lang="en-US" dirty="0">
                <a:solidFill>
                  <a:srgbClr val="00A249"/>
                </a:solidFill>
                <a:latin typeface="Comic Sans MS" pitchFamily="66" charset="0"/>
              </a:rPr>
              <a:t>SM value = </a:t>
            </a:r>
            <a:r>
              <a:rPr lang="en-US" dirty="0" smtClean="0">
                <a:solidFill>
                  <a:srgbClr val="00A249"/>
                </a:solidFill>
                <a:latin typeface="Comic Sans MS" pitchFamily="66" charset="0"/>
              </a:rPr>
              <a:t>-0.9890(7</a:t>
            </a:r>
            <a:r>
              <a:rPr lang="en-US" dirty="0">
                <a:solidFill>
                  <a:srgbClr val="00A249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84421" y="2271561"/>
            <a:ext cx="1702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APV + PVES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Combined Result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37468" y="2733226"/>
            <a:ext cx="1065229" cy="4616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15288" y="2157616"/>
            <a:ext cx="54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47794" y="2454442"/>
            <a:ext cx="1067495" cy="6429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51194" y="3187086"/>
            <a:ext cx="2584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606BA"/>
                </a:solidFill>
                <a:latin typeface="Comic Sans MS" pitchFamily="66" charset="0"/>
              </a:rPr>
              <a:t>C</a:t>
            </a:r>
            <a:r>
              <a:rPr lang="en-US" baseline="-25000" dirty="0" smtClean="0">
                <a:solidFill>
                  <a:srgbClr val="0606BA"/>
                </a:solidFill>
                <a:latin typeface="Comic Sans MS" pitchFamily="66" charset="0"/>
              </a:rPr>
              <a:t>1u</a:t>
            </a:r>
            <a:r>
              <a:rPr lang="en-US" dirty="0" smtClean="0">
                <a:solidFill>
                  <a:srgbClr val="0606BA"/>
                </a:solidFill>
                <a:latin typeface="Comic Sans MS" pitchFamily="66" charset="0"/>
              </a:rPr>
              <a:t> = -0.184 </a:t>
            </a:r>
            <a:r>
              <a:rPr lang="en-US" dirty="0">
                <a:solidFill>
                  <a:srgbClr val="0606BA"/>
                </a:solidFill>
                <a:latin typeface="Comic Sans MS" pitchFamily="66" charset="0"/>
              </a:rPr>
              <a:t>± </a:t>
            </a:r>
            <a:r>
              <a:rPr lang="en-US" dirty="0" smtClean="0">
                <a:solidFill>
                  <a:srgbClr val="0606BA"/>
                </a:solidFill>
                <a:latin typeface="Comic Sans MS" pitchFamily="66" charset="0"/>
              </a:rPr>
              <a:t>0.005</a:t>
            </a:r>
          </a:p>
          <a:p>
            <a:r>
              <a:rPr lang="en-US" dirty="0" smtClean="0">
                <a:solidFill>
                  <a:srgbClr val="0606BA"/>
                </a:solidFill>
                <a:latin typeface="Comic Sans MS" pitchFamily="66" charset="0"/>
              </a:rPr>
              <a:t>C</a:t>
            </a:r>
            <a:r>
              <a:rPr lang="en-US" baseline="-25000" dirty="0" smtClean="0">
                <a:solidFill>
                  <a:srgbClr val="0606BA"/>
                </a:solidFill>
                <a:latin typeface="Comic Sans MS" pitchFamily="66" charset="0"/>
              </a:rPr>
              <a:t>1d</a:t>
            </a:r>
            <a:r>
              <a:rPr lang="en-US" dirty="0" smtClean="0">
                <a:solidFill>
                  <a:srgbClr val="0606BA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606BA"/>
                </a:solidFill>
                <a:latin typeface="Comic Sans MS" pitchFamily="66" charset="0"/>
              </a:rPr>
              <a:t>= </a:t>
            </a:r>
            <a:r>
              <a:rPr lang="en-US" dirty="0" smtClean="0">
                <a:solidFill>
                  <a:srgbClr val="0606BA"/>
                </a:solidFill>
                <a:latin typeface="Comic Sans MS" pitchFamily="66" charset="0"/>
              </a:rPr>
              <a:t> 0.336 </a:t>
            </a:r>
            <a:r>
              <a:rPr lang="en-US" dirty="0">
                <a:solidFill>
                  <a:srgbClr val="0606BA"/>
                </a:solidFill>
                <a:latin typeface="Comic Sans MS" pitchFamily="66" charset="0"/>
              </a:rPr>
              <a:t>± 0.005</a:t>
            </a:r>
          </a:p>
          <a:p>
            <a:r>
              <a:rPr lang="en-US" dirty="0" smtClean="0">
                <a:solidFill>
                  <a:srgbClr val="0606BA"/>
                </a:solidFill>
                <a:latin typeface="Comic Sans MS" pitchFamily="66" charset="0"/>
              </a:rPr>
              <a:t>(</a:t>
            </a:r>
            <a:r>
              <a:rPr lang="en-US" dirty="0">
                <a:solidFill>
                  <a:srgbClr val="0606BA"/>
                </a:solidFill>
                <a:latin typeface="Comic Sans MS" pitchFamily="66" charset="0"/>
              </a:rPr>
              <a:t>only 4% of </a:t>
            </a:r>
            <a:r>
              <a:rPr lang="en-US" dirty="0" smtClean="0">
                <a:solidFill>
                  <a:srgbClr val="0606BA"/>
                </a:solidFill>
                <a:latin typeface="Comic Sans MS" pitchFamily="66" charset="0"/>
              </a:rPr>
              <a:t>data)</a:t>
            </a:r>
          </a:p>
        </p:txBody>
      </p:sp>
    </p:spTree>
    <p:extLst>
      <p:ext uri="{BB962C8B-B14F-4D97-AF65-F5344CB8AC3E}">
        <p14:creationId xmlns:p14="http://schemas.microsoft.com/office/powerpoint/2010/main" val="43517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194955"/>
            <a:ext cx="8791575" cy="532966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Measured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ep</a:t>
            </a:r>
            <a:r>
              <a:rPr lang="en-US" dirty="0" smtClean="0"/>
              <a:t> = -279 ± 35 (statistics) </a:t>
            </a:r>
            <a:r>
              <a:rPr lang="en-US" dirty="0"/>
              <a:t>± </a:t>
            </a:r>
            <a:r>
              <a:rPr lang="en-US" dirty="0" smtClean="0"/>
              <a:t>31 </a:t>
            </a:r>
            <a:r>
              <a:rPr lang="en-US" dirty="0"/>
              <a:t>(</a:t>
            </a:r>
            <a:r>
              <a:rPr lang="en-US" dirty="0" smtClean="0"/>
              <a:t>systematics) ppb</a:t>
            </a:r>
            <a:endParaRPr lang="en-US" dirty="0"/>
          </a:p>
          <a:p>
            <a:pPr lvl="1"/>
            <a:r>
              <a:rPr lang="en-US" dirty="0" smtClean="0"/>
              <a:t>Smallest &amp; most precise </a:t>
            </a:r>
            <a:r>
              <a:rPr lang="en-US" dirty="0" err="1" smtClean="0"/>
              <a:t>ep</a:t>
            </a:r>
            <a:r>
              <a:rPr lang="en-US" dirty="0" smtClean="0"/>
              <a:t> asymmetry ever measured</a:t>
            </a:r>
          </a:p>
          <a:p>
            <a:r>
              <a:rPr lang="en-US" dirty="0" smtClean="0"/>
              <a:t>First determination of Q</a:t>
            </a:r>
            <a:r>
              <a:rPr lang="en-US" baseline="-25000" dirty="0" smtClean="0"/>
              <a:t>W</a:t>
            </a:r>
            <a:r>
              <a:rPr lang="en-US" dirty="0" smtClean="0"/>
              <a:t>(p):</a:t>
            </a:r>
          </a:p>
          <a:p>
            <a:pPr lvl="1"/>
            <a:r>
              <a:rPr lang="en-US" dirty="0" err="1" smtClean="0"/>
              <a:t>Q</a:t>
            </a:r>
            <a:r>
              <a:rPr lang="en-US" baseline="-25000" dirty="0" err="1" smtClean="0"/>
              <a:t>w</a:t>
            </a:r>
            <a:r>
              <a:rPr lang="en-US" dirty="0" smtClean="0"/>
              <a:t>(p)= 0.063 ± 0.012 (from only 4% of all data collected)</a:t>
            </a:r>
          </a:p>
          <a:p>
            <a:pPr lvl="2"/>
            <a:r>
              <a:rPr lang="en-US" dirty="0"/>
              <a:t>(SM value = </a:t>
            </a:r>
            <a:r>
              <a:rPr lang="en-US" dirty="0" smtClean="0"/>
              <a:t>0.0710(7))</a:t>
            </a:r>
          </a:p>
          <a:p>
            <a:pPr lvl="2"/>
            <a:r>
              <a:rPr lang="en-US" dirty="0" smtClean="0"/>
              <a:t>New physics reach </a:t>
            </a:r>
            <a:r>
              <a:rPr lang="el-GR" dirty="0" smtClean="0"/>
              <a:t>λ</a:t>
            </a:r>
            <a:r>
              <a:rPr lang="en-US" dirty="0" smtClean="0"/>
              <a:t>/g = ½( </a:t>
            </a:r>
            <a:r>
              <a:rPr lang="en-US" sz="3300" dirty="0" smtClean="0"/>
              <a:t>√</a:t>
            </a:r>
            <a:r>
              <a:rPr lang="en-US" dirty="0" smtClean="0"/>
              <a:t>2 G</a:t>
            </a:r>
            <a:r>
              <a:rPr lang="en-US" baseline="-25000" dirty="0" smtClean="0"/>
              <a:t>F</a:t>
            </a:r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Q</a:t>
            </a:r>
            <a:r>
              <a:rPr lang="en-US" baseline="-25000" dirty="0" smtClean="0"/>
              <a:t>W</a:t>
            </a:r>
            <a:r>
              <a:rPr lang="en-US" dirty="0" smtClean="0"/>
              <a:t>)</a:t>
            </a:r>
            <a:r>
              <a:rPr lang="en-US" baseline="30000" dirty="0" smtClean="0"/>
              <a:t>-1/2</a:t>
            </a:r>
            <a:r>
              <a:rPr lang="en-US" dirty="0" smtClean="0"/>
              <a:t> = 1.1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First determination of Q</a:t>
            </a:r>
            <a:r>
              <a:rPr lang="en-US" baseline="-25000" dirty="0" smtClean="0"/>
              <a:t>W</a:t>
            </a:r>
            <a:r>
              <a:rPr lang="en-US" dirty="0" smtClean="0"/>
              <a:t>(n) </a:t>
            </a:r>
            <a:r>
              <a:rPr lang="en-US" dirty="0"/>
              <a:t>= -</a:t>
            </a:r>
            <a:r>
              <a:rPr lang="en-US" dirty="0" smtClean="0"/>
              <a:t>2(C</a:t>
            </a:r>
            <a:r>
              <a:rPr lang="en-US" baseline="-25000" dirty="0" smtClean="0"/>
              <a:t>1u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2C</a:t>
            </a:r>
            <a:r>
              <a:rPr lang="en-US" baseline="-25000" dirty="0" smtClean="0"/>
              <a:t>1d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By combining our result with APV</a:t>
            </a:r>
          </a:p>
          <a:p>
            <a:pPr lvl="2"/>
            <a:r>
              <a:rPr lang="en-US" dirty="0" err="1" smtClean="0"/>
              <a:t>Q</a:t>
            </a:r>
            <a:r>
              <a:rPr lang="en-US" baseline="-25000" dirty="0" err="1" smtClean="0"/>
              <a:t>w</a:t>
            </a:r>
            <a:r>
              <a:rPr lang="en-US" dirty="0" smtClean="0"/>
              <a:t>(n)= -0.975 </a:t>
            </a:r>
            <a:r>
              <a:rPr lang="en-US" dirty="0"/>
              <a:t>± </a:t>
            </a:r>
            <a:r>
              <a:rPr lang="en-US" dirty="0" smtClean="0"/>
              <a:t>0.010 (SM value = -0.9890(7))</a:t>
            </a:r>
          </a:p>
          <a:p>
            <a:r>
              <a:rPr lang="en-US" dirty="0" smtClean="0"/>
              <a:t>Expect to report results with ~5 times smaller uncertainties in about a year </a:t>
            </a:r>
          </a:p>
          <a:p>
            <a:pPr lvl="1"/>
            <a:r>
              <a:rPr lang="en-US" dirty="0" smtClean="0"/>
              <a:t>Expected physics reach of ~ 2.3 </a:t>
            </a:r>
            <a:r>
              <a:rPr lang="en-US" dirty="0" err="1" smtClean="0"/>
              <a:t>TeV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SM test, sensitive to Z’s and LQs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629150" y="3143250"/>
            <a:ext cx="171450" cy="0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2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7860" y="3841742"/>
            <a:ext cx="5221463" cy="4415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08100"/>
            <a:ext cx="8686800" cy="489527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The Qweak Experiment finished successfully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Precise measure of </a:t>
            </a:r>
            <a:r>
              <a:rPr lang="en-US" sz="2400" dirty="0" err="1">
                <a:latin typeface="Comic Sans MS" pitchFamily="66" charset="0"/>
              </a:rPr>
              <a:t>ep</a:t>
            </a:r>
            <a:r>
              <a:rPr lang="en-US" sz="2400" dirty="0">
                <a:latin typeface="Comic Sans MS" pitchFamily="66" charset="0"/>
              </a:rPr>
              <a:t> scattering </a:t>
            </a:r>
            <a:r>
              <a:rPr lang="en-US" sz="2400" dirty="0" smtClean="0">
                <a:latin typeface="Comic Sans MS" pitchFamily="66" charset="0"/>
              </a:rPr>
              <a:t>asymmetry at low Q</a:t>
            </a:r>
            <a:r>
              <a:rPr lang="en-US" sz="2400" baseline="30000" dirty="0" smtClean="0">
                <a:latin typeface="Comic Sans MS" pitchFamily="66" charset="0"/>
              </a:rPr>
              <a:t>2</a:t>
            </a:r>
            <a:endParaRPr lang="en-US" sz="2400" dirty="0" smtClean="0">
              <a:latin typeface="Comic Sans MS" pitchFamily="66" charset="0"/>
            </a:endParaRPr>
          </a:p>
          <a:p>
            <a:pPr lvl="1"/>
            <a:r>
              <a:rPr lang="en-US" sz="2400" dirty="0" smtClean="0">
                <a:latin typeface="Comic Sans MS" pitchFamily="66" charset="0"/>
              </a:rPr>
              <a:t>2 years in situ, ~1 year of beam 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Commissioning run analyzed</a:t>
            </a:r>
          </a:p>
          <a:p>
            <a:pPr lvl="2"/>
            <a:r>
              <a:rPr lang="en-US" sz="2000" dirty="0" smtClean="0">
                <a:latin typeface="Comic Sans MS" pitchFamily="66" charset="0"/>
              </a:rPr>
              <a:t>~ 4% of total data collected </a:t>
            </a:r>
          </a:p>
          <a:p>
            <a:pPr lvl="2"/>
            <a:r>
              <a:rPr lang="en-US" sz="2000" dirty="0" smtClean="0">
                <a:latin typeface="Comic Sans MS" pitchFamily="66" charset="0"/>
              </a:rPr>
              <a:t>Results presented here: 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baseline="30000" dirty="0" smtClean="0">
                <a:solidFill>
                  <a:schemeClr val="tx1"/>
                </a:solidFill>
                <a:latin typeface="Comic Sans MS" pitchFamily="66" charset="0"/>
              </a:rPr>
              <a:t>st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Determination of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Q</a:t>
            </a:r>
            <a:r>
              <a:rPr lang="en-US" baseline="-25000" dirty="0" err="1" smtClean="0">
                <a:solidFill>
                  <a:schemeClr val="tx1"/>
                </a:solidFill>
                <a:latin typeface="Comic Sans MS" pitchFamily="66" charset="0"/>
              </a:rPr>
              <a:t>w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(p), C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1u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, C</a:t>
            </a:r>
            <a:r>
              <a:rPr lang="en-US" baseline="-25000" dirty="0" smtClean="0">
                <a:solidFill>
                  <a:schemeClr val="tx1"/>
                </a:solidFill>
                <a:latin typeface="Comic Sans MS" pitchFamily="66" charset="0"/>
              </a:rPr>
              <a:t>1d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, &amp; </a:t>
            </a:r>
            <a:r>
              <a:rPr lang="en-US" dirty="0" err="1">
                <a:solidFill>
                  <a:schemeClr val="tx1"/>
                </a:solidFill>
                <a:latin typeface="Comic Sans MS" pitchFamily="66" charset="0"/>
              </a:rPr>
              <a:t>Q</a:t>
            </a:r>
            <a:r>
              <a:rPr lang="en-US" baseline="-25000" dirty="0" err="1">
                <a:solidFill>
                  <a:schemeClr val="tx1"/>
                </a:solidFill>
                <a:latin typeface="Comic Sans MS" pitchFamily="66" charset="0"/>
              </a:rPr>
              <a:t>w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(n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marL="1371600" lvl="3" indent="0">
              <a:buNone/>
            </a:pPr>
            <a:endParaRPr lang="en-US" sz="1100" dirty="0" smtClean="0">
              <a:latin typeface="Comic Sans MS" pitchFamily="66" charset="0"/>
            </a:endParaRPr>
          </a:p>
          <a:p>
            <a:pPr lvl="1"/>
            <a:r>
              <a:rPr lang="en-US" sz="2400" dirty="0" smtClean="0">
                <a:latin typeface="Comic Sans MS" pitchFamily="66" charset="0"/>
              </a:rPr>
              <a:t>Remainder of experiment still being analyzed</a:t>
            </a:r>
          </a:p>
          <a:p>
            <a:pPr lvl="2"/>
            <a:r>
              <a:rPr lang="en-US" sz="2000" dirty="0" smtClean="0">
                <a:latin typeface="Comic Sans MS" pitchFamily="66" charset="0"/>
              </a:rPr>
              <a:t>Expect final result by end of 2014</a:t>
            </a:r>
          </a:p>
          <a:p>
            <a:pPr lvl="2"/>
            <a:r>
              <a:rPr lang="en-US" sz="2000" dirty="0" smtClean="0">
                <a:latin typeface="Comic Sans MS" pitchFamily="66" charset="0"/>
              </a:rPr>
              <a:t>Expect final result will have ~5* better precision</a:t>
            </a:r>
          </a:p>
          <a:p>
            <a:pPr lvl="2"/>
            <a:r>
              <a:rPr lang="en-US" sz="2000" dirty="0" smtClean="0">
                <a:latin typeface="Comic Sans MS" pitchFamily="66" charset="0"/>
              </a:rPr>
              <a:t>Should come close to proposed goal (4% </a:t>
            </a:r>
            <a:r>
              <a:rPr lang="en-US" sz="2000" dirty="0" err="1" smtClean="0">
                <a:latin typeface="Comic Sans MS" pitchFamily="66" charset="0"/>
              </a:rPr>
              <a:t>msr</a:t>
            </a:r>
            <a:r>
              <a:rPr lang="en-US" sz="2000" dirty="0" smtClean="0">
                <a:latin typeface="Comic Sans MS" pitchFamily="66" charset="0"/>
              </a:rPr>
              <a:t> of </a:t>
            </a:r>
            <a:r>
              <a:rPr lang="en-US" sz="2000" dirty="0" err="1" smtClean="0">
                <a:latin typeface="Comic Sans MS" pitchFamily="66" charset="0"/>
              </a:rPr>
              <a:t>Q</a:t>
            </a:r>
            <a:r>
              <a:rPr lang="en-US" sz="2000" baseline="-25000" dirty="0" err="1" smtClean="0">
                <a:latin typeface="Comic Sans MS" pitchFamily="66" charset="0"/>
              </a:rPr>
              <a:t>w</a:t>
            </a:r>
            <a:r>
              <a:rPr lang="en-US" sz="2000" dirty="0" smtClean="0">
                <a:latin typeface="Comic Sans MS" pitchFamily="66" charset="0"/>
              </a:rPr>
              <a:t>(p))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10025" y="1911350"/>
            <a:ext cx="190500" cy="0"/>
          </a:xfrm>
          <a:prstGeom prst="straightConnector1">
            <a:avLst/>
          </a:prstGeom>
          <a:ln w="19050">
            <a:solidFill>
              <a:srgbClr val="0606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0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899" y="76200"/>
            <a:ext cx="57912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CC"/>
                </a:solidFill>
                <a:latin typeface="Comic Sans MS" pitchFamily="66" charset="0"/>
              </a:rPr>
              <a:t>The Qweak Collaboration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A47C-C55B-4023-A90F-619EB3286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22325"/>
            <a:ext cx="59436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792681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D.S. Armstrong, A.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Asaturyan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T.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Averett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J.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Balewski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J.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Beaufait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R.S. </a:t>
            </a:r>
            <a:r>
              <a:rPr lang="en-US" sz="1400" dirty="0" err="1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Beminiwattha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J.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Benesch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endParaRPr lang="en-US" sz="1400" dirty="0" smtClean="0">
              <a:solidFill>
                <a:srgbClr val="000099"/>
              </a:solidFill>
              <a:latin typeface="Gill Sans" pitchFamily="18"/>
              <a:ea typeface="Gill Sans" pitchFamily="2"/>
              <a:cs typeface="Gill Sans" pitchFamily="2"/>
            </a:endParaRPr>
          </a:p>
          <a:p>
            <a:pPr lvl="0" algn="ctr" hangingPunct="0"/>
            <a:r>
              <a:rPr lang="en-US" sz="1400" dirty="0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F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Benmokhtar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J.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Birchall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C00000"/>
                </a:solidFill>
                <a:latin typeface="Gill Sans" pitchFamily="18"/>
                <a:ea typeface="Gill Sans" pitchFamily="2"/>
                <a:cs typeface="Gill Sans" pitchFamily="2"/>
              </a:rPr>
              <a:t>R.D. </a:t>
            </a:r>
            <a:r>
              <a:rPr lang="en-US" sz="1400" dirty="0" smtClean="0">
                <a:solidFill>
                  <a:srgbClr val="C00000"/>
                </a:solidFill>
                <a:latin typeface="Gill Sans" pitchFamily="18"/>
                <a:ea typeface="Gill Sans" pitchFamily="2"/>
                <a:cs typeface="Gill Sans" pitchFamily="2"/>
              </a:rPr>
              <a:t>Carlini</a:t>
            </a:r>
            <a:r>
              <a:rPr lang="en-US" sz="1400" baseline="32000" dirty="0">
                <a:solidFill>
                  <a:srgbClr val="C00000"/>
                </a:solidFill>
                <a:latin typeface="Gill Sans" pitchFamily="18"/>
                <a:ea typeface="Gill Sans" pitchFamily="2"/>
                <a:cs typeface="Gill Sans" pitchFamily="2"/>
              </a:rPr>
              <a:t>1</a:t>
            </a:r>
            <a:r>
              <a:rPr lang="en-US" sz="1400" dirty="0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J.C. </a:t>
            </a:r>
            <a:r>
              <a:rPr lang="en-US" sz="1400" dirty="0" err="1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Cornejo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S.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Covrig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M.M. Dalton, C.A. Davis, </a:t>
            </a:r>
            <a:endParaRPr lang="en-US" sz="1400" dirty="0" smtClean="0">
              <a:solidFill>
                <a:srgbClr val="000099"/>
              </a:solidFill>
              <a:latin typeface="Gill Sans" pitchFamily="18"/>
              <a:ea typeface="Gill Sans" pitchFamily="2"/>
              <a:cs typeface="Gill Sans" pitchFamily="2"/>
            </a:endParaRPr>
          </a:p>
          <a:p>
            <a:pPr lvl="0" algn="ctr" hangingPunct="0"/>
            <a:r>
              <a:rPr lang="en-US" sz="1400" dirty="0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W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Deconinck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J.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Diefenbach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K. Dow,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J.F. Dowd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J.A. Dunne, D.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Dutta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W.S. Duvall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M.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Elaasar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endParaRPr lang="en-US" sz="1400" dirty="0" smtClean="0">
              <a:solidFill>
                <a:srgbClr val="000099"/>
              </a:solidFill>
              <a:latin typeface="Gill Sans" pitchFamily="18"/>
              <a:ea typeface="Gill Sans" pitchFamily="2"/>
              <a:cs typeface="Gill Sans" pitchFamily="2"/>
            </a:endParaRPr>
          </a:p>
          <a:p>
            <a:pPr lvl="0" algn="ctr" hangingPunct="0"/>
            <a:r>
              <a:rPr lang="en-US" sz="1400" dirty="0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W.R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. Falk, </a:t>
            </a:r>
            <a:r>
              <a:rPr lang="en-US" sz="1400" dirty="0">
                <a:solidFill>
                  <a:srgbClr val="C00000"/>
                </a:solidFill>
                <a:latin typeface="Gill Sans" pitchFamily="18"/>
                <a:ea typeface="Gill Sans" pitchFamily="2"/>
                <a:cs typeface="Gill Sans" pitchFamily="2"/>
              </a:rPr>
              <a:t>J.M. </a:t>
            </a:r>
            <a:r>
              <a:rPr lang="en-US" sz="1400" dirty="0" smtClean="0">
                <a:solidFill>
                  <a:srgbClr val="C00000"/>
                </a:solidFill>
                <a:latin typeface="Gill Sans" pitchFamily="18"/>
                <a:ea typeface="Gill Sans" pitchFamily="2"/>
                <a:cs typeface="Gill Sans" pitchFamily="2"/>
              </a:rPr>
              <a:t>Finn</a:t>
            </a:r>
            <a:r>
              <a:rPr lang="en-US" sz="1400" baseline="32000" dirty="0">
                <a:solidFill>
                  <a:srgbClr val="C00000"/>
                </a:solidFill>
                <a:latin typeface="Gill Sans" pitchFamily="18"/>
                <a:ea typeface="Gill Sans" pitchFamily="2"/>
                <a:cs typeface="Gill Sans" pitchFamily="2"/>
              </a:rPr>
              <a:t>1</a:t>
            </a:r>
            <a:r>
              <a:rPr lang="en-US" sz="1400" dirty="0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T. Forest, D. Gaskell, M.T.W.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Gericke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J.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Grames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V.M. Gray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K. Grimm,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F. </a:t>
            </a:r>
            <a:r>
              <a:rPr lang="en-US" sz="1400" dirty="0" err="1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Guo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J.R. Hoskins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K. Johnston,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D. Jones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M. Jones, R. Jones,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M. </a:t>
            </a:r>
            <a:r>
              <a:rPr lang="en-US" sz="1400" dirty="0" err="1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Kargiantoulakis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P.M. King, E.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Korkmaz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endParaRPr lang="en-US" sz="1400" dirty="0" smtClean="0">
              <a:solidFill>
                <a:srgbClr val="000099"/>
              </a:solidFill>
              <a:latin typeface="Gill Sans" pitchFamily="18"/>
              <a:ea typeface="Gill Sans" pitchFamily="2"/>
              <a:cs typeface="Gill Sans" pitchFamily="2"/>
            </a:endParaRPr>
          </a:p>
          <a:p>
            <a:pPr lvl="0" algn="ctr" hangingPunct="0"/>
            <a:r>
              <a:rPr lang="en-US" sz="1400" dirty="0" smtClean="0">
                <a:solidFill>
                  <a:srgbClr val="C00000"/>
                </a:solidFill>
                <a:latin typeface="Gill Sans" pitchFamily="18"/>
                <a:ea typeface="Gill Sans" pitchFamily="2"/>
                <a:cs typeface="Gill Sans" pitchFamily="2"/>
              </a:rPr>
              <a:t>S</a:t>
            </a:r>
            <a:r>
              <a:rPr lang="en-US" sz="1400" dirty="0">
                <a:solidFill>
                  <a:srgbClr val="C00000"/>
                </a:solidFill>
                <a:latin typeface="Gill Sans" pitchFamily="18"/>
                <a:ea typeface="Gill Sans" pitchFamily="2"/>
                <a:cs typeface="Gill Sans" pitchFamily="2"/>
              </a:rPr>
              <a:t>. </a:t>
            </a:r>
            <a:r>
              <a:rPr lang="en-US" sz="1400" dirty="0" smtClean="0">
                <a:solidFill>
                  <a:srgbClr val="C00000"/>
                </a:solidFill>
                <a:latin typeface="Gill Sans" pitchFamily="18"/>
                <a:ea typeface="Gill Sans" pitchFamily="2"/>
                <a:cs typeface="Gill Sans" pitchFamily="2"/>
              </a:rPr>
              <a:t>Kowalski</a:t>
            </a:r>
            <a:r>
              <a:rPr lang="en-US" sz="1400" baseline="32000" dirty="0">
                <a:solidFill>
                  <a:srgbClr val="C00000"/>
                </a:solidFill>
                <a:latin typeface="Gill Sans" pitchFamily="18"/>
                <a:ea typeface="Gill Sans" pitchFamily="2"/>
                <a:cs typeface="Gill Sans" pitchFamily="2"/>
              </a:rPr>
              <a:t>1</a:t>
            </a:r>
            <a:r>
              <a:rPr lang="en-US" sz="1400" dirty="0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J. Leacock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J. </a:t>
            </a:r>
            <a:r>
              <a:rPr lang="en-US" sz="1400" dirty="0" err="1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Leckey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, A.R. Lee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J.H. Lee, L. Lee,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S. </a:t>
            </a:r>
            <a:r>
              <a:rPr lang="en-US" sz="1400" dirty="0" err="1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MacEwan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D. Mack,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J.A. Magee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endParaRPr lang="en-US" sz="1400" dirty="0" smtClean="0">
              <a:solidFill>
                <a:srgbClr val="000099"/>
              </a:solidFill>
              <a:latin typeface="Gill Sans" pitchFamily="18"/>
              <a:ea typeface="Gill Sans" pitchFamily="2"/>
              <a:cs typeface="Gill Sans" pitchFamily="2"/>
            </a:endParaRPr>
          </a:p>
          <a:p>
            <a:pPr lvl="0" algn="ctr" hangingPunct="0"/>
            <a:r>
              <a:rPr lang="en-US" sz="1400" dirty="0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R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Mahurin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J.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Mammei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J. Martin,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M.J. McHugh</a:t>
            </a:r>
            <a:r>
              <a:rPr lang="en-US" sz="1400" dirty="0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J. Mei, R. Michaels, A.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Micherdzinska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K.E. Myers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endParaRPr lang="en-US" sz="1400" dirty="0" smtClean="0">
              <a:solidFill>
                <a:srgbClr val="000099"/>
              </a:solidFill>
              <a:latin typeface="Gill Sans" pitchFamily="18"/>
              <a:ea typeface="Gill Sans" pitchFamily="2"/>
              <a:cs typeface="Gill Sans" pitchFamily="2"/>
            </a:endParaRPr>
          </a:p>
          <a:p>
            <a:pPr lvl="0" algn="ctr" hangingPunct="0"/>
            <a:r>
              <a:rPr lang="en-US" sz="1400" dirty="0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A. </a:t>
            </a:r>
            <a:r>
              <a:rPr lang="en-US" sz="1400" dirty="0" err="1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Mkrtchyan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H.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Mkrtchyan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A. Narayan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L.Z.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Ndukum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V.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Nelyubin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 err="1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Nuruzzama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n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W.T.H van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Oers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endParaRPr lang="en-US" sz="1400" dirty="0" smtClean="0">
              <a:solidFill>
                <a:srgbClr val="000099"/>
              </a:solidFill>
              <a:latin typeface="Gill Sans" pitchFamily="18"/>
              <a:ea typeface="Gill Sans" pitchFamily="2"/>
              <a:cs typeface="Gill Sans" pitchFamily="2"/>
            </a:endParaRPr>
          </a:p>
          <a:p>
            <a:pPr lvl="0" algn="ctr" hangingPunct="0"/>
            <a:r>
              <a:rPr lang="en-US" sz="1400" dirty="0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A.K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Opper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C00000"/>
                </a:solidFill>
                <a:latin typeface="Gill Sans" pitchFamily="18"/>
                <a:ea typeface="Gill Sans" pitchFamily="2"/>
                <a:cs typeface="Gill Sans" pitchFamily="2"/>
              </a:rPr>
              <a:t>S.A. </a:t>
            </a:r>
            <a:r>
              <a:rPr lang="en-US" sz="1400" dirty="0" smtClean="0">
                <a:solidFill>
                  <a:srgbClr val="C00000"/>
                </a:solidFill>
                <a:latin typeface="Gill Sans" pitchFamily="18"/>
                <a:ea typeface="Gill Sans" pitchFamily="2"/>
                <a:cs typeface="Gill Sans" pitchFamily="2"/>
              </a:rPr>
              <a:t>Page</a:t>
            </a:r>
            <a:r>
              <a:rPr lang="en-US" sz="1400" baseline="32000" dirty="0">
                <a:solidFill>
                  <a:srgbClr val="C00000"/>
                </a:solidFill>
                <a:latin typeface="Gill Sans" pitchFamily="18"/>
                <a:ea typeface="Gill Sans" pitchFamily="2"/>
                <a:cs typeface="Gill Sans" pitchFamily="2"/>
              </a:rPr>
              <a:t>1</a:t>
            </a:r>
            <a:r>
              <a:rPr lang="en-US" sz="1400" dirty="0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J. Pan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K.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Paschke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S.K. Phillips, M.L. Pitt, M.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Poelker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J.F.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Rajotte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endParaRPr lang="en-US" sz="1400" dirty="0" smtClean="0">
              <a:solidFill>
                <a:srgbClr val="000099"/>
              </a:solidFill>
              <a:latin typeface="Gill Sans" pitchFamily="18"/>
              <a:ea typeface="Gill Sans" pitchFamily="2"/>
              <a:cs typeface="Gill Sans" pitchFamily="2"/>
            </a:endParaRPr>
          </a:p>
          <a:p>
            <a:pPr lvl="0" algn="ctr" hangingPunct="0"/>
            <a:r>
              <a:rPr lang="en-US" sz="1400" dirty="0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W.D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. Ramsay, J. Roche, B.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Sawatzky,T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Seva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M.H.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Shabestari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R.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Silwal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N.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Simicevic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FF33CC"/>
                </a:solidFill>
                <a:latin typeface="Gill Sans" pitchFamily="18"/>
                <a:ea typeface="Gill Sans" pitchFamily="2"/>
                <a:cs typeface="Gill Sans" pitchFamily="2"/>
              </a:rPr>
              <a:t>G.R. </a:t>
            </a:r>
            <a:r>
              <a:rPr lang="en-US" sz="1400" dirty="0" smtClean="0">
                <a:solidFill>
                  <a:srgbClr val="FF33CC"/>
                </a:solidFill>
                <a:latin typeface="Gill Sans" pitchFamily="18"/>
                <a:ea typeface="Gill Sans" pitchFamily="2"/>
                <a:cs typeface="Gill Sans" pitchFamily="2"/>
              </a:rPr>
              <a:t>Smith</a:t>
            </a:r>
            <a:r>
              <a:rPr lang="en-US" sz="1400" baseline="32000" dirty="0">
                <a:solidFill>
                  <a:srgbClr val="FF33CC"/>
                </a:solidFill>
                <a:latin typeface="Gill Sans" pitchFamily="18"/>
                <a:ea typeface="Gill Sans" pitchFamily="2"/>
                <a:cs typeface="Gill Sans" pitchFamily="2"/>
              </a:rPr>
              <a:t>2</a:t>
            </a:r>
            <a:r>
              <a:rPr lang="en-US" sz="1400" dirty="0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</a:p>
          <a:p>
            <a:pPr lvl="0" algn="ctr" hangingPunct="0"/>
            <a:r>
              <a:rPr lang="en-US" sz="1400" dirty="0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P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Solvignon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D.T.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Spayde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A. </a:t>
            </a:r>
            <a:r>
              <a:rPr lang="en-US" sz="1400" dirty="0" err="1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Subedi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R.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Subedi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R. Suleiman, V.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Tadevosyan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W.A. Tobias, V. </a:t>
            </a:r>
            <a:r>
              <a:rPr lang="en-US" sz="1400" dirty="0" err="1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Tvaskis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B. </a:t>
            </a:r>
            <a:r>
              <a:rPr lang="en-US" sz="1400" dirty="0" err="1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Waidyawansa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P. Wang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S.P. Wells, S.A. Wood, </a:t>
            </a:r>
            <a:r>
              <a:rPr lang="en-US" sz="1400" dirty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S. Yang</a:t>
            </a:r>
            <a:r>
              <a:rPr lang="en-US" sz="1400" dirty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, R.D. Young, S. </a:t>
            </a:r>
            <a:r>
              <a:rPr lang="en-US" sz="1400" dirty="0" err="1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Zhamkochyan</a:t>
            </a:r>
            <a:endParaRPr lang="en-US" sz="1400" dirty="0" smtClean="0">
              <a:solidFill>
                <a:srgbClr val="000099"/>
              </a:solidFill>
              <a:latin typeface="Gill Sans" pitchFamily="18"/>
              <a:ea typeface="Gill Sans" pitchFamily="2"/>
              <a:cs typeface="Gill Sans" pitchFamily="2"/>
            </a:endParaRPr>
          </a:p>
          <a:p>
            <a:pPr lvl="0" algn="ctr" hangingPunct="0"/>
            <a:endParaRPr lang="en-US" sz="1200" dirty="0" smtClean="0">
              <a:solidFill>
                <a:srgbClr val="000099"/>
              </a:solidFill>
              <a:latin typeface="Gill Sans" pitchFamily="18"/>
              <a:ea typeface="Gill Sans" pitchFamily="2"/>
              <a:cs typeface="Gill Sans" pitchFamily="2"/>
            </a:endParaRPr>
          </a:p>
          <a:p>
            <a:pPr lvl="0" algn="ctr" hangingPunct="0"/>
            <a:r>
              <a:rPr lang="en-US" sz="1400" baseline="32000" dirty="0" smtClean="0">
                <a:solidFill>
                  <a:srgbClr val="C00000"/>
                </a:solidFill>
                <a:latin typeface="Gill Sans" pitchFamily="18"/>
                <a:ea typeface="Gill Sans" pitchFamily="2"/>
                <a:cs typeface="Gill Sans" pitchFamily="2"/>
              </a:rPr>
              <a:t>1</a:t>
            </a:r>
            <a:r>
              <a:rPr lang="en-US" sz="1400" dirty="0" smtClean="0">
                <a:solidFill>
                  <a:srgbClr val="C00000"/>
                </a:solidFill>
                <a:latin typeface="Gill Sans" pitchFamily="18"/>
                <a:ea typeface="Gill Sans" pitchFamily="2"/>
                <a:cs typeface="Gill Sans" pitchFamily="2"/>
              </a:rPr>
              <a:t>Spokespersons</a:t>
            </a:r>
            <a:r>
              <a:rPr lang="en-US" sz="1400" dirty="0" smtClean="0">
                <a:solidFill>
                  <a:srgbClr val="000099"/>
                </a:solidFill>
                <a:latin typeface="Gill Sans" pitchFamily="18"/>
                <a:ea typeface="Gill Sans" pitchFamily="2"/>
                <a:cs typeface="Gill Sans" pitchFamily="2"/>
              </a:rPr>
              <a:t>   </a:t>
            </a:r>
            <a:r>
              <a:rPr lang="en-US" sz="1400" baseline="32000" dirty="0" smtClean="0">
                <a:solidFill>
                  <a:srgbClr val="FF33CC"/>
                </a:solidFill>
                <a:latin typeface="Gill Sans" pitchFamily="18"/>
                <a:ea typeface="Gill Sans" pitchFamily="2"/>
                <a:cs typeface="Gill Sans" pitchFamily="2"/>
              </a:rPr>
              <a:t>2</a:t>
            </a:r>
            <a:r>
              <a:rPr lang="en-US" sz="1400" dirty="0" smtClean="0">
                <a:solidFill>
                  <a:srgbClr val="FF33CC"/>
                </a:solidFill>
                <a:latin typeface="Gill Sans" pitchFamily="18"/>
                <a:ea typeface="Gill Sans" pitchFamily="2"/>
                <a:cs typeface="Gill Sans" pitchFamily="2"/>
              </a:rPr>
              <a:t>Project Manager   </a:t>
            </a:r>
            <a:r>
              <a:rPr lang="en-US" sz="1400" dirty="0" smtClean="0">
                <a:solidFill>
                  <a:srgbClr val="008000"/>
                </a:solidFill>
                <a:latin typeface="Gill Sans" pitchFamily="18"/>
                <a:ea typeface="Gill Sans" pitchFamily="2"/>
                <a:cs typeface="Gill Sans" pitchFamily="2"/>
              </a:rPr>
              <a:t>Grad Students</a:t>
            </a:r>
            <a:endParaRPr lang="en-US" sz="1400" dirty="0">
              <a:solidFill>
                <a:srgbClr val="008000"/>
              </a:solidFill>
              <a:latin typeface="Gill Sans" pitchFamily="18"/>
              <a:ea typeface="Gill Sans" pitchFamily="2"/>
              <a:cs typeface="Gill Sans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3277" y="566597"/>
            <a:ext cx="26383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95 collaborators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23 grad students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10 post docs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23 institutions:</a:t>
            </a:r>
          </a:p>
          <a:p>
            <a:pPr lvl="1"/>
            <a:r>
              <a:rPr lang="en-US" sz="1600" dirty="0" err="1" smtClean="0">
                <a:latin typeface="Comic Sans MS" pitchFamily="66" charset="0"/>
              </a:rPr>
              <a:t>JLab</a:t>
            </a:r>
            <a:r>
              <a:rPr lang="en-US" sz="1600" dirty="0" smtClean="0">
                <a:latin typeface="Comic Sans MS" pitchFamily="66" charset="0"/>
              </a:rPr>
              <a:t>, W&amp;M, UConn, TRIUMF, MIT, </a:t>
            </a:r>
            <a:r>
              <a:rPr lang="en-US" sz="1600" dirty="0" err="1" smtClean="0">
                <a:latin typeface="Comic Sans MS" pitchFamily="66" charset="0"/>
              </a:rPr>
              <a:t>UMan</a:t>
            </a:r>
            <a:r>
              <a:rPr lang="en-US" sz="1600" dirty="0" smtClean="0">
                <a:latin typeface="Comic Sans MS" pitchFamily="66" charset="0"/>
              </a:rPr>
              <a:t>., Winnipeg, VPI, </a:t>
            </a:r>
            <a:r>
              <a:rPr lang="en-US" sz="1600" dirty="0" err="1" smtClean="0">
                <a:latin typeface="Comic Sans MS" pitchFamily="66" charset="0"/>
              </a:rPr>
              <a:t>LaTech</a:t>
            </a:r>
            <a:r>
              <a:rPr lang="en-US" sz="1600" dirty="0" smtClean="0">
                <a:latin typeface="Comic Sans MS" pitchFamily="66" charset="0"/>
              </a:rPr>
              <a:t>, Yerevan, MSU, OU, </a:t>
            </a:r>
            <a:r>
              <a:rPr lang="en-US" sz="1600" dirty="0" err="1" smtClean="0">
                <a:latin typeface="Comic Sans MS" pitchFamily="66" charset="0"/>
              </a:rPr>
              <a:t>UVa</a:t>
            </a:r>
            <a:r>
              <a:rPr lang="en-US" sz="1600" dirty="0" smtClean="0">
                <a:latin typeface="Comic Sans MS" pitchFamily="66" charset="0"/>
              </a:rPr>
              <a:t>, GWU, Zagreb, CNU, HU, UNBC, Hendrix, SUNO, ISU, UNH, Adelaide</a:t>
            </a:r>
          </a:p>
          <a:p>
            <a:endParaRPr lang="en-US" sz="1600" dirty="0" smtClean="0">
              <a:latin typeface="Comic Sans MS" pitchFamily="66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  <p:pic>
        <p:nvPicPr>
          <p:cNvPr id="9" name="Picture 8" descr="Qweak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1813" y="0"/>
            <a:ext cx="1614791" cy="58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1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24" y="0"/>
            <a:ext cx="4973782" cy="1053402"/>
          </a:xfrm>
        </p:spPr>
        <p:txBody>
          <a:bodyPr/>
          <a:lstStyle/>
          <a:p>
            <a:r>
              <a:rPr lang="en-US" u="none" dirty="0" smtClean="0"/>
              <a:t>Determining </a:t>
            </a:r>
            <a:r>
              <a:rPr lang="en-US" u="none" dirty="0" err="1" smtClean="0"/>
              <a:t>Q</a:t>
            </a:r>
            <a:r>
              <a:rPr lang="en-US" u="none" baseline="-25000" dirty="0" err="1" smtClean="0"/>
              <a:t>w</a:t>
            </a:r>
            <a:r>
              <a:rPr lang="en-US" u="none" dirty="0" smtClean="0"/>
              <a:t>(p)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71974"/>
            <a:ext cx="8686800" cy="1976869"/>
          </a:xfrm>
        </p:spPr>
        <p:txBody>
          <a:bodyPr>
            <a:normAutofit/>
          </a:bodyPr>
          <a:lstStyle/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3C5A2-D002-4F3A-BD44-9DE77D44B1AB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02496" y="1418745"/>
            <a:ext cx="451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here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l-GR" baseline="30000" dirty="0" smtClean="0">
                <a:latin typeface="Arial"/>
                <a:cs typeface="Arial"/>
              </a:rPr>
              <a:t>±</a:t>
            </a:r>
            <a:r>
              <a:rPr lang="en-US" dirty="0" smtClean="0">
                <a:latin typeface="Arial"/>
                <a:cs typeface="Arial"/>
              </a:rPr>
              <a:t> is </a:t>
            </a:r>
            <a:r>
              <a:rPr lang="en-US" dirty="0" err="1" smtClean="0">
                <a:latin typeface="Arial"/>
                <a:cs typeface="Arial"/>
              </a:rPr>
              <a:t>ep</a:t>
            </a:r>
            <a:r>
              <a:rPr lang="en-US" dirty="0" smtClean="0">
                <a:latin typeface="Arial"/>
                <a:cs typeface="Arial"/>
              </a:rPr>
              <a:t> x-sec for e’</a:t>
            </a:r>
            <a:r>
              <a:rPr lang="en-US" sz="1600" dirty="0" smtClean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 of </a:t>
            </a:r>
            <a:r>
              <a:rPr lang="en-US" dirty="0" err="1" smtClean="0">
                <a:latin typeface="Arial"/>
                <a:cs typeface="Arial"/>
              </a:rPr>
              <a:t>helicity</a:t>
            </a:r>
            <a:r>
              <a:rPr lang="en-US" dirty="0" smtClean="0">
                <a:latin typeface="Arial"/>
                <a:cs typeface="Arial"/>
              </a:rPr>
              <a:t> ±1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330002" y="4874138"/>
            <a:ext cx="2241639" cy="831954"/>
            <a:chOff x="6523958" y="4818743"/>
            <a:chExt cx="2241639" cy="831954"/>
          </a:xfrm>
        </p:grpSpPr>
        <p:sp>
          <p:nvSpPr>
            <p:cNvPr id="7" name="TextBox 6"/>
            <p:cNvSpPr txBox="1"/>
            <p:nvPr/>
          </p:nvSpPr>
          <p:spPr>
            <a:xfrm>
              <a:off x="6523958" y="4818743"/>
              <a:ext cx="2241639" cy="46166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This Experiment</a:t>
              </a:r>
              <a:endParaRPr lang="en-US" sz="2400" b="1" dirty="0"/>
            </a:p>
          </p:txBody>
        </p:sp>
        <p:cxnSp>
          <p:nvCxnSpPr>
            <p:cNvPr id="11" name="Elbow Connector 10"/>
            <p:cNvCxnSpPr/>
            <p:nvPr/>
          </p:nvCxnSpPr>
          <p:spPr>
            <a:xfrm rot="10800000" flipV="1">
              <a:off x="7367452" y="5275641"/>
              <a:ext cx="570723" cy="375056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65199" y="1488563"/>
            <a:ext cx="1905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161050" y="113144"/>
            <a:ext cx="3861093" cy="976745"/>
            <a:chOff x="5161050" y="113144"/>
            <a:chExt cx="3861093" cy="9767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050" y="113144"/>
              <a:ext cx="3861093" cy="9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050697" y="242351"/>
              <a:ext cx="3497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Z</a:t>
              </a:r>
              <a:r>
                <a:rPr lang="en-US" sz="1600" b="1" baseline="-25000" dirty="0" smtClean="0">
                  <a:solidFill>
                    <a:srgbClr val="FF0000"/>
                  </a:solidFill>
                </a:rPr>
                <a:t>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26144" y="925101"/>
            <a:ext cx="3817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EM (PC)                   +         neutral-weak (PV)           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285395"/>
            <a:ext cx="39084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190750"/>
            <a:ext cx="7974013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389438"/>
            <a:ext cx="74628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63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1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Weak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harges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122217" y="738026"/>
            <a:ext cx="6743701" cy="508000"/>
          </a:xfrm>
        </p:spPr>
        <p:txBody>
          <a:bodyPr>
            <a:noAutofit/>
          </a:bodyPr>
          <a:lstStyle/>
          <a:p>
            <a:pPr marL="457200" lvl="1" indent="-457200">
              <a:buNone/>
            </a:pPr>
            <a:r>
              <a:rPr lang="en-US" sz="2000" dirty="0" err="1" smtClean="0">
                <a:solidFill>
                  <a:srgbClr val="000099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000099"/>
                </a:solidFill>
              </a:rPr>
              <a:t>w</a:t>
            </a:r>
            <a:r>
              <a:rPr lang="en-US" sz="2000" dirty="0" smtClean="0">
                <a:solidFill>
                  <a:srgbClr val="000099"/>
                </a:solidFill>
              </a:rPr>
              <a:t>(p) is the neutral-weak analog of the proton’s electric charge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A47C-C55B-4023-A90F-619EB3286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57259" y="1127142"/>
                <a:ext cx="5045292" cy="397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008000"/>
                    </a:solidFill>
                  </a:rPr>
                  <a:t>The Standard Model makes a firm prediction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𝑊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𝑝</m:t>
                        </m:r>
                      </m:sup>
                    </m:sSubSup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59" y="1127142"/>
                <a:ext cx="5045292" cy="397096"/>
              </a:xfrm>
              <a:prstGeom prst="rect">
                <a:avLst/>
              </a:prstGeom>
              <a:blipFill rotWithShape="1">
                <a:blip r:embed="rId3"/>
                <a:stretch>
                  <a:fillRect l="-966" t="-3077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20223785"/>
                  </p:ext>
                </p:extLst>
              </p:nvPr>
            </p:nvGraphicFramePr>
            <p:xfrm>
              <a:off x="371768" y="1493065"/>
              <a:ext cx="5303520" cy="2195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280"/>
                    <a:gridCol w="822960"/>
                    <a:gridCol w="3383280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sz="11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latin typeface="Comic Sans MS" pitchFamily="66" charset="0"/>
                            </a:rPr>
                            <a:t>Q</a:t>
                          </a:r>
                          <a:r>
                            <a:rPr lang="en-US" sz="2400" b="1" baseline="-25000" dirty="0" smtClean="0">
                              <a:latin typeface="Comic Sans MS" pitchFamily="66" charset="0"/>
                            </a:rPr>
                            <a:t>EM</a:t>
                          </a:r>
                          <a:endParaRPr lang="en-US" sz="2400" b="1" baseline="-25000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latin typeface="Comic Sans MS" pitchFamily="66" charset="0"/>
                            </a:rPr>
                            <a:t>Weak Vector Charge</a:t>
                          </a:r>
                          <a:endParaRPr lang="en-US" sz="24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/>
                    </a:tc>
                  </a:tr>
                  <a:tr h="445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u quark</a:t>
                          </a:r>
                          <a:endParaRPr lang="en-US" sz="20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2/3</a:t>
                          </a:r>
                          <a:endParaRPr lang="en-US" sz="20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i="0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a:t>-2C</a:t>
                          </a:r>
                          <a:r>
                            <a:rPr lang="en-US" sz="1800" b="1" i="0" kern="1200" baseline="-250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a:t>1u </a:t>
                          </a:r>
                          <a:r>
                            <a:rPr lang="en-US" sz="1800" b="1" i="0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8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smtClean="0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/>
                                    </a:rPr>
                                    <m:t>𝒘</m:t>
                                  </m:r>
                                </m:sub>
                              </m:sSub>
                              <m:r>
                                <a:rPr lang="en-US" sz="1800" b="1" i="0" smtClean="0"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  <m:r>
                                <a:rPr lang="en-US" sz="1800" b="1" i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1800" b="1" i="0" smtClean="0"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1800" b="1" i="0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oMath>
                          </a14:m>
                          <a:endParaRPr lang="en-US" sz="18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</a:tr>
                  <a:tr h="445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d quark</a:t>
                          </a:r>
                          <a:endParaRPr lang="en-US" sz="20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-1/3</a:t>
                          </a:r>
                          <a:endParaRPr lang="en-US" sz="20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kern="1200" dirty="0" smtClean="0">
                              <a:solidFill>
                                <a:schemeClr val="dk1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i="0" kern="1200" dirty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sz="1800" b="1" i="0" kern="1200" dirty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sz="1800" b="1" i="0" kern="1200" baseline="-25000" dirty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1800" b="1" i="0" kern="1200" baseline="-25000" dirty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lang="en-US" sz="1800" b="1" i="0" kern="1200" dirty="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 =</m:t>
                              </m:r>
                              <m:r>
                                <a:rPr lang="en-US" sz="1800" b="1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1800" b="1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𝟏</m:t>
                              </m:r>
                              <m:r>
                                <a:rPr lang="en-US" sz="1800" b="1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b="1" i="1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0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1800" b="1" i="0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𝟑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800" b="1" i="1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0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US" sz="1800" b="1" i="0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b="1" i="1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800" b="1" i="0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𝒘</m:t>
                                  </m:r>
                                </m:sub>
                              </m:sSub>
                              <m:r>
                                <a:rPr lang="en-US" sz="1800" b="1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≈−</m:t>
                              </m:r>
                              <m:r>
                                <a:rPr lang="en-US" sz="1800" b="1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1800" b="1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/</m:t>
                              </m:r>
                              <m:r>
                                <a:rPr lang="en-US" sz="1800" b="1" i="0" kern="1200" smtClean="0">
                                  <a:solidFill>
                                    <a:schemeClr val="dk1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𝟑</m:t>
                              </m:r>
                            </m:oMath>
                          </a14:m>
                          <a:endParaRPr lang="en-US" sz="1800" b="1" i="0" kern="1200" dirty="0">
                            <a:solidFill>
                              <a:schemeClr val="dk1"/>
                            </a:solidFill>
                            <a:latin typeface="Cambria Math"/>
                            <a:ea typeface="Cambria Math"/>
                            <a:cs typeface="+mn-cs"/>
                          </a:endParaRPr>
                        </a:p>
                      </a:txBody>
                      <a:tcPr marL="48878" marR="48878" marT="24439" marB="24439" anchor="ctr"/>
                    </a:tc>
                  </a:tr>
                  <a:tr h="445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p (</a:t>
                          </a:r>
                          <a:r>
                            <a:rPr lang="en-US" sz="2000" b="1" dirty="0" err="1" smtClean="0">
                              <a:latin typeface="Comic Sans MS" pitchFamily="66" charset="0"/>
                            </a:rPr>
                            <a:t>uud</a:t>
                          </a:r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)</a:t>
                          </a:r>
                          <a:endParaRPr lang="en-US" sz="20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baseline="0" dirty="0" smtClean="0">
                              <a:latin typeface="Comic Sans MS" pitchFamily="66" charset="0"/>
                            </a:rPr>
                            <a:t>+1</a:t>
                          </a:r>
                          <a:endParaRPr lang="en-US" sz="2000" b="1" baseline="0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1800" b="1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8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0" smtClean="0">
                                        <a:latin typeface="Cambria Math"/>
                                      </a:rPr>
                                      <m:t>𝐬𝐢𝐧</m:t>
                                    </m:r>
                                  </m:e>
                                  <m:sup>
                                    <m:r>
                                      <a:rPr lang="en-US" sz="1800" b="1" i="0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/>
                                        <a:ea typeface="Cambria Math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sub>
                                </m:sSub>
                                <m:r>
                                  <a:rPr lang="en-US" sz="1800" b="1" i="0" smtClean="0">
                                    <a:latin typeface="Cambria Math"/>
                                    <a:ea typeface="Cambria Math"/>
                                  </a:rPr>
                                  <m:t>≈</m:t>
                                </m:r>
                                <m:r>
                                  <a:rPr lang="en-US" sz="1800" b="1" i="0" smtClean="0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  <m:r>
                                  <a:rPr lang="en-US" sz="1800" b="1" i="0" smtClean="0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  <m:r>
                                  <a:rPr lang="en-US" sz="1800" b="1" i="0" smtClean="0">
                                    <a:latin typeface="Cambria Math"/>
                                    <a:ea typeface="Cambria Math"/>
                                  </a:rPr>
                                  <m:t>𝟎𝟕</m:t>
                                </m:r>
                              </m:oMath>
                            </m:oMathPara>
                          </a14:m>
                          <a:endParaRPr lang="en-US" sz="18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</a:tr>
                  <a:tr h="445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n (</a:t>
                          </a:r>
                          <a:r>
                            <a:rPr lang="en-US" sz="2000" b="1" dirty="0" err="1" smtClean="0">
                              <a:latin typeface="Comic Sans MS" pitchFamily="66" charset="0"/>
                            </a:rPr>
                            <a:t>udd</a:t>
                          </a:r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)</a:t>
                          </a:r>
                          <a:endParaRPr lang="en-US" sz="20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0</a:t>
                          </a:r>
                          <a:endParaRPr lang="en-US" sz="20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0" smtClean="0">
                                  <a:latin typeface="Cambria Math"/>
                                  <a:ea typeface="Cambria Math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800" b="1" dirty="0" smtClean="0">
                              <a:latin typeface="Comic Sans MS" pitchFamily="66" charset="0"/>
                            </a:rPr>
                            <a:t> -1</a:t>
                          </a:r>
                          <a:endParaRPr lang="en-US" sz="18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20223785"/>
                  </p:ext>
                </p:extLst>
              </p:nvPr>
            </p:nvGraphicFramePr>
            <p:xfrm>
              <a:off x="371768" y="1493065"/>
              <a:ext cx="5303520" cy="21951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280"/>
                    <a:gridCol w="822960"/>
                    <a:gridCol w="3383280"/>
                  </a:tblGrid>
                  <a:tr h="414638">
                    <a:tc>
                      <a:txBody>
                        <a:bodyPr/>
                        <a:lstStyle/>
                        <a:p>
                          <a:pPr algn="ctr"/>
                          <a:endParaRPr lang="en-US" sz="11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latin typeface="Comic Sans MS" pitchFamily="66" charset="0"/>
                            </a:rPr>
                            <a:t>Q</a:t>
                          </a:r>
                          <a:r>
                            <a:rPr lang="en-US" sz="2400" b="1" baseline="-25000" dirty="0" smtClean="0">
                              <a:latin typeface="Comic Sans MS" pitchFamily="66" charset="0"/>
                            </a:rPr>
                            <a:t>EM</a:t>
                          </a:r>
                          <a:endParaRPr lang="en-US" sz="2400" b="1" baseline="-25000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latin typeface="Comic Sans MS" pitchFamily="66" charset="0"/>
                            </a:rPr>
                            <a:t>Weak Vector Charge</a:t>
                          </a:r>
                          <a:endParaRPr lang="en-US" sz="24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/>
                    </a:tc>
                  </a:tr>
                  <a:tr h="445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u quark</a:t>
                          </a:r>
                          <a:endParaRPr lang="en-US" sz="20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2/3</a:t>
                          </a:r>
                          <a:endParaRPr lang="en-US" sz="20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878" marR="48878" marT="24439" marB="24439" anchor="ctr">
                        <a:blipFill rotWithShape="1">
                          <a:blip r:embed="rId4"/>
                          <a:stretch>
                            <a:fillRect l="-56937" t="-109589" b="-319178"/>
                          </a:stretch>
                        </a:blipFill>
                      </a:tcPr>
                    </a:tc>
                  </a:tr>
                  <a:tr h="445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d quark</a:t>
                          </a:r>
                          <a:endParaRPr lang="en-US" sz="20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-1/3</a:t>
                          </a:r>
                          <a:endParaRPr lang="en-US" sz="20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878" marR="48878" marT="24439" marB="24439" anchor="ctr">
                        <a:blipFill rotWithShape="1">
                          <a:blip r:embed="rId4"/>
                          <a:stretch>
                            <a:fillRect l="-56937" t="-209589" b="-219178"/>
                          </a:stretch>
                        </a:blipFill>
                      </a:tcPr>
                    </a:tc>
                  </a:tr>
                  <a:tr h="445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p </a:t>
                          </a:r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(</a:t>
                          </a:r>
                          <a:r>
                            <a:rPr lang="en-US" sz="2000" b="1" dirty="0" err="1" smtClean="0">
                              <a:latin typeface="Comic Sans MS" pitchFamily="66" charset="0"/>
                            </a:rPr>
                            <a:t>uud</a:t>
                          </a:r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)</a:t>
                          </a:r>
                          <a:endParaRPr lang="en-US" sz="20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baseline="0" dirty="0" smtClean="0">
                              <a:latin typeface="Comic Sans MS" pitchFamily="66" charset="0"/>
                            </a:rPr>
                            <a:t>+1</a:t>
                          </a:r>
                          <a:endParaRPr lang="en-US" sz="2000" b="1" baseline="0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878" marR="48878" marT="24439" marB="24439" anchor="ctr">
                        <a:blipFill rotWithShape="1">
                          <a:blip r:embed="rId4"/>
                          <a:stretch>
                            <a:fillRect l="-56937" t="-309589" b="-119178"/>
                          </a:stretch>
                        </a:blipFill>
                      </a:tcPr>
                    </a:tc>
                  </a:tr>
                  <a:tr h="445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n </a:t>
                          </a:r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(</a:t>
                          </a:r>
                          <a:r>
                            <a:rPr lang="en-US" sz="2000" b="1" dirty="0" err="1" smtClean="0">
                              <a:latin typeface="Comic Sans MS" pitchFamily="66" charset="0"/>
                            </a:rPr>
                            <a:t>udd</a:t>
                          </a:r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)</a:t>
                          </a:r>
                          <a:endParaRPr lang="en-US" sz="20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latin typeface="Comic Sans MS" pitchFamily="66" charset="0"/>
                            </a:rPr>
                            <a:t>0</a:t>
                          </a:r>
                          <a:endParaRPr lang="en-US" sz="2000" b="1" dirty="0">
                            <a:latin typeface="Comic Sans MS" pitchFamily="66" charset="0"/>
                          </a:endParaRPr>
                        </a:p>
                      </a:txBody>
                      <a:tcPr marL="48878" marR="48878" marT="24439" marB="24439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878" marR="48878" marT="24439" marB="24439" anchor="ctr">
                        <a:blipFill rotWithShape="1">
                          <a:blip r:embed="rId4"/>
                          <a:stretch>
                            <a:fillRect l="-56937" t="-409589" b="-191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13" y="1714500"/>
            <a:ext cx="3245287" cy="214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757538" y="1213376"/>
                <a:ext cx="34060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>
                  <a:buNone/>
                </a:pPr>
                <a:r>
                  <a:rPr lang="en-US" sz="1600" b="1" dirty="0" smtClean="0">
                    <a:solidFill>
                      <a:srgbClr val="C00000"/>
                    </a:solidFill>
                  </a:rPr>
                  <a:t>Q-weak is particularly sensitive to the quark vector couplings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&amp;</a:t>
                </a:r>
                <a:r>
                  <a:rPr lang="en-US" sz="16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endParaRPr lang="en-US" sz="1600" b="1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538" y="1213376"/>
                <a:ext cx="3406089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179" t="-3125" r="-161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3536" y="3871047"/>
            <a:ext cx="8978900" cy="2722563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General: </a:t>
            </a:r>
            <a:r>
              <a:rPr lang="en-US" b="1" dirty="0" err="1" smtClean="0">
                <a:solidFill>
                  <a:srgbClr val="FF0000"/>
                </a:solidFill>
              </a:rPr>
              <a:t>Q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(Z,N) = -2{C</a:t>
            </a:r>
            <a:r>
              <a:rPr lang="en-US" b="1" baseline="-25000" dirty="0" smtClean="0">
                <a:solidFill>
                  <a:srgbClr val="FF0000"/>
                </a:solidFill>
              </a:rPr>
              <a:t>1u</a:t>
            </a:r>
            <a:r>
              <a:rPr lang="en-US" b="1" dirty="0" smtClean="0">
                <a:solidFill>
                  <a:srgbClr val="FF0000"/>
                </a:solidFill>
              </a:rPr>
              <a:t>(2Z+N) + C</a:t>
            </a:r>
            <a:r>
              <a:rPr lang="en-US" b="1" baseline="-25000" dirty="0" smtClean="0">
                <a:solidFill>
                  <a:srgbClr val="FF0000"/>
                </a:solidFill>
              </a:rPr>
              <a:t>1d</a:t>
            </a:r>
            <a:r>
              <a:rPr lang="en-US" b="1" dirty="0" smtClean="0">
                <a:solidFill>
                  <a:srgbClr val="FF0000"/>
                </a:solidFill>
              </a:rPr>
              <a:t>(Z+2N)}</a:t>
            </a:r>
          </a:p>
          <a:p>
            <a:pPr lvl="1"/>
            <a:r>
              <a:rPr lang="en-US" b="1" dirty="0" smtClean="0">
                <a:solidFill>
                  <a:srgbClr val="0606BA"/>
                </a:solidFill>
              </a:rPr>
              <a:t>Ex: </a:t>
            </a:r>
            <a:r>
              <a:rPr lang="en-US" b="1" dirty="0" err="1" smtClean="0">
                <a:solidFill>
                  <a:srgbClr val="0606BA"/>
                </a:solidFill>
              </a:rPr>
              <a:t>Q</a:t>
            </a:r>
            <a:r>
              <a:rPr lang="en-US" b="1" baseline="-25000" dirty="0" err="1" smtClean="0">
                <a:solidFill>
                  <a:srgbClr val="0606BA"/>
                </a:solidFill>
              </a:rPr>
              <a:t>w</a:t>
            </a:r>
            <a:r>
              <a:rPr lang="en-US" b="1" dirty="0" smtClean="0">
                <a:solidFill>
                  <a:srgbClr val="0606BA"/>
                </a:solidFill>
              </a:rPr>
              <a:t>(p) = -2(2C</a:t>
            </a:r>
            <a:r>
              <a:rPr lang="en-US" b="1" baseline="-25000" dirty="0" smtClean="0">
                <a:solidFill>
                  <a:srgbClr val="0606BA"/>
                </a:solidFill>
              </a:rPr>
              <a:t>1u</a:t>
            </a:r>
            <a:r>
              <a:rPr lang="en-US" b="1" dirty="0" smtClean="0">
                <a:solidFill>
                  <a:srgbClr val="0606BA"/>
                </a:solidFill>
              </a:rPr>
              <a:t> </a:t>
            </a:r>
            <a:r>
              <a:rPr lang="en-US" b="1" dirty="0">
                <a:solidFill>
                  <a:srgbClr val="0606BA"/>
                </a:solidFill>
              </a:rPr>
              <a:t>+ </a:t>
            </a:r>
            <a:r>
              <a:rPr lang="en-US" b="1" dirty="0" smtClean="0">
                <a:solidFill>
                  <a:srgbClr val="0606BA"/>
                </a:solidFill>
              </a:rPr>
              <a:t>C</a:t>
            </a:r>
            <a:r>
              <a:rPr lang="en-US" b="1" baseline="-25000" dirty="0" smtClean="0">
                <a:solidFill>
                  <a:srgbClr val="0606BA"/>
                </a:solidFill>
              </a:rPr>
              <a:t>1d</a:t>
            </a:r>
            <a:r>
              <a:rPr lang="en-US" b="1" dirty="0" smtClean="0">
                <a:solidFill>
                  <a:srgbClr val="0606BA"/>
                </a:solidFill>
              </a:rPr>
              <a:t>)     (</a:t>
            </a:r>
            <a:r>
              <a:rPr lang="en-US" b="1" u="sng" dirty="0" smtClean="0">
                <a:solidFill>
                  <a:srgbClr val="0606BA"/>
                </a:solidFill>
              </a:rPr>
              <a:t>this experiment</a:t>
            </a:r>
            <a:r>
              <a:rPr lang="en-US" b="1" dirty="0" smtClean="0">
                <a:solidFill>
                  <a:srgbClr val="0606BA"/>
                </a:solidFill>
              </a:rPr>
              <a:t>)</a:t>
            </a:r>
          </a:p>
          <a:p>
            <a:pPr lvl="2"/>
            <a:r>
              <a:rPr lang="en-US" b="1" dirty="0" smtClean="0">
                <a:solidFill>
                  <a:srgbClr val="00A249"/>
                </a:solidFill>
              </a:rPr>
              <a:t>Uses </a:t>
            </a:r>
            <a:r>
              <a:rPr lang="en-US" b="1" dirty="0">
                <a:solidFill>
                  <a:srgbClr val="00A249"/>
                </a:solidFill>
              </a:rPr>
              <a:t>higher Q</a:t>
            </a:r>
            <a:r>
              <a:rPr lang="en-US" b="1" baseline="30000" dirty="0">
                <a:solidFill>
                  <a:srgbClr val="00A249"/>
                </a:solidFill>
              </a:rPr>
              <a:t>2</a:t>
            </a:r>
            <a:r>
              <a:rPr lang="en-US" b="1" dirty="0">
                <a:solidFill>
                  <a:srgbClr val="00A249"/>
                </a:solidFill>
              </a:rPr>
              <a:t> </a:t>
            </a:r>
            <a:r>
              <a:rPr lang="en-US" b="1" dirty="0" smtClean="0">
                <a:solidFill>
                  <a:srgbClr val="00A249"/>
                </a:solidFill>
              </a:rPr>
              <a:t>PVES data to constrain </a:t>
            </a:r>
            <a:r>
              <a:rPr lang="en-US" b="1" dirty="0" err="1" smtClean="0">
                <a:solidFill>
                  <a:srgbClr val="00A249"/>
                </a:solidFill>
              </a:rPr>
              <a:t>hadronic</a:t>
            </a:r>
            <a:r>
              <a:rPr lang="en-US" b="1" dirty="0" smtClean="0">
                <a:solidFill>
                  <a:srgbClr val="00A249"/>
                </a:solidFill>
              </a:rPr>
              <a:t> corrections (about 20%)</a:t>
            </a:r>
          </a:p>
          <a:p>
            <a:pPr lvl="1"/>
            <a:r>
              <a:rPr lang="en-US" b="1" dirty="0" smtClean="0">
                <a:solidFill>
                  <a:srgbClr val="0606BA"/>
                </a:solidFill>
              </a:rPr>
              <a:t>Ex: </a:t>
            </a:r>
            <a:r>
              <a:rPr lang="en-US" b="1" dirty="0" err="1" smtClean="0">
                <a:solidFill>
                  <a:srgbClr val="0606BA"/>
                </a:solidFill>
              </a:rPr>
              <a:t>Q</a:t>
            </a:r>
            <a:r>
              <a:rPr lang="en-US" b="1" baseline="-25000" dirty="0" err="1" smtClean="0">
                <a:solidFill>
                  <a:srgbClr val="0606BA"/>
                </a:solidFill>
              </a:rPr>
              <a:t>w</a:t>
            </a:r>
            <a:r>
              <a:rPr lang="en-US" b="1" dirty="0" smtClean="0">
                <a:solidFill>
                  <a:srgbClr val="0606BA"/>
                </a:solidFill>
              </a:rPr>
              <a:t>(</a:t>
            </a:r>
            <a:r>
              <a:rPr lang="en-US" b="1" baseline="30000" dirty="0" smtClean="0">
                <a:solidFill>
                  <a:srgbClr val="0606BA"/>
                </a:solidFill>
              </a:rPr>
              <a:t>133</a:t>
            </a:r>
            <a:r>
              <a:rPr lang="en-US" b="1" dirty="0" smtClean="0">
                <a:solidFill>
                  <a:srgbClr val="0606BA"/>
                </a:solidFill>
              </a:rPr>
              <a:t>Cs) = </a:t>
            </a:r>
            <a:r>
              <a:rPr lang="en-US" b="1" dirty="0">
                <a:solidFill>
                  <a:srgbClr val="0606BA"/>
                </a:solidFill>
              </a:rPr>
              <a:t>-</a:t>
            </a:r>
            <a:r>
              <a:rPr lang="en-US" b="1" dirty="0" smtClean="0">
                <a:solidFill>
                  <a:srgbClr val="0606BA"/>
                </a:solidFill>
              </a:rPr>
              <a:t>2(188C</a:t>
            </a:r>
            <a:r>
              <a:rPr lang="en-US" b="1" baseline="-25000" dirty="0" smtClean="0">
                <a:solidFill>
                  <a:srgbClr val="0606BA"/>
                </a:solidFill>
              </a:rPr>
              <a:t>1u</a:t>
            </a:r>
            <a:r>
              <a:rPr lang="en-US" b="1" dirty="0" smtClean="0">
                <a:solidFill>
                  <a:srgbClr val="0606BA"/>
                </a:solidFill>
              </a:rPr>
              <a:t> </a:t>
            </a:r>
            <a:r>
              <a:rPr lang="en-US" b="1" dirty="0">
                <a:solidFill>
                  <a:srgbClr val="0606BA"/>
                </a:solidFill>
              </a:rPr>
              <a:t>+ </a:t>
            </a:r>
            <a:r>
              <a:rPr lang="en-US" b="1" dirty="0" smtClean="0">
                <a:solidFill>
                  <a:srgbClr val="0606BA"/>
                </a:solidFill>
              </a:rPr>
              <a:t>211C</a:t>
            </a:r>
            <a:r>
              <a:rPr lang="en-US" b="1" baseline="-25000" dirty="0" smtClean="0">
                <a:solidFill>
                  <a:srgbClr val="0606BA"/>
                </a:solidFill>
              </a:rPr>
              <a:t>1d</a:t>
            </a:r>
            <a:r>
              <a:rPr lang="en-US" b="1" dirty="0" smtClean="0">
                <a:solidFill>
                  <a:srgbClr val="0606BA"/>
                </a:solidFill>
              </a:rPr>
              <a:t>)     (APV)</a:t>
            </a:r>
          </a:p>
          <a:p>
            <a:pPr lvl="2"/>
            <a:r>
              <a:rPr lang="en-US" b="1" dirty="0" smtClean="0">
                <a:solidFill>
                  <a:srgbClr val="00A249"/>
                </a:solidFill>
              </a:rPr>
              <a:t>Latest atomic </a:t>
            </a:r>
            <a:r>
              <a:rPr lang="en-US" b="1" dirty="0">
                <a:solidFill>
                  <a:srgbClr val="00A249"/>
                </a:solidFill>
              </a:rPr>
              <a:t>corrections </a:t>
            </a:r>
            <a:r>
              <a:rPr lang="en-US" b="1" dirty="0" smtClean="0">
                <a:solidFill>
                  <a:srgbClr val="00A249"/>
                </a:solidFill>
              </a:rPr>
              <a:t>from </a:t>
            </a:r>
            <a:r>
              <a:rPr lang="en-US" b="1" dirty="0">
                <a:solidFill>
                  <a:srgbClr val="00A249"/>
                </a:solidFill>
              </a:rPr>
              <a:t>PRL 109, </a:t>
            </a:r>
            <a:r>
              <a:rPr lang="en-US" b="1" dirty="0" smtClean="0">
                <a:solidFill>
                  <a:srgbClr val="00A249"/>
                </a:solidFill>
              </a:rPr>
              <a:t>203003 </a:t>
            </a:r>
            <a:r>
              <a:rPr lang="en-US" b="1" dirty="0">
                <a:solidFill>
                  <a:srgbClr val="00A249"/>
                </a:solidFill>
              </a:rPr>
              <a:t>(2012)</a:t>
            </a:r>
            <a:endParaRPr lang="en-US" b="1" dirty="0" smtClean="0">
              <a:solidFill>
                <a:srgbClr val="00A249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Combining </a:t>
            </a:r>
            <a:r>
              <a:rPr lang="en-US" b="1" dirty="0" err="1">
                <a:solidFill>
                  <a:srgbClr val="FF0000"/>
                </a:solidFill>
              </a:rPr>
              <a:t>Qw</a:t>
            </a:r>
            <a:r>
              <a:rPr lang="en-US" b="1" dirty="0">
                <a:solidFill>
                  <a:srgbClr val="FF0000"/>
                </a:solidFill>
              </a:rPr>
              <a:t>(p) and </a:t>
            </a:r>
            <a:r>
              <a:rPr lang="en-US" b="1" dirty="0" err="1">
                <a:solidFill>
                  <a:srgbClr val="FF0000"/>
                </a:solidFill>
              </a:rPr>
              <a:t>Qw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baseline="30000" dirty="0">
                <a:solidFill>
                  <a:srgbClr val="FF0000"/>
                </a:solidFill>
              </a:rPr>
              <a:t>133</a:t>
            </a:r>
            <a:r>
              <a:rPr lang="en-US" b="1" dirty="0">
                <a:solidFill>
                  <a:srgbClr val="FF0000"/>
                </a:solidFill>
              </a:rPr>
              <a:t>Cs)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baseline="-25000" dirty="0">
                <a:solidFill>
                  <a:srgbClr val="FF0000"/>
                </a:solidFill>
              </a:rPr>
              <a:t>1u</a:t>
            </a:r>
            <a:r>
              <a:rPr lang="en-US" b="1" dirty="0">
                <a:solidFill>
                  <a:srgbClr val="FF0000"/>
                </a:solidFill>
              </a:rPr>
              <a:t> &amp;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</a:rPr>
              <a:t>1d 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Q</a:t>
            </a:r>
            <a:r>
              <a:rPr lang="en-US" b="1" baseline="-25000" dirty="0" err="1">
                <a:solidFill>
                  <a:srgbClr val="FF0000"/>
                </a:solidFill>
              </a:rPr>
              <a:t>w</a:t>
            </a:r>
            <a:r>
              <a:rPr lang="en-US" b="1" dirty="0">
                <a:solidFill>
                  <a:srgbClr val="FF0000"/>
                </a:solidFill>
              </a:rPr>
              <a:t>(n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86013" y="2755899"/>
            <a:ext cx="1738713" cy="1029519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8600" y="1115370"/>
            <a:ext cx="5594348" cy="408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16"/>
            <a:ext cx="7315200" cy="7620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Qweak Apparatus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9A47C-C55B-4023-A90F-619EB3286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6400800" y="533400"/>
            <a:ext cx="2362200" cy="381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50000"/>
            </a:srgbClr>
          </a:solidFill>
          <a:ln w="36720">
            <a:solidFill>
              <a:srgbClr val="000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solidFill>
                  <a:srgbClr val="000099"/>
                </a:solidFill>
                <a:latin typeface="Arial" pitchFamily="18"/>
                <a:ea typeface="DejaVu Sans" pitchFamily="2"/>
                <a:cs typeface="DejaVu Sans" pitchFamily="2"/>
              </a:rPr>
              <a:t>Quartz Cerenkov Bars</a:t>
            </a:r>
          </a:p>
        </p:txBody>
      </p:sp>
      <p:sp>
        <p:nvSpPr>
          <p:cNvPr id="38" name="Freeform 37"/>
          <p:cNvSpPr/>
          <p:nvPr/>
        </p:nvSpPr>
        <p:spPr>
          <a:xfrm>
            <a:off x="5334000" y="5913606"/>
            <a:ext cx="1676400" cy="6858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50000"/>
            </a:srgbClr>
          </a:solidFill>
          <a:ln w="36720">
            <a:solidFill>
              <a:srgbClr val="000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 err="1" smtClean="0">
                <a:ln>
                  <a:noFill/>
                </a:ln>
                <a:solidFill>
                  <a:srgbClr val="000099"/>
                </a:solidFill>
                <a:latin typeface="Arial" pitchFamily="18"/>
                <a:ea typeface="DejaVu Sans" pitchFamily="2"/>
                <a:cs typeface="DejaVu Sans" pitchFamily="2"/>
              </a:rPr>
              <a:t>Toroidal</a:t>
            </a:r>
            <a:r>
              <a:rPr lang="en-US" sz="1600" b="0" i="0" u="none" strike="noStrike" kern="1200" dirty="0" smtClean="0">
                <a:ln>
                  <a:noFill/>
                </a:ln>
                <a:solidFill>
                  <a:srgbClr val="000099"/>
                </a:solidFill>
                <a:latin typeface="Arial" pitchFamily="18"/>
                <a:ea typeface="DejaVu Sans" pitchFamily="2"/>
                <a:cs typeface="DejaVu Sans" pitchFamily="2"/>
              </a:rPr>
              <a:t> Magnet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 smtClean="0">
                <a:ln>
                  <a:noFill/>
                </a:ln>
                <a:solidFill>
                  <a:srgbClr val="000099"/>
                </a:solidFill>
                <a:latin typeface="Arial" pitchFamily="18"/>
                <a:ea typeface="DejaVu Sans" pitchFamily="2"/>
                <a:cs typeface="DejaVu Sans" pitchFamily="2"/>
              </a:rPr>
              <a:t>Spectromete</a:t>
            </a:r>
            <a:r>
              <a:rPr lang="en-US" sz="18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r</a:t>
            </a:r>
            <a:endParaRPr lang="en-US" sz="1800" b="0" i="0" u="none" strike="noStrike" kern="1200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505200" y="5562600"/>
            <a:ext cx="1485900" cy="381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50000"/>
            </a:srgbClr>
          </a:solidFill>
          <a:ln w="36720">
            <a:solidFill>
              <a:srgbClr val="00008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 smtClean="0">
                <a:ln>
                  <a:noFill/>
                </a:ln>
                <a:solidFill>
                  <a:srgbClr val="000099"/>
                </a:solidFill>
                <a:latin typeface="Arial" pitchFamily="18"/>
                <a:ea typeface="DejaVu Sans" pitchFamily="2"/>
                <a:cs typeface="DejaVu Sans" pitchFamily="2"/>
              </a:rPr>
              <a:t>Collimators</a:t>
            </a:r>
            <a:endParaRPr lang="en-US" sz="1600" b="0" i="0" u="none" strike="noStrike" kern="1200" dirty="0">
              <a:ln>
                <a:noFill/>
              </a:ln>
              <a:solidFill>
                <a:srgbClr val="000099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0" name="Straight Connector 39"/>
          <p:cNvSpPr/>
          <p:nvPr/>
        </p:nvSpPr>
        <p:spPr>
          <a:xfrm flipV="1">
            <a:off x="1009649" y="4010025"/>
            <a:ext cx="1690345" cy="38100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none" strike="noStrike" kern="1200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684430" y="5410200"/>
            <a:ext cx="2286001" cy="381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36720">
            <a:solidFill>
              <a:srgbClr val="FF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Vertical Drift Chambers</a:t>
            </a:r>
          </a:p>
        </p:txBody>
      </p:sp>
      <p:sp>
        <p:nvSpPr>
          <p:cNvPr id="43" name="Freeform 42"/>
          <p:cNvSpPr/>
          <p:nvPr/>
        </p:nvSpPr>
        <p:spPr>
          <a:xfrm>
            <a:off x="6019800" y="4953001"/>
            <a:ext cx="1752599" cy="30479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36720">
            <a:solidFill>
              <a:srgbClr val="FF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DejaVu Sans" pitchFamily="2"/>
                <a:cs typeface="DejaVu Sans" pitchFamily="2"/>
              </a:rPr>
              <a:t>Trigger Scintillator</a:t>
            </a:r>
          </a:p>
        </p:txBody>
      </p:sp>
      <p:sp>
        <p:nvSpPr>
          <p:cNvPr id="44" name="Straight Connector 43"/>
          <p:cNvSpPr/>
          <p:nvPr/>
        </p:nvSpPr>
        <p:spPr>
          <a:xfrm flipH="1" flipV="1">
            <a:off x="3429000" y="4495799"/>
            <a:ext cx="685800" cy="1066800"/>
          </a:xfrm>
          <a:prstGeom prst="line">
            <a:avLst/>
          </a:prstGeom>
          <a:noFill/>
          <a:ln w="36720">
            <a:solidFill>
              <a:srgbClr val="00008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5" name="Straight Connector 44"/>
          <p:cNvSpPr/>
          <p:nvPr/>
        </p:nvSpPr>
        <p:spPr>
          <a:xfrm flipH="1" flipV="1">
            <a:off x="4229100" y="4648199"/>
            <a:ext cx="114300" cy="914400"/>
          </a:xfrm>
          <a:prstGeom prst="line">
            <a:avLst/>
          </a:prstGeom>
          <a:noFill/>
          <a:ln w="36720">
            <a:solidFill>
              <a:srgbClr val="00008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6" name="Straight Connector 45"/>
          <p:cNvSpPr/>
          <p:nvPr/>
        </p:nvSpPr>
        <p:spPr>
          <a:xfrm flipH="1" flipV="1">
            <a:off x="5410200" y="4495800"/>
            <a:ext cx="609600" cy="1417806"/>
          </a:xfrm>
          <a:prstGeom prst="line">
            <a:avLst/>
          </a:prstGeom>
          <a:noFill/>
          <a:ln w="36720">
            <a:solidFill>
              <a:srgbClr val="00008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7" name="Straight Connector 46"/>
          <p:cNvSpPr/>
          <p:nvPr/>
        </p:nvSpPr>
        <p:spPr>
          <a:xfrm flipH="1">
            <a:off x="7772395" y="914400"/>
            <a:ext cx="228604" cy="952499"/>
          </a:xfrm>
          <a:prstGeom prst="line">
            <a:avLst/>
          </a:prstGeom>
          <a:noFill/>
          <a:ln w="36720">
            <a:solidFill>
              <a:srgbClr val="00008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8" name="Straight Connector 47"/>
          <p:cNvSpPr/>
          <p:nvPr/>
        </p:nvSpPr>
        <p:spPr>
          <a:xfrm>
            <a:off x="3648364" y="1801091"/>
            <a:ext cx="123536" cy="1551708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9" name="Straight Connector 48"/>
          <p:cNvSpPr/>
          <p:nvPr/>
        </p:nvSpPr>
        <p:spPr>
          <a:xfrm flipH="1" flipV="1">
            <a:off x="8115297" y="3759738"/>
            <a:ext cx="495302" cy="1650462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0" name="Straight Connector 49"/>
          <p:cNvSpPr/>
          <p:nvPr/>
        </p:nvSpPr>
        <p:spPr>
          <a:xfrm flipV="1">
            <a:off x="7010400" y="3048001"/>
            <a:ext cx="762000" cy="1905000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65938" y="1216316"/>
            <a:ext cx="1564852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Horizontal 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rift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hambers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76200" y="4610101"/>
            <a:ext cx="1905000" cy="34290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50000"/>
            </a:srgbClr>
          </a:solidFill>
          <a:ln w="36720">
            <a:solidFill>
              <a:schemeClr val="tx1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Electron beam</a:t>
            </a:r>
            <a:endParaRPr lang="en-US" sz="1600" b="0" i="0" u="none" strike="noStrike" kern="1200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56297" y="6007854"/>
            <a:ext cx="3153835" cy="401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Red  = low-current tracking mode only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86474"/>
            <a:ext cx="30437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u="sng" dirty="0" smtClean="0">
                <a:solidFill>
                  <a:srgbClr val="000099"/>
                </a:solidFill>
                <a:latin typeface="Calibri" pitchFamily="34" charset="0"/>
              </a:rPr>
              <a:t>Parameters:</a:t>
            </a:r>
          </a:p>
          <a:p>
            <a:pPr lvl="1"/>
            <a:r>
              <a:rPr lang="en-US" dirty="0" err="1" smtClean="0">
                <a:solidFill>
                  <a:srgbClr val="000099"/>
                </a:solidFill>
                <a:latin typeface="Calibri" pitchFamily="34" charset="0"/>
              </a:rPr>
              <a:t>E</a:t>
            </a:r>
            <a:r>
              <a:rPr lang="en-US" baseline="-25000" dirty="0" err="1" smtClean="0">
                <a:solidFill>
                  <a:srgbClr val="000099"/>
                </a:solidFill>
                <a:latin typeface="Calibri" pitchFamily="34" charset="0"/>
              </a:rPr>
              <a:t>beam</a:t>
            </a:r>
            <a:r>
              <a:rPr lang="en-US" i="1" dirty="0">
                <a:solidFill>
                  <a:srgbClr val="000099"/>
                </a:solidFill>
                <a:latin typeface="Calibri" pitchFamily="34" charset="0"/>
              </a:rPr>
              <a:t>= </a:t>
            </a:r>
            <a:r>
              <a:rPr lang="en-US" dirty="0" smtClean="0">
                <a:solidFill>
                  <a:srgbClr val="000099"/>
                </a:solidFill>
                <a:latin typeface="Calibri" pitchFamily="34" charset="0"/>
              </a:rPr>
              <a:t>1.165 </a:t>
            </a:r>
            <a:r>
              <a:rPr lang="en-US" dirty="0" err="1">
                <a:solidFill>
                  <a:srgbClr val="000099"/>
                </a:solidFill>
                <a:latin typeface="Calibri" pitchFamily="34" charset="0"/>
              </a:rPr>
              <a:t>GeV</a:t>
            </a:r>
            <a:endParaRPr lang="en-US" dirty="0">
              <a:solidFill>
                <a:srgbClr val="000099"/>
              </a:solidFill>
              <a:latin typeface="Calibri" pitchFamily="34" charset="0"/>
            </a:endParaRPr>
          </a:p>
          <a:p>
            <a:pPr lvl="1"/>
            <a:r>
              <a:rPr lang="en-US" dirty="0" smtClean="0">
                <a:solidFill>
                  <a:srgbClr val="000099"/>
                </a:solidFill>
              </a:rPr>
              <a:t>&lt;Q</a:t>
            </a:r>
            <a:r>
              <a:rPr lang="en-US" baseline="30000" dirty="0" smtClean="0">
                <a:solidFill>
                  <a:srgbClr val="000099"/>
                </a:solidFill>
              </a:rPr>
              <a:t>2</a:t>
            </a:r>
            <a:r>
              <a:rPr lang="en-US" dirty="0" smtClean="0">
                <a:solidFill>
                  <a:srgbClr val="000099"/>
                </a:solidFill>
              </a:rPr>
              <a:t>&gt; = 0.025 </a:t>
            </a:r>
            <a:r>
              <a:rPr lang="en-US" dirty="0">
                <a:solidFill>
                  <a:srgbClr val="000099"/>
                </a:solidFill>
              </a:rPr>
              <a:t>GeV</a:t>
            </a:r>
            <a:r>
              <a:rPr lang="en-US" baseline="30000" dirty="0">
                <a:solidFill>
                  <a:srgbClr val="000099"/>
                </a:solidFill>
              </a:rPr>
              <a:t>2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  <a:ea typeface="Cambria Math"/>
              </a:rPr>
              <a:t>&lt;θ&gt; = 7.9° ± 3°</a:t>
            </a:r>
          </a:p>
          <a:p>
            <a:pPr lvl="1"/>
            <a:r>
              <a:rPr lang="el-GR" dirty="0" smtClean="0">
                <a:solidFill>
                  <a:srgbClr val="000099"/>
                </a:solidFill>
                <a:ea typeface="Cambria Math"/>
              </a:rPr>
              <a:t>φ</a:t>
            </a:r>
            <a:r>
              <a:rPr lang="en-US" dirty="0" smtClean="0">
                <a:solidFill>
                  <a:srgbClr val="000099"/>
                </a:solidFill>
                <a:ea typeface="Cambria Math"/>
              </a:rPr>
              <a:t> coverage = 50% of 2</a:t>
            </a:r>
            <a:r>
              <a:rPr lang="el-GR" dirty="0" smtClean="0">
                <a:solidFill>
                  <a:srgbClr val="000099"/>
                </a:solidFill>
                <a:ea typeface="Cambria Math"/>
              </a:rPr>
              <a:t>π</a:t>
            </a:r>
            <a:endParaRPr lang="en-US" dirty="0" smtClean="0">
              <a:solidFill>
                <a:srgbClr val="000099"/>
              </a:solidFill>
              <a:ea typeface="Cambria Math"/>
            </a:endParaRPr>
          </a:p>
          <a:p>
            <a:pPr lvl="1"/>
            <a:r>
              <a:rPr lang="en-US" dirty="0" err="1" smtClean="0">
                <a:solidFill>
                  <a:srgbClr val="000099"/>
                </a:solidFill>
                <a:latin typeface="Calibri" pitchFamily="34" charset="0"/>
              </a:rPr>
              <a:t>I</a:t>
            </a:r>
            <a:r>
              <a:rPr lang="en-US" baseline="-25000" dirty="0" err="1" smtClean="0">
                <a:solidFill>
                  <a:srgbClr val="000099"/>
                </a:solidFill>
                <a:latin typeface="Calibri" pitchFamily="34" charset="0"/>
              </a:rPr>
              <a:t>beam</a:t>
            </a:r>
            <a:r>
              <a:rPr lang="en-US" baseline="-250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ea typeface="Cambria Math"/>
              </a:rPr>
              <a:t> = 180 </a:t>
            </a:r>
            <a:r>
              <a:rPr lang="el-GR" dirty="0" smtClean="0">
                <a:solidFill>
                  <a:srgbClr val="000099"/>
                </a:solidFill>
                <a:ea typeface="Cambria Math"/>
              </a:rPr>
              <a:t>μ</a:t>
            </a:r>
            <a:r>
              <a:rPr lang="en-US" dirty="0" smtClean="0">
                <a:solidFill>
                  <a:srgbClr val="000099"/>
                </a:solidFill>
                <a:ea typeface="Cambria Math"/>
              </a:rPr>
              <a:t>A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  <a:ea typeface="Cambria Math"/>
              </a:rPr>
              <a:t>Integrated rate = 6.4 GHz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  <a:ea typeface="Cambria Math"/>
              </a:rPr>
              <a:t>Beam Polarization = 88%</a:t>
            </a:r>
          </a:p>
          <a:p>
            <a:pPr lvl="1"/>
            <a:r>
              <a:rPr lang="en-US" dirty="0" smtClean="0">
                <a:solidFill>
                  <a:srgbClr val="000099"/>
                </a:solidFill>
                <a:ea typeface="Cambria Math"/>
              </a:rPr>
              <a:t>Target = 35 cm LH</a:t>
            </a:r>
            <a:r>
              <a:rPr lang="en-US" baseline="-25000" dirty="0" smtClean="0">
                <a:solidFill>
                  <a:srgbClr val="000099"/>
                </a:solidFill>
                <a:ea typeface="Cambria Math"/>
              </a:rPr>
              <a:t>2</a:t>
            </a:r>
          </a:p>
          <a:p>
            <a:pPr lvl="1"/>
            <a:r>
              <a:rPr lang="en-US" dirty="0" err="1" smtClean="0">
                <a:solidFill>
                  <a:srgbClr val="000099"/>
                </a:solidFill>
                <a:ea typeface="Cambria Math"/>
              </a:rPr>
              <a:t>Cryopower</a:t>
            </a:r>
            <a:r>
              <a:rPr lang="en-US" dirty="0" smtClean="0">
                <a:solidFill>
                  <a:srgbClr val="000099"/>
                </a:solidFill>
                <a:ea typeface="Cambria Math"/>
              </a:rPr>
              <a:t> </a:t>
            </a:r>
            <a:r>
              <a:rPr lang="en-US" dirty="0">
                <a:solidFill>
                  <a:srgbClr val="000099"/>
                </a:solidFill>
                <a:ea typeface="Cambria Math"/>
              </a:rPr>
              <a:t>= 3</a:t>
            </a:r>
            <a:r>
              <a:rPr lang="en-US" dirty="0" smtClean="0">
                <a:solidFill>
                  <a:srgbClr val="000099"/>
                </a:solidFill>
                <a:ea typeface="Cambria Math"/>
              </a:rPr>
              <a:t> kW</a:t>
            </a:r>
            <a:endParaRPr lang="en-US" dirty="0">
              <a:solidFill>
                <a:srgbClr val="000099"/>
              </a:solidFill>
              <a:ea typeface="Cambria Math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81000" y="5200649"/>
            <a:ext cx="1905000" cy="34290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50000"/>
            </a:srgbClr>
          </a:solidFill>
          <a:ln w="36720">
            <a:solidFill>
              <a:srgbClr val="008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dirty="0" smtClean="0">
                <a:solidFill>
                  <a:srgbClr val="00A249"/>
                </a:solidFill>
                <a:latin typeface="Arial" pitchFamily="18"/>
                <a:ea typeface="DejaVu Sans" pitchFamily="2"/>
                <a:cs typeface="DejaVu Sans" pitchFamily="2"/>
              </a:rPr>
              <a:t>LH</a:t>
            </a:r>
            <a:r>
              <a:rPr lang="en-US" sz="1600" baseline="-25000" dirty="0" smtClean="0">
                <a:solidFill>
                  <a:srgbClr val="00A249"/>
                </a:solidFill>
                <a:latin typeface="Arial" pitchFamily="18"/>
                <a:ea typeface="DejaVu Sans" pitchFamily="2"/>
                <a:cs typeface="DejaVu Sans" pitchFamily="2"/>
              </a:rPr>
              <a:t>2</a:t>
            </a:r>
            <a:r>
              <a:rPr lang="en-US" sz="1600" dirty="0" smtClean="0">
                <a:solidFill>
                  <a:srgbClr val="00A249"/>
                </a:solidFill>
                <a:latin typeface="Arial" pitchFamily="18"/>
                <a:ea typeface="DejaVu Sans" pitchFamily="2"/>
                <a:cs typeface="DejaVu Sans" pitchFamily="2"/>
              </a:rPr>
              <a:t> </a:t>
            </a:r>
            <a:r>
              <a:rPr lang="en-US" sz="1600" b="0" i="0" u="none" strike="noStrike" kern="1200" dirty="0" smtClean="0">
                <a:ln>
                  <a:noFill/>
                </a:ln>
                <a:solidFill>
                  <a:srgbClr val="00A249"/>
                </a:solidFill>
                <a:latin typeface="Arial" pitchFamily="18"/>
                <a:ea typeface="DejaVu Sans" pitchFamily="2"/>
                <a:cs typeface="DejaVu Sans" pitchFamily="2"/>
              </a:rPr>
              <a:t>Target</a:t>
            </a:r>
            <a:endParaRPr lang="en-US" sz="1600" b="0" i="0" u="none" strike="noStrike" kern="1200" dirty="0">
              <a:ln>
                <a:noFill/>
              </a:ln>
              <a:solidFill>
                <a:srgbClr val="00A249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 flipV="1">
            <a:off x="2286000" y="4019549"/>
            <a:ext cx="695326" cy="1181099"/>
          </a:xfrm>
          <a:prstGeom prst="line">
            <a:avLst/>
          </a:prstGeom>
          <a:noFill/>
          <a:ln w="36720">
            <a:solidFill>
              <a:srgbClr val="008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none" strike="noStrike" kern="1200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 flipV="1">
            <a:off x="1162050" y="4267198"/>
            <a:ext cx="692772" cy="342902"/>
          </a:xfrm>
          <a:prstGeom prst="line">
            <a:avLst/>
          </a:prstGeom>
          <a:noFill/>
          <a:ln w="36720">
            <a:solidFill>
              <a:schemeClr val="tx1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1" i="0" u="none" strike="noStrike" kern="1200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2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522368" indent="-200911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03643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125101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446558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EFF5B632-8871-438A-BC3B-55ACA858C5E9}" type="slidenum">
              <a:rPr lang="en-US" sz="1700">
                <a:solidFill>
                  <a:srgbClr val="FFFFFF"/>
                </a:solidFill>
                <a:ea typeface="Gill Sans" charset="0"/>
                <a:cs typeface="Gill Sans" charset="0"/>
              </a:rPr>
              <a:pPr eaLnBrk="1" hangingPunct="1"/>
              <a:t>6</a:t>
            </a:fld>
            <a:endParaRPr lang="en-US" sz="17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2433957" y="0"/>
            <a:ext cx="4526107" cy="950851"/>
          </a:xfrm>
        </p:spPr>
        <p:txBody>
          <a:bodyPr lIns="0" tIns="0" rIns="0" bIns="0">
            <a:normAutofit/>
          </a:bodyPr>
          <a:lstStyle/>
          <a:p>
            <a:pPr eaLnBrk="1" hangingPunct="1"/>
            <a:r>
              <a:rPr lang="en-US" sz="4000" dirty="0" smtClean="0"/>
              <a:t>Precision </a:t>
            </a:r>
            <a:r>
              <a:rPr lang="en-US" sz="3600" dirty="0" err="1" smtClean="0"/>
              <a:t>Polarimetry</a:t>
            </a:r>
            <a:endParaRPr lang="en-US" sz="4000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88" y="1824466"/>
            <a:ext cx="3200177" cy="22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4" y="5391150"/>
            <a:ext cx="4609431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4" name="Rectangle 6"/>
          <p:cNvSpPr>
            <a:spLocks/>
          </p:cNvSpPr>
          <p:nvPr/>
        </p:nvSpPr>
        <p:spPr bwMode="auto">
          <a:xfrm>
            <a:off x="382980" y="879226"/>
            <a:ext cx="3711038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dirty="0">
                <a:solidFill>
                  <a:srgbClr val="00A249"/>
                </a:solidFill>
                <a:ea typeface="Gill Sans" charset="0"/>
                <a:cs typeface="Gill Sans" charset="0"/>
              </a:rPr>
              <a:t>Qweak </a:t>
            </a:r>
            <a:r>
              <a:rPr lang="en-US" sz="2400" dirty="0" smtClean="0">
                <a:solidFill>
                  <a:srgbClr val="00A249"/>
                </a:solidFill>
                <a:ea typeface="Gill Sans" charset="0"/>
                <a:cs typeface="Gill Sans" charset="0"/>
              </a:rPr>
              <a:t>requires </a:t>
            </a:r>
            <a:r>
              <a:rPr lang="el-GR" sz="2400" dirty="0" smtClean="0">
                <a:solidFill>
                  <a:srgbClr val="00A249"/>
                </a:solidFill>
                <a:ea typeface="Gill Sans" charset="0"/>
                <a:cs typeface="Gill Sans" charset="0"/>
              </a:rPr>
              <a:t>Δ</a:t>
            </a:r>
            <a:r>
              <a:rPr lang="en-US" sz="2400" dirty="0" smtClean="0">
                <a:solidFill>
                  <a:srgbClr val="00A249"/>
                </a:solidFill>
                <a:ea typeface="Gill Sans" charset="0"/>
                <a:cs typeface="Gill Sans" charset="0"/>
              </a:rPr>
              <a:t>P/P ≤ 1%  </a:t>
            </a:r>
            <a:endParaRPr lang="en-US" sz="2400" dirty="0">
              <a:solidFill>
                <a:srgbClr val="00A249"/>
              </a:solidFill>
              <a:ea typeface="Gill Sans" charset="0"/>
              <a:cs typeface="Gill Sans" charset="0"/>
            </a:endParaRPr>
          </a:p>
        </p:txBody>
      </p:sp>
      <p:sp>
        <p:nvSpPr>
          <p:cNvPr id="24585" name="Rectangle 7"/>
          <p:cNvSpPr>
            <a:spLocks/>
          </p:cNvSpPr>
          <p:nvPr/>
        </p:nvSpPr>
        <p:spPr bwMode="auto">
          <a:xfrm>
            <a:off x="471270" y="1705111"/>
            <a:ext cx="6331148" cy="38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u="sng" dirty="0">
                <a:solidFill>
                  <a:schemeClr val="tx1"/>
                </a:solidFill>
                <a:ea typeface="Gill Sans" charset="0"/>
                <a:cs typeface="Gill Sans" charset="0"/>
              </a:rPr>
              <a:t>Strategy: use 2 independent </a:t>
            </a:r>
            <a:r>
              <a:rPr lang="en-US" sz="2400" u="sng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polarimeters</a:t>
            </a:r>
            <a:endParaRPr lang="en-US" sz="2400" u="sng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4586" name="Rectangle 8"/>
          <p:cNvSpPr>
            <a:spLocks/>
          </p:cNvSpPr>
          <p:nvPr/>
        </p:nvSpPr>
        <p:spPr bwMode="auto">
          <a:xfrm>
            <a:off x="313209" y="4120321"/>
            <a:ext cx="4373091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85750" indent="-285750">
              <a:buSzPct val="125000"/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Gill Sans" charset="0"/>
                <a:cs typeface="Gill Sans" charset="0"/>
              </a:rPr>
              <a:t>Use new Compton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ea typeface="Gill Sans" charset="0"/>
                <a:cs typeface="Gill Sans" charset="0"/>
              </a:rPr>
              <a:t>polarimeter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Gill Sans" charset="0"/>
                <a:cs typeface="Gill Sans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ea typeface="Gill Sans" charset="0"/>
                <a:cs typeface="Gill Sans" charset="0"/>
              </a:rPr>
              <a:t>(1%/h)</a:t>
            </a:r>
          </a:p>
          <a:p>
            <a:pPr marL="742950" lvl="1" indent="-285750">
              <a:buSzPct val="125000"/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Gill Sans" charset="0"/>
                <a:cs typeface="Gill Sans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ea typeface="Gill Sans" charset="0"/>
                <a:cs typeface="Gill Sans" charset="0"/>
              </a:rPr>
              <a:t>ontinuous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Gill Sans" charset="0"/>
                <a:cs typeface="Gill Sans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ea typeface="Gill Sans" charset="0"/>
                <a:cs typeface="Gill Sans" charset="0"/>
              </a:rPr>
              <a:t>non-invasive  </a:t>
            </a:r>
            <a:endParaRPr lang="en-US" dirty="0">
              <a:solidFill>
                <a:srgbClr val="FF0000"/>
              </a:solidFill>
              <a:latin typeface="Comic Sans MS" pitchFamily="66" charset="0"/>
              <a:ea typeface="Gill Sans" charset="0"/>
              <a:cs typeface="Gill Sans" charset="0"/>
            </a:endParaRPr>
          </a:p>
          <a:p>
            <a:pPr marL="742950" lvl="1" indent="-285750">
              <a:buSzPct val="125000"/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ea typeface="Gill Sans" charset="0"/>
                <a:cs typeface="Gill Sans" charset="0"/>
              </a:rPr>
              <a:t>Known analyzing power provided by circularly-polarized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ea typeface="Gill Sans" charset="0"/>
                <a:cs typeface="Gill Sans" charset="0"/>
              </a:rPr>
              <a:t>laser</a:t>
            </a:r>
            <a:endParaRPr lang="en-US" dirty="0">
              <a:solidFill>
                <a:srgbClr val="FF0000"/>
              </a:solidFill>
              <a:latin typeface="Comic Sans MS" pitchFamily="66" charset="0"/>
              <a:ea typeface="Gill Sans" charset="0"/>
              <a:cs typeface="Gill Sans" charset="0"/>
            </a:endParaRPr>
          </a:p>
        </p:txBody>
      </p:sp>
      <p:sp>
        <p:nvSpPr>
          <p:cNvPr id="24587" name="Rectangle 9"/>
          <p:cNvSpPr>
            <a:spLocks/>
          </p:cNvSpPr>
          <p:nvPr/>
        </p:nvSpPr>
        <p:spPr bwMode="auto">
          <a:xfrm>
            <a:off x="306698" y="2405453"/>
            <a:ext cx="518814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85750" indent="-285750" algn="l">
              <a:buSzPct val="125000"/>
              <a:buFont typeface="Arial" pitchFamily="34" charset="0"/>
              <a:buChar char="•"/>
            </a:pPr>
            <a:r>
              <a:rPr lang="en-US" dirty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Use existing </a:t>
            </a:r>
            <a:r>
              <a:rPr lang="en-US" dirty="0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&lt;1% Hall </a:t>
            </a:r>
            <a:r>
              <a:rPr lang="en-US" dirty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C </a:t>
            </a:r>
            <a:r>
              <a:rPr lang="en-US" dirty="0" err="1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Møller</a:t>
            </a:r>
            <a:r>
              <a:rPr lang="en-US" dirty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 </a:t>
            </a:r>
            <a:r>
              <a:rPr lang="en-US" dirty="0" err="1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polarimeter</a:t>
            </a:r>
            <a:r>
              <a:rPr lang="en-US" dirty="0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: </a:t>
            </a:r>
          </a:p>
          <a:p>
            <a:pPr marL="742950" lvl="1" indent="-285750">
              <a:buSzPct val="125000"/>
              <a:buFont typeface="Arial" pitchFamily="34" charset="0"/>
              <a:buChar char="•"/>
            </a:pPr>
            <a:r>
              <a:rPr lang="en-US" dirty="0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Low </a:t>
            </a:r>
            <a:r>
              <a:rPr lang="en-US" dirty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beam </a:t>
            </a:r>
            <a:r>
              <a:rPr lang="en-US" dirty="0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currents, invasive</a:t>
            </a:r>
            <a:endParaRPr lang="en-US" dirty="0">
              <a:solidFill>
                <a:srgbClr val="0606BA"/>
              </a:solidFill>
              <a:latin typeface="Comic Sans MS" pitchFamily="66" charset="0"/>
              <a:ea typeface="Gill Sans" charset="0"/>
              <a:cs typeface="Gill Sans" charset="0"/>
            </a:endParaRPr>
          </a:p>
          <a:p>
            <a:pPr marL="742950" lvl="1" indent="-285750">
              <a:buSzPct val="125000"/>
              <a:buFont typeface="Arial" pitchFamily="34" charset="0"/>
              <a:buChar char="•"/>
            </a:pPr>
            <a:r>
              <a:rPr lang="en-US" dirty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Known analyzing power provided by polarized </a:t>
            </a:r>
            <a:r>
              <a:rPr lang="en-US" dirty="0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Fe </a:t>
            </a:r>
            <a:r>
              <a:rPr lang="en-US" dirty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foil in </a:t>
            </a:r>
            <a:r>
              <a:rPr lang="en-US" dirty="0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a 3.5 T field</a:t>
            </a:r>
            <a:r>
              <a:rPr lang="en-US" dirty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.</a:t>
            </a:r>
          </a:p>
        </p:txBody>
      </p:sp>
      <p:sp>
        <p:nvSpPr>
          <p:cNvPr id="24588" name="Rectangle 10"/>
          <p:cNvSpPr>
            <a:spLocks/>
          </p:cNvSpPr>
          <p:nvPr/>
        </p:nvSpPr>
        <p:spPr bwMode="auto">
          <a:xfrm>
            <a:off x="7226526" y="3469164"/>
            <a:ext cx="1774653" cy="26161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smtClean="0">
                <a:ea typeface="Gill Sans" charset="0"/>
                <a:cs typeface="Gill Sans" charset="0"/>
              </a:rPr>
              <a:t> </a:t>
            </a:r>
            <a:r>
              <a:rPr lang="en-US" sz="1700" dirty="0" err="1" smtClean="0">
                <a:ea typeface="Gill Sans" charset="0"/>
                <a:cs typeface="Gill Sans" charset="0"/>
              </a:rPr>
              <a:t>Møller</a:t>
            </a:r>
            <a:r>
              <a:rPr lang="en-US" sz="1700" dirty="0" smtClean="0">
                <a:ea typeface="Gill Sans" charset="0"/>
                <a:cs typeface="Gill Sans" charset="0"/>
              </a:rPr>
              <a:t> </a:t>
            </a:r>
            <a:r>
              <a:rPr lang="en-US" sz="1700" dirty="0" err="1" smtClean="0">
                <a:ea typeface="Gill Sans" charset="0"/>
                <a:cs typeface="Gill Sans" charset="0"/>
              </a:rPr>
              <a:t>Polarimeter</a:t>
            </a:r>
            <a:r>
              <a:rPr lang="en-US" sz="1700" dirty="0" smtClean="0">
                <a:ea typeface="Gill Sans" charset="0"/>
                <a:cs typeface="Gill Sans" charset="0"/>
              </a:rPr>
              <a:t> </a:t>
            </a:r>
            <a:endParaRPr lang="en-US" sz="1700" dirty="0">
              <a:ea typeface="Gill Sans" charset="0"/>
              <a:cs typeface="Gill Sans" charset="0"/>
            </a:endParaRPr>
          </a:p>
        </p:txBody>
      </p:sp>
      <p:sp>
        <p:nvSpPr>
          <p:cNvPr id="24589" name="Rectangle 11"/>
          <p:cNvSpPr>
            <a:spLocks/>
          </p:cNvSpPr>
          <p:nvPr/>
        </p:nvSpPr>
        <p:spPr bwMode="auto">
          <a:xfrm>
            <a:off x="1428746" y="5320702"/>
            <a:ext cx="2010422" cy="26161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smtClean="0">
                <a:ea typeface="Gill Sans" charset="0"/>
                <a:cs typeface="Gill Sans" charset="0"/>
              </a:rPr>
              <a:t> Compton </a:t>
            </a:r>
            <a:r>
              <a:rPr lang="en-US" sz="1700" dirty="0" err="1" smtClean="0">
                <a:ea typeface="Gill Sans" charset="0"/>
                <a:cs typeface="Gill Sans" charset="0"/>
              </a:rPr>
              <a:t>Polarimeter</a:t>
            </a:r>
            <a:r>
              <a:rPr lang="en-US" sz="1700" dirty="0" smtClean="0">
                <a:ea typeface="Gill Sans" charset="0"/>
                <a:cs typeface="Gill Sans" charset="0"/>
              </a:rPr>
              <a:t> </a:t>
            </a:r>
            <a:endParaRPr lang="en-US" sz="1700" dirty="0"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86300" y="4017689"/>
            <a:ext cx="4371817" cy="2462458"/>
            <a:chOff x="4686300" y="4017689"/>
            <a:chExt cx="4371817" cy="2462458"/>
          </a:xfrm>
        </p:grpSpPr>
        <p:grpSp>
          <p:nvGrpSpPr>
            <p:cNvPr id="6" name="Group 5"/>
            <p:cNvGrpSpPr/>
            <p:nvPr/>
          </p:nvGrpSpPr>
          <p:grpSpPr>
            <a:xfrm>
              <a:off x="4686300" y="4017689"/>
              <a:ext cx="4371817" cy="2462458"/>
              <a:chOff x="4686300" y="3731939"/>
              <a:chExt cx="4371817" cy="2462458"/>
            </a:xfrm>
          </p:grpSpPr>
          <p:pic>
            <p:nvPicPr>
              <p:cNvPr id="14" name="Picture 2" descr="C:\Users\Vladas\Desktop\pol-1-ave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6300" y="3920131"/>
                <a:ext cx="4371817" cy="2274266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701567" y="3731939"/>
                <a:ext cx="8075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619750" y="5179055"/>
                <a:ext cx="97436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Compton      </a:t>
                </a:r>
              </a:p>
              <a:p>
                <a:r>
                  <a:rPr lang="en-US" sz="1200" dirty="0" smtClean="0"/>
                  <a:t>Moller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826002" y="4976988"/>
              <a:ext cx="16151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Preliminary</a:t>
              </a:r>
              <a:endParaRPr lang="en-US" sz="24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Greg Smith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0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/>
      <p:bldP spid="245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522368" indent="-200911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03643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125101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446558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71CF9537-CD6D-48E0-A959-A3E9AD5100A7}" type="slidenum">
              <a:rPr lang="en-US" sz="1700">
                <a:solidFill>
                  <a:srgbClr val="FFFFFF"/>
                </a:solidFill>
                <a:ea typeface="Gill Sans" charset="0"/>
                <a:cs typeface="Gill Sans" charset="0"/>
              </a:rPr>
              <a:pPr eaLnBrk="1" hangingPunct="1"/>
              <a:t>7</a:t>
            </a:fld>
            <a:endParaRPr lang="en-US" sz="17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3398"/>
            <a:ext cx="4651456" cy="954120"/>
          </a:xfrm>
        </p:spPr>
        <p:txBody>
          <a:bodyPr/>
          <a:lstStyle/>
          <a:p>
            <a:pPr eaLnBrk="1" hangingPunct="1"/>
            <a:r>
              <a:rPr lang="en-US" dirty="0" smtClean="0"/>
              <a:t>Target Design</a:t>
            </a:r>
          </a:p>
        </p:txBody>
      </p:sp>
      <p:pic>
        <p:nvPicPr>
          <p:cNvPr id="14340" name="Picture 2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069" y="1950731"/>
            <a:ext cx="4088681" cy="334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4"/>
          <p:cNvSpPr>
            <a:spLocks/>
          </p:cNvSpPr>
          <p:nvPr/>
        </p:nvSpPr>
        <p:spPr bwMode="auto">
          <a:xfrm>
            <a:off x="636678" y="967518"/>
            <a:ext cx="5447109" cy="10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World’s highest power cryogenic target </a:t>
            </a:r>
            <a:r>
              <a:rPr lang="en-US" dirty="0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~3 kW</a:t>
            </a:r>
            <a:endParaRPr lang="en-US" dirty="0">
              <a:solidFill>
                <a:srgbClr val="0606BA"/>
              </a:solidFill>
              <a:latin typeface="Comic Sans MS" pitchFamily="66" charset="0"/>
              <a:ea typeface="Gill Sans" charset="0"/>
              <a:cs typeface="Gill Sans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Designed with computational fluid dynamics (CFD) to reduce density </a:t>
            </a:r>
            <a:r>
              <a:rPr lang="en-US" dirty="0" smtClean="0">
                <a:solidFill>
                  <a:srgbClr val="0606BA"/>
                </a:solidFill>
                <a:latin typeface="Comic Sans MS" pitchFamily="66" charset="0"/>
                <a:ea typeface="Gill Sans" charset="0"/>
                <a:cs typeface="Gill Sans" charset="0"/>
              </a:rPr>
              <a:t>fluctuations</a:t>
            </a:r>
            <a:endParaRPr lang="en-US" dirty="0">
              <a:solidFill>
                <a:srgbClr val="0606BA"/>
              </a:solidFill>
              <a:latin typeface="Comic Sans MS" pitchFamily="66" charset="0"/>
              <a:ea typeface="Gill Sans" charset="0"/>
              <a:cs typeface="Gill Sans" charset="0"/>
            </a:endParaRPr>
          </a:p>
        </p:txBody>
      </p:sp>
      <p:sp>
        <p:nvSpPr>
          <p:cNvPr id="14347" name="Rectangle 9"/>
          <p:cNvSpPr>
            <a:spLocks/>
          </p:cNvSpPr>
          <p:nvPr/>
        </p:nvSpPr>
        <p:spPr bwMode="auto">
          <a:xfrm>
            <a:off x="2885706" y="2139689"/>
            <a:ext cx="1718192" cy="1938992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en-US" dirty="0" smtClean="0">
                <a:ea typeface="Gill Sans" charset="0"/>
                <a:cs typeface="Gill Sans" charset="0"/>
              </a:rPr>
              <a:t> </a:t>
            </a:r>
            <a:r>
              <a:rPr lang="en-US" dirty="0" err="1" smtClean="0">
                <a:ea typeface="Gill Sans" charset="0"/>
                <a:cs typeface="Gill Sans" charset="0"/>
              </a:rPr>
              <a:t>I</a:t>
            </a:r>
            <a:r>
              <a:rPr lang="en-US" baseline="-25000" dirty="0" err="1" smtClean="0">
                <a:ea typeface="Gill Sans" charset="0"/>
                <a:cs typeface="Gill Sans" charset="0"/>
              </a:rPr>
              <a:t>Beam</a:t>
            </a:r>
            <a:r>
              <a:rPr lang="en-US" dirty="0" smtClean="0">
                <a:ea typeface="Gill Sans" charset="0"/>
                <a:cs typeface="Gill Sans" charset="0"/>
              </a:rPr>
              <a:t> = </a:t>
            </a:r>
            <a:r>
              <a:rPr lang="en-US" dirty="0">
                <a:ea typeface="Gill Sans" charset="0"/>
                <a:cs typeface="Gill Sans" charset="0"/>
              </a:rPr>
              <a:t>180 </a:t>
            </a:r>
            <a:r>
              <a:rPr lang="en-US" dirty="0" err="1" smtClean="0">
                <a:ea typeface="Gill Sans" charset="0"/>
                <a:cs typeface="Gill Sans" charset="0"/>
              </a:rPr>
              <a:t>uA</a:t>
            </a:r>
            <a:endParaRPr lang="en-US" dirty="0" smtClean="0">
              <a:ea typeface="Gill Sans" charset="0"/>
              <a:cs typeface="Gill Sans" charset="0"/>
            </a:endParaRPr>
          </a:p>
          <a:p>
            <a:r>
              <a:rPr lang="en-US" dirty="0">
                <a:ea typeface="Gill Sans" charset="0"/>
                <a:cs typeface="Gill Sans" charset="0"/>
              </a:rPr>
              <a:t> </a:t>
            </a:r>
            <a:r>
              <a:rPr lang="en-US" dirty="0" smtClean="0">
                <a:ea typeface="Gill Sans" charset="0"/>
                <a:cs typeface="Gill Sans" charset="0"/>
              </a:rPr>
              <a:t>L </a:t>
            </a:r>
            <a:r>
              <a:rPr lang="en-US" dirty="0">
                <a:ea typeface="Gill Sans" charset="0"/>
                <a:cs typeface="Gill Sans" charset="0"/>
              </a:rPr>
              <a:t>= 35 </a:t>
            </a:r>
            <a:r>
              <a:rPr lang="en-US" dirty="0" smtClean="0">
                <a:ea typeface="Gill Sans" charset="0"/>
                <a:cs typeface="Gill Sans" charset="0"/>
              </a:rPr>
              <a:t>cm (4% X</a:t>
            </a:r>
            <a:r>
              <a:rPr lang="en-US" baseline="-25000" dirty="0" smtClean="0">
                <a:ea typeface="Gill Sans" charset="0"/>
                <a:cs typeface="Gill Sans" charset="0"/>
              </a:rPr>
              <a:t>0</a:t>
            </a:r>
            <a:r>
              <a:rPr lang="en-US" dirty="0" smtClean="0">
                <a:ea typeface="Gill Sans" charset="0"/>
                <a:cs typeface="Gill Sans" charset="0"/>
              </a:rPr>
              <a:t>)</a:t>
            </a:r>
            <a:endParaRPr lang="en-US" dirty="0">
              <a:ea typeface="Gill Sans" charset="0"/>
              <a:cs typeface="Gill Sans" charset="0"/>
            </a:endParaRPr>
          </a:p>
          <a:p>
            <a:r>
              <a:rPr lang="en-US" dirty="0" smtClean="0">
                <a:ea typeface="Gill Sans" charset="0"/>
                <a:cs typeface="Gill Sans" charset="0"/>
              </a:rPr>
              <a:t> </a:t>
            </a:r>
            <a:r>
              <a:rPr lang="en-US" dirty="0" err="1" smtClean="0">
                <a:ea typeface="Gill Sans" charset="0"/>
                <a:cs typeface="Gill Sans" charset="0"/>
              </a:rPr>
              <a:t>P</a:t>
            </a:r>
            <a:r>
              <a:rPr lang="en-US" baseline="-25000" dirty="0" err="1" smtClean="0">
                <a:ea typeface="Gill Sans" charset="0"/>
                <a:cs typeface="Gill Sans" charset="0"/>
              </a:rPr>
              <a:t>beam</a:t>
            </a:r>
            <a:r>
              <a:rPr lang="en-US" dirty="0" smtClean="0">
                <a:ea typeface="Gill Sans" charset="0"/>
                <a:cs typeface="Gill Sans" charset="0"/>
              </a:rPr>
              <a:t> = 2.2 kW</a:t>
            </a:r>
            <a:endParaRPr lang="en-US" baseline="-25000" dirty="0" smtClean="0">
              <a:ea typeface="Gill Sans" charset="0"/>
              <a:cs typeface="Gill Sans" charset="0"/>
            </a:endParaRPr>
          </a:p>
          <a:p>
            <a:r>
              <a:rPr lang="en-US" dirty="0" smtClean="0">
                <a:ea typeface="Gill Sans" charset="0"/>
                <a:cs typeface="Gill Sans" charset="0"/>
              </a:rPr>
              <a:t> </a:t>
            </a:r>
            <a:r>
              <a:rPr lang="en-US" dirty="0" err="1" smtClean="0">
                <a:ea typeface="Gill Sans" charset="0"/>
                <a:cs typeface="Gill Sans" charset="0"/>
              </a:rPr>
              <a:t>A</a:t>
            </a:r>
            <a:r>
              <a:rPr lang="en-US" baseline="-25000" dirty="0" err="1" smtClean="0">
                <a:ea typeface="Gill Sans" charset="0"/>
                <a:cs typeface="Gill Sans" charset="0"/>
              </a:rPr>
              <a:t>spot</a:t>
            </a:r>
            <a:r>
              <a:rPr lang="en-US" dirty="0" smtClean="0">
                <a:ea typeface="Gill Sans" charset="0"/>
                <a:cs typeface="Gill Sans" charset="0"/>
              </a:rPr>
              <a:t> = 4x4 mm</a:t>
            </a:r>
            <a:r>
              <a:rPr lang="en-US" baseline="30000" dirty="0" smtClean="0">
                <a:ea typeface="Gill Sans" charset="0"/>
                <a:cs typeface="Gill Sans" charset="0"/>
              </a:rPr>
              <a:t>2</a:t>
            </a:r>
            <a:r>
              <a:rPr lang="en-US" dirty="0" smtClean="0">
                <a:ea typeface="Gill Sans" charset="0"/>
                <a:cs typeface="Gill Sans" charset="0"/>
              </a:rPr>
              <a:t> </a:t>
            </a:r>
          </a:p>
          <a:p>
            <a:r>
              <a:rPr lang="en-US" dirty="0" smtClean="0">
                <a:ea typeface="Gill Sans" charset="0"/>
                <a:cs typeface="Gill Sans" charset="0"/>
              </a:rPr>
              <a:t> V = 57 liters</a:t>
            </a:r>
          </a:p>
          <a:p>
            <a:r>
              <a:rPr lang="en-US" dirty="0" smtClean="0">
                <a:ea typeface="Gill Sans" charset="0"/>
                <a:cs typeface="Gill Sans" charset="0"/>
              </a:rPr>
              <a:t> T = 20.00 K</a:t>
            </a:r>
          </a:p>
          <a:p>
            <a:r>
              <a:rPr lang="en-US" dirty="0" smtClean="0">
                <a:ea typeface="Gill Sans" charset="0"/>
                <a:cs typeface="Gill Sans" charset="0"/>
              </a:rPr>
              <a:t> P ~ 220 </a:t>
            </a:r>
            <a:r>
              <a:rPr lang="en-US" dirty="0" err="1" smtClean="0">
                <a:ea typeface="Gill Sans" charset="0"/>
                <a:cs typeface="Gill Sans" charset="0"/>
              </a:rPr>
              <a:t>kPa</a:t>
            </a:r>
            <a:endParaRPr lang="en-US" dirty="0">
              <a:ea typeface="Gill Sans" charset="0"/>
              <a:cs typeface="Gill Sans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14" y="138544"/>
            <a:ext cx="2396836" cy="639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8738" y="2683225"/>
            <a:ext cx="181652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606B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Centrifugal pump</a:t>
            </a:r>
          </a:p>
          <a:p>
            <a:pPr algn="ctr"/>
            <a:r>
              <a:rPr lang="en-US" dirty="0" smtClean="0"/>
              <a:t>(15 l/s, 7.6 </a:t>
            </a:r>
            <a:r>
              <a:rPr lang="en-US" dirty="0" err="1" smtClean="0"/>
              <a:t>kPa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 flipV="1">
            <a:off x="6545261" y="2400300"/>
            <a:ext cx="894635" cy="6060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8737" y="3481956"/>
            <a:ext cx="1355051" cy="369332"/>
          </a:xfrm>
          <a:prstGeom prst="rect">
            <a:avLst/>
          </a:prstGeom>
          <a:solidFill>
            <a:srgbClr val="FFFF00"/>
          </a:solidFill>
          <a:ln>
            <a:solidFill>
              <a:srgbClr val="0606BA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3 kW Heater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8736" y="4003688"/>
            <a:ext cx="210423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606BA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3 kW HX utilizing</a:t>
            </a:r>
          </a:p>
          <a:p>
            <a:r>
              <a:rPr lang="en-US" dirty="0"/>
              <a:t>4K &amp; 14K He coolant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7872" y="4777356"/>
            <a:ext cx="205774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606BA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35 cm cell (beam interaction volume)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8738" y="5608629"/>
            <a:ext cx="10602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606B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Solid </a:t>
            </a:r>
            <a:r>
              <a:rPr lang="en-US" dirty="0" err="1" smtClean="0"/>
              <a:t>Tgts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89028" y="5798098"/>
            <a:ext cx="2142704" cy="3844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73861" y="5080402"/>
            <a:ext cx="747033" cy="2189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32966" y="4337019"/>
            <a:ext cx="1375857" cy="46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83787" y="3666623"/>
            <a:ext cx="1584709" cy="3370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 dirty="0"/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9" y="4249404"/>
            <a:ext cx="3963424" cy="297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8"/>
          <p:cNvSpPr>
            <a:spLocks/>
          </p:cNvSpPr>
          <p:nvPr/>
        </p:nvSpPr>
        <p:spPr bwMode="auto">
          <a:xfrm>
            <a:off x="1361084" y="4243571"/>
            <a:ext cx="1161665" cy="26161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Gill Sans" charset="0"/>
                <a:cs typeface="Gill Sans" charset="0"/>
              </a:rPr>
              <a:t>Fluid velocity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055858" y="4618120"/>
            <a:ext cx="0" cy="18196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84620" y="6437808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beam</a:t>
            </a:r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8100671" y="5628294"/>
            <a:ext cx="561552" cy="1894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02730" y="5807930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beam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6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522368" indent="-200911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03643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125101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446558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39CDC96F-8EBF-4040-9F71-8DA927A8C865}" type="slidenum">
              <a:rPr lang="en-US" sz="1700">
                <a:solidFill>
                  <a:srgbClr val="FFFFFF"/>
                </a:solidFill>
                <a:ea typeface="Gill Sans" charset="0"/>
                <a:cs typeface="Gill Sans" charset="0"/>
              </a:rPr>
              <a:pPr eaLnBrk="1" hangingPunct="1"/>
              <a:t>8</a:t>
            </a:fld>
            <a:endParaRPr lang="en-US" sz="17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168548" y="13398"/>
            <a:ext cx="4476188" cy="10534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Target Performance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18" y="865452"/>
            <a:ext cx="3774650" cy="224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Rectangle 3"/>
              <p:cNvSpPr>
                <a:spLocks/>
              </p:cNvSpPr>
              <p:nvPr/>
            </p:nvSpPr>
            <p:spPr bwMode="auto">
              <a:xfrm>
                <a:off x="196352" y="1082688"/>
                <a:ext cx="4936087" cy="1988058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en-US" sz="2000" u="sng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Measured</a:t>
                </a:r>
                <a:r>
                  <a:rPr lang="en-US" sz="2000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helicity</a:t>
                </a:r>
                <a:r>
                  <a:rPr lang="en-US" sz="2000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 correlated target noise.</a:t>
                </a:r>
                <a:endParaRPr lang="en-US" sz="2000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 At </a:t>
                </a:r>
                <a:r>
                  <a:rPr lang="en-US" b="1" dirty="0" smtClean="0">
                    <a:solidFill>
                      <a:srgbClr val="FF0000"/>
                    </a:solidFill>
                    <a:ea typeface="Gill Sans" charset="0"/>
                    <a:cs typeface="Gill Sans" charset="0"/>
                  </a:rPr>
                  <a:t>960 Hz reversal </a:t>
                </a:r>
                <a:r>
                  <a:rPr lang="en-US" b="1" dirty="0">
                    <a:solidFill>
                      <a:srgbClr val="FF0000"/>
                    </a:solidFill>
                    <a:ea typeface="Gill Sans" charset="0"/>
                    <a:cs typeface="Gill Sans" charset="0"/>
                  </a:rPr>
                  <a:t>rate</a:t>
                </a:r>
                <a:r>
                  <a:rPr lang="en-US" dirty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, the target noise </a:t>
                </a:r>
                <a:r>
                  <a:rPr lang="en-US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(&lt; 50 ppm</a:t>
                </a:r>
                <a:r>
                  <a:rPr lang="en-US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)     is </a:t>
                </a:r>
                <a:r>
                  <a:rPr lang="en-US" dirty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very small compared to our </a:t>
                </a:r>
                <a:r>
                  <a:rPr lang="en-US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measured </a:t>
                </a:r>
                <a:r>
                  <a:rPr lang="en-US" dirty="0" err="1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helicity</a:t>
                </a:r>
                <a:r>
                  <a:rPr lang="en-US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  quartet (           ) asymmetry width (~230 ppm). </a:t>
                </a:r>
              </a:p>
              <a:p>
                <a:pPr algn="ctr"/>
                <a:r>
                  <a:rPr lang="en-US" dirty="0" smtClean="0">
                    <a:ea typeface="Gill Sans" charset="0"/>
                    <a:cs typeface="Gill Sans" charset="0"/>
                  </a:rPr>
                  <a:t>(statistical power ~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quartet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quartets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dirty="0" smtClean="0">
                    <a:solidFill>
                      <a:schemeClr val="tx1"/>
                    </a:solidFill>
                    <a:ea typeface="Gill Sans" charset="0"/>
                    <a:cs typeface="Gill Sans" charset="0"/>
                  </a:rPr>
                  <a:t> ).</a:t>
                </a:r>
                <a:endParaRPr lang="en-US" dirty="0">
                  <a:solidFill>
                    <a:schemeClr val="tx1"/>
                  </a:solidFill>
                  <a:ea typeface="Gill Sans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1536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352" y="1082688"/>
                <a:ext cx="4936087" cy="1988058"/>
              </a:xfrm>
              <a:prstGeom prst="rect">
                <a:avLst/>
              </a:prstGeom>
              <a:blipFill rotWithShape="1">
                <a:blip r:embed="rId3"/>
                <a:stretch>
                  <a:fillRect l="-859" r="-7117" b="-2598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7" name="Rectangle 5"/>
          <p:cNvSpPr>
            <a:spLocks/>
          </p:cNvSpPr>
          <p:nvPr/>
        </p:nvSpPr>
        <p:spPr bwMode="auto">
          <a:xfrm>
            <a:off x="6411193" y="1322803"/>
            <a:ext cx="1797627" cy="2616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700" dirty="0" smtClean="0">
                <a:ea typeface="Gill Sans" charset="0"/>
                <a:cs typeface="Gill Sans" charset="0"/>
              </a:rPr>
              <a:t> </a:t>
            </a:r>
            <a:r>
              <a:rPr lang="en-US" sz="1700" dirty="0" smtClean="0">
                <a:solidFill>
                  <a:srgbClr val="0606BA"/>
                </a:solidFill>
                <a:ea typeface="Gill Sans" charset="0"/>
                <a:cs typeface="Gill Sans" charset="0"/>
              </a:rPr>
              <a:t>Need </a:t>
            </a:r>
            <a:r>
              <a:rPr lang="en-US" sz="1700" dirty="0">
                <a:solidFill>
                  <a:srgbClr val="0606BA"/>
                </a:solidFill>
                <a:ea typeface="Gill Sans" charset="0"/>
                <a:cs typeface="Gill Sans" charset="0"/>
              </a:rPr>
              <a:t>fast </a:t>
            </a:r>
            <a:r>
              <a:rPr lang="en-US" sz="1700" dirty="0" smtClean="0">
                <a:solidFill>
                  <a:srgbClr val="0606BA"/>
                </a:solidFill>
                <a:ea typeface="Gill Sans" charset="0"/>
                <a:cs typeface="Gill Sans" charset="0"/>
              </a:rPr>
              <a:t>reversal!</a:t>
            </a:r>
            <a:endParaRPr lang="en-US" sz="1700" dirty="0">
              <a:solidFill>
                <a:srgbClr val="0606BA"/>
              </a:solidFill>
              <a:ea typeface="Gill Sans" charset="0"/>
              <a:cs typeface="Gill Sans" charset="0"/>
            </a:endParaRPr>
          </a:p>
        </p:txBody>
      </p:sp>
      <p:sp>
        <p:nvSpPr>
          <p:cNvPr id="15368" name="Rectangle 6"/>
          <p:cNvSpPr>
            <a:spLocks/>
          </p:cNvSpPr>
          <p:nvPr/>
        </p:nvSpPr>
        <p:spPr bwMode="auto">
          <a:xfrm>
            <a:off x="6183870" y="483428"/>
            <a:ext cx="2047035" cy="26161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 smtClean="0">
                <a:ea typeface="Gill Sans" charset="0"/>
                <a:cs typeface="Gill Sans" charset="0"/>
              </a:rPr>
              <a:t> FFT </a:t>
            </a:r>
            <a:r>
              <a:rPr lang="en-US" sz="1700" dirty="0">
                <a:ea typeface="Gill Sans" charset="0"/>
                <a:cs typeface="Gill Sans" charset="0"/>
              </a:rPr>
              <a:t>of noise </a:t>
            </a:r>
            <a:r>
              <a:rPr lang="en-US" sz="1700" dirty="0" smtClean="0">
                <a:ea typeface="Gill Sans" charset="0"/>
                <a:cs typeface="Gill Sans" charset="0"/>
              </a:rPr>
              <a:t>spectrum </a:t>
            </a:r>
            <a:endParaRPr lang="en-US" sz="1700" dirty="0">
              <a:ea typeface="Gill Sans" charset="0"/>
              <a:cs typeface="Gill Sans" charset="0"/>
            </a:endParaRPr>
          </a:p>
        </p:txBody>
      </p:sp>
      <p:pic>
        <p:nvPicPr>
          <p:cNvPr id="153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9" y="3418610"/>
            <a:ext cx="4617608" cy="32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70" name="Rectangle 8"/>
          <p:cNvSpPr>
            <a:spLocks/>
          </p:cNvSpPr>
          <p:nvPr/>
        </p:nvSpPr>
        <p:spPr bwMode="auto">
          <a:xfrm>
            <a:off x="2241352" y="4723805"/>
            <a:ext cx="1509117" cy="455414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26788" tIns="26788" rIns="26788" bIns="26788"/>
          <a:lstStyle/>
          <a:p>
            <a:r>
              <a:rPr lang="en-US" sz="1300" b="1" u="sng">
                <a:ea typeface="Gill Sans" charset="0"/>
                <a:cs typeface="Gill Sans" charset="0"/>
              </a:rPr>
              <a:t>46 ppm </a:t>
            </a:r>
            <a:r>
              <a:rPr lang="en-US" sz="1300">
                <a:ea typeface="Gill Sans" charset="0"/>
                <a:cs typeface="Gill Sans" charset="0"/>
              </a:rPr>
              <a:t>at 182 µA, 4x4 mm</a:t>
            </a:r>
            <a:r>
              <a:rPr lang="en-US" sz="1300" baseline="30000">
                <a:ea typeface="Gill Sans" charset="0"/>
                <a:cs typeface="Gill Sans" charset="0"/>
              </a:rPr>
              <a:t>2</a:t>
            </a:r>
            <a:r>
              <a:rPr lang="en-US" sz="1300">
                <a:ea typeface="Gill Sans" charset="0"/>
                <a:cs typeface="Gill Sans" charset="0"/>
              </a:rPr>
              <a:t> raster!</a:t>
            </a:r>
          </a:p>
        </p:txBody>
      </p:sp>
      <p:grpSp>
        <p:nvGrpSpPr>
          <p:cNvPr id="15371" name="Group 13"/>
          <p:cNvGrpSpPr>
            <a:grpSpLocks/>
          </p:cNvGrpSpPr>
          <p:nvPr/>
        </p:nvGrpSpPr>
        <p:grpSpPr bwMode="auto">
          <a:xfrm>
            <a:off x="4738255" y="3429162"/>
            <a:ext cx="4571999" cy="3241152"/>
            <a:chOff x="0" y="0"/>
            <a:chExt cx="3368" cy="2616"/>
          </a:xfrm>
        </p:grpSpPr>
        <p:pic>
          <p:nvPicPr>
            <p:cNvPr id="1537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8" cy="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15374" name="Group 12"/>
            <p:cNvGrpSpPr>
              <a:grpSpLocks/>
            </p:cNvGrpSpPr>
            <p:nvPr/>
          </p:nvGrpSpPr>
          <p:grpSpPr bwMode="auto">
            <a:xfrm>
              <a:off x="1384" y="857"/>
              <a:ext cx="1632" cy="264"/>
              <a:chOff x="0" y="0"/>
              <a:chExt cx="1632" cy="264"/>
            </a:xfrm>
          </p:grpSpPr>
          <p:sp>
            <p:nvSpPr>
              <p:cNvPr id="15375" name="Rectangle 10"/>
              <p:cNvSpPr>
                <a:spLocks/>
              </p:cNvSpPr>
              <p:nvPr/>
            </p:nvSpPr>
            <p:spPr bwMode="auto">
              <a:xfrm>
                <a:off x="0" y="0"/>
                <a:ext cx="1632" cy="2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r"/>
                <a:r>
                  <a:rPr lang="en-US" sz="1500">
                    <a:solidFill>
                      <a:srgbClr val="FFFFFF"/>
                    </a:solidFill>
                    <a:ea typeface="Gill Sans" charset="0"/>
                    <a:cs typeface="Gill Sans" charset="0"/>
                  </a:rPr>
                  <a:t>____</a:t>
                </a:r>
                <a:r>
                  <a:rPr lang="en-US" sz="1500">
                    <a:solidFill>
                      <a:srgbClr val="00FF00"/>
                    </a:solidFill>
                    <a:ea typeface="Gill Sans" charset="0"/>
                    <a:cs typeface="Gill Sans" charset="0"/>
                  </a:rPr>
                  <a:t>  </a:t>
                </a:r>
                <a:r>
                  <a:rPr lang="en-US" sz="1300" b="1">
                    <a:solidFill>
                      <a:srgbClr val="00FF00"/>
                    </a:solidFill>
                    <a:ea typeface="Gill Sans" charset="0"/>
                    <a:cs typeface="Gill Sans" charset="0"/>
                  </a:rPr>
                  <a:t>assumes 1/f</a:t>
                </a:r>
              </a:p>
            </p:txBody>
          </p:sp>
          <p:sp>
            <p:nvSpPr>
              <p:cNvPr id="15376" name="Line 11"/>
              <p:cNvSpPr>
                <a:spLocks noChangeShapeType="1"/>
              </p:cNvSpPr>
              <p:nvPr/>
            </p:nvSpPr>
            <p:spPr bwMode="auto">
              <a:xfrm flipH="1">
                <a:off x="431" y="151"/>
                <a:ext cx="270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15372" name="Rectangle 14"/>
          <p:cNvSpPr>
            <a:spLocks/>
          </p:cNvSpPr>
          <p:nvPr/>
        </p:nvSpPr>
        <p:spPr bwMode="auto">
          <a:xfrm>
            <a:off x="6098977" y="5558731"/>
            <a:ext cx="1446609" cy="455414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lIns="26788" tIns="26788" rIns="26788" bIns="26788"/>
          <a:lstStyle/>
          <a:p>
            <a:r>
              <a:rPr lang="en-US" sz="1300" b="1" u="sng" dirty="0">
                <a:ea typeface="Gill Sans" charset="0"/>
                <a:cs typeface="Gill Sans" charset="0"/>
              </a:rPr>
              <a:t>42 ppm </a:t>
            </a:r>
            <a:r>
              <a:rPr lang="en-US" sz="1300" dirty="0">
                <a:ea typeface="Gill Sans" charset="0"/>
                <a:cs typeface="Gill Sans" charset="0"/>
              </a:rPr>
              <a:t>at 169 µA, 4x4 mm</a:t>
            </a:r>
            <a:r>
              <a:rPr lang="en-US" sz="1300" baseline="30000" dirty="0">
                <a:ea typeface="Gill Sans" charset="0"/>
                <a:cs typeface="Gill Sans" charset="0"/>
              </a:rPr>
              <a:t>2</a:t>
            </a:r>
            <a:r>
              <a:rPr lang="en-US" sz="1300" dirty="0">
                <a:ea typeface="Gill Sans" charset="0"/>
                <a:cs typeface="Gill Sans" charset="0"/>
              </a:rPr>
              <a:t> raster!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037120" y="1453608"/>
            <a:ext cx="374074" cy="596483"/>
          </a:xfrm>
          <a:prstGeom prst="straightConnector1">
            <a:avLst/>
          </a:prstGeom>
          <a:ln w="28575">
            <a:solidFill>
              <a:srgbClr val="0606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720000">
            <a:off x="3245280" y="3447108"/>
            <a:ext cx="134085" cy="1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35647" y="333590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rot="720000">
            <a:off x="7019288" y="3447109"/>
            <a:ext cx="134085" cy="189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18262" y="33489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29803" y="2266950"/>
            <a:ext cx="749454" cy="442783"/>
            <a:chOff x="4544503" y="209550"/>
            <a:chExt cx="749454" cy="442783"/>
          </a:xfrm>
        </p:grpSpPr>
        <p:sp>
          <p:nvSpPr>
            <p:cNvPr id="7" name="TextBox 6"/>
            <p:cNvSpPr txBox="1"/>
            <p:nvPr/>
          </p:nvSpPr>
          <p:spPr>
            <a:xfrm>
              <a:off x="4544503" y="20955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606BA"/>
                  </a:solidFill>
                  <a:ea typeface="Gill Sans" charset="0"/>
                  <a:cs typeface="Gill Sans" charset="0"/>
                </a:rPr>
                <a:t>±</a:t>
              </a:r>
              <a:endParaRPr lang="en-US" dirty="0">
                <a:solidFill>
                  <a:srgbClr val="0606BA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0800000">
              <a:off x="4687785" y="28300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±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0800000">
              <a:off x="4840185" y="28300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ea typeface="Gill Sans" charset="0"/>
                  <a:cs typeface="Gill Sans" charset="0"/>
                </a:rPr>
                <a:t>±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82653" y="20955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606BA"/>
                  </a:solidFill>
                  <a:ea typeface="Gill Sans" charset="0"/>
                  <a:cs typeface="Gill Sans" charset="0"/>
                </a:rPr>
                <a:t>±</a:t>
              </a:r>
              <a:endParaRPr lang="en-US" dirty="0">
                <a:solidFill>
                  <a:srgbClr val="0606B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8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70" y="529935"/>
            <a:ext cx="4174083" cy="330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522368" indent="-200911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03643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125101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446558" indent="-160729" eaLnBrk="0" hangingPunct="0"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8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8C41CA07-01EC-4A10-90FA-B01392FA9271}" type="slidenum">
              <a:rPr lang="en-US" sz="1700">
                <a:solidFill>
                  <a:srgbClr val="FFFFFF"/>
                </a:solidFill>
                <a:ea typeface="Gill Sans" charset="0"/>
                <a:cs typeface="Gill Sans" charset="0"/>
              </a:rPr>
              <a:pPr eaLnBrk="1" hangingPunct="1"/>
              <a:t>9</a:t>
            </a:fld>
            <a:endParaRPr lang="en-US" sz="170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2899063" y="13398"/>
            <a:ext cx="6026529" cy="703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Quartz Cerenkov Detectors</a:t>
            </a:r>
          </a:p>
        </p:txBody>
      </p:sp>
      <p:sp>
        <p:nvSpPr>
          <p:cNvPr id="16389" name="Rectangle 3"/>
          <p:cNvSpPr>
            <a:spLocks/>
          </p:cNvSpPr>
          <p:nvPr/>
        </p:nvSpPr>
        <p:spPr bwMode="auto">
          <a:xfrm>
            <a:off x="3856136" y="5830970"/>
            <a:ext cx="5241727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Yield 100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pe’s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/track with 2cm </a:t>
            </a:r>
            <a:r>
              <a:rPr lang="en-US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Pb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 pre-radiators</a:t>
            </a:r>
          </a:p>
          <a:p>
            <a:pPr algn="ctr"/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Resolution limited by shower fluctuations.</a:t>
            </a:r>
          </a:p>
        </p:txBody>
      </p:sp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" y="3849954"/>
            <a:ext cx="4010728" cy="300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32064" y="2914209"/>
            <a:ext cx="2243166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sz="1600" b="1" dirty="0" smtClean="0">
                <a:solidFill>
                  <a:srgbClr val="7A30A0"/>
                </a:solidFill>
              </a:rPr>
              <a:t>Simulation of MD face:</a:t>
            </a:r>
            <a:endParaRPr lang="en-US" sz="1600" b="1" dirty="0">
              <a:solidFill>
                <a:srgbClr val="7A30A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09" y="3257550"/>
            <a:ext cx="4145042" cy="83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59" y="4879975"/>
            <a:ext cx="41105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11538" y="4551812"/>
            <a:ext cx="19050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ctr"/>
            <a:r>
              <a:rPr lang="en-US" sz="1600" b="1" dirty="0">
                <a:solidFill>
                  <a:srgbClr val="7A30A0"/>
                </a:solidFill>
              </a:rPr>
              <a:t>Measured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47576" y="4033141"/>
            <a:ext cx="1817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sz="1400" dirty="0" smtClean="0"/>
              <a:t>Azimuthal direction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3929870" y="3438160"/>
            <a:ext cx="993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None/>
            </a:pPr>
            <a:r>
              <a:rPr lang="en-US" sz="1400" dirty="0" smtClean="0"/>
              <a:t>Radial</a:t>
            </a:r>
          </a:p>
          <a:p>
            <a:pPr marL="0" lvl="1" algn="ctr">
              <a:buNone/>
            </a:pPr>
            <a:r>
              <a:rPr lang="en-US" sz="1400" dirty="0" smtClean="0"/>
              <a:t> direction</a:t>
            </a:r>
            <a:endParaRPr lang="en-US" sz="1400" dirty="0"/>
          </a:p>
        </p:txBody>
      </p:sp>
      <p:sp>
        <p:nvSpPr>
          <p:cNvPr id="16393" name="Rectangle 7"/>
          <p:cNvSpPr>
            <a:spLocks/>
          </p:cNvSpPr>
          <p:nvPr/>
        </p:nvSpPr>
        <p:spPr bwMode="auto">
          <a:xfrm>
            <a:off x="3663863" y="880712"/>
            <a:ext cx="5262006" cy="848916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Azimuthal symmetry maximizes rate and decreases sensitivity to HC beam motion, transverse asymmetry.</a:t>
            </a:r>
          </a:p>
        </p:txBody>
      </p:sp>
      <p:sp>
        <p:nvSpPr>
          <p:cNvPr id="16391" name="Rectangle 5"/>
          <p:cNvSpPr>
            <a:spLocks/>
          </p:cNvSpPr>
          <p:nvPr/>
        </p:nvSpPr>
        <p:spPr bwMode="auto">
          <a:xfrm>
            <a:off x="3704095" y="1729628"/>
            <a:ext cx="5393767" cy="9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Spectrosil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2000: </a:t>
            </a:r>
            <a:r>
              <a:rPr lang="en-US" dirty="0" smtClean="0">
                <a:ea typeface="Gill Sans" charset="0"/>
                <a:cs typeface="Gill Sans" charset="0"/>
              </a:rPr>
              <a:t>Eight bars, each 2 m long, 1.25 cm thick</a:t>
            </a:r>
            <a:endParaRPr lang="en-US" dirty="0" smtClean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Rad-hard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ea typeface="Gill Sans" charset="0"/>
                <a:cs typeface="Gill Sans" charset="0"/>
              </a:rPr>
              <a:t>N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on-scintillating</a:t>
            </a:r>
            <a:r>
              <a:rPr lang="en-US" dirty="0">
                <a:solidFill>
                  <a:schemeClr val="tx1"/>
                </a:solidFill>
                <a:ea typeface="Gill Sans" charset="0"/>
                <a:cs typeface="Gill Sans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low-luminescence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53" y="629493"/>
            <a:ext cx="1059873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0A24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Quartz </a:t>
            </a:r>
          </a:p>
          <a:p>
            <a:pPr algn="ctr"/>
            <a:r>
              <a:rPr lang="en-US" sz="1600" b="1" dirty="0" smtClean="0"/>
              <a:t>Bars</a:t>
            </a:r>
            <a:endParaRPr lang="en-US" sz="1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Greg Smith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757101" y="5557141"/>
            <a:ext cx="1817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sz="1400" dirty="0" smtClean="0"/>
              <a:t>Azimuthal direction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 rot="16200000">
            <a:off x="3948920" y="5000260"/>
            <a:ext cx="993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None/>
            </a:pPr>
            <a:r>
              <a:rPr lang="en-US" sz="1400" dirty="0" smtClean="0"/>
              <a:t>Radial</a:t>
            </a:r>
          </a:p>
          <a:p>
            <a:pPr marL="0" lvl="1" algn="ctr">
              <a:buNone/>
            </a:pPr>
            <a:r>
              <a:rPr lang="en-US" sz="1400" dirty="0" smtClean="0"/>
              <a:t> direction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601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17790</TotalTime>
  <Words>1887</Words>
  <Application>Microsoft Office PowerPoint</Application>
  <PresentationFormat>Presentazione su schermo (4:3)</PresentationFormat>
  <Paragraphs>303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Office Theme</vt:lpstr>
      <vt:lpstr>Early Results from the Qweak Experiment</vt:lpstr>
      <vt:lpstr>Status</vt:lpstr>
      <vt:lpstr>Determining Qw(p)</vt:lpstr>
      <vt:lpstr>The Weak Charges</vt:lpstr>
      <vt:lpstr>Qweak Apparatus</vt:lpstr>
      <vt:lpstr>Precision Polarimetry</vt:lpstr>
      <vt:lpstr>Target Design</vt:lpstr>
      <vt:lpstr>Target Performance</vt:lpstr>
      <vt:lpstr>Quartz Cerenkov Detectors</vt:lpstr>
      <vt:lpstr>Determining the Kinematics</vt:lpstr>
      <vt:lpstr>Constructing the Asymmetry</vt:lpstr>
      <vt:lpstr>Ex:/ Aluminum Window Background</vt:lpstr>
      <vt:lpstr>Uncertainty Goals</vt:lpstr>
      <vt:lpstr>Electroweak Corrections</vt:lpstr>
      <vt:lpstr>Global PVES Fit Details</vt:lpstr>
      <vt:lpstr>Global fit of Q2&lt;0.63 (GeV/c)2 PVES Data</vt:lpstr>
      <vt:lpstr>Estimated Fit Uncertainties with Final Result (Assuming SM Value)</vt:lpstr>
      <vt:lpstr>PVES &amp; APV Combined Result</vt:lpstr>
      <vt:lpstr>Summary</vt:lpstr>
      <vt:lpstr>The Qweak Collaboration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Smith</dc:creator>
  <cp:lastModifiedBy>tecno</cp:lastModifiedBy>
  <cp:revision>248</cp:revision>
  <dcterms:created xsi:type="dcterms:W3CDTF">2013-04-10T19:11:30Z</dcterms:created>
  <dcterms:modified xsi:type="dcterms:W3CDTF">2013-06-02T13:08:26Z</dcterms:modified>
</cp:coreProperties>
</file>