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313" r:id="rId4"/>
    <p:sldId id="315" r:id="rId5"/>
    <p:sldId id="284" r:id="rId6"/>
    <p:sldId id="301" r:id="rId7"/>
    <p:sldId id="314" r:id="rId8"/>
    <p:sldId id="302" r:id="rId9"/>
    <p:sldId id="300" r:id="rId10"/>
    <p:sldId id="305" r:id="rId11"/>
    <p:sldId id="318" r:id="rId12"/>
    <p:sldId id="306" r:id="rId13"/>
    <p:sldId id="316" r:id="rId14"/>
    <p:sldId id="317" r:id="rId15"/>
    <p:sldId id="281" r:id="rId16"/>
    <p:sldId id="286" r:id="rId17"/>
    <p:sldId id="294" r:id="rId18"/>
    <p:sldId id="295" r:id="rId19"/>
    <p:sldId id="309" r:id="rId20"/>
    <p:sldId id="310" r:id="rId21"/>
    <p:sldId id="296" r:id="rId22"/>
    <p:sldId id="311" r:id="rId23"/>
    <p:sldId id="312" r:id="rId24"/>
    <p:sldId id="287" r:id="rId25"/>
    <p:sldId id="297" r:id="rId26"/>
    <p:sldId id="280" r:id="rId27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ECFF"/>
    <a:srgbClr val="0066FF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6555" autoAdjust="0"/>
    <p:restoredTop sz="86390" autoAdjust="0"/>
  </p:normalViewPr>
  <p:slideViewPr>
    <p:cSldViewPr>
      <p:cViewPr varScale="1">
        <p:scale>
          <a:sx n="57" d="100"/>
          <a:sy n="57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24" y="-9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5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17" Type="http://schemas.openxmlformats.org/officeDocument/2006/relationships/image" Target="../media/image11.wmf"/><Relationship Id="rId2" Type="http://schemas.openxmlformats.org/officeDocument/2006/relationships/image" Target="../media/image34.wmf"/><Relationship Id="rId16" Type="http://schemas.openxmlformats.org/officeDocument/2006/relationships/image" Target="../media/image48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5" Type="http://schemas.openxmlformats.org/officeDocument/2006/relationships/image" Target="../media/image4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Relationship Id="rId1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96A5CB48-8175-4BE5-A919-9C477B1CCFE7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6F4B6B3F-4DEE-4E94-AA29-3F746AD8218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17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41094160-6EB0-42A3-84DA-7F4EBF4961B6}" type="datetimeFigureOut">
              <a:rPr lang="zh-CN" altLang="en-US"/>
              <a:pPr>
                <a:defRPr/>
              </a:pPr>
              <a:t>2013/6/3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6161152A-9199-45EC-9095-F813D4FBEE08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940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A1A28D8-DEF0-4092-8F72-1855616E0171}" type="slidenum">
              <a:rPr lang="zh-CN" altLang="en-US" smtClean="0"/>
              <a:pPr eaLnBrk="1" hangingPunct="1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5753D60C-7108-46F7-8940-134B1231F458}" type="slidenum">
              <a:rPr lang="zh-CN" altLang="en-US" sz="1300"/>
              <a:pPr algn="r" eaLnBrk="1" hangingPunct="1"/>
              <a:t>10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5753D60C-7108-46F7-8940-134B1231F458}" type="slidenum">
              <a:rPr lang="zh-CN" altLang="en-US" sz="1300"/>
              <a:pPr algn="r" eaLnBrk="1" hangingPunct="1"/>
              <a:t>11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E6892923-3014-4210-8722-768C13E7EA29}" type="slidenum">
              <a:rPr lang="zh-CN" altLang="en-US" sz="1300"/>
              <a:pPr algn="r" eaLnBrk="1" hangingPunct="1"/>
              <a:t>12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E6892923-3014-4210-8722-768C13E7EA29}" type="slidenum">
              <a:rPr lang="zh-CN" altLang="en-US" sz="1300"/>
              <a:pPr algn="r" eaLnBrk="1" hangingPunct="1"/>
              <a:t>13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E6892923-3014-4210-8722-768C13E7EA29}" type="slidenum">
              <a:rPr lang="zh-CN" altLang="en-US" sz="1300"/>
              <a:pPr algn="r" eaLnBrk="1" hangingPunct="1"/>
              <a:t>14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83BAE684-AD4F-473A-BC9F-FF7175CA585C}" type="slidenum">
              <a:rPr lang="zh-CN" altLang="en-US" sz="1300"/>
              <a:pPr algn="r" eaLnBrk="1" hangingPunct="1"/>
              <a:t>15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2B8C219F-8F1D-4790-974F-26F2614A39CD}" type="slidenum">
              <a:rPr lang="zh-CN" altLang="en-US" sz="1300"/>
              <a:pPr algn="r" eaLnBrk="1" hangingPunct="1"/>
              <a:t>16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CE6D4FDA-543A-47F7-AAC2-F5576998D964}" type="slidenum">
              <a:rPr lang="zh-CN" altLang="en-US" sz="1300"/>
              <a:pPr algn="r" eaLnBrk="1" hangingPunct="1"/>
              <a:t>17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BAA38E62-4862-4B26-8098-0EA2B41AA811}" type="slidenum">
              <a:rPr lang="zh-CN" altLang="en-US" sz="1300"/>
              <a:pPr algn="r" eaLnBrk="1" hangingPunct="1"/>
              <a:t>18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A560705A-9430-46EB-82C2-6F3DF07C02F5}" type="slidenum">
              <a:rPr lang="zh-CN" altLang="en-US" sz="1300"/>
              <a:pPr algn="r" eaLnBrk="1" hangingPunct="1"/>
              <a:t>19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FF7123-C642-40E4-B40A-74A7740B10ED}" type="slidenum">
              <a:rPr lang="zh-CN" altLang="en-US" smtClean="0"/>
              <a:pPr eaLnBrk="1" hangingPunct="1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7D225128-028F-4CDD-A72A-89181FDDD44C}" type="slidenum">
              <a:rPr lang="zh-CN" altLang="en-US" sz="1300"/>
              <a:pPr algn="r" eaLnBrk="1" hangingPunct="1"/>
              <a:t>20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E8FB0DD6-67FE-4E6C-935E-7787908E4DFD}" type="slidenum">
              <a:rPr lang="zh-CN" altLang="en-US" sz="1300"/>
              <a:pPr algn="r" eaLnBrk="1" hangingPunct="1"/>
              <a:t>21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24A0DCD6-7897-459E-8D53-2D9F620CE9AA}" type="slidenum">
              <a:rPr lang="zh-CN" altLang="en-US" sz="1300"/>
              <a:pPr algn="r" eaLnBrk="1" hangingPunct="1"/>
              <a:t>22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A717AE94-32C2-4201-AE38-D2641CF138D1}" type="slidenum">
              <a:rPr lang="zh-CN" altLang="en-US" sz="1300"/>
              <a:pPr algn="r" eaLnBrk="1" hangingPunct="1"/>
              <a:t>23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2D2D3DFA-9100-4EA1-93EA-483492A66F8A}" type="slidenum">
              <a:rPr lang="zh-CN" altLang="en-US" sz="1300"/>
              <a:pPr algn="r" eaLnBrk="1" hangingPunct="1"/>
              <a:t>24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BCF896A6-5844-418C-BC04-0C5862202D24}" type="slidenum">
              <a:rPr lang="zh-CN" altLang="en-US" sz="1300"/>
              <a:pPr algn="r" eaLnBrk="1" hangingPunct="1"/>
              <a:t>25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98D003BC-B48D-4E30-B5BB-A56E67916875}" type="slidenum">
              <a:rPr lang="zh-CN" altLang="en-US" sz="1300"/>
              <a:pPr algn="r" eaLnBrk="1" hangingPunct="1"/>
              <a:t>26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8655ADF-F0A8-4400-A6B8-F342D1435BC4}" type="slidenum">
              <a:rPr lang="zh-CN" altLang="en-US" smtClean="0"/>
              <a:pPr eaLnBrk="1" hangingPunct="1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70A3DEB8-9AD9-4098-98B4-B4243F061033}" type="slidenum">
              <a:rPr lang="zh-CN" altLang="en-US" sz="1300"/>
              <a:pPr algn="r" eaLnBrk="1" hangingPunct="1"/>
              <a:t>4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70A3DEB8-9AD9-4098-98B4-B4243F061033}" type="slidenum">
              <a:rPr lang="zh-CN" altLang="en-US" sz="1300"/>
              <a:pPr algn="r" eaLnBrk="1" hangingPunct="1"/>
              <a:t>5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69C7AED0-D968-4520-9E68-C3FC3C484F57}" type="slidenum">
              <a:rPr lang="zh-CN" altLang="en-US" sz="1300"/>
              <a:pPr algn="r" eaLnBrk="1" hangingPunct="1"/>
              <a:t>6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2E9862BB-F460-47BB-9503-8CF87DF080F6}" type="slidenum">
              <a:rPr lang="zh-CN" altLang="en-US" sz="1300"/>
              <a:pPr algn="r" eaLnBrk="1" hangingPunct="1"/>
              <a:t>7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9CA4F9A1-784E-419B-AA26-FBCAAFAB6FC1}" type="slidenum">
              <a:rPr lang="zh-CN" altLang="en-US" sz="1300"/>
              <a:pPr algn="r" eaLnBrk="1" hangingPunct="1"/>
              <a:t>8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25ED09F6-D68B-46AA-8950-10206299238A}" type="slidenum">
              <a:rPr lang="zh-CN" altLang="en-US" sz="1300"/>
              <a:pPr algn="r" eaLnBrk="1" hangingPunct="1"/>
              <a:t>9</a:t>
            </a:fld>
            <a:endParaRPr lang="en-US" altLang="zh-CN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E0EA0-C72F-475C-B295-51F2F8C1DA5D}" type="datetime1">
              <a:rPr lang="fr-FR"/>
              <a:pPr>
                <a:defRPr/>
              </a:pPr>
              <a:t>03/06/2013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R. Lazauskas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3B184-9A78-4137-A469-48985375FB07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441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9CDBE-F771-4150-9F84-EACFDB0B4E64}" type="datetime1">
              <a:rPr lang="fr-FR"/>
              <a:pPr>
                <a:defRPr/>
              </a:pPr>
              <a:t>03/06/2013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R. Lazauskas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52DDF-60F6-4C3F-8225-605599454CF7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911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2BACC-0F12-45E9-B04F-398CF4E6DDEE}" type="datetime1">
              <a:rPr lang="fr-FR"/>
              <a:pPr>
                <a:defRPr/>
              </a:pPr>
              <a:t>03/06/2013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R. Lazauskas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5EEB0-C5D5-472A-B1A6-08C57C79276A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8301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97488-D6A4-4F84-A234-814E834448A9}" type="datetime1">
              <a:rPr lang="fr-FR"/>
              <a:pPr>
                <a:defRPr/>
              </a:pPr>
              <a:t>03/06/2013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R. Lazauskas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220FB-7A01-4116-8100-7EF9307EB278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211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BC9DF-5D4B-40D9-A588-0BA880D8DFAC}" type="datetime1">
              <a:rPr lang="fr-FR"/>
              <a:pPr>
                <a:defRPr/>
              </a:pPr>
              <a:t>03/06/2013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R. Lazauskas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FF9DC-3221-4E5F-AD1B-125DFC9725C8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335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1647A-67E9-4AA7-9DF7-BF2CE0633863}" type="datetime1">
              <a:rPr lang="fr-FR"/>
              <a:pPr>
                <a:defRPr/>
              </a:pPr>
              <a:t>03/06/2013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R. Lazauskas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C5298-06A3-4764-AD41-BEED00C0DE75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772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BD5F-E402-494B-AB7A-F7B8ADE65FCF}" type="datetime1">
              <a:rPr lang="fr-FR"/>
              <a:pPr>
                <a:defRPr/>
              </a:pPr>
              <a:t>03/06/2013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R. Lazauskas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1BEA2-1FC8-428C-ADF5-B5F01817AD52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211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D52BA-B2B2-4060-8FCA-4387737E223B}" type="datetime1">
              <a:rPr lang="fr-FR"/>
              <a:pPr>
                <a:defRPr/>
              </a:pPr>
              <a:t>03/06/2013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R. Lazauskas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597A4-2D46-426E-99C9-1B8841E64729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06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D6EAA-06C6-4B63-B42C-CB85F46E27B8}" type="datetime1">
              <a:rPr lang="fr-FR"/>
              <a:pPr>
                <a:defRPr/>
              </a:pPr>
              <a:t>03/06/2013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R. Lazauskas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0D89F-2FCA-4A75-840A-EE38ACC1E010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933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88968-A7C5-4E76-B426-56035C839061}" type="datetime1">
              <a:rPr lang="fr-FR"/>
              <a:pPr>
                <a:defRPr/>
              </a:pPr>
              <a:t>03/06/2013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R. Lazauskas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CF828-76EA-48C1-98AD-597F18023DE2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920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9D362-60C0-48BD-81B4-A059D8FE8AC7}" type="datetime1">
              <a:rPr lang="fr-FR"/>
              <a:pPr>
                <a:defRPr/>
              </a:pPr>
              <a:t>03/06/2013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R. Lazauskas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C0D1E-FEC6-435D-80A6-CAD1052ECDA9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385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4D67C-4B6E-4A38-83DA-22AFA5684A54}" type="datetime1">
              <a:rPr lang="fr-FR"/>
              <a:pPr>
                <a:defRPr/>
              </a:pPr>
              <a:t>03/06/2013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R. Lazauskas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A8A-E573-40FF-AA86-32606502086E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2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9D20B-8692-43BE-8D63-87CEE9A221CF}" type="datetime1">
              <a:rPr lang="fr-FR"/>
              <a:pPr>
                <a:defRPr/>
              </a:pPr>
              <a:t>03/06/2013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R. Lazauskas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1FE90-648E-45D9-BCBF-C383AB19EB38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240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/>
                <a:cs typeface="宋体"/>
              </a:defRPr>
            </a:lvl1pPr>
          </a:lstStyle>
          <a:p>
            <a:pPr>
              <a:defRPr/>
            </a:pPr>
            <a:fld id="{DB537850-3F57-4F8C-B9FA-2E4C42B874B0}" type="datetime1">
              <a:rPr lang="fr-FR"/>
              <a:pPr>
                <a:defRPr/>
              </a:pPr>
              <a:t>03/06/2013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R. Lazauskas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7B9846F1-0E26-4501-96B4-C378F02CC2E6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宋体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2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9" Type="http://schemas.openxmlformats.org/officeDocument/2006/relationships/image" Target="../media/image11.wmf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27.bin"/><Relationship Id="rId34" Type="http://schemas.openxmlformats.org/officeDocument/2006/relationships/oleObject" Target="../embeddings/oleObject34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25.bin"/><Relationship Id="rId25" Type="http://schemas.openxmlformats.org/officeDocument/2006/relationships/oleObject" Target="../embeddings/oleObject29.bin"/><Relationship Id="rId33" Type="http://schemas.openxmlformats.org/officeDocument/2006/relationships/oleObject" Target="../embeddings/oleObject33.bin"/><Relationship Id="rId38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29" Type="http://schemas.openxmlformats.org/officeDocument/2006/relationships/oleObject" Target="../embeddings/oleObject31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42.wmf"/><Relationship Id="rId32" Type="http://schemas.openxmlformats.org/officeDocument/2006/relationships/image" Target="../media/image46.wmf"/><Relationship Id="rId37" Type="http://schemas.openxmlformats.org/officeDocument/2006/relationships/image" Target="../media/image48.wmf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28" Type="http://schemas.openxmlformats.org/officeDocument/2006/relationships/image" Target="../media/image44.wmf"/><Relationship Id="rId36" Type="http://schemas.openxmlformats.org/officeDocument/2006/relationships/oleObject" Target="../embeddings/oleObject35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26.bin"/><Relationship Id="rId31" Type="http://schemas.openxmlformats.org/officeDocument/2006/relationships/oleObject" Target="../embeddings/oleObject32.bin"/><Relationship Id="rId4" Type="http://schemas.openxmlformats.org/officeDocument/2006/relationships/image" Target="../media/image2.jpe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Relationship Id="rId27" Type="http://schemas.openxmlformats.org/officeDocument/2006/relationships/oleObject" Target="../embeddings/oleObject30.bin"/><Relationship Id="rId30" Type="http://schemas.openxmlformats.org/officeDocument/2006/relationships/image" Target="../media/image45.wmf"/><Relationship Id="rId35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jpeg"/><Relationship Id="rId7" Type="http://schemas.openxmlformats.org/officeDocument/2006/relationships/image" Target="../media/image5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66.png"/><Relationship Id="rId4" Type="http://schemas.openxmlformats.org/officeDocument/2006/relationships/image" Target="../media/image2.jpeg"/><Relationship Id="rId9" Type="http://schemas.openxmlformats.org/officeDocument/2006/relationships/image" Target="../media/image6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image" Target="../media/image9.wmf"/><Relationship Id="rId5" Type="http://schemas.openxmlformats.org/officeDocument/2006/relationships/image" Target="../media/image1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jpeg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7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image" Target="../media/image19.jpe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709A353-93B6-4060-9A28-12EB6B715E77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22F02DF-5E9C-4FE2-8D86-18B66406D56A}" type="slidenum">
              <a:rPr lang="en-US" altLang="zh-CN" smtClean="0">
                <a:solidFill>
                  <a:schemeClr val="bg1"/>
                </a:solidFill>
              </a:rPr>
              <a:pPr eaLnBrk="1" hangingPunct="1"/>
              <a:t>1</a:t>
            </a:fld>
            <a:endParaRPr lang="en-US" altLang="zh-CN" smtClean="0">
              <a:solidFill>
                <a:schemeClr val="bg1"/>
              </a:solidFill>
            </a:endParaRPr>
          </a:p>
        </p:txBody>
      </p:sp>
      <p:sp>
        <p:nvSpPr>
          <p:cNvPr id="2052" name="WordArt 11"/>
          <p:cNvSpPr>
            <a:spLocks noChangeArrowheads="1" noChangeShapeType="1" noTextEdit="1"/>
          </p:cNvSpPr>
          <p:nvPr/>
        </p:nvSpPr>
        <p:spPr bwMode="auto">
          <a:xfrm>
            <a:off x="1676400" y="838200"/>
            <a:ext cx="56007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radley Hand ITC"/>
              </a:rPr>
              <a:t>Parity and time-reversal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radley Hand ITC"/>
              </a:rPr>
              <a:t>violation in A=2-4 nuclei</a:t>
            </a:r>
          </a:p>
        </p:txBody>
      </p:sp>
      <p:pic>
        <p:nvPicPr>
          <p:cNvPr id="2053" name="Picture 9" descr="http://www-physique-ingenierie.u-strasbg.fr/side/uee2008/Img/logo_IPHC_10c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http://www.ganil-spiral2.eu/images-presentation/logos/cnrs-in2p3-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21"/>
          <p:cNvSpPr txBox="1">
            <a:spLocks noChangeArrowheads="1"/>
          </p:cNvSpPr>
          <p:nvPr/>
        </p:nvSpPr>
        <p:spPr bwMode="auto">
          <a:xfrm>
            <a:off x="0" y="6494463"/>
            <a:ext cx="811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U.), T.S. Park</a:t>
            </a:r>
          </a:p>
        </p:txBody>
      </p:sp>
      <p:pic>
        <p:nvPicPr>
          <p:cNvPr id="205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211931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DA16DEE-E83B-4E11-A020-D3172616CFFE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1126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76912C1A-8908-4369-A857-B25EA8F29030}" type="slidenum">
              <a:rPr lang="en-US" altLang="zh-CN" sz="1400">
                <a:solidFill>
                  <a:schemeClr val="bg1"/>
                </a:solidFill>
              </a:rPr>
              <a:pPr algn="r" eaLnBrk="1" hangingPunct="1"/>
              <a:t>10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6436022" y="7951"/>
            <a:ext cx="2367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How </a:t>
            </a:r>
            <a:r>
              <a:rPr lang="fr-FR" altLang="ko-K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it</a:t>
            </a:r>
            <a:r>
              <a:rPr lang="fr-FR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fr-FR" altLang="ko-K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works</a:t>
            </a:r>
            <a:endParaRPr lang="en-US" sz="2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1866" name="Rectangle 4"/>
          <p:cNvSpPr>
            <a:spLocks noChangeArrowheads="1"/>
          </p:cNvSpPr>
          <p:nvPr/>
        </p:nvSpPr>
        <p:spPr bwMode="auto">
          <a:xfrm>
            <a:off x="228600" y="914400"/>
            <a:ext cx="8020050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Gulim" pitchFamily="34" charset="-127"/>
              </a:rPr>
              <a:t>Wave functions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altLang="ko-KR" sz="1400" dirty="0" err="1" smtClean="0">
                <a:latin typeface="Book Antiqua" pitchFamily="18" charset="0"/>
                <a:ea typeface="Gulim" pitchFamily="34" charset="-127"/>
              </a:rPr>
              <a:t>Apart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 </a:t>
            </a:r>
            <a:r>
              <a:rPr lang="fr-FR" altLang="ko-KR" sz="1400" dirty="0" smtClean="0">
                <a:latin typeface="Symbol" pitchFamily="18" charset="2"/>
                <a:ea typeface="Gulim" pitchFamily="34" charset="-127"/>
              </a:rPr>
              <a:t>p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-</a:t>
            </a:r>
            <a:r>
              <a:rPr lang="fr-FR" altLang="ko-KR" sz="1400" dirty="0" err="1" smtClean="0">
                <a:latin typeface="Book Antiqua" pitchFamily="18" charset="0"/>
                <a:ea typeface="Gulim" pitchFamily="34" charset="-127"/>
              </a:rPr>
              <a:t>tail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, NN </a:t>
            </a:r>
            <a:r>
              <a:rPr lang="fr-FR" altLang="ko-KR" sz="1400" dirty="0" err="1" smtClean="0">
                <a:latin typeface="Book Antiqua" pitchFamily="18" charset="0"/>
                <a:ea typeface="Gulim" pitchFamily="34" charset="-127"/>
              </a:rPr>
              <a:t>potentials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 are </a:t>
            </a:r>
            <a:r>
              <a:rPr lang="fr-FR" altLang="ko-KR" sz="1400" dirty="0" err="1" smtClean="0">
                <a:latin typeface="Book Antiqua" pitchFamily="18" charset="0"/>
                <a:ea typeface="Gulim" pitchFamily="34" charset="-127"/>
              </a:rPr>
              <a:t>very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 </a:t>
            </a:r>
            <a:r>
              <a:rPr lang="fr-FR" altLang="ko-KR" sz="1400" dirty="0" err="1" smtClean="0">
                <a:latin typeface="Book Antiqua" pitchFamily="18" charset="0"/>
                <a:ea typeface="Gulim" pitchFamily="34" charset="-127"/>
              </a:rPr>
              <a:t>different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 (</a:t>
            </a:r>
            <a:r>
              <a:rPr lang="fr-FR" altLang="ko-KR" sz="1400" dirty="0" err="1" smtClean="0">
                <a:latin typeface="Book Antiqua" pitchFamily="18" charset="0"/>
                <a:ea typeface="Gulim" pitchFamily="34" charset="-127"/>
              </a:rPr>
              <a:t>Unitary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 </a:t>
            </a:r>
            <a:r>
              <a:rPr lang="fr-FR" altLang="ko-KR" sz="1400" dirty="0" err="1" smtClean="0">
                <a:latin typeface="Book Antiqua" pitchFamily="18" charset="0"/>
                <a:ea typeface="Gulim" pitchFamily="34" charset="-127"/>
              </a:rPr>
              <a:t>transform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 </a:t>
            </a:r>
            <a:r>
              <a:rPr lang="fr-FR" altLang="ko-KR" sz="1400" dirty="0" err="1" smtClean="0">
                <a:latin typeface="Book Antiqua" pitchFamily="18" charset="0"/>
                <a:ea typeface="Gulim" pitchFamily="34" charset="-127"/>
              </a:rPr>
              <a:t>preserving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 S-matrix (or NN-data);</a:t>
            </a:r>
            <a:r>
              <a:rPr lang="en-US" dirty="0" smtClean="0"/>
              <a:t> </a:t>
            </a:r>
            <a:r>
              <a:rPr lang="en-US" sz="1200" i="1" dirty="0">
                <a:latin typeface="Book Antiqua" pitchFamily="18" charset="0"/>
              </a:rPr>
              <a:t>W. N. </a:t>
            </a:r>
            <a:r>
              <a:rPr lang="en-US" sz="1200" i="1" dirty="0" err="1" smtClean="0">
                <a:latin typeface="Book Antiqua" pitchFamily="18" charset="0"/>
              </a:rPr>
              <a:t>Polyzou</a:t>
            </a:r>
            <a:r>
              <a:rPr lang="en-US" sz="1200" i="1" dirty="0" smtClean="0">
                <a:latin typeface="Book Antiqua" pitchFamily="18" charset="0"/>
              </a:rPr>
              <a:t> et al, </a:t>
            </a:r>
            <a:r>
              <a:rPr lang="en-US" sz="1200" i="1" dirty="0">
                <a:latin typeface="Book Antiqua" pitchFamily="18" charset="0"/>
              </a:rPr>
              <a:t>Few-Body </a:t>
            </a:r>
            <a:r>
              <a:rPr lang="en-US" sz="1200" i="1" dirty="0" smtClean="0">
                <a:latin typeface="Book Antiqua" pitchFamily="18" charset="0"/>
              </a:rPr>
              <a:t>Systems </a:t>
            </a:r>
            <a:r>
              <a:rPr lang="en-US" sz="1200" b="1" i="1" dirty="0" smtClean="0">
                <a:latin typeface="Book Antiqua" pitchFamily="18" charset="0"/>
              </a:rPr>
              <a:t>9</a:t>
            </a:r>
            <a:r>
              <a:rPr lang="en-US" sz="1200" i="1" dirty="0" smtClean="0">
                <a:latin typeface="Book Antiqua" pitchFamily="18" charset="0"/>
              </a:rPr>
              <a:t> (1990</a:t>
            </a:r>
            <a:r>
              <a:rPr lang="en-US" sz="1200" i="1" dirty="0">
                <a:latin typeface="Book Antiqua" pitchFamily="18" charset="0"/>
              </a:rPr>
              <a:t>) </a:t>
            </a:r>
            <a:r>
              <a:rPr lang="en-US" sz="1200" i="1" dirty="0" smtClean="0">
                <a:latin typeface="Book Antiqua" pitchFamily="18" charset="0"/>
              </a:rPr>
              <a:t>97</a:t>
            </a:r>
            <a:r>
              <a:rPr lang="en-US" dirty="0" smtClean="0">
                <a:latin typeface="Book Antiqua" pitchFamily="18" charset="0"/>
              </a:rPr>
              <a:t>)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 </a:t>
            </a:r>
            <a:endParaRPr lang="en-US" altLang="ko-KR" sz="1400" dirty="0" smtClean="0">
              <a:latin typeface="Book Antiqua" pitchFamily="18" charset="0"/>
              <a:ea typeface="Gulim" pitchFamily="34" charset="-127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ko-KR" sz="1400" dirty="0" smtClean="0">
                <a:latin typeface="Book Antiqua" pitchFamily="18" charset="0"/>
                <a:ea typeface="Gulim" pitchFamily="34" charset="-127"/>
              </a:rPr>
              <a:t>Off-shell </a:t>
            </a:r>
            <a:r>
              <a:rPr lang="en-US" altLang="ko-KR" sz="1400" dirty="0">
                <a:latin typeface="Book Antiqua" pitchFamily="18" charset="0"/>
                <a:ea typeface="Gulim" pitchFamily="34" charset="-127"/>
              </a:rPr>
              <a:t>properties of available potentials very different  =&gt;  Model-dependence?? 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Gulim" pitchFamily="34" charset="-127"/>
            </a:endParaRPr>
          </a:p>
          <a:p>
            <a:pPr lvl="1" eaLnBrk="0" hangingPunct="0">
              <a:spcBef>
                <a:spcPct val="20000"/>
              </a:spcBef>
              <a:defRPr/>
            </a:pPr>
            <a:endParaRPr lang="en-US" altLang="ko-KR" sz="1400" dirty="0">
              <a:solidFill>
                <a:srgbClr val="000099"/>
              </a:solidFill>
              <a:latin typeface="Book Antiqua" pitchFamily="18" charset="0"/>
              <a:ea typeface="Gulim" pitchFamily="34" charset="-127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8409"/>
              </p:ext>
            </p:extLst>
          </p:nvPr>
        </p:nvGraphicFramePr>
        <p:xfrm>
          <a:off x="5420502" y="2209800"/>
          <a:ext cx="3688380" cy="2770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Graph" r:id="rId5" imgW="4068470" imgH="3057754" progId="Origin50.Graph">
                  <p:embed/>
                </p:oleObj>
              </mc:Choice>
              <mc:Fallback>
                <p:oleObj name="Graph" r:id="rId5" imgW="4068470" imgH="3057754" progId="Origin50.Graph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502" y="2209800"/>
                        <a:ext cx="3688380" cy="2770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DA16DEE-E83B-4E11-A020-D3172616CFFE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1126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76912C1A-8908-4369-A857-B25EA8F29030}" type="slidenum">
              <a:rPr lang="en-US" altLang="zh-CN" sz="1400">
                <a:solidFill>
                  <a:schemeClr val="bg1"/>
                </a:solidFill>
              </a:rPr>
              <a:pPr algn="r" eaLnBrk="1" hangingPunct="1"/>
              <a:t>11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6436022" y="7951"/>
            <a:ext cx="2367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How </a:t>
            </a:r>
            <a:r>
              <a:rPr lang="fr-FR" altLang="ko-K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it</a:t>
            </a:r>
            <a:r>
              <a:rPr lang="fr-FR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fr-FR" altLang="ko-K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works</a:t>
            </a:r>
            <a:endParaRPr lang="en-US" sz="2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1866" name="Rectangle 4"/>
          <p:cNvSpPr>
            <a:spLocks noChangeArrowheads="1"/>
          </p:cNvSpPr>
          <p:nvPr/>
        </p:nvSpPr>
        <p:spPr bwMode="auto">
          <a:xfrm>
            <a:off x="228600" y="914400"/>
            <a:ext cx="8020050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Gulim" pitchFamily="34" charset="-127"/>
              </a:rPr>
              <a:t>Wave functions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altLang="ko-KR" sz="1400" dirty="0" err="1" smtClean="0">
                <a:latin typeface="Book Antiqua" pitchFamily="18" charset="0"/>
                <a:ea typeface="Gulim" pitchFamily="34" charset="-127"/>
              </a:rPr>
              <a:t>Apart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 </a:t>
            </a:r>
            <a:r>
              <a:rPr lang="fr-FR" altLang="ko-KR" sz="1400" dirty="0" smtClean="0">
                <a:latin typeface="Symbol" pitchFamily="18" charset="2"/>
                <a:ea typeface="Gulim" pitchFamily="34" charset="-127"/>
              </a:rPr>
              <a:t>p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-</a:t>
            </a:r>
            <a:r>
              <a:rPr lang="fr-FR" altLang="ko-KR" sz="1400" dirty="0" err="1" smtClean="0">
                <a:latin typeface="Book Antiqua" pitchFamily="18" charset="0"/>
                <a:ea typeface="Gulim" pitchFamily="34" charset="-127"/>
              </a:rPr>
              <a:t>tail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, NN </a:t>
            </a:r>
            <a:r>
              <a:rPr lang="fr-FR" altLang="ko-KR" sz="1400" dirty="0" err="1" smtClean="0">
                <a:latin typeface="Book Antiqua" pitchFamily="18" charset="0"/>
                <a:ea typeface="Gulim" pitchFamily="34" charset="-127"/>
              </a:rPr>
              <a:t>potentials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 are </a:t>
            </a:r>
            <a:r>
              <a:rPr lang="fr-FR" altLang="ko-KR" sz="1400" dirty="0" err="1" smtClean="0">
                <a:latin typeface="Book Antiqua" pitchFamily="18" charset="0"/>
                <a:ea typeface="Gulim" pitchFamily="34" charset="-127"/>
              </a:rPr>
              <a:t>very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 </a:t>
            </a:r>
            <a:r>
              <a:rPr lang="fr-FR" altLang="ko-KR" sz="1400" dirty="0" err="1" smtClean="0">
                <a:latin typeface="Book Antiqua" pitchFamily="18" charset="0"/>
                <a:ea typeface="Gulim" pitchFamily="34" charset="-127"/>
              </a:rPr>
              <a:t>different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 (</a:t>
            </a:r>
            <a:r>
              <a:rPr lang="fr-FR" altLang="ko-KR" sz="1400" dirty="0" err="1" smtClean="0">
                <a:latin typeface="Book Antiqua" pitchFamily="18" charset="0"/>
                <a:ea typeface="Gulim" pitchFamily="34" charset="-127"/>
              </a:rPr>
              <a:t>Unitary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 </a:t>
            </a:r>
            <a:r>
              <a:rPr lang="fr-FR" altLang="ko-KR" sz="1400" dirty="0" err="1" smtClean="0">
                <a:latin typeface="Book Antiqua" pitchFamily="18" charset="0"/>
                <a:ea typeface="Gulim" pitchFamily="34" charset="-127"/>
              </a:rPr>
              <a:t>transform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 </a:t>
            </a:r>
            <a:r>
              <a:rPr lang="fr-FR" altLang="ko-KR" sz="1400" dirty="0" err="1" smtClean="0">
                <a:latin typeface="Book Antiqua" pitchFamily="18" charset="0"/>
                <a:ea typeface="Gulim" pitchFamily="34" charset="-127"/>
              </a:rPr>
              <a:t>preserving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 S-matrix (or NN-data);</a:t>
            </a:r>
            <a:r>
              <a:rPr lang="en-US" dirty="0" smtClean="0"/>
              <a:t> </a:t>
            </a:r>
            <a:r>
              <a:rPr lang="en-US" sz="1200" i="1" dirty="0">
                <a:latin typeface="Book Antiqua" pitchFamily="18" charset="0"/>
              </a:rPr>
              <a:t>W. N. </a:t>
            </a:r>
            <a:r>
              <a:rPr lang="en-US" sz="1200" i="1" dirty="0" err="1" smtClean="0">
                <a:latin typeface="Book Antiqua" pitchFamily="18" charset="0"/>
              </a:rPr>
              <a:t>Polyzou</a:t>
            </a:r>
            <a:r>
              <a:rPr lang="en-US" sz="1200" i="1" dirty="0" smtClean="0">
                <a:latin typeface="Book Antiqua" pitchFamily="18" charset="0"/>
              </a:rPr>
              <a:t> et al, </a:t>
            </a:r>
            <a:r>
              <a:rPr lang="en-US" sz="1200" i="1" dirty="0">
                <a:latin typeface="Book Antiqua" pitchFamily="18" charset="0"/>
              </a:rPr>
              <a:t>Few-Body </a:t>
            </a:r>
            <a:r>
              <a:rPr lang="en-US" sz="1200" i="1" dirty="0" smtClean="0">
                <a:latin typeface="Book Antiqua" pitchFamily="18" charset="0"/>
              </a:rPr>
              <a:t>Systems </a:t>
            </a:r>
            <a:r>
              <a:rPr lang="en-US" sz="1200" b="1" i="1" dirty="0" smtClean="0">
                <a:latin typeface="Book Antiqua" pitchFamily="18" charset="0"/>
              </a:rPr>
              <a:t>9</a:t>
            </a:r>
            <a:r>
              <a:rPr lang="en-US" sz="1200" i="1" dirty="0" smtClean="0">
                <a:latin typeface="Book Antiqua" pitchFamily="18" charset="0"/>
              </a:rPr>
              <a:t> (1990</a:t>
            </a:r>
            <a:r>
              <a:rPr lang="en-US" sz="1200" i="1" dirty="0">
                <a:latin typeface="Book Antiqua" pitchFamily="18" charset="0"/>
              </a:rPr>
              <a:t>) </a:t>
            </a:r>
            <a:r>
              <a:rPr lang="en-US" sz="1200" i="1" dirty="0" smtClean="0">
                <a:latin typeface="Book Antiqua" pitchFamily="18" charset="0"/>
              </a:rPr>
              <a:t>97</a:t>
            </a:r>
            <a:r>
              <a:rPr lang="en-US" dirty="0" smtClean="0">
                <a:latin typeface="Book Antiqua" pitchFamily="18" charset="0"/>
              </a:rPr>
              <a:t>)</a:t>
            </a:r>
            <a:r>
              <a:rPr lang="fr-FR" altLang="ko-KR" sz="1400" dirty="0" smtClean="0">
                <a:latin typeface="Book Antiqua" pitchFamily="18" charset="0"/>
                <a:ea typeface="Gulim" pitchFamily="34" charset="-127"/>
              </a:rPr>
              <a:t> </a:t>
            </a:r>
            <a:endParaRPr lang="en-US" altLang="ko-KR" sz="1400" dirty="0" smtClean="0">
              <a:latin typeface="Book Antiqua" pitchFamily="18" charset="0"/>
              <a:ea typeface="Gulim" pitchFamily="34" charset="-127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ko-KR" sz="1400" dirty="0" smtClean="0">
                <a:latin typeface="Book Antiqua" pitchFamily="18" charset="0"/>
                <a:ea typeface="Gulim" pitchFamily="34" charset="-127"/>
              </a:rPr>
              <a:t>Off-shell </a:t>
            </a:r>
            <a:r>
              <a:rPr lang="en-US" altLang="ko-KR" sz="1400" dirty="0">
                <a:latin typeface="Book Antiqua" pitchFamily="18" charset="0"/>
                <a:ea typeface="Gulim" pitchFamily="34" charset="-127"/>
              </a:rPr>
              <a:t>properties of available potentials very different  =&gt;  Model-dependence?? 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Gulim" pitchFamily="34" charset="-127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Gulim" pitchFamily="34" charset="-127"/>
              </a:rPr>
              <a:t>Model-dependence 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Gulim" pitchFamily="34" charset="-127"/>
              </a:rPr>
              <a:t>in short-range region: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ko-KR" sz="1400" dirty="0">
                <a:latin typeface="Book Antiqua" pitchFamily="18" charset="0"/>
                <a:ea typeface="Gulim" pitchFamily="34" charset="-127"/>
              </a:rPr>
              <a:t>Can be visualized by a cutoff-dependence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ko-KR" sz="1400" dirty="0">
                <a:latin typeface="Book Antiqua" pitchFamily="18" charset="0"/>
                <a:ea typeface="Gulim" pitchFamily="34" charset="-127"/>
              </a:rPr>
              <a:t>Difference in short-range physics is well described by local contact operators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ko-KR" sz="1400" dirty="0">
                <a:latin typeface="Book Antiqua" pitchFamily="18" charset="0"/>
                <a:ea typeface="Gulim" pitchFamily="34" charset="-127"/>
              </a:rPr>
              <a:t>We expect that …                            </a:t>
            </a:r>
          </a:p>
          <a:p>
            <a:pPr marL="1200150" lvl="2" indent="-285750" eaLnBrk="0" hangingPunct="0">
              <a:spcBef>
                <a:spcPct val="20000"/>
              </a:spcBef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ko-KR" sz="1400" dirty="0">
                <a:latin typeface="Book Antiqua" pitchFamily="18" charset="0"/>
                <a:ea typeface="Gulim" pitchFamily="34" charset="-127"/>
              </a:rPr>
              <a:t>Values of LECs: </a:t>
            </a:r>
            <a:r>
              <a:rPr lang="en-US" altLang="ko-KR" sz="1400" dirty="0">
                <a:latin typeface="Book Antiqua" pitchFamily="18" charset="0"/>
                <a:ea typeface="Gulim" pitchFamily="34" charset="-127"/>
                <a:sym typeface="Symbol" pitchFamily="18" charset="2"/>
              </a:rPr>
              <a:t></a:t>
            </a:r>
            <a:r>
              <a:rPr lang="en-US" altLang="ko-KR" sz="1400" dirty="0">
                <a:latin typeface="Book Antiqua" pitchFamily="18" charset="0"/>
                <a:ea typeface="Gulim" pitchFamily="34" charset="-127"/>
              </a:rPr>
              <a:t>-</a:t>
            </a:r>
            <a:r>
              <a:rPr lang="en-US" altLang="ko-KR" sz="1400" dirty="0" smtClean="0">
                <a:latin typeface="Book Antiqua" pitchFamily="18" charset="0"/>
                <a:ea typeface="Gulim" pitchFamily="34" charset="-127"/>
              </a:rPr>
              <a:t>dependent, NN-model dependent</a:t>
            </a:r>
            <a:endParaRPr lang="en-US" altLang="ko-KR" sz="1400" dirty="0">
              <a:latin typeface="Book Antiqua" pitchFamily="18" charset="0"/>
              <a:ea typeface="Gulim" pitchFamily="34" charset="-127"/>
            </a:endParaRPr>
          </a:p>
          <a:p>
            <a:pPr marL="1200150" lvl="2" indent="-285750" eaLnBrk="0" hangingPunct="0">
              <a:spcBef>
                <a:spcPct val="20000"/>
              </a:spcBef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ko-KR" sz="1400" dirty="0">
                <a:latin typeface="Book Antiqua" pitchFamily="18" charset="0"/>
                <a:ea typeface="Gulim" pitchFamily="34" charset="-127"/>
              </a:rPr>
              <a:t>Net matrix element: </a:t>
            </a:r>
            <a:r>
              <a:rPr lang="en-US" altLang="ko-KR" sz="1400" dirty="0">
                <a:latin typeface="Book Antiqua" pitchFamily="18" charset="0"/>
                <a:ea typeface="Gulim" pitchFamily="34" charset="-127"/>
                <a:sym typeface="Symbol" pitchFamily="18" charset="2"/>
              </a:rPr>
              <a:t></a:t>
            </a:r>
            <a:r>
              <a:rPr lang="en-US" altLang="ko-KR" sz="1400" dirty="0">
                <a:latin typeface="Book Antiqua" pitchFamily="18" charset="0"/>
                <a:ea typeface="Gulim" pitchFamily="34" charset="-127"/>
              </a:rPr>
              <a:t>-independent  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Gulim" pitchFamily="34" charset="-127"/>
              </a:rPr>
              <a:t>Model-dependence in long-range region: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ko-KR" sz="1400" dirty="0">
                <a:latin typeface="Book Antiqua" pitchFamily="18" charset="0"/>
                <a:ea typeface="Gulim" pitchFamily="34" charset="-127"/>
              </a:rPr>
              <a:t>Long-range part of ME: governed by the effective-range parameters (ERPs) such as binding energy, scattering length, effective range </a:t>
            </a:r>
            <a:r>
              <a:rPr lang="en-US" altLang="ko-KR" sz="1400" dirty="0" err="1">
                <a:latin typeface="Book Antiqua" pitchFamily="18" charset="0"/>
                <a:ea typeface="Gulim" pitchFamily="34" charset="-127"/>
              </a:rPr>
              <a:t>etc</a:t>
            </a:r>
            <a:endParaRPr lang="en-US" altLang="ko-KR" sz="1400" dirty="0">
              <a:latin typeface="Book Antiqua" pitchFamily="18" charset="0"/>
              <a:ea typeface="Gulim" pitchFamily="34" charset="-127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ko-KR" sz="1400" dirty="0">
                <a:latin typeface="Book Antiqua" pitchFamily="18" charset="0"/>
                <a:ea typeface="Gulim" pitchFamily="34" charset="-127"/>
              </a:rPr>
              <a:t>In two-nucleon sector, practically no problem </a:t>
            </a:r>
            <a:r>
              <a:rPr lang="en-US" altLang="ko-KR" sz="1400" i="1" dirty="0">
                <a:latin typeface="Book Antiqua" pitchFamily="18" charset="0"/>
                <a:ea typeface="Gulim" pitchFamily="34" charset="-127"/>
              </a:rPr>
              <a:t>(realistic potentials are fitted to reproduce 2N data)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ko-KR" sz="1400" dirty="0">
                <a:latin typeface="Book Antiqua" pitchFamily="18" charset="0"/>
                <a:ea typeface="Gulim" pitchFamily="34" charset="-127"/>
              </a:rPr>
              <a:t>In A ≥3, things are not quite trivial…</a:t>
            </a:r>
            <a:endParaRPr lang="en-US" altLang="ko-KR" sz="1400" baseline="-25000" dirty="0">
              <a:latin typeface="Book Antiqua" pitchFamily="18" charset="0"/>
              <a:ea typeface="Gulim" pitchFamily="34" charset="-127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altLang="ko-KR" sz="1400" dirty="0">
              <a:solidFill>
                <a:srgbClr val="000099"/>
              </a:solidFill>
              <a:latin typeface="Book Antiqua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045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80C59DF6-8032-4786-ACCF-7B439809D47D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1331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CCA7CF88-893C-45CD-8B6C-69EB2CB13BEB}" type="slidenum">
              <a:rPr lang="en-US" altLang="zh-CN" sz="1400">
                <a:solidFill>
                  <a:schemeClr val="bg1"/>
                </a:solidFill>
              </a:rPr>
              <a:pPr algn="r" eaLnBrk="1" hangingPunct="1"/>
              <a:t>12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4357112" y="24280"/>
            <a:ext cx="4786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Example: EM M1 transitions</a:t>
            </a:r>
            <a:endParaRPr lang="en-US" sz="2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13318" name="Object 62"/>
          <p:cNvGraphicFramePr>
            <a:graphicFrameLocks noChangeAspect="1"/>
          </p:cNvGraphicFramePr>
          <p:nvPr/>
        </p:nvGraphicFramePr>
        <p:xfrm>
          <a:off x="5029200" y="2209800"/>
          <a:ext cx="4040188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Graph" r:id="rId5" imgW="4040429" imgH="3240634" progId="Origin50.Graph">
                  <p:embed/>
                </p:oleObj>
              </mc:Choice>
              <mc:Fallback>
                <p:oleObj name="Graph" r:id="rId5" imgW="4040429" imgH="3240634" progId="Origin50.Graph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9800"/>
                        <a:ext cx="4040188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67" name="Group 63"/>
          <p:cNvGraphicFramePr>
            <a:graphicFrameLocks noGrp="1"/>
          </p:cNvGraphicFramePr>
          <p:nvPr/>
        </p:nvGraphicFramePr>
        <p:xfrm>
          <a:off x="304800" y="1371600"/>
          <a:ext cx="4629150" cy="4459291"/>
        </p:xfrm>
        <a:graphic>
          <a:graphicData uri="http://schemas.openxmlformats.org/drawingml/2006/table">
            <a:tbl>
              <a:tblPr/>
              <a:tblGrid>
                <a:gridCol w="1127125"/>
                <a:gridCol w="1035050"/>
                <a:gridCol w="965200"/>
                <a:gridCol w="795338"/>
                <a:gridCol w="706437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Model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ea typeface="Gulim" pitchFamily="34" charset="-127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ko-KR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nd </a:t>
                      </a: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[mb]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-R_c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a</a:t>
                      </a:r>
                      <a:r>
                        <a:rPr kumimoji="0" lang="en-US" altLang="ko-KR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nd </a:t>
                      </a: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[fm]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B (</a:t>
                      </a:r>
                      <a:r>
                        <a:rPr kumimoji="0" lang="en-US" altLang="ko-K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H) [MeV]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Av18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0.680(3)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0.435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1.266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7.623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Av18+UIX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0.478(3)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0.458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0.598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8.483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INOY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0.498(3)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0.465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0.551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8.483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I-N3LO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0.626(2)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0.441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1.101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7.852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I-N3LO+UIX*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0.477(2)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0.468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0.634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8.482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E1-N3LO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0.688(4)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0.438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1.263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7.636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E4-N3LO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0.609(4)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0.448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1.024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7.930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E5-N3LO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0.879(8)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0.411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1.781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7.079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Exp.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0.508(15)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0.420(30)</a:t>
                      </a:r>
                      <a:endParaRPr kumimoji="0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0.65(4)</a:t>
                      </a:r>
                      <a:endParaRPr kumimoji="0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8.482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3387" name="Text Box 131"/>
          <p:cNvSpPr txBox="1">
            <a:spLocks noChangeArrowheads="1"/>
          </p:cNvSpPr>
          <p:nvPr/>
        </p:nvSpPr>
        <p:spPr bwMode="auto">
          <a:xfrm>
            <a:off x="228600" y="838200"/>
            <a:ext cx="4900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en-US" sz="2000" b="1">
                <a:latin typeface="Comic Sans MS" pitchFamily="66" charset="0"/>
                <a:cs typeface="Arial" charset="0"/>
              </a:rPr>
              <a:t>Thermal n+</a:t>
            </a:r>
            <a:r>
              <a:rPr lang="en-US" sz="2000" b="1" baseline="30000">
                <a:latin typeface="Comic Sans MS" pitchFamily="66" charset="0"/>
                <a:cs typeface="Arial" charset="0"/>
              </a:rPr>
              <a:t>2</a:t>
            </a:r>
            <a:r>
              <a:rPr lang="en-US" sz="2000" b="1">
                <a:latin typeface="Comic Sans MS" pitchFamily="66" charset="0"/>
                <a:cs typeface="Arial" charset="0"/>
              </a:rPr>
              <a:t>H-&gt;</a:t>
            </a:r>
            <a:r>
              <a:rPr lang="en-US" sz="2000" b="1" baseline="30000">
                <a:latin typeface="Comic Sans MS" pitchFamily="66" charset="0"/>
                <a:cs typeface="Arial" charset="0"/>
              </a:rPr>
              <a:t>3</a:t>
            </a:r>
            <a:r>
              <a:rPr lang="en-US" sz="2000" b="1">
                <a:latin typeface="Comic Sans MS" pitchFamily="66" charset="0"/>
                <a:cs typeface="Arial" charset="0"/>
              </a:rPr>
              <a:t>H+</a:t>
            </a:r>
            <a:r>
              <a:rPr lang="en-US" sz="2000" b="1">
                <a:latin typeface="Symbol" pitchFamily="18" charset="2"/>
                <a:cs typeface="Arial" charset="0"/>
              </a:rPr>
              <a:t>g</a:t>
            </a:r>
            <a:r>
              <a:rPr lang="en-US" sz="2000" b="1">
                <a:latin typeface="Comic Sans MS" pitchFamily="66" charset="0"/>
                <a:cs typeface="Arial" charset="0"/>
              </a:rPr>
              <a:t>  capture process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80C59DF6-8032-4786-ACCF-7B439809D47D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1331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CCA7CF88-893C-45CD-8B6C-69EB2CB13BEB}" type="slidenum">
              <a:rPr lang="en-US" altLang="zh-CN" sz="1400">
                <a:solidFill>
                  <a:schemeClr val="bg1"/>
                </a:solidFill>
              </a:rPr>
              <a:pPr algn="r" eaLnBrk="1" hangingPunct="1"/>
              <a:t>13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6985885" y="76200"/>
            <a:ext cx="2024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Watch out!!</a:t>
            </a:r>
            <a:endParaRPr lang="en-US" sz="2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8850" name="Picture 2" descr="http://www.immpreneur.com/wp-content/uploads/2013/02/watch-out_000001137136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946064" cy="176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1094"/>
            <a:ext cx="6610013" cy="212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505200" cy="261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05400" y="5791200"/>
            <a:ext cx="2847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dirty="0" smtClean="0">
                <a:latin typeface="Book Antiqua" pitchFamily="18" charset="0"/>
              </a:rPr>
              <a:t>(figure </a:t>
            </a:r>
            <a:r>
              <a:rPr lang="fr-FR" sz="1200" i="1" dirty="0" err="1" smtClean="0">
                <a:latin typeface="Book Antiqua" pitchFamily="18" charset="0"/>
              </a:rPr>
              <a:t>from</a:t>
            </a:r>
            <a:r>
              <a:rPr lang="fr-FR" sz="1200" i="1" dirty="0" smtClean="0">
                <a:latin typeface="Book Antiqua" pitchFamily="18" charset="0"/>
              </a:rPr>
              <a:t>  </a:t>
            </a:r>
            <a:r>
              <a:rPr lang="fr-FR" sz="1200" i="1" dirty="0" err="1" smtClean="0">
                <a:latin typeface="Book Antiqua" pitchFamily="18" charset="0"/>
              </a:rPr>
              <a:t>Haxton</a:t>
            </a:r>
            <a:r>
              <a:rPr lang="fr-FR" sz="1200" i="1" dirty="0" smtClean="0">
                <a:latin typeface="Book Antiqua" pitchFamily="18" charset="0"/>
              </a:rPr>
              <a:t>, </a:t>
            </a:r>
            <a:r>
              <a:rPr lang="fr-FR" sz="1200" b="1" i="1" dirty="0" smtClean="0">
                <a:latin typeface="Book Antiqua" pitchFamily="18" charset="0"/>
              </a:rPr>
              <a:t>arxiv:1303.4132v2</a:t>
            </a:r>
            <a:r>
              <a:rPr lang="fr-FR" i="1" dirty="0" smtClean="0">
                <a:latin typeface="Book Antiqua" pitchFamily="18" charset="0"/>
              </a:rPr>
              <a:t>)</a:t>
            </a:r>
            <a:endParaRPr lang="en-US" i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9095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latin typeface="Book Antiqua" pitchFamily="18" charset="0"/>
              </a:rPr>
              <a:t>DDH: </a:t>
            </a:r>
            <a:r>
              <a:rPr lang="en-US" sz="1200" i="1" dirty="0" smtClean="0">
                <a:latin typeface="Book Antiqua" pitchFamily="18" charset="0"/>
              </a:rPr>
              <a:t>B</a:t>
            </a:r>
            <a:r>
              <a:rPr lang="en-US" sz="1200" i="1" dirty="0">
                <a:latin typeface="Book Antiqua" pitchFamily="18" charset="0"/>
              </a:rPr>
              <a:t>. </a:t>
            </a:r>
            <a:r>
              <a:rPr lang="en-US" sz="1200" i="1" dirty="0" err="1" smtClean="0">
                <a:latin typeface="Book Antiqua" pitchFamily="18" charset="0"/>
              </a:rPr>
              <a:t>Desplanques</a:t>
            </a:r>
            <a:r>
              <a:rPr lang="en-US" sz="1200" i="1" dirty="0" smtClean="0">
                <a:latin typeface="Book Antiqua" pitchFamily="18" charset="0"/>
              </a:rPr>
              <a:t> et al., </a:t>
            </a:r>
            <a:r>
              <a:rPr lang="en-US" sz="1200" i="1" dirty="0">
                <a:latin typeface="Book Antiqua" pitchFamily="18" charset="0"/>
              </a:rPr>
              <a:t>Ann. Phys. (</a:t>
            </a:r>
            <a:r>
              <a:rPr lang="en-US" sz="1200" i="1" dirty="0" smtClean="0">
                <a:latin typeface="Book Antiqua" pitchFamily="18" charset="0"/>
              </a:rPr>
              <a:t>NY) </a:t>
            </a:r>
            <a:r>
              <a:rPr lang="en-US" sz="1200" b="1" i="1" dirty="0" smtClean="0">
                <a:latin typeface="Book Antiqua" pitchFamily="18" charset="0"/>
              </a:rPr>
              <a:t>124</a:t>
            </a:r>
            <a:r>
              <a:rPr lang="en-US" sz="1200" i="1" dirty="0">
                <a:latin typeface="Book Antiqua" pitchFamily="18" charset="0"/>
              </a:rPr>
              <a:t>, 449 (1980</a:t>
            </a:r>
            <a:r>
              <a:rPr lang="en-US" sz="1200" i="1" dirty="0" smtClean="0">
                <a:latin typeface="Book Antiqua" pitchFamily="18" charset="0"/>
              </a:rPr>
              <a:t>).</a:t>
            </a:r>
          </a:p>
          <a:p>
            <a:r>
              <a:rPr lang="en-US" sz="1200" b="1" dirty="0" smtClean="0">
                <a:latin typeface="Book Antiqua" pitchFamily="18" charset="0"/>
              </a:rPr>
              <a:t>DZ: </a:t>
            </a:r>
            <a:r>
              <a:rPr lang="en-US" sz="1200" i="1" dirty="0" smtClean="0">
                <a:latin typeface="Book Antiqua" pitchFamily="18" charset="0"/>
              </a:rPr>
              <a:t>V.M</a:t>
            </a:r>
            <a:r>
              <a:rPr lang="en-US" sz="1200" i="1" dirty="0">
                <a:latin typeface="Book Antiqua" pitchFamily="18" charset="0"/>
              </a:rPr>
              <a:t>. </a:t>
            </a:r>
            <a:r>
              <a:rPr lang="en-US" sz="1200" i="1" dirty="0" err="1">
                <a:latin typeface="Book Antiqua" pitchFamily="18" charset="0"/>
              </a:rPr>
              <a:t>Dubovik</a:t>
            </a:r>
            <a:r>
              <a:rPr lang="en-US" sz="1200" i="1" dirty="0">
                <a:latin typeface="Book Antiqua" pitchFamily="18" charset="0"/>
              </a:rPr>
              <a:t> </a:t>
            </a:r>
            <a:r>
              <a:rPr lang="en-US" sz="1200" i="1" dirty="0" smtClean="0">
                <a:latin typeface="Book Antiqua" pitchFamily="18" charset="0"/>
              </a:rPr>
              <a:t>et al., </a:t>
            </a:r>
            <a:r>
              <a:rPr lang="en-US" sz="1200" i="1" dirty="0">
                <a:latin typeface="Book Antiqua" pitchFamily="18" charset="0"/>
              </a:rPr>
              <a:t>Ann. Phys. (NY) </a:t>
            </a:r>
            <a:r>
              <a:rPr lang="en-US" sz="1200" b="1" i="1" dirty="0">
                <a:latin typeface="Book Antiqua" pitchFamily="18" charset="0"/>
              </a:rPr>
              <a:t>172</a:t>
            </a:r>
            <a:r>
              <a:rPr lang="en-US" sz="1200" i="1" dirty="0">
                <a:latin typeface="Book Antiqua" pitchFamily="18" charset="0"/>
              </a:rPr>
              <a:t>, 100 (1986</a:t>
            </a:r>
            <a:r>
              <a:rPr lang="en-US" sz="1200" i="1" dirty="0" smtClean="0">
                <a:latin typeface="Book Antiqua" pitchFamily="18" charset="0"/>
              </a:rPr>
              <a:t>).</a:t>
            </a:r>
          </a:p>
          <a:p>
            <a:r>
              <a:rPr lang="en-US" sz="1200" b="1" dirty="0" smtClean="0">
                <a:latin typeface="Book Antiqua" pitchFamily="18" charset="0"/>
              </a:rPr>
              <a:t>FCDH: </a:t>
            </a:r>
            <a:r>
              <a:rPr lang="en-US" sz="1200" i="1" dirty="0" smtClean="0">
                <a:latin typeface="Book Antiqua" pitchFamily="18" charset="0"/>
              </a:rPr>
              <a:t>G.B</a:t>
            </a:r>
            <a:r>
              <a:rPr lang="en-US" sz="1200" i="1" dirty="0">
                <a:latin typeface="Book Antiqua" pitchFamily="18" charset="0"/>
              </a:rPr>
              <a:t>. </a:t>
            </a:r>
            <a:r>
              <a:rPr lang="en-US" sz="1200" i="1" dirty="0" smtClean="0">
                <a:latin typeface="Book Antiqua" pitchFamily="18" charset="0"/>
              </a:rPr>
              <a:t>Feldman et al, Phys. Rev</a:t>
            </a:r>
            <a:r>
              <a:rPr lang="en-US" sz="1200" i="1" dirty="0">
                <a:latin typeface="Book Antiqua" pitchFamily="18" charset="0"/>
              </a:rPr>
              <a:t>. </a:t>
            </a:r>
            <a:r>
              <a:rPr lang="en-US" sz="1200" b="1" i="1" dirty="0">
                <a:latin typeface="Book Antiqua" pitchFamily="18" charset="0"/>
              </a:rPr>
              <a:t>C43</a:t>
            </a:r>
            <a:r>
              <a:rPr lang="en-US" sz="1200" i="1" dirty="0">
                <a:latin typeface="Book Antiqua" pitchFamily="18" charset="0"/>
              </a:rPr>
              <a:t>, 863 (1991).</a:t>
            </a:r>
          </a:p>
        </p:txBody>
      </p:sp>
    </p:spTree>
    <p:extLst>
      <p:ext uri="{BB962C8B-B14F-4D97-AF65-F5344CB8AC3E}">
        <p14:creationId xmlns:p14="http://schemas.microsoft.com/office/powerpoint/2010/main" val="9863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80C59DF6-8032-4786-ACCF-7B439809D47D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1331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CCA7CF88-893C-45CD-8B6C-69EB2CB13BEB}" type="slidenum">
              <a:rPr lang="en-US" altLang="zh-CN" sz="1400">
                <a:solidFill>
                  <a:schemeClr val="bg1"/>
                </a:solidFill>
              </a:rPr>
              <a:pPr algn="r" eaLnBrk="1" hangingPunct="1"/>
              <a:t>14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6985885" y="76200"/>
            <a:ext cx="21146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dirty="0" err="1" smtClean="0">
                <a:solidFill>
                  <a:schemeClr val="bg1"/>
                </a:solidFill>
                <a:latin typeface="Book Antiqua" pitchFamily="18" charset="0"/>
              </a:rPr>
              <a:t>What</a:t>
            </a:r>
            <a:r>
              <a:rPr lang="fr-FR" sz="2800" dirty="0" smtClean="0">
                <a:solidFill>
                  <a:schemeClr val="bg1"/>
                </a:solidFill>
                <a:latin typeface="Book Antiqua" pitchFamily="18" charset="0"/>
              </a:rPr>
              <a:t> to do?</a:t>
            </a:r>
            <a:endParaRPr lang="en-US" sz="2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7162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400" dirty="0">
                <a:latin typeface="Book Antiqua" pitchFamily="18" charset="0"/>
              </a:rPr>
              <a:t>		 </a:t>
            </a:r>
          </a:p>
          <a:p>
            <a:pPr eaLnBrk="1" hangingPunct="1"/>
            <a:r>
              <a:rPr lang="en-US" dirty="0">
                <a:latin typeface="Book Antiqua" pitchFamily="18" charset="0"/>
              </a:rPr>
              <a:t> </a:t>
            </a: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75405" y="922338"/>
            <a:ext cx="742711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  <a:defRPr/>
            </a:pPr>
            <a:r>
              <a:rPr kumimoji="1" lang="en-US" altLang="ko-KR" sz="2000" b="1" dirty="0" smtClean="0">
                <a:latin typeface="Book Antiqua" pitchFamily="18" charset="0"/>
                <a:ea typeface="Gulim" pitchFamily="34" charset="-127"/>
              </a:rPr>
              <a:t>Use the same input: NN+NNN strong interaction</a:t>
            </a:r>
            <a:r>
              <a:rPr kumimoji="1" lang="en-US" altLang="ko-KR" sz="2000" b="1" dirty="0">
                <a:latin typeface="Book Antiqua" pitchFamily="18" charset="0"/>
                <a:ea typeface="Gulim" pitchFamily="34" charset="-127"/>
              </a:rPr>
              <a:t> </a:t>
            </a:r>
            <a:r>
              <a:rPr kumimoji="1" lang="en-US" altLang="ko-KR" sz="2000" b="1" dirty="0" smtClean="0">
                <a:latin typeface="Book Antiqua" pitchFamily="18" charset="0"/>
                <a:ea typeface="Gulim" pitchFamily="34" charset="-127"/>
              </a:rPr>
              <a:t>+ weak interaction (current). </a:t>
            </a:r>
            <a:endParaRPr kumimoji="1" lang="en-US" altLang="ko-KR" sz="2000" b="1" dirty="0">
              <a:latin typeface="Book Antiqua" pitchFamily="18" charset="0"/>
              <a:ea typeface="Gulim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  <a:defRPr/>
            </a:pP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Retain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consistency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as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much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as possible (Gauge invariance)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between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current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&lt;=&gt; NN+NNN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strong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interaction</a:t>
            </a:r>
            <a:endParaRPr kumimoji="1" lang="en-US" altLang="ko-KR" sz="2000" b="1" dirty="0" smtClean="0">
              <a:latin typeface="Book Antiqua" pitchFamily="18" charset="0"/>
              <a:ea typeface="Gulim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  <a:defRPr/>
            </a:pP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Accurate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solution for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this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input,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calculation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of the relevant transition matrix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elements</a:t>
            </a:r>
            <a:endParaRPr kumimoji="1" lang="fr-FR" altLang="ko-KR" sz="2000" b="1" dirty="0" smtClean="0">
              <a:latin typeface="Book Antiqua" pitchFamily="18" charset="0"/>
              <a:ea typeface="Gulim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  <a:defRPr/>
            </a:pP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Determine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possible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correlations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(</a:t>
            </a:r>
            <a:r>
              <a:rPr kumimoji="1" lang="fr-FR" altLang="ko-KR" sz="2000" b="1" dirty="0" err="1" smtClean="0">
                <a:latin typeface="Symbol" pitchFamily="18" charset="2"/>
                <a:ea typeface="Gulim" pitchFamily="34" charset="-127"/>
              </a:rPr>
              <a:t>p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EFT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interesting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tool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)</a:t>
            </a:r>
          </a:p>
          <a:p>
            <a:pPr eaLnBrk="0" hangingPunct="0">
              <a:spcBef>
                <a:spcPct val="20000"/>
              </a:spcBef>
              <a:buClr>
                <a:srgbClr val="000099"/>
              </a:buClr>
              <a:defRPr/>
            </a:pP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 </a:t>
            </a:r>
          </a:p>
          <a:p>
            <a:pPr eaLnBrk="0" hangingPunct="0">
              <a:spcBef>
                <a:spcPct val="20000"/>
              </a:spcBef>
              <a:buClr>
                <a:srgbClr val="000099"/>
              </a:buClr>
              <a:defRPr/>
            </a:pPr>
            <a:endParaRPr kumimoji="1" lang="fr-FR" altLang="ko-KR" sz="2000" b="1" dirty="0" smtClean="0">
              <a:latin typeface="Book Antiqua" pitchFamily="18" charset="0"/>
              <a:ea typeface="Gulim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  <a:defRPr/>
            </a:pP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Calculate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relevant transition matrix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elements</a:t>
            </a:r>
            <a:r>
              <a:rPr kumimoji="1" lang="fr-FR" altLang="ko-KR" sz="2000" b="1" dirty="0">
                <a:latin typeface="Book Antiqua" pitchFamily="18" charset="0"/>
                <a:ea typeface="Gulim" pitchFamily="34" charset="-127"/>
              </a:rPr>
              <a:t> 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for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experimentally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measurable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,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independent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set of observables =&gt;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determine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LEC’s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of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weak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interaction model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  <a:defRPr/>
            </a:pP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Use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these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LEC’s</a:t>
            </a:r>
            <a:r>
              <a:rPr kumimoji="1" lang="fr-FR" altLang="ko-KR" sz="2000" b="1" dirty="0" smtClean="0">
                <a:latin typeface="Book Antiqua" pitchFamily="18" charset="0"/>
                <a:ea typeface="Gulim" pitchFamily="34" charset="-127"/>
              </a:rPr>
              <a:t> to made </a:t>
            </a:r>
            <a:r>
              <a:rPr kumimoji="1" lang="fr-FR" altLang="ko-KR" sz="2000" b="1" dirty="0" err="1" smtClean="0">
                <a:latin typeface="Book Antiqua" pitchFamily="18" charset="0"/>
                <a:ea typeface="Gulim" pitchFamily="34" charset="-127"/>
              </a:rPr>
              <a:t>predictions</a:t>
            </a:r>
            <a:endParaRPr kumimoji="1" lang="en-US" altLang="ko-KR" sz="2000" b="1" dirty="0">
              <a:latin typeface="Book Antiqua" pitchFamily="18" charset="0"/>
              <a:ea typeface="Gulim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  <a:defRPr/>
            </a:pPr>
            <a:endParaRPr kumimoji="1" lang="en-US" altLang="ko-KR" sz="2000" b="1" dirty="0">
              <a:latin typeface="Book Antiqua" pitchFamily="18" charset="0"/>
              <a:ea typeface="Gulim" pitchFamily="34" charset="-127"/>
            </a:endParaRPr>
          </a:p>
          <a:p>
            <a:pPr eaLnBrk="0" hangingPunct="0">
              <a:spcBef>
                <a:spcPct val="20000"/>
              </a:spcBef>
              <a:buClr>
                <a:srgbClr val="000099"/>
              </a:buClr>
              <a:defRPr/>
            </a:pPr>
            <a:r>
              <a:rPr kumimoji="1" lang="en-US" altLang="ko-KR" sz="2000" dirty="0" smtClean="0">
                <a:latin typeface="Book Antiqua" pitchFamily="18" charset="0"/>
                <a:ea typeface="Gulim" pitchFamily="34" charset="-127"/>
                <a:sym typeface="Symbol" pitchFamily="18" charset="2"/>
              </a:rPr>
              <a:t>   </a:t>
            </a:r>
            <a:endParaRPr kumimoji="1" lang="en-US" altLang="ko-KR" sz="2000" b="1" dirty="0">
              <a:latin typeface="Book Antiqua" pitchFamily="18" charset="0"/>
              <a:ea typeface="Gulim" pitchFamily="34" charset="-127"/>
              <a:sym typeface="Symbol" pitchFamily="18" charset="2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4416618" y="2983992"/>
            <a:ext cx="38100" cy="36880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94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763F651A-4484-43D6-990F-A967B7FACFF5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1741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3868A0C0-F90D-41AF-A9E2-4BC07BB77F91}" type="slidenum">
              <a:rPr lang="en-US" altLang="zh-CN" sz="1400"/>
              <a:pPr algn="r" eaLnBrk="1" hangingPunct="1"/>
              <a:t>15</a:t>
            </a:fld>
            <a:endParaRPr lang="en-US" altLang="zh-CN" sz="1400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sp>
        <p:nvSpPr>
          <p:cNvPr id="17413" name="Text Box 16"/>
          <p:cNvSpPr txBox="1">
            <a:spLocks noChangeArrowheads="1"/>
          </p:cNvSpPr>
          <p:nvPr/>
        </p:nvSpPr>
        <p:spPr bwMode="auto">
          <a:xfrm>
            <a:off x="5803900" y="0"/>
            <a:ext cx="3436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3-body Observables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17414" name="Object 46"/>
          <p:cNvGraphicFramePr>
            <a:graphicFrameLocks noChangeAspect="1"/>
          </p:cNvGraphicFramePr>
          <p:nvPr/>
        </p:nvGraphicFramePr>
        <p:xfrm>
          <a:off x="304800" y="1143000"/>
          <a:ext cx="43434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" name="Equation" r:id="rId5" imgW="3721100" imgH="469900" progId="Equation.DSMT4">
                  <p:embed/>
                </p:oleObj>
              </mc:Choice>
              <mc:Fallback>
                <p:oleObj name="Equation" r:id="rId5" imgW="3721100" imgH="4699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43434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47"/>
          <p:cNvSpPr>
            <a:spLocks noChangeArrowheads="1"/>
          </p:cNvSpPr>
          <p:nvPr/>
        </p:nvSpPr>
        <p:spPr bwMode="auto">
          <a:xfrm>
            <a:off x="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fr-FR">
                <a:latin typeface="Book Antiqua" pitchFamily="18" charset="0"/>
              </a:rPr>
              <a:t> Partial wave decomposition</a:t>
            </a:r>
          </a:p>
        </p:txBody>
      </p:sp>
      <p:sp>
        <p:nvSpPr>
          <p:cNvPr id="17416" name="Rectangle 48"/>
          <p:cNvSpPr>
            <a:spLocks noChangeArrowheads="1"/>
          </p:cNvSpPr>
          <p:nvPr/>
        </p:nvSpPr>
        <p:spPr bwMode="auto">
          <a:xfrm>
            <a:off x="4572000" y="24384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fr-FR" dirty="0">
                <a:latin typeface="Book Antiqua" pitchFamily="18" charset="0"/>
              </a:rPr>
              <a:t> For n-d </a:t>
            </a:r>
            <a:r>
              <a:rPr lang="fr-FR" dirty="0" err="1">
                <a:latin typeface="Book Antiqua" pitchFamily="18" charset="0"/>
              </a:rPr>
              <a:t>scattering</a:t>
            </a:r>
            <a:r>
              <a:rPr lang="fr-FR" dirty="0">
                <a:latin typeface="Book Antiqua" pitchFamily="18" charset="0"/>
              </a:rPr>
              <a:t> one has:</a:t>
            </a:r>
            <a:br>
              <a:rPr lang="fr-FR" dirty="0">
                <a:latin typeface="Book Antiqua" pitchFamily="18" charset="0"/>
              </a:rPr>
            </a:br>
            <a:endParaRPr lang="fr-FR" dirty="0">
              <a:latin typeface="Book Antiqua" pitchFamily="18" charset="0"/>
            </a:endParaRPr>
          </a:p>
        </p:txBody>
      </p:sp>
      <p:graphicFrame>
        <p:nvGraphicFramePr>
          <p:cNvPr id="17417" name="Object 49"/>
          <p:cNvGraphicFramePr>
            <a:graphicFrameLocks noChangeAspect="1"/>
          </p:cNvGraphicFramePr>
          <p:nvPr/>
        </p:nvGraphicFramePr>
        <p:xfrm>
          <a:off x="4953000" y="2819400"/>
          <a:ext cx="29051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" name="Equation" r:id="rId7" imgW="2489200" imgH="635000" progId="Equation.DSMT4">
                  <p:embed/>
                </p:oleObj>
              </mc:Choice>
              <mc:Fallback>
                <p:oleObj name="Equation" r:id="rId7" imgW="2489200" imgH="6350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19400"/>
                        <a:ext cx="29051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Rectangle 50"/>
          <p:cNvSpPr>
            <a:spLocks noChangeArrowheads="1"/>
          </p:cNvSpPr>
          <p:nvPr/>
        </p:nvSpPr>
        <p:spPr bwMode="auto">
          <a:xfrm>
            <a:off x="0" y="1981200"/>
            <a:ext cx="472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fr-FR">
                <a:latin typeface="Book Antiqua" pitchFamily="18" charset="0"/>
              </a:rPr>
              <a:t> R-matrix defined by </a:t>
            </a:r>
            <a:r>
              <a:rPr lang="fr-FR" b="1" i="1">
                <a:solidFill>
                  <a:srgbClr val="FF0000"/>
                </a:solidFill>
                <a:latin typeface="Book Antiqua" pitchFamily="18" charset="0"/>
              </a:rPr>
              <a:t>l</a:t>
            </a:r>
            <a:r>
              <a:rPr lang="fr-FR" b="1" i="1" baseline="-25000">
                <a:solidFill>
                  <a:srgbClr val="FF0000"/>
                </a:solidFill>
                <a:latin typeface="Book Antiqua" pitchFamily="18" charset="0"/>
              </a:rPr>
              <a:t>n</a:t>
            </a:r>
            <a:r>
              <a:rPr lang="fr-FR" baseline="-25000">
                <a:latin typeface="Book Antiqua" pitchFamily="18" charset="0"/>
              </a:rPr>
              <a:t> </a:t>
            </a:r>
            <a:r>
              <a:rPr lang="fr-FR">
                <a:latin typeface="Book Antiqua" pitchFamily="18" charset="0"/>
              </a:rPr>
              <a:t>and </a:t>
            </a:r>
            <a:r>
              <a:rPr lang="fr-FR" i="1">
                <a:solidFill>
                  <a:srgbClr val="33CC33"/>
                </a:solidFill>
                <a:latin typeface="Book Antiqua" pitchFamily="18" charset="0"/>
              </a:rPr>
              <a:t>(j</a:t>
            </a:r>
            <a:r>
              <a:rPr lang="fr-FR" i="1" baseline="-25000">
                <a:solidFill>
                  <a:srgbClr val="33CC33"/>
                </a:solidFill>
                <a:latin typeface="Book Antiqua" pitchFamily="18" charset="0"/>
              </a:rPr>
              <a:t>d</a:t>
            </a:r>
            <a:r>
              <a:rPr lang="fr-FR" i="1">
                <a:solidFill>
                  <a:srgbClr val="33CC33"/>
                </a:solidFill>
                <a:latin typeface="Book Antiqua" pitchFamily="18" charset="0"/>
              </a:rPr>
              <a:t>s</a:t>
            </a:r>
            <a:r>
              <a:rPr lang="fr-FR" i="1" baseline="-25000">
                <a:solidFill>
                  <a:srgbClr val="33CC33"/>
                </a:solidFill>
                <a:latin typeface="Book Antiqua" pitchFamily="18" charset="0"/>
              </a:rPr>
              <a:t>n</a:t>
            </a:r>
            <a:r>
              <a:rPr lang="fr-FR" i="1">
                <a:solidFill>
                  <a:srgbClr val="33CC33"/>
                </a:solidFill>
                <a:latin typeface="Book Antiqua" pitchFamily="18" charset="0"/>
              </a:rPr>
              <a:t>)</a:t>
            </a:r>
            <a:r>
              <a:rPr lang="fr-FR" b="1" i="1" baseline="-2500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fr-FR" b="1" baseline="-2500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fr-FR">
                <a:latin typeface="Book Antiqua" pitchFamily="18" charset="0"/>
              </a:rPr>
              <a:t>quantum numbers (</a:t>
            </a:r>
            <a:r>
              <a:rPr lang="fr-FR" i="1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fr-FR">
                <a:latin typeface="Book Antiqua" pitchFamily="18" charset="0"/>
              </a:rPr>
              <a:t>=1/2 or 3/2) at low p</a:t>
            </a:r>
            <a:r>
              <a:rPr lang="fr-FR" baseline="-25000">
                <a:latin typeface="Book Antiqua" pitchFamily="18" charset="0"/>
              </a:rPr>
              <a:t>n</a:t>
            </a:r>
          </a:p>
        </p:txBody>
      </p:sp>
      <p:graphicFrame>
        <p:nvGraphicFramePr>
          <p:cNvPr id="69683" name="Object 51"/>
          <p:cNvGraphicFramePr>
            <a:graphicFrameLocks noChangeAspect="1"/>
          </p:cNvGraphicFramePr>
          <p:nvPr/>
        </p:nvGraphicFramePr>
        <p:xfrm>
          <a:off x="793750" y="2895600"/>
          <a:ext cx="28860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Equation" r:id="rId9" imgW="1536033" imgH="253890" progId="Equation.DSMT4">
                  <p:embed/>
                </p:oleObj>
              </mc:Choice>
              <mc:Fallback>
                <p:oleObj name="Equation" r:id="rId9" imgW="1536033" imgH="25389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2895600"/>
                        <a:ext cx="28860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96" name="Rectangle 64"/>
          <p:cNvSpPr>
            <a:spLocks noChangeArrowheads="1"/>
          </p:cNvSpPr>
          <p:nvPr/>
        </p:nvSpPr>
        <p:spPr bwMode="auto">
          <a:xfrm>
            <a:off x="228600" y="3886200"/>
            <a:ext cx="868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fr-FR" b="1">
                <a:solidFill>
                  <a:srgbClr val="FF0000"/>
                </a:solidFill>
                <a:latin typeface="Book Antiqua" pitchFamily="18" charset="0"/>
              </a:rPr>
              <a:t>For low energy neutrons only transitions with smallest </a:t>
            </a:r>
            <a:r>
              <a:rPr lang="fr-FR" b="1" i="1">
                <a:solidFill>
                  <a:srgbClr val="FF0000"/>
                </a:solidFill>
                <a:latin typeface="Book Antiqua" pitchFamily="18" charset="0"/>
              </a:rPr>
              <a:t>l</a:t>
            </a:r>
            <a:r>
              <a:rPr lang="fr-FR" b="1" i="1" baseline="-25000">
                <a:solidFill>
                  <a:srgbClr val="FF0000"/>
                </a:solidFill>
                <a:latin typeface="Book Antiqua" pitchFamily="18" charset="0"/>
              </a:rPr>
              <a:t>n </a:t>
            </a:r>
            <a:r>
              <a:rPr lang="fr-FR" b="1">
                <a:solidFill>
                  <a:srgbClr val="FF0000"/>
                </a:solidFill>
                <a:latin typeface="Book Antiqua" pitchFamily="18" charset="0"/>
              </a:rPr>
              <a:t>values must be </a:t>
            </a:r>
            <a:br>
              <a:rPr lang="fr-FR" b="1">
                <a:solidFill>
                  <a:srgbClr val="FF0000"/>
                </a:solidFill>
                <a:latin typeface="Book Antiqua" pitchFamily="18" charset="0"/>
              </a:rPr>
            </a:br>
            <a:r>
              <a:rPr lang="fr-FR" b="1">
                <a:solidFill>
                  <a:srgbClr val="FF0000"/>
                </a:solidFill>
                <a:latin typeface="Book Antiqua" pitchFamily="18" charset="0"/>
              </a:rPr>
              <a:t>considered</a:t>
            </a:r>
            <a:r>
              <a:rPr lang="fr-FR">
                <a:latin typeface="Book Antiqua" pitchFamily="18" charset="0"/>
              </a:rPr>
              <a:t> 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6802190" y="1495424"/>
            <a:ext cx="127501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7924800" y="1371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7772400" y="1905000"/>
            <a:ext cx="219075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8153400" y="1219200"/>
            <a:ext cx="219075" cy="219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6683375" y="1365643"/>
            <a:ext cx="219075" cy="219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854770" y="160015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7924800" y="1905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8305800" y="1066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graphicFrame>
        <p:nvGraphicFramePr>
          <p:cNvPr id="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628562"/>
              </p:ext>
            </p:extLst>
          </p:nvPr>
        </p:nvGraphicFramePr>
        <p:xfrm>
          <a:off x="7667625" y="716756"/>
          <a:ext cx="12763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" name="Equation" r:id="rId11" imgW="1092200" imgH="457200" progId="Equation.DSMT4">
                  <p:embed/>
                </p:oleObj>
              </mc:Choice>
              <mc:Fallback>
                <p:oleObj name="Equation" r:id="rId11" imgW="1092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716756"/>
                        <a:ext cx="12763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7244561" y="1515013"/>
            <a:ext cx="331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i="1" dirty="0" err="1">
                <a:latin typeface="Book Antiqua" pitchFamily="18" charset="0"/>
              </a:rPr>
              <a:t>l</a:t>
            </a:r>
            <a:r>
              <a:rPr lang="en-US" i="1" baseline="-25000" dirty="0" err="1">
                <a:latin typeface="Book Antiqua" pitchFamily="18" charset="0"/>
              </a:rPr>
              <a:t>n</a:t>
            </a:r>
            <a:endParaRPr lang="en-US" i="1" baseline="-25000" dirty="0">
              <a:latin typeface="Book Antiqua" pitchFamily="18" charset="0"/>
            </a:endParaRPr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 rot="1867874">
            <a:off x="7667144" y="1132380"/>
            <a:ext cx="855662" cy="123063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4FC0233-A530-4BA5-A0D6-7086BD9182A5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1843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6940E368-3C31-4C13-90EE-2C7CF869C9FB}" type="slidenum">
              <a:rPr lang="en-US" altLang="zh-CN" sz="1400"/>
              <a:pPr algn="r" eaLnBrk="1" hangingPunct="1"/>
              <a:t>16</a:t>
            </a:fld>
            <a:endParaRPr lang="en-US" altLang="zh-CN" sz="1400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sp>
        <p:nvSpPr>
          <p:cNvPr id="18437" name="Text Box 16"/>
          <p:cNvSpPr txBox="1">
            <a:spLocks noChangeArrowheads="1"/>
          </p:cNvSpPr>
          <p:nvPr/>
        </p:nvSpPr>
        <p:spPr bwMode="auto">
          <a:xfrm>
            <a:off x="5803900" y="0"/>
            <a:ext cx="3436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3-body Observables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8438" name="Line 11"/>
          <p:cNvSpPr>
            <a:spLocks noChangeShapeType="1"/>
          </p:cNvSpPr>
          <p:nvPr/>
        </p:nvSpPr>
        <p:spPr bwMode="auto">
          <a:xfrm>
            <a:off x="6802190" y="1495424"/>
            <a:ext cx="127501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2"/>
          <p:cNvSpPr>
            <a:spLocks noChangeShapeType="1"/>
          </p:cNvSpPr>
          <p:nvPr/>
        </p:nvSpPr>
        <p:spPr bwMode="auto">
          <a:xfrm flipV="1">
            <a:off x="7924800" y="1371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Oval 13"/>
          <p:cNvSpPr>
            <a:spLocks noChangeArrowheads="1"/>
          </p:cNvSpPr>
          <p:nvPr/>
        </p:nvSpPr>
        <p:spPr bwMode="auto">
          <a:xfrm>
            <a:off x="7772400" y="1905000"/>
            <a:ext cx="219075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41" name="Oval 14"/>
          <p:cNvSpPr>
            <a:spLocks noChangeArrowheads="1"/>
          </p:cNvSpPr>
          <p:nvPr/>
        </p:nvSpPr>
        <p:spPr bwMode="auto">
          <a:xfrm>
            <a:off x="8153400" y="1219200"/>
            <a:ext cx="219075" cy="219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42" name="Oval 15"/>
          <p:cNvSpPr>
            <a:spLocks noChangeArrowheads="1"/>
          </p:cNvSpPr>
          <p:nvPr/>
        </p:nvSpPr>
        <p:spPr bwMode="auto">
          <a:xfrm>
            <a:off x="6683375" y="1365643"/>
            <a:ext cx="219075" cy="219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6854770" y="160015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18444" name="Rectangle 17"/>
          <p:cNvSpPr>
            <a:spLocks noChangeArrowheads="1"/>
          </p:cNvSpPr>
          <p:nvPr/>
        </p:nvSpPr>
        <p:spPr bwMode="auto">
          <a:xfrm>
            <a:off x="7924800" y="1905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18445" name="Rectangle 18"/>
          <p:cNvSpPr>
            <a:spLocks noChangeArrowheads="1"/>
          </p:cNvSpPr>
          <p:nvPr/>
        </p:nvSpPr>
        <p:spPr bwMode="auto">
          <a:xfrm>
            <a:off x="8305800" y="1066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18446" name="Oval 19"/>
          <p:cNvSpPr>
            <a:spLocks noChangeArrowheads="1"/>
          </p:cNvSpPr>
          <p:nvPr/>
        </p:nvSpPr>
        <p:spPr bwMode="auto">
          <a:xfrm rot="1867874">
            <a:off x="7667144" y="1132380"/>
            <a:ext cx="855662" cy="123063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844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466601"/>
              </p:ext>
            </p:extLst>
          </p:nvPr>
        </p:nvGraphicFramePr>
        <p:xfrm>
          <a:off x="7667625" y="716756"/>
          <a:ext cx="12763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1" name="Equation" r:id="rId5" imgW="1092200" imgH="457200" progId="Equation.DSMT4">
                  <p:embed/>
                </p:oleObj>
              </mc:Choice>
              <mc:Fallback>
                <p:oleObj name="Equation" r:id="rId5" imgW="109220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716756"/>
                        <a:ext cx="12763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Text Box 21"/>
          <p:cNvSpPr txBox="1">
            <a:spLocks noChangeArrowheads="1"/>
          </p:cNvSpPr>
          <p:nvPr/>
        </p:nvSpPr>
        <p:spPr bwMode="auto">
          <a:xfrm>
            <a:off x="7244561" y="1515013"/>
            <a:ext cx="331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i="1" dirty="0" err="1">
                <a:latin typeface="Book Antiqua" pitchFamily="18" charset="0"/>
              </a:rPr>
              <a:t>l</a:t>
            </a:r>
            <a:r>
              <a:rPr lang="en-US" i="1" baseline="-25000" dirty="0" err="1">
                <a:latin typeface="Book Antiqua" pitchFamily="18" charset="0"/>
              </a:rPr>
              <a:t>n</a:t>
            </a:r>
            <a:endParaRPr lang="en-US" i="1" baseline="-25000" dirty="0">
              <a:latin typeface="Book Antiqua" pitchFamily="18" charset="0"/>
            </a:endParaRPr>
          </a:p>
        </p:txBody>
      </p:sp>
      <p:graphicFrame>
        <p:nvGraphicFramePr>
          <p:cNvPr id="80029" name="Group 157"/>
          <p:cNvGraphicFramePr>
            <a:graphicFrameLocks noGrp="1"/>
          </p:cNvGraphicFramePr>
          <p:nvPr/>
        </p:nvGraphicFramePr>
        <p:xfrm>
          <a:off x="304800" y="2438400"/>
          <a:ext cx="8610600" cy="3683001"/>
        </p:xfrm>
        <a:graphic>
          <a:graphicData uri="http://schemas.openxmlformats.org/drawingml/2006/table">
            <a:tbl>
              <a:tblPr/>
              <a:tblGrid>
                <a:gridCol w="990600"/>
                <a:gridCol w="1676400"/>
                <a:gridCol w="3886200"/>
                <a:gridCol w="1066800"/>
                <a:gridCol w="990600"/>
              </a:tblGrid>
              <a:tr h="695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</a:rPr>
                        <a:t>Correlation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宋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46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TP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705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TP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46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TP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81" name="Line 106"/>
          <p:cNvSpPr>
            <a:spLocks noChangeShapeType="1"/>
          </p:cNvSpPr>
          <p:nvPr/>
        </p:nvSpPr>
        <p:spPr bwMode="auto">
          <a:xfrm flipV="1">
            <a:off x="914400" y="3200400"/>
            <a:ext cx="228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2" name="Line 107"/>
          <p:cNvSpPr>
            <a:spLocks noChangeShapeType="1"/>
          </p:cNvSpPr>
          <p:nvPr/>
        </p:nvSpPr>
        <p:spPr bwMode="auto">
          <a:xfrm flipV="1">
            <a:off x="685800" y="4191000"/>
            <a:ext cx="228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Line 108"/>
          <p:cNvSpPr>
            <a:spLocks noChangeShapeType="1"/>
          </p:cNvSpPr>
          <p:nvPr/>
        </p:nvSpPr>
        <p:spPr bwMode="auto">
          <a:xfrm flipV="1">
            <a:off x="762000" y="5181600"/>
            <a:ext cx="228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" name="Line 109"/>
          <p:cNvSpPr>
            <a:spLocks noChangeShapeType="1"/>
          </p:cNvSpPr>
          <p:nvPr/>
        </p:nvSpPr>
        <p:spPr bwMode="auto">
          <a:xfrm flipV="1">
            <a:off x="914400" y="4191000"/>
            <a:ext cx="228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485" name="Object 110"/>
          <p:cNvGraphicFramePr>
            <a:graphicFrameLocks noChangeAspect="1"/>
          </p:cNvGraphicFramePr>
          <p:nvPr/>
        </p:nvGraphicFramePr>
        <p:xfrm>
          <a:off x="3048000" y="3276600"/>
          <a:ext cx="37020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2" name="Equation" r:id="rId7" imgW="2730500" imgH="393700" progId="Equation.DSMT4">
                  <p:embed/>
                </p:oleObj>
              </mc:Choice>
              <mc:Fallback>
                <p:oleObj name="Equation" r:id="rId7" imgW="2730500" imgH="393700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6600"/>
                        <a:ext cx="370205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86" name="Object 117"/>
          <p:cNvGraphicFramePr>
            <a:graphicFrameLocks noChangeAspect="1"/>
          </p:cNvGraphicFramePr>
          <p:nvPr/>
        </p:nvGraphicFramePr>
        <p:xfrm>
          <a:off x="3352800" y="4343400"/>
          <a:ext cx="203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3" name="Equation" r:id="rId9" imgW="1498600" imgH="330200" progId="Equation.DSMT4">
                  <p:embed/>
                </p:oleObj>
              </mc:Choice>
              <mc:Fallback>
                <p:oleObj name="Equation" r:id="rId9" imgW="1498600" imgH="330200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343400"/>
                        <a:ext cx="203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87" name="Object 123"/>
          <p:cNvGraphicFramePr>
            <a:graphicFrameLocks noChangeAspect="1"/>
          </p:cNvGraphicFramePr>
          <p:nvPr/>
        </p:nvGraphicFramePr>
        <p:xfrm>
          <a:off x="3048000" y="5257800"/>
          <a:ext cx="38052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4" name="Equation" r:id="rId11" imgW="2806700" imgH="457200" progId="Equation.DSMT4">
                  <p:embed/>
                </p:oleObj>
              </mc:Choice>
              <mc:Fallback>
                <p:oleObj name="Equation" r:id="rId11" imgW="2806700" imgH="457200" progId="Equation.DSMT4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257800"/>
                        <a:ext cx="380523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88" name="Object 124"/>
          <p:cNvGraphicFramePr>
            <a:graphicFrameLocks noChangeAspect="1"/>
          </p:cNvGraphicFramePr>
          <p:nvPr/>
        </p:nvGraphicFramePr>
        <p:xfrm>
          <a:off x="3733800" y="2514600"/>
          <a:ext cx="11541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5" name="Equation" r:id="rId13" imgW="850531" imgH="431613" progId="Equation.DSMT4">
                  <p:embed/>
                </p:oleObj>
              </mc:Choice>
              <mc:Fallback>
                <p:oleObj name="Equation" r:id="rId13" imgW="850531" imgH="431613" progId="Equation.DSMT4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15411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89" name="Object 125"/>
          <p:cNvGraphicFramePr>
            <a:graphicFrameLocks noChangeAspect="1"/>
          </p:cNvGraphicFramePr>
          <p:nvPr/>
        </p:nvGraphicFramePr>
        <p:xfrm>
          <a:off x="1828800" y="3505200"/>
          <a:ext cx="568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6" name="Equation" r:id="rId15" imgW="419100" imgH="228600" progId="Equation.DSMT4">
                  <p:embed/>
                </p:oleObj>
              </mc:Choice>
              <mc:Fallback>
                <p:oleObj name="Equation" r:id="rId15" imgW="419100" imgH="228600" progId="Equation.DSMT4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200"/>
                        <a:ext cx="56832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0" name="Object 126"/>
          <p:cNvGraphicFramePr>
            <a:graphicFrameLocks noChangeAspect="1"/>
          </p:cNvGraphicFramePr>
          <p:nvPr/>
        </p:nvGraphicFramePr>
        <p:xfrm>
          <a:off x="1295400" y="5334000"/>
          <a:ext cx="16700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7" name="Equation" r:id="rId17" imgW="1231366" imgH="304668" progId="Equation.DSMT4">
                  <p:embed/>
                </p:oleObj>
              </mc:Choice>
              <mc:Fallback>
                <p:oleObj name="Equation" r:id="rId17" imgW="1231366" imgH="304668" progId="Equation.DSMT4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0"/>
                        <a:ext cx="16700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1" name="Object 127"/>
          <p:cNvGraphicFramePr>
            <a:graphicFrameLocks noChangeAspect="1"/>
          </p:cNvGraphicFramePr>
          <p:nvPr/>
        </p:nvGraphicFramePr>
        <p:xfrm>
          <a:off x="1600200" y="4419600"/>
          <a:ext cx="10493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8" name="Equation" r:id="rId19" imgW="774364" imgH="304668" progId="Equation.DSMT4">
                  <p:embed/>
                </p:oleObj>
              </mc:Choice>
              <mc:Fallback>
                <p:oleObj name="Equation" r:id="rId19" imgW="774364" imgH="304668" progId="Equation.DSMT4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19600"/>
                        <a:ext cx="10493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2" name="Object 158"/>
          <p:cNvGraphicFramePr>
            <a:graphicFrameLocks noChangeAspect="1"/>
          </p:cNvGraphicFramePr>
          <p:nvPr/>
        </p:nvGraphicFramePr>
        <p:xfrm>
          <a:off x="7072313" y="2540000"/>
          <a:ext cx="7239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9" name="Equation" r:id="rId21" imgW="533169" imgH="393529" progId="Equation.DSMT4">
                  <p:embed/>
                </p:oleObj>
              </mc:Choice>
              <mc:Fallback>
                <p:oleObj name="Equation" r:id="rId21" imgW="533169" imgH="393529" progId="Equation.DSMT4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2540000"/>
                        <a:ext cx="7239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3" name="Object 160"/>
          <p:cNvGraphicFramePr>
            <a:graphicFrameLocks noChangeAspect="1"/>
          </p:cNvGraphicFramePr>
          <p:nvPr/>
        </p:nvGraphicFramePr>
        <p:xfrm>
          <a:off x="8077200" y="2667000"/>
          <a:ext cx="51593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0" name="Equation" r:id="rId23" imgW="380670" imgH="177646" progId="Equation.DSMT4">
                  <p:embed/>
                </p:oleObj>
              </mc:Choice>
              <mc:Fallback>
                <p:oleObj name="Equation" r:id="rId23" imgW="380670" imgH="177646" progId="Equation.DSMT4">
                  <p:embed/>
                  <p:pic>
                    <p:nvPicPr>
                      <p:cNvPr id="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667000"/>
                        <a:ext cx="515938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4" name="Object 161"/>
          <p:cNvGraphicFramePr>
            <a:graphicFrameLocks noChangeAspect="1"/>
          </p:cNvGraphicFramePr>
          <p:nvPr/>
        </p:nvGraphicFramePr>
        <p:xfrm>
          <a:off x="7315200" y="3505200"/>
          <a:ext cx="12065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1" name="Equation" r:id="rId25" imgW="88707" imgH="164742" progId="Equation.DSMT4">
                  <p:embed/>
                </p:oleObj>
              </mc:Choice>
              <mc:Fallback>
                <p:oleObj name="Equation" r:id="rId25" imgW="88707" imgH="164742" progId="Equation.DSMT4">
                  <p:embed/>
                  <p:pic>
                    <p:nvPicPr>
                      <p:cNvPr id="0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505200"/>
                        <a:ext cx="120650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5" name="Object 162"/>
          <p:cNvGraphicFramePr>
            <a:graphicFrameLocks noChangeAspect="1"/>
          </p:cNvGraphicFramePr>
          <p:nvPr/>
        </p:nvGraphicFramePr>
        <p:xfrm>
          <a:off x="7307263" y="4538663"/>
          <a:ext cx="1206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2" name="Equation" r:id="rId27" imgW="88707" imgH="164742" progId="Equation.DSMT4">
                  <p:embed/>
                </p:oleObj>
              </mc:Choice>
              <mc:Fallback>
                <p:oleObj name="Equation" r:id="rId27" imgW="88707" imgH="164742" progId="Equation.DSMT4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4538663"/>
                        <a:ext cx="120650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6" name="Object 163"/>
          <p:cNvGraphicFramePr>
            <a:graphicFrameLocks noChangeAspect="1"/>
          </p:cNvGraphicFramePr>
          <p:nvPr/>
        </p:nvGraphicFramePr>
        <p:xfrm>
          <a:off x="8229600" y="5486400"/>
          <a:ext cx="2746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3" name="Equation" r:id="rId29" imgW="203112" imgH="241195" progId="Equation.DSMT4">
                  <p:embed/>
                </p:oleObj>
              </mc:Choice>
              <mc:Fallback>
                <p:oleObj name="Equation" r:id="rId29" imgW="203112" imgH="241195" progId="Equation.DSMT4">
                  <p:embed/>
                  <p:pic>
                    <p:nvPicPr>
                      <p:cNvPr id="0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5486400"/>
                        <a:ext cx="2746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7" name="Object 164"/>
          <p:cNvGraphicFramePr>
            <a:graphicFrameLocks noChangeAspect="1"/>
          </p:cNvGraphicFramePr>
          <p:nvPr/>
        </p:nvGraphicFramePr>
        <p:xfrm>
          <a:off x="7315200" y="5486400"/>
          <a:ext cx="257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4" name="Equation" r:id="rId31" imgW="190500" imgH="228600" progId="Equation.DSMT4">
                  <p:embed/>
                </p:oleObj>
              </mc:Choice>
              <mc:Fallback>
                <p:oleObj name="Equation" r:id="rId31" imgW="190500" imgH="228600" progId="Equation.DSMT4">
                  <p:embed/>
                  <p:pic>
                    <p:nvPicPr>
                      <p:cNvPr id="0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486400"/>
                        <a:ext cx="257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8" name="Object 166"/>
          <p:cNvGraphicFramePr>
            <a:graphicFrameLocks noChangeAspect="1"/>
          </p:cNvGraphicFramePr>
          <p:nvPr/>
        </p:nvGraphicFramePr>
        <p:xfrm>
          <a:off x="8229600" y="3429000"/>
          <a:ext cx="257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5" name="Equation" r:id="rId33" imgW="190500" imgH="228600" progId="Equation.DSMT4">
                  <p:embed/>
                </p:oleObj>
              </mc:Choice>
              <mc:Fallback>
                <p:oleObj name="Equation" r:id="rId33" imgW="190500" imgH="228600" progId="Equation.DSMT4">
                  <p:embed/>
                  <p:pic>
                    <p:nvPicPr>
                      <p:cNvPr id="0" name="Object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429000"/>
                        <a:ext cx="257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9" name="Object 167"/>
          <p:cNvGraphicFramePr>
            <a:graphicFrameLocks noChangeAspect="1"/>
          </p:cNvGraphicFramePr>
          <p:nvPr/>
        </p:nvGraphicFramePr>
        <p:xfrm>
          <a:off x="8237538" y="4529138"/>
          <a:ext cx="25876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6" name="Equation" r:id="rId34" imgW="190500" imgH="228600" progId="Equation.DSMT4">
                  <p:embed/>
                </p:oleObj>
              </mc:Choice>
              <mc:Fallback>
                <p:oleObj name="Equation" r:id="rId34" imgW="190500" imgH="228600" progId="Equation.DSMT4">
                  <p:embed/>
                  <p:pic>
                    <p:nvPicPr>
                      <p:cNvPr id="0" name="Object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538" y="4529138"/>
                        <a:ext cx="25876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00" name="Object 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537851"/>
              </p:ext>
            </p:extLst>
          </p:nvPr>
        </p:nvGraphicFramePr>
        <p:xfrm>
          <a:off x="304800" y="1921013"/>
          <a:ext cx="28860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7" name="Equation" r:id="rId36" imgW="1536033" imgH="253890" progId="Equation.DSMT4">
                  <p:embed/>
                </p:oleObj>
              </mc:Choice>
              <mc:Fallback>
                <p:oleObj name="Equation" r:id="rId36" imgW="1536033" imgH="253890" progId="Equation.DSMT4">
                  <p:embed/>
                  <p:pic>
                    <p:nvPicPr>
                      <p:cNvPr id="0" name="Object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21013"/>
                        <a:ext cx="28860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76200" y="566640"/>
            <a:ext cx="7362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000" b="1" dirty="0">
                <a:latin typeface="Book Antiqua" pitchFamily="18" charset="0"/>
              </a:rPr>
              <a:t>Two possible observables for scattering of polarized neutron: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1890754" y="1495424"/>
            <a:ext cx="49434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400" dirty="0">
                <a:latin typeface="Book Antiqua" pitchFamily="18" charset="0"/>
              </a:rPr>
              <a:t>Difference in cross section parallel-antiparallel to some axis 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846786" y="1013650"/>
            <a:ext cx="57150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400" dirty="0">
                <a:latin typeface="Book Antiqua" pitchFamily="18" charset="0"/>
              </a:rPr>
              <a:t>Neutron spin rotation angle around this </a:t>
            </a:r>
            <a:r>
              <a:rPr lang="en-US" sz="1400" dirty="0" smtClean="0">
                <a:latin typeface="Book Antiqua" pitchFamily="18" charset="0"/>
              </a:rPr>
              <a:t>axis </a:t>
            </a:r>
            <a:r>
              <a:rPr lang="en-US" sz="1400" dirty="0" smtClean="0">
                <a:solidFill>
                  <a:srgbClr val="FF0000"/>
                </a:solidFill>
                <a:latin typeface="Book Antiqua" pitchFamily="18" charset="0"/>
              </a:rPr>
              <a:t>(impossible for protons) </a:t>
            </a:r>
            <a:endParaRPr lang="en-US" sz="1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507669"/>
              </p:ext>
            </p:extLst>
          </p:nvPr>
        </p:nvGraphicFramePr>
        <p:xfrm>
          <a:off x="76200" y="914013"/>
          <a:ext cx="1812331" cy="1015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8" name="Equation" r:id="rId38" imgW="1562100" imgH="863600" progId="Equation.DSMT4">
                  <p:embed/>
                </p:oleObj>
              </mc:Choice>
              <mc:Fallback>
                <p:oleObj name="Equation" r:id="rId38" imgW="1562100" imgH="863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14013"/>
                        <a:ext cx="1812331" cy="1015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16"/>
          <p:cNvSpPr txBox="1">
            <a:spLocks noChangeArrowheads="1"/>
          </p:cNvSpPr>
          <p:nvPr/>
        </p:nvSpPr>
        <p:spPr bwMode="auto">
          <a:xfrm>
            <a:off x="6404983" y="0"/>
            <a:ext cx="2709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 dirty="0" err="1">
                <a:solidFill>
                  <a:schemeClr val="bg1"/>
                </a:solidFill>
                <a:latin typeface="Book Antiqua" pitchFamily="18" charset="0"/>
              </a:rPr>
              <a:t>Parity</a:t>
            </a:r>
            <a:r>
              <a:rPr lang="fr-FR" sz="2800" b="1" dirty="0">
                <a:solidFill>
                  <a:schemeClr val="bg1"/>
                </a:solidFill>
                <a:latin typeface="Book Antiqua" pitchFamily="18" charset="0"/>
              </a:rPr>
              <a:t> violation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0498" name="Text Box 24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5"/>
              <p:cNvSpPr>
                <a:spLocks noChangeArrowheads="1"/>
              </p:cNvSpPr>
              <p:nvPr/>
            </p:nvSpPr>
            <p:spPr bwMode="auto">
              <a:xfrm>
                <a:off x="533400" y="1126462"/>
                <a:ext cx="8306595" cy="4817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 eaLnBrk="0" hangingPunct="0">
                  <a:spcBef>
                    <a:spcPct val="20000"/>
                  </a:spcBef>
                  <a:buClr>
                    <a:srgbClr val="000099"/>
                  </a:buClr>
                  <a:buFont typeface="Arial" pitchFamily="34" charset="0"/>
                  <a:buChar char="•"/>
                  <a:defRPr/>
                </a:pPr>
                <a:r>
                  <a:rPr kumimoji="1" lang="en-US" altLang="ko-KR" sz="2000" b="1" dirty="0" smtClean="0">
                    <a:latin typeface="Book Antiqua" pitchFamily="18" charset="0"/>
                    <a:ea typeface="Gulim" pitchFamily="34" charset="-127"/>
                  </a:rPr>
                  <a:t>np (Realistic </a:t>
                </a:r>
                <a:r>
                  <a:rPr kumimoji="1" lang="en-US" altLang="ko-KR" sz="2000" b="1" dirty="0" err="1" smtClean="0">
                    <a:latin typeface="Book Antiqua" pitchFamily="18" charset="0"/>
                    <a:ea typeface="Gulim" pitchFamily="34" charset="-127"/>
                  </a:rPr>
                  <a:t>Hamiltonians+diverse</a:t>
                </a:r>
                <a:r>
                  <a:rPr kumimoji="1" lang="en-US" altLang="ko-KR" sz="2000" b="1" dirty="0" smtClean="0">
                    <a:latin typeface="Book Antiqua" pitchFamily="18" charset="0"/>
                    <a:ea typeface="Gulim" pitchFamily="34" charset="-127"/>
                  </a:rPr>
                  <a:t> currents)</a:t>
                </a:r>
              </a:p>
              <a:p>
                <a:pPr eaLnBrk="0" hangingPunct="0">
                  <a:spcBef>
                    <a:spcPct val="20000"/>
                  </a:spcBef>
                  <a:buClr>
                    <a:srgbClr val="000099"/>
                  </a:buClr>
                  <a:defRPr/>
                </a:pPr>
                <a:r>
                  <a:rPr lang="en-US" altLang="zh-CN" sz="2000" i="1" dirty="0" smtClean="0">
                    <a:latin typeface="Times New Roman" pitchFamily="18" charset="0"/>
                  </a:rPr>
                  <a:t>	</a:t>
                </a:r>
                <a:r>
                  <a:rPr lang="en-US" altLang="zh-CN" sz="1200" b="1" i="1" dirty="0">
                    <a:latin typeface="Book Antiqua" pitchFamily="18" charset="0"/>
                  </a:rPr>
                  <a:t>DDH:</a:t>
                </a:r>
                <a:r>
                  <a:rPr lang="en-US" altLang="zh-CN" sz="1200" i="1" dirty="0">
                    <a:latin typeface="Book Antiqua" pitchFamily="18" charset="0"/>
                  </a:rPr>
                  <a:t> </a:t>
                </a:r>
                <a:r>
                  <a:rPr lang="en-US" altLang="zh-CN" sz="1200" i="1" dirty="0" err="1">
                    <a:latin typeface="Book Antiqua" pitchFamily="18" charset="0"/>
                  </a:rPr>
                  <a:t>Schiavilla</a:t>
                </a:r>
                <a:r>
                  <a:rPr lang="en-US" altLang="zh-CN" sz="1200" i="1" dirty="0">
                    <a:latin typeface="Book Antiqua" pitchFamily="18" charset="0"/>
                  </a:rPr>
                  <a:t> et al., 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PRC </a:t>
                </a:r>
                <a:r>
                  <a:rPr lang="en-US" altLang="zh-CN" sz="1200" b="1" i="1" dirty="0" smtClean="0">
                    <a:latin typeface="Book Antiqua" pitchFamily="18" charset="0"/>
                  </a:rPr>
                  <a:t>70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 </a:t>
                </a:r>
                <a:r>
                  <a:rPr lang="en-US" altLang="zh-CN" sz="1200" i="1" dirty="0">
                    <a:latin typeface="Book Antiqua" pitchFamily="18" charset="0"/>
                  </a:rPr>
                  <a:t>(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2004) 044007</a:t>
                </a:r>
                <a:endParaRPr lang="en-US" altLang="zh-CN" sz="1200" i="1" dirty="0">
                  <a:latin typeface="Book Antiqua" pitchFamily="18" charset="0"/>
                </a:endParaRPr>
              </a:p>
              <a:p>
                <a:pPr eaLnBrk="0" hangingPunct="0">
                  <a:spcBef>
                    <a:spcPct val="20000"/>
                  </a:spcBef>
                  <a:buClr>
                    <a:srgbClr val="000099"/>
                  </a:buClr>
                  <a:defRPr/>
                </a:pPr>
                <a:r>
                  <a:rPr lang="en-US" altLang="zh-CN" sz="1200" i="1" dirty="0">
                    <a:latin typeface="Book Antiqua" pitchFamily="18" charset="0"/>
                  </a:rPr>
                  <a:t>	Y.H. Song et al, PRC </a:t>
                </a:r>
                <a:r>
                  <a:rPr lang="en-US" altLang="zh-CN" sz="1200" b="1" i="1" dirty="0">
                    <a:latin typeface="Book Antiqua" pitchFamily="18" charset="0"/>
                  </a:rPr>
                  <a:t>83</a:t>
                </a:r>
                <a:r>
                  <a:rPr lang="en-US" altLang="zh-CN" sz="1200" i="1" dirty="0">
                    <a:latin typeface="Book Antiqua" pitchFamily="18" charset="0"/>
                  </a:rPr>
                  <a:t>(2011) 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015501 (Scattering). </a:t>
                </a:r>
                <a:endParaRPr kumimoji="1" lang="en-US" altLang="ko-KR" sz="2000" b="1" dirty="0" smtClean="0">
                  <a:latin typeface="Book Antiqua" pitchFamily="18" charset="0"/>
                  <a:ea typeface="Gulim" pitchFamily="34" charset="-127"/>
                </a:endParaRPr>
              </a:p>
              <a:p>
                <a:pPr marL="342900" indent="-342900" eaLnBrk="0" hangingPunct="0">
                  <a:spcBef>
                    <a:spcPct val="20000"/>
                  </a:spcBef>
                  <a:buClr>
                    <a:srgbClr val="000099"/>
                  </a:buClr>
                  <a:buFont typeface="Arial" pitchFamily="34" charset="0"/>
                  <a:buChar char="•"/>
                  <a:defRPr/>
                </a:pPr>
                <a:r>
                  <a:rPr kumimoji="1" lang="fr-FR" altLang="ko-KR" sz="2000" b="1" dirty="0" err="1" smtClean="0">
                    <a:latin typeface="Book Antiqua" pitchFamily="18" charset="0"/>
                    <a:ea typeface="Gulim" pitchFamily="34" charset="-127"/>
                  </a:rPr>
                  <a:t>nd</a:t>
                </a:r>
                <a:r>
                  <a:rPr kumimoji="1" lang="fr-FR" altLang="ko-KR" sz="2000" b="1" dirty="0" smtClean="0">
                    <a:latin typeface="Book Antiqua" pitchFamily="18" charset="0"/>
                    <a:ea typeface="Gulim" pitchFamily="34" charset="-127"/>
                  </a:rPr>
                  <a:t> (</a:t>
                </a:r>
                <a:r>
                  <a:rPr kumimoji="1" lang="fr-FR" altLang="ko-KR" sz="2000" b="1" dirty="0" err="1" smtClean="0">
                    <a:latin typeface="Book Antiqua" pitchFamily="18" charset="0"/>
                    <a:ea typeface="Gulim" pitchFamily="34" charset="-127"/>
                  </a:rPr>
                  <a:t>Realistic</a:t>
                </a:r>
                <a:r>
                  <a:rPr kumimoji="1" lang="fr-FR" altLang="ko-KR" sz="2000" b="1" dirty="0" smtClean="0">
                    <a:latin typeface="Book Antiqua" pitchFamily="18" charset="0"/>
                    <a:ea typeface="Gulim" pitchFamily="34" charset="-127"/>
                  </a:rPr>
                  <a:t> </a:t>
                </a:r>
                <a:r>
                  <a:rPr kumimoji="1" lang="fr-FR" altLang="ko-KR" sz="2000" b="1" dirty="0" err="1" smtClean="0">
                    <a:latin typeface="Book Antiqua" pitchFamily="18" charset="0"/>
                    <a:ea typeface="Gulim" pitchFamily="34" charset="-127"/>
                  </a:rPr>
                  <a:t>Hamiltonians+diverse</a:t>
                </a:r>
                <a:r>
                  <a:rPr kumimoji="1" lang="fr-FR" altLang="ko-KR" sz="2000" b="1" dirty="0" smtClean="0">
                    <a:latin typeface="Book Antiqua" pitchFamily="18" charset="0"/>
                    <a:ea typeface="Gulim" pitchFamily="34" charset="-127"/>
                  </a:rPr>
                  <a:t> </a:t>
                </a:r>
                <a:r>
                  <a:rPr kumimoji="1" lang="fr-FR" altLang="ko-KR" sz="2000" b="1" dirty="0" err="1" smtClean="0">
                    <a:latin typeface="Book Antiqua" pitchFamily="18" charset="0"/>
                    <a:ea typeface="Gulim" pitchFamily="34" charset="-127"/>
                  </a:rPr>
                  <a:t>currents</a:t>
                </a:r>
                <a:r>
                  <a:rPr kumimoji="1" lang="fr-FR" altLang="ko-KR" sz="2000" b="1" dirty="0" smtClean="0">
                    <a:latin typeface="Book Antiqua" pitchFamily="18" charset="0"/>
                    <a:ea typeface="Gulim" pitchFamily="34" charset="-127"/>
                  </a:rPr>
                  <a:t>)</a:t>
                </a:r>
                <a:endParaRPr kumimoji="1" lang="en-US" altLang="ko-KR" sz="2000" b="1" dirty="0">
                  <a:latin typeface="Book Antiqua" pitchFamily="18" charset="0"/>
                  <a:ea typeface="Gulim" pitchFamily="34" charset="-127"/>
                </a:endParaRPr>
              </a:p>
              <a:p>
                <a:pPr eaLnBrk="0" hangingPunct="0">
                  <a:spcBef>
                    <a:spcPct val="20000"/>
                  </a:spcBef>
                  <a:buClr>
                    <a:srgbClr val="000099"/>
                  </a:buClr>
                  <a:defRPr/>
                </a:pPr>
                <a:r>
                  <a:rPr lang="en-US" altLang="zh-CN" sz="1200" i="1" dirty="0" smtClean="0">
                    <a:latin typeface="Times New Roman" pitchFamily="18" charset="0"/>
                  </a:rPr>
                  <a:t>	</a:t>
                </a:r>
                <a:r>
                  <a:rPr lang="en-US" altLang="zh-CN" sz="1200" b="1" i="1" dirty="0" smtClean="0">
                    <a:latin typeface="Book Antiqua" pitchFamily="18" charset="0"/>
                  </a:rPr>
                  <a:t>DDH: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 </a:t>
                </a:r>
                <a:r>
                  <a:rPr lang="en-US" altLang="zh-CN" sz="1200" i="1" dirty="0" err="1" smtClean="0">
                    <a:latin typeface="Book Antiqua" pitchFamily="18" charset="0"/>
                  </a:rPr>
                  <a:t>Schiavilla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 </a:t>
                </a:r>
                <a:r>
                  <a:rPr lang="en-US" altLang="zh-CN" sz="1200" i="1" dirty="0">
                    <a:latin typeface="Book Antiqua" pitchFamily="18" charset="0"/>
                  </a:rPr>
                  <a:t>et al., 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PRC </a:t>
                </a:r>
                <a:r>
                  <a:rPr lang="en-US" altLang="zh-CN" sz="1200" b="1" i="1" dirty="0" smtClean="0">
                    <a:latin typeface="Book Antiqua" pitchFamily="18" charset="0"/>
                  </a:rPr>
                  <a:t>78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 (2008)</a:t>
                </a:r>
                <a:r>
                  <a:rPr lang="en-US" altLang="zh-CN" sz="1200" i="1" dirty="0">
                    <a:latin typeface="Book Antiqua" pitchFamily="18" charset="0"/>
                  </a:rPr>
                  <a:t> 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014002, Erratum-</a:t>
                </a:r>
                <a:r>
                  <a:rPr lang="en-US" altLang="zh-CN" sz="1200" i="1" dirty="0" err="1" smtClean="0">
                    <a:latin typeface="Book Antiqua" pitchFamily="18" charset="0"/>
                  </a:rPr>
                  <a:t>ibid.C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 </a:t>
                </a:r>
                <a:r>
                  <a:rPr lang="en-US" altLang="zh-CN" sz="1200" b="1" i="1" dirty="0" smtClean="0">
                    <a:latin typeface="Book Antiqua" pitchFamily="18" charset="0"/>
                  </a:rPr>
                  <a:t>83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 (2011) 029902 (Scattering)</a:t>
                </a:r>
              </a:p>
              <a:p>
                <a:pPr eaLnBrk="0" hangingPunct="0">
                  <a:spcBef>
                    <a:spcPct val="20000"/>
                  </a:spcBef>
                  <a:buClr>
                    <a:srgbClr val="000099"/>
                  </a:buClr>
                  <a:defRPr/>
                </a:pPr>
                <a:r>
                  <a:rPr lang="en-US" altLang="zh-CN" sz="1200" i="1" dirty="0" smtClean="0">
                    <a:latin typeface="Book Antiqua" pitchFamily="18" charset="0"/>
                  </a:rPr>
                  <a:t>	</a:t>
                </a:r>
                <a:r>
                  <a:rPr lang="en-US" altLang="zh-CN" sz="1200" b="1" i="1" dirty="0" smtClean="0">
                    <a:latin typeface="Book Antiqua" pitchFamily="18" charset="0"/>
                  </a:rPr>
                  <a:t>Y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.H. Song et al, PRC </a:t>
                </a:r>
                <a:r>
                  <a:rPr lang="en-US" altLang="zh-CN" sz="1200" b="1" i="1" dirty="0" smtClean="0">
                    <a:latin typeface="Book Antiqua" pitchFamily="18" charset="0"/>
                  </a:rPr>
                  <a:t>83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(2011) 015501 (Scattering)</a:t>
                </a:r>
              </a:p>
              <a:p>
                <a:pPr eaLnBrk="0" hangingPunct="0">
                  <a:spcBef>
                    <a:spcPct val="20000"/>
                  </a:spcBef>
                  <a:buClr>
                    <a:srgbClr val="000099"/>
                  </a:buClr>
                  <a:defRPr/>
                </a:pPr>
                <a:r>
                  <a:rPr lang="en-US" altLang="zh-CN" sz="1200" b="1" i="1" dirty="0" smtClean="0">
                    <a:latin typeface="Book Antiqua" pitchFamily="18" charset="0"/>
                  </a:rPr>
                  <a:t>	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Y.H</a:t>
                </a:r>
                <a:r>
                  <a:rPr lang="en-US" altLang="zh-CN" sz="1200" i="1" dirty="0">
                    <a:latin typeface="Book Antiqua" pitchFamily="18" charset="0"/>
                  </a:rPr>
                  <a:t>. Song et al, </a:t>
                </a:r>
                <a:r>
                  <a:rPr lang="en-US" sz="1200" i="1" dirty="0" smtClean="0">
                    <a:latin typeface="Book Antiqua" pitchFamily="18" charset="0"/>
                  </a:rPr>
                  <a:t>PRC </a:t>
                </a:r>
                <a:r>
                  <a:rPr lang="en-US" sz="1200" b="1" i="1" dirty="0" smtClean="0">
                    <a:latin typeface="Book Antiqua" pitchFamily="18" charset="0"/>
                  </a:rPr>
                  <a:t>86</a:t>
                </a:r>
                <a:r>
                  <a:rPr lang="en-US" sz="1200" i="1" dirty="0" smtClean="0">
                    <a:latin typeface="Book Antiqua" pitchFamily="18" charset="0"/>
                  </a:rPr>
                  <a:t> (2012) 045502 (</a:t>
                </a:r>
                <a:r>
                  <a:rPr lang="en-US" sz="1200" i="1" dirty="0" err="1" smtClean="0">
                    <a:latin typeface="Book Antiqua" pitchFamily="18" charset="0"/>
                  </a:rPr>
                  <a:t>nd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/>
                        <a:ea typeface="Cambria Math"/>
                      </a:rPr>
                      <m:t>→</m:t>
                    </m:r>
                    <m:sPre>
                      <m:sPrePr>
                        <m:ctrlPr>
                          <a:rPr lang="fr-FR" sz="1200" b="0" i="1" dirty="0" smtClean="0">
                            <a:latin typeface="Cambria Math"/>
                            <a:ea typeface="Cambria Math"/>
                          </a:rPr>
                        </m:ctrlPr>
                      </m:sPrePr>
                      <m:sub/>
                      <m:sup>
                        <m:r>
                          <a:rPr lang="fr-FR" sz="1200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fr-FR" sz="1200" b="0" i="1" smtClean="0">
                            <a:latin typeface="Cambria Math"/>
                          </a:rPr>
                          <m:t>𝐻</m:t>
                        </m:r>
                      </m:e>
                    </m:sPre>
                    <m:acc>
                      <m:accPr>
                        <m:chr m:val="⃗"/>
                        <m:ctrlPr>
                          <a:rPr lang="fr-FR" sz="1200" b="0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1200" b="0" i="1" dirty="0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acc>
                    <m:r>
                      <a:rPr lang="fr-FR" sz="1200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kumimoji="1" lang="fr-FR" altLang="ko-KR" sz="1200" b="1" i="1" dirty="0">
                    <a:latin typeface="Book Antiqua" pitchFamily="18" charset="0"/>
                    <a:ea typeface="Gulim" pitchFamily="34" charset="-127"/>
                  </a:rPr>
                  <a:t>	</a:t>
                </a:r>
                <a:endParaRPr kumimoji="1" lang="fr-FR" altLang="ko-KR" sz="1200" b="1" dirty="0" smtClean="0">
                  <a:latin typeface="Book Antiqua" pitchFamily="18" charset="0"/>
                  <a:ea typeface="Gulim" pitchFamily="34" charset="-127"/>
                </a:endParaRPr>
              </a:p>
              <a:p>
                <a:pPr marL="342900" indent="-342900" eaLnBrk="0" hangingPunct="0">
                  <a:spcBef>
                    <a:spcPct val="20000"/>
                  </a:spcBef>
                  <a:buClr>
                    <a:srgbClr val="000099"/>
                  </a:buClr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fr-FR" altLang="ko-KR" sz="2000" b="1" i="1" dirty="0" smtClean="0">
                            <a:latin typeface="Cambria Math"/>
                            <a:ea typeface="Gulim" pitchFamily="34" charset="-127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kumimoji="1" lang="fr-FR" altLang="ko-KR" sz="2000" b="1" i="1" dirty="0">
                                <a:latin typeface="Cambria Math"/>
                                <a:ea typeface="Gulim" pitchFamily="34" charset="-127"/>
                              </a:rPr>
                            </m:ctrlPr>
                          </m:accPr>
                          <m:e>
                            <m:r>
                              <a:rPr kumimoji="1" lang="fr-FR" altLang="ko-KR" sz="2000" b="1" i="1" dirty="0">
                                <a:latin typeface="Cambria Math"/>
                                <a:ea typeface="Gulim" pitchFamily="34" charset="-127"/>
                              </a:rPr>
                              <m:t>𝒏</m:t>
                            </m:r>
                          </m:e>
                        </m:acc>
                      </m:e>
                      <m:sup>
                        <m:r>
                          <a:rPr kumimoji="1" lang="fr-FR" altLang="ko-KR" sz="2000" b="1" i="1" dirty="0" smtClean="0">
                            <a:latin typeface="Cambria Math"/>
                            <a:ea typeface="Gulim" pitchFamily="34" charset="-127"/>
                          </a:rPr>
                          <m:t>𝟑</m:t>
                        </m:r>
                      </m:sup>
                    </m:sSup>
                    <m:r>
                      <a:rPr kumimoji="1" lang="fr-FR" altLang="ko-KR" sz="2000" b="1" i="1" dirty="0" smtClean="0">
                        <a:latin typeface="Cambria Math"/>
                        <a:ea typeface="Gulim" pitchFamily="34" charset="-127"/>
                      </a:rPr>
                      <m:t>𝑯𝒆</m:t>
                    </m:r>
                    <m:r>
                      <a:rPr kumimoji="1" lang="fr-FR" altLang="ko-KR" sz="2000" b="1" i="1" dirty="0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kumimoji="1" lang="fr-FR" altLang="ko-KR" sz="2000" b="1" i="1" dirty="0" smtClean="0">
                            <a:latin typeface="Cambria Math"/>
                            <a:ea typeface="Gulim" pitchFamily="34" charset="-127"/>
                          </a:rPr>
                        </m:ctrlPr>
                      </m:sSupPr>
                      <m:e>
                        <m:r>
                          <a:rPr kumimoji="1" lang="fr-FR" altLang="ko-KR" sz="2000" b="1" i="1" dirty="0" smtClean="0">
                            <a:latin typeface="Cambria Math"/>
                            <a:ea typeface="Gulim" pitchFamily="34" charset="-127"/>
                          </a:rPr>
                          <m:t>𝒑</m:t>
                        </m:r>
                      </m:e>
                      <m:sup>
                        <m:r>
                          <a:rPr kumimoji="1" lang="fr-FR" altLang="ko-KR" sz="2000" b="1" i="1" dirty="0" smtClean="0">
                            <a:latin typeface="Cambria Math"/>
                            <a:ea typeface="Gulim" pitchFamily="34" charset="-127"/>
                          </a:rPr>
                          <m:t>𝟑</m:t>
                        </m:r>
                      </m:sup>
                    </m:sSup>
                    <m:r>
                      <a:rPr kumimoji="1" lang="fr-FR" altLang="ko-KR" sz="2000" b="1" i="1" dirty="0" smtClean="0">
                        <a:latin typeface="Cambria Math"/>
                        <a:ea typeface="Gulim" pitchFamily="34" charset="-127"/>
                      </a:rPr>
                      <m:t>𝑯</m:t>
                    </m:r>
                    <m:r>
                      <a:rPr kumimoji="1" lang="fr-FR" altLang="ko-KR" sz="2000" b="1" i="1" dirty="0" smtClean="0">
                        <a:latin typeface="Cambria Math"/>
                        <a:ea typeface="Gulim" pitchFamily="34" charset="-127"/>
                      </a:rPr>
                      <m:t> (</m:t>
                    </m:r>
                    <m:r>
                      <m:rPr>
                        <m:nor/>
                      </m:rPr>
                      <a:rPr kumimoji="1" lang="fr-FR" altLang="ko-KR" sz="2000" b="1" dirty="0">
                        <a:latin typeface="Book Antiqua" pitchFamily="18" charset="0"/>
                        <a:ea typeface="Gulim" pitchFamily="34" charset="-127"/>
                      </a:rPr>
                      <m:t>Realistic</m:t>
                    </m:r>
                    <m:r>
                      <m:rPr>
                        <m:nor/>
                      </m:rPr>
                      <a:rPr kumimoji="1" lang="fr-FR" altLang="ko-KR" sz="2000" b="1" dirty="0">
                        <a:latin typeface="Book Antiqua" pitchFamily="18" charset="0"/>
                        <a:ea typeface="Gulim" pitchFamily="34" charset="-127"/>
                      </a:rPr>
                      <m:t> </m:t>
                    </m:r>
                    <m:r>
                      <m:rPr>
                        <m:nor/>
                      </m:rPr>
                      <a:rPr kumimoji="1" lang="fr-FR" altLang="ko-KR" sz="2000" b="1" dirty="0">
                        <a:latin typeface="Book Antiqua" pitchFamily="18" charset="0"/>
                        <a:ea typeface="Gulim" pitchFamily="34" charset="-127"/>
                      </a:rPr>
                      <m:t>Hamiltonians</m:t>
                    </m:r>
                    <m:r>
                      <m:rPr>
                        <m:nor/>
                      </m:rPr>
                      <a:rPr kumimoji="1" lang="fr-FR" altLang="ko-KR" sz="2000" b="1" dirty="0">
                        <a:latin typeface="Book Antiqua" pitchFamily="18" charset="0"/>
                        <a:ea typeface="Gulim" pitchFamily="34" charset="-127"/>
                      </a:rPr>
                      <m:t>+</m:t>
                    </m:r>
                    <m:r>
                      <m:rPr>
                        <m:nor/>
                      </m:rPr>
                      <a:rPr kumimoji="1" lang="fr-FR" altLang="ko-KR" sz="2000" b="1" dirty="0">
                        <a:latin typeface="Book Antiqua" pitchFamily="18" charset="0"/>
                        <a:ea typeface="Gulim" pitchFamily="34" charset="-127"/>
                      </a:rPr>
                      <m:t>diverse</m:t>
                    </m:r>
                    <m:r>
                      <m:rPr>
                        <m:nor/>
                      </m:rPr>
                      <a:rPr kumimoji="1" lang="fr-FR" altLang="ko-KR" sz="2000" b="1" dirty="0">
                        <a:latin typeface="Book Antiqua" pitchFamily="18" charset="0"/>
                        <a:ea typeface="Gulim" pitchFamily="34" charset="-127"/>
                      </a:rPr>
                      <m:t> </m:t>
                    </m:r>
                    <m:r>
                      <m:rPr>
                        <m:nor/>
                      </m:rPr>
                      <a:rPr kumimoji="1" lang="fr-FR" altLang="ko-KR" sz="2000" b="1" dirty="0">
                        <a:latin typeface="Book Antiqua" pitchFamily="18" charset="0"/>
                        <a:ea typeface="Gulim" pitchFamily="34" charset="-127"/>
                      </a:rPr>
                      <m:t>currents</m:t>
                    </m:r>
                    <m:r>
                      <a:rPr kumimoji="1" lang="fr-FR" altLang="ko-KR" sz="2000" b="1" i="1" dirty="0" smtClean="0">
                        <a:latin typeface="Cambria Math"/>
                        <a:ea typeface="Gulim" pitchFamily="34" charset="-127"/>
                      </a:rPr>
                      <m:t>)</m:t>
                    </m:r>
                  </m:oMath>
                </a14:m>
                <a:endParaRPr kumimoji="1" lang="fr-FR" altLang="ko-KR" sz="2000" b="1" dirty="0" smtClean="0">
                  <a:latin typeface="Book Antiqua" pitchFamily="18" charset="0"/>
                  <a:ea typeface="Gulim" pitchFamily="34" charset="-127"/>
                </a:endParaRPr>
              </a:p>
              <a:p>
                <a:pPr eaLnBrk="0" hangingPunct="0">
                  <a:spcBef>
                    <a:spcPct val="20000"/>
                  </a:spcBef>
                  <a:buClr>
                    <a:srgbClr val="000099"/>
                  </a:buClr>
                  <a:defRPr/>
                </a:pPr>
                <a:r>
                  <a:rPr lang="en-US" altLang="zh-CN" sz="1200" i="1" dirty="0" smtClean="0">
                    <a:latin typeface="Book Antiqua" pitchFamily="18" charset="0"/>
                  </a:rPr>
                  <a:t>	</a:t>
                </a:r>
                <a:r>
                  <a:rPr lang="en-US" altLang="zh-CN" sz="1200" i="1" dirty="0" err="1" smtClean="0">
                    <a:latin typeface="Book Antiqua" pitchFamily="18" charset="0"/>
                  </a:rPr>
                  <a:t>Viviani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 </a:t>
                </a:r>
                <a:r>
                  <a:rPr lang="en-US" altLang="zh-CN" sz="1200" i="1" dirty="0">
                    <a:latin typeface="Book Antiqua" pitchFamily="18" charset="0"/>
                  </a:rPr>
                  <a:t>et al., 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PRC </a:t>
                </a:r>
                <a:r>
                  <a:rPr lang="en-US" altLang="zh-CN" sz="1200" b="1" i="1" dirty="0" smtClean="0">
                    <a:latin typeface="Book Antiqua" pitchFamily="18" charset="0"/>
                  </a:rPr>
                  <a:t>82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 </a:t>
                </a:r>
                <a:r>
                  <a:rPr lang="en-US" altLang="zh-CN" sz="1200" i="1" dirty="0">
                    <a:latin typeface="Book Antiqua" pitchFamily="18" charset="0"/>
                  </a:rPr>
                  <a:t>(</a:t>
                </a:r>
                <a:r>
                  <a:rPr lang="en-US" altLang="zh-CN" sz="1200" i="1" dirty="0" smtClean="0">
                    <a:latin typeface="Book Antiqua" pitchFamily="18" charset="0"/>
                  </a:rPr>
                  <a:t>2010) 044001</a:t>
                </a:r>
              </a:p>
              <a:p>
                <a:pPr eaLnBrk="0" hangingPunct="0">
                  <a:spcBef>
                    <a:spcPct val="20000"/>
                  </a:spcBef>
                  <a:buClr>
                    <a:srgbClr val="000099"/>
                  </a:buClr>
                  <a:defRPr/>
                </a:pPr>
                <a:endParaRPr kumimoji="1" lang="fr-FR" altLang="ko-KR" sz="1200" b="1" dirty="0" smtClean="0">
                  <a:latin typeface="Book Antiqua" pitchFamily="18" charset="0"/>
                  <a:ea typeface="Gulim" pitchFamily="34" charset="-127"/>
                </a:endParaRPr>
              </a:p>
              <a:p>
                <a:pPr marL="342900" indent="-342900" eaLnBrk="0" hangingPunct="0">
                  <a:spcBef>
                    <a:spcPct val="20000"/>
                  </a:spcBef>
                  <a:buClr>
                    <a:srgbClr val="000099"/>
                  </a:buClr>
                  <a:buFont typeface="Arial" pitchFamily="34" charset="0"/>
                  <a:buChar char="•"/>
                  <a:defRPr/>
                </a:pPr>
                <a:r>
                  <a:rPr kumimoji="1" lang="en-US" altLang="ko-KR" sz="2000" b="1" dirty="0" err="1" smtClean="0">
                    <a:latin typeface="Book Antiqua" pitchFamily="18" charset="0"/>
                    <a:ea typeface="Gulim" pitchFamily="34" charset="-127"/>
                  </a:rPr>
                  <a:t>np</a:t>
                </a:r>
                <a:r>
                  <a:rPr kumimoji="1" lang="en-US" altLang="ko-KR" sz="2000" b="1" dirty="0" smtClean="0">
                    <a:latin typeface="Book Antiqua" pitchFamily="18" charset="0"/>
                    <a:ea typeface="Gulim" pitchFamily="34" charset="-127"/>
                  </a:rPr>
                  <a:t> </a:t>
                </a:r>
                <a:r>
                  <a:rPr kumimoji="1" lang="en-US" altLang="ko-KR" sz="2000" b="1" dirty="0">
                    <a:latin typeface="Book Antiqua" pitchFamily="18" charset="0"/>
                    <a:ea typeface="Gulim" pitchFamily="34" charset="-127"/>
                  </a:rPr>
                  <a:t>( </a:t>
                </a:r>
                <a:r>
                  <a:rPr kumimoji="1" lang="fr-FR" altLang="ko-KR" sz="2000" b="1" dirty="0" err="1" smtClean="0">
                    <a:latin typeface="Symbol" pitchFamily="18" charset="2"/>
                    <a:ea typeface="Gulim" pitchFamily="34" charset="-127"/>
                  </a:rPr>
                  <a:t>p</a:t>
                </a:r>
                <a:r>
                  <a:rPr kumimoji="1" lang="fr-FR" altLang="ko-KR" sz="2000" b="1" dirty="0" err="1" smtClean="0">
                    <a:latin typeface="Book Antiqua" pitchFamily="18" charset="0"/>
                    <a:ea typeface="Gulim" pitchFamily="34" charset="-127"/>
                  </a:rPr>
                  <a:t>EFT</a:t>
                </a:r>
                <a:r>
                  <a:rPr kumimoji="1" lang="fr-FR" altLang="ko-KR" sz="2000" b="1" dirty="0" smtClean="0">
                    <a:latin typeface="Book Antiqua" pitchFamily="18" charset="0"/>
                    <a:ea typeface="Gulim" pitchFamily="34" charset="-127"/>
                  </a:rPr>
                  <a:t>) </a:t>
                </a:r>
                <a:r>
                  <a:rPr kumimoji="1" lang="fr-FR" altLang="ko-KR" sz="2000" b="1" dirty="0" err="1" smtClean="0">
                    <a:latin typeface="Book Antiqua" pitchFamily="18" charset="0"/>
                    <a:ea typeface="Gulim" pitchFamily="34" charset="-127"/>
                  </a:rPr>
                  <a:t>scattering+capture</a:t>
                </a:r>
                <a:endParaRPr kumimoji="1" lang="fr-FR" altLang="ko-KR" sz="2000" b="1" dirty="0" smtClean="0">
                  <a:latin typeface="Book Antiqua" pitchFamily="18" charset="0"/>
                  <a:ea typeface="Gulim" pitchFamily="34" charset="-127"/>
                </a:endParaRPr>
              </a:p>
              <a:p>
                <a:r>
                  <a:rPr lang="en-US" sz="2000" dirty="0" smtClean="0">
                    <a:latin typeface="Book Antiqua" pitchFamily="18" charset="0"/>
                  </a:rPr>
                  <a:t>	</a:t>
                </a:r>
                <a:r>
                  <a:rPr lang="en-US" sz="1200" dirty="0" smtClean="0">
                    <a:latin typeface="Book Antiqua" pitchFamily="18" charset="0"/>
                  </a:rPr>
                  <a:t>Phillips </a:t>
                </a:r>
                <a:r>
                  <a:rPr lang="en-US" sz="1200" dirty="0">
                    <a:latin typeface="Book Antiqua" pitchFamily="18" charset="0"/>
                  </a:rPr>
                  <a:t>et al., </a:t>
                </a:r>
                <a:r>
                  <a:rPr lang="en-US" sz="1200" dirty="0" smtClean="0">
                    <a:latin typeface="Book Antiqua" pitchFamily="18" charset="0"/>
                  </a:rPr>
                  <a:t>NPA</a:t>
                </a:r>
                <a:r>
                  <a:rPr lang="en-US" sz="1200" b="1" dirty="0" smtClean="0">
                    <a:latin typeface="Book Antiqua" pitchFamily="18" charset="0"/>
                  </a:rPr>
                  <a:t> 822 </a:t>
                </a:r>
                <a:r>
                  <a:rPr lang="en-US" sz="1200" dirty="0">
                    <a:latin typeface="Book Antiqua" pitchFamily="18" charset="0"/>
                  </a:rPr>
                  <a:t>(</a:t>
                </a:r>
                <a:r>
                  <a:rPr lang="en-US" sz="1200" dirty="0" smtClean="0">
                    <a:latin typeface="Book Antiqua" pitchFamily="18" charset="0"/>
                  </a:rPr>
                  <a:t>2009) 1;  Schindler et al., NPA </a:t>
                </a:r>
                <a:r>
                  <a:rPr lang="en-US" sz="1200" b="1" dirty="0" smtClean="0">
                    <a:latin typeface="Book Antiqua" pitchFamily="18" charset="0"/>
                  </a:rPr>
                  <a:t>846</a:t>
                </a:r>
                <a:r>
                  <a:rPr lang="en-US" sz="1200" dirty="0">
                    <a:latin typeface="Book Antiqua" pitchFamily="18" charset="0"/>
                  </a:rPr>
                  <a:t>, 51 (</a:t>
                </a:r>
                <a:r>
                  <a:rPr lang="en-US" sz="1200" dirty="0" smtClean="0">
                    <a:latin typeface="Book Antiqua" pitchFamily="18" charset="0"/>
                  </a:rPr>
                  <a:t>2010), Shin et al, PRC </a:t>
                </a:r>
                <a:r>
                  <a:rPr lang="en-US" sz="1200" b="1" dirty="0" smtClean="0">
                    <a:latin typeface="Book Antiqua" pitchFamily="18" charset="0"/>
                  </a:rPr>
                  <a:t>81 </a:t>
                </a:r>
                <a:r>
                  <a:rPr lang="en-US" sz="1200" dirty="0" smtClean="0">
                    <a:latin typeface="Book Antiqua" pitchFamily="18" charset="0"/>
                  </a:rPr>
                  <a:t>(2010) 055501; 	</a:t>
                </a:r>
                <a:r>
                  <a:rPr lang="en-US" sz="1200" dirty="0" err="1" smtClean="0">
                    <a:latin typeface="Book Antiqua" pitchFamily="18" charset="0"/>
                  </a:rPr>
                  <a:t>Griesshammer</a:t>
                </a:r>
                <a:r>
                  <a:rPr lang="en-US" sz="1200" dirty="0" smtClean="0">
                    <a:latin typeface="Book Antiqua" pitchFamily="18" charset="0"/>
                  </a:rPr>
                  <a:t> </a:t>
                </a:r>
                <a:r>
                  <a:rPr lang="en-US" sz="1200" dirty="0">
                    <a:latin typeface="Book Antiqua" pitchFamily="18" charset="0"/>
                  </a:rPr>
                  <a:t>et al., EPJA</a:t>
                </a:r>
                <a:r>
                  <a:rPr lang="en-US" sz="1200" b="1" dirty="0">
                    <a:latin typeface="Book Antiqua" pitchFamily="18" charset="0"/>
                  </a:rPr>
                  <a:t> 48 </a:t>
                </a:r>
                <a:r>
                  <a:rPr lang="en-US" sz="1200" dirty="0">
                    <a:latin typeface="Book Antiqua" pitchFamily="18" charset="0"/>
                  </a:rPr>
                  <a:t>(2012) 7 </a:t>
                </a:r>
                <a:r>
                  <a:rPr lang="en-US" sz="1200" dirty="0" smtClean="0">
                    <a:latin typeface="Book Antiqua" pitchFamily="18" charset="0"/>
                  </a:rPr>
                  <a:t>; </a:t>
                </a:r>
                <a:r>
                  <a:rPr lang="en-US" sz="1200" dirty="0" err="1" smtClean="0">
                    <a:latin typeface="Book Antiqua" pitchFamily="18" charset="0"/>
                  </a:rPr>
                  <a:t>Vanasse</a:t>
                </a:r>
                <a:r>
                  <a:rPr lang="en-US" sz="1200" dirty="0" smtClean="0">
                    <a:latin typeface="Book Antiqua" pitchFamily="18" charset="0"/>
                  </a:rPr>
                  <a:t>, PRC </a:t>
                </a:r>
                <a:r>
                  <a:rPr lang="en-US" sz="1200" b="1" dirty="0" smtClean="0">
                    <a:latin typeface="Book Antiqua" pitchFamily="18" charset="0"/>
                  </a:rPr>
                  <a:t>86</a:t>
                </a:r>
                <a:r>
                  <a:rPr lang="en-US" sz="1200" dirty="0" smtClean="0">
                    <a:latin typeface="Book Antiqua" pitchFamily="18" charset="0"/>
                  </a:rPr>
                  <a:t> (2012) 014001</a:t>
                </a:r>
                <a:endParaRPr kumimoji="1" lang="fr-FR" altLang="ko-KR" sz="1200" b="1" dirty="0" smtClean="0">
                  <a:latin typeface="Book Antiqua" pitchFamily="18" charset="0"/>
                  <a:ea typeface="Gulim" pitchFamily="34" charset="-127"/>
                </a:endParaRPr>
              </a:p>
              <a:p>
                <a:pPr marL="342900" indent="-342900" eaLnBrk="0" hangingPunct="0">
                  <a:spcBef>
                    <a:spcPct val="20000"/>
                  </a:spcBef>
                  <a:buClr>
                    <a:srgbClr val="000099"/>
                  </a:buClr>
                  <a:buFont typeface="Arial" pitchFamily="34" charset="0"/>
                  <a:buChar char="•"/>
                  <a:defRPr/>
                </a:pPr>
                <a:r>
                  <a:rPr kumimoji="1" lang="fr-FR" altLang="ko-KR" sz="2000" b="1" dirty="0" err="1" smtClean="0">
                    <a:latin typeface="Book Antiqua" pitchFamily="18" charset="0"/>
                    <a:ea typeface="Gulim" pitchFamily="34" charset="-127"/>
                  </a:rPr>
                  <a:t>nd</a:t>
                </a:r>
                <a:r>
                  <a:rPr kumimoji="1" lang="fr-FR" altLang="ko-KR" sz="2000" b="1" dirty="0" smtClean="0">
                    <a:latin typeface="Book Antiqua" pitchFamily="18" charset="0"/>
                    <a:ea typeface="Gulim" pitchFamily="34" charset="-127"/>
                  </a:rPr>
                  <a:t> </a:t>
                </a:r>
                <a:r>
                  <a:rPr kumimoji="1" lang="en-US" altLang="ko-KR" sz="2000" b="1" dirty="0" smtClean="0">
                    <a:latin typeface="Book Antiqua" pitchFamily="18" charset="0"/>
                    <a:ea typeface="Gulim" pitchFamily="34" charset="-127"/>
                  </a:rPr>
                  <a:t>( </a:t>
                </a:r>
                <a:r>
                  <a:rPr kumimoji="1" lang="fr-FR" altLang="ko-KR" sz="2000" b="1" dirty="0" err="1" smtClean="0">
                    <a:latin typeface="Symbol" pitchFamily="18" charset="2"/>
                    <a:ea typeface="Gulim" pitchFamily="34" charset="-127"/>
                  </a:rPr>
                  <a:t>p</a:t>
                </a:r>
                <a:r>
                  <a:rPr kumimoji="1" lang="fr-FR" altLang="ko-KR" sz="2000" b="1" dirty="0" err="1" smtClean="0">
                    <a:latin typeface="Book Antiqua" pitchFamily="18" charset="0"/>
                    <a:ea typeface="Gulim" pitchFamily="34" charset="-127"/>
                  </a:rPr>
                  <a:t>EFT</a:t>
                </a:r>
                <a:r>
                  <a:rPr kumimoji="1" lang="fr-FR" altLang="ko-KR" sz="2000" b="1" dirty="0" smtClean="0">
                    <a:latin typeface="Book Antiqua" pitchFamily="18" charset="0"/>
                    <a:ea typeface="Gulim" pitchFamily="34" charset="-127"/>
                  </a:rPr>
                  <a:t>) </a:t>
                </a:r>
                <a:r>
                  <a:rPr kumimoji="1" lang="fr-FR" altLang="ko-KR" sz="2000" b="1" dirty="0" err="1" smtClean="0">
                    <a:latin typeface="Book Antiqua" pitchFamily="18" charset="0"/>
                    <a:ea typeface="Gulim" pitchFamily="34" charset="-127"/>
                  </a:rPr>
                  <a:t>scattering</a:t>
                </a:r>
                <a:endParaRPr kumimoji="1" lang="fr-FR" altLang="ko-KR" sz="2000" b="1" dirty="0" smtClean="0">
                  <a:latin typeface="Book Antiqua" pitchFamily="18" charset="0"/>
                  <a:ea typeface="Gulim" pitchFamily="34" charset="-127"/>
                </a:endParaRPr>
              </a:p>
              <a:p>
                <a:pPr eaLnBrk="0" hangingPunct="0">
                  <a:spcBef>
                    <a:spcPct val="20000"/>
                  </a:spcBef>
                  <a:buClr>
                    <a:srgbClr val="000099"/>
                  </a:buClr>
                  <a:defRPr/>
                </a:pPr>
                <a:r>
                  <a:rPr lang="en-US" sz="1200" dirty="0" smtClean="0">
                    <a:latin typeface="Book Antiqua" pitchFamily="18" charset="0"/>
                  </a:rPr>
                  <a:t>	</a:t>
                </a:r>
                <a:r>
                  <a:rPr lang="en-US" sz="1200" dirty="0" err="1" smtClean="0">
                    <a:latin typeface="Book Antiqua" pitchFamily="18" charset="0"/>
                  </a:rPr>
                  <a:t>Griesshammer</a:t>
                </a:r>
                <a:r>
                  <a:rPr lang="en-US" sz="1200" dirty="0" smtClean="0">
                    <a:latin typeface="Book Antiqua" pitchFamily="18" charset="0"/>
                  </a:rPr>
                  <a:t> </a:t>
                </a:r>
                <a:r>
                  <a:rPr lang="en-US" sz="1200" dirty="0">
                    <a:latin typeface="Book Antiqua" pitchFamily="18" charset="0"/>
                  </a:rPr>
                  <a:t>et </a:t>
                </a:r>
                <a:r>
                  <a:rPr lang="en-US" sz="1200" dirty="0" smtClean="0">
                    <a:latin typeface="Book Antiqua" pitchFamily="18" charset="0"/>
                  </a:rPr>
                  <a:t>al., </a:t>
                </a:r>
                <a:r>
                  <a:rPr lang="en-US" sz="1200" dirty="0">
                    <a:latin typeface="Book Antiqua" pitchFamily="18" charset="0"/>
                  </a:rPr>
                  <a:t>EPJA</a:t>
                </a:r>
                <a:r>
                  <a:rPr lang="en-US" sz="1200" b="1" dirty="0">
                    <a:latin typeface="Book Antiqua" pitchFamily="18" charset="0"/>
                  </a:rPr>
                  <a:t> 48 </a:t>
                </a:r>
                <a:r>
                  <a:rPr lang="en-US" sz="1200" dirty="0">
                    <a:latin typeface="Book Antiqua" pitchFamily="18" charset="0"/>
                  </a:rPr>
                  <a:t>(2012) 7;  </a:t>
                </a:r>
                <a:r>
                  <a:rPr lang="en-US" sz="1200" dirty="0" err="1">
                    <a:latin typeface="Book Antiqua" pitchFamily="18" charset="0"/>
                  </a:rPr>
                  <a:t>Vanasse</a:t>
                </a:r>
                <a:r>
                  <a:rPr lang="en-US" sz="1200" dirty="0">
                    <a:latin typeface="Book Antiqua" pitchFamily="18" charset="0"/>
                  </a:rPr>
                  <a:t>, PRC </a:t>
                </a:r>
                <a:r>
                  <a:rPr lang="en-US" sz="1200" b="1" dirty="0">
                    <a:latin typeface="Book Antiqua" pitchFamily="18" charset="0"/>
                  </a:rPr>
                  <a:t>86</a:t>
                </a:r>
                <a:r>
                  <a:rPr lang="en-US" sz="1200" dirty="0">
                    <a:latin typeface="Book Antiqua" pitchFamily="18" charset="0"/>
                  </a:rPr>
                  <a:t> (2012) </a:t>
                </a:r>
                <a:r>
                  <a:rPr lang="en-US" sz="1200" dirty="0" smtClean="0">
                    <a:latin typeface="Book Antiqua" pitchFamily="18" charset="0"/>
                  </a:rPr>
                  <a:t>014001</a:t>
                </a:r>
                <a:endParaRPr kumimoji="1" lang="fr-FR" altLang="ko-KR" sz="2000" b="1" dirty="0" smtClean="0">
                  <a:latin typeface="Book Antiqua" pitchFamily="18" charset="0"/>
                  <a:ea typeface="Gulim" pitchFamily="34" charset="-127"/>
                </a:endParaRPr>
              </a:p>
              <a:p>
                <a:pPr eaLnBrk="0" hangingPunct="0">
                  <a:spcBef>
                    <a:spcPct val="20000"/>
                  </a:spcBef>
                  <a:buClr>
                    <a:srgbClr val="000099"/>
                  </a:buClr>
                  <a:defRPr/>
                </a:pPr>
                <a:endParaRPr kumimoji="1" lang="en-US" altLang="ko-KR" sz="2000" b="1" dirty="0">
                  <a:latin typeface="Book Antiqua" pitchFamily="18" charset="0"/>
                  <a:ea typeface="Gulim" pitchFamily="34" charset="-127"/>
                </a:endParaRPr>
              </a:p>
              <a:p>
                <a:pPr eaLnBrk="0" hangingPunct="0">
                  <a:spcBef>
                    <a:spcPct val="20000"/>
                  </a:spcBef>
                  <a:buClr>
                    <a:srgbClr val="000099"/>
                  </a:buClr>
                  <a:defRPr/>
                </a:pPr>
                <a:r>
                  <a:rPr kumimoji="1" lang="en-US" altLang="ko-KR" sz="2000" dirty="0" smtClean="0">
                    <a:latin typeface="Book Antiqua" pitchFamily="18" charset="0"/>
                    <a:ea typeface="Gulim" pitchFamily="34" charset="-127"/>
                    <a:sym typeface="Symbol" pitchFamily="18" charset="2"/>
                  </a:rPr>
                  <a:t>   </a:t>
                </a:r>
                <a:endParaRPr kumimoji="1" lang="en-US" altLang="ko-KR" sz="2000" b="1" dirty="0">
                  <a:latin typeface="Book Antiqua" pitchFamily="18" charset="0"/>
                  <a:ea typeface="Gulim" pitchFamily="34" charset="-127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3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26462"/>
                <a:ext cx="8306595" cy="4817137"/>
              </a:xfrm>
              <a:prstGeom prst="rect">
                <a:avLst/>
              </a:prstGeom>
              <a:blipFill rotWithShape="1">
                <a:blip r:embed="rId4"/>
                <a:stretch>
                  <a:fillRect l="-661" t="-6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/>
          <p:nvPr/>
        </p:nvCxnSpPr>
        <p:spPr>
          <a:xfrm flipV="1">
            <a:off x="1484473" y="3934570"/>
            <a:ext cx="152400" cy="3048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1494642" y="4800600"/>
            <a:ext cx="152400" cy="3048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D6D759F-4F05-4E88-ADF4-A024372D1440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2150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1FD96F22-9827-484A-BF89-AE431426C054}" type="slidenum">
              <a:rPr lang="en-US" altLang="zh-CN" sz="1400"/>
              <a:pPr algn="r" eaLnBrk="1" hangingPunct="1"/>
              <a:t>18</a:t>
            </a:fld>
            <a:endParaRPr lang="en-US" altLang="zh-CN" sz="1400"/>
          </a:p>
        </p:txBody>
      </p:sp>
      <p:sp>
        <p:nvSpPr>
          <p:cNvPr id="21508" name="Text Box 16"/>
          <p:cNvSpPr txBox="1">
            <a:spLocks noChangeArrowheads="1"/>
          </p:cNvSpPr>
          <p:nvPr/>
        </p:nvSpPr>
        <p:spPr bwMode="auto">
          <a:xfrm>
            <a:off x="6434138" y="0"/>
            <a:ext cx="2709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Parity violation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1509" name="Picture 4" descr="nucl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758825" cy="687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nucle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763588" cy="6905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1" name="AutoShape 6"/>
          <p:cNvCxnSpPr>
            <a:cxnSpLocks noChangeShapeType="1"/>
            <a:stCxn id="21529" idx="0"/>
          </p:cNvCxnSpPr>
          <p:nvPr/>
        </p:nvCxnSpPr>
        <p:spPr bwMode="auto">
          <a:xfrm rot="5400000" flipV="1">
            <a:off x="1121569" y="1478756"/>
            <a:ext cx="454025" cy="855663"/>
          </a:xfrm>
          <a:prstGeom prst="curvedConnector4">
            <a:avLst>
              <a:gd name="adj1" fmla="val -50352"/>
              <a:gd name="adj2" fmla="val 7309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2" name="AutoShape 7"/>
          <p:cNvCxnSpPr>
            <a:cxnSpLocks noChangeShapeType="1"/>
            <a:stCxn id="21533" idx="0"/>
            <a:endCxn id="21518" idx="3"/>
          </p:cNvCxnSpPr>
          <p:nvPr/>
        </p:nvCxnSpPr>
        <p:spPr bwMode="auto">
          <a:xfrm rot="5400000">
            <a:off x="2078038" y="1524000"/>
            <a:ext cx="496887" cy="69056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3" name="AutoShape 8"/>
          <p:cNvCxnSpPr>
            <a:cxnSpLocks noChangeShapeType="1"/>
            <a:endCxn id="21517" idx="1"/>
          </p:cNvCxnSpPr>
          <p:nvPr/>
        </p:nvCxnSpPr>
        <p:spPr bwMode="auto">
          <a:xfrm flipV="1">
            <a:off x="960438" y="846138"/>
            <a:ext cx="792162" cy="704850"/>
          </a:xfrm>
          <a:prstGeom prst="curvedConnector3">
            <a:avLst>
              <a:gd name="adj1" fmla="val 49898"/>
            </a:avLst>
          </a:prstGeom>
          <a:noFill/>
          <a:ln w="41275" cap="rnd">
            <a:solidFill>
              <a:srgbClr val="0099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514" name="Group 9"/>
          <p:cNvGrpSpPr>
            <a:grpSpLocks/>
          </p:cNvGrpSpPr>
          <p:nvPr/>
        </p:nvGrpSpPr>
        <p:grpSpPr bwMode="auto">
          <a:xfrm rot="-10598756">
            <a:off x="2057400" y="1447800"/>
            <a:ext cx="612775" cy="473075"/>
            <a:chOff x="576" y="2976"/>
            <a:chExt cx="1248" cy="864"/>
          </a:xfrm>
        </p:grpSpPr>
        <p:sp>
          <p:nvSpPr>
            <p:cNvPr id="21530" name="Line 10"/>
            <p:cNvSpPr>
              <a:spLocks noChangeShapeType="1"/>
            </p:cNvSpPr>
            <p:nvPr/>
          </p:nvSpPr>
          <p:spPr bwMode="auto">
            <a:xfrm flipV="1">
              <a:off x="576" y="2976"/>
              <a:ext cx="1152" cy="576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1" name="Line 11"/>
            <p:cNvSpPr>
              <a:spLocks noChangeShapeType="1"/>
            </p:cNvSpPr>
            <p:nvPr/>
          </p:nvSpPr>
          <p:spPr bwMode="auto">
            <a:xfrm flipV="1">
              <a:off x="576" y="3312"/>
              <a:ext cx="1200" cy="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2" name="Line 12"/>
            <p:cNvSpPr>
              <a:spLocks noChangeShapeType="1"/>
            </p:cNvSpPr>
            <p:nvPr/>
          </p:nvSpPr>
          <p:spPr bwMode="auto">
            <a:xfrm>
              <a:off x="624" y="3552"/>
              <a:ext cx="1200" cy="4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3" name="Line 13"/>
            <p:cNvSpPr>
              <a:spLocks noChangeShapeType="1"/>
            </p:cNvSpPr>
            <p:nvPr/>
          </p:nvSpPr>
          <p:spPr bwMode="auto">
            <a:xfrm>
              <a:off x="576" y="3552"/>
              <a:ext cx="1104" cy="28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515" name="Group 14"/>
          <p:cNvGrpSpPr>
            <a:grpSpLocks/>
          </p:cNvGrpSpPr>
          <p:nvPr/>
        </p:nvGrpSpPr>
        <p:grpSpPr bwMode="auto">
          <a:xfrm>
            <a:off x="920750" y="1277938"/>
            <a:ext cx="908050" cy="603250"/>
            <a:chOff x="576" y="2976"/>
            <a:chExt cx="1248" cy="864"/>
          </a:xfrm>
        </p:grpSpPr>
        <p:sp>
          <p:nvSpPr>
            <p:cNvPr id="21526" name="Line 15"/>
            <p:cNvSpPr>
              <a:spLocks noChangeShapeType="1"/>
            </p:cNvSpPr>
            <p:nvPr/>
          </p:nvSpPr>
          <p:spPr bwMode="auto">
            <a:xfrm flipV="1">
              <a:off x="576" y="2976"/>
              <a:ext cx="1152" cy="576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7" name="Line 16"/>
            <p:cNvSpPr>
              <a:spLocks noChangeShapeType="1"/>
            </p:cNvSpPr>
            <p:nvPr/>
          </p:nvSpPr>
          <p:spPr bwMode="auto">
            <a:xfrm flipV="1">
              <a:off x="576" y="3312"/>
              <a:ext cx="1200" cy="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8" name="Line 17"/>
            <p:cNvSpPr>
              <a:spLocks noChangeShapeType="1"/>
            </p:cNvSpPr>
            <p:nvPr/>
          </p:nvSpPr>
          <p:spPr bwMode="auto">
            <a:xfrm>
              <a:off x="624" y="3552"/>
              <a:ext cx="1200" cy="4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9" name="Line 18"/>
            <p:cNvSpPr>
              <a:spLocks noChangeShapeType="1"/>
            </p:cNvSpPr>
            <p:nvPr/>
          </p:nvSpPr>
          <p:spPr bwMode="auto">
            <a:xfrm>
              <a:off x="576" y="3552"/>
              <a:ext cx="1104" cy="28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16" name="Text Box 19"/>
          <p:cNvSpPr txBox="1">
            <a:spLocks noChangeArrowheads="1"/>
          </p:cNvSpPr>
          <p:nvPr/>
        </p:nvSpPr>
        <p:spPr bwMode="auto">
          <a:xfrm>
            <a:off x="1682750" y="1143000"/>
            <a:ext cx="527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5400" b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?</a:t>
            </a:r>
            <a:endParaRPr lang="en-US" sz="5400" b="1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1517" name="Text Box 20"/>
          <p:cNvSpPr txBox="1">
            <a:spLocks noChangeArrowheads="1"/>
          </p:cNvSpPr>
          <p:nvPr/>
        </p:nvSpPr>
        <p:spPr bwMode="auto">
          <a:xfrm>
            <a:off x="1752600" y="66198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>
                <a:solidFill>
                  <a:schemeClr val="hlink"/>
                </a:solidFill>
                <a:latin typeface="Symbol" pitchFamily="18" charset="2"/>
              </a:rPr>
              <a:t>p</a:t>
            </a:r>
            <a:endParaRPr lang="en-US">
              <a:solidFill>
                <a:schemeClr val="hlink"/>
              </a:solidFill>
              <a:latin typeface="Symbol" pitchFamily="18" charset="2"/>
            </a:endParaRPr>
          </a:p>
        </p:txBody>
      </p:sp>
      <p:sp>
        <p:nvSpPr>
          <p:cNvPr id="21518" name="Text Box 21"/>
          <p:cNvSpPr txBox="1">
            <a:spLocks noChangeArrowheads="1"/>
          </p:cNvSpPr>
          <p:nvPr/>
        </p:nvSpPr>
        <p:spPr bwMode="auto">
          <a:xfrm>
            <a:off x="1685925" y="1949450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1600" i="1">
                <a:solidFill>
                  <a:srgbClr val="FF9933"/>
                </a:solidFill>
                <a:latin typeface="Symbol" pitchFamily="18" charset="2"/>
                <a:cs typeface="Arial" charset="0"/>
              </a:rPr>
              <a:t>r</a:t>
            </a:r>
            <a:endParaRPr lang="en-US" sz="1600" i="1">
              <a:solidFill>
                <a:srgbClr val="FF9933"/>
              </a:solidFill>
              <a:latin typeface="Symbol" pitchFamily="18" charset="2"/>
              <a:cs typeface="Arial" charset="0"/>
            </a:endParaRPr>
          </a:p>
        </p:txBody>
      </p:sp>
      <p:cxnSp>
        <p:nvCxnSpPr>
          <p:cNvPr id="21519" name="AutoShape 22"/>
          <p:cNvCxnSpPr>
            <a:cxnSpLocks noChangeShapeType="1"/>
            <a:stCxn id="21517" idx="3"/>
          </p:cNvCxnSpPr>
          <p:nvPr/>
        </p:nvCxnSpPr>
        <p:spPr bwMode="auto">
          <a:xfrm>
            <a:off x="2062163" y="846138"/>
            <a:ext cx="739775" cy="561975"/>
          </a:xfrm>
          <a:prstGeom prst="curvedConnector3">
            <a:avLst>
              <a:gd name="adj1" fmla="val 49787"/>
            </a:avLst>
          </a:prstGeom>
          <a:noFill/>
          <a:ln w="41275" cap="rnd">
            <a:solidFill>
              <a:srgbClr val="0099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351" name="AutoShape 23"/>
          <p:cNvSpPr>
            <a:spLocks noChangeArrowheads="1"/>
          </p:cNvSpPr>
          <p:nvPr/>
        </p:nvSpPr>
        <p:spPr bwMode="auto">
          <a:xfrm rot="2362636">
            <a:off x="2057400" y="762000"/>
            <a:ext cx="827088" cy="609600"/>
          </a:xfrm>
          <a:prstGeom prst="cloudCallout">
            <a:avLst>
              <a:gd name="adj1" fmla="val 39435"/>
              <a:gd name="adj2" fmla="val 116875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 b="1">
                <a:latin typeface="Arial" pitchFamily="34" charset="0"/>
              </a:rPr>
              <a:t>Weak field</a:t>
            </a:r>
          </a:p>
        </p:txBody>
      </p:sp>
      <p:sp>
        <p:nvSpPr>
          <p:cNvPr id="21521" name="Text Box 24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pic>
        <p:nvPicPr>
          <p:cNvPr id="21522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09600"/>
            <a:ext cx="5624512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3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62288"/>
            <a:ext cx="48768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60" name="Rectangle 32"/>
          <p:cNvSpPr>
            <a:spLocks noChangeArrowheads="1"/>
          </p:cNvSpPr>
          <p:nvPr/>
        </p:nvSpPr>
        <p:spPr bwMode="auto">
          <a:xfrm>
            <a:off x="257175" y="6110288"/>
            <a:ext cx="553402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Book Antiqua" pitchFamily="18" charset="0"/>
              </a:rPr>
              <a:t>np case: (0.46 -0.74)*10</a:t>
            </a:r>
            <a:r>
              <a:rPr lang="en-US" sz="1200" i="1" baseline="30000">
                <a:latin typeface="Book Antiqua" pitchFamily="18" charset="0"/>
              </a:rPr>
              <a:t>-8 </a:t>
            </a:r>
            <a:r>
              <a:rPr lang="en-US" sz="1200" i="1">
                <a:latin typeface="Book Antiqua" pitchFamily="18" charset="0"/>
              </a:rPr>
              <a:t>rad cm</a:t>
            </a:r>
            <a:r>
              <a:rPr lang="en-US" sz="1200" i="1" baseline="30000">
                <a:latin typeface="Book Antiqua" pitchFamily="18" charset="0"/>
              </a:rPr>
              <a:t>-1</a:t>
            </a:r>
            <a:r>
              <a:rPr lang="en-US" sz="1200" i="1">
                <a:latin typeface="Book Antiqua" pitchFamily="18" charset="0"/>
              </a:rPr>
              <a:t> (R. Schiavilla et al.,Phys.Rev.</a:t>
            </a:r>
            <a:r>
              <a:rPr lang="en-US" sz="1200" b="1" i="1">
                <a:latin typeface="Book Antiqua" pitchFamily="18" charset="0"/>
              </a:rPr>
              <a:t> C70 </a:t>
            </a:r>
            <a:r>
              <a:rPr lang="en-US" sz="1200" i="1">
                <a:latin typeface="Book Antiqua" pitchFamily="18" charset="0"/>
              </a:rPr>
              <a:t>(2004) 044007)</a:t>
            </a:r>
            <a:r>
              <a:rPr lang="en-US"/>
              <a:t>  </a:t>
            </a:r>
          </a:p>
        </p:txBody>
      </p:sp>
      <p:sp>
        <p:nvSpPr>
          <p:cNvPr id="21525" name="Rectangle 34"/>
          <p:cNvSpPr>
            <a:spLocks noChangeArrowheads="1"/>
          </p:cNvSpPr>
          <p:nvPr/>
        </p:nvSpPr>
        <p:spPr bwMode="auto">
          <a:xfrm>
            <a:off x="4876800" y="32004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J. D. Bowman,</a:t>
            </a:r>
          </a:p>
          <a:p>
            <a:r>
              <a:rPr lang="en-US" sz="1200">
                <a:latin typeface="Times New Roman" pitchFamily="18" charset="0"/>
              </a:rPr>
              <a:t>http://www.int.washington.edu/talks/WorkShops/int_07_1/.</a:t>
            </a:r>
          </a:p>
        </p:txBody>
      </p:sp>
      <p:pic>
        <p:nvPicPr>
          <p:cNvPr id="30" name="Picture 2" descr="http://www.immpreneur.com/wp-content/uploads/2013/02/watch-out_000001137136_Sma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137" y="3962400"/>
            <a:ext cx="1869864" cy="169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6B84366-716C-4795-82F4-E1F186D35775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4400550" y="0"/>
            <a:ext cx="4743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Parity violating n+d capture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2532" name="Text Box 24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pic>
        <p:nvPicPr>
          <p:cNvPr id="22533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74676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31"/>
          <p:cNvSpPr txBox="1">
            <a:spLocks noChangeArrowheads="1"/>
          </p:cNvSpPr>
          <p:nvPr/>
        </p:nvSpPr>
        <p:spPr bwMode="auto">
          <a:xfrm>
            <a:off x="288925" y="885825"/>
            <a:ext cx="5997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</a:rPr>
              <a:t>Observables: polarization of the emitted photon (P</a:t>
            </a:r>
            <a:r>
              <a:rPr lang="en-US" baseline="-25000">
                <a:latin typeface="Symbol" pitchFamily="18" charset="2"/>
              </a:rPr>
              <a:t>g</a:t>
            </a:r>
            <a:r>
              <a:rPr lang="en-US">
                <a:latin typeface="Book Antiqua" pitchFamily="18" charset="0"/>
              </a:rPr>
              <a:t>)</a:t>
            </a:r>
            <a:endParaRPr lang="en-US" baseline="-25000">
              <a:latin typeface="Book Antiqua" pitchFamily="18" charset="0"/>
            </a:endParaRPr>
          </a:p>
          <a:p>
            <a:pPr eaLnBrk="1" hangingPunct="1"/>
            <a:r>
              <a:rPr lang="en-US">
                <a:latin typeface="Book Antiqua" pitchFamily="18" charset="0"/>
              </a:rPr>
              <a:t>                       photon assymetry in relation to neutron (a</a:t>
            </a:r>
            <a:r>
              <a:rPr lang="en-US" baseline="-25000">
                <a:latin typeface="Book Antiqua" pitchFamily="18" charset="0"/>
              </a:rPr>
              <a:t>n</a:t>
            </a:r>
            <a:r>
              <a:rPr lang="en-US">
                <a:latin typeface="Book Antiqua" pitchFamily="18" charset="0"/>
              </a:rPr>
              <a:t>)</a:t>
            </a:r>
          </a:p>
          <a:p>
            <a:pPr eaLnBrk="1" hangingPunct="1"/>
            <a:r>
              <a:rPr lang="en-US">
                <a:latin typeface="Book Antiqua" pitchFamily="18" charset="0"/>
              </a:rPr>
              <a:t>                                                                           &amp; deutron (A</a:t>
            </a:r>
            <a:r>
              <a:rPr lang="en-US" baseline="-25000">
                <a:latin typeface="Book Antiqua" pitchFamily="18" charset="0"/>
              </a:rPr>
              <a:t>d</a:t>
            </a:r>
            <a:r>
              <a:rPr lang="en-US">
                <a:latin typeface="Book Antiqua" pitchFamily="18" charset="0"/>
              </a:rPr>
              <a:t>)</a:t>
            </a:r>
          </a:p>
        </p:txBody>
      </p:sp>
      <p:pic>
        <p:nvPicPr>
          <p:cNvPr id="22535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7391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6" name="Text Box 34"/>
          <p:cNvSpPr txBox="1">
            <a:spLocks noChangeArrowheads="1"/>
          </p:cNvSpPr>
          <p:nvPr/>
        </p:nvSpPr>
        <p:spPr bwMode="auto">
          <a:xfrm>
            <a:off x="304800" y="57150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Some model </a:t>
            </a:r>
            <a:r>
              <a:rPr lang="en-US" dirty="0" smtClean="0">
                <a:solidFill>
                  <a:srgbClr val="C00000"/>
                </a:solidFill>
                <a:latin typeface="Book Antiqua" pitchFamily="18" charset="0"/>
              </a:rPr>
              <a:t>dependence </a:t>
            </a:r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already visible for </a:t>
            </a:r>
            <a:r>
              <a:rPr lang="en-US" dirty="0" err="1">
                <a:solidFill>
                  <a:srgbClr val="C00000"/>
                </a:solidFill>
                <a:latin typeface="Book Antiqua" pitchFamily="18" charset="0"/>
              </a:rPr>
              <a:t>np</a:t>
            </a:r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 (short range physics </a:t>
            </a:r>
            <a:r>
              <a:rPr lang="en-US" dirty="0" err="1">
                <a:solidFill>
                  <a:srgbClr val="C00000"/>
                </a:solidFill>
                <a:latin typeface="Book Antiqua" pitchFamily="18" charset="0"/>
              </a:rPr>
              <a:t>P</a:t>
            </a:r>
            <a:r>
              <a:rPr lang="en-US" dirty="0" err="1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 dominated by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w</a:t>
            </a:r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 &amp;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r </a:t>
            </a:r>
            <a:r>
              <a:rPr lang="en-US" dirty="0" smtClean="0">
                <a:solidFill>
                  <a:srgbClr val="C00000"/>
                </a:solidFill>
                <a:latin typeface="Book Antiqua" pitchFamily="18" charset="0"/>
              </a:rPr>
              <a:t>mesons)</a:t>
            </a:r>
            <a:endParaRPr lang="en-US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2537" name="Text Box 30"/>
          <p:cNvSpPr txBox="1">
            <a:spLocks noChangeArrowheads="1"/>
          </p:cNvSpPr>
          <p:nvPr/>
        </p:nvSpPr>
        <p:spPr bwMode="auto">
          <a:xfrm>
            <a:off x="381000" y="3810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Important model-dependence!!!</a:t>
            </a:r>
          </a:p>
        </p:txBody>
      </p:sp>
      <p:pic>
        <p:nvPicPr>
          <p:cNvPr id="10" name="Picture 2" descr="http://www.immpreneur.com/wp-content/uploads/2013/02/watch-out_000001137136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816" y="3505200"/>
            <a:ext cx="1633184" cy="14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D7816C4F-5FE6-4402-B45F-01932D2E9861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EE41AE0-EA35-45A1-B904-81E13F34087A}" type="slidenum">
              <a:rPr lang="en-US" altLang="zh-CN" smtClean="0">
                <a:solidFill>
                  <a:schemeClr val="bg1"/>
                </a:solidFill>
              </a:rPr>
              <a:pPr eaLnBrk="1" hangingPunct="1"/>
              <a:t>2</a:t>
            </a:fld>
            <a:endParaRPr lang="en-US" altLang="zh-CN" smtClean="0">
              <a:solidFill>
                <a:schemeClr val="bg1"/>
              </a:solidFill>
            </a:endParaRPr>
          </a:p>
        </p:txBody>
      </p:sp>
      <p:sp>
        <p:nvSpPr>
          <p:cNvPr id="3076" name="Text Box 16"/>
          <p:cNvSpPr txBox="1">
            <a:spLocks noChangeArrowheads="1"/>
          </p:cNvSpPr>
          <p:nvPr/>
        </p:nvSpPr>
        <p:spPr bwMode="auto">
          <a:xfrm>
            <a:off x="6902450" y="0"/>
            <a:ext cx="224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077" name="Text Box 31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85" name="Text Box 53"/>
              <p:cNvSpPr txBox="1">
                <a:spLocks noChangeArrowheads="1"/>
              </p:cNvSpPr>
              <p:nvPr/>
            </p:nvSpPr>
            <p:spPr bwMode="auto">
              <a:xfrm>
                <a:off x="381000" y="762000"/>
                <a:ext cx="8077200" cy="5909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sz="2800" b="1" dirty="0" smtClean="0">
                    <a:latin typeface="Book Antiqua" pitchFamily="18" charset="0"/>
                  </a:rPr>
                  <a:t>Motivation</a:t>
                </a:r>
              </a:p>
              <a:p>
                <a:pPr>
                  <a:buFontTx/>
                  <a:buChar char="•"/>
                  <a:defRPr/>
                </a:pPr>
                <a:r>
                  <a:rPr lang="en-US" sz="2000" dirty="0" smtClean="0">
                    <a:latin typeface="Book Antiqua" pitchFamily="18" charset="0"/>
                  </a:rPr>
                  <a:t>CPT violation : doorway to the physics into &amp; beyond the standard model</a:t>
                </a:r>
              </a:p>
              <a:p>
                <a:pPr>
                  <a:buFontTx/>
                  <a:buChar char="•"/>
                  <a:defRPr/>
                </a:pPr>
                <a:r>
                  <a:rPr lang="en-US" sz="2000" dirty="0" smtClean="0">
                    <a:latin typeface="Book Antiqua" pitchFamily="18" charset="0"/>
                  </a:rPr>
                  <a:t>Fundamental understanding of the Universe: </a:t>
                </a:r>
              </a:p>
              <a:p>
                <a:pPr marL="0" indent="0" algn="ctr">
                  <a:defRPr/>
                </a:pPr>
                <a:r>
                  <a:rPr lang="en-US" sz="1600" dirty="0" smtClean="0">
                    <a:latin typeface="Book Antiqua" pitchFamily="18" charset="0"/>
                  </a:rPr>
                  <a:t>CP &amp; P violation </a:t>
                </a:r>
                <a:r>
                  <a:rPr lang="en-US" sz="1200" dirty="0" smtClean="0">
                    <a:latin typeface="Book Antiqua" pitchFamily="18" charset="0"/>
                  </a:rPr>
                  <a:t>(one of 3 Sakharov’s criteria to produce matter/antimatter asymmetry </a:t>
                </a:r>
                <a:r>
                  <a:rPr lang="en-US" sz="1200" b="1" i="1" dirty="0" smtClean="0">
                    <a:latin typeface="Book Antiqua" pitchFamily="18" charset="0"/>
                  </a:rPr>
                  <a:t>JETP </a:t>
                </a:r>
                <a:r>
                  <a:rPr lang="en-US" sz="1200" b="1" i="1" dirty="0" err="1" smtClean="0">
                    <a:latin typeface="Book Antiqua" pitchFamily="18" charset="0"/>
                  </a:rPr>
                  <a:t>Lett</a:t>
                </a:r>
                <a:r>
                  <a:rPr lang="en-US" sz="1200" b="1" i="1" dirty="0" smtClean="0">
                    <a:latin typeface="Book Antiqua" pitchFamily="18" charset="0"/>
                  </a:rPr>
                  <a:t> 5 </a:t>
                </a:r>
                <a:r>
                  <a:rPr lang="en-US" sz="1200" i="1" dirty="0" smtClean="0">
                    <a:latin typeface="Book Antiqua" pitchFamily="18" charset="0"/>
                  </a:rPr>
                  <a:t>(1967) 32</a:t>
                </a:r>
                <a:r>
                  <a:rPr lang="en-US" sz="1200" dirty="0" smtClean="0">
                    <a:latin typeface="Book Antiqua" pitchFamily="18" charset="0"/>
                  </a:rPr>
                  <a:t>)</a:t>
                </a:r>
              </a:p>
              <a:p>
                <a:pPr marL="0" indent="0" algn="ctr">
                  <a:defRPr/>
                </a:pPr>
                <a:endParaRPr lang="en-US" sz="1200" dirty="0" smtClean="0">
                  <a:latin typeface="Book Antiqua" pitchFamily="18" charset="0"/>
                </a:endParaRPr>
              </a:p>
              <a:p>
                <a:pPr>
                  <a:defRPr/>
                </a:pPr>
                <a:r>
                  <a:rPr lang="en-US" sz="2800" b="1" dirty="0" smtClean="0">
                    <a:latin typeface="Book Antiqua" pitchFamily="18" charset="0"/>
                  </a:rPr>
                  <a:t>It is a weak and rare process</a:t>
                </a:r>
              </a:p>
              <a:p>
                <a:pPr>
                  <a:defRPr/>
                </a:pPr>
                <a:r>
                  <a:rPr lang="en-US" sz="1600" dirty="0" smtClean="0">
                    <a:latin typeface="Book Antiqua" pitchFamily="18" charset="0"/>
                  </a:rPr>
                  <a:t>      (by several orders &lt;&lt; nuclear interaction)</a:t>
                </a:r>
              </a:p>
              <a:p>
                <a:pPr>
                  <a:defRPr/>
                </a:pPr>
                <a:r>
                  <a:rPr lang="en-US" sz="1600" dirty="0">
                    <a:latin typeface="Book Antiqua" pitchFamily="18" charset="0"/>
                  </a:rPr>
                  <a:t>	</a:t>
                </a:r>
                <a:r>
                  <a:rPr lang="en-US" sz="1600" dirty="0" smtClean="0">
                    <a:latin typeface="Book Antiqua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sz="16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sSubSup>
                      <m:sSubSupPr>
                        <m:ctrlPr>
                          <a:rPr lang="fr-FR" sz="1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sz="1600" b="0" i="1" smtClean="0">
                            <a:latin typeface="Cambria Math"/>
                          </a:rPr>
                          <m:t>𝜋</m:t>
                        </m:r>
                      </m:sub>
                      <m:sup>
                        <m:r>
                          <a:rPr lang="fr-FR" sz="16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fr-FR" sz="1600" b="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fr-FR" sz="1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fr-FR" sz="1600" b="0" i="1" smtClean="0">
                            <a:latin typeface="Cambria Math"/>
                            <a:ea typeface="Cambria Math"/>
                          </a:rPr>
                          <m:t>−7</m:t>
                        </m:r>
                      </m:sup>
                    </m:sSup>
                  </m:oMath>
                </a14:m>
                <a:endParaRPr lang="fr-FR" sz="1600" b="0" dirty="0" smtClean="0">
                  <a:latin typeface="Book Antiqua" pitchFamily="18" charset="0"/>
                </a:endParaRPr>
              </a:p>
              <a:p>
                <a:pPr>
                  <a:defRPr/>
                </a:pPr>
                <a:endParaRPr lang="en-US" sz="1600" dirty="0" smtClean="0">
                  <a:latin typeface="Book Antiqua" pitchFamily="18" charset="0"/>
                </a:endParaRPr>
              </a:p>
              <a:p>
                <a:pPr>
                  <a:defRPr/>
                </a:pPr>
                <a:endParaRPr lang="en-US" sz="2800" b="1" dirty="0" smtClean="0">
                  <a:latin typeface="Book Antiqua" pitchFamily="18" charset="0"/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sz="2000" dirty="0" smtClean="0">
                    <a:latin typeface="Book Antiqua" pitchFamily="18" charset="0"/>
                  </a:rPr>
                  <a:t>Observation possible only through  </a:t>
                </a:r>
              </a:p>
              <a:p>
                <a:pPr marL="0" indent="0">
                  <a:defRPr/>
                </a:pPr>
                <a:r>
                  <a:rPr lang="en-US" sz="2000" dirty="0" smtClean="0">
                    <a:solidFill>
                      <a:srgbClr val="C00000"/>
                    </a:solidFill>
                    <a:latin typeface="Book Antiqua" pitchFamily="18" charset="0"/>
                  </a:rPr>
                  <a:t>	</a:t>
                </a:r>
                <a:r>
                  <a:rPr lang="en-US" sz="1600" dirty="0" smtClean="0">
                    <a:solidFill>
                      <a:srgbClr val="C00000"/>
                    </a:solidFill>
                    <a:latin typeface="Book Antiqua" pitchFamily="18" charset="0"/>
                  </a:rPr>
                  <a:t>CPT sensitive (enhancing) observables</a:t>
                </a:r>
              </a:p>
              <a:p>
                <a:pPr>
                  <a:buFontTx/>
                  <a:buChar char="•"/>
                  <a:defRPr/>
                </a:pPr>
                <a:r>
                  <a:rPr lang="en-US" sz="2000" dirty="0" smtClean="0">
                    <a:latin typeface="Book Antiqua" pitchFamily="18" charset="0"/>
                  </a:rPr>
                  <a:t>More sensitive/precise/intense equipment</a:t>
                </a:r>
              </a:p>
              <a:p>
                <a:pPr marL="0" indent="0">
                  <a:defRPr/>
                </a:pPr>
                <a:r>
                  <a:rPr lang="en-US" sz="2000" dirty="0" smtClean="0">
                    <a:solidFill>
                      <a:srgbClr val="C00000"/>
                    </a:solidFill>
                    <a:latin typeface="Book Antiqua" pitchFamily="18" charset="0"/>
                  </a:rPr>
                  <a:t>	</a:t>
                </a:r>
                <a:r>
                  <a:rPr lang="en-US" sz="1600" dirty="0" smtClean="0">
                    <a:solidFill>
                      <a:srgbClr val="C00000"/>
                    </a:solidFill>
                    <a:latin typeface="Book Antiqua" pitchFamily="18" charset="0"/>
                  </a:rPr>
                  <a:t>High intensity neutron beam facilities</a:t>
                </a:r>
              </a:p>
              <a:p>
                <a:pPr marL="0" indent="0">
                  <a:defRPr/>
                </a:pPr>
                <a:r>
                  <a:rPr lang="en-US" sz="1600" dirty="0" smtClean="0">
                    <a:solidFill>
                      <a:srgbClr val="C00000"/>
                    </a:solidFill>
                    <a:latin typeface="Book Antiqua" pitchFamily="18" charset="0"/>
                  </a:rPr>
                  <a:t>	SNS (Oak Ridge), JSNS  (J-Park), ESS (Lund),… </a:t>
                </a:r>
                <a:endParaRPr lang="en-US" sz="1600" dirty="0" smtClean="0">
                  <a:latin typeface="Book Antiqua" pitchFamily="18" charset="0"/>
                </a:endParaRPr>
              </a:p>
              <a:p>
                <a:pPr marL="0" indent="0">
                  <a:defRPr/>
                </a:pPr>
                <a:r>
                  <a:rPr lang="en-US" sz="2000" dirty="0" smtClean="0">
                    <a:solidFill>
                      <a:srgbClr val="C00000"/>
                    </a:solidFill>
                    <a:latin typeface="Book Antiqua" pitchFamily="18" charset="0"/>
                  </a:rPr>
                  <a:t>   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Book Antiqua" pitchFamily="18" charset="0"/>
                  </a:rPr>
                  <a:t> </a:t>
                </a:r>
                <a:endParaRPr lang="en-US" sz="2000" dirty="0" smtClean="0">
                  <a:solidFill>
                    <a:srgbClr val="C00000"/>
                  </a:solidFill>
                  <a:latin typeface="Book Antiqua" pitchFamily="18" charset="0"/>
                </a:endParaRPr>
              </a:p>
              <a:p>
                <a:pPr algn="ctr">
                  <a:defRPr/>
                </a:pPr>
                <a:r>
                  <a:rPr lang="en-US" sz="2400" dirty="0" smtClean="0">
                    <a:latin typeface="Book Antiqua" pitchFamily="18" charset="0"/>
                  </a:rPr>
                  <a:t>		 </a:t>
                </a:r>
              </a:p>
              <a:p>
                <a:pPr>
                  <a:defRPr/>
                </a:pPr>
                <a:r>
                  <a:rPr lang="en-US" dirty="0" smtClean="0">
                    <a:latin typeface="Book Antiqu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48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762000"/>
                <a:ext cx="8077200" cy="5909310"/>
              </a:xfrm>
              <a:prstGeom prst="rect">
                <a:avLst/>
              </a:prstGeom>
              <a:blipFill rotWithShape="1">
                <a:blip r:embed="rId4"/>
                <a:stretch>
                  <a:fillRect l="-1585" t="-1135" r="-11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9" name="Picture 55" descr="Are Sales Leads Like Needles In Haystacks? image needle in the hayst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130550"/>
            <a:ext cx="209073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7" descr="http://2.bp.blogspot.com/-ZPYhFsfbRCU/TgIKLzWmqbI/AAAAAAAAAN4/pvTMhGHQw0c/s1600/magn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15782">
            <a:off x="8368507" y="2883693"/>
            <a:ext cx="698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7642505-F5C9-49CB-9AA6-E95DE17F8C3D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23555" name="Text Box 16"/>
          <p:cNvSpPr txBox="1">
            <a:spLocks noChangeArrowheads="1"/>
          </p:cNvSpPr>
          <p:nvPr/>
        </p:nvSpPr>
        <p:spPr bwMode="auto">
          <a:xfrm>
            <a:off x="4400550" y="0"/>
            <a:ext cx="4743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Parity violating n+d capture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1718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29940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1050925" y="882650"/>
            <a:ext cx="231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e</a:t>
            </a:r>
            <a:r>
              <a:rPr lang="en-US" baseline="-25000" dirty="0">
                <a:solidFill>
                  <a:srgbClr val="C00000"/>
                </a:solidFill>
                <a:latin typeface="Book Antiqua" pitchFamily="18" charset="0"/>
              </a:rPr>
              <a:t>3/2</a:t>
            </a:r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 amplitude for </a:t>
            </a:r>
            <a:r>
              <a:rPr lang="en-US" dirty="0" err="1">
                <a:solidFill>
                  <a:srgbClr val="C00000"/>
                </a:solidFill>
                <a:latin typeface="Book Antiqua" pitchFamily="18" charset="0"/>
              </a:rPr>
              <a:t>nd</a:t>
            </a:r>
            <a:endParaRPr lang="en-US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5791200" y="922338"/>
            <a:ext cx="215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e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amplitude for </a:t>
            </a:r>
            <a:r>
              <a:rPr lang="en-US" dirty="0" err="1">
                <a:solidFill>
                  <a:srgbClr val="C00000"/>
                </a:solidFill>
                <a:latin typeface="Book Antiqua" pitchFamily="18" charset="0"/>
              </a:rPr>
              <a:t>np</a:t>
            </a:r>
            <a:endParaRPr lang="en-US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599577C-7541-4435-8B90-9E5544E45FF4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pic>
        <p:nvPicPr>
          <p:cNvPr id="101411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6800"/>
            <a:ext cx="22955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6653213" y="0"/>
            <a:ext cx="2490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P&amp;T violation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4581" name="Picture 4" descr="nucle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758825" cy="687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nucle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763588" cy="6905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3" name="AutoShape 6"/>
          <p:cNvCxnSpPr>
            <a:cxnSpLocks noChangeShapeType="1"/>
            <a:stCxn id="24608" idx="0"/>
          </p:cNvCxnSpPr>
          <p:nvPr/>
        </p:nvCxnSpPr>
        <p:spPr bwMode="auto">
          <a:xfrm rot="5400000" flipV="1">
            <a:off x="1121569" y="1478756"/>
            <a:ext cx="454025" cy="855663"/>
          </a:xfrm>
          <a:prstGeom prst="curvedConnector4">
            <a:avLst>
              <a:gd name="adj1" fmla="val -50352"/>
              <a:gd name="adj2" fmla="val 7309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4" name="AutoShape 7"/>
          <p:cNvCxnSpPr>
            <a:cxnSpLocks noChangeShapeType="1"/>
            <a:stCxn id="24612" idx="0"/>
            <a:endCxn id="24590" idx="3"/>
          </p:cNvCxnSpPr>
          <p:nvPr/>
        </p:nvCxnSpPr>
        <p:spPr bwMode="auto">
          <a:xfrm rot="5400000">
            <a:off x="2078038" y="1524000"/>
            <a:ext cx="496887" cy="69056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5" name="AutoShape 8"/>
          <p:cNvCxnSpPr>
            <a:cxnSpLocks noChangeShapeType="1"/>
            <a:endCxn id="24589" idx="1"/>
          </p:cNvCxnSpPr>
          <p:nvPr/>
        </p:nvCxnSpPr>
        <p:spPr bwMode="auto">
          <a:xfrm flipV="1">
            <a:off x="960438" y="846138"/>
            <a:ext cx="792162" cy="704850"/>
          </a:xfrm>
          <a:prstGeom prst="curvedConnector3">
            <a:avLst>
              <a:gd name="adj1" fmla="val 49898"/>
            </a:avLst>
          </a:prstGeom>
          <a:noFill/>
          <a:ln w="41275" cap="rnd">
            <a:solidFill>
              <a:srgbClr val="0099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586" name="Group 9"/>
          <p:cNvGrpSpPr>
            <a:grpSpLocks/>
          </p:cNvGrpSpPr>
          <p:nvPr/>
        </p:nvGrpSpPr>
        <p:grpSpPr bwMode="auto">
          <a:xfrm rot="-10598756">
            <a:off x="2057400" y="1447800"/>
            <a:ext cx="612775" cy="473075"/>
            <a:chOff x="576" y="2976"/>
            <a:chExt cx="1248" cy="864"/>
          </a:xfrm>
        </p:grpSpPr>
        <p:sp>
          <p:nvSpPr>
            <p:cNvPr id="24609" name="Line 10"/>
            <p:cNvSpPr>
              <a:spLocks noChangeShapeType="1"/>
            </p:cNvSpPr>
            <p:nvPr/>
          </p:nvSpPr>
          <p:spPr bwMode="auto">
            <a:xfrm flipV="1">
              <a:off x="576" y="2976"/>
              <a:ext cx="1152" cy="576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10" name="Line 11"/>
            <p:cNvSpPr>
              <a:spLocks noChangeShapeType="1"/>
            </p:cNvSpPr>
            <p:nvPr/>
          </p:nvSpPr>
          <p:spPr bwMode="auto">
            <a:xfrm flipV="1">
              <a:off x="576" y="3312"/>
              <a:ext cx="1200" cy="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11" name="Line 12"/>
            <p:cNvSpPr>
              <a:spLocks noChangeShapeType="1"/>
            </p:cNvSpPr>
            <p:nvPr/>
          </p:nvSpPr>
          <p:spPr bwMode="auto">
            <a:xfrm>
              <a:off x="624" y="3552"/>
              <a:ext cx="1200" cy="4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12" name="Line 13"/>
            <p:cNvSpPr>
              <a:spLocks noChangeShapeType="1"/>
            </p:cNvSpPr>
            <p:nvPr/>
          </p:nvSpPr>
          <p:spPr bwMode="auto">
            <a:xfrm>
              <a:off x="576" y="3552"/>
              <a:ext cx="1104" cy="28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587" name="Group 14"/>
          <p:cNvGrpSpPr>
            <a:grpSpLocks/>
          </p:cNvGrpSpPr>
          <p:nvPr/>
        </p:nvGrpSpPr>
        <p:grpSpPr bwMode="auto">
          <a:xfrm>
            <a:off x="920750" y="1277938"/>
            <a:ext cx="908050" cy="603250"/>
            <a:chOff x="576" y="2976"/>
            <a:chExt cx="1248" cy="864"/>
          </a:xfrm>
        </p:grpSpPr>
        <p:sp>
          <p:nvSpPr>
            <p:cNvPr id="24605" name="Line 15"/>
            <p:cNvSpPr>
              <a:spLocks noChangeShapeType="1"/>
            </p:cNvSpPr>
            <p:nvPr/>
          </p:nvSpPr>
          <p:spPr bwMode="auto">
            <a:xfrm flipV="1">
              <a:off x="576" y="2976"/>
              <a:ext cx="1152" cy="576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6" name="Line 16"/>
            <p:cNvSpPr>
              <a:spLocks noChangeShapeType="1"/>
            </p:cNvSpPr>
            <p:nvPr/>
          </p:nvSpPr>
          <p:spPr bwMode="auto">
            <a:xfrm flipV="1">
              <a:off x="576" y="3312"/>
              <a:ext cx="1200" cy="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7" name="Line 17"/>
            <p:cNvSpPr>
              <a:spLocks noChangeShapeType="1"/>
            </p:cNvSpPr>
            <p:nvPr/>
          </p:nvSpPr>
          <p:spPr bwMode="auto">
            <a:xfrm>
              <a:off x="624" y="3552"/>
              <a:ext cx="1200" cy="4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8" name="Line 18"/>
            <p:cNvSpPr>
              <a:spLocks noChangeShapeType="1"/>
            </p:cNvSpPr>
            <p:nvPr/>
          </p:nvSpPr>
          <p:spPr bwMode="auto">
            <a:xfrm>
              <a:off x="576" y="3552"/>
              <a:ext cx="1104" cy="28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4588" name="Text Box 19"/>
          <p:cNvSpPr txBox="1">
            <a:spLocks noChangeArrowheads="1"/>
          </p:cNvSpPr>
          <p:nvPr/>
        </p:nvSpPr>
        <p:spPr bwMode="auto">
          <a:xfrm>
            <a:off x="1682750" y="1143000"/>
            <a:ext cx="527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5400" b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?</a:t>
            </a:r>
            <a:endParaRPr lang="en-US" sz="5400" b="1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4589" name="Text Box 20"/>
          <p:cNvSpPr txBox="1">
            <a:spLocks noChangeArrowheads="1"/>
          </p:cNvSpPr>
          <p:nvPr/>
        </p:nvSpPr>
        <p:spPr bwMode="auto">
          <a:xfrm>
            <a:off x="1752600" y="66198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>
                <a:solidFill>
                  <a:schemeClr val="hlink"/>
                </a:solidFill>
                <a:latin typeface="Symbol" pitchFamily="18" charset="2"/>
              </a:rPr>
              <a:t>p</a:t>
            </a:r>
            <a:endParaRPr lang="en-US">
              <a:solidFill>
                <a:schemeClr val="hlink"/>
              </a:solidFill>
              <a:latin typeface="Symbol" pitchFamily="18" charset="2"/>
            </a:endParaRPr>
          </a:p>
        </p:txBody>
      </p:sp>
      <p:sp>
        <p:nvSpPr>
          <p:cNvPr id="24590" name="Text Box 21"/>
          <p:cNvSpPr txBox="1">
            <a:spLocks noChangeArrowheads="1"/>
          </p:cNvSpPr>
          <p:nvPr/>
        </p:nvSpPr>
        <p:spPr bwMode="auto">
          <a:xfrm>
            <a:off x="1685925" y="1949450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1600" i="1">
                <a:solidFill>
                  <a:srgbClr val="FF9933"/>
                </a:solidFill>
                <a:latin typeface="Symbol" pitchFamily="18" charset="2"/>
                <a:cs typeface="Arial" charset="0"/>
              </a:rPr>
              <a:t>r</a:t>
            </a:r>
            <a:endParaRPr lang="en-US" sz="1600" i="1">
              <a:solidFill>
                <a:srgbClr val="FF9933"/>
              </a:solidFill>
              <a:latin typeface="Symbol" pitchFamily="18" charset="2"/>
              <a:cs typeface="Arial" charset="0"/>
            </a:endParaRPr>
          </a:p>
        </p:txBody>
      </p:sp>
      <p:cxnSp>
        <p:nvCxnSpPr>
          <p:cNvPr id="24591" name="AutoShape 22"/>
          <p:cNvCxnSpPr>
            <a:cxnSpLocks noChangeShapeType="1"/>
            <a:stCxn id="24589" idx="3"/>
          </p:cNvCxnSpPr>
          <p:nvPr/>
        </p:nvCxnSpPr>
        <p:spPr bwMode="auto">
          <a:xfrm>
            <a:off x="2062163" y="846138"/>
            <a:ext cx="739775" cy="561975"/>
          </a:xfrm>
          <a:prstGeom prst="curvedConnector3">
            <a:avLst>
              <a:gd name="adj1" fmla="val 49787"/>
            </a:avLst>
          </a:prstGeom>
          <a:noFill/>
          <a:ln w="41275" cap="rnd">
            <a:solidFill>
              <a:srgbClr val="0099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399" name="AutoShape 23"/>
          <p:cNvSpPr>
            <a:spLocks noChangeArrowheads="1"/>
          </p:cNvSpPr>
          <p:nvPr/>
        </p:nvSpPr>
        <p:spPr bwMode="auto">
          <a:xfrm rot="2362636">
            <a:off x="2057400" y="762000"/>
            <a:ext cx="827088" cy="609600"/>
          </a:xfrm>
          <a:prstGeom prst="cloudCallout">
            <a:avLst>
              <a:gd name="adj1" fmla="val 39435"/>
              <a:gd name="adj2" fmla="val 116875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 b="1">
                <a:latin typeface="Arial" pitchFamily="34" charset="0"/>
              </a:rPr>
              <a:t>Weak field</a:t>
            </a:r>
          </a:p>
        </p:txBody>
      </p:sp>
      <p:sp>
        <p:nvSpPr>
          <p:cNvPr id="24593" name="Text Box 24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sp>
        <p:nvSpPr>
          <p:cNvPr id="24594" name="Text Box 29"/>
          <p:cNvSpPr txBox="1">
            <a:spLocks noChangeArrowheads="1"/>
          </p:cNvSpPr>
          <p:nvPr/>
        </p:nvSpPr>
        <p:spPr bwMode="auto">
          <a:xfrm>
            <a:off x="0" y="2209800"/>
            <a:ext cx="45720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800" b="1">
                <a:latin typeface="Book Antiqua" pitchFamily="18" charset="0"/>
              </a:rPr>
              <a:t>Contributing mesons</a:t>
            </a:r>
          </a:p>
          <a:p>
            <a:pPr eaLnBrk="1" hangingPunct="1">
              <a:buFont typeface="Book Antiqua" pitchFamily="18" charset="0"/>
              <a:buChar char="•"/>
            </a:pPr>
            <a:r>
              <a:rPr lang="en-US">
                <a:solidFill>
                  <a:srgbClr val="33CC33"/>
                </a:solidFill>
                <a:latin typeface="Symbol" pitchFamily="18" charset="2"/>
              </a:rPr>
              <a:t>p</a:t>
            </a:r>
            <a:r>
              <a:rPr lang="en-US">
                <a:solidFill>
                  <a:srgbClr val="33CC33"/>
                </a:solidFill>
                <a:latin typeface="Book Antiqua" pitchFamily="18" charset="0"/>
              </a:rPr>
              <a:t>(140 </a:t>
            </a:r>
            <a:r>
              <a:rPr lang="en-US">
                <a:solidFill>
                  <a:srgbClr val="33CC33"/>
                </a:solidFill>
              </a:rPr>
              <a:t>), </a:t>
            </a:r>
            <a:r>
              <a:rPr lang="en-US">
                <a:solidFill>
                  <a:srgbClr val="33CC33"/>
                </a:solidFill>
                <a:latin typeface="Book Antiqua" pitchFamily="18" charset="0"/>
              </a:rPr>
              <a:t>I</a:t>
            </a:r>
            <a:r>
              <a:rPr lang="en-US" baseline="30000">
                <a:solidFill>
                  <a:srgbClr val="33CC33"/>
                </a:solidFill>
                <a:latin typeface="Book Antiqua" pitchFamily="18" charset="0"/>
              </a:rPr>
              <a:t>G</a:t>
            </a:r>
            <a:r>
              <a:rPr lang="en-US">
                <a:solidFill>
                  <a:srgbClr val="33CC33"/>
                </a:solidFill>
                <a:latin typeface="Book Antiqua" pitchFamily="18" charset="0"/>
              </a:rPr>
              <a:t>(J</a:t>
            </a:r>
            <a:r>
              <a:rPr lang="en-US" baseline="30000">
                <a:solidFill>
                  <a:srgbClr val="33CC33"/>
                </a:solidFill>
                <a:latin typeface="Symbol" pitchFamily="18" charset="2"/>
              </a:rPr>
              <a:t>p</a:t>
            </a:r>
            <a:r>
              <a:rPr lang="en-US" baseline="30000">
                <a:solidFill>
                  <a:srgbClr val="33CC33"/>
                </a:solidFill>
                <a:latin typeface="Book Antiqua" pitchFamily="18" charset="0"/>
              </a:rPr>
              <a:t>C</a:t>
            </a:r>
            <a:r>
              <a:rPr lang="en-US">
                <a:solidFill>
                  <a:srgbClr val="33CC33"/>
                </a:solidFill>
                <a:latin typeface="Book Antiqua" pitchFamily="18" charset="0"/>
              </a:rPr>
              <a:t>) = 1</a:t>
            </a:r>
            <a:r>
              <a:rPr lang="en-US" baseline="30000">
                <a:solidFill>
                  <a:srgbClr val="33CC33"/>
                </a:solidFill>
                <a:latin typeface="Book Antiqua" pitchFamily="18" charset="0"/>
              </a:rPr>
              <a:t>-</a:t>
            </a:r>
            <a:r>
              <a:rPr lang="en-US">
                <a:solidFill>
                  <a:srgbClr val="33CC33"/>
                </a:solidFill>
                <a:latin typeface="Book Antiqua" pitchFamily="18" charset="0"/>
              </a:rPr>
              <a:t>(</a:t>
            </a:r>
            <a:r>
              <a:rPr lang="en-US">
                <a:solidFill>
                  <a:srgbClr val="33CC33"/>
                </a:solidFill>
              </a:rPr>
              <a:t>0</a:t>
            </a:r>
            <a:r>
              <a:rPr lang="en-US" baseline="30000">
                <a:solidFill>
                  <a:srgbClr val="33CC33"/>
                </a:solidFill>
              </a:rPr>
              <a:t>−+</a:t>
            </a:r>
            <a:r>
              <a:rPr lang="en-US">
                <a:solidFill>
                  <a:srgbClr val="33CC33"/>
                </a:solidFill>
              </a:rPr>
              <a:t>)</a:t>
            </a:r>
            <a:endParaRPr lang="en-US">
              <a:solidFill>
                <a:srgbClr val="33CC33"/>
              </a:solidFill>
              <a:latin typeface="Book Antiqua" pitchFamily="18" charset="0"/>
            </a:endParaRPr>
          </a:p>
          <a:p>
            <a:pPr eaLnBrk="1" hangingPunct="1">
              <a:buFont typeface="Book Antiqua" pitchFamily="18" charset="0"/>
              <a:buChar char="•"/>
            </a:pPr>
            <a:r>
              <a:rPr lang="en-US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>
                <a:solidFill>
                  <a:srgbClr val="FF0000"/>
                </a:solidFill>
                <a:latin typeface="Book Antiqua" pitchFamily="18" charset="0"/>
              </a:rPr>
              <a:t>(550), I</a:t>
            </a:r>
            <a:r>
              <a:rPr lang="en-US" baseline="30000">
                <a:solidFill>
                  <a:srgbClr val="FF0000"/>
                </a:solidFill>
                <a:latin typeface="Book Antiqua" pitchFamily="18" charset="0"/>
              </a:rPr>
              <a:t>G</a:t>
            </a:r>
            <a:r>
              <a:rPr lang="en-US">
                <a:solidFill>
                  <a:srgbClr val="FF0000"/>
                </a:solidFill>
                <a:latin typeface="Book Antiqua" pitchFamily="18" charset="0"/>
              </a:rPr>
              <a:t>(J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Book Antiqua" pitchFamily="18" charset="0"/>
              </a:rPr>
              <a:t>C</a:t>
            </a:r>
            <a:r>
              <a:rPr lang="en-US">
                <a:solidFill>
                  <a:srgbClr val="FF0000"/>
                </a:solidFill>
                <a:latin typeface="Book Antiqua" pitchFamily="18" charset="0"/>
              </a:rPr>
              <a:t>) = </a:t>
            </a:r>
            <a:r>
              <a:rPr lang="en-US">
                <a:solidFill>
                  <a:srgbClr val="FF0000"/>
                </a:solidFill>
              </a:rPr>
              <a:t>0</a:t>
            </a:r>
            <a:r>
              <a:rPr lang="en-US" baseline="30000">
                <a:solidFill>
                  <a:srgbClr val="FF0000"/>
                </a:solidFill>
              </a:rPr>
              <a:t>+</a:t>
            </a:r>
            <a:r>
              <a:rPr lang="en-US">
                <a:solidFill>
                  <a:srgbClr val="FF0000"/>
                </a:solidFill>
              </a:rPr>
              <a:t>(0</a:t>
            </a:r>
            <a:r>
              <a:rPr lang="en-US" baseline="30000">
                <a:solidFill>
                  <a:srgbClr val="FF0000"/>
                </a:solidFill>
              </a:rPr>
              <a:t>−+</a:t>
            </a:r>
            <a:r>
              <a:rPr lang="en-US">
                <a:solidFill>
                  <a:srgbClr val="FF0000"/>
                </a:solidFill>
              </a:rPr>
              <a:t>) </a:t>
            </a:r>
          </a:p>
          <a:p>
            <a:pPr eaLnBrk="1" hangingPunct="1">
              <a:buFont typeface="Book Antiqua" pitchFamily="18" charset="0"/>
              <a:buChar char="•"/>
            </a:pPr>
            <a:r>
              <a:rPr lang="en-US">
                <a:solidFill>
                  <a:srgbClr val="33CC33"/>
                </a:solidFill>
                <a:latin typeface="Book Antiqua" pitchFamily="18" charset="0"/>
              </a:rPr>
              <a:t>ρ(770), I</a:t>
            </a:r>
            <a:r>
              <a:rPr lang="en-US" baseline="30000">
                <a:solidFill>
                  <a:srgbClr val="33CC33"/>
                </a:solidFill>
                <a:latin typeface="Book Antiqua" pitchFamily="18" charset="0"/>
              </a:rPr>
              <a:t>G</a:t>
            </a:r>
            <a:r>
              <a:rPr lang="en-US">
                <a:solidFill>
                  <a:srgbClr val="33CC33"/>
                </a:solidFill>
                <a:latin typeface="Book Antiqua" pitchFamily="18" charset="0"/>
              </a:rPr>
              <a:t>(J</a:t>
            </a:r>
            <a:r>
              <a:rPr lang="en-US" baseline="30000">
                <a:solidFill>
                  <a:srgbClr val="33CC33"/>
                </a:solidFill>
                <a:latin typeface="Symbol" pitchFamily="18" charset="2"/>
              </a:rPr>
              <a:t>p</a:t>
            </a:r>
            <a:r>
              <a:rPr lang="en-US" baseline="30000">
                <a:solidFill>
                  <a:srgbClr val="33CC33"/>
                </a:solidFill>
                <a:latin typeface="Book Antiqua" pitchFamily="18" charset="0"/>
              </a:rPr>
              <a:t>C</a:t>
            </a:r>
            <a:r>
              <a:rPr lang="en-US">
                <a:solidFill>
                  <a:srgbClr val="33CC33"/>
                </a:solidFill>
                <a:latin typeface="Book Antiqua" pitchFamily="18" charset="0"/>
              </a:rPr>
              <a:t>) = 1</a:t>
            </a:r>
            <a:r>
              <a:rPr lang="en-US" baseline="30000">
                <a:solidFill>
                  <a:srgbClr val="33CC33"/>
                </a:solidFill>
                <a:latin typeface="Book Antiqua" pitchFamily="18" charset="0"/>
              </a:rPr>
              <a:t>+</a:t>
            </a:r>
            <a:r>
              <a:rPr lang="en-US">
                <a:solidFill>
                  <a:srgbClr val="33CC33"/>
                </a:solidFill>
                <a:latin typeface="Book Antiqua" pitchFamily="18" charset="0"/>
              </a:rPr>
              <a:t>(1</a:t>
            </a:r>
            <a:r>
              <a:rPr lang="en-US" baseline="30000">
                <a:solidFill>
                  <a:srgbClr val="33CC33"/>
                </a:solidFill>
                <a:latin typeface="Book Antiqua" pitchFamily="18" charset="0"/>
              </a:rPr>
              <a:t>−−</a:t>
            </a:r>
            <a:r>
              <a:rPr lang="en-US">
                <a:solidFill>
                  <a:srgbClr val="33CC33"/>
                </a:solidFill>
                <a:latin typeface="Book Antiqua" pitchFamily="18" charset="0"/>
              </a:rPr>
              <a:t>) </a:t>
            </a:r>
          </a:p>
          <a:p>
            <a:pPr eaLnBrk="1" hangingPunct="1">
              <a:buFont typeface="Book Antiqua" pitchFamily="18" charset="0"/>
              <a:buChar char="•"/>
            </a:pPr>
            <a:r>
              <a:rPr lang="en-US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>
                <a:solidFill>
                  <a:srgbClr val="FF0000"/>
                </a:solidFill>
                <a:latin typeface="Book Antiqua" pitchFamily="18" charset="0"/>
              </a:rPr>
              <a:t>(782), I</a:t>
            </a:r>
            <a:r>
              <a:rPr lang="en-US" baseline="30000">
                <a:solidFill>
                  <a:srgbClr val="FF0000"/>
                </a:solidFill>
                <a:latin typeface="Book Antiqua" pitchFamily="18" charset="0"/>
              </a:rPr>
              <a:t>G</a:t>
            </a:r>
            <a:r>
              <a:rPr lang="en-US">
                <a:solidFill>
                  <a:srgbClr val="FF0000"/>
                </a:solidFill>
                <a:latin typeface="Book Antiqua" pitchFamily="18" charset="0"/>
              </a:rPr>
              <a:t>(J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Book Antiqua" pitchFamily="18" charset="0"/>
              </a:rPr>
              <a:t>C</a:t>
            </a:r>
            <a:r>
              <a:rPr lang="en-US">
                <a:solidFill>
                  <a:srgbClr val="FF0000"/>
                </a:solidFill>
                <a:latin typeface="Book Antiqua" pitchFamily="18" charset="0"/>
              </a:rPr>
              <a:t>) = </a:t>
            </a:r>
            <a:r>
              <a:rPr lang="en-US">
                <a:solidFill>
                  <a:srgbClr val="FF0000"/>
                </a:solidFill>
              </a:rPr>
              <a:t>0</a:t>
            </a:r>
            <a:r>
              <a:rPr lang="en-US" baseline="30000">
                <a:solidFill>
                  <a:srgbClr val="FF0000"/>
                </a:solidFill>
              </a:rPr>
              <a:t>−</a:t>
            </a:r>
            <a:r>
              <a:rPr lang="en-US">
                <a:solidFill>
                  <a:srgbClr val="FF0000"/>
                </a:solidFill>
              </a:rPr>
              <a:t>(1</a:t>
            </a:r>
            <a:r>
              <a:rPr lang="en-US" baseline="30000">
                <a:solidFill>
                  <a:srgbClr val="FF0000"/>
                </a:solidFill>
              </a:rPr>
              <a:t>−−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 </a:t>
            </a:r>
          </a:p>
        </p:txBody>
      </p:sp>
      <p:pic>
        <p:nvPicPr>
          <p:cNvPr id="24595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53673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6" name="Oval 31"/>
          <p:cNvSpPr>
            <a:spLocks noChangeArrowheads="1"/>
          </p:cNvSpPr>
          <p:nvPr/>
        </p:nvSpPr>
        <p:spPr bwMode="auto">
          <a:xfrm>
            <a:off x="5181600" y="685800"/>
            <a:ext cx="914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97" name="Oval 32"/>
          <p:cNvSpPr>
            <a:spLocks noChangeArrowheads="1"/>
          </p:cNvSpPr>
          <p:nvPr/>
        </p:nvSpPr>
        <p:spPr bwMode="auto">
          <a:xfrm>
            <a:off x="5257800" y="1143000"/>
            <a:ext cx="27432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98" name="Oval 33"/>
          <p:cNvSpPr>
            <a:spLocks noChangeArrowheads="1"/>
          </p:cNvSpPr>
          <p:nvPr/>
        </p:nvSpPr>
        <p:spPr bwMode="auto">
          <a:xfrm>
            <a:off x="6248400" y="762000"/>
            <a:ext cx="3124200" cy="3810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99" name="Oval 34"/>
          <p:cNvSpPr>
            <a:spLocks noChangeArrowheads="1"/>
          </p:cNvSpPr>
          <p:nvPr/>
        </p:nvSpPr>
        <p:spPr bwMode="auto">
          <a:xfrm>
            <a:off x="5334000" y="1143000"/>
            <a:ext cx="2743200" cy="3810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1412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54102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4572000" y="1600200"/>
            <a:ext cx="2427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</a:rPr>
              <a:t>More terms from EFT:</a:t>
            </a:r>
          </a:p>
        </p:txBody>
      </p:sp>
      <p:pic>
        <p:nvPicPr>
          <p:cNvPr id="101414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13263" cy="386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415" name="Text Box 39"/>
          <p:cNvSpPr txBox="1">
            <a:spLocks noChangeArrowheads="1"/>
          </p:cNvSpPr>
          <p:nvPr/>
        </p:nvSpPr>
        <p:spPr bwMode="auto">
          <a:xfrm>
            <a:off x="4495800" y="4572000"/>
            <a:ext cx="252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If we retain only </a:t>
            </a:r>
            <a:r>
              <a:rPr lang="en-US" dirty="0" err="1">
                <a:solidFill>
                  <a:srgbClr val="C00000"/>
                </a:solidFill>
                <a:latin typeface="Book Antiqua" pitchFamily="18" charset="0"/>
              </a:rPr>
              <a:t>pions</a:t>
            </a:r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:</a:t>
            </a: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4648200" y="5726113"/>
            <a:ext cx="38004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From EDM measurements g/h&lt;10</a:t>
            </a:r>
            <a:r>
              <a:rPr lang="en-US" baseline="30000" dirty="0">
                <a:solidFill>
                  <a:srgbClr val="C00000"/>
                </a:solidFill>
                <a:latin typeface="Book Antiqua" pitchFamily="18" charset="0"/>
              </a:rPr>
              <a:t>-3</a:t>
            </a:r>
            <a:endParaRPr lang="en-US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3" grpId="0"/>
      <p:bldP spid="101415" grpId="0"/>
      <p:bldP spid="1014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258F1C0-162D-4428-AF9B-6F7B2902BE29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25603" name="Text Box 16"/>
          <p:cNvSpPr txBox="1">
            <a:spLocks noChangeArrowheads="1"/>
          </p:cNvSpPr>
          <p:nvPr/>
        </p:nvSpPr>
        <p:spPr bwMode="auto">
          <a:xfrm>
            <a:off x="5105400" y="0"/>
            <a:ext cx="3844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P&amp;T violation (EDMs)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5604" name="Text Box 24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pic>
        <p:nvPicPr>
          <p:cNvPr id="25605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00100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Text Box 37"/>
          <p:cNvSpPr txBox="1">
            <a:spLocks noChangeArrowheads="1"/>
          </p:cNvSpPr>
          <p:nvPr/>
        </p:nvSpPr>
        <p:spPr bwMode="auto">
          <a:xfrm>
            <a:off x="1447800" y="5867399"/>
            <a:ext cx="647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Important model-dependence, already at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p-</a:t>
            </a:r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level!!!</a:t>
            </a:r>
          </a:p>
        </p:txBody>
      </p:sp>
      <p:sp>
        <p:nvSpPr>
          <p:cNvPr id="25607" name="Rectangle 41"/>
          <p:cNvSpPr>
            <a:spLocks noChangeArrowheads="1"/>
          </p:cNvSpPr>
          <p:nvPr/>
        </p:nvSpPr>
        <p:spPr bwMode="auto">
          <a:xfrm>
            <a:off x="459921" y="5173121"/>
            <a:ext cx="1082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200" i="1" dirty="0" smtClean="0">
                <a:latin typeface="Book Antiqua" pitchFamily="18" charset="0"/>
              </a:rPr>
              <a:t>Y.H. Song et al, PRC </a:t>
            </a:r>
            <a:r>
              <a:rPr lang="fr-FR" sz="1200" b="1" i="1" dirty="0" smtClean="0">
                <a:latin typeface="Book Antiqua" pitchFamily="18" charset="0"/>
              </a:rPr>
              <a:t>87</a:t>
            </a:r>
            <a:r>
              <a:rPr lang="fr-FR" sz="1200" i="1" dirty="0" smtClean="0">
                <a:latin typeface="Book Antiqua" pitchFamily="18" charset="0"/>
              </a:rPr>
              <a:t> (2013) 015501</a:t>
            </a:r>
            <a:endParaRPr lang="en-US" sz="1200" i="1" dirty="0" smtClean="0">
              <a:latin typeface="Book Antiqua" pitchFamily="18" charset="0"/>
            </a:endParaRPr>
          </a:p>
          <a:p>
            <a:r>
              <a:rPr lang="en-US" sz="1600" dirty="0" err="1" smtClean="0">
                <a:solidFill>
                  <a:srgbClr val="C00000"/>
                </a:solidFill>
                <a:latin typeface="Book Antiqua" pitchFamily="18" charset="0"/>
              </a:rPr>
              <a:t>Discrepency</a:t>
            </a:r>
            <a:r>
              <a:rPr lang="en-US" sz="16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Book Antiqua" pitchFamily="18" charset="0"/>
              </a:rPr>
              <a:t>with results of: </a:t>
            </a:r>
            <a:r>
              <a:rPr lang="en-US" sz="1200" i="1" dirty="0">
                <a:latin typeface="Book Antiqua" pitchFamily="18" charset="0"/>
              </a:rPr>
              <a:t>I. </a:t>
            </a:r>
            <a:r>
              <a:rPr lang="en-US" sz="1200" i="1" dirty="0" err="1">
                <a:latin typeface="Book Antiqua" pitchFamily="18" charset="0"/>
              </a:rPr>
              <a:t>Stetcu</a:t>
            </a:r>
            <a:r>
              <a:rPr lang="en-US" sz="1200" i="1" dirty="0">
                <a:latin typeface="Book Antiqua" pitchFamily="18" charset="0"/>
              </a:rPr>
              <a:t>, C.-P. Liu et al., Phys. </a:t>
            </a:r>
            <a:r>
              <a:rPr lang="en-US" sz="1200" i="1" dirty="0" err="1">
                <a:latin typeface="Book Antiqua" pitchFamily="18" charset="0"/>
              </a:rPr>
              <a:t>Lett</a:t>
            </a:r>
            <a:r>
              <a:rPr lang="en-US" sz="1200" i="1" dirty="0">
                <a:latin typeface="Book Antiqua" pitchFamily="18" charset="0"/>
              </a:rPr>
              <a:t>. B </a:t>
            </a:r>
            <a:r>
              <a:rPr lang="en-US" sz="1200" b="1" i="1" dirty="0">
                <a:latin typeface="Book Antiqua" pitchFamily="18" charset="0"/>
              </a:rPr>
              <a:t>665</a:t>
            </a:r>
            <a:r>
              <a:rPr lang="en-US" sz="1200" i="1" dirty="0">
                <a:latin typeface="Book Antiqua" pitchFamily="18" charset="0"/>
              </a:rPr>
              <a:t>, 168 (2008</a:t>
            </a:r>
            <a:r>
              <a:rPr lang="en-US" sz="1200" i="1" dirty="0" smtClean="0">
                <a:latin typeface="Book Antiqua" pitchFamily="18" charset="0"/>
              </a:rPr>
              <a:t>)!!</a:t>
            </a:r>
          </a:p>
          <a:p>
            <a:r>
              <a:rPr lang="fr-FR" sz="1200" i="1" dirty="0" err="1" smtClean="0">
                <a:latin typeface="Book Antiqua" pitchFamily="18" charset="0"/>
              </a:rPr>
              <a:t>Also</a:t>
            </a:r>
            <a:r>
              <a:rPr lang="fr-FR" sz="1200" i="1" dirty="0" smtClean="0">
                <a:latin typeface="Book Antiqua" pitchFamily="18" charset="0"/>
              </a:rPr>
              <a:t> </a:t>
            </a:r>
            <a:r>
              <a:rPr lang="fr-FR" sz="1200" i="1" dirty="0" err="1" smtClean="0">
                <a:latin typeface="Book Antiqua" pitchFamily="18" charset="0"/>
              </a:rPr>
              <a:t>studied</a:t>
            </a:r>
            <a:r>
              <a:rPr lang="fr-FR" sz="1200" i="1" dirty="0" smtClean="0">
                <a:latin typeface="Book Antiqua" pitchFamily="18" charset="0"/>
              </a:rPr>
              <a:t> </a:t>
            </a:r>
            <a:r>
              <a:rPr lang="fr-FR" sz="1200" i="1" dirty="0" err="1" smtClean="0">
                <a:latin typeface="Book Antiqua" pitchFamily="18" charset="0"/>
              </a:rPr>
              <a:t>within</a:t>
            </a:r>
            <a:r>
              <a:rPr lang="fr-FR" sz="1200" i="1" dirty="0" smtClean="0">
                <a:latin typeface="Book Antiqua" pitchFamily="18" charset="0"/>
              </a:rPr>
              <a:t> EFT by de </a:t>
            </a:r>
            <a:r>
              <a:rPr lang="fr-FR" sz="1200" i="1" dirty="0" err="1" smtClean="0">
                <a:latin typeface="Book Antiqua" pitchFamily="18" charset="0"/>
              </a:rPr>
              <a:t>Vries</a:t>
            </a:r>
            <a:r>
              <a:rPr lang="fr-FR" sz="1200" i="1" dirty="0" smtClean="0">
                <a:latin typeface="Book Antiqua" pitchFamily="18" charset="0"/>
              </a:rPr>
              <a:t> et al, PRC (2011) 065501</a:t>
            </a:r>
            <a:endParaRPr lang="en-US" sz="1200" i="1" dirty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F2B8FC5E-B09F-4945-9C40-ED5ADC6CF113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5105400" y="0"/>
            <a:ext cx="3844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P&amp;T violation (EDMs)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31813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38100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512016F-46AF-4E87-AB3D-AEE671631F38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2765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8FC103F4-3959-4C41-B167-04B902208157}" type="slidenum">
              <a:rPr lang="en-US" altLang="zh-CN" sz="1400"/>
              <a:pPr algn="r" eaLnBrk="1" hangingPunct="1"/>
              <a:t>24</a:t>
            </a:fld>
            <a:endParaRPr lang="en-US" altLang="zh-CN" sz="1400"/>
          </a:p>
        </p:txBody>
      </p:sp>
      <p:sp>
        <p:nvSpPr>
          <p:cNvPr id="27652" name="Text Box 16"/>
          <p:cNvSpPr txBox="1">
            <a:spLocks noChangeArrowheads="1"/>
          </p:cNvSpPr>
          <p:nvPr/>
        </p:nvSpPr>
        <p:spPr bwMode="auto">
          <a:xfrm>
            <a:off x="7010400" y="0"/>
            <a:ext cx="193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TVPC case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7653" name="Picture 5" descr="nucle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758825" cy="687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nucle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763588" cy="6905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5" name="AutoShape 7"/>
          <p:cNvCxnSpPr>
            <a:cxnSpLocks noChangeShapeType="1"/>
            <a:stCxn id="27676" idx="0"/>
          </p:cNvCxnSpPr>
          <p:nvPr/>
        </p:nvCxnSpPr>
        <p:spPr bwMode="auto">
          <a:xfrm rot="5400000" flipV="1">
            <a:off x="1121569" y="1478756"/>
            <a:ext cx="454025" cy="855663"/>
          </a:xfrm>
          <a:prstGeom prst="curvedConnector4">
            <a:avLst>
              <a:gd name="adj1" fmla="val -50352"/>
              <a:gd name="adj2" fmla="val 7309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6" name="AutoShape 8"/>
          <p:cNvCxnSpPr>
            <a:cxnSpLocks noChangeShapeType="1"/>
            <a:stCxn id="27680" idx="0"/>
            <a:endCxn id="27662" idx="3"/>
          </p:cNvCxnSpPr>
          <p:nvPr/>
        </p:nvCxnSpPr>
        <p:spPr bwMode="auto">
          <a:xfrm rot="5400000">
            <a:off x="2078038" y="1524000"/>
            <a:ext cx="496887" cy="69056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7" name="AutoShape 9"/>
          <p:cNvCxnSpPr>
            <a:cxnSpLocks noChangeShapeType="1"/>
            <a:endCxn id="27661" idx="1"/>
          </p:cNvCxnSpPr>
          <p:nvPr/>
        </p:nvCxnSpPr>
        <p:spPr bwMode="auto">
          <a:xfrm flipV="1">
            <a:off x="960438" y="846138"/>
            <a:ext cx="792162" cy="704850"/>
          </a:xfrm>
          <a:prstGeom prst="curvedConnector3">
            <a:avLst>
              <a:gd name="adj1" fmla="val 49898"/>
            </a:avLst>
          </a:prstGeom>
          <a:noFill/>
          <a:ln w="41275" cap="rnd">
            <a:solidFill>
              <a:srgbClr val="0099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658" name="Group 10"/>
          <p:cNvGrpSpPr>
            <a:grpSpLocks/>
          </p:cNvGrpSpPr>
          <p:nvPr/>
        </p:nvGrpSpPr>
        <p:grpSpPr bwMode="auto">
          <a:xfrm rot="-10598756">
            <a:off x="2057400" y="1447800"/>
            <a:ext cx="612775" cy="473075"/>
            <a:chOff x="576" y="2976"/>
            <a:chExt cx="1248" cy="864"/>
          </a:xfrm>
        </p:grpSpPr>
        <p:sp>
          <p:nvSpPr>
            <p:cNvPr id="27677" name="Line 11"/>
            <p:cNvSpPr>
              <a:spLocks noChangeShapeType="1"/>
            </p:cNvSpPr>
            <p:nvPr/>
          </p:nvSpPr>
          <p:spPr bwMode="auto">
            <a:xfrm flipV="1">
              <a:off x="576" y="2976"/>
              <a:ext cx="1152" cy="576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78" name="Line 12"/>
            <p:cNvSpPr>
              <a:spLocks noChangeShapeType="1"/>
            </p:cNvSpPr>
            <p:nvPr/>
          </p:nvSpPr>
          <p:spPr bwMode="auto">
            <a:xfrm flipV="1">
              <a:off x="576" y="3312"/>
              <a:ext cx="1200" cy="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79" name="Line 13"/>
            <p:cNvSpPr>
              <a:spLocks noChangeShapeType="1"/>
            </p:cNvSpPr>
            <p:nvPr/>
          </p:nvSpPr>
          <p:spPr bwMode="auto">
            <a:xfrm>
              <a:off x="624" y="3552"/>
              <a:ext cx="1200" cy="4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80" name="Line 14"/>
            <p:cNvSpPr>
              <a:spLocks noChangeShapeType="1"/>
            </p:cNvSpPr>
            <p:nvPr/>
          </p:nvSpPr>
          <p:spPr bwMode="auto">
            <a:xfrm>
              <a:off x="576" y="3552"/>
              <a:ext cx="1104" cy="28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659" name="Group 15"/>
          <p:cNvGrpSpPr>
            <a:grpSpLocks/>
          </p:cNvGrpSpPr>
          <p:nvPr/>
        </p:nvGrpSpPr>
        <p:grpSpPr bwMode="auto">
          <a:xfrm>
            <a:off x="920750" y="1277938"/>
            <a:ext cx="908050" cy="603250"/>
            <a:chOff x="576" y="2976"/>
            <a:chExt cx="1248" cy="864"/>
          </a:xfrm>
        </p:grpSpPr>
        <p:sp>
          <p:nvSpPr>
            <p:cNvPr id="27673" name="Line 16"/>
            <p:cNvSpPr>
              <a:spLocks noChangeShapeType="1"/>
            </p:cNvSpPr>
            <p:nvPr/>
          </p:nvSpPr>
          <p:spPr bwMode="auto">
            <a:xfrm flipV="1">
              <a:off x="576" y="2976"/>
              <a:ext cx="1152" cy="576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74" name="Line 17"/>
            <p:cNvSpPr>
              <a:spLocks noChangeShapeType="1"/>
            </p:cNvSpPr>
            <p:nvPr/>
          </p:nvSpPr>
          <p:spPr bwMode="auto">
            <a:xfrm flipV="1">
              <a:off x="576" y="3312"/>
              <a:ext cx="1200" cy="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75" name="Line 18"/>
            <p:cNvSpPr>
              <a:spLocks noChangeShapeType="1"/>
            </p:cNvSpPr>
            <p:nvPr/>
          </p:nvSpPr>
          <p:spPr bwMode="auto">
            <a:xfrm>
              <a:off x="624" y="3552"/>
              <a:ext cx="1200" cy="4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76" name="Line 19"/>
            <p:cNvSpPr>
              <a:spLocks noChangeShapeType="1"/>
            </p:cNvSpPr>
            <p:nvPr/>
          </p:nvSpPr>
          <p:spPr bwMode="auto">
            <a:xfrm>
              <a:off x="576" y="3552"/>
              <a:ext cx="1104" cy="28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660" name="Text Box 20"/>
          <p:cNvSpPr txBox="1">
            <a:spLocks noChangeArrowheads="1"/>
          </p:cNvSpPr>
          <p:nvPr/>
        </p:nvSpPr>
        <p:spPr bwMode="auto">
          <a:xfrm>
            <a:off x="1682750" y="1143000"/>
            <a:ext cx="527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5400" b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?</a:t>
            </a:r>
            <a:endParaRPr lang="en-US" sz="5400" b="1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7661" name="Text Box 21"/>
          <p:cNvSpPr txBox="1">
            <a:spLocks noChangeArrowheads="1"/>
          </p:cNvSpPr>
          <p:nvPr/>
        </p:nvSpPr>
        <p:spPr bwMode="auto">
          <a:xfrm>
            <a:off x="1752600" y="66198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>
                <a:solidFill>
                  <a:schemeClr val="hlink"/>
                </a:solidFill>
                <a:latin typeface="Symbol" pitchFamily="18" charset="2"/>
              </a:rPr>
              <a:t>p</a:t>
            </a:r>
            <a:endParaRPr lang="en-US">
              <a:solidFill>
                <a:schemeClr val="hlink"/>
              </a:solidFill>
              <a:latin typeface="Symbol" pitchFamily="18" charset="2"/>
            </a:endParaRPr>
          </a:p>
        </p:txBody>
      </p:sp>
      <p:sp>
        <p:nvSpPr>
          <p:cNvPr id="27662" name="Text Box 22"/>
          <p:cNvSpPr txBox="1">
            <a:spLocks noChangeArrowheads="1"/>
          </p:cNvSpPr>
          <p:nvPr/>
        </p:nvSpPr>
        <p:spPr bwMode="auto">
          <a:xfrm>
            <a:off x="1685925" y="1949450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1600" i="1">
                <a:solidFill>
                  <a:srgbClr val="FF9933"/>
                </a:solidFill>
                <a:latin typeface="Symbol" pitchFamily="18" charset="2"/>
                <a:cs typeface="Arial" charset="0"/>
              </a:rPr>
              <a:t>r</a:t>
            </a:r>
            <a:endParaRPr lang="en-US" sz="1600" i="1">
              <a:solidFill>
                <a:srgbClr val="FF9933"/>
              </a:solidFill>
              <a:latin typeface="Symbol" pitchFamily="18" charset="2"/>
              <a:cs typeface="Arial" charset="0"/>
            </a:endParaRPr>
          </a:p>
        </p:txBody>
      </p:sp>
      <p:cxnSp>
        <p:nvCxnSpPr>
          <p:cNvPr id="27663" name="AutoShape 23"/>
          <p:cNvCxnSpPr>
            <a:cxnSpLocks noChangeShapeType="1"/>
            <a:stCxn id="27661" idx="3"/>
          </p:cNvCxnSpPr>
          <p:nvPr/>
        </p:nvCxnSpPr>
        <p:spPr bwMode="auto">
          <a:xfrm>
            <a:off x="2062163" y="846138"/>
            <a:ext cx="739775" cy="561975"/>
          </a:xfrm>
          <a:prstGeom prst="curvedConnector3">
            <a:avLst>
              <a:gd name="adj1" fmla="val 49787"/>
            </a:avLst>
          </a:prstGeom>
          <a:noFill/>
          <a:ln w="41275" cap="rnd">
            <a:solidFill>
              <a:srgbClr val="0099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5" name="AutoShape 25"/>
          <p:cNvSpPr>
            <a:spLocks noChangeArrowheads="1"/>
          </p:cNvSpPr>
          <p:nvPr/>
        </p:nvSpPr>
        <p:spPr bwMode="auto">
          <a:xfrm rot="2362636">
            <a:off x="2057400" y="762000"/>
            <a:ext cx="827088" cy="609600"/>
          </a:xfrm>
          <a:prstGeom prst="cloudCallout">
            <a:avLst>
              <a:gd name="adj1" fmla="val 39435"/>
              <a:gd name="adj2" fmla="val 116875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 b="1">
                <a:latin typeface="Arial" pitchFamily="34" charset="0"/>
              </a:rPr>
              <a:t>Weak field</a:t>
            </a:r>
          </a:p>
        </p:txBody>
      </p:sp>
      <p:sp>
        <p:nvSpPr>
          <p:cNvPr id="27665" name="Text Box 26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pic>
        <p:nvPicPr>
          <p:cNvPr id="27666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685800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67" name="Text Box 42"/>
          <p:cNvSpPr txBox="1">
            <a:spLocks noChangeArrowheads="1"/>
          </p:cNvSpPr>
          <p:nvPr/>
        </p:nvSpPr>
        <p:spPr bwMode="auto">
          <a:xfrm>
            <a:off x="4572000" y="685800"/>
            <a:ext cx="45720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800" b="1" dirty="0">
                <a:latin typeface="Book Antiqua" pitchFamily="18" charset="0"/>
              </a:rPr>
              <a:t>Contributing mesons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Book Antiqua" pitchFamily="18" charset="0"/>
              </a:rPr>
              <a:t>Pion exchange does not contribute </a:t>
            </a:r>
          </a:p>
          <a:p>
            <a:pPr eaLnBrk="1" hangingPunct="1"/>
            <a:r>
              <a:rPr lang="en-US" sz="1600" dirty="0"/>
              <a:t>	</a:t>
            </a:r>
            <a:r>
              <a:rPr lang="en-US" sz="1600" i="1" dirty="0">
                <a:latin typeface="Times New Roman" pitchFamily="18" charset="0"/>
              </a:rPr>
              <a:t>(M. </a:t>
            </a:r>
            <a:r>
              <a:rPr lang="en-US" sz="1600" i="1" dirty="0" err="1">
                <a:latin typeface="Times New Roman" pitchFamily="18" charset="0"/>
              </a:rPr>
              <a:t>Simonius</a:t>
            </a:r>
            <a:r>
              <a:rPr lang="en-US" sz="1600" i="1" dirty="0">
                <a:latin typeface="Times New Roman" pitchFamily="18" charset="0"/>
              </a:rPr>
              <a:t>, Phys. </a:t>
            </a:r>
            <a:r>
              <a:rPr lang="en-US" sz="1600" i="1" dirty="0" err="1">
                <a:latin typeface="Times New Roman" pitchFamily="18" charset="0"/>
              </a:rPr>
              <a:t>Lett</a:t>
            </a:r>
            <a:r>
              <a:rPr lang="en-US" sz="1600" i="1" dirty="0">
                <a:latin typeface="Times New Roman" pitchFamily="18" charset="0"/>
              </a:rPr>
              <a:t>., </a:t>
            </a:r>
            <a:r>
              <a:rPr lang="en-US" sz="1600" b="1" i="1" dirty="0">
                <a:latin typeface="Times New Roman" pitchFamily="18" charset="0"/>
              </a:rPr>
              <a:t>B58</a:t>
            </a:r>
            <a:r>
              <a:rPr lang="en-US" sz="1600" i="1" dirty="0">
                <a:latin typeface="Times New Roman" pitchFamily="18" charset="0"/>
              </a:rPr>
              <a:t>, 147 (1975))</a:t>
            </a: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33CC33"/>
                </a:solidFill>
                <a:latin typeface="Book Antiqua" pitchFamily="18" charset="0"/>
              </a:rPr>
              <a:t>ρ(770), I</a:t>
            </a:r>
            <a:r>
              <a:rPr lang="en-US" baseline="30000" dirty="0">
                <a:solidFill>
                  <a:srgbClr val="33CC33"/>
                </a:solidFill>
                <a:latin typeface="Book Antiqua" pitchFamily="18" charset="0"/>
              </a:rPr>
              <a:t>G</a:t>
            </a:r>
            <a:r>
              <a:rPr lang="en-US" dirty="0">
                <a:solidFill>
                  <a:srgbClr val="33CC33"/>
                </a:solidFill>
                <a:latin typeface="Book Antiqua" pitchFamily="18" charset="0"/>
              </a:rPr>
              <a:t>(</a:t>
            </a:r>
            <a:r>
              <a:rPr lang="en-US" dirty="0" err="1">
                <a:solidFill>
                  <a:srgbClr val="33CC33"/>
                </a:solidFill>
                <a:latin typeface="Book Antiqua" pitchFamily="18" charset="0"/>
              </a:rPr>
              <a:t>J</a:t>
            </a:r>
            <a:r>
              <a:rPr lang="en-US" baseline="30000" dirty="0" err="1">
                <a:solidFill>
                  <a:srgbClr val="33CC33"/>
                </a:solidFill>
                <a:latin typeface="Symbol" pitchFamily="18" charset="2"/>
              </a:rPr>
              <a:t>p</a:t>
            </a:r>
            <a:r>
              <a:rPr lang="en-US" baseline="30000" dirty="0" err="1">
                <a:solidFill>
                  <a:srgbClr val="33CC33"/>
                </a:solidFill>
                <a:latin typeface="Book Antiqua" pitchFamily="18" charset="0"/>
              </a:rPr>
              <a:t>C</a:t>
            </a:r>
            <a:r>
              <a:rPr lang="en-US" dirty="0">
                <a:solidFill>
                  <a:srgbClr val="33CC33"/>
                </a:solidFill>
                <a:latin typeface="Book Antiqua" pitchFamily="18" charset="0"/>
              </a:rPr>
              <a:t>) = 1</a:t>
            </a:r>
            <a:r>
              <a:rPr lang="en-US" baseline="30000" dirty="0">
                <a:solidFill>
                  <a:srgbClr val="33CC33"/>
                </a:solidFill>
                <a:latin typeface="Book Antiqua" pitchFamily="18" charset="0"/>
              </a:rPr>
              <a:t>+</a:t>
            </a:r>
            <a:r>
              <a:rPr lang="en-US" dirty="0">
                <a:solidFill>
                  <a:srgbClr val="33CC33"/>
                </a:solidFill>
                <a:latin typeface="Book Antiqua" pitchFamily="18" charset="0"/>
              </a:rPr>
              <a:t>(1</a:t>
            </a:r>
            <a:r>
              <a:rPr lang="en-US" baseline="30000" dirty="0">
                <a:solidFill>
                  <a:srgbClr val="33CC33"/>
                </a:solidFill>
                <a:latin typeface="Book Antiqua" pitchFamily="18" charset="0"/>
              </a:rPr>
              <a:t>−−</a:t>
            </a:r>
            <a:r>
              <a:rPr lang="en-US" dirty="0">
                <a:solidFill>
                  <a:srgbClr val="33CC33"/>
                </a:solidFill>
                <a:latin typeface="Book Antiqua" pitchFamily="18" charset="0"/>
              </a:rPr>
              <a:t>)</a:t>
            </a:r>
            <a:r>
              <a:rPr lang="en-US" dirty="0">
                <a:solidFill>
                  <a:srgbClr val="33CC33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h1(1170), I</a:t>
            </a:r>
            <a:r>
              <a:rPr lang="en-US" baseline="30000" dirty="0">
                <a:solidFill>
                  <a:srgbClr val="FF0000"/>
                </a:solidFill>
                <a:latin typeface="Book Antiqua" pitchFamily="18" charset="0"/>
              </a:rPr>
              <a:t>G</a:t>
            </a:r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Book Antiqua" pitchFamily="18" charset="0"/>
              </a:rPr>
              <a:t>J</a:t>
            </a:r>
            <a:r>
              <a:rPr lang="en-US" baseline="30000" dirty="0" err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30000" dirty="0" err="1">
                <a:solidFill>
                  <a:srgbClr val="FF0000"/>
                </a:solidFill>
                <a:latin typeface="Book Antiqua" pitchFamily="18" charset="0"/>
              </a:rPr>
              <a:t>C</a:t>
            </a:r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) = 0</a:t>
            </a:r>
            <a:r>
              <a:rPr lang="en-US" baseline="30000" dirty="0">
                <a:solidFill>
                  <a:srgbClr val="FF0000"/>
                </a:solidFill>
                <a:latin typeface="Book Antiqua" pitchFamily="18" charset="0"/>
              </a:rPr>
              <a:t>−</a:t>
            </a:r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(1</a:t>
            </a:r>
            <a:r>
              <a:rPr lang="en-US" baseline="30000" dirty="0">
                <a:solidFill>
                  <a:srgbClr val="FF0000"/>
                </a:solidFill>
                <a:latin typeface="Book Antiqua" pitchFamily="18" charset="0"/>
              </a:rPr>
              <a:t>+−</a:t>
            </a:r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)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7668" name="Oval 43"/>
          <p:cNvSpPr>
            <a:spLocks noChangeArrowheads="1"/>
          </p:cNvSpPr>
          <p:nvPr/>
        </p:nvSpPr>
        <p:spPr bwMode="auto">
          <a:xfrm>
            <a:off x="990600" y="2819400"/>
            <a:ext cx="5334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69" name="Oval 44"/>
          <p:cNvSpPr>
            <a:spLocks noChangeArrowheads="1"/>
          </p:cNvSpPr>
          <p:nvPr/>
        </p:nvSpPr>
        <p:spPr bwMode="auto">
          <a:xfrm>
            <a:off x="990600" y="3200400"/>
            <a:ext cx="5334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70" name="Oval 45"/>
          <p:cNvSpPr>
            <a:spLocks noChangeArrowheads="1"/>
          </p:cNvSpPr>
          <p:nvPr/>
        </p:nvSpPr>
        <p:spPr bwMode="auto">
          <a:xfrm>
            <a:off x="2819400" y="4648200"/>
            <a:ext cx="533400" cy="3810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7671" name="Object 48"/>
          <p:cNvGraphicFramePr>
            <a:graphicFrameLocks noChangeAspect="1"/>
          </p:cNvGraphicFramePr>
          <p:nvPr/>
        </p:nvGraphicFramePr>
        <p:xfrm>
          <a:off x="228600" y="5105400"/>
          <a:ext cx="11430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8" imgW="825500" imgH="228600" progId="Equation.DSMT4">
                  <p:embed/>
                </p:oleObj>
              </mc:Choice>
              <mc:Fallback>
                <p:oleObj name="Equation" r:id="rId8" imgW="825500" imgH="2286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05400"/>
                        <a:ext cx="11430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72" name="Picture 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10200"/>
            <a:ext cx="56388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689C3E2-A4B5-4F0D-8FFF-80AB198BEB5D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2867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60207CA8-B975-48A3-8096-983EC1B2F416}" type="slidenum">
              <a:rPr lang="en-US" altLang="zh-CN" sz="1400"/>
              <a:pPr algn="r" eaLnBrk="1" hangingPunct="1"/>
              <a:t>25</a:t>
            </a:fld>
            <a:endParaRPr lang="en-US" altLang="zh-CN" sz="1400"/>
          </a:p>
        </p:txBody>
      </p:sp>
      <p:sp>
        <p:nvSpPr>
          <p:cNvPr id="28676" name="Text Box 16"/>
          <p:cNvSpPr txBox="1">
            <a:spLocks noChangeArrowheads="1"/>
          </p:cNvSpPr>
          <p:nvPr/>
        </p:nvSpPr>
        <p:spPr bwMode="auto">
          <a:xfrm>
            <a:off x="7010400" y="0"/>
            <a:ext cx="2181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Comparison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8677" name="Picture 4" descr="nucl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758825" cy="687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 descr="nucle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763588" cy="6905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79" name="AutoShape 6"/>
          <p:cNvCxnSpPr>
            <a:cxnSpLocks noChangeShapeType="1"/>
            <a:stCxn id="28702" idx="0"/>
          </p:cNvCxnSpPr>
          <p:nvPr/>
        </p:nvCxnSpPr>
        <p:spPr bwMode="auto">
          <a:xfrm rot="5400000" flipV="1">
            <a:off x="1121569" y="1478756"/>
            <a:ext cx="454025" cy="855663"/>
          </a:xfrm>
          <a:prstGeom prst="curvedConnector4">
            <a:avLst>
              <a:gd name="adj1" fmla="val -50352"/>
              <a:gd name="adj2" fmla="val 7309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0" name="AutoShape 7"/>
          <p:cNvCxnSpPr>
            <a:cxnSpLocks noChangeShapeType="1"/>
            <a:stCxn id="28706" idx="0"/>
            <a:endCxn id="28686" idx="3"/>
          </p:cNvCxnSpPr>
          <p:nvPr/>
        </p:nvCxnSpPr>
        <p:spPr bwMode="auto">
          <a:xfrm rot="5400000">
            <a:off x="2078038" y="1524000"/>
            <a:ext cx="496887" cy="69056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1" name="AutoShape 8"/>
          <p:cNvCxnSpPr>
            <a:cxnSpLocks noChangeShapeType="1"/>
            <a:endCxn id="28685" idx="1"/>
          </p:cNvCxnSpPr>
          <p:nvPr/>
        </p:nvCxnSpPr>
        <p:spPr bwMode="auto">
          <a:xfrm flipV="1">
            <a:off x="960438" y="846138"/>
            <a:ext cx="792162" cy="704850"/>
          </a:xfrm>
          <a:prstGeom prst="curvedConnector3">
            <a:avLst>
              <a:gd name="adj1" fmla="val 49898"/>
            </a:avLst>
          </a:prstGeom>
          <a:noFill/>
          <a:ln w="41275" cap="rnd">
            <a:solidFill>
              <a:srgbClr val="0099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82" name="Group 9"/>
          <p:cNvGrpSpPr>
            <a:grpSpLocks/>
          </p:cNvGrpSpPr>
          <p:nvPr/>
        </p:nvGrpSpPr>
        <p:grpSpPr bwMode="auto">
          <a:xfrm rot="-10598756">
            <a:off x="2057400" y="1447800"/>
            <a:ext cx="612775" cy="473075"/>
            <a:chOff x="576" y="2976"/>
            <a:chExt cx="1248" cy="864"/>
          </a:xfrm>
        </p:grpSpPr>
        <p:sp>
          <p:nvSpPr>
            <p:cNvPr id="28703" name="Line 10"/>
            <p:cNvSpPr>
              <a:spLocks noChangeShapeType="1"/>
            </p:cNvSpPr>
            <p:nvPr/>
          </p:nvSpPr>
          <p:spPr bwMode="auto">
            <a:xfrm flipV="1">
              <a:off x="576" y="2976"/>
              <a:ext cx="1152" cy="576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4" name="Line 11"/>
            <p:cNvSpPr>
              <a:spLocks noChangeShapeType="1"/>
            </p:cNvSpPr>
            <p:nvPr/>
          </p:nvSpPr>
          <p:spPr bwMode="auto">
            <a:xfrm flipV="1">
              <a:off x="576" y="3312"/>
              <a:ext cx="1200" cy="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5" name="Line 12"/>
            <p:cNvSpPr>
              <a:spLocks noChangeShapeType="1"/>
            </p:cNvSpPr>
            <p:nvPr/>
          </p:nvSpPr>
          <p:spPr bwMode="auto">
            <a:xfrm>
              <a:off x="624" y="3552"/>
              <a:ext cx="1200" cy="4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6" name="Line 13"/>
            <p:cNvSpPr>
              <a:spLocks noChangeShapeType="1"/>
            </p:cNvSpPr>
            <p:nvPr/>
          </p:nvSpPr>
          <p:spPr bwMode="auto">
            <a:xfrm>
              <a:off x="576" y="3552"/>
              <a:ext cx="1104" cy="28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683" name="Group 14"/>
          <p:cNvGrpSpPr>
            <a:grpSpLocks/>
          </p:cNvGrpSpPr>
          <p:nvPr/>
        </p:nvGrpSpPr>
        <p:grpSpPr bwMode="auto">
          <a:xfrm>
            <a:off x="920750" y="1277938"/>
            <a:ext cx="908050" cy="603250"/>
            <a:chOff x="576" y="2976"/>
            <a:chExt cx="1248" cy="864"/>
          </a:xfrm>
        </p:grpSpPr>
        <p:sp>
          <p:nvSpPr>
            <p:cNvPr id="28699" name="Line 15"/>
            <p:cNvSpPr>
              <a:spLocks noChangeShapeType="1"/>
            </p:cNvSpPr>
            <p:nvPr/>
          </p:nvSpPr>
          <p:spPr bwMode="auto">
            <a:xfrm flipV="1">
              <a:off x="576" y="2976"/>
              <a:ext cx="1152" cy="576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0" name="Line 16"/>
            <p:cNvSpPr>
              <a:spLocks noChangeShapeType="1"/>
            </p:cNvSpPr>
            <p:nvPr/>
          </p:nvSpPr>
          <p:spPr bwMode="auto">
            <a:xfrm flipV="1">
              <a:off x="576" y="3312"/>
              <a:ext cx="1200" cy="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1" name="Line 17"/>
            <p:cNvSpPr>
              <a:spLocks noChangeShapeType="1"/>
            </p:cNvSpPr>
            <p:nvPr/>
          </p:nvSpPr>
          <p:spPr bwMode="auto">
            <a:xfrm>
              <a:off x="624" y="3552"/>
              <a:ext cx="1200" cy="4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2" name="Line 18"/>
            <p:cNvSpPr>
              <a:spLocks noChangeShapeType="1"/>
            </p:cNvSpPr>
            <p:nvPr/>
          </p:nvSpPr>
          <p:spPr bwMode="auto">
            <a:xfrm>
              <a:off x="576" y="3552"/>
              <a:ext cx="1104" cy="28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684" name="Text Box 19"/>
          <p:cNvSpPr txBox="1">
            <a:spLocks noChangeArrowheads="1"/>
          </p:cNvSpPr>
          <p:nvPr/>
        </p:nvSpPr>
        <p:spPr bwMode="auto">
          <a:xfrm>
            <a:off x="1682750" y="1143000"/>
            <a:ext cx="527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5400" b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?</a:t>
            </a:r>
            <a:endParaRPr lang="en-US" sz="5400" b="1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8685" name="Text Box 20"/>
          <p:cNvSpPr txBox="1">
            <a:spLocks noChangeArrowheads="1"/>
          </p:cNvSpPr>
          <p:nvPr/>
        </p:nvSpPr>
        <p:spPr bwMode="auto">
          <a:xfrm>
            <a:off x="1752600" y="66198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>
                <a:solidFill>
                  <a:schemeClr val="hlink"/>
                </a:solidFill>
                <a:latin typeface="Symbol" pitchFamily="18" charset="2"/>
              </a:rPr>
              <a:t>p</a:t>
            </a:r>
            <a:endParaRPr lang="en-US">
              <a:solidFill>
                <a:schemeClr val="hlink"/>
              </a:solidFill>
              <a:latin typeface="Symbol" pitchFamily="18" charset="2"/>
            </a:endParaRPr>
          </a:p>
        </p:txBody>
      </p:sp>
      <p:sp>
        <p:nvSpPr>
          <p:cNvPr id="28686" name="Text Box 21"/>
          <p:cNvSpPr txBox="1">
            <a:spLocks noChangeArrowheads="1"/>
          </p:cNvSpPr>
          <p:nvPr/>
        </p:nvSpPr>
        <p:spPr bwMode="auto">
          <a:xfrm>
            <a:off x="1685925" y="1949450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1600" i="1">
                <a:solidFill>
                  <a:srgbClr val="FF9933"/>
                </a:solidFill>
                <a:latin typeface="Symbol" pitchFamily="18" charset="2"/>
                <a:cs typeface="Arial" charset="0"/>
              </a:rPr>
              <a:t>r</a:t>
            </a:r>
            <a:endParaRPr lang="en-US" sz="1600" i="1">
              <a:solidFill>
                <a:srgbClr val="FF9933"/>
              </a:solidFill>
              <a:latin typeface="Symbol" pitchFamily="18" charset="2"/>
              <a:cs typeface="Arial" charset="0"/>
            </a:endParaRPr>
          </a:p>
        </p:txBody>
      </p:sp>
      <p:cxnSp>
        <p:nvCxnSpPr>
          <p:cNvPr id="28687" name="AutoShape 22"/>
          <p:cNvCxnSpPr>
            <a:cxnSpLocks noChangeShapeType="1"/>
            <a:stCxn id="28685" idx="3"/>
          </p:cNvCxnSpPr>
          <p:nvPr/>
        </p:nvCxnSpPr>
        <p:spPr bwMode="auto">
          <a:xfrm>
            <a:off x="2062163" y="846138"/>
            <a:ext cx="739775" cy="561975"/>
          </a:xfrm>
          <a:prstGeom prst="curvedConnector3">
            <a:avLst>
              <a:gd name="adj1" fmla="val 49787"/>
            </a:avLst>
          </a:prstGeom>
          <a:noFill/>
          <a:ln w="41275" cap="rnd">
            <a:solidFill>
              <a:srgbClr val="0099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447" name="AutoShape 23"/>
          <p:cNvSpPr>
            <a:spLocks noChangeArrowheads="1"/>
          </p:cNvSpPr>
          <p:nvPr/>
        </p:nvSpPr>
        <p:spPr bwMode="auto">
          <a:xfrm rot="2362636">
            <a:off x="2057400" y="762000"/>
            <a:ext cx="827088" cy="609600"/>
          </a:xfrm>
          <a:prstGeom prst="cloudCallout">
            <a:avLst>
              <a:gd name="adj1" fmla="val 39435"/>
              <a:gd name="adj2" fmla="val 116875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 b="1">
                <a:latin typeface="Arial" pitchFamily="34" charset="0"/>
              </a:rPr>
              <a:t>Weak field</a:t>
            </a:r>
          </a:p>
        </p:txBody>
      </p:sp>
      <p:sp>
        <p:nvSpPr>
          <p:cNvPr id="28689" name="Text Box 24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grpSp>
        <p:nvGrpSpPr>
          <p:cNvPr id="28690" name="Group 36"/>
          <p:cNvGrpSpPr>
            <a:grpSpLocks/>
          </p:cNvGrpSpPr>
          <p:nvPr/>
        </p:nvGrpSpPr>
        <p:grpSpPr bwMode="auto">
          <a:xfrm>
            <a:off x="1676400" y="3429000"/>
            <a:ext cx="5943600" cy="2305050"/>
            <a:chOff x="1056" y="2160"/>
            <a:chExt cx="3744" cy="1452"/>
          </a:xfrm>
        </p:grpSpPr>
        <p:pic>
          <p:nvPicPr>
            <p:cNvPr id="28696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160"/>
              <a:ext cx="3744" cy="1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97" name="Rectangle 33"/>
            <p:cNvSpPr>
              <a:spLocks noChangeArrowheads="1"/>
            </p:cNvSpPr>
            <p:nvPr/>
          </p:nvSpPr>
          <p:spPr bwMode="auto">
            <a:xfrm>
              <a:off x="1056" y="2544"/>
              <a:ext cx="326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98" name="Rectangle 35"/>
            <p:cNvSpPr>
              <a:spLocks noChangeArrowheads="1"/>
            </p:cNvSpPr>
            <p:nvPr/>
          </p:nvSpPr>
          <p:spPr bwMode="auto">
            <a:xfrm>
              <a:off x="1056" y="3072"/>
              <a:ext cx="326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691" name="Text Box 37"/>
          <p:cNvSpPr txBox="1">
            <a:spLocks noChangeArrowheads="1"/>
          </p:cNvSpPr>
          <p:nvPr/>
        </p:nvSpPr>
        <p:spPr bwMode="auto">
          <a:xfrm>
            <a:off x="1676400" y="3048000"/>
            <a:ext cx="665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latin typeface="Book Antiqua" pitchFamily="18" charset="0"/>
              </a:rPr>
              <a:t>According to EFT, one gets following estimates at </a:t>
            </a:r>
            <a:r>
              <a:rPr lang="en-US" dirty="0" err="1">
                <a:latin typeface="Book Antiqua" pitchFamily="18" charset="0"/>
              </a:rPr>
              <a:t>E</a:t>
            </a:r>
            <a:r>
              <a:rPr lang="en-US" baseline="-25000" dirty="0" err="1">
                <a:latin typeface="Book Antiqua" pitchFamily="18" charset="0"/>
              </a:rPr>
              <a:t>cm</a:t>
            </a:r>
            <a:r>
              <a:rPr lang="en-US" dirty="0">
                <a:latin typeface="Book Antiqua" pitchFamily="18" charset="0"/>
              </a:rPr>
              <a:t>=100 </a:t>
            </a:r>
            <a:r>
              <a:rPr lang="en-US" dirty="0" err="1">
                <a:latin typeface="Book Antiqua" pitchFamily="18" charset="0"/>
              </a:rPr>
              <a:t>keV</a:t>
            </a:r>
            <a:r>
              <a:rPr lang="en-US" dirty="0">
                <a:latin typeface="Book Antiqua" pitchFamily="18" charset="0"/>
              </a:rPr>
              <a:t>:</a:t>
            </a:r>
          </a:p>
        </p:txBody>
      </p:sp>
      <p:sp>
        <p:nvSpPr>
          <p:cNvPr id="28692" name="Rectangle 40"/>
          <p:cNvSpPr>
            <a:spLocks noChangeArrowheads="1"/>
          </p:cNvSpPr>
          <p:nvPr/>
        </p:nvSpPr>
        <p:spPr bwMode="auto">
          <a:xfrm>
            <a:off x="5562600" y="3505200"/>
            <a:ext cx="1371600" cy="2514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93" name="Text Box 41"/>
          <p:cNvSpPr txBox="1">
            <a:spLocks noChangeArrowheads="1"/>
          </p:cNvSpPr>
          <p:nvPr/>
        </p:nvSpPr>
        <p:spPr bwMode="auto">
          <a:xfrm>
            <a:off x="5851525" y="5672138"/>
            <a:ext cx="461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Ds</a:t>
            </a:r>
          </a:p>
        </p:txBody>
      </p:sp>
      <p:sp>
        <p:nvSpPr>
          <p:cNvPr id="28694" name="Rectangle 42"/>
          <p:cNvSpPr>
            <a:spLocks noChangeArrowheads="1"/>
          </p:cNvSpPr>
          <p:nvPr/>
        </p:nvSpPr>
        <p:spPr bwMode="auto">
          <a:xfrm>
            <a:off x="4343400" y="3505200"/>
            <a:ext cx="1143000" cy="2514600"/>
          </a:xfrm>
          <a:prstGeom prst="rect">
            <a:avLst/>
          </a:prstGeom>
          <a:noFill/>
          <a:ln w="2222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95" name="Rectangle 43"/>
          <p:cNvSpPr>
            <a:spLocks noChangeArrowheads="1"/>
          </p:cNvSpPr>
          <p:nvPr/>
        </p:nvSpPr>
        <p:spPr bwMode="auto">
          <a:xfrm>
            <a:off x="4648200" y="5715000"/>
            <a:ext cx="442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379CAB9-652A-4F48-8A00-1B8C0EE9466F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2969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388EB994-FE34-4173-8C4C-53FE4C066470}" type="slidenum">
              <a:rPr lang="en-US" altLang="zh-CN" sz="1400"/>
              <a:pPr algn="r" eaLnBrk="1" hangingPunct="1"/>
              <a:t>26</a:t>
            </a:fld>
            <a:endParaRPr lang="en-US" altLang="zh-CN" sz="1400"/>
          </a:p>
        </p:txBody>
      </p:sp>
      <p:sp>
        <p:nvSpPr>
          <p:cNvPr id="29700" name="Text Box 16"/>
          <p:cNvSpPr txBox="1">
            <a:spLocks noChangeArrowheads="1"/>
          </p:cNvSpPr>
          <p:nvPr/>
        </p:nvSpPr>
        <p:spPr bwMode="auto">
          <a:xfrm>
            <a:off x="5105400" y="16329"/>
            <a:ext cx="3921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Summary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/Perspectives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0" y="6477000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bg1"/>
                </a:solidFill>
                <a:latin typeface="Book Antiqua" pitchFamily="18" charset="0"/>
              </a:rPr>
              <a:t>R. Lazauskas (IPHC Strasbourg), Y.H. Song, V. </a:t>
            </a:r>
            <a:r>
              <a:rPr lang="en-US" sz="1600" b="1" dirty="0" err="1">
                <a:solidFill>
                  <a:schemeClr val="bg1"/>
                </a:solidFill>
                <a:latin typeface="Book Antiqua" pitchFamily="18" charset="0"/>
              </a:rPr>
              <a:t>Gudkov</a:t>
            </a:r>
            <a:r>
              <a:rPr lang="en-US" sz="1600" b="1" dirty="0">
                <a:solidFill>
                  <a:schemeClr val="bg1"/>
                </a:solidFill>
                <a:latin typeface="Book Antiqua" pitchFamily="18" charset="0"/>
              </a:rPr>
              <a:t> (South Carolina U.)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457200" y="609600"/>
            <a:ext cx="86868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endParaRPr lang="en-GB" sz="24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kumimoji="1" lang="en-US" altLang="ko-KR" b="1" dirty="0" smtClean="0">
                <a:solidFill>
                  <a:srgbClr val="000099"/>
                </a:solidFill>
                <a:latin typeface="Book Antiqua" pitchFamily="18" charset="0"/>
                <a:ea typeface="Gulim" pitchFamily="34" charset="-127"/>
                <a:sym typeface="Symbol" pitchFamily="18" charset="2"/>
              </a:rPr>
              <a:t></a:t>
            </a:r>
            <a:r>
              <a:rPr lang="en-GB" sz="2400" dirty="0">
                <a:latin typeface="Book Antiqua" pitchFamily="18" charset="0"/>
              </a:rPr>
              <a:t>EFT </a:t>
            </a:r>
            <a:r>
              <a:rPr lang="en-GB" sz="2400" dirty="0" smtClean="0">
                <a:latin typeface="Book Antiqua" pitchFamily="18" charset="0"/>
              </a:rPr>
              <a:t>proved to be efficient </a:t>
            </a:r>
            <a:r>
              <a:rPr lang="en-GB" sz="2400" dirty="0">
                <a:latin typeface="Book Antiqua" pitchFamily="18" charset="0"/>
              </a:rPr>
              <a:t>for EM few-body reactions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sz="2400" dirty="0">
                <a:latin typeface="Book Antiqua" pitchFamily="18" charset="0"/>
              </a:rPr>
              <a:t>Extensive analysis of P &amp; T violating processes has been performed for low energy </a:t>
            </a:r>
            <a:r>
              <a:rPr lang="en-GB" sz="2400" dirty="0" smtClean="0">
                <a:latin typeface="Book Antiqua" pitchFamily="18" charset="0"/>
              </a:rPr>
              <a:t>n-p, n-d, n-</a:t>
            </a:r>
            <a:r>
              <a:rPr lang="en-GB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3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He</a:t>
            </a:r>
            <a:r>
              <a:rPr lang="en-GB" sz="2400" dirty="0" smtClean="0">
                <a:latin typeface="Book Antiqua" pitchFamily="18" charset="0"/>
              </a:rPr>
              <a:t> systems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These reactions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might be explored in order to improve our knowledge of P &amp; T coupling constants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Strong model dependence of matrix elements, it is still believed EFT can handle it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TO DO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Higher energies,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heavier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systems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n-</a:t>
            </a:r>
            <a:r>
              <a:rPr lang="en-GB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4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p-d, p-</a:t>
            </a:r>
            <a:r>
              <a:rPr lang="en-GB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3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He,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p-</a:t>
            </a:r>
            <a:r>
              <a:rPr lang="en-GB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3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H, p-</a:t>
            </a:r>
            <a:r>
              <a:rPr lang="en-GB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4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He  cases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Determine independent set of observables</a:t>
            </a: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 flipV="1">
            <a:off x="3352800" y="27432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 flipV="1">
            <a:off x="2819400" y="27432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Rectangle 11"/>
          <p:cNvSpPr>
            <a:spLocks noChangeArrowheads="1"/>
          </p:cNvSpPr>
          <p:nvPr/>
        </p:nvSpPr>
        <p:spPr bwMode="auto">
          <a:xfrm>
            <a:off x="0" y="5736977"/>
            <a:ext cx="876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400" u="sng" dirty="0" err="1">
                <a:latin typeface="Comic Sans MS" pitchFamily="66" charset="0"/>
                <a:cs typeface="Arial" charset="0"/>
              </a:rPr>
              <a:t>Acknowledgements</a:t>
            </a:r>
            <a:r>
              <a:rPr lang="fr-FR" sz="1400" u="sng" dirty="0">
                <a:latin typeface="Comic Sans MS" pitchFamily="66" charset="0"/>
                <a:cs typeface="Arial" charset="0"/>
              </a:rPr>
              <a:t>:</a:t>
            </a:r>
            <a:r>
              <a:rPr lang="fr-FR" sz="1400" b="1" dirty="0">
                <a:latin typeface="Comic Sans MS" pitchFamily="66" charset="0"/>
                <a:cs typeface="Arial" charset="0"/>
              </a:rPr>
              <a:t> </a:t>
            </a:r>
            <a:r>
              <a:rPr lang="en-US" sz="1400" dirty="0">
                <a:latin typeface="Comic Sans MS" pitchFamily="66" charset="0"/>
                <a:cs typeface="Arial" charset="0"/>
              </a:rPr>
              <a:t>The numerical calculations have been performed at IDRIS (CNRS, France). We thank the staff members of the IDRIS computer center for their constant help.</a:t>
            </a:r>
            <a:endParaRPr lang="fr-FR" sz="1400" dirty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6A6E9F91-44B2-4970-A27E-979B9EF5F21C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AC200DD-5FAB-455A-966E-3B698446B161}" type="slidenum">
              <a:rPr lang="en-US" altLang="zh-CN" smtClean="0">
                <a:solidFill>
                  <a:schemeClr val="bg1"/>
                </a:solidFill>
              </a:rPr>
              <a:pPr eaLnBrk="1" hangingPunct="1"/>
              <a:t>3</a:t>
            </a:fld>
            <a:endParaRPr lang="en-US" altLang="zh-CN" smtClean="0">
              <a:solidFill>
                <a:schemeClr val="bg1"/>
              </a:solidFill>
            </a:endParaRPr>
          </a:p>
        </p:txBody>
      </p:sp>
      <p:sp>
        <p:nvSpPr>
          <p:cNvPr id="4100" name="Text Box 16"/>
          <p:cNvSpPr txBox="1">
            <a:spLocks noChangeArrowheads="1"/>
          </p:cNvSpPr>
          <p:nvPr/>
        </p:nvSpPr>
        <p:spPr bwMode="auto">
          <a:xfrm>
            <a:off x="6902450" y="0"/>
            <a:ext cx="224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101" name="Text Box 31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sp>
        <p:nvSpPr>
          <p:cNvPr id="18485" name="Text Box 5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" y="762000"/>
            <a:ext cx="5562600" cy="5940088"/>
          </a:xfrm>
          <a:prstGeom prst="rect">
            <a:avLst/>
          </a:prstGeom>
          <a:blipFill rotWithShape="1">
            <a:blip r:embed="rId5"/>
            <a:stretch>
              <a:fillRect l="-2303" t="-112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>
                <a:noFill/>
              </a:rPr>
              <a:t> </a:t>
            </a:r>
          </a:p>
        </p:txBody>
      </p:sp>
      <p:pic>
        <p:nvPicPr>
          <p:cNvPr id="4103" name="Picture 55" descr="Are Sales Leads Like Needles In Haystacks? image needle in the haysta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85813"/>
            <a:ext cx="30003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7" descr="http://2.bp.blogspot.com/-ZPYhFsfbRCU/TgIKLzWmqbI/AAAAAAAAAN4/pvTMhGHQw0c/s1600/magne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15782">
            <a:off x="7943850" y="593725"/>
            <a:ext cx="10033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>
          <a:xfrm flipV="1">
            <a:off x="712788" y="4065588"/>
            <a:ext cx="180975" cy="27622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893763" y="4065588"/>
            <a:ext cx="179387" cy="27622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1147371" y="5583279"/>
            <a:ext cx="6696075" cy="650875"/>
            <a:chOff x="325" y="3336"/>
            <a:chExt cx="4218" cy="410"/>
          </a:xfrm>
        </p:grpSpPr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25" y="3342"/>
              <a:ext cx="36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Book Antiqua" pitchFamily="18" charset="0"/>
                </a:rPr>
                <a:t>Photon asymmetry</a:t>
              </a:r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 	     </a:t>
              </a:r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Book Antiqua" pitchFamily="18" charset="0"/>
                </a:rPr>
                <a:t>and circular polarization</a:t>
              </a:r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 </a:t>
              </a:r>
            </a:p>
            <a:p>
              <a:pPr>
                <a:defRPr/>
              </a:pPr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Book Antiqua" pitchFamily="18" charset="0"/>
                </a:rPr>
                <a:t>Photon </a:t>
              </a:r>
              <a:r>
                <a:rPr lang="en-US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Book Antiqua" pitchFamily="18" charset="0"/>
                </a:rPr>
                <a:t>helicity</a:t>
              </a:r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Book Antiqua" pitchFamily="18" charset="0"/>
                </a:rPr>
                <a:t> dependence</a:t>
              </a:r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 </a:t>
              </a:r>
            </a:p>
          </p:txBody>
        </p:sp>
        <p:graphicFrame>
          <p:nvGraphicFramePr>
            <p:cNvPr id="411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9502366"/>
                </p:ext>
              </p:extLst>
            </p:nvPr>
          </p:nvGraphicFramePr>
          <p:xfrm>
            <a:off x="1674" y="3336"/>
            <a:ext cx="59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3" name="Equation" r:id="rId8" imgW="939392" imgH="330057" progId="Equation.DSMT4">
                    <p:embed/>
                  </p:oleObj>
                </mc:Choice>
                <mc:Fallback>
                  <p:oleObj name="Equation" r:id="rId8" imgW="939392" imgH="330057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4" y="3336"/>
                          <a:ext cx="592" cy="208"/>
                        </a:xfrm>
                        <a:prstGeom prst="rect">
                          <a:avLst/>
                        </a:prstGeom>
                        <a:solidFill>
                          <a:srgbClr val="CECEE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4903278"/>
                </p:ext>
              </p:extLst>
            </p:nvPr>
          </p:nvGraphicFramePr>
          <p:xfrm>
            <a:off x="3943" y="3360"/>
            <a:ext cx="600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4" name="Equation" r:id="rId10" imgW="952087" imgH="291973" progId="Equation.DSMT4">
                    <p:embed/>
                  </p:oleObj>
                </mc:Choice>
                <mc:Fallback>
                  <p:oleObj name="Equation" r:id="rId10" imgW="952087" imgH="291973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3" y="3360"/>
                          <a:ext cx="600" cy="184"/>
                        </a:xfrm>
                        <a:prstGeom prst="rect">
                          <a:avLst/>
                        </a:prstGeom>
                        <a:solidFill>
                          <a:srgbClr val="CECEE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8" name="Connecteur droit 17"/>
          <p:cNvCxnSpPr/>
          <p:nvPr/>
        </p:nvCxnSpPr>
        <p:spPr>
          <a:xfrm flipV="1">
            <a:off x="3368675" y="4438650"/>
            <a:ext cx="179388" cy="27622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3643313" y="4438650"/>
            <a:ext cx="180975" cy="27622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3824288" y="4438650"/>
            <a:ext cx="179387" cy="27622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4094163" y="4438650"/>
            <a:ext cx="179387" cy="27622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 bwMode="auto">
          <a:xfrm>
            <a:off x="4495800" y="4953000"/>
            <a:ext cx="184731" cy="369332"/>
          </a:xfrm>
          <a:prstGeom prst="rect">
            <a:avLst/>
          </a:prstGeom>
          <a:blipFill rotWithShape="1">
            <a:blip r:embed="rId5"/>
            <a:stretch>
              <a:fillRect l="-2303" t="-112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3" name="ZoneTexte 2"/>
          <p:cNvSpPr txBox="1"/>
          <p:nvPr/>
        </p:nvSpPr>
        <p:spPr bwMode="auto">
          <a:xfrm>
            <a:off x="4418983" y="4701339"/>
            <a:ext cx="2638864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Proton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scattering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…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626F6B24-EAFC-4C78-90B4-BC62D438A23B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512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9B3B0FB3-0683-4F0B-8291-71976518FFBF}" type="slidenum">
              <a:rPr lang="en-US" altLang="zh-CN" sz="1400">
                <a:solidFill>
                  <a:schemeClr val="bg1"/>
                </a:solidFill>
              </a:rPr>
              <a:pPr algn="r" eaLnBrk="1" hangingPunct="1"/>
              <a:t>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5124" name="Text Box 16"/>
          <p:cNvSpPr txBox="1">
            <a:spLocks noChangeArrowheads="1"/>
          </p:cNvSpPr>
          <p:nvPr/>
        </p:nvSpPr>
        <p:spPr bwMode="auto">
          <a:xfrm>
            <a:off x="6902450" y="0"/>
            <a:ext cx="224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288925" y="762000"/>
            <a:ext cx="7362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000" b="1" dirty="0">
                <a:latin typeface="Book Antiqua" pitchFamily="18" charset="0"/>
              </a:rPr>
              <a:t>Two possible observables for scattering of polarized neutron:</a:t>
            </a:r>
          </a:p>
        </p:txBody>
      </p:sp>
      <p:graphicFrame>
        <p:nvGraphicFramePr>
          <p:cNvPr id="5127" name="Object 11"/>
          <p:cNvGraphicFramePr>
            <a:graphicFrameLocks noChangeAspect="1"/>
          </p:cNvGraphicFramePr>
          <p:nvPr/>
        </p:nvGraphicFramePr>
        <p:xfrm>
          <a:off x="533400" y="1158875"/>
          <a:ext cx="21193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3" name="Equation" r:id="rId5" imgW="1562100" imgH="863600" progId="Equation.DSMT4">
                  <p:embed/>
                </p:oleObj>
              </mc:Choice>
              <mc:Fallback>
                <p:oleObj name="Equation" r:id="rId5" imgW="1562100" imgH="86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58875"/>
                        <a:ext cx="2119313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2897188" y="1295400"/>
            <a:ext cx="49434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400" dirty="0">
                <a:latin typeface="Book Antiqua" pitchFamily="18" charset="0"/>
              </a:rPr>
              <a:t>Difference in cross section parallel-antiparallel to some axis </a:t>
            </a:r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2905125" y="1828800"/>
            <a:ext cx="57150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400" dirty="0">
                <a:latin typeface="Book Antiqua" pitchFamily="18" charset="0"/>
              </a:rPr>
              <a:t>Neutron spin rotation angle around this </a:t>
            </a:r>
            <a:r>
              <a:rPr lang="en-US" sz="1400" dirty="0" smtClean="0">
                <a:latin typeface="Book Antiqua" pitchFamily="18" charset="0"/>
              </a:rPr>
              <a:t>axis </a:t>
            </a:r>
            <a:r>
              <a:rPr lang="en-US" sz="1400" dirty="0" smtClean="0">
                <a:solidFill>
                  <a:srgbClr val="FF0000"/>
                </a:solidFill>
                <a:latin typeface="Book Antiqua" pitchFamily="18" charset="0"/>
              </a:rPr>
              <a:t>(impossible for protons) </a:t>
            </a:r>
            <a:endParaRPr lang="en-US" sz="1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75817" name="Object 41"/>
          <p:cNvGraphicFramePr>
            <a:graphicFrameLocks noChangeAspect="1"/>
          </p:cNvGraphicFramePr>
          <p:nvPr/>
        </p:nvGraphicFramePr>
        <p:xfrm>
          <a:off x="3124200" y="3657600"/>
          <a:ext cx="568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4" name="Equation" r:id="rId7" imgW="419100" imgH="228600" progId="Equation.DSMT4">
                  <p:embed/>
                </p:oleObj>
              </mc:Choice>
              <mc:Fallback>
                <p:oleObj name="Equation" r:id="rId7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57600"/>
                        <a:ext cx="56832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52" name="Rectangle 76"/>
          <p:cNvSpPr>
            <a:spLocks noChangeArrowheads="1"/>
          </p:cNvSpPr>
          <p:nvPr/>
        </p:nvSpPr>
        <p:spPr bwMode="auto">
          <a:xfrm>
            <a:off x="6705600" y="5638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53" name="Rectangle 77"/>
          <p:cNvSpPr>
            <a:spLocks noChangeArrowheads="1"/>
          </p:cNvSpPr>
          <p:nvPr/>
        </p:nvSpPr>
        <p:spPr bwMode="auto">
          <a:xfrm>
            <a:off x="7010400" y="5486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54" name="Line 78"/>
          <p:cNvSpPr>
            <a:spLocks noChangeShapeType="1"/>
          </p:cNvSpPr>
          <p:nvPr/>
        </p:nvSpPr>
        <p:spPr bwMode="auto">
          <a:xfrm flipV="1">
            <a:off x="6705600" y="5486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55" name="Line 79"/>
          <p:cNvSpPr>
            <a:spLocks noChangeShapeType="1"/>
          </p:cNvSpPr>
          <p:nvPr/>
        </p:nvSpPr>
        <p:spPr bwMode="auto">
          <a:xfrm flipV="1">
            <a:off x="7620000" y="5943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56" name="Line 80"/>
          <p:cNvSpPr>
            <a:spLocks noChangeShapeType="1"/>
          </p:cNvSpPr>
          <p:nvPr/>
        </p:nvSpPr>
        <p:spPr bwMode="auto">
          <a:xfrm flipV="1">
            <a:off x="7620000" y="5486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57" name="Line 81"/>
          <p:cNvSpPr>
            <a:spLocks noChangeShapeType="1"/>
          </p:cNvSpPr>
          <p:nvPr/>
        </p:nvSpPr>
        <p:spPr bwMode="auto">
          <a:xfrm flipV="1">
            <a:off x="6705600" y="5943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58" name="Line 82"/>
          <p:cNvSpPr>
            <a:spLocks noChangeShapeType="1"/>
          </p:cNvSpPr>
          <p:nvPr/>
        </p:nvSpPr>
        <p:spPr bwMode="auto">
          <a:xfrm>
            <a:off x="7010400" y="5486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59" name="Line 83"/>
          <p:cNvSpPr>
            <a:spLocks noChangeShapeType="1"/>
          </p:cNvSpPr>
          <p:nvPr/>
        </p:nvSpPr>
        <p:spPr bwMode="auto">
          <a:xfrm>
            <a:off x="79248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7" name="Line 111"/>
          <p:cNvSpPr>
            <a:spLocks noChangeShapeType="1"/>
          </p:cNvSpPr>
          <p:nvPr/>
        </p:nvSpPr>
        <p:spPr bwMode="auto">
          <a:xfrm flipH="1">
            <a:off x="6248400" y="5511800"/>
            <a:ext cx="1676400" cy="152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5890" name="Object 114"/>
          <p:cNvGraphicFramePr>
            <a:graphicFrameLocks noChangeAspect="1"/>
          </p:cNvGraphicFramePr>
          <p:nvPr/>
        </p:nvGraphicFramePr>
        <p:xfrm>
          <a:off x="2514600" y="5410200"/>
          <a:ext cx="16700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5" name="Equation" r:id="rId9" imgW="1231366" imgH="304668" progId="Equation.DSMT4">
                  <p:embed/>
                </p:oleObj>
              </mc:Choice>
              <mc:Fallback>
                <p:oleObj name="Equation" r:id="rId9" imgW="1231366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10200"/>
                        <a:ext cx="16700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93" name="Object 117"/>
          <p:cNvGraphicFramePr>
            <a:graphicFrameLocks noChangeAspect="1"/>
          </p:cNvGraphicFramePr>
          <p:nvPr/>
        </p:nvGraphicFramePr>
        <p:xfrm>
          <a:off x="2819400" y="4495800"/>
          <a:ext cx="10493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6" name="Equation" r:id="rId11" imgW="774364" imgH="304668" progId="Equation.DSMT4">
                  <p:embed/>
                </p:oleObj>
              </mc:Choice>
              <mc:Fallback>
                <p:oleObj name="Equation" r:id="rId11" imgW="774364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495800"/>
                        <a:ext cx="10493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95" name="Rectangle 119"/>
          <p:cNvSpPr>
            <a:spLocks noChangeArrowheads="1"/>
          </p:cNvSpPr>
          <p:nvPr/>
        </p:nvSpPr>
        <p:spPr bwMode="auto">
          <a:xfrm>
            <a:off x="6781800" y="4572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96" name="Rectangle 120"/>
          <p:cNvSpPr>
            <a:spLocks noChangeArrowheads="1"/>
          </p:cNvSpPr>
          <p:nvPr/>
        </p:nvSpPr>
        <p:spPr bwMode="auto">
          <a:xfrm>
            <a:off x="7086600" y="44196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97" name="Line 121"/>
          <p:cNvSpPr>
            <a:spLocks noChangeShapeType="1"/>
          </p:cNvSpPr>
          <p:nvPr/>
        </p:nvSpPr>
        <p:spPr bwMode="auto">
          <a:xfrm flipV="1">
            <a:off x="6781800" y="4419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8" name="Line 122"/>
          <p:cNvSpPr>
            <a:spLocks noChangeShapeType="1"/>
          </p:cNvSpPr>
          <p:nvPr/>
        </p:nvSpPr>
        <p:spPr bwMode="auto">
          <a:xfrm flipV="1">
            <a:off x="7696200" y="4876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9" name="Line 123"/>
          <p:cNvSpPr>
            <a:spLocks noChangeShapeType="1"/>
          </p:cNvSpPr>
          <p:nvPr/>
        </p:nvSpPr>
        <p:spPr bwMode="auto">
          <a:xfrm flipV="1">
            <a:off x="7696200" y="4419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0" name="Line 124"/>
          <p:cNvSpPr>
            <a:spLocks noChangeShapeType="1"/>
          </p:cNvSpPr>
          <p:nvPr/>
        </p:nvSpPr>
        <p:spPr bwMode="auto">
          <a:xfrm flipH="1">
            <a:off x="6477000" y="4876800"/>
            <a:ext cx="609600" cy="304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1" name="Line 125"/>
          <p:cNvSpPr>
            <a:spLocks noChangeShapeType="1"/>
          </p:cNvSpPr>
          <p:nvPr/>
        </p:nvSpPr>
        <p:spPr bwMode="auto">
          <a:xfrm flipV="1">
            <a:off x="6781800" y="4876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2" name="Line 126"/>
          <p:cNvSpPr>
            <a:spLocks noChangeShapeType="1"/>
          </p:cNvSpPr>
          <p:nvPr/>
        </p:nvSpPr>
        <p:spPr bwMode="auto">
          <a:xfrm>
            <a:off x="7086600" y="4419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3" name="Line 127"/>
          <p:cNvSpPr>
            <a:spLocks noChangeShapeType="1"/>
          </p:cNvSpPr>
          <p:nvPr/>
        </p:nvSpPr>
        <p:spPr bwMode="auto">
          <a:xfrm>
            <a:off x="80010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4" name="Line 128"/>
          <p:cNvSpPr>
            <a:spLocks noChangeShapeType="1"/>
          </p:cNvSpPr>
          <p:nvPr/>
        </p:nvSpPr>
        <p:spPr bwMode="auto">
          <a:xfrm>
            <a:off x="50292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5" name="Oval 129"/>
          <p:cNvSpPr>
            <a:spLocks noChangeArrowheads="1"/>
          </p:cNvSpPr>
          <p:nvPr/>
        </p:nvSpPr>
        <p:spPr bwMode="auto">
          <a:xfrm>
            <a:off x="48768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906" name="AutoShape 130"/>
          <p:cNvSpPr>
            <a:spLocks noChangeArrowheads="1"/>
          </p:cNvSpPr>
          <p:nvPr/>
        </p:nvSpPr>
        <p:spPr bwMode="auto">
          <a:xfrm>
            <a:off x="4910138" y="4495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907" name="Line 131"/>
          <p:cNvSpPr>
            <a:spLocks noChangeShapeType="1"/>
          </p:cNvSpPr>
          <p:nvPr/>
        </p:nvSpPr>
        <p:spPr bwMode="auto">
          <a:xfrm>
            <a:off x="5029200" y="4876800"/>
            <a:ext cx="990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8" name="Oval 132"/>
          <p:cNvSpPr>
            <a:spLocks noChangeArrowheads="1"/>
          </p:cNvSpPr>
          <p:nvPr/>
        </p:nvSpPr>
        <p:spPr bwMode="auto">
          <a:xfrm>
            <a:off x="48768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909" name="AutoShape 133"/>
          <p:cNvSpPr>
            <a:spLocks noChangeArrowheads="1"/>
          </p:cNvSpPr>
          <p:nvPr/>
        </p:nvSpPr>
        <p:spPr bwMode="auto">
          <a:xfrm rot="10800000">
            <a:off x="4910138" y="4876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910" name="Line 134"/>
          <p:cNvSpPr>
            <a:spLocks noChangeShapeType="1"/>
          </p:cNvSpPr>
          <p:nvPr/>
        </p:nvSpPr>
        <p:spPr bwMode="auto">
          <a:xfrm>
            <a:off x="5029200" y="5588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11" name="Oval 135"/>
          <p:cNvSpPr>
            <a:spLocks noChangeArrowheads="1"/>
          </p:cNvSpPr>
          <p:nvPr/>
        </p:nvSpPr>
        <p:spPr bwMode="auto">
          <a:xfrm>
            <a:off x="4876800" y="551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912" name="AutoShape 136"/>
          <p:cNvSpPr>
            <a:spLocks noChangeArrowheads="1"/>
          </p:cNvSpPr>
          <p:nvPr/>
        </p:nvSpPr>
        <p:spPr bwMode="auto">
          <a:xfrm>
            <a:off x="4910138" y="5435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913" name="Line 137"/>
          <p:cNvSpPr>
            <a:spLocks noChangeShapeType="1"/>
          </p:cNvSpPr>
          <p:nvPr/>
        </p:nvSpPr>
        <p:spPr bwMode="auto">
          <a:xfrm>
            <a:off x="5029200" y="5816600"/>
            <a:ext cx="990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14" name="Oval 138"/>
          <p:cNvSpPr>
            <a:spLocks noChangeArrowheads="1"/>
          </p:cNvSpPr>
          <p:nvPr/>
        </p:nvSpPr>
        <p:spPr bwMode="auto">
          <a:xfrm>
            <a:off x="4876800" y="5740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915" name="AutoShape 139"/>
          <p:cNvSpPr>
            <a:spLocks noChangeArrowheads="1"/>
          </p:cNvSpPr>
          <p:nvPr/>
        </p:nvSpPr>
        <p:spPr bwMode="auto">
          <a:xfrm rot="10800000">
            <a:off x="4910138" y="5816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63" name="Line 143"/>
          <p:cNvSpPr>
            <a:spLocks noChangeShapeType="1"/>
          </p:cNvSpPr>
          <p:nvPr/>
        </p:nvSpPr>
        <p:spPr bwMode="auto">
          <a:xfrm flipV="1">
            <a:off x="2057400" y="3276600"/>
            <a:ext cx="228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4" name="Line 144"/>
          <p:cNvSpPr>
            <a:spLocks noChangeShapeType="1"/>
          </p:cNvSpPr>
          <p:nvPr/>
        </p:nvSpPr>
        <p:spPr bwMode="auto">
          <a:xfrm flipV="1">
            <a:off x="1905000" y="4267200"/>
            <a:ext cx="228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5" name="Line 146"/>
          <p:cNvSpPr>
            <a:spLocks noChangeShapeType="1"/>
          </p:cNvSpPr>
          <p:nvPr/>
        </p:nvSpPr>
        <p:spPr bwMode="auto">
          <a:xfrm flipV="1">
            <a:off x="1905000" y="5257800"/>
            <a:ext cx="228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4" name="Line 148"/>
          <p:cNvSpPr>
            <a:spLocks noChangeShapeType="1"/>
          </p:cNvSpPr>
          <p:nvPr/>
        </p:nvSpPr>
        <p:spPr bwMode="auto">
          <a:xfrm flipV="1">
            <a:off x="8534400" y="548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6003" name="Group 227"/>
          <p:cNvGraphicFramePr>
            <a:graphicFrameLocks noGrp="1"/>
          </p:cNvGraphicFramePr>
          <p:nvPr/>
        </p:nvGraphicFramePr>
        <p:xfrm>
          <a:off x="1524000" y="2438400"/>
          <a:ext cx="7391400" cy="3719513"/>
        </p:xfrm>
        <a:graphic>
          <a:graphicData uri="http://schemas.openxmlformats.org/drawingml/2006/table">
            <a:tbl>
              <a:tblPr/>
              <a:tblGrid>
                <a:gridCol w="914400"/>
                <a:gridCol w="2133600"/>
                <a:gridCol w="3505200"/>
                <a:gridCol w="838200"/>
              </a:tblGrid>
              <a:tr h="7315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</a:rPr>
                        <a:t>Correlation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</a:rPr>
                        <a:t>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</a:rPr>
                        <a:t> spin rotation axis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44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TP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703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TP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44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TP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94" name="Line 228"/>
          <p:cNvSpPr>
            <a:spLocks noChangeShapeType="1"/>
          </p:cNvSpPr>
          <p:nvPr/>
        </p:nvSpPr>
        <p:spPr bwMode="auto">
          <a:xfrm flipV="1">
            <a:off x="2133600" y="4267200"/>
            <a:ext cx="228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05" name="Line 229"/>
          <p:cNvSpPr>
            <a:spLocks noChangeShapeType="1"/>
          </p:cNvSpPr>
          <p:nvPr/>
        </p:nvSpPr>
        <p:spPr bwMode="auto">
          <a:xfrm>
            <a:off x="5029200" y="3657600"/>
            <a:ext cx="990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06" name="Oval 230"/>
          <p:cNvSpPr>
            <a:spLocks noChangeArrowheads="1"/>
          </p:cNvSpPr>
          <p:nvPr/>
        </p:nvSpPr>
        <p:spPr bwMode="auto">
          <a:xfrm>
            <a:off x="48768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6007" name="AutoShape 231"/>
          <p:cNvSpPr>
            <a:spLocks noChangeArrowheads="1"/>
          </p:cNvSpPr>
          <p:nvPr/>
        </p:nvSpPr>
        <p:spPr bwMode="auto">
          <a:xfrm rot="5400000">
            <a:off x="5051425" y="3576638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6008" name="Line 232"/>
          <p:cNvSpPr>
            <a:spLocks noChangeShapeType="1"/>
          </p:cNvSpPr>
          <p:nvPr/>
        </p:nvSpPr>
        <p:spPr bwMode="auto">
          <a:xfrm>
            <a:off x="5029200" y="3886200"/>
            <a:ext cx="990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09" name="Oval 233"/>
          <p:cNvSpPr>
            <a:spLocks noChangeArrowheads="1"/>
          </p:cNvSpPr>
          <p:nvPr/>
        </p:nvSpPr>
        <p:spPr bwMode="auto">
          <a:xfrm>
            <a:off x="48768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6010" name="AutoShape 234"/>
          <p:cNvSpPr>
            <a:spLocks noChangeArrowheads="1"/>
          </p:cNvSpPr>
          <p:nvPr/>
        </p:nvSpPr>
        <p:spPr bwMode="auto">
          <a:xfrm rot="-5400000">
            <a:off x="4800600" y="3814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6011" name="Rectangle 235"/>
          <p:cNvSpPr>
            <a:spLocks noChangeArrowheads="1"/>
          </p:cNvSpPr>
          <p:nvPr/>
        </p:nvSpPr>
        <p:spPr bwMode="auto">
          <a:xfrm>
            <a:off x="6781800" y="3581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6012" name="Rectangle 236"/>
          <p:cNvSpPr>
            <a:spLocks noChangeArrowheads="1"/>
          </p:cNvSpPr>
          <p:nvPr/>
        </p:nvSpPr>
        <p:spPr bwMode="auto">
          <a:xfrm>
            <a:off x="7086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6013" name="Line 237"/>
          <p:cNvSpPr>
            <a:spLocks noChangeShapeType="1"/>
          </p:cNvSpPr>
          <p:nvPr/>
        </p:nvSpPr>
        <p:spPr bwMode="auto">
          <a:xfrm flipV="1">
            <a:off x="6781800" y="3429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14" name="Line 238"/>
          <p:cNvSpPr>
            <a:spLocks noChangeShapeType="1"/>
          </p:cNvSpPr>
          <p:nvPr/>
        </p:nvSpPr>
        <p:spPr bwMode="auto">
          <a:xfrm flipV="1">
            <a:off x="7696200" y="3886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15" name="Line 239"/>
          <p:cNvSpPr>
            <a:spLocks noChangeShapeType="1"/>
          </p:cNvSpPr>
          <p:nvPr/>
        </p:nvSpPr>
        <p:spPr bwMode="auto">
          <a:xfrm flipV="1">
            <a:off x="7696200" y="3429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16" name="Line 240"/>
          <p:cNvSpPr>
            <a:spLocks noChangeShapeType="1"/>
          </p:cNvSpPr>
          <p:nvPr/>
        </p:nvSpPr>
        <p:spPr bwMode="auto">
          <a:xfrm flipV="1">
            <a:off x="6781800" y="3886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17" name="Line 241"/>
          <p:cNvSpPr>
            <a:spLocks noChangeShapeType="1"/>
          </p:cNvSpPr>
          <p:nvPr/>
        </p:nvSpPr>
        <p:spPr bwMode="auto">
          <a:xfrm>
            <a:off x="7086600" y="3429000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18" name="Line 242"/>
          <p:cNvSpPr>
            <a:spLocks noChangeShapeType="1"/>
          </p:cNvSpPr>
          <p:nvPr/>
        </p:nvSpPr>
        <p:spPr bwMode="auto">
          <a:xfrm>
            <a:off x="8001000" y="3429000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19" name="Line 243"/>
          <p:cNvSpPr>
            <a:spLocks noChangeShapeType="1"/>
          </p:cNvSpPr>
          <p:nvPr/>
        </p:nvSpPr>
        <p:spPr bwMode="auto">
          <a:xfrm>
            <a:off x="8305800" y="37338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20" name="AutoShape 244"/>
          <p:cNvSpPr>
            <a:spLocks noChangeArrowheads="1"/>
          </p:cNvSpPr>
          <p:nvPr/>
        </p:nvSpPr>
        <p:spPr bwMode="auto">
          <a:xfrm>
            <a:off x="8382000" y="3657600"/>
            <a:ext cx="152400" cy="228600"/>
          </a:xfrm>
          <a:prstGeom prst="curvedUpArrow">
            <a:avLst>
              <a:gd name="adj1" fmla="val 20000"/>
              <a:gd name="adj2" fmla="val 40000"/>
              <a:gd name="adj3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6022" name="AutoShape 246"/>
          <p:cNvSpPr>
            <a:spLocks noChangeArrowheads="1"/>
          </p:cNvSpPr>
          <p:nvPr/>
        </p:nvSpPr>
        <p:spPr bwMode="auto">
          <a:xfrm>
            <a:off x="8382000" y="5715000"/>
            <a:ext cx="228600" cy="152400"/>
          </a:xfrm>
          <a:prstGeom prst="curvedRightArrow">
            <a:avLst>
              <a:gd name="adj1" fmla="val 20000"/>
              <a:gd name="adj2" fmla="val 40000"/>
              <a:gd name="adj3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6024" name="Line 248"/>
          <p:cNvSpPr>
            <a:spLocks noChangeShapeType="1"/>
          </p:cNvSpPr>
          <p:nvPr/>
        </p:nvSpPr>
        <p:spPr bwMode="auto">
          <a:xfrm flipV="1">
            <a:off x="8534400" y="457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25" name="AutoShape 249"/>
          <p:cNvSpPr>
            <a:spLocks noChangeArrowheads="1"/>
          </p:cNvSpPr>
          <p:nvPr/>
        </p:nvSpPr>
        <p:spPr bwMode="auto">
          <a:xfrm>
            <a:off x="8382000" y="4800600"/>
            <a:ext cx="228600" cy="152400"/>
          </a:xfrm>
          <a:prstGeom prst="curvedRightArrow">
            <a:avLst>
              <a:gd name="adj1" fmla="val 20000"/>
              <a:gd name="adj2" fmla="val 40000"/>
              <a:gd name="adj3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52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7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7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7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7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7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7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7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7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7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7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7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7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7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7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52" grpId="0" animBg="1"/>
      <p:bldP spid="75853" grpId="0" animBg="1"/>
      <p:bldP spid="75854" grpId="0" animBg="1"/>
      <p:bldP spid="75855" grpId="0" animBg="1"/>
      <p:bldP spid="75856" grpId="0" animBg="1"/>
      <p:bldP spid="75857" grpId="0" animBg="1"/>
      <p:bldP spid="75858" grpId="0" animBg="1"/>
      <p:bldP spid="75859" grpId="0" animBg="1"/>
      <p:bldP spid="75887" grpId="0" animBg="1"/>
      <p:bldP spid="75895" grpId="0" animBg="1"/>
      <p:bldP spid="75896" grpId="0" animBg="1"/>
      <p:bldP spid="75897" grpId="0" animBg="1"/>
      <p:bldP spid="75898" grpId="0" animBg="1"/>
      <p:bldP spid="75898" grpId="1" animBg="1"/>
      <p:bldP spid="75899" grpId="0" animBg="1"/>
      <p:bldP spid="75900" grpId="0" animBg="1"/>
      <p:bldP spid="75901" grpId="0" animBg="1"/>
      <p:bldP spid="75901" grpId="1" animBg="1"/>
      <p:bldP spid="75902" grpId="0" animBg="1"/>
      <p:bldP spid="75903" grpId="0" animBg="1"/>
      <p:bldP spid="75904" grpId="0" animBg="1"/>
      <p:bldP spid="75905" grpId="0" animBg="1"/>
      <p:bldP spid="75906" grpId="0" animBg="1"/>
      <p:bldP spid="75907" grpId="0" animBg="1"/>
      <p:bldP spid="75908" grpId="0" animBg="1"/>
      <p:bldP spid="75909" grpId="0" animBg="1"/>
      <p:bldP spid="75910" grpId="0" animBg="1"/>
      <p:bldP spid="75911" grpId="0" animBg="1"/>
      <p:bldP spid="75912" grpId="0" animBg="1"/>
      <p:bldP spid="75913" grpId="0" animBg="1"/>
      <p:bldP spid="75914" grpId="0" animBg="1"/>
      <p:bldP spid="75915" grpId="0" animBg="1"/>
      <p:bldP spid="75924" grpId="0" animBg="1"/>
      <p:bldP spid="76005" grpId="0" animBg="1"/>
      <p:bldP spid="76006" grpId="0" animBg="1"/>
      <p:bldP spid="76007" grpId="0" animBg="1"/>
      <p:bldP spid="76008" grpId="0" animBg="1"/>
      <p:bldP spid="76009" grpId="0" animBg="1"/>
      <p:bldP spid="76010" grpId="0" animBg="1"/>
      <p:bldP spid="76011" grpId="0" animBg="1"/>
      <p:bldP spid="76012" grpId="0" animBg="1"/>
      <p:bldP spid="76013" grpId="0" animBg="1"/>
      <p:bldP spid="76014" grpId="0" animBg="1"/>
      <p:bldP spid="76015" grpId="0" animBg="1"/>
      <p:bldP spid="76016" grpId="0" animBg="1"/>
      <p:bldP spid="76017" grpId="0" animBg="1"/>
      <p:bldP spid="76018" grpId="0" animBg="1"/>
      <p:bldP spid="76019" grpId="0" animBg="1"/>
      <p:bldP spid="76020" grpId="0" animBg="1"/>
      <p:bldP spid="76022" grpId="0" animBg="1"/>
      <p:bldP spid="76024" grpId="0" animBg="1"/>
      <p:bldP spid="76025" grpId="0" animBg="1"/>
      <p:bldP spid="760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626F6B24-EAFC-4C78-90B4-BC62D438A23B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512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9B3B0FB3-0683-4F0B-8291-71976518FFBF}" type="slidenum">
              <a:rPr lang="en-US" altLang="zh-CN" sz="1400">
                <a:solidFill>
                  <a:schemeClr val="bg1"/>
                </a:solidFill>
              </a:rPr>
              <a:pPr algn="r" eaLnBrk="1" hangingPunct="1"/>
              <a:t>5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5124" name="Text Box 16"/>
          <p:cNvSpPr txBox="1">
            <a:spLocks noChangeArrowheads="1"/>
          </p:cNvSpPr>
          <p:nvPr/>
        </p:nvSpPr>
        <p:spPr bwMode="auto">
          <a:xfrm>
            <a:off x="5163423" y="16329"/>
            <a:ext cx="39805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Existing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few-body data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3"/>
              <p:cNvSpPr>
                <a:spLocks noChangeArrowheads="1"/>
              </p:cNvSpPr>
              <p:nvPr/>
            </p:nvSpPr>
            <p:spPr bwMode="auto">
              <a:xfrm>
                <a:off x="162694" y="685800"/>
                <a:ext cx="8981306" cy="4955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Book Antiqua" pitchFamily="18" charset="0"/>
                  </a:rPr>
                  <a:t>Parity violation 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fr-FR" sz="2000" b="1" dirty="0" err="1" smtClean="0">
                    <a:latin typeface="Book Antiqua" pitchFamily="18" charset="0"/>
                  </a:rPr>
                  <a:t>Analyzing</a:t>
                </a:r>
                <a:r>
                  <a:rPr lang="fr-FR" sz="2000" b="1" dirty="0" smtClean="0">
                    <a:latin typeface="Book Antiqua" pitchFamily="18" charset="0"/>
                  </a:rPr>
                  <a:t> power longitudinal protons</a:t>
                </a:r>
              </a:p>
              <a:p>
                <a:pPr lvl="1"/>
                <a:r>
                  <a:rPr lang="fr-FR" sz="20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fr-FR" sz="1600" b="1" i="1" smtClean="0">
                            <a:latin typeface="Cambria Math"/>
                          </a:rPr>
                          <m:t>𝑳</m:t>
                        </m:r>
                      </m:sub>
                    </m:sSub>
                    <m:r>
                      <a:rPr lang="fr-FR" sz="1600" b="1" i="1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fr-FR" sz="16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1600" b="1" i="1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fr-FR" sz="1600" b="1" i="1" smtClean="0">
                        <a:latin typeface="Cambria Math"/>
                      </a:rPr>
                      <m:t>𝒑</m:t>
                    </m:r>
                    <m:r>
                      <a:rPr lang="fr-FR" sz="1600" b="1" i="1" smtClean="0">
                        <a:latin typeface="Cambria Math"/>
                      </a:rPr>
                      <m:t>;</m:t>
                    </m:r>
                    <m:r>
                      <a:rPr lang="fr-FR" sz="1600" b="1" i="1" smtClean="0">
                        <a:latin typeface="Cambria Math"/>
                      </a:rPr>
                      <m:t>𝟏𝟑</m:t>
                    </m:r>
                    <m:r>
                      <a:rPr lang="fr-FR" sz="1600" b="1" i="1" smtClean="0">
                        <a:latin typeface="Cambria Math"/>
                      </a:rPr>
                      <m:t>.</m:t>
                    </m:r>
                    <m:r>
                      <a:rPr lang="fr-FR" sz="1600" b="1" i="1" smtClean="0">
                        <a:latin typeface="Cambria Math"/>
                      </a:rPr>
                      <m:t>𝟔</m:t>
                    </m:r>
                    <m:r>
                      <a:rPr lang="fr-FR" sz="1600" b="1" i="1" smtClean="0">
                        <a:latin typeface="Cambria Math"/>
                      </a:rPr>
                      <m:t> </m:t>
                    </m:r>
                    <m:r>
                      <a:rPr lang="fr-FR" sz="1600" b="1" i="1" smtClean="0">
                        <a:latin typeface="Cambria Math"/>
                      </a:rPr>
                      <m:t>𝑴𝒆𝑽</m:t>
                    </m:r>
                    <m:r>
                      <a:rPr lang="fr-FR" sz="16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1600" b="1" dirty="0" smtClean="0">
                    <a:latin typeface="Book Antiqua" pitchFamily="18" charset="0"/>
                  </a:rPr>
                  <a:t>=(-0.93</a:t>
                </a:r>
                <a14:m>
                  <m:oMath xmlns:m="http://schemas.openxmlformats.org/officeDocument/2006/math"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𝟎𝟓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)×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fr-FR" sz="1600" b="1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1600" b="1" i="1" dirty="0" smtClean="0"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fr-FR" sz="1600" b="1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1600" b="1" i="1" dirty="0" smtClean="0">
                            <a:latin typeface="Cambria Math"/>
                            <a:ea typeface="Cambria Math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fr-FR" sz="1600" b="1" dirty="0" smtClean="0">
                    <a:latin typeface="Book Antiqua" pitchFamily="18" charset="0"/>
                    <a:ea typeface="Cambria Math"/>
                  </a:rPr>
                  <a:t> </a:t>
                </a:r>
                <a:r>
                  <a:rPr lang="fr-FR" sz="1200" dirty="0" smtClean="0">
                    <a:latin typeface="Book Antiqua" pitchFamily="18" charset="0"/>
                    <a:ea typeface="Cambria Math"/>
                  </a:rPr>
                  <a:t>(</a:t>
                </a:r>
                <a:r>
                  <a:rPr lang="fr-FR" sz="1200" b="1" dirty="0" smtClean="0">
                    <a:latin typeface="Book Antiqua" pitchFamily="18" charset="0"/>
                    <a:ea typeface="Cambria Math"/>
                  </a:rPr>
                  <a:t>Bonn</a:t>
                </a:r>
                <a:r>
                  <a:rPr lang="fr-FR" sz="1200" dirty="0" smtClean="0">
                    <a:latin typeface="Book Antiqua" pitchFamily="18" charset="0"/>
                    <a:ea typeface="Cambria Math"/>
                  </a:rPr>
                  <a:t>,  </a:t>
                </a:r>
                <a:r>
                  <a:rPr lang="fr-FR" sz="1200" i="1" dirty="0" err="1" smtClean="0">
                    <a:latin typeface="Book Antiqua" pitchFamily="18" charset="0"/>
                    <a:ea typeface="Cambria Math"/>
                  </a:rPr>
                  <a:t>Eversheim</a:t>
                </a:r>
                <a:r>
                  <a:rPr lang="fr-FR" sz="1200" i="1" dirty="0" smtClean="0">
                    <a:latin typeface="Book Antiqua" pitchFamily="18" charset="0"/>
                    <a:ea typeface="Cambria Math"/>
                  </a:rPr>
                  <a:t> et al, Phys. </a:t>
                </a:r>
                <a:r>
                  <a:rPr lang="fr-FR" sz="1200" i="1" dirty="0" err="1" smtClean="0">
                    <a:latin typeface="Book Antiqua" pitchFamily="18" charset="0"/>
                    <a:ea typeface="Cambria Math"/>
                  </a:rPr>
                  <a:t>Lett</a:t>
                </a:r>
                <a:r>
                  <a:rPr lang="fr-FR" sz="1200" i="1" dirty="0" smtClean="0">
                    <a:latin typeface="Book Antiqua" pitchFamily="18" charset="0"/>
                    <a:ea typeface="Cambria Math"/>
                  </a:rPr>
                  <a:t> </a:t>
                </a:r>
                <a:r>
                  <a:rPr lang="fr-FR" sz="1200" b="1" i="1" dirty="0" smtClean="0">
                    <a:latin typeface="Book Antiqua" pitchFamily="18" charset="0"/>
                    <a:ea typeface="Cambria Math"/>
                  </a:rPr>
                  <a:t>B256</a:t>
                </a:r>
                <a:r>
                  <a:rPr lang="fr-FR" sz="1200" i="1" dirty="0" smtClean="0">
                    <a:latin typeface="Book Antiqua" pitchFamily="18" charset="0"/>
                    <a:ea typeface="Cambria Math"/>
                  </a:rPr>
                  <a:t> (1991) 11</a:t>
                </a:r>
                <a:r>
                  <a:rPr lang="fr-FR" sz="1200" dirty="0" smtClean="0">
                    <a:latin typeface="Book Antiqua" pitchFamily="18" charset="0"/>
                    <a:ea typeface="Cambria Math"/>
                  </a:rPr>
                  <a:t>)</a:t>
                </a:r>
              </a:p>
              <a:p>
                <a:pPr lvl="1"/>
                <a:r>
                  <a:rPr lang="fr-FR" sz="20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fr-FR" sz="1600" b="1" i="1" smtClean="0">
                            <a:latin typeface="Cambria Math"/>
                          </a:rPr>
                          <m:t>𝑳</m:t>
                        </m:r>
                      </m:sub>
                    </m:sSub>
                    <m:r>
                      <a:rPr lang="fr-FR" sz="1600" b="1" i="1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fr-FR" sz="16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1600" b="1" i="1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fr-FR" sz="1600" b="1" i="1" smtClean="0">
                        <a:latin typeface="Cambria Math"/>
                      </a:rPr>
                      <m:t>𝒑</m:t>
                    </m:r>
                    <m:r>
                      <a:rPr lang="fr-FR" sz="1600" b="1" i="1" smtClean="0">
                        <a:latin typeface="Cambria Math"/>
                      </a:rPr>
                      <m:t>;</m:t>
                    </m:r>
                    <m:r>
                      <a:rPr lang="fr-FR" sz="1600" b="1" i="1" smtClean="0">
                        <a:latin typeface="Cambria Math"/>
                      </a:rPr>
                      <m:t>𝟏𝟓</m:t>
                    </m:r>
                    <m:r>
                      <a:rPr lang="fr-FR" sz="1600" b="1" i="1" smtClean="0">
                        <a:latin typeface="Cambria Math"/>
                      </a:rPr>
                      <m:t> </m:t>
                    </m:r>
                    <m:r>
                      <a:rPr lang="fr-FR" sz="1600" b="1" i="1" smtClean="0">
                        <a:latin typeface="Cambria Math"/>
                      </a:rPr>
                      <m:t>𝑴𝒆𝑽</m:t>
                    </m:r>
                    <m:r>
                      <a:rPr lang="fr-FR" sz="16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1600" b="1" dirty="0" smtClean="0">
                    <a:latin typeface="Book Antiqua" pitchFamily="18" charset="0"/>
                  </a:rPr>
                  <a:t>=(-1</a:t>
                </a:r>
                <a14:m>
                  <m:oMath xmlns:m="http://schemas.openxmlformats.org/officeDocument/2006/math">
                    <m:r>
                      <a:rPr lang="fr-FR" sz="1600" b="1" i="0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fr-FR" sz="1600" b="1" i="0" dirty="0" smtClean="0">
                        <a:latin typeface="Cambria Math"/>
                        <a:ea typeface="Cambria Math"/>
                      </a:rPr>
                      <m:t>𝟕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𝟖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)×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fr-FR" sz="1600" b="1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1600" b="1" i="1" dirty="0" smtClean="0"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fr-FR" sz="1600" b="1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1600" b="1" i="1" dirty="0" smtClean="0">
                            <a:latin typeface="Cambria Math"/>
                            <a:ea typeface="Cambria Math"/>
                          </a:rPr>
                          <m:t>𝟕</m:t>
                        </m:r>
                      </m:sup>
                    </m:sSup>
                    <m:r>
                      <a:rPr lang="fr-FR" sz="1600" b="1" i="0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1200" b="1" dirty="0" smtClean="0">
                    <a:latin typeface="Book Antiqua" pitchFamily="18" charset="0"/>
                  </a:rPr>
                  <a:t>(Los </a:t>
                </a:r>
                <a:r>
                  <a:rPr lang="fr-FR" sz="1200" b="1" dirty="0" err="1" smtClean="0">
                    <a:latin typeface="Book Antiqua" pitchFamily="18" charset="0"/>
                  </a:rPr>
                  <a:t>Alamos</a:t>
                </a:r>
                <a:r>
                  <a:rPr lang="fr-FR" sz="1200" b="1" dirty="0" smtClean="0">
                    <a:latin typeface="Book Antiqua" pitchFamily="18" charset="0"/>
                  </a:rPr>
                  <a:t>, </a:t>
                </a:r>
                <a:r>
                  <a:rPr lang="fr-FR" sz="1200" i="1" dirty="0" err="1" smtClean="0">
                    <a:latin typeface="Book Antiqua" pitchFamily="18" charset="0"/>
                  </a:rPr>
                  <a:t>Nagle</a:t>
                </a:r>
                <a:r>
                  <a:rPr lang="fr-FR" sz="1200" i="1" dirty="0" smtClean="0">
                    <a:latin typeface="Book Antiqua" pitchFamily="18" charset="0"/>
                  </a:rPr>
                  <a:t> et al, AIP </a:t>
                </a:r>
                <a:r>
                  <a:rPr lang="fr-FR" sz="1200" i="1" dirty="0" err="1" smtClean="0">
                    <a:latin typeface="Book Antiqua" pitchFamily="18" charset="0"/>
                  </a:rPr>
                  <a:t>Conf</a:t>
                </a:r>
                <a:r>
                  <a:rPr lang="fr-FR" sz="1200" i="1" dirty="0" smtClean="0">
                    <a:latin typeface="Book Antiqua" pitchFamily="18" charset="0"/>
                  </a:rPr>
                  <a:t>. Proc</a:t>
                </a:r>
                <a:r>
                  <a:rPr lang="fr-FR" sz="1200" b="1" i="1" dirty="0" smtClean="0">
                    <a:latin typeface="Book Antiqua" pitchFamily="18" charset="0"/>
                  </a:rPr>
                  <a:t>. 51 </a:t>
                </a:r>
                <a:r>
                  <a:rPr lang="fr-FR" sz="1200" i="1" dirty="0" smtClean="0">
                    <a:latin typeface="Book Antiqua" pitchFamily="18" charset="0"/>
                  </a:rPr>
                  <a:t>(1978) 224</a:t>
                </a:r>
                <a:r>
                  <a:rPr lang="fr-FR" sz="1200" dirty="0" smtClean="0">
                    <a:latin typeface="Book Antiqua" pitchFamily="18" charset="0"/>
                  </a:rPr>
                  <a:t>)</a:t>
                </a:r>
              </a:p>
              <a:p>
                <a:pPr lvl="1"/>
                <a:r>
                  <a:rPr lang="fr-FR" sz="20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fr-FR" sz="1600" b="1" i="1" smtClean="0">
                            <a:latin typeface="Cambria Math"/>
                          </a:rPr>
                          <m:t>𝑳</m:t>
                        </m:r>
                      </m:sub>
                    </m:sSub>
                    <m:r>
                      <a:rPr lang="fr-FR" sz="1600" b="1" i="1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fr-FR" sz="16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1600" b="1" i="1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fr-FR" sz="1600" b="1" i="1" smtClean="0">
                        <a:latin typeface="Cambria Math"/>
                      </a:rPr>
                      <m:t>𝒑</m:t>
                    </m:r>
                    <m:r>
                      <a:rPr lang="fr-FR" sz="1600" b="1" i="1" smtClean="0">
                        <a:latin typeface="Cambria Math"/>
                      </a:rPr>
                      <m:t>;</m:t>
                    </m:r>
                    <m:r>
                      <a:rPr lang="fr-FR" sz="1600" b="1" i="1" smtClean="0">
                        <a:latin typeface="Cambria Math"/>
                      </a:rPr>
                      <m:t>𝟒𝟓</m:t>
                    </m:r>
                    <m:r>
                      <a:rPr lang="fr-FR" sz="1600" b="1" i="1" smtClean="0">
                        <a:latin typeface="Cambria Math"/>
                      </a:rPr>
                      <m:t> </m:t>
                    </m:r>
                    <m:r>
                      <a:rPr lang="fr-FR" sz="1600" b="1" i="1" smtClean="0">
                        <a:latin typeface="Cambria Math"/>
                      </a:rPr>
                      <m:t>𝑴𝒆𝑽</m:t>
                    </m:r>
                    <m:r>
                      <a:rPr lang="fr-FR" sz="16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1600" b="1" dirty="0" smtClean="0">
                    <a:latin typeface="Book Antiqua" pitchFamily="18" charset="0"/>
                  </a:rPr>
                  <a:t>=(-1</a:t>
                </a:r>
                <a14:m>
                  <m:oMath xmlns:m="http://schemas.openxmlformats.org/officeDocument/2006/math">
                    <m:r>
                      <a:rPr lang="fr-FR" sz="1600" b="1" i="0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fr-FR" sz="1600" b="1" i="0" dirty="0" smtClean="0">
                        <a:latin typeface="Cambria Math"/>
                        <a:ea typeface="Cambria Math"/>
                      </a:rPr>
                      <m:t>𝟓𝟕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𝟐𝟑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)×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fr-FR" sz="1600" b="1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1600" b="1" i="1" dirty="0" smtClean="0"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fr-FR" sz="1600" b="1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1600" b="1" i="1" dirty="0" smtClean="0">
                            <a:latin typeface="Cambria Math"/>
                            <a:ea typeface="Cambria Math"/>
                          </a:rPr>
                          <m:t>𝟕</m:t>
                        </m:r>
                      </m:sup>
                    </m:sSup>
                    <m:r>
                      <a:rPr lang="fr-FR" sz="1600" b="1" i="0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1200" b="1" dirty="0" smtClean="0">
                    <a:latin typeface="Book Antiqua" pitchFamily="18" charset="0"/>
                  </a:rPr>
                  <a:t>PSI </a:t>
                </a:r>
                <a:r>
                  <a:rPr lang="fr-FR" sz="1200" dirty="0" smtClean="0">
                    <a:latin typeface="Book Antiqua" pitchFamily="18" charset="0"/>
                  </a:rPr>
                  <a:t>(</a:t>
                </a:r>
                <a:r>
                  <a:rPr lang="fr-FR" sz="1200" i="1" dirty="0" err="1" smtClean="0">
                    <a:latin typeface="Book Antiqua" pitchFamily="18" charset="0"/>
                  </a:rPr>
                  <a:t>Balzer</a:t>
                </a:r>
                <a:r>
                  <a:rPr lang="fr-FR" sz="1200" i="1" dirty="0" smtClean="0">
                    <a:latin typeface="Book Antiqua" pitchFamily="18" charset="0"/>
                  </a:rPr>
                  <a:t> et al, </a:t>
                </a:r>
                <a:r>
                  <a:rPr lang="fr-FR" sz="1200" b="1" i="1" dirty="0" smtClean="0">
                    <a:latin typeface="Book Antiqua" pitchFamily="18" charset="0"/>
                  </a:rPr>
                  <a:t>PRC 30 </a:t>
                </a:r>
                <a:r>
                  <a:rPr lang="fr-FR" sz="1200" i="1" dirty="0" smtClean="0">
                    <a:latin typeface="Book Antiqua" pitchFamily="18" charset="0"/>
                  </a:rPr>
                  <a:t>(1984) 1409; </a:t>
                </a:r>
                <a:r>
                  <a:rPr lang="fr-FR" sz="1200" i="1" dirty="0" err="1" smtClean="0">
                    <a:latin typeface="Book Antiqua" pitchFamily="18" charset="0"/>
                  </a:rPr>
                  <a:t>Kistryn</a:t>
                </a:r>
                <a:r>
                  <a:rPr lang="fr-FR" sz="1200" i="1" dirty="0" smtClean="0">
                    <a:latin typeface="Book Antiqua" pitchFamily="18" charset="0"/>
                  </a:rPr>
                  <a:t> et al, </a:t>
                </a:r>
                <a:r>
                  <a:rPr lang="fr-FR" sz="1200" b="1" i="1" dirty="0" smtClean="0">
                    <a:latin typeface="Book Antiqua" pitchFamily="18" charset="0"/>
                  </a:rPr>
                  <a:t>PRL 58 </a:t>
                </a:r>
                <a:r>
                  <a:rPr lang="fr-FR" sz="1200" i="1" dirty="0" smtClean="0">
                    <a:latin typeface="Book Antiqua" pitchFamily="18" charset="0"/>
                  </a:rPr>
                  <a:t>(1987) 1616)</a:t>
                </a:r>
              </a:p>
              <a:p>
                <a:pPr lvl="1"/>
                <a:r>
                  <a:rPr lang="fr-FR" sz="20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fr-FR" sz="1600" b="1" i="1" smtClean="0">
                            <a:latin typeface="Cambria Math"/>
                          </a:rPr>
                          <m:t>𝑳</m:t>
                        </m:r>
                      </m:sub>
                    </m:sSub>
                    <m:r>
                      <a:rPr lang="fr-FR" sz="1600" b="1" i="1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fr-FR" sz="16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1600" b="1" i="1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fr-FR" sz="1600" b="1" i="1" smtClean="0">
                        <a:latin typeface="Cambria Math"/>
                      </a:rPr>
                      <m:t>𝒑</m:t>
                    </m:r>
                    <m:r>
                      <a:rPr lang="fr-FR" sz="1600" b="1" i="1" smtClean="0">
                        <a:latin typeface="Cambria Math"/>
                      </a:rPr>
                      <m:t>;</m:t>
                    </m:r>
                    <m:r>
                      <a:rPr lang="fr-FR" sz="1600" b="1" i="1" smtClean="0">
                        <a:latin typeface="Cambria Math"/>
                      </a:rPr>
                      <m:t>𝟐𝟐𝟏</m:t>
                    </m:r>
                    <m:r>
                      <a:rPr lang="fr-FR" sz="1600" b="1" i="1" smtClean="0">
                        <a:latin typeface="Cambria Math"/>
                      </a:rPr>
                      <m:t> </m:t>
                    </m:r>
                    <m:r>
                      <a:rPr lang="fr-FR" sz="1600" b="1" i="1" smtClean="0">
                        <a:latin typeface="Cambria Math"/>
                      </a:rPr>
                      <m:t>𝑴𝒆𝑽</m:t>
                    </m:r>
                    <m:r>
                      <a:rPr lang="fr-FR" sz="16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1600" b="1" dirty="0" smtClean="0">
                    <a:latin typeface="Book Antiqua" pitchFamily="18" charset="0"/>
                  </a:rPr>
                  <a:t>=(-0.84</a:t>
                </a:r>
                <a14:m>
                  <m:oMath xmlns:m="http://schemas.openxmlformats.org/officeDocument/2006/math"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𝟑𝟒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)×</m:t>
                    </m:r>
                    <m:r>
                      <a:rPr lang="fr-FR" sz="1600" b="1" i="1" dirty="0" smtClean="0"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fr-FR" sz="1600" b="1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1600" b="1" i="1" dirty="0" smtClean="0"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fr-FR" sz="1600" b="1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1600" b="1" i="1" dirty="0" smtClean="0">
                            <a:latin typeface="Cambria Math"/>
                            <a:ea typeface="Cambria Math"/>
                          </a:rPr>
                          <m:t>𝟕</m:t>
                        </m:r>
                      </m:sup>
                    </m:sSup>
                    <m:r>
                      <a:rPr lang="fr-FR" sz="1600" b="1" i="0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1200" b="1" dirty="0" smtClean="0">
                    <a:latin typeface="Book Antiqua" pitchFamily="18" charset="0"/>
                  </a:rPr>
                  <a:t>TRIUMF</a:t>
                </a:r>
                <a:r>
                  <a:rPr lang="fr-FR" sz="1200" dirty="0" smtClean="0">
                    <a:latin typeface="Book Antiqua" pitchFamily="18" charset="0"/>
                  </a:rPr>
                  <a:t> (</a:t>
                </a:r>
                <a:r>
                  <a:rPr lang="fr-FR" sz="1200" i="1" dirty="0" err="1" smtClean="0">
                    <a:latin typeface="Book Antiqua" pitchFamily="18" charset="0"/>
                  </a:rPr>
                  <a:t>Berdoz</a:t>
                </a:r>
                <a:r>
                  <a:rPr lang="fr-FR" sz="1200" i="1" dirty="0" smtClean="0">
                    <a:latin typeface="Book Antiqua" pitchFamily="18" charset="0"/>
                  </a:rPr>
                  <a:t> et al, </a:t>
                </a:r>
                <a:r>
                  <a:rPr lang="fr-FR" sz="1200" b="1" i="1" dirty="0" smtClean="0">
                    <a:latin typeface="Book Antiqua" pitchFamily="18" charset="0"/>
                  </a:rPr>
                  <a:t>PRC 68 </a:t>
                </a:r>
                <a:r>
                  <a:rPr lang="fr-FR" sz="1200" i="1" dirty="0" smtClean="0">
                    <a:latin typeface="Book Antiqua" pitchFamily="18" charset="0"/>
                  </a:rPr>
                  <a:t>(2003) 034004</a:t>
                </a:r>
                <a:r>
                  <a:rPr lang="fr-FR" sz="1200" dirty="0" smtClean="0">
                    <a:latin typeface="Book Antiqua" pitchFamily="18" charset="0"/>
                  </a:rPr>
                  <a:t>)</a:t>
                </a:r>
              </a:p>
              <a:p>
                <a:pPr lvl="1"/>
                <a:endParaRPr lang="fr-FR" sz="1200" dirty="0" smtClean="0">
                  <a:latin typeface="Book Antiqua" pitchFamily="18" charset="0"/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fr-FR" sz="2000" b="1" dirty="0" smtClean="0">
                    <a:latin typeface="Book Antiqua" pitchFamily="18" charset="0"/>
                  </a:rPr>
                  <a:t>Photon </a:t>
                </a:r>
                <a:r>
                  <a:rPr lang="fr-FR" sz="2000" b="1" dirty="0" err="1">
                    <a:latin typeface="Book Antiqua" pitchFamily="18" charset="0"/>
                  </a:rPr>
                  <a:t>a</a:t>
                </a:r>
                <a:r>
                  <a:rPr lang="fr-FR" sz="2000" b="1" dirty="0" err="1" smtClean="0">
                    <a:latin typeface="Book Antiqua" pitchFamily="18" charset="0"/>
                  </a:rPr>
                  <a:t>ssymmetry</a:t>
                </a:r>
                <a:r>
                  <a:rPr lang="fr-FR" sz="2000" b="1" dirty="0" smtClean="0">
                    <a:latin typeface="Book Antiqua" pitchFamily="18" charset="0"/>
                  </a:rPr>
                  <a:t> in the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dirty="0" smtClean="0">
                            <a:latin typeface="Cambria Math"/>
                          </a:rPr>
                          <m:t>𝒏</m:t>
                        </m:r>
                      </m:e>
                    </m:acc>
                    <m:r>
                      <a:rPr lang="fr-FR" sz="2000" b="1" i="1" dirty="0" smtClean="0">
                        <a:latin typeface="Cambria Math"/>
                      </a:rPr>
                      <m:t>𝒑</m:t>
                    </m:r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𝒅</m:t>
                    </m:r>
                    <m:r>
                      <m:rPr>
                        <m:sty m:val="p"/>
                      </m:rPr>
                      <a:rPr lang="fr-FR" sz="2000" b="1" i="1" dirty="0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fr-FR" sz="2000" b="1" i="0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000" b="1" dirty="0" smtClean="0">
                    <a:latin typeface="Book Antiqua" pitchFamily="18" charset="0"/>
                  </a:rPr>
                  <a:t>(</a:t>
                </a:r>
                <a:r>
                  <a:rPr lang="fr-FR" sz="2000" b="1" dirty="0" err="1" smtClean="0">
                    <a:latin typeface="Book Antiqua" pitchFamily="18" charset="0"/>
                  </a:rPr>
                  <a:t>upper</a:t>
                </a:r>
                <a:r>
                  <a:rPr lang="fr-FR" sz="2000" b="1" dirty="0" smtClean="0">
                    <a:latin typeface="Book Antiqua" pitchFamily="18" charset="0"/>
                  </a:rPr>
                  <a:t> </a:t>
                </a:r>
                <a:r>
                  <a:rPr lang="fr-FR" sz="2000" b="1" dirty="0" err="1" smtClean="0">
                    <a:latin typeface="Book Antiqua" pitchFamily="18" charset="0"/>
                  </a:rPr>
                  <a:t>bound</a:t>
                </a:r>
                <a:r>
                  <a:rPr lang="fr-FR" sz="2000" b="1" dirty="0" smtClean="0">
                    <a:latin typeface="Book Antiqua" pitchFamily="18" charset="0"/>
                  </a:rPr>
                  <a:t>)</a:t>
                </a:r>
              </a:p>
              <a:p>
                <a:pPr lvl="1"/>
                <a:r>
                  <a:rPr lang="fr-FR" sz="1200" b="1" dirty="0" smtClean="0">
                    <a:latin typeface="Book Antiqua" pitchFamily="18" charset="0"/>
                  </a:rPr>
                  <a:t>ILL</a:t>
                </a:r>
                <a:r>
                  <a:rPr lang="fr-FR" sz="1200" dirty="0" smtClean="0">
                    <a:latin typeface="Book Antiqua" pitchFamily="18" charset="0"/>
                  </a:rPr>
                  <a:t> (Grenoble, </a:t>
                </a:r>
                <a:r>
                  <a:rPr lang="fr-FR" sz="1200" i="1" dirty="0" smtClean="0">
                    <a:latin typeface="Book Antiqua" pitchFamily="18" charset="0"/>
                  </a:rPr>
                  <a:t>Cavaignac et al, Phys. </a:t>
                </a:r>
                <a:r>
                  <a:rPr lang="fr-FR" sz="1200" i="1" dirty="0" err="1" smtClean="0">
                    <a:latin typeface="Book Antiqua" pitchFamily="18" charset="0"/>
                  </a:rPr>
                  <a:t>Lett</a:t>
                </a:r>
                <a:r>
                  <a:rPr lang="fr-FR" sz="1200" i="1" dirty="0" smtClean="0">
                    <a:latin typeface="Book Antiqua" pitchFamily="18" charset="0"/>
                  </a:rPr>
                  <a:t>. </a:t>
                </a:r>
                <a:r>
                  <a:rPr lang="fr-FR" sz="1200" b="1" i="1" dirty="0" smtClean="0">
                    <a:latin typeface="Book Antiqua" pitchFamily="18" charset="0"/>
                  </a:rPr>
                  <a:t>B67</a:t>
                </a:r>
                <a:r>
                  <a:rPr lang="fr-FR" sz="1200" i="1" dirty="0" smtClean="0">
                    <a:latin typeface="Book Antiqua" pitchFamily="18" charset="0"/>
                  </a:rPr>
                  <a:t> (1977) 148</a:t>
                </a:r>
                <a:r>
                  <a:rPr lang="fr-FR" sz="1200" dirty="0" smtClean="0">
                    <a:latin typeface="Book Antiqua" pitchFamily="18" charset="0"/>
                  </a:rPr>
                  <a:t>) &amp; </a:t>
                </a:r>
                <a:r>
                  <a:rPr lang="fr-FR" sz="1200" b="1" dirty="0" smtClean="0">
                    <a:latin typeface="Book Antiqua" pitchFamily="18" charset="0"/>
                  </a:rPr>
                  <a:t>LANSCE</a:t>
                </a:r>
                <a:r>
                  <a:rPr lang="fr-FR" sz="1200" dirty="0" smtClean="0">
                    <a:latin typeface="Book Antiqua" pitchFamily="18" charset="0"/>
                  </a:rPr>
                  <a:t> (Los </a:t>
                </a:r>
                <a:r>
                  <a:rPr lang="fr-FR" sz="1200" dirty="0" err="1" smtClean="0">
                    <a:latin typeface="Book Antiqua" pitchFamily="18" charset="0"/>
                  </a:rPr>
                  <a:t>Alamos</a:t>
                </a:r>
                <a:r>
                  <a:rPr lang="fr-FR" sz="1200" dirty="0" smtClean="0">
                    <a:latin typeface="Book Antiqua" pitchFamily="18" charset="0"/>
                  </a:rPr>
                  <a:t>, </a:t>
                </a:r>
                <a:r>
                  <a:rPr lang="fr-FR" sz="1200" i="1" dirty="0" err="1" smtClean="0">
                    <a:latin typeface="Book Antiqua" pitchFamily="18" charset="0"/>
                  </a:rPr>
                  <a:t>Gericke</a:t>
                </a:r>
                <a:r>
                  <a:rPr lang="fr-FR" sz="1200" i="1" dirty="0" smtClean="0">
                    <a:latin typeface="Book Antiqua" pitchFamily="18" charset="0"/>
                  </a:rPr>
                  <a:t> et al, </a:t>
                </a:r>
                <a:r>
                  <a:rPr lang="fr-FR" sz="1200" b="1" i="1" dirty="0" smtClean="0">
                    <a:latin typeface="Book Antiqua" pitchFamily="18" charset="0"/>
                  </a:rPr>
                  <a:t>PRC 83 </a:t>
                </a:r>
                <a:r>
                  <a:rPr lang="fr-FR" sz="1200" i="1" dirty="0" smtClean="0">
                    <a:latin typeface="Book Antiqua" pitchFamily="18" charset="0"/>
                  </a:rPr>
                  <a:t>(2011) 015505</a:t>
                </a:r>
                <a:r>
                  <a:rPr lang="fr-FR" sz="1200" dirty="0" smtClean="0">
                    <a:latin typeface="Book Antiqua" pitchFamily="18" charset="0"/>
                  </a:rPr>
                  <a:t>)</a:t>
                </a:r>
              </a:p>
              <a:p>
                <a:pPr lvl="1"/>
                <a:endParaRPr lang="fr-FR" sz="2000" b="1" dirty="0" smtClean="0">
                  <a:latin typeface="Book Antiqua" pitchFamily="18" charset="0"/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fr-FR" sz="2000" b="1" dirty="0" err="1" smtClean="0">
                    <a:latin typeface="Book Antiqua" pitchFamily="18" charset="0"/>
                  </a:rPr>
                  <a:t>Circular</a:t>
                </a:r>
                <a:r>
                  <a:rPr lang="fr-FR" sz="2000" b="1" dirty="0" smtClean="0">
                    <a:latin typeface="Book Antiqua" pitchFamily="18" charset="0"/>
                  </a:rPr>
                  <a:t> </a:t>
                </a:r>
                <a:r>
                  <a:rPr lang="fr-FR" sz="2000" b="1" dirty="0" err="1" smtClean="0">
                    <a:latin typeface="Book Antiqua" pitchFamily="18" charset="0"/>
                  </a:rPr>
                  <a:t>polarization</a:t>
                </a:r>
                <a:r>
                  <a:rPr lang="fr-FR" sz="2000" b="1" dirty="0" smtClean="0">
                    <a:latin typeface="Book Antiqua" pitchFamily="18" charset="0"/>
                  </a:rPr>
                  <a:t> of the photon in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𝒏𝒑</m:t>
                    </m:r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𝒅</m:t>
                    </m:r>
                    <m:r>
                      <m:rPr>
                        <m:sty m:val="p"/>
                      </m:rPr>
                      <a:rPr lang="fr-FR" sz="2000" b="1" i="1" dirty="0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fr-FR" sz="2000" b="1" i="0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000" b="1" dirty="0" smtClean="0">
                    <a:latin typeface="Book Antiqua" pitchFamily="18" charset="0"/>
                  </a:rPr>
                  <a:t>(</a:t>
                </a:r>
                <a:r>
                  <a:rPr lang="fr-FR" sz="2000" b="1" dirty="0" err="1" smtClean="0">
                    <a:latin typeface="Book Antiqua" pitchFamily="18" charset="0"/>
                  </a:rPr>
                  <a:t>upper</a:t>
                </a:r>
                <a:r>
                  <a:rPr lang="fr-FR" sz="2000" b="1" dirty="0" smtClean="0">
                    <a:latin typeface="Book Antiqua" pitchFamily="18" charset="0"/>
                  </a:rPr>
                  <a:t> </a:t>
                </a:r>
                <a:r>
                  <a:rPr lang="fr-FR" sz="2000" b="1" dirty="0" err="1" smtClean="0">
                    <a:latin typeface="Book Antiqua" pitchFamily="18" charset="0"/>
                  </a:rPr>
                  <a:t>bound</a:t>
                </a:r>
                <a:r>
                  <a:rPr lang="fr-FR" sz="2000" b="1" dirty="0" smtClean="0">
                    <a:latin typeface="Book Antiqua" pitchFamily="18" charset="0"/>
                  </a:rPr>
                  <a:t>)</a:t>
                </a:r>
              </a:p>
              <a:p>
                <a:pPr lvl="1"/>
                <a:r>
                  <a:rPr lang="fr-FR" sz="2000" b="1" dirty="0">
                    <a:latin typeface="Book Antiqua" pitchFamily="18" charset="0"/>
                  </a:rPr>
                  <a:t>	</a:t>
                </a:r>
                <a:r>
                  <a:rPr lang="fr-FR" sz="1200" dirty="0" smtClean="0">
                    <a:latin typeface="Book Antiqua" pitchFamily="18" charset="0"/>
                  </a:rPr>
                  <a:t>(</a:t>
                </a:r>
                <a:r>
                  <a:rPr lang="fr-FR" sz="1200" b="1" dirty="0" err="1" smtClean="0">
                    <a:latin typeface="Book Antiqua" pitchFamily="18" charset="0"/>
                  </a:rPr>
                  <a:t>St.Petersburg</a:t>
                </a:r>
                <a:r>
                  <a:rPr lang="fr-FR" sz="1200" dirty="0" smtClean="0">
                    <a:latin typeface="Book Antiqua" pitchFamily="18" charset="0"/>
                  </a:rPr>
                  <a:t>,</a:t>
                </a:r>
                <a:r>
                  <a:rPr lang="fr-FR" sz="1200" dirty="0">
                    <a:latin typeface="Book Antiqua" pitchFamily="18" charset="0"/>
                  </a:rPr>
                  <a:t> </a:t>
                </a:r>
                <a:r>
                  <a:rPr lang="fr-FR" sz="1200" i="1" dirty="0" err="1" smtClean="0">
                    <a:latin typeface="Book Antiqua" pitchFamily="18" charset="0"/>
                  </a:rPr>
                  <a:t>Knyaz’kov</a:t>
                </a:r>
                <a:r>
                  <a:rPr lang="fr-FR" sz="1200" i="1" dirty="0" smtClean="0">
                    <a:latin typeface="Book Antiqua" pitchFamily="18" charset="0"/>
                  </a:rPr>
                  <a:t> et al, </a:t>
                </a:r>
                <a:r>
                  <a:rPr lang="fr-FR" sz="1200" i="1" dirty="0" err="1" smtClean="0">
                    <a:latin typeface="Book Antiqua" pitchFamily="18" charset="0"/>
                  </a:rPr>
                  <a:t>Nucl</a:t>
                </a:r>
                <a:r>
                  <a:rPr lang="fr-FR" sz="1200" i="1" dirty="0" smtClean="0">
                    <a:latin typeface="Book Antiqua" pitchFamily="18" charset="0"/>
                  </a:rPr>
                  <a:t>. Phys. </a:t>
                </a:r>
                <a:r>
                  <a:rPr lang="fr-FR" sz="1200" b="1" i="1" dirty="0" smtClean="0">
                    <a:latin typeface="Book Antiqua" pitchFamily="18" charset="0"/>
                  </a:rPr>
                  <a:t>A417</a:t>
                </a:r>
                <a:r>
                  <a:rPr lang="fr-FR" sz="1200" i="1" dirty="0" smtClean="0">
                    <a:latin typeface="Book Antiqua" pitchFamily="18" charset="0"/>
                  </a:rPr>
                  <a:t> (1984) 209</a:t>
                </a:r>
                <a:r>
                  <a:rPr lang="fr-FR" sz="1200" dirty="0" smtClean="0">
                    <a:latin typeface="Book Antiqua" pitchFamily="18" charset="0"/>
                  </a:rPr>
                  <a:t>)</a:t>
                </a:r>
              </a:p>
              <a:p>
                <a:pPr lvl="1"/>
                <a:endParaRPr lang="fr-FR" sz="1200" dirty="0" smtClean="0">
                  <a:latin typeface="Book Antiqua" pitchFamily="18" charset="0"/>
                </a:endParaRPr>
              </a:p>
              <a:p>
                <a:pPr lvl="1"/>
                <a:r>
                  <a:rPr lang="fr-FR" sz="2000" b="1" dirty="0" smtClean="0">
                    <a:latin typeface="Book Antiqua" pitchFamily="18" charset="0"/>
                  </a:rPr>
                  <a:t>	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fr-FR" sz="2000" b="1" dirty="0" smtClean="0">
                  <a:latin typeface="Book Antiqua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1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6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694" y="685800"/>
                <a:ext cx="8981306" cy="4955203"/>
              </a:xfrm>
              <a:prstGeom prst="rect">
                <a:avLst/>
              </a:prstGeom>
              <a:blipFill rotWithShape="1">
                <a:blip r:embed="rId4"/>
                <a:stretch>
                  <a:fillRect l="-1426" t="-1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609600" y="4944386"/>
            <a:ext cx="3509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>
                <a:solidFill>
                  <a:srgbClr val="FF0000"/>
                </a:solidFill>
                <a:latin typeface="Book Antiqua" pitchFamily="18" charset="0"/>
              </a:rPr>
              <a:t>Otherwise</a:t>
            </a:r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Book Antiqua" pitchFamily="18" charset="0"/>
              </a:rPr>
              <a:t>heavier</a:t>
            </a:r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Book Antiqua" pitchFamily="18" charset="0"/>
              </a:rPr>
              <a:t>systems</a:t>
            </a:r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… </a:t>
            </a:r>
          </a:p>
          <a:p>
            <a:pPr algn="ctr"/>
            <a:r>
              <a:rPr lang="fr-FR" sz="1200" i="1" dirty="0" smtClean="0">
                <a:latin typeface="Book Antiqua" pitchFamily="18" charset="0"/>
              </a:rPr>
              <a:t>(</a:t>
            </a:r>
            <a:r>
              <a:rPr lang="fr-FR" sz="1200" i="1" dirty="0" err="1" smtClean="0">
                <a:latin typeface="Book Antiqua" pitchFamily="18" charset="0"/>
              </a:rPr>
              <a:t>see</a:t>
            </a:r>
            <a:r>
              <a:rPr lang="fr-FR" sz="1200" i="1" dirty="0" smtClean="0">
                <a:latin typeface="Book Antiqua" pitchFamily="18" charset="0"/>
              </a:rPr>
              <a:t> </a:t>
            </a:r>
            <a:r>
              <a:rPr lang="fr-FR" sz="1200" i="1" dirty="0" err="1" smtClean="0">
                <a:latin typeface="Book Antiqua" pitchFamily="18" charset="0"/>
              </a:rPr>
              <a:t>review</a:t>
            </a:r>
            <a:r>
              <a:rPr lang="fr-FR" sz="1200" i="1" dirty="0" smtClean="0">
                <a:latin typeface="Book Antiqua" pitchFamily="18" charset="0"/>
              </a:rPr>
              <a:t> </a:t>
            </a:r>
            <a:r>
              <a:rPr lang="fr-FR" sz="1200" i="1" dirty="0" err="1" smtClean="0">
                <a:latin typeface="Book Antiqua" pitchFamily="18" charset="0"/>
              </a:rPr>
              <a:t>Haxton</a:t>
            </a:r>
            <a:r>
              <a:rPr lang="fr-FR" sz="1200" i="1" dirty="0" smtClean="0">
                <a:latin typeface="Book Antiqua" pitchFamily="18" charset="0"/>
              </a:rPr>
              <a:t>, </a:t>
            </a:r>
            <a:r>
              <a:rPr lang="fr-FR" sz="1200" b="1" i="1" dirty="0" smtClean="0">
                <a:latin typeface="Book Antiqua" pitchFamily="18" charset="0"/>
              </a:rPr>
              <a:t>arxiv:1303.4132v2</a:t>
            </a:r>
            <a:r>
              <a:rPr lang="fr-FR" sz="1200" i="1" dirty="0" smtClean="0">
                <a:latin typeface="Book Antiqua" pitchFamily="18" charset="0"/>
              </a:rPr>
              <a:t>)</a:t>
            </a:r>
            <a:endParaRPr lang="en-US" sz="1200" i="1" dirty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6386A8B7-D2F4-4E33-8FD6-5BDC26681D1E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614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156D5D4A-42BC-4CC2-8A6F-70EE241D664F}" type="slidenum">
              <a:rPr lang="en-US" altLang="zh-CN" sz="1400">
                <a:solidFill>
                  <a:schemeClr val="bg1"/>
                </a:solidFill>
              </a:rPr>
              <a:pPr algn="r" eaLnBrk="1" hangingPunct="1"/>
              <a:t>6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6148" name="Text Box 16"/>
          <p:cNvSpPr txBox="1">
            <a:spLocks noChangeArrowheads="1"/>
          </p:cNvSpPr>
          <p:nvPr/>
        </p:nvSpPr>
        <p:spPr bwMode="auto">
          <a:xfrm>
            <a:off x="6370638" y="7938"/>
            <a:ext cx="249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Theory status 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431925" y="19780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279525" y="2130425"/>
            <a:ext cx="90488" cy="904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127125" y="1749425"/>
            <a:ext cx="90488" cy="904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355725" y="1749425"/>
            <a:ext cx="90488" cy="904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1050925" y="19780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 rot="10501815">
            <a:off x="1355725" y="1825625"/>
            <a:ext cx="1295400" cy="76200"/>
            <a:chOff x="1881" y="2256"/>
            <a:chExt cx="884" cy="48"/>
          </a:xfrm>
        </p:grpSpPr>
        <p:grpSp>
          <p:nvGrpSpPr>
            <p:cNvPr id="6174" name="Group 12"/>
            <p:cNvGrpSpPr>
              <a:grpSpLocks/>
            </p:cNvGrpSpPr>
            <p:nvPr/>
          </p:nvGrpSpPr>
          <p:grpSpPr bwMode="auto">
            <a:xfrm flipV="1">
              <a:off x="1881" y="2256"/>
              <a:ext cx="375" cy="48"/>
              <a:chOff x="1881" y="2304"/>
              <a:chExt cx="1038" cy="192"/>
            </a:xfrm>
          </p:grpSpPr>
          <p:grpSp>
            <p:nvGrpSpPr>
              <p:cNvPr id="6189" name="Group 13"/>
              <p:cNvGrpSpPr>
                <a:grpSpLocks/>
              </p:cNvGrpSpPr>
              <p:nvPr/>
            </p:nvGrpSpPr>
            <p:grpSpPr bwMode="auto">
              <a:xfrm>
                <a:off x="1881" y="2304"/>
                <a:ext cx="519" cy="192"/>
                <a:chOff x="1881" y="1632"/>
                <a:chExt cx="3028" cy="864"/>
              </a:xfrm>
            </p:grpSpPr>
            <p:sp>
              <p:nvSpPr>
                <p:cNvPr id="6196" name="Arc 14"/>
                <p:cNvSpPr>
                  <a:spLocks/>
                </p:cNvSpPr>
                <p:nvPr/>
              </p:nvSpPr>
              <p:spPr bwMode="auto">
                <a:xfrm rot="10800000" flipH="1" flipV="1">
                  <a:off x="1881" y="1632"/>
                  <a:ext cx="759" cy="481"/>
                </a:xfrm>
                <a:custGeom>
                  <a:avLst/>
                  <a:gdLst>
                    <a:gd name="T0" fmla="*/ 0 w 42691"/>
                    <a:gd name="T1" fmla="*/ 395 h 21600"/>
                    <a:gd name="T2" fmla="*/ 759 w 42691"/>
                    <a:gd name="T3" fmla="*/ 422 h 21600"/>
                    <a:gd name="T4" fmla="*/ 378 w 42691"/>
                    <a:gd name="T5" fmla="*/ 48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691" h="21600" fill="none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158" y="0"/>
                        <a:pt x="41353" y="8127"/>
                        <a:pt x="42690" y="18950"/>
                      </a:cubicBezTo>
                    </a:path>
                    <a:path w="42691" h="21600" stroke="0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158" y="0"/>
                        <a:pt x="41353" y="8127"/>
                        <a:pt x="42690" y="18950"/>
                      </a:cubicBezTo>
                      <a:lnTo>
                        <a:pt x="21254" y="21600"/>
                      </a:lnTo>
                      <a:lnTo>
                        <a:pt x="0" y="177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" name="Arc 15"/>
                <p:cNvSpPr>
                  <a:spLocks/>
                </p:cNvSpPr>
                <p:nvPr/>
              </p:nvSpPr>
              <p:spPr bwMode="auto">
                <a:xfrm flipH="1" flipV="1">
                  <a:off x="2640" y="1968"/>
                  <a:ext cx="759" cy="481"/>
                </a:xfrm>
                <a:custGeom>
                  <a:avLst/>
                  <a:gdLst>
                    <a:gd name="T0" fmla="*/ 0 w 42714"/>
                    <a:gd name="T1" fmla="*/ 395 h 21600"/>
                    <a:gd name="T2" fmla="*/ 759 w 42714"/>
                    <a:gd name="T3" fmla="*/ 426 h 21600"/>
                    <a:gd name="T4" fmla="*/ 378 w 42714"/>
                    <a:gd name="T5" fmla="*/ 48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714" h="21600" fill="none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231" y="0"/>
                        <a:pt x="41463" y="8234"/>
                        <a:pt x="42713" y="19141"/>
                      </a:cubicBezTo>
                    </a:path>
                    <a:path w="42714" h="21600" stroke="0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231" y="0"/>
                        <a:pt x="41463" y="8234"/>
                        <a:pt x="42713" y="19141"/>
                      </a:cubicBezTo>
                      <a:lnTo>
                        <a:pt x="21254" y="21600"/>
                      </a:lnTo>
                      <a:lnTo>
                        <a:pt x="0" y="177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8" name="Group 16"/>
                <p:cNvGrpSpPr>
                  <a:grpSpLocks/>
                </p:cNvGrpSpPr>
                <p:nvPr/>
              </p:nvGrpSpPr>
              <p:grpSpPr bwMode="auto">
                <a:xfrm>
                  <a:off x="3400" y="1680"/>
                  <a:ext cx="1509" cy="816"/>
                  <a:chOff x="3417" y="1680"/>
                  <a:chExt cx="1509" cy="816"/>
                </a:xfrm>
              </p:grpSpPr>
              <p:sp>
                <p:nvSpPr>
                  <p:cNvPr id="6199" name="Arc 17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3417" y="1680"/>
                    <a:ext cx="759" cy="480"/>
                  </a:xfrm>
                  <a:custGeom>
                    <a:avLst/>
                    <a:gdLst>
                      <a:gd name="T0" fmla="*/ 0 w 42691"/>
                      <a:gd name="T1" fmla="*/ 394 h 21600"/>
                      <a:gd name="T2" fmla="*/ 759 w 42691"/>
                      <a:gd name="T3" fmla="*/ 421 h 21600"/>
                      <a:gd name="T4" fmla="*/ 378 w 42691"/>
                      <a:gd name="T5" fmla="*/ 48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691" h="21600" fill="none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158" y="0"/>
                          <a:pt x="41353" y="8127"/>
                          <a:pt x="42690" y="18950"/>
                        </a:cubicBezTo>
                      </a:path>
                      <a:path w="42691" h="21600" stroke="0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158" y="0"/>
                          <a:pt x="41353" y="8127"/>
                          <a:pt x="42690" y="18950"/>
                        </a:cubicBezTo>
                        <a:lnTo>
                          <a:pt x="21254" y="21600"/>
                        </a:lnTo>
                        <a:lnTo>
                          <a:pt x="0" y="1774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00" name="Arc 18"/>
                  <p:cNvSpPr>
                    <a:spLocks/>
                  </p:cNvSpPr>
                  <p:nvPr/>
                </p:nvSpPr>
                <p:spPr bwMode="auto">
                  <a:xfrm flipH="1" flipV="1">
                    <a:off x="4167" y="2016"/>
                    <a:ext cx="759" cy="480"/>
                  </a:xfrm>
                  <a:custGeom>
                    <a:avLst/>
                    <a:gdLst>
                      <a:gd name="T0" fmla="*/ 0 w 42714"/>
                      <a:gd name="T1" fmla="*/ 394 h 21600"/>
                      <a:gd name="T2" fmla="*/ 759 w 42714"/>
                      <a:gd name="T3" fmla="*/ 425 h 21600"/>
                      <a:gd name="T4" fmla="*/ 378 w 42714"/>
                      <a:gd name="T5" fmla="*/ 48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714" h="21600" fill="none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231" y="0"/>
                          <a:pt x="41463" y="8234"/>
                          <a:pt x="42713" y="19141"/>
                        </a:cubicBezTo>
                      </a:path>
                      <a:path w="42714" h="21600" stroke="0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231" y="0"/>
                          <a:pt x="41463" y="8234"/>
                          <a:pt x="42713" y="19141"/>
                        </a:cubicBezTo>
                        <a:lnTo>
                          <a:pt x="21254" y="21600"/>
                        </a:lnTo>
                        <a:lnTo>
                          <a:pt x="0" y="1774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90" name="Group 19"/>
              <p:cNvGrpSpPr>
                <a:grpSpLocks/>
              </p:cNvGrpSpPr>
              <p:nvPr/>
            </p:nvGrpSpPr>
            <p:grpSpPr bwMode="auto">
              <a:xfrm>
                <a:off x="2400" y="2304"/>
                <a:ext cx="519" cy="192"/>
                <a:chOff x="1881" y="1632"/>
                <a:chExt cx="3028" cy="864"/>
              </a:xfrm>
            </p:grpSpPr>
            <p:sp>
              <p:nvSpPr>
                <p:cNvPr id="6191" name="Arc 20"/>
                <p:cNvSpPr>
                  <a:spLocks/>
                </p:cNvSpPr>
                <p:nvPr/>
              </p:nvSpPr>
              <p:spPr bwMode="auto">
                <a:xfrm rot="10800000" flipH="1" flipV="1">
                  <a:off x="1881" y="1632"/>
                  <a:ext cx="759" cy="481"/>
                </a:xfrm>
                <a:custGeom>
                  <a:avLst/>
                  <a:gdLst>
                    <a:gd name="T0" fmla="*/ 0 w 42691"/>
                    <a:gd name="T1" fmla="*/ 395 h 21600"/>
                    <a:gd name="T2" fmla="*/ 759 w 42691"/>
                    <a:gd name="T3" fmla="*/ 422 h 21600"/>
                    <a:gd name="T4" fmla="*/ 378 w 42691"/>
                    <a:gd name="T5" fmla="*/ 48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691" h="21600" fill="none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158" y="0"/>
                        <a:pt x="41353" y="8127"/>
                        <a:pt x="42690" y="18950"/>
                      </a:cubicBezTo>
                    </a:path>
                    <a:path w="42691" h="21600" stroke="0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158" y="0"/>
                        <a:pt x="41353" y="8127"/>
                        <a:pt x="42690" y="18950"/>
                      </a:cubicBezTo>
                      <a:lnTo>
                        <a:pt x="21254" y="21600"/>
                      </a:lnTo>
                      <a:lnTo>
                        <a:pt x="0" y="177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2" name="Arc 21"/>
                <p:cNvSpPr>
                  <a:spLocks/>
                </p:cNvSpPr>
                <p:nvPr/>
              </p:nvSpPr>
              <p:spPr bwMode="auto">
                <a:xfrm flipH="1" flipV="1">
                  <a:off x="2640" y="1968"/>
                  <a:ext cx="759" cy="481"/>
                </a:xfrm>
                <a:custGeom>
                  <a:avLst/>
                  <a:gdLst>
                    <a:gd name="T0" fmla="*/ 0 w 42714"/>
                    <a:gd name="T1" fmla="*/ 395 h 21600"/>
                    <a:gd name="T2" fmla="*/ 759 w 42714"/>
                    <a:gd name="T3" fmla="*/ 426 h 21600"/>
                    <a:gd name="T4" fmla="*/ 378 w 42714"/>
                    <a:gd name="T5" fmla="*/ 48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714" h="21600" fill="none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231" y="0"/>
                        <a:pt x="41463" y="8234"/>
                        <a:pt x="42713" y="19141"/>
                      </a:cubicBezTo>
                    </a:path>
                    <a:path w="42714" h="21600" stroke="0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231" y="0"/>
                        <a:pt x="41463" y="8234"/>
                        <a:pt x="42713" y="19141"/>
                      </a:cubicBezTo>
                      <a:lnTo>
                        <a:pt x="21254" y="21600"/>
                      </a:lnTo>
                      <a:lnTo>
                        <a:pt x="0" y="177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3" name="Group 22"/>
                <p:cNvGrpSpPr>
                  <a:grpSpLocks/>
                </p:cNvGrpSpPr>
                <p:nvPr/>
              </p:nvGrpSpPr>
              <p:grpSpPr bwMode="auto">
                <a:xfrm>
                  <a:off x="3400" y="1680"/>
                  <a:ext cx="1509" cy="816"/>
                  <a:chOff x="3417" y="1680"/>
                  <a:chExt cx="1509" cy="816"/>
                </a:xfrm>
              </p:grpSpPr>
              <p:sp>
                <p:nvSpPr>
                  <p:cNvPr id="6194" name="Arc 23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3417" y="1680"/>
                    <a:ext cx="759" cy="480"/>
                  </a:xfrm>
                  <a:custGeom>
                    <a:avLst/>
                    <a:gdLst>
                      <a:gd name="T0" fmla="*/ 0 w 42691"/>
                      <a:gd name="T1" fmla="*/ 394 h 21600"/>
                      <a:gd name="T2" fmla="*/ 759 w 42691"/>
                      <a:gd name="T3" fmla="*/ 421 h 21600"/>
                      <a:gd name="T4" fmla="*/ 378 w 42691"/>
                      <a:gd name="T5" fmla="*/ 48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691" h="21600" fill="none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158" y="0"/>
                          <a:pt x="41353" y="8127"/>
                          <a:pt x="42690" y="18950"/>
                        </a:cubicBezTo>
                      </a:path>
                      <a:path w="42691" h="21600" stroke="0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158" y="0"/>
                          <a:pt x="41353" y="8127"/>
                          <a:pt x="42690" y="18950"/>
                        </a:cubicBezTo>
                        <a:lnTo>
                          <a:pt x="21254" y="21600"/>
                        </a:lnTo>
                        <a:lnTo>
                          <a:pt x="0" y="1774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" name="Arc 24"/>
                  <p:cNvSpPr>
                    <a:spLocks/>
                  </p:cNvSpPr>
                  <p:nvPr/>
                </p:nvSpPr>
                <p:spPr bwMode="auto">
                  <a:xfrm flipH="1" flipV="1">
                    <a:off x="4167" y="2016"/>
                    <a:ext cx="759" cy="480"/>
                  </a:xfrm>
                  <a:custGeom>
                    <a:avLst/>
                    <a:gdLst>
                      <a:gd name="T0" fmla="*/ 0 w 42714"/>
                      <a:gd name="T1" fmla="*/ 394 h 21600"/>
                      <a:gd name="T2" fmla="*/ 759 w 42714"/>
                      <a:gd name="T3" fmla="*/ 425 h 21600"/>
                      <a:gd name="T4" fmla="*/ 378 w 42714"/>
                      <a:gd name="T5" fmla="*/ 48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714" h="21600" fill="none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231" y="0"/>
                          <a:pt x="41463" y="8234"/>
                          <a:pt x="42713" y="19141"/>
                        </a:cubicBezTo>
                      </a:path>
                      <a:path w="42714" h="21600" stroke="0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231" y="0"/>
                          <a:pt x="41463" y="8234"/>
                          <a:pt x="42713" y="19141"/>
                        </a:cubicBezTo>
                        <a:lnTo>
                          <a:pt x="21254" y="21600"/>
                        </a:lnTo>
                        <a:lnTo>
                          <a:pt x="0" y="1774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175" name="Group 25"/>
            <p:cNvGrpSpPr>
              <a:grpSpLocks/>
            </p:cNvGrpSpPr>
            <p:nvPr/>
          </p:nvGrpSpPr>
          <p:grpSpPr bwMode="auto">
            <a:xfrm flipV="1">
              <a:off x="2256" y="2256"/>
              <a:ext cx="375" cy="48"/>
              <a:chOff x="1881" y="2304"/>
              <a:chExt cx="1038" cy="192"/>
            </a:xfrm>
          </p:grpSpPr>
          <p:grpSp>
            <p:nvGrpSpPr>
              <p:cNvPr id="6177" name="Group 26"/>
              <p:cNvGrpSpPr>
                <a:grpSpLocks/>
              </p:cNvGrpSpPr>
              <p:nvPr/>
            </p:nvGrpSpPr>
            <p:grpSpPr bwMode="auto">
              <a:xfrm>
                <a:off x="1881" y="2304"/>
                <a:ext cx="519" cy="192"/>
                <a:chOff x="1881" y="1632"/>
                <a:chExt cx="3028" cy="864"/>
              </a:xfrm>
            </p:grpSpPr>
            <p:sp>
              <p:nvSpPr>
                <p:cNvPr id="6184" name="Arc 27"/>
                <p:cNvSpPr>
                  <a:spLocks/>
                </p:cNvSpPr>
                <p:nvPr/>
              </p:nvSpPr>
              <p:spPr bwMode="auto">
                <a:xfrm rot="10800000" flipH="1" flipV="1">
                  <a:off x="1881" y="1632"/>
                  <a:ext cx="759" cy="481"/>
                </a:xfrm>
                <a:custGeom>
                  <a:avLst/>
                  <a:gdLst>
                    <a:gd name="T0" fmla="*/ 0 w 42691"/>
                    <a:gd name="T1" fmla="*/ 395 h 21600"/>
                    <a:gd name="T2" fmla="*/ 759 w 42691"/>
                    <a:gd name="T3" fmla="*/ 422 h 21600"/>
                    <a:gd name="T4" fmla="*/ 378 w 42691"/>
                    <a:gd name="T5" fmla="*/ 48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691" h="21600" fill="none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158" y="0"/>
                        <a:pt x="41353" y="8127"/>
                        <a:pt x="42690" y="18950"/>
                      </a:cubicBezTo>
                    </a:path>
                    <a:path w="42691" h="21600" stroke="0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158" y="0"/>
                        <a:pt x="41353" y="8127"/>
                        <a:pt x="42690" y="18950"/>
                      </a:cubicBezTo>
                      <a:lnTo>
                        <a:pt x="21254" y="21600"/>
                      </a:lnTo>
                      <a:lnTo>
                        <a:pt x="0" y="177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5" name="Arc 28"/>
                <p:cNvSpPr>
                  <a:spLocks/>
                </p:cNvSpPr>
                <p:nvPr/>
              </p:nvSpPr>
              <p:spPr bwMode="auto">
                <a:xfrm flipH="1" flipV="1">
                  <a:off x="2640" y="1968"/>
                  <a:ext cx="759" cy="481"/>
                </a:xfrm>
                <a:custGeom>
                  <a:avLst/>
                  <a:gdLst>
                    <a:gd name="T0" fmla="*/ 0 w 42714"/>
                    <a:gd name="T1" fmla="*/ 395 h 21600"/>
                    <a:gd name="T2" fmla="*/ 759 w 42714"/>
                    <a:gd name="T3" fmla="*/ 426 h 21600"/>
                    <a:gd name="T4" fmla="*/ 378 w 42714"/>
                    <a:gd name="T5" fmla="*/ 48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714" h="21600" fill="none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231" y="0"/>
                        <a:pt x="41463" y="8234"/>
                        <a:pt x="42713" y="19141"/>
                      </a:cubicBezTo>
                    </a:path>
                    <a:path w="42714" h="21600" stroke="0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231" y="0"/>
                        <a:pt x="41463" y="8234"/>
                        <a:pt x="42713" y="19141"/>
                      </a:cubicBezTo>
                      <a:lnTo>
                        <a:pt x="21254" y="21600"/>
                      </a:lnTo>
                      <a:lnTo>
                        <a:pt x="0" y="177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86" name="Group 29"/>
                <p:cNvGrpSpPr>
                  <a:grpSpLocks/>
                </p:cNvGrpSpPr>
                <p:nvPr/>
              </p:nvGrpSpPr>
              <p:grpSpPr bwMode="auto">
                <a:xfrm>
                  <a:off x="3400" y="1680"/>
                  <a:ext cx="1509" cy="816"/>
                  <a:chOff x="3417" y="1680"/>
                  <a:chExt cx="1509" cy="816"/>
                </a:xfrm>
              </p:grpSpPr>
              <p:sp>
                <p:nvSpPr>
                  <p:cNvPr id="6187" name="Arc 30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3417" y="1680"/>
                    <a:ext cx="759" cy="480"/>
                  </a:xfrm>
                  <a:custGeom>
                    <a:avLst/>
                    <a:gdLst>
                      <a:gd name="T0" fmla="*/ 0 w 42691"/>
                      <a:gd name="T1" fmla="*/ 394 h 21600"/>
                      <a:gd name="T2" fmla="*/ 759 w 42691"/>
                      <a:gd name="T3" fmla="*/ 421 h 21600"/>
                      <a:gd name="T4" fmla="*/ 378 w 42691"/>
                      <a:gd name="T5" fmla="*/ 48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691" h="21600" fill="none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158" y="0"/>
                          <a:pt x="41353" y="8127"/>
                          <a:pt x="42690" y="18950"/>
                        </a:cubicBezTo>
                      </a:path>
                      <a:path w="42691" h="21600" stroke="0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158" y="0"/>
                          <a:pt x="41353" y="8127"/>
                          <a:pt x="42690" y="18950"/>
                        </a:cubicBezTo>
                        <a:lnTo>
                          <a:pt x="21254" y="21600"/>
                        </a:lnTo>
                        <a:lnTo>
                          <a:pt x="0" y="1774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88" name="Arc 31"/>
                  <p:cNvSpPr>
                    <a:spLocks/>
                  </p:cNvSpPr>
                  <p:nvPr/>
                </p:nvSpPr>
                <p:spPr bwMode="auto">
                  <a:xfrm flipH="1" flipV="1">
                    <a:off x="4167" y="2016"/>
                    <a:ext cx="759" cy="480"/>
                  </a:xfrm>
                  <a:custGeom>
                    <a:avLst/>
                    <a:gdLst>
                      <a:gd name="T0" fmla="*/ 0 w 42714"/>
                      <a:gd name="T1" fmla="*/ 394 h 21600"/>
                      <a:gd name="T2" fmla="*/ 759 w 42714"/>
                      <a:gd name="T3" fmla="*/ 425 h 21600"/>
                      <a:gd name="T4" fmla="*/ 378 w 42714"/>
                      <a:gd name="T5" fmla="*/ 48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714" h="21600" fill="none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231" y="0"/>
                          <a:pt x="41463" y="8234"/>
                          <a:pt x="42713" y="19141"/>
                        </a:cubicBezTo>
                      </a:path>
                      <a:path w="42714" h="21600" stroke="0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231" y="0"/>
                          <a:pt x="41463" y="8234"/>
                          <a:pt x="42713" y="19141"/>
                        </a:cubicBezTo>
                        <a:lnTo>
                          <a:pt x="21254" y="21600"/>
                        </a:lnTo>
                        <a:lnTo>
                          <a:pt x="0" y="1774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78" name="Group 32"/>
              <p:cNvGrpSpPr>
                <a:grpSpLocks/>
              </p:cNvGrpSpPr>
              <p:nvPr/>
            </p:nvGrpSpPr>
            <p:grpSpPr bwMode="auto">
              <a:xfrm>
                <a:off x="2400" y="2304"/>
                <a:ext cx="519" cy="192"/>
                <a:chOff x="1881" y="1632"/>
                <a:chExt cx="3028" cy="864"/>
              </a:xfrm>
            </p:grpSpPr>
            <p:sp>
              <p:nvSpPr>
                <p:cNvPr id="6179" name="Arc 33"/>
                <p:cNvSpPr>
                  <a:spLocks/>
                </p:cNvSpPr>
                <p:nvPr/>
              </p:nvSpPr>
              <p:spPr bwMode="auto">
                <a:xfrm rot="10800000" flipH="1" flipV="1">
                  <a:off x="1881" y="1632"/>
                  <a:ext cx="759" cy="481"/>
                </a:xfrm>
                <a:custGeom>
                  <a:avLst/>
                  <a:gdLst>
                    <a:gd name="T0" fmla="*/ 0 w 42691"/>
                    <a:gd name="T1" fmla="*/ 395 h 21600"/>
                    <a:gd name="T2" fmla="*/ 759 w 42691"/>
                    <a:gd name="T3" fmla="*/ 422 h 21600"/>
                    <a:gd name="T4" fmla="*/ 378 w 42691"/>
                    <a:gd name="T5" fmla="*/ 48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691" h="21600" fill="none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158" y="0"/>
                        <a:pt x="41353" y="8127"/>
                        <a:pt x="42690" y="18950"/>
                      </a:cubicBezTo>
                    </a:path>
                    <a:path w="42691" h="21600" stroke="0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158" y="0"/>
                        <a:pt x="41353" y="8127"/>
                        <a:pt x="42690" y="18950"/>
                      </a:cubicBezTo>
                      <a:lnTo>
                        <a:pt x="21254" y="21600"/>
                      </a:lnTo>
                      <a:lnTo>
                        <a:pt x="0" y="177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0" name="Arc 34"/>
                <p:cNvSpPr>
                  <a:spLocks/>
                </p:cNvSpPr>
                <p:nvPr/>
              </p:nvSpPr>
              <p:spPr bwMode="auto">
                <a:xfrm flipH="1" flipV="1">
                  <a:off x="2640" y="1968"/>
                  <a:ext cx="759" cy="481"/>
                </a:xfrm>
                <a:custGeom>
                  <a:avLst/>
                  <a:gdLst>
                    <a:gd name="T0" fmla="*/ 0 w 42714"/>
                    <a:gd name="T1" fmla="*/ 395 h 21600"/>
                    <a:gd name="T2" fmla="*/ 759 w 42714"/>
                    <a:gd name="T3" fmla="*/ 426 h 21600"/>
                    <a:gd name="T4" fmla="*/ 378 w 42714"/>
                    <a:gd name="T5" fmla="*/ 48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714" h="21600" fill="none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231" y="0"/>
                        <a:pt x="41463" y="8234"/>
                        <a:pt x="42713" y="19141"/>
                      </a:cubicBezTo>
                    </a:path>
                    <a:path w="42714" h="21600" stroke="0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231" y="0"/>
                        <a:pt x="41463" y="8234"/>
                        <a:pt x="42713" y="19141"/>
                      </a:cubicBezTo>
                      <a:lnTo>
                        <a:pt x="21254" y="21600"/>
                      </a:lnTo>
                      <a:lnTo>
                        <a:pt x="0" y="177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81" name="Group 35"/>
                <p:cNvGrpSpPr>
                  <a:grpSpLocks/>
                </p:cNvGrpSpPr>
                <p:nvPr/>
              </p:nvGrpSpPr>
              <p:grpSpPr bwMode="auto">
                <a:xfrm>
                  <a:off x="3400" y="1680"/>
                  <a:ext cx="1509" cy="816"/>
                  <a:chOff x="3417" y="1680"/>
                  <a:chExt cx="1509" cy="816"/>
                </a:xfrm>
              </p:grpSpPr>
              <p:sp>
                <p:nvSpPr>
                  <p:cNvPr id="6182" name="Arc 36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3417" y="1680"/>
                    <a:ext cx="759" cy="480"/>
                  </a:xfrm>
                  <a:custGeom>
                    <a:avLst/>
                    <a:gdLst>
                      <a:gd name="T0" fmla="*/ 0 w 42691"/>
                      <a:gd name="T1" fmla="*/ 394 h 21600"/>
                      <a:gd name="T2" fmla="*/ 759 w 42691"/>
                      <a:gd name="T3" fmla="*/ 421 h 21600"/>
                      <a:gd name="T4" fmla="*/ 378 w 42691"/>
                      <a:gd name="T5" fmla="*/ 48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691" h="21600" fill="none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158" y="0"/>
                          <a:pt x="41353" y="8127"/>
                          <a:pt x="42690" y="18950"/>
                        </a:cubicBezTo>
                      </a:path>
                      <a:path w="42691" h="21600" stroke="0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158" y="0"/>
                          <a:pt x="41353" y="8127"/>
                          <a:pt x="42690" y="18950"/>
                        </a:cubicBezTo>
                        <a:lnTo>
                          <a:pt x="21254" y="21600"/>
                        </a:lnTo>
                        <a:lnTo>
                          <a:pt x="0" y="1774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83" name="Arc 37"/>
                  <p:cNvSpPr>
                    <a:spLocks/>
                  </p:cNvSpPr>
                  <p:nvPr/>
                </p:nvSpPr>
                <p:spPr bwMode="auto">
                  <a:xfrm flipH="1" flipV="1">
                    <a:off x="4167" y="2016"/>
                    <a:ext cx="759" cy="480"/>
                  </a:xfrm>
                  <a:custGeom>
                    <a:avLst/>
                    <a:gdLst>
                      <a:gd name="T0" fmla="*/ 0 w 42714"/>
                      <a:gd name="T1" fmla="*/ 394 h 21600"/>
                      <a:gd name="T2" fmla="*/ 759 w 42714"/>
                      <a:gd name="T3" fmla="*/ 425 h 21600"/>
                      <a:gd name="T4" fmla="*/ 378 w 42714"/>
                      <a:gd name="T5" fmla="*/ 48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714" h="21600" fill="none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231" y="0"/>
                          <a:pt x="41463" y="8234"/>
                          <a:pt x="42713" y="19141"/>
                        </a:cubicBezTo>
                      </a:path>
                      <a:path w="42714" h="21600" stroke="0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231" y="0"/>
                          <a:pt x="41463" y="8234"/>
                          <a:pt x="42713" y="19141"/>
                        </a:cubicBezTo>
                        <a:lnTo>
                          <a:pt x="21254" y="21600"/>
                        </a:lnTo>
                        <a:lnTo>
                          <a:pt x="0" y="1774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176" name="Line 38"/>
            <p:cNvSpPr>
              <a:spLocks noChangeShapeType="1"/>
            </p:cNvSpPr>
            <p:nvPr/>
          </p:nvSpPr>
          <p:spPr bwMode="auto">
            <a:xfrm>
              <a:off x="2640" y="2289"/>
              <a:ext cx="125" cy="0"/>
            </a:xfrm>
            <a:prstGeom prst="line">
              <a:avLst/>
            </a:prstGeom>
            <a:noFill/>
            <a:ln w="6350">
              <a:solidFill>
                <a:srgbClr val="FF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6" name="Oval 39"/>
          <p:cNvSpPr>
            <a:spLocks noChangeArrowheads="1"/>
          </p:cNvSpPr>
          <p:nvPr/>
        </p:nvSpPr>
        <p:spPr bwMode="auto">
          <a:xfrm>
            <a:off x="1279525" y="19018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113704" name="Oval 40"/>
          <p:cNvSpPr>
            <a:spLocks noChangeArrowheads="1"/>
          </p:cNvSpPr>
          <p:nvPr/>
        </p:nvSpPr>
        <p:spPr bwMode="auto">
          <a:xfrm>
            <a:off x="898525" y="1597025"/>
            <a:ext cx="762000" cy="762000"/>
          </a:xfrm>
          <a:prstGeom prst="ellips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8" name="Oval 41"/>
          <p:cNvSpPr>
            <a:spLocks noChangeArrowheads="1"/>
          </p:cNvSpPr>
          <p:nvPr/>
        </p:nvSpPr>
        <p:spPr bwMode="auto">
          <a:xfrm>
            <a:off x="5546725" y="19780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6159" name="Oval 42"/>
          <p:cNvSpPr>
            <a:spLocks noChangeArrowheads="1"/>
          </p:cNvSpPr>
          <p:nvPr/>
        </p:nvSpPr>
        <p:spPr bwMode="auto">
          <a:xfrm>
            <a:off x="5394325" y="2130425"/>
            <a:ext cx="90488" cy="904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6160" name="Oval 43"/>
          <p:cNvSpPr>
            <a:spLocks noChangeArrowheads="1"/>
          </p:cNvSpPr>
          <p:nvPr/>
        </p:nvSpPr>
        <p:spPr bwMode="auto">
          <a:xfrm>
            <a:off x="5241925" y="1749425"/>
            <a:ext cx="90488" cy="904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6161" name="Oval 44"/>
          <p:cNvSpPr>
            <a:spLocks noChangeArrowheads="1"/>
          </p:cNvSpPr>
          <p:nvPr/>
        </p:nvSpPr>
        <p:spPr bwMode="auto">
          <a:xfrm>
            <a:off x="5470525" y="1749425"/>
            <a:ext cx="90488" cy="904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6162" name="Oval 45"/>
          <p:cNvSpPr>
            <a:spLocks noChangeArrowheads="1"/>
          </p:cNvSpPr>
          <p:nvPr/>
        </p:nvSpPr>
        <p:spPr bwMode="auto">
          <a:xfrm>
            <a:off x="5165725" y="19780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6163" name="Oval 46"/>
          <p:cNvSpPr>
            <a:spLocks noChangeArrowheads="1"/>
          </p:cNvSpPr>
          <p:nvPr/>
        </p:nvSpPr>
        <p:spPr bwMode="auto">
          <a:xfrm>
            <a:off x="4556125" y="21304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6164" name="Oval 47"/>
          <p:cNvSpPr>
            <a:spLocks noChangeArrowheads="1"/>
          </p:cNvSpPr>
          <p:nvPr/>
        </p:nvSpPr>
        <p:spPr bwMode="auto">
          <a:xfrm>
            <a:off x="5013325" y="1597025"/>
            <a:ext cx="762000" cy="762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6165" name="Line 48"/>
          <p:cNvSpPr>
            <a:spLocks noChangeShapeType="1"/>
          </p:cNvSpPr>
          <p:nvPr/>
        </p:nvSpPr>
        <p:spPr bwMode="auto">
          <a:xfrm flipH="1">
            <a:off x="4327525" y="2206625"/>
            <a:ext cx="2286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49"/>
          <p:cNvSpPr>
            <a:spLocks noChangeShapeType="1"/>
          </p:cNvSpPr>
          <p:nvPr/>
        </p:nvSpPr>
        <p:spPr bwMode="auto">
          <a:xfrm>
            <a:off x="2803525" y="1901825"/>
            <a:ext cx="838200" cy="0"/>
          </a:xfrm>
          <a:prstGeom prst="line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167" name="Object 50"/>
          <p:cNvGraphicFramePr>
            <a:graphicFrameLocks noChangeAspect="1"/>
          </p:cNvGraphicFramePr>
          <p:nvPr/>
        </p:nvGraphicFramePr>
        <p:xfrm>
          <a:off x="1827213" y="2438400"/>
          <a:ext cx="603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Equation" r:id="rId5" imgW="393529" imgH="330057" progId="Equation.DSMT4">
                  <p:embed/>
                </p:oleObj>
              </mc:Choice>
              <mc:Fallback>
                <p:oleObj name="Equation" r:id="rId5" imgW="393529" imgH="330057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2438400"/>
                        <a:ext cx="6032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8" name="Object 51"/>
          <p:cNvGraphicFramePr>
            <a:graphicFrameLocks noChangeAspect="1"/>
          </p:cNvGraphicFramePr>
          <p:nvPr/>
        </p:nvGraphicFramePr>
        <p:xfrm>
          <a:off x="4970463" y="2441575"/>
          <a:ext cx="5429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Equation" r:id="rId7" imgW="355292" imgH="304536" progId="Equation.DSMT4">
                  <p:embed/>
                </p:oleObj>
              </mc:Choice>
              <mc:Fallback>
                <p:oleObj name="Equation" r:id="rId7" imgW="355292" imgH="304536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2441575"/>
                        <a:ext cx="5429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Line 52"/>
          <p:cNvSpPr>
            <a:spLocks noChangeShapeType="1"/>
          </p:cNvSpPr>
          <p:nvPr/>
        </p:nvSpPr>
        <p:spPr bwMode="auto">
          <a:xfrm flipH="1">
            <a:off x="2803525" y="2054225"/>
            <a:ext cx="838200" cy="0"/>
          </a:xfrm>
          <a:prstGeom prst="line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170" name="Object 53"/>
          <p:cNvGraphicFramePr>
            <a:graphicFrameLocks noChangeAspect="1"/>
          </p:cNvGraphicFramePr>
          <p:nvPr/>
        </p:nvGraphicFramePr>
        <p:xfrm>
          <a:off x="2914650" y="2405063"/>
          <a:ext cx="8270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Equation" r:id="rId9" imgW="393529" imgH="241195" progId="Equation.DSMT4">
                  <p:embed/>
                </p:oleObj>
              </mc:Choice>
              <mc:Fallback>
                <p:oleObj name="Equation" r:id="rId9" imgW="393529" imgH="241195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2405063"/>
                        <a:ext cx="8270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1" name="Text Box 54"/>
          <p:cNvSpPr txBox="1">
            <a:spLocks noChangeArrowheads="1"/>
          </p:cNvSpPr>
          <p:nvPr/>
        </p:nvSpPr>
        <p:spPr bwMode="auto">
          <a:xfrm>
            <a:off x="801688" y="2438400"/>
            <a:ext cx="923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fr-FR" sz="2800">
                <a:solidFill>
                  <a:srgbClr val="FF3300"/>
                </a:solidFill>
                <a:latin typeface="Lucida Handwriting" pitchFamily="66" charset="0"/>
                <a:cs typeface="Arial" charset="0"/>
              </a:rPr>
              <a:t>M~</a:t>
            </a:r>
          </a:p>
        </p:txBody>
      </p:sp>
      <p:sp>
        <p:nvSpPr>
          <p:cNvPr id="6172" name="Rectangle 3"/>
          <p:cNvSpPr>
            <a:spLocks noChangeArrowheads="1"/>
          </p:cNvSpPr>
          <p:nvPr/>
        </p:nvSpPr>
        <p:spPr bwMode="auto">
          <a:xfrm>
            <a:off x="579438" y="587375"/>
            <a:ext cx="7766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Can these effects be calculated in a clean way?</a:t>
            </a:r>
          </a:p>
          <a:p>
            <a:pPr algn="ctr"/>
            <a:r>
              <a:rPr lang="en-US" sz="2800" b="1" dirty="0">
                <a:latin typeface="Book Antiqua" pitchFamily="18" charset="0"/>
              </a:rPr>
              <a:t> Error control?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9004" y="3200400"/>
            <a:ext cx="8142996" cy="2369880"/>
          </a:xfrm>
          <a:prstGeom prst="rect">
            <a:avLst/>
          </a:prstGeom>
          <a:blipFill rotWithShape="1">
            <a:blip r:embed="rId11"/>
            <a:stretch>
              <a:fillRect l="-1123" t="-2057"/>
            </a:stretch>
          </a:blipFill>
        </p:spPr>
        <p:txBody>
          <a:bodyPr/>
          <a:lstStyle/>
          <a:p>
            <a:r>
              <a:rPr lang="fr-FR">
                <a:noFill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utoShape 95"/>
          <p:cNvSpPr>
            <a:spLocks noChangeArrowheads="1"/>
          </p:cNvSpPr>
          <p:nvPr/>
        </p:nvSpPr>
        <p:spPr bwMode="auto">
          <a:xfrm rot="2362636">
            <a:off x="7705725" y="4086225"/>
            <a:ext cx="842963" cy="490538"/>
          </a:xfrm>
          <a:prstGeom prst="cloudCallout">
            <a:avLst>
              <a:gd name="adj1" fmla="val 66826"/>
              <a:gd name="adj2" fmla="val -12889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800" b="1" dirty="0">
                <a:latin typeface="Arial" pitchFamily="34" charset="0"/>
              </a:rPr>
              <a:t>Weak, EM field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86EB6822-3744-4FD2-9F66-F7C38FD41E49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717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6DEB014D-BD19-4B1E-971E-D607B1392BC4}" type="slidenum">
              <a:rPr lang="en-US" altLang="zh-CN" sz="1400">
                <a:solidFill>
                  <a:schemeClr val="bg1"/>
                </a:solidFill>
              </a:rPr>
              <a:pPr algn="r" eaLnBrk="1" hangingPunct="1"/>
              <a:t>7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7173" name="Text Box 16"/>
          <p:cNvSpPr txBox="1">
            <a:spLocks noChangeArrowheads="1"/>
          </p:cNvSpPr>
          <p:nvPr/>
        </p:nvSpPr>
        <p:spPr bwMode="auto">
          <a:xfrm>
            <a:off x="5637213" y="7938"/>
            <a:ext cx="341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Theory ingredients 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sp>
        <p:nvSpPr>
          <p:cNvPr id="7175" name="Oval 6"/>
          <p:cNvSpPr>
            <a:spLocks noChangeArrowheads="1"/>
          </p:cNvSpPr>
          <p:nvPr/>
        </p:nvSpPr>
        <p:spPr bwMode="auto">
          <a:xfrm>
            <a:off x="1431925" y="19780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7176" name="Oval 7"/>
          <p:cNvSpPr>
            <a:spLocks noChangeArrowheads="1"/>
          </p:cNvSpPr>
          <p:nvPr/>
        </p:nvSpPr>
        <p:spPr bwMode="auto">
          <a:xfrm>
            <a:off x="1279525" y="2130425"/>
            <a:ext cx="90488" cy="904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7177" name="Oval 8"/>
          <p:cNvSpPr>
            <a:spLocks noChangeArrowheads="1"/>
          </p:cNvSpPr>
          <p:nvPr/>
        </p:nvSpPr>
        <p:spPr bwMode="auto">
          <a:xfrm>
            <a:off x="1127125" y="1749425"/>
            <a:ext cx="90488" cy="904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7178" name="Oval 9"/>
          <p:cNvSpPr>
            <a:spLocks noChangeArrowheads="1"/>
          </p:cNvSpPr>
          <p:nvPr/>
        </p:nvSpPr>
        <p:spPr bwMode="auto">
          <a:xfrm>
            <a:off x="1355725" y="1749425"/>
            <a:ext cx="90488" cy="904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7179" name="Oval 10"/>
          <p:cNvSpPr>
            <a:spLocks noChangeArrowheads="1"/>
          </p:cNvSpPr>
          <p:nvPr/>
        </p:nvSpPr>
        <p:spPr bwMode="auto">
          <a:xfrm>
            <a:off x="1050925" y="19780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grpSp>
        <p:nvGrpSpPr>
          <p:cNvPr id="7180" name="Group 11"/>
          <p:cNvGrpSpPr>
            <a:grpSpLocks/>
          </p:cNvGrpSpPr>
          <p:nvPr/>
        </p:nvGrpSpPr>
        <p:grpSpPr bwMode="auto">
          <a:xfrm rot="10501815">
            <a:off x="1355725" y="1825625"/>
            <a:ext cx="1295400" cy="76200"/>
            <a:chOff x="1881" y="2256"/>
            <a:chExt cx="884" cy="48"/>
          </a:xfrm>
        </p:grpSpPr>
        <p:grpSp>
          <p:nvGrpSpPr>
            <p:cNvPr id="7219" name="Group 12"/>
            <p:cNvGrpSpPr>
              <a:grpSpLocks/>
            </p:cNvGrpSpPr>
            <p:nvPr/>
          </p:nvGrpSpPr>
          <p:grpSpPr bwMode="auto">
            <a:xfrm flipV="1">
              <a:off x="1881" y="2256"/>
              <a:ext cx="375" cy="48"/>
              <a:chOff x="1881" y="2304"/>
              <a:chExt cx="1038" cy="192"/>
            </a:xfrm>
          </p:grpSpPr>
          <p:grpSp>
            <p:nvGrpSpPr>
              <p:cNvPr id="7234" name="Group 13"/>
              <p:cNvGrpSpPr>
                <a:grpSpLocks/>
              </p:cNvGrpSpPr>
              <p:nvPr/>
            </p:nvGrpSpPr>
            <p:grpSpPr bwMode="auto">
              <a:xfrm>
                <a:off x="1881" y="2304"/>
                <a:ext cx="519" cy="192"/>
                <a:chOff x="1881" y="1632"/>
                <a:chExt cx="3028" cy="864"/>
              </a:xfrm>
            </p:grpSpPr>
            <p:sp>
              <p:nvSpPr>
                <p:cNvPr id="7241" name="Arc 14"/>
                <p:cNvSpPr>
                  <a:spLocks/>
                </p:cNvSpPr>
                <p:nvPr/>
              </p:nvSpPr>
              <p:spPr bwMode="auto">
                <a:xfrm rot="10800000" flipH="1" flipV="1">
                  <a:off x="1881" y="1632"/>
                  <a:ext cx="759" cy="481"/>
                </a:xfrm>
                <a:custGeom>
                  <a:avLst/>
                  <a:gdLst>
                    <a:gd name="T0" fmla="*/ 0 w 42691"/>
                    <a:gd name="T1" fmla="*/ 395 h 21600"/>
                    <a:gd name="T2" fmla="*/ 759 w 42691"/>
                    <a:gd name="T3" fmla="*/ 422 h 21600"/>
                    <a:gd name="T4" fmla="*/ 378 w 42691"/>
                    <a:gd name="T5" fmla="*/ 48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691" h="21600" fill="none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158" y="0"/>
                        <a:pt x="41353" y="8127"/>
                        <a:pt x="42690" y="18950"/>
                      </a:cubicBezTo>
                    </a:path>
                    <a:path w="42691" h="21600" stroke="0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158" y="0"/>
                        <a:pt x="41353" y="8127"/>
                        <a:pt x="42690" y="18950"/>
                      </a:cubicBezTo>
                      <a:lnTo>
                        <a:pt x="21254" y="21600"/>
                      </a:lnTo>
                      <a:lnTo>
                        <a:pt x="0" y="177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2" name="Arc 15"/>
                <p:cNvSpPr>
                  <a:spLocks/>
                </p:cNvSpPr>
                <p:nvPr/>
              </p:nvSpPr>
              <p:spPr bwMode="auto">
                <a:xfrm flipH="1" flipV="1">
                  <a:off x="2640" y="1968"/>
                  <a:ext cx="759" cy="481"/>
                </a:xfrm>
                <a:custGeom>
                  <a:avLst/>
                  <a:gdLst>
                    <a:gd name="T0" fmla="*/ 0 w 42714"/>
                    <a:gd name="T1" fmla="*/ 395 h 21600"/>
                    <a:gd name="T2" fmla="*/ 759 w 42714"/>
                    <a:gd name="T3" fmla="*/ 426 h 21600"/>
                    <a:gd name="T4" fmla="*/ 378 w 42714"/>
                    <a:gd name="T5" fmla="*/ 48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714" h="21600" fill="none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231" y="0"/>
                        <a:pt x="41463" y="8234"/>
                        <a:pt x="42713" y="19141"/>
                      </a:cubicBezTo>
                    </a:path>
                    <a:path w="42714" h="21600" stroke="0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231" y="0"/>
                        <a:pt x="41463" y="8234"/>
                        <a:pt x="42713" y="19141"/>
                      </a:cubicBezTo>
                      <a:lnTo>
                        <a:pt x="21254" y="21600"/>
                      </a:lnTo>
                      <a:lnTo>
                        <a:pt x="0" y="177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243" name="Group 16"/>
                <p:cNvGrpSpPr>
                  <a:grpSpLocks/>
                </p:cNvGrpSpPr>
                <p:nvPr/>
              </p:nvGrpSpPr>
              <p:grpSpPr bwMode="auto">
                <a:xfrm>
                  <a:off x="3400" y="1680"/>
                  <a:ext cx="1509" cy="816"/>
                  <a:chOff x="3417" y="1680"/>
                  <a:chExt cx="1509" cy="816"/>
                </a:xfrm>
              </p:grpSpPr>
              <p:sp>
                <p:nvSpPr>
                  <p:cNvPr id="7244" name="Arc 17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3417" y="1680"/>
                    <a:ext cx="759" cy="480"/>
                  </a:xfrm>
                  <a:custGeom>
                    <a:avLst/>
                    <a:gdLst>
                      <a:gd name="T0" fmla="*/ 0 w 42691"/>
                      <a:gd name="T1" fmla="*/ 394 h 21600"/>
                      <a:gd name="T2" fmla="*/ 759 w 42691"/>
                      <a:gd name="T3" fmla="*/ 421 h 21600"/>
                      <a:gd name="T4" fmla="*/ 378 w 42691"/>
                      <a:gd name="T5" fmla="*/ 48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691" h="21600" fill="none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158" y="0"/>
                          <a:pt x="41353" y="8127"/>
                          <a:pt x="42690" y="18950"/>
                        </a:cubicBezTo>
                      </a:path>
                      <a:path w="42691" h="21600" stroke="0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158" y="0"/>
                          <a:pt x="41353" y="8127"/>
                          <a:pt x="42690" y="18950"/>
                        </a:cubicBezTo>
                        <a:lnTo>
                          <a:pt x="21254" y="21600"/>
                        </a:lnTo>
                        <a:lnTo>
                          <a:pt x="0" y="1774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45" name="Arc 18"/>
                  <p:cNvSpPr>
                    <a:spLocks/>
                  </p:cNvSpPr>
                  <p:nvPr/>
                </p:nvSpPr>
                <p:spPr bwMode="auto">
                  <a:xfrm flipH="1" flipV="1">
                    <a:off x="4167" y="2016"/>
                    <a:ext cx="759" cy="480"/>
                  </a:xfrm>
                  <a:custGeom>
                    <a:avLst/>
                    <a:gdLst>
                      <a:gd name="T0" fmla="*/ 0 w 42714"/>
                      <a:gd name="T1" fmla="*/ 394 h 21600"/>
                      <a:gd name="T2" fmla="*/ 759 w 42714"/>
                      <a:gd name="T3" fmla="*/ 425 h 21600"/>
                      <a:gd name="T4" fmla="*/ 378 w 42714"/>
                      <a:gd name="T5" fmla="*/ 48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714" h="21600" fill="none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231" y="0"/>
                          <a:pt x="41463" y="8234"/>
                          <a:pt x="42713" y="19141"/>
                        </a:cubicBezTo>
                      </a:path>
                      <a:path w="42714" h="21600" stroke="0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231" y="0"/>
                          <a:pt x="41463" y="8234"/>
                          <a:pt x="42713" y="19141"/>
                        </a:cubicBezTo>
                        <a:lnTo>
                          <a:pt x="21254" y="21600"/>
                        </a:lnTo>
                        <a:lnTo>
                          <a:pt x="0" y="1774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235" name="Group 19"/>
              <p:cNvGrpSpPr>
                <a:grpSpLocks/>
              </p:cNvGrpSpPr>
              <p:nvPr/>
            </p:nvGrpSpPr>
            <p:grpSpPr bwMode="auto">
              <a:xfrm>
                <a:off x="2400" y="2304"/>
                <a:ext cx="519" cy="192"/>
                <a:chOff x="1881" y="1632"/>
                <a:chExt cx="3028" cy="864"/>
              </a:xfrm>
            </p:grpSpPr>
            <p:sp>
              <p:nvSpPr>
                <p:cNvPr id="7236" name="Arc 20"/>
                <p:cNvSpPr>
                  <a:spLocks/>
                </p:cNvSpPr>
                <p:nvPr/>
              </p:nvSpPr>
              <p:spPr bwMode="auto">
                <a:xfrm rot="10800000" flipH="1" flipV="1">
                  <a:off x="1881" y="1632"/>
                  <a:ext cx="759" cy="481"/>
                </a:xfrm>
                <a:custGeom>
                  <a:avLst/>
                  <a:gdLst>
                    <a:gd name="T0" fmla="*/ 0 w 42691"/>
                    <a:gd name="T1" fmla="*/ 395 h 21600"/>
                    <a:gd name="T2" fmla="*/ 759 w 42691"/>
                    <a:gd name="T3" fmla="*/ 422 h 21600"/>
                    <a:gd name="T4" fmla="*/ 378 w 42691"/>
                    <a:gd name="T5" fmla="*/ 48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691" h="21600" fill="none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158" y="0"/>
                        <a:pt x="41353" y="8127"/>
                        <a:pt x="42690" y="18950"/>
                      </a:cubicBezTo>
                    </a:path>
                    <a:path w="42691" h="21600" stroke="0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158" y="0"/>
                        <a:pt x="41353" y="8127"/>
                        <a:pt x="42690" y="18950"/>
                      </a:cubicBezTo>
                      <a:lnTo>
                        <a:pt x="21254" y="21600"/>
                      </a:lnTo>
                      <a:lnTo>
                        <a:pt x="0" y="177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7" name="Arc 21"/>
                <p:cNvSpPr>
                  <a:spLocks/>
                </p:cNvSpPr>
                <p:nvPr/>
              </p:nvSpPr>
              <p:spPr bwMode="auto">
                <a:xfrm flipH="1" flipV="1">
                  <a:off x="2640" y="1968"/>
                  <a:ext cx="759" cy="481"/>
                </a:xfrm>
                <a:custGeom>
                  <a:avLst/>
                  <a:gdLst>
                    <a:gd name="T0" fmla="*/ 0 w 42714"/>
                    <a:gd name="T1" fmla="*/ 395 h 21600"/>
                    <a:gd name="T2" fmla="*/ 759 w 42714"/>
                    <a:gd name="T3" fmla="*/ 426 h 21600"/>
                    <a:gd name="T4" fmla="*/ 378 w 42714"/>
                    <a:gd name="T5" fmla="*/ 48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714" h="21600" fill="none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231" y="0"/>
                        <a:pt x="41463" y="8234"/>
                        <a:pt x="42713" y="19141"/>
                      </a:cubicBezTo>
                    </a:path>
                    <a:path w="42714" h="21600" stroke="0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231" y="0"/>
                        <a:pt x="41463" y="8234"/>
                        <a:pt x="42713" y="19141"/>
                      </a:cubicBezTo>
                      <a:lnTo>
                        <a:pt x="21254" y="21600"/>
                      </a:lnTo>
                      <a:lnTo>
                        <a:pt x="0" y="177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238" name="Group 22"/>
                <p:cNvGrpSpPr>
                  <a:grpSpLocks/>
                </p:cNvGrpSpPr>
                <p:nvPr/>
              </p:nvGrpSpPr>
              <p:grpSpPr bwMode="auto">
                <a:xfrm>
                  <a:off x="3400" y="1680"/>
                  <a:ext cx="1509" cy="816"/>
                  <a:chOff x="3417" y="1680"/>
                  <a:chExt cx="1509" cy="816"/>
                </a:xfrm>
              </p:grpSpPr>
              <p:sp>
                <p:nvSpPr>
                  <p:cNvPr id="7239" name="Arc 23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3417" y="1680"/>
                    <a:ext cx="759" cy="480"/>
                  </a:xfrm>
                  <a:custGeom>
                    <a:avLst/>
                    <a:gdLst>
                      <a:gd name="T0" fmla="*/ 0 w 42691"/>
                      <a:gd name="T1" fmla="*/ 394 h 21600"/>
                      <a:gd name="T2" fmla="*/ 759 w 42691"/>
                      <a:gd name="T3" fmla="*/ 421 h 21600"/>
                      <a:gd name="T4" fmla="*/ 378 w 42691"/>
                      <a:gd name="T5" fmla="*/ 48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691" h="21600" fill="none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158" y="0"/>
                          <a:pt x="41353" y="8127"/>
                          <a:pt x="42690" y="18950"/>
                        </a:cubicBezTo>
                      </a:path>
                      <a:path w="42691" h="21600" stroke="0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158" y="0"/>
                          <a:pt x="41353" y="8127"/>
                          <a:pt x="42690" y="18950"/>
                        </a:cubicBezTo>
                        <a:lnTo>
                          <a:pt x="21254" y="21600"/>
                        </a:lnTo>
                        <a:lnTo>
                          <a:pt x="0" y="1774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40" name="Arc 24"/>
                  <p:cNvSpPr>
                    <a:spLocks/>
                  </p:cNvSpPr>
                  <p:nvPr/>
                </p:nvSpPr>
                <p:spPr bwMode="auto">
                  <a:xfrm flipH="1" flipV="1">
                    <a:off x="4167" y="2016"/>
                    <a:ext cx="759" cy="480"/>
                  </a:xfrm>
                  <a:custGeom>
                    <a:avLst/>
                    <a:gdLst>
                      <a:gd name="T0" fmla="*/ 0 w 42714"/>
                      <a:gd name="T1" fmla="*/ 394 h 21600"/>
                      <a:gd name="T2" fmla="*/ 759 w 42714"/>
                      <a:gd name="T3" fmla="*/ 425 h 21600"/>
                      <a:gd name="T4" fmla="*/ 378 w 42714"/>
                      <a:gd name="T5" fmla="*/ 48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714" h="21600" fill="none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231" y="0"/>
                          <a:pt x="41463" y="8234"/>
                          <a:pt x="42713" y="19141"/>
                        </a:cubicBezTo>
                      </a:path>
                      <a:path w="42714" h="21600" stroke="0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231" y="0"/>
                          <a:pt x="41463" y="8234"/>
                          <a:pt x="42713" y="19141"/>
                        </a:cubicBezTo>
                        <a:lnTo>
                          <a:pt x="21254" y="21600"/>
                        </a:lnTo>
                        <a:lnTo>
                          <a:pt x="0" y="1774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220" name="Group 25"/>
            <p:cNvGrpSpPr>
              <a:grpSpLocks/>
            </p:cNvGrpSpPr>
            <p:nvPr/>
          </p:nvGrpSpPr>
          <p:grpSpPr bwMode="auto">
            <a:xfrm flipV="1">
              <a:off x="2256" y="2256"/>
              <a:ext cx="375" cy="48"/>
              <a:chOff x="1881" y="2304"/>
              <a:chExt cx="1038" cy="192"/>
            </a:xfrm>
          </p:grpSpPr>
          <p:grpSp>
            <p:nvGrpSpPr>
              <p:cNvPr id="7222" name="Group 26"/>
              <p:cNvGrpSpPr>
                <a:grpSpLocks/>
              </p:cNvGrpSpPr>
              <p:nvPr/>
            </p:nvGrpSpPr>
            <p:grpSpPr bwMode="auto">
              <a:xfrm>
                <a:off x="1881" y="2304"/>
                <a:ext cx="519" cy="192"/>
                <a:chOff x="1881" y="1632"/>
                <a:chExt cx="3028" cy="864"/>
              </a:xfrm>
            </p:grpSpPr>
            <p:sp>
              <p:nvSpPr>
                <p:cNvPr id="7229" name="Arc 27"/>
                <p:cNvSpPr>
                  <a:spLocks/>
                </p:cNvSpPr>
                <p:nvPr/>
              </p:nvSpPr>
              <p:spPr bwMode="auto">
                <a:xfrm rot="10800000" flipH="1" flipV="1">
                  <a:off x="1881" y="1632"/>
                  <a:ext cx="759" cy="481"/>
                </a:xfrm>
                <a:custGeom>
                  <a:avLst/>
                  <a:gdLst>
                    <a:gd name="T0" fmla="*/ 0 w 42691"/>
                    <a:gd name="T1" fmla="*/ 395 h 21600"/>
                    <a:gd name="T2" fmla="*/ 759 w 42691"/>
                    <a:gd name="T3" fmla="*/ 422 h 21600"/>
                    <a:gd name="T4" fmla="*/ 378 w 42691"/>
                    <a:gd name="T5" fmla="*/ 48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691" h="21600" fill="none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158" y="0"/>
                        <a:pt x="41353" y="8127"/>
                        <a:pt x="42690" y="18950"/>
                      </a:cubicBezTo>
                    </a:path>
                    <a:path w="42691" h="21600" stroke="0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158" y="0"/>
                        <a:pt x="41353" y="8127"/>
                        <a:pt x="42690" y="18950"/>
                      </a:cubicBezTo>
                      <a:lnTo>
                        <a:pt x="21254" y="21600"/>
                      </a:lnTo>
                      <a:lnTo>
                        <a:pt x="0" y="177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0" name="Arc 28"/>
                <p:cNvSpPr>
                  <a:spLocks/>
                </p:cNvSpPr>
                <p:nvPr/>
              </p:nvSpPr>
              <p:spPr bwMode="auto">
                <a:xfrm flipH="1" flipV="1">
                  <a:off x="2640" y="1968"/>
                  <a:ext cx="759" cy="481"/>
                </a:xfrm>
                <a:custGeom>
                  <a:avLst/>
                  <a:gdLst>
                    <a:gd name="T0" fmla="*/ 0 w 42714"/>
                    <a:gd name="T1" fmla="*/ 395 h 21600"/>
                    <a:gd name="T2" fmla="*/ 759 w 42714"/>
                    <a:gd name="T3" fmla="*/ 426 h 21600"/>
                    <a:gd name="T4" fmla="*/ 378 w 42714"/>
                    <a:gd name="T5" fmla="*/ 48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714" h="21600" fill="none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231" y="0"/>
                        <a:pt x="41463" y="8234"/>
                        <a:pt x="42713" y="19141"/>
                      </a:cubicBezTo>
                    </a:path>
                    <a:path w="42714" h="21600" stroke="0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231" y="0"/>
                        <a:pt x="41463" y="8234"/>
                        <a:pt x="42713" y="19141"/>
                      </a:cubicBezTo>
                      <a:lnTo>
                        <a:pt x="21254" y="21600"/>
                      </a:lnTo>
                      <a:lnTo>
                        <a:pt x="0" y="177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231" name="Group 29"/>
                <p:cNvGrpSpPr>
                  <a:grpSpLocks/>
                </p:cNvGrpSpPr>
                <p:nvPr/>
              </p:nvGrpSpPr>
              <p:grpSpPr bwMode="auto">
                <a:xfrm>
                  <a:off x="3400" y="1680"/>
                  <a:ext cx="1509" cy="816"/>
                  <a:chOff x="3417" y="1680"/>
                  <a:chExt cx="1509" cy="816"/>
                </a:xfrm>
              </p:grpSpPr>
              <p:sp>
                <p:nvSpPr>
                  <p:cNvPr id="7232" name="Arc 30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3417" y="1680"/>
                    <a:ext cx="759" cy="480"/>
                  </a:xfrm>
                  <a:custGeom>
                    <a:avLst/>
                    <a:gdLst>
                      <a:gd name="T0" fmla="*/ 0 w 42691"/>
                      <a:gd name="T1" fmla="*/ 394 h 21600"/>
                      <a:gd name="T2" fmla="*/ 759 w 42691"/>
                      <a:gd name="T3" fmla="*/ 421 h 21600"/>
                      <a:gd name="T4" fmla="*/ 378 w 42691"/>
                      <a:gd name="T5" fmla="*/ 48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691" h="21600" fill="none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158" y="0"/>
                          <a:pt x="41353" y="8127"/>
                          <a:pt x="42690" y="18950"/>
                        </a:cubicBezTo>
                      </a:path>
                      <a:path w="42691" h="21600" stroke="0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158" y="0"/>
                          <a:pt x="41353" y="8127"/>
                          <a:pt x="42690" y="18950"/>
                        </a:cubicBezTo>
                        <a:lnTo>
                          <a:pt x="21254" y="21600"/>
                        </a:lnTo>
                        <a:lnTo>
                          <a:pt x="0" y="1774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33" name="Arc 31"/>
                  <p:cNvSpPr>
                    <a:spLocks/>
                  </p:cNvSpPr>
                  <p:nvPr/>
                </p:nvSpPr>
                <p:spPr bwMode="auto">
                  <a:xfrm flipH="1" flipV="1">
                    <a:off x="4167" y="2016"/>
                    <a:ext cx="759" cy="480"/>
                  </a:xfrm>
                  <a:custGeom>
                    <a:avLst/>
                    <a:gdLst>
                      <a:gd name="T0" fmla="*/ 0 w 42714"/>
                      <a:gd name="T1" fmla="*/ 394 h 21600"/>
                      <a:gd name="T2" fmla="*/ 759 w 42714"/>
                      <a:gd name="T3" fmla="*/ 425 h 21600"/>
                      <a:gd name="T4" fmla="*/ 378 w 42714"/>
                      <a:gd name="T5" fmla="*/ 48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714" h="21600" fill="none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231" y="0"/>
                          <a:pt x="41463" y="8234"/>
                          <a:pt x="42713" y="19141"/>
                        </a:cubicBezTo>
                      </a:path>
                      <a:path w="42714" h="21600" stroke="0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231" y="0"/>
                          <a:pt x="41463" y="8234"/>
                          <a:pt x="42713" y="19141"/>
                        </a:cubicBezTo>
                        <a:lnTo>
                          <a:pt x="21254" y="21600"/>
                        </a:lnTo>
                        <a:lnTo>
                          <a:pt x="0" y="1774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223" name="Group 32"/>
              <p:cNvGrpSpPr>
                <a:grpSpLocks/>
              </p:cNvGrpSpPr>
              <p:nvPr/>
            </p:nvGrpSpPr>
            <p:grpSpPr bwMode="auto">
              <a:xfrm>
                <a:off x="2400" y="2304"/>
                <a:ext cx="519" cy="192"/>
                <a:chOff x="1881" y="1632"/>
                <a:chExt cx="3028" cy="864"/>
              </a:xfrm>
            </p:grpSpPr>
            <p:sp>
              <p:nvSpPr>
                <p:cNvPr id="7224" name="Arc 33"/>
                <p:cNvSpPr>
                  <a:spLocks/>
                </p:cNvSpPr>
                <p:nvPr/>
              </p:nvSpPr>
              <p:spPr bwMode="auto">
                <a:xfrm rot="10800000" flipH="1" flipV="1">
                  <a:off x="1881" y="1632"/>
                  <a:ext cx="759" cy="481"/>
                </a:xfrm>
                <a:custGeom>
                  <a:avLst/>
                  <a:gdLst>
                    <a:gd name="T0" fmla="*/ 0 w 42691"/>
                    <a:gd name="T1" fmla="*/ 395 h 21600"/>
                    <a:gd name="T2" fmla="*/ 759 w 42691"/>
                    <a:gd name="T3" fmla="*/ 422 h 21600"/>
                    <a:gd name="T4" fmla="*/ 378 w 42691"/>
                    <a:gd name="T5" fmla="*/ 48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691" h="21600" fill="none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158" y="0"/>
                        <a:pt x="41353" y="8127"/>
                        <a:pt x="42690" y="18950"/>
                      </a:cubicBezTo>
                    </a:path>
                    <a:path w="42691" h="21600" stroke="0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158" y="0"/>
                        <a:pt x="41353" y="8127"/>
                        <a:pt x="42690" y="18950"/>
                      </a:cubicBezTo>
                      <a:lnTo>
                        <a:pt x="21254" y="21600"/>
                      </a:lnTo>
                      <a:lnTo>
                        <a:pt x="0" y="177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5" name="Arc 34"/>
                <p:cNvSpPr>
                  <a:spLocks/>
                </p:cNvSpPr>
                <p:nvPr/>
              </p:nvSpPr>
              <p:spPr bwMode="auto">
                <a:xfrm flipH="1" flipV="1">
                  <a:off x="2640" y="1968"/>
                  <a:ext cx="759" cy="481"/>
                </a:xfrm>
                <a:custGeom>
                  <a:avLst/>
                  <a:gdLst>
                    <a:gd name="T0" fmla="*/ 0 w 42714"/>
                    <a:gd name="T1" fmla="*/ 395 h 21600"/>
                    <a:gd name="T2" fmla="*/ 759 w 42714"/>
                    <a:gd name="T3" fmla="*/ 426 h 21600"/>
                    <a:gd name="T4" fmla="*/ 378 w 42714"/>
                    <a:gd name="T5" fmla="*/ 48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714" h="21600" fill="none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231" y="0"/>
                        <a:pt x="41463" y="8234"/>
                        <a:pt x="42713" y="19141"/>
                      </a:cubicBezTo>
                    </a:path>
                    <a:path w="42714" h="21600" stroke="0" extrusionOk="0">
                      <a:moveTo>
                        <a:pt x="0" y="17749"/>
                      </a:moveTo>
                      <a:cubicBezTo>
                        <a:pt x="1862" y="7472"/>
                        <a:pt x="10810" y="-1"/>
                        <a:pt x="21254" y="0"/>
                      </a:cubicBezTo>
                      <a:cubicBezTo>
                        <a:pt x="32231" y="0"/>
                        <a:pt x="41463" y="8234"/>
                        <a:pt x="42713" y="19141"/>
                      </a:cubicBezTo>
                      <a:lnTo>
                        <a:pt x="21254" y="21600"/>
                      </a:lnTo>
                      <a:lnTo>
                        <a:pt x="0" y="1774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226" name="Group 35"/>
                <p:cNvGrpSpPr>
                  <a:grpSpLocks/>
                </p:cNvGrpSpPr>
                <p:nvPr/>
              </p:nvGrpSpPr>
              <p:grpSpPr bwMode="auto">
                <a:xfrm>
                  <a:off x="3400" y="1680"/>
                  <a:ext cx="1509" cy="816"/>
                  <a:chOff x="3417" y="1680"/>
                  <a:chExt cx="1509" cy="816"/>
                </a:xfrm>
              </p:grpSpPr>
              <p:sp>
                <p:nvSpPr>
                  <p:cNvPr id="7227" name="Arc 36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3417" y="1680"/>
                    <a:ext cx="759" cy="480"/>
                  </a:xfrm>
                  <a:custGeom>
                    <a:avLst/>
                    <a:gdLst>
                      <a:gd name="T0" fmla="*/ 0 w 42691"/>
                      <a:gd name="T1" fmla="*/ 394 h 21600"/>
                      <a:gd name="T2" fmla="*/ 759 w 42691"/>
                      <a:gd name="T3" fmla="*/ 421 h 21600"/>
                      <a:gd name="T4" fmla="*/ 378 w 42691"/>
                      <a:gd name="T5" fmla="*/ 48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691" h="21600" fill="none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158" y="0"/>
                          <a:pt x="41353" y="8127"/>
                          <a:pt x="42690" y="18950"/>
                        </a:cubicBezTo>
                      </a:path>
                      <a:path w="42691" h="21600" stroke="0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158" y="0"/>
                          <a:pt x="41353" y="8127"/>
                          <a:pt x="42690" y="18950"/>
                        </a:cubicBezTo>
                        <a:lnTo>
                          <a:pt x="21254" y="21600"/>
                        </a:lnTo>
                        <a:lnTo>
                          <a:pt x="0" y="1774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28" name="Arc 37"/>
                  <p:cNvSpPr>
                    <a:spLocks/>
                  </p:cNvSpPr>
                  <p:nvPr/>
                </p:nvSpPr>
                <p:spPr bwMode="auto">
                  <a:xfrm flipH="1" flipV="1">
                    <a:off x="4167" y="2016"/>
                    <a:ext cx="759" cy="480"/>
                  </a:xfrm>
                  <a:custGeom>
                    <a:avLst/>
                    <a:gdLst>
                      <a:gd name="T0" fmla="*/ 0 w 42714"/>
                      <a:gd name="T1" fmla="*/ 394 h 21600"/>
                      <a:gd name="T2" fmla="*/ 759 w 42714"/>
                      <a:gd name="T3" fmla="*/ 425 h 21600"/>
                      <a:gd name="T4" fmla="*/ 378 w 42714"/>
                      <a:gd name="T5" fmla="*/ 48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714" h="21600" fill="none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231" y="0"/>
                          <a:pt x="41463" y="8234"/>
                          <a:pt x="42713" y="19141"/>
                        </a:cubicBezTo>
                      </a:path>
                      <a:path w="42714" h="21600" stroke="0" extrusionOk="0">
                        <a:moveTo>
                          <a:pt x="0" y="17749"/>
                        </a:moveTo>
                        <a:cubicBezTo>
                          <a:pt x="1862" y="7472"/>
                          <a:pt x="10810" y="-1"/>
                          <a:pt x="21254" y="0"/>
                        </a:cubicBezTo>
                        <a:cubicBezTo>
                          <a:pt x="32231" y="0"/>
                          <a:pt x="41463" y="8234"/>
                          <a:pt x="42713" y="19141"/>
                        </a:cubicBezTo>
                        <a:lnTo>
                          <a:pt x="21254" y="21600"/>
                        </a:lnTo>
                        <a:lnTo>
                          <a:pt x="0" y="1774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221" name="Line 38"/>
            <p:cNvSpPr>
              <a:spLocks noChangeShapeType="1"/>
            </p:cNvSpPr>
            <p:nvPr/>
          </p:nvSpPr>
          <p:spPr bwMode="auto">
            <a:xfrm>
              <a:off x="2640" y="2289"/>
              <a:ext cx="125" cy="0"/>
            </a:xfrm>
            <a:prstGeom prst="line">
              <a:avLst/>
            </a:prstGeom>
            <a:noFill/>
            <a:ln w="6350">
              <a:solidFill>
                <a:srgbClr val="FF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1" name="Oval 39"/>
          <p:cNvSpPr>
            <a:spLocks noChangeArrowheads="1"/>
          </p:cNvSpPr>
          <p:nvPr/>
        </p:nvSpPr>
        <p:spPr bwMode="auto">
          <a:xfrm>
            <a:off x="1279525" y="19018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113704" name="Oval 40"/>
          <p:cNvSpPr>
            <a:spLocks noChangeArrowheads="1"/>
          </p:cNvSpPr>
          <p:nvPr/>
        </p:nvSpPr>
        <p:spPr bwMode="auto">
          <a:xfrm>
            <a:off x="898525" y="1597025"/>
            <a:ext cx="762000" cy="762000"/>
          </a:xfrm>
          <a:prstGeom prst="ellips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Oval 41"/>
          <p:cNvSpPr>
            <a:spLocks noChangeArrowheads="1"/>
          </p:cNvSpPr>
          <p:nvPr/>
        </p:nvSpPr>
        <p:spPr bwMode="auto">
          <a:xfrm>
            <a:off x="5546725" y="19780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7184" name="Oval 42"/>
          <p:cNvSpPr>
            <a:spLocks noChangeArrowheads="1"/>
          </p:cNvSpPr>
          <p:nvPr/>
        </p:nvSpPr>
        <p:spPr bwMode="auto">
          <a:xfrm>
            <a:off x="5394325" y="2130425"/>
            <a:ext cx="90488" cy="904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7185" name="Oval 43"/>
          <p:cNvSpPr>
            <a:spLocks noChangeArrowheads="1"/>
          </p:cNvSpPr>
          <p:nvPr/>
        </p:nvSpPr>
        <p:spPr bwMode="auto">
          <a:xfrm>
            <a:off x="5241925" y="1749425"/>
            <a:ext cx="90488" cy="904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7186" name="Oval 44"/>
          <p:cNvSpPr>
            <a:spLocks noChangeArrowheads="1"/>
          </p:cNvSpPr>
          <p:nvPr/>
        </p:nvSpPr>
        <p:spPr bwMode="auto">
          <a:xfrm>
            <a:off x="5470525" y="1749425"/>
            <a:ext cx="90488" cy="904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7187" name="Oval 45"/>
          <p:cNvSpPr>
            <a:spLocks noChangeArrowheads="1"/>
          </p:cNvSpPr>
          <p:nvPr/>
        </p:nvSpPr>
        <p:spPr bwMode="auto">
          <a:xfrm>
            <a:off x="5165725" y="19780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7188" name="Oval 46"/>
          <p:cNvSpPr>
            <a:spLocks noChangeArrowheads="1"/>
          </p:cNvSpPr>
          <p:nvPr/>
        </p:nvSpPr>
        <p:spPr bwMode="auto">
          <a:xfrm>
            <a:off x="4556125" y="21304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7189" name="Oval 47"/>
          <p:cNvSpPr>
            <a:spLocks noChangeArrowheads="1"/>
          </p:cNvSpPr>
          <p:nvPr/>
        </p:nvSpPr>
        <p:spPr bwMode="auto">
          <a:xfrm>
            <a:off x="5013325" y="1597025"/>
            <a:ext cx="762000" cy="762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7190" name="Line 48"/>
          <p:cNvSpPr>
            <a:spLocks noChangeShapeType="1"/>
          </p:cNvSpPr>
          <p:nvPr/>
        </p:nvSpPr>
        <p:spPr bwMode="auto">
          <a:xfrm flipH="1">
            <a:off x="4327525" y="2206625"/>
            <a:ext cx="2286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49"/>
          <p:cNvSpPr>
            <a:spLocks noChangeShapeType="1"/>
          </p:cNvSpPr>
          <p:nvPr/>
        </p:nvSpPr>
        <p:spPr bwMode="auto">
          <a:xfrm>
            <a:off x="2803525" y="1901825"/>
            <a:ext cx="838200" cy="0"/>
          </a:xfrm>
          <a:prstGeom prst="line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192" name="Object 50"/>
          <p:cNvGraphicFramePr>
            <a:graphicFrameLocks noChangeAspect="1"/>
          </p:cNvGraphicFramePr>
          <p:nvPr/>
        </p:nvGraphicFramePr>
        <p:xfrm>
          <a:off x="1827213" y="2438400"/>
          <a:ext cx="603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Equation" r:id="rId5" imgW="393529" imgH="330057" progId="Equation.DSMT4">
                  <p:embed/>
                </p:oleObj>
              </mc:Choice>
              <mc:Fallback>
                <p:oleObj name="Equation" r:id="rId5" imgW="393529" imgH="330057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2438400"/>
                        <a:ext cx="6032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3" name="Object 51"/>
          <p:cNvGraphicFramePr>
            <a:graphicFrameLocks noChangeAspect="1"/>
          </p:cNvGraphicFramePr>
          <p:nvPr/>
        </p:nvGraphicFramePr>
        <p:xfrm>
          <a:off x="4970463" y="2441575"/>
          <a:ext cx="5429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Equation" r:id="rId7" imgW="355292" imgH="304536" progId="Equation.DSMT4">
                  <p:embed/>
                </p:oleObj>
              </mc:Choice>
              <mc:Fallback>
                <p:oleObj name="Equation" r:id="rId7" imgW="355292" imgH="304536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2441575"/>
                        <a:ext cx="5429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4" name="Line 52"/>
          <p:cNvSpPr>
            <a:spLocks noChangeShapeType="1"/>
          </p:cNvSpPr>
          <p:nvPr/>
        </p:nvSpPr>
        <p:spPr bwMode="auto">
          <a:xfrm flipH="1">
            <a:off x="2803525" y="2054225"/>
            <a:ext cx="838200" cy="0"/>
          </a:xfrm>
          <a:prstGeom prst="line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195" name="Object 53"/>
          <p:cNvGraphicFramePr>
            <a:graphicFrameLocks noChangeAspect="1"/>
          </p:cNvGraphicFramePr>
          <p:nvPr/>
        </p:nvGraphicFramePr>
        <p:xfrm>
          <a:off x="2914650" y="2405063"/>
          <a:ext cx="8270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Equation" r:id="rId9" imgW="393529" imgH="241195" progId="Equation.DSMT4">
                  <p:embed/>
                </p:oleObj>
              </mc:Choice>
              <mc:Fallback>
                <p:oleObj name="Equation" r:id="rId9" imgW="393529" imgH="241195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2405063"/>
                        <a:ext cx="8270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6" name="Text Box 54"/>
          <p:cNvSpPr txBox="1">
            <a:spLocks noChangeArrowheads="1"/>
          </p:cNvSpPr>
          <p:nvPr/>
        </p:nvSpPr>
        <p:spPr bwMode="auto">
          <a:xfrm>
            <a:off x="801688" y="2438400"/>
            <a:ext cx="923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fr-FR" sz="2800">
                <a:solidFill>
                  <a:srgbClr val="FF3300"/>
                </a:solidFill>
                <a:latin typeface="Lucida Handwriting" pitchFamily="66" charset="0"/>
                <a:cs typeface="Arial" charset="0"/>
              </a:rPr>
              <a:t>M~</a:t>
            </a:r>
          </a:p>
        </p:txBody>
      </p:sp>
      <p:sp>
        <p:nvSpPr>
          <p:cNvPr id="7197" name="Rectangle 3"/>
          <p:cNvSpPr>
            <a:spLocks noChangeArrowheads="1"/>
          </p:cNvSpPr>
          <p:nvPr/>
        </p:nvSpPr>
        <p:spPr bwMode="auto">
          <a:xfrm>
            <a:off x="579438" y="587375"/>
            <a:ext cx="7766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Book Antiqua" pitchFamily="18" charset="0"/>
              </a:rPr>
              <a:t>Can these effects be calculated in a clean way?</a:t>
            </a:r>
          </a:p>
          <a:p>
            <a:pPr algn="ctr"/>
            <a:r>
              <a:rPr lang="en-US" sz="2800" b="1">
                <a:latin typeface="Book Antiqua" pitchFamily="18" charset="0"/>
              </a:rPr>
              <a:t> Error control?</a:t>
            </a:r>
          </a:p>
        </p:txBody>
      </p:sp>
      <p:sp>
        <p:nvSpPr>
          <p:cNvPr id="7198" name="Rectangle 56"/>
          <p:cNvSpPr>
            <a:spLocks noChangeArrowheads="1"/>
          </p:cNvSpPr>
          <p:nvPr/>
        </p:nvSpPr>
        <p:spPr bwMode="auto">
          <a:xfrm>
            <a:off x="209550" y="3048000"/>
            <a:ext cx="86010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400" b="1">
                <a:latin typeface="Book Antiqua" pitchFamily="18" charset="0"/>
              </a:rPr>
              <a:t>Wave functions</a:t>
            </a:r>
          </a:p>
          <a:p>
            <a:r>
              <a:rPr lang="en-US" b="1">
                <a:solidFill>
                  <a:srgbClr val="C00000"/>
                </a:solidFill>
                <a:latin typeface="Book Antiqua" pitchFamily="18" charset="0"/>
              </a:rPr>
              <a:t>Strong interaction: </a:t>
            </a:r>
          </a:p>
          <a:p>
            <a:r>
              <a:rPr lang="en-US" sz="1400">
                <a:latin typeface="Book Antiqua" pitchFamily="18" charset="0"/>
              </a:rPr>
              <a:t>	Rigorous solution possible for accurate and realistic nuclear Hamiltonians, containing 2N 	forces: Paris, Nijm II, AV18, Reid, CD Bonn,  </a:t>
            </a:r>
            <a:r>
              <a:rPr lang="en-US" sz="1400">
                <a:latin typeface="Symbol" pitchFamily="18" charset="2"/>
              </a:rPr>
              <a:t>c</a:t>
            </a:r>
            <a:r>
              <a:rPr lang="en-US" sz="1400">
                <a:latin typeface="Book Antiqua" pitchFamily="18" charset="0"/>
              </a:rPr>
              <a:t>EFT N3LO,… +3N forces: UIX, Tucson-	Melbourne,…</a:t>
            </a:r>
          </a:p>
          <a:p>
            <a:r>
              <a:rPr lang="fr-FR" b="1">
                <a:solidFill>
                  <a:srgbClr val="C00000"/>
                </a:solidFill>
                <a:latin typeface="Book Antiqua" pitchFamily="18" charset="0"/>
              </a:rPr>
              <a:t>Solution of the underlying QM problem to obtain w.f. via:</a:t>
            </a:r>
          </a:p>
          <a:p>
            <a:r>
              <a:rPr lang="fr-FR" sz="1400">
                <a:solidFill>
                  <a:srgbClr val="C00000"/>
                </a:solidFill>
                <a:latin typeface="Book Antiqua" pitchFamily="18" charset="0"/>
              </a:rPr>
              <a:t>	FY,</a:t>
            </a:r>
            <a:r>
              <a:rPr lang="fr-FR" sz="1400">
                <a:latin typeface="Book Antiqua" pitchFamily="18" charset="0"/>
              </a:rPr>
              <a:t> HH, AGS, LIT, RGM(full)… if bound state only:  CC,NCSM,GFMC </a:t>
            </a:r>
          </a:p>
          <a:p>
            <a:r>
              <a:rPr lang="fr-FR" sz="2400" b="1">
                <a:latin typeface="Book Antiqua" pitchFamily="18" charset="0"/>
              </a:rPr>
              <a:t>Curent operators</a:t>
            </a:r>
          </a:p>
          <a:p>
            <a:r>
              <a:rPr lang="en-US" sz="1200">
                <a:latin typeface="Book Antiqua" pitchFamily="18" charset="0"/>
              </a:rPr>
              <a:t>	</a:t>
            </a:r>
            <a:r>
              <a:rPr lang="en-US" sz="1400">
                <a:latin typeface="Book Antiqua" pitchFamily="18" charset="0"/>
              </a:rPr>
              <a:t>Related with strong interaction (Gauge invariance) but only </a:t>
            </a:r>
            <a:r>
              <a:rPr lang="en-US" sz="1400">
                <a:solidFill>
                  <a:srgbClr val="C00000"/>
                </a:solidFill>
                <a:latin typeface="Book Antiqua" pitchFamily="18" charset="0"/>
              </a:rPr>
              <a:t>longitudinal part</a:t>
            </a:r>
          </a:p>
          <a:p>
            <a:r>
              <a:rPr lang="en-US" sz="1400">
                <a:latin typeface="Book Antiqua" pitchFamily="18" charset="0"/>
              </a:rPr>
              <a:t>	Determine from QCD (craziness)</a:t>
            </a:r>
            <a:br>
              <a:rPr lang="en-US" sz="1400">
                <a:latin typeface="Book Antiqua" pitchFamily="18" charset="0"/>
              </a:rPr>
            </a:br>
            <a:r>
              <a:rPr lang="en-US" sz="1400">
                <a:latin typeface="Book Antiqua" pitchFamily="18" charset="0"/>
              </a:rPr>
              <a:t>	Base on the theoretical models =&gt; </a:t>
            </a:r>
            <a:r>
              <a:rPr lang="en-US" sz="1400">
                <a:solidFill>
                  <a:srgbClr val="C00000"/>
                </a:solidFill>
                <a:latin typeface="Book Antiqua" pitchFamily="18" charset="0"/>
              </a:rPr>
              <a:t>fit unknown model constants</a:t>
            </a:r>
          </a:p>
          <a:p>
            <a:r>
              <a:rPr lang="en-US" sz="1400">
                <a:latin typeface="Book Antiqua" pitchFamily="18" charset="0"/>
              </a:rPr>
              <a:t> </a:t>
            </a:r>
            <a:endParaRPr lang="en-US" sz="1400">
              <a:solidFill>
                <a:srgbClr val="C00000"/>
              </a:solidFill>
              <a:latin typeface="Book Antiqua" pitchFamily="18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1217613" y="5562600"/>
            <a:ext cx="259556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00" name="Group 96"/>
          <p:cNvGrpSpPr>
            <a:grpSpLocks/>
          </p:cNvGrpSpPr>
          <p:nvPr/>
        </p:nvGrpSpPr>
        <p:grpSpPr bwMode="auto">
          <a:xfrm>
            <a:off x="6981825" y="4137025"/>
            <a:ext cx="2074863" cy="917575"/>
            <a:chOff x="3644" y="2484"/>
            <a:chExt cx="1921" cy="964"/>
          </a:xfrm>
        </p:grpSpPr>
        <p:pic>
          <p:nvPicPr>
            <p:cNvPr id="7201" name="Picture 77" descr="nucleo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" y="2784"/>
              <a:ext cx="478" cy="4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2" name="Picture 78" descr="nucleo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" y="2832"/>
              <a:ext cx="481" cy="4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203" name="AutoShape 79"/>
            <p:cNvCxnSpPr>
              <a:cxnSpLocks noChangeShapeType="1"/>
              <a:stCxn id="7214" idx="0"/>
            </p:cNvCxnSpPr>
            <p:nvPr/>
          </p:nvCxnSpPr>
          <p:spPr bwMode="auto">
            <a:xfrm rot="5400000" flipV="1">
              <a:off x="4111" y="2899"/>
              <a:ext cx="286" cy="539"/>
            </a:xfrm>
            <a:prstGeom prst="curvedConnector4">
              <a:avLst>
                <a:gd name="adj1" fmla="val -50352"/>
                <a:gd name="adj2" fmla="val 73097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4" name="AutoShape 80"/>
            <p:cNvCxnSpPr>
              <a:cxnSpLocks noChangeShapeType="1"/>
              <a:stCxn id="7218" idx="0"/>
              <a:endCxn id="7209" idx="3"/>
            </p:cNvCxnSpPr>
            <p:nvPr/>
          </p:nvCxnSpPr>
          <p:spPr bwMode="auto">
            <a:xfrm rot="5400000">
              <a:off x="4713" y="2928"/>
              <a:ext cx="313" cy="435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5" name="AutoShape 81"/>
            <p:cNvCxnSpPr>
              <a:cxnSpLocks noChangeShapeType="1"/>
            </p:cNvCxnSpPr>
            <p:nvPr/>
          </p:nvCxnSpPr>
          <p:spPr bwMode="auto">
            <a:xfrm flipV="1">
              <a:off x="4009" y="2501"/>
              <a:ext cx="499" cy="444"/>
            </a:xfrm>
            <a:prstGeom prst="curvedConnector3">
              <a:avLst>
                <a:gd name="adj1" fmla="val 49898"/>
              </a:avLst>
            </a:prstGeom>
            <a:noFill/>
            <a:ln w="41275" cap="rnd">
              <a:solidFill>
                <a:srgbClr val="0099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206" name="Group 82"/>
            <p:cNvGrpSpPr>
              <a:grpSpLocks/>
            </p:cNvGrpSpPr>
            <p:nvPr/>
          </p:nvGrpSpPr>
          <p:grpSpPr bwMode="auto">
            <a:xfrm rot="-10598756">
              <a:off x="4700" y="2880"/>
              <a:ext cx="386" cy="298"/>
              <a:chOff x="576" y="2976"/>
              <a:chExt cx="1248" cy="864"/>
            </a:xfrm>
          </p:grpSpPr>
          <p:sp>
            <p:nvSpPr>
              <p:cNvPr id="7215" name="Line 83"/>
              <p:cNvSpPr>
                <a:spLocks noChangeShapeType="1"/>
              </p:cNvSpPr>
              <p:nvPr/>
            </p:nvSpPr>
            <p:spPr bwMode="auto">
              <a:xfrm flipV="1">
                <a:off x="576" y="2976"/>
                <a:ext cx="1152" cy="576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16" name="Line 84"/>
              <p:cNvSpPr>
                <a:spLocks noChangeShapeType="1"/>
              </p:cNvSpPr>
              <p:nvPr/>
            </p:nvSpPr>
            <p:spPr bwMode="auto">
              <a:xfrm flipV="1">
                <a:off x="576" y="3312"/>
                <a:ext cx="1200" cy="24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17" name="Line 85"/>
              <p:cNvSpPr>
                <a:spLocks noChangeShapeType="1"/>
              </p:cNvSpPr>
              <p:nvPr/>
            </p:nvSpPr>
            <p:spPr bwMode="auto">
              <a:xfrm>
                <a:off x="624" y="3552"/>
                <a:ext cx="1200" cy="48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18" name="Line 86"/>
              <p:cNvSpPr>
                <a:spLocks noChangeShapeType="1"/>
              </p:cNvSpPr>
              <p:nvPr/>
            </p:nvSpPr>
            <p:spPr bwMode="auto">
              <a:xfrm>
                <a:off x="576" y="3552"/>
                <a:ext cx="1104" cy="288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207" name="Group 87"/>
            <p:cNvGrpSpPr>
              <a:grpSpLocks/>
            </p:cNvGrpSpPr>
            <p:nvPr/>
          </p:nvGrpSpPr>
          <p:grpSpPr bwMode="auto">
            <a:xfrm>
              <a:off x="3984" y="2773"/>
              <a:ext cx="572" cy="380"/>
              <a:chOff x="576" y="2976"/>
              <a:chExt cx="1248" cy="864"/>
            </a:xfrm>
          </p:grpSpPr>
          <p:sp>
            <p:nvSpPr>
              <p:cNvPr id="7211" name="Line 88"/>
              <p:cNvSpPr>
                <a:spLocks noChangeShapeType="1"/>
              </p:cNvSpPr>
              <p:nvPr/>
            </p:nvSpPr>
            <p:spPr bwMode="auto">
              <a:xfrm flipV="1">
                <a:off x="576" y="2976"/>
                <a:ext cx="1152" cy="576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12" name="Line 89"/>
              <p:cNvSpPr>
                <a:spLocks noChangeShapeType="1"/>
              </p:cNvSpPr>
              <p:nvPr/>
            </p:nvSpPr>
            <p:spPr bwMode="auto">
              <a:xfrm flipV="1">
                <a:off x="576" y="3312"/>
                <a:ext cx="1200" cy="24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13" name="Line 90"/>
              <p:cNvSpPr>
                <a:spLocks noChangeShapeType="1"/>
              </p:cNvSpPr>
              <p:nvPr/>
            </p:nvSpPr>
            <p:spPr bwMode="auto">
              <a:xfrm>
                <a:off x="624" y="3552"/>
                <a:ext cx="1200" cy="48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14" name="Line 91"/>
              <p:cNvSpPr>
                <a:spLocks noChangeShapeType="1"/>
              </p:cNvSpPr>
              <p:nvPr/>
            </p:nvSpPr>
            <p:spPr bwMode="auto">
              <a:xfrm>
                <a:off x="576" y="3552"/>
                <a:ext cx="1104" cy="288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208" name="Text Box 92"/>
            <p:cNvSpPr txBox="1">
              <a:spLocks noChangeArrowheads="1"/>
            </p:cNvSpPr>
            <p:nvPr/>
          </p:nvSpPr>
          <p:spPr bwMode="auto">
            <a:xfrm>
              <a:off x="4347" y="2484"/>
              <a:ext cx="368" cy="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fr-FR" sz="5400" b="1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?</a:t>
              </a:r>
              <a:endParaRPr lang="en-US" sz="5400" b="1">
                <a:solidFill>
                  <a:srgbClr val="FF0000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209" name="Text Box 93"/>
            <p:cNvSpPr txBox="1">
              <a:spLocks noChangeArrowheads="1"/>
            </p:cNvSpPr>
            <p:nvPr/>
          </p:nvSpPr>
          <p:spPr bwMode="auto">
            <a:xfrm>
              <a:off x="4466" y="3196"/>
              <a:ext cx="1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fr-FR" sz="1600" i="1">
                  <a:solidFill>
                    <a:srgbClr val="FF9933"/>
                  </a:solidFill>
                  <a:latin typeface="Symbol" pitchFamily="18" charset="2"/>
                  <a:cs typeface="Arial" charset="0"/>
                </a:rPr>
                <a:t>r</a:t>
              </a:r>
              <a:endParaRPr lang="en-US" sz="1600" i="1">
                <a:solidFill>
                  <a:srgbClr val="FF9933"/>
                </a:solidFill>
                <a:latin typeface="Symbol" pitchFamily="18" charset="2"/>
                <a:cs typeface="Arial" charset="0"/>
              </a:endParaRPr>
            </a:p>
          </p:txBody>
        </p:sp>
        <p:cxnSp>
          <p:nvCxnSpPr>
            <p:cNvPr id="7210" name="AutoShape 94"/>
            <p:cNvCxnSpPr>
              <a:cxnSpLocks noChangeShapeType="1"/>
            </p:cNvCxnSpPr>
            <p:nvPr/>
          </p:nvCxnSpPr>
          <p:spPr bwMode="auto">
            <a:xfrm>
              <a:off x="4703" y="2501"/>
              <a:ext cx="466" cy="354"/>
            </a:xfrm>
            <a:prstGeom prst="curvedConnector3">
              <a:avLst>
                <a:gd name="adj1" fmla="val 49787"/>
              </a:avLst>
            </a:prstGeom>
            <a:noFill/>
            <a:ln w="41275" cap="rnd">
              <a:solidFill>
                <a:srgbClr val="0099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6707A3B-A8C2-423F-9178-B76A127268BD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819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05F41B6D-708E-427D-9D45-AA4E36061057}" type="slidenum">
              <a:rPr lang="en-US" altLang="zh-CN" sz="1400">
                <a:solidFill>
                  <a:schemeClr val="bg1"/>
                </a:solidFill>
              </a:rPr>
              <a:pPr algn="r" eaLnBrk="1" hangingPunct="1"/>
              <a:t>8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6" name="Text Box 16"/>
          <p:cNvSpPr txBox="1">
            <a:spLocks noChangeArrowheads="1"/>
          </p:cNvSpPr>
          <p:nvPr/>
        </p:nvSpPr>
        <p:spPr bwMode="auto">
          <a:xfrm>
            <a:off x="6019800" y="7938"/>
            <a:ext cx="308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Current operators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sp>
        <p:nvSpPr>
          <p:cNvPr id="115769" name="Rectangle 4"/>
          <p:cNvSpPr>
            <a:spLocks noChangeArrowheads="1"/>
          </p:cNvSpPr>
          <p:nvPr/>
        </p:nvSpPr>
        <p:spPr bwMode="auto">
          <a:xfrm>
            <a:off x="197643" y="5540375"/>
            <a:ext cx="6781801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EFT procedure: </a:t>
            </a:r>
            <a:r>
              <a:rPr kumimoji="1" lang="en-US" sz="1200" i="1" dirty="0">
                <a:latin typeface="Book Antiqua" pitchFamily="18" charset="0"/>
                <a:sym typeface="Symbol" pitchFamily="18" charset="2"/>
              </a:rPr>
              <a:t>S. Weinberg, </a:t>
            </a:r>
            <a:r>
              <a:rPr kumimoji="1" lang="en-US" sz="1200" b="1" i="1" dirty="0">
                <a:latin typeface="Book Antiqua" pitchFamily="18" charset="0"/>
                <a:sym typeface="Symbol" pitchFamily="18" charset="2"/>
              </a:rPr>
              <a:t>Phys. </a:t>
            </a:r>
            <a:r>
              <a:rPr kumimoji="1" lang="en-US" sz="1200" b="1" i="1" dirty="0" err="1">
                <a:latin typeface="Book Antiqua" pitchFamily="18" charset="0"/>
                <a:sym typeface="Symbol" pitchFamily="18" charset="2"/>
              </a:rPr>
              <a:t>Lett</a:t>
            </a:r>
            <a:r>
              <a:rPr kumimoji="1" lang="en-US" sz="1200" b="1" i="1" dirty="0">
                <a:latin typeface="Book Antiqua" pitchFamily="18" charset="0"/>
                <a:sym typeface="Symbol" pitchFamily="18" charset="2"/>
              </a:rPr>
              <a:t>. B 251</a:t>
            </a:r>
            <a:r>
              <a:rPr kumimoji="1" lang="en-US" sz="1200" i="1" dirty="0">
                <a:latin typeface="Book Antiqua" pitchFamily="18" charset="0"/>
                <a:sym typeface="Symbol" pitchFamily="18" charset="2"/>
              </a:rPr>
              <a:t> (1990) 288 ; </a:t>
            </a:r>
            <a:r>
              <a:rPr kumimoji="1" lang="en-US" sz="1200" b="1" i="1" dirty="0" err="1">
                <a:latin typeface="Book Antiqua" pitchFamily="18" charset="0"/>
                <a:sym typeface="Symbol" pitchFamily="18" charset="2"/>
              </a:rPr>
              <a:t>Nucl</a:t>
            </a:r>
            <a:r>
              <a:rPr kumimoji="1" lang="en-US" sz="1200" b="1" i="1" dirty="0">
                <a:latin typeface="Book Antiqua" pitchFamily="18" charset="0"/>
                <a:sym typeface="Symbol" pitchFamily="18" charset="2"/>
              </a:rPr>
              <a:t>. Phys. B363</a:t>
            </a:r>
            <a:r>
              <a:rPr kumimoji="1" lang="en-US" sz="1200" i="1" dirty="0">
                <a:latin typeface="Book Antiqua" pitchFamily="18" charset="0"/>
                <a:sym typeface="Symbol" pitchFamily="18" charset="2"/>
              </a:rPr>
              <a:t> (1991) </a:t>
            </a:r>
            <a:r>
              <a:rPr kumimoji="1" lang="en-US" sz="1200" i="1" dirty="0" smtClean="0">
                <a:latin typeface="Book Antiqua" pitchFamily="18" charset="0"/>
                <a:sym typeface="Symbol" pitchFamily="18" charset="2"/>
              </a:rPr>
              <a:t>3;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kumimoji="1" lang="en-US" sz="1200" i="1" dirty="0" smtClean="0">
                <a:latin typeface="Book Antiqua" pitchFamily="18" charset="0"/>
                <a:sym typeface="Symbol" pitchFamily="18" charset="2"/>
              </a:rPr>
              <a:t>                      </a:t>
            </a:r>
            <a:r>
              <a:rPr lang="en-US" altLang="ko-KR" sz="1200" i="1" dirty="0" smtClean="0">
                <a:latin typeface="Book Antiqua" pitchFamily="18" charset="0"/>
              </a:rPr>
              <a:t>P.F</a:t>
            </a:r>
            <a:r>
              <a:rPr lang="en-US" altLang="ko-KR" sz="1200" i="1" dirty="0">
                <a:latin typeface="Book Antiqua" pitchFamily="18" charset="0"/>
              </a:rPr>
              <a:t>. </a:t>
            </a:r>
            <a:r>
              <a:rPr lang="en-US" altLang="ko-KR" sz="1200" i="1" dirty="0" err="1">
                <a:latin typeface="Book Antiqua" pitchFamily="18" charset="0"/>
              </a:rPr>
              <a:t>Bedaque</a:t>
            </a:r>
            <a:r>
              <a:rPr lang="en-US" altLang="ko-KR" sz="1200" i="1" dirty="0">
                <a:latin typeface="Book Antiqua" pitchFamily="18" charset="0"/>
              </a:rPr>
              <a:t> </a:t>
            </a:r>
            <a:r>
              <a:rPr lang="en-US" altLang="ko-KR" sz="1200" i="1" dirty="0" smtClean="0">
                <a:latin typeface="Book Antiqua" pitchFamily="18" charset="0"/>
              </a:rPr>
              <a:t>et al, </a:t>
            </a:r>
            <a:r>
              <a:rPr lang="en-US" altLang="ko-KR" sz="1200" b="1" i="1" dirty="0">
                <a:latin typeface="Book Antiqua" pitchFamily="18" charset="0"/>
              </a:rPr>
              <a:t>Ann. Rev. </a:t>
            </a:r>
            <a:r>
              <a:rPr lang="en-US" altLang="ko-KR" sz="1200" b="1" i="1" dirty="0" err="1">
                <a:latin typeface="Book Antiqua" pitchFamily="18" charset="0"/>
              </a:rPr>
              <a:t>Nucl</a:t>
            </a:r>
            <a:r>
              <a:rPr lang="en-US" altLang="ko-KR" sz="1200" b="1" i="1" dirty="0">
                <a:latin typeface="Book Antiqua" pitchFamily="18" charset="0"/>
              </a:rPr>
              <a:t>. Part. Sci. 52</a:t>
            </a:r>
            <a:r>
              <a:rPr lang="en-US" altLang="ko-KR" sz="1200" i="1" dirty="0">
                <a:latin typeface="Book Antiqua" pitchFamily="18" charset="0"/>
              </a:rPr>
              <a:t> (2002) 339</a:t>
            </a:r>
            <a:endParaRPr lang="en-US" altLang="ko-KR" sz="1200" dirty="0">
              <a:latin typeface="Book Antiqua" pitchFamily="18" charset="0"/>
              <a:ea typeface="Gulim" pitchFamily="34" charset="-127"/>
            </a:endParaRPr>
          </a:p>
        </p:txBody>
      </p:sp>
      <p:pic>
        <p:nvPicPr>
          <p:cNvPr id="8199" name="Picture 4" descr="nucl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758825" cy="687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 descr="nucle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763588" cy="6905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01" name="AutoShape 6"/>
          <p:cNvCxnSpPr>
            <a:cxnSpLocks noChangeShapeType="1"/>
            <a:stCxn id="8218" idx="0"/>
          </p:cNvCxnSpPr>
          <p:nvPr/>
        </p:nvCxnSpPr>
        <p:spPr bwMode="auto">
          <a:xfrm rot="5400000" flipV="1">
            <a:off x="1121569" y="1478756"/>
            <a:ext cx="454025" cy="855663"/>
          </a:xfrm>
          <a:prstGeom prst="curvedConnector4">
            <a:avLst>
              <a:gd name="adj1" fmla="val -50352"/>
              <a:gd name="adj2" fmla="val 7309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AutoShape 7"/>
          <p:cNvCxnSpPr>
            <a:cxnSpLocks noChangeShapeType="1"/>
            <a:stCxn id="8222" idx="0"/>
            <a:endCxn id="8208" idx="3"/>
          </p:cNvCxnSpPr>
          <p:nvPr/>
        </p:nvCxnSpPr>
        <p:spPr bwMode="auto">
          <a:xfrm rot="5400000">
            <a:off x="2078038" y="1524000"/>
            <a:ext cx="496887" cy="69056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3" name="AutoShape 8"/>
          <p:cNvCxnSpPr>
            <a:cxnSpLocks noChangeShapeType="1"/>
            <a:endCxn id="8207" idx="1"/>
          </p:cNvCxnSpPr>
          <p:nvPr/>
        </p:nvCxnSpPr>
        <p:spPr bwMode="auto">
          <a:xfrm flipV="1">
            <a:off x="960438" y="846138"/>
            <a:ext cx="792162" cy="704850"/>
          </a:xfrm>
          <a:prstGeom prst="curvedConnector3">
            <a:avLst>
              <a:gd name="adj1" fmla="val 49898"/>
            </a:avLst>
          </a:prstGeom>
          <a:noFill/>
          <a:ln w="41275" cap="rnd">
            <a:solidFill>
              <a:srgbClr val="0099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04" name="Group 9"/>
          <p:cNvGrpSpPr>
            <a:grpSpLocks/>
          </p:cNvGrpSpPr>
          <p:nvPr/>
        </p:nvGrpSpPr>
        <p:grpSpPr bwMode="auto">
          <a:xfrm rot="-10598756">
            <a:off x="2057400" y="1447800"/>
            <a:ext cx="612775" cy="473075"/>
            <a:chOff x="576" y="2976"/>
            <a:chExt cx="1248" cy="864"/>
          </a:xfrm>
        </p:grpSpPr>
        <p:sp>
          <p:nvSpPr>
            <p:cNvPr id="8219" name="Line 10"/>
            <p:cNvSpPr>
              <a:spLocks noChangeShapeType="1"/>
            </p:cNvSpPr>
            <p:nvPr/>
          </p:nvSpPr>
          <p:spPr bwMode="auto">
            <a:xfrm flipV="1">
              <a:off x="576" y="2976"/>
              <a:ext cx="1152" cy="576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0" name="Line 11"/>
            <p:cNvSpPr>
              <a:spLocks noChangeShapeType="1"/>
            </p:cNvSpPr>
            <p:nvPr/>
          </p:nvSpPr>
          <p:spPr bwMode="auto">
            <a:xfrm flipV="1">
              <a:off x="576" y="3312"/>
              <a:ext cx="1200" cy="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1" name="Line 12"/>
            <p:cNvSpPr>
              <a:spLocks noChangeShapeType="1"/>
            </p:cNvSpPr>
            <p:nvPr/>
          </p:nvSpPr>
          <p:spPr bwMode="auto">
            <a:xfrm>
              <a:off x="624" y="3552"/>
              <a:ext cx="1200" cy="4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2" name="Line 13"/>
            <p:cNvSpPr>
              <a:spLocks noChangeShapeType="1"/>
            </p:cNvSpPr>
            <p:nvPr/>
          </p:nvSpPr>
          <p:spPr bwMode="auto">
            <a:xfrm>
              <a:off x="576" y="3552"/>
              <a:ext cx="1104" cy="28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05" name="Group 14"/>
          <p:cNvGrpSpPr>
            <a:grpSpLocks/>
          </p:cNvGrpSpPr>
          <p:nvPr/>
        </p:nvGrpSpPr>
        <p:grpSpPr bwMode="auto">
          <a:xfrm>
            <a:off x="920750" y="1277938"/>
            <a:ext cx="908050" cy="603250"/>
            <a:chOff x="576" y="2976"/>
            <a:chExt cx="1248" cy="864"/>
          </a:xfrm>
        </p:grpSpPr>
        <p:sp>
          <p:nvSpPr>
            <p:cNvPr id="8215" name="Line 15"/>
            <p:cNvSpPr>
              <a:spLocks noChangeShapeType="1"/>
            </p:cNvSpPr>
            <p:nvPr/>
          </p:nvSpPr>
          <p:spPr bwMode="auto">
            <a:xfrm flipV="1">
              <a:off x="576" y="2976"/>
              <a:ext cx="1152" cy="576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6" name="Line 16"/>
            <p:cNvSpPr>
              <a:spLocks noChangeShapeType="1"/>
            </p:cNvSpPr>
            <p:nvPr/>
          </p:nvSpPr>
          <p:spPr bwMode="auto">
            <a:xfrm flipV="1">
              <a:off x="576" y="3312"/>
              <a:ext cx="1200" cy="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7" name="Line 17"/>
            <p:cNvSpPr>
              <a:spLocks noChangeShapeType="1"/>
            </p:cNvSpPr>
            <p:nvPr/>
          </p:nvSpPr>
          <p:spPr bwMode="auto">
            <a:xfrm>
              <a:off x="624" y="3552"/>
              <a:ext cx="1200" cy="4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8" name="Line 18"/>
            <p:cNvSpPr>
              <a:spLocks noChangeShapeType="1"/>
            </p:cNvSpPr>
            <p:nvPr/>
          </p:nvSpPr>
          <p:spPr bwMode="auto">
            <a:xfrm>
              <a:off x="576" y="3552"/>
              <a:ext cx="1104" cy="28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206" name="Text Box 19"/>
          <p:cNvSpPr txBox="1">
            <a:spLocks noChangeArrowheads="1"/>
          </p:cNvSpPr>
          <p:nvPr/>
        </p:nvSpPr>
        <p:spPr bwMode="auto">
          <a:xfrm>
            <a:off x="1682750" y="1143000"/>
            <a:ext cx="527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5400" b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?</a:t>
            </a:r>
            <a:endParaRPr lang="en-US" sz="5400" b="1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207" name="Text Box 20"/>
          <p:cNvSpPr txBox="1">
            <a:spLocks noChangeArrowheads="1"/>
          </p:cNvSpPr>
          <p:nvPr/>
        </p:nvSpPr>
        <p:spPr bwMode="auto">
          <a:xfrm>
            <a:off x="1752600" y="66198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>
                <a:solidFill>
                  <a:schemeClr val="hlink"/>
                </a:solidFill>
                <a:latin typeface="Symbol" pitchFamily="18" charset="2"/>
              </a:rPr>
              <a:t>p</a:t>
            </a:r>
            <a:endParaRPr lang="en-US">
              <a:solidFill>
                <a:schemeClr val="hlink"/>
              </a:solidFill>
              <a:latin typeface="Symbol" pitchFamily="18" charset="2"/>
            </a:endParaRPr>
          </a:p>
        </p:txBody>
      </p:sp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1685925" y="1949450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1600" i="1">
                <a:solidFill>
                  <a:srgbClr val="FF9933"/>
                </a:solidFill>
                <a:latin typeface="Symbol" pitchFamily="18" charset="2"/>
                <a:cs typeface="Arial" charset="0"/>
              </a:rPr>
              <a:t>r</a:t>
            </a:r>
            <a:endParaRPr lang="en-US" sz="1600" i="1">
              <a:solidFill>
                <a:srgbClr val="FF9933"/>
              </a:solidFill>
              <a:latin typeface="Symbol" pitchFamily="18" charset="2"/>
              <a:cs typeface="Arial" charset="0"/>
            </a:endParaRPr>
          </a:p>
        </p:txBody>
      </p:sp>
      <p:cxnSp>
        <p:nvCxnSpPr>
          <p:cNvPr id="8209" name="AutoShape 22"/>
          <p:cNvCxnSpPr>
            <a:cxnSpLocks noChangeShapeType="1"/>
            <a:stCxn id="8207" idx="3"/>
          </p:cNvCxnSpPr>
          <p:nvPr/>
        </p:nvCxnSpPr>
        <p:spPr bwMode="auto">
          <a:xfrm>
            <a:off x="2062163" y="846138"/>
            <a:ext cx="739775" cy="561975"/>
          </a:xfrm>
          <a:prstGeom prst="curvedConnector3">
            <a:avLst>
              <a:gd name="adj1" fmla="val 49787"/>
            </a:avLst>
          </a:prstGeom>
          <a:noFill/>
          <a:ln w="41275" cap="rnd">
            <a:solidFill>
              <a:srgbClr val="0099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AutoShape 23"/>
          <p:cNvSpPr>
            <a:spLocks noChangeArrowheads="1"/>
          </p:cNvSpPr>
          <p:nvPr/>
        </p:nvSpPr>
        <p:spPr bwMode="auto">
          <a:xfrm rot="2362636">
            <a:off x="2124075" y="904875"/>
            <a:ext cx="820738" cy="520700"/>
          </a:xfrm>
          <a:prstGeom prst="cloudCallout">
            <a:avLst>
              <a:gd name="adj1" fmla="val 34120"/>
              <a:gd name="adj2" fmla="val 53523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000" b="1" dirty="0">
                <a:latin typeface="Arial" pitchFamily="34" charset="0"/>
              </a:rPr>
              <a:t>Weak field</a:t>
            </a:r>
          </a:p>
        </p:txBody>
      </p:sp>
      <p:sp>
        <p:nvSpPr>
          <p:cNvPr id="8211" name="Text Box 25"/>
          <p:cNvSpPr txBox="1">
            <a:spLocks noChangeArrowheads="1"/>
          </p:cNvSpPr>
          <p:nvPr/>
        </p:nvSpPr>
        <p:spPr bwMode="auto">
          <a:xfrm>
            <a:off x="4540250" y="657225"/>
            <a:ext cx="47244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400" b="1">
                <a:latin typeface="Book Antiqua" pitchFamily="18" charset="0"/>
              </a:rPr>
              <a:t>Guideline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Book Antiqua" pitchFamily="18" charset="0"/>
              </a:rPr>
              <a:t>Writedown the most general Lagrangian 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Book Antiqua" pitchFamily="18" charset="0"/>
              </a:rPr>
              <a:t>Derive from it potential 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Book Antiqua" pitchFamily="18" charset="0"/>
              </a:rPr>
              <a:t>Retain most important terms </a:t>
            </a:r>
          </a:p>
        </p:txBody>
      </p:sp>
      <p:pic>
        <p:nvPicPr>
          <p:cNvPr id="8212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906588"/>
            <a:ext cx="287337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13" name="Text Box 28"/>
          <p:cNvSpPr txBox="1">
            <a:spLocks noChangeArrowheads="1"/>
          </p:cNvSpPr>
          <p:nvPr/>
        </p:nvSpPr>
        <p:spPr bwMode="auto">
          <a:xfrm>
            <a:off x="53975" y="2278063"/>
            <a:ext cx="4594225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400" b="1" dirty="0">
                <a:latin typeface="Book Antiqua" pitchFamily="18" charset="0"/>
              </a:rPr>
              <a:t>Models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Book Antiqua" pitchFamily="18" charset="0"/>
              </a:rPr>
              <a:t>Meson-exchange theory: </a:t>
            </a:r>
            <a:r>
              <a:rPr lang="en-US" sz="1400" dirty="0">
                <a:latin typeface="Book Antiqua" pitchFamily="18" charset="0"/>
              </a:rPr>
              <a:t>select the most important meson-exchange diagrams for </a:t>
            </a:r>
            <a:r>
              <a:rPr lang="en-US" sz="1400" dirty="0" err="1">
                <a:latin typeface="Book Antiqua" pitchFamily="18" charset="0"/>
              </a:rPr>
              <a:t>p,r</a:t>
            </a:r>
            <a:r>
              <a:rPr lang="en-US" sz="1400" dirty="0">
                <a:latin typeface="Book Antiqua" pitchFamily="18" charset="0"/>
              </a:rPr>
              <a:t>, w..</a:t>
            </a:r>
          </a:p>
          <a:p>
            <a:pPr eaLnBrk="1" hangingPunct="1"/>
            <a:r>
              <a:rPr lang="en-US" dirty="0">
                <a:latin typeface="Book Antiqua" pitchFamily="18" charset="0"/>
              </a:rPr>
              <a:t>	</a:t>
            </a:r>
            <a:r>
              <a:rPr lang="en-US" sz="1400" b="1" dirty="0">
                <a:latin typeface="Book Antiqua" pitchFamily="18" charset="0"/>
              </a:rPr>
              <a:t>DDH</a:t>
            </a:r>
            <a:r>
              <a:rPr lang="en-US" sz="1400" dirty="0">
                <a:latin typeface="Book Antiqua" pitchFamily="18" charset="0"/>
              </a:rPr>
              <a:t> (</a:t>
            </a:r>
            <a:r>
              <a:rPr lang="en-US" sz="1400" i="1" dirty="0">
                <a:latin typeface="Book Antiqua" pitchFamily="18" charset="0"/>
              </a:rPr>
              <a:t>B. </a:t>
            </a:r>
            <a:r>
              <a:rPr lang="en-US" sz="1400" i="1" dirty="0" err="1">
                <a:latin typeface="Book Antiqua" pitchFamily="18" charset="0"/>
              </a:rPr>
              <a:t>Desplanques</a:t>
            </a:r>
            <a:r>
              <a:rPr lang="en-US" sz="1400" i="1" dirty="0">
                <a:latin typeface="Book Antiqua" pitchFamily="18" charset="0"/>
              </a:rPr>
              <a:t> et al.:, </a:t>
            </a:r>
            <a:r>
              <a:rPr lang="en-US" sz="1400" b="1" i="1" dirty="0">
                <a:latin typeface="Book Antiqua" pitchFamily="18" charset="0"/>
              </a:rPr>
              <a:t>Ann. Phys. (N.Y.) 124 </a:t>
            </a:r>
            <a:r>
              <a:rPr lang="en-US" sz="1400" i="1" dirty="0">
                <a:latin typeface="Book Antiqua" pitchFamily="18" charset="0"/>
              </a:rPr>
              <a:t>(1980) 449</a:t>
            </a:r>
            <a:r>
              <a:rPr lang="en-US" sz="1400" dirty="0">
                <a:latin typeface="Book Antiqua" pitchFamily="18" charset="0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dirty="0" err="1">
                <a:latin typeface="Book Antiqua" pitchFamily="18" charset="0"/>
              </a:rPr>
              <a:t>Pionless</a:t>
            </a:r>
            <a:r>
              <a:rPr lang="en-US" dirty="0">
                <a:latin typeface="Book Antiqua" pitchFamily="18" charset="0"/>
              </a:rPr>
              <a:t> EFT: </a:t>
            </a:r>
            <a:r>
              <a:rPr lang="en-US" sz="1400" dirty="0">
                <a:latin typeface="Book Antiqua" pitchFamily="18" charset="0"/>
              </a:rPr>
              <a:t>select the most important </a:t>
            </a:r>
            <a:r>
              <a:rPr lang="en-US" sz="1400" dirty="0" err="1">
                <a:latin typeface="Book Antiqua" pitchFamily="18" charset="0"/>
              </a:rPr>
              <a:t>Lagrangian</a:t>
            </a:r>
            <a:r>
              <a:rPr lang="en-US" sz="1400" dirty="0">
                <a:latin typeface="Book Antiqua" pitchFamily="18" charset="0"/>
              </a:rPr>
              <a:t> terms (lowest momenta), fit low energy constants (LECs) </a:t>
            </a:r>
            <a:r>
              <a:rPr lang="en-US" dirty="0">
                <a:latin typeface="Book Antiqua" pitchFamily="18" charset="0"/>
              </a:rPr>
              <a:t>	</a:t>
            </a:r>
            <a:r>
              <a:rPr lang="en-US" sz="1400" i="1" dirty="0">
                <a:latin typeface="Times New Roman" pitchFamily="18" charset="0"/>
              </a:rPr>
              <a:t>S.-L. Zhu, et al.:, </a:t>
            </a:r>
            <a:r>
              <a:rPr lang="en-US" sz="1400" i="1" dirty="0" err="1">
                <a:latin typeface="Times New Roman" pitchFamily="18" charset="0"/>
              </a:rPr>
              <a:t>Nucl</a:t>
            </a:r>
            <a:r>
              <a:rPr lang="en-US" sz="1400" i="1" dirty="0">
                <a:latin typeface="Times New Roman" pitchFamily="18" charset="0"/>
              </a:rPr>
              <a:t>. Phys. </a:t>
            </a:r>
            <a:r>
              <a:rPr lang="en-US" sz="1400" b="1" i="1" dirty="0">
                <a:latin typeface="Times New Roman" pitchFamily="18" charset="0"/>
              </a:rPr>
              <a:t>A748</a:t>
            </a:r>
            <a:r>
              <a:rPr lang="en-US" sz="1400" i="1" dirty="0">
                <a:latin typeface="Times New Roman" pitchFamily="18" charset="0"/>
              </a:rPr>
              <a:t>, 435 (2005), L. </a:t>
            </a:r>
            <a:r>
              <a:rPr lang="en-US" sz="1400" i="1" dirty="0" err="1">
                <a:latin typeface="Times New Roman" pitchFamily="18" charset="0"/>
              </a:rPr>
              <a:t>Girlanda</a:t>
            </a:r>
            <a:r>
              <a:rPr lang="en-US" sz="1400" i="1" dirty="0">
                <a:latin typeface="Times New Roman" pitchFamily="18" charset="0"/>
              </a:rPr>
              <a:t>, Phys. Rev. </a:t>
            </a:r>
            <a:r>
              <a:rPr lang="en-US" sz="1400" b="1" i="1" dirty="0">
                <a:latin typeface="Times New Roman" pitchFamily="18" charset="0"/>
              </a:rPr>
              <a:t>C 77</a:t>
            </a:r>
            <a:r>
              <a:rPr lang="en-US" sz="1400" i="1" dirty="0">
                <a:latin typeface="Times New Roman" pitchFamily="18" charset="0"/>
              </a:rPr>
              <a:t>, 067001 (2008).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Pionic</a:t>
            </a:r>
            <a:r>
              <a:rPr lang="en-US" dirty="0">
                <a:latin typeface="Book Antiqua" pitchFamily="18" charset="0"/>
              </a:rPr>
              <a:t> EFT: </a:t>
            </a:r>
            <a:r>
              <a:rPr lang="en-US" sz="1400" dirty="0">
                <a:latin typeface="Book Antiqua" pitchFamily="18" charset="0"/>
              </a:rPr>
              <a:t>retain lightest mesons + </a:t>
            </a:r>
            <a:r>
              <a:rPr lang="en-US" sz="1400" dirty="0" err="1">
                <a:latin typeface="Book Antiqua" pitchFamily="18" charset="0"/>
              </a:rPr>
              <a:t>pionless</a:t>
            </a:r>
            <a:r>
              <a:rPr lang="en-US" sz="1400" dirty="0">
                <a:latin typeface="Book Antiqua" pitchFamily="18" charset="0"/>
              </a:rPr>
              <a:t> EFT </a:t>
            </a:r>
            <a:r>
              <a:rPr lang="en-US" sz="1400" dirty="0" smtClean="0">
                <a:latin typeface="Book Antiqua" pitchFamily="18" charset="0"/>
              </a:rPr>
              <a:t>procedure </a:t>
            </a:r>
            <a:r>
              <a:rPr lang="en-US" sz="1400" i="1" dirty="0" smtClean="0">
                <a:latin typeface="Times New Roman" pitchFamily="18" charset="0"/>
              </a:rPr>
              <a:t>S.-L. Zhu, et al.:, </a:t>
            </a:r>
            <a:r>
              <a:rPr lang="en-US" sz="1400" i="1" dirty="0" err="1" smtClean="0">
                <a:latin typeface="Times New Roman" pitchFamily="18" charset="0"/>
              </a:rPr>
              <a:t>Nucl</a:t>
            </a:r>
            <a:r>
              <a:rPr lang="en-US" sz="1400" i="1" dirty="0" smtClean="0">
                <a:latin typeface="Times New Roman" pitchFamily="18" charset="0"/>
              </a:rPr>
              <a:t>. Phys. </a:t>
            </a:r>
            <a:r>
              <a:rPr lang="en-US" sz="1400" b="1" i="1" dirty="0" smtClean="0">
                <a:latin typeface="Times New Roman" pitchFamily="18" charset="0"/>
              </a:rPr>
              <a:t>A748</a:t>
            </a:r>
            <a:r>
              <a:rPr lang="en-US" sz="1400" i="1" dirty="0" smtClean="0">
                <a:latin typeface="Times New Roman" pitchFamily="18" charset="0"/>
              </a:rPr>
              <a:t>, 435 (2005)</a:t>
            </a:r>
            <a:endParaRPr lang="en-US" sz="1400" dirty="0">
              <a:latin typeface="Book Antiqua" pitchFamily="18" charset="0"/>
            </a:endParaRPr>
          </a:p>
        </p:txBody>
      </p:sp>
      <p:pic>
        <p:nvPicPr>
          <p:cNvPr id="8214" name="Picture 107" descr="http://www.joeanger.com/Under%20The%20Rug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4208463"/>
            <a:ext cx="18415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86BB5FF-2F20-4207-A597-2B469B977E96}" type="datetime1">
              <a:rPr lang="fr-FR" smtClean="0"/>
              <a:pPr eaLnBrk="1" hangingPunct="1"/>
              <a:t>03/06/2013</a:t>
            </a:fld>
            <a:endParaRPr lang="en-US" altLang="zh-CN" smtClean="0"/>
          </a:p>
        </p:txBody>
      </p:sp>
      <p:sp>
        <p:nvSpPr>
          <p:cNvPr id="921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E81544FB-3C9D-44F7-890E-CDBE88E68BCD}" type="slidenum">
              <a:rPr lang="en-US" altLang="zh-CN" sz="1400">
                <a:solidFill>
                  <a:schemeClr val="bg1"/>
                </a:solidFill>
              </a:rPr>
              <a:pPr algn="r" eaLnBrk="1" hangingPunct="1"/>
              <a:t>9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6494463"/>
            <a:ext cx="717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Book Antiqua" pitchFamily="18" charset="0"/>
              </a:rPr>
              <a:t>R. Lazauskas (IPHC Strasbourg), Y.H. Song, V. Gudkov (South Carolina U.)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7162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400" dirty="0">
                <a:latin typeface="Book Antiqua" pitchFamily="18" charset="0"/>
              </a:rPr>
              <a:t>		 </a:t>
            </a:r>
          </a:p>
          <a:p>
            <a:pPr eaLnBrk="1" hangingPunct="1"/>
            <a:r>
              <a:rPr lang="en-US" dirty="0">
                <a:latin typeface="Book Antiqua" pitchFamily="18" charset="0"/>
              </a:rPr>
              <a:t> </a:t>
            </a:r>
          </a:p>
        </p:txBody>
      </p:sp>
      <p:sp>
        <p:nvSpPr>
          <p:cNvPr id="110617" name="Rectangle 25"/>
          <p:cNvSpPr>
            <a:spLocks noChangeArrowheads="1"/>
          </p:cNvSpPr>
          <p:nvPr/>
        </p:nvSpPr>
        <p:spPr bwMode="auto">
          <a:xfrm>
            <a:off x="75405" y="922338"/>
            <a:ext cx="742711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  <a:defRPr/>
            </a:pPr>
            <a:r>
              <a:rPr kumimoji="1" lang="en-US" altLang="ko-KR" sz="2000" b="1" dirty="0">
                <a:latin typeface="Book Antiqua" pitchFamily="18" charset="0"/>
                <a:ea typeface="Gulim" pitchFamily="34" charset="-127"/>
              </a:rPr>
              <a:t>Degrees of freedom: </a:t>
            </a:r>
            <a:r>
              <a:rPr kumimoji="1" lang="en-US" altLang="ko-KR" sz="2000" b="1" dirty="0" smtClean="0">
                <a:latin typeface="Book Antiqua" pitchFamily="18" charset="0"/>
                <a:ea typeface="Gulim" pitchFamily="34" charset="-127"/>
              </a:rPr>
              <a:t> nucleons &amp; chosen heavy mesons </a:t>
            </a:r>
            <a:r>
              <a:rPr lang="en-US" altLang="ko-KR" sz="2000" b="1" dirty="0" smtClean="0">
                <a:latin typeface="Book Antiqua" pitchFamily="18" charset="0"/>
                <a:ea typeface="Gulim" pitchFamily="34" charset="-127"/>
              </a:rPr>
              <a:t>(</a:t>
            </a:r>
            <a:r>
              <a:rPr lang="en-US" altLang="ko-KR" sz="2000" b="1" dirty="0" smtClean="0">
                <a:latin typeface="Symbol" pitchFamily="18" charset="2"/>
                <a:ea typeface="Gulim" pitchFamily="34" charset="-127"/>
              </a:rPr>
              <a:t>p</a:t>
            </a:r>
            <a:r>
              <a:rPr lang="en-US" altLang="ko-KR" sz="2000" b="1" dirty="0" smtClean="0">
                <a:latin typeface="Book Antiqua" pitchFamily="18" charset="0"/>
                <a:ea typeface="Gulim" pitchFamily="34" charset="-127"/>
              </a:rPr>
              <a:t>,</a:t>
            </a:r>
            <a:r>
              <a:rPr lang="en-US" altLang="ko-KR" sz="2000" b="1" dirty="0" smtClean="0">
                <a:latin typeface="Book Antiqua" pitchFamily="18" charset="0"/>
                <a:ea typeface="Gulim" pitchFamily="34" charset="-127"/>
                <a:sym typeface="Symbol" pitchFamily="18" charset="2"/>
              </a:rPr>
              <a:t></a:t>
            </a:r>
            <a:r>
              <a:rPr lang="en-US" altLang="ko-KR" sz="2000" b="1" dirty="0">
                <a:latin typeface="Book Antiqua" pitchFamily="18" charset="0"/>
                <a:ea typeface="Gulim" pitchFamily="34" charset="-127"/>
              </a:rPr>
              <a:t>, </a:t>
            </a:r>
            <a:r>
              <a:rPr lang="en-US" altLang="ko-KR" sz="2000" b="1" dirty="0">
                <a:latin typeface="Book Antiqua" pitchFamily="18" charset="0"/>
                <a:ea typeface="Gulim" pitchFamily="34" charset="-127"/>
                <a:sym typeface="Symbol" pitchFamily="18" charset="2"/>
              </a:rPr>
              <a:t></a:t>
            </a:r>
            <a:r>
              <a:rPr lang="en-US" altLang="ko-KR" sz="2000" b="1" dirty="0">
                <a:latin typeface="Book Antiqua" pitchFamily="18" charset="0"/>
                <a:ea typeface="Gulim" pitchFamily="34" charset="-127"/>
              </a:rPr>
              <a:t>, </a:t>
            </a:r>
            <a:r>
              <a:rPr lang="en-US" altLang="ko-KR" sz="2000" b="1" dirty="0">
                <a:latin typeface="Book Antiqua" pitchFamily="18" charset="0"/>
                <a:ea typeface="Gulim" pitchFamily="34" charset="-127"/>
                <a:sym typeface="Symbol" pitchFamily="18" charset="2"/>
              </a:rPr>
              <a:t></a:t>
            </a:r>
            <a:r>
              <a:rPr lang="en-US" altLang="ko-KR" sz="2000" b="1" dirty="0">
                <a:latin typeface="Book Antiqua" pitchFamily="18" charset="0"/>
                <a:ea typeface="Gulim" pitchFamily="34" charset="-127"/>
              </a:rPr>
              <a:t>, </a:t>
            </a:r>
            <a:r>
              <a:rPr lang="en-US" altLang="ko-KR" sz="2000" b="1" dirty="0">
                <a:latin typeface="Book Antiqua" pitchFamily="18" charset="0"/>
                <a:ea typeface="Gulim" pitchFamily="34" charset="-127"/>
                <a:sym typeface="MT Extra" pitchFamily="18" charset="2"/>
              </a:rPr>
              <a:t></a:t>
            </a:r>
            <a:r>
              <a:rPr lang="en-US" altLang="ko-KR" sz="2000" b="1" dirty="0">
                <a:latin typeface="Book Antiqua" pitchFamily="18" charset="0"/>
                <a:ea typeface="Gulim" pitchFamily="34" charset="-127"/>
              </a:rPr>
              <a:t>) + </a:t>
            </a:r>
            <a:r>
              <a:rPr kumimoji="1" lang="en-US" altLang="ko-KR" sz="2000" b="1" dirty="0">
                <a:latin typeface="Book Antiqua" pitchFamily="18" charset="0"/>
                <a:ea typeface="Gulim" pitchFamily="34" charset="-127"/>
              </a:rPr>
              <a:t>high energy </a:t>
            </a:r>
            <a:r>
              <a:rPr kumimoji="1" lang="en-US" altLang="ko-KR" sz="2000" b="1" dirty="0" smtClean="0">
                <a:latin typeface="Book Antiqua" pitchFamily="18" charset="0"/>
                <a:ea typeface="Gulim" pitchFamily="34" charset="-127"/>
              </a:rPr>
              <a:t>part </a:t>
            </a:r>
            <a:r>
              <a:rPr kumimoji="1" lang="en-US" altLang="ko-KR" sz="2000" b="1" dirty="0" err="1" smtClean="0">
                <a:latin typeface="Book Antiqua" pitchFamily="18" charset="0"/>
                <a:ea typeface="Gulim" pitchFamily="34" charset="-127"/>
              </a:rPr>
              <a:t>parametrization</a:t>
            </a:r>
            <a:r>
              <a:rPr kumimoji="1" lang="en-US" altLang="ko-KR" sz="2000" b="1" dirty="0" smtClean="0">
                <a:latin typeface="Book Antiqua" pitchFamily="18" charset="0"/>
                <a:ea typeface="Gulim" pitchFamily="34" charset="-127"/>
              </a:rPr>
              <a:t>   </a:t>
            </a:r>
            <a:endParaRPr kumimoji="1" lang="en-US" altLang="ko-KR" sz="2000" b="1" dirty="0">
              <a:latin typeface="Book Antiqua" pitchFamily="18" charset="0"/>
              <a:ea typeface="Gulim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  <a:defRPr/>
            </a:pPr>
            <a:endParaRPr kumimoji="1" lang="en-US" altLang="ko-KR" sz="2000" b="1" dirty="0">
              <a:latin typeface="Book Antiqua" pitchFamily="18" charset="0"/>
              <a:ea typeface="Gulim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  <a:defRPr/>
            </a:pPr>
            <a:r>
              <a:rPr kumimoji="1" lang="en-US" altLang="ko-KR" sz="2000" b="1" dirty="0">
                <a:latin typeface="Book Antiqua" pitchFamily="18" charset="0"/>
                <a:ea typeface="Gulim" pitchFamily="34" charset="-127"/>
              </a:rPr>
              <a:t>Expansion parameter </a:t>
            </a:r>
            <a:r>
              <a:rPr kumimoji="1" lang="en-US" altLang="ko-KR" sz="2000" b="1" dirty="0">
                <a:latin typeface="Pristina" pitchFamily="66" charset="0"/>
                <a:ea typeface="Gulim" pitchFamily="34" charset="-127"/>
              </a:rPr>
              <a:t>= Q/ </a:t>
            </a:r>
            <a:r>
              <a:rPr kumimoji="1" lang="en-US" altLang="ko-K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ristina" pitchFamily="66" charset="0"/>
                <a:ea typeface="Gulim" pitchFamily="34" charset="-127"/>
                <a:sym typeface="Symbol" pitchFamily="18" charset="2"/>
              </a:rPr>
              <a:t></a:t>
            </a:r>
            <a:r>
              <a:rPr kumimoji="1" lang="en-US" altLang="ko-KR" sz="2000" b="1" dirty="0">
                <a:latin typeface="Pristina" pitchFamily="66" charset="0"/>
                <a:ea typeface="Gulim" pitchFamily="34" charset="-127"/>
                <a:sym typeface="Symbol" pitchFamily="18" charset="2"/>
              </a:rPr>
              <a:t></a:t>
            </a:r>
            <a:r>
              <a:rPr kumimoji="1" lang="en-US" altLang="ko-KR" sz="2000" b="1" dirty="0">
                <a:latin typeface="Pristina" pitchFamily="66" charset="0"/>
                <a:ea typeface="Gulim" pitchFamily="34" charset="-127"/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rgbClr val="000099"/>
              </a:buClr>
              <a:defRPr/>
            </a:pPr>
            <a:r>
              <a:rPr kumimoji="1" lang="en-US" altLang="ko-KR" sz="2000" b="1" dirty="0">
                <a:latin typeface="Book Antiqua" pitchFamily="18" charset="0"/>
                <a:ea typeface="Gulim" pitchFamily="34" charset="-127"/>
              </a:rPr>
              <a:t>	</a:t>
            </a:r>
            <a:r>
              <a:rPr kumimoji="1" lang="en-US" altLang="ko-KR" sz="1400" b="1" dirty="0">
                <a:latin typeface="Book Antiqua" pitchFamily="18" charset="0"/>
                <a:ea typeface="Gulim" pitchFamily="34" charset="-127"/>
              </a:rPr>
              <a:t>Q  : typical momentum </a:t>
            </a:r>
            <a:r>
              <a:rPr kumimoji="1" lang="en-US" altLang="ko-KR" sz="1400" b="1" dirty="0" smtClean="0">
                <a:latin typeface="Book Antiqua" pitchFamily="18" charset="0"/>
                <a:ea typeface="Gulim" pitchFamily="34" charset="-127"/>
              </a:rPr>
              <a:t>scale</a:t>
            </a:r>
            <a:r>
              <a:rPr kumimoji="1" lang="en-US" altLang="ko-KR" sz="1400" b="1" baseline="-25000" dirty="0" smtClean="0">
                <a:latin typeface="Book Antiqua" pitchFamily="18" charset="0"/>
                <a:ea typeface="Gulim" pitchFamily="34" charset="-127"/>
                <a:sym typeface="Symbol" pitchFamily="18" charset="2"/>
              </a:rPr>
              <a:t>;</a:t>
            </a:r>
            <a:r>
              <a:rPr kumimoji="1" lang="en-US" altLang="ko-KR" sz="1400" b="1" dirty="0" smtClean="0">
                <a:latin typeface="Book Antiqua" pitchFamily="18" charset="0"/>
                <a:ea typeface="Gulim" pitchFamily="34" charset="-127"/>
                <a:sym typeface="Symbol" pitchFamily="18" charset="2"/>
              </a:rPr>
              <a:t> </a:t>
            </a:r>
            <a:r>
              <a:rPr kumimoji="1" lang="en-US" altLang="ko-KR" sz="1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Gulim" pitchFamily="34" charset="-127"/>
                <a:sym typeface="Symbol" pitchFamily="18" charset="2"/>
              </a:rPr>
              <a:t></a:t>
            </a:r>
            <a:r>
              <a:rPr kumimoji="1" lang="en-US" altLang="ko-KR" sz="1400" dirty="0" smtClean="0">
                <a:latin typeface="Book Antiqua" pitchFamily="18" charset="0"/>
                <a:ea typeface="Gulim" pitchFamily="34" charset="-127"/>
                <a:sym typeface="Symbol" pitchFamily="18" charset="2"/>
              </a:rPr>
              <a:t> </a:t>
            </a:r>
            <a:r>
              <a:rPr kumimoji="1" lang="en-US" altLang="ko-KR" sz="1400" dirty="0">
                <a:latin typeface="Book Antiqua" pitchFamily="18" charset="0"/>
                <a:ea typeface="Gulim" pitchFamily="34" charset="-127"/>
                <a:sym typeface="Symbol" pitchFamily="18" charset="2"/>
              </a:rPr>
              <a:t>: </a:t>
            </a:r>
            <a:r>
              <a:rPr kumimoji="1" lang="en-US" altLang="ko-KR" sz="1400" b="1" i="1" dirty="0" err="1">
                <a:latin typeface="Book Antiqua" pitchFamily="18" charset="0"/>
                <a:ea typeface="Gulim" pitchFamily="34" charset="-127"/>
                <a:sym typeface="Symbol" pitchFamily="18" charset="2"/>
              </a:rPr>
              <a:t>m</a:t>
            </a:r>
            <a:r>
              <a:rPr kumimoji="1" lang="en-US" altLang="ko-KR" sz="1400" b="1" i="1" baseline="-25000" dirty="0" err="1">
                <a:latin typeface="Book Antiqua" pitchFamily="18" charset="0"/>
                <a:ea typeface="Gulim" pitchFamily="34" charset="-127"/>
                <a:sym typeface="Symbol" pitchFamily="18" charset="2"/>
              </a:rPr>
              <a:t>N</a:t>
            </a:r>
            <a:r>
              <a:rPr kumimoji="1" lang="en-US" altLang="ko-KR" sz="1400" b="1" dirty="0">
                <a:latin typeface="Book Antiqua" pitchFamily="18" charset="0"/>
                <a:ea typeface="Gulim" pitchFamily="34" charset="-127"/>
                <a:sym typeface="Symbol" pitchFamily="18" charset="2"/>
              </a:rPr>
              <a:t>  ~  4</a:t>
            </a:r>
            <a:r>
              <a:rPr kumimoji="1" lang="en-US" altLang="ko-KR" sz="1400" b="1" dirty="0">
                <a:latin typeface="Symbol" pitchFamily="18" charset="2"/>
                <a:ea typeface="Gulim" pitchFamily="34" charset="-127"/>
                <a:sym typeface="Symbol" pitchFamily="18" charset="2"/>
              </a:rPr>
              <a:t>p</a:t>
            </a:r>
            <a:r>
              <a:rPr kumimoji="1" lang="en-US" altLang="ko-KR" sz="1400" b="1" dirty="0">
                <a:latin typeface="Book Antiqua" pitchFamily="18" charset="0"/>
                <a:ea typeface="Gulim" pitchFamily="34" charset="-127"/>
                <a:sym typeface="Symbol" pitchFamily="18" charset="2"/>
              </a:rPr>
              <a:t> </a:t>
            </a:r>
            <a:r>
              <a:rPr kumimoji="1" lang="en-US" altLang="ko-KR" sz="1400" b="1" i="1" dirty="0" err="1">
                <a:latin typeface="Book Antiqua" pitchFamily="18" charset="0"/>
                <a:ea typeface="Gulim" pitchFamily="34" charset="-127"/>
                <a:sym typeface="Symbol" pitchFamily="18" charset="2"/>
              </a:rPr>
              <a:t>f</a:t>
            </a:r>
            <a:r>
              <a:rPr kumimoji="1" lang="en-US" altLang="ko-KR" sz="1400" b="1" baseline="-25000" dirty="0" err="1">
                <a:latin typeface="Symbol" pitchFamily="18" charset="2"/>
                <a:ea typeface="Gulim" pitchFamily="34" charset="-127"/>
                <a:sym typeface="Symbol" pitchFamily="18" charset="2"/>
              </a:rPr>
              <a:t>p</a:t>
            </a:r>
            <a:r>
              <a:rPr kumimoji="1" lang="en-US" altLang="ko-KR" sz="1400" b="1" dirty="0">
                <a:latin typeface="Book Antiqua" pitchFamily="18" charset="0"/>
                <a:ea typeface="Gulim" pitchFamily="34" charset="-127"/>
                <a:sym typeface="Symbol" pitchFamily="18" charset="2"/>
              </a:rPr>
              <a:t>  ~ 1 </a:t>
            </a:r>
            <a:r>
              <a:rPr kumimoji="1" lang="en-US" altLang="ko-KR" sz="1400" b="1" dirty="0" err="1">
                <a:latin typeface="Book Antiqua" pitchFamily="18" charset="0"/>
                <a:ea typeface="Gulim" pitchFamily="34" charset="-127"/>
                <a:sym typeface="Symbol" pitchFamily="18" charset="2"/>
              </a:rPr>
              <a:t>GeV</a:t>
            </a:r>
            <a:r>
              <a:rPr kumimoji="1" lang="en-US" altLang="ko-KR" sz="1400" b="1" dirty="0">
                <a:latin typeface="Book Antiqua" pitchFamily="18" charset="0"/>
                <a:ea typeface="Gulim" pitchFamily="34" charset="-127"/>
                <a:sym typeface="Symbol" pitchFamily="18" charset="2"/>
              </a:rPr>
              <a:t> .</a:t>
            </a:r>
          </a:p>
          <a:p>
            <a:pPr eaLnBrk="0" hangingPunct="0">
              <a:spcBef>
                <a:spcPct val="20000"/>
              </a:spcBef>
              <a:buClr>
                <a:srgbClr val="000099"/>
              </a:buClr>
              <a:defRPr/>
            </a:pPr>
            <a:r>
              <a:rPr kumimoji="1" lang="en-US" altLang="ko-KR" sz="2000" dirty="0" smtClean="0">
                <a:latin typeface="Book Antiqua" pitchFamily="18" charset="0"/>
                <a:ea typeface="Gulim" pitchFamily="34" charset="-127"/>
                <a:sym typeface="Symbol" pitchFamily="18" charset="2"/>
              </a:rPr>
              <a:t>	</a:t>
            </a:r>
            <a:r>
              <a:rPr kumimoji="1" lang="en-US" altLang="ko-KR" sz="2000" b="1" i="1" dirty="0" smtClean="0">
                <a:latin typeface="Pristina" pitchFamily="66" charset="0"/>
                <a:ea typeface="Gulim" pitchFamily="34" charset="-127"/>
                <a:sym typeface="Symbol" pitchFamily="18" charset="2"/>
              </a:rPr>
              <a:t>L</a:t>
            </a:r>
            <a:r>
              <a:rPr kumimoji="1" lang="en-US" altLang="ko-KR" sz="2000" b="1" dirty="0" smtClean="0">
                <a:latin typeface="Pristina" pitchFamily="66" charset="0"/>
                <a:ea typeface="Gulim" pitchFamily="34" charset="-127"/>
                <a:sym typeface="Symbol" pitchFamily="18" charset="2"/>
              </a:rPr>
              <a:t> </a:t>
            </a:r>
            <a:r>
              <a:rPr kumimoji="1" lang="en-US" altLang="ko-KR" sz="2000" b="1" dirty="0">
                <a:latin typeface="Pristina" pitchFamily="66" charset="0"/>
                <a:ea typeface="Gulim" pitchFamily="34" charset="-127"/>
                <a:sym typeface="Symbol" pitchFamily="18" charset="2"/>
              </a:rPr>
              <a:t>= </a:t>
            </a:r>
            <a:r>
              <a:rPr kumimoji="1" lang="en-US" altLang="ko-KR" sz="2000" b="1" i="1" dirty="0">
                <a:latin typeface="Pristina" pitchFamily="66" charset="0"/>
                <a:ea typeface="Gulim" pitchFamily="34" charset="-127"/>
                <a:sym typeface="Symbol" pitchFamily="18" charset="2"/>
              </a:rPr>
              <a:t>L</a:t>
            </a:r>
            <a:r>
              <a:rPr kumimoji="1" lang="en-US" altLang="ko-KR" sz="2000" b="1" baseline="-25000" dirty="0">
                <a:latin typeface="Pristina" pitchFamily="66" charset="0"/>
                <a:ea typeface="Gulim" pitchFamily="34" charset="-127"/>
                <a:sym typeface="Symbol" pitchFamily="18" charset="2"/>
              </a:rPr>
              <a:t>0</a:t>
            </a:r>
            <a:r>
              <a:rPr kumimoji="1" lang="en-US" altLang="ko-KR" sz="2000" b="1" dirty="0">
                <a:latin typeface="Pristina" pitchFamily="66" charset="0"/>
                <a:ea typeface="Gulim" pitchFamily="34" charset="-127"/>
                <a:sym typeface="Symbol" pitchFamily="18" charset="2"/>
              </a:rPr>
              <a:t> + </a:t>
            </a:r>
            <a:r>
              <a:rPr kumimoji="1" lang="en-US" altLang="ko-KR" sz="2000" b="1" i="1" dirty="0">
                <a:latin typeface="Pristina" pitchFamily="66" charset="0"/>
                <a:ea typeface="Gulim" pitchFamily="34" charset="-127"/>
                <a:sym typeface="Symbol" pitchFamily="18" charset="2"/>
              </a:rPr>
              <a:t>L</a:t>
            </a:r>
            <a:r>
              <a:rPr kumimoji="1" lang="en-US" altLang="ko-KR" sz="2000" b="1" baseline="-25000" dirty="0">
                <a:latin typeface="Pristina" pitchFamily="66" charset="0"/>
                <a:ea typeface="Gulim" pitchFamily="34" charset="-127"/>
                <a:sym typeface="Symbol" pitchFamily="18" charset="2"/>
              </a:rPr>
              <a:t>1</a:t>
            </a:r>
            <a:r>
              <a:rPr kumimoji="1" lang="en-US" altLang="ko-KR" sz="2000" b="1" dirty="0">
                <a:latin typeface="Pristina" pitchFamily="66" charset="0"/>
                <a:ea typeface="Gulim" pitchFamily="34" charset="-127"/>
                <a:sym typeface="Symbol" pitchFamily="18" charset="2"/>
              </a:rPr>
              <a:t> + </a:t>
            </a:r>
            <a:r>
              <a:rPr kumimoji="1" lang="en-US" altLang="ko-KR" sz="2000" b="1" i="1" dirty="0">
                <a:latin typeface="Pristina" pitchFamily="66" charset="0"/>
                <a:ea typeface="Gulim" pitchFamily="34" charset="-127"/>
                <a:sym typeface="Symbol" pitchFamily="18" charset="2"/>
              </a:rPr>
              <a:t>L</a:t>
            </a:r>
            <a:r>
              <a:rPr kumimoji="1" lang="en-US" altLang="ko-KR" sz="2000" b="1" baseline="-25000" dirty="0">
                <a:latin typeface="Pristina" pitchFamily="66" charset="0"/>
                <a:ea typeface="Gulim" pitchFamily="34" charset="-127"/>
                <a:sym typeface="Symbol" pitchFamily="18" charset="2"/>
              </a:rPr>
              <a:t>2</a:t>
            </a:r>
            <a:r>
              <a:rPr kumimoji="1" lang="en-US" altLang="ko-KR" sz="2000" b="1" dirty="0">
                <a:latin typeface="Pristina" pitchFamily="66" charset="0"/>
                <a:ea typeface="Gulim" pitchFamily="34" charset="-127"/>
                <a:sym typeface="Symbol" pitchFamily="18" charset="2"/>
              </a:rPr>
              <a:t> + </a:t>
            </a:r>
            <a:r>
              <a:rPr kumimoji="1" lang="en-US" altLang="ko-KR" sz="2000" b="1" dirty="0">
                <a:latin typeface="Pristina" pitchFamily="66" charset="0"/>
                <a:ea typeface="Gulim" pitchFamily="34" charset="-127"/>
                <a:sym typeface="MT Extra" pitchFamily="18" charset="2"/>
              </a:rPr>
              <a:t></a:t>
            </a:r>
            <a:r>
              <a:rPr kumimoji="1" lang="en-US" altLang="ko-KR" sz="2000" b="1" dirty="0">
                <a:latin typeface="Pristina" pitchFamily="66" charset="0"/>
                <a:ea typeface="Gulim" pitchFamily="34" charset="-127"/>
                <a:sym typeface="Symbol" pitchFamily="18" charset="2"/>
              </a:rPr>
              <a:t>  </a:t>
            </a:r>
            <a:r>
              <a:rPr kumimoji="1" lang="en-US" altLang="ko-KR" sz="2000" b="1" dirty="0">
                <a:latin typeface="Book Antiqua" pitchFamily="18" charset="0"/>
                <a:ea typeface="Gulim" pitchFamily="34" charset="-127"/>
                <a:sym typeface="Symbol" pitchFamily="18" charset="2"/>
              </a:rPr>
              <a:t>with </a:t>
            </a:r>
            <a:r>
              <a:rPr kumimoji="1" lang="en-US" altLang="ko-KR" sz="2000" b="1" i="1" dirty="0">
                <a:latin typeface="Pristina" pitchFamily="66" charset="0"/>
                <a:ea typeface="Gulim" pitchFamily="34" charset="-127"/>
                <a:sym typeface="Symbol" pitchFamily="18" charset="2"/>
              </a:rPr>
              <a:t>L</a:t>
            </a:r>
            <a:r>
              <a:rPr kumimoji="1" lang="en-US" altLang="ko-KR" sz="2000" b="1" baseline="-25000" dirty="0">
                <a:latin typeface="Pristina" pitchFamily="66" charset="0"/>
                <a:ea typeface="Gulim" pitchFamily="34" charset="-127"/>
                <a:sym typeface="Symbol" pitchFamily="18" charset="2"/>
              </a:rPr>
              <a:t>n</a:t>
            </a:r>
            <a:r>
              <a:rPr kumimoji="1" lang="en-US" altLang="ko-KR" sz="2000" b="1" dirty="0">
                <a:latin typeface="Pristina" pitchFamily="66" charset="0"/>
                <a:ea typeface="Gulim" pitchFamily="34" charset="-127"/>
                <a:sym typeface="Symbol" pitchFamily="18" charset="2"/>
              </a:rPr>
              <a:t> ~ (Q/)</a:t>
            </a:r>
            <a:r>
              <a:rPr kumimoji="1" lang="en-US" altLang="ko-KR" sz="2000" b="1" baseline="30000" dirty="0">
                <a:latin typeface="Pristina" pitchFamily="66" charset="0"/>
                <a:ea typeface="Gulim" pitchFamily="34" charset="-127"/>
                <a:sym typeface="Symbol" pitchFamily="18" charset="2"/>
              </a:rPr>
              <a:t>n</a:t>
            </a:r>
            <a:r>
              <a:rPr kumimoji="1" lang="en-US" altLang="ko-KR" sz="2000" b="1" dirty="0">
                <a:latin typeface="Pristina" pitchFamily="66" charset="0"/>
                <a:ea typeface="Gulim" pitchFamily="34" charset="-127"/>
                <a:sym typeface="Symbol" pitchFamily="18" charset="2"/>
              </a:rPr>
              <a:t>  </a:t>
            </a:r>
            <a:endParaRPr kumimoji="1" lang="en-US" altLang="ko-KR" sz="2000" b="1" dirty="0" smtClean="0">
              <a:latin typeface="Pristina" pitchFamily="66" charset="0"/>
              <a:ea typeface="Gulim" pitchFamily="34" charset="-127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  <a:buClr>
                <a:srgbClr val="000099"/>
              </a:buClr>
              <a:defRPr/>
            </a:pPr>
            <a:r>
              <a:rPr kumimoji="1" lang="en-US" altLang="ko-KR" sz="2000" dirty="0" smtClean="0">
                <a:latin typeface="Book Antiqua" pitchFamily="18" charset="0"/>
                <a:ea typeface="Gulim" pitchFamily="34" charset="-127"/>
                <a:sym typeface="Symbol" pitchFamily="18" charset="2"/>
              </a:rPr>
              <a:t>   </a:t>
            </a:r>
            <a:endParaRPr kumimoji="1" lang="en-US" altLang="ko-KR" sz="2000" b="1" dirty="0">
              <a:latin typeface="Book Antiqua" pitchFamily="18" charset="0"/>
              <a:ea typeface="Gulim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  <a:defRPr/>
            </a:pPr>
            <a:r>
              <a:rPr kumimoji="1" lang="en-US" altLang="ko-KR" sz="2000" b="1" dirty="0">
                <a:latin typeface="Book Antiqua" pitchFamily="18" charset="0"/>
                <a:ea typeface="Gulim" pitchFamily="34" charset="-127"/>
                <a:sym typeface="Symbol" pitchFamily="18" charset="2"/>
              </a:rPr>
              <a:t>Weinberg’s</a:t>
            </a:r>
            <a:r>
              <a:rPr kumimoji="1" lang="en-US" altLang="ko-KR" sz="2000" b="1" dirty="0">
                <a:latin typeface="Book Antiqua" pitchFamily="18" charset="0"/>
                <a:ea typeface="Gulim" pitchFamily="34" charset="-127"/>
              </a:rPr>
              <a:t> power counting rule </a:t>
            </a:r>
            <a:r>
              <a:rPr kumimoji="1" lang="en-US" altLang="ko-KR" sz="2000" b="1" dirty="0" smtClean="0">
                <a:latin typeface="Book Antiqua" pitchFamily="18" charset="0"/>
                <a:ea typeface="Gulim" pitchFamily="34" charset="-127"/>
                <a:sym typeface="Symbol" pitchFamily="18" charset="2"/>
              </a:rPr>
              <a:t>for irreducible diagram</a:t>
            </a:r>
            <a:endParaRPr kumimoji="1" lang="en-US" altLang="ko-KR" sz="2000" b="1" dirty="0">
              <a:latin typeface="Book Antiqua" pitchFamily="18" charset="0"/>
              <a:ea typeface="Gulim" pitchFamily="34" charset="-127"/>
              <a:sym typeface="Symbol" pitchFamily="18" charset="2"/>
            </a:endParaRPr>
          </a:p>
        </p:txBody>
      </p:sp>
      <p:sp>
        <p:nvSpPr>
          <p:cNvPr id="110618" name="Rectangle 26"/>
          <p:cNvSpPr>
            <a:spLocks noChangeArrowheads="1"/>
          </p:cNvSpPr>
          <p:nvPr/>
        </p:nvSpPr>
        <p:spPr bwMode="auto">
          <a:xfrm>
            <a:off x="3124200" y="-3175"/>
            <a:ext cx="5845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HB</a:t>
            </a:r>
            <a:r>
              <a:rPr kumimoji="1" lang="en-US" altLang="ko-KR" sz="2800">
                <a:solidFill>
                  <a:schemeClr val="bg1"/>
                </a:solidFill>
                <a:latin typeface="Book Antiqua" pitchFamily="18" charset="0"/>
                <a:sym typeface="Symbol" pitchFamily="18" charset="2"/>
              </a:rPr>
              <a:t></a:t>
            </a:r>
            <a:r>
              <a:rPr lang="en-US" altLang="ko-K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EFT*</a:t>
            </a:r>
            <a:r>
              <a:rPr lang="fr-FR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>
                <a:solidFill>
                  <a:schemeClr val="bg1"/>
                </a:solidFill>
                <a:latin typeface="Book Antiqua" pitchFamily="18" charset="0"/>
              </a:rPr>
              <a:t>currents: counting scheme</a:t>
            </a:r>
            <a:endParaRPr lang="en-US" sz="280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824161738" y="-189349063"/>
            <a:ext cx="1544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S. Weinberg, Phys. Lett.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25" name="Rectangle 29"/>
          <p:cNvSpPr>
            <a:spLocks noChangeArrowheads="1"/>
          </p:cNvSpPr>
          <p:nvPr/>
        </p:nvSpPr>
        <p:spPr bwMode="auto">
          <a:xfrm>
            <a:off x="1875264538" y="-189349063"/>
            <a:ext cx="477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B251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14989738" y="-189349063"/>
            <a:ext cx="1573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, 288 (1990); Nucl. Phys.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824161738" y="-60998100"/>
            <a:ext cx="477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B363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-2147483648" y="-60998100"/>
            <a:ext cx="1389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, 3 (1991); Phys. Lett.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29" name="Rectangle 33"/>
          <p:cNvSpPr>
            <a:spLocks noChangeArrowheads="1"/>
          </p:cNvSpPr>
          <p:nvPr/>
        </p:nvSpPr>
        <p:spPr bwMode="auto">
          <a:xfrm>
            <a:off x="2011732388" y="-60998100"/>
            <a:ext cx="477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B295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30" name="Rectangle 34"/>
          <p:cNvSpPr>
            <a:spLocks noChangeArrowheads="1"/>
          </p:cNvSpPr>
          <p:nvPr/>
        </p:nvSpPr>
        <p:spPr bwMode="auto">
          <a:xfrm>
            <a:off x="2147483647" y="-60998100"/>
            <a:ext cx="898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, 114 (1992).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684017238" y="67338575"/>
            <a:ext cx="323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[3]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824161738" y="67338575"/>
            <a:ext cx="3192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P.F. Bedaque and U. van Kolck, Ann. Rev. Nucl. Part.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33" name="Rectangle 37"/>
          <p:cNvSpPr>
            <a:spLocks noChangeArrowheads="1"/>
          </p:cNvSpPr>
          <p:nvPr/>
        </p:nvSpPr>
        <p:spPr bwMode="auto">
          <a:xfrm>
            <a:off x="824161738" y="195689538"/>
            <a:ext cx="395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Sci.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34" name="Rectangle 38"/>
          <p:cNvSpPr>
            <a:spLocks noChangeArrowheads="1"/>
          </p:cNvSpPr>
          <p:nvPr/>
        </p:nvSpPr>
        <p:spPr bwMode="auto">
          <a:xfrm>
            <a:off x="1003650838" y="195689538"/>
            <a:ext cx="323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52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1111835788" y="195689538"/>
            <a:ext cx="898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, 339 (2002).</a:t>
            </a:r>
            <a:endParaRPr lang="en-US" altLang="zh-CN"/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824161738" y="-189349063"/>
            <a:ext cx="1544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S. Weinberg, Phys. Lett.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1875264538" y="-189349063"/>
            <a:ext cx="477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B251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2114989738" y="-189349063"/>
            <a:ext cx="1573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, 288 (1990); Nucl. Phys.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39" name="Rectangle 43"/>
          <p:cNvSpPr>
            <a:spLocks noChangeArrowheads="1"/>
          </p:cNvSpPr>
          <p:nvPr/>
        </p:nvSpPr>
        <p:spPr bwMode="auto">
          <a:xfrm>
            <a:off x="824161738" y="-60998100"/>
            <a:ext cx="477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B363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40" name="Rectangle 44"/>
          <p:cNvSpPr>
            <a:spLocks noChangeArrowheads="1"/>
          </p:cNvSpPr>
          <p:nvPr/>
        </p:nvSpPr>
        <p:spPr bwMode="auto">
          <a:xfrm>
            <a:off x="-2147483648" y="-60998100"/>
            <a:ext cx="1389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, 3 (1991); Phys. Lett.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2011732388" y="-60998100"/>
            <a:ext cx="477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B295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2147483647" y="-60998100"/>
            <a:ext cx="898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, 114 (1992).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43" name="Rectangle 47"/>
          <p:cNvSpPr>
            <a:spLocks noChangeArrowheads="1"/>
          </p:cNvSpPr>
          <p:nvPr/>
        </p:nvSpPr>
        <p:spPr bwMode="auto">
          <a:xfrm>
            <a:off x="684017238" y="67338575"/>
            <a:ext cx="323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[3]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44" name="Rectangle 48"/>
          <p:cNvSpPr>
            <a:spLocks noChangeArrowheads="1"/>
          </p:cNvSpPr>
          <p:nvPr/>
        </p:nvSpPr>
        <p:spPr bwMode="auto">
          <a:xfrm>
            <a:off x="824161738" y="67338575"/>
            <a:ext cx="3192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P.F. Bedaque and U. van Kolck, Ann. Rev. Nucl. Part.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45" name="Rectangle 49"/>
          <p:cNvSpPr>
            <a:spLocks noChangeArrowheads="1"/>
          </p:cNvSpPr>
          <p:nvPr/>
        </p:nvSpPr>
        <p:spPr bwMode="auto">
          <a:xfrm>
            <a:off x="824161738" y="195689538"/>
            <a:ext cx="395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Sci.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46" name="Rectangle 50"/>
          <p:cNvSpPr>
            <a:spLocks noChangeArrowheads="1"/>
          </p:cNvSpPr>
          <p:nvPr/>
        </p:nvSpPr>
        <p:spPr bwMode="auto">
          <a:xfrm>
            <a:off x="1003650838" y="195689538"/>
            <a:ext cx="323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52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111835788" y="195689538"/>
            <a:ext cx="898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, 339 (2002).</a:t>
            </a:r>
            <a:endParaRPr lang="en-US" altLang="zh-CN"/>
          </a:p>
        </p:txBody>
      </p:sp>
      <p:sp>
        <p:nvSpPr>
          <p:cNvPr id="9248" name="Rectangle 52"/>
          <p:cNvSpPr>
            <a:spLocks noChangeArrowheads="1"/>
          </p:cNvSpPr>
          <p:nvPr/>
        </p:nvSpPr>
        <p:spPr bwMode="auto">
          <a:xfrm>
            <a:off x="824161738" y="-189349063"/>
            <a:ext cx="1544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S. Weinberg, Phys. Lett.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49" name="Rectangle 53"/>
          <p:cNvSpPr>
            <a:spLocks noChangeArrowheads="1"/>
          </p:cNvSpPr>
          <p:nvPr/>
        </p:nvSpPr>
        <p:spPr bwMode="auto">
          <a:xfrm>
            <a:off x="1875264538" y="-189349063"/>
            <a:ext cx="477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B251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2114989738" y="-189349063"/>
            <a:ext cx="1573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, 288 (1990); Nucl. Phys.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51" name="Rectangle 55"/>
          <p:cNvSpPr>
            <a:spLocks noChangeArrowheads="1"/>
          </p:cNvSpPr>
          <p:nvPr/>
        </p:nvSpPr>
        <p:spPr bwMode="auto">
          <a:xfrm>
            <a:off x="824161738" y="-60998100"/>
            <a:ext cx="477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B363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52" name="Rectangle 56"/>
          <p:cNvSpPr>
            <a:spLocks noChangeArrowheads="1"/>
          </p:cNvSpPr>
          <p:nvPr/>
        </p:nvSpPr>
        <p:spPr bwMode="auto">
          <a:xfrm>
            <a:off x="-2147483648" y="-60998100"/>
            <a:ext cx="1389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, 3 (1991); Phys. Lett.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2011732388" y="-60998100"/>
            <a:ext cx="477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B295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54" name="Rectangle 58"/>
          <p:cNvSpPr>
            <a:spLocks noChangeArrowheads="1"/>
          </p:cNvSpPr>
          <p:nvPr/>
        </p:nvSpPr>
        <p:spPr bwMode="auto">
          <a:xfrm>
            <a:off x="2147483647" y="-60998100"/>
            <a:ext cx="898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, 114 (1992).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55" name="Rectangle 59"/>
          <p:cNvSpPr>
            <a:spLocks noChangeArrowheads="1"/>
          </p:cNvSpPr>
          <p:nvPr/>
        </p:nvSpPr>
        <p:spPr bwMode="auto">
          <a:xfrm>
            <a:off x="684017238" y="67338575"/>
            <a:ext cx="323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[3]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56" name="Rectangle 60"/>
          <p:cNvSpPr>
            <a:spLocks noChangeArrowheads="1"/>
          </p:cNvSpPr>
          <p:nvPr/>
        </p:nvSpPr>
        <p:spPr bwMode="auto">
          <a:xfrm>
            <a:off x="824161738" y="67338575"/>
            <a:ext cx="3192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P.F. Bedaque and U. van Kolck, Ann. Rev. Nucl. Part.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57" name="Rectangle 61"/>
          <p:cNvSpPr>
            <a:spLocks noChangeArrowheads="1"/>
          </p:cNvSpPr>
          <p:nvPr/>
        </p:nvSpPr>
        <p:spPr bwMode="auto">
          <a:xfrm>
            <a:off x="824161738" y="195689538"/>
            <a:ext cx="395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Sci.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58" name="Rectangle 62"/>
          <p:cNvSpPr>
            <a:spLocks noChangeArrowheads="1"/>
          </p:cNvSpPr>
          <p:nvPr/>
        </p:nvSpPr>
        <p:spPr bwMode="auto">
          <a:xfrm>
            <a:off x="1003650838" y="195689538"/>
            <a:ext cx="323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52</a:t>
            </a:r>
            <a:endParaRPr lang="en-US" altLang="zh-CN" sz="800"/>
          </a:p>
          <a:p>
            <a:pPr eaLnBrk="0" hangingPunct="0"/>
            <a:endParaRPr lang="en-US" altLang="zh-CN"/>
          </a:p>
        </p:txBody>
      </p:sp>
      <p:sp>
        <p:nvSpPr>
          <p:cNvPr id="9259" name="Rectangle 63"/>
          <p:cNvSpPr>
            <a:spLocks noChangeArrowheads="1"/>
          </p:cNvSpPr>
          <p:nvPr/>
        </p:nvSpPr>
        <p:spPr bwMode="auto">
          <a:xfrm>
            <a:off x="1111835788" y="195689538"/>
            <a:ext cx="898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cs typeface="Arial" charset="0"/>
              </a:rPr>
              <a:t>, 339 (2002).</a:t>
            </a:r>
            <a:endParaRPr lang="en-US" altLang="zh-CN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411616" y="4202112"/>
            <a:ext cx="6781801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kumimoji="1" lang="en-US" sz="1200" i="1" dirty="0" smtClean="0">
                <a:latin typeface="Book Antiqua" pitchFamily="18" charset="0"/>
                <a:sym typeface="Symbol" pitchFamily="18" charset="2"/>
              </a:rPr>
              <a:t>S</a:t>
            </a:r>
            <a:r>
              <a:rPr kumimoji="1" lang="en-US" sz="1200" i="1" dirty="0">
                <a:latin typeface="Book Antiqua" pitchFamily="18" charset="0"/>
                <a:sym typeface="Symbol" pitchFamily="18" charset="2"/>
              </a:rPr>
              <a:t>. Weinberg, </a:t>
            </a:r>
            <a:r>
              <a:rPr kumimoji="1" lang="en-US" sz="1200" b="1" i="1" dirty="0">
                <a:latin typeface="Book Antiqua" pitchFamily="18" charset="0"/>
                <a:sym typeface="Symbol" pitchFamily="18" charset="2"/>
              </a:rPr>
              <a:t>Phys. </a:t>
            </a:r>
            <a:r>
              <a:rPr kumimoji="1" lang="en-US" sz="1200" b="1" i="1" dirty="0" err="1">
                <a:latin typeface="Book Antiqua" pitchFamily="18" charset="0"/>
                <a:sym typeface="Symbol" pitchFamily="18" charset="2"/>
              </a:rPr>
              <a:t>Lett</a:t>
            </a:r>
            <a:r>
              <a:rPr kumimoji="1" lang="en-US" sz="1200" b="1" i="1" dirty="0">
                <a:latin typeface="Book Antiqua" pitchFamily="18" charset="0"/>
                <a:sym typeface="Symbol" pitchFamily="18" charset="2"/>
              </a:rPr>
              <a:t>. B 251</a:t>
            </a:r>
            <a:r>
              <a:rPr kumimoji="1" lang="en-US" sz="1200" i="1" dirty="0">
                <a:latin typeface="Book Antiqua" pitchFamily="18" charset="0"/>
                <a:sym typeface="Symbol" pitchFamily="18" charset="2"/>
              </a:rPr>
              <a:t> (1990) 288 ; </a:t>
            </a:r>
            <a:r>
              <a:rPr kumimoji="1" lang="en-US" sz="1200" b="1" i="1" dirty="0" err="1">
                <a:latin typeface="Book Antiqua" pitchFamily="18" charset="0"/>
                <a:sym typeface="Symbol" pitchFamily="18" charset="2"/>
              </a:rPr>
              <a:t>Nucl</a:t>
            </a:r>
            <a:r>
              <a:rPr kumimoji="1" lang="en-US" sz="1200" b="1" i="1" dirty="0">
                <a:latin typeface="Book Antiqua" pitchFamily="18" charset="0"/>
                <a:sym typeface="Symbol" pitchFamily="18" charset="2"/>
              </a:rPr>
              <a:t>. Phys. B363</a:t>
            </a:r>
            <a:r>
              <a:rPr kumimoji="1" lang="en-US" sz="1200" i="1" dirty="0">
                <a:latin typeface="Book Antiqua" pitchFamily="18" charset="0"/>
                <a:sym typeface="Symbol" pitchFamily="18" charset="2"/>
              </a:rPr>
              <a:t> (1991) </a:t>
            </a:r>
            <a:r>
              <a:rPr kumimoji="1" lang="en-US" sz="1200" i="1" dirty="0" smtClean="0">
                <a:latin typeface="Book Antiqua" pitchFamily="18" charset="0"/>
                <a:sym typeface="Symbol" pitchFamily="18" charset="2"/>
              </a:rPr>
              <a:t>3; </a:t>
            </a:r>
            <a:r>
              <a:rPr lang="en-US" altLang="ko-KR" sz="1200" i="1" dirty="0" smtClean="0">
                <a:latin typeface="Book Antiqua" pitchFamily="18" charset="0"/>
              </a:rPr>
              <a:t>P.F</a:t>
            </a:r>
            <a:r>
              <a:rPr lang="en-US" altLang="ko-KR" sz="1200" i="1" dirty="0">
                <a:latin typeface="Book Antiqua" pitchFamily="18" charset="0"/>
              </a:rPr>
              <a:t>. </a:t>
            </a:r>
            <a:r>
              <a:rPr lang="en-US" altLang="ko-KR" sz="1200" i="1" dirty="0" err="1">
                <a:latin typeface="Book Antiqua" pitchFamily="18" charset="0"/>
              </a:rPr>
              <a:t>Bedaque</a:t>
            </a:r>
            <a:r>
              <a:rPr lang="en-US" altLang="ko-KR" sz="1200" i="1" dirty="0">
                <a:latin typeface="Book Antiqua" pitchFamily="18" charset="0"/>
              </a:rPr>
              <a:t> </a:t>
            </a:r>
            <a:r>
              <a:rPr lang="en-US" altLang="ko-KR" sz="1200" i="1" dirty="0" smtClean="0">
                <a:latin typeface="Book Antiqua" pitchFamily="18" charset="0"/>
              </a:rPr>
              <a:t>et al, </a:t>
            </a:r>
            <a:r>
              <a:rPr lang="en-US" altLang="ko-KR" sz="1200" b="1" i="1" dirty="0">
                <a:latin typeface="Book Antiqua" pitchFamily="18" charset="0"/>
              </a:rPr>
              <a:t>Ann. Rev. </a:t>
            </a:r>
            <a:r>
              <a:rPr lang="en-US" altLang="ko-KR" sz="1200" b="1" i="1" dirty="0" err="1">
                <a:latin typeface="Book Antiqua" pitchFamily="18" charset="0"/>
              </a:rPr>
              <a:t>Nucl</a:t>
            </a:r>
            <a:r>
              <a:rPr lang="en-US" altLang="ko-KR" sz="1200" b="1" i="1" dirty="0">
                <a:latin typeface="Book Antiqua" pitchFamily="18" charset="0"/>
              </a:rPr>
              <a:t>. Part. Sci. 52</a:t>
            </a:r>
            <a:r>
              <a:rPr lang="en-US" altLang="ko-KR" sz="1200" i="1" dirty="0">
                <a:latin typeface="Book Antiqua" pitchFamily="18" charset="0"/>
              </a:rPr>
              <a:t> (2002) 339</a:t>
            </a:r>
            <a:endParaRPr lang="en-US" altLang="ko-KR" sz="1200" dirty="0">
              <a:latin typeface="Book Antiqua" pitchFamily="18" charset="0"/>
              <a:ea typeface="Gulim" pitchFamily="34" charset="-127"/>
            </a:endParaRPr>
          </a:p>
        </p:txBody>
      </p:sp>
      <p:pic>
        <p:nvPicPr>
          <p:cNvPr id="45" name="Picture 4" descr="nucl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128394"/>
            <a:ext cx="758825" cy="687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nucle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2204594"/>
            <a:ext cx="763588" cy="6905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AutoShape 6"/>
          <p:cNvCxnSpPr>
            <a:cxnSpLocks noChangeShapeType="1"/>
            <a:stCxn id="59" idx="0"/>
          </p:cNvCxnSpPr>
          <p:nvPr/>
        </p:nvCxnSpPr>
        <p:spPr bwMode="auto">
          <a:xfrm rot="5400000" flipV="1">
            <a:off x="6728619" y="2311750"/>
            <a:ext cx="454025" cy="855663"/>
          </a:xfrm>
          <a:prstGeom prst="curvedConnector4">
            <a:avLst>
              <a:gd name="adj1" fmla="val -50352"/>
              <a:gd name="adj2" fmla="val 7309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7"/>
          <p:cNvCxnSpPr>
            <a:cxnSpLocks noChangeShapeType="1"/>
            <a:stCxn id="54" idx="0"/>
            <a:endCxn id="62" idx="3"/>
          </p:cNvCxnSpPr>
          <p:nvPr/>
        </p:nvCxnSpPr>
        <p:spPr bwMode="auto">
          <a:xfrm rot="5400000">
            <a:off x="7685088" y="2356994"/>
            <a:ext cx="496887" cy="69056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8"/>
          <p:cNvCxnSpPr>
            <a:cxnSpLocks noChangeShapeType="1"/>
            <a:endCxn id="61" idx="1"/>
          </p:cNvCxnSpPr>
          <p:nvPr/>
        </p:nvCxnSpPr>
        <p:spPr bwMode="auto">
          <a:xfrm flipV="1">
            <a:off x="6567488" y="1679132"/>
            <a:ext cx="792162" cy="704850"/>
          </a:xfrm>
          <a:prstGeom prst="curvedConnector3">
            <a:avLst>
              <a:gd name="adj1" fmla="val 49898"/>
            </a:avLst>
          </a:prstGeom>
          <a:noFill/>
          <a:ln w="41275" cap="rnd">
            <a:solidFill>
              <a:srgbClr val="0099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Group 9"/>
          <p:cNvGrpSpPr>
            <a:grpSpLocks/>
          </p:cNvGrpSpPr>
          <p:nvPr/>
        </p:nvGrpSpPr>
        <p:grpSpPr bwMode="auto">
          <a:xfrm rot="-10598756">
            <a:off x="7664450" y="2280794"/>
            <a:ext cx="612775" cy="473075"/>
            <a:chOff x="576" y="2976"/>
            <a:chExt cx="1248" cy="864"/>
          </a:xfrm>
        </p:grpSpPr>
        <p:sp>
          <p:nvSpPr>
            <p:cNvPr id="51" name="Line 10"/>
            <p:cNvSpPr>
              <a:spLocks noChangeShapeType="1"/>
            </p:cNvSpPr>
            <p:nvPr/>
          </p:nvSpPr>
          <p:spPr bwMode="auto">
            <a:xfrm flipV="1">
              <a:off x="576" y="2976"/>
              <a:ext cx="1152" cy="576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V="1">
              <a:off x="576" y="3312"/>
              <a:ext cx="1200" cy="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12"/>
            <p:cNvSpPr>
              <a:spLocks noChangeShapeType="1"/>
            </p:cNvSpPr>
            <p:nvPr/>
          </p:nvSpPr>
          <p:spPr bwMode="auto">
            <a:xfrm>
              <a:off x="624" y="3552"/>
              <a:ext cx="1200" cy="4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Line 13"/>
            <p:cNvSpPr>
              <a:spLocks noChangeShapeType="1"/>
            </p:cNvSpPr>
            <p:nvPr/>
          </p:nvSpPr>
          <p:spPr bwMode="auto">
            <a:xfrm>
              <a:off x="576" y="3552"/>
              <a:ext cx="1104" cy="28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" name="Group 14"/>
          <p:cNvGrpSpPr>
            <a:grpSpLocks/>
          </p:cNvGrpSpPr>
          <p:nvPr/>
        </p:nvGrpSpPr>
        <p:grpSpPr bwMode="auto">
          <a:xfrm>
            <a:off x="6527800" y="2110932"/>
            <a:ext cx="908050" cy="603250"/>
            <a:chOff x="576" y="2976"/>
            <a:chExt cx="1248" cy="864"/>
          </a:xfrm>
        </p:grpSpPr>
        <p:sp>
          <p:nvSpPr>
            <p:cNvPr id="56" name="Line 15"/>
            <p:cNvSpPr>
              <a:spLocks noChangeShapeType="1"/>
            </p:cNvSpPr>
            <p:nvPr/>
          </p:nvSpPr>
          <p:spPr bwMode="auto">
            <a:xfrm flipV="1">
              <a:off x="576" y="2976"/>
              <a:ext cx="1152" cy="576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Line 16"/>
            <p:cNvSpPr>
              <a:spLocks noChangeShapeType="1"/>
            </p:cNvSpPr>
            <p:nvPr/>
          </p:nvSpPr>
          <p:spPr bwMode="auto">
            <a:xfrm flipV="1">
              <a:off x="576" y="3312"/>
              <a:ext cx="1200" cy="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>
              <a:off x="624" y="3552"/>
              <a:ext cx="1200" cy="4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>
              <a:off x="576" y="3552"/>
              <a:ext cx="1104" cy="288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" name="Text Box 19"/>
          <p:cNvSpPr txBox="1">
            <a:spLocks noChangeArrowheads="1"/>
          </p:cNvSpPr>
          <p:nvPr/>
        </p:nvSpPr>
        <p:spPr bwMode="auto">
          <a:xfrm>
            <a:off x="7289800" y="1975994"/>
            <a:ext cx="527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5400" b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?</a:t>
            </a:r>
            <a:endParaRPr lang="en-US" sz="5400" b="1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7359650" y="1494982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>
                <a:solidFill>
                  <a:schemeClr val="hlink"/>
                </a:solidFill>
                <a:latin typeface="Symbol" pitchFamily="18" charset="2"/>
              </a:rPr>
              <a:t>p</a:t>
            </a:r>
            <a:endParaRPr lang="en-US">
              <a:solidFill>
                <a:schemeClr val="hlink"/>
              </a:solidFill>
              <a:latin typeface="Symbol" pitchFamily="18" charset="2"/>
            </a:endParaRPr>
          </a:p>
        </p:txBody>
      </p:sp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7292975" y="2782444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fr-FR" sz="1600" i="1">
                <a:solidFill>
                  <a:srgbClr val="FF9933"/>
                </a:solidFill>
                <a:latin typeface="Symbol" pitchFamily="18" charset="2"/>
                <a:cs typeface="Arial" charset="0"/>
              </a:rPr>
              <a:t>r</a:t>
            </a:r>
            <a:endParaRPr lang="en-US" sz="1600" i="1">
              <a:solidFill>
                <a:srgbClr val="FF9933"/>
              </a:solidFill>
              <a:latin typeface="Symbol" pitchFamily="18" charset="2"/>
              <a:cs typeface="Arial" charset="0"/>
            </a:endParaRPr>
          </a:p>
        </p:txBody>
      </p:sp>
      <p:cxnSp>
        <p:nvCxnSpPr>
          <p:cNvPr id="63" name="AutoShape 22"/>
          <p:cNvCxnSpPr>
            <a:cxnSpLocks noChangeShapeType="1"/>
            <a:stCxn id="61" idx="3"/>
          </p:cNvCxnSpPr>
          <p:nvPr/>
        </p:nvCxnSpPr>
        <p:spPr bwMode="auto">
          <a:xfrm>
            <a:off x="7669213" y="1679132"/>
            <a:ext cx="739775" cy="561975"/>
          </a:xfrm>
          <a:prstGeom prst="curvedConnector3">
            <a:avLst>
              <a:gd name="adj1" fmla="val 49787"/>
            </a:avLst>
          </a:prstGeom>
          <a:noFill/>
          <a:ln w="41275" cap="rnd">
            <a:solidFill>
              <a:srgbClr val="0099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AutoShape 23"/>
          <p:cNvSpPr>
            <a:spLocks noChangeArrowheads="1"/>
          </p:cNvSpPr>
          <p:nvPr/>
        </p:nvSpPr>
        <p:spPr bwMode="auto">
          <a:xfrm rot="2362636">
            <a:off x="7731125" y="1737869"/>
            <a:ext cx="820738" cy="520700"/>
          </a:xfrm>
          <a:prstGeom prst="cloudCallout">
            <a:avLst>
              <a:gd name="adj1" fmla="val 34120"/>
              <a:gd name="adj2" fmla="val 53523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000" b="1" dirty="0">
                <a:latin typeface="Arial" pitchFamily="34" charset="0"/>
              </a:rPr>
              <a:t>Weak field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blipFill rotWithShape="1">
          <a:blip xmlns:r="http://schemas.openxmlformats.org/officeDocument/2006/relationships" r:embed="rId1"/>
          <a:stretch>
            <a:fillRect l="-2303" t="-1129"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5995</TotalTime>
  <Words>2031</Words>
  <Application>Microsoft Office PowerPoint</Application>
  <PresentationFormat>Presentazione su schermo (4:3)</PresentationFormat>
  <Paragraphs>429</Paragraphs>
  <Slides>26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29" baseType="lpstr">
      <vt:lpstr>Default Design</vt:lpstr>
      <vt:lpstr>Equation</vt:lpstr>
      <vt:lpstr>Graph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Lazauskas</dc:creator>
  <cp:lastModifiedBy>tecno</cp:lastModifiedBy>
  <cp:revision>146</cp:revision>
  <cp:lastPrinted>2013-06-02T09:07:37Z</cp:lastPrinted>
  <dcterms:created xsi:type="dcterms:W3CDTF">1601-01-01T00:00:00Z</dcterms:created>
  <dcterms:modified xsi:type="dcterms:W3CDTF">2013-06-03T08:34:03Z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