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2" r:id="rId1"/>
  </p:sldMasterIdLst>
  <p:notesMasterIdLst>
    <p:notesMasterId r:id="rId49"/>
  </p:notesMasterIdLst>
  <p:handoutMasterIdLst>
    <p:handoutMasterId r:id="rId50"/>
  </p:handoutMasterIdLst>
  <p:sldIdLst>
    <p:sldId id="256" r:id="rId2"/>
    <p:sldId id="347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8" r:id="rId11"/>
    <p:sldId id="346" r:id="rId12"/>
    <p:sldId id="351" r:id="rId13"/>
    <p:sldId id="308" r:id="rId14"/>
    <p:sldId id="319" r:id="rId15"/>
    <p:sldId id="320" r:id="rId16"/>
    <p:sldId id="321" r:id="rId17"/>
    <p:sldId id="317" r:id="rId18"/>
    <p:sldId id="322" r:id="rId19"/>
    <p:sldId id="352" r:id="rId20"/>
    <p:sldId id="353" r:id="rId21"/>
    <p:sldId id="385" r:id="rId22"/>
    <p:sldId id="354" r:id="rId23"/>
    <p:sldId id="355" r:id="rId24"/>
    <p:sldId id="356" r:id="rId25"/>
    <p:sldId id="357" r:id="rId26"/>
    <p:sldId id="358" r:id="rId27"/>
    <p:sldId id="359" r:id="rId28"/>
    <p:sldId id="381" r:id="rId29"/>
    <p:sldId id="383" r:id="rId30"/>
    <p:sldId id="384" r:id="rId31"/>
    <p:sldId id="361" r:id="rId32"/>
    <p:sldId id="362" r:id="rId33"/>
    <p:sldId id="386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5" r:id="rId46"/>
    <p:sldId id="374" r:id="rId47"/>
    <p:sldId id="380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4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B0C63-6EB8-2E43-8364-2B4F038DD39A}" type="doc">
      <dgm:prSet loTypeId="urn:microsoft.com/office/officeart/2005/8/layout/funne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CE818-EC16-D940-9471-6BA75DE19CD2}">
      <dgm:prSet phldrT="[Text]" custT="1"/>
      <dgm:spPr/>
      <dgm:t>
        <a:bodyPr/>
        <a:lstStyle/>
        <a:p>
          <a:r>
            <a:rPr lang="en-US" sz="1800" dirty="0" smtClean="0"/>
            <a:t>Nuclear properties: </a:t>
          </a:r>
        </a:p>
        <a:p>
          <a:r>
            <a:rPr lang="en-US" sz="1800" i="1" dirty="0" smtClean="0">
              <a:latin typeface="Symbol" charset="2"/>
              <a:cs typeface="Symbol" charset="2"/>
            </a:rPr>
            <a:t>b</a:t>
          </a:r>
          <a:r>
            <a:rPr lang="en-US" sz="1800" dirty="0" smtClean="0"/>
            <a:t>-decays</a:t>
          </a:r>
        </a:p>
        <a:p>
          <a:r>
            <a:rPr lang="en-US" sz="1800" dirty="0" smtClean="0"/>
            <a:t>GT transitions</a:t>
          </a:r>
        </a:p>
      </dgm:t>
    </dgm:pt>
    <dgm:pt modelId="{8896B973-85D3-A140-BA3D-E550604BE367}" type="parTrans" cxnId="{3BE4E1E6-1E7F-684C-951B-86066F96F10F}">
      <dgm:prSet/>
      <dgm:spPr/>
      <dgm:t>
        <a:bodyPr/>
        <a:lstStyle/>
        <a:p>
          <a:endParaRPr lang="en-US"/>
        </a:p>
      </dgm:t>
    </dgm:pt>
    <dgm:pt modelId="{EF59CB08-8011-8C4F-933C-E8B39E2A6F06}" type="sibTrans" cxnId="{3BE4E1E6-1E7F-684C-951B-86066F96F10F}">
      <dgm:prSet/>
      <dgm:spPr/>
      <dgm:t>
        <a:bodyPr/>
        <a:lstStyle/>
        <a:p>
          <a:endParaRPr lang="en-US"/>
        </a:p>
      </dgm:t>
    </dgm:pt>
    <dgm:pt modelId="{7C74C7E6-7452-A74F-90C9-CD220CAC995D}">
      <dgm:prSet phldrT="[Text]" custT="1"/>
      <dgm:spPr/>
      <dgm:t>
        <a:bodyPr/>
        <a:lstStyle/>
        <a:p>
          <a:r>
            <a:rPr lang="en-US" sz="2000" dirty="0" smtClean="0"/>
            <a:t>Astrophysical phenomena:</a:t>
          </a:r>
        </a:p>
        <a:p>
          <a:r>
            <a:rPr lang="en-US" sz="2000" dirty="0" smtClean="0"/>
            <a:t>Supernovae II</a:t>
          </a:r>
        </a:p>
        <a:p>
          <a:r>
            <a:rPr lang="en-US" sz="2000" dirty="0" err="1" smtClean="0"/>
            <a:t>Nucleosynthesis</a:t>
          </a:r>
          <a:endParaRPr lang="en-US" sz="2000" dirty="0"/>
        </a:p>
      </dgm:t>
    </dgm:pt>
    <dgm:pt modelId="{DE894AA5-2A9A-1043-8A63-2848D537DD5F}" type="parTrans" cxnId="{929DF6BD-7C58-2842-A379-0B216F173AAC}">
      <dgm:prSet/>
      <dgm:spPr/>
      <dgm:t>
        <a:bodyPr/>
        <a:lstStyle/>
        <a:p>
          <a:endParaRPr lang="en-US"/>
        </a:p>
      </dgm:t>
    </dgm:pt>
    <dgm:pt modelId="{E9A991D5-E988-DE44-ADE0-CFF9B94E3106}" type="sibTrans" cxnId="{929DF6BD-7C58-2842-A379-0B216F173AAC}">
      <dgm:prSet/>
      <dgm:spPr/>
      <dgm:t>
        <a:bodyPr/>
        <a:lstStyle/>
        <a:p>
          <a:endParaRPr lang="en-US"/>
        </a:p>
      </dgm:t>
    </dgm:pt>
    <dgm:pt modelId="{475233B9-253F-5741-8229-C67083701A3F}">
      <dgm:prSet phldrT="[Text]"/>
      <dgm:spPr/>
      <dgm:t>
        <a:bodyPr/>
        <a:lstStyle/>
        <a:p>
          <a:r>
            <a:rPr lang="en-US" dirty="0" smtClean="0"/>
            <a:t>Limits of the standard model: </a:t>
          </a:r>
        </a:p>
        <a:p>
          <a:r>
            <a:rPr lang="en-US" dirty="0" smtClean="0"/>
            <a:t>Studies of QCD</a:t>
          </a:r>
        </a:p>
        <a:p>
          <a:r>
            <a:rPr lang="en-US" i="1" dirty="0" smtClean="0"/>
            <a:t>0</a:t>
          </a:r>
          <a:r>
            <a:rPr lang="en-US" i="1" dirty="0" smtClean="0">
              <a:latin typeface="Symbol" charset="2"/>
              <a:cs typeface="Symbol" charset="2"/>
            </a:rPr>
            <a:t>nbb</a:t>
          </a:r>
          <a:r>
            <a:rPr lang="en-US" i="1" dirty="0" smtClean="0"/>
            <a:t> </a:t>
          </a:r>
          <a:r>
            <a:rPr lang="en-US" dirty="0" smtClean="0"/>
            <a:t>decays, </a:t>
          </a:r>
        </a:p>
        <a:p>
          <a:r>
            <a:rPr lang="en-US" dirty="0" smtClean="0"/>
            <a:t>WIMPs</a:t>
          </a:r>
          <a:endParaRPr lang="en-US" dirty="0"/>
        </a:p>
      </dgm:t>
    </dgm:pt>
    <dgm:pt modelId="{60792DE7-DD89-4C46-A0E9-70A424CAE9A2}" type="parTrans" cxnId="{E8627CC0-882F-5942-AFA2-C2BF9F743C7E}">
      <dgm:prSet/>
      <dgm:spPr/>
      <dgm:t>
        <a:bodyPr/>
        <a:lstStyle/>
        <a:p>
          <a:endParaRPr lang="en-US"/>
        </a:p>
      </dgm:t>
    </dgm:pt>
    <dgm:pt modelId="{817CBC77-3606-AC47-9B68-4A9F50753760}" type="sibTrans" cxnId="{E8627CC0-882F-5942-AFA2-C2BF9F743C7E}">
      <dgm:prSet/>
      <dgm:spPr/>
      <dgm:t>
        <a:bodyPr/>
        <a:lstStyle/>
        <a:p>
          <a:endParaRPr lang="en-US"/>
        </a:p>
      </dgm:t>
    </dgm:pt>
    <dgm:pt modelId="{8CEBFA98-A6BA-344B-933C-182ACB5045E3}">
      <dgm:prSet phldrT="[Text]"/>
      <dgm:spPr/>
      <dgm:t>
        <a:bodyPr/>
        <a:lstStyle/>
        <a:p>
          <a:r>
            <a:rPr lang="en-US" smtClean="0"/>
            <a:t>Accurate, parameter free predictions of interactions of probes with nuclei are needed</a:t>
          </a:r>
          <a:endParaRPr lang="en-US" dirty="0"/>
        </a:p>
      </dgm:t>
    </dgm:pt>
    <dgm:pt modelId="{D57C5B70-60BF-8944-9733-2815736A9CEA}" type="parTrans" cxnId="{397677D1-9280-CC46-BB4D-4BB0F6A050F7}">
      <dgm:prSet/>
      <dgm:spPr/>
      <dgm:t>
        <a:bodyPr/>
        <a:lstStyle/>
        <a:p>
          <a:endParaRPr lang="en-US"/>
        </a:p>
      </dgm:t>
    </dgm:pt>
    <dgm:pt modelId="{EB6B92A3-B0BF-2441-9D15-BE4BD2CC538A}" type="sibTrans" cxnId="{397677D1-9280-CC46-BB4D-4BB0F6A050F7}">
      <dgm:prSet/>
      <dgm:spPr/>
      <dgm:t>
        <a:bodyPr/>
        <a:lstStyle/>
        <a:p>
          <a:endParaRPr lang="en-US"/>
        </a:p>
      </dgm:t>
    </dgm:pt>
    <dgm:pt modelId="{916425FE-8A9B-0D44-8BFE-C8934DBCEB7F}" type="pres">
      <dgm:prSet presAssocID="{793B0C63-6EB8-2E43-8364-2B4F038DD39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32DB25-A74B-0249-AF59-A62CF01CBE19}" type="pres">
      <dgm:prSet presAssocID="{793B0C63-6EB8-2E43-8364-2B4F038DD39A}" presName="ellipse" presStyleLbl="trBgShp" presStyleIdx="0" presStyleCnt="1"/>
      <dgm:spPr/>
    </dgm:pt>
    <dgm:pt modelId="{8E8B87EE-848C-8C4D-96D3-E0BC8CB0FEC6}" type="pres">
      <dgm:prSet presAssocID="{793B0C63-6EB8-2E43-8364-2B4F038DD39A}" presName="arrow1" presStyleLbl="fgShp" presStyleIdx="0" presStyleCnt="1"/>
      <dgm:spPr/>
    </dgm:pt>
    <dgm:pt modelId="{A5F4AAF4-7D94-CA47-9901-5C04EF672266}" type="pres">
      <dgm:prSet presAssocID="{793B0C63-6EB8-2E43-8364-2B4F038DD39A}" presName="rectangle" presStyleLbl="revTx" presStyleIdx="0" presStyleCnt="1" custScaleX="101217" custScaleY="84936" custLinFactNeighborY="30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4A801-16B0-D341-BF22-662DE1BD524C}" type="pres">
      <dgm:prSet presAssocID="{7C74C7E6-7452-A74F-90C9-CD220CAC995D}" presName="item1" presStyleLbl="node1" presStyleIdx="0" presStyleCnt="3" custScaleX="147446" custScaleY="145166" custLinFactNeighborX="-5877" custLinFactNeighborY="5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47D98-92EA-854E-BA52-FF2827898F4F}" type="pres">
      <dgm:prSet presAssocID="{475233B9-253F-5741-8229-C67083701A3F}" presName="item2" presStyleLbl="node1" presStyleIdx="1" presStyleCnt="3" custScaleX="184565" custScaleY="143722" custLinFactNeighborX="-61160" custLinFactNeighborY="-10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6C063-CC70-8D48-92D9-848E4320AEBD}" type="pres">
      <dgm:prSet presAssocID="{8CEBFA98-A6BA-344B-933C-182ACB5045E3}" presName="item3" presStyleLbl="node1" presStyleIdx="2" presStyleCnt="3" custScaleX="141151" custScaleY="135979" custLinFactNeighborX="58064" custLinFactNeighborY="5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243BA-8E3C-E34E-8E19-F0D69185C123}" type="pres">
      <dgm:prSet presAssocID="{793B0C63-6EB8-2E43-8364-2B4F038DD39A}" presName="funnel" presStyleLbl="trAlignAcc1" presStyleIdx="0" presStyleCnt="1" custScaleX="168585"/>
      <dgm:spPr/>
    </dgm:pt>
  </dgm:ptLst>
  <dgm:cxnLst>
    <dgm:cxn modelId="{3BE4E1E6-1E7F-684C-951B-86066F96F10F}" srcId="{793B0C63-6EB8-2E43-8364-2B4F038DD39A}" destId="{D95CE818-EC16-D940-9471-6BA75DE19CD2}" srcOrd="0" destOrd="0" parTransId="{8896B973-85D3-A140-BA3D-E550604BE367}" sibTransId="{EF59CB08-8011-8C4F-933C-E8B39E2A6F06}"/>
    <dgm:cxn modelId="{DE09D9A0-E5DC-5142-A8FB-61E0F36054A4}" type="presOf" srcId="{8CEBFA98-A6BA-344B-933C-182ACB5045E3}" destId="{A5F4AAF4-7D94-CA47-9901-5C04EF672266}" srcOrd="0" destOrd="0" presId="urn:microsoft.com/office/officeart/2005/8/layout/funnel1"/>
    <dgm:cxn modelId="{AC3886B5-DF76-A347-908F-7EEAEDE501F1}" type="presOf" srcId="{793B0C63-6EB8-2E43-8364-2B4F038DD39A}" destId="{916425FE-8A9B-0D44-8BFE-C8934DBCEB7F}" srcOrd="0" destOrd="0" presId="urn:microsoft.com/office/officeart/2005/8/layout/funnel1"/>
    <dgm:cxn modelId="{929DF6BD-7C58-2842-A379-0B216F173AAC}" srcId="{793B0C63-6EB8-2E43-8364-2B4F038DD39A}" destId="{7C74C7E6-7452-A74F-90C9-CD220CAC995D}" srcOrd="1" destOrd="0" parTransId="{DE894AA5-2A9A-1043-8A63-2848D537DD5F}" sibTransId="{E9A991D5-E988-DE44-ADE0-CFF9B94E3106}"/>
    <dgm:cxn modelId="{A6B74B7F-0034-5548-916E-919050B68D60}" type="presOf" srcId="{475233B9-253F-5741-8229-C67083701A3F}" destId="{9024A801-16B0-D341-BF22-662DE1BD524C}" srcOrd="0" destOrd="0" presId="urn:microsoft.com/office/officeart/2005/8/layout/funnel1"/>
    <dgm:cxn modelId="{E8627CC0-882F-5942-AFA2-C2BF9F743C7E}" srcId="{793B0C63-6EB8-2E43-8364-2B4F038DD39A}" destId="{475233B9-253F-5741-8229-C67083701A3F}" srcOrd="2" destOrd="0" parTransId="{60792DE7-DD89-4C46-A0E9-70A424CAE9A2}" sibTransId="{817CBC77-3606-AC47-9B68-4A9F50753760}"/>
    <dgm:cxn modelId="{397677D1-9280-CC46-BB4D-4BB0F6A050F7}" srcId="{793B0C63-6EB8-2E43-8364-2B4F038DD39A}" destId="{8CEBFA98-A6BA-344B-933C-182ACB5045E3}" srcOrd="3" destOrd="0" parTransId="{D57C5B70-60BF-8944-9733-2815736A9CEA}" sibTransId="{EB6B92A3-B0BF-2441-9D15-BE4BD2CC538A}"/>
    <dgm:cxn modelId="{BF12E105-D057-384D-BC8D-79B26BCCFC00}" type="presOf" srcId="{D95CE818-EC16-D940-9471-6BA75DE19CD2}" destId="{2826C063-CC70-8D48-92D9-848E4320AEBD}" srcOrd="0" destOrd="0" presId="urn:microsoft.com/office/officeart/2005/8/layout/funnel1"/>
    <dgm:cxn modelId="{DD5DA126-C1F3-9546-A902-863722CEC5D8}" type="presOf" srcId="{7C74C7E6-7452-A74F-90C9-CD220CAC995D}" destId="{EE047D98-92EA-854E-BA52-FF2827898F4F}" srcOrd="0" destOrd="0" presId="urn:microsoft.com/office/officeart/2005/8/layout/funnel1"/>
    <dgm:cxn modelId="{6AFC8ECB-5357-9D49-AFED-A9280EEAC98A}" type="presParOf" srcId="{916425FE-8A9B-0D44-8BFE-C8934DBCEB7F}" destId="{FF32DB25-A74B-0249-AF59-A62CF01CBE19}" srcOrd="0" destOrd="0" presId="urn:microsoft.com/office/officeart/2005/8/layout/funnel1"/>
    <dgm:cxn modelId="{01303B5C-8563-DE4B-B99D-D59790B9B929}" type="presParOf" srcId="{916425FE-8A9B-0D44-8BFE-C8934DBCEB7F}" destId="{8E8B87EE-848C-8C4D-96D3-E0BC8CB0FEC6}" srcOrd="1" destOrd="0" presId="urn:microsoft.com/office/officeart/2005/8/layout/funnel1"/>
    <dgm:cxn modelId="{822C5DDC-A4B5-E94E-A1CC-411E13D94D6F}" type="presParOf" srcId="{916425FE-8A9B-0D44-8BFE-C8934DBCEB7F}" destId="{A5F4AAF4-7D94-CA47-9901-5C04EF672266}" srcOrd="2" destOrd="0" presId="urn:microsoft.com/office/officeart/2005/8/layout/funnel1"/>
    <dgm:cxn modelId="{DAF43D9B-BBD1-FE43-BD11-F07E58FA140C}" type="presParOf" srcId="{916425FE-8A9B-0D44-8BFE-C8934DBCEB7F}" destId="{9024A801-16B0-D341-BF22-662DE1BD524C}" srcOrd="3" destOrd="0" presId="urn:microsoft.com/office/officeart/2005/8/layout/funnel1"/>
    <dgm:cxn modelId="{6A295E8E-54AD-A048-9D77-30D335B2DC9D}" type="presParOf" srcId="{916425FE-8A9B-0D44-8BFE-C8934DBCEB7F}" destId="{EE047D98-92EA-854E-BA52-FF2827898F4F}" srcOrd="4" destOrd="0" presId="urn:microsoft.com/office/officeart/2005/8/layout/funnel1"/>
    <dgm:cxn modelId="{63BA3F9E-1CA9-B74C-9BF5-7D57B4DA67CD}" type="presParOf" srcId="{916425FE-8A9B-0D44-8BFE-C8934DBCEB7F}" destId="{2826C063-CC70-8D48-92D9-848E4320AEBD}" srcOrd="5" destOrd="0" presId="urn:microsoft.com/office/officeart/2005/8/layout/funnel1"/>
    <dgm:cxn modelId="{4A606320-8848-9746-AA7C-F96B6E0F34B9}" type="presParOf" srcId="{916425FE-8A9B-0D44-8BFE-C8934DBCEB7F}" destId="{B43243BA-8E3C-E34E-8E19-F0D69185C12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13EB9D-5813-5144-BD8A-656AD45AE9BF}" type="doc">
      <dgm:prSet loTypeId="urn:microsoft.com/office/officeart/2005/8/layout/matrix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06F1F-C076-5346-8EC8-B8F83655CDC0}">
      <dgm:prSet phldrT="[Text]"/>
      <dgm:spPr/>
      <dgm:t>
        <a:bodyPr/>
        <a:lstStyle/>
        <a:p>
          <a:r>
            <a:rPr lang="en-US" dirty="0" smtClean="0"/>
            <a:t>Using </a:t>
          </a:r>
          <a:r>
            <a:rPr lang="en-US" dirty="0" err="1" smtClean="0">
              <a:latin typeface="Symbol" pitchFamily="18" charset="2"/>
            </a:rPr>
            <a:t>c</a:t>
          </a:r>
          <a:r>
            <a:rPr lang="en-US" dirty="0" err="1" smtClean="0"/>
            <a:t>EFT</a:t>
          </a:r>
          <a:r>
            <a:rPr lang="en-US" dirty="0" smtClean="0"/>
            <a:t> to calculate reactions with nuclei is useful:</a:t>
          </a:r>
          <a:endParaRPr lang="en-US" dirty="0"/>
        </a:p>
      </dgm:t>
    </dgm:pt>
    <dgm:pt modelId="{A1A4FBC9-50C1-AC47-B774-C4107012C855}" type="parTrans" cxnId="{902F7AD1-A54E-2A42-953E-C3668F0B06A1}">
      <dgm:prSet/>
      <dgm:spPr/>
      <dgm:t>
        <a:bodyPr/>
        <a:lstStyle/>
        <a:p>
          <a:endParaRPr lang="en-US"/>
        </a:p>
      </dgm:t>
    </dgm:pt>
    <dgm:pt modelId="{E7AB5A92-1AF8-4C4C-88BA-9025DF3A721D}" type="sibTrans" cxnId="{902F7AD1-A54E-2A42-953E-C3668F0B06A1}">
      <dgm:prSet/>
      <dgm:spPr/>
      <dgm:t>
        <a:bodyPr/>
        <a:lstStyle/>
        <a:p>
          <a:endParaRPr lang="en-US"/>
        </a:p>
      </dgm:t>
    </dgm:pt>
    <dgm:pt modelId="{C99D21A8-CC23-044F-99B4-1B6517F50C28}">
      <dgm:prSet/>
      <dgm:spPr/>
      <dgm:t>
        <a:bodyPr/>
        <a:lstStyle/>
        <a:p>
          <a:r>
            <a:rPr lang="en-US" dirty="0" smtClean="0"/>
            <a:t>Constrain the Nuclear interaction and structure.</a:t>
          </a:r>
          <a:endParaRPr lang="en-US" dirty="0"/>
        </a:p>
      </dgm:t>
    </dgm:pt>
    <dgm:pt modelId="{80E2A5FE-FFBA-0F4B-92FD-B396572AF959}" type="parTrans" cxnId="{8616B73A-5E81-5D44-8E9E-3240FDA5A03F}">
      <dgm:prSet/>
      <dgm:spPr/>
      <dgm:t>
        <a:bodyPr/>
        <a:lstStyle/>
        <a:p>
          <a:endParaRPr lang="en-US"/>
        </a:p>
      </dgm:t>
    </dgm:pt>
    <dgm:pt modelId="{479DA0AB-7814-B44C-A91C-6AEF62D3F02B}" type="sibTrans" cxnId="{8616B73A-5E81-5D44-8E9E-3240FDA5A03F}">
      <dgm:prSet/>
      <dgm:spPr/>
      <dgm:t>
        <a:bodyPr/>
        <a:lstStyle/>
        <a:p>
          <a:endParaRPr lang="en-US"/>
        </a:p>
      </dgm:t>
    </dgm:pt>
    <dgm:pt modelId="{EBB4C1C6-C149-2545-A45F-B90074846148}">
      <dgm:prSet/>
      <dgm:spPr/>
      <dgm:t>
        <a:bodyPr/>
        <a:lstStyle/>
        <a:p>
          <a:r>
            <a:rPr lang="en-US" dirty="0" smtClean="0"/>
            <a:t>Extract microscopic information about the fundamental theory and its symmetries, and probe the limits of the standard model.</a:t>
          </a:r>
          <a:endParaRPr lang="en-US" dirty="0"/>
        </a:p>
      </dgm:t>
    </dgm:pt>
    <dgm:pt modelId="{0C20D002-324F-734F-B597-EC55522616C5}" type="parTrans" cxnId="{C688BA3F-150C-0847-8EDB-14D37CBC42F4}">
      <dgm:prSet/>
      <dgm:spPr/>
      <dgm:t>
        <a:bodyPr/>
        <a:lstStyle/>
        <a:p>
          <a:endParaRPr lang="en-US"/>
        </a:p>
      </dgm:t>
    </dgm:pt>
    <dgm:pt modelId="{2106722C-7ECD-1741-8044-27EEBAF7580A}" type="sibTrans" cxnId="{C688BA3F-150C-0847-8EDB-14D37CBC42F4}">
      <dgm:prSet/>
      <dgm:spPr/>
      <dgm:t>
        <a:bodyPr/>
        <a:lstStyle/>
        <a:p>
          <a:endParaRPr lang="en-US"/>
        </a:p>
      </dgm:t>
    </dgm:pt>
    <dgm:pt modelId="{B38919AC-58B1-C640-B72D-BC456F76898F}">
      <dgm:prSet/>
      <dgm:spPr/>
      <dgm:t>
        <a:bodyPr/>
        <a:lstStyle/>
        <a:p>
          <a:r>
            <a:rPr lang="en-US" dirty="0" smtClean="0"/>
            <a:t>Predict  in-medium evolution of nuclear properties.</a:t>
          </a:r>
          <a:endParaRPr lang="en-US" dirty="0"/>
        </a:p>
      </dgm:t>
    </dgm:pt>
    <dgm:pt modelId="{1138ED9D-F3AD-C141-AB1A-D541A8609AD9}" type="parTrans" cxnId="{9901CB2C-6F78-8A40-8E58-3353742E4912}">
      <dgm:prSet/>
      <dgm:spPr/>
      <dgm:t>
        <a:bodyPr/>
        <a:lstStyle/>
        <a:p>
          <a:endParaRPr lang="en-US"/>
        </a:p>
      </dgm:t>
    </dgm:pt>
    <dgm:pt modelId="{F1F7251C-EE69-5545-8AB0-A8134BB212A6}" type="sibTrans" cxnId="{9901CB2C-6F78-8A40-8E58-3353742E4912}">
      <dgm:prSet/>
      <dgm:spPr/>
      <dgm:t>
        <a:bodyPr/>
        <a:lstStyle/>
        <a:p>
          <a:endParaRPr lang="en-US"/>
        </a:p>
      </dgm:t>
    </dgm:pt>
    <dgm:pt modelId="{448D9B23-387D-7448-A8FE-98FB864B87A1}">
      <dgm:prSet phldrT="[Text]" phldr="1"/>
      <dgm:spPr/>
      <dgm:t>
        <a:bodyPr/>
        <a:lstStyle/>
        <a:p>
          <a:endParaRPr lang="en-US" dirty="0"/>
        </a:p>
      </dgm:t>
    </dgm:pt>
    <dgm:pt modelId="{C5C2C118-EE6C-A74D-9F43-3AE01BCBD4C2}" type="sibTrans" cxnId="{BCA9A266-58A1-144A-BEC2-2E212A3309E3}">
      <dgm:prSet/>
      <dgm:spPr/>
      <dgm:t>
        <a:bodyPr/>
        <a:lstStyle/>
        <a:p>
          <a:endParaRPr lang="en-US"/>
        </a:p>
      </dgm:t>
    </dgm:pt>
    <dgm:pt modelId="{A34D7A52-AEF4-B244-A580-64DA186B122E}" type="parTrans" cxnId="{BCA9A266-58A1-144A-BEC2-2E212A3309E3}">
      <dgm:prSet/>
      <dgm:spPr/>
      <dgm:t>
        <a:bodyPr/>
        <a:lstStyle/>
        <a:p>
          <a:endParaRPr lang="en-US"/>
        </a:p>
      </dgm:t>
    </dgm:pt>
    <dgm:pt modelId="{FDEBD2AD-DF59-B949-A642-4127E5C09DAB}">
      <dgm:prSet phldrT="[Text]" phldr="1"/>
      <dgm:spPr/>
      <dgm:t>
        <a:bodyPr/>
        <a:lstStyle/>
        <a:p>
          <a:endParaRPr lang="en-US"/>
        </a:p>
      </dgm:t>
    </dgm:pt>
    <dgm:pt modelId="{5ECF73CA-0A8A-EF42-98B2-4A0B801D7E8F}" type="sibTrans" cxnId="{112D183A-A455-6D43-A56B-DE93308A3CC7}">
      <dgm:prSet/>
      <dgm:spPr/>
      <dgm:t>
        <a:bodyPr/>
        <a:lstStyle/>
        <a:p>
          <a:endParaRPr lang="en-US"/>
        </a:p>
      </dgm:t>
    </dgm:pt>
    <dgm:pt modelId="{CEFFE36A-578C-8B4F-9530-FD0FF80A1568}" type="parTrans" cxnId="{112D183A-A455-6D43-A56B-DE93308A3CC7}">
      <dgm:prSet/>
      <dgm:spPr/>
      <dgm:t>
        <a:bodyPr/>
        <a:lstStyle/>
        <a:p>
          <a:endParaRPr lang="en-US"/>
        </a:p>
      </dgm:t>
    </dgm:pt>
    <dgm:pt modelId="{6783F9A9-B2B0-5C46-80CC-5F6FDD49FF66}">
      <dgm:prSet phldrT="[Text]" phldr="1"/>
      <dgm:spPr/>
      <dgm:t>
        <a:bodyPr/>
        <a:lstStyle/>
        <a:p>
          <a:endParaRPr lang="en-US"/>
        </a:p>
      </dgm:t>
    </dgm:pt>
    <dgm:pt modelId="{27B12003-3B0A-3644-AEE8-7BA6FD23EF8B}" type="sibTrans" cxnId="{F382136C-1A7D-8849-81EA-7B0CEF633B01}">
      <dgm:prSet/>
      <dgm:spPr/>
      <dgm:t>
        <a:bodyPr/>
        <a:lstStyle/>
        <a:p>
          <a:endParaRPr lang="en-US"/>
        </a:p>
      </dgm:t>
    </dgm:pt>
    <dgm:pt modelId="{FA708B5B-FC0D-BE4C-8AF3-C28CAF1A9FF3}" type="parTrans" cxnId="{F382136C-1A7D-8849-81EA-7B0CEF633B01}">
      <dgm:prSet/>
      <dgm:spPr/>
      <dgm:t>
        <a:bodyPr/>
        <a:lstStyle/>
        <a:p>
          <a:endParaRPr lang="en-US"/>
        </a:p>
      </dgm:t>
    </dgm:pt>
    <dgm:pt modelId="{1B6F908E-CEE8-2443-A790-B295C5B28257}">
      <dgm:prSet phldrT="[Text]" phldr="1"/>
      <dgm:spPr/>
      <dgm:t>
        <a:bodyPr/>
        <a:lstStyle/>
        <a:p>
          <a:endParaRPr lang="en-US" dirty="0"/>
        </a:p>
      </dgm:t>
    </dgm:pt>
    <dgm:pt modelId="{3B1F6FE2-5FEE-714D-9FE9-C760CC2A4982}" type="sibTrans" cxnId="{E6F5F036-AA48-1144-9FC2-A9E6BE88D918}">
      <dgm:prSet/>
      <dgm:spPr/>
      <dgm:t>
        <a:bodyPr/>
        <a:lstStyle/>
        <a:p>
          <a:endParaRPr lang="en-US"/>
        </a:p>
      </dgm:t>
    </dgm:pt>
    <dgm:pt modelId="{AD63175E-2C71-CB49-9F67-8AB4FC977E42}" type="parTrans" cxnId="{E6F5F036-AA48-1144-9FC2-A9E6BE88D918}">
      <dgm:prSet/>
      <dgm:spPr/>
      <dgm:t>
        <a:bodyPr/>
        <a:lstStyle/>
        <a:p>
          <a:endParaRPr lang="en-US"/>
        </a:p>
      </dgm:t>
    </dgm:pt>
    <dgm:pt modelId="{5B43D6C9-6DC9-3E49-841B-14D5374AFDAE}">
      <dgm:prSet/>
      <dgm:spPr/>
      <dgm:t>
        <a:bodyPr/>
        <a:lstStyle/>
        <a:p>
          <a:r>
            <a:rPr lang="en-US" dirty="0" smtClean="0"/>
            <a:t>Predict reactions of astrophysical importance.</a:t>
          </a:r>
        </a:p>
      </dgm:t>
    </dgm:pt>
    <dgm:pt modelId="{C4E085F2-1F58-454D-BFFD-0B6C39049AFE}" type="parTrans" cxnId="{D62DE421-F7EA-0A4B-9402-FE9B90BD4A99}">
      <dgm:prSet/>
      <dgm:spPr/>
      <dgm:t>
        <a:bodyPr/>
        <a:lstStyle/>
        <a:p>
          <a:endParaRPr lang="en-US"/>
        </a:p>
      </dgm:t>
    </dgm:pt>
    <dgm:pt modelId="{848C460C-005E-1F44-8046-EA89F57CB586}" type="sibTrans" cxnId="{D62DE421-F7EA-0A4B-9402-FE9B90BD4A99}">
      <dgm:prSet/>
      <dgm:spPr/>
      <dgm:t>
        <a:bodyPr/>
        <a:lstStyle/>
        <a:p>
          <a:endParaRPr lang="en-US"/>
        </a:p>
      </dgm:t>
    </dgm:pt>
    <dgm:pt modelId="{8F85BE86-4D06-E943-8D8F-061EEEE86EEB}" type="pres">
      <dgm:prSet presAssocID="{6913EB9D-5813-5144-BD8A-656AD45AE9B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F69BF8-3951-3B49-A6E3-22737BCCD0FD}" type="pres">
      <dgm:prSet presAssocID="{6913EB9D-5813-5144-BD8A-656AD45AE9BF}" presName="matrix" presStyleCnt="0"/>
      <dgm:spPr/>
    </dgm:pt>
    <dgm:pt modelId="{FD95209B-E609-604B-9356-708724626910}" type="pres">
      <dgm:prSet presAssocID="{6913EB9D-5813-5144-BD8A-656AD45AE9BF}" presName="tile1" presStyleLbl="node1" presStyleIdx="0" presStyleCnt="4"/>
      <dgm:spPr/>
      <dgm:t>
        <a:bodyPr/>
        <a:lstStyle/>
        <a:p>
          <a:endParaRPr lang="en-US"/>
        </a:p>
      </dgm:t>
    </dgm:pt>
    <dgm:pt modelId="{273F6582-818E-5D4C-A88E-E4A9A29C7414}" type="pres">
      <dgm:prSet presAssocID="{6913EB9D-5813-5144-BD8A-656AD45AE9B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8BEC1-031C-FA4B-9CDE-2EB76F3EB38D}" type="pres">
      <dgm:prSet presAssocID="{6913EB9D-5813-5144-BD8A-656AD45AE9BF}" presName="tile2" presStyleLbl="node1" presStyleIdx="1" presStyleCnt="4"/>
      <dgm:spPr/>
      <dgm:t>
        <a:bodyPr/>
        <a:lstStyle/>
        <a:p>
          <a:endParaRPr lang="en-US"/>
        </a:p>
      </dgm:t>
    </dgm:pt>
    <dgm:pt modelId="{B0550373-290C-5D41-8CF1-4FBE8F52F82B}" type="pres">
      <dgm:prSet presAssocID="{6913EB9D-5813-5144-BD8A-656AD45AE9B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9FDD8-F086-E94D-AFC3-EA60F22FA5DA}" type="pres">
      <dgm:prSet presAssocID="{6913EB9D-5813-5144-BD8A-656AD45AE9BF}" presName="tile3" presStyleLbl="node1" presStyleIdx="2" presStyleCnt="4"/>
      <dgm:spPr/>
      <dgm:t>
        <a:bodyPr/>
        <a:lstStyle/>
        <a:p>
          <a:endParaRPr lang="en-US"/>
        </a:p>
      </dgm:t>
    </dgm:pt>
    <dgm:pt modelId="{04434BEA-ECDC-A24B-AC70-72C2A048B5FC}" type="pres">
      <dgm:prSet presAssocID="{6913EB9D-5813-5144-BD8A-656AD45AE9B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6CCAC-B4CD-284D-A5E8-AB934AD9A441}" type="pres">
      <dgm:prSet presAssocID="{6913EB9D-5813-5144-BD8A-656AD45AE9BF}" presName="tile4" presStyleLbl="node1" presStyleIdx="3" presStyleCnt="4"/>
      <dgm:spPr/>
      <dgm:t>
        <a:bodyPr/>
        <a:lstStyle/>
        <a:p>
          <a:endParaRPr lang="en-US"/>
        </a:p>
      </dgm:t>
    </dgm:pt>
    <dgm:pt modelId="{CA901F50-5D8F-EE45-B405-2E2CDFFDE544}" type="pres">
      <dgm:prSet presAssocID="{6913EB9D-5813-5144-BD8A-656AD45AE9B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3C086-08E6-714A-967D-CDCB433D41E8}" type="pres">
      <dgm:prSet presAssocID="{6913EB9D-5813-5144-BD8A-656AD45AE9BF}" presName="centerTile" presStyleLbl="fgShp" presStyleIdx="0" presStyleCnt="1" custScaleX="132553" custScaleY="13388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15713D0-2E2C-F342-AFD2-6ABEC5F26EF2}" type="presOf" srcId="{EBB4C1C6-C149-2545-A45F-B90074846148}" destId="{B0550373-290C-5D41-8CF1-4FBE8F52F82B}" srcOrd="1" destOrd="0" presId="urn:microsoft.com/office/officeart/2005/8/layout/matrix1"/>
    <dgm:cxn modelId="{E6F5F036-AA48-1144-9FC2-A9E6BE88D918}" srcId="{6913EB9D-5813-5144-BD8A-656AD45AE9BF}" destId="{1B6F908E-CEE8-2443-A790-B295C5B28257}" srcOrd="1" destOrd="0" parTransId="{AD63175E-2C71-CB49-9F67-8AB4FC977E42}" sibTransId="{3B1F6FE2-5FEE-714D-9FE9-C760CC2A4982}"/>
    <dgm:cxn modelId="{13A67013-249A-114B-A5E7-2DF26B8F5B38}" type="presOf" srcId="{C99D21A8-CC23-044F-99B4-1B6517F50C28}" destId="{FD95209B-E609-604B-9356-708724626910}" srcOrd="0" destOrd="0" presId="urn:microsoft.com/office/officeart/2005/8/layout/matrix1"/>
    <dgm:cxn modelId="{9901CB2C-6F78-8A40-8E58-3353742E4912}" srcId="{E6F06F1F-C076-5346-8EC8-B8F83655CDC0}" destId="{B38919AC-58B1-C640-B72D-BC456F76898F}" srcOrd="2" destOrd="0" parTransId="{1138ED9D-F3AD-C141-AB1A-D541A8609AD9}" sibTransId="{F1F7251C-EE69-5545-8AB0-A8134BB212A6}"/>
    <dgm:cxn modelId="{608EFF4B-9429-3648-B00D-386F0975FC43}" type="presOf" srcId="{B38919AC-58B1-C640-B72D-BC456F76898F}" destId="{9719FDD8-F086-E94D-AFC3-EA60F22FA5DA}" srcOrd="0" destOrd="0" presId="urn:microsoft.com/office/officeart/2005/8/layout/matrix1"/>
    <dgm:cxn modelId="{3C830DFA-ABB6-3C44-9C76-80CA6E9A5F45}" type="presOf" srcId="{E6F06F1F-C076-5346-8EC8-B8F83655CDC0}" destId="{DD73C086-08E6-714A-967D-CDCB433D41E8}" srcOrd="0" destOrd="0" presId="urn:microsoft.com/office/officeart/2005/8/layout/matrix1"/>
    <dgm:cxn modelId="{112D183A-A455-6D43-A56B-DE93308A3CC7}" srcId="{1B6F908E-CEE8-2443-A790-B295C5B28257}" destId="{FDEBD2AD-DF59-B949-A642-4127E5C09DAB}" srcOrd="1" destOrd="0" parTransId="{CEFFE36A-578C-8B4F-9530-FD0FF80A1568}" sibTransId="{5ECF73CA-0A8A-EF42-98B2-4A0B801D7E8F}"/>
    <dgm:cxn modelId="{DAC11D61-7788-4F45-89BD-FA5A88FFC810}" type="presOf" srcId="{6913EB9D-5813-5144-BD8A-656AD45AE9BF}" destId="{8F85BE86-4D06-E943-8D8F-061EEEE86EEB}" srcOrd="0" destOrd="0" presId="urn:microsoft.com/office/officeart/2005/8/layout/matrix1"/>
    <dgm:cxn modelId="{5905347C-E842-2343-8FC2-D4C5E5093D3F}" type="presOf" srcId="{EBB4C1C6-C149-2545-A45F-B90074846148}" destId="{0B38BEC1-031C-FA4B-9CDE-2EB76F3EB38D}" srcOrd="0" destOrd="0" presId="urn:microsoft.com/office/officeart/2005/8/layout/matrix1"/>
    <dgm:cxn modelId="{F382136C-1A7D-8849-81EA-7B0CEF633B01}" srcId="{1B6F908E-CEE8-2443-A790-B295C5B28257}" destId="{6783F9A9-B2B0-5C46-80CC-5F6FDD49FF66}" srcOrd="0" destOrd="0" parTransId="{FA708B5B-FC0D-BE4C-8AF3-C28CAF1A9FF3}" sibTransId="{27B12003-3B0A-3644-AEE8-7BA6FD23EF8B}"/>
    <dgm:cxn modelId="{D62DE421-F7EA-0A4B-9402-FE9B90BD4A99}" srcId="{E6F06F1F-C076-5346-8EC8-B8F83655CDC0}" destId="{5B43D6C9-6DC9-3E49-841B-14D5374AFDAE}" srcOrd="3" destOrd="0" parTransId="{C4E085F2-1F58-454D-BFFD-0B6C39049AFE}" sibTransId="{848C460C-005E-1F44-8046-EA89F57CB586}"/>
    <dgm:cxn modelId="{BCA9A266-58A1-144A-BEC2-2E212A3309E3}" srcId="{1B6F908E-CEE8-2443-A790-B295C5B28257}" destId="{448D9B23-387D-7448-A8FE-98FB864B87A1}" srcOrd="2" destOrd="0" parTransId="{A34D7A52-AEF4-B244-A580-64DA186B122E}" sibTransId="{C5C2C118-EE6C-A74D-9F43-3AE01BCBD4C2}"/>
    <dgm:cxn modelId="{C688BA3F-150C-0847-8EDB-14D37CBC42F4}" srcId="{E6F06F1F-C076-5346-8EC8-B8F83655CDC0}" destId="{EBB4C1C6-C149-2545-A45F-B90074846148}" srcOrd="1" destOrd="0" parTransId="{0C20D002-324F-734F-B597-EC55522616C5}" sibTransId="{2106722C-7ECD-1741-8044-27EEBAF7580A}"/>
    <dgm:cxn modelId="{6734CF9C-0B0A-E641-9130-A4A69670DC5B}" type="presOf" srcId="{B38919AC-58B1-C640-B72D-BC456F76898F}" destId="{04434BEA-ECDC-A24B-AC70-72C2A048B5FC}" srcOrd="1" destOrd="0" presId="urn:microsoft.com/office/officeart/2005/8/layout/matrix1"/>
    <dgm:cxn modelId="{8EC633AE-C95D-5D4E-81CB-589EECB1F757}" type="presOf" srcId="{C99D21A8-CC23-044F-99B4-1B6517F50C28}" destId="{273F6582-818E-5D4C-A88E-E4A9A29C7414}" srcOrd="1" destOrd="0" presId="urn:microsoft.com/office/officeart/2005/8/layout/matrix1"/>
    <dgm:cxn modelId="{902F7AD1-A54E-2A42-953E-C3668F0B06A1}" srcId="{6913EB9D-5813-5144-BD8A-656AD45AE9BF}" destId="{E6F06F1F-C076-5346-8EC8-B8F83655CDC0}" srcOrd="0" destOrd="0" parTransId="{A1A4FBC9-50C1-AC47-B774-C4107012C855}" sibTransId="{E7AB5A92-1AF8-4C4C-88BA-9025DF3A721D}"/>
    <dgm:cxn modelId="{0E1C08B6-438C-1240-925B-CCB5C5D3B98E}" type="presOf" srcId="{5B43D6C9-6DC9-3E49-841B-14D5374AFDAE}" destId="{6556CCAC-B4CD-284D-A5E8-AB934AD9A441}" srcOrd="0" destOrd="0" presId="urn:microsoft.com/office/officeart/2005/8/layout/matrix1"/>
    <dgm:cxn modelId="{21CC6678-E6DE-084A-92AE-5E4127ADB137}" type="presOf" srcId="{5B43D6C9-6DC9-3E49-841B-14D5374AFDAE}" destId="{CA901F50-5D8F-EE45-B405-2E2CDFFDE544}" srcOrd="1" destOrd="0" presId="urn:microsoft.com/office/officeart/2005/8/layout/matrix1"/>
    <dgm:cxn modelId="{8616B73A-5E81-5D44-8E9E-3240FDA5A03F}" srcId="{E6F06F1F-C076-5346-8EC8-B8F83655CDC0}" destId="{C99D21A8-CC23-044F-99B4-1B6517F50C28}" srcOrd="0" destOrd="0" parTransId="{80E2A5FE-FFBA-0F4B-92FD-B396572AF959}" sibTransId="{479DA0AB-7814-B44C-A91C-6AEF62D3F02B}"/>
    <dgm:cxn modelId="{16E29F05-0D7F-3847-A056-696C44E8DF22}" type="presParOf" srcId="{8F85BE86-4D06-E943-8D8F-061EEEE86EEB}" destId="{3EF69BF8-3951-3B49-A6E3-22737BCCD0FD}" srcOrd="0" destOrd="0" presId="urn:microsoft.com/office/officeart/2005/8/layout/matrix1"/>
    <dgm:cxn modelId="{6B2A746E-CE5C-C444-B1B4-4CB96AFE31CD}" type="presParOf" srcId="{3EF69BF8-3951-3B49-A6E3-22737BCCD0FD}" destId="{FD95209B-E609-604B-9356-708724626910}" srcOrd="0" destOrd="0" presId="urn:microsoft.com/office/officeart/2005/8/layout/matrix1"/>
    <dgm:cxn modelId="{37B3B466-38FA-6B4F-92DB-2454A12F8CF9}" type="presParOf" srcId="{3EF69BF8-3951-3B49-A6E3-22737BCCD0FD}" destId="{273F6582-818E-5D4C-A88E-E4A9A29C7414}" srcOrd="1" destOrd="0" presId="urn:microsoft.com/office/officeart/2005/8/layout/matrix1"/>
    <dgm:cxn modelId="{9CB8F7FC-BE76-DC44-A81E-777373F0802A}" type="presParOf" srcId="{3EF69BF8-3951-3B49-A6E3-22737BCCD0FD}" destId="{0B38BEC1-031C-FA4B-9CDE-2EB76F3EB38D}" srcOrd="2" destOrd="0" presId="urn:microsoft.com/office/officeart/2005/8/layout/matrix1"/>
    <dgm:cxn modelId="{36B27C18-3630-4744-BD0C-A2BDBF104B76}" type="presParOf" srcId="{3EF69BF8-3951-3B49-A6E3-22737BCCD0FD}" destId="{B0550373-290C-5D41-8CF1-4FBE8F52F82B}" srcOrd="3" destOrd="0" presId="urn:microsoft.com/office/officeart/2005/8/layout/matrix1"/>
    <dgm:cxn modelId="{616ED69A-9132-C74F-93FF-CD87890D2D23}" type="presParOf" srcId="{3EF69BF8-3951-3B49-A6E3-22737BCCD0FD}" destId="{9719FDD8-F086-E94D-AFC3-EA60F22FA5DA}" srcOrd="4" destOrd="0" presId="urn:microsoft.com/office/officeart/2005/8/layout/matrix1"/>
    <dgm:cxn modelId="{CAF3FA18-7F5A-5346-8D32-36A4995C91C8}" type="presParOf" srcId="{3EF69BF8-3951-3B49-A6E3-22737BCCD0FD}" destId="{04434BEA-ECDC-A24B-AC70-72C2A048B5FC}" srcOrd="5" destOrd="0" presId="urn:microsoft.com/office/officeart/2005/8/layout/matrix1"/>
    <dgm:cxn modelId="{B0B720C2-8764-9D4D-9117-8B5357FE2000}" type="presParOf" srcId="{3EF69BF8-3951-3B49-A6E3-22737BCCD0FD}" destId="{6556CCAC-B4CD-284D-A5E8-AB934AD9A441}" srcOrd="6" destOrd="0" presId="urn:microsoft.com/office/officeart/2005/8/layout/matrix1"/>
    <dgm:cxn modelId="{276D07C3-2AF4-D247-8E42-52C8B2317CD7}" type="presParOf" srcId="{3EF69BF8-3951-3B49-A6E3-22737BCCD0FD}" destId="{CA901F50-5D8F-EE45-B405-2E2CDFFDE544}" srcOrd="7" destOrd="0" presId="urn:microsoft.com/office/officeart/2005/8/layout/matrix1"/>
    <dgm:cxn modelId="{7AC62B87-F0A7-3C45-B119-A3CAA99F5C88}" type="presParOf" srcId="{8F85BE86-4D06-E943-8D8F-061EEEE86EEB}" destId="{DD73C086-08E6-714A-967D-CDCB433D41E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e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7.e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14.wmf"/><Relationship Id="rId9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1.wmf"/><Relationship Id="rId2" Type="http://schemas.openxmlformats.org/officeDocument/2006/relationships/image" Target="../media/image21.wmf"/><Relationship Id="rId1" Type="http://schemas.openxmlformats.org/officeDocument/2006/relationships/image" Target="../media/image20.e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967B1-C1E2-A34F-A11B-016AF334EFA4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2CD07-B1A1-BC49-964D-0226C3E51BC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74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DAB41-3F8F-0F44-B5F9-75A44AE2B637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BD0CD-A3A5-9F4A-8452-D7A459B6D3F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690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BB6EF8-A325-4DBF-B496-E4BBFC7A1089}" type="slidenum">
              <a:rPr lang="en-US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50FD42-9022-425A-9212-9159C23149D8}" type="slidenum">
              <a:rPr lang="en-US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3BF9D0-5598-47F6-93EF-BE5E4790A34D}" type="slidenum">
              <a:rPr lang="en-US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 algn="ctr">
              <a:defRPr sz="32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307" y="1600200"/>
            <a:ext cx="8319893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3E89D50-CFAD-D24D-87C9-F59FFE97E4A0}" type="slidenum">
              <a:rPr lang="en-US" smtClean="0"/>
              <a:t>‹N›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70189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210553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June 6, 2013</a:t>
            </a:r>
            <a:endParaRPr lang="en-US"/>
          </a:p>
        </p:txBody>
      </p:sp>
      <p:pic>
        <p:nvPicPr>
          <p:cNvPr id="9" name="Picture 2" descr="האוניברסיטה העברית בירושלים - The Hebrew University of Jerusalem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110"/>
          <a:stretch>
            <a:fillRect/>
          </a:stretch>
        </p:blipFill>
        <p:spPr bwMode="auto">
          <a:xfrm>
            <a:off x="0" y="57149"/>
            <a:ext cx="533400" cy="552451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5400000">
            <a:off x="7543058" y="899780"/>
            <a:ext cx="2492896" cy="6933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4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4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4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4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9" Type="http://schemas.openxmlformats.org/officeDocument/2006/relationships/image" Target="../media/image7.e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7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png"/><Relationship Id="rId5" Type="http://schemas.openxmlformats.org/officeDocument/2006/relationships/image" Target="../media/image51.emf"/><Relationship Id="rId4" Type="http://schemas.openxmlformats.org/officeDocument/2006/relationships/oleObject" Target="../embeddings/oleObject6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59.emf"/><Relationship Id="rId4" Type="http://schemas.openxmlformats.org/officeDocument/2006/relationships/oleObject" Target="../embeddings/oleObject6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5.wmf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4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image" Target="../media/image73.png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0.wmf"/><Relationship Id="rId18" Type="http://schemas.openxmlformats.org/officeDocument/2006/relationships/image" Target="../media/image17.emf"/><Relationship Id="rId3" Type="http://schemas.openxmlformats.org/officeDocument/2006/relationships/oleObject" Target="../embeddings/oleObject17.bin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5.wmf"/><Relationship Id="rId9" Type="http://schemas.openxmlformats.org/officeDocument/2006/relationships/image" Target="../media/image16.emf"/><Relationship Id="rId1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32.bin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4.bin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.bin"/><Relationship Id="rId20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28.bin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5.wmf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30.bin"/><Relationship Id="rId22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41.bin"/><Relationship Id="rId3" Type="http://schemas.openxmlformats.org/officeDocument/2006/relationships/oleObject" Target="../embeddings/oleObject35.bin"/><Relationship Id="rId7" Type="http://schemas.microsoft.com/office/2007/relationships/hdphoto" Target="../media/hdphoto1.wdp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jpeg"/><Relationship Id="rId11" Type="http://schemas.openxmlformats.org/officeDocument/2006/relationships/image" Target="../media/image5.wmf"/><Relationship Id="rId5" Type="http://schemas.openxmlformats.org/officeDocument/2006/relationships/image" Target="../media/image22.jpeg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11.wmf"/><Relationship Id="rId4" Type="http://schemas.openxmlformats.org/officeDocument/2006/relationships/image" Target="../media/image20.emf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39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ath.bgu.ac.il/postdoc/wiki.files/IMG_2898.jpg"/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0" y="11043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1384"/>
            <a:ext cx="7772400" cy="1977199"/>
          </a:xfrm>
          <a:solidFill>
            <a:schemeClr val="bg1">
              <a:alpha val="50000"/>
            </a:schemeClr>
          </a:solidFill>
        </p:spPr>
        <p:txBody>
          <a:bodyPr anchor="ctr">
            <a:normAutofit/>
          </a:bodyPr>
          <a:lstStyle/>
          <a:p>
            <a:r>
              <a:rPr lang="en-US" b="1" dirty="0"/>
              <a:t>Low-energy </a:t>
            </a:r>
            <a:r>
              <a:rPr lang="en-US" b="1" dirty="0" smtClean="0"/>
              <a:t>neutrino</a:t>
            </a:r>
            <a:r>
              <a:rPr lang="en-US" b="1" baseline="30000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/>
              <a:t> reactions in nuclei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3451"/>
            <a:ext cx="6400800" cy="1991558"/>
          </a:xfrm>
          <a:solidFill>
            <a:srgbClr val="FFFFFF">
              <a:alpha val="41000"/>
            </a:srgb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Doron Gazit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  <a:latin typeface="Times New Roman"/>
                <a:cs typeface="Times New Roman"/>
              </a:rPr>
              <a:t>doron.gazit@mail.huji.ac.il 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2" descr="האוניברסיטה העברית בירושלים - The Hebrew University of Jerusale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13375"/>
          <a:stretch>
            <a:fillRect/>
          </a:stretch>
        </p:blipFill>
        <p:spPr bwMode="auto">
          <a:xfrm>
            <a:off x="1835696" y="5192577"/>
            <a:ext cx="5360266" cy="76200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1043"/>
            <a:ext cx="6205820" cy="1725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286" y="3582236"/>
            <a:ext cx="3638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*</a:t>
            </a:r>
            <a:r>
              <a:rPr lang="en-US" sz="2400" b="1" i="1" dirty="0" smtClean="0"/>
              <a:t>and </a:t>
            </a:r>
            <a:r>
              <a:rPr lang="en-US" sz="2400" b="1" i="1" dirty="0"/>
              <a:t>other weak and </a:t>
            </a:r>
            <a:r>
              <a:rPr lang="en-US" sz="2400" b="1" i="1" dirty="0" smtClean="0"/>
              <a:t>rare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748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59322" y="0"/>
            <a:ext cx="6358032" cy="609600"/>
          </a:xfrm>
        </p:spPr>
        <p:txBody>
          <a:bodyPr>
            <a:normAutofit/>
          </a:bodyPr>
          <a:lstStyle/>
          <a:p>
            <a:r>
              <a:rPr lang="en-US" sz="2900" b="1" i="1" dirty="0" smtClean="0"/>
              <a:t>Calculating nuclear reactions:</a:t>
            </a:r>
            <a:endParaRPr lang="en-US" sz="2900" dirty="0" smtClean="0"/>
          </a:p>
        </p:txBody>
      </p:sp>
      <p:sp>
        <p:nvSpPr>
          <p:cNvPr id="21" name="Connector 20"/>
          <p:cNvSpPr/>
          <p:nvPr/>
        </p:nvSpPr>
        <p:spPr>
          <a:xfrm>
            <a:off x="6739032" y="3880848"/>
            <a:ext cx="1676399" cy="1752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Scattering operator</a:t>
            </a:r>
            <a:endParaRPr lang="en-US" sz="1200" dirty="0">
              <a:solidFill>
                <a:srgbClr val="FFFFFF"/>
              </a:solidFill>
              <a:ea typeface="MS PGothic" pitchFamily="34" charset="-128"/>
            </a:endParaRPr>
          </a:p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3" name="Alternate Process 22"/>
          <p:cNvSpPr/>
          <p:nvPr/>
        </p:nvSpPr>
        <p:spPr>
          <a:xfrm>
            <a:off x="3157632" y="604248"/>
            <a:ext cx="2133600" cy="762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prstClr val="white"/>
                </a:solidFill>
                <a:ea typeface="MS PGothic" pitchFamily="34" charset="-128"/>
                <a:cs typeface="Arial" pitchFamily="34" charset="0"/>
              </a:rPr>
              <a:t>QCD</a:t>
            </a:r>
          </a:p>
        </p:txBody>
      </p:sp>
      <p:sp>
        <p:nvSpPr>
          <p:cNvPr id="28" name="Connector 27"/>
          <p:cNvSpPr/>
          <p:nvPr/>
        </p:nvSpPr>
        <p:spPr>
          <a:xfrm>
            <a:off x="33430" y="3854063"/>
            <a:ext cx="1676399" cy="1752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ea typeface="MS PGothic" pitchFamily="34" charset="-128"/>
              </a:rPr>
              <a:t>Wave functions</a:t>
            </a:r>
          </a:p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9" name="Bent Arrow 28"/>
          <p:cNvSpPr/>
          <p:nvPr/>
        </p:nvSpPr>
        <p:spPr>
          <a:xfrm rot="5400000" flipV="1">
            <a:off x="371719" y="1068158"/>
            <a:ext cx="3014894" cy="2556932"/>
          </a:xfrm>
          <a:prstGeom prst="bentArrow">
            <a:avLst>
              <a:gd name="adj1" fmla="val 7111"/>
              <a:gd name="adj2" fmla="val 7441"/>
              <a:gd name="adj3" fmla="val 9504"/>
              <a:gd name="adj4" fmla="val 1980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9CA8-B60B-4624-BE51-8A0F5608EA1E}" type="slidenum">
              <a:rPr lang="en-US"/>
              <a:pPr/>
              <a:t>10</a:t>
            </a:fld>
            <a:endParaRPr lang="en-US"/>
          </a:p>
        </p:txBody>
      </p:sp>
      <p:sp>
        <p:nvSpPr>
          <p:cNvPr id="15" name="Alternate Process 31"/>
          <p:cNvSpPr/>
          <p:nvPr/>
        </p:nvSpPr>
        <p:spPr>
          <a:xfrm>
            <a:off x="2700432" y="5643156"/>
            <a:ext cx="2971800" cy="98089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Nuclear Matrix Element</a:t>
            </a:r>
          </a:p>
        </p:txBody>
      </p:sp>
      <p:sp>
        <p:nvSpPr>
          <p:cNvPr id="16" name="Bent Arrow 15"/>
          <p:cNvSpPr/>
          <p:nvPr/>
        </p:nvSpPr>
        <p:spPr>
          <a:xfrm flipV="1">
            <a:off x="803899" y="5672920"/>
            <a:ext cx="1896535" cy="686033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8" name="Bent Arrow 17"/>
          <p:cNvSpPr/>
          <p:nvPr/>
        </p:nvSpPr>
        <p:spPr>
          <a:xfrm flipH="1" flipV="1">
            <a:off x="5672234" y="5672921"/>
            <a:ext cx="1981198" cy="686264"/>
          </a:xfrm>
          <a:prstGeom prst="bentArrow">
            <a:avLst>
              <a:gd name="adj1" fmla="val 25000"/>
              <a:gd name="adj2" fmla="val 26550"/>
              <a:gd name="adj3" fmla="val 25000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June 6,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31" name="Bent Arrow 30"/>
          <p:cNvSpPr/>
          <p:nvPr/>
        </p:nvSpPr>
        <p:spPr>
          <a:xfrm rot="5400000">
            <a:off x="4964886" y="1181840"/>
            <a:ext cx="3014894" cy="2362202"/>
          </a:xfrm>
          <a:prstGeom prst="bentArrow">
            <a:avLst>
              <a:gd name="adj1" fmla="val 7111"/>
              <a:gd name="adj2" fmla="val 7441"/>
              <a:gd name="adj3" fmla="val 9504"/>
              <a:gd name="adj4" fmla="val 1980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3250" y="1905000"/>
            <a:ext cx="732155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Practically impossible due to the non-</a:t>
            </a:r>
            <a:r>
              <a:rPr lang="en-US" sz="2400" b="1" dirty="0" err="1" smtClean="0"/>
              <a:t>perturbative</a:t>
            </a:r>
            <a:r>
              <a:rPr lang="en-US" sz="2400" b="1" dirty="0" smtClean="0"/>
              <a:t> character of QCD in low energy!</a:t>
            </a:r>
            <a:endParaRPr lang="he-IL" b="1" dirty="0"/>
          </a:p>
        </p:txBody>
      </p:sp>
      <p:sp>
        <p:nvSpPr>
          <p:cNvPr id="19" name="Connector 18"/>
          <p:cNvSpPr/>
          <p:nvPr/>
        </p:nvSpPr>
        <p:spPr>
          <a:xfrm>
            <a:off x="6739032" y="3890556"/>
            <a:ext cx="1676399" cy="175260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Nuclear current</a:t>
            </a:r>
            <a:endParaRPr lang="en-US" sz="1200" dirty="0">
              <a:solidFill>
                <a:srgbClr val="FFFFFF"/>
              </a:solidFill>
              <a:ea typeface="MS PGothic" pitchFamily="34" charset="-128"/>
            </a:endParaRPr>
          </a:p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154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2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5860" y="0"/>
            <a:ext cx="8610600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900" b="1" i="1" dirty="0" err="1" smtClean="0">
                <a:latin typeface="Symbol" pitchFamily="18" charset="2"/>
              </a:rPr>
              <a:t>c</a:t>
            </a:r>
            <a:r>
              <a:rPr lang="en-US" sz="2900" b="1" i="1" dirty="0" err="1" smtClean="0"/>
              <a:t>EFT</a:t>
            </a:r>
            <a:r>
              <a:rPr lang="en-US" sz="2900" b="1" i="1" dirty="0" smtClean="0"/>
              <a:t> approach for low-energy nuclear reactions:</a:t>
            </a:r>
            <a:endParaRPr lang="en-US" sz="2900" dirty="0" smtClean="0"/>
          </a:p>
        </p:txBody>
      </p:sp>
      <p:sp>
        <p:nvSpPr>
          <p:cNvPr id="21" name="Connector 20"/>
          <p:cNvSpPr/>
          <p:nvPr/>
        </p:nvSpPr>
        <p:spPr>
          <a:xfrm>
            <a:off x="6739032" y="3880848"/>
            <a:ext cx="1676399" cy="1752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ea typeface="MS PGothic" pitchFamily="34" charset="-128"/>
              </a:rPr>
              <a:t>Nuclear</a:t>
            </a:r>
            <a:br>
              <a:rPr lang="en-US" sz="2400" dirty="0" smtClean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2400" dirty="0" smtClean="0">
                <a:solidFill>
                  <a:srgbClr val="FFFFFF"/>
                </a:solidFill>
                <a:ea typeface="MS PGothic" pitchFamily="34" charset="-128"/>
              </a:rPr>
              <a:t>current</a:t>
            </a:r>
            <a:endParaRPr lang="en-US" sz="24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3" name="Alternate Process 22"/>
          <p:cNvSpPr/>
          <p:nvPr/>
        </p:nvSpPr>
        <p:spPr>
          <a:xfrm>
            <a:off x="3157632" y="604248"/>
            <a:ext cx="2133600" cy="762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prstClr val="white"/>
                </a:solidFill>
                <a:ea typeface="MS PGothic" pitchFamily="34" charset="-128"/>
                <a:cs typeface="Arial" pitchFamily="34" charset="0"/>
              </a:rPr>
              <a:t>QCD</a:t>
            </a:r>
          </a:p>
        </p:txBody>
      </p:sp>
      <p:grpSp>
        <p:nvGrpSpPr>
          <p:cNvPr id="3" name="Group 19"/>
          <p:cNvGrpSpPr/>
          <p:nvPr/>
        </p:nvGrpSpPr>
        <p:grpSpPr>
          <a:xfrm>
            <a:off x="2700434" y="1366248"/>
            <a:ext cx="3659077" cy="1560689"/>
            <a:chOff x="3048002" y="1219200"/>
            <a:chExt cx="3659077" cy="1560689"/>
          </a:xfrm>
        </p:grpSpPr>
        <p:grpSp>
          <p:nvGrpSpPr>
            <p:cNvPr id="4" name="Group 19"/>
            <p:cNvGrpSpPr/>
            <p:nvPr/>
          </p:nvGrpSpPr>
          <p:grpSpPr>
            <a:xfrm>
              <a:off x="3048002" y="1317659"/>
              <a:ext cx="3659077" cy="1462230"/>
              <a:chOff x="3048002" y="1317659"/>
              <a:chExt cx="3659077" cy="1462230"/>
            </a:xfrm>
          </p:grpSpPr>
          <p:sp>
            <p:nvSpPr>
              <p:cNvPr id="22" name="Alternate Process 21"/>
              <p:cNvSpPr/>
              <p:nvPr/>
            </p:nvSpPr>
            <p:spPr>
              <a:xfrm>
                <a:off x="3048002" y="1868507"/>
                <a:ext cx="2971800" cy="911382"/>
              </a:xfrm>
              <a:prstGeom prst="flowChartAlternateProcess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 smtClean="0">
                    <a:solidFill>
                      <a:srgbClr val="FFFFFF"/>
                    </a:solidFill>
                    <a:ea typeface="MS PGothic" pitchFamily="34" charset="-128"/>
                    <a:cs typeface="Arial" pitchFamily="34" charset="0"/>
                  </a:rPr>
                  <a:t>Chiral EFT </a:t>
                </a:r>
                <a:r>
                  <a:rPr lang="en-US" sz="3200" dirty="0" err="1">
                    <a:solidFill>
                      <a:srgbClr val="FFFFFF"/>
                    </a:solidFill>
                    <a:ea typeface="MS PGothic" pitchFamily="34" charset="-128"/>
                    <a:cs typeface="Arial" pitchFamily="34" charset="0"/>
                  </a:rPr>
                  <a:t>Lagrangian</a:t>
                </a:r>
                <a:endParaRPr lang="en-US" sz="3200" dirty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43318" y="1317659"/>
                <a:ext cx="1963761" cy="40011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 defTabSz="457200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dirty="0">
                    <a:solidFill>
                      <a:srgbClr val="000000"/>
                    </a:solidFill>
                    <a:ea typeface="MS PGothic" pitchFamily="34" charset="-128"/>
                  </a:rPr>
                  <a:t>Low energy </a:t>
                </a:r>
                <a:r>
                  <a:rPr lang="en-US" sz="2000" i="1" dirty="0" smtClean="0">
                    <a:solidFill>
                      <a:srgbClr val="000000"/>
                    </a:solidFill>
                    <a:ea typeface="MS PGothic" pitchFamily="34" charset="-128"/>
                  </a:rPr>
                  <a:t>EFT</a:t>
                </a:r>
                <a:endParaRPr lang="en-US" sz="2000" i="1" baseline="-25000" dirty="0">
                  <a:solidFill>
                    <a:srgbClr val="000000"/>
                  </a:solidFill>
                  <a:latin typeface="Symbol" charset="2"/>
                  <a:ea typeface="MS PGothic" pitchFamily="34" charset="-128"/>
                  <a:cs typeface="Symbol" charset="2"/>
                </a:endParaRPr>
              </a:p>
            </p:txBody>
          </p:sp>
        </p:grpSp>
        <p:sp>
          <p:nvSpPr>
            <p:cNvPr id="26" name="Down Arrow 25"/>
            <p:cNvSpPr/>
            <p:nvPr/>
          </p:nvSpPr>
          <p:spPr>
            <a:xfrm>
              <a:off x="4343400" y="1219200"/>
              <a:ext cx="381000" cy="649307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28" name="Connector 27"/>
          <p:cNvSpPr/>
          <p:nvPr/>
        </p:nvSpPr>
        <p:spPr>
          <a:xfrm>
            <a:off x="33430" y="3854063"/>
            <a:ext cx="1676399" cy="1752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ea typeface="MS PGothic" pitchFamily="34" charset="-128"/>
              </a:rPr>
              <a:t>Wave </a:t>
            </a:r>
            <a:r>
              <a:rPr lang="en-US" sz="2000" dirty="0" smtClean="0">
                <a:solidFill>
                  <a:srgbClr val="FFFFFF"/>
                </a:solidFill>
                <a:ea typeface="MS PGothic" pitchFamily="34" charset="-128"/>
              </a:rPr>
              <a:t>functions</a:t>
            </a:r>
            <a:endParaRPr lang="en-US" sz="20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9" name="Bent Arrow 28"/>
          <p:cNvSpPr/>
          <p:nvPr/>
        </p:nvSpPr>
        <p:spPr>
          <a:xfrm rot="5400000" flipV="1">
            <a:off x="832911" y="1986548"/>
            <a:ext cx="1635311" cy="2099734"/>
          </a:xfrm>
          <a:prstGeom prst="bentArrow">
            <a:avLst>
              <a:gd name="adj1" fmla="val 14286"/>
              <a:gd name="adj2" fmla="val 13149"/>
              <a:gd name="adj3" fmla="val 13939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6432" y="2472755"/>
            <a:ext cx="137160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ea typeface="MS PGothic" pitchFamily="34" charset="-128"/>
              </a:rPr>
              <a:t>Nuclear potential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9CA8-B60B-4624-BE51-8A0F5608EA1E}" type="slidenum">
              <a:rPr lang="en-US"/>
              <a:pPr/>
              <a:t>11</a:t>
            </a:fld>
            <a:endParaRPr lang="en-US"/>
          </a:p>
        </p:txBody>
      </p:sp>
      <p:sp>
        <p:nvSpPr>
          <p:cNvPr id="15" name="Alternate Process 31"/>
          <p:cNvSpPr/>
          <p:nvPr/>
        </p:nvSpPr>
        <p:spPr>
          <a:xfrm>
            <a:off x="2700432" y="5643156"/>
            <a:ext cx="2971800" cy="98089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Nuclear Matrix Element</a:t>
            </a:r>
          </a:p>
        </p:txBody>
      </p:sp>
      <p:sp>
        <p:nvSpPr>
          <p:cNvPr id="16" name="Bent Arrow 15"/>
          <p:cNvSpPr/>
          <p:nvPr/>
        </p:nvSpPr>
        <p:spPr>
          <a:xfrm flipV="1">
            <a:off x="803899" y="5672920"/>
            <a:ext cx="1896535" cy="686033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8" name="Bent Arrow 17"/>
          <p:cNvSpPr/>
          <p:nvPr/>
        </p:nvSpPr>
        <p:spPr>
          <a:xfrm flipH="1" flipV="1">
            <a:off x="5672234" y="5672921"/>
            <a:ext cx="1981198" cy="686264"/>
          </a:xfrm>
          <a:prstGeom prst="bentArrow">
            <a:avLst>
              <a:gd name="adj1" fmla="val 25000"/>
              <a:gd name="adj2" fmla="val 26550"/>
              <a:gd name="adj3" fmla="val 25000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grpSp>
        <p:nvGrpSpPr>
          <p:cNvPr id="5" name="Group 23"/>
          <p:cNvGrpSpPr/>
          <p:nvPr/>
        </p:nvGrpSpPr>
        <p:grpSpPr>
          <a:xfrm>
            <a:off x="5672232" y="2245537"/>
            <a:ext cx="2099737" cy="1635311"/>
            <a:chOff x="6019800" y="2098489"/>
            <a:chExt cx="2099737" cy="1635311"/>
          </a:xfrm>
        </p:grpSpPr>
        <p:sp>
          <p:nvSpPr>
            <p:cNvPr id="19" name="TextBox 18"/>
            <p:cNvSpPr txBox="1"/>
            <p:nvPr/>
          </p:nvSpPr>
          <p:spPr>
            <a:xfrm>
              <a:off x="6172200" y="2325707"/>
              <a:ext cx="1481667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 err="1">
                  <a:solidFill>
                    <a:srgbClr val="000000"/>
                  </a:solidFill>
                  <a:ea typeface="MS PGothic" pitchFamily="34" charset="-128"/>
                </a:rPr>
                <a:t>Nöther</a:t>
              </a:r>
              <a:r>
                <a:rPr lang="en-US" sz="2800" i="1" dirty="0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sz="2800" i="1" dirty="0" smtClean="0">
                  <a:solidFill>
                    <a:srgbClr val="000000"/>
                  </a:solidFill>
                  <a:ea typeface="MS PGothic" pitchFamily="34" charset="-128"/>
                </a:rPr>
                <a:t>current</a:t>
              </a:r>
              <a:endParaRPr lang="en-US" sz="2800" i="1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2" name="Bent Arrow 31"/>
            <p:cNvSpPr/>
            <p:nvPr/>
          </p:nvSpPr>
          <p:spPr>
            <a:xfrm rot="5400000">
              <a:off x="6252013" y="1866276"/>
              <a:ext cx="1635311" cy="2099737"/>
            </a:xfrm>
            <a:prstGeom prst="bentArrow">
              <a:avLst>
                <a:gd name="adj1" fmla="val 14286"/>
                <a:gd name="adj2" fmla="val 13149"/>
                <a:gd name="adj3" fmla="val 13939"/>
                <a:gd name="adj4" fmla="val 4375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June 6,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INPC 2013 - Doron Gazit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62424" y="696624"/>
            <a:ext cx="1995208" cy="1534230"/>
            <a:chOff x="1162424" y="684529"/>
            <a:chExt cx="1995208" cy="153423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0160" t="30083" r="44265" b="54677"/>
            <a:stretch/>
          </p:blipFill>
          <p:spPr>
            <a:xfrm>
              <a:off x="1981706" y="1628926"/>
              <a:ext cx="1175926" cy="58983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272685"/>
                </a:clrFrom>
                <a:clrTo>
                  <a:srgbClr val="272685">
                    <a:alpha val="0"/>
                  </a:srgbClr>
                </a:clrTo>
              </a:clrChange>
            </a:blip>
            <a:srcRect l="10160" t="15337" r="44265" b="68750"/>
            <a:stretch/>
          </p:blipFill>
          <p:spPr>
            <a:xfrm>
              <a:off x="1950664" y="684529"/>
              <a:ext cx="1175926" cy="61587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89734" y="1763682"/>
              <a:ext cx="723801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Q~m</a:t>
              </a:r>
              <a:r>
                <a:rPr lang="en-US" baseline="-25000" dirty="0" err="1" smtClean="0">
                  <a:latin typeface="Symbol" charset="2"/>
                  <a:cs typeface="Symbol" charset="2"/>
                </a:rPr>
                <a:t>p</a:t>
              </a:r>
              <a:endParaRPr lang="en-US" baseline="-25000" dirty="0">
                <a:latin typeface="Symbol" charset="2"/>
                <a:cs typeface="Symbol" charset="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62424" y="827784"/>
              <a:ext cx="864339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L</a:t>
              </a:r>
              <a:r>
                <a:rPr lang="en-US" dirty="0" smtClean="0"/>
                <a:t>~4</a:t>
              </a:r>
              <a:r>
                <a:rPr lang="en-US" dirty="0" smtClean="0">
                  <a:latin typeface="Symbol" charset="2"/>
                  <a:cs typeface="Symbol" charset="2"/>
                </a:rPr>
                <a:t>p</a:t>
              </a:r>
              <a:r>
                <a:rPr lang="en-US" dirty="0" smtClean="0"/>
                <a:t>f</a:t>
              </a:r>
              <a:r>
                <a:rPr lang="en-US" baseline="-25000" dirty="0" smtClean="0">
                  <a:latin typeface="Symbol" charset="2"/>
                  <a:cs typeface="Symbol" charset="2"/>
                </a:rPr>
                <a:t>p</a:t>
              </a:r>
              <a:endParaRPr lang="en-US" baseline="-25000" dirty="0">
                <a:latin typeface="Symbol" charset="2"/>
                <a:cs typeface="Symbol" charset="2"/>
              </a:endParaRPr>
            </a:p>
          </p:txBody>
        </p:sp>
        <p:sp>
          <p:nvSpPr>
            <p:cNvPr id="8" name="Up-Down Arrow 7"/>
            <p:cNvSpPr/>
            <p:nvPr/>
          </p:nvSpPr>
          <p:spPr>
            <a:xfrm>
              <a:off x="1467926" y="1197116"/>
              <a:ext cx="157238" cy="566566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820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4318"/>
            <a:ext cx="8001000" cy="1143000"/>
          </a:xfrm>
        </p:spPr>
        <p:txBody>
          <a:bodyPr/>
          <a:lstStyle/>
          <a:p>
            <a:r>
              <a:rPr lang="en-US" dirty="0" smtClean="0"/>
              <a:t>Chiral Effective Field Theory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6050" y="1058682"/>
            <a:ext cx="8441620" cy="5589492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buClr>
                <a:srgbClr val="6FB7D7"/>
              </a:buClr>
              <a:buFont typeface="Wingdings 2" pitchFamily="18" charset="2"/>
              <a:buChar char=""/>
              <a:defRPr/>
            </a:pPr>
            <a:r>
              <a:rPr lang="en-US" sz="2600" dirty="0" smtClean="0"/>
              <a:t>In QCD – an approximate chiral symmetry:</a:t>
            </a:r>
          </a:p>
          <a:p>
            <a:pPr lvl="1">
              <a:lnSpc>
                <a:spcPct val="80000"/>
              </a:lnSpc>
              <a:buClr>
                <a:srgbClr val="6FB7D7"/>
              </a:buClr>
              <a:buFont typeface="Wingdings 2" pitchFamily="18" charset="2"/>
              <a:buChar char=""/>
              <a:defRPr/>
            </a:pPr>
            <a:r>
              <a:rPr lang="en-US" sz="2600" dirty="0" smtClean="0"/>
              <a:t>The </a:t>
            </a:r>
            <a:r>
              <a:rPr lang="en-US" sz="2600" i="1" dirty="0" smtClean="0"/>
              <a:t>u</a:t>
            </a:r>
            <a:r>
              <a:rPr lang="en-US" sz="2600" dirty="0" smtClean="0"/>
              <a:t> and </a:t>
            </a:r>
            <a:r>
              <a:rPr lang="en-US" sz="2600" i="1" dirty="0" smtClean="0"/>
              <a:t>d</a:t>
            </a:r>
            <a:r>
              <a:rPr lang="en-US" sz="2600" dirty="0" smtClean="0"/>
              <a:t> quarks are (almost) massless (~5-10 MeV).</a:t>
            </a:r>
          </a:p>
          <a:p>
            <a:pPr lvl="1">
              <a:lnSpc>
                <a:spcPct val="80000"/>
              </a:lnSpc>
              <a:buClr>
                <a:srgbClr val="6FB7D7"/>
              </a:buClr>
              <a:buFont typeface="Wingdings 2" pitchFamily="18" charset="2"/>
              <a:buChar char=""/>
              <a:defRPr/>
            </a:pPr>
            <a:endParaRPr lang="en-US" sz="2600" dirty="0"/>
          </a:p>
          <a:p>
            <a:pPr lvl="1">
              <a:lnSpc>
                <a:spcPct val="80000"/>
              </a:lnSpc>
              <a:buClr>
                <a:srgbClr val="6FB7D7"/>
              </a:buClr>
              <a:buFont typeface="Wingdings 2" pitchFamily="18" charset="2"/>
              <a:buChar char=""/>
              <a:defRPr/>
            </a:pPr>
            <a:endParaRPr lang="en-US" sz="2600" dirty="0" smtClean="0"/>
          </a:p>
          <a:p>
            <a:pPr marL="638810" lvl="2" indent="-273050">
              <a:lnSpc>
                <a:spcPct val="80000"/>
              </a:lnSpc>
              <a:spcBef>
                <a:spcPts val="575"/>
              </a:spcBef>
              <a:buClr>
                <a:srgbClr val="215D77"/>
              </a:buClr>
              <a:buFont typeface="Wingdings 2" pitchFamily="18" charset="2"/>
              <a:buChar char=""/>
              <a:defRPr/>
            </a:pPr>
            <a:r>
              <a:rPr lang="en-US" sz="2400" dirty="0"/>
              <a:t>Chiral EFT </a:t>
            </a:r>
            <a:r>
              <a:rPr lang="en-US" sz="2400" dirty="0" err="1"/>
              <a:t>Lagrangian</a:t>
            </a:r>
            <a:r>
              <a:rPr lang="en-US" sz="2400" dirty="0"/>
              <a:t> is built of all terms with chiral symmetry, with </a:t>
            </a:r>
            <a:r>
              <a:rPr lang="en-US" sz="2400" b="1" i="1" dirty="0">
                <a:solidFill>
                  <a:srgbClr val="FF0000"/>
                </a:solidFill>
              </a:rPr>
              <a:t>nucleons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b="1" i="1" dirty="0" err="1">
                <a:solidFill>
                  <a:srgbClr val="FF0000"/>
                </a:solidFill>
              </a:rPr>
              <a:t>pions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as </a:t>
            </a:r>
            <a:r>
              <a:rPr lang="en-US" sz="2400" dirty="0"/>
              <a:t>explicit </a:t>
            </a:r>
            <a:r>
              <a:rPr lang="en-US" sz="2400" dirty="0" err="1"/>
              <a:t>dof</a:t>
            </a:r>
            <a:r>
              <a:rPr lang="en-US" sz="2400" dirty="0" smtClean="0"/>
              <a:t>.</a:t>
            </a:r>
          </a:p>
          <a:p>
            <a:pPr marL="638810" lvl="2" indent="-273050">
              <a:lnSpc>
                <a:spcPct val="80000"/>
              </a:lnSpc>
              <a:spcBef>
                <a:spcPts val="575"/>
              </a:spcBef>
              <a:buClr>
                <a:srgbClr val="215D77"/>
              </a:buClr>
              <a:buFont typeface="Wingdings 2" pitchFamily="18" charset="2"/>
              <a:buChar char=""/>
              <a:defRPr/>
            </a:pPr>
            <a:r>
              <a:rPr lang="en-US" sz="2400" dirty="0" smtClean="0"/>
              <a:t>Expansion in (Q/</a:t>
            </a:r>
            <a:r>
              <a:rPr lang="en-US" sz="2400" dirty="0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/>
              <a:t>)</a:t>
            </a:r>
            <a:endParaRPr lang="en-US" sz="2400" dirty="0"/>
          </a:p>
          <a:p>
            <a:pPr marL="273050" lvl="1" indent="-273050">
              <a:lnSpc>
                <a:spcPct val="80000"/>
              </a:lnSpc>
              <a:spcBef>
                <a:spcPts val="575"/>
              </a:spcBef>
              <a:buClr>
                <a:srgbClr val="215D77"/>
              </a:buClr>
              <a:buFont typeface="Wingdings 2" pitchFamily="18" charset="2"/>
              <a:buChar char=""/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Why is it useful</a:t>
            </a:r>
            <a:r>
              <a:rPr lang="en-US" sz="2400" dirty="0"/>
              <a:t>: </a:t>
            </a:r>
          </a:p>
          <a:p>
            <a:pPr marL="638810" lvl="2" indent="-273050">
              <a:lnSpc>
                <a:spcPct val="80000"/>
              </a:lnSpc>
              <a:spcBef>
                <a:spcPts val="575"/>
              </a:spcBef>
              <a:buClr>
                <a:srgbClr val="215D77"/>
              </a:buClr>
              <a:buFont typeface="Wingdings 2" pitchFamily="18" charset="2"/>
              <a:buChar char=""/>
              <a:defRPr/>
            </a:pPr>
            <a:r>
              <a:rPr lang="en-US" sz="2200" dirty="0"/>
              <a:t>Chiral symmetry is equivalent to the electro-weak gauging!</a:t>
            </a:r>
          </a:p>
          <a:p>
            <a:pPr marL="638810" lvl="2" indent="-273050">
              <a:lnSpc>
                <a:spcPct val="80000"/>
              </a:lnSpc>
              <a:spcBef>
                <a:spcPts val="575"/>
              </a:spcBef>
              <a:buClr>
                <a:srgbClr val="215D77"/>
              </a:buClr>
              <a:buFont typeface="Wingdings 2" pitchFamily="18" charset="2"/>
              <a:buChar char=""/>
              <a:defRPr/>
            </a:pPr>
            <a:r>
              <a:rPr lang="en-US" sz="2200" dirty="0"/>
              <a:t>Thus, </a:t>
            </a:r>
            <a:r>
              <a:rPr lang="en-US" sz="2200" dirty="0" err="1"/>
              <a:t>Nöther</a:t>
            </a:r>
            <a:r>
              <a:rPr lang="en-US" sz="2200" dirty="0"/>
              <a:t> currents of the chiral symmetry will couple to the electro-weak probe! </a:t>
            </a:r>
          </a:p>
          <a:p>
            <a:pPr marL="273050" lvl="1" indent="-273050">
              <a:lnSpc>
                <a:spcPct val="80000"/>
              </a:lnSpc>
              <a:spcBef>
                <a:spcPts val="575"/>
              </a:spcBef>
              <a:buClr>
                <a:srgbClr val="215D77"/>
              </a:buClr>
              <a:buFont typeface="Wingdings 2" pitchFamily="18" charset="2"/>
              <a:buChar char=""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Minus</a:t>
            </a:r>
            <a:r>
              <a:rPr lang="en-US" sz="2400" dirty="0" smtClean="0"/>
              <a:t>: Issues </a:t>
            </a:r>
            <a:r>
              <a:rPr lang="en-US" sz="2400" dirty="0"/>
              <a:t>with power counting!</a:t>
            </a:r>
          </a:p>
          <a:p>
            <a:pPr lvl="1">
              <a:lnSpc>
                <a:spcPct val="80000"/>
              </a:lnSpc>
              <a:buClr>
                <a:srgbClr val="6FB7D7"/>
              </a:buClr>
              <a:buFont typeface="Wingdings 2" pitchFamily="18" charset="2"/>
              <a:buChar char=""/>
              <a:defRPr/>
            </a:pPr>
            <a:endParaRPr lang="en-US" sz="2600" dirty="0" smtClean="0"/>
          </a:p>
          <a:p>
            <a:pPr lvl="1">
              <a:lnSpc>
                <a:spcPct val="80000"/>
              </a:lnSpc>
              <a:buClr>
                <a:srgbClr val="215D77"/>
              </a:buClr>
              <a:buNone/>
              <a:defRPr/>
            </a:pPr>
            <a:endParaRPr lang="en-US" sz="26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June 6,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3B7B-5652-4F48-B34A-36439E77C2B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500314"/>
              </p:ext>
            </p:extLst>
          </p:nvPr>
        </p:nvGraphicFramePr>
        <p:xfrm>
          <a:off x="2822143" y="2162598"/>
          <a:ext cx="3671887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9" name="Equation" r:id="rId3" imgW="1778000" imgH="292100" progId="Equation.3">
                  <p:embed/>
                </p:oleObj>
              </mc:Choice>
              <mc:Fallback>
                <p:oleObj name="Equation" r:id="rId3" imgW="17780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143" y="2162598"/>
                        <a:ext cx="3671887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200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Forces in </a:t>
            </a:r>
            <a:r>
              <a:rPr lang="en-US" dirty="0" err="1" smtClean="0">
                <a:latin typeface="Symbol" charset="2"/>
                <a:cs typeface="Symbol" charset="2"/>
              </a:rPr>
              <a:t>c</a:t>
            </a:r>
            <a:r>
              <a:rPr lang="en-US" dirty="0" err="1" smtClean="0"/>
              <a:t>EFT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-40522" y="1112440"/>
            <a:ext cx="4714126" cy="4555590"/>
          </a:xfrm>
        </p:spPr>
        <p:txBody>
          <a:bodyPr>
            <a:normAutofit/>
          </a:bodyPr>
          <a:lstStyle/>
          <a:p>
            <a:r>
              <a:rPr lang="en-US" dirty="0" smtClean="0"/>
              <a:t>The leading order NNN forces are at N</a:t>
            </a:r>
            <a:r>
              <a:rPr lang="en-US" baseline="30000" dirty="0" smtClean="0"/>
              <a:t>2</a:t>
            </a:r>
            <a:r>
              <a:rPr lang="en-US" dirty="0" smtClean="0"/>
              <a:t>LO. </a:t>
            </a:r>
          </a:p>
          <a:p>
            <a:r>
              <a:rPr lang="en-US" dirty="0" smtClean="0"/>
              <a:t>They include 2 new contact parameters.</a:t>
            </a:r>
          </a:p>
          <a:p>
            <a:r>
              <a:rPr lang="en-US" dirty="0" smtClean="0"/>
              <a:t>No new parameters at N</a:t>
            </a:r>
            <a:r>
              <a:rPr lang="en-US" baseline="30000" dirty="0" smtClean="0"/>
              <a:t>3</a:t>
            </a:r>
            <a:r>
              <a:rPr lang="en-US" dirty="0" smtClean="0"/>
              <a:t>LO.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535F-2E44-2744-BD14-C62F5837AF8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34118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Weinberg, van </a:t>
            </a:r>
            <a:r>
              <a:rPr lang="en-US" dirty="0" err="1" smtClean="0"/>
              <a:t>Kolck</a:t>
            </a:r>
            <a:r>
              <a:rPr lang="en-US" dirty="0" smtClean="0"/>
              <a:t>, Ordonez, </a:t>
            </a:r>
            <a:r>
              <a:rPr lang="en-US" dirty="0" err="1" smtClean="0"/>
              <a:t>Meissner</a:t>
            </a:r>
            <a:r>
              <a:rPr lang="en-US" dirty="0" smtClean="0"/>
              <a:t>, </a:t>
            </a:r>
            <a:r>
              <a:rPr lang="en-US" dirty="0" err="1" smtClean="0"/>
              <a:t>Epelbaum</a:t>
            </a:r>
            <a:r>
              <a:rPr lang="en-US" dirty="0" smtClean="0"/>
              <a:t>, </a:t>
            </a:r>
            <a:r>
              <a:rPr lang="en-US" dirty="0" err="1" smtClean="0"/>
              <a:t>Nogga</a:t>
            </a:r>
            <a:r>
              <a:rPr lang="en-US" dirty="0" smtClean="0"/>
              <a:t>, Bernard, Kaiser, Krebs, </a:t>
            </a:r>
            <a:r>
              <a:rPr lang="en-US" dirty="0" err="1" smtClean="0"/>
              <a:t>Machleidt</a:t>
            </a:r>
            <a:r>
              <a:rPr lang="en-US" dirty="0" smtClean="0"/>
              <a:t>, </a:t>
            </a:r>
            <a:r>
              <a:rPr lang="en-US" dirty="0" err="1" smtClean="0"/>
              <a:t>Entem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8791" y="996966"/>
            <a:ext cx="4575209" cy="522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6197600" y="3776133"/>
            <a:ext cx="1168400" cy="270934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680199" y="4019090"/>
            <a:ext cx="1397000" cy="812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15000"/>
                  <a:satMod val="180000"/>
                  <a:alpha val="56000"/>
                </a:schemeClr>
              </a:gs>
              <a:gs pos="50000">
                <a:schemeClr val="accent1">
                  <a:shade val="45000"/>
                  <a:satMod val="170000"/>
                  <a:alpha val="56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56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5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3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June 6,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535F-2E44-2744-BD14-C62F5837AF8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904875" y="76200"/>
            <a:ext cx="8010525" cy="7318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c</a:t>
            </a:r>
            <a:r>
              <a:rPr lang="en-US" dirty="0" err="1" smtClean="0"/>
              <a:t>PT</a:t>
            </a:r>
            <a:r>
              <a:rPr lang="en-US" dirty="0" smtClean="0"/>
              <a:t> axial weak currents to </a:t>
            </a:r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3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en-US" dirty="0">
              <a:latin typeface="Monotype Corsiva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51262" y="1970088"/>
            <a:ext cx="4478338" cy="2443803"/>
            <a:chOff x="3751262" y="1970088"/>
            <a:chExt cx="4478338" cy="2443803"/>
          </a:xfrm>
        </p:grpSpPr>
        <p:pic>
          <p:nvPicPr>
            <p:cNvPr id="6" name="Picture 1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34864" y="2351088"/>
              <a:ext cx="4235450" cy="2062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265861" y="1981200"/>
              <a:ext cx="1963739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Contact term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51262" y="1970088"/>
              <a:ext cx="2268538" cy="41122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1 </a:t>
              </a:r>
              <a:r>
                <a:rPr lang="en-US" sz="2000" dirty="0" err="1">
                  <a:solidFill>
                    <a:prstClr val="black"/>
                  </a:solidFill>
                </a:rPr>
                <a:t>pion</a:t>
              </a:r>
              <a:r>
                <a:rPr lang="en-US" sz="2000" dirty="0">
                  <a:solidFill>
                    <a:prstClr val="black"/>
                  </a:solidFill>
                </a:rPr>
                <a:t> exchange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6488113"/>
            <a:ext cx="914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T.-S. Park </a:t>
            </a:r>
            <a:r>
              <a:rPr lang="en-US" i="1" dirty="0">
                <a:solidFill>
                  <a:prstClr val="black"/>
                </a:solidFill>
              </a:rPr>
              <a:t>et al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Phys. Rev. C 67</a:t>
            </a:r>
            <a:r>
              <a:rPr lang="en-US" dirty="0">
                <a:solidFill>
                  <a:prstClr val="black"/>
                </a:solidFill>
              </a:rPr>
              <a:t>, 055206 (2003); DG PhD thesis </a:t>
            </a:r>
            <a:r>
              <a:rPr lang="en-US" dirty="0" err="1">
                <a:solidFill>
                  <a:prstClr val="black"/>
                </a:solidFill>
              </a:rPr>
              <a:t>arXiv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sz="1600" dirty="0">
                <a:solidFill>
                  <a:prstClr val="black"/>
                </a:solidFill>
              </a:rPr>
              <a:t>0807.0216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" name="Group 10"/>
          <p:cNvGrpSpPr/>
          <p:nvPr/>
        </p:nvGrpSpPr>
        <p:grpSpPr>
          <a:xfrm>
            <a:off x="308697" y="1970088"/>
            <a:ext cx="2967904" cy="2443803"/>
            <a:chOff x="1219818" y="1981200"/>
            <a:chExt cx="2967904" cy="244380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/>
            <a:srcRect r="76561"/>
            <a:stretch>
              <a:fillRect/>
            </a:stretch>
          </p:blipFill>
          <p:spPr bwMode="auto">
            <a:xfrm>
              <a:off x="2124322" y="2362200"/>
              <a:ext cx="992717" cy="2062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219818" y="1981200"/>
              <a:ext cx="2967904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Single nucleon current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5536" y="2708920"/>
            <a:ext cx="11945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l" rtl="0"/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0</a:t>
            </a:r>
            <a:r>
              <a:rPr lang="en-US" dirty="0" smtClean="0">
                <a:latin typeface="Monotype Corsiva" pitchFamily="66" charset="0"/>
              </a:rPr>
              <a:t>), O(Q</a:t>
            </a:r>
            <a:r>
              <a:rPr lang="en-US" baseline="30000" dirty="0" smtClean="0">
                <a:latin typeface="Monotype Corsiva" pitchFamily="66" charset="0"/>
              </a:rPr>
              <a:t>2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he-IL" dirty="0"/>
          </a:p>
        </p:txBody>
      </p:sp>
      <p:sp>
        <p:nvSpPr>
          <p:cNvPr id="29" name="Rectangle 28"/>
          <p:cNvSpPr/>
          <p:nvPr/>
        </p:nvSpPr>
        <p:spPr>
          <a:xfrm>
            <a:off x="3851920" y="2780928"/>
            <a:ext cx="6383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3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June 6,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535F-2E44-2744-BD14-C62F5837AF8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904875" y="76200"/>
            <a:ext cx="8010525" cy="7318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c</a:t>
            </a:r>
            <a:r>
              <a:rPr lang="en-US" dirty="0" err="1" smtClean="0"/>
              <a:t>PT</a:t>
            </a:r>
            <a:r>
              <a:rPr lang="en-US" dirty="0" smtClean="0"/>
              <a:t> axial weak currents to </a:t>
            </a:r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3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en-US" dirty="0">
              <a:latin typeface="Monotype Corsiva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51262" y="1970088"/>
            <a:ext cx="4478338" cy="2443803"/>
            <a:chOff x="3751262" y="1970088"/>
            <a:chExt cx="4478338" cy="2443803"/>
          </a:xfrm>
        </p:grpSpPr>
        <p:pic>
          <p:nvPicPr>
            <p:cNvPr id="6" name="Picture 1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34864" y="2351088"/>
              <a:ext cx="4235450" cy="2062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265861" y="1981200"/>
              <a:ext cx="1963739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Contact term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51262" y="1970088"/>
              <a:ext cx="2268538" cy="41122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1 </a:t>
              </a:r>
              <a:r>
                <a:rPr lang="en-US" sz="2000" dirty="0" err="1">
                  <a:solidFill>
                    <a:prstClr val="black"/>
                  </a:solidFill>
                </a:rPr>
                <a:t>pion</a:t>
              </a:r>
              <a:r>
                <a:rPr lang="en-US" sz="2000" dirty="0">
                  <a:solidFill>
                    <a:prstClr val="black"/>
                  </a:solidFill>
                </a:rPr>
                <a:t> exchange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6488113"/>
            <a:ext cx="914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T.-S. Park </a:t>
            </a:r>
            <a:r>
              <a:rPr lang="en-US" i="1" dirty="0">
                <a:solidFill>
                  <a:prstClr val="black"/>
                </a:solidFill>
              </a:rPr>
              <a:t>et al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Phys. Rev. C 67</a:t>
            </a:r>
            <a:r>
              <a:rPr lang="en-US" dirty="0">
                <a:solidFill>
                  <a:prstClr val="black"/>
                </a:solidFill>
              </a:rPr>
              <a:t>, 055206 (2003); DG PhD thesis </a:t>
            </a:r>
            <a:r>
              <a:rPr lang="en-US" dirty="0" err="1">
                <a:solidFill>
                  <a:prstClr val="black"/>
                </a:solidFill>
              </a:rPr>
              <a:t>arXiv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sz="1600" dirty="0">
                <a:solidFill>
                  <a:prstClr val="black"/>
                </a:solidFill>
              </a:rPr>
              <a:t>0807.0216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" name="Group 10"/>
          <p:cNvGrpSpPr/>
          <p:nvPr/>
        </p:nvGrpSpPr>
        <p:grpSpPr>
          <a:xfrm>
            <a:off x="308697" y="1970088"/>
            <a:ext cx="2967904" cy="2443803"/>
            <a:chOff x="1219818" y="1981200"/>
            <a:chExt cx="2967904" cy="244380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/>
            <a:srcRect r="76561"/>
            <a:stretch>
              <a:fillRect/>
            </a:stretch>
          </p:blipFill>
          <p:spPr bwMode="auto">
            <a:xfrm>
              <a:off x="2124322" y="2362200"/>
              <a:ext cx="992717" cy="2062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219818" y="1981200"/>
              <a:ext cx="2967904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Single nucleon current</a:t>
              </a:r>
            </a:p>
          </p:txBody>
        </p:sp>
      </p:grp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5632723" cy="200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95536" y="2708920"/>
            <a:ext cx="11945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l" rtl="0"/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0</a:t>
            </a:r>
            <a:r>
              <a:rPr lang="en-US" dirty="0" smtClean="0">
                <a:latin typeface="Monotype Corsiva" pitchFamily="66" charset="0"/>
              </a:rPr>
              <a:t>), O(Q</a:t>
            </a:r>
            <a:r>
              <a:rPr lang="en-US" baseline="30000" dirty="0" smtClean="0">
                <a:latin typeface="Monotype Corsiva" pitchFamily="66" charset="0"/>
              </a:rPr>
              <a:t>2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he-IL" dirty="0"/>
          </a:p>
        </p:txBody>
      </p:sp>
      <p:sp>
        <p:nvSpPr>
          <p:cNvPr id="29" name="Rectangle 28"/>
          <p:cNvSpPr/>
          <p:nvPr/>
        </p:nvSpPr>
        <p:spPr>
          <a:xfrm>
            <a:off x="3851920" y="2780928"/>
            <a:ext cx="6383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3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45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June 6,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535F-2E44-2744-BD14-C62F5837AF8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904875" y="76200"/>
            <a:ext cx="8010525" cy="7318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c</a:t>
            </a:r>
            <a:r>
              <a:rPr lang="en-US" dirty="0" err="1" smtClean="0"/>
              <a:t>PT</a:t>
            </a:r>
            <a:r>
              <a:rPr lang="en-US" dirty="0" smtClean="0"/>
              <a:t> axial weak currents to </a:t>
            </a:r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3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en-US" dirty="0">
              <a:latin typeface="Monotype Corsiva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51262" y="1970088"/>
            <a:ext cx="4478338" cy="2443803"/>
            <a:chOff x="3751262" y="1970088"/>
            <a:chExt cx="4478338" cy="2443803"/>
          </a:xfrm>
        </p:grpSpPr>
        <p:pic>
          <p:nvPicPr>
            <p:cNvPr id="6" name="Picture 1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34864" y="2351088"/>
              <a:ext cx="4235450" cy="2062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265861" y="1981200"/>
              <a:ext cx="1963739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Contact term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51262" y="1970088"/>
              <a:ext cx="2268538" cy="41122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1 </a:t>
              </a:r>
              <a:r>
                <a:rPr lang="en-US" sz="2000" dirty="0" err="1">
                  <a:solidFill>
                    <a:prstClr val="black"/>
                  </a:solidFill>
                </a:rPr>
                <a:t>pion</a:t>
              </a:r>
              <a:r>
                <a:rPr lang="en-US" sz="2000" dirty="0">
                  <a:solidFill>
                    <a:prstClr val="black"/>
                  </a:solidFill>
                </a:rPr>
                <a:t> exchange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6488113"/>
            <a:ext cx="914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T.-S. Park </a:t>
            </a:r>
            <a:r>
              <a:rPr lang="en-US" i="1" dirty="0">
                <a:solidFill>
                  <a:prstClr val="black"/>
                </a:solidFill>
              </a:rPr>
              <a:t>et al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Phys. Rev. C 67</a:t>
            </a:r>
            <a:r>
              <a:rPr lang="en-US" dirty="0">
                <a:solidFill>
                  <a:prstClr val="black"/>
                </a:solidFill>
              </a:rPr>
              <a:t>, 055206 (2003); DG PhD thesis </a:t>
            </a:r>
            <a:r>
              <a:rPr lang="en-US" dirty="0" err="1">
                <a:solidFill>
                  <a:prstClr val="black"/>
                </a:solidFill>
              </a:rPr>
              <a:t>arXiv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sz="1600" dirty="0">
                <a:solidFill>
                  <a:prstClr val="black"/>
                </a:solidFill>
              </a:rPr>
              <a:t>0807.0216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" name="Group 10"/>
          <p:cNvGrpSpPr/>
          <p:nvPr/>
        </p:nvGrpSpPr>
        <p:grpSpPr>
          <a:xfrm>
            <a:off x="308697" y="1970088"/>
            <a:ext cx="2967904" cy="2443803"/>
            <a:chOff x="1219818" y="1981200"/>
            <a:chExt cx="2967904" cy="244380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/>
            <a:srcRect r="76561"/>
            <a:stretch>
              <a:fillRect/>
            </a:stretch>
          </p:blipFill>
          <p:spPr bwMode="auto">
            <a:xfrm>
              <a:off x="2124322" y="2362200"/>
              <a:ext cx="992717" cy="2062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219818" y="1981200"/>
              <a:ext cx="2967904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Single nucleon current</a:t>
              </a:r>
            </a:p>
          </p:txBody>
        </p:sp>
      </p:grp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5632723" cy="200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95536" y="2708920"/>
            <a:ext cx="11945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l" rtl="0"/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0</a:t>
            </a:r>
            <a:r>
              <a:rPr lang="en-US" dirty="0" smtClean="0">
                <a:latin typeface="Monotype Corsiva" pitchFamily="66" charset="0"/>
              </a:rPr>
              <a:t>), O(Q</a:t>
            </a:r>
            <a:r>
              <a:rPr lang="en-US" baseline="30000" dirty="0" smtClean="0">
                <a:latin typeface="Monotype Corsiva" pitchFamily="66" charset="0"/>
              </a:rPr>
              <a:t>2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he-IL" dirty="0"/>
          </a:p>
        </p:txBody>
      </p:sp>
      <p:sp>
        <p:nvSpPr>
          <p:cNvPr id="29" name="Rectangle 28"/>
          <p:cNvSpPr/>
          <p:nvPr/>
        </p:nvSpPr>
        <p:spPr>
          <a:xfrm>
            <a:off x="3851920" y="2780928"/>
            <a:ext cx="6383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3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he-IL" dirty="0"/>
          </a:p>
        </p:txBody>
      </p:sp>
      <p:grpSp>
        <p:nvGrpSpPr>
          <p:cNvPr id="33" name="Group 32"/>
          <p:cNvGrpSpPr/>
          <p:nvPr/>
        </p:nvGrpSpPr>
        <p:grpSpPr>
          <a:xfrm>
            <a:off x="1403648" y="2924944"/>
            <a:ext cx="2232248" cy="1944216"/>
            <a:chOff x="1403648" y="2924944"/>
            <a:chExt cx="2232248" cy="1944216"/>
          </a:xfrm>
        </p:grpSpPr>
        <p:sp>
          <p:nvSpPr>
            <p:cNvPr id="30" name="Rounded Rectangle 29"/>
            <p:cNvSpPr/>
            <p:nvPr/>
          </p:nvSpPr>
          <p:spPr>
            <a:xfrm>
              <a:off x="1403648" y="4221088"/>
              <a:ext cx="1224136" cy="648072"/>
            </a:xfrm>
            <a:prstGeom prst="roundRect">
              <a:avLst/>
            </a:prstGeom>
            <a:blipFill dpi="0" rotWithShape="1">
              <a:blip r:embed="rId4">
                <a:alphaModFix amt="48000"/>
                <a:duotone>
                  <a:schemeClr val="accent1">
                    <a:shade val="22000"/>
                    <a:satMod val="160000"/>
                  </a:schemeClr>
                  <a:schemeClr val="accent1">
                    <a:shade val="45000"/>
                    <a:satMod val="100000"/>
                  </a:schemeClr>
                </a:duotone>
              </a:blip>
              <a:srcRect/>
              <a:tile tx="0" ty="0" sx="65000" sy="65000" flip="none" algn="ctr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p:sp>
          <p:nvSpPr>
            <p:cNvPr id="31" name="Cloud Callout 30"/>
            <p:cNvSpPr/>
            <p:nvPr/>
          </p:nvSpPr>
          <p:spPr>
            <a:xfrm>
              <a:off x="2051720" y="2924944"/>
              <a:ext cx="1584176" cy="1152128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Fermi  operator</a:t>
              </a:r>
              <a:endParaRPr lang="he-IL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75656" y="4797152"/>
            <a:ext cx="3270557" cy="1427872"/>
            <a:chOff x="1403648" y="4221088"/>
            <a:chExt cx="2896779" cy="1427872"/>
          </a:xfrm>
        </p:grpSpPr>
        <p:sp>
          <p:nvSpPr>
            <p:cNvPr id="35" name="Rounded Rectangle 34"/>
            <p:cNvSpPr/>
            <p:nvPr/>
          </p:nvSpPr>
          <p:spPr>
            <a:xfrm>
              <a:off x="1403648" y="4221088"/>
              <a:ext cx="1224136" cy="648072"/>
            </a:xfrm>
            <a:prstGeom prst="roundRect">
              <a:avLst/>
            </a:prstGeom>
            <a:blipFill dpi="0" rotWithShape="1">
              <a:blip r:embed="rId4">
                <a:alphaModFix amt="48000"/>
                <a:duotone>
                  <a:schemeClr val="accent1">
                    <a:shade val="22000"/>
                    <a:satMod val="160000"/>
                  </a:schemeClr>
                  <a:schemeClr val="accent1">
                    <a:shade val="45000"/>
                    <a:satMod val="100000"/>
                  </a:schemeClr>
                </a:duotone>
              </a:blip>
              <a:srcRect/>
              <a:tile tx="0" ty="0" sx="65000" sy="65000" flip="none" algn="ctr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p:sp>
          <p:nvSpPr>
            <p:cNvPr id="36" name="Cloud Callout 35"/>
            <p:cNvSpPr/>
            <p:nvPr/>
          </p:nvSpPr>
          <p:spPr>
            <a:xfrm>
              <a:off x="2716251" y="4496832"/>
              <a:ext cx="1584176" cy="1152128"/>
            </a:xfrm>
            <a:prstGeom prst="cloudCallout">
              <a:avLst>
                <a:gd name="adj1" fmla="val -51705"/>
                <a:gd name="adj2" fmla="val -4006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Gamow-Teller operator</a:t>
              </a:r>
              <a:endParaRPr lang="he-IL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80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June 6,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535F-2E44-2744-BD14-C62F5837AF8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904875" y="88295"/>
            <a:ext cx="8010525" cy="7318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c</a:t>
            </a:r>
            <a:r>
              <a:rPr lang="en-US" dirty="0" err="1" smtClean="0"/>
              <a:t>PT</a:t>
            </a:r>
            <a:r>
              <a:rPr lang="en-US" dirty="0" smtClean="0"/>
              <a:t> axial weak currents to </a:t>
            </a:r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3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en-US" dirty="0">
              <a:latin typeface="Monotype Corsiva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51262" y="1970088"/>
            <a:ext cx="4478338" cy="2443803"/>
            <a:chOff x="3751262" y="1970088"/>
            <a:chExt cx="4478338" cy="2443803"/>
          </a:xfrm>
        </p:grpSpPr>
        <p:pic>
          <p:nvPicPr>
            <p:cNvPr id="6" name="Picture 1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4864" y="2351088"/>
              <a:ext cx="4235450" cy="2062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265861" y="1981200"/>
              <a:ext cx="1963739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Contact term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51262" y="1970088"/>
              <a:ext cx="2268538" cy="41122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1 </a:t>
              </a:r>
              <a:r>
                <a:rPr lang="en-US" sz="2000" dirty="0" err="1">
                  <a:solidFill>
                    <a:prstClr val="black"/>
                  </a:solidFill>
                </a:rPr>
                <a:t>pion</a:t>
              </a:r>
              <a:r>
                <a:rPr lang="en-US" sz="2000" dirty="0">
                  <a:solidFill>
                    <a:prstClr val="black"/>
                  </a:solidFill>
                </a:rPr>
                <a:t> exchange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76601" y="4537501"/>
            <a:ext cx="274319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</a:rPr>
              <a:t>Nucleon-</a:t>
            </a:r>
            <a:r>
              <a:rPr lang="en-US" sz="2400" i="1" dirty="0" err="1">
                <a:solidFill>
                  <a:prstClr val="black"/>
                </a:solidFill>
              </a:rPr>
              <a:t>pion</a:t>
            </a:r>
            <a:r>
              <a:rPr lang="en-US" sz="2400" i="1" dirty="0">
                <a:solidFill>
                  <a:prstClr val="black"/>
                </a:solidFill>
              </a:rPr>
              <a:t> interaction, </a:t>
            </a:r>
            <a:br>
              <a:rPr lang="en-US" sz="2400" i="1" dirty="0">
                <a:solidFill>
                  <a:prstClr val="black"/>
                </a:solidFill>
              </a:rPr>
            </a:br>
            <a:r>
              <a:rPr lang="en-US" sz="2400" i="1" dirty="0">
                <a:solidFill>
                  <a:srgbClr val="FF0000"/>
                </a:solidFill>
              </a:rPr>
              <a:t>NO</a:t>
            </a:r>
            <a:r>
              <a:rPr lang="en-US" sz="2400" i="1" dirty="0">
                <a:solidFill>
                  <a:prstClr val="black"/>
                </a:solidFill>
              </a:rPr>
              <a:t> new parameters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488113"/>
            <a:ext cx="914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T.-S. Park </a:t>
            </a:r>
            <a:r>
              <a:rPr lang="en-US" i="1" dirty="0">
                <a:solidFill>
                  <a:prstClr val="black"/>
                </a:solidFill>
              </a:rPr>
              <a:t>et al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Phys. Rev. C 67</a:t>
            </a:r>
            <a:r>
              <a:rPr lang="en-US" dirty="0">
                <a:solidFill>
                  <a:prstClr val="black"/>
                </a:solidFill>
              </a:rPr>
              <a:t>, 055206 (2003); DG PhD thesis </a:t>
            </a:r>
            <a:r>
              <a:rPr lang="en-US" dirty="0" err="1">
                <a:solidFill>
                  <a:prstClr val="black"/>
                </a:solidFill>
              </a:rPr>
              <a:t>arXiv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sz="1600" dirty="0">
                <a:solidFill>
                  <a:prstClr val="black"/>
                </a:solidFill>
              </a:rPr>
              <a:t>0807.0216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" name="Group 20"/>
          <p:cNvGrpSpPr/>
          <p:nvPr/>
        </p:nvGrpSpPr>
        <p:grpSpPr>
          <a:xfrm>
            <a:off x="6265862" y="3241675"/>
            <a:ext cx="2251388" cy="1757491"/>
            <a:chOff x="6265862" y="3241675"/>
            <a:chExt cx="2251388" cy="1757491"/>
          </a:xfrm>
        </p:grpSpPr>
        <p:sp>
          <p:nvSpPr>
            <p:cNvPr id="10" name="TextBox 9"/>
            <p:cNvSpPr txBox="1"/>
            <p:nvPr/>
          </p:nvSpPr>
          <p:spPr>
            <a:xfrm>
              <a:off x="6265862" y="4537501"/>
              <a:ext cx="2251388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prstClr val="black"/>
                  </a:solidFill>
                </a:rPr>
                <a:t>Contact term</a:t>
              </a:r>
            </a:p>
          </p:txBody>
        </p:sp>
        <p:graphicFrame>
          <p:nvGraphicFramePr>
            <p:cNvPr id="20" name="Content Placeholder 19"/>
            <p:cNvGraphicFramePr>
              <a:graphicFrameLocks noGrp="1" noChangeAspect="1"/>
            </p:cNvGraphicFramePr>
            <p:nvPr>
              <p:ph idx="1"/>
              <p:extLst>
                <p:ext uri="{D42A27DB-BD31-4B8C-83A1-F6EECF244321}">
                  <p14:modId xmlns:p14="http://schemas.microsoft.com/office/powerpoint/2010/main" val="914595629"/>
                </p:ext>
              </p:extLst>
            </p:nvPr>
          </p:nvGraphicFramePr>
          <p:xfrm>
            <a:off x="7699375" y="3241675"/>
            <a:ext cx="485775" cy="614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9" name="Equation" r:id="rId4" imgW="190500" imgH="241300" progId="Equation.3">
                    <p:embed/>
                  </p:oleObj>
                </mc:Choice>
                <mc:Fallback>
                  <p:oleObj name="Equation" r:id="rId4" imgW="1905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9375" y="3241675"/>
                          <a:ext cx="485775" cy="614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0"/>
          <p:cNvGrpSpPr/>
          <p:nvPr/>
        </p:nvGrpSpPr>
        <p:grpSpPr>
          <a:xfrm>
            <a:off x="308697" y="1970088"/>
            <a:ext cx="2967904" cy="2443803"/>
            <a:chOff x="1219818" y="1981200"/>
            <a:chExt cx="2967904" cy="244380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 cstate="print"/>
            <a:srcRect r="76561"/>
            <a:stretch>
              <a:fillRect/>
            </a:stretch>
          </p:blipFill>
          <p:spPr bwMode="auto">
            <a:xfrm>
              <a:off x="2124322" y="2362200"/>
              <a:ext cx="992717" cy="2062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219818" y="1981200"/>
              <a:ext cx="2967904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Single nucleon current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5536" y="2708920"/>
            <a:ext cx="11945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l" rtl="0"/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0</a:t>
            </a:r>
            <a:r>
              <a:rPr lang="en-US" dirty="0" smtClean="0">
                <a:latin typeface="Monotype Corsiva" pitchFamily="66" charset="0"/>
              </a:rPr>
              <a:t>), O(Q</a:t>
            </a:r>
            <a:r>
              <a:rPr lang="en-US" baseline="30000" dirty="0" smtClean="0">
                <a:latin typeface="Monotype Corsiva" pitchFamily="66" charset="0"/>
              </a:rPr>
              <a:t>2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he-IL" dirty="0"/>
          </a:p>
        </p:txBody>
      </p:sp>
      <p:sp>
        <p:nvSpPr>
          <p:cNvPr id="29" name="Rectangle 28"/>
          <p:cNvSpPr/>
          <p:nvPr/>
        </p:nvSpPr>
        <p:spPr>
          <a:xfrm>
            <a:off x="3851920" y="2780928"/>
            <a:ext cx="6383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3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28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June 6,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535F-2E44-2744-BD14-C62F5837AF8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904875" y="76200"/>
            <a:ext cx="8010525" cy="7318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c</a:t>
            </a:r>
            <a:r>
              <a:rPr lang="en-US" dirty="0" err="1" smtClean="0"/>
              <a:t>PT</a:t>
            </a:r>
            <a:r>
              <a:rPr lang="en-US" dirty="0" smtClean="0"/>
              <a:t> axial weak currents to </a:t>
            </a:r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3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en-US" dirty="0">
              <a:latin typeface="Monotype Corsiva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51262" y="1970088"/>
            <a:ext cx="4478338" cy="2443803"/>
            <a:chOff x="3751262" y="1970088"/>
            <a:chExt cx="4478338" cy="2443803"/>
          </a:xfrm>
        </p:grpSpPr>
        <p:pic>
          <p:nvPicPr>
            <p:cNvPr id="6" name="Picture 1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4864" y="2351088"/>
              <a:ext cx="4235450" cy="2062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265861" y="1981200"/>
              <a:ext cx="1963739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Contact term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51262" y="1970088"/>
              <a:ext cx="2268538" cy="41122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1 </a:t>
              </a:r>
              <a:r>
                <a:rPr lang="en-US" sz="2000" dirty="0" err="1">
                  <a:solidFill>
                    <a:prstClr val="black"/>
                  </a:solidFill>
                </a:rPr>
                <a:t>pion</a:t>
              </a:r>
              <a:r>
                <a:rPr lang="en-US" sz="2000" dirty="0">
                  <a:solidFill>
                    <a:prstClr val="black"/>
                  </a:solidFill>
                </a:rPr>
                <a:t> exchange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76601" y="4537501"/>
            <a:ext cx="274319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</a:rPr>
              <a:t>Nucleon-</a:t>
            </a:r>
            <a:r>
              <a:rPr lang="en-US" sz="2400" i="1" dirty="0" err="1">
                <a:solidFill>
                  <a:prstClr val="black"/>
                </a:solidFill>
              </a:rPr>
              <a:t>pion</a:t>
            </a:r>
            <a:r>
              <a:rPr lang="en-US" sz="2400" i="1" dirty="0">
                <a:solidFill>
                  <a:prstClr val="black"/>
                </a:solidFill>
              </a:rPr>
              <a:t> interaction, </a:t>
            </a:r>
            <a:br>
              <a:rPr lang="en-US" sz="2400" i="1" dirty="0">
                <a:solidFill>
                  <a:prstClr val="black"/>
                </a:solidFill>
              </a:rPr>
            </a:br>
            <a:r>
              <a:rPr lang="en-US" sz="2400" i="1" dirty="0">
                <a:solidFill>
                  <a:srgbClr val="FF0000"/>
                </a:solidFill>
              </a:rPr>
              <a:t>NO</a:t>
            </a:r>
            <a:r>
              <a:rPr lang="en-US" sz="2400" i="1" dirty="0">
                <a:solidFill>
                  <a:prstClr val="black"/>
                </a:solidFill>
              </a:rPr>
              <a:t> new parameters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488113"/>
            <a:ext cx="914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T.-S. Park </a:t>
            </a:r>
            <a:r>
              <a:rPr lang="en-US" i="1" dirty="0">
                <a:solidFill>
                  <a:prstClr val="black"/>
                </a:solidFill>
              </a:rPr>
              <a:t>et al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Phys. Rev. C 67</a:t>
            </a:r>
            <a:r>
              <a:rPr lang="en-US" dirty="0">
                <a:solidFill>
                  <a:prstClr val="black"/>
                </a:solidFill>
              </a:rPr>
              <a:t>, 055206 (2003); DG PhD thesis </a:t>
            </a:r>
            <a:r>
              <a:rPr lang="en-US" dirty="0" err="1">
                <a:solidFill>
                  <a:prstClr val="black"/>
                </a:solidFill>
              </a:rPr>
              <a:t>arXiv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sz="1600" dirty="0">
                <a:solidFill>
                  <a:prstClr val="black"/>
                </a:solidFill>
              </a:rPr>
              <a:t>0807.0216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" name="Group 20"/>
          <p:cNvGrpSpPr/>
          <p:nvPr/>
        </p:nvGrpSpPr>
        <p:grpSpPr>
          <a:xfrm>
            <a:off x="6265862" y="3241675"/>
            <a:ext cx="2251388" cy="1757491"/>
            <a:chOff x="6265862" y="3241675"/>
            <a:chExt cx="2251388" cy="1757491"/>
          </a:xfrm>
        </p:grpSpPr>
        <p:sp>
          <p:nvSpPr>
            <p:cNvPr id="10" name="TextBox 9"/>
            <p:cNvSpPr txBox="1"/>
            <p:nvPr/>
          </p:nvSpPr>
          <p:spPr>
            <a:xfrm>
              <a:off x="6265862" y="4537501"/>
              <a:ext cx="2251388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prstClr val="black"/>
                  </a:solidFill>
                </a:rPr>
                <a:t>Contact term</a:t>
              </a:r>
            </a:p>
          </p:txBody>
        </p:sp>
        <p:graphicFrame>
          <p:nvGraphicFramePr>
            <p:cNvPr id="20" name="Content Placeholder 19"/>
            <p:cNvGraphicFramePr>
              <a:graphicFrameLocks noGrp="1" noChangeAspect="1"/>
            </p:cNvGraphicFramePr>
            <p:nvPr>
              <p:ph idx="1"/>
              <p:extLst>
                <p:ext uri="{D42A27DB-BD31-4B8C-83A1-F6EECF244321}">
                  <p14:modId xmlns:p14="http://schemas.microsoft.com/office/powerpoint/2010/main" val="3324096378"/>
                </p:ext>
              </p:extLst>
            </p:nvPr>
          </p:nvGraphicFramePr>
          <p:xfrm>
            <a:off x="7699375" y="3241675"/>
            <a:ext cx="485775" cy="614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89" name="Equation" r:id="rId4" imgW="190500" imgH="241300" progId="Equation.3">
                    <p:embed/>
                  </p:oleObj>
                </mc:Choice>
                <mc:Fallback>
                  <p:oleObj name="Equation" r:id="rId4" imgW="1905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9375" y="3241675"/>
                          <a:ext cx="485775" cy="614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77209" y="808038"/>
            <a:ext cx="5685181" cy="105785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14" name="Group 10"/>
          <p:cNvGrpSpPr/>
          <p:nvPr/>
        </p:nvGrpSpPr>
        <p:grpSpPr>
          <a:xfrm>
            <a:off x="308697" y="1970088"/>
            <a:ext cx="2967904" cy="2443803"/>
            <a:chOff x="1219818" y="1981200"/>
            <a:chExt cx="2967904" cy="244380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 cstate="print"/>
            <a:srcRect r="76561"/>
            <a:stretch>
              <a:fillRect/>
            </a:stretch>
          </p:blipFill>
          <p:spPr bwMode="auto">
            <a:xfrm>
              <a:off x="2124322" y="2362200"/>
              <a:ext cx="992717" cy="2062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219818" y="1981200"/>
              <a:ext cx="2967904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Single nucleon current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155" y="6240139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</a:rPr>
              <a:t>Gårdestig</a:t>
            </a:r>
            <a:r>
              <a:rPr lang="en-US" dirty="0">
                <a:solidFill>
                  <a:prstClr val="white"/>
                </a:solidFill>
              </a:rPr>
              <a:t>, Phillips, </a:t>
            </a:r>
            <a:r>
              <a:rPr lang="en-US" b="1" dirty="0">
                <a:solidFill>
                  <a:prstClr val="white"/>
                </a:solidFill>
              </a:rPr>
              <a:t>Phys. Rev. </a:t>
            </a:r>
            <a:r>
              <a:rPr lang="en-US" b="1" dirty="0" err="1">
                <a:solidFill>
                  <a:prstClr val="white"/>
                </a:solidFill>
              </a:rPr>
              <a:t>Lett</a:t>
            </a:r>
            <a:r>
              <a:rPr lang="en-US" b="1" dirty="0">
                <a:solidFill>
                  <a:prstClr val="white"/>
                </a:solidFill>
              </a:rPr>
              <a:t>. 98</a:t>
            </a:r>
            <a:r>
              <a:rPr lang="en-US" dirty="0">
                <a:solidFill>
                  <a:prstClr val="white"/>
                </a:solidFill>
              </a:rPr>
              <a:t>, 232301 (2006); </a:t>
            </a:r>
            <a:r>
              <a:rPr lang="en-US" b="1" dirty="0">
                <a:solidFill>
                  <a:prstClr val="white"/>
                </a:solidFill>
              </a:rPr>
              <a:t>DG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 err="1">
                <a:solidFill>
                  <a:prstClr val="white"/>
                </a:solidFill>
              </a:rPr>
              <a:t>Quaglioni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 err="1">
                <a:solidFill>
                  <a:prstClr val="white"/>
                </a:solidFill>
              </a:rPr>
              <a:t>Navratil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b="1" dirty="0">
                <a:solidFill>
                  <a:prstClr val="white"/>
                </a:solidFill>
              </a:rPr>
              <a:t>Phys. Rev. </a:t>
            </a:r>
            <a:r>
              <a:rPr lang="en-US" b="1" dirty="0" err="1">
                <a:solidFill>
                  <a:prstClr val="white"/>
                </a:solidFill>
              </a:rPr>
              <a:t>Lett</a:t>
            </a:r>
            <a:r>
              <a:rPr lang="en-US" b="1" dirty="0">
                <a:solidFill>
                  <a:prstClr val="white"/>
                </a:solidFill>
              </a:rPr>
              <a:t>. 103,</a:t>
            </a:r>
            <a:r>
              <a:rPr lang="en-US" dirty="0">
                <a:solidFill>
                  <a:prstClr val="white"/>
                </a:solidFill>
              </a:rPr>
              <a:t> 102502 (2009).</a:t>
            </a:r>
          </a:p>
        </p:txBody>
      </p:sp>
      <p:grpSp>
        <p:nvGrpSpPr>
          <p:cNvPr id="15" name="Group 25"/>
          <p:cNvGrpSpPr/>
          <p:nvPr/>
        </p:nvGrpSpPr>
        <p:grpSpPr>
          <a:xfrm>
            <a:off x="6705600" y="5105400"/>
            <a:ext cx="1609725" cy="978226"/>
            <a:chOff x="4470399" y="972725"/>
            <a:chExt cx="4419600" cy="26857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39630" y="1090354"/>
              <a:ext cx="3481138" cy="2361695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4470399" y="972725"/>
              <a:ext cx="4419600" cy="26857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15000"/>
                    <a:satMod val="180000"/>
                    <a:alpha val="35000"/>
                  </a:schemeClr>
                </a:gs>
                <a:gs pos="50000">
                  <a:schemeClr val="accent1">
                    <a:shade val="45000"/>
                    <a:satMod val="170000"/>
                    <a:alpha val="35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  <a:alpha val="35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  <a:alpha val="35000"/>
                  </a:schemeClr>
                </a:gs>
              </a:gsLst>
              <a:lin ang="16200000" scaled="0"/>
              <a:tileRect/>
            </a:gradFill>
            <a:ln>
              <a:solidFill>
                <a:schemeClr val="accent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rot="16200000" flipV="1">
            <a:off x="5847845" y="2037845"/>
            <a:ext cx="156311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5536" y="2708920"/>
            <a:ext cx="11945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l" rtl="0"/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0</a:t>
            </a:r>
            <a:r>
              <a:rPr lang="en-US" dirty="0" smtClean="0">
                <a:latin typeface="Monotype Corsiva" pitchFamily="66" charset="0"/>
              </a:rPr>
              <a:t>), O(Q</a:t>
            </a:r>
            <a:r>
              <a:rPr lang="en-US" baseline="30000" dirty="0" smtClean="0">
                <a:latin typeface="Monotype Corsiva" pitchFamily="66" charset="0"/>
              </a:rPr>
              <a:t>2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he-IL" dirty="0"/>
          </a:p>
        </p:txBody>
      </p:sp>
      <p:sp>
        <p:nvSpPr>
          <p:cNvPr id="29" name="Rectangle 28"/>
          <p:cNvSpPr/>
          <p:nvPr/>
        </p:nvSpPr>
        <p:spPr>
          <a:xfrm>
            <a:off x="3851920" y="2780928"/>
            <a:ext cx="6383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3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20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610600" cy="609600"/>
          </a:xfrm>
        </p:spPr>
        <p:txBody>
          <a:bodyPr>
            <a:normAutofit/>
          </a:bodyPr>
          <a:lstStyle/>
          <a:p>
            <a:r>
              <a:rPr lang="en-US" sz="2900" b="1" i="1" dirty="0" err="1" smtClean="0">
                <a:latin typeface="Symbol" pitchFamily="18" charset="2"/>
              </a:rPr>
              <a:t>c</a:t>
            </a:r>
            <a:r>
              <a:rPr lang="en-US" sz="2900" b="1" i="1" dirty="0" err="1" smtClean="0"/>
              <a:t>EFT</a:t>
            </a:r>
            <a:r>
              <a:rPr lang="en-US" sz="2900" b="1" i="1" dirty="0" smtClean="0"/>
              <a:t> approach for low-energy EW nuclear reactions:</a:t>
            </a:r>
            <a:endParaRPr lang="en-US" sz="2900" dirty="0" smtClean="0"/>
          </a:p>
        </p:txBody>
      </p:sp>
      <p:sp>
        <p:nvSpPr>
          <p:cNvPr id="21" name="Connector 20"/>
          <p:cNvSpPr/>
          <p:nvPr/>
        </p:nvSpPr>
        <p:spPr>
          <a:xfrm>
            <a:off x="6739032" y="3880848"/>
            <a:ext cx="1676399" cy="1752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FFFFFF"/>
                </a:solidFill>
                <a:ea typeface="MS PGothic" pitchFamily="34" charset="-128"/>
              </a:rPr>
              <a:t>EW</a:t>
            </a:r>
            <a:br>
              <a:rPr lang="en-US" sz="2600" dirty="0" smtClean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2600" dirty="0" smtClean="0">
                <a:solidFill>
                  <a:srgbClr val="FFFFFF"/>
                </a:solidFill>
                <a:ea typeface="MS PGothic" pitchFamily="34" charset="-128"/>
              </a:rPr>
              <a:t>current</a:t>
            </a: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3" name="Alternate Process 22"/>
          <p:cNvSpPr/>
          <p:nvPr/>
        </p:nvSpPr>
        <p:spPr>
          <a:xfrm>
            <a:off x="3157632" y="604248"/>
            <a:ext cx="2133600" cy="762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prstClr val="white"/>
                </a:solidFill>
                <a:ea typeface="MS PGothic" pitchFamily="34" charset="-128"/>
                <a:cs typeface="Arial" pitchFamily="34" charset="0"/>
              </a:rPr>
              <a:t>QCD</a:t>
            </a:r>
          </a:p>
        </p:txBody>
      </p:sp>
      <p:grpSp>
        <p:nvGrpSpPr>
          <p:cNvPr id="3" name="Group 19"/>
          <p:cNvGrpSpPr/>
          <p:nvPr/>
        </p:nvGrpSpPr>
        <p:grpSpPr>
          <a:xfrm>
            <a:off x="2700434" y="1264652"/>
            <a:ext cx="3158065" cy="1662285"/>
            <a:chOff x="3048002" y="1117604"/>
            <a:chExt cx="3158065" cy="1662285"/>
          </a:xfrm>
        </p:grpSpPr>
        <p:grpSp>
          <p:nvGrpSpPr>
            <p:cNvPr id="4" name="Group 19"/>
            <p:cNvGrpSpPr/>
            <p:nvPr/>
          </p:nvGrpSpPr>
          <p:grpSpPr>
            <a:xfrm>
              <a:off x="3048002" y="1117604"/>
              <a:ext cx="3158065" cy="1662285"/>
              <a:chOff x="3048002" y="1117604"/>
              <a:chExt cx="3158065" cy="1662285"/>
            </a:xfrm>
          </p:grpSpPr>
          <p:sp>
            <p:nvSpPr>
              <p:cNvPr id="22" name="Alternate Process 21"/>
              <p:cNvSpPr/>
              <p:nvPr/>
            </p:nvSpPr>
            <p:spPr>
              <a:xfrm>
                <a:off x="3048002" y="1868507"/>
                <a:ext cx="2971800" cy="911382"/>
              </a:xfrm>
              <a:prstGeom prst="flowChartAlternateProcess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 smtClean="0">
                    <a:solidFill>
                      <a:srgbClr val="FFFFFF"/>
                    </a:solidFill>
                    <a:ea typeface="MS PGothic" pitchFamily="34" charset="-128"/>
                    <a:cs typeface="Arial" pitchFamily="34" charset="0"/>
                  </a:rPr>
                  <a:t>Chiral EFT </a:t>
                </a:r>
                <a:r>
                  <a:rPr lang="en-US" sz="3200" dirty="0" err="1">
                    <a:solidFill>
                      <a:srgbClr val="FFFFFF"/>
                    </a:solidFill>
                    <a:ea typeface="MS PGothic" pitchFamily="34" charset="-128"/>
                    <a:cs typeface="Arial" pitchFamily="34" charset="0"/>
                  </a:rPr>
                  <a:t>Lagrangian</a:t>
                </a:r>
                <a:endParaRPr lang="en-US" sz="3200" dirty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24400" y="1117604"/>
                <a:ext cx="1481667" cy="70788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l" defTabSz="457200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dirty="0">
                    <a:solidFill>
                      <a:srgbClr val="000000"/>
                    </a:solidFill>
                    <a:ea typeface="MS PGothic" pitchFamily="34" charset="-128"/>
                  </a:rPr>
                  <a:t>Low energy EFT</a:t>
                </a:r>
              </a:p>
            </p:txBody>
          </p:sp>
        </p:grpSp>
        <p:sp>
          <p:nvSpPr>
            <p:cNvPr id="26" name="Down Arrow 25"/>
            <p:cNvSpPr/>
            <p:nvPr/>
          </p:nvSpPr>
          <p:spPr>
            <a:xfrm>
              <a:off x="4343400" y="1219200"/>
              <a:ext cx="381000" cy="649307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28" name="Connector 27"/>
          <p:cNvSpPr/>
          <p:nvPr/>
        </p:nvSpPr>
        <p:spPr>
          <a:xfrm>
            <a:off x="33430" y="3854063"/>
            <a:ext cx="1676399" cy="1752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ea typeface="MS PGothic" pitchFamily="34" charset="-128"/>
              </a:rPr>
              <a:t>Wave functions</a:t>
            </a:r>
          </a:p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9" name="Bent Arrow 28"/>
          <p:cNvSpPr/>
          <p:nvPr/>
        </p:nvSpPr>
        <p:spPr>
          <a:xfrm rot="5400000" flipV="1">
            <a:off x="832911" y="1986548"/>
            <a:ext cx="1635311" cy="2099734"/>
          </a:xfrm>
          <a:prstGeom prst="bentArrow">
            <a:avLst>
              <a:gd name="adj1" fmla="val 14286"/>
              <a:gd name="adj2" fmla="val 13149"/>
              <a:gd name="adj3" fmla="val 13939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6432" y="2472755"/>
            <a:ext cx="1871568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0000"/>
                </a:solidFill>
                <a:ea typeface="MS PGothic" pitchFamily="34" charset="-128"/>
              </a:rPr>
              <a:t>Nuclear </a:t>
            </a:r>
            <a:r>
              <a:rPr lang="en-US" sz="2400" i="1" dirty="0" smtClean="0">
                <a:solidFill>
                  <a:srgbClr val="FF0000"/>
                </a:solidFill>
                <a:ea typeface="MS PGothic" pitchFamily="34" charset="-128"/>
              </a:rPr>
              <a:t>potential</a:t>
            </a:r>
            <a:r>
              <a:rPr lang="en-US" sz="2400" i="1" dirty="0" smtClean="0">
                <a:solidFill>
                  <a:srgbClr val="000000"/>
                </a:solidFill>
                <a:ea typeface="MS PGothic" pitchFamily="34" charset="-128"/>
              </a:rPr>
              <a:t>:</a:t>
            </a: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  <a:ea typeface="MS PGothic" pitchFamily="34" charset="-128"/>
              </a:rPr>
              <a:t>Need to fix two LECs: </a:t>
            </a:r>
            <a:r>
              <a:rPr lang="en-US" sz="2400" b="1" i="1" dirty="0" smtClean="0">
                <a:solidFill>
                  <a:srgbClr val="FF0000"/>
                </a:solidFill>
                <a:ea typeface="MS PGothic" pitchFamily="34" charset="-128"/>
              </a:rPr>
              <a:t>C</a:t>
            </a:r>
            <a:r>
              <a:rPr lang="en-US" sz="2400" b="1" i="1" baseline="-25000" dirty="0" smtClean="0">
                <a:solidFill>
                  <a:srgbClr val="FF0000"/>
                </a:solidFill>
                <a:ea typeface="MS PGothic" pitchFamily="34" charset="-128"/>
              </a:rPr>
              <a:t>D </a:t>
            </a:r>
            <a:r>
              <a:rPr lang="en-US" sz="2400" b="1" i="1" dirty="0" smtClean="0">
                <a:solidFill>
                  <a:srgbClr val="FF0000"/>
                </a:solidFill>
                <a:ea typeface="MS PGothic" pitchFamily="34" charset="-128"/>
              </a:rPr>
              <a:t>, C</a:t>
            </a:r>
            <a:r>
              <a:rPr lang="en-US" sz="2400" b="1" i="1" baseline="-25000" dirty="0" smtClean="0">
                <a:solidFill>
                  <a:srgbClr val="FF0000"/>
                </a:solidFill>
                <a:ea typeface="MS PGothic" pitchFamily="34" charset="-128"/>
              </a:rPr>
              <a:t>E</a:t>
            </a:r>
            <a:endParaRPr lang="en-US" sz="2400" b="1" i="1" baseline="-2500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9CA8-B60B-4624-BE51-8A0F5608EA1E}" type="slidenum">
              <a:rPr lang="en-US"/>
              <a:pPr/>
              <a:t>19</a:t>
            </a:fld>
            <a:endParaRPr lang="en-US"/>
          </a:p>
        </p:txBody>
      </p:sp>
      <p:sp>
        <p:nvSpPr>
          <p:cNvPr id="15" name="Alternate Process 31"/>
          <p:cNvSpPr/>
          <p:nvPr/>
        </p:nvSpPr>
        <p:spPr>
          <a:xfrm>
            <a:off x="2700432" y="5643156"/>
            <a:ext cx="2971800" cy="98089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Nuclear Matrix Element</a:t>
            </a:r>
          </a:p>
        </p:txBody>
      </p:sp>
      <p:sp>
        <p:nvSpPr>
          <p:cNvPr id="16" name="Bent Arrow 15"/>
          <p:cNvSpPr/>
          <p:nvPr/>
        </p:nvSpPr>
        <p:spPr>
          <a:xfrm flipV="1">
            <a:off x="803899" y="5672920"/>
            <a:ext cx="1896535" cy="686033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8" name="Bent Arrow 17"/>
          <p:cNvSpPr/>
          <p:nvPr/>
        </p:nvSpPr>
        <p:spPr>
          <a:xfrm flipH="1" flipV="1">
            <a:off x="5672234" y="5672921"/>
            <a:ext cx="1981198" cy="686264"/>
          </a:xfrm>
          <a:prstGeom prst="bentArrow">
            <a:avLst>
              <a:gd name="adj1" fmla="val 25000"/>
              <a:gd name="adj2" fmla="val 26550"/>
              <a:gd name="adj3" fmla="val 25000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grpSp>
        <p:nvGrpSpPr>
          <p:cNvPr id="5" name="Group 23"/>
          <p:cNvGrpSpPr/>
          <p:nvPr/>
        </p:nvGrpSpPr>
        <p:grpSpPr>
          <a:xfrm>
            <a:off x="5291232" y="2245537"/>
            <a:ext cx="2480737" cy="1635311"/>
            <a:chOff x="5638800" y="2098489"/>
            <a:chExt cx="2480737" cy="1635311"/>
          </a:xfrm>
        </p:grpSpPr>
        <p:sp>
          <p:nvSpPr>
            <p:cNvPr id="19" name="TextBox 18"/>
            <p:cNvSpPr txBox="1"/>
            <p:nvPr/>
          </p:nvSpPr>
          <p:spPr>
            <a:xfrm>
              <a:off x="5638800" y="2325707"/>
              <a:ext cx="2095088" cy="11387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err="1" smtClean="0">
                  <a:solidFill>
                    <a:srgbClr val="FF0000"/>
                  </a:solidFill>
                  <a:ea typeface="MS PGothic" pitchFamily="34" charset="-128"/>
                </a:rPr>
                <a:t>Nöther</a:t>
              </a:r>
              <a:r>
                <a:rPr lang="en-US" sz="2400" i="1" dirty="0">
                  <a:solidFill>
                    <a:srgbClr val="FF0000"/>
                  </a:solidFill>
                  <a:ea typeface="MS PGothic" pitchFamily="34" charset="-128"/>
                </a:rPr>
                <a:t> </a:t>
              </a:r>
              <a:r>
                <a:rPr lang="en-US" sz="2400" i="1" dirty="0" smtClean="0">
                  <a:solidFill>
                    <a:srgbClr val="FF0000"/>
                  </a:solidFill>
                  <a:ea typeface="MS PGothic" pitchFamily="34" charset="-128"/>
                </a:rPr>
                <a:t>current: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chemeClr val="tx1"/>
                  </a:solidFill>
                  <a:ea typeface="MS PGothic" pitchFamily="34" charset="-128"/>
                </a:rPr>
                <a:t>Need to fix one LEC: </a:t>
              </a:r>
              <a:r>
                <a:rPr lang="en-US" sz="2400" b="1" i="1" dirty="0">
                  <a:solidFill>
                    <a:srgbClr val="FF0000"/>
                  </a:solidFill>
                  <a:ea typeface="MS PGothic" pitchFamily="34" charset="-128"/>
                </a:rPr>
                <a:t>C</a:t>
              </a:r>
              <a:r>
                <a:rPr lang="en-US" sz="2400" b="1" i="1" baseline="-25000" dirty="0">
                  <a:solidFill>
                    <a:srgbClr val="FF0000"/>
                  </a:solidFill>
                  <a:ea typeface="MS PGothic" pitchFamily="34" charset="-128"/>
                </a:rPr>
                <a:t>D </a:t>
              </a:r>
              <a:endParaRPr lang="en-US" sz="2400" b="1" i="1" dirty="0">
                <a:solidFill>
                  <a:srgbClr val="FF0000"/>
                </a:solidFill>
                <a:ea typeface="MS PGothic" pitchFamily="34" charset="-128"/>
              </a:endParaRPr>
            </a:p>
          </p:txBody>
        </p:sp>
        <p:sp>
          <p:nvSpPr>
            <p:cNvPr id="32" name="Bent Arrow 31"/>
            <p:cNvSpPr/>
            <p:nvPr/>
          </p:nvSpPr>
          <p:spPr>
            <a:xfrm rot="5400000">
              <a:off x="6252013" y="1866276"/>
              <a:ext cx="1635311" cy="2099737"/>
            </a:xfrm>
            <a:prstGeom prst="bentArrow">
              <a:avLst>
                <a:gd name="adj1" fmla="val 14286"/>
                <a:gd name="adj2" fmla="val 13149"/>
                <a:gd name="adj3" fmla="val 13939"/>
                <a:gd name="adj4" fmla="val 4375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June 6,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1143000"/>
          </a:xfrm>
        </p:spPr>
        <p:txBody>
          <a:bodyPr/>
          <a:lstStyle/>
          <a:p>
            <a:r>
              <a:rPr lang="en-US" sz="4000" dirty="0" smtClean="0"/>
              <a:t>Weak and rare interactions in nuclei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844231"/>
              </p:ext>
            </p:extLst>
          </p:nvPr>
        </p:nvGraphicFramePr>
        <p:xfrm>
          <a:off x="138112" y="852594"/>
          <a:ext cx="8942315" cy="6005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0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543"/>
            <a:ext cx="8001000" cy="1143000"/>
          </a:xfrm>
        </p:spPr>
        <p:txBody>
          <a:bodyPr/>
          <a:lstStyle/>
          <a:p>
            <a:r>
              <a:rPr lang="en-US" dirty="0" smtClean="0"/>
              <a:t>A prediction of </a:t>
            </a:r>
            <a:r>
              <a:rPr lang="en-US" baseline="30000" dirty="0" smtClean="0"/>
              <a:t>4</a:t>
            </a:r>
            <a:r>
              <a:rPr lang="en-US" dirty="0" smtClean="0"/>
              <a:t>He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38" y="1600200"/>
            <a:ext cx="8533118" cy="1261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900" b="1" i="1" dirty="0" smtClean="0"/>
              <a:t>Strategy</a:t>
            </a:r>
            <a:r>
              <a:rPr lang="en-US" sz="1900" dirty="0" smtClean="0"/>
              <a:t>: </a:t>
            </a:r>
          </a:p>
          <a:p>
            <a:pPr marL="457200" indent="-457200">
              <a:buAutoNum type="arabicPeriod"/>
            </a:pPr>
            <a:r>
              <a:rPr lang="en-US" sz="1900" dirty="0" smtClean="0"/>
              <a:t>Use </a:t>
            </a:r>
            <a:r>
              <a:rPr lang="en-US" sz="1900" dirty="0" err="1" smtClean="0"/>
              <a:t>triron</a:t>
            </a:r>
            <a:r>
              <a:rPr lang="en-US" sz="1900" dirty="0" smtClean="0"/>
              <a:t> (</a:t>
            </a:r>
            <a:r>
              <a:rPr lang="en-US" sz="1900" baseline="30000" dirty="0" smtClean="0"/>
              <a:t>3</a:t>
            </a:r>
            <a:r>
              <a:rPr lang="en-US" sz="1900" dirty="0" smtClean="0"/>
              <a:t>H) </a:t>
            </a:r>
            <a:r>
              <a:rPr lang="en-US" sz="1900" dirty="0" smtClean="0">
                <a:latin typeface="Symbol" charset="2"/>
                <a:cs typeface="Symbol" charset="2"/>
              </a:rPr>
              <a:t>b</a:t>
            </a:r>
            <a:r>
              <a:rPr lang="en-US" sz="1900" dirty="0" smtClean="0"/>
              <a:t>-decay and binding energy to completely fix the Nuclear model.</a:t>
            </a:r>
          </a:p>
          <a:p>
            <a:pPr marL="457200" indent="-457200">
              <a:buAutoNum type="arabicPeriod"/>
            </a:pPr>
            <a:r>
              <a:rPr lang="en-US" sz="1900" dirty="0" smtClean="0"/>
              <a:t>Predict the properties of </a:t>
            </a:r>
            <a:r>
              <a:rPr lang="en-US" sz="1900" baseline="30000" dirty="0" smtClean="0"/>
              <a:t>4</a:t>
            </a:r>
            <a:r>
              <a:rPr lang="en-US" sz="1900" dirty="0" smtClean="0"/>
              <a:t>He</a:t>
            </a:r>
          </a:p>
          <a:p>
            <a:pPr marL="457200" indent="-457200">
              <a:buAutoNum type="arabicPeriod"/>
            </a:pPr>
            <a:r>
              <a:rPr lang="en-US" sz="1900" dirty="0" smtClean="0"/>
              <a:t>Predict other observables.</a:t>
            </a:r>
            <a:endParaRPr lang="en-US" sz="1900" dirty="0"/>
          </a:p>
        </p:txBody>
      </p:sp>
      <p:sp>
        <p:nvSpPr>
          <p:cNvPr id="9" name="TextBox 8"/>
          <p:cNvSpPr txBox="1"/>
          <p:nvPr/>
        </p:nvSpPr>
        <p:spPr>
          <a:xfrm>
            <a:off x="82828" y="1191289"/>
            <a:ext cx="7198937" cy="3847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900" b="1" i="1" dirty="0" smtClean="0"/>
              <a:t>Question</a:t>
            </a:r>
            <a:r>
              <a:rPr lang="en-US" sz="1900" dirty="0" smtClean="0"/>
              <a:t>: </a:t>
            </a:r>
            <a:r>
              <a:rPr lang="en-US" sz="1900" dirty="0"/>
              <a:t>How good is the “microscopic” approach to nuclear physics?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2" y="2900510"/>
            <a:ext cx="6519772" cy="26718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51173" y="5572405"/>
            <a:ext cx="35155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aseline="30000" dirty="0" smtClean="0"/>
              <a:t>4</a:t>
            </a:r>
            <a:r>
              <a:rPr lang="en-US" dirty="0" smtClean="0"/>
              <a:t>He binding energy </a:t>
            </a:r>
            <a:r>
              <a:rPr lang="en-US" dirty="0" err="1" smtClean="0">
                <a:latin typeface="Symbol" charset="2"/>
                <a:cs typeface="Symbol" charset="2"/>
              </a:rPr>
              <a:t>c</a:t>
            </a:r>
            <a:r>
              <a:rPr lang="en-US" dirty="0" err="1" smtClean="0"/>
              <a:t>EFT</a:t>
            </a:r>
            <a:r>
              <a:rPr lang="en-US" dirty="0" smtClean="0"/>
              <a:t> prediction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431143" y="6045200"/>
            <a:ext cx="3205238" cy="371249"/>
            <a:chOff x="2431143" y="6045200"/>
            <a:chExt cx="3205238" cy="371249"/>
          </a:xfrm>
        </p:grpSpPr>
        <p:sp>
          <p:nvSpPr>
            <p:cNvPr id="16" name="Rectangle 15"/>
            <p:cNvSpPr/>
            <p:nvPr/>
          </p:nvSpPr>
          <p:spPr>
            <a:xfrm>
              <a:off x="2431143" y="6045200"/>
              <a:ext cx="3205238" cy="3712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992853"/>
                </p:ext>
              </p:extLst>
            </p:nvPr>
          </p:nvGraphicFramePr>
          <p:xfrm>
            <a:off x="2543552" y="6090029"/>
            <a:ext cx="2986087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1" name="Equation" r:id="rId4" imgW="2768600" imgH="292100" progId="Equation.3">
                    <p:embed/>
                  </p:oleObj>
                </mc:Choice>
                <mc:Fallback>
                  <p:oleObj name="Equation" r:id="rId4" imgW="2768600" imgH="292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43552" y="6090029"/>
                          <a:ext cx="2986087" cy="314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 Placeholder 7"/>
          <p:cNvSpPr txBox="1">
            <a:spLocks/>
          </p:cNvSpPr>
          <p:nvPr/>
        </p:nvSpPr>
        <p:spPr bwMode="auto">
          <a:xfrm>
            <a:off x="82828" y="6461298"/>
            <a:ext cx="7416220" cy="409937"/>
          </a:xfrm>
          <a:prstGeom prst="rect">
            <a:avLst/>
          </a:prstGeom>
          <a:ln w="9525" cap="flat" cmpd="sng" algn="ctr">
            <a:solidFill>
              <a:schemeClr val="accent4">
                <a:shade val="60000"/>
                <a:satMod val="11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rtl="0" fontAlgn="base">
              <a:spcBef>
                <a:spcPts val="575"/>
              </a:spcBef>
              <a:spcAft>
                <a:spcPct val="0"/>
              </a:spcAft>
              <a:buClr>
                <a:srgbClr val="2C7C9F"/>
              </a:buClr>
              <a:buSzPct val="85000"/>
              <a:buFont typeface="Wingdings 2" pitchFamily="18" charset="2"/>
              <a:buNone/>
            </a:pPr>
            <a:r>
              <a:rPr lang="en-US" sz="1600" b="1" i="1" dirty="0"/>
              <a:t>DG, Quaglioni, </a:t>
            </a:r>
            <a:r>
              <a:rPr lang="en-US" sz="1600" b="1" i="1" dirty="0" err="1"/>
              <a:t>Navratil</a:t>
            </a:r>
            <a:r>
              <a:rPr lang="en-US" sz="1600" b="1" i="1" dirty="0"/>
              <a:t>, Phys. Rev. </a:t>
            </a:r>
            <a:r>
              <a:rPr lang="en-US" sz="1600" b="1" i="1" dirty="0" err="1"/>
              <a:t>Lett</a:t>
            </a:r>
            <a:r>
              <a:rPr lang="en-US" sz="1600" b="1" i="1" dirty="0"/>
              <a:t>. 103, 102502 (2009</a:t>
            </a:r>
            <a:r>
              <a:rPr lang="en-US" sz="1600" b="1" i="1" dirty="0" smtClean="0"/>
              <a:t>), </a:t>
            </a:r>
            <a:r>
              <a:rPr lang="en-US" sz="1600" b="1" i="1" dirty="0" err="1" smtClean="0"/>
              <a:t>Lupo</a:t>
            </a:r>
            <a:r>
              <a:rPr lang="en-US" sz="1600" b="1" i="1" dirty="0" smtClean="0"/>
              <a:t>, DG, </a:t>
            </a:r>
            <a:r>
              <a:rPr lang="en-US" sz="1600" b="1" i="1" dirty="0" err="1" smtClean="0"/>
              <a:t>Barnea</a:t>
            </a:r>
            <a:r>
              <a:rPr lang="en-US" sz="1600" b="1" i="1" dirty="0" smtClean="0"/>
              <a:t> (2013)</a:t>
            </a:r>
            <a:endParaRPr lang="en-US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74762" y="599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4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1572382"/>
            <a:ext cx="7659687" cy="407657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Chiral-EFT allows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Low energy Unification</a:t>
            </a:r>
            <a:r>
              <a:rPr lang="en-US" dirty="0" smtClean="0"/>
              <a:t> of: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Strong</a:t>
            </a:r>
            <a:r>
              <a:rPr lang="en-US" dirty="0" smtClean="0"/>
              <a:t> Interaction, </a:t>
            </a:r>
            <a:br>
              <a:rPr lang="en-US" dirty="0" smtClean="0"/>
            </a:br>
            <a:r>
              <a:rPr lang="en-US" dirty="0" smtClean="0"/>
              <a:t>	and the interaction of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Electro-	weak</a:t>
            </a:r>
            <a:r>
              <a:rPr lang="en-US" dirty="0" smtClean="0"/>
              <a:t> probes with 		matter.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Leads to precision physics at N</a:t>
            </a:r>
            <a:r>
              <a:rPr lang="en-US" baseline="30000" dirty="0" smtClean="0"/>
              <a:t>2</a:t>
            </a:r>
            <a:r>
              <a:rPr lang="en-US" dirty="0" smtClean="0"/>
              <a:t>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</p:spPr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D3E89D50-CFAD-D24D-87C9-F59FFE97E4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3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decay of a </a:t>
            </a:r>
            <a:r>
              <a:rPr lang="en-US" dirty="0" err="1" smtClean="0"/>
              <a:t>muonic</a:t>
            </a:r>
            <a:r>
              <a:rPr lang="en-US" dirty="0" smtClean="0"/>
              <a:t> </a:t>
            </a:r>
            <a:r>
              <a:rPr lang="en-US" baseline="30000" dirty="0" smtClean="0"/>
              <a:t>3</a:t>
            </a:r>
            <a:r>
              <a:rPr lang="en-US" dirty="0" smtClean="0"/>
              <a:t>He</a:t>
            </a:r>
            <a:endParaRPr lang="en-US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811713"/>
            <a:ext cx="8742363" cy="2046287"/>
          </a:xfrm>
        </p:spPr>
        <p:txBody>
          <a:bodyPr/>
          <a:lstStyle/>
          <a:p>
            <a:r>
              <a:rPr lang="en-US" dirty="0" smtClean="0"/>
              <a:t>In order to probe the weak structure of the nucleon, one has to keep the nuclear effects under control.</a:t>
            </a:r>
          </a:p>
          <a:p>
            <a:r>
              <a:rPr lang="en-US" dirty="0" smtClean="0"/>
              <a:t>Accurate measurement</a:t>
            </a:r>
            <a:r>
              <a:rPr lang="en-US" dirty="0"/>
              <a:t> </a:t>
            </a:r>
            <a:r>
              <a:rPr lang="en-US" dirty="0" smtClean="0"/>
              <a:t>+ controlled calculation = reality check ! </a:t>
            </a:r>
          </a:p>
        </p:txBody>
      </p:sp>
      <p:sp>
        <p:nvSpPr>
          <p:cNvPr id="4" name="Oval 3"/>
          <p:cNvSpPr/>
          <p:nvPr/>
        </p:nvSpPr>
        <p:spPr>
          <a:xfrm>
            <a:off x="4407098" y="2209800"/>
            <a:ext cx="457200" cy="457200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11898" y="2209800"/>
            <a:ext cx="457200" cy="457200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797498" y="1447800"/>
            <a:ext cx="1981200" cy="2133600"/>
          </a:xfrm>
          <a:prstGeom prst="ellipse">
            <a:avLst/>
          </a:prstGeom>
          <a:noFill/>
          <a:ln w="9525">
            <a:solidFill>
              <a:srgbClr val="1C6382"/>
            </a:solidFill>
            <a:round/>
            <a:headEnd/>
            <a:tailEnd/>
          </a:ln>
          <a:effectLst>
            <a:outerShdw dist="25400" dir="5400000" algn="t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he-IL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73698" y="186343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11898" y="22098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59498" y="23622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e-IL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88098" y="2819400"/>
            <a:ext cx="565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30000">
                <a:solidFill>
                  <a:schemeClr val="tx2"/>
                </a:solidFill>
                <a:latin typeface="Perpetua" pitchFamily="18" charset="0"/>
              </a:rPr>
              <a:t>3</a:t>
            </a:r>
            <a:r>
              <a:rPr lang="en-US">
                <a:solidFill>
                  <a:schemeClr val="tx2"/>
                </a:solidFill>
                <a:latin typeface="Perpetua" pitchFamily="18" charset="0"/>
              </a:rPr>
              <a:t>He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788098" y="2819400"/>
            <a:ext cx="655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Perpetua" pitchFamily="18" charset="0"/>
              </a:rPr>
              <a:t>p+2n</a:t>
            </a: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5169098" y="2540000"/>
            <a:ext cx="2112963" cy="1433513"/>
            <a:chOff x="6858000" y="2540000"/>
            <a:chExt cx="2112385" cy="1432996"/>
          </a:xfrm>
        </p:grpSpPr>
        <p:grpSp>
          <p:nvGrpSpPr>
            <p:cNvPr id="49201" name="Group 38"/>
            <p:cNvGrpSpPr>
              <a:grpSpLocks/>
            </p:cNvGrpSpPr>
            <p:nvPr/>
          </p:nvGrpSpPr>
          <p:grpSpPr bwMode="auto">
            <a:xfrm>
              <a:off x="6858000" y="2540000"/>
              <a:ext cx="2112385" cy="1432996"/>
              <a:chOff x="6858000" y="2540000"/>
              <a:chExt cx="2112385" cy="143299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467600" y="3603664"/>
                <a:ext cx="15027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baseline="30000" dirty="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rPr>
                  <a:t>3</a:t>
                </a:r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rPr>
                  <a:t>He(</a:t>
                </a:r>
                <a:r>
                  <a:rPr lang="en-US" dirty="0">
                    <a:solidFill>
                      <a:schemeClr val="tx1"/>
                    </a:solidFill>
                    <a:latin typeface="Symbol" pitchFamily="18" charset="2"/>
                    <a:ea typeface="MS PGothic" pitchFamily="34" charset="-128"/>
                  </a:rPr>
                  <a:t>m</a:t>
                </a:r>
                <a:r>
                  <a:rPr lang="en-US" baseline="30000" dirty="0">
                    <a:solidFill>
                      <a:schemeClr val="tx1"/>
                    </a:solidFill>
                    <a:latin typeface="Symbol" pitchFamily="18" charset="2"/>
                    <a:ea typeface="MS PGothic" pitchFamily="34" charset="-128"/>
                  </a:rPr>
                  <a:t>-</a:t>
                </a:r>
                <a:r>
                  <a:rPr lang="en-US" dirty="0">
                    <a:solidFill>
                      <a:schemeClr val="tx1"/>
                    </a:solidFill>
                    <a:latin typeface="Symbol" pitchFamily="18" charset="2"/>
                    <a:ea typeface="MS PGothic" pitchFamily="34" charset="-128"/>
                  </a:rPr>
                  <a:t>,n</a:t>
                </a:r>
                <a:r>
                  <a:rPr lang="en-US" baseline="-25000" dirty="0">
                    <a:solidFill>
                      <a:schemeClr val="tx1"/>
                    </a:solidFill>
                    <a:latin typeface="Symbol" pitchFamily="18" charset="2"/>
                    <a:ea typeface="MS PGothic" pitchFamily="34" charset="-128"/>
                  </a:rPr>
                  <a:t>m</a:t>
                </a:r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rPr>
                  <a:t>)</a:t>
                </a:r>
                <a:r>
                  <a:rPr lang="en-US" baseline="30000" dirty="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rPr>
                  <a:t> 3</a:t>
                </a:r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rPr>
                  <a:t>H</a:t>
                </a:r>
                <a:endParaRPr lang="en-US" dirty="0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34" name="Straight Arrow Connector 33"/>
              <p:cNvCxnSpPr>
                <a:cxnSpLocks noChangeShapeType="1"/>
              </p:cNvCxnSpPr>
              <p:nvPr/>
            </p:nvCxnSpPr>
            <p:spPr bwMode="auto">
              <a:xfrm>
                <a:off x="6858000" y="2540000"/>
                <a:ext cx="1295400" cy="1041399"/>
              </a:xfrm>
              <a:prstGeom prst="straightConnector1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 type="arrow" w="med" len="med"/>
              </a:ln>
              <a:effectLst>
                <a:outerShdw dist="25400" dir="5400000" algn="t" rotWithShape="0">
                  <a:srgbClr val="808080">
                    <a:alpha val="50000"/>
                  </a:srgbClr>
                </a:outerShdw>
              </a:effectLst>
            </p:spPr>
          </p:cxnSp>
        </p:grpSp>
        <p:sp>
          <p:nvSpPr>
            <p:cNvPr id="40" name="TextBox 39"/>
            <p:cNvSpPr txBox="1"/>
            <p:nvPr/>
          </p:nvSpPr>
          <p:spPr>
            <a:xfrm>
              <a:off x="7467600" y="2819400"/>
              <a:ext cx="57893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ea typeface="MS PGothic" pitchFamily="34" charset="-128"/>
                </a:rPr>
                <a:t>70%</a:t>
              </a:r>
            </a:p>
          </p:txBody>
        </p:sp>
      </p:grpSp>
      <p:grpSp>
        <p:nvGrpSpPr>
          <p:cNvPr id="32" name="Group 43"/>
          <p:cNvGrpSpPr>
            <a:grpSpLocks/>
          </p:cNvGrpSpPr>
          <p:nvPr/>
        </p:nvGrpSpPr>
        <p:grpSpPr bwMode="auto">
          <a:xfrm>
            <a:off x="3967361" y="2805113"/>
            <a:ext cx="1641475" cy="1160462"/>
            <a:chOff x="5655970" y="2805351"/>
            <a:chExt cx="1642059" cy="1160223"/>
          </a:xfrm>
        </p:grpSpPr>
        <p:sp>
          <p:nvSpPr>
            <p:cNvPr id="29" name="Rectangle 28"/>
            <p:cNvSpPr/>
            <p:nvPr/>
          </p:nvSpPr>
          <p:spPr>
            <a:xfrm>
              <a:off x="5655970" y="3596242"/>
              <a:ext cx="1642059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baseline="30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3</a:t>
              </a:r>
              <a:r>
                <a:rPr lang="en-US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He(</a:t>
              </a:r>
              <a:r>
                <a:rPr lang="en-US">
                  <a:solidFill>
                    <a:schemeClr val="tx1"/>
                  </a:solidFill>
                  <a:latin typeface="Symbol" pitchFamily="18" charset="2"/>
                  <a:ea typeface="MS PGothic" pitchFamily="34" charset="-128"/>
                </a:rPr>
                <a:t>m</a:t>
              </a:r>
              <a:r>
                <a:rPr lang="en-US" baseline="30000">
                  <a:solidFill>
                    <a:schemeClr val="tx1"/>
                  </a:solidFill>
                  <a:latin typeface="Symbol" pitchFamily="18" charset="2"/>
                  <a:ea typeface="MS PGothic" pitchFamily="34" charset="-128"/>
                </a:rPr>
                <a:t>-</a:t>
              </a:r>
              <a:r>
                <a:rPr lang="en-US">
                  <a:solidFill>
                    <a:schemeClr val="tx1"/>
                  </a:solidFill>
                  <a:latin typeface="Symbol" pitchFamily="18" charset="2"/>
                  <a:ea typeface="MS PGothic" pitchFamily="34" charset="-128"/>
                </a:rPr>
                <a:t>,n</a:t>
              </a:r>
              <a:r>
                <a:rPr lang="en-US" baseline="-25000">
                  <a:solidFill>
                    <a:schemeClr val="tx1"/>
                  </a:solidFill>
                  <a:latin typeface="Symbol" pitchFamily="18" charset="2"/>
                  <a:ea typeface="MS PGothic" pitchFamily="34" charset="-128"/>
                </a:rPr>
                <a:t>m</a:t>
              </a:r>
              <a:r>
                <a:rPr lang="en-US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)</a:t>
              </a:r>
              <a:r>
                <a:rPr lang="en-US" baseline="30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 </a:t>
              </a:r>
              <a:r>
                <a:rPr lang="en-US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d+n</a:t>
              </a:r>
              <a:endParaRPr lang="en-US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cxnSp>
          <p:nvCxnSpPr>
            <p:cNvPr id="37" name="Straight Arrow Connector 36"/>
            <p:cNvCxnSpPr>
              <a:cxnSpLocks noChangeShapeType="1"/>
            </p:cNvCxnSpPr>
            <p:nvPr/>
          </p:nvCxnSpPr>
          <p:spPr bwMode="auto">
            <a:xfrm rot="5400000">
              <a:off x="6088580" y="3192978"/>
              <a:ext cx="776841" cy="1588"/>
            </a:xfrm>
            <a:prstGeom prst="straightConnector1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arrow" w="med" len="med"/>
            </a:ln>
            <a:effectLst>
              <a:outerShdw dist="25400" dir="5400000" algn="t" rotWithShape="0">
                <a:srgbClr val="808080">
                  <a:alpha val="50000"/>
                </a:srgbClr>
              </a:outerShdw>
            </a:effectLst>
          </p:spPr>
        </p:cxnSp>
        <p:sp>
          <p:nvSpPr>
            <p:cNvPr id="41" name="TextBox 40"/>
            <p:cNvSpPr txBox="1"/>
            <p:nvPr/>
          </p:nvSpPr>
          <p:spPr>
            <a:xfrm>
              <a:off x="6400800" y="2939534"/>
              <a:ext cx="57893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ea typeface="MS PGothic" pitchFamily="34" charset="-128"/>
                </a:rPr>
                <a:t>20%</a:t>
              </a:r>
            </a:p>
          </p:txBody>
        </p:sp>
      </p:grpSp>
      <p:grpSp>
        <p:nvGrpSpPr>
          <p:cNvPr id="33" name="Group 44"/>
          <p:cNvGrpSpPr>
            <a:grpSpLocks/>
          </p:cNvGrpSpPr>
          <p:nvPr/>
        </p:nvGrpSpPr>
        <p:grpSpPr bwMode="auto">
          <a:xfrm>
            <a:off x="2030611" y="2590800"/>
            <a:ext cx="2376487" cy="1382713"/>
            <a:chOff x="3720306" y="2590800"/>
            <a:chExt cx="2375694" cy="1382196"/>
          </a:xfrm>
        </p:grpSpPr>
        <p:sp>
          <p:nvSpPr>
            <p:cNvPr id="30" name="Rectangle 29"/>
            <p:cNvSpPr/>
            <p:nvPr/>
          </p:nvSpPr>
          <p:spPr>
            <a:xfrm>
              <a:off x="3720306" y="3603664"/>
              <a:ext cx="1770437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baseline="30000" dirty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3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He(</a:t>
              </a:r>
              <a:r>
                <a:rPr lang="en-US" dirty="0">
                  <a:solidFill>
                    <a:schemeClr val="tx1"/>
                  </a:solidFill>
                  <a:latin typeface="Symbol" pitchFamily="18" charset="2"/>
                  <a:ea typeface="MS PGothic" pitchFamily="34" charset="-128"/>
                </a:rPr>
                <a:t>m</a:t>
              </a:r>
              <a:r>
                <a:rPr lang="en-US" baseline="30000" dirty="0">
                  <a:solidFill>
                    <a:schemeClr val="tx1"/>
                  </a:solidFill>
                  <a:latin typeface="Symbol" pitchFamily="18" charset="2"/>
                  <a:ea typeface="MS PGothic" pitchFamily="34" charset="-128"/>
                </a:rPr>
                <a:t>-</a:t>
              </a:r>
              <a:r>
                <a:rPr lang="en-US" dirty="0">
                  <a:solidFill>
                    <a:schemeClr val="tx1"/>
                  </a:solidFill>
                  <a:latin typeface="Symbol" pitchFamily="18" charset="2"/>
                  <a:ea typeface="MS PGothic" pitchFamily="34" charset="-128"/>
                </a:rPr>
                <a:t>,n</a:t>
              </a:r>
              <a:r>
                <a:rPr lang="en-US" baseline="-25000" dirty="0">
                  <a:solidFill>
                    <a:schemeClr val="tx1"/>
                  </a:solidFill>
                  <a:latin typeface="Symbol" pitchFamily="18" charset="2"/>
                  <a:ea typeface="MS PGothic" pitchFamily="34" charset="-128"/>
                </a:rPr>
                <a:t>m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)</a:t>
              </a:r>
              <a:r>
                <a:rPr lang="en-US" baseline="30000" dirty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p+2n</a:t>
              </a:r>
              <a:endParaRPr lang="en-US" dirty="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cxnSp>
          <p:nvCxnSpPr>
            <p:cNvPr id="35" name="Straight Arrow Connector 34"/>
            <p:cNvCxnSpPr>
              <a:cxnSpLocks noChangeShapeType="1"/>
            </p:cNvCxnSpPr>
            <p:nvPr/>
          </p:nvCxnSpPr>
          <p:spPr bwMode="auto">
            <a:xfrm rot="10800000" flipV="1">
              <a:off x="4876800" y="2590800"/>
              <a:ext cx="1219200" cy="1005442"/>
            </a:xfrm>
            <a:prstGeom prst="straightConnector1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arrow" w="med" len="med"/>
            </a:ln>
            <a:effectLst>
              <a:outerShdw dist="25400" dir="5400000" algn="t" rotWithShape="0">
                <a:srgbClr val="808080">
                  <a:alpha val="50000"/>
                </a:srgbClr>
              </a:outerShdw>
            </a:effectLst>
          </p:spPr>
        </p:cxnSp>
        <p:sp>
          <p:nvSpPr>
            <p:cNvPr id="42" name="TextBox 41"/>
            <p:cNvSpPr txBox="1"/>
            <p:nvPr/>
          </p:nvSpPr>
          <p:spPr>
            <a:xfrm>
              <a:off x="5105400" y="2667000"/>
              <a:ext cx="57893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ea typeface="MS PGothic" pitchFamily="34" charset="-128"/>
                </a:rPr>
                <a:t>10%</a:t>
              </a:r>
            </a:p>
          </p:txBody>
        </p:sp>
      </p:grpSp>
      <p:graphicFrame>
        <p:nvGraphicFramePr>
          <p:cNvPr id="204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325375"/>
              </p:ext>
            </p:extLst>
          </p:nvPr>
        </p:nvGraphicFramePr>
        <p:xfrm>
          <a:off x="2310011" y="3962400"/>
          <a:ext cx="46878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tion" r:id="rId3" imgW="2463800" imgH="482600" progId="Equation.3">
                  <p:embed/>
                </p:oleObj>
              </mc:Choice>
              <mc:Fallback>
                <p:oleObj name="Equation" r:id="rId3" imgW="2463800" imgH="4826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011" y="3962400"/>
                        <a:ext cx="4687887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224104"/>
              </p:ext>
            </p:extLst>
          </p:nvPr>
        </p:nvGraphicFramePr>
        <p:xfrm>
          <a:off x="1238448" y="1335088"/>
          <a:ext cx="253365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quation" r:id="rId5" imgW="1333500" imgH="596900" progId="Equation.3">
                  <p:embed/>
                </p:oleObj>
              </mc:Choice>
              <mc:Fallback>
                <p:oleObj name="Equation" r:id="rId5" imgW="1333500" imgH="5969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448" y="1335088"/>
                        <a:ext cx="2533650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3B7B-5652-4F48-B34A-36439E77C2B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35241"/>
              </p:ext>
            </p:extLst>
          </p:nvPr>
        </p:nvGraphicFramePr>
        <p:xfrm>
          <a:off x="762643" y="6045200"/>
          <a:ext cx="33734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tion" r:id="rId7" imgW="1143000" imgH="177800" progId="Equation.3">
                  <p:embed/>
                </p:oleObj>
              </mc:Choice>
              <mc:Fallback>
                <p:oleObj name="Equation" r:id="rId7" imgW="1143000" imgH="1778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43" y="6045200"/>
                        <a:ext cx="3373438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223677" y="6083459"/>
            <a:ext cx="457911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ea typeface="Arial" pitchFamily="-106" charset="0"/>
                <a:cs typeface="Arial" pitchFamily="-106" charset="0"/>
              </a:rPr>
              <a:t>Ackerbauer</a:t>
            </a:r>
            <a:r>
              <a:rPr lang="en-US" dirty="0" smtClean="0">
                <a:solidFill>
                  <a:srgbClr val="000000"/>
                </a:solidFill>
                <a:ea typeface="Arial" pitchFamily="-106" charset="0"/>
                <a:cs typeface="Arial" pitchFamily="-106" charset="0"/>
              </a:rPr>
              <a:t> </a:t>
            </a:r>
            <a:r>
              <a:rPr lang="en-US" i="1" dirty="0">
                <a:solidFill>
                  <a:srgbClr val="000000"/>
                </a:solidFill>
                <a:ea typeface="Arial" pitchFamily="-106" charset="0"/>
                <a:cs typeface="Arial" pitchFamily="-106" charset="0"/>
              </a:rPr>
              <a:t>et al</a:t>
            </a:r>
            <a:r>
              <a:rPr lang="en-US" dirty="0">
                <a:solidFill>
                  <a:srgbClr val="000000"/>
                </a:solidFill>
                <a:ea typeface="Arial" pitchFamily="-106" charset="0"/>
                <a:cs typeface="Arial" pitchFamily="-106" charset="0"/>
              </a:rPr>
              <a:t>, </a:t>
            </a:r>
            <a:r>
              <a:rPr lang="en-US" b="1" dirty="0">
                <a:solidFill>
                  <a:srgbClr val="000000"/>
                </a:solidFill>
                <a:ea typeface="Arial" pitchFamily="-106" charset="0"/>
                <a:cs typeface="Arial" pitchFamily="-106" charset="0"/>
              </a:rPr>
              <a:t>Phys. </a:t>
            </a:r>
            <a:r>
              <a:rPr lang="en-US" b="1" dirty="0" err="1">
                <a:solidFill>
                  <a:srgbClr val="000000"/>
                </a:solidFill>
                <a:ea typeface="Arial" pitchFamily="-106" charset="0"/>
                <a:cs typeface="Arial" pitchFamily="-106" charset="0"/>
              </a:rPr>
              <a:t>Lett</a:t>
            </a:r>
            <a:r>
              <a:rPr lang="en-US" b="1" dirty="0">
                <a:solidFill>
                  <a:srgbClr val="000000"/>
                </a:solidFill>
                <a:ea typeface="Arial" pitchFamily="-106" charset="0"/>
                <a:cs typeface="Arial" pitchFamily="-106" charset="0"/>
              </a:rPr>
              <a:t>. B417</a:t>
            </a:r>
            <a:r>
              <a:rPr lang="en-US" dirty="0">
                <a:solidFill>
                  <a:srgbClr val="000000"/>
                </a:solidFill>
                <a:ea typeface="Arial" pitchFamily="-106" charset="0"/>
                <a:cs typeface="Arial" pitchFamily="-106" charset="0"/>
              </a:rPr>
              <a:t>, 224 (1998).</a:t>
            </a:r>
          </a:p>
        </p:txBody>
      </p:sp>
    </p:spTree>
    <p:extLst>
      <p:ext uri="{BB962C8B-B14F-4D97-AF65-F5344CB8AC3E}">
        <p14:creationId xmlns:p14="http://schemas.microsoft.com/office/powerpoint/2010/main" val="2680439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6" grpId="1" animBg="1"/>
      <p:bldP spid="14" grpId="0" animBg="1"/>
      <p:bldP spid="24" grpId="0"/>
      <p:bldP spid="24" grpId="1"/>
      <p:bldP spid="26" grpId="0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80E-C382-5E45-AEB1-719DD19C5EC3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035098"/>
              </p:ext>
            </p:extLst>
          </p:nvPr>
        </p:nvGraphicFramePr>
        <p:xfrm>
          <a:off x="963612" y="2069146"/>
          <a:ext cx="7113588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2" name="Equation" r:id="rId3" imgW="2781300" imgH="736600" progId="Equation.DSMT4">
                  <p:embed/>
                </p:oleObj>
              </mc:Choice>
              <mc:Fallback>
                <p:oleObj name="Equation" r:id="rId3" imgW="27813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2" y="2069146"/>
                        <a:ext cx="7113588" cy="1887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376662"/>
              </p:ext>
            </p:extLst>
          </p:nvPr>
        </p:nvGraphicFramePr>
        <p:xfrm>
          <a:off x="2601119" y="4719320"/>
          <a:ext cx="33734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" name="Equation" r:id="rId5" imgW="1143000" imgH="177800" progId="Equation.3">
                  <p:embed/>
                </p:oleObj>
              </mc:Choice>
              <mc:Fallback>
                <p:oleObj name="Equation" r:id="rId5" imgW="1143000" imgH="1778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119" y="4719320"/>
                        <a:ext cx="3373438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28382" y="5425256"/>
            <a:ext cx="5800085" cy="923330"/>
          </a:xfrm>
          <a:prstGeom prst="rect">
            <a:avLst/>
          </a:prstGeom>
          <a:gradFill rotWithShape="1">
            <a:gsLst>
              <a:gs pos="0">
                <a:srgbClr val="DCE3F6"/>
              </a:gs>
              <a:gs pos="35001">
                <a:srgbClr val="CFD9EF"/>
              </a:gs>
              <a:gs pos="100000">
                <a:srgbClr val="9EAFD6"/>
              </a:gs>
            </a:gsLst>
            <a:lin ang="5400000"/>
          </a:gradFill>
          <a:ln w="9525">
            <a:solidFill>
              <a:srgbClr val="39639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DG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, Phys. </a:t>
            </a:r>
            <a:r>
              <a:rPr lang="en-US" dirty="0" err="1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Lett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. </a:t>
            </a:r>
            <a:r>
              <a:rPr lang="en-US" b="1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B666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, 472 (2008), </a:t>
            </a:r>
            <a:b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</a:br>
            <a:r>
              <a:rPr lang="en-US" dirty="0" err="1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Marcucci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 et al., Phys. Rev. C 83, 014002 (2011).</a:t>
            </a:r>
          </a:p>
          <a:p>
            <a:pPr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- Expect advances in error-estimates soon!</a:t>
            </a:r>
            <a:endParaRPr lang="en-US" dirty="0">
              <a:solidFill>
                <a:srgbClr val="000000"/>
              </a:solidFill>
              <a:latin typeface="Lucida Sans Unicode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6664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5"/>
          <p:cNvSpPr>
            <a:spLocks noGrp="1"/>
          </p:cNvSpPr>
          <p:nvPr>
            <p:ph type="title"/>
          </p:nvPr>
        </p:nvSpPr>
        <p:spPr>
          <a:xfrm>
            <a:off x="872101" y="345924"/>
            <a:ext cx="7659687" cy="1168400"/>
          </a:xfrm>
        </p:spPr>
        <p:txBody>
          <a:bodyPr/>
          <a:lstStyle/>
          <a:p>
            <a:pPr algn="ctr"/>
            <a:r>
              <a:rPr lang="en-US" sz="4000" b="1" i="1" dirty="0" smtClean="0"/>
              <a:t>Constraints on the weak structure of the nucleon from </a:t>
            </a:r>
            <a:r>
              <a:rPr lang="en-US" sz="4000" b="1" i="1" dirty="0" err="1" smtClean="0"/>
              <a:t>muon</a:t>
            </a:r>
            <a:r>
              <a:rPr lang="en-US" sz="4000" b="1" i="1" dirty="0" smtClean="0"/>
              <a:t> capture on </a:t>
            </a:r>
            <a:r>
              <a:rPr lang="en-US" sz="4000" b="1" i="1" baseline="30000" dirty="0" smtClean="0"/>
              <a:t>3</a:t>
            </a:r>
            <a:r>
              <a:rPr lang="en-US" sz="4000" b="1" i="1" dirty="0" smtClean="0"/>
              <a:t>He</a:t>
            </a:r>
          </a:p>
        </p:txBody>
      </p:sp>
      <p:sp>
        <p:nvSpPr>
          <p:cNvPr id="5325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INPC 2013 - Doron Gazit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C423-0CE2-4D1D-908D-8E387819FE2A}" type="slidenum">
              <a:rPr lang="en-US"/>
              <a:pPr/>
              <a:t>24</a:t>
            </a:fld>
            <a:endParaRPr lang="en-US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0234"/>
              </p:ext>
            </p:extLst>
          </p:nvPr>
        </p:nvGraphicFramePr>
        <p:xfrm>
          <a:off x="879475" y="2693988"/>
          <a:ext cx="7005638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8" name="Equation" r:id="rId3" imgW="3746500" imgH="1549400" progId="Equation.3">
                  <p:embed/>
                </p:oleObj>
              </mc:Choice>
              <mc:Fallback>
                <p:oleObj name="Equation" r:id="rId3" imgW="3746500" imgH="154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2693988"/>
                        <a:ext cx="7005638" cy="289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54" name="Group 8"/>
          <p:cNvGrpSpPr>
            <a:grpSpLocks/>
          </p:cNvGrpSpPr>
          <p:nvPr/>
        </p:nvGrpSpPr>
        <p:grpSpPr bwMode="auto">
          <a:xfrm>
            <a:off x="2232025" y="2803525"/>
            <a:ext cx="1044575" cy="3216275"/>
            <a:chOff x="2232025" y="2197100"/>
            <a:chExt cx="1044575" cy="3216275"/>
          </a:xfrm>
        </p:grpSpPr>
        <p:sp>
          <p:nvSpPr>
            <p:cNvPr id="53264" name="Rectangle 5"/>
            <p:cNvSpPr>
              <a:spLocks noChangeArrowheads="1"/>
            </p:cNvSpPr>
            <p:nvPr/>
          </p:nvSpPr>
          <p:spPr bwMode="auto">
            <a:xfrm>
              <a:off x="2286000" y="2197100"/>
              <a:ext cx="762000" cy="762000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Perpetua" pitchFamily="18" charset="0"/>
              </a:endParaRPr>
            </a:p>
          </p:txBody>
        </p:sp>
        <p:sp>
          <p:nvSpPr>
            <p:cNvPr id="53265" name="Rectangle 6"/>
            <p:cNvSpPr>
              <a:spLocks noChangeArrowheads="1"/>
            </p:cNvSpPr>
            <p:nvPr/>
          </p:nvSpPr>
          <p:spPr bwMode="auto">
            <a:xfrm>
              <a:off x="2438400" y="4102100"/>
              <a:ext cx="838200" cy="762000"/>
            </a:xfrm>
            <a:prstGeom prst="rect">
              <a:avLst/>
            </a:prstGeom>
            <a:solidFill>
              <a:schemeClr val="tx2">
                <a:alpha val="47842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Perpetua" pitchFamily="18" charset="0"/>
              </a:endParaRPr>
            </a:p>
          </p:txBody>
        </p:sp>
        <p:sp>
          <p:nvSpPr>
            <p:cNvPr id="53266" name="Text Box 11"/>
            <p:cNvSpPr txBox="1">
              <a:spLocks noChangeArrowheads="1"/>
            </p:cNvSpPr>
            <p:nvPr/>
          </p:nvSpPr>
          <p:spPr bwMode="auto">
            <a:xfrm>
              <a:off x="2232025" y="3255963"/>
              <a:ext cx="9683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Perpetua" pitchFamily="18" charset="0"/>
                </a:rPr>
                <a:t>Vector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2438400" y="5016500"/>
              <a:ext cx="735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Perpetua" pitchFamily="18" charset="0"/>
                </a:rPr>
                <a:t>Axial</a:t>
              </a:r>
            </a:p>
          </p:txBody>
        </p:sp>
      </p:grpSp>
      <p:grpSp>
        <p:nvGrpSpPr>
          <p:cNvPr id="53255" name="Group 13"/>
          <p:cNvGrpSpPr>
            <a:grpSpLocks/>
          </p:cNvGrpSpPr>
          <p:nvPr/>
        </p:nvGrpSpPr>
        <p:grpSpPr bwMode="auto">
          <a:xfrm>
            <a:off x="3733800" y="2803525"/>
            <a:ext cx="1849438" cy="3521075"/>
            <a:chOff x="3733800" y="2197100"/>
            <a:chExt cx="1849438" cy="3521075"/>
          </a:xfrm>
        </p:grpSpPr>
        <p:sp>
          <p:nvSpPr>
            <p:cNvPr id="53260" name="Rectangle 7"/>
            <p:cNvSpPr>
              <a:spLocks noChangeArrowheads="1"/>
            </p:cNvSpPr>
            <p:nvPr/>
          </p:nvSpPr>
          <p:spPr bwMode="auto">
            <a:xfrm>
              <a:off x="3962400" y="4025900"/>
              <a:ext cx="838200" cy="838200"/>
            </a:xfrm>
            <a:prstGeom prst="rect">
              <a:avLst/>
            </a:prstGeom>
            <a:solidFill>
              <a:schemeClr val="tx2">
                <a:alpha val="47842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Perpetua" pitchFamily="18" charset="0"/>
              </a:endParaRPr>
            </a:p>
          </p:txBody>
        </p:sp>
        <p:sp>
          <p:nvSpPr>
            <p:cNvPr id="53261" name="Rectangle 8"/>
            <p:cNvSpPr>
              <a:spLocks noChangeArrowheads="1"/>
            </p:cNvSpPr>
            <p:nvPr/>
          </p:nvSpPr>
          <p:spPr bwMode="auto">
            <a:xfrm>
              <a:off x="4267200" y="2197100"/>
              <a:ext cx="838200" cy="838200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Perpetua" pitchFamily="18" charset="0"/>
              </a:endParaRPr>
            </a:p>
          </p:txBody>
        </p:sp>
        <p:sp>
          <p:nvSpPr>
            <p:cNvPr id="53262" name="Text Box 13"/>
            <p:cNvSpPr txBox="1">
              <a:spLocks noChangeArrowheads="1"/>
            </p:cNvSpPr>
            <p:nvPr/>
          </p:nvSpPr>
          <p:spPr bwMode="auto">
            <a:xfrm>
              <a:off x="4098925" y="3206750"/>
              <a:ext cx="1214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Perpetua" pitchFamily="18" charset="0"/>
                </a:rPr>
                <a:t>Magnetic</a:t>
              </a:r>
            </a:p>
          </p:txBody>
        </p:sp>
        <p:sp>
          <p:nvSpPr>
            <p:cNvPr id="53263" name="Text Box 15"/>
            <p:cNvSpPr txBox="1">
              <a:spLocks noChangeArrowheads="1"/>
            </p:cNvSpPr>
            <p:nvPr/>
          </p:nvSpPr>
          <p:spPr bwMode="auto">
            <a:xfrm>
              <a:off x="3733800" y="5016500"/>
              <a:ext cx="184943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Perpetua" pitchFamily="18" charset="0"/>
                </a:rPr>
                <a:t>Induced </a:t>
              </a:r>
            </a:p>
            <a:p>
              <a:r>
                <a:rPr lang="en-US" sz="2000">
                  <a:latin typeface="Perpetua" pitchFamily="18" charset="0"/>
                </a:rPr>
                <a:t>Pseudo-Scalar</a:t>
              </a:r>
            </a:p>
          </p:txBody>
        </p:sp>
      </p:grpSp>
      <p:grpSp>
        <p:nvGrpSpPr>
          <p:cNvPr id="53256" name="Group 18"/>
          <p:cNvGrpSpPr>
            <a:grpSpLocks/>
          </p:cNvGrpSpPr>
          <p:nvPr/>
        </p:nvGrpSpPr>
        <p:grpSpPr bwMode="auto">
          <a:xfrm>
            <a:off x="5562600" y="2803525"/>
            <a:ext cx="2682875" cy="2667000"/>
            <a:chOff x="5562600" y="2197100"/>
            <a:chExt cx="2682875" cy="2667000"/>
          </a:xfrm>
        </p:grpSpPr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5943600" y="2197100"/>
              <a:ext cx="484188" cy="838200"/>
            </a:xfrm>
            <a:prstGeom prst="rect">
              <a:avLst/>
            </a:prstGeom>
            <a:solidFill>
              <a:schemeClr val="hlink">
                <a:alpha val="47842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Perpetua" pitchFamily="18" charset="0"/>
              </a:endParaRPr>
            </a:p>
          </p:txBody>
        </p:sp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5638800" y="4025900"/>
              <a:ext cx="685800" cy="838200"/>
            </a:xfrm>
            <a:prstGeom prst="rect">
              <a:avLst/>
            </a:prstGeom>
            <a:solidFill>
              <a:schemeClr val="hlink">
                <a:alpha val="47842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Perpetua" pitchFamily="18" charset="0"/>
              </a:endParaRPr>
            </a:p>
          </p:txBody>
        </p:sp>
        <p:sp>
          <p:nvSpPr>
            <p:cNvPr id="53259" name="Text Box 16"/>
            <p:cNvSpPr txBox="1">
              <a:spLocks noChangeArrowheads="1"/>
            </p:cNvSpPr>
            <p:nvPr/>
          </p:nvSpPr>
          <p:spPr bwMode="auto">
            <a:xfrm>
              <a:off x="5562600" y="3263900"/>
              <a:ext cx="26828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hlink"/>
                  </a:solidFill>
                  <a:latin typeface="Perpetua" pitchFamily="18" charset="0"/>
                </a:rPr>
                <a:t>Second class currents</a:t>
              </a: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11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Induced pseudo-scalar: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muon</a:t>
            </a:r>
            <a:r>
              <a:rPr lang="en-US" dirty="0" smtClean="0"/>
              <a:t> capture on proton [</a:t>
            </a:r>
            <a:r>
              <a:rPr lang="en-US" dirty="0" err="1" smtClean="0"/>
              <a:t>Czarnecki</a:t>
            </a:r>
            <a:r>
              <a:rPr lang="en-US" dirty="0" smtClean="0"/>
              <a:t>, Marciano, </a:t>
            </a:r>
            <a:r>
              <a:rPr lang="en-US" dirty="0" err="1" smtClean="0"/>
              <a:t>Sirlin</a:t>
            </a:r>
            <a:r>
              <a:rPr lang="en-US" dirty="0" smtClean="0"/>
              <a:t>, PRL 99, 032003 (2007); V. A. Andreev et. al., PRL 99, 032004(2007)]: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work: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>
                <a:latin typeface="Symbol" charset="2"/>
                <a:cs typeface="Symbol" charset="2"/>
              </a:rPr>
              <a:t>c</a:t>
            </a:r>
            <a:r>
              <a:rPr lang="en-US" dirty="0" err="1" smtClean="0"/>
              <a:t>PT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[</a:t>
            </a:r>
            <a:r>
              <a:rPr lang="en-US" dirty="0" err="1" smtClean="0"/>
              <a:t>Meissner</a:t>
            </a:r>
            <a:r>
              <a:rPr lang="en-US" dirty="0" smtClean="0"/>
              <a:t>, Bernard, Keiser]: </a:t>
            </a:r>
          </a:p>
        </p:txBody>
      </p:sp>
      <p:graphicFrame>
        <p:nvGraphicFramePr>
          <p:cNvPr id="522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307812"/>
              </p:ext>
            </p:extLst>
          </p:nvPr>
        </p:nvGraphicFramePr>
        <p:xfrm>
          <a:off x="2921000" y="2473643"/>
          <a:ext cx="26892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8" name="Equation" r:id="rId4" imgW="1447800" imgH="254000" progId="Equation.3">
                  <p:embed/>
                </p:oleObj>
              </mc:Choice>
              <mc:Fallback>
                <p:oleObj name="Equation" r:id="rId4" imgW="1447800" imgH="2540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473643"/>
                        <a:ext cx="268922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501964"/>
              </p:ext>
            </p:extLst>
          </p:nvPr>
        </p:nvGraphicFramePr>
        <p:xfrm>
          <a:off x="2921000" y="3804603"/>
          <a:ext cx="299561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9" name="Equation" r:id="rId6" imgW="1612900" imgH="254000" progId="Equation.3">
                  <p:embed/>
                </p:oleObj>
              </mc:Choice>
              <mc:Fallback>
                <p:oleObj name="Equation" r:id="rId6" imgW="1612900" imgH="2540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804603"/>
                        <a:ext cx="2995613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FB52-5ABA-4F4B-B451-7E04F2FD2649}" type="slidenum">
              <a:rPr lang="en-US"/>
              <a:pPr/>
              <a:t>25</a:t>
            </a:fld>
            <a:endParaRPr lang="en-US"/>
          </a:p>
        </p:txBody>
      </p:sp>
      <p:sp>
        <p:nvSpPr>
          <p:cNvPr id="54281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INPC 2013 - Doron Gazit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533208" y="5623560"/>
            <a:ext cx="5300662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he-IL">
              <a:solidFill>
                <a:srgbClr val="000000"/>
              </a:solidFill>
              <a:ea typeface="MS PGothic" pitchFamily="34" charset="-128"/>
            </a:endParaRPr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111168"/>
              </p:ext>
            </p:extLst>
          </p:nvPr>
        </p:nvGraphicFramePr>
        <p:xfrm>
          <a:off x="1566863" y="5603875"/>
          <a:ext cx="53117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0" name="Equation" r:id="rId8" imgW="3009900" imgH="457200" progId="Equation.3">
                  <p:embed/>
                </p:oleObj>
              </mc:Choice>
              <mc:Fallback>
                <p:oleObj name="Equation" r:id="rId8" imgW="3009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5603875"/>
                        <a:ext cx="531177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88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Induced Tensor:</a:t>
            </a:r>
          </a:p>
        </p:txBody>
      </p:sp>
      <p:sp>
        <p:nvSpPr>
          <p:cNvPr id="563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QCD sum rules: </a:t>
            </a:r>
          </a:p>
          <a:p>
            <a:r>
              <a:rPr lang="en-US" dirty="0" smtClean="0"/>
              <a:t>Experimentally [Wilkinson, </a:t>
            </a:r>
            <a:r>
              <a:rPr lang="en-US" dirty="0" err="1" smtClean="0"/>
              <a:t>Nucl</a:t>
            </a:r>
            <a:r>
              <a:rPr lang="en-US" dirty="0" smtClean="0"/>
              <a:t>. Instr. Phys. Res. A 455, 656 (2000)]: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work: </a:t>
            </a: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382521"/>
              </p:ext>
            </p:extLst>
          </p:nvPr>
        </p:nvGraphicFramePr>
        <p:xfrm>
          <a:off x="3336925" y="1417638"/>
          <a:ext cx="20526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0" name="Equation" r:id="rId4" imgW="1104900" imgH="406400" progId="Equation.3">
                  <p:embed/>
                </p:oleObj>
              </mc:Choice>
              <mc:Fallback>
                <p:oleObj name="Equation" r:id="rId4" imgW="1104900" imgH="4064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1417638"/>
                        <a:ext cx="20526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3124200" y="2895600"/>
          <a:ext cx="22653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1" name="Equation" r:id="rId6" imgW="1219200" imgH="457200" progId="Equation.3">
                  <p:embed/>
                </p:oleObj>
              </mc:Choice>
              <mc:Fallback>
                <p:oleObj name="Equation" r:id="rId6" imgW="1219200" imgH="457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95600"/>
                        <a:ext cx="2265363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124200" y="4573588"/>
          <a:ext cx="18399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2" name="Equation" r:id="rId8" imgW="990600" imgH="406400" progId="Equation.3">
                  <p:embed/>
                </p:oleObj>
              </mc:Choice>
              <mc:Fallback>
                <p:oleObj name="Equation" r:id="rId8" imgW="990600" imgH="4064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573588"/>
                        <a:ext cx="183991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A8FE-9EDA-4A6A-B403-18D84C04E026}" type="slidenum">
              <a:rPr lang="en-US"/>
              <a:pPr/>
              <a:t>26</a:t>
            </a:fld>
            <a:endParaRPr lang="en-US"/>
          </a:p>
        </p:txBody>
      </p:sp>
      <p:sp>
        <p:nvSpPr>
          <p:cNvPr id="56329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INPC 2013 - Doron Gazit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124200" y="5670815"/>
            <a:ext cx="2544455" cy="8061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he-IL">
              <a:solidFill>
                <a:srgbClr val="000000"/>
              </a:solidFill>
              <a:ea typeface="MS PGothic" pitchFamily="34" charset="-128"/>
            </a:endParaRPr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73987"/>
              </p:ext>
            </p:extLst>
          </p:nvPr>
        </p:nvGraphicFramePr>
        <p:xfrm>
          <a:off x="3123893" y="5670550"/>
          <a:ext cx="25447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3" name="Equation" r:id="rId10" imgW="1282700" imgH="406400" progId="Equation.3">
                  <p:embed/>
                </p:oleObj>
              </mc:Choice>
              <mc:Fallback>
                <p:oleObj name="Equation" r:id="rId10" imgW="1282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3893" y="5670550"/>
                        <a:ext cx="2544762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40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Induced scalar (limits CVC):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Experimentally [</a:t>
            </a:r>
            <a:r>
              <a:rPr lang="en-US" dirty="0" err="1" smtClean="0"/>
              <a:t>Severijns</a:t>
            </a:r>
            <a:r>
              <a:rPr lang="en-US" dirty="0" smtClean="0"/>
              <a:t> et. al., RMP 78, 991 (2006)]: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work: 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3505200" y="2133600"/>
          <a:ext cx="18161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6" name="Equation" r:id="rId4" imgW="977900" imgH="177800" progId="Equation.3">
                  <p:embed/>
                </p:oleObj>
              </mc:Choice>
              <mc:Fallback>
                <p:oleObj name="Equation" r:id="rId4" imgW="977900" imgH="1778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133600"/>
                        <a:ext cx="181610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3152775" y="3657600"/>
          <a:ext cx="216852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7" name="Equation" r:id="rId6" imgW="1168400" imgH="177800" progId="Equation.3">
                  <p:embed/>
                </p:oleObj>
              </mc:Choice>
              <mc:Fallback>
                <p:oleObj name="Equation" r:id="rId6" imgW="1168400" imgH="1778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657600"/>
                        <a:ext cx="216852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87F-0DC4-4DB7-94AD-4550E774EFBE}" type="slidenum">
              <a:rPr lang="en-US"/>
              <a:pPr/>
              <a:t>27</a:t>
            </a:fld>
            <a:endParaRPr lang="en-US"/>
          </a:p>
        </p:txBody>
      </p:sp>
      <p:sp>
        <p:nvSpPr>
          <p:cNvPr id="58376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INPC 2013 - Doron Gazit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505200" y="5562600"/>
            <a:ext cx="1786347" cy="9088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he-IL">
              <a:solidFill>
                <a:srgbClr val="000000"/>
              </a:solidFill>
              <a:ea typeface="MS PGothic" pitchFamily="34" charset="-128"/>
            </a:endParaRP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38764"/>
              </p:ext>
            </p:extLst>
          </p:nvPr>
        </p:nvGraphicFramePr>
        <p:xfrm>
          <a:off x="3505200" y="5562600"/>
          <a:ext cx="178593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8" name="Equation" r:id="rId8" imgW="825500" imgH="419100" progId="Equation.3">
                  <p:embed/>
                </p:oleObj>
              </mc:Choice>
              <mc:Fallback>
                <p:oleObj name="Equation" r:id="rId8" imgW="825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562600"/>
                        <a:ext cx="1785938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 dirty="0"/>
          </a:p>
        </p:txBody>
      </p:sp>
      <p:sp>
        <p:nvSpPr>
          <p:cNvPr id="12" name="Oval 11">
            <a:hlinkClick r:id="" action="ppaction://noaction"/>
          </p:cNvPr>
          <p:cNvSpPr/>
          <p:nvPr/>
        </p:nvSpPr>
        <p:spPr>
          <a:xfrm>
            <a:off x="304800" y="76200"/>
            <a:ext cx="609600" cy="6858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548494" y="4136571"/>
            <a:ext cx="759955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Symbol" charset="2"/>
                <a:cs typeface="Symbol" charset="2"/>
              </a:rPr>
              <a:t>c</a:t>
            </a:r>
            <a:r>
              <a:rPr lang="en-US" sz="2000" dirty="0" err="1" smtClean="0"/>
              <a:t>EFT</a:t>
            </a:r>
            <a:r>
              <a:rPr lang="en-US" sz="2000" dirty="0" smtClean="0"/>
              <a:t> based direct calculations of reactions is a promising new direction</a:t>
            </a:r>
          </a:p>
          <a:p>
            <a:pPr algn="ctr"/>
            <a:r>
              <a:rPr lang="en-US" sz="2000" dirty="0" smtClean="0"/>
              <a:t>to study properties of the nucleon and thus of QCD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679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Neutrino interaction with A=3,4 nuclei in Supernovae</a:t>
            </a:r>
          </a:p>
        </p:txBody>
      </p:sp>
      <p:sp>
        <p:nvSpPr>
          <p:cNvPr id="60419" name="Text Placeholder 9"/>
          <p:cNvSpPr>
            <a:spLocks noGrp="1"/>
          </p:cNvSpPr>
          <p:nvPr>
            <p:ph type="body" idx="1"/>
          </p:nvPr>
        </p:nvSpPr>
        <p:spPr>
          <a:xfrm>
            <a:off x="1062431" y="3058637"/>
            <a:ext cx="6135687" cy="163353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Neutrino cross sections are too small to measure…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Need parameter free calculations…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INPC 2013 - Doron Gazit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8361-7616-4F11-BD0E-5E3C5D185D79}" type="slidenum">
              <a:rPr lang="en-US"/>
              <a:pPr/>
              <a:t>28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4895850"/>
            <a:ext cx="8839200" cy="1200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DG, </a:t>
            </a:r>
            <a:r>
              <a:rPr lang="en-US" dirty="0" err="1">
                <a:solidFill>
                  <a:srgbClr val="000000"/>
                </a:solidFill>
                <a:ea typeface="MS PGothic" pitchFamily="34" charset="-128"/>
              </a:rPr>
              <a:t>Barnea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Phys. Rev. C 70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, 048801 (2004); 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Phys. Rev. </a:t>
            </a:r>
            <a:r>
              <a:rPr lang="en-US" b="1" dirty="0" err="1">
                <a:solidFill>
                  <a:srgbClr val="000000"/>
                </a:solidFill>
                <a:ea typeface="MS PGothic" pitchFamily="34" charset="-128"/>
              </a:rPr>
              <a:t>Lett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. 75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, 192501 (2007); </a:t>
            </a:r>
            <a:r>
              <a:rPr lang="en-US" b="1" dirty="0" err="1">
                <a:solidFill>
                  <a:srgbClr val="000000"/>
                </a:solidFill>
                <a:ea typeface="MS PGothic" pitchFamily="34" charset="-128"/>
              </a:rPr>
              <a:t>Nucl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. Phys. A 790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, 356 (2007); 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Few Body Syst.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 (2008).   </a:t>
            </a:r>
          </a:p>
          <a:p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O’Connor, DG, Horowitz, </a:t>
            </a:r>
            <a:r>
              <a:rPr lang="en-US" dirty="0" err="1">
                <a:solidFill>
                  <a:srgbClr val="000000"/>
                </a:solidFill>
                <a:ea typeface="MS PGothic" pitchFamily="34" charset="-128"/>
              </a:rPr>
              <a:t>Schwenk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MS PGothic" pitchFamily="34" charset="-128"/>
              </a:rPr>
              <a:t>Barnea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, 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Phys. Rev. C 75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, 055803 (2007).</a:t>
            </a:r>
          </a:p>
          <a:p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DG, PhD. thesis, </a:t>
            </a:r>
            <a:r>
              <a:rPr lang="en-US" b="1" dirty="0" err="1">
                <a:solidFill>
                  <a:srgbClr val="000000"/>
                </a:solidFill>
                <a:ea typeface="MS PGothic" pitchFamily="34" charset="-128"/>
              </a:rPr>
              <a:t>arXiv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: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b="1" dirty="0">
                <a:solidFill>
                  <a:srgbClr val="000000"/>
                </a:solidFill>
                <a:ea typeface="MS PGothic" pitchFamily="34" charset="-128"/>
              </a:rPr>
              <a:t>0807.0216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 (2007).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0"/>
            <a:ext cx="4119563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37113" y="2743200"/>
            <a:ext cx="203200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Supernova 1987A</a:t>
            </a:r>
          </a:p>
        </p:txBody>
      </p:sp>
      <p:sp>
        <p:nvSpPr>
          <p:cNvPr id="2" name="Rectangle 1"/>
          <p:cNvSpPr/>
          <p:nvPr/>
        </p:nvSpPr>
        <p:spPr>
          <a:xfrm>
            <a:off x="4837113" y="53547"/>
            <a:ext cx="4243315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Core collapse supernovae are giant explosions of massive stars.</a:t>
            </a:r>
          </a:p>
          <a:p>
            <a:r>
              <a:rPr lang="en-US" dirty="0"/>
              <a:t>99% of the energy released is carried away by neutrinos, thus the phenomena inside are sensitive to neutrino interactions with matter.</a:t>
            </a:r>
          </a:p>
          <a:p>
            <a:r>
              <a:rPr lang="en-US" dirty="0" err="1"/>
              <a:t>SNe</a:t>
            </a:r>
            <a:r>
              <a:rPr lang="en-US" dirty="0"/>
              <a:t> are the probable site for r-process </a:t>
            </a:r>
            <a:r>
              <a:rPr lang="en-US" dirty="0" err="1"/>
              <a:t>nucleosynthesis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542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smtClean="0"/>
              <a:t>Energy deposition near neutrinosphere</a:t>
            </a:r>
            <a:endParaRPr lang="en-US" sz="3100" i="1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smtClean="0"/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INPC 2013 - Doron Gazit</a:t>
            </a:r>
            <a:endParaRPr lang="en-US" dirty="0"/>
          </a:p>
        </p:txBody>
      </p:sp>
      <p:sp>
        <p:nvSpPr>
          <p:cNvPr id="675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anchorCtr="0"/>
          <a:lstStyle/>
          <a:p>
            <a:fld id="{76D9060F-BC93-4827-9E86-5023CA43AD20}" type="slidenum">
              <a:rPr lang="he-IL">
                <a:latin typeface="Arial" pitchFamily="34" charset="0"/>
                <a:cs typeface="Arial" pitchFamily="34" charset="0"/>
              </a:rPr>
              <a:pPr/>
              <a:t>29</a:t>
            </a:fld>
            <a:endParaRPr lang="he-IL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9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4201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10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62973"/>
            <a:ext cx="80010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5530" y="5648960"/>
            <a:ext cx="548640" cy="396240"/>
          </a:xfrm>
        </p:spPr>
        <p:txBody>
          <a:bodyPr/>
          <a:lstStyle/>
          <a:p>
            <a:fld id="{071F5F32-2FC5-48D2-82BE-75E01CFB6CB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46051" y="990600"/>
            <a:ext cx="8385738" cy="5029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 smtClean="0"/>
              <a:t>Low energy electromagnetic reaction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EECE1"/>
                </a:solidFill>
              </a:rPr>
              <a:t>June 6, 2013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137218" name="AutoShape 2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/>
          <p:cNvSpPr>
            <a:spLocks noChangeAspect="1" noChangeArrowheads="1"/>
          </p:cNvSpPr>
          <p:nvPr/>
        </p:nvSpPr>
        <p:spPr bwMode="auto">
          <a:xfrm>
            <a:off x="7705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7220" name="AutoShape 4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/>
          <p:cNvSpPr>
            <a:spLocks noChangeAspect="1" noChangeArrowheads="1"/>
          </p:cNvSpPr>
          <p:nvPr/>
        </p:nvSpPr>
        <p:spPr bwMode="auto">
          <a:xfrm>
            <a:off x="7705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368793" y="1861185"/>
            <a:ext cx="4032250" cy="3816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1" name="Oval 5"/>
          <p:cNvSpPr>
            <a:spLocks noChangeArrowheads="1"/>
          </p:cNvSpPr>
          <p:nvPr/>
        </p:nvSpPr>
        <p:spPr bwMode="auto">
          <a:xfrm>
            <a:off x="4927843" y="3555048"/>
            <a:ext cx="228600" cy="2349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2" name="Line 7"/>
          <p:cNvSpPr>
            <a:spLocks noChangeShapeType="1"/>
          </p:cNvSpPr>
          <p:nvPr/>
        </p:nvSpPr>
        <p:spPr bwMode="auto">
          <a:xfrm>
            <a:off x="5102468" y="3769360"/>
            <a:ext cx="501650" cy="140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3" name="Line 8"/>
          <p:cNvSpPr>
            <a:spLocks noChangeShapeType="1"/>
          </p:cNvSpPr>
          <p:nvPr/>
        </p:nvSpPr>
        <p:spPr bwMode="auto">
          <a:xfrm>
            <a:off x="5073893" y="3785235"/>
            <a:ext cx="501650" cy="140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4" name="Line 10"/>
          <p:cNvSpPr>
            <a:spLocks noChangeShapeType="1"/>
          </p:cNvSpPr>
          <p:nvPr/>
        </p:nvSpPr>
        <p:spPr bwMode="auto">
          <a:xfrm>
            <a:off x="5034206" y="3785235"/>
            <a:ext cx="508000" cy="142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5" name="Line 12"/>
          <p:cNvSpPr>
            <a:spLocks noChangeShapeType="1"/>
          </p:cNvSpPr>
          <p:nvPr/>
        </p:nvSpPr>
        <p:spPr bwMode="auto">
          <a:xfrm flipV="1">
            <a:off x="5062781" y="2281873"/>
            <a:ext cx="331788" cy="1252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6" name="Line 13"/>
          <p:cNvSpPr>
            <a:spLocks noChangeShapeType="1"/>
          </p:cNvSpPr>
          <p:nvPr/>
        </p:nvSpPr>
        <p:spPr bwMode="auto">
          <a:xfrm flipV="1">
            <a:off x="5102468" y="2296160"/>
            <a:ext cx="320675" cy="129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7" name="Line 14"/>
          <p:cNvSpPr>
            <a:spLocks noChangeShapeType="1"/>
          </p:cNvSpPr>
          <p:nvPr/>
        </p:nvSpPr>
        <p:spPr bwMode="auto">
          <a:xfrm flipV="1">
            <a:off x="5138981" y="2291398"/>
            <a:ext cx="339725" cy="127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8" name="Line 15"/>
          <p:cNvSpPr>
            <a:spLocks noChangeShapeType="1"/>
          </p:cNvSpPr>
          <p:nvPr/>
        </p:nvSpPr>
        <p:spPr bwMode="auto">
          <a:xfrm flipH="1">
            <a:off x="5162793" y="4123373"/>
            <a:ext cx="42863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9" name="Line 16"/>
          <p:cNvSpPr>
            <a:spLocks noChangeShapeType="1"/>
          </p:cNvSpPr>
          <p:nvPr/>
        </p:nvSpPr>
        <p:spPr bwMode="auto">
          <a:xfrm>
            <a:off x="5213593" y="4124960"/>
            <a:ext cx="134938" cy="87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0" name="Line 17"/>
          <p:cNvSpPr>
            <a:spLocks noChangeShapeType="1"/>
          </p:cNvSpPr>
          <p:nvPr/>
        </p:nvSpPr>
        <p:spPr bwMode="auto">
          <a:xfrm flipV="1">
            <a:off x="5083418" y="2924810"/>
            <a:ext cx="180975" cy="9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1" name="Line 18"/>
          <p:cNvSpPr>
            <a:spLocks noChangeShapeType="1"/>
          </p:cNvSpPr>
          <p:nvPr/>
        </p:nvSpPr>
        <p:spPr bwMode="auto">
          <a:xfrm>
            <a:off x="5270743" y="2924810"/>
            <a:ext cx="85725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163041"/>
              </p:ext>
            </p:extLst>
          </p:nvPr>
        </p:nvGraphicFramePr>
        <p:xfrm>
          <a:off x="5423143" y="4348798"/>
          <a:ext cx="81915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2" name="Equation" r:id="rId3" imgW="774761" imgH="241592" progId="Equation.3">
                  <p:embed/>
                </p:oleObj>
              </mc:Choice>
              <mc:Fallback>
                <p:oleObj name="Equation" r:id="rId3" imgW="774761" imgH="241592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143" y="4348798"/>
                        <a:ext cx="81915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674836"/>
              </p:ext>
            </p:extLst>
          </p:nvPr>
        </p:nvGraphicFramePr>
        <p:xfrm>
          <a:off x="5367581" y="2805748"/>
          <a:ext cx="94138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3" name="Equation" r:id="rId5" imgW="889397" imgH="279797" progId="Equation.DSMT4">
                  <p:embed/>
                </p:oleObj>
              </mc:Choice>
              <mc:Fallback>
                <p:oleObj name="Equation" r:id="rId5" imgW="889397" imgH="279797" progId="Equation.DSMT4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581" y="2805748"/>
                        <a:ext cx="941388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0"/>
          <p:cNvGrpSpPr/>
          <p:nvPr/>
        </p:nvGrpSpPr>
        <p:grpSpPr>
          <a:xfrm>
            <a:off x="3079993" y="3290888"/>
            <a:ext cx="1857375" cy="744537"/>
            <a:chOff x="5435600" y="3109278"/>
            <a:chExt cx="1857375" cy="744537"/>
          </a:xfrm>
        </p:grpSpPr>
        <p:pic>
          <p:nvPicPr>
            <p:cNvPr id="95" name="Picture 4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35600" y="3228975"/>
              <a:ext cx="1857375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7918295"/>
                </p:ext>
              </p:extLst>
            </p:nvPr>
          </p:nvGraphicFramePr>
          <p:xfrm>
            <a:off x="6330707" y="3109278"/>
            <a:ext cx="201613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604" name="Equation" r:id="rId8" imgW="190500" imgH="241300" progId="Equation.3">
                    <p:embed/>
                  </p:oleObj>
                </mc:Choice>
                <mc:Fallback>
                  <p:oleObj name="Equation" r:id="rId8" imgW="190500" imgH="241300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0707" y="3109278"/>
                          <a:ext cx="201613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bg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0564158"/>
                </p:ext>
              </p:extLst>
            </p:nvPr>
          </p:nvGraphicFramePr>
          <p:xfrm>
            <a:off x="6186245" y="3577590"/>
            <a:ext cx="188912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605" name="Equation" r:id="rId10" imgW="114300" imgH="165100" progId="Equation.3">
                    <p:embed/>
                  </p:oleObj>
                </mc:Choice>
                <mc:Fallback>
                  <p:oleObj name="Equation" r:id="rId10" imgW="114300" imgH="165100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6245" y="3577590"/>
                          <a:ext cx="188912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bg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49"/>
          <p:cNvGrpSpPr/>
          <p:nvPr/>
        </p:nvGrpSpPr>
        <p:grpSpPr>
          <a:xfrm>
            <a:off x="2516431" y="2000885"/>
            <a:ext cx="614362" cy="3446463"/>
            <a:chOff x="4852988" y="1819275"/>
            <a:chExt cx="614362" cy="3446463"/>
          </a:xfrm>
        </p:grpSpPr>
        <p:sp>
          <p:nvSpPr>
            <p:cNvPr id="115" name="Line 19"/>
            <p:cNvSpPr>
              <a:spLocks noChangeShapeType="1"/>
            </p:cNvSpPr>
            <p:nvPr/>
          </p:nvSpPr>
          <p:spPr bwMode="auto">
            <a:xfrm flipV="1">
              <a:off x="4951413" y="3587750"/>
              <a:ext cx="363538" cy="136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11" name="Group 48"/>
            <p:cNvGrpSpPr/>
            <p:nvPr/>
          </p:nvGrpSpPr>
          <p:grpSpPr>
            <a:xfrm>
              <a:off x="4852988" y="1819275"/>
              <a:ext cx="614362" cy="3446463"/>
              <a:chOff x="4852988" y="1819275"/>
              <a:chExt cx="614362" cy="3446463"/>
            </a:xfrm>
          </p:grpSpPr>
          <p:sp>
            <p:nvSpPr>
              <p:cNvPr id="117" name="Oval 6"/>
              <p:cNvSpPr>
                <a:spLocks noChangeArrowheads="1"/>
              </p:cNvSpPr>
              <p:nvPr/>
            </p:nvSpPr>
            <p:spPr bwMode="auto">
              <a:xfrm>
                <a:off x="5238750" y="3390900"/>
                <a:ext cx="228600" cy="23495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defTabSz="4572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18" name="Line 20"/>
              <p:cNvSpPr>
                <a:spLocks noChangeShapeType="1"/>
              </p:cNvSpPr>
              <p:nvPr/>
            </p:nvSpPr>
            <p:spPr bwMode="auto">
              <a:xfrm flipH="1" flipV="1">
                <a:off x="4951413" y="2085975"/>
                <a:ext cx="363538" cy="13128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l" defTabSz="4572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dirty="0">
                  <a:solidFill>
                    <a:prstClr val="black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graphicFrame>
            <p:nvGraphicFramePr>
              <p:cNvPr id="119" name="Object 3"/>
              <p:cNvGraphicFramePr>
                <a:graphicFrameLocks noChangeAspect="1"/>
              </p:cNvGraphicFramePr>
              <p:nvPr/>
            </p:nvGraphicFramePr>
            <p:xfrm>
              <a:off x="4852988" y="5030788"/>
              <a:ext cx="127000" cy="234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606" name="Equation" r:id="rId12" imgW="76200" imgH="139700" progId="Equation.3">
                      <p:embed/>
                    </p:oleObj>
                  </mc:Choice>
                  <mc:Fallback>
                    <p:oleObj name="Equation" r:id="rId12" imgW="76200" imgH="139700" progId="Equation.3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2988" y="5030788"/>
                            <a:ext cx="127000" cy="234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0" name="Object 6"/>
              <p:cNvGraphicFramePr>
                <a:graphicFrameLocks noChangeAspect="1"/>
              </p:cNvGraphicFramePr>
              <p:nvPr/>
            </p:nvGraphicFramePr>
            <p:xfrm>
              <a:off x="5214144" y="4129088"/>
              <a:ext cx="201612" cy="263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607" name="Equation" r:id="rId14" imgW="190440" imgH="241200" progId="Equation.DSMT4">
                      <p:embed/>
                    </p:oleObj>
                  </mc:Choice>
                  <mc:Fallback>
                    <p:oleObj name="Equation" r:id="rId14" imgW="190440" imgH="241200" progId="Equation.DSMT4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4144" y="4129088"/>
                            <a:ext cx="201612" cy="263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1" name="Object 7"/>
              <p:cNvGraphicFramePr>
                <a:graphicFrameLocks noChangeAspect="1"/>
              </p:cNvGraphicFramePr>
              <p:nvPr/>
            </p:nvGraphicFramePr>
            <p:xfrm>
              <a:off x="5214144" y="2574925"/>
              <a:ext cx="201613" cy="261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608" name="Equation" r:id="rId16" imgW="190440" imgH="241200" progId="Equation.DSMT4">
                      <p:embed/>
                    </p:oleObj>
                  </mc:Choice>
                  <mc:Fallback>
                    <p:oleObj name="Equation" r:id="rId16" imgW="190440" imgH="241200" progId="Equation.DSMT4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4144" y="2574925"/>
                            <a:ext cx="201613" cy="2619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" name="Object 9"/>
              <p:cNvGraphicFramePr>
                <a:graphicFrameLocks noChangeAspect="1"/>
              </p:cNvGraphicFramePr>
              <p:nvPr/>
            </p:nvGraphicFramePr>
            <p:xfrm>
              <a:off x="4859338" y="1819275"/>
              <a:ext cx="125413" cy="233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609" name="Equation" r:id="rId18" imgW="76200" imgH="139700" progId="Equation.3">
                      <p:embed/>
                    </p:oleObj>
                  </mc:Choice>
                  <mc:Fallback>
                    <p:oleObj name="Equation" r:id="rId18" imgW="76200" imgH="139700" progId="Equation.3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9338" y="1819275"/>
                            <a:ext cx="125413" cy="233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" name="Rectangle 2"/>
          <p:cNvSpPr/>
          <p:nvPr/>
        </p:nvSpPr>
        <p:spPr>
          <a:xfrm>
            <a:off x="2399273" y="1901825"/>
            <a:ext cx="1339607" cy="3665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8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46050" y="228600"/>
            <a:ext cx="8931275" cy="1143000"/>
          </a:xfrm>
        </p:spPr>
        <p:txBody>
          <a:bodyPr/>
          <a:lstStyle/>
          <a:p>
            <a:r>
              <a:rPr lang="en-US" dirty="0" smtClean="0"/>
              <a:t>Neutrinos and light nuclei in </a:t>
            </a:r>
            <a:r>
              <a:rPr lang="en-US" dirty="0" err="1" smtClean="0"/>
              <a:t>SNe</a:t>
            </a:r>
            <a:r>
              <a:rPr lang="en-US" dirty="0" smtClean="0"/>
              <a:t> 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146050" y="1447800"/>
            <a:ext cx="8931275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z="2400" dirty="0" smtClean="0"/>
          </a:p>
          <a:p>
            <a:r>
              <a:rPr lang="en-US" dirty="0" smtClean="0"/>
              <a:t>A=3 nuclei can have a substantial influence on phenomena near the </a:t>
            </a:r>
            <a:r>
              <a:rPr lang="en-US" dirty="0" err="1" smtClean="0"/>
              <a:t>neutrinosphere</a:t>
            </a:r>
            <a:r>
              <a:rPr lang="en-US" dirty="0" smtClean="0"/>
              <a:t>. </a:t>
            </a:r>
          </a:p>
          <a:p>
            <a:r>
              <a:rPr lang="en-US" sz="2400" dirty="0" err="1" smtClean="0"/>
              <a:t>Arcones</a:t>
            </a:r>
            <a:r>
              <a:rPr lang="en-US" sz="2400" dirty="0" smtClean="0"/>
              <a:t> et. al show an effect of A=2, 3 nuclei on: 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dirty="0" smtClean="0"/>
              <a:t>-spectra. </a:t>
            </a:r>
          </a:p>
          <a:p>
            <a:pPr lvl="1"/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dirty="0" smtClean="0"/>
              <a:t>-</a:t>
            </a:r>
            <a:r>
              <a:rPr lang="en-US" sz="2400" dirty="0" err="1" smtClean="0"/>
              <a:t>nucleosynthesis</a:t>
            </a:r>
            <a:r>
              <a:rPr lang="en-US" sz="2400" dirty="0" smtClean="0"/>
              <a:t> </a:t>
            </a:r>
          </a:p>
          <a:p>
            <a:r>
              <a:rPr lang="en-US" sz="2600" dirty="0" smtClean="0"/>
              <a:t>On the process of producing “usable” cross-sections for </a:t>
            </a:r>
            <a:br>
              <a:rPr lang="en-US" sz="2600" dirty="0" smtClean="0"/>
            </a:br>
            <a:r>
              <a:rPr lang="en-US" sz="2600" dirty="0" smtClean="0"/>
              <a:t>Astrophysical simulations.</a:t>
            </a:r>
          </a:p>
        </p:txBody>
      </p:sp>
      <p:sp>
        <p:nvSpPr>
          <p:cNvPr id="686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INPC 2013 - Doron Gazit</a:t>
            </a:r>
            <a:endParaRPr lang="en-US" dirty="0"/>
          </a:p>
        </p:txBody>
      </p:sp>
      <p:sp>
        <p:nvSpPr>
          <p:cNvPr id="686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anchorCtr="0"/>
          <a:lstStyle/>
          <a:p>
            <a:fld id="{813D1B83-EAF2-4937-AABD-0F0D6E870252}" type="slidenum">
              <a:rPr lang="he-IL">
                <a:latin typeface="Arial" pitchFamily="34" charset="0"/>
                <a:cs typeface="Arial" pitchFamily="34" charset="0"/>
              </a:rPr>
              <a:pPr/>
              <a:t>30</a:t>
            </a:fld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304800" y="76200"/>
            <a:ext cx="609600" cy="6858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7461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09600"/>
            <a:ext cx="7659687" cy="1168400"/>
          </a:xfrm>
        </p:spPr>
        <p:txBody>
          <a:bodyPr/>
          <a:lstStyle/>
          <a:p>
            <a:r>
              <a:rPr lang="en-US" dirty="0" smtClean="0"/>
              <a:t>To Medium-mass nuclei Land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84476" y="1935238"/>
            <a:ext cx="530321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Direct searches of dark matter, and </a:t>
            </a:r>
            <a:r>
              <a:rPr lang="en-US" b="1" i="1" dirty="0" smtClean="0">
                <a:latin typeface="Symbol" charset="2"/>
                <a:cs typeface="Symbol" charset="2"/>
              </a:rPr>
              <a:t>0nbb</a:t>
            </a:r>
            <a:r>
              <a:rPr lang="en-US" dirty="0" smtClean="0"/>
              <a:t> experiments, </a:t>
            </a:r>
          </a:p>
          <a:p>
            <a:r>
              <a:rPr lang="en-US" dirty="0" smtClean="0"/>
              <a:t>use nuclei as detectors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84476" y="3048000"/>
            <a:ext cx="6936965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What is the size of an expected signal? </a:t>
            </a:r>
          </a:p>
          <a:p>
            <a:r>
              <a:rPr lang="en-US" dirty="0" smtClean="0"/>
              <a:t>How can one extract microscopic data from the experiment?</a:t>
            </a:r>
          </a:p>
          <a:p>
            <a:r>
              <a:rPr lang="en-US" dirty="0" smtClean="0"/>
              <a:t>How does one move from the known/hypothesized fundamental theory </a:t>
            </a:r>
          </a:p>
          <a:p>
            <a:r>
              <a:rPr lang="en-US" dirty="0" smtClean="0"/>
              <a:t>		in the quark level, to the nuclear level? </a:t>
            </a:r>
          </a:p>
        </p:txBody>
      </p:sp>
    </p:spTree>
    <p:extLst>
      <p:ext uri="{BB962C8B-B14F-4D97-AF65-F5344CB8AC3E}">
        <p14:creationId xmlns:p14="http://schemas.microsoft.com/office/powerpoint/2010/main" val="175767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Symbol" charset="2"/>
                <a:cs typeface="Symbol" charset="2"/>
              </a:rPr>
              <a:t>c</a:t>
            </a:r>
            <a:r>
              <a:rPr lang="en-US" sz="4000" dirty="0" err="1" smtClean="0"/>
              <a:t>EFT</a:t>
            </a:r>
            <a:r>
              <a:rPr lang="en-US" sz="4000" dirty="0" smtClean="0"/>
              <a:t> inspired description of reaction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32</a:t>
            </a:fld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580" y="6463012"/>
            <a:ext cx="6402917" cy="369332"/>
          </a:xfrm>
          <a:prstGeom prst="rect">
            <a:avLst/>
          </a:prstGeom>
          <a:gradFill rotWithShape="1">
            <a:gsLst>
              <a:gs pos="0">
                <a:srgbClr val="DCE3F6"/>
              </a:gs>
              <a:gs pos="35001">
                <a:srgbClr val="CFD9EF"/>
              </a:gs>
              <a:gs pos="100000">
                <a:srgbClr val="9EAFD6"/>
              </a:gs>
            </a:gsLst>
            <a:lin ang="5400000"/>
          </a:gradFill>
          <a:ln w="9525">
            <a:solidFill>
              <a:srgbClr val="39639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Menendez, DG, Schwenk, Phys. Rev. </a:t>
            </a:r>
            <a:r>
              <a:rPr lang="en-US" dirty="0" err="1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Lett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. </a:t>
            </a:r>
            <a:r>
              <a:rPr lang="en-US" b="1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107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, 062501</a:t>
            </a:r>
            <a:endParaRPr lang="en-US" dirty="0">
              <a:solidFill>
                <a:srgbClr val="000000"/>
              </a:solidFill>
              <a:latin typeface="Lucida Sans Unicode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5431" y="2029463"/>
            <a:ext cx="5069305" cy="6998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579" y="6451969"/>
            <a:ext cx="7078377" cy="369332"/>
          </a:xfrm>
          <a:prstGeom prst="rect">
            <a:avLst/>
          </a:prstGeom>
          <a:gradFill rotWithShape="1">
            <a:gsLst>
              <a:gs pos="0">
                <a:srgbClr val="DCE3F6"/>
              </a:gs>
              <a:gs pos="35001">
                <a:srgbClr val="CFD9EF"/>
              </a:gs>
              <a:gs pos="100000">
                <a:srgbClr val="9EAFD6"/>
              </a:gs>
            </a:gsLst>
            <a:lin ang="5400000"/>
          </a:gradFill>
          <a:ln w="9525">
            <a:solidFill>
              <a:srgbClr val="39639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Menendez, DG, Schwenk, Phys. Rev. </a:t>
            </a:r>
            <a:r>
              <a:rPr lang="en-US" dirty="0" err="1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Lett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. </a:t>
            </a:r>
            <a:r>
              <a:rPr lang="en-US" b="1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107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, 062501 (2011)</a:t>
            </a:r>
            <a:endParaRPr lang="en-US" dirty="0">
              <a:solidFill>
                <a:srgbClr val="000000"/>
              </a:solidFill>
              <a:latin typeface="Lucida Sans Unicode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8307" y="3898368"/>
            <a:ext cx="8319893" cy="2502432"/>
          </a:xfrm>
        </p:spPr>
        <p:txBody>
          <a:bodyPr/>
          <a:lstStyle/>
          <a:p>
            <a:r>
              <a:rPr lang="en-US" dirty="0" smtClean="0"/>
              <a:t>Nuclear model (still uncontrolled) uncertainties (need to use effective SM interactions).</a:t>
            </a:r>
          </a:p>
          <a:p>
            <a:r>
              <a:rPr lang="en-US" dirty="0"/>
              <a:t>Large computational cost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some approximation – normal order </a:t>
            </a:r>
            <a:r>
              <a:rPr lang="en-US" dirty="0" err="1" smtClean="0">
                <a:latin typeface="Symbol" charset="2"/>
                <a:cs typeface="Symbol" charset="2"/>
              </a:rPr>
              <a:t>c</a:t>
            </a:r>
            <a:r>
              <a:rPr lang="en-US" dirty="0" err="1" smtClean="0"/>
              <a:t>EFT</a:t>
            </a:r>
            <a:r>
              <a:rPr lang="en-US" dirty="0" smtClean="0"/>
              <a:t> 2-body currents</a:t>
            </a:r>
            <a:endParaRPr lang="en-US" dirty="0"/>
          </a:p>
          <a:p>
            <a:endParaRPr lang="en-US" dirty="0" smtClean="0"/>
          </a:p>
        </p:txBody>
      </p:sp>
      <p:grpSp>
        <p:nvGrpSpPr>
          <p:cNvPr id="29" name="Group 28"/>
          <p:cNvGrpSpPr/>
          <p:nvPr/>
        </p:nvGrpSpPr>
        <p:grpSpPr>
          <a:xfrm>
            <a:off x="3751262" y="1486288"/>
            <a:ext cx="4478338" cy="2443803"/>
            <a:chOff x="3751262" y="1970088"/>
            <a:chExt cx="4478338" cy="2443803"/>
          </a:xfrm>
        </p:grpSpPr>
        <p:pic>
          <p:nvPicPr>
            <p:cNvPr id="30" name="Picture 1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34864" y="2351088"/>
              <a:ext cx="4235450" cy="2062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6265861" y="1981200"/>
              <a:ext cx="1963739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Contact term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51262" y="1970088"/>
              <a:ext cx="2268538" cy="41122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1 </a:t>
              </a:r>
              <a:r>
                <a:rPr lang="en-US" sz="2000" dirty="0" err="1">
                  <a:solidFill>
                    <a:prstClr val="black"/>
                  </a:solidFill>
                </a:rPr>
                <a:t>pion</a:t>
              </a:r>
              <a:r>
                <a:rPr lang="en-US" sz="2000" dirty="0">
                  <a:solidFill>
                    <a:prstClr val="black"/>
                  </a:solidFill>
                </a:rPr>
                <a:t> exchange</a:t>
              </a:r>
            </a:p>
          </p:txBody>
        </p:sp>
      </p:grpSp>
      <p:grpSp>
        <p:nvGrpSpPr>
          <p:cNvPr id="33" name="Group 10"/>
          <p:cNvGrpSpPr/>
          <p:nvPr/>
        </p:nvGrpSpPr>
        <p:grpSpPr>
          <a:xfrm>
            <a:off x="308697" y="1486288"/>
            <a:ext cx="2967904" cy="2443803"/>
            <a:chOff x="1219818" y="1981200"/>
            <a:chExt cx="2967904" cy="2443803"/>
          </a:xfrm>
        </p:grpSpPr>
        <p:pic>
          <p:nvPicPr>
            <p:cNvPr id="34" name="Picture 12"/>
            <p:cNvPicPr>
              <a:picLocks noChangeAspect="1"/>
            </p:cNvPicPr>
            <p:nvPr/>
          </p:nvPicPr>
          <p:blipFill>
            <a:blip r:embed="rId2" cstate="print"/>
            <a:srcRect r="76561"/>
            <a:stretch>
              <a:fillRect/>
            </a:stretch>
          </p:blipFill>
          <p:spPr bwMode="auto">
            <a:xfrm>
              <a:off x="2124322" y="2362200"/>
              <a:ext cx="992717" cy="2062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1219818" y="1981200"/>
              <a:ext cx="2967904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Single nucleon current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95536" y="2225120"/>
            <a:ext cx="11945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l" rtl="0"/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0</a:t>
            </a:r>
            <a:r>
              <a:rPr lang="en-US" dirty="0" smtClean="0">
                <a:latin typeface="Monotype Corsiva" pitchFamily="66" charset="0"/>
              </a:rPr>
              <a:t>), O(Q</a:t>
            </a:r>
            <a:r>
              <a:rPr lang="en-US" baseline="30000" dirty="0" smtClean="0">
                <a:latin typeface="Monotype Corsiva" pitchFamily="66" charset="0"/>
              </a:rPr>
              <a:t>2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he-IL" dirty="0"/>
          </a:p>
        </p:txBody>
      </p:sp>
      <p:sp>
        <p:nvSpPr>
          <p:cNvPr id="39" name="Rectangle 38"/>
          <p:cNvSpPr/>
          <p:nvPr/>
        </p:nvSpPr>
        <p:spPr>
          <a:xfrm>
            <a:off x="3851920" y="2297128"/>
            <a:ext cx="6383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Monotype Corsiva" pitchFamily="66" charset="0"/>
              </a:rPr>
              <a:t>O(Q</a:t>
            </a:r>
            <a:r>
              <a:rPr lang="en-US" baseline="30000" dirty="0" smtClean="0">
                <a:latin typeface="Monotype Corsiva" pitchFamily="66" charset="0"/>
              </a:rPr>
              <a:t>3</a:t>
            </a:r>
            <a:r>
              <a:rPr lang="en-US" dirty="0" smtClean="0">
                <a:latin typeface="Monotype Corsiva" pitchFamily="66" charset="0"/>
              </a:rPr>
              <a:t>)</a:t>
            </a:r>
            <a:endParaRPr lang="he-IL" dirty="0"/>
          </a:p>
        </p:txBody>
      </p:sp>
      <p:grpSp>
        <p:nvGrpSpPr>
          <p:cNvPr id="43" name="Group 42"/>
          <p:cNvGrpSpPr/>
          <p:nvPr/>
        </p:nvGrpSpPr>
        <p:grpSpPr>
          <a:xfrm>
            <a:off x="5539619" y="2029463"/>
            <a:ext cx="2738889" cy="1967172"/>
            <a:chOff x="5539619" y="2029463"/>
            <a:chExt cx="2738889" cy="1967172"/>
          </a:xfrm>
        </p:grpSpPr>
        <p:sp>
          <p:nvSpPr>
            <p:cNvPr id="41" name="Freeform 40"/>
            <p:cNvSpPr/>
            <p:nvPr/>
          </p:nvSpPr>
          <p:spPr>
            <a:xfrm>
              <a:off x="5539619" y="2029463"/>
              <a:ext cx="626082" cy="1967172"/>
            </a:xfrm>
            <a:custGeom>
              <a:avLst/>
              <a:gdLst>
                <a:gd name="connsiteX0" fmla="*/ 0 w 626082"/>
                <a:gd name="connsiteY0" fmla="*/ 162940 h 1994527"/>
                <a:gd name="connsiteX1" fmla="*/ 544286 w 626082"/>
                <a:gd name="connsiteY1" fmla="*/ 162940 h 1994527"/>
                <a:gd name="connsiteX2" fmla="*/ 568476 w 626082"/>
                <a:gd name="connsiteY2" fmla="*/ 1856273 h 1994527"/>
                <a:gd name="connsiteX3" fmla="*/ 12096 w 626082"/>
                <a:gd name="connsiteY3" fmla="*/ 1892559 h 1994527"/>
                <a:gd name="connsiteX4" fmla="*/ 12096 w 626082"/>
                <a:gd name="connsiteY4" fmla="*/ 1892559 h 199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082" h="1994527">
                  <a:moveTo>
                    <a:pt x="0" y="162940"/>
                  </a:moveTo>
                  <a:cubicBezTo>
                    <a:pt x="224770" y="21829"/>
                    <a:pt x="449540" y="-119282"/>
                    <a:pt x="544286" y="162940"/>
                  </a:cubicBezTo>
                  <a:cubicBezTo>
                    <a:pt x="639032" y="445162"/>
                    <a:pt x="657174" y="1568003"/>
                    <a:pt x="568476" y="1856273"/>
                  </a:cubicBezTo>
                  <a:cubicBezTo>
                    <a:pt x="479778" y="2144543"/>
                    <a:pt x="12096" y="1892559"/>
                    <a:pt x="12096" y="1892559"/>
                  </a:cubicBezTo>
                  <a:lnTo>
                    <a:pt x="12096" y="189255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652426" y="2056192"/>
              <a:ext cx="626082" cy="1907323"/>
            </a:xfrm>
            <a:custGeom>
              <a:avLst/>
              <a:gdLst>
                <a:gd name="connsiteX0" fmla="*/ 0 w 626082"/>
                <a:gd name="connsiteY0" fmla="*/ 162940 h 1994527"/>
                <a:gd name="connsiteX1" fmla="*/ 544286 w 626082"/>
                <a:gd name="connsiteY1" fmla="*/ 162940 h 1994527"/>
                <a:gd name="connsiteX2" fmla="*/ 568476 w 626082"/>
                <a:gd name="connsiteY2" fmla="*/ 1856273 h 1994527"/>
                <a:gd name="connsiteX3" fmla="*/ 12096 w 626082"/>
                <a:gd name="connsiteY3" fmla="*/ 1892559 h 1994527"/>
                <a:gd name="connsiteX4" fmla="*/ 12096 w 626082"/>
                <a:gd name="connsiteY4" fmla="*/ 1892559 h 199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082" h="1994527">
                  <a:moveTo>
                    <a:pt x="0" y="162940"/>
                  </a:moveTo>
                  <a:cubicBezTo>
                    <a:pt x="224770" y="21829"/>
                    <a:pt x="449540" y="-119282"/>
                    <a:pt x="544286" y="162940"/>
                  </a:cubicBezTo>
                  <a:cubicBezTo>
                    <a:pt x="639032" y="445162"/>
                    <a:pt x="657174" y="1568003"/>
                    <a:pt x="568476" y="1856273"/>
                  </a:cubicBezTo>
                  <a:cubicBezTo>
                    <a:pt x="479778" y="2144543"/>
                    <a:pt x="12096" y="1892559"/>
                    <a:pt x="12096" y="1892559"/>
                  </a:cubicBezTo>
                  <a:lnTo>
                    <a:pt x="12096" y="189255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257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Normal ordering of 2-body currents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33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5735123"/>
            <a:ext cx="1723240" cy="963248"/>
            <a:chOff x="5971413" y="1453409"/>
            <a:chExt cx="1723240" cy="963248"/>
          </a:xfrm>
        </p:grpSpPr>
        <p:pic>
          <p:nvPicPr>
            <p:cNvPr id="7" name="Picture 1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71413" y="1453409"/>
              <a:ext cx="1549061" cy="938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7"/>
            <p:cNvSpPr/>
            <p:nvPr/>
          </p:nvSpPr>
          <p:spPr>
            <a:xfrm>
              <a:off x="6587550" y="1539697"/>
              <a:ext cx="348358" cy="876960"/>
            </a:xfrm>
            <a:custGeom>
              <a:avLst/>
              <a:gdLst>
                <a:gd name="connsiteX0" fmla="*/ 10160 w 348358"/>
                <a:gd name="connsiteY0" fmla="*/ 65583 h 876960"/>
                <a:gd name="connsiteX1" fmla="*/ 304800 w 348358"/>
                <a:gd name="connsiteY1" fmla="*/ 75743 h 876960"/>
                <a:gd name="connsiteX2" fmla="*/ 314960 w 348358"/>
                <a:gd name="connsiteY2" fmla="*/ 827583 h 876960"/>
                <a:gd name="connsiteX3" fmla="*/ 0 w 348358"/>
                <a:gd name="connsiteY3" fmla="*/ 807263 h 876960"/>
                <a:gd name="connsiteX4" fmla="*/ 0 w 348358"/>
                <a:gd name="connsiteY4" fmla="*/ 807263 h 87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58" h="876960">
                  <a:moveTo>
                    <a:pt x="10160" y="65583"/>
                  </a:moveTo>
                  <a:cubicBezTo>
                    <a:pt x="132080" y="7163"/>
                    <a:pt x="254000" y="-51257"/>
                    <a:pt x="304800" y="75743"/>
                  </a:cubicBezTo>
                  <a:cubicBezTo>
                    <a:pt x="355600" y="202743"/>
                    <a:pt x="365760" y="705663"/>
                    <a:pt x="314960" y="827583"/>
                  </a:cubicBezTo>
                  <a:cubicBezTo>
                    <a:pt x="264160" y="949503"/>
                    <a:pt x="0" y="807263"/>
                    <a:pt x="0" y="807263"/>
                  </a:cubicBezTo>
                  <a:lnTo>
                    <a:pt x="0" y="807263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346295" y="1539697"/>
              <a:ext cx="348358" cy="876960"/>
            </a:xfrm>
            <a:custGeom>
              <a:avLst/>
              <a:gdLst>
                <a:gd name="connsiteX0" fmla="*/ 10160 w 348358"/>
                <a:gd name="connsiteY0" fmla="*/ 65583 h 876960"/>
                <a:gd name="connsiteX1" fmla="*/ 304800 w 348358"/>
                <a:gd name="connsiteY1" fmla="*/ 75743 h 876960"/>
                <a:gd name="connsiteX2" fmla="*/ 314960 w 348358"/>
                <a:gd name="connsiteY2" fmla="*/ 827583 h 876960"/>
                <a:gd name="connsiteX3" fmla="*/ 0 w 348358"/>
                <a:gd name="connsiteY3" fmla="*/ 807263 h 876960"/>
                <a:gd name="connsiteX4" fmla="*/ 0 w 348358"/>
                <a:gd name="connsiteY4" fmla="*/ 807263 h 87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58" h="876960">
                  <a:moveTo>
                    <a:pt x="10160" y="65583"/>
                  </a:moveTo>
                  <a:cubicBezTo>
                    <a:pt x="132080" y="7163"/>
                    <a:pt x="254000" y="-51257"/>
                    <a:pt x="304800" y="75743"/>
                  </a:cubicBezTo>
                  <a:cubicBezTo>
                    <a:pt x="355600" y="202743"/>
                    <a:pt x="365760" y="705663"/>
                    <a:pt x="314960" y="827583"/>
                  </a:cubicBezTo>
                  <a:cubicBezTo>
                    <a:pt x="264160" y="949503"/>
                    <a:pt x="0" y="807263"/>
                    <a:pt x="0" y="807263"/>
                  </a:cubicBezTo>
                  <a:lnTo>
                    <a:pt x="0" y="807263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6137" y="1596571"/>
            <a:ext cx="185245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Axial contribution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2834" y="3453616"/>
            <a:ext cx="460249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Pseudo-scalar </a:t>
            </a:r>
            <a:r>
              <a:rPr lang="en-US" i="1" dirty="0" smtClean="0"/>
              <a:t>relative momentum </a:t>
            </a:r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2834" y="4706684"/>
            <a:ext cx="429490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Pseudo-scalar </a:t>
            </a:r>
            <a:r>
              <a:rPr lang="en-US" i="1" dirty="0" err="1" smtClean="0"/>
              <a:t>c.m</a:t>
            </a:r>
            <a:r>
              <a:rPr lang="en-US" i="1" dirty="0" smtClean="0"/>
              <a:t>. momentum</a:t>
            </a:r>
            <a:r>
              <a:rPr lang="en-US" dirty="0" smtClean="0"/>
              <a:t> contribution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452286"/>
              </p:ext>
            </p:extLst>
          </p:nvPr>
        </p:nvGraphicFramePr>
        <p:xfrm>
          <a:off x="703263" y="2111375"/>
          <a:ext cx="75660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6" name="Equation" r:id="rId4" imgW="5295900" imgH="520700" progId="Equation.3">
                  <p:embed/>
                </p:oleObj>
              </mc:Choice>
              <mc:Fallback>
                <p:oleObj name="Equation" r:id="rId4" imgW="52959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263" y="2111375"/>
                        <a:ext cx="7566025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175923" y="2143930"/>
            <a:ext cx="1230396" cy="1184807"/>
            <a:chOff x="2330955" y="2513262"/>
            <a:chExt cx="1230396" cy="1184807"/>
          </a:xfrm>
        </p:grpSpPr>
        <p:sp>
          <p:nvSpPr>
            <p:cNvPr id="21" name="Cloud 20"/>
            <p:cNvSpPr/>
            <p:nvPr/>
          </p:nvSpPr>
          <p:spPr>
            <a:xfrm>
              <a:off x="2406319" y="2513262"/>
              <a:ext cx="1155032" cy="744619"/>
            </a:xfrm>
            <a:prstGeom prst="cloud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30955" y="3328737"/>
              <a:ext cx="1198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leading GT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88910" y="2159098"/>
            <a:ext cx="1320005" cy="1184807"/>
            <a:chOff x="2330955" y="2513262"/>
            <a:chExt cx="1320005" cy="1184807"/>
          </a:xfrm>
        </p:grpSpPr>
        <p:sp>
          <p:nvSpPr>
            <p:cNvPr id="24" name="Cloud 23"/>
            <p:cNvSpPr/>
            <p:nvPr/>
          </p:nvSpPr>
          <p:spPr>
            <a:xfrm>
              <a:off x="2406319" y="2513262"/>
              <a:ext cx="819156" cy="744619"/>
            </a:xfrm>
            <a:prstGeom prst="cloud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30955" y="3328737"/>
              <a:ext cx="1320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Short-range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18191" y="2159098"/>
            <a:ext cx="5661906" cy="1184807"/>
            <a:chOff x="2330955" y="2513262"/>
            <a:chExt cx="894520" cy="1184807"/>
          </a:xfrm>
        </p:grpSpPr>
        <p:sp>
          <p:nvSpPr>
            <p:cNvPr id="27" name="Cloud 26"/>
            <p:cNvSpPr/>
            <p:nvPr/>
          </p:nvSpPr>
          <p:spPr>
            <a:xfrm>
              <a:off x="2406319" y="2513262"/>
              <a:ext cx="819156" cy="744619"/>
            </a:xfrm>
            <a:prstGeom prst="cloud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30955" y="3328737"/>
              <a:ext cx="554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				Long-range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381" y="3871526"/>
            <a:ext cx="4176486" cy="810968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473489" y="3891209"/>
            <a:ext cx="2597963" cy="1184807"/>
            <a:chOff x="2041474" y="2513262"/>
            <a:chExt cx="2597963" cy="1184807"/>
          </a:xfrm>
        </p:grpSpPr>
        <p:sp>
          <p:nvSpPr>
            <p:cNvPr id="31" name="Cloud 30"/>
            <p:cNvSpPr/>
            <p:nvPr/>
          </p:nvSpPr>
          <p:spPr>
            <a:xfrm>
              <a:off x="2041474" y="2513262"/>
              <a:ext cx="1519877" cy="744619"/>
            </a:xfrm>
            <a:prstGeom prst="cloud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30955" y="3328737"/>
              <a:ext cx="2308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Leading pseudo-scalar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0655" y="5191702"/>
            <a:ext cx="3504671" cy="6876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5326" y="5273416"/>
            <a:ext cx="3113171" cy="48104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676855" y="3975163"/>
            <a:ext cx="2580012" cy="1184807"/>
            <a:chOff x="2330955" y="2513262"/>
            <a:chExt cx="894520" cy="1184807"/>
          </a:xfrm>
        </p:grpSpPr>
        <p:sp>
          <p:nvSpPr>
            <p:cNvPr id="36" name="Cloud 35"/>
            <p:cNvSpPr/>
            <p:nvPr/>
          </p:nvSpPr>
          <p:spPr>
            <a:xfrm>
              <a:off x="2406319" y="2513262"/>
              <a:ext cx="819156" cy="744619"/>
            </a:xfrm>
            <a:prstGeom prst="cloud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30955" y="3328737"/>
              <a:ext cx="540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P-dependence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14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range contributions to GT and quenching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7" r="155"/>
          <a:stretch/>
        </p:blipFill>
        <p:spPr>
          <a:xfrm>
            <a:off x="-12" y="1600200"/>
            <a:ext cx="9143999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5869225"/>
            <a:ext cx="4604637" cy="307777"/>
          </a:xfrm>
          <a:prstGeom prst="rect">
            <a:avLst/>
          </a:prstGeom>
          <a:gradFill rotWithShape="1">
            <a:gsLst>
              <a:gs pos="0">
                <a:srgbClr val="DCE3F6"/>
              </a:gs>
              <a:gs pos="35001">
                <a:srgbClr val="CFD9EF"/>
              </a:gs>
              <a:gs pos="100000">
                <a:srgbClr val="9EAFD6"/>
              </a:gs>
            </a:gsLst>
            <a:lin ang="5400000"/>
          </a:gradFill>
          <a:ln w="9525">
            <a:solidFill>
              <a:srgbClr val="39639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Menendez, DG, Schwenk, PRL </a:t>
            </a:r>
            <a:r>
              <a:rPr lang="en-US" sz="1400" b="1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107</a:t>
            </a:r>
            <a:r>
              <a:rPr lang="en-US" sz="1400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, 062501 (2011)</a:t>
            </a:r>
            <a:endParaRPr lang="en-US" sz="1400" dirty="0">
              <a:solidFill>
                <a:srgbClr val="000000"/>
              </a:solidFill>
              <a:latin typeface="Lucida Sans Unicode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9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dirty="0" smtClean="0"/>
              <a:t> dependence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549" b="597"/>
          <a:stretch/>
        </p:blipFill>
        <p:spPr>
          <a:xfrm>
            <a:off x="0" y="1450799"/>
            <a:ext cx="8319893" cy="411362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35</a:t>
            </a:fld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722" y="6472193"/>
            <a:ext cx="4604637" cy="307777"/>
          </a:xfrm>
          <a:prstGeom prst="rect">
            <a:avLst/>
          </a:prstGeom>
          <a:gradFill rotWithShape="1">
            <a:gsLst>
              <a:gs pos="0">
                <a:srgbClr val="DCE3F6"/>
              </a:gs>
              <a:gs pos="35001">
                <a:srgbClr val="CFD9EF"/>
              </a:gs>
              <a:gs pos="100000">
                <a:srgbClr val="9EAFD6"/>
              </a:gs>
            </a:gsLst>
            <a:lin ang="5400000"/>
          </a:gradFill>
          <a:ln w="9525">
            <a:solidFill>
              <a:srgbClr val="39639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Menendez, DG, Schwenk, PRL </a:t>
            </a:r>
            <a:r>
              <a:rPr lang="en-US" sz="1400" b="1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107</a:t>
            </a:r>
            <a:r>
              <a:rPr lang="en-US" sz="1400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, 062501 (2011)</a:t>
            </a:r>
            <a:endParaRPr lang="en-US" sz="1400" dirty="0">
              <a:solidFill>
                <a:srgbClr val="000000"/>
              </a:solidFill>
              <a:latin typeface="Lucida Sans Unicode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3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Neutrino-less double beta decay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-decay only appears when regular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-decay is energetically forbidden or hindered by large </a:t>
            </a:r>
            <a:r>
              <a:rPr lang="en-US" i="1" dirty="0" smtClean="0">
                <a:latin typeface="Times New Roman"/>
                <a:cs typeface="Times New Roman"/>
              </a:rPr>
              <a:t>J</a:t>
            </a:r>
            <a:r>
              <a:rPr lang="en-US" dirty="0" smtClean="0"/>
              <a:t> difference.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36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69" y="2987040"/>
            <a:ext cx="3984875" cy="305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644" y="2833365"/>
            <a:ext cx="3544712" cy="35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9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Neutrino-less double beta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latin typeface="Symbol" charset="2"/>
                <a:cs typeface="Symbol" charset="2"/>
              </a:rPr>
              <a:t>0nbb</a:t>
            </a:r>
            <a:r>
              <a:rPr lang="en-US" dirty="0" smtClean="0"/>
              <a:t> decay needs also massive </a:t>
            </a:r>
            <a:r>
              <a:rPr lang="en-US" dirty="0" err="1" smtClean="0"/>
              <a:t>Majorana</a:t>
            </a:r>
            <a:r>
              <a:rPr lang="en-US" dirty="0" smtClean="0"/>
              <a:t> neutrinos </a:t>
            </a:r>
            <a:r>
              <a:rPr lang="en-US" dirty="0" smtClean="0">
                <a:sym typeface="Wingdings"/>
              </a:rPr>
              <a:t> detection would prove </a:t>
            </a:r>
            <a:r>
              <a:rPr lang="en-US" dirty="0" err="1" smtClean="0">
                <a:sym typeface="Wingdings"/>
              </a:rPr>
              <a:t>Majorana</a:t>
            </a:r>
            <a:r>
              <a:rPr lang="en-US" dirty="0" smtClean="0">
                <a:sym typeface="Wingdings"/>
              </a:rPr>
              <a:t> nature of neutrinos.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37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72" y="2424288"/>
            <a:ext cx="6354060" cy="92004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438430"/>
              </p:ext>
            </p:extLst>
          </p:nvPr>
        </p:nvGraphicFramePr>
        <p:xfrm>
          <a:off x="6334476" y="3344333"/>
          <a:ext cx="1451143" cy="706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2" name="Equation" r:id="rId4" imgW="990600" imgH="482600" progId="Equation.3">
                  <p:embed/>
                </p:oleObj>
              </mc:Choice>
              <mc:Fallback>
                <p:oleObj name="Equation" r:id="rId4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4476" y="3344333"/>
                        <a:ext cx="1451143" cy="706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306253" y="2582333"/>
            <a:ext cx="1479366" cy="1468967"/>
            <a:chOff x="6306253" y="2582333"/>
            <a:chExt cx="1479366" cy="1468967"/>
          </a:xfrm>
        </p:grpSpPr>
        <p:sp>
          <p:nvSpPr>
            <p:cNvPr id="10" name="Rectangle 9"/>
            <p:cNvSpPr/>
            <p:nvPr/>
          </p:nvSpPr>
          <p:spPr>
            <a:xfrm>
              <a:off x="6491111" y="2582333"/>
              <a:ext cx="663222" cy="296334"/>
            </a:xfrm>
            <a:prstGeom prst="rect">
              <a:avLst/>
            </a:prstGeom>
            <a:solidFill>
              <a:schemeClr val="accent1">
                <a:alpha val="21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06253" y="3330222"/>
              <a:ext cx="1479366" cy="721078"/>
            </a:xfrm>
            <a:prstGeom prst="rect">
              <a:avLst/>
            </a:prstGeom>
            <a:solidFill>
              <a:schemeClr val="accent1">
                <a:alpha val="21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3305" y="2582333"/>
            <a:ext cx="6613528" cy="2201334"/>
            <a:chOff x="223305" y="2582333"/>
            <a:chExt cx="6613528" cy="2201334"/>
          </a:xfrm>
        </p:grpSpPr>
        <p:sp>
          <p:nvSpPr>
            <p:cNvPr id="13" name="Rectangle 12"/>
            <p:cNvSpPr/>
            <p:nvPr/>
          </p:nvSpPr>
          <p:spPr>
            <a:xfrm>
              <a:off x="5150556" y="2582333"/>
              <a:ext cx="1001888" cy="578556"/>
            </a:xfrm>
            <a:prstGeom prst="rect">
              <a:avLst/>
            </a:prstGeom>
            <a:solidFill>
              <a:srgbClr val="008000">
                <a:alpha val="44000"/>
              </a:srgb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3305" y="4114236"/>
              <a:ext cx="6613528" cy="669431"/>
            </a:xfrm>
            <a:prstGeom prst="rect">
              <a:avLst/>
            </a:prstGeom>
            <a:solidFill>
              <a:srgbClr val="008000">
                <a:alpha val="44000"/>
              </a:srgb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smtClean="0"/>
                <a:t>Nuclear Matrix element, biggest uncertainty due to </a:t>
              </a:r>
              <a:r>
                <a:rPr lang="en-US" i="1" dirty="0" err="1" smtClean="0">
                  <a:latin typeface="Times New Roman"/>
                  <a:cs typeface="Times New Roman"/>
                </a:rPr>
                <a:t>g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A</a:t>
              </a:r>
              <a:r>
                <a:rPr lang="en-US" dirty="0" smtClean="0"/>
                <a:t>:</a:t>
              </a:r>
            </a:p>
            <a:p>
              <a:r>
                <a:rPr lang="en-US" dirty="0" smtClean="0"/>
                <a:t>Relevant momentum transfer: </a:t>
              </a:r>
              <a:r>
                <a:rPr lang="en-US" i="1" dirty="0" smtClean="0">
                  <a:latin typeface="Times New Roman"/>
                  <a:cs typeface="Times New Roman"/>
                </a:rPr>
                <a:t>p~100MeV</a:t>
              </a:r>
              <a:r>
                <a:rPr lang="en-US" dirty="0" smtClean="0">
                  <a:latin typeface="Times New Roman"/>
                  <a:cs typeface="Times New Roman"/>
                </a:rPr>
                <a:t>.</a:t>
              </a:r>
            </a:p>
            <a:p>
              <a:endParaRPr lang="en-US" dirty="0" smtClean="0"/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669095"/>
              </p:ext>
            </p:extLst>
          </p:nvPr>
        </p:nvGraphicFramePr>
        <p:xfrm>
          <a:off x="5456394" y="4114236"/>
          <a:ext cx="1034717" cy="364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3" name="Equation" r:id="rId6" imgW="685800" imgH="241300" progId="Equation.3">
                  <p:embed/>
                </p:oleObj>
              </mc:Choice>
              <mc:Fallback>
                <p:oleObj name="Equation" r:id="rId6" imgW="685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56394" y="4114236"/>
                        <a:ext cx="1034717" cy="364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344199" y="5444491"/>
            <a:ext cx="4575504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Common debate: </a:t>
            </a:r>
            <a:br>
              <a:rPr lang="en-US" sz="2400" dirty="0" smtClean="0"/>
            </a:br>
            <a:r>
              <a:rPr lang="en-US" sz="2400" i="1" dirty="0" smtClean="0"/>
              <a:t>Is </a:t>
            </a:r>
            <a:r>
              <a:rPr lang="en-US" sz="2400" i="1" dirty="0" err="1" smtClean="0">
                <a:latin typeface="Times New Roman"/>
                <a:cs typeface="Times New Roman"/>
              </a:rPr>
              <a:t>g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/>
              <a:t>quenched at these momenta?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2929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51"/>
            <a:ext cx="8001000" cy="1143000"/>
          </a:xfrm>
        </p:spPr>
        <p:txBody>
          <a:bodyPr/>
          <a:lstStyle/>
          <a:p>
            <a:r>
              <a:rPr lang="en-US" dirty="0"/>
              <a:t>relevant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dirty="0" smtClean="0"/>
              <a:t> for </a:t>
            </a:r>
            <a:r>
              <a:rPr lang="en-US" i="1" dirty="0" smtClean="0">
                <a:latin typeface="Symbol" charset="2"/>
                <a:cs typeface="Symbol" charset="2"/>
              </a:rPr>
              <a:t>0nbb</a:t>
            </a:r>
            <a:r>
              <a:rPr lang="en-US" dirty="0" smtClean="0"/>
              <a:t> 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38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73300"/>
            <a:ext cx="3492500" cy="22987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8" b="993"/>
          <a:stretch/>
        </p:blipFill>
        <p:spPr>
          <a:xfrm>
            <a:off x="138307" y="1060184"/>
            <a:ext cx="8319893" cy="5414210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579" y="6451969"/>
            <a:ext cx="7078377" cy="369332"/>
          </a:xfrm>
          <a:prstGeom prst="rect">
            <a:avLst/>
          </a:prstGeom>
          <a:gradFill rotWithShape="1">
            <a:gsLst>
              <a:gs pos="0">
                <a:srgbClr val="DCE3F6"/>
              </a:gs>
              <a:gs pos="35001">
                <a:srgbClr val="CFD9EF"/>
              </a:gs>
              <a:gs pos="100000">
                <a:srgbClr val="9EAFD6"/>
              </a:gs>
            </a:gsLst>
            <a:lin ang="5400000"/>
          </a:gradFill>
          <a:ln w="9525">
            <a:solidFill>
              <a:srgbClr val="39639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Menendez, DG, Schwenk, Phys. Rev. </a:t>
            </a:r>
            <a:r>
              <a:rPr lang="en-US" dirty="0" err="1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Lett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. </a:t>
            </a:r>
            <a:r>
              <a:rPr lang="en-US" b="1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107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, 062501 (2011)</a:t>
            </a:r>
            <a:endParaRPr lang="en-US" dirty="0">
              <a:solidFill>
                <a:srgbClr val="000000"/>
              </a:solidFill>
              <a:latin typeface="Lucida Sans Unicode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9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0</a:t>
            </a:r>
            <a:r>
              <a:rPr lang="en-US" sz="4000" i="1" dirty="0" smtClean="0">
                <a:latin typeface="Symbol" charset="2"/>
                <a:cs typeface="Symbol" charset="2"/>
              </a:rPr>
              <a:t>nbb</a:t>
            </a:r>
            <a:r>
              <a:rPr lang="en-US" sz="4000" dirty="0" smtClean="0"/>
              <a:t> Matrix elements predictions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26" r="1843"/>
          <a:stretch/>
        </p:blipFill>
        <p:spPr>
          <a:xfrm>
            <a:off x="0" y="1467151"/>
            <a:ext cx="8331686" cy="443532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39</a:t>
            </a:fld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579" y="6451969"/>
            <a:ext cx="7078377" cy="369332"/>
          </a:xfrm>
          <a:prstGeom prst="rect">
            <a:avLst/>
          </a:prstGeom>
          <a:gradFill rotWithShape="1">
            <a:gsLst>
              <a:gs pos="0">
                <a:srgbClr val="DCE3F6"/>
              </a:gs>
              <a:gs pos="35001">
                <a:srgbClr val="CFD9EF"/>
              </a:gs>
              <a:gs pos="100000">
                <a:srgbClr val="9EAFD6"/>
              </a:gs>
            </a:gsLst>
            <a:lin ang="5400000"/>
          </a:gradFill>
          <a:ln w="9525">
            <a:solidFill>
              <a:srgbClr val="39639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Menendez, DG, Schwenk, Phys. Rev. </a:t>
            </a:r>
            <a:r>
              <a:rPr lang="en-US" dirty="0" err="1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Lett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. </a:t>
            </a:r>
            <a:r>
              <a:rPr lang="en-US" b="1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107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, 062501 (2011)</a:t>
            </a:r>
            <a:endParaRPr lang="en-US" dirty="0">
              <a:solidFill>
                <a:srgbClr val="000000"/>
              </a:solidFill>
              <a:latin typeface="Lucida Sans Unicode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0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62973"/>
            <a:ext cx="80010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5530" y="5648960"/>
            <a:ext cx="548640" cy="396240"/>
          </a:xfrm>
        </p:spPr>
        <p:txBody>
          <a:bodyPr/>
          <a:lstStyle/>
          <a:p>
            <a:fld id="{071F5F32-2FC5-48D2-82BE-75E01CFB6CB8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46051" y="990600"/>
            <a:ext cx="8385738" cy="5029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 smtClean="0"/>
              <a:t>Low energy weak reaction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EECE1"/>
                </a:solidFill>
              </a:rPr>
              <a:t>June 6, 2013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137218" name="AutoShape 2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/>
          <p:cNvSpPr>
            <a:spLocks noChangeAspect="1" noChangeArrowheads="1"/>
          </p:cNvSpPr>
          <p:nvPr/>
        </p:nvSpPr>
        <p:spPr bwMode="auto">
          <a:xfrm>
            <a:off x="7705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7220" name="AutoShape 4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/>
          <p:cNvSpPr>
            <a:spLocks noChangeAspect="1" noChangeArrowheads="1"/>
          </p:cNvSpPr>
          <p:nvPr/>
        </p:nvSpPr>
        <p:spPr bwMode="auto">
          <a:xfrm>
            <a:off x="7705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368793" y="1861185"/>
            <a:ext cx="4032250" cy="3816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1" name="Oval 5"/>
          <p:cNvSpPr>
            <a:spLocks noChangeArrowheads="1"/>
          </p:cNvSpPr>
          <p:nvPr/>
        </p:nvSpPr>
        <p:spPr bwMode="auto">
          <a:xfrm>
            <a:off x="4927843" y="3555048"/>
            <a:ext cx="228600" cy="2349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2" name="Line 7"/>
          <p:cNvSpPr>
            <a:spLocks noChangeShapeType="1"/>
          </p:cNvSpPr>
          <p:nvPr/>
        </p:nvSpPr>
        <p:spPr bwMode="auto">
          <a:xfrm>
            <a:off x="5102468" y="3769360"/>
            <a:ext cx="501650" cy="140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3" name="Line 8"/>
          <p:cNvSpPr>
            <a:spLocks noChangeShapeType="1"/>
          </p:cNvSpPr>
          <p:nvPr/>
        </p:nvSpPr>
        <p:spPr bwMode="auto">
          <a:xfrm>
            <a:off x="5073893" y="3785235"/>
            <a:ext cx="501650" cy="140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4" name="Line 10"/>
          <p:cNvSpPr>
            <a:spLocks noChangeShapeType="1"/>
          </p:cNvSpPr>
          <p:nvPr/>
        </p:nvSpPr>
        <p:spPr bwMode="auto">
          <a:xfrm>
            <a:off x="5034206" y="3785235"/>
            <a:ext cx="508000" cy="142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5" name="Line 12"/>
          <p:cNvSpPr>
            <a:spLocks noChangeShapeType="1"/>
          </p:cNvSpPr>
          <p:nvPr/>
        </p:nvSpPr>
        <p:spPr bwMode="auto">
          <a:xfrm flipV="1">
            <a:off x="5062781" y="2281873"/>
            <a:ext cx="331788" cy="1252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6" name="Line 13"/>
          <p:cNvSpPr>
            <a:spLocks noChangeShapeType="1"/>
          </p:cNvSpPr>
          <p:nvPr/>
        </p:nvSpPr>
        <p:spPr bwMode="auto">
          <a:xfrm flipV="1">
            <a:off x="5102468" y="2296160"/>
            <a:ext cx="320675" cy="129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7" name="Line 14"/>
          <p:cNvSpPr>
            <a:spLocks noChangeShapeType="1"/>
          </p:cNvSpPr>
          <p:nvPr/>
        </p:nvSpPr>
        <p:spPr bwMode="auto">
          <a:xfrm flipV="1">
            <a:off x="5138981" y="2291398"/>
            <a:ext cx="339725" cy="127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8" name="Line 15"/>
          <p:cNvSpPr>
            <a:spLocks noChangeShapeType="1"/>
          </p:cNvSpPr>
          <p:nvPr/>
        </p:nvSpPr>
        <p:spPr bwMode="auto">
          <a:xfrm flipH="1">
            <a:off x="5162793" y="4123373"/>
            <a:ext cx="42863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9" name="Line 16"/>
          <p:cNvSpPr>
            <a:spLocks noChangeShapeType="1"/>
          </p:cNvSpPr>
          <p:nvPr/>
        </p:nvSpPr>
        <p:spPr bwMode="auto">
          <a:xfrm>
            <a:off x="5213593" y="4124960"/>
            <a:ext cx="134938" cy="87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0" name="Line 17"/>
          <p:cNvSpPr>
            <a:spLocks noChangeShapeType="1"/>
          </p:cNvSpPr>
          <p:nvPr/>
        </p:nvSpPr>
        <p:spPr bwMode="auto">
          <a:xfrm flipV="1">
            <a:off x="5083418" y="2924810"/>
            <a:ext cx="180975" cy="9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1" name="Line 18"/>
          <p:cNvSpPr>
            <a:spLocks noChangeShapeType="1"/>
          </p:cNvSpPr>
          <p:nvPr/>
        </p:nvSpPr>
        <p:spPr bwMode="auto">
          <a:xfrm>
            <a:off x="5270743" y="2924810"/>
            <a:ext cx="85725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027237"/>
              </p:ext>
            </p:extLst>
          </p:nvPr>
        </p:nvGraphicFramePr>
        <p:xfrm>
          <a:off x="5423143" y="4348798"/>
          <a:ext cx="81915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18" name="Equation" r:id="rId3" imgW="774761" imgH="241592" progId="Equation.3">
                  <p:embed/>
                </p:oleObj>
              </mc:Choice>
              <mc:Fallback>
                <p:oleObj name="Equation" r:id="rId3" imgW="774761" imgH="241592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143" y="4348798"/>
                        <a:ext cx="81915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013496"/>
              </p:ext>
            </p:extLst>
          </p:nvPr>
        </p:nvGraphicFramePr>
        <p:xfrm>
          <a:off x="5367581" y="2805748"/>
          <a:ext cx="94138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19" name="Equation" r:id="rId5" imgW="889397" imgH="279797" progId="Equation.DSMT4">
                  <p:embed/>
                </p:oleObj>
              </mc:Choice>
              <mc:Fallback>
                <p:oleObj name="Equation" r:id="rId5" imgW="889397" imgH="279797" progId="Equation.DSMT4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581" y="2805748"/>
                        <a:ext cx="941388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0"/>
          <p:cNvGrpSpPr/>
          <p:nvPr/>
        </p:nvGrpSpPr>
        <p:grpSpPr>
          <a:xfrm>
            <a:off x="3079993" y="3305810"/>
            <a:ext cx="1857375" cy="784226"/>
            <a:chOff x="5435600" y="3124200"/>
            <a:chExt cx="1857375" cy="784226"/>
          </a:xfrm>
        </p:grpSpPr>
        <p:pic>
          <p:nvPicPr>
            <p:cNvPr id="95" name="Picture 4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35600" y="3228975"/>
              <a:ext cx="1857375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6" name="Object 8"/>
            <p:cNvGraphicFramePr>
              <a:graphicFrameLocks noChangeAspect="1"/>
            </p:cNvGraphicFramePr>
            <p:nvPr/>
          </p:nvGraphicFramePr>
          <p:xfrm>
            <a:off x="6089650" y="3124200"/>
            <a:ext cx="685800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20" name="Equation" r:id="rId8" imgW="647700" imgH="215900" progId="Equation.3">
                    <p:embed/>
                  </p:oleObj>
                </mc:Choice>
                <mc:Fallback>
                  <p:oleObj name="Equation" r:id="rId8" imgW="647700" imgH="215900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9650" y="3124200"/>
                          <a:ext cx="685800" cy="23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bg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10"/>
            <p:cNvGraphicFramePr>
              <a:graphicFrameLocks noChangeAspect="1"/>
            </p:cNvGraphicFramePr>
            <p:nvPr/>
          </p:nvGraphicFramePr>
          <p:xfrm>
            <a:off x="5881688" y="3524251"/>
            <a:ext cx="798512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21" name="Equation" r:id="rId10" imgW="482400" imgH="228600" progId="Equation.3">
                    <p:embed/>
                  </p:oleObj>
                </mc:Choice>
                <mc:Fallback>
                  <p:oleObj name="Equation" r:id="rId10" imgW="482400" imgH="228600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1688" y="3524251"/>
                          <a:ext cx="798512" cy="384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bg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49"/>
          <p:cNvGrpSpPr/>
          <p:nvPr/>
        </p:nvGrpSpPr>
        <p:grpSpPr>
          <a:xfrm>
            <a:off x="2516431" y="2000885"/>
            <a:ext cx="614362" cy="3446463"/>
            <a:chOff x="4852988" y="1819275"/>
            <a:chExt cx="614362" cy="3446463"/>
          </a:xfrm>
        </p:grpSpPr>
        <p:sp>
          <p:nvSpPr>
            <p:cNvPr id="115" name="Line 19"/>
            <p:cNvSpPr>
              <a:spLocks noChangeShapeType="1"/>
            </p:cNvSpPr>
            <p:nvPr/>
          </p:nvSpPr>
          <p:spPr bwMode="auto">
            <a:xfrm flipV="1">
              <a:off x="4951413" y="3587750"/>
              <a:ext cx="363538" cy="136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11" name="Group 48"/>
            <p:cNvGrpSpPr/>
            <p:nvPr/>
          </p:nvGrpSpPr>
          <p:grpSpPr>
            <a:xfrm>
              <a:off x="4852988" y="1819275"/>
              <a:ext cx="614362" cy="3446463"/>
              <a:chOff x="4852988" y="1819275"/>
              <a:chExt cx="614362" cy="3446463"/>
            </a:xfrm>
          </p:grpSpPr>
          <p:sp>
            <p:nvSpPr>
              <p:cNvPr id="117" name="Oval 6"/>
              <p:cNvSpPr>
                <a:spLocks noChangeArrowheads="1"/>
              </p:cNvSpPr>
              <p:nvPr/>
            </p:nvSpPr>
            <p:spPr bwMode="auto">
              <a:xfrm>
                <a:off x="5238750" y="3390900"/>
                <a:ext cx="228600" cy="23495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defTabSz="4572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18" name="Line 20"/>
              <p:cNvSpPr>
                <a:spLocks noChangeShapeType="1"/>
              </p:cNvSpPr>
              <p:nvPr/>
            </p:nvSpPr>
            <p:spPr bwMode="auto">
              <a:xfrm flipH="1" flipV="1">
                <a:off x="4951413" y="2085975"/>
                <a:ext cx="363538" cy="13128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l" defTabSz="4572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dirty="0">
                  <a:solidFill>
                    <a:prstClr val="black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graphicFrame>
            <p:nvGraphicFramePr>
              <p:cNvPr id="119" name="Object 3"/>
              <p:cNvGraphicFramePr>
                <a:graphicFrameLocks noChangeAspect="1"/>
              </p:cNvGraphicFramePr>
              <p:nvPr/>
            </p:nvGraphicFramePr>
            <p:xfrm>
              <a:off x="4852988" y="5030788"/>
              <a:ext cx="127000" cy="234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622" name="Equation" r:id="rId12" imgW="76200" imgH="139700" progId="Equation.3">
                      <p:embed/>
                    </p:oleObj>
                  </mc:Choice>
                  <mc:Fallback>
                    <p:oleObj name="Equation" r:id="rId12" imgW="76200" imgH="139700" progId="Equation.3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2988" y="5030788"/>
                            <a:ext cx="127000" cy="234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0" name="Object 6"/>
              <p:cNvGraphicFramePr>
                <a:graphicFrameLocks noChangeAspect="1"/>
              </p:cNvGraphicFramePr>
              <p:nvPr/>
            </p:nvGraphicFramePr>
            <p:xfrm>
              <a:off x="5214144" y="4129088"/>
              <a:ext cx="201612" cy="263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623" name="Equation" r:id="rId14" imgW="190440" imgH="241200" progId="Equation.DSMT4">
                      <p:embed/>
                    </p:oleObj>
                  </mc:Choice>
                  <mc:Fallback>
                    <p:oleObj name="Equation" r:id="rId14" imgW="190440" imgH="241200" progId="Equation.DSMT4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4144" y="4129088"/>
                            <a:ext cx="201612" cy="263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1" name="Object 7"/>
              <p:cNvGraphicFramePr>
                <a:graphicFrameLocks noChangeAspect="1"/>
              </p:cNvGraphicFramePr>
              <p:nvPr/>
            </p:nvGraphicFramePr>
            <p:xfrm>
              <a:off x="5214144" y="2574925"/>
              <a:ext cx="201613" cy="261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624" name="Equation" r:id="rId16" imgW="190440" imgH="241200" progId="Equation.DSMT4">
                      <p:embed/>
                    </p:oleObj>
                  </mc:Choice>
                  <mc:Fallback>
                    <p:oleObj name="Equation" r:id="rId16" imgW="190440" imgH="241200" progId="Equation.DSMT4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4144" y="2574925"/>
                            <a:ext cx="201613" cy="2619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" name="Object 9"/>
              <p:cNvGraphicFramePr>
                <a:graphicFrameLocks noChangeAspect="1"/>
              </p:cNvGraphicFramePr>
              <p:nvPr/>
            </p:nvGraphicFramePr>
            <p:xfrm>
              <a:off x="4859338" y="1819275"/>
              <a:ext cx="125413" cy="233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625" name="Equation" r:id="rId18" imgW="76200" imgH="139700" progId="Equation.3">
                      <p:embed/>
                    </p:oleObj>
                  </mc:Choice>
                  <mc:Fallback>
                    <p:oleObj name="Equation" r:id="rId18" imgW="76200" imgH="139700" progId="Equation.3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9338" y="1819275"/>
                            <a:ext cx="125413" cy="233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80449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for </a:t>
            </a:r>
            <a:r>
              <a:rPr lang="en-US" i="1" dirty="0" smtClean="0">
                <a:latin typeface="Symbol" charset="2"/>
                <a:cs typeface="Symbol" charset="2"/>
              </a:rPr>
              <a:t>0nbb</a:t>
            </a:r>
            <a:r>
              <a:rPr lang="en-US" dirty="0" smtClean="0"/>
              <a:t> </a:t>
            </a:r>
            <a:r>
              <a:rPr lang="en-US" dirty="0"/>
              <a:t>ME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7" t="14286" r="2367" b="36945"/>
          <a:stretch/>
        </p:blipFill>
        <p:spPr>
          <a:xfrm>
            <a:off x="138307" y="2286000"/>
            <a:ext cx="8319893" cy="234121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0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Spin-dependent WIMP scattering on nuclei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/>
              <a:t>than 20% of the </a:t>
            </a:r>
            <a:r>
              <a:rPr lang="en-US" dirty="0" smtClean="0"/>
              <a:t>energy </a:t>
            </a:r>
            <a:r>
              <a:rPr lang="en-US" dirty="0"/>
              <a:t>density of </a:t>
            </a:r>
            <a:r>
              <a:rPr lang="en-US" dirty="0" smtClean="0"/>
              <a:t>the Universe </a:t>
            </a:r>
            <a:r>
              <a:rPr lang="en-US" dirty="0"/>
              <a:t>is </a:t>
            </a:r>
            <a:r>
              <a:rPr lang="en-US" dirty="0" smtClean="0"/>
              <a:t>understood as dark matter.</a:t>
            </a:r>
          </a:p>
          <a:p>
            <a:r>
              <a:rPr lang="en-US" dirty="0"/>
              <a:t>Promising candidates are </a:t>
            </a:r>
            <a:r>
              <a:rPr lang="en-US" dirty="0" smtClean="0"/>
              <a:t>WIMPs, </a:t>
            </a:r>
            <a:r>
              <a:rPr lang="en-US" dirty="0"/>
              <a:t>such as </a:t>
            </a:r>
            <a:r>
              <a:rPr lang="en-US" dirty="0" err="1" smtClean="0"/>
              <a:t>neutralinos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has spurred direct detection of cold dark matter via </a:t>
            </a:r>
            <a:r>
              <a:rPr lang="en-US" dirty="0" smtClean="0"/>
              <a:t>elastic </a:t>
            </a:r>
            <a:r>
              <a:rPr lang="en-US" dirty="0"/>
              <a:t>scattering off nuclei, requiring detailed knowledge of the response to WIMP induced currents in nuclei.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presents a challenging problem, because even if the coupling of </a:t>
            </a:r>
            <a:r>
              <a:rPr lang="en-US" dirty="0" smtClean="0"/>
              <a:t>to </a:t>
            </a:r>
            <a:r>
              <a:rPr lang="en-US" dirty="0"/>
              <a:t>quarks is known, it needs to be evaluated at the nucleus level in the </a:t>
            </a:r>
            <a:r>
              <a:rPr lang="en-US" dirty="0" err="1"/>
              <a:t>nonperturbative</a:t>
            </a:r>
            <a:r>
              <a:rPr lang="en-US" dirty="0"/>
              <a:t> regime of quantum </a:t>
            </a:r>
            <a:r>
              <a:rPr lang="en-US" dirty="0" err="1"/>
              <a:t>chromodynamics</a:t>
            </a:r>
            <a:r>
              <a:rPr lang="en-US" dirty="0"/>
              <a:t> </a:t>
            </a:r>
          </a:p>
          <a:p>
            <a:r>
              <a:rPr lang="en-US" dirty="0" smtClean="0"/>
              <a:t>Chiral </a:t>
            </a:r>
            <a:r>
              <a:rPr lang="en-US" dirty="0"/>
              <a:t>EFT provides </a:t>
            </a:r>
            <a:r>
              <a:rPr lang="en-US" dirty="0" smtClean="0"/>
              <a:t>an ideal theoretical framework since the typical </a:t>
            </a:r>
            <a:r>
              <a:rPr lang="en-US" dirty="0"/>
              <a:t>momentum transfers in direct dark matter </a:t>
            </a:r>
            <a:r>
              <a:rPr lang="en-US" dirty="0" smtClean="0"/>
              <a:t>detection</a:t>
            </a:r>
            <a:r>
              <a:rPr lang="en-US" dirty="0"/>
              <a:t> </a:t>
            </a:r>
            <a:r>
              <a:rPr lang="en-US" dirty="0" smtClean="0"/>
              <a:t>are of the order of 100 MeV/c.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0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matter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" r="496"/>
          <a:stretch/>
        </p:blipFill>
        <p:spPr>
          <a:xfrm>
            <a:off x="514223" y="1931504"/>
            <a:ext cx="8017565" cy="33511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8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WIMP-nucleus scattering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7" y="1309920"/>
            <a:ext cx="8319893" cy="4800600"/>
          </a:xfrm>
        </p:spPr>
        <p:txBody>
          <a:bodyPr>
            <a:noAutofit/>
          </a:bodyPr>
          <a:lstStyle/>
          <a:p>
            <a:r>
              <a:rPr lang="en-US" dirty="0" smtClean="0"/>
              <a:t>At low energies: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Spin dependent:</a:t>
            </a:r>
          </a:p>
          <a:p>
            <a:endParaRPr lang="en-US" dirty="0" smtClean="0"/>
          </a:p>
          <a:p>
            <a:r>
              <a:rPr lang="en-US" dirty="0" smtClean="0"/>
              <a:t>When moving to the nucleon level: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the nucleus level the </a:t>
            </a:r>
            <a:r>
              <a:rPr lang="en-US" dirty="0" err="1" smtClean="0"/>
              <a:t>isovector</a:t>
            </a:r>
            <a:r>
              <a:rPr lang="en-US" dirty="0" smtClean="0"/>
              <a:t> part has 2b corrections – identical to </a:t>
            </a:r>
            <a:r>
              <a:rPr lang="en-US" dirty="0"/>
              <a:t>a</a:t>
            </a:r>
            <a:r>
              <a:rPr lang="en-US" dirty="0" smtClean="0"/>
              <a:t> weak neutral current!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43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86" y="1243402"/>
            <a:ext cx="4279900" cy="990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56942" y="1058736"/>
            <a:ext cx="2366322" cy="1086732"/>
            <a:chOff x="4471382" y="2728912"/>
            <a:chExt cx="2366322" cy="1086732"/>
          </a:xfrm>
        </p:grpSpPr>
        <p:sp>
          <p:nvSpPr>
            <p:cNvPr id="10" name="Cloud 9"/>
            <p:cNvSpPr/>
            <p:nvPr/>
          </p:nvSpPr>
          <p:spPr>
            <a:xfrm>
              <a:off x="4471382" y="3071025"/>
              <a:ext cx="2366322" cy="744619"/>
            </a:xfrm>
            <a:prstGeom prst="cloud">
              <a:avLst/>
            </a:prstGeom>
            <a:solidFill>
              <a:schemeClr val="accent1">
                <a:alpha val="3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7715" y="2728912"/>
              <a:ext cx="1698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Spin dependent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33684" y="1379215"/>
            <a:ext cx="1878940" cy="1135585"/>
            <a:chOff x="4281802" y="3071025"/>
            <a:chExt cx="1878940" cy="1135585"/>
          </a:xfrm>
        </p:grpSpPr>
        <p:sp>
          <p:nvSpPr>
            <p:cNvPr id="13" name="Cloud 12"/>
            <p:cNvSpPr/>
            <p:nvPr/>
          </p:nvSpPr>
          <p:spPr>
            <a:xfrm>
              <a:off x="4471382" y="3071025"/>
              <a:ext cx="1317378" cy="744619"/>
            </a:xfrm>
            <a:prstGeom prst="cloud">
              <a:avLst/>
            </a:prstGeom>
            <a:solidFill>
              <a:schemeClr val="accent3">
                <a:alpha val="43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81802" y="3837278"/>
              <a:ext cx="1878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3"/>
                  </a:solidFill>
                </a:rPr>
                <a:t>Spin independent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735" y="2658365"/>
            <a:ext cx="4597400" cy="1079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386" y="4203072"/>
            <a:ext cx="4865756" cy="15518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992707" y="5011747"/>
            <a:ext cx="1317378" cy="1148699"/>
            <a:chOff x="4471382" y="3071025"/>
            <a:chExt cx="1317378" cy="1148699"/>
          </a:xfrm>
        </p:grpSpPr>
        <p:sp>
          <p:nvSpPr>
            <p:cNvPr id="22" name="Cloud 21"/>
            <p:cNvSpPr/>
            <p:nvPr/>
          </p:nvSpPr>
          <p:spPr>
            <a:xfrm>
              <a:off x="4471382" y="3071025"/>
              <a:ext cx="1317378" cy="744619"/>
            </a:xfrm>
            <a:prstGeom prst="cloud">
              <a:avLst/>
            </a:prstGeom>
            <a:solidFill>
              <a:schemeClr val="accent3">
                <a:alpha val="43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13106" y="3850392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3"/>
                  </a:solidFill>
                </a:rPr>
                <a:t>Isoscalar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83281" y="5001868"/>
            <a:ext cx="3082110" cy="1148699"/>
            <a:chOff x="4471382" y="3071025"/>
            <a:chExt cx="1317378" cy="1148699"/>
          </a:xfrm>
        </p:grpSpPr>
        <p:sp>
          <p:nvSpPr>
            <p:cNvPr id="25" name="Cloud 24"/>
            <p:cNvSpPr/>
            <p:nvPr/>
          </p:nvSpPr>
          <p:spPr>
            <a:xfrm>
              <a:off x="4471382" y="3071025"/>
              <a:ext cx="1317378" cy="744619"/>
            </a:xfrm>
            <a:prstGeom prst="cloud">
              <a:avLst/>
            </a:prstGeom>
            <a:solidFill>
              <a:schemeClr val="accent3">
                <a:alpha val="43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13106" y="3850392"/>
              <a:ext cx="514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3"/>
                  </a:solidFill>
                </a:rPr>
                <a:t>Isovector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2579" y="6451969"/>
            <a:ext cx="7078377" cy="369332"/>
          </a:xfrm>
          <a:prstGeom prst="rect">
            <a:avLst/>
          </a:prstGeom>
          <a:gradFill rotWithShape="1">
            <a:gsLst>
              <a:gs pos="0">
                <a:srgbClr val="DCE3F6"/>
              </a:gs>
              <a:gs pos="35001">
                <a:srgbClr val="CFD9EF"/>
              </a:gs>
              <a:gs pos="100000">
                <a:srgbClr val="9EAFD6"/>
              </a:gs>
            </a:gsLst>
            <a:lin ang="5400000"/>
          </a:gradFill>
          <a:ln w="9525">
            <a:solidFill>
              <a:srgbClr val="39639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Menendez, DG, </a:t>
            </a:r>
            <a:r>
              <a:rPr lang="en-US" dirty="0" err="1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Schwenk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, Phys. Rev. D </a:t>
            </a:r>
            <a:r>
              <a:rPr lang="en-US" b="1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86,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 103511 (2012).</a:t>
            </a:r>
            <a:endParaRPr lang="en-US" dirty="0">
              <a:solidFill>
                <a:srgbClr val="000000"/>
              </a:solidFill>
              <a:latin typeface="Lucida Sans Unicode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8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 dependent WIMP scattering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1" r="-1017"/>
          <a:stretch/>
        </p:blipFill>
        <p:spPr>
          <a:xfrm>
            <a:off x="298173" y="1600200"/>
            <a:ext cx="8028547" cy="389945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44</a:t>
            </a:fld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579" y="6451969"/>
            <a:ext cx="7078377" cy="369332"/>
          </a:xfrm>
          <a:prstGeom prst="rect">
            <a:avLst/>
          </a:prstGeom>
          <a:gradFill rotWithShape="1">
            <a:gsLst>
              <a:gs pos="0">
                <a:srgbClr val="DCE3F6"/>
              </a:gs>
              <a:gs pos="35001">
                <a:srgbClr val="CFD9EF"/>
              </a:gs>
              <a:gs pos="100000">
                <a:srgbClr val="9EAFD6"/>
              </a:gs>
            </a:gsLst>
            <a:lin ang="5400000"/>
          </a:gradFill>
          <a:ln w="9525">
            <a:solidFill>
              <a:srgbClr val="39639D"/>
            </a:solidFill>
            <a:miter lim="800000"/>
            <a:headEnd/>
            <a:tailEnd/>
          </a:ln>
          <a:effectLst>
            <a:outerShdw dist="38100" dir="5400000" rotWithShape="0">
              <a:srgbClr val="80808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Menendez, DG, </a:t>
            </a:r>
            <a:r>
              <a:rPr lang="en-US" dirty="0" err="1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Schwenk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, Phys. Rev. D </a:t>
            </a:r>
            <a:r>
              <a:rPr lang="en-US" b="1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86,</a:t>
            </a:r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  <a:ea typeface="MS PGothic" pitchFamily="34" charset="-128"/>
              </a:rPr>
              <a:t> 103511 (2012).</a:t>
            </a:r>
            <a:endParaRPr lang="en-US" dirty="0">
              <a:solidFill>
                <a:srgbClr val="000000"/>
              </a:solidFill>
              <a:latin typeface="Lucida Sans Unicode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3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Spin dependent WIMP scattering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74" r="1262"/>
          <a:stretch/>
        </p:blipFill>
        <p:spPr>
          <a:xfrm>
            <a:off x="142511" y="3468503"/>
            <a:ext cx="8847197" cy="33441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45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43" y="3238500"/>
            <a:ext cx="1473200" cy="36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881" y="1163638"/>
            <a:ext cx="5334000" cy="49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9920" y="6468348"/>
            <a:ext cx="367465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Klos</a:t>
            </a:r>
            <a:r>
              <a:rPr lang="en-US" dirty="0" smtClean="0"/>
              <a:t>, Menendez, DG, </a:t>
            </a:r>
            <a:r>
              <a:rPr lang="en-US" dirty="0" err="1" smtClean="0"/>
              <a:t>Schwenk</a:t>
            </a:r>
            <a:r>
              <a:rPr lang="en-US" dirty="0" smtClean="0"/>
              <a:t> (2013)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352196"/>
              </p:ext>
            </p:extLst>
          </p:nvPr>
        </p:nvGraphicFramePr>
        <p:xfrm>
          <a:off x="1501775" y="1843088"/>
          <a:ext cx="58070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9" name="Equation" r:id="rId6" imgW="4038600" imgH="419100" progId="Equation.3">
                  <p:embed/>
                </p:oleObj>
              </mc:Choice>
              <mc:Fallback>
                <p:oleObj name="Equation" r:id="rId6" imgW="4038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01775" y="1843088"/>
                        <a:ext cx="5807075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912345"/>
              </p:ext>
            </p:extLst>
          </p:nvPr>
        </p:nvGraphicFramePr>
        <p:xfrm>
          <a:off x="3485621" y="2581266"/>
          <a:ext cx="19732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0" name="Equation" r:id="rId8" imgW="1371600" imgH="457200" progId="Equation.3">
                  <p:embed/>
                </p:oleObj>
              </mc:Choice>
              <mc:Fallback>
                <p:oleObj name="Equation" r:id="rId8" imgW="1371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85621" y="2581266"/>
                        <a:ext cx="1973262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58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Comparison between nuclear calculations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9D50-CFAD-D24D-87C9-F59FFE97E4A0}" type="slidenum">
              <a:rPr lang="en-US" smtClean="0"/>
              <a:t>46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938" y="1101881"/>
            <a:ext cx="4142262" cy="3609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4610936"/>
            <a:ext cx="8420100" cy="1397000"/>
          </a:xfrm>
          <a:prstGeom prst="rect">
            <a:avLst/>
          </a:prstGeom>
        </p:spPr>
      </p:pic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4"/>
          <a:srcRect l="33" t="31657" r="49191"/>
          <a:stretch/>
        </p:blipFill>
        <p:spPr>
          <a:xfrm>
            <a:off x="38100" y="1232759"/>
            <a:ext cx="4033520" cy="2665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5579"/>
            <a:ext cx="559051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Ressel</a:t>
            </a:r>
            <a:r>
              <a:rPr lang="en-US" dirty="0" smtClean="0"/>
              <a:t>, Dean, Phys. Rev. C </a:t>
            </a:r>
            <a:r>
              <a:rPr lang="en-US" b="1" dirty="0" smtClean="0"/>
              <a:t>55</a:t>
            </a:r>
            <a:r>
              <a:rPr lang="en-US" dirty="0" smtClean="0"/>
              <a:t>, 535 (1997)</a:t>
            </a:r>
          </a:p>
          <a:p>
            <a:r>
              <a:rPr lang="en-US" dirty="0" err="1" smtClean="0"/>
              <a:t>Toivanen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, Phys. Rev. C </a:t>
            </a:r>
            <a:r>
              <a:rPr lang="en-US" b="1" dirty="0" smtClean="0"/>
              <a:t>79</a:t>
            </a:r>
            <a:r>
              <a:rPr lang="en-US" dirty="0" smtClean="0"/>
              <a:t>, 044302 (2009)</a:t>
            </a:r>
          </a:p>
          <a:p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Menendez, DG, </a:t>
            </a:r>
            <a:r>
              <a:rPr lang="en-US" dirty="0" err="1">
                <a:solidFill>
                  <a:srgbClr val="FFFFFF"/>
                </a:solidFill>
                <a:ea typeface="MS PGothic" pitchFamily="34" charset="-128"/>
              </a:rPr>
              <a:t>Schwenk</a:t>
            </a:r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, Phys. Rev. D </a:t>
            </a:r>
            <a:r>
              <a:rPr lang="en-US" b="1" dirty="0">
                <a:solidFill>
                  <a:srgbClr val="FFFFFF"/>
                </a:solidFill>
                <a:ea typeface="MS PGothic" pitchFamily="34" charset="-128"/>
              </a:rPr>
              <a:t>86,</a:t>
            </a:r>
            <a:r>
              <a:rPr lang="en-US" dirty="0">
                <a:solidFill>
                  <a:srgbClr val="FFFFFF"/>
                </a:solidFill>
                <a:ea typeface="MS PGothic" pitchFamily="34" charset="-128"/>
              </a:rPr>
              <a:t> 103511 (2012)</a:t>
            </a:r>
            <a:r>
              <a:rPr lang="en-US" dirty="0" smtClean="0">
                <a:solidFill>
                  <a:srgbClr val="FFFFFF"/>
                </a:solidFill>
                <a:ea typeface="MS PGothic" pitchFamily="34" charset="-128"/>
              </a:rPr>
              <a:t>.</a:t>
            </a:r>
            <a:endParaRPr lang="en-US" dirty="0">
              <a:solidFill>
                <a:srgbClr val="FFFFFF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858" y="277134"/>
            <a:ext cx="386434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Xenon100 coll., </a:t>
            </a:r>
            <a:r>
              <a:rPr lang="en-US" dirty="0"/>
              <a:t>arXiv:</a:t>
            </a:r>
            <a:r>
              <a:rPr lang="en-US" dirty="0" smtClean="0"/>
              <a:t>1301.6620 (2013)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7905" y="4502081"/>
            <a:ext cx="374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45238" y="4610936"/>
            <a:ext cx="374952" cy="284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61905" y="4592935"/>
            <a:ext cx="420912" cy="284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5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59851"/>
              </p:ext>
            </p:extLst>
          </p:nvPr>
        </p:nvGraphicFramePr>
        <p:xfrm>
          <a:off x="496956" y="1423505"/>
          <a:ext cx="7475330" cy="404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107769" y="754539"/>
            <a:ext cx="1325561" cy="365760"/>
          </a:xfrm>
        </p:spPr>
        <p:txBody>
          <a:bodyPr/>
          <a:lstStyle/>
          <a:p>
            <a:r>
              <a:rPr lang="en-US" smtClean="0"/>
              <a:t>June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928321" y="3390171"/>
            <a:ext cx="3684460" cy="365760"/>
          </a:xfrm>
        </p:spPr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D3E89D50-CFAD-D24D-87C9-F59FFE97E4A0}" type="slidenum">
              <a:rPr lang="en-US" smtClean="0"/>
              <a:t>47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9716" y="5671039"/>
            <a:ext cx="724010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dirty="0"/>
              <a:t>Nuclear theory is in the process of building a unified fundamental understanding of reactions and structure,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which can shed </a:t>
            </a:r>
            <a:r>
              <a:rPr lang="en-US" b="1" i="1" dirty="0"/>
              <a:t>light on many </a:t>
            </a:r>
            <a:r>
              <a:rPr lang="en-US" b="1" i="1" dirty="0" smtClean="0"/>
              <a:t>mysteries in physics.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01792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62973"/>
            <a:ext cx="80010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5530" y="5648960"/>
            <a:ext cx="548640" cy="396240"/>
          </a:xfrm>
        </p:spPr>
        <p:txBody>
          <a:bodyPr/>
          <a:lstStyle/>
          <a:p>
            <a:fld id="{071F5F32-2FC5-48D2-82BE-75E01CFB6CB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46051" y="990600"/>
            <a:ext cx="8385738" cy="5029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 smtClean="0"/>
              <a:t>Neutrino-less double beta-decay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June 6,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7218" name="AutoShape 2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/>
          <p:cNvSpPr>
            <a:spLocks noChangeAspect="1" noChangeArrowheads="1"/>
          </p:cNvSpPr>
          <p:nvPr/>
        </p:nvSpPr>
        <p:spPr bwMode="auto">
          <a:xfrm>
            <a:off x="7705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7220" name="AutoShape 4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/>
          <p:cNvSpPr>
            <a:spLocks noChangeAspect="1" noChangeArrowheads="1"/>
          </p:cNvSpPr>
          <p:nvPr/>
        </p:nvSpPr>
        <p:spPr bwMode="auto">
          <a:xfrm>
            <a:off x="7705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18" y="1439577"/>
            <a:ext cx="7077364" cy="4736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6373152"/>
            <a:ext cx="267039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Figure taken from P. Vogel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8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62973"/>
            <a:ext cx="80010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5530" y="5648960"/>
            <a:ext cx="548640" cy="396240"/>
          </a:xfrm>
        </p:spPr>
        <p:txBody>
          <a:bodyPr/>
          <a:lstStyle/>
          <a:p>
            <a:fld id="{071F5F32-2FC5-48D2-82BE-75E01CFB6CB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46051" y="990600"/>
            <a:ext cx="8385738" cy="5029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 err="1" smtClean="0"/>
              <a:t>Neutralino</a:t>
            </a:r>
            <a:r>
              <a:rPr lang="en-US" sz="2400" b="1" i="1" dirty="0" smtClean="0"/>
              <a:t> (WIMP candidate) scattering off a nucleus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June 6,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7218" name="AutoShape 2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/>
          <p:cNvSpPr>
            <a:spLocks noChangeAspect="1" noChangeArrowheads="1"/>
          </p:cNvSpPr>
          <p:nvPr/>
        </p:nvSpPr>
        <p:spPr bwMode="auto">
          <a:xfrm>
            <a:off x="7705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7220" name="AutoShape 4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/>
          <p:cNvSpPr>
            <a:spLocks noChangeAspect="1" noChangeArrowheads="1"/>
          </p:cNvSpPr>
          <p:nvPr/>
        </p:nvSpPr>
        <p:spPr bwMode="auto">
          <a:xfrm>
            <a:off x="7705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2368793" y="1861185"/>
            <a:ext cx="4032250" cy="3816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4927843" y="3555048"/>
            <a:ext cx="228600" cy="2349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5102468" y="3769360"/>
            <a:ext cx="501650" cy="140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5073893" y="3785235"/>
            <a:ext cx="501650" cy="140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>
            <a:off x="5034206" y="3785235"/>
            <a:ext cx="508000" cy="142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 flipV="1">
            <a:off x="5062781" y="2281873"/>
            <a:ext cx="331788" cy="1252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 flipV="1">
            <a:off x="5102468" y="2296160"/>
            <a:ext cx="320675" cy="129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 flipV="1">
            <a:off x="5138981" y="2291398"/>
            <a:ext cx="339725" cy="127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8" name="Line 15"/>
          <p:cNvSpPr>
            <a:spLocks noChangeShapeType="1"/>
          </p:cNvSpPr>
          <p:nvPr/>
        </p:nvSpPr>
        <p:spPr bwMode="auto">
          <a:xfrm flipH="1">
            <a:off x="5162793" y="4123373"/>
            <a:ext cx="42863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5213593" y="4124960"/>
            <a:ext cx="134938" cy="87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 flipV="1">
            <a:off x="5083418" y="2924810"/>
            <a:ext cx="180975" cy="9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5270743" y="2924810"/>
            <a:ext cx="85725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795741"/>
              </p:ext>
            </p:extLst>
          </p:nvPr>
        </p:nvGraphicFramePr>
        <p:xfrm>
          <a:off x="5423143" y="4348798"/>
          <a:ext cx="81915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2" name="Equation" r:id="rId3" imgW="774761" imgH="241592" progId="Equation.3">
                  <p:embed/>
                </p:oleObj>
              </mc:Choice>
              <mc:Fallback>
                <p:oleObj name="Equation" r:id="rId3" imgW="774761" imgH="241592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143" y="4348798"/>
                        <a:ext cx="81915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506251"/>
              </p:ext>
            </p:extLst>
          </p:nvPr>
        </p:nvGraphicFramePr>
        <p:xfrm>
          <a:off x="5367581" y="2805748"/>
          <a:ext cx="94138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3" name="Equation" r:id="rId5" imgW="889397" imgH="279797" progId="Equation.DSMT4">
                  <p:embed/>
                </p:oleObj>
              </mc:Choice>
              <mc:Fallback>
                <p:oleObj name="Equation" r:id="rId5" imgW="889397" imgH="279797" progId="Equation.DSMT4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581" y="2805748"/>
                        <a:ext cx="941388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50"/>
          <p:cNvGrpSpPr/>
          <p:nvPr/>
        </p:nvGrpSpPr>
        <p:grpSpPr>
          <a:xfrm>
            <a:off x="3079993" y="3290887"/>
            <a:ext cx="1857375" cy="649923"/>
            <a:chOff x="5435600" y="3109277"/>
            <a:chExt cx="1857375" cy="649923"/>
          </a:xfrm>
        </p:grpSpPr>
        <p:pic>
          <p:nvPicPr>
            <p:cNvPr id="55" name="Picture 4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35600" y="3228975"/>
              <a:ext cx="1857375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7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7909618"/>
                </p:ext>
              </p:extLst>
            </p:nvPr>
          </p:nvGraphicFramePr>
          <p:xfrm>
            <a:off x="5963995" y="3109277"/>
            <a:ext cx="633412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44" name="Equation" r:id="rId8" imgW="381000" imgH="241300" progId="Equation.3">
                    <p:embed/>
                  </p:oleObj>
                </mc:Choice>
                <mc:Fallback>
                  <p:oleObj name="Equation" r:id="rId8" imgW="381000" imgH="241300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3995" y="3109277"/>
                          <a:ext cx="633412" cy="404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Group 49"/>
          <p:cNvGrpSpPr/>
          <p:nvPr/>
        </p:nvGrpSpPr>
        <p:grpSpPr>
          <a:xfrm>
            <a:off x="2516431" y="2000885"/>
            <a:ext cx="614362" cy="3446463"/>
            <a:chOff x="4852988" y="1819275"/>
            <a:chExt cx="614362" cy="3446463"/>
          </a:xfrm>
        </p:grpSpPr>
        <p:sp>
          <p:nvSpPr>
            <p:cNvPr id="59" name="Line 19"/>
            <p:cNvSpPr>
              <a:spLocks noChangeShapeType="1"/>
            </p:cNvSpPr>
            <p:nvPr/>
          </p:nvSpPr>
          <p:spPr bwMode="auto">
            <a:xfrm flipV="1">
              <a:off x="4951413" y="3587750"/>
              <a:ext cx="363538" cy="136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60" name="Group 48"/>
            <p:cNvGrpSpPr/>
            <p:nvPr/>
          </p:nvGrpSpPr>
          <p:grpSpPr>
            <a:xfrm>
              <a:off x="4852988" y="1819275"/>
              <a:ext cx="614362" cy="3446463"/>
              <a:chOff x="4852988" y="1819275"/>
              <a:chExt cx="614362" cy="3446463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5238750" y="3390900"/>
                <a:ext cx="228600" cy="23495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defTabSz="4572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62" name="Line 20"/>
              <p:cNvSpPr>
                <a:spLocks noChangeShapeType="1"/>
              </p:cNvSpPr>
              <p:nvPr/>
            </p:nvSpPr>
            <p:spPr bwMode="auto">
              <a:xfrm flipH="1" flipV="1">
                <a:off x="4951413" y="2085975"/>
                <a:ext cx="363538" cy="13128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l" defTabSz="4572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dirty="0">
                  <a:solidFill>
                    <a:prstClr val="black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graphicFrame>
            <p:nvGraphicFramePr>
              <p:cNvPr id="63" name="Object 3"/>
              <p:cNvGraphicFramePr>
                <a:graphicFrameLocks noChangeAspect="1"/>
              </p:cNvGraphicFramePr>
              <p:nvPr/>
            </p:nvGraphicFramePr>
            <p:xfrm>
              <a:off x="4852988" y="5030788"/>
              <a:ext cx="127000" cy="234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645" name="Equation" r:id="rId10" imgW="76200" imgH="139700" progId="Equation.3">
                      <p:embed/>
                    </p:oleObj>
                  </mc:Choice>
                  <mc:Fallback>
                    <p:oleObj name="Equation" r:id="rId10" imgW="76200" imgH="139700" progId="Equation.3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2988" y="5030788"/>
                            <a:ext cx="127000" cy="234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" name="Object 6"/>
              <p:cNvGraphicFramePr>
                <a:graphicFrameLocks noChangeAspect="1"/>
              </p:cNvGraphicFramePr>
              <p:nvPr/>
            </p:nvGraphicFramePr>
            <p:xfrm>
              <a:off x="5214144" y="4129088"/>
              <a:ext cx="201612" cy="263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646" name="Equation" r:id="rId12" imgW="190440" imgH="241200" progId="Equation.DSMT4">
                      <p:embed/>
                    </p:oleObj>
                  </mc:Choice>
                  <mc:Fallback>
                    <p:oleObj name="Equation" r:id="rId12" imgW="190440" imgH="241200" progId="Equation.DSMT4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4144" y="4129088"/>
                            <a:ext cx="201612" cy="263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" name="Object 7"/>
              <p:cNvGraphicFramePr>
                <a:graphicFrameLocks noChangeAspect="1"/>
              </p:cNvGraphicFramePr>
              <p:nvPr/>
            </p:nvGraphicFramePr>
            <p:xfrm>
              <a:off x="5214144" y="2574925"/>
              <a:ext cx="201613" cy="261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647" name="Equation" r:id="rId14" imgW="190440" imgH="241200" progId="Equation.DSMT4">
                      <p:embed/>
                    </p:oleObj>
                  </mc:Choice>
                  <mc:Fallback>
                    <p:oleObj name="Equation" r:id="rId14" imgW="190440" imgH="241200" progId="Equation.DSMT4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4144" y="2574925"/>
                            <a:ext cx="201613" cy="2619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" name="Object 9"/>
              <p:cNvGraphicFramePr>
                <a:graphicFrameLocks noChangeAspect="1"/>
              </p:cNvGraphicFramePr>
              <p:nvPr/>
            </p:nvGraphicFramePr>
            <p:xfrm>
              <a:off x="4859338" y="1819275"/>
              <a:ext cx="125413" cy="233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648" name="Equation" r:id="rId16" imgW="76200" imgH="139700" progId="Equation.3">
                      <p:embed/>
                    </p:oleObj>
                  </mc:Choice>
                  <mc:Fallback>
                    <p:oleObj name="Equation" r:id="rId16" imgW="76200" imgH="139700" progId="Equation.3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9338" y="1819275"/>
                            <a:ext cx="125413" cy="233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cxnSp>
        <p:nvCxnSpPr>
          <p:cNvPr id="4" name="Straight Connector 3"/>
          <p:cNvCxnSpPr/>
          <p:nvPr/>
        </p:nvCxnSpPr>
        <p:spPr>
          <a:xfrm flipV="1">
            <a:off x="3108707" y="3766633"/>
            <a:ext cx="1830528" cy="1377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342236"/>
              </p:ext>
            </p:extLst>
          </p:nvPr>
        </p:nvGraphicFramePr>
        <p:xfrm>
          <a:off x="3835400" y="3770313"/>
          <a:ext cx="21113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9" name="Equation" r:id="rId17" imgW="127000" imgH="203200" progId="Equation.3">
                  <p:embed/>
                </p:oleObj>
              </mc:Choice>
              <mc:Fallback>
                <p:oleObj name="Equation" r:id="rId17" imgW="127000" imgH="203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3770313"/>
                        <a:ext cx="211138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530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5530" y="5648960"/>
            <a:ext cx="548640" cy="396240"/>
          </a:xfrm>
        </p:spPr>
        <p:txBody>
          <a:bodyPr/>
          <a:lstStyle/>
          <a:p>
            <a:fld id="{071F5F32-2FC5-48D2-82BE-75E01CFB6CB8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46051" y="990600"/>
            <a:ext cx="8385738" cy="5029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 smtClean="0"/>
              <a:t>Low energy reactions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June 6,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7218" name="AutoShape 2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/>
          <p:cNvSpPr>
            <a:spLocks noChangeAspect="1" noChangeArrowheads="1"/>
          </p:cNvSpPr>
          <p:nvPr/>
        </p:nvSpPr>
        <p:spPr bwMode="auto">
          <a:xfrm>
            <a:off x="7705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7220" name="AutoShape 4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/>
          <p:cNvSpPr>
            <a:spLocks noChangeAspect="1" noChangeArrowheads="1"/>
          </p:cNvSpPr>
          <p:nvPr/>
        </p:nvSpPr>
        <p:spPr bwMode="auto">
          <a:xfrm>
            <a:off x="7705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368793" y="1861185"/>
            <a:ext cx="4032250" cy="3816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4927843" y="3555048"/>
            <a:ext cx="228600" cy="2349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5102468" y="3769360"/>
            <a:ext cx="501650" cy="140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5073893" y="3785235"/>
            <a:ext cx="501650" cy="140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5034206" y="3785235"/>
            <a:ext cx="508000" cy="142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V="1">
            <a:off x="5062781" y="2281873"/>
            <a:ext cx="331788" cy="1252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V="1">
            <a:off x="5102468" y="2296160"/>
            <a:ext cx="320675" cy="129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 flipV="1">
            <a:off x="5138981" y="2291398"/>
            <a:ext cx="339725" cy="127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 flipH="1">
            <a:off x="5162793" y="4123373"/>
            <a:ext cx="42863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>
            <a:off x="5213593" y="4124960"/>
            <a:ext cx="134938" cy="87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 flipV="1">
            <a:off x="5083418" y="2924810"/>
            <a:ext cx="180975" cy="9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5270743" y="2924810"/>
            <a:ext cx="85725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454132"/>
              </p:ext>
            </p:extLst>
          </p:nvPr>
        </p:nvGraphicFramePr>
        <p:xfrm>
          <a:off x="5423143" y="4348798"/>
          <a:ext cx="81915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2" name="Equation" r:id="rId3" imgW="774761" imgH="241592" progId="Equation.3">
                  <p:embed/>
                </p:oleObj>
              </mc:Choice>
              <mc:Fallback>
                <p:oleObj name="Equation" r:id="rId3" imgW="774761" imgH="241592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143" y="4348798"/>
                        <a:ext cx="81915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743659"/>
              </p:ext>
            </p:extLst>
          </p:nvPr>
        </p:nvGraphicFramePr>
        <p:xfrm>
          <a:off x="5367581" y="2805748"/>
          <a:ext cx="94138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3" name="Equation" r:id="rId5" imgW="889397" imgH="279797" progId="Equation.DSMT4">
                  <p:embed/>
                </p:oleObj>
              </mc:Choice>
              <mc:Fallback>
                <p:oleObj name="Equation" r:id="rId5" imgW="889397" imgH="279797" progId="Equation.DSMT4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581" y="2805748"/>
                        <a:ext cx="941388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50"/>
          <p:cNvGrpSpPr/>
          <p:nvPr/>
        </p:nvGrpSpPr>
        <p:grpSpPr>
          <a:xfrm>
            <a:off x="3079993" y="3305810"/>
            <a:ext cx="1857375" cy="784226"/>
            <a:chOff x="5435600" y="3124200"/>
            <a:chExt cx="1857375" cy="784226"/>
          </a:xfrm>
        </p:grpSpPr>
        <p:pic>
          <p:nvPicPr>
            <p:cNvPr id="50" name="Picture 4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35600" y="3228975"/>
              <a:ext cx="1857375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1" name="Object 8"/>
            <p:cNvGraphicFramePr>
              <a:graphicFrameLocks noChangeAspect="1"/>
            </p:cNvGraphicFramePr>
            <p:nvPr/>
          </p:nvGraphicFramePr>
          <p:xfrm>
            <a:off x="6089650" y="3124200"/>
            <a:ext cx="685800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824" name="Equation" r:id="rId8" imgW="647700" imgH="215900" progId="Equation.3">
                    <p:embed/>
                  </p:oleObj>
                </mc:Choice>
                <mc:Fallback>
                  <p:oleObj name="Equation" r:id="rId8" imgW="647700" imgH="215900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9650" y="3124200"/>
                          <a:ext cx="685800" cy="23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bg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10"/>
            <p:cNvGraphicFramePr>
              <a:graphicFrameLocks noChangeAspect="1"/>
            </p:cNvGraphicFramePr>
            <p:nvPr/>
          </p:nvGraphicFramePr>
          <p:xfrm>
            <a:off x="5881688" y="3524251"/>
            <a:ext cx="798512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825" name="Equation" r:id="rId10" imgW="482400" imgH="228600" progId="Equation.3">
                    <p:embed/>
                  </p:oleObj>
                </mc:Choice>
                <mc:Fallback>
                  <p:oleObj name="Equation" r:id="rId10" imgW="482400" imgH="228600" progId="Equation.3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1688" y="3524251"/>
                          <a:ext cx="798512" cy="384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bg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Group 49"/>
          <p:cNvGrpSpPr/>
          <p:nvPr/>
        </p:nvGrpSpPr>
        <p:grpSpPr>
          <a:xfrm>
            <a:off x="2516431" y="2000885"/>
            <a:ext cx="614362" cy="3446463"/>
            <a:chOff x="4852988" y="1819275"/>
            <a:chExt cx="614362" cy="3446463"/>
          </a:xfrm>
        </p:grpSpPr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4951413" y="3587750"/>
              <a:ext cx="363538" cy="136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58" name="Group 48"/>
            <p:cNvGrpSpPr/>
            <p:nvPr/>
          </p:nvGrpSpPr>
          <p:grpSpPr>
            <a:xfrm>
              <a:off x="4852988" y="1819275"/>
              <a:ext cx="614362" cy="3446463"/>
              <a:chOff x="4852988" y="1819275"/>
              <a:chExt cx="614362" cy="3446463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5238750" y="3390900"/>
                <a:ext cx="228600" cy="23495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defTabSz="4572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60" name="Line 20"/>
              <p:cNvSpPr>
                <a:spLocks noChangeShapeType="1"/>
              </p:cNvSpPr>
              <p:nvPr/>
            </p:nvSpPr>
            <p:spPr bwMode="auto">
              <a:xfrm flipH="1" flipV="1">
                <a:off x="4951413" y="2085975"/>
                <a:ext cx="363538" cy="13128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l" defTabSz="4572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dirty="0">
                  <a:solidFill>
                    <a:prstClr val="black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graphicFrame>
            <p:nvGraphicFramePr>
              <p:cNvPr id="61" name="Object 3"/>
              <p:cNvGraphicFramePr>
                <a:graphicFrameLocks noChangeAspect="1"/>
              </p:cNvGraphicFramePr>
              <p:nvPr/>
            </p:nvGraphicFramePr>
            <p:xfrm>
              <a:off x="4852988" y="5030788"/>
              <a:ext cx="127000" cy="234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826" name="Equation" r:id="rId12" imgW="76200" imgH="139700" progId="Equation.3">
                      <p:embed/>
                    </p:oleObj>
                  </mc:Choice>
                  <mc:Fallback>
                    <p:oleObj name="Equation" r:id="rId12" imgW="76200" imgH="139700" progId="Equation.3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2988" y="5030788"/>
                            <a:ext cx="127000" cy="234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Object 6"/>
              <p:cNvGraphicFramePr>
                <a:graphicFrameLocks noChangeAspect="1"/>
              </p:cNvGraphicFramePr>
              <p:nvPr/>
            </p:nvGraphicFramePr>
            <p:xfrm>
              <a:off x="5214144" y="4129088"/>
              <a:ext cx="201612" cy="263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827" name="Equation" r:id="rId14" imgW="190440" imgH="241200" progId="Equation.DSMT4">
                      <p:embed/>
                    </p:oleObj>
                  </mc:Choice>
                  <mc:Fallback>
                    <p:oleObj name="Equation" r:id="rId14" imgW="190440" imgH="241200" progId="Equation.DSMT4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4144" y="4129088"/>
                            <a:ext cx="201612" cy="263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7"/>
              <p:cNvGraphicFramePr>
                <a:graphicFrameLocks noChangeAspect="1"/>
              </p:cNvGraphicFramePr>
              <p:nvPr/>
            </p:nvGraphicFramePr>
            <p:xfrm>
              <a:off x="5214144" y="2574925"/>
              <a:ext cx="201613" cy="261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828" name="Equation" r:id="rId16" imgW="190440" imgH="241200" progId="Equation.DSMT4">
                      <p:embed/>
                    </p:oleObj>
                  </mc:Choice>
                  <mc:Fallback>
                    <p:oleObj name="Equation" r:id="rId16" imgW="190440" imgH="241200" progId="Equation.DSMT4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4144" y="2574925"/>
                            <a:ext cx="201613" cy="2619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" name="Object 9"/>
              <p:cNvGraphicFramePr>
                <a:graphicFrameLocks noChangeAspect="1"/>
              </p:cNvGraphicFramePr>
              <p:nvPr/>
            </p:nvGraphicFramePr>
            <p:xfrm>
              <a:off x="4859338" y="1819275"/>
              <a:ext cx="125413" cy="233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829" name="Equation" r:id="rId18" imgW="76200" imgH="139700" progId="Equation.3">
                      <p:embed/>
                    </p:oleObj>
                  </mc:Choice>
                  <mc:Fallback>
                    <p:oleObj name="Equation" r:id="rId18" imgW="76200" imgH="139700" progId="Equation.3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9338" y="1819275"/>
                            <a:ext cx="125413" cy="233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2368793" y="5680075"/>
            <a:ext cx="3973513" cy="1100138"/>
            <a:chOff x="4724400" y="5496630"/>
            <a:chExt cx="3974116" cy="1100138"/>
          </a:xfrm>
        </p:grpSpPr>
        <p:sp>
          <p:nvSpPr>
            <p:cNvPr id="67" name="Rounded Rectangle 66"/>
            <p:cNvSpPr/>
            <p:nvPr/>
          </p:nvSpPr>
          <p:spPr>
            <a:xfrm>
              <a:off x="4724400" y="5512994"/>
              <a:ext cx="3974116" cy="104020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MS PGothic" pitchFamily="34" charset="-128"/>
                </a:rPr>
                <a:t>	</a:t>
              </a:r>
              <a:endParaRPr lang="en-US" dirty="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graphicFrame>
          <p:nvGraphicFramePr>
            <p:cNvPr id="6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5913567"/>
                </p:ext>
              </p:extLst>
            </p:nvPr>
          </p:nvGraphicFramePr>
          <p:xfrm>
            <a:off x="5154435" y="5496630"/>
            <a:ext cx="3102446" cy="1100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830" name="Equation" r:id="rId19" imgW="2006600" imgH="711200" progId="Equation.3">
                    <p:embed/>
                  </p:oleObj>
                </mc:Choice>
                <mc:Fallback>
                  <p:oleObj name="Equation" r:id="rId19" imgW="2006600" imgH="71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4435" y="5496630"/>
                          <a:ext cx="3102446" cy="1100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2368793" y="5686108"/>
            <a:ext cx="3973513" cy="1100137"/>
            <a:chOff x="4724400" y="5518200"/>
            <a:chExt cx="3974116" cy="1100137"/>
          </a:xfrm>
        </p:grpSpPr>
        <p:sp>
          <p:nvSpPr>
            <p:cNvPr id="70" name="Rounded Rectangle 69"/>
            <p:cNvSpPr/>
            <p:nvPr/>
          </p:nvSpPr>
          <p:spPr>
            <a:xfrm>
              <a:off x="4724400" y="5523154"/>
              <a:ext cx="3974116" cy="1040206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chemeClr val="accent1"/>
                </a:solidFill>
                <a:ea typeface="MS PGothic" pitchFamily="34" charset="-128"/>
              </a:endParaRPr>
            </a:p>
          </p:txBody>
        </p:sp>
        <p:graphicFrame>
          <p:nvGraphicFramePr>
            <p:cNvPr id="71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0237186"/>
                </p:ext>
              </p:extLst>
            </p:nvPr>
          </p:nvGraphicFramePr>
          <p:xfrm>
            <a:off x="5171583" y="5518200"/>
            <a:ext cx="2905566" cy="1100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831" name="Equation" r:id="rId21" imgW="1879600" imgH="711200" progId="Equation.3">
                    <p:embed/>
                  </p:oleObj>
                </mc:Choice>
                <mc:Fallback>
                  <p:oleObj name="Equation" r:id="rId21" imgW="1879600" imgH="71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1583" y="5518200"/>
                          <a:ext cx="2905566" cy="1100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4368"/>
            <a:ext cx="8001000" cy="715962"/>
          </a:xfrm>
          <a:noFill/>
        </p:spPr>
        <p:txBody>
          <a:bodyPr/>
          <a:lstStyle/>
          <a:p>
            <a:pPr algn="ctr"/>
            <a:r>
              <a:rPr lang="en-US" sz="2800" b="1" i="1" dirty="0"/>
              <a:t>“All happy families are alike, every unhappy family is unhappy in its own way”</a:t>
            </a:r>
            <a:br>
              <a:rPr lang="en-US" sz="2800" b="1" i="1" dirty="0"/>
            </a:b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5351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9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22257 4.81481E-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5F32-2FC5-48D2-82BE-75E01CFB6CB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46051" y="990600"/>
            <a:ext cx="8385738" cy="5029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/>
              <a:t>Low energy </a:t>
            </a:r>
            <a:r>
              <a:rPr lang="en-US" sz="2400" b="1" i="1" dirty="0" smtClean="0"/>
              <a:t>reactions</a:t>
            </a:r>
            <a:endParaRPr lang="en-US" sz="2400" b="1" i="1" dirty="0"/>
          </a:p>
          <a:p>
            <a:pPr lvl="2">
              <a:lnSpc>
                <a:spcPct val="90000"/>
              </a:lnSpc>
              <a:spcAft>
                <a:spcPts val="600"/>
              </a:spcAft>
              <a:buNone/>
            </a:pPr>
            <a:endParaRPr lang="en-US" sz="16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June 6,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7218" name="AutoShape 2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/>
          <p:cNvSpPr>
            <a:spLocks noChangeAspect="1" noChangeArrowheads="1"/>
          </p:cNvSpPr>
          <p:nvPr/>
        </p:nvSpPr>
        <p:spPr bwMode="auto">
          <a:xfrm>
            <a:off x="7705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7220" name="AutoShape 4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/>
          <p:cNvSpPr>
            <a:spLocks noChangeAspect="1" noChangeArrowheads="1"/>
          </p:cNvSpPr>
          <p:nvPr/>
        </p:nvSpPr>
        <p:spPr bwMode="auto">
          <a:xfrm>
            <a:off x="7705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80772"/>
              </p:ext>
            </p:extLst>
          </p:nvPr>
        </p:nvGraphicFramePr>
        <p:xfrm>
          <a:off x="1185863" y="1905000"/>
          <a:ext cx="27447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0" name="Equation" r:id="rId3" imgW="1663700" imgH="330200" progId="Equation.3">
                  <p:embed/>
                </p:oleObj>
              </mc:Choice>
              <mc:Fallback>
                <p:oleObj name="Equation" r:id="rId3" imgW="1663700" imgH="330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1905000"/>
                        <a:ext cx="27447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2742960" y="1900838"/>
            <a:ext cx="2336877" cy="1906449"/>
            <a:chOff x="2654615" y="1685925"/>
            <a:chExt cx="2336877" cy="1906449"/>
          </a:xfrm>
        </p:grpSpPr>
        <p:sp>
          <p:nvSpPr>
            <p:cNvPr id="103" name="Text Box 49"/>
            <p:cNvSpPr txBox="1">
              <a:spLocks noChangeArrowheads="1"/>
            </p:cNvSpPr>
            <p:nvPr/>
          </p:nvSpPr>
          <p:spPr bwMode="auto">
            <a:xfrm>
              <a:off x="2654615" y="2884488"/>
              <a:ext cx="2336877" cy="70788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ea typeface="MS PGothic" pitchFamily="34" charset="-128"/>
                </a:rPr>
                <a:t>Nuclear </a:t>
              </a:r>
              <a:r>
                <a:rPr lang="en-US" sz="2000" dirty="0" smtClean="0">
                  <a:solidFill>
                    <a:srgbClr val="000000"/>
                  </a:solidFill>
                  <a:ea typeface="MS PGothic" pitchFamily="34" charset="-128"/>
                </a:rPr>
                <a:t>current of the same symmetry</a:t>
              </a:r>
              <a:endParaRPr lang="en-US" sz="20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04" name="Line 51"/>
            <p:cNvSpPr>
              <a:spLocks noChangeShapeType="1"/>
            </p:cNvSpPr>
            <p:nvPr/>
          </p:nvSpPr>
          <p:spPr bwMode="auto">
            <a:xfrm flipH="1" flipV="1">
              <a:off x="3227387" y="2046288"/>
              <a:ext cx="304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3081337" y="1685925"/>
              <a:ext cx="712787" cy="463550"/>
            </a:xfrm>
            <a:prstGeom prst="roundRect">
              <a:avLst/>
            </a:prstGeom>
            <a:blipFill dpi="0" rotWithShape="1">
              <a:blip r:embed="rId5">
                <a:alphaModFix amt="38000"/>
                <a:duotone>
                  <a:schemeClr val="accent1">
                    <a:tint val="30000"/>
                    <a:satMod val="300000"/>
                  </a:schemeClr>
                  <a:schemeClr val="accent1">
                    <a:tint val="40000"/>
                    <a:satMod val="200000"/>
                  </a:schemeClr>
                </a:duotone>
              </a:blip>
              <a:srcRect/>
              <a:tile tx="0" ty="0" sx="70000" sy="70000" flip="none" algn="ctr"/>
            </a:blip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317490" y="1936819"/>
            <a:ext cx="2763848" cy="1852404"/>
            <a:chOff x="317489" y="1674882"/>
            <a:chExt cx="2763848" cy="1852404"/>
          </a:xfrm>
        </p:grpSpPr>
        <p:sp>
          <p:nvSpPr>
            <p:cNvPr id="107" name="Text Box 48"/>
            <p:cNvSpPr txBox="1">
              <a:spLocks noChangeArrowheads="1"/>
            </p:cNvSpPr>
            <p:nvPr/>
          </p:nvSpPr>
          <p:spPr bwMode="auto">
            <a:xfrm>
              <a:off x="317489" y="2819400"/>
              <a:ext cx="2087573" cy="70788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F"/>
                  </a:solidFill>
                  <a:ea typeface="MS PGothic" pitchFamily="34" charset="-128"/>
                </a:rPr>
                <a:t>Probe current of known symmetry</a:t>
              </a:r>
              <a:endParaRPr lang="en-US" sz="20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08" name="Line 50"/>
            <p:cNvSpPr>
              <a:spLocks noChangeShapeType="1"/>
            </p:cNvSpPr>
            <p:nvPr/>
          </p:nvSpPr>
          <p:spPr bwMode="auto">
            <a:xfrm flipV="1">
              <a:off x="1931986" y="2149474"/>
              <a:ext cx="608013" cy="669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2516896" y="1674882"/>
              <a:ext cx="564441" cy="447675"/>
            </a:xfrm>
            <a:prstGeom prst="roundRect">
              <a:avLst/>
            </a:prstGeom>
            <a:blipFill dpi="0" rotWithShape="1">
              <a:blip r:embed="rId6">
                <a:duotone>
                  <a:schemeClr val="accent3">
                    <a:shade val="22000"/>
                    <a:satMod val="160000"/>
                  </a:schemeClr>
                  <a:schemeClr val="accent3">
                    <a:shade val="45000"/>
                    <a:satMod val="100000"/>
                  </a:schemeClr>
                </a:duotone>
                <a:alphaModFix amt="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3565"/>
                        </a14:imgEffect>
                      </a14:imgLayer>
                    </a14:imgProps>
                  </a:ext>
                </a:extLst>
              </a:blip>
              <a:srcRect/>
              <a:tile tx="0" ty="0" sx="65000" sy="65000" flip="none" algn="ctr"/>
            </a:blip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9" name="Group 104"/>
          <p:cNvGrpSpPr>
            <a:grpSpLocks/>
          </p:cNvGrpSpPr>
          <p:nvPr/>
        </p:nvGrpSpPr>
        <p:grpSpPr bwMode="auto">
          <a:xfrm>
            <a:off x="457200" y="4767262"/>
            <a:ext cx="3876675" cy="1590675"/>
            <a:chOff x="609600" y="4343400"/>
            <a:chExt cx="3877083" cy="1590020"/>
          </a:xfrm>
        </p:grpSpPr>
        <p:sp>
          <p:nvSpPr>
            <p:cNvPr id="111" name="TextBox 101"/>
            <p:cNvSpPr txBox="1">
              <a:spLocks noChangeArrowheads="1"/>
            </p:cNvSpPr>
            <p:nvPr/>
          </p:nvSpPr>
          <p:spPr bwMode="auto">
            <a:xfrm>
              <a:off x="990600" y="4343400"/>
              <a:ext cx="323853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prstClr val="black"/>
                  </a:solidFill>
                  <a:ea typeface="MS PGothic" pitchFamily="34" charset="-128"/>
                </a:rPr>
                <a:t>Scattering operator </a:t>
              </a:r>
            </a:p>
          </p:txBody>
        </p:sp>
        <p:sp>
          <p:nvSpPr>
            <p:cNvPr id="112" name="TextBox 102"/>
            <p:cNvSpPr txBox="1">
              <a:spLocks noChangeArrowheads="1"/>
            </p:cNvSpPr>
            <p:nvPr/>
          </p:nvSpPr>
          <p:spPr bwMode="auto">
            <a:xfrm>
              <a:off x="609600" y="5410200"/>
              <a:ext cx="387708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prstClr val="black"/>
                  </a:solidFill>
                  <a:ea typeface="MS PGothic" pitchFamily="34" charset="-128"/>
                </a:rPr>
                <a:t>Currents in the nucleus</a:t>
              </a:r>
            </a:p>
          </p:txBody>
        </p:sp>
        <p:sp>
          <p:nvSpPr>
            <p:cNvPr id="113" name="Up-Down Arrow Callout 112"/>
            <p:cNvSpPr/>
            <p:nvPr/>
          </p:nvSpPr>
          <p:spPr>
            <a:xfrm>
              <a:off x="2362200" y="4876800"/>
              <a:ext cx="533400" cy="609600"/>
            </a:xfrm>
            <a:prstGeom prst="upDown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12" name="Group 57"/>
          <p:cNvGrpSpPr/>
          <p:nvPr/>
        </p:nvGrpSpPr>
        <p:grpSpPr>
          <a:xfrm>
            <a:off x="1281113" y="3935412"/>
            <a:ext cx="2251075" cy="715963"/>
            <a:chOff x="1281113" y="3673475"/>
            <a:chExt cx="2251075" cy="715963"/>
          </a:xfrm>
        </p:grpSpPr>
        <p:sp>
          <p:nvSpPr>
            <p:cNvPr id="124" name="Rounded Rectangle 123"/>
            <p:cNvSpPr/>
            <p:nvPr/>
          </p:nvSpPr>
          <p:spPr>
            <a:xfrm>
              <a:off x="1281244" y="3701256"/>
              <a:ext cx="2250944" cy="65881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white"/>
                </a:solidFill>
              </a:endParaRPr>
            </a:p>
          </p:txBody>
        </p:sp>
        <p:graphicFrame>
          <p:nvGraphicFramePr>
            <p:cNvPr id="125" name="Object 124"/>
            <p:cNvGraphicFramePr>
              <a:graphicFrameLocks noChangeAspect="1"/>
            </p:cNvGraphicFramePr>
            <p:nvPr/>
          </p:nvGraphicFramePr>
          <p:xfrm>
            <a:off x="1281113" y="3673475"/>
            <a:ext cx="2251075" cy="715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91" name="Equation" r:id="rId8" imgW="1041120" imgH="330120" progId="Equation.3">
                    <p:embed/>
                  </p:oleObj>
                </mc:Choice>
                <mc:Fallback>
                  <p:oleObj name="Equation" r:id="rId8" imgW="104112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1113" y="3673475"/>
                          <a:ext cx="2251075" cy="715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356599" y="1861185"/>
            <a:ext cx="4032250" cy="3816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9" name="Oval 5"/>
          <p:cNvSpPr>
            <a:spLocks noChangeArrowheads="1"/>
          </p:cNvSpPr>
          <p:nvPr/>
        </p:nvSpPr>
        <p:spPr bwMode="auto">
          <a:xfrm>
            <a:off x="6127594" y="3577273"/>
            <a:ext cx="228600" cy="2349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4" name="Line 7"/>
          <p:cNvSpPr>
            <a:spLocks noChangeShapeType="1"/>
          </p:cNvSpPr>
          <p:nvPr/>
        </p:nvSpPr>
        <p:spPr bwMode="auto">
          <a:xfrm>
            <a:off x="6302219" y="3791585"/>
            <a:ext cx="501650" cy="140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9" name="Line 8"/>
          <p:cNvSpPr>
            <a:spLocks noChangeShapeType="1"/>
          </p:cNvSpPr>
          <p:nvPr/>
        </p:nvSpPr>
        <p:spPr bwMode="auto">
          <a:xfrm>
            <a:off x="6273644" y="3807460"/>
            <a:ext cx="501650" cy="140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" name="Line 10"/>
          <p:cNvSpPr>
            <a:spLocks noChangeShapeType="1"/>
          </p:cNvSpPr>
          <p:nvPr/>
        </p:nvSpPr>
        <p:spPr bwMode="auto">
          <a:xfrm>
            <a:off x="6233957" y="3807460"/>
            <a:ext cx="508000" cy="142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6" name="Line 12"/>
          <p:cNvSpPr>
            <a:spLocks noChangeShapeType="1"/>
          </p:cNvSpPr>
          <p:nvPr/>
        </p:nvSpPr>
        <p:spPr bwMode="auto">
          <a:xfrm flipV="1">
            <a:off x="6262532" y="2304098"/>
            <a:ext cx="331788" cy="1252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0" name="Line 13"/>
          <p:cNvSpPr>
            <a:spLocks noChangeShapeType="1"/>
          </p:cNvSpPr>
          <p:nvPr/>
        </p:nvSpPr>
        <p:spPr bwMode="auto">
          <a:xfrm flipV="1">
            <a:off x="6302219" y="2318385"/>
            <a:ext cx="320675" cy="129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 flipV="1">
            <a:off x="6338732" y="2313623"/>
            <a:ext cx="339725" cy="127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6" name="Line 15"/>
          <p:cNvSpPr>
            <a:spLocks noChangeShapeType="1"/>
          </p:cNvSpPr>
          <p:nvPr/>
        </p:nvSpPr>
        <p:spPr bwMode="auto">
          <a:xfrm flipH="1">
            <a:off x="6362544" y="4145598"/>
            <a:ext cx="42863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3" name="Line 16"/>
          <p:cNvSpPr>
            <a:spLocks noChangeShapeType="1"/>
          </p:cNvSpPr>
          <p:nvPr/>
        </p:nvSpPr>
        <p:spPr bwMode="auto">
          <a:xfrm>
            <a:off x="6413344" y="4147185"/>
            <a:ext cx="134938" cy="87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6" name="Line 17"/>
          <p:cNvSpPr>
            <a:spLocks noChangeShapeType="1"/>
          </p:cNvSpPr>
          <p:nvPr/>
        </p:nvSpPr>
        <p:spPr bwMode="auto">
          <a:xfrm flipV="1">
            <a:off x="6283169" y="2947035"/>
            <a:ext cx="180975" cy="9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7" name="Line 18"/>
          <p:cNvSpPr>
            <a:spLocks noChangeShapeType="1"/>
          </p:cNvSpPr>
          <p:nvPr/>
        </p:nvSpPr>
        <p:spPr bwMode="auto">
          <a:xfrm>
            <a:off x="6470494" y="2947035"/>
            <a:ext cx="85725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1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418220"/>
              </p:ext>
            </p:extLst>
          </p:nvPr>
        </p:nvGraphicFramePr>
        <p:xfrm>
          <a:off x="6622894" y="4371023"/>
          <a:ext cx="81915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2" name="Equation" r:id="rId10" imgW="774761" imgH="241592" progId="Equation.3">
                  <p:embed/>
                </p:oleObj>
              </mc:Choice>
              <mc:Fallback>
                <p:oleObj name="Equation" r:id="rId10" imgW="774761" imgH="241592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2894" y="4371023"/>
                        <a:ext cx="81915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604170"/>
              </p:ext>
            </p:extLst>
          </p:nvPr>
        </p:nvGraphicFramePr>
        <p:xfrm>
          <a:off x="6567332" y="2827973"/>
          <a:ext cx="94138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3" name="Equation" r:id="rId12" imgW="889397" imgH="279797" progId="Equation.DSMT4">
                  <p:embed/>
                </p:oleObj>
              </mc:Choice>
              <mc:Fallback>
                <p:oleObj name="Equation" r:id="rId12" imgW="889397" imgH="279797" progId="Equation.DSMT4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332" y="2827973"/>
                        <a:ext cx="941388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0" name="Group 49"/>
          <p:cNvGrpSpPr/>
          <p:nvPr/>
        </p:nvGrpSpPr>
        <p:grpSpPr>
          <a:xfrm>
            <a:off x="5730043" y="2000885"/>
            <a:ext cx="614362" cy="3446463"/>
            <a:chOff x="4852988" y="1819275"/>
            <a:chExt cx="614362" cy="3446463"/>
          </a:xfrm>
        </p:grpSpPr>
        <p:sp>
          <p:nvSpPr>
            <p:cNvPr id="131" name="Line 19"/>
            <p:cNvSpPr>
              <a:spLocks noChangeShapeType="1"/>
            </p:cNvSpPr>
            <p:nvPr/>
          </p:nvSpPr>
          <p:spPr bwMode="auto">
            <a:xfrm flipV="1">
              <a:off x="4951413" y="3587750"/>
              <a:ext cx="363538" cy="136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132" name="Group 48"/>
            <p:cNvGrpSpPr/>
            <p:nvPr/>
          </p:nvGrpSpPr>
          <p:grpSpPr>
            <a:xfrm>
              <a:off x="4852988" y="1819275"/>
              <a:ext cx="614362" cy="3446463"/>
              <a:chOff x="4852988" y="1819275"/>
              <a:chExt cx="614362" cy="3446463"/>
            </a:xfrm>
          </p:grpSpPr>
          <p:sp>
            <p:nvSpPr>
              <p:cNvPr id="133" name="Oval 6"/>
              <p:cNvSpPr>
                <a:spLocks noChangeArrowheads="1"/>
              </p:cNvSpPr>
              <p:nvPr/>
            </p:nvSpPr>
            <p:spPr bwMode="auto">
              <a:xfrm>
                <a:off x="5238750" y="3390900"/>
                <a:ext cx="228600" cy="23495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defTabSz="4572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34" name="Line 20"/>
              <p:cNvSpPr>
                <a:spLocks noChangeShapeType="1"/>
              </p:cNvSpPr>
              <p:nvPr/>
            </p:nvSpPr>
            <p:spPr bwMode="auto">
              <a:xfrm flipH="1" flipV="1">
                <a:off x="4951413" y="2085975"/>
                <a:ext cx="363538" cy="13128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l" defTabSz="457200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dirty="0">
                  <a:solidFill>
                    <a:prstClr val="black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graphicFrame>
            <p:nvGraphicFramePr>
              <p:cNvPr id="135" name="Object 3"/>
              <p:cNvGraphicFramePr>
                <a:graphicFrameLocks noChangeAspect="1"/>
              </p:cNvGraphicFramePr>
              <p:nvPr/>
            </p:nvGraphicFramePr>
            <p:xfrm>
              <a:off x="4852988" y="5030788"/>
              <a:ext cx="127000" cy="234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694" name="Equation" r:id="rId14" imgW="76200" imgH="139700" progId="Equation.3">
                      <p:embed/>
                    </p:oleObj>
                  </mc:Choice>
                  <mc:Fallback>
                    <p:oleObj name="Equation" r:id="rId14" imgW="76200" imgH="139700" progId="Equation.3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2988" y="5030788"/>
                            <a:ext cx="127000" cy="234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6" name="Object 6"/>
              <p:cNvGraphicFramePr>
                <a:graphicFrameLocks noChangeAspect="1"/>
              </p:cNvGraphicFramePr>
              <p:nvPr/>
            </p:nvGraphicFramePr>
            <p:xfrm>
              <a:off x="5214144" y="4129088"/>
              <a:ext cx="201612" cy="263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695" name="Equation" r:id="rId16" imgW="190440" imgH="241200" progId="Equation.DSMT4">
                      <p:embed/>
                    </p:oleObj>
                  </mc:Choice>
                  <mc:Fallback>
                    <p:oleObj name="Equation" r:id="rId16" imgW="190440" imgH="241200" progId="Equation.DSMT4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4144" y="4129088"/>
                            <a:ext cx="201612" cy="263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7" name="Object 7"/>
              <p:cNvGraphicFramePr>
                <a:graphicFrameLocks noChangeAspect="1"/>
              </p:cNvGraphicFramePr>
              <p:nvPr/>
            </p:nvGraphicFramePr>
            <p:xfrm>
              <a:off x="5214144" y="2574925"/>
              <a:ext cx="201613" cy="261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696" name="Equation" r:id="rId18" imgW="190440" imgH="241200" progId="Equation.DSMT4">
                      <p:embed/>
                    </p:oleObj>
                  </mc:Choice>
                  <mc:Fallback>
                    <p:oleObj name="Equation" r:id="rId18" imgW="190440" imgH="241200" progId="Equation.DSMT4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4144" y="2574925"/>
                            <a:ext cx="201613" cy="2619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8" name="Object 9"/>
              <p:cNvGraphicFramePr>
                <a:graphicFrameLocks noChangeAspect="1"/>
              </p:cNvGraphicFramePr>
              <p:nvPr/>
            </p:nvGraphicFramePr>
            <p:xfrm>
              <a:off x="4859338" y="1819275"/>
              <a:ext cx="125413" cy="233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697" name="Equation" r:id="rId20" imgW="76200" imgH="139700" progId="Equation.3">
                      <p:embed/>
                    </p:oleObj>
                  </mc:Choice>
                  <mc:Fallback>
                    <p:oleObj name="Equation" r:id="rId20" imgW="76200" imgH="139700" progId="Equation.3">
                      <p:embed/>
                      <p:pic>
                        <p:nvPicPr>
                          <p:cNvPr id="0" name="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9338" y="1819275"/>
                            <a:ext cx="125413" cy="233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0" name="Title 2"/>
          <p:cNvSpPr txBox="1">
            <a:spLocks/>
          </p:cNvSpPr>
          <p:nvPr/>
        </p:nvSpPr>
        <p:spPr>
          <a:xfrm>
            <a:off x="457200" y="456063"/>
            <a:ext cx="8001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i="1" dirty="0" smtClean="0"/>
              <a:t>“All happy families are alike, every unhappy family is unhappy in its own way”</a:t>
            </a:r>
            <a:br>
              <a:rPr lang="en-US" sz="2800" b="1" i="1" dirty="0" smtClean="0"/>
            </a:b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75819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/>
              <a:t>Low energy nuclear reactions induced by an external </a:t>
            </a:r>
            <a:r>
              <a:rPr lang="en-US" sz="2400" b="1" i="1" dirty="0" smtClean="0"/>
              <a:t>probe</a:t>
            </a:r>
            <a:endParaRPr lang="en-US" sz="2400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1" dirty="0" smtClean="0">
                <a:solidFill>
                  <a:srgbClr val="FF0000"/>
                </a:solidFill>
              </a:rPr>
              <a:t>Same symmetry </a:t>
            </a:r>
            <a:r>
              <a:rPr lang="en-US" sz="2000" dirty="0" smtClean="0"/>
              <a:t>will </a:t>
            </a:r>
            <a:r>
              <a:rPr lang="en-US" sz="2000" dirty="0"/>
              <a:t>induce the </a:t>
            </a:r>
            <a:r>
              <a:rPr lang="en-US" sz="2000" b="1" i="1" dirty="0">
                <a:solidFill>
                  <a:srgbClr val="FF0000"/>
                </a:solidFill>
              </a:rPr>
              <a:t>same </a:t>
            </a:r>
            <a:r>
              <a:rPr lang="en-US" sz="2000" b="1" i="1" dirty="0" smtClean="0">
                <a:solidFill>
                  <a:srgbClr val="FF0000"/>
                </a:solidFill>
              </a:rPr>
              <a:t>structure of the nuclear current</a:t>
            </a:r>
            <a:r>
              <a:rPr lang="en-US" sz="2000" dirty="0" smtClean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/>
              <a:t>Differences lie in </a:t>
            </a:r>
            <a:r>
              <a:rPr lang="en-US" sz="2000" b="1" i="1" dirty="0" smtClean="0">
                <a:solidFill>
                  <a:srgbClr val="FF0000"/>
                </a:solidFill>
              </a:rPr>
              <a:t>coupling constants</a:t>
            </a:r>
            <a:r>
              <a:rPr lang="en-US" sz="2000" dirty="0" smtClean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/>
              <a:t>The currents are </a:t>
            </a:r>
            <a:r>
              <a:rPr lang="en-US" sz="2000" b="1" i="1" dirty="0" smtClean="0">
                <a:solidFill>
                  <a:srgbClr val="FF0000"/>
                </a:solidFill>
              </a:rPr>
              <a:t>reflections</a:t>
            </a:r>
            <a:r>
              <a:rPr lang="en-US" sz="2000" dirty="0" smtClean="0"/>
              <a:t> of the </a:t>
            </a:r>
            <a:r>
              <a:rPr lang="en-US" sz="2000" b="1" i="1" dirty="0" smtClean="0">
                <a:solidFill>
                  <a:srgbClr val="FF0000"/>
                </a:solidFill>
              </a:rPr>
              <a:t>symmetries</a:t>
            </a:r>
            <a:r>
              <a:rPr lang="en-US" sz="2000" dirty="0" smtClean="0"/>
              <a:t> and </a:t>
            </a:r>
            <a:r>
              <a:rPr lang="en-US" sz="2000" b="1" i="1" dirty="0" smtClean="0">
                <a:solidFill>
                  <a:srgbClr val="FF0000"/>
                </a:solidFill>
              </a:rPr>
              <a:t>properties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of the nuclear interaction, in particular can be used to characterize the elusive </a:t>
            </a:r>
            <a:r>
              <a:rPr lang="en-US" sz="2000" b="1" i="1" dirty="0" smtClean="0">
                <a:solidFill>
                  <a:srgbClr val="FF0000"/>
                </a:solidFill>
              </a:rPr>
              <a:t>three nucleon force</a:t>
            </a:r>
            <a:r>
              <a:rPr lang="en-US" sz="2000" dirty="0" smtClean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/>
              <a:t>Thus, one can </a:t>
            </a:r>
            <a:r>
              <a:rPr lang="en-US" sz="2000" b="1" i="1" dirty="0" smtClean="0">
                <a:solidFill>
                  <a:srgbClr val="FF0000"/>
                </a:solidFill>
              </a:rPr>
              <a:t>relate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electro-weak properties and reaction rates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with non-trivial properties not only of the </a:t>
            </a:r>
            <a:r>
              <a:rPr lang="en-US" sz="2000" b="1" i="1" dirty="0" smtClean="0">
                <a:solidFill>
                  <a:srgbClr val="FF0000"/>
                </a:solidFill>
              </a:rPr>
              <a:t>target</a:t>
            </a:r>
            <a:r>
              <a:rPr lang="en-US" sz="2000" dirty="0" smtClean="0"/>
              <a:t>, but also of the </a:t>
            </a:r>
            <a:r>
              <a:rPr lang="en-US" sz="2000" b="1" i="1" dirty="0" smtClean="0">
                <a:solidFill>
                  <a:srgbClr val="FF0000"/>
                </a:solidFill>
              </a:rPr>
              <a:t>fundamental theory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leading  to its structure!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6, 2013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INPC 2013 - Doron Gazit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5F32-2FC5-48D2-82BE-75E01CFB6CB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37218" name="AutoShape 2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/>
          <p:cNvSpPr>
            <a:spLocks noChangeAspect="1" noChangeArrowheads="1"/>
          </p:cNvSpPr>
          <p:nvPr/>
        </p:nvSpPr>
        <p:spPr bwMode="auto">
          <a:xfrm>
            <a:off x="7705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7220" name="AutoShape 4" descr="data:image/jpg;base64,/9j/4AAQSkZJRgABAQAAAQABAAD/2wBDAAkGBwgHBgkIBwgKCgkLDRYPDQwMDRsUFRAWIB0iIiAdHx8kKDQsJCYxJx8fLT0tMTU3Ojo6Iys/RD84QzQ5Ojf/2wBDAQoKCg0MDRoPDxo3JR8lNzc3Nzc3Nzc3Nzc3Nzc3Nzc3Nzc3Nzc3Nzc3Nzc3Nzc3Nzc3Nzc3Nzc3Nzc3Nzc3Nzf/wAARCACAAG4DASIAAhEBAxEB/8QAGwAAAgIDAQAAAAAAAAAAAAAABQYDBAACBwH/xABBEAACAQMCAwUFBQMKBwAAAAABAgMABBEFEiExQQYTUWFxIjKBkaEUQlKxwQdichUjJDNDU2OCstE1c5LC0uHw/8QAGgEAAgMBAQAAAAAAAAAAAAAAAgQAAwUBBv/EAC8RAAICAQIFAQYGAwAAAAAAAAECAAMREiEEEzFBUWEyM4GR0eEUIiNCobFx8PH/2gAMAwEAAhEDEQA/AJNlebfWrGyt+54KWIUMcKMZLHyA4muEgDJhIjOcKJV2Vm31oiumXD8RE4/iXbU0eh30nuwj/qFBzU8wjU47QRt9a82+tH17NXx94RL6t/6r2Ts+bdd1zdxIAM8BmoLUY4ByYLKVGpthAG31qSG1mnOIIpJD+4pNUdV7V6HozNHbqdRuQevBFP60q6l+0DXbzKQzraRdEgXGKuOhfaMXD2P7tdvJ2+86Guh6gwyYNv8AHIq/ma2Og6iBkQB/4JFP61x2bV9RnbMt/csfOQ15Fq2oQtmK+uVPiJDQ8yv1hcviPI/mdXntJ7ZsXEMkZ/fUiotvrSZpX7QdescJNOLyD70c43ZFOeja5o/aMbLbFjf4/qHPsOf3T0ogFb2TANj1+9XbyNxM2etebM1aeFo3KSKVZTggjlXmzyoZf1lmOLdIq/iYCmrs1YRbJb6RQZZHZI8/cjU4wPUgk/DwpbA7t0c8ldSfTIo7Y6iLW3MJODG7D5kn9aS4rOQI9QP0TjzGcJAFy7geVDb64tIuMR2N4g/pS9qPaEIpAagMurNMrTOW7oNtVV5yN0VaorqawgAQHdahqYxh1LtGtpbtJM4Cg4Ujmx6ADqa5n2x1PXtTkeIq1tbg8Y8+03qaa4bIzMZ9QVHlZSoixlI1PQeJ8TUFzZ9zHtZWmtQOH3nh9OrL5cx0z0ddGqTFPx8mUUqt75v28DsPv6zkMsEkRxIpBq3puk3OoEGNCEJ2hsZLHwUdT9B1IpxuezhvtRRDg2xG/ejcJB0wfDxPT1wKa7HT4bOMLGihgu3KrgAeAHQf/HJquotYM4xLbhy20xPsuw5KBriRIz+Eje3x4gD4Z9ay+7ECWGWOzwL1I2khCZ23AXiyYJO18cRg4PlT1trFf7PPb3I5wzI/wzg/QmrLUwhK9RKVY53nFo9OncZxW62N1A6yRkq6nIYcxXT9V0KO21i8hjQBBKSo8FPEfQ1Um0hdpO2sv8fvNIcHqXMn7M602tWRt73/AIhbL7396n+4opspQEbaVqFveR8O7kAbzUnB/SnbaDxHI8q2KrhdWH+cyGpNFpq7dRJ3jDqynkwxVDWppIrSK7HDcO7lx0deH1ox3frVW6to5kltJuEN2Nob8Eo90/Hl8BQXLkZ8Rvhm6oe/9xBW8k1G8aPeVhjG6WQfdHgPM8gKb9MsCmye4jCOF2xRf3K/+R6n4eOafZnQGsyz3KEGOQkA/fcfe9ByHxPhTL3frVqAKuBFGDM+W7dJX2VNa2vfSHcSI0G52HQeXmeVbbPWjdrZiOARH3vefzbw+A4euao4m3lrgdTLq01NOe6tfT6Rqjzrbf0CVsyQxj+r/eXz8fHnzo1azQ3cCT28gkicZVlPOmC/0KK8Qqyg58qXB2Yv9GlefTUMsLHMlvng3mPBvz61RVcF2jToHGD8D/vaWNlR3MW+2lUcyjAfKp4JEnjDxngcggjBBHMEdCPCpGTgaeBDDaJspU4M81pRJdw3B/treN/pj9KrX1xB9jWGNACObVtr9ytvZaSXIBayT6Up3msIcgNXkuUxc4m/VYvKXMi1vD20oHPHCmuzXdaxE/hpHSU3twkS8QzAn0HGuhwQmOFEPNVANei4BClJz3MxeNYPxAx2H9mW9tLXbXUjZWfdxnEhwQfA8wfhjNNu3yrmXb+R5NSZByUsPlgfpTbNpUtFsFmVR3P3jPoGurrGnrdx7TPH7N1F1z+IUZSeJh723yYYrjWg3d/o2qLd2qllPCSM8nXwrsehXNpqkCNGQA/Bc81P4T5+FJC4oNtxNN6RcNfQ9/rLVu8MRa4lKmOFd548z0HxJFarrgHHcCeZyaty6MCCAo48+FU5NEx/Zj5VS7ixtRgVpo6SdNfA57fnVmHtGg58PjQhtJI/s6jOmf4VDhYR36y9qTW1zMb60KpOcd8g4CUeP8Q8eo4HpinPdW8cDO00a+ySMsOPCojpn+H9KiGkCS6t4SvB5VH14/TNWpdywYFihlx4in+2C+mstR0ixibHdaehYeZJH6UhW9xPM/FiaYv2sXn8odvL5YzuW3CW6/5V4/UmrHZHs3JctHI8fvcUU9fM+QrvDVZRQBvKXt0DJhvsTpDFhcTLyw3H6D9fhTxsrLOzS0gWGPjjiT1Y+NT93WhgAYHQRZc7s3UyfbXPu2NiRqzsRwY7h6MB+oNdJ2UH7R6UL23EqqWeMEMFHErz4eYPEfHxoXXWhTzOlihDjsf+xDsNNRiPZFHY7OWx/nYBsfHtI3ASDwPgfA0NhuW0+6EcuAwwyt0cdCPKi8N6dSvYIy2WlkVOHmcV5iw3V2b7ET0dT1smtTtGvRteieIxXyOrodrb+DKfBh4+fX8y4ntZRmJwaAajpq3rtcwMIbnc22TGQy5OFYdRj4jp5rV3c3unSthHV0G6SDOTj8SH7y/l9BrGltIPmZoKWbrsfH0nQyqNyxUbRKegpR0ntOlyo9sH40xQXyygHNUspE6PQyZ7dDyAqCJEivGnbGy2jMhJ/EeA+mfnU73CIhdjgAZNCtaF01jHZ2w23F2/fTkjOxfuj14D5UBGohT3g2EhcDczn0PZEX3aa7vZSJu9kMnd5O0MT7TMfwk8QOZzXQLDT4rKLantOcbnIwT/ALDyqO2046QkLkkiRtshJySSOZ+RorsFbFVisuEGBEnpZSHc5J+Q9BK+2s21Y2Cs2CrIMsd3Wd3U+2s21JIta/2Yt9UhYKu0klgAdpVvxKeh8RyPkeNK3ZvRNS0jtTape/zlugeRZdu0+ypIBHj6Ejzrp22qOrEpBw6rJ/oaluLRWqJI3EKnUjflOAe3abRBVijBYAhRz4dKivrK1voe7ucHByjq2GQ+KnoaSbWa7t41ENzMgxyWQgfKpjqN+ed5Mf8ANR86vGMScu4HIx/IgrtJoVxo85vrVg8Wcu8YwreZHJW9OB8jwJXQtSMsa+0CSOhrT7TMzZkkZz4sc/nQ7s1aTTatdWtooEazNjh7Ma8/kM0tYyYJGwjK6/39fSPlkBO++XJhhw0n7zfdUfHB+XjRu2WJSZZlDTucsTyHkPSlObVreKUWNg6utufa4+079W86kj1s5wW40mgZjrlprOMnaGe0jqdJncYBjKuMeTD9M17bZe3jbxUUvapqn2iza2VstMQuB0XIJPypns4WitYUcYYIMjzp/hQRmV3gCof5mu01m01Y21m2nInLGyvdlTd2fKs7s+VSSQ7KG66m2xEvSNwW/hOVP+rPwox3Z8q1kgWWNo5FVkcFWU8iDzFA6a1KnvOg4OZzKRQo29V4H4VWdlXrijmsdmdRtpWNrHJdW591oyDIo6BlPPHiOflQ+17NX9w432F43/NxEvxyc/KkNLrsQcxrWpEqWscl5L3duuce8x91fWjCaLqY0z7J2dSGNZyWnv7hypfPPaACT68vCmLS+zSwRr9sMbBeIt4hiMevVvoPKjoj4YGKsThi+9nTx9ZW1uPZnO7X9nEjbTqGsyEjiBbQhcHyZifyoyex0axqkeo3R2jGbhUkz9Aaa+79Kzu/SmVorUYAnBxFoOdUX9N7M29lKJpJGndTlQUCqD44HP4mjOzrVjuz5V5sPlViqF2EB3ZzljmV9le7Kn2Vm2uwJY21m2tqypJILlnigeSOIysoyEBwT6edDo9WlaMM+kagrAAsO7Bxwzw48aMUuanaTvfSumnXcgyNs0F2sZYEAEdOAyTg9QKkktnWJBz0jU8+USn/ALq3bUp0lKnS7wphCHUAk5GTwzwxyPH0oVDZzPad8thqcb7wVj+27TjBbPkN3DHnXq2t1EGEemagwdSpDXynB3BtwHEcSOf0xUkhWDU3uLZ54rC6GxS3dypsZhs3DaOOcnh65rx9VK26yrp1++XKmNYssMYGcZxzPj0PhQ9LCVlhVLXUYw8hD7r4juwHXjz4/ewPD1qB7G5MrFdM1Jl3NxOoAZUg4GM8uPLPDzxUkhiLU5JBJu0y+jZASA8Ywx3bQAQTx5HwAPOtrrUWgnES6ffTA/fijBXkDzJHj9Ko/wAm5Ekotb1JBHEwVLkKWYKAVyPAAc+BOfjUj065jsn7qw1FHXCrEdR2lgeZBHAHgPnUkhOfVpoZpEOk3rKsgRWQA7x+IeWATRbbQnQ4Zo5p++trqFRgK00/eB+eefEcfh4UZqSTTbWba3rKkk//2Q=="/>
          <p:cNvSpPr>
            <a:spLocks noChangeAspect="1" noChangeArrowheads="1"/>
          </p:cNvSpPr>
          <p:nvPr/>
        </p:nvSpPr>
        <p:spPr bwMode="auto">
          <a:xfrm>
            <a:off x="7705725" y="-579438"/>
            <a:ext cx="10477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32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9749</TotalTime>
  <Words>2312</Words>
  <Application>Microsoft Office PowerPoint</Application>
  <PresentationFormat>Presentazione su schermo (4:3)</PresentationFormat>
  <Paragraphs>421</Paragraphs>
  <Slides>47</Slides>
  <Notes>3</Notes>
  <HiddenSlides>3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9" baseType="lpstr">
      <vt:lpstr>Adjacency</vt:lpstr>
      <vt:lpstr>Equation</vt:lpstr>
      <vt:lpstr>Low-energy neutrino* reactions in nuclei</vt:lpstr>
      <vt:lpstr>Weak and rare interactions in nuclei</vt:lpstr>
      <vt:lpstr>Introduction</vt:lpstr>
      <vt:lpstr>Introduction</vt:lpstr>
      <vt:lpstr>Introduction</vt:lpstr>
      <vt:lpstr>Introduction</vt:lpstr>
      <vt:lpstr>“All happy families are alike, every unhappy family is unhappy in its own way” </vt:lpstr>
      <vt:lpstr>Presentazione standard di PowerPoint</vt:lpstr>
      <vt:lpstr>Low energy nuclear reactions induced by an external probe</vt:lpstr>
      <vt:lpstr>Calculating nuclear reactions:</vt:lpstr>
      <vt:lpstr>cEFT approach for low-energy nuclear reactions:</vt:lpstr>
      <vt:lpstr>Chiral Effective Field Theory</vt:lpstr>
      <vt:lpstr>Forces in cEFT</vt:lpstr>
      <vt:lpstr>cPT axial weak currents to O(Q3)</vt:lpstr>
      <vt:lpstr>cPT axial weak currents to O(Q3)</vt:lpstr>
      <vt:lpstr>cPT axial weak currents to O(Q3)</vt:lpstr>
      <vt:lpstr>cPT axial weak currents to O(Q3)</vt:lpstr>
      <vt:lpstr>cPT axial weak currents to O(Q3)</vt:lpstr>
      <vt:lpstr>cEFT approach for low-energy EW nuclear reactions:</vt:lpstr>
      <vt:lpstr>A prediction of 4He</vt:lpstr>
      <vt:lpstr>Chiral-EFT allows Low energy Unification of:  Strong Interaction,   and the interaction of   Electro- weak probes with   matter. *Leads to precision physics at N2LO</vt:lpstr>
      <vt:lpstr>The decay of a muonic 3He</vt:lpstr>
      <vt:lpstr>Calculation</vt:lpstr>
      <vt:lpstr>Constraints on the weak structure of the nucleon from muon capture on 3He</vt:lpstr>
      <vt:lpstr>Induced pseudo-scalar:</vt:lpstr>
      <vt:lpstr>Induced Tensor:</vt:lpstr>
      <vt:lpstr>Induced scalar (limits CVC):</vt:lpstr>
      <vt:lpstr>Neutrino interaction with A=3,4 nuclei in Supernovae</vt:lpstr>
      <vt:lpstr>Energy deposition near neutrinosphere</vt:lpstr>
      <vt:lpstr>Neutrinos and light nuclei in SNe </vt:lpstr>
      <vt:lpstr>To Medium-mass nuclei Land</vt:lpstr>
      <vt:lpstr>cEFT inspired description of reaction</vt:lpstr>
      <vt:lpstr>Normal ordering of 2-body currents</vt:lpstr>
      <vt:lpstr>Short range contributions to GT and quenching</vt:lpstr>
      <vt:lpstr>GT p dependence</vt:lpstr>
      <vt:lpstr>Neutrino-less double beta decay</vt:lpstr>
      <vt:lpstr>Neutrino-less double beta decay</vt:lpstr>
      <vt:lpstr>relevant p for 0nbb ME</vt:lpstr>
      <vt:lpstr>0nbb Matrix elements predictions</vt:lpstr>
      <vt:lpstr>Conclusions for 0nbb ME</vt:lpstr>
      <vt:lpstr>Spin-dependent WIMP scattering on nuclei</vt:lpstr>
      <vt:lpstr>Dark matter</vt:lpstr>
      <vt:lpstr>WIMP-nucleus scattering</vt:lpstr>
      <vt:lpstr>Spin dependent WIMP scattering</vt:lpstr>
      <vt:lpstr>Spin dependent WIMP scattering</vt:lpstr>
      <vt:lpstr>Comparison between nuclear calculations</vt:lpstr>
      <vt:lpstr>Summary</vt:lpstr>
    </vt:vector>
  </TitlesOfParts>
  <Company>Hebrew University of Jerusalem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Chiral two-body currents in nuclei: Gamow-Teller transitions and neutrino-less double beta decay</dc:title>
  <dc:creator>Doron Gazit</dc:creator>
  <cp:lastModifiedBy>tecno</cp:lastModifiedBy>
  <cp:revision>143</cp:revision>
  <dcterms:created xsi:type="dcterms:W3CDTF">2011-12-18T09:19:46Z</dcterms:created>
  <dcterms:modified xsi:type="dcterms:W3CDTF">2013-06-06T08:54:41Z</dcterms:modified>
</cp:coreProperties>
</file>