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747" r:id="rId9"/>
    <p:sldMasterId id="2147483848" r:id="rId10"/>
    <p:sldMasterId id="2147483861" r:id="rId11"/>
    <p:sldMasterId id="2147483873" r:id="rId12"/>
    <p:sldMasterId id="2147483875" r:id="rId13"/>
  </p:sldMasterIdLst>
  <p:handoutMasterIdLst>
    <p:handoutMasterId r:id="rId121"/>
  </p:handoutMasterIdLst>
  <p:sldIdLst>
    <p:sldId id="380" r:id="rId14"/>
    <p:sldId id="517" r:id="rId15"/>
    <p:sldId id="632" r:id="rId16"/>
    <p:sldId id="633" r:id="rId17"/>
    <p:sldId id="634" r:id="rId18"/>
    <p:sldId id="635" r:id="rId19"/>
    <p:sldId id="636" r:id="rId20"/>
    <p:sldId id="637" r:id="rId21"/>
    <p:sldId id="638" r:id="rId22"/>
    <p:sldId id="639" r:id="rId23"/>
    <p:sldId id="640" r:id="rId24"/>
    <p:sldId id="641" r:id="rId25"/>
    <p:sldId id="588" r:id="rId26"/>
    <p:sldId id="512" r:id="rId27"/>
    <p:sldId id="443" r:id="rId28"/>
    <p:sldId id="444" r:id="rId29"/>
    <p:sldId id="616" r:id="rId30"/>
    <p:sldId id="391" r:id="rId31"/>
    <p:sldId id="613" r:id="rId32"/>
    <p:sldId id="395" r:id="rId33"/>
    <p:sldId id="614" r:id="rId34"/>
    <p:sldId id="398" r:id="rId35"/>
    <p:sldId id="627" r:id="rId36"/>
    <p:sldId id="397" r:id="rId37"/>
    <p:sldId id="617" r:id="rId38"/>
    <p:sldId id="399" r:id="rId39"/>
    <p:sldId id="630" r:id="rId40"/>
    <p:sldId id="405" r:id="rId41"/>
    <p:sldId id="408" r:id="rId42"/>
    <p:sldId id="589" r:id="rId43"/>
    <p:sldId id="590" r:id="rId44"/>
    <p:sldId id="610" r:id="rId45"/>
    <p:sldId id="608" r:id="rId46"/>
    <p:sldId id="593" r:id="rId47"/>
    <p:sldId id="611" r:id="rId48"/>
    <p:sldId id="594" r:id="rId49"/>
    <p:sldId id="605" r:id="rId50"/>
    <p:sldId id="606" r:id="rId51"/>
    <p:sldId id="607" r:id="rId52"/>
    <p:sldId id="597" r:id="rId53"/>
    <p:sldId id="598" r:id="rId54"/>
    <p:sldId id="599" r:id="rId55"/>
    <p:sldId id="600" r:id="rId56"/>
    <p:sldId id="601" r:id="rId57"/>
    <p:sldId id="615" r:id="rId58"/>
    <p:sldId id="602" r:id="rId59"/>
    <p:sldId id="612" r:id="rId60"/>
    <p:sldId id="581" r:id="rId61"/>
    <p:sldId id="643" r:id="rId62"/>
    <p:sldId id="644" r:id="rId63"/>
    <p:sldId id="645" r:id="rId64"/>
    <p:sldId id="646" r:id="rId65"/>
    <p:sldId id="647" r:id="rId66"/>
    <p:sldId id="648" r:id="rId67"/>
    <p:sldId id="649" r:id="rId68"/>
    <p:sldId id="650" r:id="rId69"/>
    <p:sldId id="651" r:id="rId70"/>
    <p:sldId id="652" r:id="rId71"/>
    <p:sldId id="653" r:id="rId72"/>
    <p:sldId id="654" r:id="rId73"/>
    <p:sldId id="655" r:id="rId74"/>
    <p:sldId id="656" r:id="rId75"/>
    <p:sldId id="657" r:id="rId76"/>
    <p:sldId id="658" r:id="rId77"/>
    <p:sldId id="659" r:id="rId78"/>
    <p:sldId id="660" r:id="rId79"/>
    <p:sldId id="661" r:id="rId80"/>
    <p:sldId id="662" r:id="rId81"/>
    <p:sldId id="618" r:id="rId82"/>
    <p:sldId id="619" r:id="rId83"/>
    <p:sldId id="621" r:id="rId84"/>
    <p:sldId id="622" r:id="rId85"/>
    <p:sldId id="626" r:id="rId86"/>
    <p:sldId id="628" r:id="rId87"/>
    <p:sldId id="624" r:id="rId88"/>
    <p:sldId id="629" r:id="rId89"/>
    <p:sldId id="625" r:id="rId90"/>
    <p:sldId id="631" r:id="rId91"/>
    <p:sldId id="520" r:id="rId92"/>
    <p:sldId id="522" r:id="rId93"/>
    <p:sldId id="523" r:id="rId94"/>
    <p:sldId id="535" r:id="rId95"/>
    <p:sldId id="524" r:id="rId96"/>
    <p:sldId id="525" r:id="rId97"/>
    <p:sldId id="527" r:id="rId98"/>
    <p:sldId id="528" r:id="rId99"/>
    <p:sldId id="529" r:id="rId100"/>
    <p:sldId id="530" r:id="rId101"/>
    <p:sldId id="586" r:id="rId102"/>
    <p:sldId id="585" r:id="rId103"/>
    <p:sldId id="575" r:id="rId104"/>
    <p:sldId id="531" r:id="rId105"/>
    <p:sldId id="576" r:id="rId106"/>
    <p:sldId id="580" r:id="rId107"/>
    <p:sldId id="573" r:id="rId108"/>
    <p:sldId id="582" r:id="rId109"/>
    <p:sldId id="572" r:id="rId110"/>
    <p:sldId id="583" r:id="rId111"/>
    <p:sldId id="555" r:id="rId112"/>
    <p:sldId id="386" r:id="rId113"/>
    <p:sldId id="539" r:id="rId114"/>
    <p:sldId id="543" r:id="rId115"/>
    <p:sldId id="544" r:id="rId116"/>
    <p:sldId id="545" r:id="rId117"/>
    <p:sldId id="546" r:id="rId118"/>
    <p:sldId id="547" r:id="rId119"/>
    <p:sldId id="537" r:id="rId120"/>
  </p:sldIdLst>
  <p:sldSz cx="9144000" cy="6858000" type="screen4x3"/>
  <p:notesSz cx="9296400" cy="7010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  <a:srgbClr val="A50021"/>
    <a:srgbClr val="CC0000"/>
    <a:srgbClr val="EAEAEA"/>
    <a:srgbClr val="CCCCFF"/>
    <a:srgbClr val="99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 preferSingleView="1">
    <p:restoredLeft sz="14440" autoAdjust="0"/>
    <p:restoredTop sz="52684" autoAdjust="0"/>
  </p:normalViewPr>
  <p:slideViewPr>
    <p:cSldViewPr>
      <p:cViewPr>
        <p:scale>
          <a:sx n="100" d="100"/>
          <a:sy n="100" d="100"/>
        </p:scale>
        <p:origin x="-96" y="1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6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slide" Target="slides/slide103.xml"/><Relationship Id="rId124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4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image" Target="../media/image10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wmf"/><Relationship Id="rId1" Type="http://schemas.openxmlformats.org/officeDocument/2006/relationships/image" Target="../media/image8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wmf"/><Relationship Id="rId2" Type="http://schemas.openxmlformats.org/officeDocument/2006/relationships/image" Target="../media/image151.wmf"/><Relationship Id="rId1" Type="http://schemas.openxmlformats.org/officeDocument/2006/relationships/image" Target="../media/image8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9075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21463"/>
            <a:ext cx="40290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21463"/>
            <a:ext cx="40290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E2EA0C68-F948-41C8-A846-D7771026D5C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183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DC28B-B930-4064-A365-5D9B7D86624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97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416B-690A-4F62-93A3-72269466746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915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F390B-70CB-49F4-AF4A-98199F56D3E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41415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47F79-8C44-48DF-A01E-CA3BE828516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8495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F9269-BC3D-466D-8EF1-BE9036C11EE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2901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590D5-300E-48E2-97CC-13E3A5CD8C2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2702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E3C00-3796-44D3-8F95-FB612E90B47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6766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3A26F-7E9C-4AF8-8407-B9DA2BC7BCB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14727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17EBA-5F80-4604-A3A5-F811768ED87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3591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8072-1606-4A4A-A2F3-922707B475C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1343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73954-B33B-48E3-A894-B9522F43433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690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41C5-D46A-48D2-97EB-02718DC6C47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87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49011-4EAA-4577-8A4F-B0B9EAE9764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0237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55576-C9F1-49CD-9D42-9394C0964C9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5429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4F24D-8F47-46BC-AEF7-6464CF997F7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0569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4FB7-457A-456D-A7A4-47714EA3AA0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48099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0B5DB-2AFF-481C-BABB-FDF130C3863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0688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CA040-DB50-49C9-9B47-F08F824B4CA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2701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A5AA-AE23-479D-8B37-AA7DD6EB684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9913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D1180-D08A-419A-90CC-FD209C6C188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0127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354F-CEC0-42F8-AD39-1BE0E9D9258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5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D4B5B-02C2-4206-940D-68ECA0F71E0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11904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DB0D3-C2BD-47EA-B3C7-A920CCA8BB0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73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906B9-A3AE-4F4C-9918-3EDEA0B4A9C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47097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FC99D-D019-42E0-8C06-614A6F7DE8F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539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9EA15-F8F5-464F-B8DD-F8DBBD6BD03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9163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3C93E-70D3-4CF8-951A-19E2F4D8E76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8313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8CF0F-2D3D-4E27-89F1-F0E7183D459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2671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21656-079B-43D4-9AE0-16331E6B3A1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8289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04970-E4F9-42FC-9419-30AF52F430C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0704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5E9BE-A9D8-4A97-81DB-4AB194C01AB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59869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4EAB5-0F58-45C6-AA17-C4AD61D3036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5417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546A3-0FFB-432B-A071-0DBA22D5BB9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4725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8C31A-6B53-492B-BFA2-B5B247C4170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465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F913E-B689-407A-B1C9-0741F0750B1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56958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B6904-F379-4D49-BF43-2DD66962209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6051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08B92-0B57-488A-832F-7AF30BFAAB7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2480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2ACB9-0DBB-4F38-A0BB-6B774E2BD50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1639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AFC92-F880-4612-918A-C9810EBFF3E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6262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3A784-CC96-4ECF-85E0-4DC53F5A544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1639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E502AD-EEF8-44A1-996A-D3DB6FBB07EA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4DF85E-0F0E-4384-950D-06F76657233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03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ECEB7A-C9F3-4702-8FF5-E7A489F1F38C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C5154-A62D-4B36-A947-ABD78F17844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001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8BED25-AE96-4FC2-A7FA-9BF0D995A079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DF95D-3F37-429C-9D06-38A71B669797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861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37338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752600"/>
            <a:ext cx="37338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B1C8A-2D7F-433E-829A-D7E0F22F1004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8DF-94EB-4339-B690-5CA26E4B54FD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094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0275D9-47AB-4A94-AA29-C2072C005739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EA0EE-4E28-40C3-BD9B-8350198E7BC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5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388C1-7B71-4463-9B31-8F4BA6CB25D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50631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1AF45F-0E91-424A-9645-333A1F4E9454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D9F166-305D-4E81-AFEF-FCEE0DC0AD54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04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2A02C9-FDAC-46C8-B666-D595C32F4E5E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948A5-AB69-46B4-B411-1EA987F24CD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413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C4A76-438A-46EC-9272-0D18175CA5F8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AC710C-3215-4847-BDB7-60D906C0C813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98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1F112F-4E6F-4477-B4D1-C0CF0CE05543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39AB-2AB5-4CB3-A127-931A388638C5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554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9F149E-E8D8-4819-AFAE-D44251A32DE4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A5997-ACD1-4387-B3C0-5E7A02BF1DD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430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2200" y="152400"/>
            <a:ext cx="19050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55626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BE8677-6A2D-4764-B2AF-AAA5D9A5E971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F7525-3801-4B09-9720-5F68CA8477DC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15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FD49D-FF50-4C5B-BE26-9221E1B26CF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579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76174-F0F3-429D-B06B-769DE6653D7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829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C16F3-FE33-4D1D-A3BA-F1DE577DCFD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999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3CCF-3D69-44F6-966D-1D438983957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612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C9616-8E40-4F84-A0F5-7229A14EAAE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48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A86C4-CCE1-494A-A665-EE91D66DA5D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66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BFDA1-BB5D-4121-AC02-352D2701C94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7193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CE71A-1F9E-4983-91CC-CB4CF21167B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94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BB407-8162-4504-B9DA-F6560CABF5A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514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84E8F-C415-4CAD-AC21-231767653B8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224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40AEF-189D-40E2-8A79-D495B5206B4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619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8E5AE-2FEC-4413-A560-8849C5C60F7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478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43598-A311-45DD-B34E-F771DB60E78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9745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D5A82-10E5-4776-BBD9-AB0BD68CD67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513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D1BAB-1FF9-4BE1-BA97-E33C4278821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611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FD387-9B56-4D5B-81A7-BDD51681C81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3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73F9F-AA50-4B45-9744-7292ABF57AC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649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6B129-D923-464D-A0D0-5B5BFCB0FE6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768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08B42-989F-4AA1-B4FF-4D2A8A86753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757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F27C0-701A-422F-8D15-235CFB90D74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6875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894F0-2907-4386-A232-93BA1A1FD3A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7366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D1717-76F8-4D8F-8BCA-E36724E4343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250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23F5D-3858-43C5-AEB7-B162393325F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877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54D4B-A49F-4B8D-B9C3-07C122A3B98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424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7F19B-AEDD-45C2-8136-45FC87CCF9F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246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66DB-2B53-463F-828D-33EA79340C3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000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FADD-47D6-4686-9B1C-877EA73EFEA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28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FA0E-44F8-4E3E-A0CB-5C215632B95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634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3A5FE-0A14-409C-8563-007382B9E3C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969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94A5F-70BE-4B24-9C30-114E12ED4C7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209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F4881-4990-4881-B943-BD55BEB2BF1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807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75102-A152-40CA-8CA6-9950475448A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207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7B29D-C0B2-4C81-BD28-1F85AAA1021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571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6F5F2-52D1-4E21-ABE3-2F823BF560F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1202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34A25-F563-4FA0-AD14-25492FEB3BA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342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96404-B7AD-40BD-9B7E-22F3C4EF779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788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FB9EF-43F7-4A05-AE68-614228D63F1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450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3CC96-DE25-4E01-B4CD-FD43AA490CD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986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0F56F-596C-45CA-B174-364636299EB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587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01E67-AEED-4341-84CC-9F6BB6AD0F1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411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5FBD3-C9E0-40C6-BF2F-6E51627C91F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884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6F7DC-F153-4960-B146-1444133F666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0670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B7C64-917F-4AFD-A145-384C7789418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081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9BB35-06E9-417F-9679-3FD756FAE65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960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8630C-A55C-486A-A20D-0846337668F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3149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3309B-71DC-475C-B64F-84A1255FEFE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428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413F2-1976-4689-ADD4-6F794E8F4A0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568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EF2CE-E304-43BE-9784-992A0AF3489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3242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E1BCA-3D7D-4BF6-AECF-F56E8F23087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43BBA-15B7-4B38-BDF0-C85A8A9DA47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4530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6F510-2106-4CCB-AFFC-529E9A7CD74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1917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A708F-09A3-43B8-B22A-859410FC01BD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7456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AC456-F03C-4FF8-9C83-D82836CDE50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7786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6EBAA-C338-4D2D-8375-939BEFB4401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06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DBB89-76B1-4F9A-B4A1-07C81ADE78D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0552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D27FB-A185-459C-8608-1CFFDD747BB5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624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9C41E-0F8C-4038-9A2F-89DC9657C8A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14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2F756-2B9D-43ED-BDF4-9D24FD0B21D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47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67200-0925-4ECC-81FF-66E280ECC28E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1AC62-3893-4E00-BFE0-01F96D5EF24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6901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16CB-A2E1-4E73-8AE0-6FE9F5359173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A7E45-FFBF-4C12-A7A8-8B1570425AD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92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E2C9B-51A4-437D-B773-3F8D2A87EDC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515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C8EEA-946E-4C5E-BB53-B4DDA1B2B295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B952B-AB18-45F6-B436-3365054FCDE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0875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63415-AE7A-4545-B041-D19F1DBFEE10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29133-DA7D-4734-8219-D0B64070EBC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7974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8859-5F0A-49CF-924C-FB12E66C379B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CD1F2-59EC-45DF-BDF7-1B9B7459518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6583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B6DF6-9AD6-45ED-B5DB-51AE3FDE076A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A1469-D176-4DF1-919A-D7FEB3F15D2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08693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B73F4-EC12-4BDB-BB74-82DA45073AB5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96DB6-F2D3-427C-850B-1EF6E198E00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97190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67E20-3F71-40A2-ADC3-C810542F8139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4FB98-CD42-4BCC-8AC8-88586D5A92D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28561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0CD21-DFB9-473A-90F6-5074AEF304B8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C3AEF-DD5B-41F2-96FD-94DCA293A5A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427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D7922-CDDA-45CE-9A87-0642AD5990AC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2B57-46D4-4A32-9E76-D9FDDD36273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7631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FA92A-2A35-498F-BA87-FEB217A7BFC9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A9EAC-EE90-4D67-A89C-9D5B33B4DA9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66924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37DC3-442F-48BE-8374-06CF5B05C881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66298-4BA2-4096-A367-AEB6C0AAF99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69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DC8E7-49B8-42BA-A22D-5FDF160DA99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5844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50F97-FD53-48EE-A6B1-1E901FBA2460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3C058-35AA-44AE-9F14-B43881A5F44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2809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3E29D-2935-4211-A8A4-E4544C335F9A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D8753-6973-4E05-B0AC-F6B30452E0D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4854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61A0E-306E-4098-B657-BCEFFF1EED40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758EF-AFC8-4628-84AC-E255170ECF50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9846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24834-2181-455B-A398-7D2AEFE03A8E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304B7-8F3A-4CA1-B718-25E58431F83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83101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C6281-FB7D-4CF7-A749-215542341BA7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3E6A3-06BE-4CA0-8D82-5109493654E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9962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AD1B9-7326-4C83-84BA-C064F7FF8DDC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ACDA9-BB78-4D78-ADF1-992EBD4BD99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9945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42563-6383-40FD-8CF3-C7549C69213F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53E35-F7D5-40FE-94FA-865C0D60C18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93098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1EB7F-9502-48BD-91BD-4C1E77F17BC5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10CED-B826-422E-917D-95D6D748668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2791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228F5-6BEF-4B85-A248-994B69A40C6A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6A51C-21EE-4C6A-9CF6-BB50329D967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24590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5FD97-FAA5-45C5-A485-4EB0BC7B59AF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E5C5D-042B-4958-8B9A-2D717F40232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17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39FB-8CA2-47FA-9E77-367B347BF93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70788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EE147-63E9-43DD-AEFC-8BF2FC182C6F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80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C8573-1F85-43AD-9DFA-E47F53F414E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9040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3818-1139-4A42-92AB-E9ED3ADB49E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7230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D0A7B-0358-48E2-9B13-E682D39E4B4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0434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3A7D8-F1E4-443D-A179-0CB2BF0DCA1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93847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713DA-4A63-4C10-88F6-592565E88BC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1096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3695-8B81-454B-B348-396A6C7F62D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233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6612D-C635-41E0-97B8-38F48F41A48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5521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DD05C-7359-47A8-A40B-BD45E2AA713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3515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B7773-83F1-47DB-9EEA-95A205B0C7A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51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9EBB86C-EFC6-48FB-9489-907FFA372C4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6" r:id="rId2"/>
    <p:sldLayoutId id="2147483885" r:id="rId3"/>
    <p:sldLayoutId id="2147483884" r:id="rId4"/>
    <p:sldLayoutId id="2147483883" r:id="rId5"/>
    <p:sldLayoutId id="2147483882" r:id="rId6"/>
    <p:sldLayoutId id="2147483881" r:id="rId7"/>
    <p:sldLayoutId id="2147483880" r:id="rId8"/>
    <p:sldLayoutId id="2147483879" r:id="rId9"/>
    <p:sldLayoutId id="2147483878" r:id="rId10"/>
    <p:sldLayoutId id="2147483877" r:id="rId11"/>
    <p:sldLayoutId id="21474838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668AE07-7484-486A-A0E2-C463DD19EEF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6" r:id="rId2"/>
    <p:sldLayoutId id="2147483985" r:id="rId3"/>
    <p:sldLayoutId id="2147483984" r:id="rId4"/>
    <p:sldLayoutId id="2147483983" r:id="rId5"/>
    <p:sldLayoutId id="2147483982" r:id="rId6"/>
    <p:sldLayoutId id="2147483981" r:id="rId7"/>
    <p:sldLayoutId id="2147483980" r:id="rId8"/>
    <p:sldLayoutId id="2147483979" r:id="rId9"/>
    <p:sldLayoutId id="2147483978" r:id="rId10"/>
    <p:sldLayoutId id="2147483977" r:id="rId11"/>
    <p:sldLayoutId id="21474839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3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912A017-4054-448C-BACD-15CE0972BFB1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7" r:id="rId2"/>
    <p:sldLayoutId id="2147483996" r:id="rId3"/>
    <p:sldLayoutId id="2147483995" r:id="rId4"/>
    <p:sldLayoutId id="2147483994" r:id="rId5"/>
    <p:sldLayoutId id="2147483993" r:id="rId6"/>
    <p:sldLayoutId id="2147483992" r:id="rId7"/>
    <p:sldLayoutId id="2147483991" r:id="rId8"/>
    <p:sldLayoutId id="2147483990" r:id="rId9"/>
    <p:sldLayoutId id="2147483989" r:id="rId10"/>
    <p:sldLayoutId id="21474839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FC5B638-8C7F-47CA-A43E-403C7FA43275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08" r:id="rId2"/>
    <p:sldLayoutId id="2147484007" r:id="rId3"/>
    <p:sldLayoutId id="2147484006" r:id="rId4"/>
    <p:sldLayoutId id="2147484005" r:id="rId5"/>
    <p:sldLayoutId id="2147484004" r:id="rId6"/>
    <p:sldLayoutId id="2147484003" r:id="rId7"/>
    <p:sldLayoutId id="2147484002" r:id="rId8"/>
    <p:sldLayoutId id="2147484001" r:id="rId9"/>
    <p:sldLayoutId id="2147484000" r:id="rId10"/>
    <p:sldLayoutId id="21474839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5791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  <a:endParaRPr lang="en-US" smtClean="0"/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fld id="{6BF88187-499C-4591-B43D-183908344D6B}" type="datetimeFigureOut">
              <a:rPr lang="en-US"/>
              <a:pPr/>
              <a:t>6/6/2013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B6EC269F-D5EB-4394-B4AB-3635715B6AA9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19" r:id="rId2"/>
    <p:sldLayoutId id="2147484018" r:id="rId3"/>
    <p:sldLayoutId id="2147484017" r:id="rId4"/>
    <p:sldLayoutId id="2147484016" r:id="rId5"/>
    <p:sldLayoutId id="2147484015" r:id="rId6"/>
    <p:sldLayoutId id="2147484014" r:id="rId7"/>
    <p:sldLayoutId id="2147484013" r:id="rId8"/>
    <p:sldLayoutId id="2147484012" r:id="rId9"/>
    <p:sldLayoutId id="2147484011" r:id="rId10"/>
    <p:sldLayoutId id="214748401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Font typeface="Arial" pitchFamily="34" charset="0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B8D6996-4EA9-4BC0-B199-CDC1481AD63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7" r:id="rId2"/>
    <p:sldLayoutId id="2147483896" r:id="rId3"/>
    <p:sldLayoutId id="2147483895" r:id="rId4"/>
    <p:sldLayoutId id="2147483894" r:id="rId5"/>
    <p:sldLayoutId id="2147483893" r:id="rId6"/>
    <p:sldLayoutId id="2147483892" r:id="rId7"/>
    <p:sldLayoutId id="2147483891" r:id="rId8"/>
    <p:sldLayoutId id="2147483890" r:id="rId9"/>
    <p:sldLayoutId id="2147483889" r:id="rId10"/>
    <p:sldLayoutId id="21474838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64A6B5C2-3E61-4EA3-9910-7825C96D090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08" r:id="rId2"/>
    <p:sldLayoutId id="2147483907" r:id="rId3"/>
    <p:sldLayoutId id="2147483906" r:id="rId4"/>
    <p:sldLayoutId id="2147483905" r:id="rId5"/>
    <p:sldLayoutId id="2147483904" r:id="rId6"/>
    <p:sldLayoutId id="2147483903" r:id="rId7"/>
    <p:sldLayoutId id="2147483902" r:id="rId8"/>
    <p:sldLayoutId id="2147483901" r:id="rId9"/>
    <p:sldLayoutId id="2147483900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BEE5B79-117D-4025-8E20-1CAC407FC33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560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19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1800">
                  <a:latin typeface="Arial Black" pitchFamily="34" charset="0"/>
                </a:endParaRPr>
              </a:p>
            </p:txBody>
          </p:sp>
          <p:sp>
            <p:nvSpPr>
              <p:cNvPr id="819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1800">
                  <a:latin typeface="Arial Black" pitchFamily="34" charset="0"/>
                </a:endParaRPr>
              </a:p>
            </p:txBody>
          </p:sp>
          <p:sp>
            <p:nvSpPr>
              <p:cNvPr id="820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1800">
                  <a:latin typeface="Arial Black" pitchFamily="34" charset="0"/>
                </a:endParaRPr>
              </a:p>
            </p:txBody>
          </p:sp>
          <p:sp>
            <p:nvSpPr>
              <p:cNvPr id="820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1800">
                  <a:latin typeface="Arial Black" pitchFamily="34" charset="0"/>
                </a:endParaRPr>
              </a:p>
            </p:txBody>
          </p:sp>
          <p:sp>
            <p:nvSpPr>
              <p:cNvPr id="820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 sz="1800">
                  <a:latin typeface="Arial Black" pitchFamily="34" charset="0"/>
                </a:endParaRPr>
              </a:p>
            </p:txBody>
          </p:sp>
        </p:grpSp>
        <p:sp>
          <p:nvSpPr>
            <p:cNvPr id="820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1800">
                <a:latin typeface="Arial Black" pitchFamily="34" charset="0"/>
              </a:endParaRPr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 sz="1800">
                <a:latin typeface="Arial Black" pitchFamily="34" charset="0"/>
              </a:endParaRPr>
            </a:p>
          </p:txBody>
        </p:sp>
      </p:grpSp>
      <p:sp>
        <p:nvSpPr>
          <p:cNvPr id="2560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0" r:id="rId1"/>
    <p:sldLayoutId id="2147483919" r:id="rId2"/>
    <p:sldLayoutId id="2147483918" r:id="rId3"/>
    <p:sldLayoutId id="2147483917" r:id="rId4"/>
    <p:sldLayoutId id="2147483916" r:id="rId5"/>
    <p:sldLayoutId id="2147483915" r:id="rId6"/>
    <p:sldLayoutId id="2147483914" r:id="rId7"/>
    <p:sldLayoutId id="2147483913" r:id="rId8"/>
    <p:sldLayoutId id="2147483912" r:id="rId9"/>
    <p:sldLayoutId id="2147483911" r:id="rId10"/>
    <p:sldLayoutId id="214748391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6521974-6388-493B-A53C-C26F53E277C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0" r:id="rId2"/>
    <p:sldLayoutId id="2147483929" r:id="rId3"/>
    <p:sldLayoutId id="2147483928" r:id="rId4"/>
    <p:sldLayoutId id="2147483927" r:id="rId5"/>
    <p:sldLayoutId id="2147483926" r:id="rId6"/>
    <p:sldLayoutId id="2147483925" r:id="rId7"/>
    <p:sldLayoutId id="2147483924" r:id="rId8"/>
    <p:sldLayoutId id="2147483923" r:id="rId9"/>
    <p:sldLayoutId id="2147483922" r:id="rId10"/>
    <p:sldLayoutId id="2147483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77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7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77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fld id="{D0237133-9183-4947-96D1-B1020BBC36E7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1" r:id="rId2"/>
    <p:sldLayoutId id="2147483940" r:id="rId3"/>
    <p:sldLayoutId id="2147483939" r:id="rId4"/>
    <p:sldLayoutId id="2147483938" r:id="rId5"/>
    <p:sldLayoutId id="2147483937" r:id="rId6"/>
    <p:sldLayoutId id="2147483936" r:id="rId7"/>
    <p:sldLayoutId id="2147483935" r:id="rId8"/>
    <p:sldLayoutId id="2147483934" r:id="rId9"/>
    <p:sldLayoutId id="2147483933" r:id="rId10"/>
    <p:sldLayoutId id="2147483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7F71FA12-6DE1-4BAB-B5D3-FB8A389636A8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3468F87-50D5-4713-8C42-9215DC8B149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2" r:id="rId2"/>
    <p:sldLayoutId id="2147483951" r:id="rId3"/>
    <p:sldLayoutId id="2147483950" r:id="rId4"/>
    <p:sldLayoutId id="2147483949" r:id="rId5"/>
    <p:sldLayoutId id="2147483948" r:id="rId6"/>
    <p:sldLayoutId id="2147483947" r:id="rId7"/>
    <p:sldLayoutId id="2147483946" r:id="rId8"/>
    <p:sldLayoutId id="2147483945" r:id="rId9"/>
    <p:sldLayoutId id="2147483944" r:id="rId10"/>
    <p:sldLayoutId id="21474839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EDDE167-5737-479B-A299-14BA232EAF56}" type="datetimeFigureOut">
              <a:rPr lang="de-DE"/>
              <a:pPr>
                <a:defRPr/>
              </a:pPr>
              <a:t>06.06.2013</a:t>
            </a:fld>
            <a:endParaRPr lang="de-DE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64656D1-4870-48FD-98AD-7DF1E0D6FF6B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3" r:id="rId2"/>
    <p:sldLayoutId id="2147483962" r:id="rId3"/>
    <p:sldLayoutId id="2147483961" r:id="rId4"/>
    <p:sldLayoutId id="2147483960" r:id="rId5"/>
    <p:sldLayoutId id="2147483959" r:id="rId6"/>
    <p:sldLayoutId id="2147483958" r:id="rId7"/>
    <p:sldLayoutId id="2147483957" r:id="rId8"/>
    <p:sldLayoutId id="2147483956" r:id="rId9"/>
    <p:sldLayoutId id="2147483955" r:id="rId10"/>
    <p:sldLayoutId id="21474839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FD40455-A1BF-42DF-B818-2D185C5EB1F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4" r:id="rId2"/>
    <p:sldLayoutId id="2147483973" r:id="rId3"/>
    <p:sldLayoutId id="2147483972" r:id="rId4"/>
    <p:sldLayoutId id="2147483971" r:id="rId5"/>
    <p:sldLayoutId id="2147483970" r:id="rId6"/>
    <p:sldLayoutId id="2147483969" r:id="rId7"/>
    <p:sldLayoutId id="2147483968" r:id="rId8"/>
    <p:sldLayoutId id="2147483967" r:id="rId9"/>
    <p:sldLayoutId id="2147483966" r:id="rId10"/>
    <p:sldLayoutId id="21474839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4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jpe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4.wmf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pn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4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30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9.wmf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7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71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31.bin"/><Relationship Id="rId9" Type="http://schemas.openxmlformats.org/officeDocument/2006/relationships/image" Target="../media/image70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1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8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91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98.gif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100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109.emf"/><Relationship Id="rId9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4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5.wmf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6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6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9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8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22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10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1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9.png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39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39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41.bin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8.png"/><Relationship Id="rId4" Type="http://schemas.openxmlformats.org/officeDocument/2006/relationships/image" Target="../media/image23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3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81.pn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53.jpeg"/><Relationship Id="rId10" Type="http://schemas.openxmlformats.org/officeDocument/2006/relationships/image" Target="../media/image154.png"/><Relationship Id="rId4" Type="http://schemas.openxmlformats.org/officeDocument/2006/relationships/image" Target="../media/image152.png"/><Relationship Id="rId9" Type="http://schemas.openxmlformats.org/officeDocument/2006/relationships/image" Target="../media/image151.w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154.png"/><Relationship Id="rId4" Type="http://schemas.openxmlformats.org/officeDocument/2006/relationships/image" Target="../media/image80.wmf"/><Relationship Id="rId9" Type="http://schemas.openxmlformats.org/officeDocument/2006/relationships/image" Target="../media/image153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8.bin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5"/>
          <p:cNvSpPr>
            <a:spLocks noChangeArrowheads="1"/>
          </p:cNvSpPr>
          <p:nvPr/>
        </p:nvSpPr>
        <p:spPr bwMode="auto">
          <a:xfrm>
            <a:off x="0" y="1916113"/>
            <a:ext cx="9144000" cy="316865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331913" y="5156200"/>
            <a:ext cx="6913562" cy="170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093788"/>
            <a:ext cx="8424863" cy="679450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de-DE" sz="3600" b="1" smtClean="0">
                <a:solidFill>
                  <a:srgbClr val="FFFF00"/>
                </a:solidFill>
                <a:latin typeface="Comic Sans MS" pitchFamily="66" charset="0"/>
              </a:rPr>
              <a:t>D. Frekers</a:t>
            </a:r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9144000" cy="2881313"/>
          </a:xfrm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4000" b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Experimental results on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4000" b="1" smtClean="0">
                <a:solidFill>
                  <a:schemeClr val="bg1"/>
                </a:solidFill>
                <a:latin typeface="Symbol" pitchFamily="18" charset="2"/>
                <a:cs typeface="Times New Roman" pitchFamily="18" charset="0"/>
              </a:rPr>
              <a:t>bb</a:t>
            </a:r>
            <a:r>
              <a:rPr lang="en-GB" sz="4000" b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decay matrix elements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4000" b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or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sz="4000" b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  </a:t>
            </a:r>
            <a:r>
              <a:rPr lang="en-GB" b="1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still some surprises in nuclear physics</a:t>
            </a:r>
            <a:endParaRPr lang="en-GB" sz="4000" b="1" smtClean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de-DE" sz="3600" b="1" smtClean="0">
              <a:solidFill>
                <a:srgbClr val="FFFF00"/>
              </a:solidFill>
              <a:ea typeface="Batang" pitchFamily="18" charset="-127"/>
            </a:endParaRPr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1692275" y="5300663"/>
            <a:ext cx="633571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de-DE" sz="2800" b="1">
                <a:latin typeface="Comic Sans MS" pitchFamily="66" charset="0"/>
              </a:rPr>
              <a:t>KVI (NL), RCNP(JP), TRIUMF(CAN)</a:t>
            </a:r>
            <a:endParaRPr lang="de-DE" sz="4400" b="1">
              <a:latin typeface="Comic Sans MS" pitchFamily="66" charset="0"/>
            </a:endParaRPr>
          </a:p>
        </p:txBody>
      </p:sp>
      <p:pic>
        <p:nvPicPr>
          <p:cNvPr id="3584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187450" y="692150"/>
            <a:ext cx="6842125" cy="253047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8000" b="1">
                <a:solidFill>
                  <a:srgbClr val="000000"/>
                </a:solidFill>
              </a:rPr>
              <a:t>NME</a:t>
            </a:r>
            <a:r>
              <a:rPr lang="de-DE" sz="2800" b="1">
                <a:solidFill>
                  <a:srgbClr val="000000"/>
                </a:solidFill>
                <a:latin typeface="Symbol" pitchFamily="18" charset="2"/>
              </a:rPr>
              <a:t> </a:t>
            </a:r>
          </a:p>
          <a:p>
            <a:pPr algn="ctr" eaLnBrk="1" hangingPunct="1"/>
            <a:r>
              <a:rPr lang="de-DE" sz="8000" b="1">
                <a:solidFill>
                  <a:srgbClr val="000000"/>
                </a:solidFill>
                <a:latin typeface="Symbol" pitchFamily="18" charset="2"/>
              </a:rPr>
              <a:t>0nb</a:t>
            </a:r>
            <a:r>
              <a:rPr lang="de-DE" sz="80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80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8000" b="1" baseline="30000">
                <a:solidFill>
                  <a:srgbClr val="000000"/>
                </a:solidFill>
                <a:latin typeface="Symbol" pitchFamily="18" charset="2"/>
              </a:rPr>
              <a:t>- </a:t>
            </a:r>
            <a:r>
              <a:rPr lang="de-DE" sz="8000" b="1">
                <a:solidFill>
                  <a:srgbClr val="000000"/>
                </a:solidFill>
              </a:rPr>
              <a:t> decay</a:t>
            </a:r>
            <a:endParaRPr lang="de-DE" sz="7200" b="1">
              <a:solidFill>
                <a:srgbClr val="000000"/>
              </a:solidFill>
            </a:endParaRP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331913" y="3644900"/>
            <a:ext cx="6624637" cy="1554163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solidFill>
                  <a:srgbClr val="000000"/>
                </a:solidFill>
              </a:rPr>
              <a:t>neutrino enters as virtual particle, </a:t>
            </a:r>
          </a:p>
          <a:p>
            <a:pPr eaLnBrk="1" hangingPunct="1"/>
            <a:r>
              <a:rPr lang="de-DE" sz="3200" b="1">
                <a:solidFill>
                  <a:srgbClr val="000000"/>
                </a:solidFill>
              </a:rPr>
              <a:t>        q~0.5fm</a:t>
            </a:r>
            <a:r>
              <a:rPr lang="de-DE" sz="3200" b="1" baseline="30000">
                <a:solidFill>
                  <a:srgbClr val="000000"/>
                </a:solidFill>
              </a:rPr>
              <a:t>-1</a:t>
            </a:r>
            <a:r>
              <a:rPr lang="de-DE" sz="3200" b="1">
                <a:solidFill>
                  <a:srgbClr val="000000"/>
                </a:solidFill>
              </a:rPr>
              <a:t> (~ 100 MeV/c)</a:t>
            </a:r>
          </a:p>
          <a:p>
            <a:pPr eaLnBrk="1" hangingPunct="1"/>
            <a:r>
              <a:rPr lang="de-DE" sz="3200" b="1">
                <a:solidFill>
                  <a:srgbClr val="000000"/>
                </a:solidFill>
              </a:rPr>
              <a:t>degree of forbiddeness weakened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5175" y="620713"/>
            <a:ext cx="7772400" cy="4114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DE" sz="4000" b="1" smtClean="0"/>
              <a:t>The problem of 0</a:t>
            </a:r>
            <a:r>
              <a:rPr lang="de-DE" sz="4000" b="1" smtClean="0">
                <a:latin typeface="Symbol" pitchFamily="18" charset="2"/>
              </a:rPr>
              <a:t>n</a:t>
            </a:r>
            <a:r>
              <a:rPr lang="de-DE" sz="4000" b="1" smtClean="0"/>
              <a:t>-NME:</a:t>
            </a:r>
          </a:p>
          <a:p>
            <a:pPr lvl="1" eaLnBrk="1" hangingPunct="1"/>
            <a:r>
              <a:rPr lang="de-DE" smtClean="0">
                <a:latin typeface="Comic Sans MS" pitchFamily="66" charset="0"/>
              </a:rPr>
              <a:t>there is little experimental support</a:t>
            </a:r>
          </a:p>
          <a:p>
            <a:pPr lvl="1" eaLnBrk="1" hangingPunct="1"/>
            <a:r>
              <a:rPr lang="de-DE" smtClean="0">
                <a:latin typeface="Comic Sans MS" pitchFamily="66" charset="0"/>
              </a:rPr>
              <a:t>the infamous parameter g</a:t>
            </a:r>
            <a:r>
              <a:rPr lang="de-DE" sz="3600" baseline="-17000" smtClean="0">
                <a:latin typeface="Comic Sans MS" pitchFamily="66" charset="0"/>
              </a:rPr>
              <a:t>pp</a:t>
            </a:r>
            <a:endParaRPr lang="de-DE" sz="3600" smtClean="0">
              <a:latin typeface="Comic Sans MS" pitchFamily="66" charset="0"/>
            </a:endParaRPr>
          </a:p>
          <a:p>
            <a:pPr lvl="1" eaLnBrk="1" hangingPunct="1"/>
            <a:r>
              <a:rPr lang="de-DE" smtClean="0">
                <a:latin typeface="Comic Sans MS" pitchFamily="66" charset="0"/>
              </a:rPr>
              <a:t>the single decay properties (</a:t>
            </a:r>
            <a:r>
              <a:rPr lang="de-DE" smtClean="0">
                <a:latin typeface="Symbol" pitchFamily="18" charset="2"/>
              </a:rPr>
              <a:t>b</a:t>
            </a:r>
            <a:r>
              <a:rPr lang="de-DE" sz="3600" baseline="26000" smtClean="0">
                <a:latin typeface="Symbol" pitchFamily="18" charset="2"/>
              </a:rPr>
              <a:t>-</a:t>
            </a:r>
            <a:r>
              <a:rPr lang="de-DE" smtClean="0">
                <a:latin typeface="Comic Sans MS" pitchFamily="66" charset="0"/>
              </a:rPr>
              <a:t>, EC) cannot be described consistently</a:t>
            </a:r>
          </a:p>
          <a:p>
            <a:pPr lvl="1" eaLnBrk="1" hangingPunct="1"/>
            <a:r>
              <a:rPr lang="de-DE" smtClean="0">
                <a:latin typeface="Comic Sans MS" pitchFamily="66" charset="0"/>
              </a:rPr>
              <a:t>the g.s. nuclear wave function is not correct</a:t>
            </a:r>
          </a:p>
          <a:p>
            <a:pPr lvl="1" eaLnBrk="1" hangingPunct="1"/>
            <a:endParaRPr lang="de-DE" smtClean="0">
              <a:latin typeface="Comic Sans MS" pitchFamily="66" charset="0"/>
            </a:endParaRPr>
          </a:p>
          <a:p>
            <a:pPr lvl="1" eaLnBrk="1" hangingPunct="1">
              <a:buFontTx/>
              <a:buNone/>
            </a:pPr>
            <a:endParaRPr lang="de-DE" smtClean="0"/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755650" y="4859338"/>
            <a:ext cx="77851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800" b="1">
                <a:latin typeface="Comic Sans MS" pitchFamily="66" charset="0"/>
              </a:rPr>
              <a:t>The </a:t>
            </a:r>
            <a:r>
              <a:rPr lang="de-DE" sz="2800" b="1">
                <a:latin typeface="Symbol" pitchFamily="18" charset="2"/>
              </a:rPr>
              <a:t>2nbb</a:t>
            </a:r>
            <a:r>
              <a:rPr lang="de-DE" sz="2800" b="1">
                <a:latin typeface="Comic Sans MS" pitchFamily="66" charset="0"/>
              </a:rPr>
              <a:t> decay NME is </a:t>
            </a:r>
            <a:r>
              <a:rPr lang="de-DE" sz="2800" b="1">
                <a:solidFill>
                  <a:srgbClr val="FF3300"/>
                </a:solidFill>
                <a:latin typeface="Comic Sans MS" pitchFamily="66" charset="0"/>
              </a:rPr>
              <a:t>the</a:t>
            </a:r>
            <a:r>
              <a:rPr lang="de-DE" sz="2800" b="1">
                <a:latin typeface="Comic Sans MS" pitchFamily="66" charset="0"/>
              </a:rPr>
              <a:t> testing ground </a:t>
            </a:r>
          </a:p>
          <a:p>
            <a:pPr algn="ctr" eaLnBrk="1" hangingPunct="1"/>
            <a:r>
              <a:rPr lang="de-DE" sz="2800" b="1">
                <a:latin typeface="Comic Sans MS" pitchFamily="66" charset="0"/>
              </a:rPr>
              <a:t>for nuclear models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 shadeToTitle="1">
        <a:gradFill rotWithShape="0">
          <a:gsLst>
            <a:gs pos="0">
              <a:schemeClr val="accent2"/>
            </a:gs>
            <a:gs pos="100000">
              <a:srgbClr val="0000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569325" cy="6121400"/>
          </a:xfrm>
          <a:effectLst>
            <a:outerShdw dist="52363" dir="842175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de-DE" b="1" smtClean="0">
                <a:solidFill>
                  <a:schemeClr val="bg1"/>
                </a:solidFill>
                <a:latin typeface="Comic Sans MS" pitchFamily="66" charset="0"/>
              </a:rPr>
              <a:t>     Charge-exchange reactions</a:t>
            </a:r>
            <a:r>
              <a:rPr lang="de-DE" sz="2400" smtClean="0">
                <a:solidFill>
                  <a:srgbClr val="FFFF66"/>
                </a:solidFill>
              </a:rPr>
              <a:t> </a:t>
            </a:r>
          </a:p>
          <a:p>
            <a:pPr lvl="1" eaLnBrk="1" hangingPunct="1">
              <a:defRPr/>
            </a:pPr>
            <a:r>
              <a:rPr lang="de-DE" sz="3200" b="1" baseline="22000" smtClean="0">
                <a:solidFill>
                  <a:srgbClr val="FFFF66"/>
                </a:solidFill>
              </a:rPr>
              <a:t>48</a:t>
            </a:r>
            <a:r>
              <a:rPr lang="de-DE" sz="2400" b="1" smtClean="0">
                <a:solidFill>
                  <a:srgbClr val="FFFF66"/>
                </a:solidFill>
              </a:rPr>
              <a:t>Ca     published data    </a:t>
            </a:r>
            <a:r>
              <a:rPr lang="de-DE" sz="2400" b="1" smtClean="0">
                <a:solidFill>
                  <a:srgbClr val="FFFF66"/>
                </a:solidFill>
                <a:sym typeface="Wingdings" pitchFamily="2" charset="2"/>
              </a:rPr>
              <a:t> (d,</a:t>
            </a:r>
            <a:r>
              <a:rPr lang="de-DE" sz="3200" b="1" baseline="18000" smtClean="0">
                <a:solidFill>
                  <a:srgbClr val="FFFF66"/>
                </a:solidFill>
                <a:sym typeface="Wingdings" pitchFamily="2" charset="2"/>
              </a:rPr>
              <a:t>2</a:t>
            </a:r>
            <a:r>
              <a:rPr lang="de-DE" sz="2400" b="1" smtClean="0">
                <a:solidFill>
                  <a:srgbClr val="FFFF66"/>
                </a:solidFill>
                <a:sym typeface="Wingdings" pitchFamily="2" charset="2"/>
              </a:rPr>
              <a:t>He) and (</a:t>
            </a:r>
            <a:r>
              <a:rPr lang="de-DE" sz="3200" b="1" baseline="18000" smtClean="0">
                <a:solidFill>
                  <a:srgbClr val="FFFF66"/>
                </a:solidFill>
                <a:sym typeface="Wingdings" pitchFamily="2" charset="2"/>
              </a:rPr>
              <a:t>3</a:t>
            </a:r>
            <a:r>
              <a:rPr lang="de-DE" sz="2400" b="1" smtClean="0">
                <a:solidFill>
                  <a:srgbClr val="FFFF66"/>
                </a:solidFill>
                <a:sym typeface="Wingdings" pitchFamily="2" charset="2"/>
              </a:rPr>
              <a:t>He,t)</a:t>
            </a:r>
            <a:endParaRPr lang="de-DE" sz="2400" b="1" baseline="12000" smtClean="0">
              <a:solidFill>
                <a:srgbClr val="FFFF66"/>
              </a:solidFill>
            </a:endParaRPr>
          </a:p>
          <a:p>
            <a:pPr lvl="1" eaLnBrk="1" hangingPunct="1">
              <a:defRPr/>
            </a:pPr>
            <a:r>
              <a:rPr lang="de-DE" sz="3200" b="1" baseline="22000" smtClean="0">
                <a:solidFill>
                  <a:srgbClr val="FFFF66"/>
                </a:solidFill>
              </a:rPr>
              <a:t>64</a:t>
            </a:r>
            <a:r>
              <a:rPr lang="de-DE" sz="2400" b="1" smtClean="0">
                <a:solidFill>
                  <a:srgbClr val="FFFF66"/>
                </a:solidFill>
              </a:rPr>
              <a:t>Zn     published data    </a:t>
            </a:r>
            <a:r>
              <a:rPr lang="de-DE" sz="2400" b="1" smtClean="0">
                <a:solidFill>
                  <a:srgbClr val="FFFF66"/>
                </a:solidFill>
                <a:sym typeface="Wingdings" pitchFamily="2" charset="2"/>
              </a:rPr>
              <a:t> (d,</a:t>
            </a:r>
            <a:r>
              <a:rPr lang="de-DE" sz="3200" b="1" baseline="18000" smtClean="0">
                <a:solidFill>
                  <a:srgbClr val="FFFF66"/>
                </a:solidFill>
                <a:sym typeface="Wingdings" pitchFamily="2" charset="2"/>
              </a:rPr>
              <a:t>2</a:t>
            </a:r>
            <a:r>
              <a:rPr lang="de-DE" sz="2400" b="1" smtClean="0">
                <a:solidFill>
                  <a:srgbClr val="FFFF66"/>
                </a:solidFill>
                <a:sym typeface="Wingdings" pitchFamily="2" charset="2"/>
              </a:rPr>
              <a:t>He) and (</a:t>
            </a:r>
            <a:r>
              <a:rPr lang="de-DE" sz="3200" b="1" baseline="18000" smtClean="0">
                <a:solidFill>
                  <a:srgbClr val="FFFF66"/>
                </a:solidFill>
                <a:sym typeface="Wingdings" pitchFamily="2" charset="2"/>
              </a:rPr>
              <a:t>3</a:t>
            </a:r>
            <a:r>
              <a:rPr lang="de-DE" sz="2400" b="1" smtClean="0">
                <a:solidFill>
                  <a:srgbClr val="FFFF66"/>
                </a:solidFill>
                <a:sym typeface="Wingdings" pitchFamily="2" charset="2"/>
              </a:rPr>
              <a:t>He,t)</a:t>
            </a:r>
          </a:p>
          <a:p>
            <a:pPr lvl="1" eaLnBrk="1" hangingPunct="1">
              <a:defRPr/>
            </a:pPr>
            <a:endParaRPr lang="de-DE" sz="2400" b="1" smtClean="0">
              <a:solidFill>
                <a:srgbClr val="FFFF66"/>
              </a:solidFill>
              <a:sym typeface="Wingdings" pitchFamily="2" charset="2"/>
            </a:endParaRPr>
          </a:p>
          <a:p>
            <a:pPr lvl="1" eaLnBrk="1" hangingPunct="1">
              <a:defRPr/>
            </a:pPr>
            <a:endParaRPr lang="de-DE" sz="900" b="1" smtClean="0">
              <a:solidFill>
                <a:srgbClr val="FFFF66"/>
              </a:solidFill>
              <a:sym typeface="Wingdings" pitchFamily="2" charset="2"/>
            </a:endParaRPr>
          </a:p>
          <a:p>
            <a:pPr lvl="1" eaLnBrk="1" hangingPunct="1">
              <a:buFontTx/>
              <a:buNone/>
              <a:defRPr/>
            </a:pPr>
            <a:r>
              <a:rPr lang="de-DE" b="1" smtClean="0">
                <a:solidFill>
                  <a:srgbClr val="FFFF66"/>
                </a:solidFill>
              </a:rPr>
              <a:t>           </a:t>
            </a:r>
            <a:r>
              <a:rPr lang="de-DE" b="1" smtClean="0">
                <a:solidFill>
                  <a:schemeClr val="bg1"/>
                </a:solidFill>
                <a:latin typeface="Comic Sans MS" pitchFamily="66" charset="0"/>
              </a:rPr>
              <a:t>New data from RCNP</a:t>
            </a:r>
          </a:p>
          <a:p>
            <a:pPr lvl="1" eaLnBrk="1" hangingPunct="1">
              <a:defRPr/>
            </a:pPr>
            <a:r>
              <a:rPr lang="de-DE" sz="4000" b="1" baseline="18000" smtClean="0">
                <a:solidFill>
                  <a:srgbClr val="66FFFF"/>
                </a:solidFill>
              </a:rPr>
              <a:t> 76</a:t>
            </a:r>
            <a:r>
              <a:rPr lang="de-DE" sz="3200" b="1" smtClean="0">
                <a:solidFill>
                  <a:srgbClr val="66FFFF"/>
                </a:solidFill>
              </a:rPr>
              <a:t>Ge</a:t>
            </a:r>
            <a:r>
              <a:rPr lang="de-DE" sz="3200" b="1" smtClean="0">
                <a:solidFill>
                  <a:srgbClr val="FFFF66"/>
                </a:solidFill>
              </a:rPr>
              <a:t>      </a:t>
            </a:r>
            <a:r>
              <a:rPr lang="de-DE" sz="2400" b="1" smtClean="0">
                <a:solidFill>
                  <a:srgbClr val="FFFF66"/>
                </a:solidFill>
              </a:rPr>
              <a:t>fully construct   </a:t>
            </a:r>
            <a:r>
              <a:rPr lang="de-DE" sz="2400" b="1" smtClean="0">
                <a:solidFill>
                  <a:srgbClr val="FFFF66"/>
                </a:solidFill>
                <a:latin typeface="Symbol" pitchFamily="18" charset="2"/>
              </a:rPr>
              <a:t>2nbb</a:t>
            </a:r>
            <a:r>
              <a:rPr lang="de-DE" sz="2400" b="1" smtClean="0">
                <a:solidFill>
                  <a:srgbClr val="FFFF66"/>
                </a:solidFill>
              </a:rPr>
              <a:t>-matrix element</a:t>
            </a:r>
          </a:p>
          <a:p>
            <a:pPr lvl="1" eaLnBrk="1" hangingPunct="1">
              <a:defRPr/>
            </a:pPr>
            <a:r>
              <a:rPr lang="de-DE" sz="4000" b="1" baseline="18000" smtClean="0">
                <a:solidFill>
                  <a:srgbClr val="66FFFF"/>
                </a:solidFill>
              </a:rPr>
              <a:t> 82</a:t>
            </a:r>
            <a:r>
              <a:rPr lang="de-DE" sz="3200" b="1" smtClean="0">
                <a:solidFill>
                  <a:srgbClr val="66FFFF"/>
                </a:solidFill>
              </a:rPr>
              <a:t>Se    </a:t>
            </a:r>
            <a:r>
              <a:rPr lang="de-DE" sz="3200" b="1" smtClean="0">
                <a:solidFill>
                  <a:srgbClr val="FFFF66"/>
                </a:solidFill>
              </a:rPr>
              <a:t>   </a:t>
            </a:r>
            <a:r>
              <a:rPr lang="de-DE" sz="2400" b="1" smtClean="0">
                <a:solidFill>
                  <a:srgbClr val="FFFF66"/>
                </a:solidFill>
              </a:rPr>
              <a:t>one „leg“ of     </a:t>
            </a:r>
            <a:r>
              <a:rPr lang="de-DE" sz="2400" b="1" smtClean="0">
                <a:solidFill>
                  <a:srgbClr val="FFFF66"/>
                </a:solidFill>
                <a:latin typeface="Symbol" pitchFamily="18" charset="2"/>
              </a:rPr>
              <a:t>2nbb</a:t>
            </a:r>
            <a:r>
              <a:rPr lang="de-DE" sz="2400" b="1" smtClean="0">
                <a:solidFill>
                  <a:srgbClr val="FFFF66"/>
                </a:solidFill>
              </a:rPr>
              <a:t>-matrix element</a:t>
            </a:r>
          </a:p>
          <a:p>
            <a:pPr lvl="1" eaLnBrk="1" hangingPunct="1">
              <a:defRPr/>
            </a:pPr>
            <a:r>
              <a:rPr lang="de-DE" sz="4000" b="1" baseline="30000" smtClean="0">
                <a:solidFill>
                  <a:srgbClr val="66FFFF"/>
                </a:solidFill>
              </a:rPr>
              <a:t> 96</a:t>
            </a:r>
            <a:r>
              <a:rPr lang="de-DE" sz="3200" b="1" smtClean="0">
                <a:solidFill>
                  <a:srgbClr val="66FFFF"/>
                </a:solidFill>
              </a:rPr>
              <a:t>Zr</a:t>
            </a:r>
            <a:r>
              <a:rPr lang="de-DE" sz="3200" b="1" smtClean="0">
                <a:solidFill>
                  <a:srgbClr val="FFFF66"/>
                </a:solidFill>
              </a:rPr>
              <a:t>       </a:t>
            </a:r>
            <a:r>
              <a:rPr lang="de-DE" sz="2400" b="1" smtClean="0">
                <a:solidFill>
                  <a:srgbClr val="FFFF66"/>
                </a:solidFill>
              </a:rPr>
              <a:t>fully construct   </a:t>
            </a:r>
            <a:r>
              <a:rPr lang="de-DE" sz="2400" b="1" smtClean="0">
                <a:solidFill>
                  <a:srgbClr val="FFFF66"/>
                </a:solidFill>
                <a:latin typeface="Symbol" pitchFamily="18" charset="2"/>
              </a:rPr>
              <a:t>2nbb</a:t>
            </a:r>
            <a:r>
              <a:rPr lang="de-DE" sz="2400" b="1" smtClean="0">
                <a:solidFill>
                  <a:srgbClr val="FFFF66"/>
                </a:solidFill>
              </a:rPr>
              <a:t>-matrix element</a:t>
            </a:r>
          </a:p>
          <a:p>
            <a:pPr lvl="1" eaLnBrk="1" hangingPunct="1">
              <a:defRPr/>
            </a:pPr>
            <a:r>
              <a:rPr lang="de-DE" sz="4000" b="1" baseline="18000" smtClean="0">
                <a:solidFill>
                  <a:srgbClr val="66FFFF"/>
                </a:solidFill>
              </a:rPr>
              <a:t> 100</a:t>
            </a:r>
            <a:r>
              <a:rPr lang="de-DE" sz="3200" b="1" smtClean="0">
                <a:solidFill>
                  <a:srgbClr val="66FFFF"/>
                </a:solidFill>
              </a:rPr>
              <a:t>Mo</a:t>
            </a:r>
            <a:r>
              <a:rPr lang="de-DE" sz="3200" b="1" smtClean="0">
                <a:solidFill>
                  <a:srgbClr val="FFFF66"/>
                </a:solidFill>
              </a:rPr>
              <a:t>    </a:t>
            </a:r>
            <a:r>
              <a:rPr lang="de-DE" sz="2400" b="1" smtClean="0">
                <a:solidFill>
                  <a:srgbClr val="FFFF66"/>
                </a:solidFill>
              </a:rPr>
              <a:t>one „leg“ of     </a:t>
            </a:r>
            <a:r>
              <a:rPr lang="de-DE" sz="2400" b="1" smtClean="0">
                <a:solidFill>
                  <a:srgbClr val="FFFF66"/>
                </a:solidFill>
                <a:latin typeface="Symbol" pitchFamily="18" charset="2"/>
              </a:rPr>
              <a:t>2nbb</a:t>
            </a:r>
            <a:r>
              <a:rPr lang="de-DE" sz="2400" b="1" smtClean="0">
                <a:solidFill>
                  <a:srgbClr val="FFFF66"/>
                </a:solidFill>
              </a:rPr>
              <a:t>-matrix element</a:t>
            </a:r>
          </a:p>
          <a:p>
            <a:pPr lvl="1" eaLnBrk="1" hangingPunct="1">
              <a:defRPr/>
            </a:pPr>
            <a:r>
              <a:rPr lang="de-DE" sz="4000" b="1" baseline="18000" smtClean="0">
                <a:solidFill>
                  <a:srgbClr val="66FFFF"/>
                </a:solidFill>
              </a:rPr>
              <a:t>128,130</a:t>
            </a:r>
            <a:r>
              <a:rPr lang="de-DE" sz="3200" b="1" smtClean="0">
                <a:solidFill>
                  <a:srgbClr val="66FFFF"/>
                </a:solidFill>
              </a:rPr>
              <a:t>Te</a:t>
            </a:r>
            <a:r>
              <a:rPr lang="de-DE" sz="3200" b="1" smtClean="0">
                <a:solidFill>
                  <a:srgbClr val="FFFF66"/>
                </a:solidFill>
              </a:rPr>
              <a:t> </a:t>
            </a:r>
            <a:r>
              <a:rPr lang="de-DE" sz="2400" b="1" smtClean="0">
                <a:solidFill>
                  <a:srgbClr val="FFFF66"/>
                </a:solidFill>
              </a:rPr>
              <a:t>one „leg“ of     </a:t>
            </a:r>
            <a:r>
              <a:rPr lang="de-DE" sz="2400" b="1" smtClean="0">
                <a:solidFill>
                  <a:srgbClr val="FFFF66"/>
                </a:solidFill>
                <a:latin typeface="Symbol" pitchFamily="18" charset="2"/>
              </a:rPr>
              <a:t>2nbb</a:t>
            </a:r>
            <a:r>
              <a:rPr lang="de-DE" sz="2400" b="1" smtClean="0">
                <a:solidFill>
                  <a:srgbClr val="FFFF66"/>
                </a:solidFill>
              </a:rPr>
              <a:t>-matrix element</a:t>
            </a:r>
          </a:p>
          <a:p>
            <a:pPr lvl="1" eaLnBrk="1" hangingPunct="1">
              <a:defRPr/>
            </a:pPr>
            <a:r>
              <a:rPr lang="de-DE" sz="3200" b="1" baseline="18000" smtClean="0">
                <a:solidFill>
                  <a:srgbClr val="66FFFF"/>
                </a:solidFill>
              </a:rPr>
              <a:t>136</a:t>
            </a:r>
            <a:r>
              <a:rPr lang="de-DE" sz="3200" b="1" smtClean="0">
                <a:solidFill>
                  <a:srgbClr val="66FFFF"/>
                </a:solidFill>
              </a:rPr>
              <a:t>Xe       </a:t>
            </a:r>
            <a:r>
              <a:rPr lang="de-DE" sz="2400" b="1" smtClean="0">
                <a:solidFill>
                  <a:srgbClr val="FFFF66"/>
                </a:solidFill>
              </a:rPr>
              <a:t>one „leg“ of     </a:t>
            </a:r>
            <a:r>
              <a:rPr lang="de-DE" sz="2400" b="1" smtClean="0">
                <a:solidFill>
                  <a:srgbClr val="FFFF66"/>
                </a:solidFill>
                <a:latin typeface="Symbol" pitchFamily="18" charset="2"/>
              </a:rPr>
              <a:t>2nbb</a:t>
            </a:r>
            <a:r>
              <a:rPr lang="de-DE" sz="2400" b="1" smtClean="0">
                <a:solidFill>
                  <a:srgbClr val="FFFF66"/>
                </a:solidFill>
              </a:rPr>
              <a:t>-matrix element</a:t>
            </a:r>
          </a:p>
        </p:txBody>
      </p:sp>
      <p:sp>
        <p:nvSpPr>
          <p:cNvPr id="501769" name="AutoShape 9"/>
          <p:cNvSpPr>
            <a:spLocks noChangeArrowheads="1"/>
          </p:cNvSpPr>
          <p:nvPr/>
        </p:nvSpPr>
        <p:spPr bwMode="auto">
          <a:xfrm>
            <a:off x="7451725" y="2781300"/>
            <a:ext cx="1079500" cy="649288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01770" name="AutoShape 10"/>
          <p:cNvSpPr>
            <a:spLocks noChangeArrowheads="1"/>
          </p:cNvSpPr>
          <p:nvPr/>
        </p:nvSpPr>
        <p:spPr bwMode="auto">
          <a:xfrm>
            <a:off x="7380288" y="4508500"/>
            <a:ext cx="1079500" cy="649288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501771" name="AutoShape 11"/>
          <p:cNvSpPr>
            <a:spLocks noChangeArrowheads="1"/>
          </p:cNvSpPr>
          <p:nvPr/>
        </p:nvSpPr>
        <p:spPr bwMode="auto">
          <a:xfrm>
            <a:off x="7380288" y="4003675"/>
            <a:ext cx="1079500" cy="649288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004888"/>
            <a:ext cx="8434387" cy="577691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7848600" cy="519113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 baseline="30000">
                <a:solidFill>
                  <a:srgbClr val="FFFF00"/>
                </a:solidFill>
                <a:latin typeface="Comic Sans MS" pitchFamily="66" charset="0"/>
              </a:rPr>
              <a:t>48</a:t>
            </a:r>
            <a:r>
              <a:rPr lang="de-DE" sz="2800" b="1">
                <a:solidFill>
                  <a:srgbClr val="FFFF00"/>
                </a:solidFill>
                <a:latin typeface="Comic Sans MS" pitchFamily="66" charset="0"/>
              </a:rPr>
              <a:t>Ca(</a:t>
            </a:r>
            <a:r>
              <a:rPr lang="de-DE" sz="2800" b="1" baseline="30000">
                <a:solidFill>
                  <a:srgbClr val="FFFF00"/>
                </a:solidFill>
                <a:latin typeface="Comic Sans MS" pitchFamily="66" charset="0"/>
              </a:rPr>
              <a:t>3</a:t>
            </a:r>
            <a:r>
              <a:rPr lang="de-DE" sz="2800" b="1">
                <a:solidFill>
                  <a:srgbClr val="FFFF00"/>
                </a:solidFill>
                <a:latin typeface="Comic Sans MS" pitchFamily="66" charset="0"/>
              </a:rPr>
              <a:t>He,t)   angular distribution (examples)</a:t>
            </a:r>
            <a:endParaRPr lang="en-GB" sz="2800" b="1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3001963" y="1371600"/>
            <a:ext cx="3138487" cy="21050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9600" b="1" baseline="28000">
                <a:solidFill>
                  <a:srgbClr val="FFFF66"/>
                </a:solidFill>
                <a:latin typeface="Comic Sans MS" pitchFamily="66" charset="0"/>
              </a:rPr>
              <a:t>48</a:t>
            </a:r>
            <a:r>
              <a:rPr lang="de-DE" sz="9600" b="1">
                <a:solidFill>
                  <a:srgbClr val="FFFF66"/>
                </a:solidFill>
                <a:latin typeface="Comic Sans MS" pitchFamily="66" charset="0"/>
              </a:rPr>
              <a:t>Ca </a:t>
            </a: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971550" y="3171825"/>
            <a:ext cx="7246938" cy="762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400" b="1">
                <a:latin typeface="Comic Sans MS" pitchFamily="66" charset="0"/>
              </a:rPr>
              <a:t>Resolution is the issue  !!!!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0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3"/>
            <a:ext cx="9144000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943600" y="4445000"/>
            <a:ext cx="2185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solidFill>
                  <a:srgbClr val="FFFF00"/>
                </a:solidFill>
                <a:latin typeface="Comic Sans MS" pitchFamily="66" charset="0"/>
              </a:rPr>
              <a:t>Nemo-III</a:t>
            </a:r>
            <a:endParaRPr lang="en-GB" sz="3200" b="1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 rot="-676912">
            <a:off x="2687638" y="5334000"/>
            <a:ext cx="5694362" cy="762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400" b="1">
                <a:solidFill>
                  <a:srgbClr val="FFFF00"/>
                </a:solidFill>
                <a:latin typeface="Comic Sans MS" pitchFamily="66" charset="0"/>
              </a:rPr>
              <a:t>Can one do better ?</a:t>
            </a:r>
            <a:endParaRPr lang="en-GB" sz="4400" b="1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7850"/>
            <a:ext cx="7772400" cy="1143000"/>
          </a:xfrm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49450"/>
            <a:ext cx="7772400" cy="4114800"/>
          </a:xfrm>
        </p:spPr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981075"/>
            <a:ext cx="5697538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9213"/>
            <a:ext cx="1979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8843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-26988"/>
            <a:ext cx="2951163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4824413"/>
            <a:ext cx="1770062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8" name="WordArt 8"/>
          <p:cNvSpPr>
            <a:spLocks noChangeArrowheads="1" noChangeShapeType="1" noTextEdit="1"/>
          </p:cNvSpPr>
          <p:nvPr/>
        </p:nvSpPr>
        <p:spPr bwMode="auto">
          <a:xfrm>
            <a:off x="1979613" y="5157788"/>
            <a:ext cx="5113337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RCNP - Osaka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3389313"/>
            <a:ext cx="5580063" cy="335756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84150" y="274638"/>
          <a:ext cx="8812213" cy="157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3" imgW="3695400" imgH="660240" progId="Equation.DSMT4">
                  <p:embed/>
                </p:oleObj>
              </mc:Choice>
              <mc:Fallback>
                <p:oleObj name="Equation" r:id="rId3" imgW="3695400" imgH="6602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274638"/>
                        <a:ext cx="8812213" cy="15700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265238" y="2276475"/>
          <a:ext cx="252253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5" imgW="698400" imgH="228600" progId="Equation.DSMT4">
                  <p:embed/>
                </p:oleObj>
              </mc:Choice>
              <mc:Fallback>
                <p:oleObj name="Equation" r:id="rId5" imgW="69840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238" y="2276475"/>
                        <a:ext cx="2522537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AutoShape 5"/>
          <p:cNvSpPr>
            <a:spLocks/>
          </p:cNvSpPr>
          <p:nvPr/>
        </p:nvSpPr>
        <p:spPr bwMode="auto">
          <a:xfrm rot="5400000">
            <a:off x="2487612" y="912813"/>
            <a:ext cx="576263" cy="2008188"/>
          </a:xfrm>
          <a:prstGeom prst="leftBrace">
            <a:avLst>
              <a:gd name="adj1" fmla="val 2904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4827588" y="2349500"/>
          <a:ext cx="1593850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7" imgW="545760" imgH="190440" progId="Equation.DSMT4">
                  <p:embed/>
                </p:oleObj>
              </mc:Choice>
              <mc:Fallback>
                <p:oleObj name="Equation" r:id="rId7" imgW="545760" imgH="1904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2349500"/>
                        <a:ext cx="1593850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308850" y="2090738"/>
            <a:ext cx="1741488" cy="762000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solidFill>
                  <a:srgbClr val="000000"/>
                </a:solidFill>
              </a:rPr>
              <a:t> Mass of Majorana-</a:t>
            </a:r>
            <a:r>
              <a:rPr lang="de-DE" b="1">
                <a:solidFill>
                  <a:srgbClr val="000000"/>
                </a:solidFill>
                <a:latin typeface="Symbol" pitchFamily="18" charset="2"/>
              </a:rPr>
              <a:t>n </a:t>
            </a:r>
            <a:r>
              <a:rPr lang="de-DE" sz="2000" b="1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359275" y="2784475"/>
            <a:ext cx="2949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indepnt. of (A,Z) </a:t>
            </a:r>
          </a:p>
          <a:p>
            <a:pPr algn="ctr"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(except for magic nuclei)</a:t>
            </a: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V="1">
            <a:off x="8316913" y="1441450"/>
            <a:ext cx="0" cy="7191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8" name="AutoShape 10"/>
          <p:cNvSpPr>
            <a:spLocks/>
          </p:cNvSpPr>
          <p:nvPr/>
        </p:nvSpPr>
        <p:spPr bwMode="auto">
          <a:xfrm rot="5400000">
            <a:off x="5436393" y="332582"/>
            <a:ext cx="576263" cy="3168650"/>
          </a:xfrm>
          <a:prstGeom prst="leftBrace">
            <a:avLst>
              <a:gd name="adj1" fmla="val 4582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500438"/>
            <a:ext cx="2809875" cy="3259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07988" y="3389313"/>
            <a:ext cx="47561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To note:</a:t>
            </a:r>
          </a:p>
          <a:p>
            <a:pPr eaLnBrk="1" hangingPunct="1">
              <a:buFontTx/>
              <a:buAutoNum type="arabicPeriod"/>
            </a:pPr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„first-“ or „higher order forbidden“ </a:t>
            </a:r>
          </a:p>
          <a:p>
            <a:pPr lvl="1"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transitions important</a:t>
            </a:r>
          </a:p>
          <a:p>
            <a:pPr lvl="1" eaLnBrk="1" hangingPunct="1"/>
            <a:endParaRPr lang="de-DE" sz="1000" b="1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Fermi –transitions important</a:t>
            </a:r>
          </a:p>
          <a:p>
            <a:pPr eaLnBrk="1" hangingPunct="1">
              <a:buFontTx/>
              <a:buAutoNum type="arabicPeriod"/>
            </a:pPr>
            <a:endParaRPr lang="de-DE" sz="1000" b="1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Pauli-blocking largely lifted</a:t>
            </a:r>
          </a:p>
          <a:p>
            <a:pPr eaLnBrk="1" hangingPunct="1">
              <a:buFontTx/>
              <a:buAutoNum type="arabicPeriod"/>
            </a:pPr>
            <a:endParaRPr lang="de-DE" sz="1000" b="1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high Q-value, high Z important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4619625" y="2254250"/>
            <a:ext cx="88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000000"/>
                </a:solidFill>
              </a:rPr>
              <a:t>theory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0" y="5675313"/>
            <a:ext cx="5580063" cy="12827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600" b="1">
                <a:solidFill>
                  <a:srgbClr val="000000"/>
                </a:solidFill>
                <a:latin typeface="Comic Sans MS" pitchFamily="66" charset="0"/>
              </a:rPr>
              <a:t>     NOT accessible thru </a:t>
            </a:r>
          </a:p>
          <a:p>
            <a:pPr eaLnBrk="1" hangingPunct="1"/>
            <a:r>
              <a:rPr lang="de-DE" sz="2600" b="1">
                <a:solidFill>
                  <a:srgbClr val="000000"/>
                </a:solidFill>
                <a:latin typeface="Comic Sans MS" pitchFamily="66" charset="0"/>
              </a:rPr>
              <a:t>  charge-exchange  reactions </a:t>
            </a:r>
          </a:p>
          <a:p>
            <a:pPr eaLnBrk="1" hangingPunct="1"/>
            <a:endParaRPr lang="de-DE" sz="26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6128" name="Line 16"/>
          <p:cNvSpPr>
            <a:spLocks noChangeShapeType="1"/>
          </p:cNvSpPr>
          <p:nvPr/>
        </p:nvSpPr>
        <p:spPr bwMode="auto">
          <a:xfrm flipH="1">
            <a:off x="3924300" y="404813"/>
            <a:ext cx="360363" cy="3333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46129" name="Text Box 17"/>
          <p:cNvSpPr txBox="1">
            <a:spLocks noChangeArrowheads="1"/>
          </p:cNvSpPr>
          <p:nvPr/>
        </p:nvSpPr>
        <p:spPr bwMode="auto">
          <a:xfrm>
            <a:off x="3063875" y="-330200"/>
            <a:ext cx="860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8000" b="1">
                <a:solidFill>
                  <a:srgbClr val="FF0000"/>
                </a:solidFill>
              </a:rPr>
              <a:t>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693738"/>
            <a:ext cx="7546975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79388" y="233363"/>
            <a:ext cx="87598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 b="1">
                <a:solidFill>
                  <a:srgbClr val="000000"/>
                </a:solidFill>
                <a:latin typeface="Comic Sans MS" pitchFamily="66" charset="0"/>
              </a:rPr>
              <a:t>Neutrinoless Double Beta Decay Nuclear Matrix Elements</a:t>
            </a:r>
            <a:endParaRPr lang="en-US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52463" y="836613"/>
            <a:ext cx="5287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sk-SK" sz="1400" b="1">
                <a:solidFill>
                  <a:srgbClr val="000000"/>
                </a:solidFill>
              </a:rPr>
              <a:t>V.Rodin, A. Faessler, F. Šimkovic, P. Vogel, PRC 68 (2003) 044303;</a:t>
            </a:r>
            <a:endParaRPr lang="en-US" sz="1400" b="1">
              <a:solidFill>
                <a:srgbClr val="000000"/>
              </a:solidFill>
            </a:endParaRPr>
          </a:p>
        </p:txBody>
      </p:sp>
      <p:pic>
        <p:nvPicPr>
          <p:cNvPr id="39941" name="Picture 5" descr="mod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77963"/>
            <a:ext cx="6624637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484313"/>
            <a:ext cx="6554788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2195513" y="1773238"/>
            <a:ext cx="196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Situation 2011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de-DE" sz="4000" b="1" smtClean="0"/>
              <a:t>The message after many years of expmlt studies of  2</a:t>
            </a:r>
            <a:r>
              <a:rPr lang="de-DE" sz="4000" b="1" smtClean="0">
                <a:latin typeface="Symbol" pitchFamily="18" charset="2"/>
              </a:rPr>
              <a:t>nbb</a:t>
            </a:r>
            <a:r>
              <a:rPr lang="de-DE" sz="4000" b="1" smtClean="0"/>
              <a:t>!! -NME</a:t>
            </a:r>
            <a:r>
              <a:rPr lang="de-DE" sz="4000" smtClean="0"/>
              <a:t>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8928100" cy="5732462"/>
          </a:xfrm>
        </p:spPr>
        <p:txBody>
          <a:bodyPr/>
          <a:lstStyle/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de-DE" sz="1800" smtClean="0">
                <a:latin typeface="Comic Sans MS" pitchFamily="66" charset="0"/>
              </a:rPr>
              <a:t>In all cases the low-energy part of GT-excitation makes up most of the NME.</a:t>
            </a:r>
            <a:endParaRPr lang="de-DE" sz="2800" smtClean="0">
              <a:latin typeface="Comic Sans MS" pitchFamily="66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endParaRPr lang="de-DE" sz="500" smtClean="0">
              <a:latin typeface="Comic Sans MS" pitchFamily="66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de-DE" sz="1800" smtClean="0">
                <a:latin typeface="Comic Sans MS" pitchFamily="66" charset="0"/>
              </a:rPr>
              <a:t>The GT giant resonance has little to no effect on NMEs (Pauli-blocked from the 2</a:t>
            </a:r>
            <a:r>
              <a:rPr lang="de-DE" sz="1800" baseline="30000" smtClean="0">
                <a:latin typeface="Comic Sans MS" pitchFamily="66" charset="0"/>
              </a:rPr>
              <a:t>nd</a:t>
            </a:r>
            <a:r>
              <a:rPr lang="de-DE" sz="1800" smtClean="0">
                <a:latin typeface="Comic Sans MS" pitchFamily="66" charset="0"/>
              </a:rPr>
              <a:t> leg).</a:t>
            </a: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endParaRPr lang="de-DE" sz="500" smtClean="0">
              <a:latin typeface="Comic Sans MS" pitchFamily="66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de-DE" sz="1800" smtClean="0">
                <a:latin typeface="Comic Sans MS" pitchFamily="66" charset="0"/>
              </a:rPr>
              <a:t>A large difference of the nuclear shape between mother and grand-daughter leads to a suppression of the NME (case: </a:t>
            </a:r>
            <a:r>
              <a:rPr lang="de-DE" sz="2000" b="1" baseline="21000" smtClean="0">
                <a:solidFill>
                  <a:srgbClr val="990033"/>
                </a:solidFill>
                <a:latin typeface="Comic Sans MS" pitchFamily="66" charset="0"/>
              </a:rPr>
              <a:t>76</a:t>
            </a:r>
            <a:r>
              <a:rPr lang="de-DE" sz="1800" b="1" smtClean="0">
                <a:solidFill>
                  <a:srgbClr val="990033"/>
                </a:solidFill>
                <a:latin typeface="Comic Sans MS" pitchFamily="66" charset="0"/>
              </a:rPr>
              <a:t>Ge</a:t>
            </a:r>
            <a:r>
              <a:rPr lang="de-DE" sz="1800" smtClean="0">
                <a:latin typeface="Comic Sans MS" pitchFamily="66" charset="0"/>
              </a:rPr>
              <a:t>).</a:t>
            </a: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endParaRPr lang="de-DE" sz="500" smtClean="0">
              <a:latin typeface="Comic Sans MS" pitchFamily="66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de-DE" sz="1800" smtClean="0">
                <a:latin typeface="Comic Sans MS" pitchFamily="66" charset="0"/>
              </a:rPr>
              <a:t>There are some very special and simple cases (</a:t>
            </a:r>
            <a:r>
              <a:rPr lang="de-DE" sz="2400" b="1" baseline="24000" smtClean="0">
                <a:solidFill>
                  <a:srgbClr val="990033"/>
                </a:solidFill>
                <a:latin typeface="Comic Sans MS" pitchFamily="66" charset="0"/>
              </a:rPr>
              <a:t>96</a:t>
            </a:r>
            <a:r>
              <a:rPr lang="de-DE" sz="1800" b="1" smtClean="0">
                <a:solidFill>
                  <a:srgbClr val="990033"/>
                </a:solidFill>
                <a:latin typeface="Comic Sans MS" pitchFamily="66" charset="0"/>
              </a:rPr>
              <a:t>Zr, </a:t>
            </a:r>
            <a:r>
              <a:rPr lang="de-DE" sz="2400" b="1" baseline="24000" smtClean="0">
                <a:solidFill>
                  <a:srgbClr val="990033"/>
                </a:solidFill>
                <a:latin typeface="Comic Sans MS" pitchFamily="66" charset="0"/>
              </a:rPr>
              <a:t>100</a:t>
            </a:r>
            <a:r>
              <a:rPr lang="de-DE" sz="1800" b="1" smtClean="0">
                <a:solidFill>
                  <a:srgbClr val="990033"/>
                </a:solidFill>
                <a:latin typeface="Comic Sans MS" pitchFamily="66" charset="0"/>
              </a:rPr>
              <a:t>Mo</a:t>
            </a:r>
            <a:r>
              <a:rPr lang="de-DE" sz="1800" smtClean="0">
                <a:latin typeface="Comic Sans MS" pitchFamily="66" charset="0"/>
              </a:rPr>
              <a:t>). </a:t>
            </a:r>
            <a:r>
              <a:rPr lang="de-DE" sz="2400" b="1" baseline="26000" smtClean="0">
                <a:solidFill>
                  <a:srgbClr val="990033"/>
                </a:solidFill>
                <a:latin typeface="Comic Sans MS" pitchFamily="66" charset="0"/>
              </a:rPr>
              <a:t>100</a:t>
            </a:r>
            <a:r>
              <a:rPr lang="de-DE" sz="1800" b="1" smtClean="0">
                <a:solidFill>
                  <a:srgbClr val="990033"/>
                </a:solidFill>
                <a:latin typeface="Comic Sans MS" pitchFamily="66" charset="0"/>
              </a:rPr>
              <a:t>Mo</a:t>
            </a:r>
            <a:r>
              <a:rPr lang="de-DE" sz="180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de-DE" sz="1800" smtClean="0">
                <a:latin typeface="Comic Sans MS" pitchFamily="66" charset="0"/>
              </a:rPr>
              <a:t>has the </a:t>
            </a:r>
            <a:r>
              <a:rPr lang="de-DE" sz="1800" b="1" u="sng" smtClean="0">
                <a:solidFill>
                  <a:srgbClr val="FF3399"/>
                </a:solidFill>
                <a:latin typeface="Comic Sans MS" pitchFamily="66" charset="0"/>
              </a:rPr>
              <a:t>LARGEST</a:t>
            </a:r>
            <a:r>
              <a:rPr lang="de-DE" sz="1800" smtClean="0">
                <a:latin typeface="Comic Sans MS" pitchFamily="66" charset="0"/>
              </a:rPr>
              <a:t> of all NMEs !!  Why ??</a:t>
            </a: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endParaRPr lang="de-DE" sz="500" smtClean="0">
              <a:latin typeface="Comic Sans MS" pitchFamily="66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de-DE" sz="1800" smtClean="0">
                <a:latin typeface="Comic Sans MS" pitchFamily="66" charset="0"/>
              </a:rPr>
              <a:t>What is wrong with </a:t>
            </a:r>
            <a:r>
              <a:rPr lang="de-DE" sz="2800" b="1" baseline="21000" smtClean="0">
                <a:solidFill>
                  <a:srgbClr val="990033"/>
                </a:solidFill>
                <a:latin typeface="Comic Sans MS" pitchFamily="66" charset="0"/>
              </a:rPr>
              <a:t>136</a:t>
            </a:r>
            <a:r>
              <a:rPr lang="de-DE" sz="1800" b="1" smtClean="0">
                <a:solidFill>
                  <a:srgbClr val="990033"/>
                </a:solidFill>
                <a:latin typeface="Comic Sans MS" pitchFamily="66" charset="0"/>
              </a:rPr>
              <a:t>Xe</a:t>
            </a:r>
            <a:r>
              <a:rPr lang="de-DE" sz="1800" smtClean="0">
                <a:latin typeface="Comic Sans MS" pitchFamily="66" charset="0"/>
              </a:rPr>
              <a:t> – why is it so stable ? It has the </a:t>
            </a:r>
            <a:r>
              <a:rPr lang="de-DE" sz="1200" b="1" u="sng" smtClean="0">
                <a:solidFill>
                  <a:srgbClr val="FF3399"/>
                </a:solidFill>
                <a:latin typeface="Comic Sans MS" pitchFamily="66" charset="0"/>
              </a:rPr>
              <a:t>smallest</a:t>
            </a:r>
            <a:r>
              <a:rPr lang="de-DE" sz="1800" smtClean="0">
                <a:latin typeface="Comic Sans MS" pitchFamily="66" charset="0"/>
              </a:rPr>
              <a:t> of all NMEs !!  Why ??</a:t>
            </a: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endParaRPr lang="de-DE" sz="700" smtClean="0">
              <a:latin typeface="Comic Sans MS" pitchFamily="66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de-DE" sz="1800" smtClean="0">
                <a:latin typeface="Comic Sans MS" pitchFamily="66" charset="0"/>
              </a:rPr>
              <a:t>What is the effect of 2n-pair in </a:t>
            </a:r>
            <a:r>
              <a:rPr lang="de-DE" sz="2400" b="1" baseline="24000" smtClean="0">
                <a:solidFill>
                  <a:srgbClr val="990033"/>
                </a:solidFill>
                <a:latin typeface="Comic Sans MS" pitchFamily="66" charset="0"/>
              </a:rPr>
              <a:t>128,130</a:t>
            </a:r>
            <a:r>
              <a:rPr lang="de-DE" sz="1800" b="1" smtClean="0">
                <a:solidFill>
                  <a:srgbClr val="990033"/>
                </a:solidFill>
                <a:latin typeface="Comic Sans MS" pitchFamily="66" charset="0"/>
              </a:rPr>
              <a:t>Te</a:t>
            </a:r>
            <a:r>
              <a:rPr lang="de-DE" sz="1800" smtClean="0">
                <a:solidFill>
                  <a:srgbClr val="990033"/>
                </a:solidFill>
                <a:latin typeface="Comic Sans MS" pitchFamily="66" charset="0"/>
              </a:rPr>
              <a:t> </a:t>
            </a:r>
            <a:r>
              <a:rPr lang="de-DE" sz="1800" smtClean="0">
                <a:latin typeface="Comic Sans MS" pitchFamily="66" charset="0"/>
              </a:rPr>
              <a:t>? </a:t>
            </a: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endParaRPr lang="de-DE" sz="700" smtClean="0">
              <a:latin typeface="Comic Sans MS" pitchFamily="66" charset="0"/>
            </a:endParaRPr>
          </a:p>
          <a:p>
            <a:pPr marL="457200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de-DE" sz="1800" smtClean="0">
                <a:latin typeface="Comic Sans MS" pitchFamily="66" charset="0"/>
              </a:rPr>
              <a:t> </a:t>
            </a:r>
            <a:r>
              <a:rPr lang="de-DE" sz="1800" b="1" smtClean="0">
                <a:latin typeface="Comic Sans MS" pitchFamily="66" charset="0"/>
              </a:rPr>
              <a:t>Finally</a:t>
            </a:r>
            <a:r>
              <a:rPr lang="de-DE" sz="1800" smtClean="0">
                <a:latin typeface="Comic Sans MS" pitchFamily="66" charset="0"/>
              </a:rPr>
              <a:t>: There is a level of disappointment </a:t>
            </a:r>
          </a:p>
          <a:p>
            <a:pPr marL="457200" indent="-457200" algn="just" eaLnBrk="1" hangingPunct="1">
              <a:lnSpc>
                <a:spcPct val="80000"/>
              </a:lnSpc>
              <a:buFontTx/>
              <a:buNone/>
            </a:pPr>
            <a:r>
              <a:rPr lang="de-DE" sz="1800" smtClean="0">
                <a:latin typeface="Comic Sans MS" pitchFamily="66" charset="0"/>
              </a:rPr>
              <a:t>	about theoretical models !! Note:  </a:t>
            </a:r>
            <a:r>
              <a:rPr lang="de-DE" sz="2000" b="1" smtClean="0">
                <a:solidFill>
                  <a:srgbClr val="990033"/>
                </a:solidFill>
                <a:latin typeface="Symbol" pitchFamily="18" charset="2"/>
              </a:rPr>
              <a:t>st</a:t>
            </a:r>
            <a:r>
              <a:rPr lang="de-DE" sz="1800" smtClean="0">
                <a:latin typeface="Comic Sans MS" pitchFamily="66" charset="0"/>
              </a:rPr>
              <a:t>  is the </a:t>
            </a:r>
          </a:p>
          <a:p>
            <a:pPr marL="457200" indent="-457200" algn="just" eaLnBrk="1" hangingPunct="1">
              <a:lnSpc>
                <a:spcPct val="80000"/>
              </a:lnSpc>
              <a:buFontTx/>
              <a:buNone/>
            </a:pPr>
            <a:r>
              <a:rPr lang="de-DE" sz="1800" smtClean="0">
                <a:latin typeface="Comic Sans MS" pitchFamily="66" charset="0"/>
              </a:rPr>
              <a:t>	simplest of all excitations!!   </a:t>
            </a:r>
            <a:r>
              <a:rPr lang="de-DE" sz="1800" smtClean="0">
                <a:latin typeface="Comic Sans MS" pitchFamily="66" charset="0"/>
                <a:sym typeface="Wingdings" pitchFamily="2" charset="2"/>
              </a:rPr>
              <a:t> </a:t>
            </a:r>
            <a:r>
              <a:rPr lang="de-DE" sz="2800" b="1" smtClean="0">
                <a:latin typeface="Comic Sans MS" pitchFamily="66" charset="0"/>
                <a:sym typeface="Wingdings" pitchFamily="2" charset="2"/>
              </a:rPr>
              <a:t>BUT</a:t>
            </a:r>
            <a:r>
              <a:rPr lang="de-DE" sz="1800" smtClean="0">
                <a:latin typeface="Comic Sans MS" pitchFamily="66" charset="0"/>
              </a:rPr>
              <a:t>	</a:t>
            </a:r>
          </a:p>
          <a:p>
            <a:pPr marL="819150" lvl="1" indent="-304800" algn="just" eaLnBrk="1" hangingPunct="1">
              <a:lnSpc>
                <a:spcPct val="80000"/>
              </a:lnSpc>
              <a:buFontTx/>
              <a:buChar char="•"/>
            </a:pPr>
            <a:r>
              <a:rPr lang="de-DE" sz="1800" smtClean="0">
                <a:latin typeface="Comic Sans MS" pitchFamily="66" charset="0"/>
              </a:rPr>
              <a:t>expmtl.  low-energy  GT</a:t>
            </a:r>
            <a:r>
              <a:rPr lang="de-DE" baseline="17000" smtClean="0">
                <a:latin typeface="Comic Sans MS" pitchFamily="66" charset="0"/>
              </a:rPr>
              <a:t>+</a:t>
            </a:r>
            <a:r>
              <a:rPr lang="de-DE" sz="1800" smtClean="0">
                <a:latin typeface="Comic Sans MS" pitchFamily="66" charset="0"/>
              </a:rPr>
              <a:t> / GT</a:t>
            </a:r>
            <a:r>
              <a:rPr lang="de-DE" baseline="21000" smtClean="0">
                <a:latin typeface="Comic Sans MS" pitchFamily="66" charset="0"/>
              </a:rPr>
              <a:t>-</a:t>
            </a:r>
            <a:r>
              <a:rPr lang="de-DE" sz="1800" smtClean="0">
                <a:latin typeface="Comic Sans MS" pitchFamily="66" charset="0"/>
              </a:rPr>
              <a:t>  </a:t>
            </a:r>
          </a:p>
          <a:p>
            <a:pPr marL="819150" lvl="1" indent="-304800" algn="just" eaLnBrk="1" hangingPunct="1">
              <a:lnSpc>
                <a:spcPct val="80000"/>
              </a:lnSpc>
              <a:buFontTx/>
              <a:buNone/>
            </a:pPr>
            <a:r>
              <a:rPr lang="de-DE" sz="1800" smtClean="0">
                <a:latin typeface="Comic Sans MS" pitchFamily="66" charset="0"/>
              </a:rPr>
              <a:t>	distribution poorly described, except </a:t>
            </a:r>
          </a:p>
          <a:p>
            <a:pPr marL="819150" lvl="1" indent="-304800" algn="just" eaLnBrk="1" hangingPunct="1">
              <a:lnSpc>
                <a:spcPct val="80000"/>
              </a:lnSpc>
              <a:buFontTx/>
              <a:buChar char="•"/>
            </a:pPr>
            <a:r>
              <a:rPr lang="de-DE" sz="1800" smtClean="0">
                <a:latin typeface="Comic Sans MS" pitchFamily="66" charset="0"/>
              </a:rPr>
              <a:t>GT-resonance contribution to NMEs </a:t>
            </a:r>
          </a:p>
          <a:p>
            <a:pPr marL="819150" lvl="1" indent="-304800" algn="just" eaLnBrk="1" hangingPunct="1">
              <a:lnSpc>
                <a:spcPct val="80000"/>
              </a:lnSpc>
              <a:buFontTx/>
              <a:buNone/>
            </a:pPr>
            <a:r>
              <a:rPr lang="de-DE" sz="1800" smtClean="0">
                <a:latin typeface="Comic Sans MS" pitchFamily="66" charset="0"/>
              </a:rPr>
              <a:t>	is overestimated </a:t>
            </a:r>
          </a:p>
          <a:p>
            <a:pPr marL="819150" lvl="1" indent="-304800" eaLnBrk="1" hangingPunct="1">
              <a:lnSpc>
                <a:spcPct val="80000"/>
              </a:lnSpc>
              <a:buFontTx/>
              <a:buChar char="•"/>
            </a:pPr>
            <a:r>
              <a:rPr lang="de-DE" sz="1800" b="1" smtClean="0">
                <a:latin typeface="Comic Sans MS" pitchFamily="66" charset="0"/>
              </a:rPr>
              <a:t>Yet,</a:t>
            </a:r>
            <a:r>
              <a:rPr lang="de-DE" sz="1600" smtClean="0">
                <a:latin typeface="Comic Sans MS" pitchFamily="66" charset="0"/>
              </a:rPr>
              <a:t> </a:t>
            </a:r>
            <a:r>
              <a:rPr lang="de-DE" sz="1800" smtClean="0">
                <a:latin typeface="Comic Sans MS" pitchFamily="66" charset="0"/>
              </a:rPr>
              <a:t>final number OK. </a:t>
            </a:r>
            <a:endParaRPr lang="de-DE" sz="1600" smtClean="0">
              <a:latin typeface="Comic Sans MS" pitchFamily="66" charset="0"/>
            </a:endParaRPr>
          </a:p>
          <a:p>
            <a:pPr marL="457200" indent="-457200" eaLnBrk="1" hangingPunct="1">
              <a:lnSpc>
                <a:spcPct val="80000"/>
              </a:lnSpc>
              <a:buFontTx/>
              <a:buNone/>
            </a:pPr>
            <a:endParaRPr lang="de-DE" sz="1600" smtClean="0">
              <a:latin typeface="Comic Sans MS" pitchFamily="66" charset="0"/>
            </a:endParaRPr>
          </a:p>
        </p:txBody>
      </p:sp>
      <p:pic>
        <p:nvPicPr>
          <p:cNvPr id="40964" name="Picture 8" descr="51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444875"/>
            <a:ext cx="268446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4859338" y="5084763"/>
            <a:ext cx="1368425" cy="57626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TextBox 13"/>
          <p:cNvSpPr txBox="1">
            <a:spLocks noChangeArrowheads="1"/>
          </p:cNvSpPr>
          <p:nvPr/>
        </p:nvSpPr>
        <p:spPr bwMode="auto">
          <a:xfrm>
            <a:off x="7861300" y="5805488"/>
            <a:ext cx="13906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/>
              <a:t>Martinez-Pinedo</a:t>
            </a:r>
          </a:p>
        </p:txBody>
      </p:sp>
      <p:pic>
        <p:nvPicPr>
          <p:cNvPr id="7" name="Picture 8" descr="51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692150"/>
            <a:ext cx="5040313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4787900" y="6423025"/>
            <a:ext cx="24479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/>
              <a:t>Martinez-Pinedo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8" presetClass="exit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689100"/>
            <a:ext cx="7772400" cy="317976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DE" sz="5400" b="1" smtClean="0">
                <a:latin typeface="Comic Sans MS" pitchFamily="66" charset="0"/>
              </a:rPr>
              <a:t>Back to </a:t>
            </a:r>
            <a:r>
              <a:rPr lang="de-DE" sz="5400" b="1" smtClean="0">
                <a:latin typeface="Symbol" pitchFamily="18" charset="2"/>
              </a:rPr>
              <a:t>2nbb</a:t>
            </a:r>
            <a:r>
              <a:rPr lang="de-DE" sz="5400" b="1" smtClean="0">
                <a:latin typeface="Comic Sans MS" pitchFamily="66" charset="0"/>
              </a:rPr>
              <a:t> decay </a:t>
            </a:r>
            <a:br>
              <a:rPr lang="de-DE" sz="5400" b="1" smtClean="0">
                <a:latin typeface="Comic Sans MS" pitchFamily="66" charset="0"/>
              </a:rPr>
            </a:br>
            <a:r>
              <a:rPr lang="de-DE" sz="5400" b="1" smtClean="0">
                <a:latin typeface="Comic Sans MS" pitchFamily="66" charset="0"/>
              </a:rPr>
              <a:t>and </a:t>
            </a:r>
            <a:br>
              <a:rPr lang="de-DE" sz="5400" b="1" smtClean="0">
                <a:latin typeface="Comic Sans MS" pitchFamily="66" charset="0"/>
              </a:rPr>
            </a:br>
            <a:r>
              <a:rPr lang="de-DE" sz="5400" b="1" smtClean="0">
                <a:latin typeface="Comic Sans MS" pitchFamily="66" charset="0"/>
              </a:rPr>
              <a:t>charge-exchange reactions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2987675" y="2565400"/>
            <a:ext cx="30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FF0066"/>
                </a:solidFill>
              </a:rPr>
              <a:t>-</a:t>
            </a:r>
            <a:endParaRPr lang="en-GB" sz="2800">
              <a:solidFill>
                <a:srgbClr val="FF0066"/>
              </a:solidFill>
            </a:endParaRP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067175" y="4138613"/>
            <a:ext cx="958850" cy="44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300" b="1">
                <a:latin typeface="Comic Sans MS" pitchFamily="66" charset="0"/>
              </a:rPr>
              <a:t>(n,p),</a:t>
            </a: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>
            <a:off x="5364163" y="6164263"/>
            <a:ext cx="717550" cy="442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3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8"/>
            <a:ext cx="91440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2987675" y="2565400"/>
            <a:ext cx="3032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>
                <a:solidFill>
                  <a:srgbClr val="FF0066"/>
                </a:solidFill>
              </a:rPr>
              <a:t>-</a:t>
            </a:r>
            <a:endParaRPr lang="en-GB" sz="2800">
              <a:solidFill>
                <a:srgbClr val="FF0066"/>
              </a:solidFill>
            </a:endParaRP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067175" y="4138613"/>
            <a:ext cx="958850" cy="44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300" b="1">
                <a:latin typeface="Comic Sans MS" pitchFamily="66" charset="0"/>
              </a:rPr>
              <a:t>(n,p),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65175"/>
            <a:ext cx="7559675" cy="5986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8" name="Oval 18"/>
          <p:cNvSpPr>
            <a:spLocks noChangeArrowheads="1"/>
          </p:cNvSpPr>
          <p:nvPr/>
        </p:nvSpPr>
        <p:spPr bwMode="auto">
          <a:xfrm>
            <a:off x="2844800" y="3860800"/>
            <a:ext cx="720725" cy="6477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59" name="Oval 19"/>
          <p:cNvSpPr>
            <a:spLocks noChangeArrowheads="1"/>
          </p:cNvSpPr>
          <p:nvPr/>
        </p:nvSpPr>
        <p:spPr bwMode="auto">
          <a:xfrm>
            <a:off x="4787900" y="3789363"/>
            <a:ext cx="720725" cy="6477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60" name="Oval 20"/>
          <p:cNvSpPr>
            <a:spLocks noChangeArrowheads="1"/>
          </p:cNvSpPr>
          <p:nvPr/>
        </p:nvSpPr>
        <p:spPr bwMode="auto">
          <a:xfrm>
            <a:off x="6588125" y="3860800"/>
            <a:ext cx="720725" cy="6477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61" name="Oval 21"/>
          <p:cNvSpPr>
            <a:spLocks noChangeArrowheads="1"/>
          </p:cNvSpPr>
          <p:nvPr/>
        </p:nvSpPr>
        <p:spPr bwMode="auto">
          <a:xfrm>
            <a:off x="8316913" y="3860800"/>
            <a:ext cx="720725" cy="6477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57" name="Oval 17"/>
          <p:cNvSpPr>
            <a:spLocks noChangeArrowheads="1"/>
          </p:cNvSpPr>
          <p:nvPr/>
        </p:nvSpPr>
        <p:spPr bwMode="auto">
          <a:xfrm>
            <a:off x="8316913" y="1268413"/>
            <a:ext cx="720725" cy="6477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56" name="Oval 16"/>
          <p:cNvSpPr>
            <a:spLocks noChangeArrowheads="1"/>
          </p:cNvSpPr>
          <p:nvPr/>
        </p:nvSpPr>
        <p:spPr bwMode="auto">
          <a:xfrm>
            <a:off x="6565900" y="1290638"/>
            <a:ext cx="720725" cy="574675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55" name="Oval 15"/>
          <p:cNvSpPr>
            <a:spLocks noChangeArrowheads="1"/>
          </p:cNvSpPr>
          <p:nvPr/>
        </p:nvSpPr>
        <p:spPr bwMode="auto">
          <a:xfrm>
            <a:off x="4716463" y="1268413"/>
            <a:ext cx="720725" cy="6477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3854" name="Oval 14"/>
          <p:cNvSpPr>
            <a:spLocks noChangeArrowheads="1"/>
          </p:cNvSpPr>
          <p:nvPr/>
        </p:nvSpPr>
        <p:spPr bwMode="auto">
          <a:xfrm>
            <a:off x="1979613" y="1268413"/>
            <a:ext cx="720725" cy="6477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5067" name="WordArt 5"/>
          <p:cNvSpPr>
            <a:spLocks noChangeArrowheads="1" noChangeShapeType="1" noTextEdit="1"/>
          </p:cNvSpPr>
          <p:nvPr/>
        </p:nvSpPr>
        <p:spPr bwMode="auto">
          <a:xfrm>
            <a:off x="3276600" y="115888"/>
            <a:ext cx="4176713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examples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2052638" y="1274763"/>
            <a:ext cx="630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-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4806950" y="1323975"/>
            <a:ext cx="63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6678613" y="1312863"/>
            <a:ext cx="630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8407400" y="1301750"/>
            <a:ext cx="63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2916238" y="3860800"/>
            <a:ext cx="6302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4860925" y="3867150"/>
            <a:ext cx="63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6588125" y="3867150"/>
            <a:ext cx="63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8388350" y="3862388"/>
            <a:ext cx="63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0</a:t>
            </a:r>
            <a:r>
              <a:rPr lang="de-DE" sz="3600" b="1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+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62" name="Text Box 22"/>
          <p:cNvSpPr txBox="1">
            <a:spLocks noChangeArrowheads="1"/>
          </p:cNvSpPr>
          <p:nvPr/>
        </p:nvSpPr>
        <p:spPr bwMode="auto">
          <a:xfrm rot="19479984">
            <a:off x="-284163" y="493713"/>
            <a:ext cx="3041651" cy="7683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 sz="44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76</a:t>
            </a:r>
            <a:r>
              <a:rPr lang="de-DE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Ge-</a:t>
            </a:r>
            <a:r>
              <a:rPr lang="de-DE" sz="4400" b="1" baseline="30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76</a:t>
            </a:r>
            <a:r>
              <a:rPr lang="de-DE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8" grpId="0" animBg="1"/>
      <p:bldP spid="163859" grpId="0" animBg="1"/>
      <p:bldP spid="163860" grpId="0" animBg="1"/>
      <p:bldP spid="163861" grpId="0" animBg="1"/>
      <p:bldP spid="163857" grpId="0" animBg="1"/>
      <p:bldP spid="163856" grpId="0" animBg="1"/>
      <p:bldP spid="163855" grpId="0" animBg="1"/>
      <p:bldP spid="163854" grpId="0" animBg="1"/>
      <p:bldP spid="163846" grpId="0"/>
      <p:bldP spid="163847" grpId="0"/>
      <p:bldP spid="163848" grpId="0"/>
      <p:bldP spid="163849" grpId="0"/>
      <p:bldP spid="163850" grpId="0"/>
      <p:bldP spid="163851" grpId="0"/>
      <p:bldP spid="163852" grpId="0"/>
      <p:bldP spid="1638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239963" y="620713"/>
            <a:ext cx="4660900" cy="3752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9600" b="1" baseline="28000">
                <a:solidFill>
                  <a:srgbClr val="FFFF66"/>
                </a:solidFill>
                <a:latin typeface="Comic Sans MS" pitchFamily="66" charset="0"/>
              </a:rPr>
              <a:t>76</a:t>
            </a:r>
            <a:r>
              <a:rPr lang="de-DE" sz="9600" b="1">
                <a:solidFill>
                  <a:srgbClr val="FFFF66"/>
                </a:solidFill>
                <a:latin typeface="Comic Sans MS" pitchFamily="66" charset="0"/>
              </a:rPr>
              <a:t>Ge </a:t>
            </a: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the most important </a:t>
            </a:r>
            <a:br>
              <a:rPr lang="de-DE" sz="3600" b="1">
                <a:solidFill>
                  <a:srgbClr val="FFFF66"/>
                </a:solidFill>
                <a:latin typeface="Comic Sans MS" pitchFamily="66" charset="0"/>
              </a:rPr>
            </a:br>
            <a:r>
              <a:rPr lang="de-DE" sz="3600" b="1">
                <a:solidFill>
                  <a:srgbClr val="FFFF66"/>
                </a:solidFill>
                <a:latin typeface="Symbol" pitchFamily="18" charset="2"/>
              </a:rPr>
              <a:t>bb</a:t>
            </a:r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-decaying nucleus</a:t>
            </a: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1403350" y="5013325"/>
            <a:ext cx="6669088" cy="6461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latin typeface="Comic Sans MS" pitchFamily="66" charset="0"/>
              </a:rPr>
              <a:t>Resolution is the key issue !!!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8964613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5650" y="5732463"/>
            <a:ext cx="7704138" cy="520700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800" b="1">
                <a:solidFill>
                  <a:srgbClr val="000000"/>
                </a:solidFill>
              </a:rPr>
              <a:t>about 70 !! individual levels up to 5 MeV  !!!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bg1"/>
            </a:gs>
            <a:gs pos="100000">
              <a:srgbClr val="3333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196850" y="476250"/>
            <a:ext cx="8840788" cy="5888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latin typeface="Comic Sans MS" pitchFamily="66" charset="0"/>
              </a:rPr>
              <a:t> talk about</a:t>
            </a:r>
            <a:r>
              <a:rPr lang="de-DE" b="1">
                <a:latin typeface="Comic Sans MS" pitchFamily="66" charset="0"/>
              </a:rPr>
              <a:t> </a:t>
            </a:r>
          </a:p>
          <a:p>
            <a:pPr eaLnBrk="1" hangingPunct="1"/>
            <a:endParaRPr lang="de-DE" b="1">
              <a:latin typeface="Comic Sans MS" pitchFamily="66" charset="0"/>
            </a:endParaRPr>
          </a:p>
          <a:p>
            <a:pPr eaLnBrk="1" hangingPunct="1">
              <a:lnSpc>
                <a:spcPct val="130000"/>
              </a:lnSpc>
            </a:pPr>
            <a:r>
              <a:rPr lang="de-DE" b="1">
                <a:latin typeface="Comic Sans MS" pitchFamily="66" charset="0"/>
              </a:rPr>
              <a:t>1) </a:t>
            </a:r>
            <a:r>
              <a:rPr lang="el-GR" b="1">
                <a:latin typeface="Comic Sans MS" pitchFamily="66" charset="0"/>
              </a:rPr>
              <a:t>ββ</a:t>
            </a:r>
            <a:r>
              <a:rPr lang="el-GR"/>
              <a:t> 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-decay &amp; nuclear </a:t>
            </a:r>
            <a:r>
              <a:rPr lang="de-DE" b="1">
                <a:latin typeface="Symbol" pitchFamily="18" charset="2"/>
                <a:cs typeface="Times New Roman" pitchFamily="18" charset="0"/>
              </a:rPr>
              <a:t>bb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 decay matrix elements</a:t>
            </a:r>
          </a:p>
          <a:p>
            <a:pPr eaLnBrk="1" hangingPunct="1">
              <a:lnSpc>
                <a:spcPct val="130000"/>
              </a:lnSpc>
            </a:pPr>
            <a:r>
              <a:rPr lang="de-DE" b="1">
                <a:latin typeface="Comic Sans MS" pitchFamily="66" charset="0"/>
                <a:cs typeface="Times New Roman" pitchFamily="18" charset="0"/>
              </a:rPr>
              <a:t>	(some suprises in nuclear physics)</a:t>
            </a:r>
          </a:p>
          <a:p>
            <a:pPr lvl="1" eaLnBrk="1" hangingPunct="1">
              <a:lnSpc>
                <a:spcPct val="130000"/>
              </a:lnSpc>
              <a:buFontTx/>
              <a:buChar char="•"/>
            </a:pPr>
            <a:r>
              <a:rPr lang="de-DE" b="1">
                <a:latin typeface="Arial Black" pitchFamily="34" charset="0"/>
                <a:cs typeface="Times New Roman" pitchFamily="18" charset="0"/>
              </a:rPr>
              <a:t>charge-exchange reactions (d,</a:t>
            </a:r>
            <a:r>
              <a:rPr lang="de-DE" b="1" baseline="30000">
                <a:latin typeface="Arial Black" pitchFamily="34" charset="0"/>
                <a:cs typeface="Times New Roman" pitchFamily="18" charset="0"/>
              </a:rPr>
              <a:t>2</a:t>
            </a:r>
            <a:r>
              <a:rPr lang="de-DE" b="1">
                <a:latin typeface="Arial Black" pitchFamily="34" charset="0"/>
                <a:cs typeface="Times New Roman" pitchFamily="18" charset="0"/>
              </a:rPr>
              <a:t>He) and (</a:t>
            </a:r>
            <a:r>
              <a:rPr lang="de-DE" b="1" baseline="30000">
                <a:latin typeface="Arial Black" pitchFamily="34" charset="0"/>
                <a:cs typeface="Times New Roman" pitchFamily="18" charset="0"/>
              </a:rPr>
              <a:t>3</a:t>
            </a:r>
            <a:r>
              <a:rPr lang="de-DE" b="1">
                <a:latin typeface="Arial Black" pitchFamily="34" charset="0"/>
                <a:cs typeface="Times New Roman" pitchFamily="18" charset="0"/>
              </a:rPr>
              <a:t>He,t)</a:t>
            </a:r>
          </a:p>
          <a:p>
            <a:pPr lvl="2" eaLnBrk="1" hangingPunct="1">
              <a:lnSpc>
                <a:spcPct val="130000"/>
              </a:lnSpc>
            </a:pPr>
            <a:r>
              <a:rPr lang="de-DE" b="1" baseline="30000">
                <a:latin typeface="Comic Sans MS" pitchFamily="66" charset="0"/>
                <a:cs typeface="Times New Roman" pitchFamily="18" charset="0"/>
              </a:rPr>
              <a:t>48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Ca,	</a:t>
            </a:r>
            <a:r>
              <a:rPr lang="de-DE" b="1" baseline="30000">
                <a:latin typeface="Comic Sans MS" pitchFamily="66" charset="0"/>
                <a:cs typeface="Times New Roman" pitchFamily="18" charset="0"/>
              </a:rPr>
              <a:t>64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Zn, </a:t>
            </a:r>
            <a:r>
              <a:rPr lang="de-DE" b="1" baseline="30000">
                <a:latin typeface="Comic Sans MS" pitchFamily="66" charset="0"/>
                <a:cs typeface="Times New Roman" pitchFamily="18" charset="0"/>
              </a:rPr>
              <a:t>	</a:t>
            </a:r>
            <a:r>
              <a:rPr lang="de-DE" sz="3200" b="1" baseline="30000">
                <a:solidFill>
                  <a:srgbClr val="FF3399"/>
                </a:solidFill>
                <a:latin typeface="Comic Sans MS" pitchFamily="66" charset="0"/>
                <a:cs typeface="Times New Roman" pitchFamily="18" charset="0"/>
              </a:rPr>
              <a:t>76</a:t>
            </a:r>
            <a:r>
              <a:rPr lang="de-DE" sz="3200" b="1">
                <a:solidFill>
                  <a:srgbClr val="FF3399"/>
                </a:solidFill>
                <a:latin typeface="Comic Sans MS" pitchFamily="66" charset="0"/>
                <a:cs typeface="Times New Roman" pitchFamily="18" charset="0"/>
              </a:rPr>
              <a:t>Ge 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, </a:t>
            </a:r>
            <a:r>
              <a:rPr lang="de-DE" b="1" baseline="30000">
                <a:latin typeface="Comic Sans MS" pitchFamily="66" charset="0"/>
                <a:cs typeface="Times New Roman" pitchFamily="18" charset="0"/>
              </a:rPr>
              <a:t>82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Se, </a:t>
            </a:r>
            <a:r>
              <a:rPr lang="de-DE" sz="3200" b="1" baseline="3000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96</a:t>
            </a:r>
            <a:r>
              <a:rPr lang="de-DE" sz="3200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Zr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, </a:t>
            </a:r>
            <a:r>
              <a:rPr lang="de-DE" sz="3200" b="1" baseline="3000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100</a:t>
            </a:r>
            <a:r>
              <a:rPr lang="de-DE" sz="3200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Times New Roman" pitchFamily="18" charset="0"/>
              </a:rPr>
              <a:t>Mo 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,</a:t>
            </a:r>
          </a:p>
          <a:p>
            <a:pPr lvl="2" eaLnBrk="1" hangingPunct="1">
              <a:lnSpc>
                <a:spcPct val="130000"/>
              </a:lnSpc>
            </a:pPr>
            <a:r>
              <a:rPr lang="de-DE" b="1" baseline="30000">
                <a:latin typeface="Comic Sans MS" pitchFamily="66" charset="0"/>
                <a:cs typeface="Times New Roman" pitchFamily="18" charset="0"/>
              </a:rPr>
              <a:t>116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Cd, </a:t>
            </a:r>
            <a:r>
              <a:rPr lang="de-DE" sz="3200" b="1" baseline="30000">
                <a:solidFill>
                  <a:srgbClr val="FF3399"/>
                </a:solidFill>
                <a:latin typeface="Comic Sans MS" pitchFamily="66" charset="0"/>
                <a:cs typeface="Times New Roman" pitchFamily="18" charset="0"/>
              </a:rPr>
              <a:t>128/130</a:t>
            </a:r>
            <a:r>
              <a:rPr lang="de-DE" sz="3200" b="1">
                <a:solidFill>
                  <a:srgbClr val="FF3399"/>
                </a:solidFill>
                <a:latin typeface="Comic Sans MS" pitchFamily="66" charset="0"/>
                <a:cs typeface="Times New Roman" pitchFamily="18" charset="0"/>
              </a:rPr>
              <a:t>Te, </a:t>
            </a:r>
            <a:r>
              <a:rPr lang="de-DE" sz="3200" b="1" baseline="30000">
                <a:solidFill>
                  <a:srgbClr val="FF3399"/>
                </a:solidFill>
                <a:latin typeface="Comic Sans MS" pitchFamily="66" charset="0"/>
                <a:cs typeface="Times New Roman" pitchFamily="18" charset="0"/>
              </a:rPr>
              <a:t>136</a:t>
            </a:r>
            <a:r>
              <a:rPr lang="de-DE" sz="3200" b="1">
                <a:solidFill>
                  <a:srgbClr val="FF3399"/>
                </a:solidFill>
                <a:latin typeface="Comic Sans MS" pitchFamily="66" charset="0"/>
                <a:cs typeface="Times New Roman" pitchFamily="18" charset="0"/>
              </a:rPr>
              <a:t>Xe 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, </a:t>
            </a:r>
            <a:r>
              <a:rPr lang="de-DE" b="1" baseline="30000">
                <a:latin typeface="Comic Sans MS" pitchFamily="66" charset="0"/>
                <a:cs typeface="Times New Roman" pitchFamily="18" charset="0"/>
              </a:rPr>
              <a:t>150</a:t>
            </a:r>
            <a:r>
              <a:rPr lang="de-DE" b="1">
                <a:latin typeface="Comic Sans MS" pitchFamily="66" charset="0"/>
                <a:cs typeface="Times New Roman" pitchFamily="18" charset="0"/>
              </a:rPr>
              <a:t>Nd</a:t>
            </a:r>
            <a:endParaRPr lang="de-DE" sz="3200" b="1">
              <a:solidFill>
                <a:srgbClr val="FF3399"/>
              </a:solidFill>
              <a:latin typeface="Comic Sans MS" pitchFamily="66" charset="0"/>
              <a:cs typeface="Times New Roman" pitchFamily="18" charset="0"/>
            </a:endParaRPr>
          </a:p>
          <a:p>
            <a:pPr lvl="2" eaLnBrk="1" hangingPunct="1"/>
            <a:r>
              <a:rPr lang="de-DE" b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(KVI, RCNP)</a:t>
            </a:r>
          </a:p>
          <a:p>
            <a:pPr lvl="2" eaLnBrk="1" hangingPunct="1"/>
            <a:endParaRPr lang="de-DE" b="1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r>
              <a:rPr lang="de-DE" b="1">
                <a:latin typeface="Comic Sans MS" pitchFamily="66" charset="0"/>
              </a:rPr>
              <a:t>2) electron-capture &amp; radioactive-ion traps</a:t>
            </a:r>
          </a:p>
          <a:p>
            <a:pPr eaLnBrk="1" hangingPunct="1"/>
            <a:r>
              <a:rPr lang="de-DE" b="1">
                <a:solidFill>
                  <a:srgbClr val="FF0000"/>
                </a:solidFill>
                <a:latin typeface="Comic Sans MS" pitchFamily="66" charset="0"/>
              </a:rPr>
              <a:t>       (TRIUMF)</a:t>
            </a:r>
          </a:p>
          <a:p>
            <a:pPr eaLnBrk="1" hangingPunct="1"/>
            <a:endParaRPr lang="de-DE" b="1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endParaRPr lang="el-GR" b="1">
              <a:latin typeface="Comic Sans MS" pitchFamily="66" charset="0"/>
            </a:endParaRPr>
          </a:p>
        </p:txBody>
      </p:sp>
      <p:sp>
        <p:nvSpPr>
          <p:cNvPr id="36867" name="Text Box 15"/>
          <p:cNvSpPr txBox="1">
            <a:spLocks noChangeArrowheads="1"/>
          </p:cNvSpPr>
          <p:nvPr/>
        </p:nvSpPr>
        <p:spPr bwMode="auto">
          <a:xfrm>
            <a:off x="3530600" y="44450"/>
            <a:ext cx="2120900" cy="5794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latin typeface="Comic Sans MS" pitchFamily="66" charset="0"/>
              </a:rPr>
              <a:t>OUTLINE</a:t>
            </a:r>
          </a:p>
        </p:txBody>
      </p:sp>
      <p:sp>
        <p:nvSpPr>
          <p:cNvPr id="36868" name="Oval 21"/>
          <p:cNvSpPr>
            <a:spLocks noChangeArrowheads="1"/>
          </p:cNvSpPr>
          <p:nvPr/>
        </p:nvSpPr>
        <p:spPr bwMode="auto">
          <a:xfrm>
            <a:off x="2916238" y="2852738"/>
            <a:ext cx="1079500" cy="647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69" name="Oval 22"/>
          <p:cNvSpPr>
            <a:spLocks noChangeArrowheads="1"/>
          </p:cNvSpPr>
          <p:nvPr/>
        </p:nvSpPr>
        <p:spPr bwMode="auto">
          <a:xfrm>
            <a:off x="6227763" y="2852738"/>
            <a:ext cx="1223962" cy="647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70" name="Oval 23"/>
          <p:cNvSpPr>
            <a:spLocks noChangeArrowheads="1"/>
          </p:cNvSpPr>
          <p:nvPr/>
        </p:nvSpPr>
        <p:spPr bwMode="auto">
          <a:xfrm>
            <a:off x="2051050" y="3500438"/>
            <a:ext cx="3384550" cy="647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871" name="Oval 22"/>
          <p:cNvSpPr>
            <a:spLocks noChangeArrowheads="1"/>
          </p:cNvSpPr>
          <p:nvPr/>
        </p:nvSpPr>
        <p:spPr bwMode="auto">
          <a:xfrm>
            <a:off x="5003800" y="2852738"/>
            <a:ext cx="1223963" cy="6477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6156325" y="4797425"/>
            <a:ext cx="2879725" cy="1944688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6156325" y="3429000"/>
            <a:ext cx="2879725" cy="13684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084888" y="66675"/>
            <a:ext cx="3143250" cy="234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         </a:t>
            </a:r>
            <a:r>
              <a:rPr lang="de-DE" sz="2800" b="1">
                <a:latin typeface="Comic Sans MS" pitchFamily="66" charset="0"/>
              </a:rPr>
              <a:t>an </a:t>
            </a:r>
          </a:p>
          <a:p>
            <a:pPr eaLnBrk="1" hangingPunct="1"/>
            <a:r>
              <a:rPr lang="de-DE" sz="2800" b="1">
                <a:latin typeface="Comic Sans MS" pitchFamily="66" charset="0"/>
              </a:rPr>
              <a:t>  anticorrelation </a:t>
            </a:r>
          </a:p>
          <a:p>
            <a:pPr eaLnBrk="1" hangingPunct="1"/>
            <a:r>
              <a:rPr lang="de-DE" sz="2800" b="1">
                <a:latin typeface="Comic Sans MS" pitchFamily="66" charset="0"/>
              </a:rPr>
              <a:t>   of strength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 (very similar to </a:t>
            </a:r>
            <a:r>
              <a:rPr lang="de-DE" sz="2000" b="1" baseline="24000">
                <a:latin typeface="Comic Sans MS" pitchFamily="66" charset="0"/>
              </a:rPr>
              <a:t>48</a:t>
            </a:r>
            <a:r>
              <a:rPr lang="de-DE" sz="2000" b="1">
                <a:latin typeface="Comic Sans MS" pitchFamily="66" charset="0"/>
              </a:rPr>
              <a:t>Ca)</a:t>
            </a:r>
          </a:p>
          <a:p>
            <a:pPr eaLnBrk="1" hangingPunct="1"/>
            <a:r>
              <a:rPr lang="de-DE" sz="4400" b="1">
                <a:latin typeface="Comic Sans MS" pitchFamily="66" charset="0"/>
              </a:rPr>
              <a:t> ! ! ! ! ! ! ! </a:t>
            </a:r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6477000" y="5373688"/>
            <a:ext cx="2416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latin typeface="Comic Sans MS" pitchFamily="66" charset="0"/>
              </a:rPr>
              <a:t>moderately</a:t>
            </a:r>
          </a:p>
          <a:p>
            <a:pPr algn="ctr" eaLnBrk="1" hangingPunct="1"/>
            <a:r>
              <a:rPr lang="de-DE" b="1">
                <a:latin typeface="Comic Sans MS" pitchFamily="66" charset="0"/>
              </a:rPr>
              <a:t>oblate/ prolate</a:t>
            </a:r>
          </a:p>
          <a:p>
            <a:pPr algn="ctr" eaLnBrk="1" hangingPunct="1"/>
            <a:r>
              <a:rPr lang="de-DE" b="1">
                <a:latin typeface="Comic Sans MS" pitchFamily="66" charset="0"/>
              </a:rPr>
              <a:t>(</a:t>
            </a:r>
            <a:r>
              <a:rPr lang="de-DE" b="1">
                <a:latin typeface="Symbol" pitchFamily="18" charset="2"/>
              </a:rPr>
              <a:t>b</a:t>
            </a:r>
            <a:r>
              <a:rPr lang="de-DE" sz="3200" b="1" baseline="-19000">
                <a:latin typeface="Comic Sans MS" pitchFamily="66" charset="0"/>
              </a:rPr>
              <a:t>2</a:t>
            </a:r>
            <a:r>
              <a:rPr lang="de-DE" b="1">
                <a:latin typeface="Comic Sans MS" pitchFamily="66" charset="0"/>
              </a:rPr>
              <a:t> ~ 0.1)</a:t>
            </a: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6176963" y="2303463"/>
            <a:ext cx="2859087" cy="119697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b="1">
                <a:latin typeface="Comic Sans MS" pitchFamily="66" charset="0"/>
              </a:rPr>
              <a:t>An effect of the </a:t>
            </a:r>
          </a:p>
          <a:p>
            <a:pPr algn="ctr">
              <a:defRPr/>
            </a:pPr>
            <a:r>
              <a:rPr lang="de-DE" b="1">
                <a:latin typeface="Comic Sans MS" pitchFamily="66" charset="0"/>
              </a:rPr>
              <a:t>difference of </a:t>
            </a:r>
          </a:p>
          <a:p>
            <a:pPr algn="ctr">
              <a:defRPr/>
            </a:pPr>
            <a:r>
              <a:rPr lang="de-DE" b="1">
                <a:latin typeface="Comic Sans MS" pitchFamily="66" charset="0"/>
              </a:rPr>
              <a:t>deformation ??</a:t>
            </a:r>
            <a:endParaRPr lang="de-DE"/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6948488" y="3425825"/>
            <a:ext cx="11969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b="1" baseline="2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76</a:t>
            </a:r>
            <a:r>
              <a:rPr lang="de-DE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Se:</a:t>
            </a:r>
          </a:p>
        </p:txBody>
      </p:sp>
      <p:sp>
        <p:nvSpPr>
          <p:cNvPr id="222217" name="Text Box 9"/>
          <p:cNvSpPr txBox="1">
            <a:spLocks noChangeArrowheads="1"/>
          </p:cNvSpPr>
          <p:nvPr/>
        </p:nvSpPr>
        <p:spPr bwMode="auto">
          <a:xfrm>
            <a:off x="7092950" y="4868863"/>
            <a:ext cx="11906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b="1" baseline="24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76</a:t>
            </a:r>
            <a:r>
              <a:rPr lang="de-DE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Ge:</a:t>
            </a:r>
          </a:p>
        </p:txBody>
      </p:sp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6551613" y="3902075"/>
            <a:ext cx="19875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latin typeface="Comic Sans MS" pitchFamily="66" charset="0"/>
              </a:rPr>
              <a:t>oblate</a:t>
            </a:r>
          </a:p>
          <a:p>
            <a:pPr algn="ctr" eaLnBrk="1" hangingPunct="1"/>
            <a:r>
              <a:rPr lang="de-DE" b="1">
                <a:latin typeface="Comic Sans MS" pitchFamily="66" charset="0"/>
              </a:rPr>
              <a:t> (</a:t>
            </a:r>
            <a:r>
              <a:rPr lang="de-DE" b="1">
                <a:latin typeface="Symbol" pitchFamily="18" charset="2"/>
              </a:rPr>
              <a:t>b</a:t>
            </a:r>
            <a:r>
              <a:rPr lang="de-DE" sz="3200" b="1" baseline="-19000">
                <a:latin typeface="Comic Sans MS" pitchFamily="66" charset="0"/>
              </a:rPr>
              <a:t>2</a:t>
            </a:r>
            <a:r>
              <a:rPr lang="de-DE" b="1">
                <a:latin typeface="Comic Sans MS" pitchFamily="66" charset="0"/>
              </a:rPr>
              <a:t> ~ </a:t>
            </a:r>
            <a:r>
              <a:rPr lang="de-DE" b="1">
                <a:latin typeface="Symbol" pitchFamily="18" charset="2"/>
              </a:rPr>
              <a:t>-</a:t>
            </a:r>
            <a:r>
              <a:rPr lang="de-DE" b="1">
                <a:latin typeface="Comic Sans MS" pitchFamily="66" charset="0"/>
              </a:rPr>
              <a:t>0.2)</a:t>
            </a:r>
            <a:endParaRPr lang="de-DE"/>
          </a:p>
        </p:txBody>
      </p:sp>
      <p:sp>
        <p:nvSpPr>
          <p:cNvPr id="48138" name="Rectangle 11"/>
          <p:cNvSpPr>
            <a:spLocks noChangeArrowheads="1"/>
          </p:cNvSpPr>
          <p:nvPr/>
        </p:nvSpPr>
        <p:spPr bwMode="auto">
          <a:xfrm>
            <a:off x="0" y="0"/>
            <a:ext cx="6084888" cy="6742113"/>
          </a:xfrm>
          <a:prstGeom prst="rect">
            <a:avLst/>
          </a:prstGeom>
          <a:noFill/>
          <a:ln w="1524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813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0000"/>
            </a:gs>
            <a:gs pos="100000">
              <a:srgbClr val="5E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213"/>
            <a:ext cx="45720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4063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72000" y="5373688"/>
            <a:ext cx="2432050" cy="15033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04050" y="5373688"/>
            <a:ext cx="2160588" cy="150336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4537075" y="-53975"/>
            <a:ext cx="4606925" cy="1754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 b="1">
                <a:latin typeface="Comic Sans MS" pitchFamily="66" charset="0"/>
              </a:rPr>
              <a:t> </a:t>
            </a:r>
            <a:r>
              <a:rPr lang="de-DE" sz="2800" b="1">
                <a:solidFill>
                  <a:srgbClr val="000000"/>
                </a:solidFill>
                <a:latin typeface="Comic Sans MS" pitchFamily="66" charset="0"/>
              </a:rPr>
              <a:t>about 70 !! individual levels </a:t>
            </a:r>
          </a:p>
          <a:p>
            <a:pPr algn="ctr" eaLnBrk="1" hangingPunct="1"/>
            <a:r>
              <a:rPr lang="de-DE" sz="2800" b="1">
                <a:solidFill>
                  <a:srgbClr val="000000"/>
                </a:solidFill>
                <a:latin typeface="Comic Sans MS" pitchFamily="66" charset="0"/>
              </a:rPr>
              <a:t>up to 5 MeV  !!!</a:t>
            </a:r>
          </a:p>
          <a:p>
            <a:pPr eaLnBrk="1" hangingPunct="1"/>
            <a:r>
              <a:rPr lang="de-DE" sz="1800" b="1">
                <a:latin typeface="Comic Sans MS" pitchFamily="66" charset="0"/>
              </a:rPr>
              <a:t> </a:t>
            </a:r>
            <a:r>
              <a:rPr lang="de-DE" b="1">
                <a:latin typeface="Comic Sans MS" pitchFamily="66" charset="0"/>
              </a:rPr>
              <a:t>???? anticorrelation  ????</a:t>
            </a:r>
            <a:endParaRPr lang="de-DE" sz="4000" b="1">
              <a:latin typeface="Comic Sans MS" pitchFamily="66" charset="0"/>
            </a:endParaRPr>
          </a:p>
        </p:txBody>
      </p:sp>
      <p:sp>
        <p:nvSpPr>
          <p:cNvPr id="49160" name="Text Box 6"/>
          <p:cNvSpPr txBox="1">
            <a:spLocks noChangeArrowheads="1"/>
          </p:cNvSpPr>
          <p:nvPr/>
        </p:nvSpPr>
        <p:spPr bwMode="auto">
          <a:xfrm>
            <a:off x="4765675" y="5868988"/>
            <a:ext cx="2062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latin typeface="Comic Sans MS" pitchFamily="66" charset="0"/>
              </a:rPr>
              <a:t>moderately</a:t>
            </a:r>
          </a:p>
          <a:p>
            <a:pPr algn="ctr" eaLnBrk="1" hangingPunct="1"/>
            <a:r>
              <a:rPr lang="de-DE" sz="2000" b="1">
                <a:latin typeface="Comic Sans MS" pitchFamily="66" charset="0"/>
              </a:rPr>
              <a:t>oblate/ prolate</a:t>
            </a:r>
          </a:p>
          <a:p>
            <a:pPr algn="ctr" eaLnBrk="1" hangingPunct="1"/>
            <a:r>
              <a:rPr lang="de-DE" sz="2000" b="1">
                <a:latin typeface="Comic Sans MS" pitchFamily="66" charset="0"/>
              </a:rPr>
              <a:t>(</a:t>
            </a:r>
            <a:r>
              <a:rPr lang="de-DE" sz="2000" b="1">
                <a:latin typeface="Symbol" pitchFamily="18" charset="2"/>
              </a:rPr>
              <a:t>b</a:t>
            </a:r>
            <a:r>
              <a:rPr lang="de-DE" sz="2800" b="1" baseline="-19000">
                <a:latin typeface="Comic Sans MS" pitchFamily="66" charset="0"/>
              </a:rPr>
              <a:t>2</a:t>
            </a:r>
            <a:r>
              <a:rPr lang="de-DE" sz="2000" b="1">
                <a:latin typeface="Comic Sans MS" pitchFamily="66" charset="0"/>
              </a:rPr>
              <a:t> ~ 0.1)</a:t>
            </a:r>
          </a:p>
        </p:txBody>
      </p:sp>
      <p:sp>
        <p:nvSpPr>
          <p:cNvPr id="49161" name="Text Box 7"/>
          <p:cNvSpPr txBox="1">
            <a:spLocks noChangeArrowheads="1"/>
          </p:cNvSpPr>
          <p:nvPr/>
        </p:nvSpPr>
        <p:spPr bwMode="auto">
          <a:xfrm>
            <a:off x="4572000" y="4581525"/>
            <a:ext cx="4572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latin typeface="Comic Sans MS" pitchFamily="66" charset="0"/>
              </a:rPr>
              <a:t>an effect of the difference of deformation ??</a:t>
            </a:r>
            <a:endParaRPr lang="de-DE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257359" y="5437201"/>
            <a:ext cx="1026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b="1" baseline="24000" dirty="0">
                <a:solidFill>
                  <a:srgbClr val="FF0000"/>
                </a:solidFill>
                <a:latin typeface="Comic Sans MS" pitchFamily="66" charset="0"/>
              </a:rPr>
              <a:t>76</a:t>
            </a:r>
            <a:r>
              <a:rPr lang="de-DE" sz="3200" b="1" dirty="0">
                <a:solidFill>
                  <a:srgbClr val="FF0000"/>
                </a:solidFill>
                <a:latin typeface="Comic Sans MS" pitchFamily="66" charset="0"/>
              </a:rPr>
              <a:t>Ge</a:t>
            </a:r>
          </a:p>
        </p:txBody>
      </p:sp>
      <p:sp>
        <p:nvSpPr>
          <p:cNvPr id="49165" name="Text Box 10"/>
          <p:cNvSpPr txBox="1">
            <a:spLocks noChangeArrowheads="1"/>
          </p:cNvSpPr>
          <p:nvPr/>
        </p:nvSpPr>
        <p:spPr bwMode="auto">
          <a:xfrm>
            <a:off x="7245350" y="5910263"/>
            <a:ext cx="2006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latin typeface="Comic Sans MS" pitchFamily="66" charset="0"/>
              </a:rPr>
              <a:t>oblate</a:t>
            </a:r>
          </a:p>
          <a:p>
            <a:pPr algn="ctr" eaLnBrk="1" hangingPunct="1"/>
            <a:r>
              <a:rPr lang="de-DE" b="1">
                <a:latin typeface="Comic Sans MS" pitchFamily="66" charset="0"/>
              </a:rPr>
              <a:t> (</a:t>
            </a:r>
            <a:r>
              <a:rPr lang="de-DE" b="1">
                <a:latin typeface="Symbol" pitchFamily="18" charset="2"/>
              </a:rPr>
              <a:t>b</a:t>
            </a:r>
            <a:r>
              <a:rPr lang="de-DE" sz="3200" b="1" baseline="-19000">
                <a:latin typeface="Comic Sans MS" pitchFamily="66" charset="0"/>
              </a:rPr>
              <a:t>2</a:t>
            </a:r>
            <a:r>
              <a:rPr lang="de-DE" b="1">
                <a:latin typeface="Comic Sans MS" pitchFamily="66" charset="0"/>
              </a:rPr>
              <a:t> ~ </a:t>
            </a:r>
            <a:r>
              <a:rPr lang="de-DE" b="1">
                <a:latin typeface="Symbol" pitchFamily="18" charset="2"/>
              </a:rPr>
              <a:t>-</a:t>
            </a:r>
            <a:r>
              <a:rPr lang="de-DE" b="1">
                <a:latin typeface="Comic Sans MS" pitchFamily="66" charset="0"/>
              </a:rPr>
              <a:t>0.2)</a:t>
            </a:r>
            <a:endParaRPr lang="de-DE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668344" y="5445224"/>
            <a:ext cx="10326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b="1" baseline="24000" dirty="0">
                <a:solidFill>
                  <a:srgbClr val="FF0000"/>
                </a:solidFill>
                <a:latin typeface="Comic Sans MS" pitchFamily="66" charset="0"/>
              </a:rPr>
              <a:t>76</a:t>
            </a:r>
            <a:r>
              <a:rPr lang="de-DE" sz="3200" b="1" dirty="0">
                <a:solidFill>
                  <a:srgbClr val="FF0000"/>
                </a:solidFill>
                <a:latin typeface="Comic Sans MS" pitchFamily="66" charset="0"/>
              </a:rPr>
              <a:t>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505936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148263" y="-26988"/>
            <a:ext cx="3995737" cy="42894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/>
              <a:t>taken from F. Simkovic et al. </a:t>
            </a:r>
          </a:p>
          <a:p>
            <a:pPr eaLnBrk="1" hangingPunct="1"/>
            <a:r>
              <a:rPr lang="de-DE" sz="2000"/>
              <a:t>(cf also P. Sarriguren et al., PRC67,44313 (2003))</a:t>
            </a:r>
          </a:p>
          <a:p>
            <a:pPr eaLnBrk="1" hangingPunct="1"/>
            <a:endParaRPr lang="de-DE" sz="2000"/>
          </a:p>
          <a:p>
            <a:pPr eaLnBrk="1" hangingPunct="1"/>
            <a:r>
              <a:rPr lang="de-DE" b="1">
                <a:latin typeface="Comic Sans MS" pitchFamily="66" charset="0"/>
              </a:rPr>
              <a:t>Intrinsic deformation</a:t>
            </a:r>
          </a:p>
          <a:p>
            <a:pPr eaLnBrk="1" hangingPunct="1"/>
            <a:r>
              <a:rPr lang="de-DE" b="1">
                <a:latin typeface="Comic Sans MS" pitchFamily="66" charset="0"/>
              </a:rPr>
              <a:t>seems to affect the </a:t>
            </a:r>
          </a:p>
          <a:p>
            <a:pPr eaLnBrk="1" hangingPunct="1"/>
            <a:r>
              <a:rPr lang="de-DE" b="1">
                <a:latin typeface="Symbol" pitchFamily="18" charset="2"/>
              </a:rPr>
              <a:t>2nbb</a:t>
            </a:r>
            <a:r>
              <a:rPr lang="de-DE" b="1">
                <a:latin typeface="Comic Sans MS" pitchFamily="66" charset="0"/>
              </a:rPr>
              <a:t>-ME, however, </a:t>
            </a:r>
          </a:p>
          <a:p>
            <a:pPr eaLnBrk="1" hangingPunct="1"/>
            <a:r>
              <a:rPr lang="de-DE" b="1">
                <a:solidFill>
                  <a:srgbClr val="003399"/>
                </a:solidFill>
                <a:latin typeface="Comic Sans MS" pitchFamily="66" charset="0"/>
              </a:rPr>
              <a:t>it is the difference of deformation between mother and daughter and not their absolute values which counts.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200650" y="4459288"/>
            <a:ext cx="3997325" cy="2339975"/>
          </a:xfrm>
          <a:prstGeom prst="rect">
            <a:avLst/>
          </a:prstGeom>
          <a:solidFill>
            <a:srgbClr val="66FFFF"/>
          </a:soli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>
                <a:latin typeface="Comic Sans MS" pitchFamily="66" charset="0"/>
              </a:rPr>
              <a:t>Exp‘lly the deformation </a:t>
            </a:r>
          </a:p>
          <a:p>
            <a:pPr eaLnBrk="1" hangingPunct="1"/>
            <a:r>
              <a:rPr lang="en-US" b="1">
                <a:latin typeface="Comic Sans MS" pitchFamily="66" charset="0"/>
              </a:rPr>
              <a:t>seems to manifest itself </a:t>
            </a:r>
          </a:p>
          <a:p>
            <a:pPr eaLnBrk="1" hangingPunct="1"/>
            <a:r>
              <a:rPr lang="en-US" b="1">
                <a:latin typeface="Comic Sans MS" pitchFamily="66" charset="0"/>
              </a:rPr>
              <a:t>in a state-by-state</a:t>
            </a:r>
          </a:p>
          <a:p>
            <a:pPr eaLnBrk="1" hangingPunct="1"/>
            <a:r>
              <a:rPr lang="en-US" b="1">
                <a:latin typeface="Comic Sans MS" pitchFamily="66" charset="0"/>
              </a:rPr>
              <a:t>mismatch, rather than </a:t>
            </a:r>
          </a:p>
          <a:p>
            <a:pPr eaLnBrk="1" hangingPunct="1"/>
            <a:r>
              <a:rPr lang="en-US" b="1">
                <a:latin typeface="Comic Sans MS" pitchFamily="66" charset="0"/>
              </a:rPr>
              <a:t>an overall reduction of</a:t>
            </a:r>
          </a:p>
          <a:p>
            <a:pPr eaLnBrk="1" hangingPunct="1"/>
            <a:r>
              <a:rPr lang="en-US" b="1">
                <a:latin typeface="Comic Sans MS" pitchFamily="66" charset="0"/>
              </a:rPr>
              <a:t>B(GT)‘s.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acher-PRL92-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638300"/>
            <a:ext cx="6048375" cy="838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23850" y="0"/>
            <a:ext cx="5472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/>
              <a:t>E. Nacher, et al. </a:t>
            </a:r>
            <a:r>
              <a:rPr lang="de-DE"/>
              <a:t> PRL </a:t>
            </a:r>
            <a:r>
              <a:rPr lang="de-DE" b="1"/>
              <a:t>92, 232501 (2004).</a:t>
            </a:r>
            <a:endParaRPr lang="de-DE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6588125" y="692150"/>
            <a:ext cx="1554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800"/>
              <a:t>76-Sr</a:t>
            </a:r>
          </a:p>
        </p:txBody>
      </p:sp>
      <p:sp>
        <p:nvSpPr>
          <p:cNvPr id="51205" name="TextBox 4"/>
          <p:cNvSpPr txBox="1">
            <a:spLocks noChangeArrowheads="1"/>
          </p:cNvSpPr>
          <p:nvPr/>
        </p:nvSpPr>
        <p:spPr bwMode="auto">
          <a:xfrm>
            <a:off x="6429375" y="1844675"/>
            <a:ext cx="20558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4000">
                <a:latin typeface="Comic Sans MS" pitchFamily="66" charset="0"/>
              </a:rPr>
              <a:t>prolate </a:t>
            </a:r>
          </a:p>
          <a:p>
            <a:pPr algn="ctr" eaLnBrk="1" hangingPunct="1"/>
            <a:r>
              <a:rPr lang="de-DE" sz="4000">
                <a:latin typeface="Comic Sans MS" pitchFamily="66" charset="0"/>
              </a:rPr>
              <a:t>or </a:t>
            </a:r>
          </a:p>
          <a:p>
            <a:pPr algn="ctr" eaLnBrk="1" hangingPunct="1"/>
            <a:r>
              <a:rPr lang="de-DE" sz="4000">
                <a:latin typeface="Comic Sans MS" pitchFamily="66" charset="0"/>
              </a:rPr>
              <a:t>oblate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4149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-252413" y="4076700"/>
            <a:ext cx="9864726" cy="2952750"/>
          </a:xfrm>
          <a:prstGeom prst="rect">
            <a:avLst/>
          </a:prstGeom>
          <a:solidFill>
            <a:srgbClr val="FFFF66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1547813" y="4437063"/>
            <a:ext cx="54737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latin typeface="Comic Sans MS" pitchFamily="66" charset="0"/>
              </a:rPr>
              <a:t>   Low-E part of </a:t>
            </a:r>
            <a:r>
              <a:rPr lang="de-DE" sz="2800" b="1" dirty="0">
                <a:latin typeface="+mj-lt"/>
              </a:rPr>
              <a:t>M</a:t>
            </a:r>
            <a:r>
              <a:rPr lang="de-DE" sz="3600" b="1" baseline="-25000" dirty="0">
                <a:latin typeface="+mj-lt"/>
              </a:rPr>
              <a:t>DGT</a:t>
            </a:r>
            <a:r>
              <a:rPr lang="de-DE" b="1" baseline="-25000" dirty="0">
                <a:latin typeface="+mj-lt"/>
              </a:rPr>
              <a:t> </a:t>
            </a:r>
            <a:r>
              <a:rPr lang="de-DE" b="1" dirty="0">
                <a:latin typeface="+mj-lt"/>
              </a:rPr>
              <a:t> </a:t>
            </a:r>
            <a:r>
              <a:rPr lang="de-DE" b="1" dirty="0">
                <a:latin typeface="Comic Sans MS" pitchFamily="66" charset="0"/>
              </a:rPr>
              <a:t>makes up </a:t>
            </a:r>
          </a:p>
          <a:p>
            <a:pPr>
              <a:defRPr/>
            </a:pPr>
            <a:r>
              <a:rPr lang="de-DE" b="1" dirty="0">
                <a:latin typeface="Comic Sans MS" pitchFamily="66" charset="0"/>
              </a:rPr>
              <a:t>       ~100(+)% of </a:t>
            </a:r>
            <a:r>
              <a:rPr lang="de-DE" b="1" dirty="0">
                <a:latin typeface="Symbol" pitchFamily="18" charset="2"/>
              </a:rPr>
              <a:t>2nbb</a:t>
            </a:r>
            <a:r>
              <a:rPr lang="de-DE" b="1" dirty="0">
                <a:latin typeface="Comic Sans MS" pitchFamily="66" charset="0"/>
              </a:rPr>
              <a:t>-ME</a:t>
            </a:r>
          </a:p>
          <a:p>
            <a:pPr>
              <a:defRPr/>
            </a:pPr>
            <a:r>
              <a:rPr lang="de-DE" b="1" dirty="0">
                <a:solidFill>
                  <a:schemeClr val="accent2"/>
                </a:solidFill>
                <a:latin typeface="Arial Unicode MS" pitchFamily="34" charset="-128"/>
              </a:rPr>
              <a:t>           </a:t>
            </a:r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M</a:t>
            </a:r>
            <a:r>
              <a:rPr lang="de-DE" sz="2800" b="1" baseline="-1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DGT</a:t>
            </a:r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= 0.12 + 0. 01 MeV</a:t>
            </a:r>
            <a:r>
              <a:rPr lang="de-DE" sz="3200" b="1" baseline="1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-1 </a:t>
            </a:r>
            <a:endParaRPr lang="de-DE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>
              <a:defRPr/>
            </a:pPr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         T</a:t>
            </a:r>
            <a:r>
              <a:rPr lang="de-DE" b="1" baseline="-17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1/2</a:t>
            </a:r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= (2.1 + 0.1) x 10</a:t>
            </a:r>
            <a:r>
              <a:rPr lang="de-DE" b="1" baseline="26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21</a:t>
            </a:r>
            <a:r>
              <a:rPr lang="de-DE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yr</a:t>
            </a:r>
            <a:endParaRPr lang="de-DE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224263" name="Freeform 7"/>
          <p:cNvSpPr>
            <a:spLocks/>
          </p:cNvSpPr>
          <p:nvPr/>
        </p:nvSpPr>
        <p:spPr bwMode="auto">
          <a:xfrm>
            <a:off x="6483350" y="1412875"/>
            <a:ext cx="576263" cy="660400"/>
          </a:xfrm>
          <a:custGeom>
            <a:avLst/>
            <a:gdLst/>
            <a:ahLst/>
            <a:cxnLst>
              <a:cxn ang="0">
                <a:pos x="0" y="317"/>
              </a:cxn>
              <a:cxn ang="0">
                <a:pos x="136" y="363"/>
              </a:cxn>
              <a:cxn ang="0">
                <a:pos x="363" y="0"/>
              </a:cxn>
            </a:cxnLst>
            <a:rect l="0" t="0" r="r" b="b"/>
            <a:pathLst>
              <a:path w="363" h="416">
                <a:moveTo>
                  <a:pt x="0" y="317"/>
                </a:moveTo>
                <a:cubicBezTo>
                  <a:pt x="37" y="366"/>
                  <a:pt x="75" y="416"/>
                  <a:pt x="136" y="363"/>
                </a:cubicBezTo>
                <a:cubicBezTo>
                  <a:pt x="197" y="310"/>
                  <a:pt x="325" y="60"/>
                  <a:pt x="363" y="0"/>
                </a:cubicBezTo>
              </a:path>
            </a:pathLst>
          </a:custGeom>
          <a:noFill/>
          <a:ln w="5715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52230" name="Picture 11" descr="Fig8-me-r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549275"/>
            <a:ext cx="6380162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7851775" y="620713"/>
            <a:ext cx="1112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latin typeface="Comic Sans MS" pitchFamily="66" charset="0"/>
              </a:rPr>
              <a:t>0.23(7)</a:t>
            </a:r>
          </a:p>
        </p:txBody>
      </p:sp>
      <p:sp>
        <p:nvSpPr>
          <p:cNvPr id="52232" name="TextBox 14"/>
          <p:cNvSpPr txBox="1">
            <a:spLocks noChangeArrowheads="1"/>
          </p:cNvSpPr>
          <p:nvPr/>
        </p:nvSpPr>
        <p:spPr bwMode="auto">
          <a:xfrm>
            <a:off x="5006975" y="2133600"/>
            <a:ext cx="2581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latin typeface="Comic Sans MS" pitchFamily="66" charset="0"/>
              </a:rPr>
              <a:t>no bckgnd correlation</a:t>
            </a:r>
          </a:p>
        </p:txBody>
      </p:sp>
      <p:sp>
        <p:nvSpPr>
          <p:cNvPr id="52233" name="TextBox 15"/>
          <p:cNvSpPr txBox="1">
            <a:spLocks noChangeArrowheads="1"/>
          </p:cNvSpPr>
          <p:nvPr/>
        </p:nvSpPr>
        <p:spPr bwMode="auto">
          <a:xfrm>
            <a:off x="3927475" y="692150"/>
            <a:ext cx="2803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latin typeface="Comic Sans MS" pitchFamily="66" charset="0"/>
              </a:rPr>
              <a:t>with bckgnd correlation</a:t>
            </a:r>
          </a:p>
        </p:txBody>
      </p:sp>
      <p:sp>
        <p:nvSpPr>
          <p:cNvPr id="52234" name="Text Box 8"/>
          <p:cNvSpPr txBox="1">
            <a:spLocks noChangeArrowheads="1"/>
          </p:cNvSpPr>
          <p:nvPr/>
        </p:nvSpPr>
        <p:spPr bwMode="auto">
          <a:xfrm>
            <a:off x="5762625" y="1557338"/>
            <a:ext cx="1112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latin typeface="Comic Sans MS" pitchFamily="66" charset="0"/>
              </a:rPr>
              <a:t>0.18(2)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9750" y="6054725"/>
            <a:ext cx="87137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No need for GT giant resonance contribution</a:t>
            </a:r>
          </a:p>
          <a:p>
            <a:pPr>
              <a:defRPr/>
            </a:pP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(note: 0.06 </a:t>
            </a: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MeV</a:t>
            </a:r>
            <a:r>
              <a:rPr lang="de-DE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-1 </a:t>
            </a:r>
            <a:r>
              <a:rPr lang="de-D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are due to low-E  triplet, which may not be correlated!!)</a:t>
            </a:r>
            <a:endParaRPr lang="de-D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2236" name="Text Box 5"/>
          <p:cNvSpPr txBox="1">
            <a:spLocks noChangeArrowheads="1"/>
          </p:cNvSpPr>
          <p:nvPr/>
        </p:nvSpPr>
        <p:spPr bwMode="auto">
          <a:xfrm>
            <a:off x="3635375" y="2852738"/>
            <a:ext cx="3021013" cy="6461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 b="1">
                <a:latin typeface="Comic Sans MS" pitchFamily="66" charset="0"/>
              </a:rPr>
              <a:t>triplet of states:</a:t>
            </a:r>
          </a:p>
          <a:p>
            <a:pPr algn="ctr" eaLnBrk="1" hangingPunct="1"/>
            <a:r>
              <a:rPr lang="de-DE" sz="1800" b="1">
                <a:latin typeface="Comic Sans MS" pitchFamily="66" charset="0"/>
              </a:rPr>
              <a:t>0.044, 0.082, 0.12 MeV</a:t>
            </a:r>
          </a:p>
        </p:txBody>
      </p:sp>
      <p:sp>
        <p:nvSpPr>
          <p:cNvPr id="20" name="Freeform 6"/>
          <p:cNvSpPr>
            <a:spLocks/>
          </p:cNvSpPr>
          <p:nvPr/>
        </p:nvSpPr>
        <p:spPr bwMode="auto">
          <a:xfrm rot="10482488">
            <a:off x="2595563" y="2720975"/>
            <a:ext cx="1473200" cy="490538"/>
          </a:xfrm>
          <a:custGeom>
            <a:avLst/>
            <a:gdLst/>
            <a:ahLst/>
            <a:cxnLst>
              <a:cxn ang="0">
                <a:pos x="0" y="514"/>
              </a:cxn>
              <a:cxn ang="0">
                <a:pos x="409" y="786"/>
              </a:cxn>
              <a:cxn ang="0">
                <a:pos x="862" y="106"/>
              </a:cxn>
              <a:cxn ang="0">
                <a:pos x="1180" y="151"/>
              </a:cxn>
            </a:cxnLst>
            <a:rect l="0" t="0" r="r" b="b"/>
            <a:pathLst>
              <a:path w="1180" h="854">
                <a:moveTo>
                  <a:pt x="0" y="514"/>
                </a:moveTo>
                <a:cubicBezTo>
                  <a:pt x="132" y="684"/>
                  <a:pt x="265" y="854"/>
                  <a:pt x="409" y="786"/>
                </a:cubicBezTo>
                <a:cubicBezTo>
                  <a:pt x="553" y="718"/>
                  <a:pt x="734" y="212"/>
                  <a:pt x="862" y="106"/>
                </a:cubicBezTo>
                <a:cubicBezTo>
                  <a:pt x="990" y="0"/>
                  <a:pt x="1085" y="75"/>
                  <a:pt x="1180" y="151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34925" y="115888"/>
            <a:ext cx="6832600" cy="9461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 side-note on isobaric analog states </a:t>
            </a:r>
          </a:p>
          <a:p>
            <a:pPr algn="ctr">
              <a:defRPr/>
            </a:pPr>
            <a:r>
              <a:rPr lang="de-DE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(IAS = replica of the initial g. s.)</a:t>
            </a:r>
          </a:p>
        </p:txBody>
      </p:sp>
      <p:pic>
        <p:nvPicPr>
          <p:cNvPr id="81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188913"/>
            <a:ext cx="2309812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474663" y="1125538"/>
          <a:ext cx="5753100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4" imgW="1942920" imgH="444240" progId="Equation.DSMT4">
                  <p:embed/>
                </p:oleObj>
              </mc:Choice>
              <mc:Fallback>
                <p:oleObj name="Equation" r:id="rId4" imgW="1942920" imgH="4442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3" y="1125538"/>
                        <a:ext cx="5753100" cy="13160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29025"/>
            <a:ext cx="8345488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009775" y="1371600"/>
            <a:ext cx="5122863" cy="37528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9600" b="1" baseline="28000">
                <a:solidFill>
                  <a:srgbClr val="FFFF66"/>
                </a:solidFill>
                <a:latin typeface="Comic Sans MS" pitchFamily="66" charset="0"/>
              </a:rPr>
              <a:t>96</a:t>
            </a:r>
            <a:r>
              <a:rPr lang="de-DE" sz="9600" b="1">
                <a:solidFill>
                  <a:srgbClr val="FFFF66"/>
                </a:solidFill>
                <a:latin typeface="Comic Sans MS" pitchFamily="66" charset="0"/>
              </a:rPr>
              <a:t>Zr </a:t>
            </a: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the most neutron-rich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 Zr-isotope N-Z=16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g3-96Zr_spectrum_b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875462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0" y="620713"/>
            <a:ext cx="8964613" cy="158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107950" y="765175"/>
            <a:ext cx="8856663" cy="3240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2625"/>
            <a:ext cx="43561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Rectangle 5"/>
          <p:cNvSpPr>
            <a:spLocks noChangeArrowheads="1"/>
          </p:cNvSpPr>
          <p:nvPr/>
        </p:nvSpPr>
        <p:spPr bwMode="auto">
          <a:xfrm>
            <a:off x="0" y="4005263"/>
            <a:ext cx="8964613" cy="1368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65175"/>
            <a:ext cx="4716462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7"/>
          <p:cNvSpPr txBox="1">
            <a:spLocks noChangeArrowheads="1"/>
          </p:cNvSpPr>
          <p:nvPr/>
        </p:nvSpPr>
        <p:spPr bwMode="auto">
          <a:xfrm>
            <a:off x="1476375" y="187325"/>
            <a:ext cx="2066925" cy="739775"/>
          </a:xfrm>
          <a:prstGeom prst="rect">
            <a:avLst/>
          </a:prstGeom>
          <a:solidFill>
            <a:srgbClr val="CC9900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 wrap="none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b="1">
                <a:latin typeface="Comic Sans MS" pitchFamily="66" charset="0"/>
              </a:rPr>
              <a:t>(d,</a:t>
            </a:r>
            <a:r>
              <a:rPr lang="de-DE" sz="5400" b="1" baseline="20000">
                <a:latin typeface="Comic Sans MS" pitchFamily="66" charset="0"/>
              </a:rPr>
              <a:t>2</a:t>
            </a:r>
            <a:r>
              <a:rPr lang="de-DE" sz="4000" b="1">
                <a:latin typeface="Comic Sans MS" pitchFamily="66" charset="0"/>
              </a:rPr>
              <a:t>He)</a:t>
            </a:r>
          </a:p>
        </p:txBody>
      </p:sp>
      <p:sp>
        <p:nvSpPr>
          <p:cNvPr id="9226" name="Text Box 8"/>
          <p:cNvSpPr txBox="1">
            <a:spLocks noChangeArrowheads="1"/>
          </p:cNvSpPr>
          <p:nvPr/>
        </p:nvSpPr>
        <p:spPr bwMode="auto">
          <a:xfrm>
            <a:off x="6308725" y="168275"/>
            <a:ext cx="2008188" cy="739775"/>
          </a:xfrm>
          <a:prstGeom prst="rect">
            <a:avLst/>
          </a:prstGeom>
          <a:solidFill>
            <a:srgbClr val="CC9900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CC9900"/>
            </a:extrusionClr>
          </a:sp3d>
        </p:spPr>
        <p:txBody>
          <a:bodyPr wrap="none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b="1">
                <a:latin typeface="Comic Sans MS" pitchFamily="66" charset="0"/>
              </a:rPr>
              <a:t>(</a:t>
            </a:r>
            <a:r>
              <a:rPr lang="de-DE" sz="5400" b="1" baseline="20000">
                <a:latin typeface="Comic Sans MS" pitchFamily="66" charset="0"/>
              </a:rPr>
              <a:t>3</a:t>
            </a:r>
            <a:r>
              <a:rPr lang="de-DE" sz="4000" b="1">
                <a:latin typeface="Comic Sans MS" pitchFamily="66" charset="0"/>
              </a:rPr>
              <a:t>He,t)</a:t>
            </a:r>
          </a:p>
        </p:txBody>
      </p:sp>
      <p:sp>
        <p:nvSpPr>
          <p:cNvPr id="9227" name="Text Box 9"/>
          <p:cNvSpPr txBox="1">
            <a:spLocks noChangeArrowheads="1"/>
          </p:cNvSpPr>
          <p:nvPr/>
        </p:nvSpPr>
        <p:spPr bwMode="auto">
          <a:xfrm>
            <a:off x="1258888" y="4195763"/>
            <a:ext cx="2289175" cy="4572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Harsh1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B(GT</a:t>
            </a:r>
            <a:r>
              <a:rPr lang="de-DE" sz="3600" b="1" baseline="22000">
                <a:latin typeface="Comic Sans MS" pitchFamily="66" charset="0"/>
              </a:rPr>
              <a:t>+</a:t>
            </a:r>
            <a:r>
              <a:rPr lang="de-DE" b="1">
                <a:latin typeface="Comic Sans MS" pitchFamily="66" charset="0"/>
              </a:rPr>
              <a:t>) = 0.3 </a:t>
            </a:r>
          </a:p>
        </p:txBody>
      </p:sp>
      <p:sp>
        <p:nvSpPr>
          <p:cNvPr id="9228" name="Text Box 10"/>
          <p:cNvSpPr txBox="1">
            <a:spLocks noChangeArrowheads="1"/>
          </p:cNvSpPr>
          <p:nvPr/>
        </p:nvSpPr>
        <p:spPr bwMode="auto">
          <a:xfrm>
            <a:off x="3960813" y="3700463"/>
            <a:ext cx="898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400" b="1">
                <a:latin typeface="Arial" pitchFamily="34" charset="0"/>
              </a:rPr>
              <a:t>E</a:t>
            </a:r>
            <a:r>
              <a:rPr lang="de-DE" sz="1400" b="1" baseline="-9000">
                <a:latin typeface="Arial" pitchFamily="34" charset="0"/>
              </a:rPr>
              <a:t>x</a:t>
            </a:r>
            <a:r>
              <a:rPr lang="de-DE" sz="1400" b="1">
                <a:latin typeface="Arial" pitchFamily="34" charset="0"/>
              </a:rPr>
              <a:t> (MeV)</a:t>
            </a:r>
          </a:p>
        </p:txBody>
      </p:sp>
      <p:sp>
        <p:nvSpPr>
          <p:cNvPr id="9229" name="Text Box 11"/>
          <p:cNvSpPr txBox="1">
            <a:spLocks noChangeArrowheads="1"/>
          </p:cNvSpPr>
          <p:nvPr/>
        </p:nvSpPr>
        <p:spPr bwMode="auto">
          <a:xfrm>
            <a:off x="1331913" y="4797425"/>
            <a:ext cx="22304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latin typeface="Comic Sans MS" pitchFamily="66" charset="0"/>
              </a:rPr>
              <a:t>Fascination:</a:t>
            </a:r>
          </a:p>
        </p:txBody>
      </p:sp>
      <p:sp>
        <p:nvSpPr>
          <p:cNvPr id="9230" name="Text Box 12"/>
          <p:cNvSpPr txBox="1">
            <a:spLocks noChangeArrowheads="1"/>
          </p:cNvSpPr>
          <p:nvPr/>
        </p:nvSpPr>
        <p:spPr bwMode="auto">
          <a:xfrm>
            <a:off x="3563938" y="4795838"/>
            <a:ext cx="4090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latin typeface="Comic Sans MS" pitchFamily="66" charset="0"/>
              </a:rPr>
              <a:t>With this 1 level only:</a:t>
            </a:r>
          </a:p>
        </p:txBody>
      </p:sp>
      <p:graphicFrame>
        <p:nvGraphicFramePr>
          <p:cNvPr id="9218" name="Object 13"/>
          <p:cNvGraphicFramePr>
            <a:graphicFrameLocks noChangeAspect="1"/>
          </p:cNvGraphicFramePr>
          <p:nvPr/>
        </p:nvGraphicFramePr>
        <p:xfrm>
          <a:off x="809625" y="5470525"/>
          <a:ext cx="80327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5" imgW="3606480" imgH="482400" progId="Equation.DSMT4">
                  <p:embed/>
                </p:oleObj>
              </mc:Choice>
              <mc:Fallback>
                <p:oleObj name="Equation" r:id="rId5" imgW="3606480" imgH="4824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5470525"/>
                        <a:ext cx="8032750" cy="11430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  <a:ln w="7620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1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4605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232" name="Text Box 15"/>
          <p:cNvSpPr txBox="1">
            <a:spLocks noChangeArrowheads="1"/>
          </p:cNvSpPr>
          <p:nvPr/>
        </p:nvSpPr>
        <p:spPr bwMode="auto">
          <a:xfrm>
            <a:off x="5481638" y="4195763"/>
            <a:ext cx="2474912" cy="457200"/>
          </a:xfrm>
          <a:prstGeom prst="rect">
            <a:avLst/>
          </a:prstGeom>
          <a:solidFill>
            <a:srgbClr val="FFFF66"/>
          </a:solidFill>
          <a:ln w="9525">
            <a:miter lim="800000"/>
            <a:headEnd/>
            <a:tailEnd/>
          </a:ln>
          <a:scene3d>
            <a:camera prst="legacyObliqueTopRight"/>
            <a:lightRig rig="legacyHarsh1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 wrap="none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B(GT</a:t>
            </a:r>
            <a:r>
              <a:rPr lang="de-DE" sz="3600" b="1" baseline="22000">
                <a:latin typeface="Comic Sans MS" pitchFamily="66" charset="0"/>
              </a:rPr>
              <a:t>-</a:t>
            </a:r>
            <a:r>
              <a:rPr lang="de-DE" b="1">
                <a:latin typeface="Comic Sans MS" pitchFamily="66" charset="0"/>
              </a:rPr>
              <a:t>) = 0.15 </a:t>
            </a:r>
          </a:p>
        </p:txBody>
      </p:sp>
      <p:sp>
        <p:nvSpPr>
          <p:cNvPr id="232464" name="Freeform 16"/>
          <p:cNvSpPr>
            <a:spLocks/>
          </p:cNvSpPr>
          <p:nvPr/>
        </p:nvSpPr>
        <p:spPr bwMode="auto">
          <a:xfrm>
            <a:off x="2268538" y="3644900"/>
            <a:ext cx="3743325" cy="325438"/>
          </a:xfrm>
          <a:custGeom>
            <a:avLst/>
            <a:gdLst/>
            <a:ahLst/>
            <a:cxnLst>
              <a:cxn ang="0">
                <a:pos x="181" y="0"/>
              </a:cxn>
              <a:cxn ang="0">
                <a:pos x="136" y="136"/>
              </a:cxn>
              <a:cxn ang="0">
                <a:pos x="997" y="182"/>
              </a:cxn>
              <a:cxn ang="0">
                <a:pos x="2177" y="182"/>
              </a:cxn>
              <a:cxn ang="0">
                <a:pos x="2086" y="45"/>
              </a:cxn>
            </a:cxnLst>
            <a:rect l="0" t="0" r="r" b="b"/>
            <a:pathLst>
              <a:path w="2358" h="205">
                <a:moveTo>
                  <a:pt x="181" y="0"/>
                </a:moveTo>
                <a:cubicBezTo>
                  <a:pt x="90" y="53"/>
                  <a:pt x="0" y="106"/>
                  <a:pt x="136" y="136"/>
                </a:cubicBezTo>
                <a:cubicBezTo>
                  <a:pt x="272" y="166"/>
                  <a:pt x="657" y="174"/>
                  <a:pt x="997" y="182"/>
                </a:cubicBezTo>
                <a:cubicBezTo>
                  <a:pt x="1337" y="190"/>
                  <a:pt x="1996" y="205"/>
                  <a:pt x="2177" y="182"/>
                </a:cubicBezTo>
                <a:cubicBezTo>
                  <a:pt x="2358" y="159"/>
                  <a:pt x="2101" y="68"/>
                  <a:pt x="2086" y="45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triangle" w="med" len="med"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258888" y="333375"/>
            <a:ext cx="6626225" cy="59499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9600" b="1" baseline="28000">
                <a:solidFill>
                  <a:srgbClr val="FFFF66"/>
                </a:solidFill>
                <a:latin typeface="Comic Sans MS" pitchFamily="66" charset="0"/>
              </a:rPr>
              <a:t>100</a:t>
            </a:r>
            <a:r>
              <a:rPr lang="de-DE" sz="9600" b="1">
                <a:solidFill>
                  <a:srgbClr val="FFFF66"/>
                </a:solidFill>
                <a:latin typeface="Comic Sans MS" pitchFamily="66" charset="0"/>
              </a:rPr>
              <a:t>Mo </a:t>
            </a: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Important for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Symbol" pitchFamily="18" charset="2"/>
              </a:rPr>
              <a:t>bb</a:t>
            </a:r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-decay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solar neutrino detector 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(Q=-168 keV)</a:t>
            </a: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SN-neutrino detector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SN-neutrino temperature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5"/>
          <p:cNvSpPr>
            <a:spLocks noChangeArrowheads="1"/>
          </p:cNvSpPr>
          <p:nvPr/>
        </p:nvSpPr>
        <p:spPr bwMode="auto">
          <a:xfrm>
            <a:off x="0" y="908050"/>
            <a:ext cx="9144000" cy="2736850"/>
          </a:xfrm>
          <a:prstGeom prst="rect">
            <a:avLst/>
          </a:prstGeom>
          <a:gradFill rotWithShape="1">
            <a:gsLst>
              <a:gs pos="0">
                <a:srgbClr val="FFCCFF">
                  <a:alpha val="62000"/>
                </a:srgbClr>
              </a:gs>
              <a:gs pos="100000">
                <a:schemeClr val="bg1">
                  <a:alpha val="4999"/>
                </a:schemeClr>
              </a:gs>
            </a:gsLst>
            <a:lin ang="5400000" scaled="1"/>
          </a:gra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031" name="Text Box 3"/>
          <p:cNvSpPr txBox="1">
            <a:spLocks noChangeArrowheads="1"/>
          </p:cNvSpPr>
          <p:nvPr/>
        </p:nvSpPr>
        <p:spPr bwMode="auto">
          <a:xfrm>
            <a:off x="1042988" y="-26988"/>
            <a:ext cx="6842125" cy="914401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54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54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54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5400" b="1" baseline="30000">
                <a:solidFill>
                  <a:srgbClr val="000000"/>
                </a:solidFill>
                <a:latin typeface="Symbol" pitchFamily="18" charset="2"/>
              </a:rPr>
              <a:t>- </a:t>
            </a:r>
            <a:r>
              <a:rPr lang="de-DE" sz="5400" b="1">
                <a:solidFill>
                  <a:srgbClr val="000000"/>
                </a:solidFill>
              </a:rPr>
              <a:t> decay</a:t>
            </a:r>
          </a:p>
        </p:txBody>
      </p:sp>
      <p:sp>
        <p:nvSpPr>
          <p:cNvPr id="342020" name="Line 4"/>
          <p:cNvSpPr>
            <a:spLocks noChangeShapeType="1"/>
          </p:cNvSpPr>
          <p:nvPr/>
        </p:nvSpPr>
        <p:spPr bwMode="auto">
          <a:xfrm>
            <a:off x="1836738" y="1795463"/>
            <a:ext cx="1439862" cy="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>
            <a:outerShdw dist="40161" dir="20493903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42021" name="Line 5"/>
          <p:cNvSpPr>
            <a:spLocks noChangeShapeType="1"/>
          </p:cNvSpPr>
          <p:nvPr/>
        </p:nvSpPr>
        <p:spPr bwMode="auto">
          <a:xfrm>
            <a:off x="5795963" y="3068638"/>
            <a:ext cx="1439862" cy="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>
            <a:outerShdw dist="40161" dir="20493903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42022" name="Line 6"/>
          <p:cNvSpPr>
            <a:spLocks noChangeShapeType="1"/>
          </p:cNvSpPr>
          <p:nvPr/>
        </p:nvSpPr>
        <p:spPr bwMode="auto">
          <a:xfrm>
            <a:off x="3997325" y="1363663"/>
            <a:ext cx="1439863" cy="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  <a:effectLst>
            <a:outerShdw dist="40161" dir="20493903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42023" name="Line 7"/>
          <p:cNvSpPr>
            <a:spLocks noChangeShapeType="1"/>
          </p:cNvSpPr>
          <p:nvPr/>
        </p:nvSpPr>
        <p:spPr bwMode="auto">
          <a:xfrm>
            <a:off x="3203575" y="1844675"/>
            <a:ext cx="2592388" cy="10795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>
            <a:outerShdw dist="254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6" name="Line 8"/>
          <p:cNvSpPr>
            <a:spLocks noChangeShapeType="1"/>
          </p:cNvSpPr>
          <p:nvPr/>
        </p:nvSpPr>
        <p:spPr bwMode="auto">
          <a:xfrm>
            <a:off x="5580063" y="1508125"/>
            <a:ext cx="720725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7" name="Line 9"/>
          <p:cNvSpPr>
            <a:spLocks noChangeShapeType="1"/>
          </p:cNvSpPr>
          <p:nvPr/>
        </p:nvSpPr>
        <p:spPr bwMode="auto">
          <a:xfrm flipH="1">
            <a:off x="3276600" y="1341438"/>
            <a:ext cx="7191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8" name="Rectangle 10"/>
          <p:cNvSpPr>
            <a:spLocks noChangeArrowheads="1"/>
          </p:cNvSpPr>
          <p:nvPr/>
        </p:nvSpPr>
        <p:spPr bwMode="auto">
          <a:xfrm>
            <a:off x="3552825" y="2276475"/>
            <a:ext cx="1019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36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36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36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39" name="Rectangle 11"/>
          <p:cNvSpPr>
            <a:spLocks noChangeArrowheads="1"/>
          </p:cNvSpPr>
          <p:nvPr/>
        </p:nvSpPr>
        <p:spPr bwMode="auto">
          <a:xfrm>
            <a:off x="6084888" y="1868488"/>
            <a:ext cx="601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36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040" name="Text Box 12"/>
          <p:cNvSpPr txBox="1">
            <a:spLocks noChangeArrowheads="1"/>
          </p:cNvSpPr>
          <p:nvPr/>
        </p:nvSpPr>
        <p:spPr bwMode="auto">
          <a:xfrm>
            <a:off x="3059113" y="1076325"/>
            <a:ext cx="608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00"/>
                </a:solidFill>
              </a:rPr>
              <a:t>EC</a:t>
            </a:r>
          </a:p>
        </p:txBody>
      </p:sp>
      <p:sp>
        <p:nvSpPr>
          <p:cNvPr id="1041" name="Text Box 13"/>
          <p:cNvSpPr txBox="1">
            <a:spLocks noChangeArrowheads="1"/>
          </p:cNvSpPr>
          <p:nvPr/>
        </p:nvSpPr>
        <p:spPr bwMode="auto">
          <a:xfrm>
            <a:off x="2073275" y="1868488"/>
            <a:ext cx="769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000000"/>
                </a:solidFill>
              </a:rPr>
              <a:t>(Z,N)</a:t>
            </a:r>
          </a:p>
        </p:txBody>
      </p:sp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4111625" y="1436688"/>
            <a:ext cx="1252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000000"/>
                </a:solidFill>
              </a:rPr>
              <a:t>(Z+1,N-1)</a:t>
            </a:r>
          </a:p>
        </p:txBody>
      </p:sp>
      <p:sp>
        <p:nvSpPr>
          <p:cNvPr id="1043" name="Text Box 15"/>
          <p:cNvSpPr txBox="1">
            <a:spLocks noChangeArrowheads="1"/>
          </p:cNvSpPr>
          <p:nvPr/>
        </p:nvSpPr>
        <p:spPr bwMode="auto">
          <a:xfrm>
            <a:off x="5940425" y="3221038"/>
            <a:ext cx="1252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000000"/>
                </a:solidFill>
              </a:rPr>
              <a:t>(Z+2,N-2)</a:t>
            </a:r>
          </a:p>
        </p:txBody>
      </p:sp>
      <p:sp>
        <p:nvSpPr>
          <p:cNvPr id="1044" name="Text Box 16"/>
          <p:cNvSpPr txBox="1">
            <a:spLocks noChangeArrowheads="1"/>
          </p:cNvSpPr>
          <p:nvPr/>
        </p:nvSpPr>
        <p:spPr bwMode="auto">
          <a:xfrm>
            <a:off x="395288" y="1628775"/>
            <a:ext cx="14097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Comic Sans MS" pitchFamily="66" charset="0"/>
              </a:rPr>
              <a:t>(even-even)</a:t>
            </a:r>
          </a:p>
        </p:txBody>
      </p:sp>
      <p:sp>
        <p:nvSpPr>
          <p:cNvPr id="1045" name="Text Box 17"/>
          <p:cNvSpPr txBox="1">
            <a:spLocks noChangeArrowheads="1"/>
          </p:cNvSpPr>
          <p:nvPr/>
        </p:nvSpPr>
        <p:spPr bwMode="auto">
          <a:xfrm>
            <a:off x="7380288" y="2901950"/>
            <a:ext cx="14097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Comic Sans MS" pitchFamily="66" charset="0"/>
              </a:rPr>
              <a:t>(even-even)</a:t>
            </a:r>
          </a:p>
        </p:txBody>
      </p:sp>
      <p:sp>
        <p:nvSpPr>
          <p:cNvPr id="1046" name="Text Box 18"/>
          <p:cNvSpPr txBox="1">
            <a:spLocks noChangeArrowheads="1"/>
          </p:cNvSpPr>
          <p:nvPr/>
        </p:nvSpPr>
        <p:spPr bwMode="auto">
          <a:xfrm>
            <a:off x="5651500" y="1189038"/>
            <a:ext cx="1228725" cy="3667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Comic Sans MS" pitchFamily="66" charset="0"/>
              </a:rPr>
              <a:t>(odd-odd)</a:t>
            </a:r>
          </a:p>
        </p:txBody>
      </p:sp>
      <p:sp>
        <p:nvSpPr>
          <p:cNvPr id="1047" name="AutoShape 19"/>
          <p:cNvSpPr>
            <a:spLocks noChangeArrowheads="1"/>
          </p:cNvSpPr>
          <p:nvPr/>
        </p:nvSpPr>
        <p:spPr bwMode="auto">
          <a:xfrm>
            <a:off x="611188" y="2998788"/>
            <a:ext cx="2952750" cy="287337"/>
          </a:xfrm>
          <a:prstGeom prst="leftArrow">
            <a:avLst>
              <a:gd name="adj1" fmla="val 50000"/>
              <a:gd name="adj2" fmla="val 2569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048" name="Text Box 20"/>
          <p:cNvSpPr txBox="1">
            <a:spLocks noChangeArrowheads="1"/>
          </p:cNvSpPr>
          <p:nvPr/>
        </p:nvSpPr>
        <p:spPr bwMode="auto">
          <a:xfrm>
            <a:off x="1258888" y="2686050"/>
            <a:ext cx="1971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  <a:latin typeface="Comic Sans MS" pitchFamily="66" charset="0"/>
              </a:rPr>
              <a:t>neutron-rich</a:t>
            </a:r>
          </a:p>
        </p:txBody>
      </p:sp>
      <p:sp>
        <p:nvSpPr>
          <p:cNvPr id="1049" name="Text Box 21"/>
          <p:cNvSpPr txBox="1">
            <a:spLocks noChangeArrowheads="1"/>
          </p:cNvSpPr>
          <p:nvPr/>
        </p:nvSpPr>
        <p:spPr bwMode="auto">
          <a:xfrm>
            <a:off x="2319338" y="1411288"/>
            <a:ext cx="452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00"/>
                </a:solidFill>
              </a:rPr>
              <a:t>0</a:t>
            </a:r>
            <a:r>
              <a:rPr lang="de-DE" b="1" baseline="300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050" name="Text Box 22"/>
          <p:cNvSpPr txBox="1">
            <a:spLocks noChangeArrowheads="1"/>
          </p:cNvSpPr>
          <p:nvPr/>
        </p:nvSpPr>
        <p:spPr bwMode="auto">
          <a:xfrm>
            <a:off x="6372225" y="2686050"/>
            <a:ext cx="452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00"/>
                </a:solidFill>
              </a:rPr>
              <a:t>0</a:t>
            </a:r>
            <a:r>
              <a:rPr lang="de-DE" b="1" baseline="300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051" name="Text Box 23"/>
          <p:cNvSpPr txBox="1">
            <a:spLocks noChangeArrowheads="1"/>
          </p:cNvSpPr>
          <p:nvPr/>
        </p:nvSpPr>
        <p:spPr bwMode="auto">
          <a:xfrm>
            <a:off x="3995738" y="836613"/>
            <a:ext cx="125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00"/>
                </a:solidFill>
              </a:rPr>
              <a:t>never 0</a:t>
            </a:r>
            <a:r>
              <a:rPr lang="de-DE" b="1" baseline="300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1052" name="Text Box 25"/>
          <p:cNvSpPr txBox="1">
            <a:spLocks noChangeArrowheads="1"/>
          </p:cNvSpPr>
          <p:nvPr/>
        </p:nvSpPr>
        <p:spPr bwMode="auto">
          <a:xfrm>
            <a:off x="179388" y="4076700"/>
            <a:ext cx="2636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solidFill>
                  <a:srgbClr val="000000"/>
                </a:solidFill>
                <a:latin typeface="Symbol" pitchFamily="18" charset="2"/>
              </a:rPr>
              <a:t>2nb</a:t>
            </a:r>
            <a:r>
              <a:rPr lang="de-DE" sz="32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32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3200" b="1" baseline="30000">
                <a:solidFill>
                  <a:srgbClr val="000000"/>
                </a:solidFill>
                <a:latin typeface="Symbol" pitchFamily="18" charset="2"/>
              </a:rPr>
              <a:t>- </a:t>
            </a:r>
            <a:r>
              <a:rPr lang="de-DE" sz="3200" b="1">
                <a:solidFill>
                  <a:srgbClr val="000000"/>
                </a:solidFill>
              </a:rPr>
              <a:t> decay:</a:t>
            </a:r>
          </a:p>
        </p:txBody>
      </p:sp>
      <p:sp>
        <p:nvSpPr>
          <p:cNvPr id="1053" name="Text Box 26"/>
          <p:cNvSpPr txBox="1">
            <a:spLocks noChangeArrowheads="1"/>
          </p:cNvSpPr>
          <p:nvPr/>
        </p:nvSpPr>
        <p:spPr bwMode="auto">
          <a:xfrm>
            <a:off x="179388" y="5657850"/>
            <a:ext cx="2636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solidFill>
                  <a:srgbClr val="000000"/>
                </a:solidFill>
                <a:latin typeface="Symbol" pitchFamily="18" charset="2"/>
              </a:rPr>
              <a:t>0nb</a:t>
            </a:r>
            <a:r>
              <a:rPr lang="de-DE" sz="32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32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3200" b="1" baseline="30000">
                <a:solidFill>
                  <a:srgbClr val="000000"/>
                </a:solidFill>
                <a:latin typeface="Symbol" pitchFamily="18" charset="2"/>
              </a:rPr>
              <a:t>- </a:t>
            </a:r>
            <a:r>
              <a:rPr lang="de-DE" sz="3200" b="1">
                <a:solidFill>
                  <a:srgbClr val="000000"/>
                </a:solidFill>
              </a:rPr>
              <a:t> decay:</a:t>
            </a:r>
          </a:p>
        </p:txBody>
      </p:sp>
      <p:graphicFrame>
        <p:nvGraphicFramePr>
          <p:cNvPr id="1026" name="Object 36"/>
          <p:cNvGraphicFramePr>
            <a:graphicFrameLocks noChangeAspect="1"/>
          </p:cNvGraphicFramePr>
          <p:nvPr/>
        </p:nvGraphicFramePr>
        <p:xfrm>
          <a:off x="2916238" y="3716338"/>
          <a:ext cx="4102100" cy="133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3" imgW="1942920" imgH="634680" progId="Equation.DSMT4">
                  <p:embed/>
                </p:oleObj>
              </mc:Choice>
              <mc:Fallback>
                <p:oleObj name="Equation" r:id="rId3" imgW="1942920" imgH="63468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3716338"/>
                        <a:ext cx="4102100" cy="13398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2"/>
          <p:cNvGraphicFramePr>
            <a:graphicFrameLocks noChangeAspect="1"/>
          </p:cNvGraphicFramePr>
          <p:nvPr/>
        </p:nvGraphicFramePr>
        <p:xfrm>
          <a:off x="2933700" y="5229225"/>
          <a:ext cx="603091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5" imgW="2857320" imgH="685800" progId="Equation.DSMT4">
                  <p:embed/>
                </p:oleObj>
              </mc:Choice>
              <mc:Fallback>
                <p:oleObj name="Equation" r:id="rId5" imgW="2857320" imgH="68580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5229225"/>
                        <a:ext cx="6030913" cy="1447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2055" name="Object 39"/>
          <p:cNvGraphicFramePr>
            <a:graphicFrameLocks noChangeAspect="1"/>
          </p:cNvGraphicFramePr>
          <p:nvPr/>
        </p:nvGraphicFramePr>
        <p:xfrm>
          <a:off x="2932113" y="5229225"/>
          <a:ext cx="60579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7" imgW="2869920" imgH="685800" progId="Equation.DSMT4">
                  <p:embed/>
                </p:oleObj>
              </mc:Choice>
              <mc:Fallback>
                <p:oleObj name="Equation" r:id="rId7" imgW="2869920" imgH="68580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2113" y="5229225"/>
                        <a:ext cx="6057900" cy="1447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2059" name="Rectangle 43"/>
          <p:cNvSpPr>
            <a:spLocks noChangeArrowheads="1"/>
          </p:cNvSpPr>
          <p:nvPr/>
        </p:nvSpPr>
        <p:spPr bwMode="auto">
          <a:xfrm>
            <a:off x="7164388" y="5229225"/>
            <a:ext cx="1800225" cy="1439863"/>
          </a:xfrm>
          <a:prstGeom prst="rect">
            <a:avLst/>
          </a:prstGeom>
          <a:gradFill rotWithShape="1">
            <a:gsLst>
              <a:gs pos="0">
                <a:srgbClr val="FF5050">
                  <a:alpha val="42000"/>
                </a:srgbClr>
              </a:gs>
              <a:gs pos="100000">
                <a:srgbClr val="762525">
                  <a:alpha val="10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055" name="Line 44"/>
          <p:cNvSpPr>
            <a:spLocks noChangeShapeType="1"/>
          </p:cNvSpPr>
          <p:nvPr/>
        </p:nvSpPr>
        <p:spPr bwMode="auto">
          <a:xfrm>
            <a:off x="0" y="36449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9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60350"/>
            <a:ext cx="7993062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49550"/>
            <a:ext cx="2952750" cy="16875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258888" y="333375"/>
            <a:ext cx="6626225" cy="59499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9600" b="1" baseline="28000">
                <a:solidFill>
                  <a:srgbClr val="FFFF66"/>
                </a:solidFill>
                <a:latin typeface="Comic Sans MS" pitchFamily="66" charset="0"/>
              </a:rPr>
              <a:t>100</a:t>
            </a:r>
            <a:r>
              <a:rPr lang="de-DE" sz="9600" b="1">
                <a:solidFill>
                  <a:srgbClr val="FFFF66"/>
                </a:solidFill>
                <a:latin typeface="Comic Sans MS" pitchFamily="66" charset="0"/>
              </a:rPr>
              <a:t>Mo </a:t>
            </a: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Important for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Symbol" pitchFamily="18" charset="2"/>
              </a:rPr>
              <a:t>bb</a:t>
            </a:r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-decay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solar neutrino detector 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(Q=-168 keV)</a:t>
            </a:r>
          </a:p>
          <a:p>
            <a:pPr algn="ctr"/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SN-neutrino detector</a:t>
            </a:r>
          </a:p>
          <a:p>
            <a:pPr algn="ctr"/>
            <a:r>
              <a:rPr lang="de-DE" sz="3600" b="1">
                <a:solidFill>
                  <a:srgbClr val="FFFF66"/>
                </a:solidFill>
                <a:latin typeface="Comic Sans MS" pitchFamily="66" charset="0"/>
              </a:rPr>
              <a:t>SN-neutrino temperature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B0000"/>
            </a:gs>
            <a:gs pos="100000">
              <a:srgbClr val="8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0" name="Text Box 4"/>
          <p:cNvSpPr txBox="1">
            <a:spLocks noChangeArrowheads="1"/>
          </p:cNvSpPr>
          <p:nvPr/>
        </p:nvSpPr>
        <p:spPr bwMode="auto">
          <a:xfrm>
            <a:off x="6977063" y="188913"/>
            <a:ext cx="1987550" cy="9144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5400" b="1" baseline="28000">
                <a:solidFill>
                  <a:srgbClr val="FFFF66"/>
                </a:solidFill>
                <a:latin typeface="Comic Sans MS" pitchFamily="66" charset="0"/>
              </a:rPr>
              <a:t>100</a:t>
            </a:r>
            <a:r>
              <a:rPr lang="de-DE" sz="5400" b="1">
                <a:solidFill>
                  <a:srgbClr val="FFFF66"/>
                </a:solidFill>
                <a:latin typeface="Comic Sans MS" pitchFamily="66" charset="0"/>
              </a:rPr>
              <a:t>Mo</a:t>
            </a:r>
          </a:p>
        </p:txBody>
      </p:sp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541338" y="188913"/>
            <a:ext cx="4535487" cy="8223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tx2"/>
                </a:solidFill>
                <a:latin typeface="Comic Sans MS" pitchFamily="66" charset="0"/>
              </a:rPr>
              <a:t>almost entire GT strength</a:t>
            </a:r>
          </a:p>
          <a:p>
            <a:pPr eaLnBrk="1" hangingPunct="1"/>
            <a:r>
              <a:rPr lang="de-DE" b="1">
                <a:solidFill>
                  <a:schemeClr val="tx2"/>
                </a:solidFill>
                <a:latin typeface="Comic Sans MS" pitchFamily="66" charset="0"/>
              </a:rPr>
              <a:t>concentrated in ground-state</a:t>
            </a:r>
          </a:p>
        </p:txBody>
      </p:sp>
      <p:sp>
        <p:nvSpPr>
          <p:cNvPr id="628743" name="Line 7"/>
          <p:cNvSpPr>
            <a:spLocks noChangeShapeType="1"/>
          </p:cNvSpPr>
          <p:nvPr/>
        </p:nvSpPr>
        <p:spPr bwMode="auto">
          <a:xfrm flipH="1">
            <a:off x="1042988" y="1125538"/>
            <a:ext cx="1657350" cy="790575"/>
          </a:xfrm>
          <a:prstGeom prst="line">
            <a:avLst/>
          </a:prstGeom>
          <a:noFill/>
          <a:ln w="92075">
            <a:solidFill>
              <a:srgbClr val="FF0000"/>
            </a:solidFill>
            <a:round/>
            <a:headEnd/>
            <a:tailEnd type="triangle" w="med" len="med"/>
          </a:ln>
          <a:effectLst>
            <a:outerShdw dist="28398" dir="1593903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3B0000"/>
            </a:gs>
            <a:gs pos="100000">
              <a:srgbClr val="8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713"/>
            <a:ext cx="3924300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08275"/>
            <a:ext cx="5616575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3" name="Text Box 5"/>
          <p:cNvSpPr txBox="1">
            <a:spLocks noChangeArrowheads="1"/>
          </p:cNvSpPr>
          <p:nvPr/>
        </p:nvSpPr>
        <p:spPr bwMode="auto">
          <a:xfrm>
            <a:off x="4572000" y="0"/>
            <a:ext cx="1987550" cy="9144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5400" b="1" baseline="28000">
                <a:solidFill>
                  <a:srgbClr val="FFFF66"/>
                </a:solidFill>
                <a:latin typeface="Comic Sans MS" pitchFamily="66" charset="0"/>
              </a:rPr>
              <a:t>100</a:t>
            </a:r>
            <a:r>
              <a:rPr lang="de-DE" sz="5400" b="1">
                <a:solidFill>
                  <a:srgbClr val="FFFF66"/>
                </a:solidFill>
                <a:latin typeface="Comic Sans MS" pitchFamily="66" charset="0"/>
              </a:rPr>
              <a:t>Mo</a:t>
            </a:r>
          </a:p>
        </p:txBody>
      </p:sp>
      <p:sp>
        <p:nvSpPr>
          <p:cNvPr id="626698" name="Text Box 10"/>
          <p:cNvSpPr txBox="1">
            <a:spLocks noChangeArrowheads="1"/>
          </p:cNvSpPr>
          <p:nvPr/>
        </p:nvSpPr>
        <p:spPr bwMode="auto">
          <a:xfrm>
            <a:off x="3959225" y="981075"/>
            <a:ext cx="5149850" cy="3416300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chemeClr val="bg1"/>
              </a:gs>
              <a:gs pos="100000">
                <a:srgbClr val="CCFFCC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b="1" dirty="0">
                <a:latin typeface="Comic Sans MS" pitchFamily="66" charset="0"/>
              </a:rPr>
              <a:t>entire low-energy GT</a:t>
            </a:r>
            <a:r>
              <a:rPr lang="de-DE" b="1" baseline="22000" dirty="0">
                <a:latin typeface="Comic Sans MS" pitchFamily="66" charset="0"/>
              </a:rPr>
              <a:t>-</a:t>
            </a:r>
            <a:r>
              <a:rPr lang="de-DE" b="1" dirty="0">
                <a:latin typeface="Comic Sans MS" pitchFamily="66" charset="0"/>
              </a:rPr>
              <a:t>strength</a:t>
            </a:r>
          </a:p>
          <a:p>
            <a:pPr algn="ctr">
              <a:defRPr/>
            </a:pPr>
            <a:r>
              <a:rPr lang="de-DE" b="1" dirty="0">
                <a:latin typeface="Comic Sans MS" pitchFamily="66" charset="0"/>
              </a:rPr>
              <a:t>is concentrated in        </a:t>
            </a:r>
          </a:p>
          <a:p>
            <a:pPr algn="ctr">
              <a:defRPr/>
            </a:pPr>
            <a:r>
              <a:rPr lang="de-DE" b="1" dirty="0">
                <a:latin typeface="Comic Sans MS" pitchFamily="66" charset="0"/>
              </a:rPr>
              <a:t>ONE </a:t>
            </a:r>
          </a:p>
          <a:p>
            <a:pPr algn="ctr">
              <a:defRPr/>
            </a:pPr>
            <a:r>
              <a:rPr lang="de-DE" b="1" dirty="0">
                <a:latin typeface="Comic Sans MS" pitchFamily="66" charset="0"/>
              </a:rPr>
              <a:t>single state only (i.e.the g.s.)</a:t>
            </a:r>
          </a:p>
          <a:p>
            <a:pPr algn="ctr">
              <a:defRPr/>
            </a:pPr>
            <a:r>
              <a:rPr lang="de-DE" b="1" dirty="0">
                <a:latin typeface="Comic Sans MS" pitchFamily="66" charset="0"/>
              </a:rPr>
              <a:t>with </a:t>
            </a:r>
            <a:r>
              <a:rPr lang="de-DE" b="1" dirty="0">
                <a:latin typeface="Symbol" pitchFamily="18" charset="2"/>
              </a:rPr>
              <a:t>b</a:t>
            </a:r>
            <a:r>
              <a:rPr lang="de-DE" b="1" baseline="30000" dirty="0">
                <a:latin typeface="Symbol" pitchFamily="18" charset="2"/>
              </a:rPr>
              <a:t>-</a:t>
            </a:r>
            <a:r>
              <a:rPr lang="de-DE" b="1" dirty="0">
                <a:latin typeface="Comic Sans MS" pitchFamily="66" charset="0"/>
              </a:rPr>
              <a:t> log</a:t>
            </a:r>
            <a:r>
              <a:rPr lang="de-DE" b="1" i="1" dirty="0">
                <a:latin typeface="Comic Sans MS" pitchFamily="66" charset="0"/>
              </a:rPr>
              <a:t>ft</a:t>
            </a:r>
          </a:p>
          <a:p>
            <a:pPr algn="ctr">
              <a:defRPr/>
            </a:pPr>
            <a:endParaRPr lang="de-DE" b="1" i="1" dirty="0">
              <a:latin typeface="Comic Sans MS" pitchFamily="66" charset="0"/>
            </a:endParaRPr>
          </a:p>
          <a:p>
            <a:pPr algn="ctr">
              <a:defRPr/>
            </a:pPr>
            <a:endParaRPr lang="de-DE" b="1" i="1" dirty="0">
              <a:latin typeface="Comic Sans MS" pitchFamily="66" charset="0"/>
            </a:endParaRPr>
          </a:p>
          <a:p>
            <a:pPr algn="ctr">
              <a:defRPr/>
            </a:pPr>
            <a:endParaRPr lang="de-DE" b="1" dirty="0">
              <a:latin typeface="Comic Sans MS" pitchFamily="66" charset="0"/>
            </a:endParaRPr>
          </a:p>
          <a:p>
            <a:pPr algn="ctr">
              <a:defRPr/>
            </a:pPr>
            <a:r>
              <a:rPr lang="de-DE" b="1" dirty="0">
                <a:latin typeface="Comic Sans MS" pitchFamily="66" charset="0"/>
              </a:rPr>
              <a:t>No need for GT giant resonance</a:t>
            </a:r>
          </a:p>
        </p:txBody>
      </p:sp>
      <p:graphicFrame>
        <p:nvGraphicFramePr>
          <p:cNvPr id="626699" name="Object 11"/>
          <p:cNvGraphicFramePr>
            <a:graphicFrameLocks noChangeAspect="1"/>
          </p:cNvGraphicFramePr>
          <p:nvPr/>
        </p:nvGraphicFramePr>
        <p:xfrm>
          <a:off x="3995738" y="2925763"/>
          <a:ext cx="4949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quation" r:id="rId5" imgW="1955520" imgH="241200" progId="Equation.DSMT4">
                  <p:embed/>
                </p:oleObj>
              </mc:Choice>
              <mc:Fallback>
                <p:oleObj name="Equation" r:id="rId5" imgW="1955520" imgH="241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925763"/>
                        <a:ext cx="49498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6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6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6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6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69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73025" y="-100013"/>
            <a:ext cx="9036050" cy="6858001"/>
          </a:xfrm>
          <a:prstGeom prst="rect">
            <a:avLst/>
          </a:prstGeom>
          <a:solidFill>
            <a:srgbClr val="CC6600"/>
          </a:solidFill>
          <a:ln w="1905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7938"/>
            <a:ext cx="528320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1620838"/>
            <a:ext cx="394970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189" name="AutoShape 5"/>
          <p:cNvSpPr>
            <a:spLocks/>
          </p:cNvSpPr>
          <p:nvPr/>
        </p:nvSpPr>
        <p:spPr bwMode="auto">
          <a:xfrm>
            <a:off x="7626350" y="2636838"/>
            <a:ext cx="185738" cy="2663825"/>
          </a:xfrm>
          <a:prstGeom prst="rightBrace">
            <a:avLst>
              <a:gd name="adj1" fmla="val 119515"/>
              <a:gd name="adj2" fmla="val 50000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05190" name="Text Box 6"/>
          <p:cNvSpPr txBox="1">
            <a:spLocks noChangeArrowheads="1"/>
          </p:cNvSpPr>
          <p:nvPr/>
        </p:nvSpPr>
        <p:spPr bwMode="auto">
          <a:xfrm>
            <a:off x="7842250" y="3573463"/>
            <a:ext cx="1338263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reduced </a:t>
            </a:r>
          </a:p>
          <a:p>
            <a:pPr>
              <a:defRPr/>
            </a:pPr>
            <a:r>
              <a:rPr lang="de-DE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spreading</a:t>
            </a:r>
          </a:p>
          <a:p>
            <a:pPr>
              <a:defRPr/>
            </a:pPr>
            <a:r>
              <a:rPr lang="de-DE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of GT </a:t>
            </a:r>
          </a:p>
          <a:p>
            <a:pPr>
              <a:defRPr/>
            </a:pPr>
            <a:r>
              <a:rPr lang="de-DE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strength</a:t>
            </a:r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0075" y="404813"/>
            <a:ext cx="5840412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Oval 8"/>
          <p:cNvSpPr>
            <a:spLocks noChangeArrowheads="1"/>
          </p:cNvSpPr>
          <p:nvPr/>
        </p:nvSpPr>
        <p:spPr bwMode="auto">
          <a:xfrm>
            <a:off x="5580063" y="188913"/>
            <a:ext cx="2447925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5722938" y="265113"/>
            <a:ext cx="175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 baseline="24000">
                <a:latin typeface="Arial" pitchFamily="34" charset="0"/>
              </a:rPr>
              <a:t>64</a:t>
            </a:r>
            <a:r>
              <a:rPr lang="de-DE" b="1">
                <a:latin typeface="Arial" pitchFamily="34" charset="0"/>
              </a:rPr>
              <a:t>Zn(</a:t>
            </a:r>
            <a:r>
              <a:rPr lang="de-DE" sz="2000" b="1">
                <a:latin typeface="Symbol" pitchFamily="18" charset="2"/>
              </a:rPr>
              <a:t>ee, e</a:t>
            </a:r>
            <a:r>
              <a:rPr lang="de-DE" sz="1600" b="1">
                <a:latin typeface="Symbol" pitchFamily="18" charset="2"/>
              </a:rPr>
              <a:t>b</a:t>
            </a:r>
            <a:r>
              <a:rPr lang="de-DE" sz="1800" b="1">
                <a:latin typeface="Arial" pitchFamily="34" charset="0"/>
              </a:rPr>
              <a:t>+</a:t>
            </a:r>
            <a:r>
              <a:rPr lang="de-DE" b="1">
                <a:latin typeface="Arial" pitchFamily="34" charset="0"/>
              </a:rPr>
              <a:t>)</a:t>
            </a:r>
          </a:p>
        </p:txBody>
      </p:sp>
      <p:sp>
        <p:nvSpPr>
          <p:cNvPr id="59402" name="Oval 10"/>
          <p:cNvSpPr>
            <a:spLocks noChangeArrowheads="1"/>
          </p:cNvSpPr>
          <p:nvPr/>
        </p:nvSpPr>
        <p:spPr bwMode="auto">
          <a:xfrm>
            <a:off x="5940425" y="1636713"/>
            <a:ext cx="1511300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5992813" y="1728788"/>
            <a:ext cx="1444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 baseline="24000"/>
              <a:t>76</a:t>
            </a:r>
            <a:r>
              <a:rPr lang="de-DE" b="1"/>
              <a:t>Ge(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b="1"/>
              <a:t>)</a:t>
            </a:r>
          </a:p>
        </p:txBody>
      </p:sp>
      <p:sp>
        <p:nvSpPr>
          <p:cNvPr id="59404" name="Oval 12"/>
          <p:cNvSpPr>
            <a:spLocks noChangeArrowheads="1"/>
          </p:cNvSpPr>
          <p:nvPr/>
        </p:nvSpPr>
        <p:spPr bwMode="auto">
          <a:xfrm>
            <a:off x="5940425" y="2573338"/>
            <a:ext cx="1511300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5992813" y="2665413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 baseline="24000"/>
              <a:t>82</a:t>
            </a:r>
            <a:r>
              <a:rPr lang="de-DE" b="1"/>
              <a:t>Se(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b="1"/>
              <a:t>)</a:t>
            </a:r>
          </a:p>
        </p:txBody>
      </p:sp>
      <p:sp>
        <p:nvSpPr>
          <p:cNvPr id="59406" name="Oval 14"/>
          <p:cNvSpPr>
            <a:spLocks noChangeArrowheads="1"/>
          </p:cNvSpPr>
          <p:nvPr/>
        </p:nvSpPr>
        <p:spPr bwMode="auto">
          <a:xfrm>
            <a:off x="5867400" y="3502025"/>
            <a:ext cx="1584325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5991225" y="35941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 baseline="24000"/>
              <a:t>96</a:t>
            </a:r>
            <a:r>
              <a:rPr lang="de-DE" b="1"/>
              <a:t>Zr(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b="1"/>
              <a:t>)</a:t>
            </a:r>
          </a:p>
        </p:txBody>
      </p:sp>
      <p:sp>
        <p:nvSpPr>
          <p:cNvPr id="59408" name="Oval 16"/>
          <p:cNvSpPr>
            <a:spLocks noChangeArrowheads="1"/>
          </p:cNvSpPr>
          <p:nvPr/>
        </p:nvSpPr>
        <p:spPr bwMode="auto">
          <a:xfrm>
            <a:off x="5878513" y="4581525"/>
            <a:ext cx="1584325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5878513" y="4673600"/>
            <a:ext cx="1646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 baseline="24000"/>
              <a:t>100</a:t>
            </a:r>
            <a:r>
              <a:rPr lang="de-DE" b="1"/>
              <a:t>Mo(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b="1"/>
              <a:t>)</a:t>
            </a:r>
          </a:p>
        </p:txBody>
      </p:sp>
      <p:sp>
        <p:nvSpPr>
          <p:cNvPr id="59410" name="Oval 18"/>
          <p:cNvSpPr>
            <a:spLocks noChangeArrowheads="1"/>
          </p:cNvSpPr>
          <p:nvPr/>
        </p:nvSpPr>
        <p:spPr bwMode="auto">
          <a:xfrm>
            <a:off x="-2268538" y="6524625"/>
            <a:ext cx="1614488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-2271713" y="6616700"/>
            <a:ext cx="154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 baseline="24000"/>
              <a:t>130</a:t>
            </a:r>
            <a:r>
              <a:rPr lang="de-DE" b="1"/>
              <a:t>Te(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b="1"/>
              <a:t>)</a:t>
            </a:r>
          </a:p>
        </p:txBody>
      </p:sp>
      <p:sp>
        <p:nvSpPr>
          <p:cNvPr id="59412" name="Oval 20"/>
          <p:cNvSpPr>
            <a:spLocks noChangeArrowheads="1"/>
          </p:cNvSpPr>
          <p:nvPr/>
        </p:nvSpPr>
        <p:spPr bwMode="auto">
          <a:xfrm>
            <a:off x="-2268538" y="5805488"/>
            <a:ext cx="1541463" cy="6477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-2271713" y="5897563"/>
            <a:ext cx="1544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 baseline="24000"/>
              <a:t>128</a:t>
            </a:r>
            <a:r>
              <a:rPr lang="de-DE" b="1"/>
              <a:t>Te(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sz="1800" b="1">
                <a:latin typeface="Symbol" pitchFamily="18" charset="2"/>
              </a:rPr>
              <a:t>b</a:t>
            </a:r>
            <a:r>
              <a:rPr lang="de-DE" sz="1800" b="1" baseline="24000">
                <a:latin typeface="Symbol" pitchFamily="18" charset="2"/>
              </a:rPr>
              <a:t>-</a:t>
            </a:r>
            <a:r>
              <a:rPr lang="de-DE" b="1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835150" y="2349500"/>
            <a:ext cx="5575300" cy="15557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9600" b="1" baseline="28000">
                <a:solidFill>
                  <a:srgbClr val="FFFF66"/>
                </a:solidFill>
                <a:latin typeface="Comic Sans MS" pitchFamily="66" charset="0"/>
              </a:rPr>
              <a:t>128,130</a:t>
            </a:r>
            <a:r>
              <a:rPr lang="de-DE" sz="9600" b="1">
                <a:solidFill>
                  <a:srgbClr val="FFFF66"/>
                </a:solidFill>
                <a:latin typeface="Comic Sans MS" pitchFamily="66" charset="0"/>
              </a:rPr>
              <a:t>Te </a:t>
            </a:r>
            <a:endParaRPr lang="de-DE" sz="3600" b="1">
              <a:solidFill>
                <a:srgbClr val="FFFF66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0" y="1008063"/>
            <a:ext cx="9144000" cy="58769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11272" name="Rectangle 33"/>
          <p:cNvSpPr>
            <a:spLocks noChangeArrowheads="1"/>
          </p:cNvSpPr>
          <p:nvPr/>
        </p:nvSpPr>
        <p:spPr bwMode="auto">
          <a:xfrm>
            <a:off x="539750" y="4868863"/>
            <a:ext cx="7632700" cy="1512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273" name="Rectangle 26"/>
          <p:cNvSpPr>
            <a:spLocks noChangeArrowheads="1"/>
          </p:cNvSpPr>
          <p:nvPr/>
        </p:nvSpPr>
        <p:spPr bwMode="auto">
          <a:xfrm>
            <a:off x="850900" y="1268413"/>
            <a:ext cx="6659563" cy="33845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1274" name="Rectangle 2"/>
          <p:cNvSpPr>
            <a:spLocks noChangeArrowheads="1"/>
          </p:cNvSpPr>
          <p:nvPr/>
        </p:nvSpPr>
        <p:spPr bwMode="auto">
          <a:xfrm>
            <a:off x="-107950" y="44450"/>
            <a:ext cx="9251950" cy="9144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5400" b="1" baseline="28000">
                <a:solidFill>
                  <a:srgbClr val="FFFF66"/>
                </a:solidFill>
                <a:latin typeface="Comic Sans MS" pitchFamily="66" charset="0"/>
              </a:rPr>
              <a:t>128</a:t>
            </a:r>
            <a:r>
              <a:rPr lang="de-DE" sz="5400" b="1">
                <a:solidFill>
                  <a:srgbClr val="FFFF66"/>
                </a:solidFill>
                <a:latin typeface="Comic Sans MS" pitchFamily="66" charset="0"/>
              </a:rPr>
              <a:t>Te - </a:t>
            </a:r>
            <a:r>
              <a:rPr lang="de-DE" sz="5400" b="1" baseline="28000">
                <a:solidFill>
                  <a:srgbClr val="FFFF66"/>
                </a:solidFill>
                <a:latin typeface="Comic Sans MS" pitchFamily="66" charset="0"/>
              </a:rPr>
              <a:t>130</a:t>
            </a:r>
            <a:r>
              <a:rPr lang="de-DE" sz="5400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1030288" y="1341438"/>
          <a:ext cx="51847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3" imgW="1485720" imgH="253800" progId="Equation.DSMT4">
                  <p:embed/>
                </p:oleObj>
              </mc:Choice>
              <mc:Fallback>
                <p:oleObj name="Equation" r:id="rId3" imgW="1485720" imgH="253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288" y="1341438"/>
                        <a:ext cx="5184775" cy="885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6"/>
          <p:cNvGraphicFramePr>
            <a:graphicFrameLocks noChangeAspect="1"/>
          </p:cNvGraphicFramePr>
          <p:nvPr>
            <p:ph sz="half" idx="2"/>
          </p:nvPr>
        </p:nvGraphicFramePr>
        <p:xfrm>
          <a:off x="1030288" y="2349500"/>
          <a:ext cx="518477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5" imgW="1536480" imgH="241200" progId="Equation.DSMT4">
                  <p:embed/>
                </p:oleObj>
              </mc:Choice>
              <mc:Fallback>
                <p:oleObj name="Equation" r:id="rId5" imgW="1536480" imgH="241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0288" y="2349500"/>
                        <a:ext cx="5184775" cy="814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6217" name="Text Box 9"/>
          <p:cNvSpPr txBox="1">
            <a:spLocks noChangeArrowheads="1"/>
          </p:cNvSpPr>
          <p:nvPr/>
        </p:nvSpPr>
        <p:spPr bwMode="auto">
          <a:xfrm>
            <a:off x="6575425" y="1341438"/>
            <a:ext cx="1884363" cy="9144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5400" b="1" baseline="28000">
                <a:solidFill>
                  <a:srgbClr val="FFFF66"/>
                </a:solidFill>
                <a:latin typeface="Comic Sans MS" pitchFamily="66" charset="0"/>
              </a:rPr>
              <a:t>130</a:t>
            </a:r>
            <a:r>
              <a:rPr lang="de-DE" sz="5400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06219" name="Rectangle 11"/>
          <p:cNvSpPr>
            <a:spLocks noChangeArrowheads="1"/>
          </p:cNvSpPr>
          <p:nvPr/>
        </p:nvSpPr>
        <p:spPr bwMode="auto">
          <a:xfrm>
            <a:off x="6575425" y="2349500"/>
            <a:ext cx="1884363" cy="9144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5400" b="1" baseline="28000">
                <a:solidFill>
                  <a:srgbClr val="FFFF66"/>
                </a:solidFill>
                <a:latin typeface="Comic Sans MS" pitchFamily="66" charset="0"/>
              </a:rPr>
              <a:t>128</a:t>
            </a:r>
            <a:r>
              <a:rPr lang="de-DE" sz="5400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11277" name="Text Box 14"/>
          <p:cNvSpPr txBox="1">
            <a:spLocks noChangeArrowheads="1"/>
          </p:cNvSpPr>
          <p:nvPr/>
        </p:nvSpPr>
        <p:spPr bwMode="auto">
          <a:xfrm>
            <a:off x="868363" y="3621088"/>
            <a:ext cx="1835150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 b="1">
                <a:latin typeface="Comic Sans MS" pitchFamily="66" charset="0"/>
              </a:rPr>
              <a:t>from</a:t>
            </a:r>
          </a:p>
          <a:p>
            <a:pPr algn="ctr" eaLnBrk="1" hangingPunct="1"/>
            <a:r>
              <a:rPr lang="de-DE" sz="1800" b="1">
                <a:latin typeface="Comic Sans MS" pitchFamily="66" charset="0"/>
              </a:rPr>
              <a:t>geochem. ratio</a:t>
            </a:r>
          </a:p>
        </p:txBody>
      </p:sp>
      <p:graphicFrame>
        <p:nvGraphicFramePr>
          <p:cNvPr id="11268" name="Object 25"/>
          <p:cNvGraphicFramePr>
            <a:graphicFrameLocks noChangeAspect="1"/>
          </p:cNvGraphicFramePr>
          <p:nvPr/>
        </p:nvGraphicFramePr>
        <p:xfrm>
          <a:off x="2670175" y="3357563"/>
          <a:ext cx="4697413" cy="121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7" imgW="1866600" imgH="482400" progId="Equation.DSMT4">
                  <p:embed/>
                </p:oleObj>
              </mc:Choice>
              <mc:Fallback>
                <p:oleObj name="Equation" r:id="rId7" imgW="1866600" imgH="4824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5" y="3357563"/>
                        <a:ext cx="4697413" cy="1214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Object 30"/>
          <p:cNvGraphicFramePr>
            <a:graphicFrameLocks noChangeAspect="1"/>
          </p:cNvGraphicFramePr>
          <p:nvPr/>
        </p:nvGraphicFramePr>
        <p:xfrm>
          <a:off x="971550" y="4940300"/>
          <a:ext cx="6408738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9" imgW="2006280" imgH="241200" progId="Equation.DSMT4">
                  <p:embed/>
                </p:oleObj>
              </mc:Choice>
              <mc:Fallback>
                <p:oleObj name="Equation" r:id="rId9" imgW="2006280" imgH="2412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4940300"/>
                        <a:ext cx="6408738" cy="771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8" name="Text Box 31"/>
          <p:cNvSpPr txBox="1">
            <a:spLocks noChangeArrowheads="1"/>
          </p:cNvSpPr>
          <p:nvPr/>
        </p:nvSpPr>
        <p:spPr bwMode="auto">
          <a:xfrm>
            <a:off x="682625" y="5805488"/>
            <a:ext cx="73961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  <a:sym typeface="Wingdings" pitchFamily="2" charset="2"/>
              </a:rPr>
              <a:t> d</a:t>
            </a:r>
            <a:r>
              <a:rPr lang="de-DE" b="1">
                <a:latin typeface="Comic Sans MS" pitchFamily="66" charset="0"/>
              </a:rPr>
              <a:t>ecay of </a:t>
            </a:r>
            <a:r>
              <a:rPr lang="de-DE" sz="3200" b="1" baseline="24000">
                <a:latin typeface="Comic Sans MS" pitchFamily="66" charset="0"/>
              </a:rPr>
              <a:t>128</a:t>
            </a:r>
            <a:r>
              <a:rPr lang="de-DE" b="1">
                <a:latin typeface="Comic Sans MS" pitchFamily="66" charset="0"/>
              </a:rPr>
              <a:t>Te is accelerated by factor 2 !!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1"/>
          <p:cNvSpPr>
            <a:spLocks noChangeArrowheads="1"/>
          </p:cNvSpPr>
          <p:nvPr/>
        </p:nvSpPr>
        <p:spPr bwMode="auto">
          <a:xfrm>
            <a:off x="6227763" y="-100013"/>
            <a:ext cx="2916237" cy="6958013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606425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6227763" y="476250"/>
            <a:ext cx="2735262" cy="100647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6000" b="1" baseline="28000">
                <a:solidFill>
                  <a:srgbClr val="FFFF66"/>
                </a:solidFill>
                <a:latin typeface="Comic Sans MS" pitchFamily="66" charset="0"/>
              </a:rPr>
              <a:t>128</a:t>
            </a:r>
            <a:r>
              <a:rPr lang="de-DE" sz="6000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1445" name="Rectangle 7"/>
          <p:cNvSpPr>
            <a:spLocks noChangeArrowheads="1"/>
          </p:cNvSpPr>
          <p:nvPr/>
        </p:nvSpPr>
        <p:spPr bwMode="auto">
          <a:xfrm>
            <a:off x="6300788" y="2205038"/>
            <a:ext cx="2663825" cy="100647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6000" b="1" baseline="28000">
                <a:solidFill>
                  <a:srgbClr val="FFFF66"/>
                </a:solidFill>
                <a:latin typeface="Comic Sans MS" pitchFamily="66" charset="0"/>
              </a:rPr>
              <a:t>130</a:t>
            </a:r>
            <a:r>
              <a:rPr lang="de-DE" sz="6000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>
            <a:off x="611188" y="4184650"/>
            <a:ext cx="792162" cy="366713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1800" b="1" baseline="28000">
                <a:solidFill>
                  <a:srgbClr val="FFFF66"/>
                </a:solidFill>
                <a:latin typeface="Comic Sans MS" pitchFamily="66" charset="0"/>
              </a:rPr>
              <a:t>128</a:t>
            </a:r>
            <a:r>
              <a:rPr lang="de-DE" sz="1800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1447" name="Rectangle 9"/>
          <p:cNvSpPr>
            <a:spLocks noChangeArrowheads="1"/>
          </p:cNvSpPr>
          <p:nvPr/>
        </p:nvSpPr>
        <p:spPr bwMode="auto">
          <a:xfrm>
            <a:off x="3419475" y="4221163"/>
            <a:ext cx="792163" cy="366712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1800" b="1" baseline="28000">
                <a:solidFill>
                  <a:srgbClr val="FFFF66"/>
                </a:solidFill>
                <a:latin typeface="Comic Sans MS" pitchFamily="66" charset="0"/>
              </a:rPr>
              <a:t>130</a:t>
            </a:r>
            <a:r>
              <a:rPr lang="de-DE" sz="1800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1448" name="Text Box 10"/>
          <p:cNvSpPr txBox="1">
            <a:spLocks noChangeArrowheads="1"/>
          </p:cNvSpPr>
          <p:nvPr/>
        </p:nvSpPr>
        <p:spPr bwMode="auto">
          <a:xfrm>
            <a:off x="6165850" y="4437063"/>
            <a:ext cx="30146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/>
              <a:t>qualitatively equal </a:t>
            </a:r>
          </a:p>
          <a:p>
            <a:pPr algn="ctr" eaLnBrk="1" hangingPunct="1"/>
            <a:r>
              <a:rPr lang="de-DE"/>
              <a:t>&amp;</a:t>
            </a:r>
          </a:p>
          <a:p>
            <a:pPr algn="ctr" eaLnBrk="1" hangingPunct="1"/>
            <a:r>
              <a:rPr lang="de-DE"/>
              <a:t>moderately fragmented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0000"/>
            </a:gs>
            <a:gs pos="100000">
              <a:srgbClr val="5E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8"/>
            <a:ext cx="914400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2"/>
          <p:cNvSpPr>
            <a:spLocks noChangeArrowheads="1"/>
          </p:cNvSpPr>
          <p:nvPr/>
        </p:nvSpPr>
        <p:spPr bwMode="auto">
          <a:xfrm>
            <a:off x="755650" y="765175"/>
            <a:ext cx="1512888" cy="495300"/>
          </a:xfrm>
          <a:prstGeom prst="rect">
            <a:avLst/>
          </a:prstGeom>
          <a:solidFill>
            <a:srgbClr val="000099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baseline="28000">
                <a:solidFill>
                  <a:srgbClr val="FFFF66"/>
                </a:solidFill>
                <a:latin typeface="Comic Sans MS" pitchFamily="66" charset="0"/>
              </a:rPr>
              <a:t>128</a:t>
            </a:r>
            <a:r>
              <a:rPr lang="de-DE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2468" name="Rectangle 33"/>
          <p:cNvSpPr>
            <a:spLocks noChangeArrowheads="1"/>
          </p:cNvSpPr>
          <p:nvPr/>
        </p:nvSpPr>
        <p:spPr bwMode="auto">
          <a:xfrm>
            <a:off x="4932363" y="765175"/>
            <a:ext cx="1512887" cy="495300"/>
          </a:xfrm>
          <a:prstGeom prst="rect">
            <a:avLst/>
          </a:prstGeom>
          <a:solidFill>
            <a:srgbClr val="000099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baseline="28000">
                <a:solidFill>
                  <a:srgbClr val="FFFF66"/>
                </a:solidFill>
                <a:latin typeface="Comic Sans MS" pitchFamily="66" charset="0"/>
              </a:rPr>
              <a:t>130</a:t>
            </a:r>
            <a:r>
              <a:rPr lang="de-DE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2469" name="Text Box 34"/>
          <p:cNvSpPr txBox="1">
            <a:spLocks noChangeArrowheads="1"/>
          </p:cNvSpPr>
          <p:nvPr/>
        </p:nvSpPr>
        <p:spPr bwMode="auto">
          <a:xfrm>
            <a:off x="1835150" y="5230813"/>
            <a:ext cx="5591175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adding a neutron pair:</a:t>
            </a:r>
          </a:p>
          <a:p>
            <a:pPr eaLnBrk="1" hangingPunct="1">
              <a:buFontTx/>
              <a:buAutoNum type="arabicPeriod"/>
            </a:pPr>
            <a:r>
              <a:rPr lang="de-DE" b="1">
                <a:latin typeface="Comic Sans MS" pitchFamily="66" charset="0"/>
              </a:rPr>
              <a:t>little change at low energies</a:t>
            </a:r>
          </a:p>
          <a:p>
            <a:pPr eaLnBrk="1" hangingPunct="1">
              <a:buFontTx/>
              <a:buAutoNum type="arabicPeriod"/>
            </a:pPr>
            <a:r>
              <a:rPr lang="de-DE" b="1">
                <a:latin typeface="Comic Sans MS" pitchFamily="66" charset="0"/>
              </a:rPr>
              <a:t>state at 1.2 MeV tends to dilute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CC0000"/>
            </a:gs>
            <a:gs pos="100000">
              <a:srgbClr val="5E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8"/>
            <a:ext cx="914400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6"/>
          <p:cNvSpPr>
            <a:spLocks noChangeArrowheads="1"/>
          </p:cNvSpPr>
          <p:nvPr/>
        </p:nvSpPr>
        <p:spPr bwMode="auto">
          <a:xfrm>
            <a:off x="900113" y="1701800"/>
            <a:ext cx="142875" cy="2808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2" name="Rectangle 7"/>
          <p:cNvSpPr>
            <a:spLocks noChangeArrowheads="1"/>
          </p:cNvSpPr>
          <p:nvPr/>
        </p:nvSpPr>
        <p:spPr bwMode="auto">
          <a:xfrm>
            <a:off x="1806575" y="1773238"/>
            <a:ext cx="144463" cy="273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1619250" y="4438650"/>
            <a:ext cx="144463" cy="71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4" name="Rectangle 9"/>
          <p:cNvSpPr>
            <a:spLocks noChangeArrowheads="1"/>
          </p:cNvSpPr>
          <p:nvPr/>
        </p:nvSpPr>
        <p:spPr bwMode="auto">
          <a:xfrm>
            <a:off x="5249863" y="1773238"/>
            <a:ext cx="288925" cy="2779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5" name="Rectangle 10"/>
          <p:cNvSpPr>
            <a:spLocks noChangeArrowheads="1"/>
          </p:cNvSpPr>
          <p:nvPr/>
        </p:nvSpPr>
        <p:spPr bwMode="auto">
          <a:xfrm>
            <a:off x="5435600" y="1917700"/>
            <a:ext cx="865188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6" name="Rectangle 11"/>
          <p:cNvSpPr>
            <a:spLocks noChangeArrowheads="1"/>
          </p:cNvSpPr>
          <p:nvPr/>
        </p:nvSpPr>
        <p:spPr bwMode="auto">
          <a:xfrm>
            <a:off x="5848350" y="4194175"/>
            <a:ext cx="73025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7" name="Rectangle 12"/>
          <p:cNvSpPr>
            <a:spLocks noChangeArrowheads="1"/>
          </p:cNvSpPr>
          <p:nvPr/>
        </p:nvSpPr>
        <p:spPr bwMode="auto">
          <a:xfrm>
            <a:off x="6094413" y="3505200"/>
            <a:ext cx="71437" cy="1008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8" name="Rectangle 13"/>
          <p:cNvSpPr>
            <a:spLocks noChangeArrowheads="1"/>
          </p:cNvSpPr>
          <p:nvPr/>
        </p:nvSpPr>
        <p:spPr bwMode="auto">
          <a:xfrm>
            <a:off x="6316663" y="4206875"/>
            <a:ext cx="71437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499" name="Rectangle 14"/>
          <p:cNvSpPr>
            <a:spLocks noChangeArrowheads="1"/>
          </p:cNvSpPr>
          <p:nvPr/>
        </p:nvSpPr>
        <p:spPr bwMode="auto">
          <a:xfrm>
            <a:off x="2111375" y="3286125"/>
            <a:ext cx="1727200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3500" name="Rectangle 15"/>
          <p:cNvSpPr>
            <a:spLocks noChangeArrowheads="1"/>
          </p:cNvSpPr>
          <p:nvPr/>
        </p:nvSpPr>
        <p:spPr bwMode="auto">
          <a:xfrm>
            <a:off x="755650" y="765175"/>
            <a:ext cx="1512888" cy="495300"/>
          </a:xfrm>
          <a:prstGeom prst="rect">
            <a:avLst/>
          </a:prstGeom>
          <a:solidFill>
            <a:srgbClr val="000099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baseline="28000">
                <a:solidFill>
                  <a:srgbClr val="FFFF66"/>
                </a:solidFill>
                <a:latin typeface="Comic Sans MS" pitchFamily="66" charset="0"/>
              </a:rPr>
              <a:t>128</a:t>
            </a:r>
            <a:r>
              <a:rPr lang="de-DE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3501" name="Rectangle 16"/>
          <p:cNvSpPr>
            <a:spLocks noChangeArrowheads="1"/>
          </p:cNvSpPr>
          <p:nvPr/>
        </p:nvSpPr>
        <p:spPr bwMode="auto">
          <a:xfrm>
            <a:off x="4932363" y="765175"/>
            <a:ext cx="1512887" cy="495300"/>
          </a:xfrm>
          <a:prstGeom prst="rect">
            <a:avLst/>
          </a:prstGeom>
          <a:solidFill>
            <a:srgbClr val="000099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b="1" baseline="28000">
                <a:solidFill>
                  <a:srgbClr val="FFFF66"/>
                </a:solidFill>
                <a:latin typeface="Comic Sans MS" pitchFamily="66" charset="0"/>
              </a:rPr>
              <a:t>130</a:t>
            </a:r>
            <a:r>
              <a:rPr lang="de-DE" b="1">
                <a:solidFill>
                  <a:srgbClr val="FFFF66"/>
                </a:solidFill>
                <a:latin typeface="Comic Sans MS" pitchFamily="66" charset="0"/>
              </a:rPr>
              <a:t>Te</a:t>
            </a:r>
          </a:p>
        </p:txBody>
      </p:sp>
      <p:sp>
        <p:nvSpPr>
          <p:cNvPr id="63502" name="Text Box 17"/>
          <p:cNvSpPr txBox="1">
            <a:spLocks noChangeArrowheads="1"/>
          </p:cNvSpPr>
          <p:nvPr/>
        </p:nvSpPr>
        <p:spPr bwMode="auto">
          <a:xfrm>
            <a:off x="1835150" y="5230813"/>
            <a:ext cx="5591175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adding a neutron pair:</a:t>
            </a:r>
          </a:p>
          <a:p>
            <a:pPr eaLnBrk="1" hangingPunct="1">
              <a:buFontTx/>
              <a:buAutoNum type="arabicPeriod"/>
            </a:pPr>
            <a:r>
              <a:rPr lang="de-DE" b="1">
                <a:latin typeface="Comic Sans MS" pitchFamily="66" charset="0"/>
              </a:rPr>
              <a:t>little change at low energies</a:t>
            </a:r>
          </a:p>
          <a:p>
            <a:pPr eaLnBrk="1" hangingPunct="1">
              <a:buFontTx/>
              <a:buAutoNum type="arabicPeriod"/>
            </a:pPr>
            <a:r>
              <a:rPr lang="de-DE" b="1">
                <a:latin typeface="Comic Sans MS" pitchFamily="66" charset="0"/>
              </a:rPr>
              <a:t>state at 1.2 MeV tends to dilute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ChangeArrowheads="1"/>
          </p:cNvSpPr>
          <p:nvPr/>
        </p:nvSpPr>
        <p:spPr bwMode="auto">
          <a:xfrm>
            <a:off x="0" y="3933825"/>
            <a:ext cx="9144000" cy="2924175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266700" y="1905000"/>
          <a:ext cx="3886200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quation" r:id="rId3" imgW="1904760" imgH="266400" progId="Equation.DSMT4">
                  <p:embed/>
                </p:oleObj>
              </mc:Choice>
              <mc:Fallback>
                <p:oleObj name="Equation" r:id="rId3" imgW="1904760" imgH="266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905000"/>
                        <a:ext cx="3886200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323850" y="2463800"/>
          <a:ext cx="8640763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5" imgW="5359320" imgH="888840" progId="Equation.DSMT4">
                  <p:embed/>
                </p:oleObj>
              </mc:Choice>
              <mc:Fallback>
                <p:oleObj name="Equation" r:id="rId5" imgW="5359320" imgH="8888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463800"/>
                        <a:ext cx="8640763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5"/>
          <p:cNvGraphicFramePr>
            <a:graphicFrameLocks noChangeAspect="1"/>
          </p:cNvGraphicFramePr>
          <p:nvPr/>
        </p:nvGraphicFramePr>
        <p:xfrm>
          <a:off x="2124075" y="633413"/>
          <a:ext cx="4535488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7" imgW="1790640" imgH="571320" progId="Equation.DSMT4">
                  <p:embed/>
                </p:oleObj>
              </mc:Choice>
              <mc:Fallback>
                <p:oleObj name="Equation" r:id="rId7" imgW="1790640" imgH="5713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633413"/>
                        <a:ext cx="4535488" cy="124618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6"/>
          <p:cNvGraphicFramePr>
            <a:graphicFrameLocks noChangeAspect="1"/>
          </p:cNvGraphicFramePr>
          <p:nvPr/>
        </p:nvGraphicFramePr>
        <p:xfrm>
          <a:off x="1690688" y="5372100"/>
          <a:ext cx="7345362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9" imgW="3009600" imgH="685800" progId="Equation.DSMT4">
                  <p:embed/>
                </p:oleObj>
              </mc:Choice>
              <mc:Fallback>
                <p:oleObj name="Equation" r:id="rId9" imgW="3009600" imgH="685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0688" y="5372100"/>
                        <a:ext cx="7345362" cy="140335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7"/>
          <p:cNvGraphicFramePr>
            <a:graphicFrameLocks noChangeAspect="1"/>
          </p:cNvGraphicFramePr>
          <p:nvPr/>
        </p:nvGraphicFramePr>
        <p:xfrm>
          <a:off x="3727450" y="3933825"/>
          <a:ext cx="4140200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11" imgW="1892160" imgH="723600" progId="Equation.DSMT4">
                  <p:embed/>
                </p:oleObj>
              </mc:Choice>
              <mc:Fallback>
                <p:oleObj name="Equation" r:id="rId11" imgW="1892160" imgH="723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7450" y="3933825"/>
                        <a:ext cx="4140200" cy="142081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3640" name="Text Box 8"/>
          <p:cNvSpPr txBox="1">
            <a:spLocks noChangeArrowheads="1"/>
          </p:cNvSpPr>
          <p:nvPr/>
        </p:nvSpPr>
        <p:spPr bwMode="auto">
          <a:xfrm>
            <a:off x="0" y="44450"/>
            <a:ext cx="9144000" cy="5191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b="1">
                <a:solidFill>
                  <a:srgbClr val="FFFFFF"/>
                </a:solidFill>
                <a:latin typeface="Comic Sans MS" pitchFamily="66" charset="0"/>
              </a:rPr>
              <a:t>Quick reminder of neutrino mass problem</a:t>
            </a:r>
          </a:p>
        </p:txBody>
      </p:sp>
      <p:sp>
        <p:nvSpPr>
          <p:cNvPr id="453641" name="Text Box 9"/>
          <p:cNvSpPr txBox="1">
            <a:spLocks noChangeArrowheads="1"/>
          </p:cNvSpPr>
          <p:nvPr/>
        </p:nvSpPr>
        <p:spPr bwMode="auto">
          <a:xfrm>
            <a:off x="0" y="4292600"/>
            <a:ext cx="3635375" cy="579438"/>
          </a:xfrm>
          <a:prstGeom prst="rect">
            <a:avLst/>
          </a:prstGeom>
          <a:gradFill rotWithShape="1">
            <a:gsLst>
              <a:gs pos="0">
                <a:srgbClr val="00CC99">
                  <a:alpha val="11000"/>
                </a:srgbClr>
              </a:gs>
              <a:gs pos="50000">
                <a:srgbClr val="99FF99">
                  <a:alpha val="73000"/>
                </a:srgbClr>
              </a:gs>
              <a:gs pos="100000">
                <a:srgbClr val="00CC99">
                  <a:alpha val="1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de-DE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060" name="Line 10"/>
          <p:cNvSpPr>
            <a:spLocks noChangeShapeType="1"/>
          </p:cNvSpPr>
          <p:nvPr/>
        </p:nvSpPr>
        <p:spPr bwMode="auto">
          <a:xfrm>
            <a:off x="7380288" y="5949950"/>
            <a:ext cx="1368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1" name="Line 11"/>
          <p:cNvSpPr>
            <a:spLocks noChangeShapeType="1"/>
          </p:cNvSpPr>
          <p:nvPr/>
        </p:nvSpPr>
        <p:spPr bwMode="auto">
          <a:xfrm>
            <a:off x="7380288" y="6669088"/>
            <a:ext cx="1368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2" name="Text Box 12"/>
          <p:cNvSpPr txBox="1">
            <a:spLocks noChangeArrowheads="1"/>
          </p:cNvSpPr>
          <p:nvPr/>
        </p:nvSpPr>
        <p:spPr bwMode="auto">
          <a:xfrm>
            <a:off x="4978400" y="1941513"/>
            <a:ext cx="3409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00"/>
                </a:solidFill>
              </a:rPr>
              <a:t>2 extra Majorana phases</a:t>
            </a:r>
          </a:p>
        </p:txBody>
      </p:sp>
      <p:sp>
        <p:nvSpPr>
          <p:cNvPr id="2063" name="Line 13"/>
          <p:cNvSpPr>
            <a:spLocks noChangeShapeType="1"/>
          </p:cNvSpPr>
          <p:nvPr/>
        </p:nvSpPr>
        <p:spPr bwMode="auto">
          <a:xfrm flipH="1">
            <a:off x="4498975" y="2182813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3646" name="Rectangle 14"/>
          <p:cNvSpPr>
            <a:spLocks noChangeArrowheads="1"/>
          </p:cNvSpPr>
          <p:nvPr/>
        </p:nvSpPr>
        <p:spPr bwMode="auto">
          <a:xfrm>
            <a:off x="107950" y="4289425"/>
            <a:ext cx="35718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known quantities: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179388" y="5445125"/>
            <a:ext cx="8785225" cy="16113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1608138" y="5516563"/>
            <a:ext cx="18843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5400" b="1" baseline="20000">
                <a:latin typeface="Comic Sans MS" pitchFamily="66" charset="0"/>
              </a:rPr>
              <a:t>128</a:t>
            </a:r>
            <a:r>
              <a:rPr lang="de-DE" sz="5400" b="1">
                <a:latin typeface="Comic Sans MS" pitchFamily="66" charset="0"/>
              </a:rPr>
              <a:t>Te</a:t>
            </a: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5637213" y="5537200"/>
            <a:ext cx="18843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5400" b="1" baseline="20000">
                <a:latin typeface="Comic Sans MS" pitchFamily="66" charset="0"/>
              </a:rPr>
              <a:t>130</a:t>
            </a:r>
            <a:r>
              <a:rPr lang="de-DE" sz="5400" b="1">
                <a:latin typeface="Comic Sans MS" pitchFamily="66" charset="0"/>
              </a:rPr>
              <a:t>Te</a:t>
            </a:r>
          </a:p>
        </p:txBody>
      </p:sp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4787900" y="6400800"/>
            <a:ext cx="4125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(slightly more fragmented)</a:t>
            </a:r>
          </a:p>
        </p:txBody>
      </p:sp>
      <p:pic>
        <p:nvPicPr>
          <p:cNvPr id="6451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40763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val 2"/>
          <p:cNvSpPr>
            <a:spLocks noChangeArrowheads="1"/>
          </p:cNvSpPr>
          <p:nvPr/>
        </p:nvSpPr>
        <p:spPr bwMode="auto">
          <a:xfrm>
            <a:off x="3059113" y="-387350"/>
            <a:ext cx="3384550" cy="1700213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981075"/>
            <a:ext cx="835501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276600" y="-195263"/>
            <a:ext cx="247173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7200" b="1" baseline="22000">
                <a:latin typeface="Comic Sans MS" pitchFamily="66" charset="0"/>
              </a:rPr>
              <a:t>136</a:t>
            </a:r>
            <a:r>
              <a:rPr lang="de-DE" sz="7200" b="1">
                <a:latin typeface="Comic Sans MS" pitchFamily="66" charset="0"/>
              </a:rPr>
              <a:t>Xe</a:t>
            </a:r>
          </a:p>
        </p:txBody>
      </p:sp>
      <p:pic>
        <p:nvPicPr>
          <p:cNvPr id="610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38188"/>
            <a:ext cx="8424863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0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3059113" y="-387350"/>
            <a:ext cx="3384550" cy="1700213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276600" y="-195263"/>
            <a:ext cx="247173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7200" b="1" baseline="22000">
                <a:latin typeface="Comic Sans MS" pitchFamily="66" charset="0"/>
              </a:rPr>
              <a:t>136</a:t>
            </a:r>
            <a:r>
              <a:rPr lang="de-DE" sz="7200" b="1">
                <a:latin typeface="Comic Sans MS" pitchFamily="66" charset="0"/>
              </a:rPr>
              <a:t>Xe</a:t>
            </a:r>
          </a:p>
        </p:txBody>
      </p:sp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4168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78486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042988" y="92075"/>
            <a:ext cx="721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latin typeface="Comic Sans MS" pitchFamily="66" charset="0"/>
              </a:rPr>
              <a:t>How big is the matrix element?</a:t>
            </a:r>
          </a:p>
        </p:txBody>
      </p:sp>
      <p:sp>
        <p:nvSpPr>
          <p:cNvPr id="67588" name="AutoShape 4"/>
          <p:cNvSpPr>
            <a:spLocks/>
          </p:cNvSpPr>
          <p:nvPr/>
        </p:nvSpPr>
        <p:spPr bwMode="auto">
          <a:xfrm rot="5400000">
            <a:off x="2520950" y="1160463"/>
            <a:ext cx="358775" cy="1584325"/>
          </a:xfrm>
          <a:prstGeom prst="leftBrace">
            <a:avLst>
              <a:gd name="adj1" fmla="val 36799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7589" name="AutoShape 5"/>
          <p:cNvSpPr>
            <a:spLocks/>
          </p:cNvSpPr>
          <p:nvPr/>
        </p:nvSpPr>
        <p:spPr bwMode="auto">
          <a:xfrm rot="5400000">
            <a:off x="5400675" y="3895725"/>
            <a:ext cx="358775" cy="1584325"/>
          </a:xfrm>
          <a:prstGeom prst="leftBrace">
            <a:avLst>
              <a:gd name="adj1" fmla="val 36799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219700" y="2565400"/>
            <a:ext cx="2665413" cy="172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2339975" y="749300"/>
            <a:ext cx="7413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8000">
                <a:latin typeface="Symbol" pitchFamily="18" charset="2"/>
              </a:rPr>
              <a:t>-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5148263" y="3213100"/>
            <a:ext cx="7413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8000">
                <a:latin typeface="Symbol" pitchFamily="18" charset="2"/>
              </a:rPr>
              <a:t>+</a:t>
            </a:r>
          </a:p>
        </p:txBody>
      </p:sp>
      <p:sp>
        <p:nvSpPr>
          <p:cNvPr id="67593" name="WordArt 9"/>
          <p:cNvSpPr>
            <a:spLocks noChangeArrowheads="1" noChangeShapeType="1" noTextEdit="1"/>
          </p:cNvSpPr>
          <p:nvPr/>
        </p:nvSpPr>
        <p:spPr bwMode="auto">
          <a:xfrm rot="-1852609">
            <a:off x="6588125" y="1916113"/>
            <a:ext cx="2555875" cy="14303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72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preliminary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4719638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Oval 3"/>
          <p:cNvSpPr>
            <a:spLocks noChangeArrowheads="1"/>
          </p:cNvSpPr>
          <p:nvPr/>
        </p:nvSpPr>
        <p:spPr bwMode="auto">
          <a:xfrm>
            <a:off x="3132138" y="1484313"/>
            <a:ext cx="576262" cy="576262"/>
          </a:xfrm>
          <a:prstGeom prst="ellipse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5" name="Oval 4"/>
          <p:cNvSpPr>
            <a:spLocks noChangeArrowheads="1"/>
          </p:cNvSpPr>
          <p:nvPr/>
        </p:nvSpPr>
        <p:spPr bwMode="auto">
          <a:xfrm>
            <a:off x="1835150" y="1412875"/>
            <a:ext cx="576263" cy="576263"/>
          </a:xfrm>
          <a:prstGeom prst="ellipse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296" name="Text Box 5"/>
          <p:cNvSpPr txBox="1">
            <a:spLocks noChangeArrowheads="1"/>
          </p:cNvSpPr>
          <p:nvPr/>
        </p:nvSpPr>
        <p:spPr bwMode="auto">
          <a:xfrm>
            <a:off x="1042988" y="163513"/>
            <a:ext cx="721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latin typeface="Comic Sans MS" pitchFamily="66" charset="0"/>
              </a:rPr>
              <a:t>How big is the matrix element?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4786313" y="908050"/>
          <a:ext cx="4249737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Equation" r:id="rId4" imgW="1879560" imgH="304560" progId="Equation.DSMT4">
                  <p:embed/>
                </p:oleObj>
              </mc:Choice>
              <mc:Fallback>
                <p:oleObj name="Equation" r:id="rId4" imgW="1879560" imgH="30456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908050"/>
                        <a:ext cx="4249737" cy="6619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4787900" y="1557338"/>
          <a:ext cx="417671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Equation" r:id="rId6" imgW="1460160" imgH="279360" progId="Equation.DSMT4">
                  <p:embed/>
                </p:oleObj>
              </mc:Choice>
              <mc:Fallback>
                <p:oleObj name="Equation" r:id="rId6" imgW="1460160" imgH="2793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1557338"/>
                        <a:ext cx="4176713" cy="65087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1814513" y="1123950"/>
            <a:ext cx="7413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6000">
                <a:solidFill>
                  <a:srgbClr val="FF0000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3132138" y="1123950"/>
            <a:ext cx="7413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6000">
                <a:solidFill>
                  <a:srgbClr val="FF0000"/>
                </a:solidFill>
                <a:latin typeface="Symbol" pitchFamily="18" charset="2"/>
              </a:rPr>
              <a:t>+</a:t>
            </a:r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5076825" y="3068638"/>
            <a:ext cx="1520825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u="sng"/>
              <a:t>scenario-1</a:t>
            </a:r>
          </a:p>
        </p:txBody>
      </p:sp>
      <p:graphicFrame>
        <p:nvGraphicFramePr>
          <p:cNvPr id="12292" name="Object 11"/>
          <p:cNvGraphicFramePr>
            <a:graphicFrameLocks noChangeAspect="1"/>
          </p:cNvGraphicFramePr>
          <p:nvPr/>
        </p:nvGraphicFramePr>
        <p:xfrm>
          <a:off x="5040313" y="3884613"/>
          <a:ext cx="3779837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Equation" r:id="rId8" imgW="2019240" imgH="330120" progId="Equation.DSMT4">
                  <p:embed/>
                </p:oleObj>
              </mc:Choice>
              <mc:Fallback>
                <p:oleObj name="Equation" r:id="rId8" imgW="2019240" imgH="33012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3" y="3884613"/>
                        <a:ext cx="3779837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003800" y="3448050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/>
              <a:t>all positive sign —&gt;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148263" y="5040313"/>
            <a:ext cx="1520825" cy="457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u="sng"/>
              <a:t>scenario-2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067300" y="5635625"/>
            <a:ext cx="3608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/>
              <a:t>sign(clst-1) = - sign (clst-2)</a:t>
            </a: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-541338" y="-244475"/>
            <a:ext cx="720726" cy="7921625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8964613" y="-315913"/>
            <a:ext cx="720725" cy="7921626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5056188" y="4411663"/>
            <a:ext cx="3803650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/>
              <a:t>Unlikely (</a:t>
            </a:r>
            <a:r>
              <a:rPr lang="de-DE" sz="1600"/>
              <a:t>in our paper </a:t>
            </a:r>
            <a:r>
              <a:rPr lang="de-DE" sz="1400"/>
              <a:t>Puppe-PRC-2011)</a:t>
            </a:r>
            <a:endParaRPr lang="de-DE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5148263" y="6164263"/>
            <a:ext cx="33623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/>
              <a:t>Likely (</a:t>
            </a:r>
            <a:r>
              <a:rPr lang="de-DE" sz="1400"/>
              <a:t>in our paper </a:t>
            </a:r>
            <a:r>
              <a:rPr lang="de-DE" sz="1200"/>
              <a:t>Puppe-PRC-2011</a:t>
            </a:r>
            <a:r>
              <a:rPr lang="de-DE"/>
              <a:t>)</a:t>
            </a:r>
          </a:p>
        </p:txBody>
      </p:sp>
      <p:sp>
        <p:nvSpPr>
          <p:cNvPr id="19" name="Rectangle 18"/>
          <p:cNvSpPr/>
          <p:nvPr/>
        </p:nvSpPr>
        <p:spPr>
          <a:xfrm rot="18471843">
            <a:off x="4581502" y="4651388"/>
            <a:ext cx="3702694" cy="923330"/>
          </a:xfrm>
          <a:prstGeom prst="rect">
            <a:avLst/>
          </a:prstGeom>
          <a:solidFill>
            <a:srgbClr val="FFCC99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87675" y="2420938"/>
            <a:ext cx="5976938" cy="4392612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3087688" y="2636838"/>
            <a:ext cx="2779712" cy="4059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tangle 7"/>
          <p:cNvSpPr/>
          <p:nvPr/>
        </p:nvSpPr>
        <p:spPr>
          <a:xfrm>
            <a:off x="6038850" y="2636838"/>
            <a:ext cx="2781300" cy="2262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8613" name="Picture 2" descr="FSQP-136X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2565400"/>
            <a:ext cx="51244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50" y="115888"/>
            <a:ext cx="4818063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514350" indent="-514350">
              <a:defRPr/>
            </a:pPr>
            <a:r>
              <a:rPr lang="de-DE" sz="2800" b="1" dirty="0">
                <a:latin typeface="Comic Sans MS" pitchFamily="66" charset="0"/>
              </a:rPr>
              <a:t>A. Poves: </a:t>
            </a:r>
          </a:p>
          <a:p>
            <a:pPr marL="514350" indent="-514350">
              <a:defRPr/>
            </a:pPr>
            <a:r>
              <a:rPr lang="de-DE" b="1" dirty="0">
                <a:latin typeface="Comic Sans MS" pitchFamily="66" charset="0"/>
              </a:rPr>
              <a:t>NO cancellation !! </a:t>
            </a:r>
          </a:p>
          <a:p>
            <a:pPr marL="514350" indent="-514350">
              <a:defRPr/>
            </a:pPr>
            <a:r>
              <a:rPr lang="de-DE" b="1" dirty="0">
                <a:latin typeface="Comic Sans MS" pitchFamily="66" charset="0"/>
              </a:rPr>
              <a:t>There is no </a:t>
            </a:r>
            <a:r>
              <a:rPr lang="de-DE" b="1" dirty="0">
                <a:latin typeface="+mn-lt"/>
              </a:rPr>
              <a:t>B(GT</a:t>
            </a:r>
            <a:r>
              <a:rPr lang="de-DE" b="1" baseline="30000" dirty="0">
                <a:latin typeface="+mn-lt"/>
              </a:rPr>
              <a:t>+</a:t>
            </a:r>
            <a:r>
              <a:rPr lang="de-DE" b="1" dirty="0">
                <a:latin typeface="+mn-lt"/>
              </a:rPr>
              <a:t>) </a:t>
            </a:r>
            <a:r>
              <a:rPr lang="de-DE" b="1" dirty="0">
                <a:latin typeface="Comic Sans MS" pitchFamily="66" charset="0"/>
              </a:rPr>
              <a:t>strength, </a:t>
            </a:r>
          </a:p>
          <a:p>
            <a:pPr marL="514350" indent="-514350">
              <a:defRPr/>
            </a:pPr>
            <a:r>
              <a:rPr lang="de-DE" b="1" dirty="0">
                <a:latin typeface="Comic Sans MS" pitchFamily="66" charset="0"/>
              </a:rPr>
              <a:t>except for the </a:t>
            </a:r>
            <a:r>
              <a:rPr lang="de-DE" b="1" dirty="0">
                <a:latin typeface="Comic Sans MS" pitchFamily="66" charset="0"/>
              </a:rPr>
              <a:t>lowest 1</a:t>
            </a:r>
            <a:r>
              <a:rPr lang="de-DE" b="1" baseline="30000" dirty="0">
                <a:latin typeface="Comic Sans MS" pitchFamily="66" charset="0"/>
              </a:rPr>
              <a:t>+</a:t>
            </a:r>
            <a:r>
              <a:rPr lang="de-DE" b="1" dirty="0">
                <a:latin typeface="Comic Sans MS" pitchFamily="66" charset="0"/>
              </a:rPr>
              <a:t> </a:t>
            </a:r>
            <a:r>
              <a:rPr lang="de-DE" b="1" dirty="0">
                <a:latin typeface="Comic Sans MS" pitchFamily="66" charset="0"/>
              </a:rPr>
              <a:t>state</a:t>
            </a:r>
          </a:p>
        </p:txBody>
      </p:sp>
      <p:sp>
        <p:nvSpPr>
          <p:cNvPr id="68615" name="TextBox 4"/>
          <p:cNvSpPr txBox="1">
            <a:spLocks noChangeArrowheads="1"/>
          </p:cNvSpPr>
          <p:nvPr/>
        </p:nvSpPr>
        <p:spPr bwMode="auto">
          <a:xfrm>
            <a:off x="395288" y="3141663"/>
            <a:ext cx="18446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latin typeface="Comic Sans MS" pitchFamily="66" charset="0"/>
              </a:rPr>
              <a:t>H. Ejiri: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92725" y="0"/>
            <a:ext cx="3851275" cy="24209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8617" name="TextBox 8"/>
          <p:cNvSpPr txBox="1">
            <a:spLocks noChangeArrowheads="1"/>
          </p:cNvSpPr>
          <p:nvPr/>
        </p:nvSpPr>
        <p:spPr bwMode="auto">
          <a:xfrm>
            <a:off x="5967413" y="5013325"/>
            <a:ext cx="2438400" cy="16922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/>
              <a:t>  Shell model and the</a:t>
            </a:r>
          </a:p>
          <a:p>
            <a:pPr eaLnBrk="1" hangingPunct="1"/>
            <a:r>
              <a:rPr lang="de-DE" sz="2000"/>
              <a:t>  FSQP  DO provide</a:t>
            </a:r>
          </a:p>
          <a:p>
            <a:pPr eaLnBrk="1" hangingPunct="1"/>
            <a:r>
              <a:rPr lang="de-DE" sz="2000"/>
              <a:t>  an explanation for</a:t>
            </a:r>
          </a:p>
          <a:p>
            <a:pPr eaLnBrk="1" hangingPunct="1"/>
            <a:r>
              <a:rPr lang="de-DE" sz="2000"/>
              <a:t>  the pathologically </a:t>
            </a:r>
          </a:p>
          <a:p>
            <a:pPr eaLnBrk="1" hangingPunct="1"/>
            <a:r>
              <a:rPr lang="de-DE" sz="2000"/>
              <a:t>  long half-life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4163" y="0"/>
            <a:ext cx="3600450" cy="2349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8619" name="Picture 8" descr="ba136g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316706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0" name="TextBox 9"/>
          <p:cNvSpPr txBox="1">
            <a:spLocks noChangeArrowheads="1"/>
          </p:cNvSpPr>
          <p:nvPr/>
        </p:nvSpPr>
        <p:spPr bwMode="auto">
          <a:xfrm>
            <a:off x="6588125" y="260350"/>
            <a:ext cx="1103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/>
              <a:t>3x10</a:t>
            </a:r>
            <a:r>
              <a:rPr lang="de-DE" sz="2800" b="1" baseline="30000"/>
              <a:t>-3</a:t>
            </a:r>
          </a:p>
        </p:txBody>
      </p:sp>
      <p:cxnSp>
        <p:nvCxnSpPr>
          <p:cNvPr id="12" name="Straight Arrow Connector 11"/>
          <p:cNvCxnSpPr>
            <a:stCxn id="68620" idx="2"/>
          </p:cNvCxnSpPr>
          <p:nvPr/>
        </p:nvCxnSpPr>
        <p:spPr>
          <a:xfrm flipH="1">
            <a:off x="6084888" y="784225"/>
            <a:ext cx="1055687" cy="5572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3"/>
          <p:cNvSpPr>
            <a:spLocks noChangeArrowheads="1" noChangeShapeType="1" noTextEdit="1"/>
          </p:cNvSpPr>
          <p:nvPr/>
        </p:nvSpPr>
        <p:spPr bwMode="auto">
          <a:xfrm>
            <a:off x="2362200" y="38100"/>
            <a:ext cx="4514850" cy="654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Conclusion</a:t>
            </a:r>
          </a:p>
        </p:txBody>
      </p:sp>
      <p:sp>
        <p:nvSpPr>
          <p:cNvPr id="69635" name="WordArt 4"/>
          <p:cNvSpPr>
            <a:spLocks noChangeArrowheads="1" noChangeShapeType="1" noTextEdit="1"/>
          </p:cNvSpPr>
          <p:nvPr/>
        </p:nvSpPr>
        <p:spPr bwMode="auto">
          <a:xfrm>
            <a:off x="71438" y="981075"/>
            <a:ext cx="539750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 </a:t>
            </a: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468313" y="925513"/>
            <a:ext cx="8547100" cy="10064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latin typeface="Comic Sans MS" pitchFamily="66" charset="0"/>
              </a:rPr>
              <a:t>Chargex reactions are a powerful tool to determine the 2</a:t>
            </a:r>
            <a:r>
              <a:rPr lang="de-DE" sz="2000" b="1">
                <a:latin typeface="Symbol" pitchFamily="18" charset="2"/>
              </a:rPr>
              <a:t>nbb</a:t>
            </a:r>
            <a:r>
              <a:rPr lang="de-DE" sz="2000" b="1">
                <a:latin typeface="Comic Sans MS" pitchFamily="66" charset="0"/>
              </a:rPr>
              <a:t> NME </a:t>
            </a:r>
          </a:p>
          <a:p>
            <a:pPr algn="ctr" eaLnBrk="1" hangingPunct="1"/>
            <a:r>
              <a:rPr lang="de-DE" sz="2000" b="1">
                <a:latin typeface="Comic Sans MS" pitchFamily="66" charset="0"/>
              </a:rPr>
              <a:t> (d,</a:t>
            </a:r>
            <a:r>
              <a:rPr lang="de-DE" b="1" baseline="24000">
                <a:latin typeface="Comic Sans MS" pitchFamily="66" charset="0"/>
              </a:rPr>
              <a:t>2</a:t>
            </a:r>
            <a:r>
              <a:rPr lang="de-DE" sz="2000" b="1">
                <a:latin typeface="Comic Sans MS" pitchFamily="66" charset="0"/>
              </a:rPr>
              <a:t>He) (t,</a:t>
            </a:r>
            <a:r>
              <a:rPr lang="de-DE" b="1" baseline="19000">
                <a:latin typeface="Comic Sans MS" pitchFamily="66" charset="0"/>
              </a:rPr>
              <a:t>3</a:t>
            </a:r>
            <a:r>
              <a:rPr lang="de-DE" sz="2000" b="1">
                <a:latin typeface="Comic Sans MS" pitchFamily="66" charset="0"/>
              </a:rPr>
              <a:t>He) </a:t>
            </a:r>
            <a:r>
              <a:rPr lang="de-DE" sz="2000" b="1">
                <a:latin typeface="Comic Sans MS" pitchFamily="66" charset="0"/>
                <a:sym typeface="Wingdings" pitchFamily="2" charset="2"/>
              </a:rPr>
              <a:t></a:t>
            </a:r>
            <a:r>
              <a:rPr lang="de-DE" sz="2000" b="1">
                <a:latin typeface="Comic Sans MS" pitchFamily="66" charset="0"/>
              </a:rPr>
              <a:t> „GT</a:t>
            </a:r>
            <a:r>
              <a:rPr lang="de-DE" sz="2000" b="1" baseline="20000">
                <a:latin typeface="Comic Sans MS" pitchFamily="66" charset="0"/>
              </a:rPr>
              <a:t>+</a:t>
            </a:r>
            <a:r>
              <a:rPr lang="de-DE" sz="2000" b="1">
                <a:latin typeface="Comic Sans MS" pitchFamily="66" charset="0"/>
              </a:rPr>
              <a:t> leg“  </a:t>
            </a:r>
            <a:r>
              <a:rPr lang="de-DE" sz="2000" b="1">
                <a:solidFill>
                  <a:srgbClr val="FF0000"/>
                </a:solidFill>
                <a:latin typeface="Comic Sans MS" pitchFamily="66" charset="0"/>
              </a:rPr>
              <a:t>&amp;</a:t>
            </a:r>
            <a:r>
              <a:rPr lang="de-DE" sz="2000" b="1">
                <a:latin typeface="Comic Sans MS" pitchFamily="66" charset="0"/>
              </a:rPr>
              <a:t>  (</a:t>
            </a:r>
            <a:r>
              <a:rPr lang="de-DE" b="1" baseline="22000">
                <a:latin typeface="Comic Sans MS" pitchFamily="66" charset="0"/>
              </a:rPr>
              <a:t>3</a:t>
            </a:r>
            <a:r>
              <a:rPr lang="de-DE" sz="2000" b="1">
                <a:latin typeface="Comic Sans MS" pitchFamily="66" charset="0"/>
              </a:rPr>
              <a:t>He,t) </a:t>
            </a:r>
            <a:r>
              <a:rPr lang="de-DE" sz="2000" b="1">
                <a:latin typeface="Comic Sans MS" pitchFamily="66" charset="0"/>
                <a:sym typeface="Wingdings" pitchFamily="2" charset="2"/>
              </a:rPr>
              <a:t></a:t>
            </a:r>
            <a:r>
              <a:rPr lang="de-DE" sz="2000" b="1">
                <a:latin typeface="Comic Sans MS" pitchFamily="66" charset="0"/>
              </a:rPr>
              <a:t> „GT</a:t>
            </a:r>
            <a:r>
              <a:rPr lang="de-DE" sz="2000" b="1" baseline="16000">
                <a:latin typeface="Comic Sans MS" pitchFamily="66" charset="0"/>
              </a:rPr>
              <a:t>- </a:t>
            </a:r>
            <a:r>
              <a:rPr lang="de-DE" sz="2000" b="1">
                <a:latin typeface="Comic Sans MS" pitchFamily="66" charset="0"/>
              </a:rPr>
              <a:t>leg“</a:t>
            </a:r>
          </a:p>
          <a:p>
            <a:pPr algn="ctr" eaLnBrk="1" hangingPunct="1"/>
            <a:r>
              <a:rPr lang="de-DE" sz="2000" b="1">
                <a:latin typeface="Comic Sans MS" pitchFamily="66" charset="0"/>
              </a:rPr>
              <a:t>high resolution is essential.</a:t>
            </a:r>
          </a:p>
        </p:txBody>
      </p:sp>
      <p:sp>
        <p:nvSpPr>
          <p:cNvPr id="614407" name="Text Box 7"/>
          <p:cNvSpPr txBox="1">
            <a:spLocks noChangeArrowheads="1"/>
          </p:cNvSpPr>
          <p:nvPr/>
        </p:nvSpPr>
        <p:spPr bwMode="auto">
          <a:xfrm>
            <a:off x="468313" y="2422525"/>
            <a:ext cx="8547100" cy="10064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>
                <a:latin typeface="Comic Sans MS" pitchFamily="66" charset="0"/>
              </a:rPr>
              <a:t>The </a:t>
            </a:r>
            <a:r>
              <a:rPr lang="de-DE" sz="20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difference</a:t>
            </a:r>
            <a:r>
              <a:rPr lang="de-DE" sz="2000" b="1">
                <a:latin typeface="Comic Sans MS" pitchFamily="66" charset="0"/>
              </a:rPr>
              <a:t> between the intrinsic deformation of mother and daughter nucleus seems to cause </a:t>
            </a:r>
            <a:r>
              <a:rPr lang="de-DE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„state-by-state mismatch“</a:t>
            </a:r>
            <a:r>
              <a:rPr lang="de-DE" sz="2000" b="1">
                <a:latin typeface="Comic Sans MS" pitchFamily="66" charset="0"/>
              </a:rPr>
              <a:t> of B(GT)‘s  </a:t>
            </a:r>
            <a:r>
              <a:rPr lang="de-DE" sz="2000" b="1">
                <a:latin typeface="Comic Sans MS" pitchFamily="66" charset="0"/>
                <a:sym typeface="Symbol" pitchFamily="18" charset="2"/>
              </a:rPr>
              <a:t>--------</a:t>
            </a:r>
            <a:r>
              <a:rPr lang="de-DE" sz="2000" b="1">
                <a:latin typeface="Comic Sans MS" pitchFamily="66" charset="0"/>
                <a:sym typeface="Wingdings" pitchFamily="2" charset="2"/>
              </a:rPr>
              <a:t> </a:t>
            </a:r>
            <a:r>
              <a:rPr lang="de-DE" sz="2000" b="1">
                <a:latin typeface="Comic Sans MS" pitchFamily="66" charset="0"/>
              </a:rPr>
              <a:t>How big is the effect on the 0</a:t>
            </a:r>
            <a:r>
              <a:rPr lang="de-DE" sz="2000" b="1">
                <a:latin typeface="Symbol" pitchFamily="18" charset="2"/>
              </a:rPr>
              <a:t>nbb</a:t>
            </a:r>
            <a:r>
              <a:rPr lang="de-DE" sz="2000" b="1">
                <a:latin typeface="Comic Sans MS" pitchFamily="66" charset="0"/>
              </a:rPr>
              <a:t> NME ??</a:t>
            </a:r>
          </a:p>
        </p:txBody>
      </p:sp>
      <p:sp>
        <p:nvSpPr>
          <p:cNvPr id="69638" name="Text Box 8"/>
          <p:cNvSpPr txBox="1">
            <a:spLocks noChangeArrowheads="1"/>
          </p:cNvSpPr>
          <p:nvPr/>
        </p:nvSpPr>
        <p:spPr bwMode="auto">
          <a:xfrm>
            <a:off x="468313" y="3968750"/>
            <a:ext cx="8547100" cy="19812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latin typeface="Comic Sans MS" pitchFamily="66" charset="0"/>
              </a:rPr>
              <a:t>In all cases the </a:t>
            </a:r>
            <a:r>
              <a:rPr lang="de-DE" sz="3200" b="1">
                <a:latin typeface="Comic Sans MS" pitchFamily="66" charset="0"/>
              </a:rPr>
              <a:t>low energy part</a:t>
            </a:r>
            <a:r>
              <a:rPr lang="de-DE" sz="2000" b="1">
                <a:latin typeface="Comic Sans MS" pitchFamily="66" charset="0"/>
              </a:rPr>
              <a:t> of the GT distribution seems to be most relevant for the </a:t>
            </a:r>
            <a:r>
              <a:rPr lang="de-DE" sz="2000" b="1">
                <a:latin typeface="Symbol" pitchFamily="18" charset="2"/>
              </a:rPr>
              <a:t>2n</a:t>
            </a:r>
            <a:r>
              <a:rPr lang="de-DE" sz="2000" b="1">
                <a:latin typeface="Comic Sans MS" pitchFamily="66" charset="0"/>
              </a:rPr>
              <a:t> decay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even „Single-State-Dominance</a:t>
            </a:r>
            <a:r>
              <a:rPr lang="de-DE" b="1">
                <a:latin typeface="Comic Sans MS" pitchFamily="66" charset="0"/>
              </a:rPr>
              <a:t>“  for </a:t>
            </a:r>
            <a:r>
              <a:rPr lang="de-DE" b="1" baseline="24000">
                <a:latin typeface="Comic Sans MS" pitchFamily="66" charset="0"/>
              </a:rPr>
              <a:t>96</a:t>
            </a:r>
            <a:r>
              <a:rPr lang="de-DE" sz="2000" b="1">
                <a:latin typeface="Comic Sans MS" pitchFamily="66" charset="0"/>
              </a:rPr>
              <a:t>Zr und </a:t>
            </a:r>
            <a:r>
              <a:rPr lang="de-DE" b="1" baseline="24000">
                <a:latin typeface="Comic Sans MS" pitchFamily="66" charset="0"/>
              </a:rPr>
              <a:t>100</a:t>
            </a:r>
            <a:r>
              <a:rPr lang="de-DE" sz="2000" b="1">
                <a:latin typeface="Comic Sans MS" pitchFamily="66" charset="0"/>
              </a:rPr>
              <a:t>Mo </a:t>
            </a:r>
          </a:p>
          <a:p>
            <a:pPr eaLnBrk="1" hangingPunct="1"/>
            <a:endParaRPr lang="de-DE" sz="2000" b="1">
              <a:latin typeface="Comic Sans MS" pitchFamily="66" charset="0"/>
            </a:endParaRPr>
          </a:p>
          <a:p>
            <a:pPr eaLnBrk="1" hangingPunct="1"/>
            <a:r>
              <a:rPr lang="de-DE" b="1">
                <a:latin typeface="Arial Black" pitchFamily="34" charset="0"/>
              </a:rPr>
              <a:t>Would this be true for the </a:t>
            </a:r>
            <a:r>
              <a:rPr lang="de-DE" sz="2800" b="1">
                <a:latin typeface="Symbol" pitchFamily="18" charset="2"/>
              </a:rPr>
              <a:t>0nbb</a:t>
            </a:r>
            <a:r>
              <a:rPr lang="de-DE" b="1">
                <a:latin typeface="Arial Black" pitchFamily="34" charset="0"/>
              </a:rPr>
              <a:t> decay as well ?</a:t>
            </a:r>
            <a:r>
              <a:rPr lang="de-DE" sz="2000" b="1">
                <a:latin typeface="Comic Sans MS" pitchFamily="66" charset="0"/>
              </a:rPr>
              <a:t>  </a:t>
            </a:r>
          </a:p>
        </p:txBody>
      </p:sp>
      <p:sp>
        <p:nvSpPr>
          <p:cNvPr id="69639" name="WordArt 9"/>
          <p:cNvSpPr>
            <a:spLocks noChangeArrowheads="1" noChangeShapeType="1" noTextEdit="1"/>
          </p:cNvSpPr>
          <p:nvPr/>
        </p:nvSpPr>
        <p:spPr bwMode="auto">
          <a:xfrm>
            <a:off x="34925" y="2405063"/>
            <a:ext cx="433388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9640" name="WordArt 10"/>
          <p:cNvSpPr>
            <a:spLocks noChangeArrowheads="1" noChangeShapeType="1" noTextEdit="1"/>
          </p:cNvSpPr>
          <p:nvPr/>
        </p:nvSpPr>
        <p:spPr bwMode="auto">
          <a:xfrm>
            <a:off x="34925" y="4014788"/>
            <a:ext cx="36036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68313" y="6197600"/>
            <a:ext cx="8547100" cy="4000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>
                <a:latin typeface="Comic Sans MS" pitchFamily="66" charset="0"/>
              </a:rPr>
              <a:t>There is an increased urgency to improve theoretical models</a:t>
            </a:r>
          </a:p>
        </p:txBody>
      </p:sp>
      <p:sp>
        <p:nvSpPr>
          <p:cNvPr id="69642" name="WordArt 10"/>
          <p:cNvSpPr>
            <a:spLocks noChangeArrowheads="1" noChangeShapeType="1" noTextEdit="1"/>
          </p:cNvSpPr>
          <p:nvPr/>
        </p:nvSpPr>
        <p:spPr bwMode="auto">
          <a:xfrm>
            <a:off x="34925" y="5940425"/>
            <a:ext cx="360363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0"/>
            <a:ext cx="8785225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403350" y="3906838"/>
            <a:ext cx="4127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70</a:t>
            </a:r>
          </a:p>
        </p:txBody>
      </p:sp>
      <p:sp>
        <p:nvSpPr>
          <p:cNvPr id="70660" name="Text Box 8"/>
          <p:cNvSpPr txBox="1">
            <a:spLocks noChangeArrowheads="1"/>
          </p:cNvSpPr>
          <p:nvPr/>
        </p:nvSpPr>
        <p:spPr bwMode="auto">
          <a:xfrm>
            <a:off x="1925638" y="3914775"/>
            <a:ext cx="412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80</a:t>
            </a:r>
          </a:p>
        </p:txBody>
      </p:sp>
      <p:sp>
        <p:nvSpPr>
          <p:cNvPr id="70661" name="Text Box 9"/>
          <p:cNvSpPr txBox="1">
            <a:spLocks noChangeArrowheads="1"/>
          </p:cNvSpPr>
          <p:nvPr/>
        </p:nvSpPr>
        <p:spPr bwMode="auto">
          <a:xfrm>
            <a:off x="2554288" y="3914775"/>
            <a:ext cx="412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90</a:t>
            </a:r>
          </a:p>
        </p:txBody>
      </p:sp>
      <p:sp>
        <p:nvSpPr>
          <p:cNvPr id="70662" name="Text Box 10"/>
          <p:cNvSpPr txBox="1">
            <a:spLocks noChangeArrowheads="1"/>
          </p:cNvSpPr>
          <p:nvPr/>
        </p:nvSpPr>
        <p:spPr bwMode="auto">
          <a:xfrm>
            <a:off x="3130550" y="3914775"/>
            <a:ext cx="527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100</a:t>
            </a:r>
          </a:p>
        </p:txBody>
      </p:sp>
      <p:sp>
        <p:nvSpPr>
          <p:cNvPr id="70663" name="Text Box 11"/>
          <p:cNvSpPr txBox="1">
            <a:spLocks noChangeArrowheads="1"/>
          </p:cNvSpPr>
          <p:nvPr/>
        </p:nvSpPr>
        <p:spPr bwMode="auto">
          <a:xfrm>
            <a:off x="3635375" y="3914775"/>
            <a:ext cx="527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110</a:t>
            </a:r>
          </a:p>
        </p:txBody>
      </p:sp>
      <p:sp>
        <p:nvSpPr>
          <p:cNvPr id="70664" name="Text Box 12"/>
          <p:cNvSpPr txBox="1">
            <a:spLocks noChangeArrowheads="1"/>
          </p:cNvSpPr>
          <p:nvPr/>
        </p:nvSpPr>
        <p:spPr bwMode="auto">
          <a:xfrm>
            <a:off x="4211638" y="3916363"/>
            <a:ext cx="527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120</a:t>
            </a:r>
          </a:p>
        </p:txBody>
      </p:sp>
      <p:sp>
        <p:nvSpPr>
          <p:cNvPr id="70665" name="Text Box 13"/>
          <p:cNvSpPr txBox="1">
            <a:spLocks noChangeArrowheads="1"/>
          </p:cNvSpPr>
          <p:nvPr/>
        </p:nvSpPr>
        <p:spPr bwMode="auto">
          <a:xfrm>
            <a:off x="5407025" y="3906838"/>
            <a:ext cx="5270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140</a:t>
            </a:r>
          </a:p>
        </p:txBody>
      </p:sp>
      <p:sp>
        <p:nvSpPr>
          <p:cNvPr id="70666" name="Text Box 14"/>
          <p:cNvSpPr txBox="1">
            <a:spLocks noChangeArrowheads="1"/>
          </p:cNvSpPr>
          <p:nvPr/>
        </p:nvSpPr>
        <p:spPr bwMode="auto">
          <a:xfrm>
            <a:off x="4835525" y="3905250"/>
            <a:ext cx="527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130</a:t>
            </a:r>
          </a:p>
        </p:txBody>
      </p:sp>
      <p:sp>
        <p:nvSpPr>
          <p:cNvPr id="70667" name="Text Box 15"/>
          <p:cNvSpPr txBox="1">
            <a:spLocks noChangeArrowheads="1"/>
          </p:cNvSpPr>
          <p:nvPr/>
        </p:nvSpPr>
        <p:spPr bwMode="auto">
          <a:xfrm>
            <a:off x="5246688" y="40767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/>
              <a:t>A</a:t>
            </a:r>
          </a:p>
        </p:txBody>
      </p:sp>
      <p:sp>
        <p:nvSpPr>
          <p:cNvPr id="70668" name="Text Box 16"/>
          <p:cNvSpPr txBox="1">
            <a:spLocks noChangeArrowheads="1"/>
          </p:cNvSpPr>
          <p:nvPr/>
        </p:nvSpPr>
        <p:spPr bwMode="auto">
          <a:xfrm>
            <a:off x="1187450" y="260350"/>
            <a:ext cx="2984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1</a:t>
            </a:r>
          </a:p>
        </p:txBody>
      </p:sp>
      <p:sp>
        <p:nvSpPr>
          <p:cNvPr id="70669" name="Text Box 17"/>
          <p:cNvSpPr txBox="1">
            <a:spLocks noChangeArrowheads="1"/>
          </p:cNvSpPr>
          <p:nvPr/>
        </p:nvSpPr>
        <p:spPr bwMode="auto">
          <a:xfrm>
            <a:off x="1042988" y="1341438"/>
            <a:ext cx="4699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0.1</a:t>
            </a:r>
          </a:p>
        </p:txBody>
      </p:sp>
      <p:sp>
        <p:nvSpPr>
          <p:cNvPr id="70670" name="Text Box 18"/>
          <p:cNvSpPr txBox="1">
            <a:spLocks noChangeArrowheads="1"/>
          </p:cNvSpPr>
          <p:nvPr/>
        </p:nvSpPr>
        <p:spPr bwMode="auto">
          <a:xfrm>
            <a:off x="962025" y="2492375"/>
            <a:ext cx="584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0.01</a:t>
            </a:r>
          </a:p>
        </p:txBody>
      </p:sp>
      <p:sp>
        <p:nvSpPr>
          <p:cNvPr id="70671" name="Text Box 19"/>
          <p:cNvSpPr txBox="1">
            <a:spLocks noChangeArrowheads="1"/>
          </p:cNvSpPr>
          <p:nvPr/>
        </p:nvSpPr>
        <p:spPr bwMode="auto">
          <a:xfrm>
            <a:off x="827088" y="3638550"/>
            <a:ext cx="698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/>
              <a:t>0.001</a:t>
            </a:r>
          </a:p>
        </p:txBody>
      </p:sp>
      <p:sp>
        <p:nvSpPr>
          <p:cNvPr id="70672" name="Text Box 20"/>
          <p:cNvSpPr txBox="1">
            <a:spLocks noChangeArrowheads="1"/>
          </p:cNvSpPr>
          <p:nvPr/>
        </p:nvSpPr>
        <p:spPr bwMode="auto">
          <a:xfrm rot="-5400000">
            <a:off x="-1269206" y="1948657"/>
            <a:ext cx="3544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/>
              <a:t>M</a:t>
            </a:r>
            <a:r>
              <a:rPr lang="de-DE" b="1" baseline="30000">
                <a:latin typeface="Symbol" pitchFamily="18" charset="2"/>
              </a:rPr>
              <a:t>2n</a:t>
            </a:r>
            <a:r>
              <a:rPr lang="de-DE" b="1"/>
              <a:t>(exp)   vs.  M</a:t>
            </a:r>
            <a:r>
              <a:rPr lang="de-DE" b="1" baseline="30000">
                <a:latin typeface="Symbol" pitchFamily="18" charset="2"/>
              </a:rPr>
              <a:t>2n</a:t>
            </a:r>
            <a:r>
              <a:rPr lang="de-DE" b="1"/>
              <a:t>(FSQP)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396413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3438"/>
            <a:ext cx="91440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6"/>
          <p:cNvSpPr>
            <a:spLocks noChangeArrowheads="1"/>
          </p:cNvSpPr>
          <p:nvPr/>
        </p:nvSpPr>
        <p:spPr bwMode="auto">
          <a:xfrm>
            <a:off x="1355725" y="184150"/>
            <a:ext cx="5880100" cy="1373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chemeClr val="tx2"/>
                </a:solidFill>
                <a:latin typeface="Comic Sans MS" pitchFamily="66" charset="0"/>
              </a:rPr>
              <a:t>In-trap spectroscopy at the </a:t>
            </a:r>
          </a:p>
          <a:p>
            <a:pPr algn="ctr"/>
            <a:r>
              <a:rPr lang="en-US" sz="2800" b="1">
                <a:solidFill>
                  <a:schemeClr val="tx2"/>
                </a:solidFill>
                <a:latin typeface="Comic Sans MS" pitchFamily="66" charset="0"/>
              </a:rPr>
              <a:t>TITAN facility for EC-rates</a:t>
            </a:r>
          </a:p>
          <a:p>
            <a:pPr algn="ctr"/>
            <a:r>
              <a:rPr lang="en-US" sz="2800" b="1">
                <a:solidFill>
                  <a:schemeClr val="tx2"/>
                </a:solidFill>
                <a:latin typeface="Comic Sans MS" pitchFamily="66" charset="0"/>
              </a:rPr>
              <a:t>of intermediate </a:t>
            </a:r>
            <a:r>
              <a:rPr lang="en-US" sz="2800" b="1">
                <a:solidFill>
                  <a:schemeClr val="tx2"/>
                </a:solidFill>
                <a:latin typeface="Symbol" pitchFamily="18" charset="2"/>
              </a:rPr>
              <a:t>bb</a:t>
            </a:r>
            <a:r>
              <a:rPr lang="en-US" sz="2800" b="1">
                <a:solidFill>
                  <a:schemeClr val="tx2"/>
                </a:solidFill>
                <a:latin typeface="Comic Sans MS" pitchFamily="66" charset="0"/>
              </a:rPr>
              <a:t>-decay nuclei </a:t>
            </a:r>
            <a:endParaRPr lang="de-DE" sz="2800" b="1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71685" name="Picture 2" descr="SFU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949950"/>
            <a:ext cx="35988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Rectangle 11"/>
          <p:cNvSpPr>
            <a:spLocks noChangeArrowheads="1"/>
          </p:cNvSpPr>
          <p:nvPr/>
        </p:nvSpPr>
        <p:spPr bwMode="auto">
          <a:xfrm>
            <a:off x="0" y="4752975"/>
            <a:ext cx="1908175" cy="2276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1687" name="Picture 6" descr="t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214" flipH="1">
            <a:off x="-192088" y="4843463"/>
            <a:ext cx="22431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-26988"/>
            <a:ext cx="819150" cy="188912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60363" y="1600200"/>
            <a:ext cx="8405812" cy="47498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Clr>
                <a:schemeClr val="tx2"/>
              </a:buClr>
              <a:buSzPct val="130000"/>
              <a:buFont typeface="Arial" charset="0"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Determination of the electron-capture branching ratios (ECBRs) for the odd</a:t>
            </a:r>
            <a:r>
              <a:rPr lang="en-US" sz="2400" kern="1200">
                <a:solidFill>
                  <a:srgbClr val="000000"/>
                </a:solidFill>
                <a:latin typeface="Book Antiqua" pitchFamily="18" charset="0"/>
              </a:rPr>
              <a:t>-odd intermediate </a:t>
            </a: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nuclei in </a:t>
            </a:r>
            <a:r>
              <a:rPr lang="en-US" sz="2400" kern="1200" dirty="0">
                <a:solidFill>
                  <a:srgbClr val="000000"/>
                </a:solidFill>
                <a:latin typeface="Symbol" pitchFamily="18" charset="2"/>
              </a:rPr>
              <a:t>bb</a:t>
            </a: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-decay </a:t>
            </a:r>
          </a:p>
          <a:p>
            <a:pPr marL="0" indent="0" eaLnBrk="1" fontAlgn="auto" hangingPunct="1">
              <a:buClr>
                <a:schemeClr val="tx2"/>
              </a:buClr>
              <a:buSzPct val="130000"/>
              <a:defRPr/>
            </a:pPr>
            <a:endParaRPr lang="en-US" sz="2400" kern="1200" dirty="0">
              <a:solidFill>
                <a:srgbClr val="000000"/>
              </a:solidFill>
              <a:latin typeface="Book Antiqua" pitchFamily="18" charset="0"/>
            </a:endParaRPr>
          </a:p>
          <a:p>
            <a:pPr marL="0" indent="0" eaLnBrk="1" fontAlgn="auto" hangingPunct="1">
              <a:buClr>
                <a:schemeClr val="tx2"/>
              </a:buClr>
              <a:buSzPct val="130000"/>
              <a:buFont typeface="Arial" charset="0"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ECBRs provide information about the </a:t>
            </a:r>
            <a:r>
              <a:rPr lang="en-US" sz="2400" kern="1200" dirty="0" err="1">
                <a:solidFill>
                  <a:srgbClr val="000000"/>
                </a:solidFill>
                <a:latin typeface="Book Antiqua" pitchFamily="18" charset="0"/>
              </a:rPr>
              <a:t>g.s</a:t>
            </a: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. properties of the </a:t>
            </a:r>
            <a:r>
              <a:rPr lang="en-US" sz="2400" kern="1200" dirty="0" err="1">
                <a:solidFill>
                  <a:srgbClr val="000000"/>
                </a:solidFill>
                <a:latin typeface="Book Antiqua" pitchFamily="18" charset="0"/>
              </a:rPr>
              <a:t>nucl</a:t>
            </a: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. wave function connected to </a:t>
            </a:r>
            <a:r>
              <a:rPr lang="en-US" sz="2400" kern="1200" dirty="0">
                <a:solidFill>
                  <a:srgbClr val="000000"/>
                </a:solidFill>
                <a:latin typeface="Symbol" charset="2"/>
                <a:cs typeface="Symbol" charset="2"/>
              </a:rPr>
              <a:t>bb</a:t>
            </a: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-decay (2</a:t>
            </a:r>
            <a:r>
              <a:rPr lang="en-US" sz="2400" kern="12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,0</a:t>
            </a:r>
            <a:r>
              <a:rPr lang="en-US" sz="2400" kern="12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</a:rPr>
              <a:t>)</a:t>
            </a:r>
          </a:p>
          <a:p>
            <a:pPr eaLnBrk="1" fontAlgn="auto" hangingPunct="1">
              <a:buClr>
                <a:schemeClr val="tx2"/>
              </a:buClr>
              <a:buSzPct val="130000"/>
              <a:buFont typeface="Wingdings" charset="0"/>
              <a:buChar char="à"/>
              <a:defRPr/>
            </a:pP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experimental data as input to theoretical models for calculating NMEs!</a:t>
            </a:r>
          </a:p>
          <a:p>
            <a:pPr marL="0" indent="0" eaLnBrk="1" fontAlgn="auto" hangingPunct="1">
              <a:buClr>
                <a:schemeClr val="tx2"/>
              </a:buClr>
              <a:buSzPct val="130000"/>
              <a:defRPr/>
            </a:pPr>
            <a:endParaRPr lang="en-US" sz="2400" kern="1200" dirty="0">
              <a:solidFill>
                <a:srgbClr val="000000"/>
              </a:solidFill>
              <a:latin typeface="Book Antiqua" pitchFamily="18" charset="0"/>
              <a:sym typeface="Wingdings" pitchFamily="2" charset="2"/>
            </a:endParaRPr>
          </a:p>
          <a:p>
            <a:pPr eaLnBrk="1" fontAlgn="auto" hangingPunct="1">
              <a:buClr>
                <a:schemeClr val="tx2"/>
              </a:buClr>
              <a:buSzPct val="130000"/>
              <a:buFont typeface="Arial"/>
              <a:buChar char="•"/>
              <a:defRPr/>
            </a:pPr>
            <a:r>
              <a:rPr lang="en-US" sz="2400" kern="1200" dirty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Novel approach to measure small branching ratios using in-trap decay spectroscopy</a:t>
            </a:r>
            <a:endParaRPr lang="en-US" sz="2400" kern="12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815975" y="-155575"/>
            <a:ext cx="10115550" cy="976313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Motivation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ChangeArrowheads="1"/>
          </p:cNvSpPr>
          <p:nvPr/>
        </p:nvSpPr>
        <p:spPr bwMode="auto">
          <a:xfrm>
            <a:off x="-34925" y="4438650"/>
            <a:ext cx="9144000" cy="142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080" name="Rectangle 3"/>
          <p:cNvSpPr>
            <a:spLocks noChangeArrowheads="1"/>
          </p:cNvSpPr>
          <p:nvPr/>
        </p:nvSpPr>
        <p:spPr bwMode="auto">
          <a:xfrm>
            <a:off x="0" y="2149475"/>
            <a:ext cx="9144000" cy="142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179388" y="5200650"/>
            <a:ext cx="2736850" cy="1252538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082" name="Rectangle 5"/>
          <p:cNvSpPr>
            <a:spLocks noChangeArrowheads="1"/>
          </p:cNvSpPr>
          <p:nvPr/>
        </p:nvSpPr>
        <p:spPr bwMode="auto">
          <a:xfrm>
            <a:off x="179388" y="2924175"/>
            <a:ext cx="2736850" cy="1441450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179388" y="984250"/>
            <a:ext cx="2736850" cy="1152525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084" name="Text Box 7"/>
          <p:cNvSpPr txBox="1">
            <a:spLocks noChangeArrowheads="1"/>
          </p:cNvSpPr>
          <p:nvPr/>
        </p:nvSpPr>
        <p:spPr bwMode="auto">
          <a:xfrm>
            <a:off x="177800" y="620713"/>
            <a:ext cx="2035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1) degenerate:  </a:t>
            </a: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5041900" y="765175"/>
          <a:ext cx="165417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Equation" r:id="rId3" imgW="901440" imgH="304560" progId="Equation.DSMT4">
                  <p:embed/>
                </p:oleObj>
              </mc:Choice>
              <mc:Fallback>
                <p:oleObj name="Equation" r:id="rId3" imgW="901440" imgH="30456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765175"/>
                        <a:ext cx="1654175" cy="5762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Line 9"/>
          <p:cNvSpPr>
            <a:spLocks noChangeShapeType="1"/>
          </p:cNvSpPr>
          <p:nvPr/>
        </p:nvSpPr>
        <p:spPr bwMode="auto">
          <a:xfrm>
            <a:off x="701675" y="1200150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6" name="Line 10"/>
          <p:cNvSpPr>
            <a:spLocks noChangeShapeType="1"/>
          </p:cNvSpPr>
          <p:nvPr/>
        </p:nvSpPr>
        <p:spPr bwMode="auto">
          <a:xfrm>
            <a:off x="989013" y="156051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7" name="Line 11"/>
          <p:cNvSpPr>
            <a:spLocks noChangeShapeType="1"/>
          </p:cNvSpPr>
          <p:nvPr/>
        </p:nvSpPr>
        <p:spPr bwMode="auto">
          <a:xfrm>
            <a:off x="2357438" y="1552575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8" name="Line 12"/>
          <p:cNvSpPr>
            <a:spLocks noChangeShapeType="1"/>
          </p:cNvSpPr>
          <p:nvPr/>
        </p:nvSpPr>
        <p:spPr bwMode="auto">
          <a:xfrm>
            <a:off x="1638300" y="156051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9" name="Text Box 13"/>
          <p:cNvSpPr txBox="1">
            <a:spLocks noChangeArrowheads="1"/>
          </p:cNvSpPr>
          <p:nvPr/>
        </p:nvSpPr>
        <p:spPr bwMode="auto">
          <a:xfrm>
            <a:off x="125413" y="1128713"/>
            <a:ext cx="500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el-GR" sz="2800" baseline="-19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endParaRPr lang="el-GR" sz="2800" baseline="600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090" name="Text Box 14"/>
          <p:cNvSpPr txBox="1">
            <a:spLocks noChangeArrowheads="1"/>
          </p:cNvSpPr>
          <p:nvPr/>
        </p:nvSpPr>
        <p:spPr bwMode="auto">
          <a:xfrm>
            <a:off x="989013" y="1560513"/>
            <a:ext cx="50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91" name="Text Box 15"/>
          <p:cNvSpPr txBox="1">
            <a:spLocks noChangeArrowheads="1"/>
          </p:cNvSpPr>
          <p:nvPr/>
        </p:nvSpPr>
        <p:spPr bwMode="auto">
          <a:xfrm>
            <a:off x="1631950" y="1560513"/>
            <a:ext cx="509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92" name="Text Box 16"/>
          <p:cNvSpPr txBox="1">
            <a:spLocks noChangeArrowheads="1"/>
          </p:cNvSpPr>
          <p:nvPr/>
        </p:nvSpPr>
        <p:spPr bwMode="auto">
          <a:xfrm>
            <a:off x="2424113" y="1560513"/>
            <a:ext cx="50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3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93" name="Text Box 17"/>
          <p:cNvSpPr txBox="1">
            <a:spLocks noChangeArrowheads="1"/>
          </p:cNvSpPr>
          <p:nvPr/>
        </p:nvSpPr>
        <p:spPr bwMode="auto">
          <a:xfrm>
            <a:off x="214313" y="2568575"/>
            <a:ext cx="2465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2) normal hierarchy:</a:t>
            </a:r>
          </a:p>
        </p:txBody>
      </p:sp>
      <p:sp>
        <p:nvSpPr>
          <p:cNvPr id="3094" name="Line 18"/>
          <p:cNvSpPr>
            <a:spLocks noChangeShapeType="1"/>
          </p:cNvSpPr>
          <p:nvPr/>
        </p:nvSpPr>
        <p:spPr bwMode="auto">
          <a:xfrm>
            <a:off x="708025" y="3138488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95" name="Line 19"/>
          <p:cNvSpPr>
            <a:spLocks noChangeShapeType="1"/>
          </p:cNvSpPr>
          <p:nvPr/>
        </p:nvSpPr>
        <p:spPr bwMode="auto">
          <a:xfrm>
            <a:off x="995363" y="400208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96" name="Line 20"/>
          <p:cNvSpPr>
            <a:spLocks noChangeShapeType="1"/>
          </p:cNvSpPr>
          <p:nvPr/>
        </p:nvSpPr>
        <p:spPr bwMode="auto">
          <a:xfrm>
            <a:off x="990600" y="313848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97" name="Line 21"/>
          <p:cNvSpPr>
            <a:spLocks noChangeShapeType="1"/>
          </p:cNvSpPr>
          <p:nvPr/>
        </p:nvSpPr>
        <p:spPr bwMode="auto">
          <a:xfrm>
            <a:off x="996950" y="385921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98" name="Text Box 22"/>
          <p:cNvSpPr txBox="1">
            <a:spLocks noChangeArrowheads="1"/>
          </p:cNvSpPr>
          <p:nvPr/>
        </p:nvSpPr>
        <p:spPr bwMode="auto">
          <a:xfrm>
            <a:off x="131763" y="3067050"/>
            <a:ext cx="500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el-GR" sz="2800" baseline="-19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endParaRPr lang="el-GR" sz="2800" baseline="600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099" name="Text Box 23"/>
          <p:cNvSpPr txBox="1">
            <a:spLocks noChangeArrowheads="1"/>
          </p:cNvSpPr>
          <p:nvPr/>
        </p:nvSpPr>
        <p:spPr bwMode="auto">
          <a:xfrm>
            <a:off x="1565275" y="3859213"/>
            <a:ext cx="509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00" name="Text Box 24"/>
          <p:cNvSpPr txBox="1">
            <a:spLocks noChangeArrowheads="1"/>
          </p:cNvSpPr>
          <p:nvPr/>
        </p:nvSpPr>
        <p:spPr bwMode="auto">
          <a:xfrm>
            <a:off x="1782763" y="3714750"/>
            <a:ext cx="50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01" name="Text Box 25"/>
          <p:cNvSpPr txBox="1">
            <a:spLocks noChangeArrowheads="1"/>
          </p:cNvSpPr>
          <p:nvPr/>
        </p:nvSpPr>
        <p:spPr bwMode="auto">
          <a:xfrm>
            <a:off x="1638300" y="2922588"/>
            <a:ext cx="5095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3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075" name="Object 26"/>
          <p:cNvGraphicFramePr>
            <a:graphicFrameLocks noChangeAspect="1"/>
          </p:cNvGraphicFramePr>
          <p:nvPr/>
        </p:nvGraphicFramePr>
        <p:xfrm>
          <a:off x="2987675" y="2276475"/>
          <a:ext cx="61325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5" imgW="3771720" imgH="533160" progId="Equation.DSMT4">
                  <p:embed/>
                </p:oleObj>
              </mc:Choice>
              <mc:Fallback>
                <p:oleObj name="Equation" r:id="rId5" imgW="3771720" imgH="53316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276475"/>
                        <a:ext cx="6132513" cy="93503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2" name="Text Box 27"/>
          <p:cNvSpPr txBox="1">
            <a:spLocks noChangeArrowheads="1"/>
          </p:cNvSpPr>
          <p:nvPr/>
        </p:nvSpPr>
        <p:spPr bwMode="auto">
          <a:xfrm>
            <a:off x="244475" y="4802188"/>
            <a:ext cx="2652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3) inverted hierarchy:</a:t>
            </a:r>
          </a:p>
        </p:txBody>
      </p:sp>
      <p:sp>
        <p:nvSpPr>
          <p:cNvPr id="3103" name="Line 28"/>
          <p:cNvSpPr>
            <a:spLocks noChangeShapeType="1"/>
          </p:cNvSpPr>
          <p:nvPr/>
        </p:nvSpPr>
        <p:spPr bwMode="auto">
          <a:xfrm>
            <a:off x="684213" y="5302250"/>
            <a:ext cx="0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04" name="Line 29"/>
          <p:cNvSpPr>
            <a:spLocks noChangeShapeType="1"/>
          </p:cNvSpPr>
          <p:nvPr/>
        </p:nvSpPr>
        <p:spPr bwMode="auto">
          <a:xfrm>
            <a:off x="892175" y="5568950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05" name="Line 30"/>
          <p:cNvSpPr>
            <a:spLocks noChangeShapeType="1"/>
          </p:cNvSpPr>
          <p:nvPr/>
        </p:nvSpPr>
        <p:spPr bwMode="auto">
          <a:xfrm>
            <a:off x="892175" y="6238875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06" name="Line 31"/>
          <p:cNvSpPr>
            <a:spLocks noChangeShapeType="1"/>
          </p:cNvSpPr>
          <p:nvPr/>
        </p:nvSpPr>
        <p:spPr bwMode="auto">
          <a:xfrm>
            <a:off x="893763" y="5426075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07" name="Text Box 32"/>
          <p:cNvSpPr txBox="1">
            <a:spLocks noChangeArrowheads="1"/>
          </p:cNvSpPr>
          <p:nvPr/>
        </p:nvSpPr>
        <p:spPr bwMode="auto">
          <a:xfrm>
            <a:off x="107950" y="5230813"/>
            <a:ext cx="5000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el-GR" sz="2800" baseline="-19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</a:t>
            </a:r>
            <a:endParaRPr lang="el-GR" sz="2800" baseline="600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08" name="Text Box 33"/>
          <p:cNvSpPr txBox="1">
            <a:spLocks noChangeArrowheads="1"/>
          </p:cNvSpPr>
          <p:nvPr/>
        </p:nvSpPr>
        <p:spPr bwMode="auto">
          <a:xfrm>
            <a:off x="1462088" y="5353050"/>
            <a:ext cx="50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1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09" name="Text Box 34"/>
          <p:cNvSpPr txBox="1">
            <a:spLocks noChangeArrowheads="1"/>
          </p:cNvSpPr>
          <p:nvPr/>
        </p:nvSpPr>
        <p:spPr bwMode="auto">
          <a:xfrm>
            <a:off x="1608138" y="5208588"/>
            <a:ext cx="50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2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10" name="Text Box 35"/>
          <p:cNvSpPr txBox="1">
            <a:spLocks noChangeArrowheads="1"/>
          </p:cNvSpPr>
          <p:nvPr/>
        </p:nvSpPr>
        <p:spPr bwMode="auto">
          <a:xfrm>
            <a:off x="1541463" y="6022975"/>
            <a:ext cx="50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  <a:latin typeface="Arial" pitchFamily="34" charset="0"/>
              </a:rPr>
              <a:t>m</a:t>
            </a:r>
            <a:r>
              <a:rPr lang="de-DE" sz="2800" baseline="-31000">
                <a:solidFill>
                  <a:srgbClr val="000000"/>
                </a:solidFill>
                <a:latin typeface="Arial" pitchFamily="34" charset="0"/>
              </a:rPr>
              <a:t>3</a:t>
            </a:r>
            <a:endParaRPr lang="de-DE" sz="2800" baseline="-6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54340" name="Text Box 36"/>
          <p:cNvSpPr txBox="1">
            <a:spLocks noChangeArrowheads="1"/>
          </p:cNvSpPr>
          <p:nvPr/>
        </p:nvSpPr>
        <p:spPr bwMode="auto">
          <a:xfrm>
            <a:off x="0" y="44450"/>
            <a:ext cx="91440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FFFFFF"/>
                </a:solidFill>
                <a:latin typeface="Comic Sans MS" pitchFamily="66" charset="0"/>
              </a:rPr>
              <a:t>                Neutrino mass scenarios:</a:t>
            </a:r>
          </a:p>
        </p:txBody>
      </p:sp>
      <p:graphicFrame>
        <p:nvGraphicFramePr>
          <p:cNvPr id="3076" name="Object 37"/>
          <p:cNvGraphicFramePr>
            <a:graphicFrameLocks noChangeAspect="1"/>
          </p:cNvGraphicFramePr>
          <p:nvPr/>
        </p:nvGraphicFramePr>
        <p:xfrm>
          <a:off x="3644900" y="4557713"/>
          <a:ext cx="42735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7" imgW="2247840" imgH="406080" progId="Equation.DSMT4">
                  <p:embed/>
                </p:oleObj>
              </mc:Choice>
              <mc:Fallback>
                <p:oleObj name="Equation" r:id="rId7" imgW="2247840" imgH="40608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900" y="4557713"/>
                        <a:ext cx="4273550" cy="7699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2" name="Text Box 38"/>
          <p:cNvSpPr txBox="1">
            <a:spLocks noChangeArrowheads="1"/>
          </p:cNvSpPr>
          <p:nvPr/>
        </p:nvSpPr>
        <p:spPr bwMode="auto">
          <a:xfrm>
            <a:off x="5022850" y="3284538"/>
            <a:ext cx="185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00"/>
                </a:solidFill>
                <a:latin typeface="Arial" pitchFamily="34" charset="0"/>
              </a:rPr>
              <a:t>= </a:t>
            </a:r>
            <a:r>
              <a:rPr lang="de-DE" sz="2000" b="1">
                <a:solidFill>
                  <a:srgbClr val="000000"/>
                </a:solidFill>
                <a:latin typeface="Arial" pitchFamily="34" charset="0"/>
              </a:rPr>
              <a:t>zero!! </a:t>
            </a:r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  for:</a:t>
            </a:r>
            <a:endParaRPr lang="de-DE" sz="2000" b="1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077" name="Object 39"/>
          <p:cNvGraphicFramePr>
            <a:graphicFrameLocks noChangeAspect="1"/>
          </p:cNvGraphicFramePr>
          <p:nvPr/>
        </p:nvGraphicFramePr>
        <p:xfrm>
          <a:off x="3257550" y="3573463"/>
          <a:ext cx="5294313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9" imgW="2565360" imgH="444240" progId="Equation.DSMT4">
                  <p:embed/>
                </p:oleObj>
              </mc:Choice>
              <mc:Fallback>
                <p:oleObj name="Equation" r:id="rId9" imgW="2565360" imgH="44424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550" y="3573463"/>
                        <a:ext cx="5294313" cy="890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3" name="Line 40"/>
          <p:cNvSpPr>
            <a:spLocks noChangeShapeType="1"/>
          </p:cNvSpPr>
          <p:nvPr/>
        </p:nvSpPr>
        <p:spPr bwMode="auto">
          <a:xfrm>
            <a:off x="250825" y="2228850"/>
            <a:ext cx="84248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14" name="Line 41"/>
          <p:cNvSpPr>
            <a:spLocks noChangeShapeType="1"/>
          </p:cNvSpPr>
          <p:nvPr/>
        </p:nvSpPr>
        <p:spPr bwMode="auto">
          <a:xfrm>
            <a:off x="323850" y="4508500"/>
            <a:ext cx="8424863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15" name="Text Box 42"/>
          <p:cNvSpPr txBox="1">
            <a:spLocks noChangeArrowheads="1"/>
          </p:cNvSpPr>
          <p:nvPr/>
        </p:nvSpPr>
        <p:spPr bwMode="auto">
          <a:xfrm>
            <a:off x="3203575" y="5287963"/>
            <a:ext cx="46609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if inverted hierarchy were determined  </a:t>
            </a:r>
          </a:p>
          <a:p>
            <a:pPr eaLnBrk="1" hangingPunct="1"/>
            <a:r>
              <a:rPr lang="de-DE" sz="1800" i="1">
                <a:solidFill>
                  <a:srgbClr val="000000"/>
                </a:solidFill>
                <a:latin typeface="Comic Sans MS" pitchFamily="66" charset="0"/>
              </a:rPr>
              <a:t>(LHC, SN-</a:t>
            </a:r>
            <a:r>
              <a:rPr lang="de-DE" sz="1800" i="1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de-DE" sz="1800" i="1">
                <a:solidFill>
                  <a:srgbClr val="000000"/>
                </a:solidFill>
                <a:latin typeface="Comic Sans MS" pitchFamily="66" charset="0"/>
              </a:rPr>
              <a:t>, precision  oscillation)</a:t>
            </a:r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THEN:</a:t>
            </a:r>
          </a:p>
          <a:p>
            <a:pPr eaLnBrk="1" hangingPunct="1"/>
            <a:endParaRPr lang="de-DE" sz="2000" b="1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/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or the neutrino is a Dirac particle</a:t>
            </a:r>
          </a:p>
        </p:txBody>
      </p:sp>
      <p:graphicFrame>
        <p:nvGraphicFramePr>
          <p:cNvPr id="3078" name="Object 43"/>
          <p:cNvGraphicFramePr>
            <a:graphicFrameLocks noChangeAspect="1"/>
          </p:cNvGraphicFramePr>
          <p:nvPr/>
        </p:nvGraphicFramePr>
        <p:xfrm>
          <a:off x="4521200" y="5802313"/>
          <a:ext cx="2160588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Equation" r:id="rId11" imgW="876240" imgH="304560" progId="Equation.DSMT4">
                  <p:embed/>
                </p:oleObj>
              </mc:Choice>
              <mc:Fallback>
                <p:oleObj name="Equation" r:id="rId11" imgW="876240" imgH="304560" progId="Equation.DSMT4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5802313"/>
                        <a:ext cx="2160588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4859338" y="1557338"/>
            <a:ext cx="2044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rgbClr val="000000"/>
                </a:solidFill>
                <a:latin typeface="Comic Sans MS" pitchFamily="66" charset="0"/>
              </a:rPr>
              <a:t>best of all cases</a:t>
            </a:r>
            <a:endParaRPr lang="de-DE" sz="20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117" name="WordArt 45"/>
          <p:cNvSpPr>
            <a:spLocks noChangeArrowheads="1" noChangeShapeType="1" noTextEdit="1"/>
          </p:cNvSpPr>
          <p:nvPr/>
        </p:nvSpPr>
        <p:spPr bwMode="auto">
          <a:xfrm rot="-1953317">
            <a:off x="7596188" y="5805488"/>
            <a:ext cx="1547812" cy="6477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NME important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Content Placeholder 1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18" r="-51218"/>
          <a:stretch>
            <a:fillRect/>
          </a:stretch>
        </p:blipFill>
        <p:spPr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5064125"/>
            <a:ext cx="784225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4" name="Object 13"/>
          <p:cNvGraphicFramePr>
            <a:graphicFrameLocks noChangeAspect="1"/>
          </p:cNvGraphicFramePr>
          <p:nvPr/>
        </p:nvGraphicFramePr>
        <p:xfrm>
          <a:off x="6842125" y="3389313"/>
          <a:ext cx="198278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5" imgW="875920" imgH="393529" progId="Equation.3">
                  <p:embed/>
                </p:oleObj>
              </mc:Choice>
              <mc:Fallback>
                <p:oleObj name="Equation" r:id="rId5" imgW="875920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5" y="3389313"/>
                        <a:ext cx="1982788" cy="889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5088" y="1779588"/>
            <a:ext cx="3333750" cy="923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113F7C"/>
                </a:solidFill>
                <a:latin typeface="Book Antiqua"/>
                <a:cs typeface="Book Antiqua"/>
              </a:rPr>
              <a:t>Cooler Penning Trap</a:t>
            </a:r>
            <a:r>
              <a:rPr lang="en-US" sz="1800" dirty="0">
                <a:solidFill>
                  <a:srgbClr val="113F7C"/>
                </a:solidFill>
                <a:latin typeface="Book Antiqua"/>
                <a:cs typeface="Book Antiqua"/>
              </a:rPr>
              <a:t> </a:t>
            </a:r>
            <a:r>
              <a:rPr lang="en-US" sz="1800" dirty="0">
                <a:latin typeface="Book Antiqua"/>
                <a:cs typeface="Book Antiqua"/>
              </a:rPr>
              <a:t>(CPET)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latin typeface="Book Antiqua"/>
                <a:cs typeface="Book Antiqua"/>
              </a:rPr>
              <a:t>For cooling the HCI beam with protons or electrons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146050" y="3243263"/>
            <a:ext cx="2111375" cy="1754187"/>
          </a:xfrm>
          <a:prstGeom prst="rect">
            <a:avLst/>
          </a:prstGeom>
          <a:solidFill>
            <a:srgbClr val="DCE2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800" b="1">
                <a:solidFill>
                  <a:srgbClr val="FF0000"/>
                </a:solidFill>
                <a:latin typeface="Book Antiqua" pitchFamily="18" charset="0"/>
              </a:rPr>
              <a:t>Radiofrequency Quadrupole </a:t>
            </a:r>
            <a:r>
              <a:rPr lang="en-US" sz="1800">
                <a:latin typeface="Book Antiqua" pitchFamily="18" charset="0"/>
              </a:rPr>
              <a:t>(RFQ) </a:t>
            </a:r>
          </a:p>
          <a:p>
            <a:pPr defTabSz="457200"/>
            <a:r>
              <a:rPr lang="en-US" sz="1800">
                <a:latin typeface="Book Antiqua" pitchFamily="18" charset="0"/>
              </a:rPr>
              <a:t>accumulates, cools</a:t>
            </a:r>
          </a:p>
          <a:p>
            <a:pPr defTabSz="457200"/>
            <a:r>
              <a:rPr lang="en-US" sz="1800">
                <a:latin typeface="Book Antiqua" pitchFamily="18" charset="0"/>
              </a:rPr>
              <a:t>&amp; bunches ion beam</a:t>
            </a: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6383338" y="1560513"/>
            <a:ext cx="2560637" cy="1476375"/>
          </a:xfrm>
          <a:prstGeom prst="rect">
            <a:avLst/>
          </a:prstGeom>
          <a:solidFill>
            <a:srgbClr val="DCE2E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800" b="1">
                <a:solidFill>
                  <a:srgbClr val="113F7C"/>
                </a:solidFill>
                <a:latin typeface="Book Antiqua" pitchFamily="18" charset="0"/>
              </a:rPr>
              <a:t>Measurement Penning Trap</a:t>
            </a:r>
            <a:r>
              <a:rPr lang="en-US" sz="1800">
                <a:solidFill>
                  <a:srgbClr val="113F7C"/>
                </a:solidFill>
                <a:latin typeface="Book Antiqua" pitchFamily="18" charset="0"/>
              </a:rPr>
              <a:t> </a:t>
            </a:r>
            <a:r>
              <a:rPr lang="en-US" sz="1800">
                <a:latin typeface="Book Antiqua" pitchFamily="18" charset="0"/>
              </a:rPr>
              <a:t>(MPET) </a:t>
            </a:r>
          </a:p>
          <a:p>
            <a:pPr defTabSz="457200"/>
            <a:r>
              <a:rPr lang="en-US" sz="1800">
                <a:latin typeface="Book Antiqua" pitchFamily="18" charset="0"/>
              </a:rPr>
              <a:t>Mass determination by measuring the cyclotron frequency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96013" y="4789488"/>
            <a:ext cx="2778125" cy="1754187"/>
          </a:xfrm>
          <a:prstGeom prst="rect">
            <a:avLst/>
          </a:prstGeom>
          <a:solidFill>
            <a:srgbClr val="DCE2E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0000"/>
                </a:solidFill>
                <a:latin typeface="Book Antiqua"/>
                <a:cs typeface="Book Antiqua"/>
              </a:rPr>
              <a:t>Electron Beam Ion Trap</a:t>
            </a:r>
            <a:r>
              <a:rPr lang="en-US" sz="1800" b="1" dirty="0">
                <a:solidFill>
                  <a:srgbClr val="D6612E"/>
                </a:solidFill>
                <a:latin typeface="Book Antiqua"/>
                <a:cs typeface="Book Antiqua"/>
              </a:rPr>
              <a:t> </a:t>
            </a:r>
            <a:r>
              <a:rPr lang="en-US" sz="1800" dirty="0">
                <a:latin typeface="Book Antiqua"/>
                <a:cs typeface="Book Antiqua"/>
              </a:rPr>
              <a:t>(EBIT) 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latin typeface="Book Antiqua"/>
                <a:cs typeface="Book Antiqua"/>
              </a:rPr>
              <a:t>charge breeds ions</a:t>
            </a:r>
          </a:p>
          <a:p>
            <a:pPr marL="457200" indent="-4572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latin typeface="Book Antiqua"/>
                <a:cs typeface="Book Antiqua"/>
              </a:rPr>
              <a:t>and used as spectroscopy ion trap for TITAN-EC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93738" y="61913"/>
            <a:ext cx="7847012" cy="126047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TITAN – TRIUMF</a:t>
            </a:r>
            <a:r>
              <a:rPr lang="en-US" alt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’</a:t>
            </a: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s Ion Trap for Atomic and Nuclear science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fig3-EBIT-photo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51" r="-66151"/>
          <a:stretch>
            <a:fillRect/>
          </a:stretch>
        </p:blipFill>
        <p:spPr>
          <a:xfrm>
            <a:off x="2928938" y="1235075"/>
            <a:ext cx="8407400" cy="4826000"/>
          </a:xfrm>
          <a:noFill/>
        </p:spPr>
      </p:pic>
      <p:pic>
        <p:nvPicPr>
          <p:cNvPr id="73731" name="Picture 4" descr="Bildschirmfoto 2012-05-27 um 09.30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704850"/>
            <a:ext cx="4906962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60325" y="4025900"/>
            <a:ext cx="5340350" cy="2768600"/>
          </a:xfrm>
          <a:prstGeom prst="rect">
            <a:avLst/>
          </a:prstGeom>
          <a:solidFill>
            <a:srgbClr val="DCE2EF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1600" b="1" u="sng">
                <a:solidFill>
                  <a:srgbClr val="000000"/>
                </a:solidFill>
                <a:latin typeface="Book Antiqua" pitchFamily="18" charset="0"/>
              </a:rPr>
              <a:t>Advantages of the TITAN-EC program: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Book Antiqua" pitchFamily="18" charset="0"/>
              </a:rPr>
              <a:t>Pure and intense ion beams from ISAC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000000"/>
                </a:solidFill>
                <a:latin typeface="Book Antiqua" pitchFamily="18" charset="0"/>
              </a:rPr>
              <a:t>No isobaric contamination</a:t>
            </a:r>
            <a:r>
              <a:rPr lang="en-US" sz="1600">
                <a:solidFill>
                  <a:srgbClr val="000000"/>
                </a:solidFill>
                <a:latin typeface="Book Antiqua" pitchFamily="18" charset="0"/>
              </a:rPr>
              <a:t> of the sample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000000"/>
                </a:solidFill>
                <a:latin typeface="Book Antiqua" pitchFamily="18" charset="0"/>
              </a:rPr>
              <a:t>No X-ray absorption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b="1">
                <a:solidFill>
                  <a:srgbClr val="000000"/>
                </a:solidFill>
                <a:latin typeface="Book Antiqua" pitchFamily="18" charset="0"/>
              </a:rPr>
              <a:t>Open trap</a:t>
            </a:r>
            <a:r>
              <a:rPr lang="en-US" sz="1600">
                <a:solidFill>
                  <a:srgbClr val="000000"/>
                </a:solidFill>
                <a:latin typeface="Book Antiqua" pitchFamily="18" charset="0"/>
              </a:rPr>
              <a:t> access for </a:t>
            </a:r>
            <a:r>
              <a:rPr lang="en-US" sz="1600" b="1">
                <a:solidFill>
                  <a:srgbClr val="000000"/>
                </a:solidFill>
                <a:latin typeface="Book Antiqua" pitchFamily="18" charset="0"/>
              </a:rPr>
              <a:t>7 X-ray detectors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Book Antiqua" pitchFamily="18" charset="0"/>
              </a:rPr>
              <a:t>Spatial </a:t>
            </a:r>
            <a:r>
              <a:rPr lang="en-US" sz="1600" b="1">
                <a:solidFill>
                  <a:srgbClr val="000000"/>
                </a:solidFill>
                <a:latin typeface="Book Antiqua" pitchFamily="18" charset="0"/>
              </a:rPr>
              <a:t>separation of X-rays and β</a:t>
            </a:r>
            <a:r>
              <a:rPr lang="en-US" sz="1600" b="1" baseline="30000">
                <a:solidFill>
                  <a:srgbClr val="000000"/>
                </a:solidFill>
                <a:latin typeface="Book Antiqua" pitchFamily="18" charset="0"/>
              </a:rPr>
              <a:t>−</a:t>
            </a:r>
            <a:r>
              <a:rPr lang="en-US" sz="1600">
                <a:solidFill>
                  <a:srgbClr val="000000"/>
                </a:solidFill>
                <a:latin typeface="Book Antiqua" pitchFamily="18" charset="0"/>
              </a:rPr>
              <a:t> by B-field   </a:t>
            </a:r>
          </a:p>
          <a:p>
            <a:pPr>
              <a:lnSpc>
                <a:spcPct val="125000"/>
              </a:lnSpc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160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 </a:t>
            </a:r>
            <a:r>
              <a:rPr lang="en-US" sz="1600" b="1">
                <a:solidFill>
                  <a:srgbClr val="000000"/>
                </a:solidFill>
                <a:latin typeface="Book Antiqua" pitchFamily="18" charset="0"/>
              </a:rPr>
              <a:t>Potential to measure extremely (&lt;10</a:t>
            </a:r>
            <a:r>
              <a:rPr lang="en-US" sz="1600" b="1" baseline="30000">
                <a:solidFill>
                  <a:srgbClr val="000000"/>
                </a:solidFill>
                <a:latin typeface="Book Antiqua" pitchFamily="18" charset="0"/>
              </a:rPr>
              <a:t>-5</a:t>
            </a:r>
            <a:r>
              <a:rPr lang="en-US" sz="1600" b="1">
                <a:solidFill>
                  <a:srgbClr val="000000"/>
                </a:solidFill>
                <a:latin typeface="Book Antiqua" pitchFamily="18" charset="0"/>
              </a:rPr>
              <a:t>) small ECBRs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325" y="2935288"/>
            <a:ext cx="1844675" cy="369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Book Antiqua"/>
                <a:cs typeface="Book Antiqua"/>
              </a:rPr>
              <a:t>B-field up to 6T</a:t>
            </a:r>
          </a:p>
        </p:txBody>
      </p:sp>
      <p:pic>
        <p:nvPicPr>
          <p:cNvPr id="73734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1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442913" y="-269875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TITAN-EC setup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-396875" y="0"/>
            <a:ext cx="11090275" cy="7677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-3975100" y="2447925"/>
            <a:ext cx="3714750" cy="20304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latin typeface="+mn-lt"/>
                <a:sym typeface="Wingdings"/>
              </a:rPr>
              <a:t>Used isotope with strong EC-branch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baseline="30000" dirty="0">
                <a:latin typeface="+mn-lt"/>
              </a:rPr>
              <a:t>124</a:t>
            </a:r>
            <a:r>
              <a:rPr lang="en-US" sz="1800" dirty="0">
                <a:latin typeface="+mn-lt"/>
              </a:rPr>
              <a:t>Cs yield with </a:t>
            </a:r>
            <a:r>
              <a:rPr lang="en-US" sz="1800" dirty="0" err="1">
                <a:latin typeface="+mn-lt"/>
              </a:rPr>
              <a:t>UCx</a:t>
            </a:r>
            <a:r>
              <a:rPr lang="en-US" sz="1800" dirty="0">
                <a:latin typeface="+mn-lt"/>
              </a:rPr>
              <a:t> target: 10</a:t>
            </a:r>
            <a:r>
              <a:rPr lang="en-US" sz="1800" baseline="30000" dirty="0">
                <a:latin typeface="+mn-lt"/>
              </a:rPr>
              <a:t>7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baseline="30000" dirty="0">
                <a:latin typeface="+mn-lt"/>
              </a:rPr>
              <a:t>124</a:t>
            </a:r>
            <a:r>
              <a:rPr lang="en-US" sz="1800" dirty="0">
                <a:latin typeface="+mn-lt"/>
              </a:rPr>
              <a:t>In yield: an order of magnitude less than </a:t>
            </a:r>
            <a:r>
              <a:rPr lang="en-US" sz="1800" baseline="30000" dirty="0">
                <a:latin typeface="+mn-lt"/>
              </a:rPr>
              <a:t>124</a:t>
            </a:r>
            <a:r>
              <a:rPr lang="en-US" sz="1800" dirty="0">
                <a:latin typeface="+mn-lt"/>
              </a:rPr>
              <a:t>Cs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latin typeface="+mn-lt"/>
              </a:rPr>
              <a:t>Charge bred to 27+ with EBIT for best confinement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588"/>
            <a:ext cx="54768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29306" y="1032529"/>
            <a:ext cx="5623519" cy="47705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latin typeface="Book Antiqua"/>
                <a:cs typeface="Book Antiqua"/>
              </a:rPr>
              <a:t>performance test of the new setup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75" y="1971675"/>
            <a:ext cx="2857500" cy="4368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baseline="30000">
                <a:latin typeface="Book Antiqua" pitchFamily="18" charset="0"/>
                <a:cs typeface="Book Antiqua" pitchFamily="18" charset="0"/>
                <a:sym typeface="Wingdings" pitchFamily="2" charset="2"/>
              </a:rPr>
              <a:t>124</a:t>
            </a:r>
            <a:r>
              <a:rPr lang="en-US" sz="2000">
                <a:latin typeface="Book Antiqua" pitchFamily="18" charset="0"/>
                <a:cs typeface="Book Antiqua" pitchFamily="18" charset="0"/>
                <a:sym typeface="Wingdings" pitchFamily="2" charset="2"/>
              </a:rPr>
              <a:t>Cs (I(EC)~10%)</a:t>
            </a:r>
            <a:endParaRPr lang="en-US" sz="2000">
              <a:latin typeface="Book Antiqua" pitchFamily="18" charset="0"/>
              <a:cs typeface="Book Antiqua" pitchFamily="18" charset="0"/>
            </a:endParaRP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u="sng">
                <a:latin typeface="Book Antiqua" pitchFamily="18" charset="0"/>
                <a:cs typeface="Book Antiqua" pitchFamily="18" charset="0"/>
              </a:rPr>
              <a:t>Beam composition:</a:t>
            </a:r>
            <a:r>
              <a:rPr lang="en-US" sz="2000" baseline="30000">
                <a:latin typeface="Book Antiqua" pitchFamily="18" charset="0"/>
                <a:cs typeface="Book Antiqua" pitchFamily="18" charset="0"/>
              </a:rPr>
              <a:t>124</a:t>
            </a:r>
            <a:r>
              <a:rPr lang="en-US" sz="2000">
                <a:latin typeface="Book Antiqua" pitchFamily="18" charset="0"/>
                <a:cs typeface="Book Antiqua" pitchFamily="18" charset="0"/>
              </a:rPr>
              <a:t>Cs,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baseline="30000">
                <a:latin typeface="Book Antiqua" pitchFamily="18" charset="0"/>
                <a:cs typeface="Book Antiqua" pitchFamily="18" charset="0"/>
                <a:sym typeface="Wingdings" pitchFamily="2" charset="2"/>
              </a:rPr>
              <a:t>124m</a:t>
            </a:r>
            <a:r>
              <a:rPr lang="en-US" sz="2000">
                <a:latin typeface="Book Antiqua" pitchFamily="18" charset="0"/>
                <a:cs typeface="Book Antiqua" pitchFamily="18" charset="0"/>
                <a:sym typeface="Wingdings" pitchFamily="2" charset="2"/>
              </a:rPr>
              <a:t>Cs,</a:t>
            </a:r>
            <a:r>
              <a:rPr lang="en-US" sz="2000" baseline="30000">
                <a:latin typeface="Book Antiqua" pitchFamily="18" charset="0"/>
                <a:cs typeface="Book Antiqua" pitchFamily="18" charset="0"/>
              </a:rPr>
              <a:t>124</a:t>
            </a:r>
            <a:r>
              <a:rPr lang="en-US" sz="2000">
                <a:latin typeface="Book Antiqua" pitchFamily="18" charset="0"/>
                <a:cs typeface="Book Antiqua" pitchFamily="18" charset="0"/>
              </a:rPr>
              <a:t>In, </a:t>
            </a:r>
            <a:r>
              <a:rPr lang="en-US" sz="2000" baseline="30000">
                <a:latin typeface="Book Antiqua" pitchFamily="18" charset="0"/>
                <a:cs typeface="Book Antiqua" pitchFamily="18" charset="0"/>
                <a:sym typeface="Wingdings" pitchFamily="2" charset="2"/>
              </a:rPr>
              <a:t>124m</a:t>
            </a:r>
            <a:r>
              <a:rPr lang="en-US" sz="2000">
                <a:latin typeface="Book Antiqua" pitchFamily="18" charset="0"/>
                <a:cs typeface="Book Antiqua" pitchFamily="18" charset="0"/>
                <a:sym typeface="Wingdings" pitchFamily="2" charset="2"/>
              </a:rPr>
              <a:t>In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>
                <a:latin typeface="Book Antiqua" pitchFamily="18" charset="0"/>
                <a:cs typeface="Book Antiqua" pitchFamily="18" charset="0"/>
              </a:rPr>
              <a:t>6 </a:t>
            </a:r>
            <a:r>
              <a:rPr lang="en-US" sz="2000" b="1">
                <a:latin typeface="Book Antiqua" pitchFamily="18" charset="0"/>
                <a:cs typeface="Book Antiqua" pitchFamily="18" charset="0"/>
              </a:rPr>
              <a:t>SiLi detectors </a:t>
            </a:r>
            <a:r>
              <a:rPr lang="en-US" sz="2000">
                <a:latin typeface="Book Antiqua" pitchFamily="18" charset="0"/>
                <a:cs typeface="Book Antiqua" pitchFamily="18" charset="0"/>
              </a:rPr>
              <a:t>(shielded with CuPb), 1 HPGe operational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 b="1">
                <a:latin typeface="Book Antiqua" pitchFamily="18" charset="0"/>
                <a:cs typeface="Book Antiqua" pitchFamily="18" charset="0"/>
              </a:rPr>
              <a:t>charge bred </a:t>
            </a:r>
            <a:r>
              <a:rPr lang="en-US" sz="2000">
                <a:latin typeface="Book Antiqua" pitchFamily="18" charset="0"/>
                <a:cs typeface="Book Antiqua" pitchFamily="18" charset="0"/>
              </a:rPr>
              <a:t>to 27+ in EBIT with e-beam</a:t>
            </a:r>
          </a:p>
          <a:p>
            <a:pPr eaLnBrk="1" hangingPunct="1">
              <a:buClr>
                <a:schemeClr val="tx2"/>
              </a:buClr>
              <a:buFont typeface="Wingdings" pitchFamily="2" charset="2"/>
              <a:buChar char="à"/>
            </a:pPr>
            <a:r>
              <a:rPr lang="en-US" sz="2000">
                <a:latin typeface="Book Antiqua" pitchFamily="18" charset="0"/>
                <a:cs typeface="Book Antiqua" pitchFamily="18" charset="0"/>
              </a:rPr>
              <a:t>for </a:t>
            </a:r>
            <a:r>
              <a:rPr lang="en-US" sz="2000" b="1">
                <a:latin typeface="Book Antiqua" pitchFamily="18" charset="0"/>
                <a:cs typeface="Book Antiqua" pitchFamily="18" charset="0"/>
              </a:rPr>
              <a:t>best ion-cloud    confinement</a:t>
            </a:r>
          </a:p>
          <a:p>
            <a:pPr eaLnBrk="1" hangingPunct="1">
              <a:buClr>
                <a:schemeClr val="tx2"/>
              </a:buClr>
              <a:buFont typeface="Wingdings" pitchFamily="2" charset="2"/>
              <a:buChar char="à"/>
            </a:pPr>
            <a:r>
              <a:rPr lang="en-US" sz="2000" b="1">
                <a:latin typeface="Book Antiqua" pitchFamily="18" charset="0"/>
                <a:cs typeface="Book Antiqua" pitchFamily="18" charset="0"/>
                <a:sym typeface="Wingdings" pitchFamily="2" charset="2"/>
              </a:rPr>
              <a:t>minimize</a:t>
            </a:r>
            <a:r>
              <a:rPr lang="en-US" sz="2000">
                <a:latin typeface="Book Antiqua" pitchFamily="18" charset="0"/>
                <a:cs typeface="Book Antiqua" pitchFamily="18" charset="0"/>
                <a:sym typeface="Wingdings" pitchFamily="2" charset="2"/>
              </a:rPr>
              <a:t> trapping   </a:t>
            </a:r>
          </a:p>
          <a:p>
            <a:pPr eaLnBrk="1" hangingPunct="1">
              <a:buClr>
                <a:schemeClr val="tx2"/>
              </a:buClr>
            </a:pPr>
            <a:r>
              <a:rPr lang="en-US" sz="2000">
                <a:latin typeface="Book Antiqua" pitchFamily="18" charset="0"/>
                <a:cs typeface="Book Antiqua" pitchFamily="18" charset="0"/>
                <a:sym typeface="Wingdings" pitchFamily="2" charset="2"/>
              </a:rPr>
              <a:t>    </a:t>
            </a:r>
            <a:r>
              <a:rPr lang="en-US" sz="2000" b="1">
                <a:latin typeface="Book Antiqua" pitchFamily="18" charset="0"/>
                <a:cs typeface="Book Antiqua" pitchFamily="18" charset="0"/>
                <a:sym typeface="Wingdings" pitchFamily="2" charset="2"/>
              </a:rPr>
              <a:t> losses!</a:t>
            </a:r>
            <a:endParaRPr lang="en-US" sz="2000" b="1">
              <a:latin typeface="Book Antiqua" pitchFamily="18" charset="0"/>
              <a:cs typeface="Book Antiqua" pitchFamily="18" charset="0"/>
            </a:endParaRPr>
          </a:p>
        </p:txBody>
      </p:sp>
      <p:pic>
        <p:nvPicPr>
          <p:cNvPr id="74760" name="Picture 3" descr="spectrumSiLi2-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666875"/>
            <a:ext cx="6380162" cy="40655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62075" y="-542925"/>
            <a:ext cx="8855075" cy="128270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ts val="5800"/>
              </a:lnSpc>
              <a:defRPr/>
            </a:pPr>
            <a:r>
              <a:rPr lang="en-US" sz="3800" baseline="30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124</a:t>
            </a:r>
            <a:r>
              <a:rPr lang="en-US" sz="3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Cs run in Nov. 2012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63875" y="5783263"/>
            <a:ext cx="584517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2000" dirty="0">
                <a:latin typeface="Book Antiqua"/>
                <a:cs typeface="Book Antiqua"/>
              </a:rPr>
              <a:t>511 </a:t>
            </a:r>
            <a:r>
              <a:rPr lang="en-US" sz="2000" dirty="0" err="1">
                <a:latin typeface="Book Antiqua"/>
                <a:cs typeface="Book Antiqua"/>
              </a:rPr>
              <a:t>keV</a:t>
            </a:r>
            <a:r>
              <a:rPr lang="en-US" sz="2000" dirty="0">
                <a:latin typeface="Book Antiqua"/>
                <a:cs typeface="Book Antiqua"/>
              </a:rPr>
              <a:t> (181%) successfully suppressed, due to B-field </a:t>
            </a:r>
            <a:r>
              <a:rPr lang="en-US" sz="2000" b="1" dirty="0">
                <a:latin typeface="Book Antiqua"/>
                <a:cs typeface="Book Antiqua"/>
                <a:sym typeface="Wingdings"/>
              </a:rPr>
              <a:t> reduction of Compton BG </a:t>
            </a:r>
            <a:r>
              <a:rPr lang="en-US" sz="2000" dirty="0">
                <a:latin typeface="Book Antiqua"/>
                <a:cs typeface="Book Antiqua"/>
                <a:sym typeface="Wingdings"/>
              </a:rPr>
              <a:t>created inside the EBIT</a:t>
            </a:r>
            <a:endParaRPr lang="en-US" sz="2000" dirty="0">
              <a:latin typeface="Book Antiqua"/>
              <a:cs typeface="Book Antiqua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</a:endParaRPr>
          </a:p>
        </p:txBody>
      </p:sp>
      <p:pic>
        <p:nvPicPr>
          <p:cNvPr id="8" name="Content Placeholder 3" descr="124Cs-124In-decayscheme.eps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t="-422" b="-422"/>
          <a:stretch>
            <a:fillRect/>
          </a:stretch>
        </p:blipFill>
        <p:spPr>
          <a:xfrm>
            <a:off x="395288" y="1484313"/>
            <a:ext cx="8324850" cy="4778375"/>
          </a:xfr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6229350" y="2565400"/>
            <a:ext cx="142875" cy="215900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8302" name="Oval 14"/>
          <p:cNvSpPr>
            <a:spLocks noChangeArrowheads="1"/>
          </p:cNvSpPr>
          <p:nvPr/>
        </p:nvSpPr>
        <p:spPr bwMode="auto">
          <a:xfrm>
            <a:off x="6373813" y="4941888"/>
            <a:ext cx="142875" cy="215900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8303" name="Oval 15"/>
          <p:cNvSpPr>
            <a:spLocks noChangeArrowheads="1"/>
          </p:cNvSpPr>
          <p:nvPr/>
        </p:nvSpPr>
        <p:spPr bwMode="auto">
          <a:xfrm>
            <a:off x="5580063" y="5518150"/>
            <a:ext cx="142875" cy="215900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68304" name="Oval 16"/>
          <p:cNvSpPr>
            <a:spLocks noChangeArrowheads="1"/>
          </p:cNvSpPr>
          <p:nvPr/>
        </p:nvSpPr>
        <p:spPr bwMode="auto">
          <a:xfrm>
            <a:off x="2339975" y="4437063"/>
            <a:ext cx="142875" cy="215900"/>
          </a:xfrm>
          <a:prstGeom prst="ellipse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301" grpId="0" animBg="1"/>
      <p:bldP spid="268301" grpId="1" animBg="1"/>
      <p:bldP spid="268302" grpId="0" animBg="1"/>
      <p:bldP spid="268302" grpId="1" animBg="1"/>
      <p:bldP spid="268303" grpId="0" animBg="1"/>
      <p:bldP spid="268303" grpId="1" animBg="1"/>
      <p:bldP spid="268304" grpId="0" animBg="1"/>
      <p:bldP spid="268304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5"/>
          <p:cNvSpPr>
            <a:spLocks noChangeArrowheads="1"/>
          </p:cNvSpPr>
          <p:nvPr/>
        </p:nvSpPr>
        <p:spPr bwMode="auto">
          <a:xfrm>
            <a:off x="781050" y="4603750"/>
            <a:ext cx="4306888" cy="2216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4572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baseline="30000">
                <a:latin typeface="Book Antiqua" pitchFamily="18" charset="0"/>
                <a:sym typeface="Wingdings" pitchFamily="2" charset="2"/>
              </a:rPr>
              <a:t>124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Xe X-rays dominant after ca. 10s</a:t>
            </a:r>
          </a:p>
          <a:p>
            <a:pPr marL="285750" indent="-285750" defTabSz="4572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Symbol" pitchFamily="18" charset="2"/>
                <a:sym typeface="Wingdings" pitchFamily="2" charset="2"/>
              </a:rPr>
              <a:t>g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-lines from </a:t>
            </a:r>
            <a:r>
              <a:rPr lang="en-US" sz="2300" baseline="30000">
                <a:latin typeface="Book Antiqua" pitchFamily="18" charset="0"/>
                <a:sym typeface="Wingdings" pitchFamily="2" charset="2"/>
              </a:rPr>
              <a:t>124m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Cs and </a:t>
            </a:r>
            <a:r>
              <a:rPr lang="en-US" sz="2300" baseline="30000">
                <a:latin typeface="Book Antiqua" pitchFamily="18" charset="0"/>
                <a:sym typeface="Wingdings" pitchFamily="2" charset="2"/>
              </a:rPr>
              <a:t>124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In disappear</a:t>
            </a:r>
          </a:p>
          <a:p>
            <a:pPr marL="285750" indent="-285750" defTabSz="45720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  <a:sym typeface="Wingdings" pitchFamily="2" charset="2"/>
              </a:rPr>
              <a:t>half-life determination as an additional feature</a:t>
            </a:r>
            <a:endParaRPr lang="en-US" sz="2300">
              <a:latin typeface="Book Antiqua" pitchFamily="18" charset="0"/>
            </a:endParaRPr>
          </a:p>
        </p:txBody>
      </p:sp>
      <p:pic>
        <p:nvPicPr>
          <p:cNvPr id="75779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532438"/>
            <a:ext cx="5461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442913" y="-269875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Time dependence</a:t>
            </a:r>
          </a:p>
        </p:txBody>
      </p:sp>
      <p:sp>
        <p:nvSpPr>
          <p:cNvPr id="75781" name="TextBox 8"/>
          <p:cNvSpPr txBox="1">
            <a:spLocks noChangeArrowheads="1"/>
          </p:cNvSpPr>
          <p:nvPr/>
        </p:nvSpPr>
        <p:spPr bwMode="auto">
          <a:xfrm>
            <a:off x="5651500" y="804863"/>
            <a:ext cx="3744913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ADC time stamp for each event 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  <a:sym typeface="Wingdings" pitchFamily="2" charset="2"/>
              </a:rPr>
              <a:t>Characterize contaminants (</a:t>
            </a:r>
            <a:r>
              <a:rPr lang="en-US" sz="2300" baseline="30000">
                <a:latin typeface="Book Antiqua" pitchFamily="18" charset="0"/>
                <a:sym typeface="Wingdings" pitchFamily="2" charset="2"/>
              </a:rPr>
              <a:t>124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In) &amp; isomers (</a:t>
            </a:r>
            <a:r>
              <a:rPr lang="en-US" sz="2300" baseline="30000">
                <a:latin typeface="Book Antiqua" pitchFamily="18" charset="0"/>
                <a:sym typeface="Wingdings" pitchFamily="2" charset="2"/>
              </a:rPr>
              <a:t>124m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Cs)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  <a:sym typeface="Wingdings" pitchFamily="2" charset="2"/>
              </a:rPr>
              <a:t>Long trapping times, small trapping losses</a:t>
            </a:r>
          </a:p>
        </p:txBody>
      </p:sp>
      <p:pic>
        <p:nvPicPr>
          <p:cNvPr id="75782" name="Picture 4" descr="124Cs-beamtime-comparison-time-cut-log-new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696913"/>
            <a:ext cx="5470525" cy="403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6439919" y="3477085"/>
            <a:ext cx="1031463" cy="1640628"/>
          </a:xfrm>
          <a:prstGeom prst="downArrow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5597525" y="5160963"/>
            <a:ext cx="2986088" cy="15081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u="sng" dirty="0">
                <a:latin typeface="Book Antiqua"/>
                <a:cs typeface="Book Antiqua"/>
              </a:rPr>
              <a:t>2 different analytical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u="sng" dirty="0">
                <a:latin typeface="Book Antiqua"/>
                <a:cs typeface="Book Antiqua"/>
              </a:rPr>
              <a:t>fitting methods: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>
                <a:latin typeface="Book Antiqua"/>
                <a:cs typeface="Book Antiqua"/>
              </a:rPr>
              <a:t>Time-independent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300" dirty="0">
                <a:latin typeface="Book Antiqua"/>
                <a:cs typeface="Book Antiqua"/>
              </a:rPr>
              <a:t>Time-dependent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7"/>
          <p:cNvSpPr txBox="1">
            <a:spLocks noChangeArrowheads="1"/>
          </p:cNvSpPr>
          <p:nvPr/>
        </p:nvSpPr>
        <p:spPr bwMode="auto">
          <a:xfrm>
            <a:off x="-1588" y="127000"/>
            <a:ext cx="4279901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2500" b="1" u="sng">
              <a:latin typeface="Book Antiqua" pitchFamily="18" charset="0"/>
            </a:endParaRPr>
          </a:p>
          <a:p>
            <a:pPr eaLnBrk="1" hangingPunct="1"/>
            <a:r>
              <a:rPr lang="en-US" sz="2500" b="1" u="sng">
                <a:latin typeface="Book Antiqua" pitchFamily="18" charset="0"/>
              </a:rPr>
              <a:t>trapping-time independent: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500">
                <a:latin typeface="Book Antiqua" pitchFamily="18" charset="0"/>
              </a:rPr>
              <a:t>Gauss fits to entire spectrum (0-20sec t</a:t>
            </a:r>
            <a:r>
              <a:rPr lang="en-US" sz="2500" baseline="-25000">
                <a:latin typeface="Book Antiqua" pitchFamily="18" charset="0"/>
              </a:rPr>
              <a:t>trap</a:t>
            </a:r>
            <a:r>
              <a:rPr lang="en-US" sz="2500">
                <a:latin typeface="Book Antiqua" pitchFamily="18" charset="0"/>
              </a:rPr>
              <a:t>)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500">
                <a:latin typeface="Book Antiqua" pitchFamily="18" charset="0"/>
              </a:rPr>
              <a:t>peak intensities (NNDC) &amp; energies fixed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500">
                <a:latin typeface="Book Antiqua" pitchFamily="18" charset="0"/>
              </a:rPr>
              <a:t>area of </a:t>
            </a:r>
            <a:r>
              <a:rPr lang="en-US" sz="2500" baseline="30000">
                <a:latin typeface="Book Antiqua" pitchFamily="18" charset="0"/>
              </a:rPr>
              <a:t>124m</a:t>
            </a:r>
            <a:r>
              <a:rPr lang="en-US" sz="2500">
                <a:latin typeface="Book Antiqua" pitchFamily="18" charset="0"/>
              </a:rPr>
              <a:t>Cs &amp; </a:t>
            </a:r>
            <a:r>
              <a:rPr lang="en-US" sz="2500" baseline="30000">
                <a:latin typeface="Book Antiqua" pitchFamily="18" charset="0"/>
              </a:rPr>
              <a:t>124</a:t>
            </a:r>
            <a:r>
              <a:rPr lang="en-US" sz="2500">
                <a:latin typeface="Book Antiqua" pitchFamily="18" charset="0"/>
              </a:rPr>
              <a:t>Sn (g.s.) </a:t>
            </a:r>
            <a:r>
              <a:rPr lang="en-US" sz="2500">
                <a:latin typeface="Symbol" pitchFamily="18" charset="2"/>
              </a:rPr>
              <a:t>g</a:t>
            </a:r>
            <a:r>
              <a:rPr lang="en-US" altLang="en-US" sz="2500">
                <a:latin typeface="Symbol" pitchFamily="18" charset="2"/>
              </a:rPr>
              <a:t>’</a:t>
            </a:r>
            <a:r>
              <a:rPr lang="en-US" altLang="ja-JP" sz="2500">
                <a:latin typeface="Book Antiqua" pitchFamily="18" charset="0"/>
              </a:rPr>
              <a:t>s used to norm. area of </a:t>
            </a:r>
            <a:r>
              <a:rPr lang="en-US" altLang="ja-JP" sz="2500" baseline="30000">
                <a:latin typeface="Book Antiqua" pitchFamily="18" charset="0"/>
              </a:rPr>
              <a:t>124m</a:t>
            </a:r>
            <a:r>
              <a:rPr lang="en-US" altLang="ja-JP" sz="2500">
                <a:latin typeface="Book Antiqua" pitchFamily="18" charset="0"/>
              </a:rPr>
              <a:t>Cs &amp; </a:t>
            </a:r>
            <a:r>
              <a:rPr lang="en-US" altLang="ja-JP" sz="2500" baseline="30000">
                <a:latin typeface="Book Antiqua" pitchFamily="18" charset="0"/>
              </a:rPr>
              <a:t>124</a:t>
            </a:r>
            <a:r>
              <a:rPr lang="en-US" altLang="ja-JP" sz="2500">
                <a:latin typeface="Book Antiqua" pitchFamily="18" charset="0"/>
              </a:rPr>
              <a:t>Sn X-rays</a:t>
            </a:r>
            <a:endParaRPr lang="en-US" sz="2500">
              <a:latin typeface="Book Antiqu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3334" y="2170835"/>
            <a:ext cx="3509194" cy="553998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/>
                <a:solidFill>
                  <a:srgbClr val="FF0000"/>
                </a:solidFill>
                <a:latin typeface="Book Antiqua"/>
                <a:cs typeface="Book Antiqua"/>
              </a:rPr>
              <a:t>Preliminary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6925" y="637051"/>
            <a:ext cx="4352249" cy="1323439"/>
          </a:xfrm>
          <a:prstGeom prst="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Book Antiqua"/>
                <a:cs typeface="Book Antiqua"/>
              </a:rPr>
              <a:t>X-rays from 3 different isobars: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baseline="30000" dirty="0">
                <a:latin typeface="Book Antiqua"/>
                <a:cs typeface="Book Antiqua"/>
                <a:sym typeface="Wingdings"/>
              </a:rPr>
              <a:t>124</a:t>
            </a:r>
            <a:r>
              <a:rPr lang="en-US" sz="2000" b="1" dirty="0">
                <a:latin typeface="Book Antiqua"/>
                <a:cs typeface="Book Antiqua"/>
                <a:sym typeface="Wingdings"/>
              </a:rPr>
              <a:t>Sn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baseline="30000" dirty="0">
                <a:latin typeface="Book Antiqua"/>
                <a:cs typeface="Book Antiqua"/>
                <a:sym typeface="Wingdings"/>
              </a:rPr>
              <a:t>124</a:t>
            </a:r>
            <a:r>
              <a:rPr lang="en-US" sz="2000" b="1" dirty="0">
                <a:latin typeface="Book Antiqua"/>
                <a:cs typeface="Book Antiqua"/>
                <a:sym typeface="Wingdings"/>
              </a:rPr>
              <a:t>Cs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b="1" baseline="30000" dirty="0">
                <a:latin typeface="Book Antiqua"/>
                <a:cs typeface="Book Antiqua"/>
                <a:sym typeface="Wingdings"/>
              </a:rPr>
              <a:t>124</a:t>
            </a:r>
            <a:r>
              <a:rPr lang="en-US" sz="2000" b="1" dirty="0">
                <a:latin typeface="Book Antiqua"/>
                <a:cs typeface="Book Antiqua"/>
                <a:sym typeface="Wingdings"/>
              </a:rPr>
              <a:t>Xe</a:t>
            </a:r>
            <a:endParaRPr lang="en-US" sz="2000" b="1" dirty="0">
              <a:latin typeface="Book Antiqua"/>
              <a:cs typeface="Book Antiqua"/>
            </a:endParaRPr>
          </a:p>
        </p:txBody>
      </p:sp>
      <p:pic>
        <p:nvPicPr>
          <p:cNvPr id="11" name="Picture 10" descr="124Cs-decay-schem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088" y="3695700"/>
            <a:ext cx="2387600" cy="3084513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6808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559425"/>
            <a:ext cx="5461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693738" y="-352425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X-ray fitting (time-independent)</a:t>
            </a:r>
          </a:p>
        </p:txBody>
      </p:sp>
      <p:pic>
        <p:nvPicPr>
          <p:cNvPr id="76810" name="Picture 1" descr="beamtime-1D-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2009775"/>
            <a:ext cx="4881562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6581" y="5531191"/>
            <a:ext cx="8652008" cy="124649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2500" b="1" dirty="0">
                <a:latin typeface="Book Antiqua"/>
                <a:cs typeface="Book Antiqua"/>
              </a:rPr>
              <a:t>Compton edge </a:t>
            </a:r>
            <a:r>
              <a:rPr lang="en-US" sz="2500" dirty="0">
                <a:latin typeface="Book Antiqua"/>
                <a:cs typeface="Book Antiqua"/>
              </a:rPr>
              <a:t>from 102.91 </a:t>
            </a:r>
            <a:r>
              <a:rPr lang="en-US" sz="2500" dirty="0" err="1">
                <a:latin typeface="Book Antiqua"/>
                <a:cs typeface="Book Antiqua"/>
              </a:rPr>
              <a:t>keV</a:t>
            </a:r>
            <a:r>
              <a:rPr lang="en-US" sz="2500" dirty="0">
                <a:latin typeface="Book Antiqua"/>
                <a:cs typeface="Book Antiqua"/>
              </a:rPr>
              <a:t> </a:t>
            </a:r>
            <a:r>
              <a:rPr lang="en-US" sz="2500" baseline="30000" dirty="0">
                <a:latin typeface="Book Antiqua"/>
                <a:cs typeface="Book Antiqua"/>
              </a:rPr>
              <a:t>124m</a:t>
            </a:r>
            <a:r>
              <a:rPr lang="en-US" sz="2500" dirty="0">
                <a:latin typeface="Book Antiqua"/>
                <a:cs typeface="Book Antiqua"/>
              </a:rPr>
              <a:t>In appears under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defRPr/>
            </a:pPr>
            <a:r>
              <a:rPr lang="en-US" sz="2500" dirty="0">
                <a:latin typeface="Book Antiqua"/>
                <a:cs typeface="Book Antiqua"/>
              </a:rPr>
              <a:t>    X-ray region!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/>
            </a:pPr>
            <a:r>
              <a:rPr lang="en-US" sz="2500" dirty="0">
                <a:latin typeface="Book Antiqua"/>
                <a:cs typeface="Book Antiqua"/>
              </a:rPr>
              <a:t>Generate splines function to </a:t>
            </a:r>
            <a:r>
              <a:rPr lang="en-US" sz="2500" b="1" dirty="0">
                <a:latin typeface="Book Antiqua"/>
                <a:cs typeface="Book Antiqua"/>
              </a:rPr>
              <a:t>describe the background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39713" y="-377825"/>
            <a:ext cx="10115551" cy="976313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Compton scattering characterization</a:t>
            </a:r>
          </a:p>
        </p:txBody>
      </p:sp>
      <p:pic>
        <p:nvPicPr>
          <p:cNvPr id="77830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57150"/>
            <a:ext cx="5476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1" descr="ComptonBG-withinset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530225"/>
            <a:ext cx="7026275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Box 7"/>
          <p:cNvSpPr txBox="1">
            <a:spLocks noChangeArrowheads="1"/>
          </p:cNvSpPr>
          <p:nvPr/>
        </p:nvSpPr>
        <p:spPr bwMode="auto">
          <a:xfrm>
            <a:off x="5170488" y="860425"/>
            <a:ext cx="4062412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2300">
              <a:latin typeface="Book Antiqua" pitchFamily="18" charset="0"/>
            </a:endParaRPr>
          </a:p>
          <a:p>
            <a:pPr eaLnBrk="1" hangingPunct="1"/>
            <a:r>
              <a:rPr lang="en-US" sz="2300" b="1" u="sng">
                <a:latin typeface="Book Antiqua" pitchFamily="18" charset="0"/>
              </a:rPr>
              <a:t>trapping-time dependent:</a:t>
            </a:r>
          </a:p>
          <a:p>
            <a:pPr eaLnBrk="1" hangingPunct="1"/>
            <a:endParaRPr lang="en-US" sz="2300" b="1" u="sng">
              <a:latin typeface="Book Antiqua" pitchFamily="18" charset="0"/>
            </a:endParaRP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all T</a:t>
            </a:r>
            <a:r>
              <a:rPr lang="en-US" sz="2300" baseline="-25000">
                <a:latin typeface="Book Antiqua" pitchFamily="18" charset="0"/>
              </a:rPr>
              <a:t>1/2 </a:t>
            </a:r>
            <a:r>
              <a:rPr lang="en-US" sz="2300">
                <a:latin typeface="Book Antiqua" pitchFamily="18" charset="0"/>
              </a:rPr>
              <a:t> are free</a:t>
            </a:r>
          </a:p>
          <a:p>
            <a:pPr eaLnBrk="1" hangingPunct="1">
              <a:buClr>
                <a:schemeClr val="tx2"/>
              </a:buClr>
            </a:pPr>
            <a:r>
              <a:rPr lang="en-US" sz="2300">
                <a:latin typeface="Book Antiqua" pitchFamily="18" charset="0"/>
              </a:rPr>
              <a:t>    parameters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T</a:t>
            </a:r>
            <a:r>
              <a:rPr lang="en-US" sz="2300" baseline="-25000">
                <a:latin typeface="Book Antiqua" pitchFamily="18" charset="0"/>
              </a:rPr>
              <a:t>1/2Compt</a:t>
            </a:r>
            <a:r>
              <a:rPr lang="en-US" sz="2300">
                <a:latin typeface="Book Antiqua" pitchFamily="18" charset="0"/>
              </a:rPr>
              <a:t> identical to T</a:t>
            </a:r>
            <a:r>
              <a:rPr lang="en-US" sz="2300" baseline="-25000">
                <a:latin typeface="Book Antiqua" pitchFamily="18" charset="0"/>
              </a:rPr>
              <a:t>1/2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endParaRPr lang="en-US" sz="2300">
              <a:latin typeface="Book Antiqua" pitchFamily="18" charset="0"/>
            </a:endParaRP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 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fit to the time-dependent Gauss funct. ~ exp(-</a:t>
            </a:r>
            <a:r>
              <a:rPr lang="en-US" sz="2300">
                <a:latin typeface="Symbol" pitchFamily="18" charset="2"/>
                <a:sym typeface="Wingdings" pitchFamily="2" charset="2"/>
              </a:rPr>
              <a:t>l</a:t>
            </a:r>
            <a:r>
              <a:rPr lang="en-US" sz="2300">
                <a:latin typeface="Book Antiqua" pitchFamily="18" charset="0"/>
                <a:sym typeface="Wingdings" pitchFamily="2" charset="2"/>
              </a:rPr>
              <a:t>t)</a:t>
            </a:r>
          </a:p>
          <a:p>
            <a:pPr eaLnBrk="1" hangingPunct="1"/>
            <a:r>
              <a:rPr lang="en-US" sz="2300">
                <a:latin typeface="Book Antiqua" pitchFamily="18" charset="0"/>
                <a:sym typeface="Wingdings" pitchFamily="2" charset="2"/>
              </a:rPr>
              <a:t>	 T</a:t>
            </a:r>
            <a:r>
              <a:rPr lang="en-US" sz="2300" baseline="-25000">
                <a:latin typeface="Book Antiqua" pitchFamily="18" charset="0"/>
                <a:sym typeface="Wingdings" pitchFamily="2" charset="2"/>
              </a:rPr>
              <a:t>1/2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peak intensities &amp; energies fixed (NNDC (correct?))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baseline="30000">
                <a:latin typeface="Book Antiqua" pitchFamily="18" charset="0"/>
              </a:rPr>
              <a:t>124m</a:t>
            </a:r>
            <a:r>
              <a:rPr lang="en-US" sz="2300">
                <a:latin typeface="Book Antiqua" pitchFamily="18" charset="0"/>
              </a:rPr>
              <a:t>Cs/</a:t>
            </a:r>
            <a:r>
              <a:rPr lang="en-US" sz="2300" baseline="30000">
                <a:latin typeface="Book Antiqua" pitchFamily="18" charset="0"/>
              </a:rPr>
              <a:t>124g</a:t>
            </a:r>
            <a:r>
              <a:rPr lang="en-US" sz="2300">
                <a:latin typeface="Book Antiqua" pitchFamily="18" charset="0"/>
              </a:rPr>
              <a:t>Cs=1/10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65113" y="-317500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X-ray fitting (time-dependent)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53038" y="853259"/>
            <a:ext cx="3509194" cy="55399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 Antiqua"/>
                <a:cs typeface="Book Antiqua"/>
              </a:rPr>
              <a:t>Preliminary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738" y="6211888"/>
            <a:ext cx="8321675" cy="4476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sz="2300" b="1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 Integrals are consistent with time-independent method </a:t>
            </a:r>
          </a:p>
        </p:txBody>
      </p:sp>
      <p:pic>
        <p:nvPicPr>
          <p:cNvPr id="78854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11113"/>
            <a:ext cx="5461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1" descr="spec2d_e62-sully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642938"/>
            <a:ext cx="5300663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Line 10"/>
          <p:cNvSpPr>
            <a:spLocks noChangeShapeType="1"/>
          </p:cNvSpPr>
          <p:nvPr/>
        </p:nvSpPr>
        <p:spPr bwMode="auto">
          <a:xfrm flipV="1">
            <a:off x="2555875" y="908050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>
            <a:off x="1403350" y="908050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59" name="Line 12"/>
          <p:cNvSpPr>
            <a:spLocks noChangeShapeType="1"/>
          </p:cNvSpPr>
          <p:nvPr/>
        </p:nvSpPr>
        <p:spPr bwMode="auto">
          <a:xfrm>
            <a:off x="3419475" y="2349500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60" name="Line 13"/>
          <p:cNvSpPr>
            <a:spLocks noChangeShapeType="1"/>
          </p:cNvSpPr>
          <p:nvPr/>
        </p:nvSpPr>
        <p:spPr bwMode="auto">
          <a:xfrm flipV="1">
            <a:off x="4211638" y="23495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61" name="Line 16"/>
          <p:cNvSpPr>
            <a:spLocks noChangeShapeType="1"/>
          </p:cNvSpPr>
          <p:nvPr/>
        </p:nvSpPr>
        <p:spPr bwMode="auto">
          <a:xfrm flipV="1">
            <a:off x="2916238" y="1412875"/>
            <a:ext cx="0" cy="5032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62" name="Line 17"/>
          <p:cNvSpPr>
            <a:spLocks noChangeShapeType="1"/>
          </p:cNvSpPr>
          <p:nvPr/>
        </p:nvSpPr>
        <p:spPr bwMode="auto">
          <a:xfrm>
            <a:off x="2916238" y="1412875"/>
            <a:ext cx="863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8863" name="Line 18"/>
          <p:cNvSpPr>
            <a:spLocks noChangeShapeType="1"/>
          </p:cNvSpPr>
          <p:nvPr/>
        </p:nvSpPr>
        <p:spPr bwMode="auto">
          <a:xfrm flipV="1">
            <a:off x="3779838" y="1412875"/>
            <a:ext cx="0" cy="1295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72403" name="Text Box 19"/>
          <p:cNvSpPr txBox="1">
            <a:spLocks noChangeArrowheads="1"/>
          </p:cNvSpPr>
          <p:nvPr/>
        </p:nvSpPr>
        <p:spPr bwMode="auto">
          <a:xfrm>
            <a:off x="1979613" y="981075"/>
            <a:ext cx="5000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3s</a:t>
            </a:r>
          </a:p>
        </p:txBody>
      </p:sp>
      <p:sp>
        <p:nvSpPr>
          <p:cNvPr id="272404" name="Text Box 20"/>
          <p:cNvSpPr txBox="1">
            <a:spLocks noChangeArrowheads="1"/>
          </p:cNvSpPr>
          <p:nvPr/>
        </p:nvSpPr>
        <p:spPr bwMode="auto">
          <a:xfrm>
            <a:off x="4284663" y="2276475"/>
            <a:ext cx="5000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6s</a:t>
            </a:r>
          </a:p>
        </p:txBody>
      </p:sp>
      <p:sp>
        <p:nvSpPr>
          <p:cNvPr id="272405" name="Text Box 21"/>
          <p:cNvSpPr txBox="1">
            <a:spLocks noChangeArrowheads="1"/>
          </p:cNvSpPr>
          <p:nvPr/>
        </p:nvSpPr>
        <p:spPr bwMode="auto">
          <a:xfrm>
            <a:off x="3779838" y="1412875"/>
            <a:ext cx="677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30s</a:t>
            </a:r>
          </a:p>
        </p:txBody>
      </p:sp>
      <p:sp>
        <p:nvSpPr>
          <p:cNvPr id="78868" name="Freeform 20"/>
          <p:cNvSpPr>
            <a:spLocks/>
          </p:cNvSpPr>
          <p:nvPr/>
        </p:nvSpPr>
        <p:spPr bwMode="auto">
          <a:xfrm>
            <a:off x="1355725" y="908050"/>
            <a:ext cx="336550" cy="649288"/>
          </a:xfrm>
          <a:custGeom>
            <a:avLst/>
            <a:gdLst>
              <a:gd name="T0" fmla="*/ 212 w 212"/>
              <a:gd name="T1" fmla="*/ 409 h 409"/>
              <a:gd name="T2" fmla="*/ 30 w 212"/>
              <a:gd name="T3" fmla="*/ 304 h 409"/>
              <a:gd name="T4" fmla="*/ 30 w 212"/>
              <a:gd name="T5" fmla="*/ 0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" h="409">
                <a:moveTo>
                  <a:pt x="212" y="409"/>
                </a:moveTo>
                <a:cubicBezTo>
                  <a:pt x="136" y="390"/>
                  <a:pt x="60" y="372"/>
                  <a:pt x="30" y="304"/>
                </a:cubicBezTo>
                <a:cubicBezTo>
                  <a:pt x="0" y="236"/>
                  <a:pt x="30" y="51"/>
                  <a:pt x="3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5"/>
          <p:cNvSpPr txBox="1">
            <a:spLocks noChangeArrowheads="1"/>
          </p:cNvSpPr>
          <p:nvPr/>
        </p:nvSpPr>
        <p:spPr bwMode="auto">
          <a:xfrm>
            <a:off x="0" y="5454650"/>
            <a:ext cx="5203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>
                <a:latin typeface="Book Antiqua" pitchFamily="18" charset="0"/>
              </a:rPr>
              <a:t>longer trapping times </a:t>
            </a:r>
            <a:r>
              <a:rPr lang="en-US" sz="2000">
                <a:latin typeface="Book Antiqua" pitchFamily="18" charset="0"/>
                <a:sym typeface="Wingdings" pitchFamily="2" charset="2"/>
              </a:rPr>
              <a:t></a:t>
            </a:r>
            <a:r>
              <a:rPr lang="en-US" sz="2000">
                <a:latin typeface="Book Antiqua" pitchFamily="18" charset="0"/>
              </a:rPr>
              <a:t> fit deteriorates because of statistics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000">
                <a:latin typeface="Book Antiqua" pitchFamily="18" charset="0"/>
              </a:rPr>
              <a:t>Need to improve our understanding of background time-dependence</a:t>
            </a:r>
          </a:p>
        </p:txBody>
      </p:sp>
      <p:pic>
        <p:nvPicPr>
          <p:cNvPr id="79875" name="Picture 8" descr="residuals3D-lin-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960813"/>
            <a:ext cx="382587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265113" y="-317500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Time-dependent fits</a:t>
            </a:r>
          </a:p>
        </p:txBody>
      </p:sp>
      <p:pic>
        <p:nvPicPr>
          <p:cNvPr id="79877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5591175"/>
            <a:ext cx="547687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Box 1"/>
          <p:cNvSpPr txBox="1">
            <a:spLocks noChangeArrowheads="1"/>
          </p:cNvSpPr>
          <p:nvPr/>
        </p:nvSpPr>
        <p:spPr bwMode="auto">
          <a:xfrm>
            <a:off x="6311900" y="5716588"/>
            <a:ext cx="1274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u="sng">
                <a:latin typeface="Arial" pitchFamily="34" charset="0"/>
              </a:rPr>
              <a:t>Residuals</a:t>
            </a:r>
          </a:p>
        </p:txBody>
      </p:sp>
      <p:pic>
        <p:nvPicPr>
          <p:cNvPr id="79879" name="Picture 2" descr="fancy3D-lin-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568325"/>
            <a:ext cx="43418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animationnorma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4222750" cy="42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7" name="Picture 9" descr="annimnorm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765175"/>
            <a:ext cx="41529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2"/>
          <p:cNvSpPr txBox="1">
            <a:spLocks noChangeArrowheads="1"/>
          </p:cNvSpPr>
          <p:nvPr/>
        </p:nvSpPr>
        <p:spPr bwMode="auto">
          <a:xfrm>
            <a:off x="4981575" y="422275"/>
            <a:ext cx="41449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b="1">
                <a:latin typeface="Book Antiqua" pitchFamily="18" charset="0"/>
              </a:rPr>
              <a:t>T</a:t>
            </a:r>
            <a:r>
              <a:rPr lang="en-US" sz="2300" b="1" baseline="-25000">
                <a:latin typeface="Book Antiqua" pitchFamily="18" charset="0"/>
              </a:rPr>
              <a:t>1/2 </a:t>
            </a:r>
            <a:r>
              <a:rPr lang="en-US" sz="2300" b="1">
                <a:latin typeface="Book Antiqua" pitchFamily="18" charset="0"/>
              </a:rPr>
              <a:t>of </a:t>
            </a:r>
            <a:r>
              <a:rPr lang="en-US" sz="2300" b="1" baseline="30000">
                <a:latin typeface="Book Antiqua" pitchFamily="18" charset="0"/>
              </a:rPr>
              <a:t>124</a:t>
            </a:r>
            <a:r>
              <a:rPr lang="en-US" sz="2300" b="1">
                <a:latin typeface="Book Antiqua" pitchFamily="18" charset="0"/>
              </a:rPr>
              <a:t>Cs g.s. </a:t>
            </a:r>
            <a:r>
              <a:rPr lang="en-US" sz="2300">
                <a:latin typeface="Book Antiqua" pitchFamily="18" charset="0"/>
              </a:rPr>
              <a:t>agrees with lit. val.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feeding from </a:t>
            </a:r>
            <a:r>
              <a:rPr lang="en-US" sz="2300" b="1" baseline="30000">
                <a:latin typeface="Book Antiqua" pitchFamily="18" charset="0"/>
              </a:rPr>
              <a:t>124m</a:t>
            </a:r>
            <a:r>
              <a:rPr lang="en-US" sz="2300" b="1">
                <a:latin typeface="Book Antiqua" pitchFamily="18" charset="0"/>
              </a:rPr>
              <a:t>Cs</a:t>
            </a:r>
            <a:r>
              <a:rPr lang="en-US" sz="2300">
                <a:latin typeface="Book Antiqua" pitchFamily="18" charset="0"/>
              </a:rPr>
              <a:t> (30.8, 35.8 keV) included </a:t>
            </a:r>
          </a:p>
        </p:txBody>
      </p:sp>
      <p:sp>
        <p:nvSpPr>
          <p:cNvPr id="80899" name="TextBox 9"/>
          <p:cNvSpPr txBox="1">
            <a:spLocks noChangeArrowheads="1"/>
          </p:cNvSpPr>
          <p:nvPr/>
        </p:nvSpPr>
        <p:spPr bwMode="auto">
          <a:xfrm>
            <a:off x="0" y="5345113"/>
            <a:ext cx="53990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# of data points limited by statistics for </a:t>
            </a:r>
            <a:r>
              <a:rPr lang="en-US" sz="2300" baseline="30000">
                <a:latin typeface="Book Antiqua" pitchFamily="18" charset="0"/>
              </a:rPr>
              <a:t>124</a:t>
            </a:r>
            <a:r>
              <a:rPr lang="en-US" sz="2300">
                <a:latin typeface="Book Antiqua" pitchFamily="18" charset="0"/>
              </a:rPr>
              <a:t>Cs g.s. (29.6, 33.8 keV) </a:t>
            </a:r>
          </a:p>
          <a:p>
            <a:pPr eaLnBrk="1" hangingPunct="1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>
                <a:latin typeface="Book Antiqua" pitchFamily="18" charset="0"/>
              </a:rPr>
              <a:t>syst. uncertainties (e.g. trapping losses) not yet included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427" y="3978323"/>
            <a:ext cx="3509194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/>
                <a:solidFill>
                  <a:srgbClr val="FF0000"/>
                </a:solidFill>
                <a:latin typeface="Book Antiqua"/>
                <a:cs typeface="Book Antiqua"/>
              </a:rPr>
              <a:t>Preliminary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2274888" y="-374650"/>
            <a:ext cx="10113963" cy="976313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Half-lives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95256" y="5755668"/>
            <a:ext cx="3509194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ln/>
                <a:solidFill>
                  <a:srgbClr val="FF0000"/>
                </a:solidFill>
                <a:latin typeface="Book Antiqua"/>
                <a:cs typeface="Book Antiqua"/>
              </a:rPr>
              <a:t>Preliminary</a:t>
            </a:r>
          </a:p>
        </p:txBody>
      </p:sp>
      <p:pic>
        <p:nvPicPr>
          <p:cNvPr id="80903" name="Picture 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5461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2863" y="2214563"/>
            <a:ext cx="3784600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/>
              <a:t>T</a:t>
            </a:r>
            <a:r>
              <a:rPr lang="en-US" sz="1800" baseline="-25000" dirty="0"/>
              <a:t>1/2</a:t>
            </a:r>
            <a:r>
              <a:rPr lang="en-US" sz="1800" dirty="0"/>
              <a:t>(</a:t>
            </a:r>
            <a:r>
              <a:rPr lang="en-US" sz="1800" baseline="30000" dirty="0"/>
              <a:t>124m</a:t>
            </a:r>
            <a:r>
              <a:rPr lang="en-US" sz="1800" dirty="0"/>
              <a:t>In) also agrees with lit. val. </a:t>
            </a:r>
          </a:p>
        </p:txBody>
      </p:sp>
      <p:pic>
        <p:nvPicPr>
          <p:cNvPr id="80905" name="Picture 4" descr="owz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63" y="388938"/>
            <a:ext cx="5848351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6" descr="owz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2725738"/>
            <a:ext cx="4011612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Box 2"/>
          <p:cNvSpPr txBox="1">
            <a:spLocks noChangeArrowheads="1"/>
          </p:cNvSpPr>
          <p:nvPr/>
        </p:nvSpPr>
        <p:spPr bwMode="auto">
          <a:xfrm>
            <a:off x="5200650" y="954088"/>
            <a:ext cx="3938588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500" b="1">
                <a:latin typeface="Book Antiqua" pitchFamily="18" charset="0"/>
              </a:rPr>
              <a:t>normalization</a:t>
            </a:r>
            <a:r>
              <a:rPr lang="en-US" sz="2500">
                <a:latin typeface="Book Antiqua" pitchFamily="18" charset="0"/>
              </a:rPr>
              <a:t> via 354 keV </a:t>
            </a:r>
            <a:r>
              <a:rPr lang="en-US" sz="2500">
                <a:latin typeface="Symbol" pitchFamily="18" charset="2"/>
              </a:rPr>
              <a:t>g</a:t>
            </a:r>
            <a:r>
              <a:rPr lang="en-US" sz="2500">
                <a:latin typeface="Book Antiqua" pitchFamily="18" charset="0"/>
              </a:rPr>
              <a:t>-ray branch of the </a:t>
            </a:r>
            <a:r>
              <a:rPr lang="en-US" sz="2500">
                <a:latin typeface="Symbol" pitchFamily="18" charset="2"/>
              </a:rPr>
              <a:t>b</a:t>
            </a:r>
            <a:r>
              <a:rPr lang="en-US" sz="2500">
                <a:latin typeface="Book Antiqua" pitchFamily="18" charset="0"/>
              </a:rPr>
              <a:t>-decay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500">
                <a:latin typeface="Book Antiqua" pitchFamily="18" charset="0"/>
              </a:rPr>
              <a:t>complicated by:</a:t>
            </a:r>
          </a:p>
          <a:p>
            <a:pPr eaLnBrk="1" hangingPunct="1">
              <a:buFont typeface="Arial Black" pitchFamily="34" charset="0"/>
              <a:buAutoNum type="arabicPeriod"/>
            </a:pPr>
            <a:r>
              <a:rPr lang="en-US" sz="2500">
                <a:latin typeface="Book Antiqua" pitchFamily="18" charset="0"/>
              </a:rPr>
              <a:t> </a:t>
            </a:r>
            <a:r>
              <a:rPr lang="en-US" sz="2500" b="1">
                <a:latin typeface="Book Antiqua" pitchFamily="18" charset="0"/>
              </a:rPr>
              <a:t>Compton edge </a:t>
            </a:r>
            <a:r>
              <a:rPr lang="en-US" sz="2500">
                <a:latin typeface="Book Antiqua" pitchFamily="18" charset="0"/>
              </a:rPr>
              <a:t>at 340 keV from 511 keV traces</a:t>
            </a:r>
          </a:p>
          <a:p>
            <a:pPr eaLnBrk="1" hangingPunct="1">
              <a:buFont typeface="Arial Black" pitchFamily="34" charset="0"/>
              <a:buAutoNum type="arabicPeriod"/>
            </a:pPr>
            <a:r>
              <a:rPr lang="en-US" sz="2500" b="1">
                <a:latin typeface="Book Antiqua" pitchFamily="18" charset="0"/>
              </a:rPr>
              <a:t>low statistics </a:t>
            </a:r>
            <a:r>
              <a:rPr lang="en-US" sz="2500">
                <a:latin typeface="Book Antiqua" pitchFamily="18" charset="0"/>
              </a:rPr>
              <a:t>(low detector eff</a:t>
            </a:r>
            <a:r>
              <a:rPr lang="en-US" altLang="en-US" sz="2500">
                <a:latin typeface="Book Antiqua" pitchFamily="18" charset="0"/>
              </a:rPr>
              <a:t>’</a:t>
            </a:r>
            <a:r>
              <a:rPr lang="en-US" sz="2500">
                <a:latin typeface="Book Antiqua" pitchFamily="18" charset="0"/>
              </a:rPr>
              <a:t>cy of ~0.1% at 354 keV)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0498" y="4628891"/>
            <a:ext cx="350919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/>
                <a:solidFill>
                  <a:srgbClr val="FF0000"/>
                </a:solidFill>
                <a:latin typeface="+mn-lt"/>
              </a:rPr>
              <a:t>Preliminary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819150" y="-290513"/>
            <a:ext cx="10115550" cy="976313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ECBR normalization</a:t>
            </a:r>
          </a:p>
        </p:txBody>
      </p:sp>
      <p:pic>
        <p:nvPicPr>
          <p:cNvPr id="81925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532438"/>
            <a:ext cx="54768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4717" y="5038686"/>
            <a:ext cx="2287806" cy="163121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bliqueTopRigh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u="sng" dirty="0">
                <a:latin typeface="Book Antiqua"/>
                <a:cs typeface="Book Antiqua"/>
              </a:rPr>
              <a:t>Fit values: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500" dirty="0">
                <a:latin typeface="Symbol" charset="2"/>
                <a:cs typeface="Symbol" charset="2"/>
                <a:sym typeface="Wingdings"/>
              </a:rPr>
              <a:t> s</a:t>
            </a:r>
            <a:r>
              <a:rPr lang="en-US" sz="2500" dirty="0">
                <a:latin typeface="Book Antiqua"/>
                <a:cs typeface="Book Antiqua"/>
                <a:sym typeface="Wingdings"/>
              </a:rPr>
              <a:t>=0.70±0.09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dirty="0">
                <a:latin typeface="Book Antiqua"/>
                <a:cs typeface="Book Antiqua"/>
                <a:sym typeface="Wingdings"/>
              </a:rPr>
              <a:t> (res.1.5keV)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500" dirty="0">
                <a:latin typeface="Book Antiqua"/>
                <a:cs typeface="Book Antiqua"/>
              </a:rPr>
              <a:t>area=339±35 </a:t>
            </a:r>
          </a:p>
        </p:txBody>
      </p:sp>
      <p:sp>
        <p:nvSpPr>
          <p:cNvPr id="81927" name="TextBox 3"/>
          <p:cNvSpPr txBox="1">
            <a:spLocks noChangeArrowheads="1"/>
          </p:cNvSpPr>
          <p:nvPr/>
        </p:nvSpPr>
        <p:spPr bwMode="auto">
          <a:xfrm>
            <a:off x="876300" y="3427413"/>
            <a:ext cx="127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 u="sng">
                <a:latin typeface="Arial" pitchFamily="34" charset="0"/>
              </a:rPr>
              <a:t>Residuals</a:t>
            </a:r>
          </a:p>
        </p:txBody>
      </p:sp>
      <p:pic>
        <p:nvPicPr>
          <p:cNvPr id="81928" name="Picture 6" descr="h_e6-4.txt_f354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425" y="893763"/>
            <a:ext cx="6045200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187450" y="692150"/>
            <a:ext cx="6842125" cy="2530475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8000" b="1">
                <a:solidFill>
                  <a:srgbClr val="000000"/>
                </a:solidFill>
              </a:rPr>
              <a:t>NME</a:t>
            </a:r>
            <a:r>
              <a:rPr lang="de-DE" sz="2800" b="1">
                <a:solidFill>
                  <a:srgbClr val="000000"/>
                </a:solidFill>
                <a:latin typeface="Symbol" pitchFamily="18" charset="2"/>
              </a:rPr>
              <a:t> </a:t>
            </a:r>
          </a:p>
          <a:p>
            <a:pPr algn="ctr" eaLnBrk="1" hangingPunct="1"/>
            <a:r>
              <a:rPr lang="de-DE" sz="8000" b="1">
                <a:solidFill>
                  <a:srgbClr val="000000"/>
                </a:solidFill>
                <a:latin typeface="Symbol" pitchFamily="18" charset="2"/>
              </a:rPr>
              <a:t>2nb</a:t>
            </a:r>
            <a:r>
              <a:rPr lang="de-DE" sz="80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80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8000" b="1" baseline="30000">
                <a:solidFill>
                  <a:srgbClr val="000000"/>
                </a:solidFill>
                <a:latin typeface="Symbol" pitchFamily="18" charset="2"/>
              </a:rPr>
              <a:t>- </a:t>
            </a:r>
            <a:r>
              <a:rPr lang="de-DE" sz="8000" b="1">
                <a:solidFill>
                  <a:srgbClr val="000000"/>
                </a:solidFill>
              </a:rPr>
              <a:t>decay</a:t>
            </a:r>
            <a:endParaRPr lang="de-DE" sz="7200" b="1">
              <a:solidFill>
                <a:srgbClr val="000000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309688" y="3573463"/>
            <a:ext cx="6357937" cy="1554162"/>
          </a:xfrm>
          <a:prstGeom prst="rect">
            <a:avLst/>
          </a:prstGeom>
          <a:solidFill>
            <a:srgbClr val="FFFFCC"/>
          </a:solidFill>
          <a:ln w="9525">
            <a:miter lim="800000"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3200" b="1">
                <a:solidFill>
                  <a:srgbClr val="000000"/>
                </a:solidFill>
              </a:rPr>
              <a:t>q-transfer like ordinary </a:t>
            </a:r>
            <a:r>
              <a:rPr lang="el-GR" sz="3200" b="1">
                <a:solidFill>
                  <a:srgbClr val="000000"/>
                </a:solidFill>
                <a:cs typeface="Times New Roman" pitchFamily="18" charset="0"/>
              </a:rPr>
              <a:t>β</a:t>
            </a:r>
            <a:r>
              <a:rPr lang="de-DE" sz="3200" b="1">
                <a:solidFill>
                  <a:srgbClr val="000000"/>
                </a:solidFill>
                <a:cs typeface="Times New Roman" pitchFamily="18" charset="0"/>
              </a:rPr>
              <a:t>-decay</a:t>
            </a:r>
            <a:r>
              <a:rPr lang="de-DE" sz="3200" b="1">
                <a:solidFill>
                  <a:srgbClr val="000000"/>
                </a:solidFill>
              </a:rPr>
              <a:t> </a:t>
            </a:r>
          </a:p>
          <a:p>
            <a:pPr algn="ctr" eaLnBrk="1" hangingPunct="1"/>
            <a:r>
              <a:rPr lang="de-DE" sz="3200" b="1">
                <a:solidFill>
                  <a:srgbClr val="000000"/>
                </a:solidFill>
              </a:rPr>
              <a:t>(q ~ 0.01 fm</a:t>
            </a:r>
            <a:r>
              <a:rPr lang="de-DE" sz="3200" b="1" baseline="30000">
                <a:solidFill>
                  <a:srgbClr val="000000"/>
                </a:solidFill>
              </a:rPr>
              <a:t>-1</a:t>
            </a:r>
            <a:r>
              <a:rPr lang="de-DE" sz="3200" b="1">
                <a:solidFill>
                  <a:srgbClr val="000000"/>
                </a:solidFill>
              </a:rPr>
              <a:t>   ~ 2 MeV/c)</a:t>
            </a:r>
          </a:p>
          <a:p>
            <a:pPr algn="ctr" eaLnBrk="1" hangingPunct="1"/>
            <a:r>
              <a:rPr lang="de-DE" sz="3200" b="1">
                <a:solidFill>
                  <a:srgbClr val="000000"/>
                </a:solidFill>
              </a:rPr>
              <a:t>  only allowed decays possible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704850"/>
            <a:ext cx="8399463" cy="615315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TITAN-EC employs a novel technique of ion-trap decay spectroscopy to measure ECBRs of intermediate odd-odd nuclei in</a:t>
            </a:r>
            <a:r>
              <a:rPr lang="en-US" sz="2300" smtClean="0">
                <a:solidFill>
                  <a:srgbClr val="000000"/>
                </a:solidFill>
                <a:latin typeface="Symbol" pitchFamily="18" charset="2"/>
              </a:rPr>
              <a:t> bb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-decay</a:t>
            </a:r>
          </a:p>
          <a:p>
            <a:pPr marL="0" indent="0" eaLnBrk="1" hangingPunct="1">
              <a:lnSpc>
                <a:spcPct val="90000"/>
              </a:lnSpc>
              <a:buClr>
                <a:schemeClr val="tx2"/>
              </a:buClr>
              <a:buSzPct val="130000"/>
              <a:buFont typeface="Arial" pitchFamily="34" charset="0"/>
              <a:buChar char="•"/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ECBRs are important for g.s. properties of the nucl. wave function connected to the NMEs in </a:t>
            </a:r>
            <a:r>
              <a:rPr lang="en-US" sz="2300" smtClean="0">
                <a:solidFill>
                  <a:srgbClr val="000000"/>
                </a:solidFill>
                <a:latin typeface="Symbol" pitchFamily="18" charset="2"/>
              </a:rPr>
              <a:t>bb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-decay (</a:t>
            </a:r>
            <a:r>
              <a:rPr lang="en-US" sz="2300" smtClean="0">
                <a:solidFill>
                  <a:srgbClr val="000000"/>
                </a:solidFill>
                <a:latin typeface="Symbol" pitchFamily="18" charset="2"/>
              </a:rPr>
              <a:t>2n,0n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)</a:t>
            </a:r>
          </a:p>
          <a:p>
            <a:pPr marL="0" indent="0" eaLnBrk="1" hangingPunct="1">
              <a:lnSpc>
                <a:spcPct val="7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Successful proof of principle run in Nov. 2012</a:t>
            </a:r>
          </a:p>
          <a:p>
            <a:pPr marL="0" indent="0" eaLnBrk="1" hangingPunct="1">
              <a:lnSpc>
                <a:spcPct val="7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300" smtClean="0">
                <a:latin typeface="Book Antiqua" pitchFamily="18" charset="0"/>
              </a:rPr>
              <a:t>Charge breeding to q=27</a:t>
            </a:r>
            <a:r>
              <a:rPr lang="en-US" sz="2300" baseline="30000" smtClean="0">
                <a:latin typeface="Book Antiqua" pitchFamily="18" charset="0"/>
              </a:rPr>
              <a:t> </a:t>
            </a:r>
            <a:r>
              <a:rPr lang="en-US" sz="2300" smtClean="0">
                <a:latin typeface="Book Antiqua" pitchFamily="18" charset="0"/>
              </a:rPr>
              <a:t>for better ion cloud confinement demonstrated</a:t>
            </a:r>
            <a:endParaRPr lang="en-US" sz="2300" baseline="30000" smtClean="0">
              <a:latin typeface="Book Antiqua" pitchFamily="18" charset="0"/>
            </a:endParaRPr>
          </a:p>
          <a:p>
            <a:pPr marL="0" indent="0" eaLnBrk="1" hangingPunct="1">
              <a:lnSpc>
                <a:spcPct val="7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300" smtClean="0">
                <a:latin typeface="Book Antiqua" pitchFamily="18" charset="0"/>
              </a:rPr>
              <a:t>BG reduction due to B-field (</a:t>
            </a:r>
            <a:r>
              <a:rPr lang="en-US" sz="2300" smtClean="0">
                <a:latin typeface="Symbol" pitchFamily="18" charset="2"/>
              </a:rPr>
              <a:t>b</a:t>
            </a:r>
            <a:r>
              <a:rPr lang="en-US" sz="2300" smtClean="0">
                <a:latin typeface="Book Antiqua" pitchFamily="18" charset="0"/>
              </a:rPr>
              <a:t>+ and e- from inside trap) demonstrated</a:t>
            </a:r>
          </a:p>
          <a:p>
            <a:pPr marL="0" indent="0" eaLnBrk="1" hangingPunct="1">
              <a:lnSpc>
                <a:spcPct val="7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300" smtClean="0">
                <a:latin typeface="Book Antiqua" pitchFamily="18" charset="0"/>
              </a:rPr>
              <a:t>Identification of contaminants by time dependence demonstrated</a:t>
            </a:r>
          </a:p>
          <a:p>
            <a:pPr marL="0" indent="0" algn="ctr" eaLnBrk="1" hangingPunct="1">
              <a:lnSpc>
                <a:spcPct val="70000"/>
              </a:lnSpc>
              <a:buClr>
                <a:schemeClr val="tx2"/>
              </a:buClr>
            </a:pPr>
            <a:r>
              <a:rPr lang="en-US" sz="3600" u="sng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Outlook:</a:t>
            </a:r>
            <a:r>
              <a:rPr lang="en-US" sz="36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 </a:t>
            </a:r>
          </a:p>
          <a:p>
            <a:pPr marL="0" indent="0" algn="ctr" eaLnBrk="1" hangingPunct="1">
              <a:lnSpc>
                <a:spcPct val="70000"/>
              </a:lnSpc>
              <a:buClr>
                <a:schemeClr val="tx2"/>
              </a:buClr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Measurement of </a:t>
            </a:r>
            <a:r>
              <a:rPr lang="en-US" sz="2300" baseline="300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110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Ag and </a:t>
            </a:r>
            <a:r>
              <a:rPr lang="en-US" sz="2300" baseline="300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100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Tc with ECBRs between</a:t>
            </a:r>
          </a:p>
          <a:p>
            <a:pPr marL="0" indent="0" algn="ctr" eaLnBrk="1" hangingPunct="1">
              <a:lnSpc>
                <a:spcPct val="70000"/>
              </a:lnSpc>
              <a:buClr>
                <a:schemeClr val="tx2"/>
              </a:buClr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 10</a:t>
            </a:r>
            <a:r>
              <a:rPr lang="en-US" sz="2300" baseline="300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-3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 to 10</a:t>
            </a:r>
            <a:r>
              <a:rPr lang="en-US" sz="2300" baseline="300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-5 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(3-4 orders of magnitude sensitivity increase)</a:t>
            </a:r>
          </a:p>
          <a:p>
            <a:pPr marL="0" indent="0" eaLnBrk="1" hangingPunct="1">
              <a:lnSpc>
                <a:spcPct val="90000"/>
              </a:lnSpc>
            </a:pPr>
            <a:endParaRPr lang="en-US" smtClean="0">
              <a:latin typeface="Book Antiqua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442913" y="-371475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Summary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Content Placeholder 3" descr="group_picTITAN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8" r="-3928"/>
          <a:stretch>
            <a:fillRect/>
          </a:stretch>
        </p:blipFill>
        <p:spPr>
          <a:xfrm>
            <a:off x="0" y="1752600"/>
            <a:ext cx="6570663" cy="3770313"/>
          </a:xfrm>
        </p:spPr>
      </p:pic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914400"/>
            <a:ext cx="1662113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85738" y="120650"/>
            <a:ext cx="9148763" cy="1477963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Many thanks to the TITAN group at TRIUMF!</a:t>
            </a:r>
          </a:p>
        </p:txBody>
      </p:sp>
      <p:pic>
        <p:nvPicPr>
          <p:cNvPr id="8397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5775325"/>
            <a:ext cx="459263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TRIUMF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4751388"/>
            <a:ext cx="2120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7" descr="SFU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6094413"/>
            <a:ext cx="1579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4294967295"/>
          </p:nvPr>
        </p:nvSpPr>
        <p:spPr>
          <a:xfrm>
            <a:off x="457200" y="2097088"/>
            <a:ext cx="8229600" cy="1912937"/>
          </a:xfr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defRPr/>
            </a:pPr>
            <a:r>
              <a:rPr lang="en-US" sz="5000" kern="1200" dirty="0">
                <a:latin typeface="Book Antiqua"/>
                <a:cs typeface="Book Antiqua"/>
              </a:rPr>
              <a:t>THANK YOU FOR YOUR ATTENTION!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kern="1200" cap="all" spc="-60" dirty="0"/>
              <a:t>Backup</a:t>
            </a:r>
          </a:p>
        </p:txBody>
      </p:sp>
      <p:pic>
        <p:nvPicPr>
          <p:cNvPr id="86019" name="Picture 3" descr="owz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8" y="779463"/>
            <a:ext cx="5210175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0" y="3149600"/>
            <a:ext cx="39751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500" baseline="30000">
                <a:latin typeface="Arial" pitchFamily="34" charset="0"/>
              </a:rPr>
              <a:t>124</a:t>
            </a:r>
            <a:r>
              <a:rPr lang="en-US" sz="2500">
                <a:latin typeface="Arial" pitchFamily="34" charset="0"/>
              </a:rPr>
              <a:t>In isomer T</a:t>
            </a:r>
            <a:r>
              <a:rPr lang="en-US" sz="2500" baseline="-25000">
                <a:latin typeface="Arial" pitchFamily="34" charset="0"/>
              </a:rPr>
              <a:t>1/2</a:t>
            </a:r>
            <a:r>
              <a:rPr lang="en-US" sz="2500">
                <a:latin typeface="Arial" pitchFamily="34" charset="0"/>
              </a:rPr>
              <a:t> agrees with lit. value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500" baseline="30000">
                <a:latin typeface="Arial" pitchFamily="34" charset="0"/>
              </a:rPr>
              <a:t>124</a:t>
            </a:r>
            <a:r>
              <a:rPr lang="en-US" sz="2500">
                <a:latin typeface="Arial" pitchFamily="34" charset="0"/>
              </a:rPr>
              <a:t>In g.s. T</a:t>
            </a:r>
            <a:r>
              <a:rPr lang="en-US" sz="2500" baseline="-25000">
                <a:latin typeface="Arial" pitchFamily="34" charset="0"/>
              </a:rPr>
              <a:t>1/2 </a:t>
            </a:r>
            <a:r>
              <a:rPr lang="en-US" sz="2500">
                <a:latin typeface="Arial" pitchFamily="34" charset="0"/>
              </a:rPr>
              <a:t>determination not possible almost no </a:t>
            </a:r>
            <a:r>
              <a:rPr lang="en-US" sz="2500" baseline="30000">
                <a:latin typeface="Arial" pitchFamily="34" charset="0"/>
              </a:rPr>
              <a:t>124</a:t>
            </a:r>
            <a:r>
              <a:rPr lang="en-US" sz="2500">
                <a:latin typeface="Arial" pitchFamily="34" charset="0"/>
              </a:rPr>
              <a:t>In g.s. in the spectra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animationdu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30200"/>
            <a:ext cx="6159500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animationsca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349250"/>
            <a:ext cx="61341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0" y="3016250"/>
            <a:ext cx="91440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b="1">
                <a:latin typeface="Book Antiqua" pitchFamily="18" charset="0"/>
              </a:rPr>
              <a:t>GT transitions </a:t>
            </a:r>
            <a:r>
              <a:rPr lang="en-US" sz="2000">
                <a:latin typeface="Book Antiqua" pitchFamily="18" charset="0"/>
              </a:rPr>
              <a:t>are mediated by </a:t>
            </a:r>
            <a:r>
              <a:rPr lang="en-US" sz="2000">
                <a:latin typeface="Symbol" pitchFamily="18" charset="2"/>
              </a:rPr>
              <a:t>st</a:t>
            </a:r>
            <a:r>
              <a:rPr lang="en-US" sz="2000" baseline="30000">
                <a:latin typeface="Book Antiqua" pitchFamily="18" charset="0"/>
              </a:rPr>
              <a:t>±</a:t>
            </a:r>
            <a:r>
              <a:rPr lang="en-US" sz="2000">
                <a:latin typeface="Book Antiqua" pitchFamily="18" charset="0"/>
              </a:rPr>
              <a:t> operator; connects same initial and final states as </a:t>
            </a:r>
            <a:r>
              <a:rPr lang="en-US" sz="2000">
                <a:latin typeface="Symbol" pitchFamily="18" charset="2"/>
              </a:rPr>
              <a:t>b</a:t>
            </a:r>
            <a:r>
              <a:rPr lang="en-US" sz="2000">
                <a:latin typeface="Book Antiqua" pitchFamily="18" charset="0"/>
              </a:rPr>
              <a:t>-decays</a:t>
            </a:r>
          </a:p>
          <a:p>
            <a:pPr eaLnBrk="1" hangingPunct="1"/>
            <a:r>
              <a:rPr lang="en-US" sz="2000">
                <a:latin typeface="Book Antiqua" pitchFamily="18" charset="0"/>
              </a:rPr>
              <a:t>Hadronic probes: </a:t>
            </a:r>
            <a:r>
              <a:rPr lang="en-US" sz="2000" b="1" u="sng">
                <a:latin typeface="Book Antiqua" pitchFamily="18" charset="0"/>
              </a:rPr>
              <a:t>Charge exchange reactions </a:t>
            </a:r>
            <a:r>
              <a:rPr lang="en-US" sz="2000">
                <a:latin typeface="Book Antiqua" pitchFamily="18" charset="0"/>
              </a:rPr>
              <a:t>at intermediate energies and q ≈ 0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000" b="1">
                <a:latin typeface="Book Antiqua" pitchFamily="18" charset="0"/>
              </a:rPr>
              <a:t>(n,p)</a:t>
            </a:r>
            <a:r>
              <a:rPr lang="en-US" sz="2000">
                <a:latin typeface="Book Antiqua" pitchFamily="18" charset="0"/>
              </a:rPr>
              <a:t>-type: (d,</a:t>
            </a:r>
            <a:r>
              <a:rPr lang="en-US" sz="2000" baseline="30000">
                <a:latin typeface="Book Antiqua" pitchFamily="18" charset="0"/>
              </a:rPr>
              <a:t>2</a:t>
            </a:r>
            <a:r>
              <a:rPr lang="en-US" sz="2000">
                <a:latin typeface="Book Antiqua" pitchFamily="18" charset="0"/>
              </a:rPr>
              <a:t>He) or (t,</a:t>
            </a:r>
            <a:r>
              <a:rPr lang="en-US" sz="2000" baseline="30000">
                <a:latin typeface="Book Antiqua" pitchFamily="18" charset="0"/>
              </a:rPr>
              <a:t>3</a:t>
            </a:r>
            <a:r>
              <a:rPr lang="en-US" sz="2000">
                <a:latin typeface="Book Antiqua" pitchFamily="18" charset="0"/>
              </a:rPr>
              <a:t>He) for GT</a:t>
            </a:r>
            <a:r>
              <a:rPr lang="en-US" sz="2000" baseline="30000">
                <a:latin typeface="Book Antiqua" pitchFamily="18" charset="0"/>
              </a:rPr>
              <a:t>+ </a:t>
            </a:r>
            <a:r>
              <a:rPr lang="en-US" sz="2000">
                <a:latin typeface="Book Antiqua" pitchFamily="18" charset="0"/>
              </a:rPr>
              <a:t>(KVI, Groningen)</a:t>
            </a:r>
            <a:r>
              <a:rPr lang="en-US" sz="2000" b="1">
                <a:latin typeface="Book Antiqua" pitchFamily="18" charset="0"/>
                <a:sym typeface="Wingdings" pitchFamily="2" charset="2"/>
              </a:rPr>
              <a:t> isospin raising</a:t>
            </a:r>
            <a:endParaRPr lang="en-US" sz="2000" b="1" baseline="30000">
              <a:latin typeface="Book Antiqua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2000" b="1">
                <a:latin typeface="Book Antiqua" pitchFamily="18" charset="0"/>
              </a:rPr>
              <a:t>(p,n)</a:t>
            </a:r>
            <a:r>
              <a:rPr lang="en-US" sz="2000">
                <a:latin typeface="Book Antiqua" pitchFamily="18" charset="0"/>
              </a:rPr>
              <a:t>-type: (</a:t>
            </a:r>
            <a:r>
              <a:rPr lang="en-US" sz="2000" baseline="30000">
                <a:latin typeface="Book Antiqua" pitchFamily="18" charset="0"/>
              </a:rPr>
              <a:t>3</a:t>
            </a:r>
            <a:r>
              <a:rPr lang="en-US" sz="2000">
                <a:latin typeface="Book Antiqua" pitchFamily="18" charset="0"/>
              </a:rPr>
              <a:t>He,t) for GT</a:t>
            </a:r>
            <a:r>
              <a:rPr lang="en-US" sz="2000" baseline="30000">
                <a:latin typeface="Book Antiqua" pitchFamily="18" charset="0"/>
              </a:rPr>
              <a:t>-</a:t>
            </a:r>
            <a:r>
              <a:rPr lang="en-US" sz="2000">
                <a:latin typeface="Book Antiqua" pitchFamily="18" charset="0"/>
              </a:rPr>
              <a:t> (RCNP, Osaka)   </a:t>
            </a:r>
            <a:r>
              <a:rPr lang="en-US" sz="2000" baseline="30000">
                <a:latin typeface="Book Antiqua" pitchFamily="18" charset="0"/>
              </a:rPr>
              <a:t>-                           </a:t>
            </a:r>
            <a:r>
              <a:rPr lang="en-US" sz="2000">
                <a:latin typeface="Book Antiqua" pitchFamily="18" charset="0"/>
                <a:sym typeface="Wingdings" pitchFamily="2" charset="2"/>
              </a:rPr>
              <a:t> </a:t>
            </a:r>
            <a:r>
              <a:rPr lang="en-US" sz="2000" b="1">
                <a:latin typeface="Book Antiqua" pitchFamily="18" charset="0"/>
                <a:sym typeface="Wingdings" pitchFamily="2" charset="2"/>
              </a:rPr>
              <a:t>isospin lowering</a:t>
            </a:r>
            <a:endParaRPr lang="en-US" sz="2000" b="1" baseline="30000">
              <a:latin typeface="Book Antiqua" pitchFamily="18" charset="0"/>
            </a:endParaRPr>
          </a:p>
        </p:txBody>
      </p:sp>
      <p:sp>
        <p:nvSpPr>
          <p:cNvPr id="14342" name="Content Placeholder 2"/>
          <p:cNvSpPr>
            <a:spLocks noGrp="1"/>
          </p:cNvSpPr>
          <p:nvPr>
            <p:ph idx="4294967295"/>
          </p:nvPr>
        </p:nvSpPr>
        <p:spPr>
          <a:xfrm>
            <a:off x="0" y="727075"/>
            <a:ext cx="9105900" cy="839788"/>
          </a:xfrm>
        </p:spPr>
        <p:txBody>
          <a:bodyPr/>
          <a:lstStyle/>
          <a:p>
            <a:pPr marL="0" indent="0" eaLnBrk="1" hangingPunct="1"/>
            <a:r>
              <a:rPr lang="en-US" smtClean="0">
                <a:solidFill>
                  <a:srgbClr val="000000"/>
                </a:solidFill>
                <a:latin typeface="Book Antiqua" pitchFamily="18" charset="0"/>
              </a:rPr>
              <a:t>2</a:t>
            </a:r>
            <a:r>
              <a:rPr lang="en-US" smtClean="0">
                <a:solidFill>
                  <a:srgbClr val="000000"/>
                </a:solidFill>
                <a:latin typeface="Symbol" pitchFamily="18" charset="2"/>
              </a:rPr>
              <a:t>nbb</a:t>
            </a:r>
            <a:r>
              <a:rPr lang="en-US" smtClean="0">
                <a:solidFill>
                  <a:srgbClr val="000000"/>
                </a:solidFill>
                <a:latin typeface="Book Antiqua" pitchFamily="18" charset="0"/>
              </a:rPr>
              <a:t> decay half-life combines a </a:t>
            </a:r>
            <a:r>
              <a:rPr lang="en-US" smtClean="0">
                <a:solidFill>
                  <a:srgbClr val="FF0000"/>
                </a:solidFill>
                <a:latin typeface="Book Antiqua" pitchFamily="18" charset="0"/>
              </a:rPr>
              <a:t>phase space factor</a:t>
            </a:r>
            <a:r>
              <a:rPr lang="en-US" smtClean="0">
                <a:solidFill>
                  <a:srgbClr val="000000"/>
                </a:solidFill>
                <a:latin typeface="Book Antiqua" pitchFamily="18" charset="0"/>
              </a:rPr>
              <a:t> and the </a:t>
            </a:r>
            <a:r>
              <a:rPr lang="en-US" smtClean="0">
                <a:solidFill>
                  <a:srgbClr val="000000"/>
                </a:solidFill>
                <a:latin typeface="Symbol" pitchFamily="18" charset="2"/>
              </a:rPr>
              <a:t>bb</a:t>
            </a:r>
            <a:r>
              <a:rPr lang="en-US" smtClean="0">
                <a:solidFill>
                  <a:srgbClr val="000000"/>
                </a:solidFill>
                <a:latin typeface="Book Antiqua" pitchFamily="18" charset="0"/>
              </a:rPr>
              <a:t> decay </a:t>
            </a:r>
            <a:r>
              <a:rPr lang="en-US" sz="2500" smtClean="0">
                <a:solidFill>
                  <a:srgbClr val="FF0000"/>
                </a:solidFill>
                <a:latin typeface="Book Antiqua" pitchFamily="18" charset="0"/>
              </a:rPr>
              <a:t>NME:</a:t>
            </a:r>
          </a:p>
        </p:txBody>
      </p:sp>
      <p:graphicFrame>
        <p:nvGraphicFramePr>
          <p:cNvPr id="14338" name="Object 8"/>
          <p:cNvGraphicFramePr>
            <a:graphicFrameLocks noChangeAspect="1"/>
          </p:cNvGraphicFramePr>
          <p:nvPr/>
        </p:nvGraphicFramePr>
        <p:xfrm>
          <a:off x="1181100" y="1350963"/>
          <a:ext cx="3876675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Equation" r:id="rId3" imgW="1917700" imgH="812800" progId="Equation.3">
                  <p:embed/>
                </p:oleObj>
              </mc:Choice>
              <mc:Fallback>
                <p:oleObj name="Equation" r:id="rId3" imgW="1917700" imgH="812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1350963"/>
                        <a:ext cx="3876675" cy="1643062"/>
                      </a:xfrm>
                      <a:prstGeom prst="rect">
                        <a:avLst/>
                      </a:prstGeom>
                      <a:solidFill>
                        <a:srgbClr val="F0F0E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5510213" y="1206500"/>
          <a:ext cx="3395662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213" y="1206500"/>
                        <a:ext cx="3395662" cy="931863"/>
                      </a:xfrm>
                      <a:prstGeom prst="rect">
                        <a:avLst/>
                      </a:prstGeom>
                      <a:solidFill>
                        <a:srgbClr val="F5C8CA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5"/>
          <p:cNvGraphicFramePr>
            <a:graphicFrameLocks noChangeAspect="1"/>
          </p:cNvGraphicFramePr>
          <p:nvPr/>
        </p:nvGraphicFramePr>
        <p:xfrm>
          <a:off x="223838" y="5292725"/>
          <a:ext cx="53975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7" imgW="2514600" imgH="444500" progId="Equation.3">
                  <p:embed/>
                </p:oleObj>
              </mc:Choice>
              <mc:Fallback>
                <p:oleObj name="Equation" r:id="rId7" imgW="2514600" imgH="444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838" y="5292725"/>
                        <a:ext cx="5397500" cy="9556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F4CA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410"/>
          <p:cNvSpPr>
            <a:spLocks/>
          </p:cNvSpPr>
          <p:nvPr/>
        </p:nvSpPr>
        <p:spPr bwMode="auto">
          <a:xfrm rot="16200000" flipH="1">
            <a:off x="4048918" y="4644232"/>
            <a:ext cx="404813" cy="3206750"/>
          </a:xfrm>
          <a:prstGeom prst="leftBrace">
            <a:avLst>
              <a:gd name="adj1" fmla="val 5502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vert="eaVert"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79335" y="6365771"/>
            <a:ext cx="4411861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200" b="1" dirty="0" err="1">
                <a:ln w="11430"/>
                <a:solidFill>
                  <a:srgbClr val="000000"/>
                </a:solidFill>
                <a:latin typeface="+mj-lt"/>
              </a:rPr>
              <a:t>Largest</a:t>
            </a:r>
            <a:r>
              <a:rPr lang="de-DE" sz="2200" b="1" dirty="0">
                <a:ln w="11430"/>
                <a:solidFill>
                  <a:srgbClr val="000000"/>
                </a:solidFill>
                <a:latin typeface="+mj-lt"/>
              </a:rPr>
              <a:t> </a:t>
            </a:r>
            <a:r>
              <a:rPr lang="de-DE" sz="2200" b="1" dirty="0" err="1">
                <a:ln w="11430"/>
                <a:solidFill>
                  <a:srgbClr val="000000"/>
                </a:solidFill>
                <a:latin typeface="+mj-lt"/>
              </a:rPr>
              <a:t>at</a:t>
            </a:r>
            <a:r>
              <a:rPr lang="de-DE" sz="2200" b="1" dirty="0">
                <a:ln w="11430"/>
                <a:solidFill>
                  <a:srgbClr val="000000"/>
                </a:solidFill>
                <a:latin typeface="+mj-lt"/>
              </a:rPr>
              <a:t> 100 – 200 </a:t>
            </a:r>
            <a:r>
              <a:rPr lang="de-DE" sz="2200" b="1" dirty="0" err="1">
                <a:ln w="11430"/>
                <a:solidFill>
                  <a:srgbClr val="000000"/>
                </a:solidFill>
                <a:latin typeface="+mj-lt"/>
              </a:rPr>
              <a:t>MeV</a:t>
            </a:r>
            <a:r>
              <a:rPr lang="de-DE" sz="2200" b="1" dirty="0">
                <a:ln w="11430"/>
                <a:solidFill>
                  <a:srgbClr val="000000"/>
                </a:solidFill>
                <a:latin typeface="+mj-lt"/>
              </a:rPr>
              <a:t>/A</a:t>
            </a:r>
          </a:p>
        </p:txBody>
      </p:sp>
      <p:pic>
        <p:nvPicPr>
          <p:cNvPr id="14345" name="Picture 9" descr="Bildschirmfoto 2012-06-05 um 16.17.3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4918075"/>
            <a:ext cx="27876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Bent Arrow 10"/>
          <p:cNvSpPr>
            <a:spLocks/>
          </p:cNvSpPr>
          <p:nvPr/>
        </p:nvSpPr>
        <p:spPr bwMode="auto">
          <a:xfrm rot="10800000">
            <a:off x="5089525" y="1876425"/>
            <a:ext cx="3402013" cy="868363"/>
          </a:xfrm>
          <a:custGeom>
            <a:avLst/>
            <a:gdLst>
              <a:gd name="T0" fmla="*/ 0 w 3402013"/>
              <a:gd name="T1" fmla="*/ 868363 h 868363"/>
              <a:gd name="T2" fmla="*/ 0 w 3402013"/>
              <a:gd name="T3" fmla="*/ 488454 h 868363"/>
              <a:gd name="T4" fmla="*/ 379909 w 3402013"/>
              <a:gd name="T5" fmla="*/ 108545 h 868363"/>
              <a:gd name="T6" fmla="*/ 3184922 w 3402013"/>
              <a:gd name="T7" fmla="*/ 108545 h 868363"/>
              <a:gd name="T8" fmla="*/ 3184922 w 3402013"/>
              <a:gd name="T9" fmla="*/ 0 h 868363"/>
              <a:gd name="T10" fmla="*/ 3402013 w 3402013"/>
              <a:gd name="T11" fmla="*/ 217091 h 868363"/>
              <a:gd name="T12" fmla="*/ 3184922 w 3402013"/>
              <a:gd name="T13" fmla="*/ 434182 h 868363"/>
              <a:gd name="T14" fmla="*/ 3184922 w 3402013"/>
              <a:gd name="T15" fmla="*/ 325636 h 868363"/>
              <a:gd name="T16" fmla="*/ 379909 w 3402013"/>
              <a:gd name="T17" fmla="*/ 325636 h 868363"/>
              <a:gd name="T18" fmla="*/ 217091 w 3402013"/>
              <a:gd name="T19" fmla="*/ 488454 h 868363"/>
              <a:gd name="T20" fmla="*/ 217091 w 3402013"/>
              <a:gd name="T21" fmla="*/ 868363 h 868363"/>
              <a:gd name="T22" fmla="*/ 0 w 3402013"/>
              <a:gd name="T23" fmla="*/ 868363 h 8683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402013" h="868363">
                <a:moveTo>
                  <a:pt x="0" y="868363"/>
                </a:moveTo>
                <a:lnTo>
                  <a:pt x="0" y="488454"/>
                </a:lnTo>
                <a:cubicBezTo>
                  <a:pt x="0" y="278636"/>
                  <a:pt x="170091" y="108545"/>
                  <a:pt x="379909" y="108545"/>
                </a:cubicBezTo>
                <a:lnTo>
                  <a:pt x="3184922" y="108545"/>
                </a:lnTo>
                <a:lnTo>
                  <a:pt x="3184922" y="0"/>
                </a:lnTo>
                <a:lnTo>
                  <a:pt x="3402013" y="217091"/>
                </a:lnTo>
                <a:lnTo>
                  <a:pt x="3184922" y="434182"/>
                </a:lnTo>
                <a:lnTo>
                  <a:pt x="3184922" y="325636"/>
                </a:lnTo>
                <a:lnTo>
                  <a:pt x="379909" y="325636"/>
                </a:lnTo>
                <a:cubicBezTo>
                  <a:pt x="289987" y="325636"/>
                  <a:pt x="217091" y="398532"/>
                  <a:pt x="217091" y="488454"/>
                </a:cubicBezTo>
                <a:lnTo>
                  <a:pt x="217091" y="868363"/>
                </a:lnTo>
                <a:lnTo>
                  <a:pt x="0" y="868363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dist="23000" algn="b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de-DE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442913" y="-269875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2</a:t>
            </a: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nbb</a:t>
            </a: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 Nuclear Matrix Elements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-192088" y="520700"/>
            <a:ext cx="8921751" cy="5524500"/>
          </a:xfrm>
          <a:prstGeom prst="wedgeEllipse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4500" baseline="30000">
                <a:solidFill>
                  <a:schemeClr val="tx1"/>
                </a:solidFill>
                <a:latin typeface="Book Antiqua" pitchFamily="18" charset="0"/>
              </a:rPr>
              <a:t>The </a:t>
            </a:r>
            <a:r>
              <a:rPr lang="en-US" sz="4500" b="1" baseline="30000">
                <a:solidFill>
                  <a:schemeClr val="tx1"/>
                </a:solidFill>
                <a:latin typeface="Book Antiqua" pitchFamily="18" charset="0"/>
              </a:rPr>
              <a:t>GT type matrix elements</a:t>
            </a:r>
            <a:r>
              <a:rPr lang="en-US" sz="4500" baseline="30000">
                <a:solidFill>
                  <a:schemeClr val="tx1"/>
                </a:solidFill>
                <a:latin typeface="Book Antiqua" pitchFamily="18" charset="0"/>
              </a:rPr>
              <a:t> can be determined experimentally through </a:t>
            </a:r>
            <a:r>
              <a:rPr lang="en-US" sz="4500" b="1" baseline="30000">
                <a:solidFill>
                  <a:schemeClr val="tx1"/>
                </a:solidFill>
                <a:latin typeface="Book Antiqua" pitchFamily="18" charset="0"/>
              </a:rPr>
              <a:t>charge-exchange reactions </a:t>
            </a:r>
            <a:r>
              <a:rPr lang="en-US" sz="4500" baseline="30000">
                <a:solidFill>
                  <a:schemeClr val="tx1"/>
                </a:solidFill>
                <a:latin typeface="Book Antiqua" pitchFamily="18" charset="0"/>
              </a:rPr>
              <a:t>or for </a:t>
            </a:r>
            <a:r>
              <a:rPr lang="en-US" sz="4500" b="1" baseline="30000">
                <a:solidFill>
                  <a:schemeClr val="tx1"/>
                </a:solidFill>
                <a:latin typeface="Book Antiqua" pitchFamily="18" charset="0"/>
              </a:rPr>
              <a:t>ground-state </a:t>
            </a:r>
            <a:r>
              <a:rPr lang="en-US" sz="4500" baseline="30000">
                <a:solidFill>
                  <a:schemeClr val="tx1"/>
                </a:solidFill>
                <a:latin typeface="Book Antiqua" pitchFamily="18" charset="0"/>
              </a:rPr>
              <a:t>transitions through </a:t>
            </a:r>
            <a:r>
              <a:rPr lang="en-US" sz="4500" b="1" baseline="30000">
                <a:solidFill>
                  <a:schemeClr val="tx1"/>
                </a:solidFill>
                <a:latin typeface="Book Antiqua" pitchFamily="18" charset="0"/>
              </a:rPr>
              <a:t>EC</a:t>
            </a:r>
            <a:r>
              <a:rPr lang="en-US" sz="4500" baseline="30000">
                <a:solidFill>
                  <a:schemeClr val="tx1"/>
                </a:solidFill>
                <a:latin typeface="Book Antiqua" pitchFamily="18" charset="0"/>
              </a:rPr>
              <a:t> or single β- decay of the intermediate odd-odd nuclei. </a:t>
            </a:r>
            <a:endParaRPr lang="en-US" sz="4500">
              <a:solidFill>
                <a:schemeClr val="tx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h_e6-sull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65088"/>
            <a:ext cx="6669088" cy="662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ontent Placeholder 2"/>
          <p:cNvSpPr>
            <a:spLocks noGrp="1"/>
          </p:cNvSpPr>
          <p:nvPr>
            <p:ph idx="4294967295"/>
          </p:nvPr>
        </p:nvSpPr>
        <p:spPr>
          <a:xfrm>
            <a:off x="79375" y="881063"/>
            <a:ext cx="8940800" cy="58832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smtClean="0">
                <a:solidFill>
                  <a:srgbClr val="000000"/>
                </a:solidFill>
                <a:latin typeface="Symbol" pitchFamily="18" charset="2"/>
              </a:rPr>
              <a:t>bb-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decay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 is at forefront of exp. research in sub-atomic physics, since observation of </a:t>
            </a:r>
            <a:r>
              <a:rPr lang="en-US" sz="2300" b="0" smtClean="0">
                <a:solidFill>
                  <a:srgbClr val="000000"/>
                </a:solidFill>
                <a:latin typeface="Symbol" pitchFamily="18" charset="2"/>
              </a:rPr>
              <a:t>0nbb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 would allow to extract </a:t>
            </a:r>
            <a:r>
              <a:rPr lang="en-US" sz="2300" b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-mass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NMEs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 accessible via 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CER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 or 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for 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gs-transitions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 through EC or single β- decay of the intermediate odd-odd nuclei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TITAN-EC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 exp. at the 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TRIUMF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 facility will use a novel technique involving a spectroscopy ion trap to measure </a:t>
            </a:r>
            <a:r>
              <a:rPr lang="en-US" sz="2300" smtClean="0">
                <a:solidFill>
                  <a:srgbClr val="000000"/>
                </a:solidFill>
                <a:latin typeface="Book Antiqua" pitchFamily="18" charset="0"/>
              </a:rPr>
              <a:t>ECBRs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 of intermediate odd-odd in </a:t>
            </a:r>
            <a:r>
              <a:rPr lang="en-US" sz="2300" b="0" smtClean="0">
                <a:solidFill>
                  <a:srgbClr val="000000"/>
                </a:solidFill>
                <a:latin typeface="Symbol" pitchFamily="18" charset="2"/>
              </a:rPr>
              <a:t>bb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</a:rPr>
              <a:t>-decay 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 contribute to knowledge of NMEs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Arial" pitchFamily="34" charset="0"/>
              <a:buChar char="•"/>
            </a:pPr>
            <a:r>
              <a:rPr lang="en-US" sz="230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Proof of principle </a:t>
            </a:r>
            <a:r>
              <a:rPr lang="en-US" sz="2300" b="0" smtClean="0">
                <a:solidFill>
                  <a:srgbClr val="000000"/>
                </a:solidFill>
                <a:latin typeface="Book Antiqua" pitchFamily="18" charset="0"/>
                <a:sym typeface="Wingdings" pitchFamily="2" charset="2"/>
              </a:rPr>
              <a:t>run in Nov. 2012 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300" b="0" smtClean="0">
                <a:latin typeface="Book Antiqua" pitchFamily="18" charset="0"/>
              </a:rPr>
              <a:t>Charge breeding to q=27</a:t>
            </a:r>
            <a:r>
              <a:rPr lang="en-US" sz="2300" b="0" baseline="30000" smtClean="0">
                <a:latin typeface="Book Antiqua" pitchFamily="18" charset="0"/>
              </a:rPr>
              <a:t>+ </a:t>
            </a:r>
            <a:r>
              <a:rPr lang="en-US" sz="2300" b="0" smtClean="0">
                <a:latin typeface="Book Antiqua" pitchFamily="18" charset="0"/>
              </a:rPr>
              <a:t>for better confinement </a:t>
            </a:r>
            <a:r>
              <a:rPr lang="en-US" sz="2300" smtClean="0">
                <a:latin typeface="Book Antiqua" pitchFamily="18" charset="0"/>
              </a:rPr>
              <a:t>successful</a:t>
            </a:r>
            <a:endParaRPr lang="en-US" sz="2300" b="0" baseline="30000" smtClean="0">
              <a:latin typeface="Book Antiqua" pitchFamily="18" charset="0"/>
            </a:endParaRP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300" smtClean="0">
                <a:latin typeface="Book Antiqua" pitchFamily="18" charset="0"/>
              </a:rPr>
              <a:t>BG reduction </a:t>
            </a:r>
            <a:r>
              <a:rPr lang="en-US" sz="2300" b="0" smtClean="0">
                <a:latin typeface="Book Antiqua" pitchFamily="18" charset="0"/>
              </a:rPr>
              <a:t>by CuPb </a:t>
            </a:r>
            <a:r>
              <a:rPr lang="en-US" sz="2300" smtClean="0">
                <a:latin typeface="Book Antiqua" pitchFamily="18" charset="0"/>
              </a:rPr>
              <a:t>shielding</a:t>
            </a:r>
            <a:r>
              <a:rPr lang="en-US" sz="2300" b="0" smtClean="0">
                <a:latin typeface="Book Antiqua" pitchFamily="18" charset="0"/>
              </a:rPr>
              <a:t> (ambient) in combination with </a:t>
            </a:r>
            <a:r>
              <a:rPr lang="en-US" sz="2300" smtClean="0">
                <a:latin typeface="Book Antiqua" pitchFamily="18" charset="0"/>
              </a:rPr>
              <a:t>B-field </a:t>
            </a:r>
            <a:r>
              <a:rPr lang="en-US" sz="2300" b="0" smtClean="0">
                <a:latin typeface="Book Antiqua" pitchFamily="18" charset="0"/>
              </a:rPr>
              <a:t>(</a:t>
            </a:r>
            <a:r>
              <a:rPr lang="en-US" sz="2300" b="0" smtClean="0">
                <a:latin typeface="Symbol" pitchFamily="18" charset="2"/>
              </a:rPr>
              <a:t>b</a:t>
            </a:r>
            <a:r>
              <a:rPr lang="en-US" sz="2300" b="0" smtClean="0">
                <a:latin typeface="Book Antiqua" pitchFamily="18" charset="0"/>
              </a:rPr>
              <a:t>+ and e- from inside the trap)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300" b="0" smtClean="0">
                <a:latin typeface="Book Antiqua" pitchFamily="18" charset="0"/>
              </a:rPr>
              <a:t>ADC </a:t>
            </a:r>
            <a:r>
              <a:rPr lang="en-US" sz="2300" smtClean="0">
                <a:latin typeface="Book Antiqua" pitchFamily="18" charset="0"/>
              </a:rPr>
              <a:t>time stamp </a:t>
            </a:r>
            <a:r>
              <a:rPr lang="en-US" sz="2300" b="0" smtClean="0">
                <a:latin typeface="Book Antiqua" pitchFamily="18" charset="0"/>
                <a:sym typeface="Wingdings" pitchFamily="2" charset="2"/>
              </a:rPr>
              <a:t> Possibility to </a:t>
            </a:r>
            <a:r>
              <a:rPr lang="en-US" sz="2300" smtClean="0">
                <a:latin typeface="Book Antiqua" pitchFamily="18" charset="0"/>
                <a:sym typeface="Wingdings" pitchFamily="2" charset="2"/>
              </a:rPr>
              <a:t>determine/reduce contaminants </a:t>
            </a:r>
            <a:r>
              <a:rPr lang="en-US" sz="2300" b="0" smtClean="0">
                <a:latin typeface="Book Antiqua" pitchFamily="18" charset="0"/>
                <a:sym typeface="Wingdings" pitchFamily="2" charset="2"/>
              </a:rPr>
              <a:t>(</a:t>
            </a:r>
            <a:r>
              <a:rPr lang="en-US" sz="2300" b="0" baseline="30000" smtClean="0">
                <a:latin typeface="Book Antiqua" pitchFamily="18" charset="0"/>
                <a:sym typeface="Wingdings" pitchFamily="2" charset="2"/>
              </a:rPr>
              <a:t>124</a:t>
            </a:r>
            <a:r>
              <a:rPr lang="en-US" sz="2300" b="0" smtClean="0">
                <a:latin typeface="Book Antiqua" pitchFamily="18" charset="0"/>
                <a:sym typeface="Wingdings" pitchFamily="2" charset="2"/>
              </a:rPr>
              <a:t>In) and isomers </a:t>
            </a:r>
            <a:r>
              <a:rPr lang="en-US" sz="2300" smtClean="0">
                <a:latin typeface="Book Antiqua" pitchFamily="18" charset="0"/>
                <a:sym typeface="Wingdings" pitchFamily="2" charset="2"/>
              </a:rPr>
              <a:t>&amp; determine</a:t>
            </a:r>
            <a:r>
              <a:rPr lang="en-US" sz="2300" b="0" smtClean="0">
                <a:latin typeface="Book Antiqua" pitchFamily="18" charset="0"/>
                <a:sym typeface="Wingdings" pitchFamily="2" charset="2"/>
              </a:rPr>
              <a:t> half-lives</a:t>
            </a:r>
          </a:p>
          <a:p>
            <a:pPr marL="0" indent="0" eaLnBrk="1" hangingPunct="1">
              <a:lnSpc>
                <a:spcPct val="80000"/>
              </a:lnSpc>
              <a:buClr>
                <a:schemeClr val="tx2"/>
              </a:buClr>
              <a:buFont typeface="Wingdings" pitchFamily="2" charset="2"/>
              <a:buChar char="Ø"/>
            </a:pPr>
            <a:r>
              <a:rPr lang="en-US" sz="2300" smtClean="0">
                <a:latin typeface="Book Antiqua" pitchFamily="18" charset="0"/>
                <a:sym typeface="Wingdings" pitchFamily="2" charset="2"/>
              </a:rPr>
              <a:t>Challenging analysis</a:t>
            </a:r>
            <a:endParaRPr lang="en-US" sz="2300" b="0" smtClean="0">
              <a:latin typeface="Book Antiqua" pitchFamily="18" charset="0"/>
              <a:sym typeface="Wingdings" pitchFamily="2" charset="2"/>
            </a:endParaRPr>
          </a:p>
          <a:p>
            <a:pPr marL="0" indent="0" eaLnBrk="1" hangingPunct="1">
              <a:lnSpc>
                <a:spcPct val="80000"/>
              </a:lnSpc>
            </a:pPr>
            <a:endParaRPr lang="en-US" sz="2300" b="0" smtClean="0">
              <a:solidFill>
                <a:srgbClr val="000000"/>
              </a:solidFill>
              <a:latin typeface="Book Antiqua" pitchFamily="18" charset="0"/>
              <a:sym typeface="Wingdings" pitchFamily="2" charset="2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</a:pPr>
            <a:endParaRPr lang="en-US" smtClean="0">
              <a:solidFill>
                <a:srgbClr val="000000"/>
              </a:solidFill>
              <a:latin typeface="Book Antiqua" pitchFamily="18" charset="0"/>
              <a:sym typeface="Wingdings" pitchFamily="2" charset="2"/>
            </a:endParaRPr>
          </a:p>
          <a:p>
            <a:pPr marL="0" indent="0" eaLnBrk="1" hangingPunct="1">
              <a:lnSpc>
                <a:spcPct val="80000"/>
              </a:lnSpc>
              <a:buFont typeface="Arial" pitchFamily="34" charset="0"/>
              <a:buChar char="•"/>
            </a:pPr>
            <a:endParaRPr lang="en-US" sz="2300" b="0" smtClean="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442913" y="-269875"/>
            <a:ext cx="10115551" cy="974725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 (Headings)" charset="0"/>
              </a:rPr>
              <a:t>Summary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5943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DE" sz="6600" b="1" smtClean="0">
                <a:latin typeface="Arial Black" pitchFamily="34" charset="0"/>
              </a:rPr>
              <a:t/>
            </a:r>
            <a:br>
              <a:rPr lang="de-DE" sz="6600" b="1" smtClean="0">
                <a:latin typeface="Arial Black" pitchFamily="34" charset="0"/>
              </a:rPr>
            </a:br>
            <a:r>
              <a:rPr lang="de-DE" sz="6600" b="1" smtClean="0">
                <a:latin typeface="Arial Black" pitchFamily="34" charset="0"/>
              </a:rPr>
              <a:t/>
            </a:r>
            <a:br>
              <a:rPr lang="de-DE" sz="6600" b="1" smtClean="0">
                <a:latin typeface="Arial Black" pitchFamily="34" charset="0"/>
              </a:rPr>
            </a:br>
            <a:r>
              <a:rPr lang="de-DE" sz="6600" b="1" smtClean="0">
                <a:latin typeface="Arial Black" pitchFamily="34" charset="0"/>
              </a:rPr>
              <a:t>TITAN-EC</a:t>
            </a:r>
            <a:br>
              <a:rPr lang="de-DE" sz="6600" b="1" smtClean="0">
                <a:latin typeface="Arial Black" pitchFamily="34" charset="0"/>
              </a:rPr>
            </a:br>
            <a:r>
              <a:rPr lang="de-DE" b="1" smtClean="0">
                <a:latin typeface="Arial Black" pitchFamily="34" charset="0"/>
              </a:rPr>
              <a:t>Double-beta decay and ion traps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609600" y="228600"/>
            <a:ext cx="3276600" cy="2209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91140" name="Picture 4" descr="Schl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26670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066800" y="1676400"/>
            <a:ext cx="23637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400"/>
              <a:t>Westfälische </a:t>
            </a:r>
          </a:p>
          <a:p>
            <a:pPr algn="ctr" eaLnBrk="1" hangingPunct="1"/>
            <a:r>
              <a:rPr lang="de-DE" sz="1400"/>
              <a:t>Wilhlems-Universität Münster</a:t>
            </a:r>
          </a:p>
          <a:p>
            <a:pPr algn="ctr" eaLnBrk="1" hangingPunct="1"/>
            <a:r>
              <a:rPr lang="de-DE" sz="1400"/>
              <a:t>Institut für Kernphysik</a:t>
            </a:r>
          </a:p>
        </p:txBody>
      </p:sp>
      <p:pic>
        <p:nvPicPr>
          <p:cNvPr id="91142" name="Picture 6" descr="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214" flipH="1">
            <a:off x="5257800" y="0"/>
            <a:ext cx="28194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Text Box 7"/>
          <p:cNvSpPr txBox="1">
            <a:spLocks noChangeArrowheads="1"/>
          </p:cNvSpPr>
          <p:nvPr/>
        </p:nvSpPr>
        <p:spPr bwMode="auto">
          <a:xfrm>
            <a:off x="5715000" y="1066800"/>
            <a:ext cx="18288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latin typeface="Arial Black" pitchFamily="34" charset="0"/>
              </a:rPr>
              <a:t>TRIUMF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79388" y="147638"/>
          <a:ext cx="8820150" cy="227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Equation" r:id="rId3" imgW="3695400" imgH="990360" progId="Equation.DSMT4">
                  <p:embed/>
                </p:oleObj>
              </mc:Choice>
              <mc:Fallback>
                <p:oleObj name="Equation" r:id="rId3" imgW="3695400" imgH="99036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47638"/>
                        <a:ext cx="8820150" cy="22733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358900" y="2997200"/>
          <a:ext cx="261143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Equation" r:id="rId5" imgW="723600" imgH="228600" progId="Equation.DSMT4">
                  <p:embed/>
                </p:oleObj>
              </mc:Choice>
              <mc:Fallback>
                <p:oleObj name="Equation" r:id="rId5" imgW="7236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900" y="2997200"/>
                        <a:ext cx="261143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tx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3044" name="AutoShape 4"/>
          <p:cNvSpPr>
            <a:spLocks/>
          </p:cNvSpPr>
          <p:nvPr/>
        </p:nvSpPr>
        <p:spPr bwMode="auto">
          <a:xfrm rot="5400000">
            <a:off x="2447926" y="1665287"/>
            <a:ext cx="576262" cy="1655763"/>
          </a:xfrm>
          <a:prstGeom prst="leftBrace">
            <a:avLst>
              <a:gd name="adj1" fmla="val 23944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rot="10800000" vert="eaVert" wrap="none" anchor="ctr"/>
          <a:lstStyle/>
          <a:p>
            <a:pPr algn="ctr">
              <a:defRPr/>
            </a:pPr>
            <a:endParaRPr lang="de-DE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3045" name="AutoShape 5"/>
          <p:cNvSpPr>
            <a:spLocks/>
          </p:cNvSpPr>
          <p:nvPr/>
        </p:nvSpPr>
        <p:spPr bwMode="auto">
          <a:xfrm rot="5400000">
            <a:off x="5076826" y="1773237"/>
            <a:ext cx="576262" cy="1439863"/>
          </a:xfrm>
          <a:prstGeom prst="leftBrace">
            <a:avLst>
              <a:gd name="adj1" fmla="val 20822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4464050" y="2924175"/>
          <a:ext cx="1849438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Equation" r:id="rId7" imgW="977760" imgH="583920" progId="Equation.DSMT4">
                  <p:embed/>
                </p:oleObj>
              </mc:Choice>
              <mc:Fallback>
                <p:oleObj name="Equation" r:id="rId7" imgW="977760" imgH="58392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4050" y="2924175"/>
                        <a:ext cx="1849438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2700" dir="5400000" algn="ctr" rotWithShape="0">
                          <a:schemeClr val="tx1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39750" y="4110038"/>
            <a:ext cx="26130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99"/>
                </a:solidFill>
                <a:latin typeface="Comic Sans MS" pitchFamily="66" charset="0"/>
              </a:rPr>
              <a:t>favorable:</a:t>
            </a:r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AutoNum type="arabicPeriod"/>
            </a:pPr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High Q-value</a:t>
            </a:r>
          </a:p>
          <a:p>
            <a:pPr eaLnBrk="1" hangingPunct="1">
              <a:buFontTx/>
              <a:buAutoNum type="arabicPeriod"/>
            </a:pPr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High Z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38163" y="5405438"/>
            <a:ext cx="4610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99"/>
                </a:solidFill>
                <a:latin typeface="Comic Sans MS" pitchFamily="66" charset="0"/>
              </a:rPr>
              <a:t>Unfavorable:</a:t>
            </a:r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AutoNum type="arabicPeriod"/>
            </a:pPr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high neutron excess</a:t>
            </a:r>
          </a:p>
          <a:p>
            <a:pPr lvl="1" eaLnBrk="1" hangingPunct="1"/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(because of Pauli-Blocking)</a:t>
            </a:r>
          </a:p>
          <a:p>
            <a:pPr eaLnBrk="1" hangingPunct="1"/>
            <a:endParaRPr lang="de-DE" b="1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341438"/>
            <a:ext cx="2797175" cy="3095625"/>
          </a:xfrm>
          <a:prstGeom prst="rect">
            <a:avLst/>
          </a:prstGeom>
          <a:solidFill>
            <a:schemeClr val="bg1"/>
          </a:solidFill>
          <a:ln w="28575">
            <a:solidFill>
              <a:srgbClr val="2F2F8D"/>
            </a:solidFill>
            <a:miter lim="800000"/>
            <a:headEnd/>
            <a:tailEnd/>
          </a:ln>
        </p:spPr>
      </p:pic>
      <p:sp>
        <p:nvSpPr>
          <p:cNvPr id="343050" name="Text Box 10"/>
          <p:cNvSpPr txBox="1">
            <a:spLocks noChangeArrowheads="1"/>
          </p:cNvSpPr>
          <p:nvPr/>
        </p:nvSpPr>
        <p:spPr bwMode="auto">
          <a:xfrm>
            <a:off x="4284663" y="2708275"/>
            <a:ext cx="623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81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>
                <a:solidFill>
                  <a:srgbClr val="FF0000"/>
                </a:solidFill>
              </a:rPr>
              <a:t>exp</a:t>
            </a:r>
          </a:p>
        </p:txBody>
      </p:sp>
      <p:sp>
        <p:nvSpPr>
          <p:cNvPr id="4107" name="Rectangle 12"/>
          <p:cNvSpPr>
            <a:spLocks noChangeArrowheads="1"/>
          </p:cNvSpPr>
          <p:nvPr/>
        </p:nvSpPr>
        <p:spPr bwMode="auto">
          <a:xfrm>
            <a:off x="6659563" y="4652963"/>
            <a:ext cx="720725" cy="1989137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sp>
        <p:nvSpPr>
          <p:cNvPr id="4108" name="Rectangle 13"/>
          <p:cNvSpPr>
            <a:spLocks noChangeArrowheads="1"/>
          </p:cNvSpPr>
          <p:nvPr/>
        </p:nvSpPr>
        <p:spPr bwMode="auto">
          <a:xfrm>
            <a:off x="5940425" y="5734050"/>
            <a:ext cx="719138" cy="9080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sp>
        <p:nvSpPr>
          <p:cNvPr id="4109" name="Oval 14"/>
          <p:cNvSpPr>
            <a:spLocks noChangeArrowheads="1"/>
          </p:cNvSpPr>
          <p:nvPr/>
        </p:nvSpPr>
        <p:spPr bwMode="auto">
          <a:xfrm>
            <a:off x="6946900" y="45815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110" name="Oval 15"/>
          <p:cNvSpPr>
            <a:spLocks noChangeArrowheads="1"/>
          </p:cNvSpPr>
          <p:nvPr/>
        </p:nvSpPr>
        <p:spPr bwMode="auto">
          <a:xfrm>
            <a:off x="6083300" y="4581525"/>
            <a:ext cx="144463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111" name="Line 16"/>
          <p:cNvSpPr>
            <a:spLocks noChangeShapeType="1"/>
          </p:cNvSpPr>
          <p:nvPr/>
        </p:nvSpPr>
        <p:spPr bwMode="auto">
          <a:xfrm flipH="1">
            <a:off x="6299200" y="4652963"/>
            <a:ext cx="576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2" name="Line 17"/>
          <p:cNvSpPr>
            <a:spLocks noChangeShapeType="1"/>
          </p:cNvSpPr>
          <p:nvPr/>
        </p:nvSpPr>
        <p:spPr bwMode="auto">
          <a:xfrm>
            <a:off x="8604250" y="6021388"/>
            <a:ext cx="7143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3" name="Line 18"/>
          <p:cNvSpPr>
            <a:spLocks noChangeShapeType="1"/>
          </p:cNvSpPr>
          <p:nvPr/>
        </p:nvSpPr>
        <p:spPr bwMode="auto">
          <a:xfrm>
            <a:off x="8675688" y="5948363"/>
            <a:ext cx="714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4" name="Text Box 21"/>
          <p:cNvSpPr txBox="1">
            <a:spLocks noChangeArrowheads="1"/>
          </p:cNvSpPr>
          <p:nvPr/>
        </p:nvSpPr>
        <p:spPr bwMode="auto">
          <a:xfrm>
            <a:off x="6156325" y="60928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4115" name="Text Box 22"/>
          <p:cNvSpPr txBox="1">
            <a:spLocks noChangeArrowheads="1"/>
          </p:cNvSpPr>
          <p:nvPr/>
        </p:nvSpPr>
        <p:spPr bwMode="auto">
          <a:xfrm>
            <a:off x="6875463" y="61055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343065" name="Line 25"/>
          <p:cNvSpPr>
            <a:spLocks noChangeShapeType="1"/>
          </p:cNvSpPr>
          <p:nvPr/>
        </p:nvSpPr>
        <p:spPr bwMode="auto">
          <a:xfrm flipH="1">
            <a:off x="3779838" y="201613"/>
            <a:ext cx="360362" cy="3333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343067" name="Text Box 27"/>
          <p:cNvSpPr txBox="1">
            <a:spLocks noChangeArrowheads="1"/>
          </p:cNvSpPr>
          <p:nvPr/>
        </p:nvSpPr>
        <p:spPr bwMode="auto">
          <a:xfrm>
            <a:off x="3924300" y="-330200"/>
            <a:ext cx="860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8000" b="1">
                <a:solidFill>
                  <a:srgbClr val="FF0000"/>
                </a:solidFill>
              </a:rPr>
              <a:t>!!</a:t>
            </a:r>
          </a:p>
        </p:txBody>
      </p:sp>
      <p:sp>
        <p:nvSpPr>
          <p:cNvPr id="4118" name="Rectangle 37"/>
          <p:cNvSpPr>
            <a:spLocks noChangeArrowheads="1"/>
          </p:cNvSpPr>
          <p:nvPr/>
        </p:nvSpPr>
        <p:spPr bwMode="auto">
          <a:xfrm>
            <a:off x="8315325" y="4652963"/>
            <a:ext cx="720725" cy="1989137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sp>
        <p:nvSpPr>
          <p:cNvPr id="4119" name="Rectangle 38"/>
          <p:cNvSpPr>
            <a:spLocks noChangeArrowheads="1"/>
          </p:cNvSpPr>
          <p:nvPr/>
        </p:nvSpPr>
        <p:spPr bwMode="auto">
          <a:xfrm>
            <a:off x="7596188" y="5734050"/>
            <a:ext cx="719137" cy="908050"/>
          </a:xfrm>
          <a:prstGeom prst="rect">
            <a:avLst/>
          </a:prstGeom>
          <a:solidFill>
            <a:schemeClr val="folHlink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sp>
        <p:nvSpPr>
          <p:cNvPr id="4120" name="Text Box 39"/>
          <p:cNvSpPr txBox="1">
            <a:spLocks noChangeArrowheads="1"/>
          </p:cNvSpPr>
          <p:nvPr/>
        </p:nvSpPr>
        <p:spPr bwMode="auto">
          <a:xfrm>
            <a:off x="7740650" y="60928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p</a:t>
            </a:r>
          </a:p>
        </p:txBody>
      </p:sp>
      <p:sp>
        <p:nvSpPr>
          <p:cNvPr id="4121" name="Text Box 40"/>
          <p:cNvSpPr txBox="1">
            <a:spLocks noChangeArrowheads="1"/>
          </p:cNvSpPr>
          <p:nvPr/>
        </p:nvSpPr>
        <p:spPr bwMode="auto">
          <a:xfrm>
            <a:off x="8459788" y="609282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4122" name="Oval 41"/>
          <p:cNvSpPr>
            <a:spLocks noChangeArrowheads="1"/>
          </p:cNvSpPr>
          <p:nvPr/>
        </p:nvSpPr>
        <p:spPr bwMode="auto">
          <a:xfrm>
            <a:off x="7885113" y="5661025"/>
            <a:ext cx="144462" cy="1444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123" name="Oval 42"/>
          <p:cNvSpPr>
            <a:spLocks noChangeArrowheads="1"/>
          </p:cNvSpPr>
          <p:nvPr/>
        </p:nvSpPr>
        <p:spPr bwMode="auto">
          <a:xfrm>
            <a:off x="8604250" y="566102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124" name="Line 43"/>
          <p:cNvSpPr>
            <a:spLocks noChangeShapeType="1"/>
          </p:cNvSpPr>
          <p:nvPr/>
        </p:nvSpPr>
        <p:spPr bwMode="auto">
          <a:xfrm rot="10800000" flipH="1">
            <a:off x="8027988" y="5734050"/>
            <a:ext cx="5762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25" name="Line 44"/>
          <p:cNvSpPr>
            <a:spLocks noChangeShapeType="1"/>
          </p:cNvSpPr>
          <p:nvPr/>
        </p:nvSpPr>
        <p:spPr bwMode="auto">
          <a:xfrm flipH="1">
            <a:off x="8101013" y="5300663"/>
            <a:ext cx="287337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26" name="Line 45"/>
          <p:cNvSpPr>
            <a:spLocks noChangeShapeType="1"/>
          </p:cNvSpPr>
          <p:nvPr/>
        </p:nvSpPr>
        <p:spPr bwMode="auto">
          <a:xfrm flipH="1">
            <a:off x="8172450" y="5300663"/>
            <a:ext cx="287338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76200"/>
            <a:ext cx="8534400" cy="1066800"/>
          </a:xfrm>
          <a:solidFill>
            <a:srgbClr val="FFFF66"/>
          </a:solidFill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flatTx/>
          </a:bodyPr>
          <a:lstStyle/>
          <a:p>
            <a:pPr eaLnBrk="1" hangingPunct="1"/>
            <a:r>
              <a:rPr lang="en-US" sz="2800" b="1" smtClean="0">
                <a:cs typeface="Times New Roman" pitchFamily="18" charset="0"/>
              </a:rPr>
              <a:t>Electron capture branching ratios for the odd-odd</a:t>
            </a:r>
            <a:br>
              <a:rPr lang="en-US" sz="2800" b="1" smtClean="0">
                <a:cs typeface="Times New Roman" pitchFamily="18" charset="0"/>
              </a:rPr>
            </a:br>
            <a:r>
              <a:rPr lang="en-US" sz="2800" b="1" smtClean="0">
                <a:cs typeface="Times New Roman" pitchFamily="18" charset="0"/>
              </a:rPr>
              <a:t>intermediate nuclei in </a:t>
            </a:r>
            <a:r>
              <a:rPr lang="en-US" sz="2800" b="1" smtClean="0">
                <a:latin typeface="Symbol" pitchFamily="18" charset="2"/>
                <a:cs typeface="Times New Roman" pitchFamily="18" charset="0"/>
              </a:rPr>
              <a:t>bb</a:t>
            </a:r>
            <a:r>
              <a:rPr lang="en-US" sz="2800" b="1" smtClean="0">
                <a:cs typeface="Times New Roman" pitchFamily="18" charset="0"/>
              </a:rPr>
              <a:t> decay using TITAN-trap </a:t>
            </a:r>
            <a:endParaRPr lang="de-DE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610600" cy="5562600"/>
          </a:xfrm>
          <a:solidFill>
            <a:schemeClr val="bg1"/>
          </a:solidFill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l" eaLnBrk="1" hangingPunct="1">
              <a:buFontTx/>
              <a:buChar char="•"/>
              <a:defRPr/>
            </a:pPr>
            <a:r>
              <a:rPr lang="de-DE" sz="2400" smtClean="0"/>
              <a:t> </a:t>
            </a:r>
            <a:r>
              <a:rPr lang="de-DE" sz="2400" b="1" smtClean="0">
                <a:latin typeface="Comic Sans MS" pitchFamily="66" charset="0"/>
              </a:rPr>
              <a:t>Objectives: </a:t>
            </a:r>
          </a:p>
          <a:p>
            <a:pPr marL="660400" lvl="1" indent="-276225" algn="l" eaLnBrk="1" hangingPunct="1">
              <a:buFontTx/>
              <a:buChar char="–"/>
              <a:defRPr/>
            </a:pPr>
            <a:r>
              <a:rPr lang="de-DE" sz="2000" smtClean="0"/>
              <a:t> </a:t>
            </a:r>
            <a:r>
              <a:rPr lang="de-DE" sz="2200" b="1" smtClean="0"/>
              <a:t>experimental determination of </a:t>
            </a:r>
            <a:r>
              <a:rPr lang="de-DE" sz="2200" b="1" smtClean="0">
                <a:latin typeface="Arial Black" pitchFamily="34" charset="0"/>
              </a:rPr>
              <a:t>nuclear matrix elements</a:t>
            </a:r>
            <a:r>
              <a:rPr lang="de-DE" sz="2200" b="1" smtClean="0"/>
              <a:t> for </a:t>
            </a:r>
            <a:r>
              <a:rPr lang="de-DE" sz="2200" b="1" smtClean="0">
                <a:latin typeface="Symbol" pitchFamily="18" charset="2"/>
              </a:rPr>
              <a:t>2nbb </a:t>
            </a:r>
            <a:r>
              <a:rPr lang="de-DE" sz="2200" b="1" smtClean="0"/>
              <a:t>decay and </a:t>
            </a:r>
            <a:r>
              <a:rPr lang="de-DE" sz="2200" b="1" smtClean="0">
                <a:latin typeface="Symbol" pitchFamily="18" charset="2"/>
              </a:rPr>
              <a:t>0nbb</a:t>
            </a:r>
            <a:r>
              <a:rPr lang="de-DE" sz="2200" b="1" smtClean="0"/>
              <a:t> decay</a:t>
            </a:r>
          </a:p>
          <a:p>
            <a:pPr marL="660400" lvl="1" indent="-276225" algn="l" eaLnBrk="1" hangingPunct="1">
              <a:buFontTx/>
              <a:buChar char="–"/>
              <a:defRPr/>
            </a:pPr>
            <a:r>
              <a:rPr lang="de-DE" sz="2200" b="1" smtClean="0"/>
              <a:t>Test ground-state wave function and properties (allowed and first –order forbidden decays)</a:t>
            </a:r>
          </a:p>
          <a:p>
            <a:pPr marL="660400" lvl="1" indent="-276225" algn="l" eaLnBrk="1" hangingPunct="1">
              <a:defRPr/>
            </a:pPr>
            <a:r>
              <a:rPr lang="de-DE" sz="2200" b="1" smtClean="0"/>
              <a:t>-	constrain theories on </a:t>
            </a:r>
            <a:r>
              <a:rPr lang="de-DE" sz="2200" b="1" smtClean="0">
                <a:latin typeface="Symbol" pitchFamily="18" charset="2"/>
              </a:rPr>
              <a:t>b</a:t>
            </a:r>
            <a:r>
              <a:rPr lang="de-DE" sz="2200" b="1" baseline="30000" smtClean="0">
                <a:latin typeface="Symbol" pitchFamily="18" charset="2"/>
              </a:rPr>
              <a:t>-</a:t>
            </a:r>
            <a:r>
              <a:rPr lang="de-DE" sz="2200" b="1" smtClean="0"/>
              <a:t> decay and EC</a:t>
            </a:r>
            <a:endParaRPr lang="de-DE" sz="2000" smtClean="0"/>
          </a:p>
          <a:p>
            <a:pPr algn="l" eaLnBrk="1" hangingPunct="1">
              <a:buFontTx/>
              <a:buChar char="•"/>
              <a:defRPr/>
            </a:pPr>
            <a:r>
              <a:rPr lang="de-DE" sz="2400" b="1" smtClean="0">
                <a:latin typeface="Comic Sans MS" pitchFamily="66" charset="0"/>
              </a:rPr>
              <a:t>Technique:</a:t>
            </a:r>
          </a:p>
          <a:p>
            <a:pPr marL="660400" lvl="1" indent="-276225" algn="l" eaLnBrk="1" hangingPunct="1">
              <a:buFontTx/>
              <a:buChar char="–"/>
              <a:defRPr/>
            </a:pPr>
            <a:r>
              <a:rPr lang="de-DE" sz="2200" b="1" smtClean="0"/>
              <a:t>measurement of K-shell EC X-rays using radioactive ions (i.e. intermediate nuclei) trapped in an ion trap (EBIT)</a:t>
            </a:r>
            <a:endParaRPr lang="de-DE" sz="2000" b="1" smtClean="0">
              <a:latin typeface="Comic Sans MS" pitchFamily="66" charset="0"/>
            </a:endParaRPr>
          </a:p>
          <a:p>
            <a:pPr algn="l" eaLnBrk="1" hangingPunct="1">
              <a:buFontTx/>
              <a:buChar char="•"/>
              <a:defRPr/>
            </a:pPr>
            <a:r>
              <a:rPr lang="de-DE" sz="2400" b="1" smtClean="0">
                <a:latin typeface="Comic Sans MS" pitchFamily="66" charset="0"/>
              </a:rPr>
              <a:t>Advantages:</a:t>
            </a:r>
          </a:p>
          <a:p>
            <a:pPr marL="660400" lvl="1" indent="-276225" algn="l" eaLnBrk="1" hangingPunct="1">
              <a:buFontTx/>
              <a:buChar char="–"/>
              <a:defRPr/>
            </a:pPr>
            <a:r>
              <a:rPr lang="de-DE" sz="2200" b="1" smtClean="0"/>
              <a:t>no backing material, i.e. no absorption</a:t>
            </a:r>
          </a:p>
          <a:p>
            <a:pPr marL="660400" lvl="1" indent="-276225" algn="l" eaLnBrk="1" hangingPunct="1">
              <a:buFontTx/>
              <a:buChar char="–"/>
              <a:defRPr/>
            </a:pPr>
            <a:r>
              <a:rPr lang="de-DE" sz="2200" b="1" smtClean="0"/>
              <a:t>high-purity sample</a:t>
            </a:r>
          </a:p>
          <a:p>
            <a:pPr marL="660400" lvl="1" indent="-276225" algn="l" eaLnBrk="1" hangingPunct="1">
              <a:buFontTx/>
              <a:buChar char="–"/>
              <a:defRPr/>
            </a:pPr>
            <a:r>
              <a:rPr lang="de-DE" sz="2200" b="1" smtClean="0"/>
              <a:t>background-free situation, i.e. precision and sensitivity</a:t>
            </a:r>
            <a:endParaRPr lang="de-DE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372600" cy="9906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b="1" smtClean="0">
                <a:latin typeface="Arial Black" pitchFamily="34" charset="0"/>
              </a:rPr>
              <a:t>Experiment for EC using EBIT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2400300" y="1366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93188" name="Picture 4" descr="eb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4724400" cy="4486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019300" y="1733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93190" name="Picture 6" descr="ebit_dra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572000" cy="3036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1160463" y="5969000"/>
            <a:ext cx="7369175" cy="5794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latin typeface="Comic Sans MS" pitchFamily="66" charset="0"/>
              </a:rPr>
              <a:t>holding 7 ports for X-ray detectors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9906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de-DE" b="1" smtClean="0">
                <a:latin typeface="Arial Black" pitchFamily="34" charset="0"/>
              </a:rPr>
              <a:t>Experiment for EC using EBIT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447925" y="18621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pic>
        <p:nvPicPr>
          <p:cNvPr id="94212" name="Picture 4" descr="magnet_Bewindow_over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9500"/>
            <a:ext cx="5562600" cy="410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5665788" y="1219200"/>
            <a:ext cx="3402012" cy="337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3675" indent="-1936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de-DE"/>
              <a:t>7 X-ray detectors</a:t>
            </a:r>
          </a:p>
          <a:p>
            <a:pPr eaLnBrk="1" hangingPunct="1">
              <a:buFontTx/>
              <a:buChar char="•"/>
            </a:pPr>
            <a:r>
              <a:rPr lang="de-DE"/>
              <a:t>2.1% solid angle</a:t>
            </a:r>
          </a:p>
          <a:p>
            <a:pPr eaLnBrk="1" hangingPunct="1"/>
            <a:r>
              <a:rPr lang="de-DE"/>
              <a:t>  (can be increased)</a:t>
            </a:r>
          </a:p>
          <a:p>
            <a:pPr eaLnBrk="1" hangingPunct="1">
              <a:buFontTx/>
              <a:buChar char="•"/>
            </a:pPr>
            <a:r>
              <a:rPr lang="de-DE"/>
              <a:t>6T magnetic field</a:t>
            </a:r>
          </a:p>
          <a:p>
            <a:pPr eaLnBrk="1" hangingPunct="1">
              <a:buFontTx/>
              <a:buChar char="•"/>
            </a:pPr>
            <a:r>
              <a:rPr lang="de-DE"/>
              <a:t>carrierless suspension</a:t>
            </a:r>
          </a:p>
          <a:p>
            <a:pPr eaLnBrk="1" hangingPunct="1"/>
            <a:r>
              <a:rPr lang="de-DE"/>
              <a:t>  of ions in UH vacuum</a:t>
            </a:r>
          </a:p>
          <a:p>
            <a:pPr eaLnBrk="1" hangingPunct="1">
              <a:buFontTx/>
              <a:buChar char="•"/>
            </a:pPr>
            <a:r>
              <a:rPr lang="de-DE"/>
              <a:t>10</a:t>
            </a:r>
            <a:r>
              <a:rPr lang="de-DE" sz="3600" baseline="12000"/>
              <a:t>5</a:t>
            </a:r>
            <a:r>
              <a:rPr lang="de-DE"/>
              <a:t> – 10</a:t>
            </a:r>
            <a:r>
              <a:rPr lang="de-DE" sz="3600" baseline="18000"/>
              <a:t>6</a:t>
            </a:r>
            <a:r>
              <a:rPr lang="de-DE"/>
              <a:t> ions per load</a:t>
            </a:r>
          </a:p>
          <a:p>
            <a:pPr eaLnBrk="1" hangingPunct="1">
              <a:buFontTx/>
              <a:buChar char="•"/>
            </a:pPr>
            <a:r>
              <a:rPr lang="de-DE"/>
              <a:t>holding times: minutes       or hours possible</a:t>
            </a: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136525" y="5227638"/>
            <a:ext cx="8342313" cy="1187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Electrons from </a:t>
            </a:r>
            <a:r>
              <a:rPr lang="de-DE" b="1">
                <a:latin typeface="Symbol" pitchFamily="18" charset="2"/>
              </a:rPr>
              <a:t>b</a:t>
            </a:r>
            <a:r>
              <a:rPr lang="de-DE" b="1">
                <a:latin typeface="Comic Sans MS" pitchFamily="66" charset="0"/>
              </a:rPr>
              <a:t>-decay (10</a:t>
            </a:r>
            <a:r>
              <a:rPr lang="de-DE" sz="3600" b="1" baseline="16000">
                <a:latin typeface="Comic Sans MS" pitchFamily="66" charset="0"/>
              </a:rPr>
              <a:t>6</a:t>
            </a:r>
            <a:r>
              <a:rPr lang="de-DE" b="1">
                <a:latin typeface="Comic Sans MS" pitchFamily="66" charset="0"/>
              </a:rPr>
              <a:t> times more intense than </a:t>
            </a:r>
          </a:p>
          <a:p>
            <a:pPr eaLnBrk="1" hangingPunct="1"/>
            <a:r>
              <a:rPr lang="de-DE" b="1">
                <a:latin typeface="Comic Sans MS" pitchFamily="66" charset="0"/>
              </a:rPr>
              <a:t>EC) are giuded away to the exit of the trap and can </a:t>
            </a:r>
          </a:p>
          <a:p>
            <a:pPr eaLnBrk="1" hangingPunct="1"/>
            <a:r>
              <a:rPr lang="de-DE" b="1">
                <a:latin typeface="Comic Sans MS" pitchFamily="66" charset="0"/>
              </a:rPr>
              <a:t>be used for monitoring by a channeltron</a:t>
            </a:r>
          </a:p>
        </p:txBody>
      </p:sp>
      <p:sp>
        <p:nvSpPr>
          <p:cNvPr id="94215" name="Freeform 7"/>
          <p:cNvSpPr>
            <a:spLocks/>
          </p:cNvSpPr>
          <p:nvPr/>
        </p:nvSpPr>
        <p:spPr bwMode="auto">
          <a:xfrm>
            <a:off x="8077200" y="4533900"/>
            <a:ext cx="914400" cy="1409700"/>
          </a:xfrm>
          <a:custGeom>
            <a:avLst/>
            <a:gdLst>
              <a:gd name="T0" fmla="*/ 2147483647 w 576"/>
              <a:gd name="T1" fmla="*/ 2147483647 h 888"/>
              <a:gd name="T2" fmla="*/ 2147483647 w 576"/>
              <a:gd name="T3" fmla="*/ 2147483647 h 888"/>
              <a:gd name="T4" fmla="*/ 2147483647 w 576"/>
              <a:gd name="T5" fmla="*/ 2147483647 h 888"/>
              <a:gd name="T6" fmla="*/ 0 w 576"/>
              <a:gd name="T7" fmla="*/ 2147483647 h 888"/>
              <a:gd name="T8" fmla="*/ 2147483647 w 576"/>
              <a:gd name="T9" fmla="*/ 2147483647 h 888"/>
              <a:gd name="T10" fmla="*/ 2147483647 w 576"/>
              <a:gd name="T11" fmla="*/ 2147483647 h 888"/>
              <a:gd name="T12" fmla="*/ 2147483647 w 576"/>
              <a:gd name="T13" fmla="*/ 2147483647 h 888"/>
              <a:gd name="T14" fmla="*/ 2147483647 w 576"/>
              <a:gd name="T15" fmla="*/ 2147483647 h 888"/>
              <a:gd name="T16" fmla="*/ 2147483647 w 576"/>
              <a:gd name="T17" fmla="*/ 2147483647 h 888"/>
              <a:gd name="T18" fmla="*/ 2147483647 w 576"/>
              <a:gd name="T19" fmla="*/ 2147483647 h 888"/>
              <a:gd name="T20" fmla="*/ 2147483647 w 576"/>
              <a:gd name="T21" fmla="*/ 2147483647 h 888"/>
              <a:gd name="T22" fmla="*/ 2147483647 w 576"/>
              <a:gd name="T23" fmla="*/ 2147483647 h 8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76"/>
              <a:gd name="T37" fmla="*/ 0 h 888"/>
              <a:gd name="T38" fmla="*/ 576 w 576"/>
              <a:gd name="T39" fmla="*/ 888 h 8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76" h="888">
                <a:moveTo>
                  <a:pt x="384" y="824"/>
                </a:moveTo>
                <a:cubicBezTo>
                  <a:pt x="352" y="808"/>
                  <a:pt x="328" y="816"/>
                  <a:pt x="288" y="776"/>
                </a:cubicBezTo>
                <a:cubicBezTo>
                  <a:pt x="248" y="736"/>
                  <a:pt x="192" y="656"/>
                  <a:pt x="144" y="584"/>
                </a:cubicBezTo>
                <a:cubicBezTo>
                  <a:pt x="96" y="512"/>
                  <a:pt x="0" y="424"/>
                  <a:pt x="0" y="344"/>
                </a:cubicBezTo>
                <a:cubicBezTo>
                  <a:pt x="0" y="264"/>
                  <a:pt x="72" y="160"/>
                  <a:pt x="144" y="104"/>
                </a:cubicBezTo>
                <a:cubicBezTo>
                  <a:pt x="216" y="48"/>
                  <a:pt x="376" y="16"/>
                  <a:pt x="432" y="8"/>
                </a:cubicBezTo>
                <a:cubicBezTo>
                  <a:pt x="488" y="0"/>
                  <a:pt x="464" y="8"/>
                  <a:pt x="480" y="56"/>
                </a:cubicBezTo>
                <a:cubicBezTo>
                  <a:pt x="496" y="104"/>
                  <a:pt x="512" y="232"/>
                  <a:pt x="528" y="296"/>
                </a:cubicBezTo>
                <a:cubicBezTo>
                  <a:pt x="544" y="360"/>
                  <a:pt x="576" y="360"/>
                  <a:pt x="576" y="440"/>
                </a:cubicBezTo>
                <a:cubicBezTo>
                  <a:pt x="576" y="520"/>
                  <a:pt x="544" y="704"/>
                  <a:pt x="528" y="776"/>
                </a:cubicBezTo>
                <a:cubicBezTo>
                  <a:pt x="512" y="848"/>
                  <a:pt x="504" y="856"/>
                  <a:pt x="480" y="872"/>
                </a:cubicBezTo>
                <a:cubicBezTo>
                  <a:pt x="456" y="888"/>
                  <a:pt x="416" y="840"/>
                  <a:pt x="384" y="824"/>
                </a:cubicBezTo>
                <a:close/>
              </a:path>
            </a:pathLst>
          </a:custGeom>
          <a:solidFill>
            <a:srgbClr val="A50021"/>
          </a:solidFill>
          <a:ln w="9525">
            <a:round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A50021"/>
            </a:extrusionClr>
          </a:sp3d>
        </p:spPr>
        <p:txBody>
          <a:bodyPr>
            <a:flatTx/>
          </a:bodyPr>
          <a:lstStyle/>
          <a:p>
            <a:endParaRPr lang="it-IT"/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8305800" y="6019800"/>
            <a:ext cx="533400" cy="457200"/>
          </a:xfrm>
          <a:prstGeom prst="ellipse">
            <a:avLst/>
          </a:prstGeom>
          <a:solidFill>
            <a:srgbClr val="A50021"/>
          </a:solidFill>
          <a:ln w="9525">
            <a:round/>
            <a:headEnd/>
            <a:tailEnd/>
          </a:ln>
          <a:scene3d>
            <a:camera prst="legacyObliqueTopRight"/>
            <a:lightRig rig="legacyFlat1" dir="t"/>
          </a:scene3d>
          <a:sp3d extrusionH="430200" prstMaterial="legacyMatte">
            <a:bevelT w="13500" h="13500" prst="angle"/>
            <a:bevelB w="13500" h="13500" prst="angle"/>
            <a:extrusionClr>
              <a:srgbClr val="A50021"/>
            </a:extrusionClr>
          </a:sp3d>
        </p:spPr>
        <p:txBody>
          <a:bodyPr wrap="none" anchor="ctr">
            <a:flatTx/>
          </a:bodyPr>
          <a:lstStyle/>
          <a:p>
            <a:endParaRPr lang="it-IT"/>
          </a:p>
        </p:txBody>
      </p:sp>
      <p:pic>
        <p:nvPicPr>
          <p:cNvPr id="17920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55626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028950" y="2457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95235" name="Picture 3" descr="Tc-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3284538"/>
            <a:ext cx="5548312" cy="357346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7" descr="In-1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8575"/>
            <a:ext cx="5562600" cy="33750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11"/>
          <p:cNvSpPr>
            <a:spLocks noChangeArrowheads="1"/>
          </p:cNvSpPr>
          <p:nvPr/>
        </p:nvSpPr>
        <p:spPr bwMode="auto">
          <a:xfrm>
            <a:off x="4078288" y="1584325"/>
            <a:ext cx="788987" cy="396875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5238" name="Rectangle 12"/>
          <p:cNvSpPr>
            <a:spLocks noChangeArrowheads="1"/>
          </p:cNvSpPr>
          <p:nvPr/>
        </p:nvSpPr>
        <p:spPr bwMode="auto">
          <a:xfrm>
            <a:off x="4306888" y="5013325"/>
            <a:ext cx="788987" cy="396875"/>
          </a:xfrm>
          <a:prstGeom prst="rect">
            <a:avLst/>
          </a:prstGeom>
          <a:noFill/>
          <a:ln w="5715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63713" y="3500438"/>
            <a:ext cx="5616575" cy="0"/>
          </a:xfrm>
          <a:prstGeom prst="line">
            <a:avLst/>
          </a:prstGeom>
          <a:ln w="3810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9190963">
            <a:off x="-194712" y="744561"/>
            <a:ext cx="2646878" cy="92333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/>
                <a:solidFill>
                  <a:schemeClr val="accent3"/>
                </a:solidFill>
              </a:rPr>
              <a:t>example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EBIT-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6250"/>
            <a:ext cx="5637213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888" y="620713"/>
            <a:ext cx="2706687" cy="13843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TITAN – ECBR</a:t>
            </a:r>
          </a:p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with 7 SiLi</a:t>
            </a:r>
          </a:p>
          <a:p>
            <a:pPr>
              <a:defRPr/>
            </a:pP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X-ray counters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1763713" y="73025"/>
            <a:ext cx="7380287" cy="6669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960438"/>
            <a:ext cx="5889625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268538" y="203200"/>
            <a:ext cx="5405437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latin typeface="Comic Sans MS" pitchFamily="66" charset="0"/>
              </a:rPr>
              <a:t>TRIUMF- measurement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5580063" y="1844675"/>
            <a:ext cx="3554412" cy="191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/>
              <a:t>radioactive </a:t>
            </a:r>
            <a:r>
              <a:rPr lang="de-DE" sz="3200" b="1" baseline="24000"/>
              <a:t>124</a:t>
            </a:r>
            <a:r>
              <a:rPr lang="de-DE" b="1"/>
              <a:t>Cs ions</a:t>
            </a:r>
          </a:p>
          <a:p>
            <a:pPr eaLnBrk="1" hangingPunct="1"/>
            <a:r>
              <a:rPr lang="de-DE" b="1"/>
              <a:t>trapped in a Penning trap</a:t>
            </a:r>
          </a:p>
          <a:p>
            <a:pPr eaLnBrk="1" hangingPunct="1"/>
            <a:endParaRPr lang="de-DE" b="1"/>
          </a:p>
          <a:p>
            <a:pPr eaLnBrk="1" hangingPunct="1"/>
            <a:r>
              <a:rPr lang="de-DE" b="1"/>
              <a:t>(first meas‘nt of X-rays</a:t>
            </a:r>
          </a:p>
          <a:p>
            <a:pPr eaLnBrk="1" hangingPunct="1"/>
            <a:r>
              <a:rPr lang="de-DE" b="1"/>
              <a:t>from trapped ions ever)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971550" y="188913"/>
            <a:ext cx="7488238" cy="6408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98308" name="Picture 1" descr="fig7-116In-Ge-Det-1-24-27-new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700213"/>
            <a:ext cx="6021388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Box 2"/>
          <p:cNvSpPr txBox="1">
            <a:spLocks noChangeArrowheads="1"/>
          </p:cNvSpPr>
          <p:nvPr/>
        </p:nvSpPr>
        <p:spPr bwMode="auto">
          <a:xfrm>
            <a:off x="900113" y="404813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latin typeface="Comic Sans MS" pitchFamily="66" charset="0"/>
              </a:rPr>
              <a:t> trapping of radioactive 116-In in  the TITAN ion trap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X-ray from the internal conversion of the 6- isomer decay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F2F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11188" y="0"/>
            <a:ext cx="7921625" cy="2924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52750"/>
            <a:ext cx="868045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739900" y="115888"/>
            <a:ext cx="5937250" cy="13208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b="1"/>
              <a:t>Study of 2</a:t>
            </a:r>
            <a:r>
              <a:rPr lang="de-DE" sz="6000" b="1" baseline="20000"/>
              <a:t>-</a:t>
            </a:r>
            <a:r>
              <a:rPr lang="de-DE" sz="4000" b="1"/>
              <a:t> excitations in </a:t>
            </a:r>
          </a:p>
          <a:p>
            <a:pPr eaLnBrk="1" hangingPunct="1"/>
            <a:r>
              <a:rPr lang="de-DE" sz="4000" b="1"/>
              <a:t>charge-exchange reactions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1258888" y="1690688"/>
            <a:ext cx="682625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latin typeface="Comic Sans MS" pitchFamily="66" charset="0"/>
              </a:rPr>
              <a:t>   the maximum of the x-section is </a:t>
            </a:r>
          </a:p>
          <a:p>
            <a:pPr eaLnBrk="1" hangingPunct="1"/>
            <a:r>
              <a:rPr lang="de-DE" sz="2800" b="1">
                <a:latin typeface="Comic Sans MS" pitchFamily="66" charset="0"/>
              </a:rPr>
              <a:t>indeed governed by the </a:t>
            </a:r>
            <a:r>
              <a:rPr lang="de-DE" sz="2800" b="1">
                <a:latin typeface="Symbol" pitchFamily="18" charset="2"/>
              </a:rPr>
              <a:t>st</a:t>
            </a:r>
            <a:r>
              <a:rPr lang="de-DE" sz="2800" b="1">
                <a:latin typeface="Comic Sans MS" pitchFamily="66" charset="0"/>
              </a:rPr>
              <a:t>-interaction</a:t>
            </a:r>
          </a:p>
        </p:txBody>
      </p:sp>
      <p:sp>
        <p:nvSpPr>
          <p:cNvPr id="183302" name="Line 6"/>
          <p:cNvSpPr>
            <a:spLocks noChangeShapeType="1"/>
          </p:cNvSpPr>
          <p:nvPr/>
        </p:nvSpPr>
        <p:spPr bwMode="auto">
          <a:xfrm flipV="1">
            <a:off x="1476375" y="3644900"/>
            <a:ext cx="0" cy="12969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3303" name="Line 7"/>
          <p:cNvSpPr>
            <a:spLocks noChangeShapeType="1"/>
          </p:cNvSpPr>
          <p:nvPr/>
        </p:nvSpPr>
        <p:spPr bwMode="auto">
          <a:xfrm flipV="1">
            <a:off x="4427538" y="3860800"/>
            <a:ext cx="0" cy="12969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83304" name="Line 8"/>
          <p:cNvSpPr>
            <a:spLocks noChangeShapeType="1"/>
          </p:cNvSpPr>
          <p:nvPr/>
        </p:nvSpPr>
        <p:spPr bwMode="auto">
          <a:xfrm flipV="1">
            <a:off x="7451725" y="3860800"/>
            <a:ext cx="0" cy="12969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0" y="1268413"/>
            <a:ext cx="9144000" cy="42481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7475" y="2611438"/>
            <a:ext cx="88471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The SAGE and GALLEX </a:t>
            </a:r>
          </a:p>
          <a:p>
            <a:pPr>
              <a:defRPr/>
            </a:pPr>
            <a:r>
              <a:rPr lang="en-US" sz="54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  neutrino problem</a:t>
            </a:r>
            <a:endParaRPr lang="de-DE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8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539750" y="1557338"/>
            <a:ext cx="8021638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Remember:</a:t>
            </a:r>
          </a:p>
          <a:p>
            <a:pPr eaLnBrk="1" hangingPunct="1"/>
            <a:endParaRPr lang="en-US" sz="2800" b="1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>
              <a:buFontTx/>
              <a:buAutoNum type="arabicParenR"/>
            </a:pPr>
            <a:r>
              <a:rPr lang="en-US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SAGE and GALLEX were the two solar neutrino 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	detectors for low-energy (pp) neutrinos !!</a:t>
            </a:r>
          </a:p>
          <a:p>
            <a:pPr eaLnBrk="1" hangingPunct="1"/>
            <a:endParaRPr lang="en-US" b="1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  <a:p>
            <a:pPr eaLnBrk="1" hangingPunct="1"/>
            <a:r>
              <a:rPr lang="en-US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2) </a:t>
            </a:r>
            <a:r>
              <a:rPr lang="de-DE" b="1">
                <a:latin typeface="Comic Sans MS" pitchFamily="66" charset="0"/>
              </a:rPr>
              <a:t>detection material 60t Ga</a:t>
            </a:r>
          </a:p>
          <a:p>
            <a:pPr eaLnBrk="1" hangingPunct="1"/>
            <a:endParaRPr lang="de-DE" b="1">
              <a:latin typeface="Comic Sans MS" pitchFamily="66" charset="0"/>
            </a:endParaRPr>
          </a:p>
          <a:p>
            <a:pPr eaLnBrk="1" hangingPunct="1"/>
            <a:r>
              <a:rPr lang="de-DE" b="1">
                <a:latin typeface="Comic Sans MS" pitchFamily="66" charset="0"/>
              </a:rPr>
              <a:t>3) reaction:   </a:t>
            </a:r>
            <a:r>
              <a:rPr lang="en-US" b="1" baseline="30000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71</a:t>
            </a:r>
            <a:r>
              <a:rPr lang="en-US" b="1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Ga (</a:t>
            </a:r>
            <a:r>
              <a:rPr lang="en-US" b="1">
                <a:solidFill>
                  <a:srgbClr val="993366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3200" b="1" i="1" baseline="-15000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e</a:t>
            </a:r>
            <a:r>
              <a:rPr lang="en-US" b="1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, </a:t>
            </a:r>
            <a:r>
              <a:rPr lang="en-US" b="1" i="1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e</a:t>
            </a:r>
            <a:r>
              <a:rPr lang="en-US" b="1" i="1" baseline="14000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-</a:t>
            </a:r>
            <a:r>
              <a:rPr lang="en-US" b="1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)</a:t>
            </a:r>
            <a:r>
              <a:rPr lang="en-US" b="1" baseline="30000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71</a:t>
            </a:r>
            <a:r>
              <a:rPr lang="en-US" b="1">
                <a:solidFill>
                  <a:srgbClr val="993366"/>
                </a:solidFill>
                <a:latin typeface="Comic Sans MS" pitchFamily="66" charset="0"/>
                <a:cs typeface="Times New Roman" pitchFamily="18" charset="0"/>
              </a:rPr>
              <a:t>Ge    (Q=232 keV)</a:t>
            </a:r>
            <a:r>
              <a:rPr lang="en-US" sz="2000" b="1">
                <a:solidFill>
                  <a:srgbClr val="A50021"/>
                </a:solidFill>
                <a:latin typeface="Comic Sans MS" pitchFamily="66" charset="0"/>
              </a:rPr>
              <a:t> </a:t>
            </a:r>
          </a:p>
          <a:p>
            <a:pPr eaLnBrk="1" hangingPunct="1"/>
            <a:endParaRPr lang="en-US" sz="2000" b="1">
              <a:solidFill>
                <a:srgbClr val="A50021"/>
              </a:solidFill>
              <a:latin typeface="Comic Sans MS" pitchFamily="66" charset="0"/>
            </a:endParaRPr>
          </a:p>
          <a:p>
            <a:pPr eaLnBrk="1" hangingPunct="1"/>
            <a:endParaRPr lang="en-US" sz="2000" b="1">
              <a:latin typeface="Comic Sans MS" pitchFamily="66" charset="0"/>
            </a:endParaRPr>
          </a:p>
          <a:p>
            <a:pPr eaLnBrk="1" hangingPunct="1"/>
            <a:r>
              <a:rPr lang="de-DE" b="1">
                <a:latin typeface="Comic Sans MS" pitchFamily="66" charset="0"/>
              </a:rPr>
              <a:t>4) signature: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117475" y="260350"/>
            <a:ext cx="88471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4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The SAGE and GALLEX neutrino problem</a:t>
            </a:r>
            <a:endParaRPr lang="de-DE" sz="3400" b="1">
              <a:solidFill>
                <a:schemeClr val="bg1"/>
              </a:solidFill>
            </a:endParaRPr>
          </a:p>
        </p:txBody>
      </p:sp>
      <p:graphicFrame>
        <p:nvGraphicFramePr>
          <p:cNvPr id="15362" name="Object 8"/>
          <p:cNvGraphicFramePr>
            <a:graphicFrameLocks noChangeAspect="1"/>
          </p:cNvGraphicFramePr>
          <p:nvPr/>
        </p:nvGraphicFramePr>
        <p:xfrm>
          <a:off x="2767013" y="5084763"/>
          <a:ext cx="4659312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Equation" r:id="rId3" imgW="1955520" imgH="457200" progId="Equation.DSMT4">
                  <p:embed/>
                </p:oleObj>
              </mc:Choice>
              <mc:Fallback>
                <p:oleObj name="Equation" r:id="rId3" imgW="195552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013" y="5084763"/>
                        <a:ext cx="4659312" cy="1085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WordArt 9"/>
          <p:cNvSpPr>
            <a:spLocks noChangeArrowheads="1" noChangeShapeType="1" noTextEdit="1"/>
          </p:cNvSpPr>
          <p:nvPr/>
        </p:nvSpPr>
        <p:spPr bwMode="auto">
          <a:xfrm>
            <a:off x="8243888" y="3933825"/>
            <a:ext cx="288925" cy="201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4652963"/>
            <a:ext cx="9251950" cy="237648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278288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7694613" y="45085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it-IT" b="1">
              <a:solidFill>
                <a:srgbClr val="000000"/>
              </a:solidFill>
            </a:endParaRPr>
          </a:p>
        </p:txBody>
      </p:sp>
      <p:sp>
        <p:nvSpPr>
          <p:cNvPr id="5128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10064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3200" b="1">
                <a:solidFill>
                  <a:srgbClr val="000000"/>
                </a:solidFill>
              </a:rPr>
              <a:t>A layman‘s sketch of thePauli-blocking</a:t>
            </a:r>
          </a:p>
          <a:p>
            <a:pPr algn="ctr" eaLnBrk="1" hangingPunct="1"/>
            <a:r>
              <a:rPr lang="de-DE" b="1">
                <a:solidFill>
                  <a:srgbClr val="000000"/>
                </a:solidFill>
              </a:rPr>
              <a:t>remember: GT requires </a:t>
            </a:r>
            <a:r>
              <a:rPr lang="de-DE" sz="28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2800" b="1">
                <a:solidFill>
                  <a:srgbClr val="FF0000"/>
                </a:solidFill>
                <a:latin typeface="MS Gothic" pitchFamily="49" charset="-128"/>
                <a:ea typeface="MS Gothic" pitchFamily="49" charset="-128"/>
              </a:rPr>
              <a:t>ħ</a:t>
            </a:r>
            <a:r>
              <a:rPr lang="de-DE" sz="2800" b="1">
                <a:solidFill>
                  <a:srgbClr val="FF0000"/>
                </a:solidFill>
                <a:latin typeface="Symbol" pitchFamily="18" charset="2"/>
              </a:rPr>
              <a:t>w</a:t>
            </a:r>
            <a:r>
              <a:rPr lang="de-DE" sz="2800" b="1">
                <a:solidFill>
                  <a:srgbClr val="FF0000"/>
                </a:solidFill>
              </a:rPr>
              <a:t>=0 !!</a:t>
            </a:r>
          </a:p>
        </p:txBody>
      </p:sp>
      <p:sp>
        <p:nvSpPr>
          <p:cNvPr id="5129" name="Text Box 5"/>
          <p:cNvSpPr txBox="1">
            <a:spLocks noChangeArrowheads="1"/>
          </p:cNvSpPr>
          <p:nvPr/>
        </p:nvSpPr>
        <p:spPr bwMode="auto">
          <a:xfrm>
            <a:off x="3563938" y="1268413"/>
            <a:ext cx="3759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u="sng">
                <a:solidFill>
                  <a:srgbClr val="000000"/>
                </a:solidFill>
                <a:latin typeface="Comic Sans MS" pitchFamily="66" charset="0"/>
              </a:rPr>
              <a:t>Extreme case:</a:t>
            </a:r>
          </a:p>
          <a:p>
            <a:pPr eaLnBrk="1" hangingPunct="1"/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(p,n) completely open</a:t>
            </a:r>
          </a:p>
          <a:p>
            <a:pPr eaLnBrk="1" hangingPunct="1"/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(n,p) completely blocked</a:t>
            </a:r>
          </a:p>
        </p:txBody>
      </p:sp>
      <p:sp>
        <p:nvSpPr>
          <p:cNvPr id="5130" name="Text Box 6"/>
          <p:cNvSpPr txBox="1">
            <a:spLocks noChangeArrowheads="1"/>
          </p:cNvSpPr>
          <p:nvPr/>
        </p:nvSpPr>
        <p:spPr bwMode="auto">
          <a:xfrm>
            <a:off x="3635375" y="2636838"/>
            <a:ext cx="48863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u="sng">
                <a:solidFill>
                  <a:srgbClr val="000000"/>
                </a:solidFill>
                <a:latin typeface="Comic Sans MS" pitchFamily="66" charset="0"/>
              </a:rPr>
              <a:t>Soft surface case:</a:t>
            </a:r>
          </a:p>
          <a:p>
            <a:pPr eaLnBrk="1" hangingPunct="1"/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(p,n) still largely open</a:t>
            </a:r>
          </a:p>
          <a:p>
            <a:pPr eaLnBrk="1" hangingPunct="1"/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(n,p) still largely blocked</a:t>
            </a:r>
          </a:p>
          <a:p>
            <a:pPr eaLnBrk="1" hangingPunct="1"/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yet probabilities could be finite</a:t>
            </a:r>
          </a:p>
          <a:p>
            <a:pPr eaLnBrk="1" hangingPunct="1"/>
            <a:r>
              <a:rPr lang="de-DE" b="1">
                <a:solidFill>
                  <a:srgbClr val="000000"/>
                </a:solidFill>
                <a:latin typeface="Comic Sans MS" pitchFamily="66" charset="0"/>
              </a:rPr>
              <a:t>but tiny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107950" y="5207000"/>
          <a:ext cx="2814638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Equation" r:id="rId4" imgW="1485720" imgH="558720" progId="Equation.DSMT4">
                  <p:embed/>
                </p:oleObj>
              </mc:Choice>
              <mc:Fallback>
                <p:oleObj name="Equation" r:id="rId4" imgW="1485720" imgH="5587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5207000"/>
                        <a:ext cx="2814638" cy="9366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3206750" y="5783263"/>
          <a:ext cx="546893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Equation" r:id="rId6" imgW="2730240" imgH="291960" progId="Equation.DSMT4">
                  <p:embed/>
                </p:oleObj>
              </mc:Choice>
              <mc:Fallback>
                <p:oleObj name="Equation" r:id="rId6" imgW="2730240" imgH="29196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0" y="5783263"/>
                        <a:ext cx="5468938" cy="576262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3059113" y="5064125"/>
          <a:ext cx="57658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8" imgW="2450880" imgH="291960" progId="Equation.DSMT4">
                  <p:embed/>
                </p:oleObj>
              </mc:Choice>
              <mc:Fallback>
                <p:oleObj name="Equation" r:id="rId8" imgW="2450880" imgH="291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064125"/>
                        <a:ext cx="5765800" cy="6477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1" name="TextBox 11"/>
          <p:cNvSpPr txBox="1">
            <a:spLocks noChangeArrowheads="1"/>
          </p:cNvSpPr>
          <p:nvPr/>
        </p:nvSpPr>
        <p:spPr bwMode="auto">
          <a:xfrm>
            <a:off x="0" y="4630738"/>
            <a:ext cx="4233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rgbClr val="000000"/>
                </a:solidFill>
              </a:rPr>
              <a:t>FSQP-model  (Ejiri 2009,2012)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51725" y="4652963"/>
            <a:ext cx="104616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4750" y="6334125"/>
            <a:ext cx="1031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small</a:t>
            </a:r>
          </a:p>
        </p:txBody>
      </p:sp>
      <p:cxnSp>
        <p:nvCxnSpPr>
          <p:cNvPr id="18" name="Straight Arrow Connector 17"/>
          <p:cNvCxnSpPr>
            <a:stCxn id="15" idx="1"/>
          </p:cNvCxnSpPr>
          <p:nvPr/>
        </p:nvCxnSpPr>
        <p:spPr>
          <a:xfrm flipH="1">
            <a:off x="5076825" y="4914900"/>
            <a:ext cx="2374900" cy="1698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1"/>
          </p:cNvCxnSpPr>
          <p:nvPr/>
        </p:nvCxnSpPr>
        <p:spPr>
          <a:xfrm flipH="1">
            <a:off x="6372225" y="4914900"/>
            <a:ext cx="1079500" cy="2428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076825" y="6381750"/>
            <a:ext cx="2519363" cy="2603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156325" y="6308725"/>
            <a:ext cx="1439863" cy="333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92"/>
          <p:cNvSpPr>
            <a:spLocks noChangeArrowheads="1"/>
          </p:cNvSpPr>
          <p:nvPr/>
        </p:nvSpPr>
        <p:spPr bwMode="auto">
          <a:xfrm>
            <a:off x="0" y="2708275"/>
            <a:ext cx="3563938" cy="7207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01379" name="Rectangle 12"/>
          <p:cNvSpPr>
            <a:spLocks noChangeArrowheads="1"/>
          </p:cNvSpPr>
          <p:nvPr/>
        </p:nvSpPr>
        <p:spPr bwMode="auto">
          <a:xfrm>
            <a:off x="3851275" y="0"/>
            <a:ext cx="5545138" cy="3644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pic>
        <p:nvPicPr>
          <p:cNvPr id="101380" name="Picture 3"/>
          <p:cNvPicPr>
            <a:picLocks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0"/>
            <a:ext cx="5184775" cy="3522663"/>
          </a:xfrm>
          <a:noFill/>
        </p:spPr>
      </p:pic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6453188" y="195263"/>
            <a:ext cx="2582862" cy="6413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 b="1">
                <a:solidFill>
                  <a:schemeClr val="bg2"/>
                </a:solidFill>
                <a:latin typeface="Comic Sans MS" pitchFamily="66" charset="0"/>
              </a:rPr>
              <a:t>solar </a:t>
            </a:r>
            <a:r>
              <a:rPr lang="de-DE" sz="1800" b="1">
                <a:solidFill>
                  <a:schemeClr val="bg2"/>
                </a:solidFill>
                <a:latin typeface="Symbol" pitchFamily="18" charset="2"/>
              </a:rPr>
              <a:t>n</a:t>
            </a:r>
            <a:r>
              <a:rPr lang="de-DE" sz="1800" b="1">
                <a:solidFill>
                  <a:schemeClr val="bg2"/>
                </a:solidFill>
                <a:latin typeface="Comic Sans MS" pitchFamily="66" charset="0"/>
              </a:rPr>
              <a:t> spectrum </a:t>
            </a:r>
          </a:p>
          <a:p>
            <a:pPr algn="ctr" eaLnBrk="1" hangingPunct="1"/>
            <a:r>
              <a:rPr lang="de-DE" sz="1800" b="1">
                <a:solidFill>
                  <a:schemeClr val="bg2"/>
                </a:solidFill>
                <a:latin typeface="Comic Sans MS" pitchFamily="66" charset="0"/>
              </a:rPr>
              <a:t>(Bahcall-Pinsonneault)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7812088" y="2420938"/>
            <a:ext cx="720725" cy="287337"/>
          </a:xfrm>
          <a:prstGeom prst="rect">
            <a:avLst/>
          </a:prstGeom>
          <a:solidFill>
            <a:srgbClr val="47B9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01383" name="Text Box 6"/>
          <p:cNvSpPr txBox="1">
            <a:spLocks noChangeArrowheads="1"/>
          </p:cNvSpPr>
          <p:nvPr/>
        </p:nvSpPr>
        <p:spPr bwMode="auto">
          <a:xfrm>
            <a:off x="7864475" y="236855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chemeClr val="bg2"/>
                </a:solidFill>
                <a:latin typeface="Comic Sans MS" pitchFamily="66" charset="0"/>
              </a:rPr>
              <a:t>Water-Č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79388" y="188913"/>
            <a:ext cx="3598862" cy="5794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solidFill>
                  <a:schemeClr val="bg2"/>
                </a:solidFill>
                <a:latin typeface="Comic Sans MS" pitchFamily="66" charset="0"/>
              </a:rPr>
              <a:t>SAGE / GALLEX </a:t>
            </a:r>
          </a:p>
        </p:txBody>
      </p:sp>
      <p:sp>
        <p:nvSpPr>
          <p:cNvPr id="101385" name="Text Box 11"/>
          <p:cNvSpPr txBox="1">
            <a:spLocks noChangeArrowheads="1"/>
          </p:cNvSpPr>
          <p:nvPr/>
        </p:nvSpPr>
        <p:spPr bwMode="auto">
          <a:xfrm>
            <a:off x="498475" y="992188"/>
            <a:ext cx="248761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b="1" baseline="30000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71</a:t>
            </a:r>
            <a:r>
              <a:rPr lang="en-US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Ga (</a:t>
            </a:r>
            <a:r>
              <a:rPr lang="en-US" b="1">
                <a:solidFill>
                  <a:schemeClr val="bg2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b="1" i="1" baseline="-30000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e</a:t>
            </a:r>
            <a:r>
              <a:rPr lang="en-US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,</a:t>
            </a:r>
            <a:r>
              <a:rPr lang="en-US" b="1" i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e</a:t>
            </a:r>
            <a:r>
              <a:rPr lang="en-US" b="1" i="1" baseline="14000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-</a:t>
            </a:r>
            <a:r>
              <a:rPr lang="en-US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)</a:t>
            </a:r>
            <a:r>
              <a:rPr lang="en-US" b="1" baseline="30000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71</a:t>
            </a:r>
            <a:r>
              <a:rPr lang="en-US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Ge</a:t>
            </a:r>
          </a:p>
          <a:p>
            <a:pPr algn="ctr" eaLnBrk="1" hangingPunct="1"/>
            <a:endParaRPr lang="en-US" sz="800" b="1">
              <a:solidFill>
                <a:schemeClr val="bg2"/>
              </a:solidFill>
              <a:latin typeface="Comic Sans MS" pitchFamily="66" charset="0"/>
              <a:cs typeface="Times New Roman" pitchFamily="18" charset="0"/>
            </a:endParaRPr>
          </a:p>
          <a:p>
            <a:pPr algn="ctr" eaLnBrk="1" hangingPunct="1"/>
            <a:r>
              <a:rPr lang="en-US" sz="2000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(Q=232 keV)</a:t>
            </a:r>
            <a:r>
              <a:rPr lang="en-US" sz="2000" b="1">
                <a:solidFill>
                  <a:schemeClr val="bg2"/>
                </a:solidFill>
                <a:latin typeface="Comic Sans MS" pitchFamily="66" charset="0"/>
              </a:rPr>
              <a:t> </a:t>
            </a:r>
            <a:endParaRPr lang="de-DE" sz="2000" b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01386" name="Text Box 13"/>
          <p:cNvSpPr txBox="1">
            <a:spLocks noChangeArrowheads="1"/>
          </p:cNvSpPr>
          <p:nvPr/>
        </p:nvSpPr>
        <p:spPr bwMode="auto">
          <a:xfrm>
            <a:off x="15875" y="2133600"/>
            <a:ext cx="36385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Expected rate: ~ 132 SNU</a:t>
            </a:r>
          </a:p>
          <a:p>
            <a:pPr eaLnBrk="1" hangingPunct="1"/>
            <a:endParaRPr lang="de-DE" sz="2000" b="1">
              <a:solidFill>
                <a:schemeClr val="bg2"/>
              </a:solidFill>
              <a:latin typeface="Comic Sans MS" pitchFamily="66" charset="0"/>
            </a:endParaRPr>
          </a:p>
          <a:p>
            <a:pPr eaLnBrk="1" hangingPunct="1"/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SAGE:    </a:t>
            </a:r>
            <a:r>
              <a:rPr lang="de-DE" sz="2000" b="1" baseline="30000">
                <a:solidFill>
                  <a:schemeClr val="bg2"/>
                </a:solidFill>
                <a:latin typeface="Comic Sans MS" pitchFamily="66" charset="0"/>
              </a:rPr>
              <a:t> </a:t>
            </a:r>
            <a:r>
              <a:rPr lang="en-US" sz="2000" b="1">
                <a:solidFill>
                  <a:schemeClr val="bg2"/>
                </a:solidFill>
                <a:latin typeface="Comic Sans MS" pitchFamily="66" charset="0"/>
              </a:rPr>
              <a:t>65.4 </a:t>
            </a:r>
            <a:r>
              <a:rPr 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 3.0 SNU</a:t>
            </a:r>
          </a:p>
          <a:p>
            <a:pPr eaLnBrk="1" hangingPunct="1"/>
            <a:r>
              <a:rPr 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GALLEX:</a:t>
            </a:r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  </a:t>
            </a:r>
            <a:r>
              <a:rPr lang="en-US" sz="20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73.4 </a:t>
            </a:r>
            <a:r>
              <a:rPr lang="en-US" sz="20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 7.2 SNU</a:t>
            </a:r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01387" name="Text Box 16"/>
          <p:cNvSpPr txBox="1">
            <a:spLocks noChangeArrowheads="1"/>
          </p:cNvSpPr>
          <p:nvPr/>
        </p:nvSpPr>
        <p:spPr bwMode="auto">
          <a:xfrm>
            <a:off x="250825" y="3765550"/>
            <a:ext cx="4687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Calibration with </a:t>
            </a:r>
            <a:r>
              <a:rPr lang="de-DE" sz="2000" b="1" baseline="24000">
                <a:solidFill>
                  <a:schemeClr val="bg2"/>
                </a:solidFill>
                <a:latin typeface="Comic Sans MS" pitchFamily="66" charset="0"/>
              </a:rPr>
              <a:t>51</a:t>
            </a:r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Cr (</a:t>
            </a:r>
            <a:r>
              <a:rPr lang="de-DE" sz="2000" b="1" baseline="22000">
                <a:solidFill>
                  <a:schemeClr val="bg2"/>
                </a:solidFill>
                <a:latin typeface="Comic Sans MS" pitchFamily="66" charset="0"/>
              </a:rPr>
              <a:t>37</a:t>
            </a:r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Ar) </a:t>
            </a:r>
            <a:r>
              <a:rPr lang="de-DE" sz="2000" b="1">
                <a:solidFill>
                  <a:schemeClr val="bg2"/>
                </a:solidFill>
                <a:latin typeface="Symbol" pitchFamily="18" charset="2"/>
              </a:rPr>
              <a:t>n</a:t>
            </a:r>
            <a:r>
              <a:rPr lang="de-DE" sz="2000" b="1">
                <a:solidFill>
                  <a:schemeClr val="bg2"/>
                </a:solidFill>
                <a:latin typeface="Comic Sans MS" pitchFamily="66" charset="0"/>
              </a:rPr>
              <a:t>-source</a:t>
            </a:r>
          </a:p>
        </p:txBody>
      </p:sp>
      <p:graphicFrame>
        <p:nvGraphicFramePr>
          <p:cNvPr id="10719" name="Group 479"/>
          <p:cNvGraphicFramePr>
            <a:graphicFrameLocks noGrp="1"/>
          </p:cNvGraphicFramePr>
          <p:nvPr/>
        </p:nvGraphicFramePr>
        <p:xfrm>
          <a:off x="252413" y="4365625"/>
          <a:ext cx="4464050" cy="1981200"/>
        </p:xfrm>
        <a:graphic>
          <a:graphicData uri="http://schemas.openxmlformats.org/drawingml/2006/table">
            <a:tbl>
              <a:tblPr/>
              <a:tblGrid>
                <a:gridCol w="1295400"/>
                <a:gridCol w="1944687"/>
                <a:gridCol w="1223963"/>
              </a:tblGrid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de-DE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n</a:t>
                      </a:r>
                      <a:endParaRPr kumimoji="0" lang="de-DE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transition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747.3 keV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K-EC 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  g.s.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81.6 %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752.1 keV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L-EC 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  g.s.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8.5 %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427.1 keV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K-EC 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V* 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(320)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8.95 %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432.0 keV</a:t>
                      </a: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L-EC 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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V* </a:t>
                      </a: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(320)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0.9 %</a:t>
                      </a:r>
                      <a:endParaRPr kumimoji="0" 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1414" name="Oval 482"/>
          <p:cNvSpPr>
            <a:spLocks noChangeArrowheads="1"/>
          </p:cNvSpPr>
          <p:nvPr/>
        </p:nvSpPr>
        <p:spPr bwMode="auto">
          <a:xfrm rot="-1655569">
            <a:off x="-36513" y="4187825"/>
            <a:ext cx="1008063" cy="431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01415" name="Text Box 481"/>
          <p:cNvSpPr txBox="1">
            <a:spLocks noChangeArrowheads="1"/>
          </p:cNvSpPr>
          <p:nvPr/>
        </p:nvSpPr>
        <p:spPr bwMode="auto">
          <a:xfrm rot="-1559180">
            <a:off x="39688" y="4210050"/>
            <a:ext cx="766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baseline="22000">
                <a:solidFill>
                  <a:schemeClr val="bg2"/>
                </a:solidFill>
                <a:latin typeface="Comic Sans MS" pitchFamily="66" charset="0"/>
              </a:rPr>
              <a:t>51</a:t>
            </a:r>
            <a:r>
              <a:rPr lang="de-DE" b="1">
                <a:solidFill>
                  <a:schemeClr val="bg2"/>
                </a:solidFill>
                <a:latin typeface="Comic Sans MS" pitchFamily="66" charset="0"/>
              </a:rPr>
              <a:t>Cr</a:t>
            </a:r>
          </a:p>
        </p:txBody>
      </p:sp>
      <p:sp>
        <p:nvSpPr>
          <p:cNvPr id="101416" name="Rectangle 483"/>
          <p:cNvSpPr>
            <a:spLocks noChangeArrowheads="1"/>
          </p:cNvSpPr>
          <p:nvPr/>
        </p:nvSpPr>
        <p:spPr bwMode="auto">
          <a:xfrm>
            <a:off x="-28575" y="-52388"/>
            <a:ext cx="3995738" cy="3644901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pic>
        <p:nvPicPr>
          <p:cNvPr id="101417" name="Picture 4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06863"/>
            <a:ext cx="3814763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18" name="Text Box 486"/>
          <p:cNvSpPr txBox="1">
            <a:spLocks noChangeArrowheads="1"/>
          </p:cNvSpPr>
          <p:nvPr/>
        </p:nvSpPr>
        <p:spPr bwMode="auto">
          <a:xfrm>
            <a:off x="5343525" y="4724400"/>
            <a:ext cx="16049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(</a:t>
            </a:r>
            <a:r>
              <a:rPr lang="en-US" sz="3200" b="1">
                <a:solidFill>
                  <a:schemeClr val="bg2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 sz="3200" b="1" baseline="-30000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e</a:t>
            </a:r>
            <a:r>
              <a:rPr lang="en-US" sz="3200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,e</a:t>
            </a:r>
            <a:r>
              <a:rPr lang="en-US" sz="3200" b="1" baseline="14000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-</a:t>
            </a:r>
            <a:r>
              <a:rPr lang="en-US" sz="3200" b="1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)</a:t>
            </a:r>
            <a:endParaRPr lang="de-DE" sz="3200" b="1">
              <a:solidFill>
                <a:schemeClr val="bg2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01419" name="Text Box 487"/>
          <p:cNvSpPr txBox="1">
            <a:spLocks noChangeArrowheads="1"/>
          </p:cNvSpPr>
          <p:nvPr/>
        </p:nvSpPr>
        <p:spPr bwMode="auto">
          <a:xfrm>
            <a:off x="5148263" y="476250"/>
            <a:ext cx="428625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solidFill>
                  <a:schemeClr val="bg2"/>
                </a:solidFill>
                <a:latin typeface="Comic Sans MS" pitchFamily="66" charset="0"/>
              </a:rPr>
              <a:t>pp</a:t>
            </a:r>
          </a:p>
        </p:txBody>
      </p:sp>
      <p:sp>
        <p:nvSpPr>
          <p:cNvPr id="101420" name="Text Box 490"/>
          <p:cNvSpPr txBox="1">
            <a:spLocks noChangeArrowheads="1"/>
          </p:cNvSpPr>
          <p:nvPr/>
        </p:nvSpPr>
        <p:spPr bwMode="auto">
          <a:xfrm>
            <a:off x="7092950" y="2133600"/>
            <a:ext cx="452438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 baseline="24000">
                <a:solidFill>
                  <a:schemeClr val="bg2"/>
                </a:solidFill>
                <a:latin typeface="Comic Sans MS" pitchFamily="66" charset="0"/>
              </a:rPr>
              <a:t>8</a:t>
            </a:r>
            <a:r>
              <a:rPr lang="de-DE" sz="1800" b="1">
                <a:solidFill>
                  <a:schemeClr val="bg2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101421" name="Text Box 491"/>
          <p:cNvSpPr txBox="1">
            <a:spLocks noChangeArrowheads="1"/>
          </p:cNvSpPr>
          <p:nvPr/>
        </p:nvSpPr>
        <p:spPr bwMode="auto">
          <a:xfrm>
            <a:off x="7956550" y="3009900"/>
            <a:ext cx="438150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 b="1">
                <a:solidFill>
                  <a:schemeClr val="bg2"/>
                </a:solidFill>
                <a:latin typeface="Comic Sans MS" pitchFamily="66" charset="0"/>
              </a:rPr>
              <a:t>hep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29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708275"/>
            <a:ext cx="29527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1835150" y="44450"/>
            <a:ext cx="4681538" cy="8223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b="1">
                <a:latin typeface="Comic Sans MS" pitchFamily="66" charset="0"/>
              </a:rPr>
              <a:t>Results of calibration</a:t>
            </a:r>
          </a:p>
          <a:p>
            <a:pPr algn="ctr" eaLnBrk="1" hangingPunct="1"/>
            <a:r>
              <a:rPr lang="de-DE" b="1">
                <a:latin typeface="Comic Sans MS" pitchFamily="66" charset="0"/>
              </a:rPr>
              <a:t># meas‘d evts/ # exp‘d evts </a:t>
            </a:r>
          </a:p>
        </p:txBody>
      </p:sp>
      <p:graphicFrame>
        <p:nvGraphicFramePr>
          <p:cNvPr id="6558" name="Group 414"/>
          <p:cNvGraphicFramePr>
            <a:graphicFrameLocks noGrp="1"/>
          </p:cNvGraphicFramePr>
          <p:nvPr/>
        </p:nvGraphicFramePr>
        <p:xfrm>
          <a:off x="1835150" y="836613"/>
          <a:ext cx="4679950" cy="1981200"/>
        </p:xfrm>
        <a:graphic>
          <a:graphicData uri="http://schemas.openxmlformats.org/drawingml/2006/table">
            <a:tbl>
              <a:tblPr/>
              <a:tblGrid>
                <a:gridCol w="1728788"/>
                <a:gridCol w="1295400"/>
                <a:gridCol w="1655762"/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experiment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source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ratio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GALLEX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0.882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SAGE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0.95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0.12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SAGE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0.79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Ar, 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0.87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0.05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16" name="Rectangle 408"/>
          <p:cNvSpPr>
            <a:spLocks noChangeArrowheads="1"/>
          </p:cNvSpPr>
          <p:nvPr/>
        </p:nvSpPr>
        <p:spPr bwMode="auto">
          <a:xfrm>
            <a:off x="0" y="3068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 sz="1800">
              <a:latin typeface="Arial Black" pitchFamily="34" charset="0"/>
            </a:endParaRPr>
          </a:p>
        </p:txBody>
      </p:sp>
      <p:graphicFrame>
        <p:nvGraphicFramePr>
          <p:cNvPr id="16386" name="Object 407"/>
          <p:cNvGraphicFramePr>
            <a:graphicFrameLocks noChangeAspect="1"/>
          </p:cNvGraphicFramePr>
          <p:nvPr/>
        </p:nvGraphicFramePr>
        <p:xfrm>
          <a:off x="196850" y="3284538"/>
          <a:ext cx="538321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0" name="Equation" r:id="rId4" imgW="3441600" imgH="482400" progId="Equation.DSMT4">
                  <p:embed/>
                </p:oleObj>
              </mc:Choice>
              <mc:Fallback>
                <p:oleObj name="Equation" r:id="rId4" imgW="3441600" imgH="482400" progId="Equation.DSMT4">
                  <p:embed/>
                  <p:pic>
                    <p:nvPicPr>
                      <p:cNvPr id="0" name="Object 4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3284538"/>
                        <a:ext cx="5383213" cy="847725"/>
                      </a:xfrm>
                      <a:prstGeom prst="rect">
                        <a:avLst/>
                      </a:prstGeom>
                      <a:solidFill>
                        <a:srgbClr val="FFEBDD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17" name="Text Box 409"/>
          <p:cNvSpPr txBox="1">
            <a:spLocks noChangeArrowheads="1"/>
          </p:cNvSpPr>
          <p:nvPr/>
        </p:nvSpPr>
        <p:spPr bwMode="auto">
          <a:xfrm>
            <a:off x="107950" y="2997200"/>
            <a:ext cx="414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>
                <a:latin typeface="Comic Sans MS" pitchFamily="66" charset="0"/>
              </a:rPr>
              <a:t>Bahcall, Phys. Rev. C56, 3391 (1997):</a:t>
            </a:r>
            <a:r>
              <a:rPr lang="de-DE" sz="1800">
                <a:latin typeface="Comic Sans MS" pitchFamily="66" charset="0"/>
              </a:rPr>
              <a:t> </a:t>
            </a:r>
          </a:p>
        </p:txBody>
      </p:sp>
      <p:sp>
        <p:nvSpPr>
          <p:cNvPr id="16418" name="AutoShape 410"/>
          <p:cNvSpPr>
            <a:spLocks/>
          </p:cNvSpPr>
          <p:nvPr/>
        </p:nvSpPr>
        <p:spPr bwMode="auto">
          <a:xfrm rot="-5400000">
            <a:off x="3917951" y="3092450"/>
            <a:ext cx="360362" cy="2376487"/>
          </a:xfrm>
          <a:prstGeom prst="leftBrace">
            <a:avLst>
              <a:gd name="adj1" fmla="val 5495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algn="ctr"/>
            <a:endParaRPr lang="it-IT" sz="1800" b="1">
              <a:latin typeface="Comic Sans MS" pitchFamily="66" charset="0"/>
            </a:endParaRPr>
          </a:p>
        </p:txBody>
      </p:sp>
      <p:sp>
        <p:nvSpPr>
          <p:cNvPr id="16419" name="Text Box 415"/>
          <p:cNvSpPr txBox="1">
            <a:spLocks noChangeArrowheads="1"/>
          </p:cNvSpPr>
          <p:nvPr/>
        </p:nvSpPr>
        <p:spPr bwMode="auto">
          <a:xfrm>
            <a:off x="3359150" y="4400550"/>
            <a:ext cx="1573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1800" b="1">
                <a:latin typeface="Comic Sans MS" pitchFamily="66" charset="0"/>
              </a:rPr>
              <a:t>Bahcall:</a:t>
            </a:r>
            <a:r>
              <a:rPr lang="de-DE" sz="1800" b="1">
                <a:latin typeface="Comic Sans MS" pitchFamily="66" charset="0"/>
              </a:rPr>
              <a:t> </a:t>
            </a:r>
            <a:r>
              <a:rPr lang="de-DE" sz="2000" b="1">
                <a:latin typeface="Comic Sans MS" pitchFamily="66" charset="0"/>
              </a:rPr>
              <a:t>5.1</a:t>
            </a:r>
            <a:endParaRPr lang="de-DE" sz="2000" b="1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6564" name="Freeform 420"/>
          <p:cNvSpPr>
            <a:spLocks/>
          </p:cNvSpPr>
          <p:nvPr/>
        </p:nvSpPr>
        <p:spPr bwMode="auto">
          <a:xfrm>
            <a:off x="5292725" y="3260725"/>
            <a:ext cx="1584325" cy="1379538"/>
          </a:xfrm>
          <a:custGeom>
            <a:avLst/>
            <a:gdLst/>
            <a:ahLst/>
            <a:cxnLst>
              <a:cxn ang="0">
                <a:pos x="0" y="801"/>
              </a:cxn>
              <a:cxn ang="0">
                <a:pos x="227" y="756"/>
              </a:cxn>
              <a:cxn ang="0">
                <a:pos x="317" y="121"/>
              </a:cxn>
              <a:cxn ang="0">
                <a:pos x="998" y="30"/>
              </a:cxn>
            </a:cxnLst>
            <a:rect l="0" t="0" r="r" b="b"/>
            <a:pathLst>
              <a:path w="998" h="869">
                <a:moveTo>
                  <a:pt x="0" y="801"/>
                </a:moveTo>
                <a:cubicBezTo>
                  <a:pt x="87" y="835"/>
                  <a:pt x="174" y="869"/>
                  <a:pt x="227" y="756"/>
                </a:cubicBezTo>
                <a:cubicBezTo>
                  <a:pt x="280" y="643"/>
                  <a:pt x="189" y="242"/>
                  <a:pt x="317" y="121"/>
                </a:cubicBezTo>
                <a:cubicBezTo>
                  <a:pt x="445" y="0"/>
                  <a:pt x="721" y="15"/>
                  <a:pt x="998" y="30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triangle" w="lg" len="lg"/>
            <a:tailEnd type="triangle" w="lg" len="lg"/>
          </a:ln>
          <a:effectLst>
            <a:outerShdw dist="25400" dir="54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  <p:sp>
        <p:nvSpPr>
          <p:cNvPr id="16421" name="Text Box 421"/>
          <p:cNvSpPr txBox="1">
            <a:spLocks noChangeArrowheads="1"/>
          </p:cNvSpPr>
          <p:nvPr/>
        </p:nvSpPr>
        <p:spPr bwMode="auto">
          <a:xfrm>
            <a:off x="160338" y="5118100"/>
            <a:ext cx="44894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latin typeface="Comic Sans MS" pitchFamily="66" charset="0"/>
              </a:rPr>
              <a:t>Possible solutions:</a:t>
            </a:r>
          </a:p>
          <a:p>
            <a:pPr eaLnBrk="1" hangingPunct="1">
              <a:buFontTx/>
              <a:buAutoNum type="arabicPeriod"/>
            </a:pPr>
            <a:r>
              <a:rPr lang="de-DE" sz="1800" b="1">
                <a:latin typeface="Comic Sans MS" pitchFamily="66" charset="0"/>
              </a:rPr>
              <a:t>efficiencies of detectors</a:t>
            </a:r>
          </a:p>
          <a:p>
            <a:pPr eaLnBrk="1" hangingPunct="1">
              <a:buFontTx/>
              <a:buAutoNum type="arabicPeriod"/>
            </a:pPr>
            <a:r>
              <a:rPr lang="de-DE" sz="1800" b="1">
                <a:latin typeface="Comic Sans MS" pitchFamily="66" charset="0"/>
              </a:rPr>
              <a:t>neutrino x-section</a:t>
            </a:r>
          </a:p>
          <a:p>
            <a:pPr eaLnBrk="1" hangingPunct="1">
              <a:buFontTx/>
              <a:buAutoNum type="arabicPeriod"/>
            </a:pPr>
            <a:r>
              <a:rPr lang="de-DE" sz="1800" b="1">
                <a:latin typeface="Comic Sans MS" pitchFamily="66" charset="0"/>
              </a:rPr>
              <a:t>sterile neutrinos with small L/E,   </a:t>
            </a:r>
          </a:p>
          <a:p>
            <a:pPr eaLnBrk="1" hangingPunct="1"/>
            <a:r>
              <a:rPr lang="de-DE" sz="1800" b="1">
                <a:latin typeface="Comic Sans MS" pitchFamily="66" charset="0"/>
              </a:rPr>
              <a:t>	i.e. L</a:t>
            </a:r>
            <a:r>
              <a:rPr lang="de-DE" b="1" baseline="-17000">
                <a:latin typeface="Comic Sans MS" pitchFamily="66" charset="0"/>
              </a:rPr>
              <a:t>osc</a:t>
            </a:r>
            <a:r>
              <a:rPr lang="de-DE" sz="1800" b="1">
                <a:latin typeface="Comic Sans MS" pitchFamily="66" charset="0"/>
              </a:rPr>
              <a:t>~ cm – m &amp; m</a:t>
            </a:r>
            <a:r>
              <a:rPr lang="de-DE" sz="2800" b="1" baseline="-16000">
                <a:latin typeface="Symbol" pitchFamily="18" charset="2"/>
              </a:rPr>
              <a:t>n</a:t>
            </a:r>
            <a:r>
              <a:rPr lang="de-DE" sz="1800" b="1">
                <a:latin typeface="Comic Sans MS" pitchFamily="66" charset="0"/>
              </a:rPr>
              <a:t> ~ eV–10 eV</a:t>
            </a:r>
          </a:p>
        </p:txBody>
      </p:sp>
      <p:sp>
        <p:nvSpPr>
          <p:cNvPr id="16422" name="Rectangle 422"/>
          <p:cNvSpPr>
            <a:spLocks noChangeArrowheads="1"/>
          </p:cNvSpPr>
          <p:nvPr/>
        </p:nvSpPr>
        <p:spPr bwMode="auto">
          <a:xfrm>
            <a:off x="4830763" y="5408613"/>
            <a:ext cx="893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latin typeface="Comic Sans MS" pitchFamily="66" charset="0"/>
              </a:rPr>
              <a:t>denied</a:t>
            </a:r>
          </a:p>
        </p:txBody>
      </p:sp>
      <p:sp>
        <p:nvSpPr>
          <p:cNvPr id="16423" name="Rectangle 423"/>
          <p:cNvSpPr>
            <a:spLocks noChangeArrowheads="1"/>
          </p:cNvSpPr>
          <p:nvPr/>
        </p:nvSpPr>
        <p:spPr bwMode="auto">
          <a:xfrm>
            <a:off x="4818063" y="5656263"/>
            <a:ext cx="977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latin typeface="Comic Sans MS" pitchFamily="66" charset="0"/>
              </a:rPr>
              <a:t>may be</a:t>
            </a:r>
          </a:p>
        </p:txBody>
      </p:sp>
      <p:sp>
        <p:nvSpPr>
          <p:cNvPr id="16424" name="Rectangle 424"/>
          <p:cNvSpPr>
            <a:spLocks noChangeArrowheads="1"/>
          </p:cNvSpPr>
          <p:nvPr/>
        </p:nvSpPr>
        <p:spPr bwMode="auto">
          <a:xfrm>
            <a:off x="4760913" y="6102350"/>
            <a:ext cx="1323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latin typeface="Comic Sans MS" pitchFamily="66" charset="0"/>
              </a:rPr>
              <a:t>who knows</a:t>
            </a:r>
          </a:p>
        </p:txBody>
      </p:sp>
      <p:sp>
        <p:nvSpPr>
          <p:cNvPr id="16425" name="Freeform 425"/>
          <p:cNvSpPr>
            <a:spLocks/>
          </p:cNvSpPr>
          <p:nvPr/>
        </p:nvSpPr>
        <p:spPr bwMode="auto">
          <a:xfrm>
            <a:off x="5797550" y="5165725"/>
            <a:ext cx="142875" cy="468313"/>
          </a:xfrm>
          <a:custGeom>
            <a:avLst/>
            <a:gdLst>
              <a:gd name="T0" fmla="*/ 0 w 144"/>
              <a:gd name="T1" fmla="*/ 2147483647 h 385"/>
              <a:gd name="T2" fmla="*/ 2147483647 w 144"/>
              <a:gd name="T3" fmla="*/ 2147483647 h 385"/>
              <a:gd name="T4" fmla="*/ 2147483647 w 144"/>
              <a:gd name="T5" fmla="*/ 2147483647 h 385"/>
              <a:gd name="T6" fmla="*/ 2147483647 w 144"/>
              <a:gd name="T7" fmla="*/ 2147483647 h 385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385"/>
              <a:gd name="T14" fmla="*/ 144 w 144"/>
              <a:gd name="T15" fmla="*/ 385 h 3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385">
                <a:moveTo>
                  <a:pt x="0" y="181"/>
                </a:moveTo>
                <a:cubicBezTo>
                  <a:pt x="33" y="283"/>
                  <a:pt x="67" y="385"/>
                  <a:pt x="90" y="362"/>
                </a:cubicBezTo>
                <a:cubicBezTo>
                  <a:pt x="113" y="339"/>
                  <a:pt x="128" y="90"/>
                  <a:pt x="136" y="45"/>
                </a:cubicBezTo>
                <a:cubicBezTo>
                  <a:pt x="144" y="0"/>
                  <a:pt x="140" y="45"/>
                  <a:pt x="136" y="9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426" name="Freeform 426"/>
          <p:cNvSpPr>
            <a:spLocks/>
          </p:cNvSpPr>
          <p:nvPr/>
        </p:nvSpPr>
        <p:spPr bwMode="auto">
          <a:xfrm>
            <a:off x="5815013" y="5453063"/>
            <a:ext cx="142875" cy="468312"/>
          </a:xfrm>
          <a:custGeom>
            <a:avLst/>
            <a:gdLst>
              <a:gd name="T0" fmla="*/ 0 w 144"/>
              <a:gd name="T1" fmla="*/ 2147483647 h 385"/>
              <a:gd name="T2" fmla="*/ 2147483647 w 144"/>
              <a:gd name="T3" fmla="*/ 2147483647 h 385"/>
              <a:gd name="T4" fmla="*/ 2147483647 w 144"/>
              <a:gd name="T5" fmla="*/ 2147483647 h 385"/>
              <a:gd name="T6" fmla="*/ 2147483647 w 144"/>
              <a:gd name="T7" fmla="*/ 2147483647 h 385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385"/>
              <a:gd name="T14" fmla="*/ 144 w 144"/>
              <a:gd name="T15" fmla="*/ 385 h 3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385">
                <a:moveTo>
                  <a:pt x="0" y="181"/>
                </a:moveTo>
                <a:cubicBezTo>
                  <a:pt x="33" y="283"/>
                  <a:pt x="67" y="385"/>
                  <a:pt x="90" y="362"/>
                </a:cubicBezTo>
                <a:cubicBezTo>
                  <a:pt x="113" y="339"/>
                  <a:pt x="128" y="90"/>
                  <a:pt x="136" y="45"/>
                </a:cubicBezTo>
                <a:cubicBezTo>
                  <a:pt x="144" y="0"/>
                  <a:pt x="140" y="45"/>
                  <a:pt x="136" y="9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427" name="Freeform 427"/>
          <p:cNvSpPr>
            <a:spLocks/>
          </p:cNvSpPr>
          <p:nvPr/>
        </p:nvSpPr>
        <p:spPr bwMode="auto">
          <a:xfrm>
            <a:off x="6084888" y="5957888"/>
            <a:ext cx="142875" cy="468312"/>
          </a:xfrm>
          <a:custGeom>
            <a:avLst/>
            <a:gdLst>
              <a:gd name="T0" fmla="*/ 0 w 144"/>
              <a:gd name="T1" fmla="*/ 2147483647 h 385"/>
              <a:gd name="T2" fmla="*/ 2147483647 w 144"/>
              <a:gd name="T3" fmla="*/ 2147483647 h 385"/>
              <a:gd name="T4" fmla="*/ 2147483647 w 144"/>
              <a:gd name="T5" fmla="*/ 2147483647 h 385"/>
              <a:gd name="T6" fmla="*/ 2147483647 w 144"/>
              <a:gd name="T7" fmla="*/ 2147483647 h 385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385"/>
              <a:gd name="T14" fmla="*/ 144 w 144"/>
              <a:gd name="T15" fmla="*/ 385 h 3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385">
                <a:moveTo>
                  <a:pt x="0" y="181"/>
                </a:moveTo>
                <a:cubicBezTo>
                  <a:pt x="33" y="283"/>
                  <a:pt x="67" y="385"/>
                  <a:pt x="90" y="362"/>
                </a:cubicBezTo>
                <a:cubicBezTo>
                  <a:pt x="113" y="339"/>
                  <a:pt x="128" y="90"/>
                  <a:pt x="136" y="45"/>
                </a:cubicBezTo>
                <a:cubicBezTo>
                  <a:pt x="144" y="0"/>
                  <a:pt x="140" y="45"/>
                  <a:pt x="136" y="9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6428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68863"/>
            <a:ext cx="288131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565400"/>
            <a:ext cx="36798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281363"/>
            <a:ext cx="5040312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6988"/>
            <a:ext cx="8604250" cy="253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0" name="Object 9"/>
          <p:cNvGraphicFramePr>
            <a:graphicFrameLocks noChangeAspect="1"/>
          </p:cNvGraphicFramePr>
          <p:nvPr/>
        </p:nvGraphicFramePr>
        <p:xfrm>
          <a:off x="5146675" y="2490788"/>
          <a:ext cx="3529013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6" imgW="1752480" imgH="393480" progId="Equation.DSMT4">
                  <p:embed/>
                </p:oleObj>
              </mc:Choice>
              <mc:Fallback>
                <p:oleObj name="Equation" r:id="rId6" imgW="1752480" imgH="393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6675" y="2490788"/>
                        <a:ext cx="3529013" cy="79375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Rectangle 10"/>
          <p:cNvSpPr>
            <a:spLocks noChangeArrowheads="1"/>
          </p:cNvSpPr>
          <p:nvPr/>
        </p:nvSpPr>
        <p:spPr bwMode="auto">
          <a:xfrm>
            <a:off x="73025" y="-171450"/>
            <a:ext cx="9036050" cy="7029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0"/>
          <p:cNvSpPr>
            <a:spLocks noChangeArrowheads="1"/>
          </p:cNvSpPr>
          <p:nvPr/>
        </p:nvSpPr>
        <p:spPr bwMode="auto">
          <a:xfrm>
            <a:off x="5580063" y="144463"/>
            <a:ext cx="3563937" cy="31416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02403" name="Rectangle 19"/>
          <p:cNvSpPr>
            <a:spLocks noChangeArrowheads="1"/>
          </p:cNvSpPr>
          <p:nvPr/>
        </p:nvSpPr>
        <p:spPr bwMode="auto">
          <a:xfrm>
            <a:off x="0" y="1484313"/>
            <a:ext cx="5580063" cy="15128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884363"/>
            <a:ext cx="1582737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0"/>
            <a:ext cx="9251950" cy="57943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>
                <a:solidFill>
                  <a:schemeClr val="bg1"/>
                </a:solidFill>
                <a:latin typeface="Comic Sans MS" pitchFamily="66" charset="0"/>
              </a:rPr>
              <a:t>Checking the neutrino x-section</a:t>
            </a:r>
          </a:p>
        </p:txBody>
      </p:sp>
      <p:sp>
        <p:nvSpPr>
          <p:cNvPr id="102406" name="Text Box 5"/>
          <p:cNvSpPr txBox="1">
            <a:spLocks noChangeArrowheads="1"/>
          </p:cNvSpPr>
          <p:nvPr/>
        </p:nvSpPr>
        <p:spPr bwMode="auto">
          <a:xfrm>
            <a:off x="-36513" y="517525"/>
            <a:ext cx="9361488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de-DE" b="1">
                <a:solidFill>
                  <a:schemeClr val="bg1"/>
                </a:solidFill>
                <a:latin typeface="Comic Sans MS" pitchFamily="66" charset="0"/>
              </a:rPr>
              <a:t>Structure of the excited states in </a:t>
            </a:r>
            <a:r>
              <a:rPr lang="de-DE" b="1" baseline="18000">
                <a:solidFill>
                  <a:schemeClr val="bg1"/>
                </a:solidFill>
                <a:latin typeface="Comic Sans MS" pitchFamily="66" charset="0"/>
              </a:rPr>
              <a:t>71</a:t>
            </a:r>
            <a:r>
              <a:rPr lang="de-DE" b="1">
                <a:solidFill>
                  <a:schemeClr val="bg1"/>
                </a:solidFill>
                <a:latin typeface="Comic Sans MS" pitchFamily="66" charset="0"/>
              </a:rPr>
              <a:t>Ge</a:t>
            </a: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90488" y="1125538"/>
            <a:ext cx="52339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900" baseline="300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71</a:t>
            </a:r>
            <a:r>
              <a:rPr lang="en-US" sz="19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Ga(</a:t>
            </a:r>
            <a:r>
              <a:rPr lang="en-US" sz="1900" baseline="300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3</a:t>
            </a:r>
            <a:r>
              <a:rPr lang="en-US" sz="19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He,t)</a:t>
            </a:r>
            <a:r>
              <a:rPr lang="en-US" sz="1900" baseline="300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71</a:t>
            </a:r>
            <a:r>
              <a:rPr lang="en-US" sz="19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Ge  @ 420 MeV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(RCNP, April 2011)</a:t>
            </a:r>
            <a:r>
              <a:rPr lang="de-DE" sz="1900">
                <a:latin typeface="Comic Sans MS" pitchFamily="66" charset="0"/>
              </a:rPr>
              <a:t> </a:t>
            </a:r>
          </a:p>
        </p:txBody>
      </p:sp>
      <p:pic>
        <p:nvPicPr>
          <p:cNvPr id="1024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284538"/>
            <a:ext cx="28194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66788"/>
            <a:ext cx="29511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3284538"/>
            <a:ext cx="2627313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3284538"/>
            <a:ext cx="24907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2" name="Text Box 15"/>
          <p:cNvSpPr txBox="1">
            <a:spLocks noChangeArrowheads="1"/>
          </p:cNvSpPr>
          <p:nvPr/>
        </p:nvSpPr>
        <p:spPr bwMode="auto">
          <a:xfrm>
            <a:off x="2268538" y="1470025"/>
            <a:ext cx="13858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latin typeface="Comic Sans MS" pitchFamily="66" charset="0"/>
              </a:rPr>
              <a:t>Result:</a:t>
            </a:r>
          </a:p>
        </p:txBody>
      </p:sp>
      <p:sp>
        <p:nvSpPr>
          <p:cNvPr id="102413" name="Text Box 16"/>
          <p:cNvSpPr txBox="1">
            <a:spLocks noChangeArrowheads="1"/>
          </p:cNvSpPr>
          <p:nvPr/>
        </p:nvSpPr>
        <p:spPr bwMode="auto">
          <a:xfrm>
            <a:off x="107950" y="2062163"/>
            <a:ext cx="1987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latin typeface="Comic Sans MS" pitchFamily="66" charset="0"/>
              </a:rPr>
              <a:t>Cont‘btn from </a:t>
            </a:r>
          </a:p>
        </p:txBody>
      </p:sp>
      <p:sp>
        <p:nvSpPr>
          <p:cNvPr id="475157" name="Rectangle 21"/>
          <p:cNvSpPr>
            <a:spLocks noChangeArrowheads="1"/>
          </p:cNvSpPr>
          <p:nvPr/>
        </p:nvSpPr>
        <p:spPr bwMode="auto">
          <a:xfrm>
            <a:off x="-252413" y="-387350"/>
            <a:ext cx="9793288" cy="7488238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02415" name="Text Box 17"/>
          <p:cNvSpPr txBox="1">
            <a:spLocks noChangeArrowheads="1"/>
          </p:cNvSpPr>
          <p:nvPr/>
        </p:nvSpPr>
        <p:spPr bwMode="auto">
          <a:xfrm>
            <a:off x="3492500" y="2054225"/>
            <a:ext cx="2189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= 7.2 </a:t>
            </a:r>
            <a:r>
              <a:rPr lang="de-DE" b="1">
                <a:latin typeface="Comic Sans MS" pitchFamily="66" charset="0"/>
                <a:sym typeface="Symbol" pitchFamily="18" charset="2"/>
              </a:rPr>
              <a:t> 2.0%</a:t>
            </a: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2051050" y="2276475"/>
            <a:ext cx="57626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0161" dir="1106097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2051050" y="2276475"/>
            <a:ext cx="57626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>
            <a:outerShdw dist="40161" dir="20493903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827088" y="5654675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Arial Black" pitchFamily="34" charset="0"/>
              </a:rPr>
              <a:t>GT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3635375" y="5589588"/>
            <a:ext cx="53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Arial Black" pitchFamily="34" charset="0"/>
              </a:rPr>
              <a:t>GT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6443663" y="4581525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Arial Black" pitchFamily="34" charset="0"/>
              </a:rPr>
              <a:t>GT</a:t>
            </a:r>
          </a:p>
        </p:txBody>
      </p:sp>
      <p:pic>
        <p:nvPicPr>
          <p:cNvPr id="47515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49300"/>
            <a:ext cx="9648825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158" name="Rectangle 22"/>
          <p:cNvSpPr>
            <a:spLocks noChangeArrowheads="1"/>
          </p:cNvSpPr>
          <p:nvPr/>
        </p:nvSpPr>
        <p:spPr bwMode="auto">
          <a:xfrm>
            <a:off x="1619250" y="836613"/>
            <a:ext cx="936625" cy="5040312"/>
          </a:xfrm>
          <a:prstGeom prst="rect">
            <a:avLst/>
          </a:prstGeom>
          <a:gradFill rotWithShape="1">
            <a:gsLst>
              <a:gs pos="0">
                <a:srgbClr val="FF0000">
                  <a:alpha val="14000"/>
                </a:srgbClr>
              </a:gs>
              <a:gs pos="100000">
                <a:srgbClr val="FF0000">
                  <a:alpha val="9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5159" name="Rectangle 23"/>
          <p:cNvSpPr>
            <a:spLocks noChangeArrowheads="1"/>
          </p:cNvSpPr>
          <p:nvPr/>
        </p:nvSpPr>
        <p:spPr bwMode="auto">
          <a:xfrm>
            <a:off x="2627313" y="1339850"/>
            <a:ext cx="576262" cy="2952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75160" name="Rectangle 24"/>
          <p:cNvSpPr>
            <a:spLocks noChangeArrowheads="1"/>
          </p:cNvSpPr>
          <p:nvPr/>
        </p:nvSpPr>
        <p:spPr bwMode="auto">
          <a:xfrm>
            <a:off x="2555875" y="2924175"/>
            <a:ext cx="936625" cy="1368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5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5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5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5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5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5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5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5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5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5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5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5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5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75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75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5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75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57" grpId="0" animBg="1"/>
      <p:bldP spid="475157" grpId="1" animBg="1"/>
      <p:bldP spid="475158" grpId="0" animBg="1"/>
      <p:bldP spid="475158" grpId="1" animBg="1"/>
      <p:bldP spid="475159" grpId="0" animBg="1"/>
      <p:bldP spid="475159" grpId="1" animBg="1"/>
      <p:bldP spid="475160" grpId="0" animBg="1"/>
      <p:bldP spid="475160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92368">
            <a:off x="5395913" y="2301875"/>
            <a:ext cx="10096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57943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Checking the neutrino x-section</a:t>
            </a: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-36513" y="549275"/>
            <a:ext cx="4679951" cy="4572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solidFill>
                  <a:schemeClr val="bg1"/>
                </a:solidFill>
                <a:latin typeface="Comic Sans MS" pitchFamily="66" charset="0"/>
              </a:rPr>
              <a:t>2) The ft-value of </a:t>
            </a:r>
            <a:r>
              <a:rPr lang="de-DE" b="1" baseline="24000">
                <a:solidFill>
                  <a:schemeClr val="bg1"/>
                </a:solidFill>
                <a:latin typeface="Comic Sans MS" pitchFamily="66" charset="0"/>
              </a:rPr>
              <a:t>71</a:t>
            </a:r>
            <a:r>
              <a:rPr lang="de-DE" b="1">
                <a:solidFill>
                  <a:schemeClr val="bg1"/>
                </a:solidFill>
                <a:latin typeface="Comic Sans MS" pitchFamily="66" charset="0"/>
              </a:rPr>
              <a:t>Ge (EC</a:t>
            </a:r>
            <a:r>
              <a:rPr lang="de-DE" b="1">
                <a:solidFill>
                  <a:schemeClr val="bg1"/>
                </a:solidFill>
                <a:latin typeface="Comic Sans MS" pitchFamily="66" charset="0"/>
                <a:sym typeface="Wingdings" pitchFamily="2" charset="2"/>
              </a:rPr>
              <a:t>)</a:t>
            </a:r>
            <a:endParaRPr lang="de-DE" b="1">
              <a:solidFill>
                <a:schemeClr val="bg1"/>
              </a:solidFill>
              <a:latin typeface="Comic Sans MS" pitchFamily="66" charset="0"/>
            </a:endParaRPr>
          </a:p>
        </p:txBody>
      </p:sp>
      <p:graphicFrame>
        <p:nvGraphicFramePr>
          <p:cNvPr id="18434" name="Object 6"/>
          <p:cNvGraphicFramePr>
            <a:graphicFrameLocks noChangeAspect="1"/>
          </p:cNvGraphicFramePr>
          <p:nvPr/>
        </p:nvGraphicFramePr>
        <p:xfrm>
          <a:off x="4932363" y="692150"/>
          <a:ext cx="4103687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Equation" r:id="rId4" imgW="3314520" imgH="482400" progId="Equation.DSMT4">
                  <p:embed/>
                </p:oleObj>
              </mc:Choice>
              <mc:Fallback>
                <p:oleObj name="Equation" r:id="rId4" imgW="3314520" imgH="482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92150"/>
                        <a:ext cx="4103687" cy="671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7"/>
          <p:cNvGraphicFramePr>
            <a:graphicFrameLocks noChangeAspect="1"/>
          </p:cNvGraphicFramePr>
          <p:nvPr/>
        </p:nvGraphicFramePr>
        <p:xfrm>
          <a:off x="755650" y="1484313"/>
          <a:ext cx="3587750" cy="178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Equation" r:id="rId6" imgW="1549080" imgH="685800" progId="Equation.DSMT4">
                  <p:embed/>
                </p:oleObj>
              </mc:Choice>
              <mc:Fallback>
                <p:oleObj name="Equation" r:id="rId6" imgW="1549080" imgH="685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4313"/>
                        <a:ext cx="3587750" cy="17827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ffectLst>
                        <a:outerShdw dist="85194" dir="20006097" algn="ctr" rotWithShape="0">
                          <a:schemeClr val="tx1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4470400" y="1412875"/>
            <a:ext cx="4397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2000" b="1">
                <a:latin typeface="Comic Sans MS" pitchFamily="66" charset="0"/>
              </a:rPr>
              <a:t>Problem:</a:t>
            </a:r>
          </a:p>
          <a:p>
            <a:pPr algn="ctr" eaLnBrk="1" hangingPunct="1"/>
            <a:r>
              <a:rPr lang="de-DE" sz="2000" b="1">
                <a:latin typeface="Comic Sans MS" pitchFamily="66" charset="0"/>
              </a:rPr>
              <a:t>how to measure the EC Q-value ?</a:t>
            </a:r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5221288" y="3122613"/>
            <a:ext cx="129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>
            <a:off x="6372225" y="2401888"/>
            <a:ext cx="129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 flipH="1">
            <a:off x="6229350" y="2546350"/>
            <a:ext cx="792163" cy="5032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8443" name="Rectangle 13"/>
          <p:cNvSpPr>
            <a:spLocks noChangeArrowheads="1"/>
          </p:cNvSpPr>
          <p:nvPr/>
        </p:nvSpPr>
        <p:spPr bwMode="auto">
          <a:xfrm>
            <a:off x="6659563" y="2701925"/>
            <a:ext cx="1490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>
                <a:solidFill>
                  <a:srgbClr val="000066"/>
                </a:solidFill>
                <a:latin typeface="Comic Sans MS" pitchFamily="66" charset="0"/>
              </a:rPr>
              <a:t>EC 232 keV</a:t>
            </a:r>
          </a:p>
        </p:txBody>
      </p:sp>
      <p:sp>
        <p:nvSpPr>
          <p:cNvPr id="18444" name="Rectangle 15"/>
          <p:cNvSpPr>
            <a:spLocks noChangeArrowheads="1"/>
          </p:cNvSpPr>
          <p:nvPr/>
        </p:nvSpPr>
        <p:spPr bwMode="auto">
          <a:xfrm>
            <a:off x="6589713" y="2060575"/>
            <a:ext cx="655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 baseline="24000">
                <a:solidFill>
                  <a:srgbClr val="000066"/>
                </a:solidFill>
                <a:latin typeface="Comic Sans MS" pitchFamily="66" charset="0"/>
              </a:rPr>
              <a:t>71</a:t>
            </a:r>
            <a:r>
              <a:rPr lang="de-DE" sz="1800" b="1">
                <a:solidFill>
                  <a:srgbClr val="000066"/>
                </a:solidFill>
                <a:latin typeface="Comic Sans MS" pitchFamily="66" charset="0"/>
              </a:rPr>
              <a:t>Ge</a:t>
            </a:r>
          </a:p>
        </p:txBody>
      </p:sp>
      <p:sp>
        <p:nvSpPr>
          <p:cNvPr id="18445" name="Rectangle 16"/>
          <p:cNvSpPr>
            <a:spLocks noChangeArrowheads="1"/>
          </p:cNvSpPr>
          <p:nvPr/>
        </p:nvSpPr>
        <p:spPr bwMode="auto">
          <a:xfrm>
            <a:off x="5364163" y="276225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b="1" baseline="24000">
                <a:solidFill>
                  <a:srgbClr val="000066"/>
                </a:solidFill>
                <a:latin typeface="Comic Sans MS" pitchFamily="66" charset="0"/>
              </a:rPr>
              <a:t>71</a:t>
            </a:r>
            <a:r>
              <a:rPr lang="de-DE" sz="1800" b="1">
                <a:solidFill>
                  <a:srgbClr val="000066"/>
                </a:solidFill>
                <a:latin typeface="Comic Sans MS" pitchFamily="66" charset="0"/>
              </a:rPr>
              <a:t>Ga</a:t>
            </a:r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795338" y="3429000"/>
            <a:ext cx="70881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latin typeface="Comic Sans MS" pitchFamily="66" charset="0"/>
              </a:rPr>
              <a:t>In 1/10</a:t>
            </a:r>
            <a:r>
              <a:rPr lang="de-DE" sz="2000" b="1" baseline="30000">
                <a:latin typeface="Comic Sans MS" pitchFamily="66" charset="0"/>
              </a:rPr>
              <a:t>4</a:t>
            </a:r>
            <a:r>
              <a:rPr lang="de-DE" sz="2000" b="1">
                <a:latin typeface="Comic Sans MS" pitchFamily="66" charset="0"/>
              </a:rPr>
              <a:t> cases the EC decay is 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accompanied by a photon (int‘nl bremsstrahlung, IB-EC)</a:t>
            </a:r>
          </a:p>
        </p:txBody>
      </p:sp>
      <p:sp>
        <p:nvSpPr>
          <p:cNvPr id="18447" name="Text Box 18"/>
          <p:cNvSpPr txBox="1">
            <a:spLocks noChangeArrowheads="1"/>
          </p:cNvSpPr>
          <p:nvPr/>
        </p:nvSpPr>
        <p:spPr bwMode="auto">
          <a:xfrm>
            <a:off x="755650" y="4149725"/>
            <a:ext cx="7591425" cy="13096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de-DE" b="1">
                <a:latin typeface="Comic Sans MS" pitchFamily="66" charset="0"/>
              </a:rPr>
              <a:t>the end-point spectrum is sensitive to </a:t>
            </a:r>
          </a:p>
          <a:p>
            <a:pPr lvl="1" eaLnBrk="1" hangingPunct="1"/>
            <a:r>
              <a:rPr lang="de-DE" b="1">
                <a:latin typeface="Comic Sans MS" pitchFamily="66" charset="0"/>
              </a:rPr>
              <a:t>the neutrino mass  </a:t>
            </a:r>
            <a:r>
              <a:rPr lang="de-DE" b="1">
                <a:latin typeface="Comic Sans MS" pitchFamily="66" charset="0"/>
                <a:sym typeface="Wingdings" pitchFamily="2" charset="2"/>
              </a:rPr>
              <a:t> of course!!</a:t>
            </a:r>
          </a:p>
          <a:p>
            <a:pPr lvl="1" eaLnBrk="1" hangingPunct="1"/>
            <a:endParaRPr lang="de-DE" sz="800" b="1">
              <a:latin typeface="Comic Sans MS" pitchFamily="66" charset="0"/>
              <a:sym typeface="Wingdings" pitchFamily="2" charset="2"/>
            </a:endParaRPr>
          </a:p>
          <a:p>
            <a:pPr eaLnBrk="1" hangingPunct="1">
              <a:buFontTx/>
              <a:buAutoNum type="arabicParenR"/>
            </a:pPr>
            <a:r>
              <a:rPr lang="de-DE" b="1">
                <a:latin typeface="Comic Sans MS" pitchFamily="66" charset="0"/>
              </a:rPr>
              <a:t>end-point energy determines the Q-value (Q</a:t>
            </a:r>
            <a:r>
              <a:rPr lang="de-DE" b="1" baseline="-19000">
                <a:latin typeface="Comic Sans MS" pitchFamily="66" charset="0"/>
              </a:rPr>
              <a:t>EC</a:t>
            </a:r>
            <a:r>
              <a:rPr lang="de-DE" b="1">
                <a:latin typeface="Comic Sans MS" pitchFamily="66" charset="0"/>
              </a:rPr>
              <a:t>)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3425825" y="2160588"/>
            <a:ext cx="4746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600" b="1">
                <a:solidFill>
                  <a:srgbClr val="FF3300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18449" name="WordArt 20"/>
          <p:cNvSpPr>
            <a:spLocks noChangeArrowheads="1" noChangeShapeType="1" noTextEdit="1"/>
          </p:cNvSpPr>
          <p:nvPr/>
        </p:nvSpPr>
        <p:spPr bwMode="auto">
          <a:xfrm>
            <a:off x="179388" y="5589588"/>
            <a:ext cx="1512887" cy="1152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tx1">
                      <a:alpha val="79999"/>
                    </a:schemeClr>
                  </a:outerShdw>
                </a:effectLst>
                <a:latin typeface="Impact"/>
              </a:rPr>
              <a:t>BUT:</a:t>
            </a:r>
          </a:p>
        </p:txBody>
      </p:sp>
      <p:sp>
        <p:nvSpPr>
          <p:cNvPr id="18450" name="Text Box 21"/>
          <p:cNvSpPr txBox="1">
            <a:spLocks noChangeArrowheads="1"/>
          </p:cNvSpPr>
          <p:nvPr/>
        </p:nvSpPr>
        <p:spPr bwMode="auto">
          <a:xfrm>
            <a:off x="1908175" y="5589588"/>
            <a:ext cx="71945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latin typeface="Arial Black" pitchFamily="34" charset="0"/>
              </a:rPr>
              <a:t>nobody really knows how the end-point spectrum</a:t>
            </a:r>
          </a:p>
          <a:p>
            <a:pPr eaLnBrk="1" hangingPunct="1"/>
            <a:r>
              <a:rPr lang="de-DE" sz="1800" b="1">
                <a:latin typeface="Arial Black" pitchFamily="34" charset="0"/>
              </a:rPr>
              <a:t>looks like – esp‘lly near Q</a:t>
            </a:r>
            <a:r>
              <a:rPr lang="de-DE" b="1" baseline="-19000">
                <a:latin typeface="Arial Black" pitchFamily="34" charset="0"/>
              </a:rPr>
              <a:t>EC</a:t>
            </a:r>
            <a:r>
              <a:rPr lang="de-DE" sz="1800" b="1">
                <a:latin typeface="Arial Black" pitchFamily="34" charset="0"/>
              </a:rPr>
              <a:t> </a:t>
            </a:r>
            <a:r>
              <a:rPr lang="de-DE" sz="1800" b="1">
                <a:latin typeface="Symbol" pitchFamily="18" charset="2"/>
              </a:rPr>
              <a:t>- (</a:t>
            </a:r>
            <a:r>
              <a:rPr lang="de-DE" sz="1800" b="1">
                <a:latin typeface="Arial Black" pitchFamily="34" charset="0"/>
              </a:rPr>
              <a:t>E(K</a:t>
            </a:r>
            <a:r>
              <a:rPr lang="de-DE" b="1" baseline="-17000">
                <a:latin typeface="Symbol" pitchFamily="18" charset="2"/>
              </a:rPr>
              <a:t>a</a:t>
            </a:r>
            <a:r>
              <a:rPr lang="de-DE" sz="1800" b="1">
                <a:latin typeface="Arial Black" pitchFamily="34" charset="0"/>
              </a:rPr>
              <a:t>) ~ 8–10 keV).</a:t>
            </a:r>
          </a:p>
          <a:p>
            <a:pPr eaLnBrk="1" hangingPunct="1"/>
            <a:endParaRPr lang="de-DE" sz="400" b="1">
              <a:latin typeface="Arial Black" pitchFamily="34" charset="0"/>
            </a:endParaRPr>
          </a:p>
          <a:p>
            <a:pPr eaLnBrk="1" hangingPunct="1"/>
            <a:r>
              <a:rPr lang="de-DE" sz="1800" b="1">
                <a:latin typeface="Arial Black" pitchFamily="34" charset="0"/>
              </a:rPr>
              <a:t>Q: Are atomic excit‘ns / de-excit‘ns decoupled from IB??</a:t>
            </a:r>
          </a:p>
          <a:p>
            <a:pPr eaLnBrk="1" hangingPunct="1"/>
            <a:r>
              <a:rPr lang="de-DE" sz="1800" b="1">
                <a:latin typeface="Arial Black" pitchFamily="34" charset="0"/>
              </a:rPr>
              <a:t>    and what are these excitations in case of IB-EC</a:t>
            </a:r>
          </a:p>
        </p:txBody>
      </p:sp>
      <p:sp>
        <p:nvSpPr>
          <p:cNvPr id="18451" name="Rectangle 22"/>
          <p:cNvSpPr>
            <a:spLocks noChangeArrowheads="1"/>
          </p:cNvSpPr>
          <p:nvPr/>
        </p:nvSpPr>
        <p:spPr bwMode="auto">
          <a:xfrm>
            <a:off x="4500563" y="1484313"/>
            <a:ext cx="446405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5003800" y="1989138"/>
            <a:ext cx="396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b="1">
                <a:solidFill>
                  <a:srgbClr val="FF3300"/>
                </a:solidFill>
                <a:latin typeface="Symbol" pitchFamily="18" charset="2"/>
              </a:rPr>
              <a:t>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/>
          <p:cNvSpPr>
            <a:spLocks noChangeArrowheads="1"/>
          </p:cNvSpPr>
          <p:nvPr/>
        </p:nvSpPr>
        <p:spPr bwMode="auto">
          <a:xfrm>
            <a:off x="0" y="4508500"/>
            <a:ext cx="4500563" cy="15843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03427" name="Rectangle 6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465263" y="188913"/>
            <a:ext cx="55959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Conditions for IB detection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250825" y="1173163"/>
            <a:ext cx="7573963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de-DE" sz="2000">
                <a:latin typeface="Arial Black" pitchFamily="34" charset="0"/>
              </a:rPr>
              <a:t>Need extremely strong sources </a:t>
            </a:r>
          </a:p>
          <a:p>
            <a:pPr lvl="1" eaLnBrk="1" hangingPunct="1"/>
            <a:r>
              <a:rPr lang="de-DE" sz="2000">
                <a:latin typeface="Arial Black" pitchFamily="34" charset="0"/>
              </a:rPr>
              <a:t>( ~ 10</a:t>
            </a:r>
            <a:r>
              <a:rPr lang="de-DE" sz="2000" baseline="30000">
                <a:latin typeface="Arial Black" pitchFamily="34" charset="0"/>
              </a:rPr>
              <a:t>10</a:t>
            </a:r>
            <a:r>
              <a:rPr lang="de-DE" sz="2000">
                <a:latin typeface="Arial Black" pitchFamily="34" charset="0"/>
              </a:rPr>
              <a:t> – 10</a:t>
            </a:r>
            <a:r>
              <a:rPr lang="de-DE" sz="2000" baseline="30000">
                <a:latin typeface="Arial Black" pitchFamily="34" charset="0"/>
              </a:rPr>
              <a:t>11</a:t>
            </a:r>
            <a:r>
              <a:rPr lang="de-DE" sz="2000">
                <a:latin typeface="Arial Black" pitchFamily="34" charset="0"/>
              </a:rPr>
              <a:t> Bq) (thru (n,</a:t>
            </a:r>
            <a:r>
              <a:rPr lang="de-DE" b="1">
                <a:latin typeface="Symbol" pitchFamily="18" charset="2"/>
              </a:rPr>
              <a:t>g</a:t>
            </a:r>
            <a:r>
              <a:rPr lang="de-DE" sz="2000">
                <a:latin typeface="Arial Black" pitchFamily="34" charset="0"/>
              </a:rPr>
              <a:t>) activation)</a:t>
            </a:r>
          </a:p>
          <a:p>
            <a:pPr eaLnBrk="1" hangingPunct="1">
              <a:buFontTx/>
              <a:buAutoNum type="arabicPeriod"/>
            </a:pPr>
            <a:endParaRPr lang="de-DE" sz="800">
              <a:latin typeface="Arial Black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2000">
                <a:latin typeface="Arial Black" pitchFamily="34" charset="0"/>
              </a:rPr>
              <a:t>Extreme activity of K-shell X-rays precludes use </a:t>
            </a:r>
          </a:p>
          <a:p>
            <a:pPr lvl="1" eaLnBrk="1" hangingPunct="1"/>
            <a:r>
              <a:rPr lang="de-DE" sz="2000">
                <a:latin typeface="Arial Black" pitchFamily="34" charset="0"/>
              </a:rPr>
              <a:t>of internal source (i.e. activation of detector)</a:t>
            </a:r>
          </a:p>
          <a:p>
            <a:pPr eaLnBrk="1" hangingPunct="1">
              <a:buFontTx/>
              <a:buAutoNum type="arabicPeriod"/>
            </a:pPr>
            <a:endParaRPr lang="de-DE" sz="800">
              <a:latin typeface="Arial Black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2000">
                <a:latin typeface="Arial Black" pitchFamily="34" charset="0"/>
              </a:rPr>
              <a:t>Extreme pile-up components to deal with</a:t>
            </a:r>
          </a:p>
          <a:p>
            <a:pPr eaLnBrk="1" hangingPunct="1">
              <a:buFontTx/>
              <a:buAutoNum type="arabicPeriod"/>
            </a:pPr>
            <a:endParaRPr lang="de-DE" sz="800">
              <a:latin typeface="Arial Black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2000">
                <a:latin typeface="Arial Black" pitchFamily="34" charset="0"/>
              </a:rPr>
              <a:t>Unknown background conditions after activation</a:t>
            </a:r>
          </a:p>
          <a:p>
            <a:pPr eaLnBrk="1" hangingPunct="1">
              <a:buFontTx/>
              <a:buAutoNum type="arabicPeriod"/>
            </a:pPr>
            <a:endParaRPr lang="de-DE" sz="800">
              <a:latin typeface="Arial Black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2000">
                <a:latin typeface="Arial Black" pitchFamily="34" charset="0"/>
              </a:rPr>
              <a:t>Need precise knowledge of efficiencies</a:t>
            </a:r>
          </a:p>
        </p:txBody>
      </p:sp>
      <p:sp>
        <p:nvSpPr>
          <p:cNvPr id="103430" name="Text Box 7"/>
          <p:cNvSpPr txBox="1">
            <a:spLocks noChangeArrowheads="1"/>
          </p:cNvSpPr>
          <p:nvPr/>
        </p:nvSpPr>
        <p:spPr bwMode="auto">
          <a:xfrm>
            <a:off x="323850" y="4508500"/>
            <a:ext cx="426085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b="1">
                <a:latin typeface="Comic Sans MS" pitchFamily="66" charset="0"/>
              </a:rPr>
              <a:t>Corollary:</a:t>
            </a:r>
            <a:r>
              <a:rPr lang="de-DE" sz="1800" b="1">
                <a:latin typeface="Comic Sans MS" pitchFamily="66" charset="0"/>
              </a:rPr>
              <a:t>   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None of the IB-EC experiments 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on </a:t>
            </a:r>
            <a:r>
              <a:rPr lang="de-DE" sz="2000" b="1" baseline="24000">
                <a:latin typeface="Comic Sans MS" pitchFamily="66" charset="0"/>
              </a:rPr>
              <a:t>71</a:t>
            </a:r>
            <a:r>
              <a:rPr lang="de-DE" sz="2000" b="1">
                <a:latin typeface="Comic Sans MS" pitchFamily="66" charset="0"/>
              </a:rPr>
              <a:t>Ge were intended for an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exact meas‘nt of the Q-value </a:t>
            </a:r>
          </a:p>
        </p:txBody>
      </p:sp>
      <p:sp>
        <p:nvSpPr>
          <p:cNvPr id="103431" name="Text Box 9"/>
          <p:cNvSpPr txBox="1">
            <a:spLocks noChangeArrowheads="1"/>
          </p:cNvSpPr>
          <p:nvPr/>
        </p:nvSpPr>
        <p:spPr bwMode="auto">
          <a:xfrm>
            <a:off x="4884738" y="4556125"/>
            <a:ext cx="415131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a-DK" sz="1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Saraf et al., PR91, 1216 </a:t>
            </a:r>
            <a:r>
              <a:rPr lang="da-DK" sz="18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(1953)</a:t>
            </a:r>
          </a:p>
          <a:p>
            <a:pPr eaLnBrk="1" hangingPunct="1"/>
            <a:r>
              <a:rPr lang="fr-FR" sz="1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Blisi et al., Nuov. Cim. 11, 290 </a:t>
            </a:r>
            <a:r>
              <a:rPr lang="fr-FR" sz="18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(1955)</a:t>
            </a:r>
            <a:r>
              <a:rPr lang="de-DE" sz="1800"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Žlimen</a:t>
            </a:r>
            <a:r>
              <a:rPr lang="de-DE" sz="1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da-DK" sz="1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et al., PRL 67, 560 </a:t>
            </a:r>
            <a:r>
              <a:rPr lang="da-DK" sz="18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(1991)</a:t>
            </a:r>
            <a:endParaRPr lang="de-DE" sz="1800" b="1">
              <a:latin typeface="Comic Sans MS" pitchFamily="66" charset="0"/>
            </a:endParaRPr>
          </a:p>
          <a:p>
            <a:pPr eaLnBrk="1" hangingPunct="1"/>
            <a:r>
              <a:rPr lang="fr-FR" sz="1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DiGrigorio et al., PRC47, 2916 </a:t>
            </a:r>
            <a:r>
              <a:rPr lang="fr-FR" sz="18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(1993)</a:t>
            </a:r>
          </a:p>
          <a:p>
            <a:pPr eaLnBrk="1" hangingPunct="1"/>
            <a:r>
              <a:rPr lang="en-GB" sz="180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Lee et al., PRC51, 2779 </a:t>
            </a:r>
            <a:r>
              <a:rPr lang="en-GB" sz="1800" b="1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(1995)</a:t>
            </a:r>
            <a:r>
              <a:rPr lang="de-DE" sz="1800">
                <a:latin typeface="Comic Sans MS" pitchFamily="66" charset="0"/>
              </a:rPr>
              <a:t> </a:t>
            </a:r>
          </a:p>
        </p:txBody>
      </p:sp>
      <p:sp>
        <p:nvSpPr>
          <p:cNvPr id="21514" name="Freeform 10"/>
          <p:cNvSpPr>
            <a:spLocks/>
          </p:cNvSpPr>
          <p:nvPr/>
        </p:nvSpPr>
        <p:spPr bwMode="auto">
          <a:xfrm>
            <a:off x="4475163" y="5659438"/>
            <a:ext cx="1249362" cy="865187"/>
          </a:xfrm>
          <a:custGeom>
            <a:avLst/>
            <a:gdLst/>
            <a:ahLst/>
            <a:cxnLst>
              <a:cxn ang="0">
                <a:pos x="152" y="0"/>
              </a:cxn>
              <a:cxn ang="0">
                <a:pos x="106" y="363"/>
              </a:cxn>
              <a:cxn ang="0">
                <a:pos x="787" y="545"/>
              </a:cxn>
            </a:cxnLst>
            <a:rect l="0" t="0" r="r" b="b"/>
            <a:pathLst>
              <a:path w="787" h="545">
                <a:moveTo>
                  <a:pt x="152" y="0"/>
                </a:moveTo>
                <a:cubicBezTo>
                  <a:pt x="76" y="136"/>
                  <a:pt x="0" y="272"/>
                  <a:pt x="106" y="363"/>
                </a:cubicBezTo>
                <a:cubicBezTo>
                  <a:pt x="212" y="454"/>
                  <a:pt x="674" y="515"/>
                  <a:pt x="787" y="545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 type="triangle" w="med" len="med"/>
            <a:tailEnd type="none" w="med" len="med"/>
          </a:ln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  <p:sp>
        <p:nvSpPr>
          <p:cNvPr id="21515" name="AutoShape 11"/>
          <p:cNvSpPr>
            <a:spLocks/>
          </p:cNvSpPr>
          <p:nvPr/>
        </p:nvSpPr>
        <p:spPr bwMode="auto">
          <a:xfrm>
            <a:off x="4716463" y="5300663"/>
            <a:ext cx="215900" cy="649287"/>
          </a:xfrm>
          <a:prstGeom prst="leftBrace">
            <a:avLst>
              <a:gd name="adj1" fmla="val 2506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de-DE" sz="180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103434" name="Text Box 12"/>
          <p:cNvSpPr txBox="1">
            <a:spLocks noChangeArrowheads="1"/>
          </p:cNvSpPr>
          <p:nvPr/>
        </p:nvSpPr>
        <p:spPr bwMode="auto">
          <a:xfrm>
            <a:off x="5919788" y="6189663"/>
            <a:ext cx="21923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latin typeface="Comic Sans MS" pitchFamily="66" charset="0"/>
              </a:rPr>
              <a:t>„17 keV“-neutrino</a:t>
            </a:r>
          </a:p>
        </p:txBody>
      </p:sp>
      <p:sp>
        <p:nvSpPr>
          <p:cNvPr id="103435" name="Freeform 13"/>
          <p:cNvSpPr>
            <a:spLocks/>
          </p:cNvSpPr>
          <p:nvPr/>
        </p:nvSpPr>
        <p:spPr bwMode="auto">
          <a:xfrm>
            <a:off x="8532813" y="5157788"/>
            <a:ext cx="142875" cy="179387"/>
          </a:xfrm>
          <a:custGeom>
            <a:avLst/>
            <a:gdLst>
              <a:gd name="T0" fmla="*/ 0 w 144"/>
              <a:gd name="T1" fmla="*/ 2147483647 h 385"/>
              <a:gd name="T2" fmla="*/ 2147483647 w 144"/>
              <a:gd name="T3" fmla="*/ 2147483647 h 385"/>
              <a:gd name="T4" fmla="*/ 2147483647 w 144"/>
              <a:gd name="T5" fmla="*/ 2147483647 h 385"/>
              <a:gd name="T6" fmla="*/ 2147483647 w 144"/>
              <a:gd name="T7" fmla="*/ 2147483647 h 385"/>
              <a:gd name="T8" fmla="*/ 0 60000 65536"/>
              <a:gd name="T9" fmla="*/ 0 60000 65536"/>
              <a:gd name="T10" fmla="*/ 0 60000 65536"/>
              <a:gd name="T11" fmla="*/ 0 60000 65536"/>
              <a:gd name="T12" fmla="*/ 0 w 144"/>
              <a:gd name="T13" fmla="*/ 0 h 385"/>
              <a:gd name="T14" fmla="*/ 144 w 144"/>
              <a:gd name="T15" fmla="*/ 385 h 3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" h="385">
                <a:moveTo>
                  <a:pt x="0" y="181"/>
                </a:moveTo>
                <a:cubicBezTo>
                  <a:pt x="33" y="283"/>
                  <a:pt x="67" y="385"/>
                  <a:pt x="90" y="362"/>
                </a:cubicBezTo>
                <a:cubicBezTo>
                  <a:pt x="113" y="339"/>
                  <a:pt x="128" y="90"/>
                  <a:pt x="136" y="45"/>
                </a:cubicBezTo>
                <a:cubicBezTo>
                  <a:pt x="144" y="0"/>
                  <a:pt x="140" y="45"/>
                  <a:pt x="136" y="90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631825"/>
            <a:ext cx="5040313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963613"/>
            <a:ext cx="50768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11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00275" y="120650"/>
            <a:ext cx="437673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bg1"/>
                </a:solidFill>
                <a:latin typeface="Arial Black" pitchFamily="34" charset="0"/>
              </a:rPr>
              <a:t>Example:</a:t>
            </a:r>
          </a:p>
          <a:p>
            <a:pPr algn="ctr">
              <a:defRPr/>
            </a:pPr>
            <a:r>
              <a:rPr lang="de-DE" sz="2000">
                <a:solidFill>
                  <a:schemeClr val="bg1"/>
                </a:solidFill>
                <a:latin typeface="Arial Black" pitchFamily="34" charset="0"/>
              </a:rPr>
              <a:t>Lee et al., PRC51, 2779 (1995)</a:t>
            </a:r>
          </a:p>
        </p:txBody>
      </p:sp>
      <p:sp>
        <p:nvSpPr>
          <p:cNvPr id="104454" name="Text Box 12"/>
          <p:cNvSpPr txBox="1">
            <a:spLocks noChangeArrowheads="1"/>
          </p:cNvSpPr>
          <p:nvPr/>
        </p:nvSpPr>
        <p:spPr bwMode="auto">
          <a:xfrm>
            <a:off x="2454275" y="5589588"/>
            <a:ext cx="3989388" cy="8223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Quoted: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Q</a:t>
            </a:r>
            <a:r>
              <a:rPr lang="en-US" baseline="-3000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EC</a:t>
            </a:r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=232.65 </a:t>
            </a:r>
            <a:r>
              <a:rPr lang="en-US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</a:t>
            </a:r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0.15 keV</a:t>
            </a:r>
            <a:r>
              <a:rPr lang="de-DE">
                <a:latin typeface="Arial Black" pitchFamily="34" charset="0"/>
              </a:rPr>
              <a:t> 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2408238" y="1190625"/>
            <a:ext cx="158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Comic Sans MS" pitchFamily="66" charset="0"/>
              </a:rPr>
              <a:t>IB-spectrum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5219700" y="1196975"/>
            <a:ext cx="128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Comic Sans MS" pitchFamily="66" charset="0"/>
              </a:rPr>
              <a:t>data / fit</a:t>
            </a:r>
          </a:p>
        </p:txBody>
      </p:sp>
      <p:sp>
        <p:nvSpPr>
          <p:cNvPr id="104457" name="Text Box 15"/>
          <p:cNvSpPr txBox="1">
            <a:spLocks noChangeArrowheads="1"/>
          </p:cNvSpPr>
          <p:nvPr/>
        </p:nvSpPr>
        <p:spPr bwMode="auto">
          <a:xfrm>
            <a:off x="5292725" y="2276475"/>
            <a:ext cx="2192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latin typeface="Comic Sans MS" pitchFamily="66" charset="0"/>
              </a:rPr>
              <a:t>„17 keV“-neutrino</a:t>
            </a:r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 flipH="1">
            <a:off x="5724525" y="2565400"/>
            <a:ext cx="71438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>
            <a:outerShdw dist="28398" dir="3806097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9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18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57563"/>
            <a:ext cx="3671887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14020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213" y="908050"/>
            <a:ext cx="302418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8" name="Rectangle 8"/>
          <p:cNvSpPr>
            <a:spLocks noChangeArrowheads="1"/>
          </p:cNvSpPr>
          <p:nvPr/>
        </p:nvSpPr>
        <p:spPr bwMode="auto">
          <a:xfrm>
            <a:off x="360363" y="44450"/>
            <a:ext cx="3779837" cy="6813550"/>
          </a:xfrm>
          <a:prstGeom prst="rect">
            <a:avLst/>
          </a:prstGeom>
          <a:noFill/>
          <a:ln w="1143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05479" name="Rectangle 9"/>
          <p:cNvSpPr>
            <a:spLocks noChangeArrowheads="1"/>
          </p:cNvSpPr>
          <p:nvPr/>
        </p:nvSpPr>
        <p:spPr bwMode="auto">
          <a:xfrm>
            <a:off x="-180975" y="-100013"/>
            <a:ext cx="576263" cy="7200901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4140200" y="465138"/>
            <a:ext cx="5086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900">
                <a:solidFill>
                  <a:schemeClr val="bg1"/>
                </a:solidFill>
                <a:latin typeface="Arial Black" pitchFamily="34" charset="0"/>
              </a:rPr>
              <a:t>DiGrigorio et al., PRC 47, 2916 (1993)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5651500" y="4445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800">
                <a:solidFill>
                  <a:schemeClr val="bg1"/>
                </a:solidFill>
                <a:latin typeface="Arial Black" pitchFamily="34" charset="0"/>
              </a:rPr>
              <a:t>Example: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547813" y="3570288"/>
            <a:ext cx="1816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Comic Sans MS" pitchFamily="66" charset="0"/>
              </a:rPr>
              <a:t>Pile-up studies</a:t>
            </a:r>
          </a:p>
        </p:txBody>
      </p:sp>
      <p:sp>
        <p:nvSpPr>
          <p:cNvPr id="105483" name="Text Box 13"/>
          <p:cNvSpPr txBox="1">
            <a:spLocks noChangeArrowheads="1"/>
          </p:cNvSpPr>
          <p:nvPr/>
        </p:nvSpPr>
        <p:spPr bwMode="auto">
          <a:xfrm>
            <a:off x="1476375" y="5589588"/>
            <a:ext cx="1914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>
                <a:latin typeface="Comic Sans MS" pitchFamily="66" charset="0"/>
              </a:rPr>
              <a:t>normalised to </a:t>
            </a:r>
            <a:r>
              <a:rPr lang="de-DE" sz="1800">
                <a:latin typeface="Comic Sans MS" pitchFamily="66" charset="0"/>
                <a:sym typeface="Wingdings" pitchFamily="2" charset="2"/>
              </a:rPr>
              <a:t></a:t>
            </a:r>
            <a:endParaRPr lang="de-DE" sz="1800">
              <a:latin typeface="Comic Sans MS" pitchFamily="66" charset="0"/>
            </a:endParaRPr>
          </a:p>
        </p:txBody>
      </p:sp>
      <p:sp>
        <p:nvSpPr>
          <p:cNvPr id="105484" name="Text Box 14"/>
          <p:cNvSpPr txBox="1">
            <a:spLocks noChangeArrowheads="1"/>
          </p:cNvSpPr>
          <p:nvPr/>
        </p:nvSpPr>
        <p:spPr bwMode="auto">
          <a:xfrm>
            <a:off x="5148263" y="1268413"/>
            <a:ext cx="3582987" cy="8223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Quoted: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Q</a:t>
            </a:r>
            <a:r>
              <a:rPr lang="en-US" baseline="-3000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EC</a:t>
            </a:r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=232.1 </a:t>
            </a:r>
            <a:r>
              <a:rPr lang="en-US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</a:t>
            </a:r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0.1 keV</a:t>
            </a:r>
            <a:r>
              <a:rPr lang="de-DE">
                <a:latin typeface="Arial Black" pitchFamily="34" charset="0"/>
              </a:rPr>
              <a:t> </a:t>
            </a:r>
          </a:p>
        </p:txBody>
      </p:sp>
      <p:pic>
        <p:nvPicPr>
          <p:cNvPr id="105485" name="Picture 15" descr="PR 91 Ge71 p1216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132013"/>
            <a:ext cx="5329238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6" name="Text Box 16"/>
          <p:cNvSpPr txBox="1">
            <a:spLocks noChangeArrowheads="1"/>
          </p:cNvSpPr>
          <p:nvPr/>
        </p:nvSpPr>
        <p:spPr bwMode="auto">
          <a:xfrm>
            <a:off x="5292725" y="5157788"/>
            <a:ext cx="2192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800" b="1">
                <a:latin typeface="Comic Sans MS" pitchFamily="66" charset="0"/>
              </a:rPr>
              <a:t>„17 keV“-neutrino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V="1">
            <a:off x="6877050" y="4508500"/>
            <a:ext cx="503238" cy="5762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>
            <a:outerShdw dist="25400" dir="54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 sz="1800">
              <a:latin typeface="Arial Black" pitchFamily="34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835150" y="260350"/>
            <a:ext cx="158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Comic Sans MS" pitchFamily="66" charset="0"/>
              </a:rPr>
              <a:t>IB-spectrum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5219700" y="2565400"/>
            <a:ext cx="128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Comic Sans MS" pitchFamily="66" charset="0"/>
              </a:rPr>
              <a:t>data / fit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Zlimen-PRL67-19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981075"/>
            <a:ext cx="44640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6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 sz="18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049463" y="120650"/>
            <a:ext cx="46783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2800">
                <a:solidFill>
                  <a:schemeClr val="bg1"/>
                </a:solidFill>
                <a:latin typeface="Arial Black" pitchFamily="34" charset="0"/>
              </a:rPr>
              <a:t>Example:</a:t>
            </a:r>
          </a:p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Ž</a:t>
            </a:r>
            <a:r>
              <a:rPr lang="da-DK" sz="200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limen et al., PRL67, 560 (1991)</a:t>
            </a:r>
            <a:r>
              <a:rPr lang="de-DE" sz="18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106501" name="Text Box 8"/>
          <p:cNvSpPr txBox="1">
            <a:spLocks noChangeArrowheads="1"/>
          </p:cNvSpPr>
          <p:nvPr/>
        </p:nvSpPr>
        <p:spPr bwMode="auto">
          <a:xfrm>
            <a:off x="1476375" y="4941888"/>
            <a:ext cx="6024563" cy="11874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Quoted: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Q</a:t>
            </a:r>
            <a:r>
              <a:rPr lang="en-US" baseline="-3000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EC</a:t>
            </a:r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=229.0 </a:t>
            </a:r>
            <a:r>
              <a:rPr lang="en-US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</a:t>
            </a:r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0.5 keV,  m</a:t>
            </a:r>
            <a:r>
              <a:rPr lang="en-US" baseline="-2500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n</a:t>
            </a:r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=17.2 keV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B(1S) = 10.367 keV (of daughter!!)</a:t>
            </a:r>
            <a:r>
              <a:rPr lang="de-DE">
                <a:latin typeface="Arial Black" pitchFamily="34" charset="0"/>
              </a:rPr>
              <a:t> </a:t>
            </a:r>
          </a:p>
        </p:txBody>
      </p:sp>
      <p:pic>
        <p:nvPicPr>
          <p:cNvPr id="10650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196975"/>
            <a:ext cx="49688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339975" y="1268413"/>
            <a:ext cx="1587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Comic Sans MS" pitchFamily="66" charset="0"/>
              </a:rPr>
              <a:t>IB-spectrum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5376863" y="1125538"/>
            <a:ext cx="128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 b="1">
                <a:solidFill>
                  <a:srgbClr val="FF3300"/>
                </a:solidFill>
                <a:latin typeface="Comic Sans MS" pitchFamily="66" charset="0"/>
              </a:rPr>
              <a:t>data / fit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2988" y="1196975"/>
            <a:ext cx="72009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baseline="30000">
                <a:solidFill>
                  <a:schemeClr val="bg1"/>
                </a:solidFill>
                <a:latin typeface="Comic Sans MS" pitchFamily="66" charset="0"/>
              </a:rPr>
              <a:t>71</a:t>
            </a:r>
            <a:r>
              <a:rPr lang="de-DE" sz="3600" b="1">
                <a:solidFill>
                  <a:schemeClr val="bg1"/>
                </a:solidFill>
                <a:latin typeface="Comic Sans MS" pitchFamily="66" charset="0"/>
              </a:rPr>
              <a:t>Ga/</a:t>
            </a:r>
            <a:r>
              <a:rPr lang="de-DE" sz="3600" b="1" baseline="30000">
                <a:solidFill>
                  <a:schemeClr val="bg1"/>
                </a:solidFill>
                <a:latin typeface="Comic Sans MS" pitchFamily="66" charset="0"/>
              </a:rPr>
              <a:t>71</a:t>
            </a:r>
            <a:r>
              <a:rPr lang="de-DE" sz="3600" b="1">
                <a:solidFill>
                  <a:schemeClr val="bg1"/>
                </a:solidFill>
                <a:latin typeface="Comic Sans MS" pitchFamily="66" charset="0"/>
              </a:rPr>
              <a:t>Ge Q-value measurement expmt  </a:t>
            </a:r>
          </a:p>
          <a:p>
            <a:pPr algn="ctr">
              <a:defRPr/>
            </a:pPr>
            <a:r>
              <a:rPr lang="de-DE" sz="3600" b="1">
                <a:solidFill>
                  <a:schemeClr val="bg1"/>
                </a:solidFill>
                <a:latin typeface="Comic Sans MS" pitchFamily="66" charset="0"/>
              </a:rPr>
              <a:t>(TITAN setup)</a:t>
            </a:r>
          </a:p>
        </p:txBody>
      </p:sp>
      <p:pic>
        <p:nvPicPr>
          <p:cNvPr id="107524" name="Picture 6" descr="t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214" flipH="1">
            <a:off x="5508625" y="3509963"/>
            <a:ext cx="3313113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Text Box 7"/>
          <p:cNvSpPr txBox="1">
            <a:spLocks noChangeArrowheads="1"/>
          </p:cNvSpPr>
          <p:nvPr/>
        </p:nvSpPr>
        <p:spPr bwMode="auto">
          <a:xfrm>
            <a:off x="6661150" y="5022850"/>
            <a:ext cx="8921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 b="1">
                <a:latin typeface="Arial Black" pitchFamily="34" charset="0"/>
              </a:rPr>
              <a:t>TRIUMF</a:t>
            </a:r>
          </a:p>
        </p:txBody>
      </p:sp>
      <p:pic>
        <p:nvPicPr>
          <p:cNvPr id="10752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30688"/>
            <a:ext cx="3959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2420938"/>
            <a:ext cx="5651500" cy="4437062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539750" y="41275"/>
          <a:ext cx="8280400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3" imgW="3911400" imgH="1193760" progId="Equation.DSMT4">
                  <p:embed/>
                </p:oleObj>
              </mc:Choice>
              <mc:Fallback>
                <p:oleObj name="Equation" r:id="rId3" imgW="3911400" imgH="11937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1275"/>
                        <a:ext cx="8280400" cy="22352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40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3263" y="2924175"/>
            <a:ext cx="3252787" cy="3600450"/>
          </a:xfrm>
          <a:prstGeom prst="rect">
            <a:avLst/>
          </a:prstGeom>
          <a:solidFill>
            <a:schemeClr val="bg1"/>
          </a:solidFill>
          <a:ln w="76200">
            <a:solidFill>
              <a:srgbClr val="FFFF66"/>
            </a:solidFill>
            <a:miter lim="800000"/>
            <a:headEnd/>
            <a:tailEnd/>
          </a:ln>
          <a:effectLst>
            <a:outerShdw dist="35921" dir="13500000" algn="ctr" rotWithShape="0">
              <a:schemeClr val="tx1"/>
            </a:outerShdw>
          </a:effec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9388" y="2492375"/>
            <a:ext cx="5503862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To note:</a:t>
            </a:r>
          </a:p>
          <a:p>
            <a:pPr eaLnBrk="1" hangingPunct="1">
              <a:buFontTx/>
              <a:buAutoNum type="arabicPeriod"/>
            </a:pPr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two sequential &amp; „allowed“ </a:t>
            </a:r>
            <a:r>
              <a:rPr lang="de-DE" sz="20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de-DE" sz="2000" b="1" baseline="3000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-decays </a:t>
            </a:r>
          </a:p>
          <a:p>
            <a:pPr lvl="1" eaLnBrk="1" hangingPunct="1"/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of „Gamow-Teller“ type</a:t>
            </a:r>
          </a:p>
          <a:p>
            <a:pPr lvl="1" eaLnBrk="1" hangingPunct="1"/>
            <a:endParaRPr lang="de-DE" sz="500" b="1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„first-“ oder „higher order forbidden“ </a:t>
            </a:r>
          </a:p>
          <a:p>
            <a:pPr lvl="1" eaLnBrk="1" hangingPunct="1"/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decays negligible</a:t>
            </a:r>
          </a:p>
          <a:p>
            <a:pPr lvl="1" eaLnBrk="1" hangingPunct="1"/>
            <a:endParaRPr lang="de-DE" sz="500" b="1">
              <a:solidFill>
                <a:srgbClr val="000000"/>
              </a:solidFill>
              <a:latin typeface="Comic Sans MS" pitchFamily="66" charset="0"/>
            </a:endParaRPr>
          </a:p>
          <a:p>
            <a:pPr eaLnBrk="1" hangingPunct="1">
              <a:buFontTx/>
              <a:buAutoNum type="arabicPeriod"/>
            </a:pPr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Fermi–transitions don‘t contribute </a:t>
            </a:r>
          </a:p>
          <a:p>
            <a:pPr lvl="1" eaLnBrk="1" hangingPunct="1"/>
            <a:r>
              <a:rPr lang="de-DE" sz="2000" b="1">
                <a:solidFill>
                  <a:srgbClr val="000000"/>
                </a:solidFill>
                <a:latin typeface="Comic Sans MS" pitchFamily="66" charset="0"/>
              </a:rPr>
              <a:t>(because different isospin-multiplet)</a:t>
            </a:r>
          </a:p>
          <a:p>
            <a:pPr lvl="1" eaLnBrk="1" hangingPunct="1"/>
            <a:endParaRPr lang="de-DE" sz="2000" b="1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0" y="4868863"/>
            <a:ext cx="5651500" cy="1989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44070" name="Text Box 6"/>
          <p:cNvSpPr txBox="1">
            <a:spLocks noChangeArrowheads="1"/>
          </p:cNvSpPr>
          <p:nvPr/>
        </p:nvSpPr>
        <p:spPr bwMode="auto">
          <a:xfrm>
            <a:off x="395288" y="4941888"/>
            <a:ext cx="4824412" cy="1800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accessible thru charge-</a:t>
            </a:r>
          </a:p>
          <a:p>
            <a:pPr>
              <a:defRPr/>
            </a:pPr>
            <a:r>
              <a:rPr lang="de-DE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exchange reactions in </a:t>
            </a:r>
          </a:p>
          <a:p>
            <a:pPr>
              <a:defRPr/>
            </a:pPr>
            <a:r>
              <a:rPr lang="de-DE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(n,p) and (p,n) direction</a:t>
            </a:r>
          </a:p>
          <a:p>
            <a:pPr>
              <a:defRPr/>
            </a:pPr>
            <a:r>
              <a:rPr lang="de-DE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( e.g. (d,</a:t>
            </a:r>
            <a:r>
              <a:rPr lang="de-DE" sz="2800" b="1" baseline="24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2</a:t>
            </a:r>
            <a:r>
              <a:rPr lang="de-DE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He) or (</a:t>
            </a:r>
            <a:r>
              <a:rPr lang="de-DE" sz="2800" b="1" baseline="18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3</a:t>
            </a:r>
            <a:r>
              <a:rPr lang="de-DE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He,t)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is9-00-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516688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63" name="Text Box 3"/>
          <p:cNvSpPr txBox="1">
            <a:spLocks noChangeArrowheads="1"/>
          </p:cNvSpPr>
          <p:nvPr/>
        </p:nvSpPr>
        <p:spPr bwMode="auto">
          <a:xfrm>
            <a:off x="5638800" y="914400"/>
            <a:ext cx="3505200" cy="1190625"/>
          </a:xfrm>
          <a:prstGeom prst="rect">
            <a:avLst/>
          </a:prstGeom>
          <a:gradFill rotWithShape="1">
            <a:gsLst>
              <a:gs pos="0">
                <a:srgbClr val="FFFF66">
                  <a:alpha val="98000"/>
                </a:srgbClr>
              </a:gs>
              <a:gs pos="100000">
                <a:srgbClr val="FFFF66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68392" dir="1308085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3300"/>
                </a:solidFill>
                <a:latin typeface="Arial" pitchFamily="34" charset="0"/>
              </a:rPr>
              <a:t>ISAC:</a:t>
            </a:r>
          </a:p>
          <a:p>
            <a:pPr>
              <a:defRPr/>
            </a:pP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Highest yields for On-Line</a:t>
            </a:r>
          </a:p>
          <a:p>
            <a:pPr>
              <a:defRPr/>
            </a:pP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facilities, can go up to 100</a:t>
            </a:r>
            <a:r>
              <a:rPr lang="en-US" sz="1800" b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A@500MeV DC proton</a:t>
            </a:r>
          </a:p>
        </p:txBody>
      </p:sp>
      <p:sp>
        <p:nvSpPr>
          <p:cNvPr id="578564" name="Rectangle 4"/>
          <p:cNvSpPr>
            <a:spLocks noChangeArrowheads="1"/>
          </p:cNvSpPr>
          <p:nvPr/>
        </p:nvSpPr>
        <p:spPr bwMode="auto">
          <a:xfrm>
            <a:off x="0" y="0"/>
            <a:ext cx="9144000" cy="50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Production of radioactive isotopes @ ISAC/TRIUMF</a:t>
            </a:r>
            <a:endParaRPr lang="en-US" sz="2800" u="sng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08549" name="Picture 5" descr="t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214" flipH="1">
            <a:off x="5148263" y="4437063"/>
            <a:ext cx="1752600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6629400" y="2362200"/>
            <a:ext cx="2767013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 u="sng">
                <a:latin typeface="Times" pitchFamily="18" charset="0"/>
              </a:rPr>
              <a:t>Ion-sources</a:t>
            </a:r>
            <a:r>
              <a:rPr lang="en-GB" sz="2000" b="1">
                <a:latin typeface="Times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>
                <a:latin typeface="Times" pitchFamily="18" charset="0"/>
              </a:rPr>
              <a:t> Surface </a:t>
            </a:r>
            <a:r>
              <a:rPr lang="en-GB" sz="1600" b="1">
                <a:latin typeface="Symbol" pitchFamily="18" charset="2"/>
                <a:sym typeface="Wingdings" pitchFamily="2" charset="2"/>
              </a:rPr>
              <a:t></a:t>
            </a:r>
            <a:endParaRPr lang="en-GB" sz="1600" b="1">
              <a:latin typeface="Times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>
                <a:latin typeface="Times" pitchFamily="18" charset="0"/>
              </a:rPr>
              <a:t> Resonant-Laser source</a:t>
            </a:r>
            <a:r>
              <a:rPr lang="en-GB" sz="1600" b="1">
                <a:latin typeface="Symbol" pitchFamily="18" charset="2"/>
                <a:sym typeface="Wingdings" pitchFamily="2" charset="2"/>
              </a:rPr>
              <a:t></a:t>
            </a:r>
            <a:endParaRPr lang="en-GB" sz="1600" b="1">
              <a:latin typeface="Times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>
                <a:latin typeface="Times" pitchFamily="18" charset="0"/>
              </a:rPr>
              <a:t>Negative, off-line test </a:t>
            </a:r>
            <a:r>
              <a:rPr lang="en-GB" sz="1600" b="1">
                <a:latin typeface="Symbol" pitchFamily="18" charset="2"/>
                <a:sym typeface="Wingdings" pitchFamily="2" charset="2"/>
              </a:rPr>
              <a:t></a:t>
            </a:r>
            <a:endParaRPr lang="en-GB" sz="1600" b="1">
              <a:latin typeface="Times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>
                <a:latin typeface="Times" pitchFamily="18" charset="0"/>
              </a:rPr>
              <a:t>ECR, on-line tests and checks </a:t>
            </a:r>
            <a:r>
              <a:rPr lang="en-GB" sz="1600" b="1">
                <a:latin typeface="Symbol" pitchFamily="18" charset="2"/>
                <a:sym typeface="Wingdings" pitchFamily="2" charset="2"/>
              </a:rPr>
              <a:t> </a:t>
            </a:r>
            <a:endParaRPr lang="en-GB" sz="1600" b="1">
              <a:latin typeface="Times" pitchFamily="18" charset="0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GB" sz="2000" b="1" u="sng">
                <a:latin typeface="Times" pitchFamily="18" charset="0"/>
                <a:sym typeface="Wingdings" pitchFamily="2" charset="2"/>
              </a:rPr>
              <a:t>Targets</a:t>
            </a:r>
            <a:r>
              <a:rPr lang="en-GB" sz="1600" b="1" u="sng">
                <a:latin typeface="Times" pitchFamily="18" charset="0"/>
                <a:sym typeface="Wingdings" pitchFamily="2" charset="2"/>
              </a:rPr>
              <a:t>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>
                <a:latin typeface="Times" pitchFamily="18" charset="0"/>
                <a:sym typeface="Wingdings" pitchFamily="2" charset="2"/>
              </a:rPr>
              <a:t>High power targets </a:t>
            </a:r>
            <a:r>
              <a:rPr lang="en-GB" sz="1600" b="1">
                <a:latin typeface="Symbol" pitchFamily="18" charset="2"/>
                <a:sym typeface="Wingdings" pitchFamily="2" charset="2"/>
              </a:rPr>
              <a:t>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1600" b="1">
                <a:latin typeface="Times" pitchFamily="18" charset="0"/>
                <a:sym typeface="Wingdings" pitchFamily="2" charset="2"/>
              </a:rPr>
              <a:t>Actinide targets: </a:t>
            </a:r>
          </a:p>
          <a:p>
            <a:pPr>
              <a:spcBef>
                <a:spcPct val="50000"/>
              </a:spcBef>
            </a:pPr>
            <a:r>
              <a:rPr lang="en-GB" sz="1600" b="1">
                <a:latin typeface="Times" pitchFamily="18" charset="0"/>
                <a:sym typeface="Wingdings" pitchFamily="2" charset="2"/>
              </a:rPr>
              <a:t>  Plan to run tests 2012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2"/>
          <p:cNvSpPr>
            <a:spLocks noChangeArrowheads="1"/>
          </p:cNvSpPr>
          <p:nvPr/>
        </p:nvSpPr>
        <p:spPr bwMode="auto">
          <a:xfrm>
            <a:off x="0" y="5300663"/>
            <a:ext cx="9144000" cy="15573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620713"/>
            <a:ext cx="38417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708275"/>
            <a:ext cx="27368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92150"/>
            <a:ext cx="15128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323850" y="5337175"/>
            <a:ext cx="8675688" cy="11874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GB" b="1">
                <a:ea typeface="Times New Roman" pitchFamily="18" charset="0"/>
                <a:cs typeface="CMSS10" charset="0"/>
              </a:rPr>
              <a:t>1. </a:t>
            </a:r>
            <a:r>
              <a:rPr lang="en-GB" b="1">
                <a:ea typeface="Times New Roman" pitchFamily="18" charset="0"/>
                <a:cs typeface="CenturySchL-Roma" charset="0"/>
              </a:rPr>
              <a:t>radioactive beam provided by ISAC</a:t>
            </a:r>
            <a:endParaRPr lang="de-DE" b="1"/>
          </a:p>
          <a:p>
            <a:pPr eaLnBrk="0" hangingPunct="0"/>
            <a:r>
              <a:rPr lang="en-GB" b="1">
                <a:cs typeface="Times New Roman" pitchFamily="18" charset="0"/>
              </a:rPr>
              <a:t>2. transfer to EBIT (charge breeding - to highly-charged ions)</a:t>
            </a:r>
            <a:endParaRPr lang="de-DE" b="1"/>
          </a:p>
          <a:p>
            <a:pPr eaLnBrk="0" hangingPunct="0"/>
            <a:r>
              <a:rPr lang="en-GB" b="1">
                <a:cs typeface="Times New Roman" pitchFamily="18" charset="0"/>
              </a:rPr>
              <a:t>3. transfer to Penning trap (frequency meas’mnt via </a:t>
            </a:r>
            <a:r>
              <a:rPr lang="de-DE" b="1">
                <a:cs typeface="Times New Roman" pitchFamily="18" charset="0"/>
              </a:rPr>
              <a:t>TOF)</a:t>
            </a:r>
          </a:p>
        </p:txBody>
      </p:sp>
      <p:sp>
        <p:nvSpPr>
          <p:cNvPr id="566283" name="Text Box 11"/>
          <p:cNvSpPr txBox="1">
            <a:spLocks noChangeArrowheads="1"/>
          </p:cNvSpPr>
          <p:nvPr/>
        </p:nvSpPr>
        <p:spPr bwMode="auto">
          <a:xfrm>
            <a:off x="0" y="19050"/>
            <a:ext cx="9144000" cy="466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b="1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CMSSBX10"/>
              </a:rPr>
              <a:t>TITAN-TRIUMF’s Ion Trap for Atomic &amp;</a:t>
            </a:r>
            <a:r>
              <a:rPr lang="de-DE" b="1">
                <a:solidFill>
                  <a:schemeClr val="bg1"/>
                </a:solidFill>
                <a:latin typeface="Comic Sans MS" pitchFamily="66" charset="0"/>
                <a:ea typeface="Times New Roman" pitchFamily="18" charset="0"/>
                <a:cs typeface="CMSSBX10"/>
              </a:rPr>
              <a:t> Nuclear science</a:t>
            </a:r>
          </a:p>
        </p:txBody>
      </p:sp>
      <p:graphicFrame>
        <p:nvGraphicFramePr>
          <p:cNvPr id="19458" name="Object 13"/>
          <p:cNvGraphicFramePr>
            <a:graphicFrameLocks noChangeAspect="1"/>
          </p:cNvGraphicFramePr>
          <p:nvPr/>
        </p:nvGraphicFramePr>
        <p:xfrm>
          <a:off x="7019925" y="2492375"/>
          <a:ext cx="1728788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6" imgW="876240" imgH="393480" progId="Equation.DSMT4">
                  <p:embed/>
                </p:oleObj>
              </mc:Choice>
              <mc:Fallback>
                <p:oleObj name="Equation" r:id="rId6" imgW="876240" imgH="3934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2492375"/>
                        <a:ext cx="1728788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14"/>
          <p:cNvGraphicFramePr>
            <a:graphicFrameLocks noChangeAspect="1"/>
          </p:cNvGraphicFramePr>
          <p:nvPr/>
        </p:nvGraphicFramePr>
        <p:xfrm>
          <a:off x="6804025" y="3390900"/>
          <a:ext cx="2195513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8" imgW="1282680" imgH="444240" progId="Equation.DSMT4">
                  <p:embed/>
                </p:oleObj>
              </mc:Choice>
              <mc:Fallback>
                <p:oleObj name="Equation" r:id="rId8" imgW="1282680" imgH="4442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390900"/>
                        <a:ext cx="2195513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Rectangle 15"/>
          <p:cNvSpPr>
            <a:spLocks noChangeArrowheads="1"/>
          </p:cNvSpPr>
          <p:nvPr/>
        </p:nvSpPr>
        <p:spPr bwMode="auto">
          <a:xfrm>
            <a:off x="6516688" y="2565400"/>
            <a:ext cx="2627312" cy="1584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9467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692150"/>
            <a:ext cx="26574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 Black" pitchFamily="34" charset="0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7950" y="115888"/>
            <a:ext cx="7200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800" b="1" baseline="30000">
                <a:solidFill>
                  <a:schemeClr val="bg1"/>
                </a:solidFill>
                <a:latin typeface="Comic Sans MS" pitchFamily="66" charset="0"/>
              </a:rPr>
              <a:t>71</a:t>
            </a:r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Ga/</a:t>
            </a:r>
            <a:r>
              <a:rPr lang="de-DE" sz="2800" b="1" baseline="30000">
                <a:solidFill>
                  <a:schemeClr val="bg1"/>
                </a:solidFill>
                <a:latin typeface="Comic Sans MS" pitchFamily="66" charset="0"/>
              </a:rPr>
              <a:t>71</a:t>
            </a:r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Ge Q-value measurement expmt  </a:t>
            </a:r>
          </a:p>
          <a:p>
            <a:pPr algn="ctr">
              <a:defRPr/>
            </a:pPr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(TITAN MPET and EBIT)</a:t>
            </a:r>
          </a:p>
        </p:txBody>
      </p:sp>
      <p:sp>
        <p:nvSpPr>
          <p:cNvPr id="109572" name="Text Box 5"/>
          <p:cNvSpPr txBox="1">
            <a:spLocks noChangeArrowheads="1"/>
          </p:cNvSpPr>
          <p:nvPr/>
        </p:nvSpPr>
        <p:spPr bwMode="auto">
          <a:xfrm>
            <a:off x="107950" y="1554163"/>
            <a:ext cx="8528050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DE" sz="1000">
              <a:latin typeface="Arial Black" pitchFamily="34" charset="0"/>
            </a:endParaRPr>
          </a:p>
          <a:p>
            <a:pPr eaLnBrk="1" hangingPunct="1"/>
            <a:r>
              <a:rPr lang="de-DE" sz="1800">
                <a:latin typeface="Arial Black" pitchFamily="34" charset="0"/>
              </a:rPr>
              <a:t>Issues:</a:t>
            </a:r>
          </a:p>
          <a:p>
            <a:pPr eaLnBrk="1" hangingPunct="1">
              <a:buFontTx/>
              <a:buChar char="•"/>
            </a:pPr>
            <a:endParaRPr lang="de-DE" sz="1800">
              <a:latin typeface="Arial Black" pitchFamily="34" charset="0"/>
            </a:endParaRPr>
          </a:p>
          <a:p>
            <a:pPr eaLnBrk="1" hangingPunct="1"/>
            <a:r>
              <a:rPr lang="de-DE" sz="1800">
                <a:latin typeface="Arial Black" pitchFamily="34" charset="0"/>
              </a:rPr>
              <a:t>1) need </a:t>
            </a:r>
            <a:r>
              <a:rPr lang="de-DE" sz="1800" baseline="30000">
                <a:latin typeface="Arial Black" pitchFamily="34" charset="0"/>
                <a:sym typeface="Wingdings" pitchFamily="2" charset="2"/>
              </a:rPr>
              <a:t>71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Ga beam AND radioactive </a:t>
            </a:r>
            <a:r>
              <a:rPr lang="de-DE" sz="1800" baseline="30000">
                <a:latin typeface="Arial Black" pitchFamily="34" charset="0"/>
                <a:sym typeface="Wingdings" pitchFamily="2" charset="2"/>
              </a:rPr>
              <a:t>71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Ge beam ( ~ 10</a:t>
            </a:r>
            <a:r>
              <a:rPr lang="de-DE" sz="1800" baseline="30000">
                <a:latin typeface="Arial Black" pitchFamily="34" charset="0"/>
                <a:sym typeface="Wingdings" pitchFamily="2" charset="2"/>
              </a:rPr>
              <a:t>7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–10</a:t>
            </a:r>
            <a:r>
              <a:rPr lang="de-DE" sz="1800" baseline="30000">
                <a:latin typeface="Arial Black" pitchFamily="34" charset="0"/>
                <a:sym typeface="Wingdings" pitchFamily="2" charset="2"/>
              </a:rPr>
              <a:t>8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 p/s)</a:t>
            </a:r>
          </a:p>
          <a:p>
            <a:pPr eaLnBrk="1" hangingPunct="1"/>
            <a:r>
              <a:rPr lang="de-DE" sz="1800">
                <a:latin typeface="Arial Black" pitchFamily="34" charset="0"/>
                <a:sym typeface="Wingdings" pitchFamily="2" charset="2"/>
              </a:rPr>
              <a:t>	by spallation with 500 MeV (30</a:t>
            </a:r>
            <a:r>
              <a:rPr lang="de-DE" sz="1800">
                <a:latin typeface="Symbol" pitchFamily="18" charset="2"/>
                <a:sym typeface="Wingdings" pitchFamily="2" charset="2"/>
              </a:rPr>
              <a:t>m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A) p-beam on Ta target.</a:t>
            </a:r>
          </a:p>
          <a:p>
            <a:pPr eaLnBrk="1" hangingPunct="1"/>
            <a:endParaRPr lang="de-DE" sz="1800">
              <a:latin typeface="Arial Black" pitchFamily="34" charset="0"/>
            </a:endParaRPr>
          </a:p>
          <a:p>
            <a:pPr eaLnBrk="1" hangingPunct="1"/>
            <a:r>
              <a:rPr lang="de-DE" sz="1800">
                <a:latin typeface="Arial Black" pitchFamily="34" charset="0"/>
              </a:rPr>
              <a:t>2) separation of  </a:t>
            </a:r>
            <a:r>
              <a:rPr lang="de-DE" sz="1800" baseline="30000">
                <a:latin typeface="Arial Black" pitchFamily="34" charset="0"/>
              </a:rPr>
              <a:t>71</a:t>
            </a:r>
            <a:r>
              <a:rPr lang="de-DE" sz="1800">
                <a:latin typeface="Arial Black" pitchFamily="34" charset="0"/>
              </a:rPr>
              <a:t>Ga 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 /  </a:t>
            </a:r>
            <a:r>
              <a:rPr lang="de-DE" sz="1800" baseline="30000">
                <a:latin typeface="Arial Black" pitchFamily="34" charset="0"/>
                <a:sym typeface="Wingdings" pitchFamily="2" charset="2"/>
              </a:rPr>
              <a:t>71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Ge by laser-ionization /surface ionization</a:t>
            </a:r>
            <a:endParaRPr lang="de-DE" sz="1800">
              <a:latin typeface="Arial Black" pitchFamily="34" charset="0"/>
            </a:endParaRPr>
          </a:p>
          <a:p>
            <a:pPr eaLnBrk="1" hangingPunct="1"/>
            <a:endParaRPr lang="de-DE" sz="1800">
              <a:latin typeface="Arial Black" pitchFamily="34" charset="0"/>
            </a:endParaRPr>
          </a:p>
          <a:p>
            <a:pPr eaLnBrk="1" hangingPunct="1"/>
            <a:r>
              <a:rPr lang="de-DE" sz="1800">
                <a:latin typeface="Arial Black" pitchFamily="34" charset="0"/>
              </a:rPr>
              <a:t>3) transport beam to mass measurment setup (30m) </a:t>
            </a:r>
          </a:p>
          <a:p>
            <a:pPr eaLnBrk="1" hangingPunct="1"/>
            <a:endParaRPr lang="de-DE" sz="1800">
              <a:latin typeface="Arial Black" pitchFamily="34" charset="0"/>
            </a:endParaRPr>
          </a:p>
          <a:p>
            <a:pPr eaLnBrk="1" hangingPunct="1"/>
            <a:r>
              <a:rPr lang="de-DE" sz="1800">
                <a:latin typeface="Arial Black" pitchFamily="34" charset="0"/>
              </a:rPr>
              <a:t>4) Increase charge-state by charge-breeding ions to </a:t>
            </a:r>
          </a:p>
          <a:p>
            <a:pPr eaLnBrk="1" hangingPunct="1"/>
            <a:r>
              <a:rPr lang="de-DE" sz="1800">
                <a:latin typeface="Arial Black" pitchFamily="34" charset="0"/>
              </a:rPr>
              <a:t>    Ne-like charge-states</a:t>
            </a:r>
          </a:p>
          <a:p>
            <a:pPr lvl="1" eaLnBrk="1" hangingPunct="1"/>
            <a:r>
              <a:rPr lang="de-DE" sz="1800">
                <a:solidFill>
                  <a:srgbClr val="FF3300"/>
                </a:solidFill>
                <a:latin typeface="Arial Black" pitchFamily="34" charset="0"/>
              </a:rPr>
              <a:t>beam-1</a:t>
            </a:r>
            <a:r>
              <a:rPr lang="de-DE" sz="1800">
                <a:latin typeface="Arial Black" pitchFamily="34" charset="0"/>
              </a:rPr>
              <a:t> 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</a:t>
            </a:r>
            <a:r>
              <a:rPr lang="de-DE" sz="1800">
                <a:latin typeface="Arial Black" pitchFamily="34" charset="0"/>
              </a:rPr>
              <a:t> pure </a:t>
            </a:r>
            <a:r>
              <a:rPr lang="de-DE" sz="1800" baseline="30000">
                <a:latin typeface="Arial Black" pitchFamily="34" charset="0"/>
              </a:rPr>
              <a:t>71</a:t>
            </a:r>
            <a:r>
              <a:rPr lang="de-DE" sz="1800">
                <a:latin typeface="Arial Black" pitchFamily="34" charset="0"/>
              </a:rPr>
              <a:t>Ga charge-state 21</a:t>
            </a:r>
            <a:r>
              <a:rPr lang="de-DE" baseline="22000">
                <a:latin typeface="Arial Black" pitchFamily="34" charset="0"/>
              </a:rPr>
              <a:t>+</a:t>
            </a:r>
          </a:p>
          <a:p>
            <a:pPr lvl="1" eaLnBrk="1" hangingPunct="1"/>
            <a:r>
              <a:rPr lang="de-DE" sz="1800">
                <a:solidFill>
                  <a:srgbClr val="FF3300"/>
                </a:solidFill>
                <a:latin typeface="Arial Black" pitchFamily="34" charset="0"/>
              </a:rPr>
              <a:t>beam-2</a:t>
            </a:r>
            <a:r>
              <a:rPr lang="de-DE" sz="1800">
                <a:latin typeface="Arial Black" pitchFamily="34" charset="0"/>
              </a:rPr>
              <a:t> 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 pure </a:t>
            </a:r>
            <a:r>
              <a:rPr lang="de-DE" sz="1800" baseline="30000">
                <a:latin typeface="Arial Black" pitchFamily="34" charset="0"/>
                <a:sym typeface="Wingdings" pitchFamily="2" charset="2"/>
              </a:rPr>
              <a:t>71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Ge beam for charge-state 22</a:t>
            </a:r>
            <a:r>
              <a:rPr lang="de-DE" baseline="22000">
                <a:latin typeface="Arial Black" pitchFamily="34" charset="0"/>
                <a:sym typeface="Wingdings" pitchFamily="2" charset="2"/>
              </a:rPr>
              <a:t>+</a:t>
            </a:r>
            <a:endParaRPr lang="de-DE" sz="1800">
              <a:latin typeface="Arial Black" pitchFamily="34" charset="0"/>
              <a:sym typeface="Wingdings" pitchFamily="2" charset="2"/>
            </a:endParaRPr>
          </a:p>
          <a:p>
            <a:pPr lvl="1" eaLnBrk="1" hangingPunct="1"/>
            <a:r>
              <a:rPr lang="de-DE" sz="1800">
                <a:latin typeface="Arial Black" pitchFamily="34" charset="0"/>
                <a:sym typeface="Wingdings" pitchFamily="2" charset="2"/>
              </a:rPr>
              <a:t>			eliminates effectively </a:t>
            </a:r>
            <a:r>
              <a:rPr lang="de-DE" sz="1800" baseline="30000">
                <a:latin typeface="Arial Black" pitchFamily="34" charset="0"/>
                <a:sym typeface="Wingdings" pitchFamily="2" charset="2"/>
              </a:rPr>
              <a:t>71</a:t>
            </a:r>
            <a:r>
              <a:rPr lang="de-DE" sz="1800">
                <a:latin typeface="Arial Black" pitchFamily="34" charset="0"/>
                <a:sym typeface="Wingdings" pitchFamily="2" charset="2"/>
              </a:rPr>
              <a:t>Ga</a:t>
            </a:r>
          </a:p>
        </p:txBody>
      </p:sp>
      <p:sp>
        <p:nvSpPr>
          <p:cNvPr id="109573" name="Text Box 8"/>
          <p:cNvSpPr txBox="1">
            <a:spLocks noChangeArrowheads="1"/>
          </p:cNvSpPr>
          <p:nvPr/>
        </p:nvSpPr>
        <p:spPr bwMode="auto">
          <a:xfrm>
            <a:off x="395288" y="5734050"/>
            <a:ext cx="72009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/>
            <a:r>
              <a:rPr lang="de-DE" sz="1800">
                <a:latin typeface="Arial Black" pitchFamily="34" charset="0"/>
              </a:rPr>
              <a:t>Scheme ensures: </a:t>
            </a:r>
          </a:p>
          <a:p>
            <a:pPr lvl="1" eaLnBrk="1" hangingPunct="1"/>
            <a:r>
              <a:rPr lang="de-DE" sz="1800">
                <a:latin typeface="Arial Black" pitchFamily="34" charset="0"/>
              </a:rPr>
              <a:t>high isobaric purity !!!  &amp;  high precision </a:t>
            </a:r>
            <a:r>
              <a:rPr lang="de-DE" sz="1800">
                <a:latin typeface="Symbol" pitchFamily="18" charset="2"/>
              </a:rPr>
              <a:t>D</a:t>
            </a:r>
            <a:r>
              <a:rPr lang="de-DE" sz="1800">
                <a:latin typeface="Arial Black" pitchFamily="34" charset="0"/>
              </a:rPr>
              <a:t>m/m ~ 1/q</a:t>
            </a:r>
          </a:p>
        </p:txBody>
      </p:sp>
      <p:pic>
        <p:nvPicPr>
          <p:cNvPr id="109574" name="Picture 8" descr="t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8214" flipH="1">
            <a:off x="7237413" y="654050"/>
            <a:ext cx="187166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Text Box 9"/>
          <p:cNvSpPr txBox="1">
            <a:spLocks noChangeArrowheads="1"/>
          </p:cNvSpPr>
          <p:nvPr/>
        </p:nvSpPr>
        <p:spPr bwMode="auto">
          <a:xfrm>
            <a:off x="7783513" y="1425575"/>
            <a:ext cx="8921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200" b="1">
                <a:latin typeface="Arial Black" pitchFamily="34" charset="0"/>
              </a:rPr>
              <a:t>TRIUMF</a:t>
            </a:r>
          </a:p>
        </p:txBody>
      </p:sp>
      <p:pic>
        <p:nvPicPr>
          <p:cNvPr id="10957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5888"/>
            <a:ext cx="17986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0" y="3860800"/>
            <a:ext cx="9144000" cy="299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1223963" y="3933825"/>
            <a:ext cx="7092950" cy="292417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67301" name="Text Box 5"/>
          <p:cNvSpPr txBox="1">
            <a:spLocks noChangeArrowheads="1"/>
          </p:cNvSpPr>
          <p:nvPr/>
        </p:nvSpPr>
        <p:spPr bwMode="auto">
          <a:xfrm>
            <a:off x="-36513" y="0"/>
            <a:ext cx="9180513" cy="5286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 Principle of mass measurements with Penning trap</a:t>
            </a:r>
          </a:p>
        </p:txBody>
      </p:sp>
      <p:sp>
        <p:nvSpPr>
          <p:cNvPr id="20488" name="Text Box 6"/>
          <p:cNvSpPr txBox="1">
            <a:spLocks noChangeArrowheads="1"/>
          </p:cNvSpPr>
          <p:nvPr/>
        </p:nvSpPr>
        <p:spPr bwMode="auto">
          <a:xfrm>
            <a:off x="179388" y="841375"/>
            <a:ext cx="54006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de-DE" b="1">
                <a:latin typeface="Comic Sans MS" pitchFamily="66" charset="0"/>
              </a:rPr>
              <a:t>single ion injection into trap</a:t>
            </a:r>
          </a:p>
          <a:p>
            <a:pPr eaLnBrk="1" hangingPunct="1">
              <a:buFontTx/>
              <a:buAutoNum type="arabicParenR"/>
            </a:pPr>
            <a:r>
              <a:rPr lang="de-DE" b="1">
                <a:latin typeface="Comic Sans MS" pitchFamily="66" charset="0"/>
              </a:rPr>
              <a:t>confinement by B-field + static E-field</a:t>
            </a:r>
          </a:p>
          <a:p>
            <a:pPr eaLnBrk="1" hangingPunct="1">
              <a:buFontTx/>
              <a:buAutoNum type="arabicParenR"/>
            </a:pPr>
            <a:r>
              <a:rPr lang="de-DE" b="1">
                <a:latin typeface="Comic Sans MS" pitchFamily="66" charset="0"/>
              </a:rPr>
              <a:t>excitation with cyclotron frequency</a:t>
            </a:r>
          </a:p>
          <a:p>
            <a:pPr eaLnBrk="1" hangingPunct="1">
              <a:buFontTx/>
              <a:buAutoNum type="arabicParenR"/>
            </a:pPr>
            <a:r>
              <a:rPr lang="de-DE" b="1">
                <a:latin typeface="Comic Sans MS" pitchFamily="66" charset="0"/>
              </a:rPr>
              <a:t>trap opening &amp; transfer to kinetic energy</a:t>
            </a:r>
          </a:p>
          <a:p>
            <a:pPr eaLnBrk="1" hangingPunct="1"/>
            <a:r>
              <a:rPr lang="de-DE" b="1">
                <a:latin typeface="Comic Sans MS" pitchFamily="66" charset="0"/>
              </a:rPr>
              <a:t>	</a:t>
            </a:r>
            <a:r>
              <a:rPr lang="de-DE" b="1">
                <a:latin typeface="Comic Sans MS" pitchFamily="66" charset="0"/>
                <a:sym typeface="Wingdings" pitchFamily="2" charset="2"/>
              </a:rPr>
              <a:t> time-of-flight measurement</a:t>
            </a:r>
            <a:endParaRPr lang="de-DE" b="1">
              <a:latin typeface="Comic Sans MS" pitchFamily="66" charset="0"/>
            </a:endParaRPr>
          </a:p>
        </p:txBody>
      </p:sp>
      <p:sp>
        <p:nvSpPr>
          <p:cNvPr id="20489" name="Text Box 7"/>
          <p:cNvSpPr txBox="1">
            <a:spLocks noChangeArrowheads="1"/>
          </p:cNvSpPr>
          <p:nvPr/>
        </p:nvSpPr>
        <p:spPr bwMode="auto">
          <a:xfrm>
            <a:off x="1547813" y="4076700"/>
            <a:ext cx="3305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cyclotron frequency:</a:t>
            </a:r>
            <a:r>
              <a:rPr lang="de-DE"/>
              <a:t> </a:t>
            </a:r>
          </a:p>
        </p:txBody>
      </p:sp>
      <p:graphicFrame>
        <p:nvGraphicFramePr>
          <p:cNvPr id="20482" name="Object 8"/>
          <p:cNvGraphicFramePr>
            <a:graphicFrameLocks noChangeAspect="1"/>
          </p:cNvGraphicFramePr>
          <p:nvPr/>
        </p:nvGraphicFramePr>
        <p:xfrm>
          <a:off x="4932363" y="3965575"/>
          <a:ext cx="1871662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Equation" r:id="rId3" imgW="876240" imgH="393480" progId="Equation.DSMT4">
                  <p:embed/>
                </p:oleObj>
              </mc:Choice>
              <mc:Fallback>
                <p:oleObj name="Equation" r:id="rId3" imgW="876240" imgH="39348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965575"/>
                        <a:ext cx="1871662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9"/>
          <p:cNvGraphicFramePr>
            <a:graphicFrameLocks noChangeAspect="1"/>
          </p:cNvGraphicFramePr>
          <p:nvPr/>
        </p:nvGraphicFramePr>
        <p:xfrm>
          <a:off x="4900613" y="4713288"/>
          <a:ext cx="2119312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Equation" r:id="rId5" imgW="1282680" imgH="444240" progId="Equation.DSMT4">
                  <p:embed/>
                </p:oleObj>
              </mc:Choice>
              <mc:Fallback>
                <p:oleObj name="Equation" r:id="rId5" imgW="1282680" imgH="4442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3" y="4713288"/>
                        <a:ext cx="2119312" cy="731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10"/>
          <p:cNvGraphicFramePr>
            <a:graphicFrameLocks noChangeAspect="1"/>
          </p:cNvGraphicFramePr>
          <p:nvPr/>
        </p:nvGraphicFramePr>
        <p:xfrm>
          <a:off x="5002213" y="5589588"/>
          <a:ext cx="187325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7" imgW="1028520" imgH="431640" progId="Equation.DSMT4">
                  <p:embed/>
                </p:oleObj>
              </mc:Choice>
              <mc:Fallback>
                <p:oleObj name="Equation" r:id="rId7" imgW="1028520" imgH="4316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213" y="5589588"/>
                        <a:ext cx="1873250" cy="784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90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620713"/>
            <a:ext cx="208756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05038"/>
            <a:ext cx="223361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Text Box 13"/>
          <p:cNvSpPr txBox="1">
            <a:spLocks noChangeArrowheads="1"/>
          </p:cNvSpPr>
          <p:nvPr/>
        </p:nvSpPr>
        <p:spPr bwMode="auto">
          <a:xfrm>
            <a:off x="3195638" y="4772025"/>
            <a:ext cx="1592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precision:</a:t>
            </a:r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auto">
          <a:xfrm>
            <a:off x="3708400" y="5734050"/>
            <a:ext cx="1017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>
                <a:latin typeface="Comic Sans MS" pitchFamily="66" charset="0"/>
              </a:rPr>
              <a:t>mass:</a:t>
            </a:r>
          </a:p>
        </p:txBody>
      </p:sp>
      <p:sp>
        <p:nvSpPr>
          <p:cNvPr id="567313" name="Text Box 17"/>
          <p:cNvSpPr txBox="1">
            <a:spLocks noChangeArrowheads="1"/>
          </p:cNvSpPr>
          <p:nvPr/>
        </p:nvSpPr>
        <p:spPr bwMode="auto">
          <a:xfrm>
            <a:off x="1435100" y="5248275"/>
            <a:ext cx="1984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b="1">
                <a:solidFill>
                  <a:srgbClr val="FF0000"/>
                </a:solidFill>
                <a:latin typeface="Comic Sans MS" pitchFamily="66" charset="0"/>
              </a:rPr>
              <a:t>depends on </a:t>
            </a:r>
          </a:p>
          <a:p>
            <a:pPr>
              <a:defRPr/>
            </a:pPr>
            <a:r>
              <a:rPr lang="de-DE" sz="2000" b="1">
                <a:solidFill>
                  <a:srgbClr val="FF0000"/>
                </a:solidFill>
                <a:latin typeface="Comic Sans MS" pitchFamily="66" charset="0"/>
              </a:rPr>
              <a:t>charge state !!</a:t>
            </a:r>
          </a:p>
        </p:txBody>
      </p:sp>
      <p:sp>
        <p:nvSpPr>
          <p:cNvPr id="567314" name="Freeform 18"/>
          <p:cNvSpPr>
            <a:spLocks/>
          </p:cNvSpPr>
          <p:nvPr/>
        </p:nvSpPr>
        <p:spPr bwMode="auto">
          <a:xfrm>
            <a:off x="3203575" y="5373688"/>
            <a:ext cx="2232025" cy="252412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363" y="136"/>
              </a:cxn>
              <a:cxn ang="0">
                <a:pos x="544" y="136"/>
              </a:cxn>
              <a:cxn ang="0">
                <a:pos x="1406" y="0"/>
              </a:cxn>
            </a:cxnLst>
            <a:rect l="0" t="0" r="r" b="b"/>
            <a:pathLst>
              <a:path w="1406" h="159">
                <a:moveTo>
                  <a:pt x="0" y="90"/>
                </a:moveTo>
                <a:cubicBezTo>
                  <a:pt x="136" y="109"/>
                  <a:pt x="272" y="128"/>
                  <a:pt x="363" y="136"/>
                </a:cubicBezTo>
                <a:cubicBezTo>
                  <a:pt x="454" y="144"/>
                  <a:pt x="370" y="159"/>
                  <a:pt x="544" y="136"/>
                </a:cubicBezTo>
                <a:cubicBezTo>
                  <a:pt x="718" y="113"/>
                  <a:pt x="1062" y="56"/>
                  <a:pt x="1406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>
            <a:outerShdw dist="17961" dir="81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567315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49275"/>
            <a:ext cx="6264275" cy="42783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67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67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8"/>
          <p:cNvSpPr>
            <a:spLocks noChangeArrowheads="1"/>
          </p:cNvSpPr>
          <p:nvPr/>
        </p:nvSpPr>
        <p:spPr bwMode="auto">
          <a:xfrm>
            <a:off x="0" y="5589588"/>
            <a:ext cx="9144000" cy="12684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0595" name="Rectangle 7"/>
          <p:cNvSpPr>
            <a:spLocks noChangeArrowheads="1"/>
          </p:cNvSpPr>
          <p:nvPr/>
        </p:nvSpPr>
        <p:spPr bwMode="auto">
          <a:xfrm>
            <a:off x="0" y="0"/>
            <a:ext cx="9251950" cy="112553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0596" name="Rectangle 6"/>
          <p:cNvSpPr>
            <a:spLocks noChangeArrowheads="1"/>
          </p:cNvSpPr>
          <p:nvPr/>
        </p:nvSpPr>
        <p:spPr bwMode="auto">
          <a:xfrm>
            <a:off x="6372225" y="1052513"/>
            <a:ext cx="2771775" cy="45370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10597" name="Picture 1" descr="double_resonance_d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16013"/>
            <a:ext cx="6291262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Box 2"/>
          <p:cNvSpPr txBox="1">
            <a:spLocks noChangeArrowheads="1"/>
          </p:cNvSpPr>
          <p:nvPr/>
        </p:nvSpPr>
        <p:spPr bwMode="auto">
          <a:xfrm>
            <a:off x="939800" y="260350"/>
            <a:ext cx="6392863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de-DE" sz="1800">
                <a:latin typeface="Arial Black" pitchFamily="34" charset="0"/>
              </a:rPr>
              <a:t>both ion species, laser-ionized,  charge-bred 21+, </a:t>
            </a:r>
          </a:p>
          <a:p>
            <a:pPr algn="ctr" eaLnBrk="1" hangingPunct="1"/>
            <a:r>
              <a:rPr lang="de-DE" sz="1800">
                <a:latin typeface="Arial Black" pitchFamily="34" charset="0"/>
              </a:rPr>
              <a:t>excitation time 78 ms</a:t>
            </a:r>
          </a:p>
        </p:txBody>
      </p:sp>
      <p:sp>
        <p:nvSpPr>
          <p:cNvPr id="110599" name="TextBox 3"/>
          <p:cNvSpPr txBox="1">
            <a:spLocks noChangeArrowheads="1"/>
          </p:cNvSpPr>
          <p:nvPr/>
        </p:nvSpPr>
        <p:spPr bwMode="auto">
          <a:xfrm>
            <a:off x="6478588" y="1700213"/>
            <a:ext cx="2665412" cy="25400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>
                <a:latin typeface="Comic Sans MS" pitchFamily="66" charset="0"/>
              </a:rPr>
              <a:t>We observe that </a:t>
            </a:r>
          </a:p>
          <a:p>
            <a:pPr eaLnBrk="1" hangingPunct="1"/>
            <a:r>
              <a:rPr lang="de-DE" sz="2000" b="1">
                <a:latin typeface="Comic Sans MS" pitchFamily="66" charset="0"/>
              </a:rPr>
              <a:t>the mass difference between </a:t>
            </a:r>
            <a:r>
              <a:rPr lang="de-DE" sz="2000" b="1" baseline="30000">
                <a:latin typeface="Comic Sans MS" pitchFamily="66" charset="0"/>
              </a:rPr>
              <a:t>71</a:t>
            </a:r>
            <a:r>
              <a:rPr lang="de-DE" sz="2000" b="1">
                <a:latin typeface="Comic Sans MS" pitchFamily="66" charset="0"/>
              </a:rPr>
              <a:t>Ge and </a:t>
            </a:r>
          </a:p>
          <a:p>
            <a:pPr eaLnBrk="1" hangingPunct="1"/>
            <a:r>
              <a:rPr lang="de-DE" sz="2000" b="1" baseline="30000">
                <a:latin typeface="Comic Sans MS" pitchFamily="66" charset="0"/>
              </a:rPr>
              <a:t>71</a:t>
            </a:r>
            <a:r>
              <a:rPr lang="de-DE" sz="2000" b="1">
                <a:latin typeface="Comic Sans MS" pitchFamily="66" charset="0"/>
              </a:rPr>
              <a:t>Ga is close to the literature value</a:t>
            </a:r>
          </a:p>
          <a:p>
            <a:pPr eaLnBrk="1" hangingPunct="1"/>
            <a:endParaRPr lang="de-DE" sz="2000" b="1">
              <a:latin typeface="Comic Sans MS" pitchFamily="66" charset="0"/>
            </a:endParaRPr>
          </a:p>
          <a:p>
            <a:pPr eaLnBrk="1" hangingPunct="1"/>
            <a:r>
              <a:rPr lang="de-DE" sz="2000" b="1">
                <a:latin typeface="Comic Sans MS" pitchFamily="66" charset="0"/>
              </a:rPr>
              <a:t>      (surprising)</a:t>
            </a:r>
          </a:p>
        </p:txBody>
      </p:sp>
      <p:sp>
        <p:nvSpPr>
          <p:cNvPr id="110600" name="TextBox 4"/>
          <p:cNvSpPr txBox="1">
            <a:spLocks noChangeArrowheads="1"/>
          </p:cNvSpPr>
          <p:nvPr/>
        </p:nvSpPr>
        <p:spPr bwMode="auto">
          <a:xfrm>
            <a:off x="1547813" y="5734050"/>
            <a:ext cx="5316537" cy="584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>
                <a:latin typeface="Arial Black" pitchFamily="34" charset="0"/>
              </a:rPr>
              <a:t>Q</a:t>
            </a:r>
            <a:r>
              <a:rPr lang="de-DE" sz="3200" baseline="-25000">
                <a:latin typeface="Arial Black" pitchFamily="34" charset="0"/>
              </a:rPr>
              <a:t>EC</a:t>
            </a:r>
            <a:r>
              <a:rPr lang="de-DE" sz="3200">
                <a:latin typeface="Arial Black" pitchFamily="34" charset="0"/>
              </a:rPr>
              <a:t>  = 233.7 +/- 1.2 keV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5"/>
          <p:cNvSpPr txBox="1">
            <a:spLocks noChangeArrowheads="1"/>
          </p:cNvSpPr>
          <p:nvPr/>
        </p:nvSpPr>
        <p:spPr bwMode="auto">
          <a:xfrm>
            <a:off x="539750" y="908050"/>
            <a:ext cx="847248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b="1"/>
              <a:t>nuclear physics aspect of </a:t>
            </a:r>
            <a:r>
              <a:rPr lang="de-DE" b="1">
                <a:latin typeface="Symbol" pitchFamily="18" charset="2"/>
              </a:rPr>
              <a:t>n</a:t>
            </a:r>
            <a:r>
              <a:rPr lang="de-DE" b="1"/>
              <a:t> x-section has been investigated</a:t>
            </a:r>
          </a:p>
          <a:p>
            <a:pPr eaLnBrk="1" hangingPunct="1"/>
            <a:r>
              <a:rPr lang="de-DE" b="1"/>
              <a:t>with high precision</a:t>
            </a:r>
          </a:p>
          <a:p>
            <a:pPr eaLnBrk="1" hangingPunct="1"/>
            <a:endParaRPr lang="de-DE" b="1"/>
          </a:p>
          <a:p>
            <a:pPr eaLnBrk="1" hangingPunct="1">
              <a:buFontTx/>
              <a:buAutoNum type="arabicParenR"/>
            </a:pPr>
            <a:r>
              <a:rPr lang="de-DE" b="1"/>
              <a:t>Contribution from excited states: 7.2</a:t>
            </a:r>
            <a:r>
              <a:rPr lang="en-US" b="1">
                <a:cs typeface="Times New Roman" pitchFamily="18" charset="0"/>
              </a:rPr>
              <a:t>±2% </a:t>
            </a:r>
          </a:p>
          <a:p>
            <a:pPr eaLnBrk="1" hangingPunct="1"/>
            <a:r>
              <a:rPr lang="en-US" b="1">
                <a:cs typeface="Times New Roman" pitchFamily="18" charset="0"/>
              </a:rPr>
              <a:t>      (5.1% </a:t>
            </a:r>
            <a:r>
              <a:rPr lang="en-US" b="1">
                <a:cs typeface="Times New Roman" pitchFamily="18" charset="0"/>
                <a:sym typeface="Wingdings" pitchFamily="2" charset="2"/>
              </a:rPr>
              <a:t></a:t>
            </a:r>
            <a:r>
              <a:rPr lang="en-US" b="1">
                <a:cs typeface="Times New Roman" pitchFamily="18" charset="0"/>
              </a:rPr>
              <a:t>Bahcall) amplifies the discrepancy</a:t>
            </a:r>
          </a:p>
          <a:p>
            <a:pPr eaLnBrk="1" hangingPunct="1"/>
            <a:endParaRPr lang="en-US">
              <a:cs typeface="Times New Roman" pitchFamily="18" charset="0"/>
            </a:endParaRPr>
          </a:p>
          <a:p>
            <a:pPr eaLnBrk="1" hangingPunct="1">
              <a:buFontTx/>
              <a:buAutoNum type="arabicParenR" startAt="2"/>
            </a:pPr>
            <a:r>
              <a:rPr lang="en-US" b="1">
                <a:cs typeface="Times New Roman" pitchFamily="18" charset="0"/>
              </a:rPr>
              <a:t>Q</a:t>
            </a:r>
            <a:r>
              <a:rPr lang="en-US" b="1" baseline="-25000">
                <a:cs typeface="Times New Roman" pitchFamily="18" charset="0"/>
              </a:rPr>
              <a:t>EC </a:t>
            </a:r>
            <a:r>
              <a:rPr lang="en-US" b="1">
                <a:cs typeface="Times New Roman" pitchFamily="18" charset="0"/>
              </a:rPr>
              <a:t>- value is close to the Bahcall value (he was lucky),  new </a:t>
            </a:r>
          </a:p>
          <a:p>
            <a:pPr eaLnBrk="1" hangingPunct="1"/>
            <a:r>
              <a:rPr lang="en-US" b="1">
                <a:cs typeface="Times New Roman" pitchFamily="18" charset="0"/>
              </a:rPr>
              <a:t>      value only reduces contribution from excited states to 6.5%</a:t>
            </a:r>
          </a:p>
        </p:txBody>
      </p:sp>
      <p:sp>
        <p:nvSpPr>
          <p:cNvPr id="111619" name="Text Box 6"/>
          <p:cNvSpPr txBox="1">
            <a:spLocks noChangeArrowheads="1"/>
          </p:cNvSpPr>
          <p:nvPr/>
        </p:nvSpPr>
        <p:spPr bwMode="auto">
          <a:xfrm>
            <a:off x="360363" y="4149725"/>
            <a:ext cx="8609012" cy="2605088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200" b="1">
                <a:latin typeface="Comic Sans MS" pitchFamily="66" charset="0"/>
              </a:rPr>
              <a:t>The observed SAGE/GALLEX discrepancy </a:t>
            </a:r>
          </a:p>
          <a:p>
            <a:pPr eaLnBrk="1" hangingPunct="1"/>
            <a:r>
              <a:rPr lang="de-DE" sz="3200" b="1">
                <a:latin typeface="Comic Sans MS" pitchFamily="66" charset="0"/>
              </a:rPr>
              <a:t>          </a:t>
            </a:r>
          </a:p>
          <a:p>
            <a:pPr eaLnBrk="1" hangingPunct="1"/>
            <a:r>
              <a:rPr lang="de-DE" sz="3200" b="1">
                <a:latin typeface="Comic Sans MS" pitchFamily="66" charset="0"/>
              </a:rPr>
              <a:t>              is NOT due to any</a:t>
            </a:r>
          </a:p>
          <a:p>
            <a:pPr eaLnBrk="1" hangingPunct="1"/>
            <a:r>
              <a:rPr lang="de-DE" sz="3200" b="1">
                <a:latin typeface="Comic Sans MS" pitchFamily="66" charset="0"/>
              </a:rPr>
              <a:t>          </a:t>
            </a:r>
          </a:p>
          <a:p>
            <a:pPr eaLnBrk="1" hangingPunct="1"/>
            <a:r>
              <a:rPr lang="de-DE" sz="3200" b="1">
                <a:latin typeface="Comic Sans MS" pitchFamily="66" charset="0"/>
              </a:rPr>
              <a:t>         unknowns in Nuclear Physics</a:t>
            </a:r>
          </a:p>
        </p:txBody>
      </p:sp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0" y="-26988"/>
            <a:ext cx="9144000" cy="5286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2800" b="1">
                <a:solidFill>
                  <a:schemeClr val="bg1"/>
                </a:solidFill>
                <a:latin typeface="Comic Sans MS" pitchFamily="66" charset="0"/>
              </a:rPr>
              <a:t>    Conclusion about the SAGE/GALLEX problem: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565400"/>
            <a:ext cx="36798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281363"/>
            <a:ext cx="5040312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-26988"/>
            <a:ext cx="8604250" cy="253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6" name="Object 5"/>
          <p:cNvGraphicFramePr>
            <a:graphicFrameLocks noChangeAspect="1"/>
          </p:cNvGraphicFramePr>
          <p:nvPr/>
        </p:nvGraphicFramePr>
        <p:xfrm>
          <a:off x="5146675" y="2490788"/>
          <a:ext cx="3529013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6" imgW="1752480" imgH="393480" progId="Equation.DSMT4">
                  <p:embed/>
                </p:oleObj>
              </mc:Choice>
              <mc:Fallback>
                <p:oleObj name="Equation" r:id="rId6" imgW="175248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6675" y="2490788"/>
                        <a:ext cx="3529013" cy="79375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73025" y="-171450"/>
            <a:ext cx="9036050" cy="7029450"/>
          </a:xfrm>
          <a:prstGeom prst="rect">
            <a:avLst/>
          </a:prstGeom>
          <a:noFill/>
          <a:ln w="762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0375"/>
            <a:ext cx="813752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86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24175"/>
            <a:ext cx="54721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5795963" y="1204913"/>
            <a:ext cx="317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latin typeface="Comic Sans MS" pitchFamily="66" charset="0"/>
              </a:rPr>
              <a:t>Many thnx to</a:t>
            </a:r>
          </a:p>
        </p:txBody>
      </p:sp>
      <p:sp>
        <p:nvSpPr>
          <p:cNvPr id="113669" name="Text Box 7"/>
          <p:cNvSpPr txBox="1">
            <a:spLocks noChangeArrowheads="1"/>
          </p:cNvSpPr>
          <p:nvPr/>
        </p:nvSpPr>
        <p:spPr bwMode="auto">
          <a:xfrm>
            <a:off x="395288" y="4805363"/>
            <a:ext cx="32337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3600" b="1">
                <a:latin typeface="Comic Sans MS" pitchFamily="66" charset="0"/>
              </a:rPr>
              <a:t>RCNP - group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8200" y="-5791200"/>
            <a:ext cx="24688800" cy="185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Standarddesign">
  <a:themeElements>
    <a:clrScheme name="3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Essential">
  <a:themeElements>
    <a:clrScheme name="Essential 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FFFFFF"/>
      </a:accent3>
      <a:accent4>
        <a:srgbClr val="000000"/>
      </a:accent4>
      <a:accent5>
        <a:srgbClr val="BEBEBE"/>
      </a:accent5>
      <a:accent6>
        <a:srgbClr val="DEB001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sential 1">
        <a:dk1>
          <a:srgbClr val="000000"/>
        </a:dk1>
        <a:lt1>
          <a:srgbClr val="FFFFFF"/>
        </a:lt1>
        <a:dk2>
          <a:srgbClr val="D1282E"/>
        </a:dk2>
        <a:lt2>
          <a:srgbClr val="C8C8B1"/>
        </a:lt2>
        <a:accent1>
          <a:srgbClr val="7A7A7A"/>
        </a:accent1>
        <a:accent2>
          <a:srgbClr val="F5C201"/>
        </a:accent2>
        <a:accent3>
          <a:srgbClr val="FFFFFF"/>
        </a:accent3>
        <a:accent4>
          <a:srgbClr val="000000"/>
        </a:accent4>
        <a:accent5>
          <a:srgbClr val="BEBEBE"/>
        </a:accent5>
        <a:accent6>
          <a:srgbClr val="DEB001"/>
        </a:accent6>
        <a:hlink>
          <a:srgbClr val="CC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andarddesign">
  <a:themeElements>
    <a:clrScheme name="1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Standard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Standarddesign">
  <a:themeElements>
    <a:clrScheme name="4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ömung">
  <a:themeElements>
    <a:clrScheme name="1_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Strömung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Standarddesign">
  <a:themeElements>
    <a:clrScheme name="5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tandarddesign">
  <a:themeElements>
    <a:clrScheme name="2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Standarddesign">
  <a:themeElements>
    <a:clrScheme name="6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6_Standard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Standarddesign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3527</Words>
  <Application>Microsoft Office PowerPoint</Application>
  <PresentationFormat>Presentazione su schermo (4:3)</PresentationFormat>
  <Paragraphs>806</Paragraphs>
  <Slides>107</Slides>
  <Notes>0</Notes>
  <HiddenSlides>30</HiddenSlides>
  <MMClips>0</MMClips>
  <ScaleCrop>false</ScaleCrop>
  <HeadingPairs>
    <vt:vector size="8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107</vt:i4>
      </vt:variant>
    </vt:vector>
  </HeadingPairs>
  <TitlesOfParts>
    <vt:vector size="140" baseType="lpstr">
      <vt:lpstr>Times New Roman</vt:lpstr>
      <vt:lpstr>Arial</vt:lpstr>
      <vt:lpstr>Calibri</vt:lpstr>
      <vt:lpstr>Garamond</vt:lpstr>
      <vt:lpstr>Wingdings</vt:lpstr>
      <vt:lpstr>Times</vt:lpstr>
      <vt:lpstr>Arial Black</vt:lpstr>
      <vt:lpstr>ＭＳ Ｐゴシック</vt:lpstr>
      <vt:lpstr>Comic Sans MS</vt:lpstr>
      <vt:lpstr>Symbol</vt:lpstr>
      <vt:lpstr>Batang</vt:lpstr>
      <vt:lpstr>MS Gothic</vt:lpstr>
      <vt:lpstr>Arial Unicode MS</vt:lpstr>
      <vt:lpstr>Book Antiqua</vt:lpstr>
      <vt:lpstr>Book Antiqua (Headings)</vt:lpstr>
      <vt:lpstr>CMSS10</vt:lpstr>
      <vt:lpstr>CenturySchL-Roma</vt:lpstr>
      <vt:lpstr>CMSSBX10</vt:lpstr>
      <vt:lpstr>Standarddesign</vt:lpstr>
      <vt:lpstr>1_Standarddesign</vt:lpstr>
      <vt:lpstr>4_Standarddesign</vt:lpstr>
      <vt:lpstr>1_Strömung</vt:lpstr>
      <vt:lpstr>5_Standarddesign</vt:lpstr>
      <vt:lpstr>Blank Presentation</vt:lpstr>
      <vt:lpstr>2_Standarddesign</vt:lpstr>
      <vt:lpstr>6_Standarddesign</vt:lpstr>
      <vt:lpstr>3_Standarddesign</vt:lpstr>
      <vt:lpstr>7_Standarddesign</vt:lpstr>
      <vt:lpstr>8_Standarddesign</vt:lpstr>
      <vt:lpstr>9_Standarddesign</vt:lpstr>
      <vt:lpstr>Essential</vt:lpstr>
      <vt:lpstr>MathType 5.0 Equation</vt:lpstr>
      <vt:lpstr>Equation</vt:lpstr>
      <vt:lpstr>D. Frekers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message after many years of expmlt studies of  2nbb!! -NME </vt:lpstr>
      <vt:lpstr>Back to 2nbb decay  and  charge-exchange reactions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Backup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TITAN-EC Double-beta decay and ion traps</vt:lpstr>
      <vt:lpstr>Electron capture branching ratios for the odd-odd intermediate nuclei in bb decay using TITAN-trap </vt:lpstr>
      <vt:lpstr>Experiment for EC using EBIT</vt:lpstr>
      <vt:lpstr>Experiment for EC using EBIT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Univ. Münster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Administrator</dc:creator>
  <cp:lastModifiedBy>tecno</cp:lastModifiedBy>
  <cp:revision>237</cp:revision>
  <dcterms:created xsi:type="dcterms:W3CDTF">2006-02-17T01:44:07Z</dcterms:created>
  <dcterms:modified xsi:type="dcterms:W3CDTF">2013-06-06T14:23:52Z</dcterms:modified>
</cp:coreProperties>
</file>