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788" r:id="rId2"/>
    <p:sldId id="789" r:id="rId3"/>
    <p:sldId id="790" r:id="rId4"/>
    <p:sldId id="791" r:id="rId5"/>
    <p:sldId id="771" r:id="rId6"/>
    <p:sldId id="792" r:id="rId7"/>
    <p:sldId id="793" r:id="rId8"/>
    <p:sldId id="662" r:id="rId9"/>
    <p:sldId id="639" r:id="rId10"/>
    <p:sldId id="727" r:id="rId11"/>
    <p:sldId id="730" r:id="rId12"/>
    <p:sldId id="647" r:id="rId13"/>
    <p:sldId id="650" r:id="rId14"/>
    <p:sldId id="651" r:id="rId15"/>
    <p:sldId id="664" r:id="rId16"/>
    <p:sldId id="707" r:id="rId17"/>
    <p:sldId id="772" r:id="rId18"/>
    <p:sldId id="773" r:id="rId19"/>
    <p:sldId id="779" r:id="rId20"/>
    <p:sldId id="794" r:id="rId21"/>
    <p:sldId id="795" r:id="rId22"/>
    <p:sldId id="796" r:id="rId23"/>
    <p:sldId id="286" r:id="rId24"/>
    <p:sldId id="757" r:id="rId25"/>
    <p:sldId id="770" r:id="rId26"/>
    <p:sldId id="764" r:id="rId27"/>
    <p:sldId id="774" r:id="rId28"/>
    <p:sldId id="775" r:id="rId29"/>
    <p:sldId id="776" r:id="rId30"/>
    <p:sldId id="725" r:id="rId31"/>
    <p:sldId id="759" r:id="rId32"/>
    <p:sldId id="787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Symbol" charset="0"/>
        <a:ea typeface="ＭＳ Ｐゴシック" charset="0"/>
        <a:cs typeface="ＭＳ Ｐゴシック" charset="0"/>
        <a:sym typeface="Symbo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CC"/>
    <a:srgbClr val="215511"/>
    <a:srgbClr val="5FF4FD"/>
    <a:srgbClr val="EAFDE3"/>
    <a:srgbClr val="3DFDEE"/>
    <a:srgbClr val="DBFFF6"/>
    <a:srgbClr val="D3FCFF"/>
    <a:srgbClr val="399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 autoAdjust="0"/>
  </p:normalViewPr>
  <p:slideViewPr>
    <p:cSldViewPr>
      <p:cViewPr>
        <p:scale>
          <a:sx n="100" d="100"/>
          <a:sy n="100" d="100"/>
        </p:scale>
        <p:origin x="-624" y="-72"/>
      </p:cViewPr>
      <p:guideLst>
        <p:guide orient="horz" pos="3024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2D46D873-B2E5-D143-8D6F-E3959DDBD4A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32326-791B-7941-B755-D5380747851D}" type="slidenum"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  <a:sym typeface="Symbol" pitchFamily="-84" charset="2"/>
              </a:rPr>
              <a:pPr/>
              <a:t>1</a:t>
            </a:fld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  <a:sym typeface="Symbol" pitchFamily="-84" charset="2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7DB7D2BE-58D0-324D-B0C0-3B06037C3ED9}" type="slidenum">
              <a:rPr lang="it-IT" sz="1200" b="0">
                <a:latin typeface="Arial" charset="0"/>
              </a:rPr>
              <a:pPr/>
              <a:t>14</a:t>
            </a:fld>
            <a:endParaRPr lang="it-IT" sz="1200" b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D0D52711-E71B-9142-A7F3-EAA695E82035}" type="slidenum">
              <a:rPr lang="it-IT" sz="1200" b="0">
                <a:latin typeface="Arial" charset="0"/>
              </a:rPr>
              <a:pPr/>
              <a:t>15</a:t>
            </a:fld>
            <a:endParaRPr lang="it-IT" sz="1200" b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76DA89DA-CB41-6246-A315-A429FB2C72A6}" type="slidenum">
              <a:rPr lang="it-IT" sz="1200" b="0">
                <a:latin typeface="Arial" charset="0"/>
              </a:rPr>
              <a:pPr/>
              <a:t>16</a:t>
            </a:fld>
            <a:endParaRPr lang="it-IT" sz="1200" b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68355348-4E44-0E4E-8951-9543EFB21051}" type="slidenum">
              <a:rPr lang="en-US" sz="1200" b="0">
                <a:latin typeface="Arial" charset="0"/>
              </a:rPr>
              <a:pPr/>
              <a:t>23</a:t>
            </a:fld>
            <a:endParaRPr lang="en-US" sz="1200" b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F7C1DCCE-121A-0441-B4A2-9609866B8698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46C98C4E-0C22-E240-B169-1B2BAFEB562C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B7EEA95D-CBA1-8943-A8E1-980100FFDDB3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82BB472E-987A-4444-8B7D-9AE3BCD7C8EB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28AC646F-5ADE-044C-96F0-64AEF8042217}" type="slidenum">
              <a:rPr lang="it-IT" sz="1200" b="0">
                <a:latin typeface="Arial" charset="0"/>
              </a:rPr>
              <a:pPr/>
              <a:t>8</a:t>
            </a:fld>
            <a:endParaRPr lang="it-IT" sz="1200" b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A057A209-F834-1441-9C43-FFDEE71C3110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51E30A1F-A97D-9A4A-9CED-B5316763A7E6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fld id="{41930772-3763-EF49-8208-BE74AB631AAE}" type="slidenum">
              <a:rPr lang="it-IT" sz="1200" b="0">
                <a:latin typeface="Arial" charset="0"/>
              </a:rPr>
              <a:pPr/>
              <a:t>13</a:t>
            </a:fld>
            <a:endParaRPr lang="it-IT" sz="1200" b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49937-7B3E-7742-AB55-78513562E69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7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AFCBC-7595-114C-A690-E26E35B4887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2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901D-EF36-C64E-882A-B5D57179E85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32C8-77C7-7249-933D-D54DA760C0A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EE62-3921-6545-A7F1-724E919A89C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AAC9C-EE3F-DE4F-90C2-A7311C56947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8B0DC-36A6-A04C-9A46-D383D40B0D7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5EDA5-EA54-EE4E-B96A-3B4FB679BB7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0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F5C4A-3D3A-174F-AF19-B1DD524F052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C504E-C4C3-B14B-9DA9-DB5B34A2FE4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A6C60-602F-AC49-815B-67A86CC4804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9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4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pitchFamily="-65" charset="0"/>
                <a:ea typeface="ＭＳ Ｐゴシック" pitchFamily="-65" charset="-128"/>
                <a:cs typeface="ＭＳ Ｐゴシック" pitchFamily="-65" charset="-128"/>
                <a:sym typeface="Symbol" pitchFamily="-65" charset="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fld id="{72A4C96E-41DD-7C4C-9C87-F7580E023C50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2.bin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0156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High-Resolution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Hypernuclear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Spectroscopy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at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JLab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.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Results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and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perspectives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1200" dirty="0" smtClean="0">
                <a:solidFill>
                  <a:srgbClr val="5FF4FD"/>
                </a:solidFill>
                <a:latin typeface="Comic Sans MS" pitchFamily="-84" charset="0"/>
              </a:rPr>
              <a:t>F</a:t>
            </a:r>
            <a:r>
              <a:rPr lang="en-US" sz="1200" dirty="0">
                <a:solidFill>
                  <a:srgbClr val="5FF4FD"/>
                </a:solidFill>
                <a:latin typeface="Comic Sans MS" pitchFamily="-84" charset="0"/>
              </a:rPr>
              <a:t>. Garibaldi </a:t>
            </a:r>
            <a:r>
              <a:rPr lang="it-IT" sz="1200" dirty="0" err="1">
                <a:solidFill>
                  <a:srgbClr val="5FF4FD"/>
                </a:solidFill>
                <a:latin typeface="Comic Sans MS" pitchFamily="-84" charset="0"/>
              </a:rPr>
              <a:t>–</a:t>
            </a:r>
            <a:r>
              <a:rPr lang="en-US" sz="1200" dirty="0" smtClean="0">
                <a:solidFill>
                  <a:srgbClr val="5FF4FD"/>
                </a:solidFill>
                <a:latin typeface="Comic Sans MS" pitchFamily="-8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mic Sans MS" pitchFamily="-84" charset="0"/>
              </a:rPr>
              <a:t>INPC 2013 – Firenze – June 4 - 2013</a:t>
            </a:r>
            <a:endParaRPr lang="en-US" sz="1200" dirty="0">
              <a:solidFill>
                <a:schemeClr val="bg1"/>
              </a:solidFill>
              <a:latin typeface="Comic Sans MS" pitchFamily="-8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000125"/>
            <a:ext cx="9144000" cy="5909309"/>
          </a:xfrm>
          <a:prstGeom prst="rect">
            <a:avLst/>
          </a:prstGeom>
          <a:solidFill>
            <a:srgbClr val="3DFDE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itchFamily="-84" charset="0"/>
              </a:rPr>
              <a:t>Hypernuclei</a:t>
            </a: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: A quick introduction</a:t>
            </a:r>
            <a:endParaRPr lang="en-US" sz="2400" dirty="0" smtClean="0">
              <a:solidFill>
                <a:srgbClr val="0000FF"/>
              </a:solidFill>
              <a:latin typeface="Comic Sans MS" pitchFamily="-84" charset="0"/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endParaRPr lang="en-US" sz="2800" dirty="0" smtClean="0">
              <a:solidFill>
                <a:srgbClr val="0000FF"/>
              </a:solidFill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endParaRPr lang="en-US" sz="2800" dirty="0" smtClean="0">
              <a:solidFill>
                <a:srgbClr val="0000FF"/>
              </a:solidFill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itchFamily="-84" charset="0"/>
              </a:rPr>
              <a:t>Electroproduction</a:t>
            </a: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 of </a:t>
            </a:r>
            <a:r>
              <a:rPr lang="en-US" sz="2400" dirty="0" err="1">
                <a:solidFill>
                  <a:srgbClr val="0000FF"/>
                </a:solidFill>
                <a:latin typeface="Comic Sans MS" pitchFamily="-84" charset="0"/>
              </a:rPr>
              <a:t>hypernuclei</a:t>
            </a:r>
            <a:endParaRPr lang="en-US" sz="2400" dirty="0">
              <a:solidFill>
                <a:srgbClr val="0000FF"/>
              </a:solidFill>
              <a:latin typeface="Comic Sans MS" pitchFamily="-84" charset="0"/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    and </a:t>
            </a:r>
            <a:r>
              <a:rPr lang="en-US" sz="2400" dirty="0">
                <a:solidFill>
                  <a:srgbClr val="FF0000"/>
                </a:solidFill>
                <a:latin typeface="Comic Sans MS" pitchFamily="-84" charset="0"/>
              </a:rPr>
              <a:t>Experimental challenges 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Comic Sans MS" pitchFamily="-84" charset="0"/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 pitchFamily="-84" charset="0"/>
              </a:rPr>
              <a:t>Hypernuclear</a:t>
            </a: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 Physics at Jefferson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-84" charset="0"/>
              </a:rPr>
              <a:t>Lab Hall A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endParaRPr lang="en-US" sz="2400" dirty="0" smtClean="0">
              <a:solidFill>
                <a:srgbClr val="0000FF"/>
              </a:solidFill>
              <a:latin typeface="Comic Sans MS" pitchFamily="-84" charset="0"/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endParaRPr lang="en-US" sz="2400" dirty="0" smtClean="0">
              <a:solidFill>
                <a:srgbClr val="0000FF"/>
              </a:solidFill>
              <a:latin typeface="Comic Sans MS" pitchFamily="-84" charset="0"/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Comic Sans MS" pitchFamily="-8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omic Sans MS" pitchFamily="-84" charset="0"/>
              </a:rPr>
              <a:t>Prospectives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-8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-84" charset="0"/>
              </a:rPr>
              <a:t>(</a:t>
            </a:r>
            <a:r>
              <a:rPr lang="en-US" sz="1600" i="1" dirty="0" smtClean="0">
                <a:solidFill>
                  <a:srgbClr val="660066"/>
                </a:solidFill>
                <a:latin typeface="Comic Sans MS" pitchFamily="-84" charset="0"/>
              </a:rPr>
              <a:t>Proposal to the </a:t>
            </a:r>
            <a:r>
              <a:rPr lang="en-US" sz="1600" i="1" dirty="0" err="1" smtClean="0">
                <a:solidFill>
                  <a:srgbClr val="660066"/>
                </a:solidFill>
                <a:latin typeface="Comic Sans MS" pitchFamily="-84" charset="0"/>
              </a:rPr>
              <a:t>Jlab</a:t>
            </a:r>
            <a:r>
              <a:rPr lang="en-US" sz="1600" i="1" dirty="0" smtClean="0">
                <a:solidFill>
                  <a:srgbClr val="660066"/>
                </a:solidFill>
                <a:latin typeface="Comic Sans MS" pitchFamily="-84" charset="0"/>
              </a:rPr>
              <a:t> PAC by the </a:t>
            </a:r>
            <a:r>
              <a:rPr lang="en-US" sz="1600" i="1" dirty="0" err="1" smtClean="0">
                <a:solidFill>
                  <a:srgbClr val="660066"/>
                </a:solidFill>
                <a:latin typeface="Comic Sans MS" pitchFamily="-84" charset="0"/>
              </a:rPr>
              <a:t>Jlab</a:t>
            </a:r>
            <a:r>
              <a:rPr lang="en-US" sz="1600" i="1" dirty="0" smtClean="0">
                <a:solidFill>
                  <a:srgbClr val="660066"/>
                </a:solidFill>
                <a:latin typeface="Comic Sans MS" pitchFamily="-84" charset="0"/>
              </a:rPr>
              <a:t> </a:t>
            </a:r>
            <a:r>
              <a:rPr lang="en-US" sz="1600" i="1" dirty="0" err="1" smtClean="0">
                <a:solidFill>
                  <a:srgbClr val="660066"/>
                </a:solidFill>
                <a:latin typeface="Comic Sans MS" pitchFamily="-84" charset="0"/>
              </a:rPr>
              <a:t>hyp</a:t>
            </a:r>
            <a:r>
              <a:rPr lang="en-US" sz="1600" i="1" dirty="0" smtClean="0">
                <a:solidFill>
                  <a:srgbClr val="660066"/>
                </a:solidFill>
                <a:latin typeface="Comic Sans MS" pitchFamily="-84" charset="0"/>
              </a:rPr>
              <a:t>. Phys. Coll.</a:t>
            </a:r>
            <a:r>
              <a:rPr lang="en-US" sz="2400" i="1" dirty="0" smtClean="0">
                <a:solidFill>
                  <a:srgbClr val="660066"/>
                </a:solidFill>
                <a:latin typeface="Comic Sans MS" pitchFamily="-84" charset="0"/>
              </a:rPr>
              <a:t>)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endParaRPr lang="en-US" sz="2400" i="1" dirty="0" smtClean="0">
              <a:solidFill>
                <a:srgbClr val="0000FF"/>
              </a:solidFill>
              <a:latin typeface="Comic Sans MS" pitchFamily="-84" charset="0"/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endParaRPr lang="en-US" sz="2800" dirty="0" smtClean="0">
              <a:solidFill>
                <a:srgbClr val="0000FF"/>
              </a:solidFill>
            </a:endParaRPr>
          </a:p>
          <a:p>
            <a:pPr algn="just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  <a:latin typeface="Comic Sans MS" pitchFamily="-8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itchFamily="-84" charset="0"/>
              </a:rPr>
              <a:t>Summary and Conclusions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667000"/>
            <a:ext cx="914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743200"/>
            <a:ext cx="9874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19200"/>
            <a:ext cx="1905000" cy="115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jlab.jpg                                                       00039ECCMacintosh HD                   BF68A04A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58800"/>
            <a:ext cx="14652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810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3375"/>
            <a:ext cx="1130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Immagin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1558131" y="804069"/>
            <a:ext cx="49053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goldseal.jpg                                                   00039F3CMacintosh HD                   BF68A04A: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15375" y="0"/>
            <a:ext cx="428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4"/>
          <p:cNvSpPr txBox="1">
            <a:spLocks noChangeArrowheads="1"/>
          </p:cNvSpPr>
          <p:nvPr/>
        </p:nvSpPr>
        <p:spPr bwMode="auto">
          <a:xfrm>
            <a:off x="914400" y="685800"/>
            <a:ext cx="838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pitchFamily="-84" charset="0"/>
                <a:ea typeface="Comic Sans MS" pitchFamily="-84" charset="0"/>
                <a:cs typeface="Comic Sans MS" pitchFamily="-84" charset="0"/>
              </a:rPr>
              <a:t>Tohoku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493000" y="1863725"/>
            <a:ext cx="304800" cy="8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04063" y="1854200"/>
            <a:ext cx="146050" cy="8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600200" y="1371600"/>
            <a:ext cx="5105400" cy="4460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/>
            <a:r>
              <a:rPr lang="en-US" sz="2000">
                <a:solidFill>
                  <a:schemeClr val="accent2"/>
                </a:solidFill>
                <a:latin typeface="Comic Sans MS" charset="0"/>
              </a:rPr>
              <a:t>Kaon Identification through Aerogels</a:t>
            </a:r>
            <a:endParaRPr lang="en-US" sz="2000" b="0">
              <a:latin typeface="Comic Sans MS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Comic Sans MS" charset="0"/>
              </a:rPr>
              <a:t>The PID Challenge</a:t>
            </a:r>
            <a:endParaRPr lang="en-US" sz="240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Comic Sans MS" charset="0"/>
              </a:rPr>
              <a:t> Very forward  angle  ---&gt;  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high</a:t>
            </a:r>
            <a:r>
              <a:rPr lang="en-US" sz="1800">
                <a:solidFill>
                  <a:srgbClr val="0000FF"/>
                </a:solidFill>
                <a:latin typeface="Comic Sans MS" charset="0"/>
              </a:rPr>
              <a:t> background of </a:t>
            </a:r>
            <a:r>
              <a:rPr lang="en-US" sz="1800">
                <a:solidFill>
                  <a:srgbClr val="FF0000"/>
                </a:solidFill>
              </a:rPr>
              <a:t>p</a:t>
            </a:r>
            <a:r>
              <a:rPr lang="en-US" sz="1800">
                <a:solidFill>
                  <a:srgbClr val="0000FF"/>
                </a:solidFill>
                <a:latin typeface="Comic Sans MS" charset="0"/>
              </a:rPr>
              <a:t> and 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p</a:t>
            </a:r>
          </a:p>
          <a:p>
            <a:pPr algn="l">
              <a:lnSpc>
                <a:spcPct val="55000"/>
              </a:lnSpc>
              <a:spcBef>
                <a:spcPct val="50000"/>
              </a:spcBef>
              <a:buFontTx/>
              <a:buChar char="-"/>
            </a:pPr>
            <a:r>
              <a:rPr lang="en-US" sz="1800" u="sng">
                <a:solidFill>
                  <a:srgbClr val="FF0000"/>
                </a:solidFill>
                <a:latin typeface="Comic Sans MS" charset="0"/>
              </a:rPr>
              <a:t>TOF and 2 aerogel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 in </a:t>
            </a:r>
            <a:r>
              <a:rPr lang="en-US" sz="1800" u="sng">
                <a:solidFill>
                  <a:srgbClr val="FF0000"/>
                </a:solidFill>
                <a:latin typeface="Comic Sans MS" charset="0"/>
              </a:rPr>
              <a:t>not sufficient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 for </a:t>
            </a:r>
            <a:r>
              <a:rPr lang="en-US" sz="1800" u="sng">
                <a:solidFill>
                  <a:srgbClr val="FF0000"/>
                </a:solidFill>
                <a:latin typeface="Comic Sans MS" charset="0"/>
              </a:rPr>
              <a:t>unambiguous K identification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 !</a:t>
            </a:r>
            <a:endParaRPr lang="en-US" sz="1800">
              <a:solidFill>
                <a:srgbClr val="0000FF"/>
              </a:solidFill>
              <a:latin typeface="Time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960563"/>
            <a:ext cx="3938588" cy="4821237"/>
            <a:chOff x="0" y="816"/>
            <a:chExt cx="2481" cy="3037"/>
          </a:xfrm>
        </p:grpSpPr>
        <p:sp>
          <p:nvSpPr>
            <p:cNvPr id="32787" name="Rectangle 8"/>
            <p:cNvSpPr>
              <a:spLocks noChangeArrowheads="1"/>
            </p:cNvSpPr>
            <p:nvPr/>
          </p:nvSpPr>
          <p:spPr bwMode="auto">
            <a:xfrm>
              <a:off x="133" y="2758"/>
              <a:ext cx="1374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88" name="Rectangle 9"/>
            <p:cNvSpPr>
              <a:spLocks noChangeArrowheads="1"/>
            </p:cNvSpPr>
            <p:nvPr/>
          </p:nvSpPr>
          <p:spPr bwMode="auto">
            <a:xfrm>
              <a:off x="459" y="2182"/>
              <a:ext cx="75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FFFF"/>
                  </a:solidFill>
                  <a:latin typeface="Comic Sans MS" charset="0"/>
                </a:rPr>
                <a:t>AERO1</a:t>
              </a:r>
            </a:p>
            <a:p>
              <a:pPr eaLnBrk="1" hangingPunct="1"/>
              <a:r>
                <a:rPr lang="en-US" sz="1800">
                  <a:solidFill>
                    <a:srgbClr val="00FFFF"/>
                  </a:solidFill>
                  <a:latin typeface="Comic Sans MS" charset="0"/>
                </a:rPr>
                <a:t> n=1.015</a:t>
              </a:r>
              <a:endParaRPr lang="it-IT" sz="2400">
                <a:solidFill>
                  <a:srgbClr val="00FFFF"/>
                </a:solidFill>
                <a:latin typeface="Comic Sans MS" charset="0"/>
              </a:endParaRPr>
            </a:p>
          </p:txBody>
        </p:sp>
        <p:sp>
          <p:nvSpPr>
            <p:cNvPr id="32789" name="Rectangle 10"/>
            <p:cNvSpPr>
              <a:spLocks noChangeArrowheads="1"/>
            </p:cNvSpPr>
            <p:nvPr/>
          </p:nvSpPr>
          <p:spPr bwMode="auto">
            <a:xfrm>
              <a:off x="1241" y="2182"/>
              <a:ext cx="75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Comic Sans MS" charset="0"/>
                </a:rPr>
                <a:t>AERO2</a:t>
              </a:r>
            </a:p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Comic Sans MS" charset="0"/>
                </a:rPr>
                <a:t> n=1.055</a:t>
              </a:r>
              <a:endParaRPr lang="it-IT" sz="24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32790" name="Rectangle 11"/>
            <p:cNvSpPr>
              <a:spLocks noChangeArrowheads="1"/>
            </p:cNvSpPr>
            <p:nvPr/>
          </p:nvSpPr>
          <p:spPr bwMode="auto">
            <a:xfrm>
              <a:off x="709" y="1137"/>
              <a:ext cx="266" cy="995"/>
            </a:xfrm>
            <a:prstGeom prst="rect">
              <a:avLst/>
            </a:prstGeom>
            <a:gradFill rotWithShape="0">
              <a:gsLst>
                <a:gs pos="0">
                  <a:srgbClr val="EFFFFF"/>
                </a:gs>
                <a:gs pos="50000">
                  <a:srgbClr val="CCFFFF"/>
                </a:gs>
                <a:gs pos="100000">
                  <a:srgbClr val="EFFFFF"/>
                </a:gs>
              </a:gsLst>
              <a:lin ang="0" scaled="1"/>
            </a:gradFill>
            <a:ln w="9525">
              <a:solidFill>
                <a:srgbClr val="E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2791" name="Rectangle 12"/>
            <p:cNvSpPr>
              <a:spLocks noChangeArrowheads="1"/>
            </p:cNvSpPr>
            <p:nvPr/>
          </p:nvSpPr>
          <p:spPr bwMode="auto">
            <a:xfrm>
              <a:off x="1440" y="1137"/>
              <a:ext cx="266" cy="995"/>
            </a:xfrm>
            <a:prstGeom prst="rect">
              <a:avLst/>
            </a:prstGeom>
            <a:gradFill rotWithShape="0">
              <a:gsLst>
                <a:gs pos="0">
                  <a:srgbClr val="DDFFFF"/>
                </a:gs>
                <a:gs pos="50000">
                  <a:srgbClr val="00FFFF"/>
                </a:gs>
                <a:gs pos="100000">
                  <a:srgbClr val="DDFFFF"/>
                </a:gs>
              </a:gsLst>
              <a:lin ang="0" scaled="1"/>
            </a:gradFill>
            <a:ln w="9525">
              <a:solidFill>
                <a:srgbClr val="EFFFFF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32792" name="Line 13"/>
            <p:cNvSpPr>
              <a:spLocks noChangeShapeType="1"/>
            </p:cNvSpPr>
            <p:nvPr/>
          </p:nvSpPr>
          <p:spPr bwMode="auto">
            <a:xfrm>
              <a:off x="487" y="1311"/>
              <a:ext cx="1566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93" name="Line 14"/>
            <p:cNvSpPr>
              <a:spLocks noChangeShapeType="1"/>
            </p:cNvSpPr>
            <p:nvPr/>
          </p:nvSpPr>
          <p:spPr bwMode="auto">
            <a:xfrm>
              <a:off x="494" y="1582"/>
              <a:ext cx="1567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94" name="Line 15"/>
            <p:cNvSpPr>
              <a:spLocks noChangeShapeType="1"/>
            </p:cNvSpPr>
            <p:nvPr/>
          </p:nvSpPr>
          <p:spPr bwMode="auto">
            <a:xfrm>
              <a:off x="487" y="1861"/>
              <a:ext cx="1566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95" name="Rectangle 16"/>
            <p:cNvSpPr>
              <a:spLocks noChangeArrowheads="1"/>
            </p:cNvSpPr>
            <p:nvPr/>
          </p:nvSpPr>
          <p:spPr bwMode="auto">
            <a:xfrm>
              <a:off x="277" y="1126"/>
              <a:ext cx="21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p</a:t>
              </a:r>
              <a:endParaRPr lang="it-IT" sz="2400">
                <a:solidFill>
                  <a:srgbClr val="66FF66"/>
                </a:solidFill>
                <a:latin typeface="Comic Sans MS" charset="0"/>
              </a:endParaRPr>
            </a:p>
          </p:txBody>
        </p:sp>
        <p:sp>
          <p:nvSpPr>
            <p:cNvPr id="32796" name="Rectangle 17"/>
            <p:cNvSpPr>
              <a:spLocks noChangeArrowheads="1"/>
            </p:cNvSpPr>
            <p:nvPr/>
          </p:nvSpPr>
          <p:spPr bwMode="auto">
            <a:xfrm>
              <a:off x="277" y="1434"/>
              <a:ext cx="2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FF"/>
                  </a:solidFill>
                  <a:latin typeface="Comic Sans MS" charset="0"/>
                </a:rPr>
                <a:t>k</a:t>
              </a:r>
              <a:endParaRPr lang="it-IT" sz="2400">
                <a:solidFill>
                  <a:srgbClr val="FF66CC"/>
                </a:solidFill>
                <a:latin typeface="Comic Sans MS" charset="0"/>
              </a:endParaRPr>
            </a:p>
          </p:txBody>
        </p:sp>
        <p:sp>
          <p:nvSpPr>
            <p:cNvPr id="32797" name="Rectangle 18"/>
            <p:cNvSpPr>
              <a:spLocks noChangeArrowheads="1"/>
            </p:cNvSpPr>
            <p:nvPr/>
          </p:nvSpPr>
          <p:spPr bwMode="auto">
            <a:xfrm>
              <a:off x="265" y="1683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FF00"/>
                  </a:solidFill>
                </a:rPr>
                <a:t>p</a:t>
              </a:r>
              <a:endParaRPr lang="it-IT" sz="24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32798" name="Freeform 19"/>
            <p:cNvSpPr>
              <a:spLocks/>
            </p:cNvSpPr>
            <p:nvPr/>
          </p:nvSpPr>
          <p:spPr bwMode="auto">
            <a:xfrm rot="-726887">
              <a:off x="1588" y="1785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799" name="Freeform 20"/>
            <p:cNvSpPr>
              <a:spLocks/>
            </p:cNvSpPr>
            <p:nvPr/>
          </p:nvSpPr>
          <p:spPr bwMode="auto">
            <a:xfrm rot="625817">
              <a:off x="1575" y="1582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0" name="Freeform 21"/>
            <p:cNvSpPr>
              <a:spLocks/>
            </p:cNvSpPr>
            <p:nvPr/>
          </p:nvSpPr>
          <p:spPr bwMode="auto">
            <a:xfrm rot="585623">
              <a:off x="1588" y="1898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1" name="Freeform 22"/>
            <p:cNvSpPr>
              <a:spLocks/>
            </p:cNvSpPr>
            <p:nvPr/>
          </p:nvSpPr>
          <p:spPr bwMode="auto">
            <a:xfrm rot="-1069943">
              <a:off x="1499" y="1461"/>
              <a:ext cx="347" cy="46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2" name="Freeform 23"/>
            <p:cNvSpPr>
              <a:spLocks/>
            </p:cNvSpPr>
            <p:nvPr/>
          </p:nvSpPr>
          <p:spPr bwMode="auto">
            <a:xfrm rot="-527185">
              <a:off x="1499" y="1522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3" name="Freeform 24"/>
            <p:cNvSpPr>
              <a:spLocks/>
            </p:cNvSpPr>
            <p:nvPr/>
          </p:nvSpPr>
          <p:spPr bwMode="auto">
            <a:xfrm rot="1659467">
              <a:off x="1499" y="1647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4" name="Freeform 25"/>
            <p:cNvSpPr>
              <a:spLocks/>
            </p:cNvSpPr>
            <p:nvPr/>
          </p:nvSpPr>
          <p:spPr bwMode="auto">
            <a:xfrm>
              <a:off x="1440" y="1537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5" name="Freeform 26"/>
            <p:cNvSpPr>
              <a:spLocks/>
            </p:cNvSpPr>
            <p:nvPr/>
          </p:nvSpPr>
          <p:spPr bwMode="auto">
            <a:xfrm rot="2263499">
              <a:off x="1453" y="1932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6" name="Freeform 27"/>
            <p:cNvSpPr>
              <a:spLocks/>
            </p:cNvSpPr>
            <p:nvPr/>
          </p:nvSpPr>
          <p:spPr bwMode="auto">
            <a:xfrm rot="625817">
              <a:off x="844" y="1853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7" name="Freeform 28"/>
            <p:cNvSpPr>
              <a:spLocks/>
            </p:cNvSpPr>
            <p:nvPr/>
          </p:nvSpPr>
          <p:spPr bwMode="auto">
            <a:xfrm rot="-1069943">
              <a:off x="768" y="1732"/>
              <a:ext cx="347" cy="46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8" name="Freeform 29"/>
            <p:cNvSpPr>
              <a:spLocks/>
            </p:cNvSpPr>
            <p:nvPr/>
          </p:nvSpPr>
          <p:spPr bwMode="auto">
            <a:xfrm rot="-1069943">
              <a:off x="768" y="1763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09" name="Freeform 30"/>
            <p:cNvSpPr>
              <a:spLocks/>
            </p:cNvSpPr>
            <p:nvPr/>
          </p:nvSpPr>
          <p:spPr bwMode="auto">
            <a:xfrm rot="1659467">
              <a:off x="768" y="1918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0" name="Freeform 31"/>
            <p:cNvSpPr>
              <a:spLocks/>
            </p:cNvSpPr>
            <p:nvPr/>
          </p:nvSpPr>
          <p:spPr bwMode="auto">
            <a:xfrm>
              <a:off x="709" y="1808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1" name="Freeform 32"/>
            <p:cNvSpPr>
              <a:spLocks/>
            </p:cNvSpPr>
            <p:nvPr/>
          </p:nvSpPr>
          <p:spPr bwMode="auto">
            <a:xfrm rot="625817">
              <a:off x="1588" y="1861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2" name="Freeform 33"/>
            <p:cNvSpPr>
              <a:spLocks/>
            </p:cNvSpPr>
            <p:nvPr/>
          </p:nvSpPr>
          <p:spPr bwMode="auto">
            <a:xfrm rot="-1069943">
              <a:off x="1512" y="1740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3" name="Freeform 34"/>
            <p:cNvSpPr>
              <a:spLocks/>
            </p:cNvSpPr>
            <p:nvPr/>
          </p:nvSpPr>
          <p:spPr bwMode="auto">
            <a:xfrm rot="-1069943">
              <a:off x="1512" y="1770"/>
              <a:ext cx="347" cy="45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4" name="Freeform 35"/>
            <p:cNvSpPr>
              <a:spLocks/>
            </p:cNvSpPr>
            <p:nvPr/>
          </p:nvSpPr>
          <p:spPr bwMode="auto">
            <a:xfrm rot="1659467">
              <a:off x="1512" y="1925"/>
              <a:ext cx="347" cy="46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5" name="Freeform 36"/>
            <p:cNvSpPr>
              <a:spLocks/>
            </p:cNvSpPr>
            <p:nvPr/>
          </p:nvSpPr>
          <p:spPr bwMode="auto">
            <a:xfrm>
              <a:off x="1453" y="1815"/>
              <a:ext cx="347" cy="46"/>
            </a:xfrm>
            <a:custGeom>
              <a:avLst/>
              <a:gdLst>
                <a:gd name="T0" fmla="*/ 0 w 534"/>
                <a:gd name="T1" fmla="*/ 1 h 72"/>
                <a:gd name="T2" fmla="*/ 1 w 534"/>
                <a:gd name="T3" fmla="*/ 1 h 72"/>
                <a:gd name="T4" fmla="*/ 1 w 534"/>
                <a:gd name="T5" fmla="*/ 1 h 72"/>
                <a:gd name="T6" fmla="*/ 1 w 534"/>
                <a:gd name="T7" fmla="*/ 0 h 72"/>
                <a:gd name="T8" fmla="*/ 1 w 534"/>
                <a:gd name="T9" fmla="*/ 1 h 72"/>
                <a:gd name="T10" fmla="*/ 1 w 534"/>
                <a:gd name="T11" fmla="*/ 0 h 72"/>
                <a:gd name="T12" fmla="*/ 1 w 534"/>
                <a:gd name="T13" fmla="*/ 1 h 72"/>
                <a:gd name="T14" fmla="*/ 1 w 534"/>
                <a:gd name="T15" fmla="*/ 1 h 72"/>
                <a:gd name="T16" fmla="*/ 1 w 534"/>
                <a:gd name="T17" fmla="*/ 1 h 72"/>
                <a:gd name="T18" fmla="*/ 1 w 534"/>
                <a:gd name="T19" fmla="*/ 1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72"/>
                <a:gd name="T32" fmla="*/ 534 w 534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72">
                  <a:moveTo>
                    <a:pt x="0" y="72"/>
                  </a:moveTo>
                  <a:cubicBezTo>
                    <a:pt x="21" y="41"/>
                    <a:pt x="42" y="10"/>
                    <a:pt x="63" y="9"/>
                  </a:cubicBezTo>
                  <a:cubicBezTo>
                    <a:pt x="84" y="8"/>
                    <a:pt x="104" y="64"/>
                    <a:pt x="125" y="63"/>
                  </a:cubicBezTo>
                  <a:cubicBezTo>
                    <a:pt x="146" y="62"/>
                    <a:pt x="167" y="0"/>
                    <a:pt x="188" y="0"/>
                  </a:cubicBezTo>
                  <a:cubicBezTo>
                    <a:pt x="209" y="0"/>
                    <a:pt x="230" y="63"/>
                    <a:pt x="251" y="63"/>
                  </a:cubicBezTo>
                  <a:cubicBezTo>
                    <a:pt x="272" y="63"/>
                    <a:pt x="294" y="0"/>
                    <a:pt x="314" y="0"/>
                  </a:cubicBezTo>
                  <a:cubicBezTo>
                    <a:pt x="334" y="0"/>
                    <a:pt x="355" y="60"/>
                    <a:pt x="374" y="60"/>
                  </a:cubicBezTo>
                  <a:cubicBezTo>
                    <a:pt x="393" y="60"/>
                    <a:pt x="412" y="3"/>
                    <a:pt x="431" y="3"/>
                  </a:cubicBezTo>
                  <a:cubicBezTo>
                    <a:pt x="450" y="3"/>
                    <a:pt x="474" y="57"/>
                    <a:pt x="491" y="63"/>
                  </a:cubicBezTo>
                  <a:cubicBezTo>
                    <a:pt x="508" y="69"/>
                    <a:pt x="521" y="53"/>
                    <a:pt x="534" y="3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6" name="Rectangle 37"/>
            <p:cNvSpPr>
              <a:spLocks noChangeArrowheads="1"/>
            </p:cNvSpPr>
            <p:nvPr/>
          </p:nvSpPr>
          <p:spPr bwMode="auto">
            <a:xfrm>
              <a:off x="0" y="816"/>
              <a:ext cx="2481" cy="3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817" name="Rectangle 38"/>
            <p:cNvSpPr>
              <a:spLocks noChangeArrowheads="1"/>
            </p:cNvSpPr>
            <p:nvPr/>
          </p:nvSpPr>
          <p:spPr bwMode="auto">
            <a:xfrm>
              <a:off x="432" y="912"/>
              <a:ext cx="139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1800" b="0">
                  <a:latin typeface="Comic Sans MS" charset="0"/>
                </a:rPr>
                <a:t>p</a:t>
              </a:r>
              <a:r>
                <a:rPr lang="en-US" sz="1800" b="0" baseline="-25000">
                  <a:latin typeface="Comic Sans MS" charset="0"/>
                </a:rPr>
                <a:t>h</a:t>
              </a:r>
              <a:r>
                <a:rPr lang="en-US" sz="1800" b="0">
                  <a:latin typeface="Comic Sans MS" charset="0"/>
                </a:rPr>
                <a:t> = 1.7 : 2.5 GeV/c</a:t>
              </a:r>
              <a:endParaRPr lang="it-IT" sz="1800">
                <a:solidFill>
                  <a:schemeClr val="accent2"/>
                </a:solidFill>
                <a:latin typeface="Comic Sans MS" charset="0"/>
              </a:endParaRPr>
            </a:p>
          </p:txBody>
        </p:sp>
        <p:sp>
          <p:nvSpPr>
            <p:cNvPr id="32818" name="Rectangle 39"/>
            <p:cNvSpPr>
              <a:spLocks noChangeArrowheads="1"/>
            </p:cNvSpPr>
            <p:nvPr/>
          </p:nvSpPr>
          <p:spPr bwMode="auto">
            <a:xfrm>
              <a:off x="137" y="3382"/>
              <a:ext cx="13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FF0000"/>
                  </a:solidFill>
                  <a:latin typeface="Verdana" charset="0"/>
                </a:rPr>
                <a:t>Protons = A1•A2</a:t>
              </a:r>
              <a:endParaRPr lang="it-IT" sz="2400" b="0">
                <a:latin typeface="Verdana" charset="0"/>
              </a:endParaRPr>
            </a:p>
          </p:txBody>
        </p:sp>
        <p:sp>
          <p:nvSpPr>
            <p:cNvPr id="32819" name="Line 40"/>
            <p:cNvSpPr>
              <a:spLocks noChangeShapeType="1"/>
            </p:cNvSpPr>
            <p:nvPr/>
          </p:nvSpPr>
          <p:spPr bwMode="auto">
            <a:xfrm>
              <a:off x="901" y="3398"/>
              <a:ext cx="1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41"/>
            <p:cNvSpPr>
              <a:spLocks noChangeShapeType="1"/>
            </p:cNvSpPr>
            <p:nvPr/>
          </p:nvSpPr>
          <p:spPr bwMode="auto">
            <a:xfrm>
              <a:off x="1152" y="3398"/>
              <a:ext cx="1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Rectangle 42"/>
            <p:cNvSpPr>
              <a:spLocks noChangeArrowheads="1"/>
            </p:cNvSpPr>
            <p:nvPr/>
          </p:nvSpPr>
          <p:spPr bwMode="auto">
            <a:xfrm>
              <a:off x="148" y="2765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11E644"/>
                  </a:solidFill>
                  <a:latin typeface="Verdana" charset="0"/>
                </a:rPr>
                <a:t>Pions    = A1•A2</a:t>
              </a:r>
              <a:endParaRPr lang="it-IT" sz="2400" b="0">
                <a:latin typeface="Verdana" charset="0"/>
              </a:endParaRPr>
            </a:p>
          </p:txBody>
        </p:sp>
        <p:sp>
          <p:nvSpPr>
            <p:cNvPr id="32822" name="Rectangle 43"/>
            <p:cNvSpPr>
              <a:spLocks noChangeArrowheads="1"/>
            </p:cNvSpPr>
            <p:nvPr/>
          </p:nvSpPr>
          <p:spPr bwMode="auto">
            <a:xfrm>
              <a:off x="148" y="3062"/>
              <a:ext cx="1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solidFill>
                    <a:srgbClr val="0000FF"/>
                  </a:solidFill>
                  <a:latin typeface="Verdana" charset="0"/>
                </a:rPr>
                <a:t>Kaons   = A1•A2</a:t>
              </a:r>
              <a:endParaRPr lang="it-IT" sz="2400" b="0">
                <a:latin typeface="Verdana" charset="0"/>
              </a:endParaRPr>
            </a:p>
          </p:txBody>
        </p:sp>
        <p:sp>
          <p:nvSpPr>
            <p:cNvPr id="32823" name="Line 44"/>
            <p:cNvSpPr>
              <a:spLocks noChangeShapeType="1"/>
            </p:cNvSpPr>
            <p:nvPr/>
          </p:nvSpPr>
          <p:spPr bwMode="auto">
            <a:xfrm>
              <a:off x="945" y="3102"/>
              <a:ext cx="13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478338" y="1889125"/>
            <a:ext cx="4430712" cy="4892675"/>
            <a:chOff x="2821" y="758"/>
            <a:chExt cx="2791" cy="3082"/>
          </a:xfrm>
        </p:grpSpPr>
        <p:pic>
          <p:nvPicPr>
            <p:cNvPr id="32777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16"/>
              <a:ext cx="272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Rectangle 47"/>
            <p:cNvSpPr>
              <a:spLocks noChangeArrowheads="1"/>
            </p:cNvSpPr>
            <p:nvPr/>
          </p:nvSpPr>
          <p:spPr bwMode="auto">
            <a:xfrm>
              <a:off x="2821" y="758"/>
              <a:ext cx="2791" cy="30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779" name="Rectangle 48"/>
            <p:cNvSpPr>
              <a:spLocks noChangeArrowheads="1"/>
            </p:cNvSpPr>
            <p:nvPr/>
          </p:nvSpPr>
          <p:spPr bwMode="auto">
            <a:xfrm>
              <a:off x="4664" y="1488"/>
              <a:ext cx="21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p</a:t>
              </a:r>
              <a:endParaRPr lang="it-IT" sz="2400">
                <a:solidFill>
                  <a:srgbClr val="66FF66"/>
                </a:solidFill>
                <a:latin typeface="Comic Sans MS" charset="0"/>
              </a:endParaRPr>
            </a:p>
          </p:txBody>
        </p:sp>
        <p:sp>
          <p:nvSpPr>
            <p:cNvPr id="32780" name="Rectangle 49"/>
            <p:cNvSpPr>
              <a:spLocks noChangeArrowheads="1"/>
            </p:cNvSpPr>
            <p:nvPr/>
          </p:nvSpPr>
          <p:spPr bwMode="auto">
            <a:xfrm>
              <a:off x="4290" y="1248"/>
              <a:ext cx="2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FF"/>
                  </a:solidFill>
                  <a:latin typeface="Comic Sans MS" charset="0"/>
                </a:rPr>
                <a:t>k</a:t>
              </a:r>
              <a:endParaRPr lang="it-IT" sz="2400">
                <a:solidFill>
                  <a:srgbClr val="FF66CC"/>
                </a:solidFill>
                <a:latin typeface="Comic Sans MS" charset="0"/>
              </a:endParaRPr>
            </a:p>
          </p:txBody>
        </p:sp>
        <p:sp>
          <p:nvSpPr>
            <p:cNvPr id="32781" name="AutoShape 50"/>
            <p:cNvSpPr>
              <a:spLocks noChangeArrowheads="1"/>
            </p:cNvSpPr>
            <p:nvPr/>
          </p:nvSpPr>
          <p:spPr bwMode="auto">
            <a:xfrm rot="1304804" flipH="1">
              <a:off x="3589" y="1525"/>
              <a:ext cx="99" cy="395"/>
            </a:xfrm>
            <a:prstGeom prst="downArrow">
              <a:avLst>
                <a:gd name="adj1" fmla="val 50000"/>
                <a:gd name="adj2" fmla="val 9974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782" name="Rectangle 51"/>
            <p:cNvSpPr>
              <a:spLocks noChangeArrowheads="1"/>
            </p:cNvSpPr>
            <p:nvPr/>
          </p:nvSpPr>
          <p:spPr bwMode="auto">
            <a:xfrm>
              <a:off x="3202" y="1296"/>
              <a:ext cx="86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Comic Sans MS" charset="0"/>
                </a:rPr>
                <a:t>All events</a:t>
              </a:r>
              <a:endParaRPr lang="it-IT" sz="2400">
                <a:solidFill>
                  <a:srgbClr val="FF5050"/>
                </a:solidFill>
                <a:latin typeface="Comic Sans MS" charset="0"/>
              </a:endParaRPr>
            </a:p>
          </p:txBody>
        </p:sp>
        <p:sp>
          <p:nvSpPr>
            <p:cNvPr id="32783" name="AutoShape 52"/>
            <p:cNvSpPr>
              <a:spLocks noChangeArrowheads="1"/>
            </p:cNvSpPr>
            <p:nvPr/>
          </p:nvSpPr>
          <p:spPr bwMode="auto">
            <a:xfrm>
              <a:off x="4298" y="1536"/>
              <a:ext cx="88" cy="449"/>
            </a:xfrm>
            <a:prstGeom prst="downArrow">
              <a:avLst>
                <a:gd name="adj1" fmla="val 50000"/>
                <a:gd name="adj2" fmla="val 127557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784" name="Rectangle 53"/>
            <p:cNvSpPr>
              <a:spLocks noChangeArrowheads="1"/>
            </p:cNvSpPr>
            <p:nvPr/>
          </p:nvSpPr>
          <p:spPr bwMode="auto">
            <a:xfrm>
              <a:off x="3934" y="1008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FF00"/>
                  </a:solidFill>
                </a:rPr>
                <a:t>p</a:t>
              </a:r>
              <a:endParaRPr lang="it-IT" sz="2400">
                <a:solidFill>
                  <a:srgbClr val="333399"/>
                </a:solidFill>
                <a:latin typeface="Comic Sans MS" charset="0"/>
              </a:endParaRPr>
            </a:p>
          </p:txBody>
        </p:sp>
        <p:sp>
          <p:nvSpPr>
            <p:cNvPr id="32785" name="AutoShape 54"/>
            <p:cNvSpPr>
              <a:spLocks noChangeArrowheads="1"/>
            </p:cNvSpPr>
            <p:nvPr/>
          </p:nvSpPr>
          <p:spPr bwMode="auto">
            <a:xfrm>
              <a:off x="4298" y="2575"/>
              <a:ext cx="88" cy="449"/>
            </a:xfrm>
            <a:prstGeom prst="downArrow">
              <a:avLst>
                <a:gd name="adj1" fmla="val 50000"/>
                <a:gd name="adj2" fmla="val 127557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32786" name="Rectangle 55"/>
            <p:cNvSpPr>
              <a:spLocks noChangeArrowheads="1"/>
            </p:cNvSpPr>
            <p:nvPr/>
          </p:nvSpPr>
          <p:spPr bwMode="auto">
            <a:xfrm>
              <a:off x="4334" y="2458"/>
              <a:ext cx="2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00FF"/>
                  </a:solidFill>
                  <a:latin typeface="Comic Sans MS" charset="0"/>
                </a:rPr>
                <a:t>k</a:t>
              </a:r>
              <a:endParaRPr lang="it-IT" sz="2400">
                <a:solidFill>
                  <a:srgbClr val="FF66CC"/>
                </a:solidFill>
                <a:latin typeface="Comic Sans M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time_kao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524000"/>
            <a:ext cx="6118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0"/>
            <a:ext cx="8145463" cy="6588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 eaLnBrk="1" hangingPunct="1"/>
            <a:r>
              <a:rPr lang="it-IT" sz="3200">
                <a:solidFill>
                  <a:srgbClr val="E0FB42"/>
                </a:solidFill>
                <a:latin typeface="Comic Sans MS" charset="0"/>
              </a:rPr>
              <a:t>RICH – PID – Effect of ‘Kaon selection </a:t>
            </a:r>
            <a:endParaRPr lang="it-IT" sz="2400" b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90750" y="2139950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 eaLnBrk="1" hangingPunct="1"/>
            <a:r>
              <a:rPr lang="it-IT" sz="2000" b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955925" y="2212975"/>
            <a:ext cx="333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 eaLnBrk="1" hangingPunct="1"/>
            <a:r>
              <a:rPr lang="it-IT" sz="1600">
                <a:solidFill>
                  <a:schemeClr val="accent2"/>
                </a:solidFill>
                <a:latin typeface="Verdana" charset="0"/>
              </a:rPr>
              <a:t>P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622550" y="3268663"/>
            <a:ext cx="0" cy="574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489200" y="2860675"/>
            <a:ext cx="341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 eaLnBrk="1" hangingPunct="1"/>
            <a:r>
              <a:rPr lang="it-IT" sz="1600">
                <a:solidFill>
                  <a:srgbClr val="FF0000"/>
                </a:solidFill>
                <a:latin typeface="Verdana" charset="0"/>
              </a:rPr>
              <a:t>K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882650" y="609600"/>
            <a:ext cx="6711950" cy="41116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it-IT" sz="1800">
                <a:solidFill>
                  <a:schemeClr val="accent2"/>
                </a:solidFill>
                <a:latin typeface="Comic Sans MS" charset="0"/>
              </a:rPr>
              <a:t>Coincidence Time selecting kaons on Aerogels and on RICH</a:t>
            </a:r>
            <a:endParaRPr lang="it-IT" sz="1800" b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362075" y="1700213"/>
            <a:ext cx="1038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 eaLnBrk="1" hangingPunct="1"/>
            <a:r>
              <a:rPr lang="it-IT" sz="1600">
                <a:solidFill>
                  <a:srgbClr val="FF0000"/>
                </a:solidFill>
                <a:latin typeface="Verdana" charset="0"/>
              </a:rPr>
              <a:t>AERO K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419600" y="1700213"/>
            <a:ext cx="2341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 eaLnBrk="1" hangingPunct="1"/>
            <a:r>
              <a:rPr lang="it-IT" sz="1600">
                <a:solidFill>
                  <a:srgbClr val="FF0000"/>
                </a:solidFill>
                <a:latin typeface="Verdana" charset="0"/>
              </a:rPr>
              <a:t>AERO K &amp;&amp; RICH K</a:t>
            </a: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7245350" y="3276600"/>
            <a:ext cx="1898650" cy="179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400">
                <a:solidFill>
                  <a:schemeClr val="bg1"/>
                </a:solidFill>
                <a:latin typeface="Comic Sans MS" charset="0"/>
              </a:rPr>
              <a:t>Pion rejection factor ~ 1000</a:t>
            </a:r>
            <a:endParaRPr lang="it-IT" sz="1800" b="0">
              <a:solidFill>
                <a:schemeClr val="tx2"/>
              </a:solidFill>
              <a:latin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3381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it-IT" sz="1600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12</a:t>
            </a:r>
            <a:r>
              <a:rPr lang="it-IT" sz="1600">
                <a:solidFill>
                  <a:srgbClr val="0000FF"/>
                </a:solidFill>
                <a:latin typeface="Comic Sans MS" charset="0"/>
                <a:cs typeface="Comic Sans MS" charset="0"/>
              </a:rPr>
              <a:t>C</a:t>
            </a:r>
            <a:r>
              <a:rPr lang="it-IT" sz="1600">
                <a:solidFill>
                  <a:srgbClr val="0000FF"/>
                </a:solidFill>
                <a:latin typeface="Verdana" charset="0"/>
              </a:rPr>
              <a:t>(</a:t>
            </a:r>
            <a:r>
              <a:rPr lang="it-IT" sz="1600">
                <a:solidFill>
                  <a:srgbClr val="0000FF"/>
                </a:solidFill>
                <a:latin typeface="Comic Sans MS" charset="0"/>
                <a:cs typeface="Comic Sans MS" charset="0"/>
              </a:rPr>
              <a:t>e,e’K</a:t>
            </a:r>
            <a:r>
              <a:rPr lang="it-IT" sz="1600">
                <a:solidFill>
                  <a:srgbClr val="0000FF"/>
                </a:solidFill>
                <a:latin typeface="Verdana" charset="0"/>
              </a:rPr>
              <a:t>)</a:t>
            </a:r>
            <a:r>
              <a:rPr lang="it-IT" sz="1600" baseline="30000">
                <a:solidFill>
                  <a:srgbClr val="800000"/>
                </a:solidFill>
                <a:latin typeface="Comic Sans MS" charset="0"/>
                <a:cs typeface="Comic Sans MS" charset="0"/>
              </a:rPr>
              <a:t>12</a:t>
            </a:r>
            <a:r>
              <a:rPr lang="it-IT" sz="1600">
                <a:solidFill>
                  <a:srgbClr val="800000"/>
                </a:solidFill>
                <a:latin typeface="Comic Sans MS" charset="0"/>
                <a:cs typeface="Comic Sans MS" charset="0"/>
              </a:rPr>
              <a:t>B</a:t>
            </a:r>
            <a:r>
              <a:rPr lang="it-IT" sz="1600" baseline="-25000">
                <a:solidFill>
                  <a:srgbClr val="800000"/>
                </a:solidFill>
              </a:rPr>
              <a:t>L           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Comic Sans MS" charset="0"/>
              </a:rPr>
              <a:t>M.Iodice et al., Phys. Rev. Lett. E052501, 99 (2007)</a:t>
            </a:r>
            <a:endParaRPr lang="en-US" sz="120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Comic Sans MS" charset="0"/>
            </a:endParaRPr>
          </a:p>
        </p:txBody>
      </p:sp>
      <p:pic>
        <p:nvPicPr>
          <p:cNvPr id="36867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5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55000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78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28783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5205413" y="1981200"/>
            <a:ext cx="143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1800">
                <a:latin typeface="Comic Sans MS" charset="0"/>
                <a:cs typeface="Comic Sans MS" charset="0"/>
              </a:rPr>
              <a:t>Be windows</a:t>
            </a:r>
          </a:p>
        </p:txBody>
      </p:sp>
      <p:sp>
        <p:nvSpPr>
          <p:cNvPr id="37893" name="Line 20"/>
          <p:cNvSpPr>
            <a:spLocks noChangeShapeType="1"/>
          </p:cNvSpPr>
          <p:nvPr/>
        </p:nvSpPr>
        <p:spPr bwMode="auto">
          <a:xfrm>
            <a:off x="5486400" y="2362200"/>
            <a:ext cx="21113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21"/>
          <p:cNvSpPr>
            <a:spLocks noChangeShapeType="1"/>
          </p:cNvSpPr>
          <p:nvPr/>
        </p:nvSpPr>
        <p:spPr bwMode="auto">
          <a:xfrm>
            <a:off x="7104063" y="2895600"/>
            <a:ext cx="4921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22"/>
          <p:cNvSpPr>
            <a:spLocks noChangeShapeType="1"/>
          </p:cNvSpPr>
          <p:nvPr/>
        </p:nvSpPr>
        <p:spPr bwMode="auto">
          <a:xfrm>
            <a:off x="5486400" y="2362200"/>
            <a:ext cx="11953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23"/>
          <p:cNvSpPr>
            <a:spLocks noChangeShapeType="1"/>
          </p:cNvSpPr>
          <p:nvPr/>
        </p:nvSpPr>
        <p:spPr bwMode="auto">
          <a:xfrm>
            <a:off x="6694488" y="2755900"/>
            <a:ext cx="420687" cy="1270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24"/>
          <p:cNvSpPr>
            <a:spLocks noChangeArrowheads="1"/>
          </p:cNvSpPr>
          <p:nvPr/>
        </p:nvSpPr>
        <p:spPr bwMode="auto">
          <a:xfrm>
            <a:off x="6891338" y="1879600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latin typeface="Comic Sans MS" charset="0"/>
                <a:cs typeface="Comic Sans MS" charset="0"/>
              </a:rPr>
              <a:t>H</a:t>
            </a:r>
            <a:r>
              <a:rPr lang="it-IT" sz="1800" baseline="-25000">
                <a:latin typeface="Comic Sans MS" charset="0"/>
                <a:cs typeface="Comic Sans MS" charset="0"/>
              </a:rPr>
              <a:t>2</a:t>
            </a:r>
            <a:r>
              <a:rPr lang="it-IT" sz="1800">
                <a:latin typeface="Comic Sans MS" charset="0"/>
                <a:cs typeface="Comic Sans MS" charset="0"/>
              </a:rPr>
              <a:t>O “foil”</a:t>
            </a:r>
          </a:p>
        </p:txBody>
      </p:sp>
      <p:sp>
        <p:nvSpPr>
          <p:cNvPr id="37898" name="Rectangle 25"/>
          <p:cNvSpPr>
            <a:spLocks noChangeArrowheads="1"/>
          </p:cNvSpPr>
          <p:nvPr/>
        </p:nvSpPr>
        <p:spPr bwMode="auto">
          <a:xfrm>
            <a:off x="6400800" y="4267200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800"/>
              <a:t>H</a:t>
            </a:r>
            <a:r>
              <a:rPr lang="it-IT" sz="1800" baseline="-25000"/>
              <a:t>2</a:t>
            </a:r>
            <a:r>
              <a:rPr lang="it-IT" sz="1800"/>
              <a:t>O “</a:t>
            </a:r>
            <a:r>
              <a:rPr lang="it-IT" sz="1800">
                <a:latin typeface="Comic Sans MS" charset="0"/>
                <a:cs typeface="Comic Sans MS" charset="0"/>
              </a:rPr>
              <a:t>foil</a:t>
            </a:r>
            <a:r>
              <a:rPr lang="it-IT" sz="1800"/>
              <a:t>”</a:t>
            </a:r>
          </a:p>
        </p:txBody>
      </p:sp>
      <p:pic>
        <p:nvPicPr>
          <p:cNvPr id="3789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447800"/>
            <a:ext cx="3287713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222250" y="127000"/>
            <a:ext cx="82296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2400">
                <a:solidFill>
                  <a:srgbClr val="3366FF"/>
                </a:solidFill>
                <a:latin typeface="Comic Sans MS" charset="0"/>
                <a:cs typeface="Comic Sans MS" charset="0"/>
              </a:rPr>
              <a:t>The</a:t>
            </a:r>
            <a:r>
              <a:rPr lang="en-US" sz="2400">
                <a:latin typeface="Comic Sans MS" charset="0"/>
                <a:cs typeface="Comic Sans MS" charset="0"/>
              </a:rPr>
              <a:t> </a:t>
            </a:r>
            <a:r>
              <a:rPr lang="en-US" sz="2400">
                <a:solidFill>
                  <a:srgbClr val="991F2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Comic Sans MS" charset="0"/>
              </a:rPr>
              <a:t>WATERFALL</a:t>
            </a:r>
            <a:r>
              <a:rPr lang="en-US" sz="2400">
                <a:latin typeface="Comic Sans MS" charset="0"/>
                <a:cs typeface="Comic Sans MS" charset="0"/>
              </a:rPr>
              <a:t> </a:t>
            </a:r>
            <a:r>
              <a:rPr lang="en-US" sz="2400">
                <a:solidFill>
                  <a:srgbClr val="3366FF"/>
                </a:solidFill>
                <a:latin typeface="Comic Sans MS" charset="0"/>
                <a:cs typeface="Comic Sans MS" charset="0"/>
              </a:rPr>
              <a:t>target: reactions on </a:t>
            </a:r>
            <a:r>
              <a:rPr lang="en-US" sz="2000" baseline="30000">
                <a:solidFill>
                  <a:srgbClr val="3366FF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2000">
                <a:solidFill>
                  <a:srgbClr val="3366FF"/>
                </a:solidFill>
                <a:latin typeface="Comic Sans MS" charset="0"/>
                <a:cs typeface="Comic Sans MS" charset="0"/>
              </a:rPr>
              <a:t>O and </a:t>
            </a:r>
            <a:r>
              <a:rPr lang="en-US" sz="2000" baseline="30000">
                <a:solidFill>
                  <a:srgbClr val="3366FF"/>
                </a:solidFill>
                <a:latin typeface="Comic Sans MS" charset="0"/>
                <a:cs typeface="Comic Sans MS" charset="0"/>
              </a:rPr>
              <a:t>1</a:t>
            </a:r>
            <a:r>
              <a:rPr lang="en-US" sz="2000">
                <a:solidFill>
                  <a:srgbClr val="3366FF"/>
                </a:solidFill>
                <a:latin typeface="Comic Sans MS" charset="0"/>
                <a:cs typeface="Comic Sans MS" charset="0"/>
              </a:rPr>
              <a:t>H nuclei</a:t>
            </a:r>
            <a:endParaRPr lang="it-IT" sz="2000">
              <a:solidFill>
                <a:srgbClr val="3366FF"/>
              </a:solidFill>
              <a:latin typeface="Comic Sans MS" charset="0"/>
              <a:cs typeface="Comic Sans M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9939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276600"/>
            <a:ext cx="41497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38200"/>
            <a:ext cx="4143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844550" y="1143000"/>
            <a:ext cx="1620838" cy="400050"/>
          </a:xfrm>
          <a:prstGeom prst="rect">
            <a:avLst/>
          </a:prstGeom>
          <a:solidFill>
            <a:srgbClr val="99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800" baseline="30000">
                <a:solidFill>
                  <a:srgbClr val="000000"/>
                </a:solidFill>
                <a:latin typeface="Verdana" charset="0"/>
              </a:rPr>
              <a:t>1</a:t>
            </a:r>
            <a:r>
              <a:rPr lang="it-IT" sz="1800">
                <a:solidFill>
                  <a:srgbClr val="000000"/>
                </a:solidFill>
                <a:latin typeface="Verdana" charset="0"/>
              </a:rPr>
              <a:t>H</a:t>
            </a:r>
            <a:r>
              <a:rPr lang="en-US" sz="1800" baseline="3000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sz="1800">
                <a:solidFill>
                  <a:srgbClr val="000000"/>
                </a:solidFill>
                <a:latin typeface="Verdana" charset="0"/>
              </a:rPr>
              <a:t>(e,e’K)</a:t>
            </a:r>
            <a:r>
              <a:rPr lang="it-IT" sz="2000">
                <a:solidFill>
                  <a:srgbClr val="000000"/>
                </a:solidFill>
              </a:rPr>
              <a:t>L</a:t>
            </a:r>
            <a:endParaRPr lang="it-IT" sz="18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844550" y="3657600"/>
            <a:ext cx="2025650" cy="369888"/>
          </a:xfrm>
          <a:prstGeom prst="rect">
            <a:avLst/>
          </a:prstGeom>
          <a:solidFill>
            <a:srgbClr val="99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800" baseline="30000">
                <a:solidFill>
                  <a:srgbClr val="000000"/>
                </a:solidFill>
                <a:latin typeface="Verdana" charset="0"/>
              </a:rPr>
              <a:t>16</a:t>
            </a:r>
            <a:r>
              <a:rPr lang="en-US" sz="1800">
                <a:solidFill>
                  <a:srgbClr val="000000"/>
                </a:solidFill>
                <a:latin typeface="Verdana" charset="0"/>
              </a:rPr>
              <a:t>O</a:t>
            </a:r>
            <a:r>
              <a:rPr lang="it-IT" sz="1800">
                <a:solidFill>
                  <a:srgbClr val="000000"/>
                </a:solidFill>
                <a:latin typeface="Verdana" charset="0"/>
              </a:rPr>
              <a:t>(e,e’K)</a:t>
            </a:r>
            <a:r>
              <a:rPr lang="en-US" sz="1800" baseline="30000">
                <a:solidFill>
                  <a:srgbClr val="000000"/>
                </a:solidFill>
                <a:latin typeface="Verdana" charset="0"/>
              </a:rPr>
              <a:t>16</a:t>
            </a:r>
            <a:r>
              <a:rPr lang="en-US" sz="1800">
                <a:solidFill>
                  <a:srgbClr val="000000"/>
                </a:solidFill>
                <a:latin typeface="Verdana" charset="0"/>
              </a:rPr>
              <a:t>N</a:t>
            </a:r>
            <a:r>
              <a:rPr lang="it-IT" sz="2000" baseline="-25000">
                <a:solidFill>
                  <a:srgbClr val="000000"/>
                </a:solidFill>
              </a:rPr>
              <a:t>L</a:t>
            </a:r>
          </a:p>
        </p:txBody>
      </p:sp>
      <p:pic>
        <p:nvPicPr>
          <p:cNvPr id="3994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762000"/>
            <a:ext cx="4219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5194300" y="1143000"/>
            <a:ext cx="1827213" cy="400050"/>
          </a:xfrm>
          <a:prstGeom prst="rect">
            <a:avLst/>
          </a:prstGeom>
          <a:solidFill>
            <a:srgbClr val="99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1800" baseline="30000">
                <a:solidFill>
                  <a:srgbClr val="000000"/>
                </a:solidFill>
                <a:latin typeface="Verdana" charset="0"/>
              </a:rPr>
              <a:t>1</a:t>
            </a:r>
            <a:r>
              <a:rPr lang="it-IT" sz="1800">
                <a:solidFill>
                  <a:srgbClr val="000000"/>
                </a:solidFill>
                <a:latin typeface="Verdana" charset="0"/>
              </a:rPr>
              <a:t>H</a:t>
            </a:r>
            <a:r>
              <a:rPr lang="en-US" sz="1800" baseline="3000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it-IT" sz="1800">
                <a:solidFill>
                  <a:srgbClr val="000000"/>
                </a:solidFill>
                <a:latin typeface="Verdana" charset="0"/>
              </a:rPr>
              <a:t>(e,e’K)</a:t>
            </a:r>
            <a:r>
              <a:rPr lang="it-IT" sz="2000">
                <a:solidFill>
                  <a:srgbClr val="000000"/>
                </a:solidFill>
              </a:rPr>
              <a:t>L,S</a:t>
            </a:r>
            <a:endParaRPr lang="it-IT" sz="18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9945" name="Rectangle 32"/>
          <p:cNvSpPr>
            <a:spLocks noChangeArrowheads="1"/>
          </p:cNvSpPr>
          <p:nvPr/>
        </p:nvSpPr>
        <p:spPr bwMode="auto">
          <a:xfrm>
            <a:off x="6823075" y="167640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9946" name="Rectangle 33"/>
          <p:cNvSpPr>
            <a:spLocks noChangeArrowheads="1"/>
          </p:cNvSpPr>
          <p:nvPr/>
        </p:nvSpPr>
        <p:spPr bwMode="auto">
          <a:xfrm>
            <a:off x="7900988" y="2235200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9947" name="Text Box 34"/>
          <p:cNvSpPr txBox="1">
            <a:spLocks noChangeArrowheads="1"/>
          </p:cNvSpPr>
          <p:nvPr/>
        </p:nvSpPr>
        <p:spPr bwMode="auto">
          <a:xfrm rot="-1327319">
            <a:off x="4757738" y="2206625"/>
            <a:ext cx="219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>
                <a:latin typeface="Comic Sans MS" charset="0"/>
                <a:cs typeface="Comic Sans MS" charset="0"/>
              </a:rPr>
              <a:t>Energy Calibration Run</a:t>
            </a:r>
            <a:endParaRPr lang="it-IT" sz="1800">
              <a:latin typeface="Comic Sans MS" charset="0"/>
              <a:cs typeface="Comic Sans MS" charset="0"/>
            </a:endParaRPr>
          </a:p>
        </p:txBody>
      </p:sp>
      <p:sp>
        <p:nvSpPr>
          <p:cNvPr id="39948" name="Line 35"/>
          <p:cNvSpPr>
            <a:spLocks noChangeShapeType="1"/>
          </p:cNvSpPr>
          <p:nvPr/>
        </p:nvSpPr>
        <p:spPr bwMode="auto">
          <a:xfrm flipV="1">
            <a:off x="2813050" y="4572000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Text Box 37"/>
          <p:cNvSpPr txBox="1">
            <a:spLocks noChangeArrowheads="1"/>
          </p:cNvSpPr>
          <p:nvPr/>
        </p:nvSpPr>
        <p:spPr bwMode="auto">
          <a:xfrm>
            <a:off x="304800" y="152400"/>
            <a:ext cx="63055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2000">
                <a:solidFill>
                  <a:srgbClr val="3366FF"/>
                </a:solidFill>
                <a:latin typeface="Comic Sans MS" charset="0"/>
                <a:cs typeface="Comic Sans MS" charset="0"/>
              </a:rPr>
              <a:t>Results on the </a:t>
            </a:r>
            <a:r>
              <a:rPr lang="en-US" sz="2000">
                <a:solidFill>
                  <a:srgbClr val="991F24"/>
                </a:solidFill>
                <a:latin typeface="Comic Sans MS" charset="0"/>
                <a:cs typeface="Comic Sans MS" charset="0"/>
              </a:rPr>
              <a:t>WATERFALL</a:t>
            </a:r>
            <a:r>
              <a:rPr lang="en-US" sz="2000">
                <a:latin typeface="Comic Sans MS" charset="0"/>
                <a:cs typeface="Comic Sans MS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Comic Sans MS" charset="0"/>
                <a:cs typeface="Comic Sans MS" charset="0"/>
              </a:rPr>
              <a:t>target</a:t>
            </a:r>
            <a:r>
              <a:rPr lang="en-US" sz="2000">
                <a:latin typeface="Comic Sans MS" charset="0"/>
                <a:cs typeface="Comic Sans MS" charset="0"/>
              </a:rPr>
              <a:t> - </a:t>
            </a:r>
            <a:r>
              <a:rPr lang="en-US" sz="20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2000">
                <a:solidFill>
                  <a:srgbClr val="FF0000"/>
                </a:solidFill>
                <a:latin typeface="Comic Sans MS" charset="0"/>
                <a:cs typeface="Comic Sans MS" charset="0"/>
              </a:rPr>
              <a:t>O</a:t>
            </a:r>
            <a:r>
              <a:rPr lang="en-US" sz="2000">
                <a:latin typeface="Comic Sans MS" charset="0"/>
                <a:cs typeface="Comic Sans MS" charset="0"/>
              </a:rPr>
              <a:t> and </a:t>
            </a:r>
            <a:r>
              <a:rPr lang="en-US" sz="20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Comic Sans MS" charset="0"/>
                <a:cs typeface="Comic Sans MS" charset="0"/>
              </a:rPr>
              <a:t>H</a:t>
            </a:r>
            <a:endParaRPr lang="it-IT" sz="200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141288" y="5867400"/>
            <a:ext cx="9002712" cy="900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1475" indent="-371475" algn="just">
              <a:lnSpc>
                <a:spcPct val="110000"/>
              </a:lnSpc>
              <a:buFont typeface="Wingdings" charset="0"/>
              <a:buChar char="Ø"/>
            </a:pP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Water </a:t>
            </a:r>
            <a:r>
              <a:rPr lang="en-US" sz="1600">
                <a:solidFill>
                  <a:srgbClr val="B21D1C"/>
                </a:solidFill>
                <a:latin typeface="Comic Sans MS" charset="0"/>
                <a:cs typeface="Comic Sans MS" charset="0"/>
              </a:rPr>
              <a:t>thickness</a:t>
            </a: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from elastic </a:t>
            </a:r>
            <a:r>
              <a:rPr lang="en-US" sz="1600">
                <a:solidFill>
                  <a:srgbClr val="B21D1C"/>
                </a:solidFill>
                <a:latin typeface="Comic Sans MS" charset="0"/>
                <a:cs typeface="Comic Sans MS" charset="0"/>
              </a:rPr>
              <a:t>cross section on H</a:t>
            </a:r>
            <a:endParaRPr lang="en-US" sz="1600">
              <a:solidFill>
                <a:schemeClr val="accent2"/>
              </a:solidFill>
              <a:latin typeface="Comic Sans MS" charset="0"/>
              <a:cs typeface="Comic Sans MS" charset="0"/>
            </a:endParaRPr>
          </a:p>
          <a:p>
            <a:pPr marL="371475" indent="-371475" algn="just">
              <a:lnSpc>
                <a:spcPct val="110000"/>
              </a:lnSpc>
              <a:buFont typeface="Wingdings" charset="0"/>
              <a:buChar char="Ø"/>
            </a:pPr>
            <a:r>
              <a:rPr lang="en-US" sz="1600">
                <a:solidFill>
                  <a:srgbClr val="B21D1C"/>
                </a:solidFill>
                <a:latin typeface="Comic Sans MS" charset="0"/>
                <a:cs typeface="Comic Sans MS" charset="0"/>
              </a:rPr>
              <a:t>Precise determination</a:t>
            </a: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of the </a:t>
            </a:r>
            <a:r>
              <a:rPr lang="en-US" sz="1600">
                <a:solidFill>
                  <a:srgbClr val="B21D1C"/>
                </a:solidFill>
                <a:latin typeface="Comic Sans MS" charset="0"/>
                <a:cs typeface="Comic Sans MS" charset="0"/>
              </a:rPr>
              <a:t>particle momenta</a:t>
            </a: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and </a:t>
            </a:r>
            <a:r>
              <a:rPr lang="en-US" sz="1600">
                <a:solidFill>
                  <a:srgbClr val="B21D1C"/>
                </a:solidFill>
                <a:latin typeface="Comic Sans MS" charset="0"/>
                <a:cs typeface="Comic Sans MS" charset="0"/>
              </a:rPr>
              <a:t>beam energy</a:t>
            </a:r>
          </a:p>
          <a:p>
            <a:pPr marL="371475" indent="-371475" algn="just">
              <a:lnSpc>
                <a:spcPct val="110000"/>
              </a:lnSpc>
            </a:pP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   </a:t>
            </a:r>
            <a:r>
              <a:rPr lang="it-IT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using the </a:t>
            </a:r>
            <a:r>
              <a:rPr lang="it-IT" sz="1600">
                <a:solidFill>
                  <a:srgbClr val="B21D1C"/>
                </a:solidFill>
                <a:latin typeface="Comic Sans MS" charset="0"/>
                <a:cs typeface="Comic Sans MS" charset="0"/>
              </a:rPr>
              <a:t>Lambda and Sigma peak reconstruction</a:t>
            </a:r>
            <a:r>
              <a:rPr lang="it-IT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(energy scale calibration</a:t>
            </a:r>
            <a:r>
              <a:rPr lang="it-IT" sz="1600">
                <a:latin typeface="Comic Sans MS" charset="0"/>
                <a:cs typeface="Comic Sans MS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71" name="Picture 15" descr="FigSpectrum_Oxy_paper"/>
          <p:cNvPicPr>
            <a:picLocks noChangeAspect="1" noChangeArrowheads="1"/>
          </p:cNvPicPr>
          <p:nvPr/>
        </p:nvPicPr>
        <p:blipFill>
          <a:blip r:embed="rId3"/>
          <a:srcRect l="1570" t="3638" r="2618" b="6419"/>
          <a:stretch>
            <a:fillRect/>
          </a:stretch>
        </p:blipFill>
        <p:spPr bwMode="auto">
          <a:xfrm>
            <a:off x="141288" y="838200"/>
            <a:ext cx="4289425" cy="3140075"/>
          </a:xfrm>
          <a:prstGeom prst="rect">
            <a:avLst/>
          </a:prstGeom>
          <a:noFill/>
          <a:effectLst>
            <a:outerShdw blurRad="127000" dist="380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1987" name="Picture 16" descr="Table1_Oxy_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4"/>
          <a:stretch>
            <a:fillRect/>
          </a:stretch>
        </p:blipFill>
        <p:spPr bwMode="auto">
          <a:xfrm>
            <a:off x="352425" y="4051300"/>
            <a:ext cx="84391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9"/>
          <p:cNvSpPr>
            <a:spLocks noChangeArrowheads="1"/>
          </p:cNvSpPr>
          <p:nvPr/>
        </p:nvSpPr>
        <p:spPr bwMode="auto">
          <a:xfrm>
            <a:off x="855663" y="914400"/>
            <a:ext cx="330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charset="0"/>
                <a:cs typeface="Comic Sans MS" charset="0"/>
              </a:rPr>
              <a:t>Fit 4 regions with 4 Voigt functions</a:t>
            </a:r>
          </a:p>
          <a:p>
            <a:r>
              <a:rPr lang="en-US">
                <a:solidFill>
                  <a:srgbClr val="FF0000"/>
                </a:solidFill>
                <a:cs typeface="Symbol" charset="0"/>
              </a:rPr>
              <a:t>c</a:t>
            </a:r>
            <a:r>
              <a:rPr lang="en-US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2</a:t>
            </a:r>
            <a:r>
              <a:rPr lang="en-US" baseline="-25000">
                <a:solidFill>
                  <a:srgbClr val="FF0000"/>
                </a:solidFill>
                <a:latin typeface="Comic Sans MS" charset="0"/>
                <a:cs typeface="Comic Sans MS" charset="0"/>
              </a:rPr>
              <a:t>/ndf</a:t>
            </a:r>
            <a:r>
              <a:rPr lang="en-US">
                <a:solidFill>
                  <a:srgbClr val="FF0000"/>
                </a:solidFill>
                <a:latin typeface="Comic Sans MS" charset="0"/>
                <a:cs typeface="Comic Sans MS" charset="0"/>
              </a:rPr>
              <a:t> = 1.19</a:t>
            </a:r>
          </a:p>
        </p:txBody>
      </p:sp>
      <p:sp>
        <p:nvSpPr>
          <p:cNvPr id="41989" name="Rectangle 21"/>
          <p:cNvSpPr>
            <a:spLocks noChangeArrowheads="1"/>
          </p:cNvSpPr>
          <p:nvPr/>
        </p:nvSpPr>
        <p:spPr bwMode="auto">
          <a:xfrm>
            <a:off x="468313" y="4546600"/>
            <a:ext cx="587375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0" name="Text Box 20"/>
          <p:cNvSpPr txBox="1">
            <a:spLocks noChangeArrowheads="1"/>
          </p:cNvSpPr>
          <p:nvPr/>
        </p:nvSpPr>
        <p:spPr bwMode="auto">
          <a:xfrm>
            <a:off x="422275" y="4495800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/>
              <a:t>0.0/13.760.16</a:t>
            </a:r>
          </a:p>
        </p:txBody>
      </p:sp>
      <p:sp>
        <p:nvSpPr>
          <p:cNvPr id="41991" name="Oval 22"/>
          <p:cNvSpPr>
            <a:spLocks noChangeArrowheads="1"/>
          </p:cNvSpPr>
          <p:nvPr/>
        </p:nvSpPr>
        <p:spPr bwMode="auto">
          <a:xfrm>
            <a:off x="352425" y="4432300"/>
            <a:ext cx="1335088" cy="457200"/>
          </a:xfrm>
          <a:prstGeom prst="ellipse">
            <a:avLst/>
          </a:prstGeom>
          <a:noFill/>
          <a:ln w="28575">
            <a:solidFill>
              <a:srgbClr val="99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2" name="Rectangle 2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3" name="Text Box 17"/>
          <p:cNvSpPr txBox="1">
            <a:spLocks noChangeArrowheads="1"/>
          </p:cNvSpPr>
          <p:nvPr/>
        </p:nvSpPr>
        <p:spPr bwMode="auto">
          <a:xfrm>
            <a:off x="84138" y="0"/>
            <a:ext cx="8907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2800">
                <a:latin typeface="Verdana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Comic Sans MS" charset="0"/>
                <a:cs typeface="Comic Sans MS" charset="0"/>
              </a:rPr>
              <a:t>R</a:t>
            </a:r>
            <a:r>
              <a:rPr lang="en-US" sz="2400">
                <a:solidFill>
                  <a:srgbClr val="0000FF"/>
                </a:solidFill>
                <a:latin typeface="Comic Sans MS" charset="0"/>
                <a:cs typeface="Comic Sans MS" charset="0"/>
              </a:rPr>
              <a:t>esults on </a:t>
            </a:r>
            <a:r>
              <a:rPr lang="en-US" sz="24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Comic Sans MS" charset="0"/>
              </a:rPr>
              <a:t>O</a:t>
            </a:r>
            <a:r>
              <a:rPr lang="en-US" sz="2400">
                <a:solidFill>
                  <a:srgbClr val="99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Comic Sans MS" charset="0"/>
                <a:cs typeface="Comic Sans MS" charset="0"/>
              </a:rPr>
              <a:t>target – Hypernuclear Spectrum </a:t>
            </a:r>
            <a:r>
              <a:rPr lang="it-IT" sz="2400">
                <a:solidFill>
                  <a:srgbClr val="0000FF"/>
                </a:solidFill>
                <a:latin typeface="Comic Sans MS" charset="0"/>
                <a:cs typeface="Comic Sans MS" charset="0"/>
              </a:rPr>
              <a:t>of </a:t>
            </a:r>
            <a:r>
              <a:rPr lang="it-IT" sz="24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16</a:t>
            </a:r>
            <a:r>
              <a:rPr lang="it-IT" sz="2400">
                <a:solidFill>
                  <a:srgbClr val="FF0000"/>
                </a:solidFill>
                <a:latin typeface="Comic Sans MS" charset="0"/>
                <a:cs typeface="Comic Sans MS" charset="0"/>
              </a:rPr>
              <a:t>N</a:t>
            </a:r>
            <a:r>
              <a:rPr lang="it-IT" sz="2800" baseline="-25000">
                <a:solidFill>
                  <a:srgbClr val="FF0000"/>
                </a:solidFill>
                <a:cs typeface="Symbol" charset="0"/>
              </a:rPr>
              <a:t>L</a:t>
            </a:r>
            <a:r>
              <a:rPr lang="it-IT" sz="2400">
                <a:latin typeface="Comic Sans MS" charset="0"/>
                <a:cs typeface="Comic Sans MS" charset="0"/>
              </a:rPr>
              <a:t> 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4572000" y="838200"/>
            <a:ext cx="4495800" cy="3078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1475" indent="-371475" algn="just">
              <a:buFont typeface="Wingdings" charset="0"/>
              <a:buNone/>
            </a:pP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Theoretical model based on :</a:t>
            </a:r>
          </a:p>
          <a:p>
            <a:pPr marL="371475" indent="-371475" algn="just">
              <a:buFont typeface="Wingdings" charset="0"/>
              <a:buNone/>
            </a:pP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SLA p(e,e</a:t>
            </a:r>
            <a:r>
              <a:rPr lang="ja-JP" alt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’</a:t>
            </a: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K</a:t>
            </a:r>
            <a:r>
              <a:rPr lang="en-US" sz="1800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+</a:t>
            </a: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)(elementary process)</a:t>
            </a:r>
          </a:p>
          <a:p>
            <a:pPr marL="371475" indent="-371475" algn="just">
              <a:buFont typeface="Wingdings" charset="0"/>
              <a:buNone/>
            </a:pP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N interaction fixed parameters from KEK and BNL </a:t>
            </a:r>
            <a:r>
              <a:rPr lang="en-US" sz="1800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1800" baseline="-25000">
                <a:solidFill>
                  <a:srgbClr val="0000FF"/>
                </a:solidFill>
                <a:latin typeface="Comic Sans MS" charset="0"/>
                <a:cs typeface="Comic Sans MS" charset="0"/>
              </a:rPr>
              <a:t></a:t>
            </a: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O spectra</a:t>
            </a:r>
          </a:p>
          <a:p>
            <a:pPr marL="371475" indent="-371475">
              <a:lnSpc>
                <a:spcPct val="120000"/>
              </a:lnSpc>
              <a:buFont typeface="Times" charset="0"/>
              <a:buChar char="•"/>
            </a:pPr>
            <a:r>
              <a:rPr lang="en-US" sz="1800">
                <a:solidFill>
                  <a:srgbClr val="FF6600"/>
                </a:solidFill>
                <a:latin typeface="Comic Sans MS" charset="0"/>
                <a:cs typeface="Comic Sans MS" charset="0"/>
              </a:rPr>
              <a:t>Four peaks reproduced by theory</a:t>
            </a:r>
          </a:p>
          <a:p>
            <a:pPr marL="371475" indent="-371475">
              <a:lnSpc>
                <a:spcPct val="120000"/>
              </a:lnSpc>
              <a:buFont typeface="Times" charset="0"/>
              <a:buChar char="•"/>
            </a:pP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The </a:t>
            </a:r>
            <a:r>
              <a:rPr lang="en-US" sz="1800">
                <a:solidFill>
                  <a:srgbClr val="008000"/>
                </a:solidFill>
                <a:latin typeface="Comic Sans MS" charset="0"/>
                <a:cs typeface="Comic Sans MS" charset="0"/>
              </a:rPr>
              <a:t>fourth peak </a:t>
            </a: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( in p state) </a:t>
            </a:r>
            <a:r>
              <a:rPr lang="en-US" sz="1800">
                <a:solidFill>
                  <a:srgbClr val="215511"/>
                </a:solidFill>
                <a:latin typeface="Comic Sans MS" charset="0"/>
                <a:cs typeface="Comic Sans MS" charset="0"/>
              </a:rPr>
              <a:t>position disagrees </a:t>
            </a:r>
            <a:r>
              <a:rPr lang="en-US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with theory. </a:t>
            </a:r>
            <a:r>
              <a:rPr lang="en-US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This </a:t>
            </a:r>
            <a:r>
              <a:rPr lang="en-US" sz="1800">
                <a:solidFill>
                  <a:srgbClr val="215511"/>
                </a:solidFill>
                <a:latin typeface="Comic Sans MS" charset="0"/>
                <a:cs typeface="Comic Sans MS" charset="0"/>
              </a:rPr>
              <a:t>might</a:t>
            </a:r>
            <a:r>
              <a:rPr lang="en-US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 be an </a:t>
            </a:r>
            <a:r>
              <a:rPr lang="en-US" sz="1800">
                <a:solidFill>
                  <a:srgbClr val="215511"/>
                </a:solidFill>
                <a:latin typeface="Comic Sans MS" charset="0"/>
                <a:cs typeface="Comic Sans MS" charset="0"/>
              </a:rPr>
              <a:t>indication</a:t>
            </a:r>
            <a:r>
              <a:rPr lang="en-US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 of a </a:t>
            </a:r>
            <a:r>
              <a:rPr lang="en-US" sz="1800">
                <a:solidFill>
                  <a:srgbClr val="800000"/>
                </a:solidFill>
                <a:latin typeface="Comic Sans MS" charset="0"/>
                <a:cs typeface="Comic Sans MS" charset="0"/>
              </a:rPr>
              <a:t>large spin-orbit term S</a:t>
            </a:r>
            <a:r>
              <a:rPr lang="en-US" sz="1800" baseline="-25000">
                <a:solidFill>
                  <a:srgbClr val="FF0000"/>
                </a:solidFill>
                <a:latin typeface="Comic Sans MS" charset="0"/>
                <a:cs typeface="Comic Sans MS" charset="0"/>
              </a:rPr>
              <a:t></a:t>
            </a:r>
          </a:p>
          <a:p>
            <a:pPr marL="371475" indent="-371475">
              <a:lnSpc>
                <a:spcPct val="120000"/>
              </a:lnSpc>
            </a:pPr>
            <a:endParaRPr lang="en-US" sz="1800" baseline="-25000">
              <a:solidFill>
                <a:srgbClr val="FF0000"/>
              </a:solidFill>
              <a:latin typeface="Comic Sans MS" charset="0"/>
              <a:cs typeface="Comic Sans MS" charset="0"/>
            </a:endParaRPr>
          </a:p>
          <a:p>
            <a:pPr marL="371475" indent="-371475">
              <a:lnSpc>
                <a:spcPct val="120000"/>
              </a:lnSpc>
            </a:pPr>
            <a:endParaRPr lang="it-IT">
              <a:solidFill>
                <a:srgbClr val="FF0000"/>
              </a:solidFill>
              <a:latin typeface="Verdana" charset="0"/>
            </a:endParaRPr>
          </a:p>
        </p:txBody>
      </p:sp>
      <p:cxnSp>
        <p:nvCxnSpPr>
          <p:cNvPr id="12" name="Connettore 2 11"/>
          <p:cNvCxnSpPr>
            <a:cxnSpLocks noChangeShapeType="1"/>
          </p:cNvCxnSpPr>
          <p:nvPr/>
        </p:nvCxnSpPr>
        <p:spPr bwMode="auto">
          <a:xfrm>
            <a:off x="4419600" y="3200400"/>
            <a:ext cx="609600" cy="1588"/>
          </a:xfrm>
          <a:prstGeom prst="straightConnector1">
            <a:avLst/>
          </a:prstGeom>
          <a:noFill/>
          <a:ln w="88900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71" name="Picture 15" descr="FigSpectrum_Oxy_paper"/>
          <p:cNvPicPr>
            <a:picLocks noChangeAspect="1" noChangeArrowheads="1"/>
          </p:cNvPicPr>
          <p:nvPr/>
        </p:nvPicPr>
        <p:blipFill>
          <a:blip r:embed="rId3"/>
          <a:srcRect l="1570" t="3638" r="2618" b="6419"/>
          <a:stretch>
            <a:fillRect/>
          </a:stretch>
        </p:blipFill>
        <p:spPr bwMode="auto">
          <a:xfrm>
            <a:off x="141288" y="838200"/>
            <a:ext cx="4289425" cy="3140075"/>
          </a:xfrm>
          <a:prstGeom prst="rect">
            <a:avLst/>
          </a:prstGeom>
          <a:noFill/>
          <a:effectLst>
            <a:outerShdw blurRad="127000" dist="380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4035" name="Picture 16" descr="Table1_Oxy_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4"/>
          <a:stretch>
            <a:fillRect/>
          </a:stretch>
        </p:blipFill>
        <p:spPr bwMode="auto">
          <a:xfrm>
            <a:off x="352425" y="4051300"/>
            <a:ext cx="84391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9"/>
          <p:cNvSpPr>
            <a:spLocks noChangeArrowheads="1"/>
          </p:cNvSpPr>
          <p:nvPr/>
        </p:nvSpPr>
        <p:spPr bwMode="auto">
          <a:xfrm>
            <a:off x="855663" y="914400"/>
            <a:ext cx="330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Comic Sans MS" charset="0"/>
                <a:cs typeface="Comic Sans MS" charset="0"/>
              </a:rPr>
              <a:t>Fit 4 regions with 4 Voigt functions</a:t>
            </a:r>
          </a:p>
          <a:p>
            <a:r>
              <a:rPr lang="en-US">
                <a:solidFill>
                  <a:srgbClr val="FF0000"/>
                </a:solidFill>
                <a:cs typeface="Symbol" charset="0"/>
              </a:rPr>
              <a:t>c</a:t>
            </a:r>
            <a:r>
              <a:rPr lang="en-US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2</a:t>
            </a:r>
            <a:r>
              <a:rPr lang="en-US" baseline="-25000">
                <a:solidFill>
                  <a:srgbClr val="FF0000"/>
                </a:solidFill>
                <a:latin typeface="Comic Sans MS" charset="0"/>
                <a:cs typeface="Comic Sans MS" charset="0"/>
              </a:rPr>
              <a:t>/ndf</a:t>
            </a:r>
            <a:r>
              <a:rPr lang="en-US">
                <a:solidFill>
                  <a:srgbClr val="FF0000"/>
                </a:solidFill>
                <a:latin typeface="Comic Sans MS" charset="0"/>
                <a:cs typeface="Comic Sans MS" charset="0"/>
              </a:rPr>
              <a:t> = 1.19</a:t>
            </a:r>
          </a:p>
        </p:txBody>
      </p:sp>
      <p:sp>
        <p:nvSpPr>
          <p:cNvPr id="44037" name="Rectangle 21"/>
          <p:cNvSpPr>
            <a:spLocks noChangeArrowheads="1"/>
          </p:cNvSpPr>
          <p:nvPr/>
        </p:nvSpPr>
        <p:spPr bwMode="auto">
          <a:xfrm>
            <a:off x="468313" y="4546600"/>
            <a:ext cx="587375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8" name="Text Box 20"/>
          <p:cNvSpPr txBox="1">
            <a:spLocks noChangeArrowheads="1"/>
          </p:cNvSpPr>
          <p:nvPr/>
        </p:nvSpPr>
        <p:spPr bwMode="auto">
          <a:xfrm>
            <a:off x="422275" y="4495800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/>
              <a:t>0.0/13.760.16</a:t>
            </a:r>
          </a:p>
        </p:txBody>
      </p:sp>
      <p:sp>
        <p:nvSpPr>
          <p:cNvPr id="44039" name="Oval 22"/>
          <p:cNvSpPr>
            <a:spLocks noChangeArrowheads="1"/>
          </p:cNvSpPr>
          <p:nvPr/>
        </p:nvSpPr>
        <p:spPr bwMode="auto">
          <a:xfrm>
            <a:off x="352425" y="4432300"/>
            <a:ext cx="1335088" cy="457200"/>
          </a:xfrm>
          <a:prstGeom prst="ellipse">
            <a:avLst/>
          </a:prstGeom>
          <a:noFill/>
          <a:ln w="28575">
            <a:solidFill>
              <a:srgbClr val="991F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3" name="Rectangle 23"/>
          <p:cNvSpPr>
            <a:spLocks noChangeArrowheads="1"/>
          </p:cNvSpPr>
          <p:nvPr/>
        </p:nvSpPr>
        <p:spPr bwMode="auto">
          <a:xfrm>
            <a:off x="4724400" y="914400"/>
            <a:ext cx="372745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91F24"/>
                </a:solidFill>
                <a:latin typeface="Comic Sans MS" charset="0"/>
                <a:cs typeface="Comic Sans MS" charset="0"/>
              </a:rPr>
              <a:t>Binding Energy B</a:t>
            </a:r>
            <a:r>
              <a:rPr lang="en-US" sz="1600" baseline="-25000">
                <a:solidFill>
                  <a:srgbClr val="991F24"/>
                </a:solidFill>
                <a:latin typeface="Comic Sans MS" charset="0"/>
                <a:cs typeface="Comic Sans MS" charset="0"/>
              </a:rPr>
              <a:t>L</a:t>
            </a:r>
            <a:r>
              <a:rPr lang="en-US" sz="1600">
                <a:solidFill>
                  <a:srgbClr val="991F24"/>
                </a:solidFill>
                <a:latin typeface="Comic Sans MS" charset="0"/>
                <a:cs typeface="Comic Sans MS" charset="0"/>
              </a:rPr>
              <a:t>=13.76±0.16 MeV</a:t>
            </a:r>
          </a:p>
          <a:p>
            <a:r>
              <a:rPr lang="en-US" sz="1600">
                <a:solidFill>
                  <a:srgbClr val="991F24"/>
                </a:solidFill>
                <a:latin typeface="Comic Sans MS" charset="0"/>
                <a:cs typeface="Comic Sans MS" charset="0"/>
              </a:rPr>
              <a:t>Measured for the first time with this level of accuracy</a:t>
            </a: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</a:t>
            </a:r>
          </a:p>
          <a:p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(ambiguous interpretation from emulsion data; interaction involving </a:t>
            </a:r>
            <a:r>
              <a:rPr lang="en-US" sz="1600">
                <a:solidFill>
                  <a:schemeClr val="accent2"/>
                </a:solidFill>
                <a:cs typeface="Comic Sans MS" charset="0"/>
              </a:rPr>
              <a:t>L</a:t>
            </a: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production on </a:t>
            </a:r>
            <a:r>
              <a:rPr lang="en-US" sz="1600" i="1">
                <a:solidFill>
                  <a:schemeClr val="accent2"/>
                </a:solidFill>
                <a:latin typeface="Comic Sans MS" charset="0"/>
                <a:cs typeface="Comic Sans MS" charset="0"/>
              </a:rPr>
              <a:t>n</a:t>
            </a:r>
            <a:r>
              <a:rPr lang="en-US" sz="16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 more difficult to normalize</a:t>
            </a:r>
            <a:r>
              <a:rPr lang="en-US">
                <a:solidFill>
                  <a:schemeClr val="accent2"/>
                </a:solidFill>
              </a:rPr>
              <a:t>) </a:t>
            </a:r>
            <a:endParaRPr lang="it-IT">
              <a:solidFill>
                <a:schemeClr val="accent2"/>
              </a:solidFill>
            </a:endParaRPr>
          </a:p>
        </p:txBody>
      </p:sp>
      <p:sp>
        <p:nvSpPr>
          <p:cNvPr id="249880" name="CasellaDiTesto 7"/>
          <p:cNvSpPr txBox="1">
            <a:spLocks noChangeArrowheads="1"/>
          </p:cNvSpPr>
          <p:nvPr/>
        </p:nvSpPr>
        <p:spPr bwMode="auto">
          <a:xfrm>
            <a:off x="4641850" y="2743200"/>
            <a:ext cx="4149725" cy="13239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 sz="1600" u="sng">
                <a:solidFill>
                  <a:srgbClr val="800000"/>
                </a:solidFill>
                <a:latin typeface="Comic Sans MS" charset="0"/>
                <a:cs typeface="Comic Sans MS" charset="0"/>
              </a:rPr>
              <a:t>Within errors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, the 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binding energy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and the 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excited levels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 of the </a:t>
            </a:r>
            <a:r>
              <a:rPr lang="it-IT" sz="1600">
                <a:solidFill>
                  <a:srgbClr val="800000"/>
                </a:solidFill>
                <a:latin typeface="Comic Sans MS" charset="0"/>
                <a:cs typeface="Comic Sans MS" charset="0"/>
              </a:rPr>
              <a:t>mirror hypernuclei </a:t>
            </a:r>
            <a:r>
              <a:rPr lang="it-IT" sz="1600" baseline="30000">
                <a:solidFill>
                  <a:srgbClr val="800000"/>
                </a:solidFill>
                <a:latin typeface="Comic Sans MS" charset="0"/>
                <a:cs typeface="Comic Sans MS" charset="0"/>
              </a:rPr>
              <a:t>16</a:t>
            </a:r>
            <a:r>
              <a:rPr lang="it-IT" sz="1600">
                <a:solidFill>
                  <a:srgbClr val="800000"/>
                </a:solidFill>
                <a:latin typeface="Comic Sans MS" charset="0"/>
                <a:cs typeface="Comic Sans MS" charset="0"/>
              </a:rPr>
              <a:t>O</a:t>
            </a:r>
            <a:r>
              <a:rPr lang="it-IT" sz="1600" baseline="-25000">
                <a:solidFill>
                  <a:srgbClr val="800000"/>
                </a:solidFill>
                <a:latin typeface="Comic Sans MS" charset="0"/>
                <a:cs typeface="Comic Sans MS" charset="0"/>
              </a:rPr>
              <a:t>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 and </a:t>
            </a:r>
            <a:r>
              <a:rPr lang="it-IT" sz="1600" baseline="30000">
                <a:solidFill>
                  <a:srgbClr val="800000"/>
                </a:solidFill>
                <a:latin typeface="Comic Sans MS" charset="0"/>
                <a:cs typeface="Comic Sans MS" charset="0"/>
              </a:rPr>
              <a:t>16</a:t>
            </a:r>
            <a:r>
              <a:rPr lang="it-IT" sz="1600">
                <a:solidFill>
                  <a:srgbClr val="800000"/>
                </a:solidFill>
                <a:latin typeface="Comic Sans MS" charset="0"/>
                <a:cs typeface="Comic Sans MS" charset="0"/>
              </a:rPr>
              <a:t>N</a:t>
            </a:r>
            <a:r>
              <a:rPr lang="it-IT" sz="1600" baseline="-25000">
                <a:solidFill>
                  <a:srgbClr val="800000"/>
                </a:solidFill>
                <a:latin typeface="Comic Sans MS" charset="0"/>
                <a:cs typeface="Comic Sans MS" charset="0"/>
              </a:rPr>
              <a:t>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 (this experiment) are in agreement, giving </a:t>
            </a:r>
            <a:r>
              <a:rPr lang="it-IT" sz="1600" u="sng">
                <a:solidFill>
                  <a:srgbClr val="800000"/>
                </a:solidFill>
                <a:latin typeface="Comic Sans MS" charset="0"/>
                <a:cs typeface="Comic Sans MS" charset="0"/>
              </a:rPr>
              <a:t>no strong evidence of charge-dependent effects</a:t>
            </a:r>
          </a:p>
        </p:txBody>
      </p:sp>
      <p:sp>
        <p:nvSpPr>
          <p:cNvPr id="44042" name="Rectangle 2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43" name="Text Box 17"/>
          <p:cNvSpPr txBox="1">
            <a:spLocks noChangeArrowheads="1"/>
          </p:cNvSpPr>
          <p:nvPr/>
        </p:nvSpPr>
        <p:spPr bwMode="auto">
          <a:xfrm>
            <a:off x="84138" y="0"/>
            <a:ext cx="89074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2800">
                <a:latin typeface="Verdana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Comic Sans MS" charset="0"/>
                <a:cs typeface="Comic Sans MS" charset="0"/>
              </a:rPr>
              <a:t>R</a:t>
            </a:r>
            <a:r>
              <a:rPr lang="en-US" sz="2400">
                <a:solidFill>
                  <a:srgbClr val="0000FF"/>
                </a:solidFill>
                <a:latin typeface="Comic Sans MS" charset="0"/>
                <a:cs typeface="Comic Sans MS" charset="0"/>
              </a:rPr>
              <a:t>esults on </a:t>
            </a:r>
            <a:r>
              <a:rPr lang="en-US" sz="24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Comic Sans MS" charset="0"/>
              </a:rPr>
              <a:t>O</a:t>
            </a:r>
            <a:r>
              <a:rPr lang="en-US" sz="2400">
                <a:solidFill>
                  <a:srgbClr val="99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Comic Sans MS" charset="0"/>
                <a:cs typeface="Comic Sans MS" charset="0"/>
              </a:rPr>
              <a:t>target – Hypernuclear Spectrum </a:t>
            </a:r>
            <a:r>
              <a:rPr lang="it-IT" sz="2400">
                <a:solidFill>
                  <a:srgbClr val="0000FF"/>
                </a:solidFill>
                <a:latin typeface="Comic Sans MS" charset="0"/>
                <a:cs typeface="Comic Sans MS" charset="0"/>
              </a:rPr>
              <a:t>of </a:t>
            </a:r>
            <a:r>
              <a:rPr lang="it-IT" sz="24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16</a:t>
            </a:r>
            <a:r>
              <a:rPr lang="it-IT" sz="2400">
                <a:solidFill>
                  <a:srgbClr val="FF0000"/>
                </a:solidFill>
                <a:latin typeface="Comic Sans MS" charset="0"/>
                <a:cs typeface="Comic Sans MS" charset="0"/>
              </a:rPr>
              <a:t>N</a:t>
            </a:r>
            <a:r>
              <a:rPr lang="it-IT" sz="2800" baseline="-25000">
                <a:solidFill>
                  <a:srgbClr val="FF0000"/>
                </a:solidFill>
                <a:cs typeface="Symbol" charset="0"/>
              </a:rPr>
              <a:t>L</a:t>
            </a:r>
            <a:r>
              <a:rPr lang="it-IT" sz="2400">
                <a:latin typeface="Comic Sans MS" charset="0"/>
                <a:cs typeface="Comic Sans MS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2498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/>
        </p:nvSpPr>
        <p:spPr bwMode="auto">
          <a:xfrm>
            <a:off x="539750" y="-76200"/>
            <a:ext cx="73802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 sz="240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8148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4800"/>
            <a:ext cx="464343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ttangolo 6"/>
          <p:cNvSpPr>
            <a:spLocks noChangeArrowheads="1"/>
          </p:cNvSpPr>
          <p:nvPr/>
        </p:nvSpPr>
        <p:spPr bwMode="auto">
          <a:xfrm>
            <a:off x="4724400" y="3657600"/>
            <a:ext cx="4284663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Radiative corrected experimental excitation energy vs theoretical data (thin curve). Thick curve: three gaussian fits of the radiative corrected data</a:t>
            </a:r>
          </a:p>
        </p:txBody>
      </p:sp>
      <p:sp>
        <p:nvSpPr>
          <p:cNvPr id="46086" name="Rettangolo 7"/>
          <p:cNvSpPr>
            <a:spLocks noChangeArrowheads="1"/>
          </p:cNvSpPr>
          <p:nvPr/>
        </p:nvSpPr>
        <p:spPr bwMode="auto">
          <a:xfrm>
            <a:off x="0" y="3757613"/>
            <a:ext cx="47625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3366FF"/>
                </a:solidFill>
                <a:latin typeface="Comic Sans MS" charset="0"/>
                <a:cs typeface="Comic Sans MS" charset="0"/>
              </a:rPr>
              <a:t>Experimental excitation energy vs Monte Carlo Data  </a:t>
            </a:r>
          </a:p>
          <a:p>
            <a:pPr algn="l"/>
            <a:r>
              <a:rPr lang="it-IT">
                <a:solidFill>
                  <a:srgbClr val="3366FF"/>
                </a:solidFill>
                <a:latin typeface="Comic Sans MS" charset="0"/>
                <a:cs typeface="Comic Sans MS" charset="0"/>
              </a:rPr>
              <a:t>(red curve) and vs Monte Carlo data with radiative </a:t>
            </a:r>
          </a:p>
          <a:p>
            <a:pPr algn="l"/>
            <a:r>
              <a:rPr lang="it-IT">
                <a:solidFill>
                  <a:srgbClr val="3366FF"/>
                </a:solidFill>
                <a:latin typeface="Comic Sans MS" charset="0"/>
                <a:cs typeface="Comic Sans MS" charset="0"/>
              </a:rPr>
              <a:t>Effects </a:t>
            </a:r>
            <a:r>
              <a:rPr lang="ja-JP" altLang="it-IT">
                <a:solidFill>
                  <a:srgbClr val="3366FF"/>
                </a:solidFill>
                <a:latin typeface="Comic Sans MS" charset="0"/>
                <a:cs typeface="Comic Sans MS" charset="0"/>
              </a:rPr>
              <a:t>“</a:t>
            </a:r>
            <a:r>
              <a:rPr lang="it-IT">
                <a:solidFill>
                  <a:srgbClr val="3366FF"/>
                </a:solidFill>
                <a:latin typeface="Comic Sans MS" charset="0"/>
                <a:cs typeface="Comic Sans MS" charset="0"/>
              </a:rPr>
              <a:t>turned off</a:t>
            </a:r>
            <a:r>
              <a:rPr lang="ja-JP" altLang="it-IT">
                <a:solidFill>
                  <a:srgbClr val="3366FF"/>
                </a:solidFill>
                <a:latin typeface="Comic Sans MS" charset="0"/>
                <a:cs typeface="Comic Sans MS" charset="0"/>
              </a:rPr>
              <a:t>”</a:t>
            </a:r>
            <a:r>
              <a:rPr lang="it-IT">
                <a:solidFill>
                  <a:srgbClr val="3366FF"/>
                </a:solidFill>
                <a:latin typeface="Comic Sans MS" charset="0"/>
                <a:cs typeface="Comic Sans MS" charset="0"/>
              </a:rPr>
              <a:t> (blue curve) </a:t>
            </a:r>
          </a:p>
        </p:txBody>
      </p:sp>
      <p:sp>
        <p:nvSpPr>
          <p:cNvPr id="46087" name="Rettangolo 8"/>
          <p:cNvSpPr>
            <a:spLocks noChangeArrowheads="1"/>
          </p:cNvSpPr>
          <p:nvPr/>
        </p:nvSpPr>
        <p:spPr bwMode="auto">
          <a:xfrm>
            <a:off x="5715000" y="5205413"/>
            <a:ext cx="33528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Radiative </a:t>
            </a:r>
            <a:r>
              <a:rPr lang="it-IT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corrections</a:t>
            </a:r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do </a:t>
            </a:r>
            <a:r>
              <a:rPr lang="it-IT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not</a:t>
            </a:r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depend</a:t>
            </a:r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on the </a:t>
            </a:r>
            <a:r>
              <a:rPr lang="it-IT" dirty="0" err="1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hypothesis</a:t>
            </a:r>
            <a:r>
              <a:rPr lang="it-IT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on the </a:t>
            </a:r>
            <a:r>
              <a:rPr lang="it-IT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peak</a:t>
            </a:r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structure</a:t>
            </a:r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producing</a:t>
            </a:r>
            <a:r>
              <a:rPr lang="it-IT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 the </a:t>
            </a:r>
            <a:r>
              <a:rPr lang="it-IT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experimental</a:t>
            </a:r>
            <a:r>
              <a:rPr lang="it-IT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data </a:t>
            </a:r>
          </a:p>
        </p:txBody>
      </p:sp>
      <p:sp>
        <p:nvSpPr>
          <p:cNvPr id="46088" name="CasellaDiTesto 10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2800" baseline="30000">
                <a:solidFill>
                  <a:srgbClr val="D3FCFF"/>
                </a:solidFill>
                <a:latin typeface="Comic Sans MS" charset="0"/>
                <a:cs typeface="Comic Sans MS" charset="0"/>
              </a:rPr>
              <a:t>9</a:t>
            </a:r>
            <a:r>
              <a:rPr lang="it-IT" sz="2800">
                <a:solidFill>
                  <a:srgbClr val="D3FCFF"/>
                </a:solidFill>
                <a:latin typeface="Comic Sans MS" charset="0"/>
                <a:cs typeface="Comic Sans MS" charset="0"/>
              </a:rPr>
              <a:t>Be(e,e’K)</a:t>
            </a:r>
            <a:r>
              <a:rPr lang="it-IT" sz="2800" baseline="30000">
                <a:solidFill>
                  <a:srgbClr val="3DFDEE"/>
                </a:solidFill>
                <a:latin typeface="Comic Sans MS" charset="0"/>
                <a:cs typeface="Comic Sans MS" charset="0"/>
              </a:rPr>
              <a:t>9</a:t>
            </a:r>
            <a:r>
              <a:rPr lang="it-IT" sz="2800">
                <a:solidFill>
                  <a:srgbClr val="3DFDEE"/>
                </a:solidFill>
                <a:latin typeface="Comic Sans MS" charset="0"/>
                <a:cs typeface="Comic Sans MS" charset="0"/>
              </a:rPr>
              <a:t>Li</a:t>
            </a:r>
            <a:r>
              <a:rPr lang="it-IT" sz="2800" baseline="-25000">
                <a:solidFill>
                  <a:srgbClr val="3DFDEE"/>
                </a:solidFill>
                <a:cs typeface="Symbol" charset="0"/>
              </a:rPr>
              <a:t>L </a:t>
            </a:r>
            <a:endParaRPr lang="it-IT" sz="2800"/>
          </a:p>
        </p:txBody>
      </p:sp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571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5" descr="mode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95388"/>
            <a:ext cx="4959350" cy="30956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b="0">
                <a:latin typeface="Arial" charset="0"/>
              </a:rPr>
              <a:t>10/13/09</a:t>
            </a:r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t="6136" r="7672"/>
          <a:stretch>
            <a:fillRect/>
          </a:stretch>
        </p:blipFill>
        <p:spPr bwMode="auto">
          <a:xfrm>
            <a:off x="533400" y="914400"/>
            <a:ext cx="3657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990600" y="990600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991F24"/>
                </a:solidFill>
                <a:latin typeface="Comic Sans MS" charset="0"/>
                <a:cs typeface="Comic Sans MS" charset="0"/>
              </a:rPr>
              <a:t>p(e,e'K</a:t>
            </a:r>
            <a:r>
              <a:rPr lang="it-IT" baseline="30000">
                <a:solidFill>
                  <a:srgbClr val="991F24"/>
                </a:solidFill>
                <a:latin typeface="Comic Sans MS" charset="0"/>
                <a:cs typeface="Comic Sans MS" charset="0"/>
              </a:rPr>
              <a:t>+</a:t>
            </a:r>
            <a:r>
              <a:rPr lang="it-IT">
                <a:solidFill>
                  <a:srgbClr val="991F24"/>
                </a:solidFill>
                <a:latin typeface="Comic Sans MS" charset="0"/>
                <a:cs typeface="Comic Sans MS" charset="0"/>
              </a:rPr>
              <a:t>)</a:t>
            </a:r>
            <a:r>
              <a:rPr lang="it-IT">
                <a:solidFill>
                  <a:srgbClr val="991F24"/>
                </a:solidFill>
                <a:cs typeface="Symbol" charset="0"/>
              </a:rPr>
              <a:t>L</a:t>
            </a:r>
            <a:r>
              <a:rPr lang="it-IT">
                <a:solidFill>
                  <a:srgbClr val="991F24"/>
                </a:solidFill>
                <a:latin typeface="Comic Sans MS" charset="0"/>
                <a:cs typeface="Comic Sans MS" charset="0"/>
              </a:rPr>
              <a:t> on Waterfall</a:t>
            </a:r>
          </a:p>
          <a:p>
            <a:r>
              <a:rPr lang="it-IT">
                <a:solidFill>
                  <a:srgbClr val="991F24"/>
                </a:solidFill>
                <a:latin typeface="Comic Sans MS" charset="0"/>
                <a:cs typeface="Comic Sans MS" charset="0"/>
              </a:rPr>
              <a:t>Production run</a:t>
            </a:r>
            <a:endParaRPr lang="it-IT" sz="1800">
              <a:latin typeface="Comic Sans MS" charset="0"/>
              <a:cs typeface="Comic Sans MS" charset="0"/>
            </a:endParaRPr>
          </a:p>
        </p:txBody>
      </p:sp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72745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Line 11"/>
          <p:cNvSpPr>
            <a:spLocks noChangeShapeType="1"/>
          </p:cNvSpPr>
          <p:nvPr/>
        </p:nvSpPr>
        <p:spPr bwMode="auto">
          <a:xfrm flipH="1" flipV="1">
            <a:off x="5029200" y="2971800"/>
            <a:ext cx="1312863" cy="2133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12"/>
          <p:cNvSpPr txBox="1">
            <a:spLocks noChangeArrowheads="1"/>
          </p:cNvSpPr>
          <p:nvPr/>
        </p:nvSpPr>
        <p:spPr bwMode="auto">
          <a:xfrm>
            <a:off x="4184650" y="4337050"/>
            <a:ext cx="4965700" cy="1077913"/>
          </a:xfrm>
          <a:prstGeom prst="rect">
            <a:avLst/>
          </a:prstGeom>
          <a:solidFill>
            <a:srgbClr val="D3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1600">
                <a:solidFill>
                  <a:srgbClr val="215511"/>
                </a:solidFill>
                <a:latin typeface="Comic Sans MS" charset="0"/>
                <a:cs typeface="Comic Sans MS" charset="0"/>
              </a:rPr>
              <a:t>Expected data from </a:t>
            </a:r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E07-012</a:t>
            </a:r>
            <a:r>
              <a:rPr lang="en-US" sz="1600">
                <a:solidFill>
                  <a:srgbClr val="215511"/>
                </a:solidFill>
                <a:latin typeface="Comic Sans MS" charset="0"/>
                <a:cs typeface="Comic Sans MS" charset="0"/>
              </a:rPr>
              <a:t>, study the </a:t>
            </a:r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angular dependence </a:t>
            </a:r>
            <a:r>
              <a:rPr lang="en-US" sz="1600">
                <a:solidFill>
                  <a:srgbClr val="215511"/>
                </a:solidFill>
                <a:latin typeface="Comic Sans MS" charset="0"/>
                <a:cs typeface="Comic Sans MS" charset="0"/>
              </a:rPr>
              <a:t>of </a:t>
            </a:r>
          </a:p>
          <a:p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p(e,e</a:t>
            </a:r>
            <a:r>
              <a:rPr lang="ja-JP" alt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’</a:t>
            </a:r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K)</a:t>
            </a:r>
            <a:r>
              <a:rPr lang="en-US" sz="1600">
                <a:solidFill>
                  <a:srgbClr val="FF0000"/>
                </a:solidFill>
                <a:cs typeface="Symbol" charset="0"/>
              </a:rPr>
              <a:t>L</a:t>
            </a:r>
            <a:r>
              <a:rPr lang="en-US" sz="1600">
                <a:solidFill>
                  <a:srgbClr val="215511"/>
                </a:solidFill>
                <a:cs typeface="Symbol" charset="0"/>
              </a:rPr>
              <a:t> </a:t>
            </a:r>
            <a:r>
              <a:rPr lang="en-US" sz="1600">
                <a:solidFill>
                  <a:srgbClr val="215511"/>
                </a:solidFill>
                <a:latin typeface="Comic Sans MS" charset="0"/>
                <a:cs typeface="Comic Sans MS" charset="0"/>
              </a:rPr>
              <a:t>and </a:t>
            </a:r>
            <a:r>
              <a:rPr lang="en-US" sz="16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O(e,e</a:t>
            </a:r>
            <a:r>
              <a:rPr lang="ja-JP" alt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’</a:t>
            </a:r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K)</a:t>
            </a:r>
            <a:r>
              <a:rPr lang="en-US" sz="1600" baseline="30000">
                <a:solidFill>
                  <a:srgbClr val="FF0000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N</a:t>
            </a:r>
            <a:r>
              <a:rPr lang="en-US" sz="1600" baseline="-25000">
                <a:solidFill>
                  <a:srgbClr val="FF0000"/>
                </a:solidFill>
                <a:cs typeface="Symbol" charset="0"/>
              </a:rPr>
              <a:t>L</a:t>
            </a:r>
            <a:r>
              <a:rPr lang="en-US" sz="160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</a:p>
          <a:p>
            <a:r>
              <a:rPr lang="en-US" sz="1600">
                <a:solidFill>
                  <a:srgbClr val="0000FF"/>
                </a:solidFill>
                <a:latin typeface="Comic Sans MS" charset="0"/>
                <a:cs typeface="Comic Sans MS" charset="0"/>
              </a:rPr>
              <a:t>at low Q</a:t>
            </a:r>
            <a:r>
              <a:rPr lang="en-US" sz="1600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2</a:t>
            </a:r>
            <a:endParaRPr lang="en-US" sz="160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48138" name="Oval 13"/>
          <p:cNvSpPr>
            <a:spLocks noChangeArrowheads="1"/>
          </p:cNvSpPr>
          <p:nvPr/>
        </p:nvSpPr>
        <p:spPr bwMode="auto">
          <a:xfrm>
            <a:off x="4618038" y="2743200"/>
            <a:ext cx="773112" cy="2286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20638" y="15875"/>
            <a:ext cx="9123362" cy="6461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en-US" sz="2800">
                <a:latin typeface="Comic Sans MS" charset="0"/>
                <a:cs typeface="Comic Sans MS" charset="0"/>
              </a:rPr>
              <a:t>     R</a:t>
            </a:r>
            <a:r>
              <a:rPr lang="en-US" sz="2400">
                <a:latin typeface="Comic Sans MS" charset="0"/>
                <a:cs typeface="Comic Sans MS" charset="0"/>
              </a:rPr>
              <a:t>esults on 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Comic Sans MS" charset="0"/>
              </a:rPr>
              <a:t>H </a:t>
            </a:r>
            <a:r>
              <a:rPr lang="en-US" sz="2400">
                <a:latin typeface="Comic Sans MS" charset="0"/>
                <a:cs typeface="Comic Sans MS" charset="0"/>
              </a:rPr>
              <a:t>target – The </a:t>
            </a:r>
            <a:r>
              <a:rPr lang="it-IT" sz="2400">
                <a:solidFill>
                  <a:srgbClr val="0000FF"/>
                </a:solidFill>
                <a:latin typeface="Comic Sans MS" charset="0"/>
                <a:cs typeface="Comic Sans MS" charset="0"/>
              </a:rPr>
              <a:t>p(e,e’K)</a:t>
            </a:r>
            <a:r>
              <a:rPr lang="it-IT" sz="2400">
                <a:solidFill>
                  <a:srgbClr val="800000"/>
                </a:solidFill>
                <a:cs typeface="Symbol" charset="0"/>
              </a:rPr>
              <a:t>L</a:t>
            </a:r>
            <a:r>
              <a:rPr lang="it-IT" sz="3600">
                <a:solidFill>
                  <a:srgbClr val="800000"/>
                </a:solidFill>
                <a:latin typeface="Comic Sans MS" charset="0"/>
                <a:cs typeface="Comic Sans MS" charset="0"/>
              </a:rPr>
              <a:t>  </a:t>
            </a:r>
            <a:r>
              <a:rPr lang="en-US" sz="3200">
                <a:latin typeface="Comic Sans MS" charset="0"/>
                <a:cs typeface="Comic Sans MS" charset="0"/>
              </a:rPr>
              <a:t>C</a:t>
            </a:r>
            <a:r>
              <a:rPr lang="en-US" sz="2400">
                <a:latin typeface="Comic Sans MS" charset="0"/>
                <a:cs typeface="Comic Sans MS" charset="0"/>
              </a:rPr>
              <a:t>ross </a:t>
            </a:r>
            <a:r>
              <a:rPr lang="en-US" sz="3200">
                <a:latin typeface="Comic Sans MS" charset="0"/>
                <a:cs typeface="Comic Sans MS" charset="0"/>
              </a:rPr>
              <a:t>S</a:t>
            </a:r>
            <a:r>
              <a:rPr lang="en-US" sz="2400">
                <a:latin typeface="Comic Sans MS" charset="0"/>
                <a:cs typeface="Comic Sans MS" charset="0"/>
              </a:rPr>
              <a:t>ection</a:t>
            </a:r>
            <a:endParaRPr lang="it-IT" sz="2400">
              <a:latin typeface="Comic Sans MS" charset="0"/>
              <a:cs typeface="Comic Sans MS" charset="0"/>
            </a:endParaRPr>
          </a:p>
        </p:txBody>
      </p:sp>
      <p:sp>
        <p:nvSpPr>
          <p:cNvPr id="48140" name="Rectangle 17"/>
          <p:cNvSpPr>
            <a:spLocks noChangeArrowheads="1"/>
          </p:cNvSpPr>
          <p:nvPr/>
        </p:nvSpPr>
        <p:spPr bwMode="auto">
          <a:xfrm>
            <a:off x="838200" y="4114800"/>
            <a:ext cx="2954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p(e,e'K</a:t>
            </a:r>
            <a:r>
              <a:rPr lang="it-IT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+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)</a:t>
            </a:r>
            <a:r>
              <a:rPr lang="it-IT">
                <a:solidFill>
                  <a:srgbClr val="0000FF"/>
                </a:solidFill>
                <a:cs typeface="Comic Sans MS" charset="0"/>
              </a:rPr>
              <a:t>L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 on LH</a:t>
            </a:r>
            <a:r>
              <a:rPr lang="it-IT" baseline="-25000">
                <a:solidFill>
                  <a:srgbClr val="0000FF"/>
                </a:solidFill>
                <a:latin typeface="Comic Sans MS" charset="0"/>
                <a:cs typeface="Comic Sans MS" charset="0"/>
              </a:rPr>
              <a:t>2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 Cryo Target</a:t>
            </a:r>
          </a:p>
          <a:p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Calibration run</a:t>
            </a:r>
            <a:endParaRPr lang="it-IT" sz="1800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48141" name="Rectangle 11"/>
          <p:cNvSpPr>
            <a:spLocks noChangeArrowheads="1"/>
          </p:cNvSpPr>
          <p:nvPr/>
        </p:nvSpPr>
        <p:spPr bwMode="auto">
          <a:xfrm>
            <a:off x="4191000" y="5397500"/>
            <a:ext cx="4953000" cy="1477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Wingdings" charset="0"/>
                <a:cs typeface="Wingdings" charset="0"/>
              </a:rPr>
              <a:t></a:t>
            </a:r>
            <a:r>
              <a:rPr lang="en-US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>
                <a:solidFill>
                  <a:srgbClr val="0000FF"/>
                </a:solidFill>
                <a:latin typeface="Comic Sans MS" charset="0"/>
                <a:cs typeface="Comic Sans MS" charset="0"/>
              </a:rPr>
              <a:t>None of the models is able to describe the data over the entire range</a:t>
            </a:r>
          </a:p>
          <a:p>
            <a:r>
              <a:rPr lang="en-US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</a:p>
          <a:p>
            <a:r>
              <a:rPr lang="en-US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>
                <a:solidFill>
                  <a:srgbClr val="FF0000"/>
                </a:solidFill>
                <a:latin typeface="Wingdings" charset="0"/>
                <a:cs typeface="Wingdings" charset="0"/>
              </a:rPr>
              <a:t> </a:t>
            </a:r>
            <a:r>
              <a:rPr lang="en-US">
                <a:solidFill>
                  <a:srgbClr val="0000FF"/>
                </a:solidFill>
                <a:latin typeface="Comic Sans MS" charset="0"/>
                <a:cs typeface="Comic Sans MS" charset="0"/>
              </a:rPr>
              <a:t>New data is electroproduction – could longitudinal amplitudes dominate?</a:t>
            </a:r>
          </a:p>
        </p:txBody>
      </p:sp>
      <p:sp>
        <p:nvSpPr>
          <p:cNvPr id="48142" name="CasellaDiTesto 13"/>
          <p:cNvSpPr txBox="1">
            <a:spLocks noChangeArrowheads="1"/>
          </p:cNvSpPr>
          <p:nvPr/>
        </p:nvSpPr>
        <p:spPr bwMode="auto">
          <a:xfrm>
            <a:off x="5181600" y="1676400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>
                <a:latin typeface="Comic Sans MS" charset="0"/>
                <a:cs typeface="Comic Sans MS" charset="0"/>
              </a:rPr>
              <a:t>W</a:t>
            </a:r>
            <a:r>
              <a:rPr lang="it-IT"/>
              <a:t>=2.2 </a:t>
            </a:r>
            <a:r>
              <a:rPr lang="it-IT">
                <a:latin typeface="Comic Sans MS" charset="0"/>
                <a:cs typeface="Comic Sans MS" charset="0"/>
              </a:rPr>
              <a:t>GeV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2831" y="159544"/>
            <a:ext cx="36687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838200"/>
            <a:ext cx="44291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/>
          <a:stretch>
            <a:fillRect/>
          </a:stretch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Ovale 2"/>
          <p:cNvSpPr>
            <a:spLocks noChangeArrowheads="1"/>
          </p:cNvSpPr>
          <p:nvPr/>
        </p:nvSpPr>
        <p:spPr bwMode="auto">
          <a:xfrm>
            <a:off x="3505200" y="4219575"/>
            <a:ext cx="4267200" cy="1524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" name="Ovale 3"/>
          <p:cNvSpPr/>
          <p:nvPr/>
        </p:nvSpPr>
        <p:spPr bwMode="auto">
          <a:xfrm>
            <a:off x="533400" y="2667000"/>
            <a:ext cx="5535613" cy="1954213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Symbol" pitchFamily="-83" charset="2"/>
              <a:ea typeface="ＭＳ Ｐゴシック" pitchFamily="-83" charset="-128"/>
              <a:cs typeface="ＭＳ Ｐゴシック" pitchFamily="-83" charset="-128"/>
              <a:sym typeface="Symbol" pitchFamily="-83" charset="2"/>
            </a:endParaRPr>
          </a:p>
        </p:txBody>
      </p:sp>
      <p:sp>
        <p:nvSpPr>
          <p:cNvPr id="52229" name="Ovale 4"/>
          <p:cNvSpPr>
            <a:spLocks noChangeArrowheads="1"/>
          </p:cNvSpPr>
          <p:nvPr/>
        </p:nvSpPr>
        <p:spPr bwMode="auto">
          <a:xfrm>
            <a:off x="5638800" y="2209800"/>
            <a:ext cx="28956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5FF4FD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179513" y="1789113"/>
            <a:ext cx="5008562" cy="603250"/>
            <a:chOff x="1179445" y="1789043"/>
            <a:chExt cx="5009320" cy="602734"/>
          </a:xfrm>
          <a:solidFill>
            <a:schemeClr val="bg1"/>
          </a:solidFill>
        </p:grpSpPr>
        <p:cxnSp>
          <p:nvCxnSpPr>
            <p:cNvPr id="9" name="Straight Arrow Connector 43"/>
            <p:cNvCxnSpPr/>
            <p:nvPr/>
          </p:nvCxnSpPr>
          <p:spPr>
            <a:xfrm flipV="1">
              <a:off x="1179445" y="1789043"/>
              <a:ext cx="5009320" cy="0"/>
            </a:xfrm>
            <a:prstGeom prst="straightConnector1">
              <a:avLst/>
            </a:prstGeom>
            <a:grpFill/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47"/>
            <p:cNvSpPr txBox="1"/>
            <p:nvPr/>
          </p:nvSpPr>
          <p:spPr>
            <a:xfrm>
              <a:off x="1365210" y="1868350"/>
              <a:ext cx="4704475" cy="52342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latin typeface="Comic Sans MS"/>
                  <a:ea typeface="+mn-ea"/>
                  <a:cs typeface="Comic Sans MS"/>
                  <a:sym typeface="Symbol" pitchFamily="-65" charset="2"/>
                </a:rPr>
                <a:t>Future mass spectroscopy</a:t>
              </a:r>
            </a:p>
          </p:txBody>
        </p:sp>
      </p:grpSp>
      <p:sp>
        <p:nvSpPr>
          <p:cNvPr id="52231" name="CasellaDiTesto 10"/>
          <p:cNvSpPr txBox="1">
            <a:spLocks noChangeArrowheads="1"/>
          </p:cNvSpPr>
          <p:nvPr/>
        </p:nvSpPr>
        <p:spPr bwMode="auto">
          <a:xfrm>
            <a:off x="0" y="3175"/>
            <a:ext cx="9144000" cy="7381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2800">
                <a:solidFill>
                  <a:schemeClr val="bg1"/>
                </a:solidFill>
                <a:latin typeface="Comic Sans MS" charset="0"/>
                <a:cs typeface="Comic Sans MS" charset="0"/>
              </a:rPr>
              <a:t>Hypernuclear spectroscopy prospectives at Jlab</a:t>
            </a:r>
          </a:p>
          <a:p>
            <a:r>
              <a:rPr lang="it-IT">
                <a:solidFill>
                  <a:srgbClr val="FFFF00"/>
                </a:solidFill>
                <a:latin typeface="Comic Sans MS" charset="0"/>
                <a:cs typeface="Comic Sans MS" charset="0"/>
              </a:rPr>
              <a:t>Collaboration meeting - F. Garibaldi – Jlab 13 December 2011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6164263"/>
            <a:ext cx="9144000" cy="7096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Comic Sans MS" charset="0"/>
              </a:rPr>
              <a:t>Decay Pion Spectroscopy to Study -Hypernuclei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/>
            <a:r>
              <a:rPr lang="it-IT" sz="3200">
                <a:solidFill>
                  <a:srgbClr val="FEF849"/>
                </a:solidFill>
                <a:latin typeface="Comic Sans MS" charset="0"/>
              </a:rPr>
              <a:t>HYPERNUCLEAR PHYSICS</a:t>
            </a:r>
            <a:endParaRPr lang="it-IT" sz="3200" b="0">
              <a:latin typeface="Verdana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4513263"/>
          </a:xfrm>
          <a:prstGeom prst="rect">
            <a:avLst/>
          </a:prstGeom>
          <a:solidFill>
            <a:srgbClr val="A4FF93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600" b="0" dirty="0">
                <a:latin typeface="Verdana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mic Sans MS" charset="0"/>
              </a:rPr>
              <a:t>Hypernuclei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are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bound states 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of nucleons with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a strange baryon 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(</a:t>
            </a:r>
            <a:r>
              <a:rPr lang="en-US" sz="2000" dirty="0">
                <a:solidFill>
                  <a:srgbClr val="0918AC"/>
                </a:solidFill>
                <a:cs typeface="Symbol" charset="0"/>
              </a:rPr>
              <a:t>L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) </a:t>
            </a:r>
          </a:p>
          <a:p>
            <a:pPr algn="just" eaLnBrk="1" hangingPunct="1">
              <a:lnSpc>
                <a:spcPct val="120000"/>
              </a:lnSpc>
            </a:pPr>
            <a:endParaRPr lang="en-US" sz="2000" dirty="0">
              <a:solidFill>
                <a:srgbClr val="0918AC"/>
              </a:solidFill>
              <a:latin typeface="Comic Sans MS" charset="0"/>
            </a:endParaRPr>
          </a:p>
          <a:p>
            <a:pPr algn="just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Extension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of physics on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N-N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interaction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to system with S#0 </a:t>
            </a:r>
          </a:p>
          <a:p>
            <a:pPr algn="just" eaLnBrk="1" hangingPunct="1">
              <a:lnSpc>
                <a:spcPct val="120000"/>
              </a:lnSpc>
            </a:pPr>
            <a:endParaRPr lang="en-US" sz="2000" dirty="0">
              <a:solidFill>
                <a:srgbClr val="0918AC"/>
              </a:solidFill>
              <a:latin typeface="Comic Sans MS" charset="0"/>
            </a:endParaRPr>
          </a:p>
          <a:p>
            <a:pPr algn="just" eaLnBrk="1" hangingPunct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2000" dirty="0">
              <a:solidFill>
                <a:srgbClr val="0918AC"/>
              </a:solidFill>
              <a:latin typeface="Comic Sans MS" charset="0"/>
            </a:endParaRPr>
          </a:p>
          <a:p>
            <a:pPr algn="just" eaLnBrk="1" hangingPunct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2000" dirty="0">
              <a:solidFill>
                <a:srgbClr val="0918AC"/>
              </a:solidFill>
              <a:latin typeface="Comic Sans M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000" dirty="0">
              <a:solidFill>
                <a:srgbClr val="0918AC"/>
              </a:solidFill>
              <a:latin typeface="Comic Sans MS" charset="0"/>
            </a:endParaRPr>
          </a:p>
          <a:p>
            <a:pPr algn="just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Internal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nuclear shell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 are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not Pauli-blocked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 for hyperons</a:t>
            </a:r>
          </a:p>
          <a:p>
            <a:pPr algn="just" eaLnBrk="1" hangingPunct="1">
              <a:lnSpc>
                <a:spcPct val="120000"/>
              </a:lnSpc>
            </a:pPr>
            <a:endParaRPr lang="en-US" sz="2000" dirty="0">
              <a:solidFill>
                <a:srgbClr val="0918AC"/>
              </a:solidFill>
              <a:latin typeface="Comic Sans MS" charset="0"/>
            </a:endParaRPr>
          </a:p>
          <a:p>
            <a:pPr algn="just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dirty="0">
                <a:solidFill>
                  <a:srgbClr val="B21D1C"/>
                </a:solidFill>
                <a:latin typeface="Comic Sans MS" charset="0"/>
              </a:rPr>
              <a:t> Spectroscopy</a:t>
            </a:r>
            <a:endParaRPr lang="en-US" sz="2000" dirty="0">
              <a:solidFill>
                <a:srgbClr val="0918AC"/>
              </a:solidFill>
              <a:latin typeface="Comic Sans MS" charset="0"/>
            </a:endParaRPr>
          </a:p>
        </p:txBody>
      </p:sp>
      <p:pic>
        <p:nvPicPr>
          <p:cNvPr id="16388" name="Picture 6" descr="NMA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966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新規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50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新規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95475"/>
            <a:ext cx="625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新規_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047875"/>
            <a:ext cx="6238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新規_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119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1"/>
          <p:cNvSpPr>
            <a:spLocks noChangeShapeType="1"/>
          </p:cNvSpPr>
          <p:nvPr/>
        </p:nvSpPr>
        <p:spPr bwMode="auto">
          <a:xfrm flipV="1">
            <a:off x="5638800" y="2286000"/>
            <a:ext cx="985838" cy="0"/>
          </a:xfrm>
          <a:prstGeom prst="line">
            <a:avLst/>
          </a:prstGeom>
          <a:noFill/>
          <a:ln w="57150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V="1">
            <a:off x="3886200" y="2362200"/>
            <a:ext cx="56197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2133600" y="2362200"/>
            <a:ext cx="4921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2971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0" y="5754469"/>
            <a:ext cx="9144000" cy="92333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800" dirty="0">
                <a:solidFill>
                  <a:srgbClr val="FEF849"/>
                </a:solidFill>
              </a:rPr>
              <a:t></a:t>
            </a:r>
            <a:r>
              <a:rPr lang="en-US" sz="1800" dirty="0">
                <a:solidFill>
                  <a:srgbClr val="FEF849"/>
                </a:solidFill>
                <a:latin typeface="Comic Sans MS" charset="0"/>
              </a:rPr>
              <a:t>-N interaction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, </a:t>
            </a:r>
            <a:r>
              <a:rPr lang="en-US" sz="1800" dirty="0" smtClean="0">
                <a:solidFill>
                  <a:schemeClr val="bg1"/>
                </a:solidFill>
                <a:latin typeface="Comic Sans MS" charset="0"/>
              </a:rPr>
              <a:t>Charge Symmetry Breaking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, </a:t>
            </a:r>
            <a:r>
              <a:rPr lang="en-US" sz="1800" dirty="0">
                <a:solidFill>
                  <a:srgbClr val="FEF849"/>
                </a:solidFill>
                <a:cs typeface="Symbol" charset="0"/>
              </a:rPr>
              <a:t>L </a:t>
            </a:r>
            <a:r>
              <a:rPr lang="en-US" sz="1800" dirty="0">
                <a:solidFill>
                  <a:srgbClr val="CCFFCC"/>
                </a:solidFill>
                <a:latin typeface="Comic Sans MS" charset="0"/>
              </a:rPr>
              <a:t>binding </a:t>
            </a:r>
            <a:r>
              <a:rPr lang="en-US" sz="1800" dirty="0" smtClean="0">
                <a:solidFill>
                  <a:srgbClr val="CCFFCC"/>
                </a:solidFill>
                <a:latin typeface="Comic Sans MS" charset="0"/>
              </a:rPr>
              <a:t>energy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, </a:t>
            </a:r>
            <a:r>
              <a:rPr lang="en-US" sz="1800" dirty="0" smtClean="0">
                <a:solidFill>
                  <a:srgbClr val="9EFFCC"/>
                </a:solidFill>
                <a:latin typeface="Comic Sans MS" charset="0"/>
              </a:rPr>
              <a:t>limits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 of </a:t>
            </a:r>
            <a:r>
              <a:rPr lang="en-US" sz="1800" dirty="0" smtClean="0">
                <a:solidFill>
                  <a:srgbClr val="9EFFCC"/>
                </a:solidFill>
                <a:latin typeface="Comic Sans MS" charset="0"/>
              </a:rPr>
              <a:t>mean field 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description, the </a:t>
            </a:r>
            <a:r>
              <a:rPr lang="en-US" sz="1800" dirty="0" smtClean="0">
                <a:solidFill>
                  <a:srgbClr val="FF0000"/>
                </a:solidFill>
                <a:latin typeface="Comic Sans MS" charset="0"/>
              </a:rPr>
              <a:t>role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 of </a:t>
            </a:r>
            <a:r>
              <a:rPr lang="en-US" sz="1800" dirty="0" smtClean="0">
                <a:solidFill>
                  <a:srgbClr val="FF0000"/>
                </a:solidFill>
                <a:latin typeface="Comic Sans MS" charset="0"/>
              </a:rPr>
              <a:t>3 body interaction 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in </a:t>
            </a:r>
            <a:r>
              <a:rPr lang="en-US" sz="1800" dirty="0" err="1" smtClean="0">
                <a:solidFill>
                  <a:srgbClr val="FEF849"/>
                </a:solidFill>
                <a:latin typeface="Comic Sans MS" charset="0"/>
              </a:rPr>
              <a:t>hypernuclei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 and </a:t>
            </a:r>
            <a:r>
              <a:rPr lang="en-US" sz="1800" dirty="0" smtClean="0">
                <a:solidFill>
                  <a:srgbClr val="FF6600"/>
                </a:solidFill>
                <a:latin typeface="Comic Sans MS" charset="0"/>
              </a:rPr>
              <a:t>neutron stars</a:t>
            </a:r>
            <a:r>
              <a:rPr lang="en-US" sz="1800" dirty="0" smtClean="0">
                <a:solidFill>
                  <a:srgbClr val="FEF849"/>
                </a:solidFill>
                <a:latin typeface="Comic Sans MS" charset="0"/>
              </a:rPr>
              <a:t>….</a:t>
            </a:r>
            <a:endParaRPr lang="en-US" sz="1800" dirty="0">
              <a:latin typeface="Comic Sans MS" charset="0"/>
            </a:endParaRPr>
          </a:p>
        </p:txBody>
      </p:sp>
      <p:sp>
        <p:nvSpPr>
          <p:cNvPr id="16398" name="Text Box 18"/>
          <p:cNvSpPr txBox="1">
            <a:spLocks noChangeArrowheads="1"/>
          </p:cNvSpPr>
          <p:nvPr/>
        </p:nvSpPr>
        <p:spPr bwMode="auto">
          <a:xfrm>
            <a:off x="2438400" y="5176837"/>
            <a:ext cx="4114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B21D1C"/>
                </a:solidFill>
                <a:latin typeface="Comic Sans MS" charset="0"/>
              </a:rPr>
              <a:t>Ideal </a:t>
            </a:r>
            <a:r>
              <a:rPr lang="en-US" sz="2400">
                <a:solidFill>
                  <a:srgbClr val="0000FF"/>
                </a:solidFill>
                <a:latin typeface="Comic Sans MS" charset="0"/>
              </a:rPr>
              <a:t>laboratory</a:t>
            </a:r>
            <a:r>
              <a:rPr lang="en-US" sz="2400">
                <a:solidFill>
                  <a:srgbClr val="B21D1C"/>
                </a:solidFill>
                <a:latin typeface="Comic Sans MS" charset="0"/>
              </a:rPr>
              <a:t> to study</a:t>
            </a:r>
            <a:endParaRPr lang="en-US" sz="2400">
              <a:solidFill>
                <a:srgbClr val="0918AC"/>
              </a:solidFill>
              <a:latin typeface="Comic Sans MS" charset="0"/>
            </a:endParaRPr>
          </a:p>
        </p:txBody>
      </p:sp>
      <p:sp>
        <p:nvSpPr>
          <p:cNvPr id="16399" name="CasellaDiTesto 16"/>
          <p:cNvSpPr txBox="1">
            <a:spLocks noChangeArrowheads="1"/>
          </p:cNvSpPr>
          <p:nvPr/>
        </p:nvSpPr>
        <p:spPr bwMode="auto">
          <a:xfrm>
            <a:off x="6096000" y="3200400"/>
            <a:ext cx="3048000" cy="181588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Comic Sans MS" charset="0"/>
              </a:rPr>
              <a:t>This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“</a:t>
            </a:r>
            <a:r>
              <a:rPr lang="it-IT" sz="1600" dirty="0" err="1">
                <a:solidFill>
                  <a:schemeClr val="bg1"/>
                </a:solidFill>
                <a:latin typeface="Comic Sans MS" charset="0"/>
                <a:cs typeface="Comic Sans MS" charset="0"/>
              </a:rPr>
              <a:t>impurity</a:t>
            </a:r>
            <a:r>
              <a:rPr lang="it-IT" sz="1600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” 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can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Comic Sans MS" charset="0"/>
              </a:rPr>
              <a:t>be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Comic Sans MS" charset="0"/>
              </a:rPr>
              <a:t>used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Comic Sans MS" charset="0"/>
              </a:rPr>
              <a:t>as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a </a:t>
            </a:r>
            <a:r>
              <a:rPr lang="it-IT" sz="1600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probe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Comic Sans MS" charset="0"/>
              </a:rPr>
              <a:t>to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Comic Sans MS" charset="0"/>
              </a:rPr>
              <a:t>study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Comic Sans MS" charset="0"/>
              </a:rPr>
              <a:t>both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 the </a:t>
            </a:r>
            <a:r>
              <a:rPr lang="it-IT" sz="1600" dirty="0" err="1">
                <a:solidFill>
                  <a:srgbClr val="D3FCFF"/>
                </a:solidFill>
                <a:latin typeface="Comic Sans MS" charset="0"/>
                <a:cs typeface="Comic Sans MS" charset="0"/>
              </a:rPr>
              <a:t>structure</a:t>
            </a:r>
            <a:r>
              <a:rPr lang="it-IT" sz="1600" dirty="0">
                <a:solidFill>
                  <a:srgbClr val="D3FCFF"/>
                </a:solidFill>
                <a:latin typeface="Comic Sans MS" charset="0"/>
                <a:cs typeface="Comic Sans MS" charset="0"/>
              </a:rPr>
              <a:t> and </a:t>
            </a:r>
            <a:r>
              <a:rPr lang="it-IT" sz="1600" dirty="0" err="1">
                <a:solidFill>
                  <a:srgbClr val="D3FCFF"/>
                </a:solidFill>
                <a:latin typeface="Comic Sans MS" charset="0"/>
                <a:cs typeface="Comic Sans MS" charset="0"/>
              </a:rPr>
              <a:t>properties</a:t>
            </a:r>
            <a:r>
              <a:rPr lang="it-IT" sz="1600" dirty="0">
                <a:solidFill>
                  <a:srgbClr val="D3FC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D3FC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600" dirty="0">
                <a:solidFill>
                  <a:srgbClr val="D3FC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D3FCFF"/>
                </a:solidFill>
                <a:latin typeface="Comic Sans MS" charset="0"/>
                <a:cs typeface="Comic Sans MS" charset="0"/>
              </a:rPr>
              <a:t>baryons</a:t>
            </a:r>
            <a:r>
              <a:rPr lang="it-IT" sz="1600" dirty="0">
                <a:solidFill>
                  <a:srgbClr val="D3FCFF"/>
                </a:solidFill>
                <a:latin typeface="Comic Sans MS" charset="0"/>
                <a:cs typeface="Comic Sans MS" charset="0"/>
              </a:rPr>
              <a:t> in the </a:t>
            </a:r>
            <a:r>
              <a:rPr lang="it-IT" sz="1600" dirty="0" err="1">
                <a:solidFill>
                  <a:srgbClr val="D3FCFF"/>
                </a:solidFill>
                <a:latin typeface="Comic Sans MS" charset="0"/>
                <a:cs typeface="Comic Sans MS" charset="0"/>
              </a:rPr>
              <a:t>nuclear</a:t>
            </a:r>
            <a:r>
              <a:rPr lang="it-IT" sz="1600" dirty="0">
                <a:solidFill>
                  <a:srgbClr val="D3FCFF"/>
                </a:solidFill>
                <a:latin typeface="Comic Sans MS" charset="0"/>
                <a:cs typeface="Comic Sans MS" charset="0"/>
              </a:rPr>
              <a:t> medium 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and the </a:t>
            </a:r>
            <a:r>
              <a:rPr lang="it-IT" sz="1600" dirty="0" err="1">
                <a:solidFill>
                  <a:srgbClr val="A4FF93"/>
                </a:solidFill>
                <a:latin typeface="Comic Sans MS" charset="0"/>
                <a:cs typeface="Comic Sans MS" charset="0"/>
              </a:rPr>
              <a:t>structure</a:t>
            </a:r>
            <a:r>
              <a:rPr lang="it-IT" sz="1600" dirty="0">
                <a:solidFill>
                  <a:srgbClr val="A4FF93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A4FF93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600" dirty="0">
                <a:solidFill>
                  <a:srgbClr val="A4FF93"/>
                </a:solidFill>
                <a:latin typeface="Comic Sans MS" charset="0"/>
                <a:cs typeface="Comic Sans MS" charset="0"/>
              </a:rPr>
              <a:t> nuclei </a:t>
            </a:r>
            <a:r>
              <a:rPr lang="it-IT" sz="1600" dirty="0" err="1">
                <a:solidFill>
                  <a:srgbClr val="A4FF93"/>
                </a:solidFill>
                <a:latin typeface="Comic Sans MS" charset="0"/>
                <a:cs typeface="Comic Sans MS" charset="0"/>
              </a:rPr>
              <a:t>as</a:t>
            </a:r>
            <a:r>
              <a:rPr lang="it-IT" sz="1600" dirty="0">
                <a:solidFill>
                  <a:srgbClr val="A4FF93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 smtClean="0">
                <a:solidFill>
                  <a:srgbClr val="A4FF93"/>
                </a:solidFill>
                <a:latin typeface="Comic Sans MS" charset="0"/>
                <a:cs typeface="Comic Sans MS" charset="0"/>
              </a:rPr>
              <a:t>baryonic</a:t>
            </a:r>
            <a:r>
              <a:rPr lang="it-IT" sz="1600" dirty="0" smtClean="0">
                <a:solidFill>
                  <a:srgbClr val="A4FF93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A4FF93"/>
                </a:solidFill>
                <a:latin typeface="Comic Sans MS" charset="0"/>
                <a:cs typeface="Comic Sans MS" charset="0"/>
              </a:rPr>
              <a:t>many-body</a:t>
            </a:r>
            <a:r>
              <a:rPr lang="it-IT" sz="1600" dirty="0">
                <a:solidFill>
                  <a:srgbClr val="A4FF93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600" dirty="0" err="1">
                <a:solidFill>
                  <a:srgbClr val="A4FF93"/>
                </a:solidFill>
                <a:latin typeface="Comic Sans MS" charset="0"/>
                <a:cs typeface="Comic Sans MS" charset="0"/>
              </a:rPr>
              <a:t>systems</a:t>
            </a:r>
            <a:r>
              <a:rPr lang="it-IT" sz="1600" dirty="0">
                <a:solidFill>
                  <a:srgbClr val="A4FF93"/>
                </a:solidFill>
                <a:latin typeface="Comic Sans MS" charset="0"/>
                <a:cs typeface="Comic Sans MS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New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proposal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to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the PAC </a:t>
            </a:r>
            <a:r>
              <a:rPr lang="it-IT" sz="24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lang="it-IT" sz="2400" dirty="0" smtClean="0">
                <a:solidFill>
                  <a:srgbClr val="FFFF00"/>
                </a:solidFill>
                <a:latin typeface="Comic Sans MS"/>
                <a:cs typeface="Comic Sans MS"/>
              </a:rPr>
              <a:t> Jefferson </a:t>
            </a:r>
            <a:r>
              <a:rPr lang="it-IT" sz="2400" smtClean="0">
                <a:solidFill>
                  <a:srgbClr val="FFFF00"/>
                </a:solidFill>
                <a:latin typeface="Comic Sans MS"/>
                <a:cs typeface="Comic Sans MS"/>
              </a:rPr>
              <a:t>Lab</a:t>
            </a:r>
            <a:endParaRPr lang="it-IT" sz="24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381000"/>
            <a:ext cx="9144000" cy="6555642"/>
          </a:xfrm>
          <a:prstGeom prst="rect">
            <a:avLst/>
          </a:prstGeom>
          <a:solidFill>
            <a:srgbClr val="D3F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Elementary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kaon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electroproduction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 algn="just"/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/>
            </a:r>
            <a:b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. Spectroscopy of light Λ-Hypernuclei </a:t>
            </a:r>
          </a:p>
          <a:p>
            <a:pPr algn="just"/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/>
            </a:r>
            <a:b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. Spectroscopy of medium-heavy Λ-Hypernuclei </a:t>
            </a:r>
          </a:p>
          <a:p>
            <a:pPr algn="just"/>
            <a:endParaRPr lang="it-IT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. Spectroscopy of heavy Λ-Hypernuclei</a:t>
            </a:r>
          </a:p>
          <a:p>
            <a:pPr algn="just"/>
            <a:endParaRPr lang="it-IT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r>
              <a:rPr lang="it-IT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decay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spectroscopy</a:t>
            </a:r>
            <a:endParaRPr lang="it-IT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it-IT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39961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They</a:t>
            </a:r>
            <a:r>
              <a:rPr lang="it-IT" sz="1800" dirty="0" smtClean="0">
                <a:solidFill>
                  <a:srgbClr val="39961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provide invaluable information on</a:t>
            </a:r>
          </a:p>
          <a:p>
            <a:r>
              <a:rPr lang="it-IT" sz="1800" dirty="0" smtClean="0">
                <a:solidFill>
                  <a:srgbClr val="39961C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N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interaction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just"/>
            <a:endParaRPr lang="it-IT" sz="18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Charge Symmetry Breaking (CSB) in the Λ-N interaction</a:t>
            </a:r>
          </a:p>
          <a:p>
            <a:pPr algn="just"/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just"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Limits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of the mean field description of nuclei and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hypernuclei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algn="just">
              <a:buFontTx/>
              <a:buChar char="-"/>
            </a:pPr>
            <a:endParaRPr lang="it-IT" sz="18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Λ binding energy as a function of A for different nuclei than those probed with hadrons and structure of tri-axially deformed nucleus using a Λ as a probe. </a:t>
            </a:r>
          </a:p>
          <a:p>
            <a:pPr algn="just">
              <a:buFontTx/>
              <a:buChar char="-"/>
            </a:pPr>
            <a:endParaRPr lang="it-IT" sz="18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Energy level modification effects by adding a Λ </a:t>
            </a:r>
          </a:p>
          <a:p>
            <a:pPr algn="just"/>
            <a:endParaRPr lang="it-IT" sz="18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-  The role of the 3 body ΛNN interaction in Hypernuclei and Neutron Stars </a:t>
            </a:r>
            <a:endParaRPr lang="it-IT" sz="1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2286000" y="2590800"/>
            <a:ext cx="4876800" cy="533400"/>
          </a:xfrm>
          <a:prstGeom prst="rect">
            <a:avLst/>
          </a:prstGeom>
          <a:solidFill>
            <a:srgbClr val="FF0000">
              <a:alpha val="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charset="2"/>
              <a:ea typeface="ＭＳ Ｐゴシック" charset="-128"/>
              <a:cs typeface="ＭＳ Ｐゴシック" charset="-128"/>
              <a:sym typeface="Symbol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"/>
            <a:ext cx="4572000" cy="33102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175433"/>
            <a:ext cx="4572000" cy="3682567"/>
          </a:xfrm>
          <a:prstGeom prst="rect">
            <a:avLst/>
          </a:prstGeom>
        </p:spPr>
      </p:pic>
      <p:pic>
        <p:nvPicPr>
          <p:cNvPr id="5" name="Picture 7" descr="E140pik_P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91000" cy="443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 bwMode="auto">
          <a:xfrm>
            <a:off x="6629400" y="228600"/>
            <a:ext cx="3810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9525" cap="flat" cmpd="sng" algn="ctr">
            <a:solidFill>
              <a:srgbClr val="FF0000">
                <a:alpha val="9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charset="2"/>
              <a:ea typeface="ＭＳ Ｐゴシック" charset="-128"/>
              <a:cs typeface="ＭＳ Ｐゴシック" charset="-128"/>
              <a:sym typeface="Symbol" charset="2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7010400" y="3657600"/>
            <a:ext cx="381000" cy="228600"/>
          </a:xfrm>
          <a:prstGeom prst="ellipse">
            <a:avLst/>
          </a:prstGeom>
          <a:solidFill>
            <a:srgbClr val="FF0000">
              <a:alpha val="0"/>
            </a:srgbClr>
          </a:solidFill>
          <a:ln w="9525" cap="flat" cmpd="sng" algn="ctr">
            <a:solidFill>
              <a:srgbClr val="FF0000">
                <a:alpha val="9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charset="2"/>
              <a:ea typeface="ＭＳ Ｐゴシック" charset="-128"/>
              <a:cs typeface="ＭＳ Ｐゴシック" charset="-128"/>
              <a:sym typeface="Symbol" charset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28600"/>
            <a:ext cx="4495800" cy="6432531"/>
          </a:xfrm>
          <a:prstGeom prst="rect">
            <a:avLst/>
          </a:prstGeom>
          <a:solidFill>
            <a:srgbClr val="D3FCFF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Millener-Motoba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calculations</a:t>
            </a:r>
            <a:endParaRPr lang="it-IT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endParaRPr lang="it-IT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particle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hole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calulation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weak-coupling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hyperon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hole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states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core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(i.e. no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residual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-N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interaction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it-IT" sz="1600" dirty="0" smtClean="0"/>
              <a:t>. 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 algn="just">
              <a:buFontTx/>
              <a:buChar char="-"/>
            </a:pPr>
            <a:endParaRPr lang="it-IT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Each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peak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does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correspond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more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than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one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proton-hole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state</a:t>
            </a:r>
          </a:p>
          <a:p>
            <a:pPr algn="just"/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/>
            </a:r>
            <a:b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Interpretation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will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not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be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difficult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because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configuration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mixing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effects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should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small</a:t>
            </a:r>
            <a:endParaRPr lang="it-IT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/>
            <a:endParaRPr lang="it-IT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Comparison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will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made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with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many-body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calculations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using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Auxiliary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Field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Diffusion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Monte Carlo 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(AFDMC)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that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include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explicitely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three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body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forces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</a:p>
          <a:p>
            <a:pPr algn="just"/>
            <a:endParaRPr lang="it-IT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- Once the </a:t>
            </a:r>
            <a:r>
              <a:rPr lang="it-IT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single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particle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energies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are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known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AMDC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can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used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try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determine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balance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between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spin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dependent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components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it-I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N and </a:t>
            </a:r>
            <a:r>
              <a:rPr lang="it-IT" sz="16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NN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interactions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required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to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fit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single-particle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energies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across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entire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periodic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table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pPr algn="just"/>
            <a:endParaRPr lang="it-IT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88698" y="-76200"/>
            <a:ext cx="4755302" cy="7017307"/>
          </a:xfrm>
          <a:prstGeom prst="rect">
            <a:avLst/>
          </a:prstGeom>
          <a:solidFill>
            <a:srgbClr val="C8FFF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Appearence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hyperons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brings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maximum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mass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a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stable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neutron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star down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values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incompatible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with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recent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observation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 star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about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two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solar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masses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</a:p>
          <a:p>
            <a:pPr algn="just"/>
            <a:endParaRPr lang="it-IT" sz="18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It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clearly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appears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that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inclusion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YNN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forces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smtClean="0">
                <a:solidFill>
                  <a:srgbClr val="39961C"/>
                </a:solidFill>
                <a:latin typeface="Comic Sans MS"/>
                <a:cs typeface="Comic Sans MS"/>
              </a:rPr>
              <a:t>(curve </a:t>
            </a:r>
            <a:r>
              <a:rPr lang="it-IT" sz="1800" b="1" dirty="0" err="1" smtClean="0">
                <a:solidFill>
                  <a:srgbClr val="39961C"/>
                </a:solidFill>
                <a:latin typeface="Comic Sans MS"/>
                <a:cs typeface="Comic Sans MS"/>
              </a:rPr>
              <a:t>3</a:t>
            </a:r>
            <a:r>
              <a:rPr lang="it-IT" sz="1800" b="1" dirty="0" smtClean="0">
                <a:solidFill>
                  <a:srgbClr val="39961C"/>
                </a:solidFill>
                <a:latin typeface="Comic Sans MS"/>
                <a:cs typeface="Comic Sans MS"/>
              </a:rPr>
              <a:t>)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leads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to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a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large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increase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maximum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mass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although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resulting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value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still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below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two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solar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mass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line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. </a:t>
            </a:r>
          </a:p>
          <a:p>
            <a:pPr algn="just"/>
            <a:endParaRPr lang="it-IT" sz="18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A precise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knowledge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level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structure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can,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by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constraining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the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hyperon-nucleon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potentials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contribute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more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reliable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predictions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regarding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the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internal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structure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neutrons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stars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, and in </a:t>
            </a:r>
            <a:r>
              <a:rPr lang="it-IT" sz="1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particular</a:t>
            </a:r>
            <a:r>
              <a:rPr lang="it-IT" sz="1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their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maximum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mass</a:t>
            </a:r>
          </a:p>
          <a:p>
            <a:pPr algn="just"/>
            <a:endParaRPr lang="it-IT" sz="18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just"/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It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motivation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perform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more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realistic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and sophisticated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studies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of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hyperonic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TBF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and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their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effects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on the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neutron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star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structure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lang="it-IT" sz="18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dynamics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since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they</a:t>
            </a:r>
            <a:r>
              <a:rPr lang="it-IT" sz="1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have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a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pivotal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role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in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this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issue</a:t>
            </a:r>
            <a:r>
              <a:rPr lang="it-IT" sz="1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1" y="39282"/>
            <a:ext cx="4334147" cy="6743351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 bwMode="auto">
          <a:xfrm rot="16200000" flipV="1">
            <a:off x="2476500" y="3924300"/>
            <a:ext cx="609600" cy="533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9961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0" y="-4763"/>
            <a:ext cx="9144000" cy="120015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/>
            <a:r>
              <a:rPr lang="it-IT" sz="3600">
                <a:solidFill>
                  <a:srgbClr val="FEF849"/>
                </a:solidFill>
                <a:latin typeface="Comic Sans MS" charset="0"/>
              </a:rPr>
              <a:t>Conclusions</a:t>
            </a:r>
          </a:p>
          <a:p>
            <a:pPr eaLnBrk="1" hangingPunct="1"/>
            <a:endParaRPr lang="it-IT" sz="3600" b="0">
              <a:solidFill>
                <a:srgbClr val="FEF849"/>
              </a:solidFill>
              <a:latin typeface="Comic Sans MS" charset="0"/>
            </a:endParaRPr>
          </a:p>
          <a:p>
            <a:pPr eaLnBrk="1" hangingPunct="1"/>
            <a:endParaRPr lang="it-IT" sz="3600" b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5975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" dist="101600" dir="10800000" algn="ctr" rotWithShape="0">
              <a:schemeClr val="bg2">
                <a:alpha val="79999"/>
              </a:schemeClr>
            </a:outerShdw>
          </a:effectLst>
        </p:spPr>
        <p:txBody>
          <a:bodyPr tIns="0" bIns="0"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buClr>
                <a:srgbClr val="B21D1C"/>
              </a:buClr>
              <a:buSzPct val="120000"/>
            </a:pPr>
            <a:r>
              <a:rPr lang="it-IT" sz="2000" dirty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E94-</a:t>
            </a:r>
            <a:r>
              <a:rPr lang="it-IT" sz="2000" dirty="0" smtClean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107 </a:t>
            </a:r>
            <a:r>
              <a:rPr lang="it-IT" sz="2000" dirty="0" err="1" smtClean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Hallla</a:t>
            </a:r>
            <a:r>
              <a:rPr lang="it-IT" sz="2000" dirty="0" smtClean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at </a:t>
            </a:r>
            <a:r>
              <a:rPr lang="it-IT" sz="2000" dirty="0" err="1" smtClean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Jlab</a:t>
            </a:r>
            <a:r>
              <a:rPr lang="it-IT" sz="2000" dirty="0" smtClean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: </a:t>
            </a:r>
            <a:r>
              <a:rPr lang="it-IT" sz="2000" dirty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it-IT" sz="2000" dirty="0" err="1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systematic</a:t>
            </a:r>
            <a:r>
              <a:rPr lang="it-IT" sz="2000" dirty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” </a:t>
            </a:r>
            <a:r>
              <a:rPr lang="it-IT" sz="2000" dirty="0" err="1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study</a:t>
            </a:r>
            <a:r>
              <a:rPr lang="it-IT" sz="2000" dirty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it-IT" sz="2000" dirty="0" err="1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of</a:t>
            </a:r>
            <a:r>
              <a:rPr lang="it-IT" sz="2000" dirty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it-IT" sz="2000" dirty="0" err="1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p</a:t>
            </a:r>
            <a:r>
              <a:rPr lang="it-IT" sz="2000" dirty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it-IT" sz="2000" dirty="0" err="1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shell</a:t>
            </a:r>
            <a:r>
              <a:rPr lang="it-IT" sz="2000" dirty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 light </a:t>
            </a:r>
            <a:r>
              <a:rPr lang="it-IT" sz="2000" dirty="0" err="1" smtClean="0">
                <a:solidFill>
                  <a:srgbClr val="0918AC"/>
                </a:solidFill>
                <a:effectLst>
                  <a:outerShdw blurRad="50800" dist="38100" dir="2340000">
                    <a:srgbClr val="000000">
                      <a:alpha val="43000"/>
                    </a:srgbClr>
                  </a:outerShdw>
                </a:effectLst>
                <a:latin typeface="Comic Sans MS" charset="0"/>
              </a:rPr>
              <a:t>hypernuclei</a:t>
            </a:r>
            <a:endParaRPr lang="it-IT" sz="2000" dirty="0" smtClean="0">
              <a:latin typeface="Comic Sans MS" charset="0"/>
            </a:endParaRPr>
          </a:p>
          <a:p>
            <a:pPr marL="457200" indent="-457200" algn="just" eaLnBrk="1" hangingPunct="1">
              <a:lnSpc>
                <a:spcPct val="150000"/>
              </a:lnSpc>
              <a:buClr>
                <a:srgbClr val="B21D1C"/>
              </a:buClr>
              <a:buSzPct val="120000"/>
              <a:buFont typeface="Wingdings" charset="0"/>
              <a:buChar char="Ø"/>
            </a:pPr>
            <a:r>
              <a:rPr lang="it-IT" sz="2000" dirty="0">
                <a:solidFill>
                  <a:srgbClr val="0918AC"/>
                </a:solidFill>
                <a:latin typeface="Comic Sans MS" charset="0"/>
              </a:rPr>
              <a:t>The </a:t>
            </a:r>
            <a:r>
              <a:rPr lang="it-IT" sz="2000" dirty="0" err="1">
                <a:solidFill>
                  <a:srgbClr val="0918AC"/>
                </a:solidFill>
                <a:latin typeface="Comic Sans MS" charset="0"/>
              </a:rPr>
              <a:t>experiment</a:t>
            </a:r>
            <a:r>
              <a:rPr lang="it-IT" sz="2000" dirty="0">
                <a:solidFill>
                  <a:srgbClr val="0918AC"/>
                </a:solidFill>
                <a:latin typeface="Comic Sans MS" charset="0"/>
              </a:rPr>
              <a:t> </a:t>
            </a:r>
            <a:r>
              <a:rPr lang="it-IT" sz="2000" dirty="0" err="1">
                <a:solidFill>
                  <a:srgbClr val="0918AC"/>
                </a:solidFill>
                <a:latin typeface="Comic Sans MS" charset="0"/>
              </a:rPr>
              <a:t>required</a:t>
            </a:r>
            <a:r>
              <a:rPr lang="it-IT" sz="2000" dirty="0">
                <a:solidFill>
                  <a:srgbClr val="0918AC"/>
                </a:solidFill>
                <a:latin typeface="Comic Sans MS" charset="0"/>
              </a:rPr>
              <a:t> </a:t>
            </a:r>
            <a:r>
              <a:rPr lang="it-IT" sz="2000" dirty="0" err="1">
                <a:solidFill>
                  <a:srgbClr val="B21D1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important</a:t>
            </a:r>
            <a:r>
              <a:rPr lang="it-IT" sz="2000" dirty="0">
                <a:solidFill>
                  <a:srgbClr val="B21D1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it-IT" sz="2000" dirty="0" err="1">
                <a:solidFill>
                  <a:srgbClr val="B21D1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modifications</a:t>
            </a:r>
            <a:r>
              <a:rPr lang="it-IT" sz="2000" dirty="0">
                <a:solidFill>
                  <a:srgbClr val="0918AC"/>
                </a:solidFill>
                <a:latin typeface="Comic Sans MS" charset="0"/>
              </a:rPr>
              <a:t> on the Hall A </a:t>
            </a:r>
            <a:r>
              <a:rPr lang="it-IT" sz="2000" dirty="0" err="1">
                <a:solidFill>
                  <a:srgbClr val="0918AC"/>
                </a:solidFill>
                <a:latin typeface="Comic Sans MS" charset="0"/>
              </a:rPr>
              <a:t>apparatus</a:t>
            </a:r>
            <a:r>
              <a:rPr lang="it-IT" sz="2000" dirty="0">
                <a:solidFill>
                  <a:srgbClr val="0000FF"/>
                </a:solidFill>
                <a:latin typeface="Comic Sans MS" charset="0"/>
              </a:rPr>
              <a:t>.</a:t>
            </a:r>
            <a:r>
              <a:rPr lang="en-US" sz="2000" dirty="0">
                <a:solidFill>
                  <a:srgbClr val="B21D1C"/>
                </a:solidFill>
                <a:latin typeface="Comic Sans MS" charset="0"/>
              </a:rPr>
              <a:t>New experimental equipment showed excellent performance.</a:t>
            </a:r>
            <a:endParaRPr lang="en-US" sz="2000" dirty="0">
              <a:solidFill>
                <a:srgbClr val="0000FF"/>
              </a:solidFill>
              <a:latin typeface="Comic Sans MS" charset="0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Data  on </a:t>
            </a:r>
            <a:r>
              <a:rPr lang="en-US" sz="2000" baseline="30000" dirty="0">
                <a:solidFill>
                  <a:srgbClr val="B21D1C"/>
                </a:solidFill>
                <a:latin typeface="Comic Sans MS" charset="0"/>
              </a:rPr>
              <a:t>12</a:t>
            </a:r>
            <a:r>
              <a:rPr lang="en-US" sz="2000" dirty="0">
                <a:solidFill>
                  <a:srgbClr val="B21D1C"/>
                </a:solidFill>
                <a:latin typeface="Comic Sans MS" charset="0"/>
              </a:rPr>
              <a:t>C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show new information. </a:t>
            </a:r>
            <a:r>
              <a:rPr lang="en-US" sz="2000" dirty="0">
                <a:solidFill>
                  <a:srgbClr val="B21D1C"/>
                </a:solidFill>
                <a:latin typeface="Comic Sans MS" charset="0"/>
              </a:rPr>
              <a:t>For the first time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</a:t>
            </a:r>
            <a:r>
              <a:rPr lang="en-US" sz="2000" dirty="0">
                <a:solidFill>
                  <a:srgbClr val="B21D1C"/>
                </a:solidFill>
                <a:latin typeface="Comic Sans MS" charset="0"/>
              </a:rPr>
              <a:t>significant strength 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and</a:t>
            </a:r>
            <a:r>
              <a:rPr lang="en-US" sz="2000" dirty="0">
                <a:solidFill>
                  <a:srgbClr val="B21D1C"/>
                </a:solidFill>
                <a:latin typeface="Comic Sans MS" charset="0"/>
              </a:rPr>
              <a:t>  resolution on the core excited part</a:t>
            </a:r>
            <a:r>
              <a:rPr lang="en-US" sz="2000" dirty="0">
                <a:solidFill>
                  <a:srgbClr val="0918AC"/>
                </a:solidFill>
                <a:latin typeface="Comic Sans MS" charset="0"/>
              </a:rPr>
              <a:t> of the spectrum</a:t>
            </a:r>
            <a:endParaRPr lang="en-US" sz="2000" dirty="0">
              <a:solidFill>
                <a:srgbClr val="FF0000"/>
              </a:solidFill>
              <a:latin typeface="Comic Sans MS" charset="0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en-US" sz="2000" dirty="0">
                <a:solidFill>
                  <a:srgbClr val="FF0000"/>
                </a:solidFill>
                <a:latin typeface="Comic Sans MS" charset="0"/>
              </a:rPr>
              <a:t>Prediction of the DWIA shell model calculations agree well with 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the spectra of</a:t>
            </a:r>
            <a:r>
              <a:rPr lang="en-US" sz="2000" i="1" baseline="30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   12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B</a:t>
            </a:r>
            <a:r>
              <a:rPr lang="en-US" sz="2000" i="1" baseline="-25000" dirty="0">
                <a:solidFill>
                  <a:srgbClr val="0000FF"/>
                </a:solidFill>
                <a:cs typeface="Symbol" charset="0"/>
              </a:rPr>
              <a:t>L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and </a:t>
            </a:r>
            <a:r>
              <a:rPr lang="en-US" sz="2000" i="1" baseline="30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16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N</a:t>
            </a:r>
            <a:r>
              <a:rPr lang="en-US" sz="2000" i="1" baseline="-25000" dirty="0">
                <a:solidFill>
                  <a:srgbClr val="0000FF"/>
                </a:solidFill>
                <a:cs typeface="Symbol" charset="0"/>
              </a:rPr>
              <a:t>L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for </a:t>
            </a:r>
            <a:r>
              <a:rPr lang="en-US" sz="2000" i="1" dirty="0">
                <a:solidFill>
                  <a:srgbClr val="0000FF"/>
                </a:solidFill>
                <a:cs typeface="Symbol" charset="0"/>
              </a:rPr>
              <a:t>L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in </a:t>
            </a:r>
            <a:r>
              <a:rPr lang="en-US" sz="2000" i="1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s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-state. </a:t>
            </a:r>
            <a:r>
              <a:rPr lang="en-US" sz="2000" i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In the </a:t>
            </a:r>
            <a:r>
              <a:rPr lang="en-US" sz="2000" i="1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p</a:t>
            </a:r>
            <a:r>
              <a:rPr lang="en-US" sz="2000" i="1" baseline="-25000" dirty="0" err="1">
                <a:solidFill>
                  <a:srgbClr val="FF0000"/>
                </a:solidFill>
                <a:cs typeface="Symbol" charset="0"/>
              </a:rPr>
              <a:t>L</a:t>
            </a:r>
            <a:r>
              <a:rPr lang="en-US" sz="2000" i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region more elaborate calculations are needed to fully understand the data.</a:t>
            </a:r>
          </a:p>
          <a:p>
            <a:pPr marL="457200" indent="-457200" algn="just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en-US" sz="2000" i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Interesting results from </a:t>
            </a:r>
            <a:r>
              <a:rPr lang="en-US" sz="2000" i="1" baseline="30000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9</a:t>
            </a:r>
            <a:r>
              <a:rPr lang="en-US" sz="2000" i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Be</a:t>
            </a:r>
          </a:p>
          <a:p>
            <a:pPr marL="457200" indent="-457200" algn="just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en-US" sz="2000" dirty="0">
                <a:solidFill>
                  <a:srgbClr val="FF6600"/>
                </a:solidFill>
                <a:latin typeface="Comic Sans MS" charset="0"/>
                <a:cs typeface="Comic Sans MS" charset="0"/>
              </a:rPr>
              <a:t>Elementary reaction needs further studies</a:t>
            </a:r>
          </a:p>
          <a:p>
            <a:pPr marL="457200" indent="-457200" algn="just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en-US" sz="2000" dirty="0" smtClean="0">
                <a:solidFill>
                  <a:srgbClr val="39961C"/>
                </a:solidFill>
                <a:latin typeface="Comic Sans MS" charset="0"/>
              </a:rPr>
              <a:t>More to </a:t>
            </a:r>
            <a:r>
              <a:rPr lang="en-US" sz="2000" dirty="0">
                <a:solidFill>
                  <a:srgbClr val="39961C"/>
                </a:solidFill>
                <a:latin typeface="Comic Sans MS" charset="0"/>
              </a:rPr>
              <a:t>be done in 12 </a:t>
            </a:r>
            <a:r>
              <a:rPr lang="en-US" sz="2000" dirty="0" err="1">
                <a:solidFill>
                  <a:srgbClr val="39961C"/>
                </a:solidFill>
                <a:latin typeface="Comic Sans MS" charset="0"/>
              </a:rPr>
              <a:t>GeV</a:t>
            </a:r>
            <a:r>
              <a:rPr lang="en-US" sz="2000" dirty="0">
                <a:solidFill>
                  <a:srgbClr val="39961C"/>
                </a:solidFill>
                <a:latin typeface="Comic Sans MS" charset="0"/>
              </a:rPr>
              <a:t> era </a:t>
            </a:r>
            <a:r>
              <a:rPr lang="en-US" sz="2000" dirty="0" smtClean="0">
                <a:solidFill>
                  <a:srgbClr val="39961C"/>
                </a:solidFill>
                <a:latin typeface="Comic Sans MS" charset="0"/>
              </a:rPr>
              <a:t>(few body, Ca-40,Ca-48,, </a:t>
            </a:r>
            <a:r>
              <a:rPr lang="en-US" sz="2000" dirty="0" err="1" smtClean="0">
                <a:solidFill>
                  <a:srgbClr val="39961C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solidFill>
                  <a:srgbClr val="39961C"/>
                </a:solidFill>
                <a:latin typeface="Comic Sans MS" charset="0"/>
              </a:rPr>
              <a:t> decay spectroscopy)</a:t>
            </a:r>
            <a:endParaRPr lang="en-US" sz="2000" dirty="0">
              <a:solidFill>
                <a:srgbClr val="39961C"/>
              </a:solidFill>
              <a:latin typeface="Comic Sans M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Backup slides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/>
        </p:nvSpPr>
        <p:spPr bwMode="auto">
          <a:xfrm>
            <a:off x="0" y="304800"/>
            <a:ext cx="9144000" cy="1082675"/>
          </a:xfrm>
          <a:prstGeom prst="rect">
            <a:avLst/>
          </a:prstGeom>
          <a:solidFill>
            <a:srgbClr val="D3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altLang="ja-JP" sz="2800">
                <a:solidFill>
                  <a:srgbClr val="FF0000"/>
                </a:solidFill>
                <a:latin typeface="Comic Sans MS" charset="0"/>
                <a:cs typeface="Comic Sans MS" charset="0"/>
              </a:rPr>
              <a:t>YN, YY Interactions and Hypernuclear Structure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31988" y="1609725"/>
            <a:ext cx="45370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kumimoji="1" lang="en-US" altLang="ja-JP" sz="2000">
                <a:solidFill>
                  <a:srgbClr val="CC0066"/>
                </a:solidFill>
                <a:latin typeface="Comic Sans MS" charset="0"/>
                <a:cs typeface="Comic Sans MS" charset="0"/>
              </a:rPr>
              <a:t>Free YN, YY interaction</a:t>
            </a:r>
          </a:p>
          <a:p>
            <a:r>
              <a:rPr kumimoji="1" lang="en-US" altLang="ja-JP">
                <a:solidFill>
                  <a:srgbClr val="0000FF"/>
                </a:solidFill>
                <a:latin typeface="Comic Sans MS" charset="0"/>
                <a:cs typeface="Comic Sans MS" charset="0"/>
              </a:rPr>
              <a:t>Constructed from limited hyperon scattering data</a:t>
            </a:r>
          </a:p>
          <a:p>
            <a:r>
              <a:rPr kumimoji="1" lang="en-US" altLang="ja-JP">
                <a:solidFill>
                  <a:srgbClr val="0000FF"/>
                </a:solidFill>
                <a:latin typeface="Comic Sans MS" charset="0"/>
                <a:cs typeface="Comic Sans MS" charset="0"/>
              </a:rPr>
              <a:t>(Meson exchange model: Nijmegen, Julich</a:t>
            </a:r>
            <a:r>
              <a:rPr kumimoji="1" lang="en-US" altLang="ja-JP">
                <a:solidFill>
                  <a:srgbClr val="0000FF"/>
                </a:solidFill>
                <a:latin typeface="Times New Roman" charset="0"/>
              </a:rPr>
              <a:t>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93813" y="2884488"/>
            <a:ext cx="56927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kumimoji="1" lang="en-US" altLang="ja-JP" sz="2000">
                <a:solidFill>
                  <a:srgbClr val="CC0066"/>
                </a:solidFill>
                <a:latin typeface="Comic Sans MS" charset="0"/>
                <a:cs typeface="Comic Sans MS" charset="0"/>
              </a:rPr>
              <a:t>YN, YY effective interaction in finite nuclei</a:t>
            </a:r>
          </a:p>
          <a:p>
            <a:r>
              <a:rPr kumimoji="1" lang="en-US" altLang="ja-JP" sz="2000">
                <a:solidFill>
                  <a:srgbClr val="0000FF"/>
                </a:solidFill>
                <a:latin typeface="Comic Sans MS" charset="0"/>
                <a:cs typeface="Comic Sans MS" charset="0"/>
              </a:rPr>
              <a:t>(YN G potential)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3238" y="4037013"/>
            <a:ext cx="71469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kumimoji="1" lang="en-US" altLang="ja-JP" sz="2000">
                <a:solidFill>
                  <a:srgbClr val="CC0066"/>
                </a:solidFill>
                <a:latin typeface="Comic Sans MS" charset="0"/>
                <a:cs typeface="Comic Sans MS" charset="0"/>
              </a:rPr>
              <a:t>Hypernuclear properties, spectroscopic information</a:t>
            </a:r>
          </a:p>
          <a:p>
            <a:r>
              <a:rPr kumimoji="1" lang="en-US" altLang="ja-JP" sz="2000">
                <a:solidFill>
                  <a:schemeClr val="hlink"/>
                </a:solidFill>
                <a:latin typeface="Comic Sans MS" charset="0"/>
                <a:cs typeface="Comic Sans MS" charset="0"/>
              </a:rPr>
              <a:t>from structure calculation (shell model, cluster model…</a:t>
            </a:r>
            <a:r>
              <a:rPr kumimoji="1" lang="en-US" altLang="ja-JP" sz="2000">
                <a:solidFill>
                  <a:schemeClr val="hlink"/>
                </a:solidFill>
                <a:latin typeface="Times New Roman" charset="0"/>
              </a:rPr>
              <a:t>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84325" y="4810125"/>
            <a:ext cx="5329238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kumimoji="1" lang="en-US" altLang="ja-JP">
                <a:solidFill>
                  <a:schemeClr val="accent2"/>
                </a:solidFill>
                <a:latin typeface="Comic Sans MS" charset="0"/>
                <a:cs typeface="Comic Sans MS" charset="0"/>
              </a:rPr>
              <a:t>Energy levels, Energy splitting, cross sections</a:t>
            </a:r>
          </a:p>
          <a:p>
            <a:r>
              <a:rPr kumimoji="1" lang="en-US" altLang="ja-JP">
                <a:solidFill>
                  <a:schemeClr val="accent2"/>
                </a:solidFill>
                <a:latin typeface="Comic Sans MS" charset="0"/>
                <a:cs typeface="Comic Sans MS" charset="0"/>
              </a:rPr>
              <a:t>Polarizations, weak decay widths</a:t>
            </a:r>
          </a:p>
        </p:txBody>
      </p:sp>
      <p:pic>
        <p:nvPicPr>
          <p:cNvPr id="25607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605213"/>
            <a:ext cx="3968750" cy="487362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633788" y="2489200"/>
            <a:ext cx="495300" cy="4064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kumimoji="1" lang="it-IT"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5476875"/>
            <a:ext cx="8991600" cy="831850"/>
          </a:xfrm>
          <a:prstGeom prst="rect">
            <a:avLst/>
          </a:prstGeom>
          <a:solidFill>
            <a:srgbClr val="0000FF"/>
          </a:solidFill>
          <a:ln w="9525">
            <a:solidFill>
              <a:srgbClr val="E3804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kumimoji="1" lang="en-US" altLang="ja-JP" sz="2400">
                <a:solidFill>
                  <a:srgbClr val="FFFF00"/>
                </a:solidFill>
                <a:latin typeface="Comic Sans MS" charset="0"/>
                <a:cs typeface="Comic Sans MS" charset="0"/>
              </a:rPr>
              <a:t>high quality (high resolution &amp; high statistics) spectroscopy plays a significant role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635375" y="3605213"/>
            <a:ext cx="495300" cy="4064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kumimoji="1" lang="it-IT">
              <a:latin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246563" y="2525713"/>
            <a:ext cx="1958975" cy="307975"/>
          </a:xfrm>
          <a:prstGeom prst="rect">
            <a:avLst/>
          </a:prstGeom>
          <a:solidFill>
            <a:srgbClr val="D3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/>
            <a:r>
              <a:rPr kumimoji="1" lang="en-US" altLang="ja-JP">
                <a:solidFill>
                  <a:srgbClr val="FF0000"/>
                </a:solidFill>
                <a:latin typeface="Comic Sans MS" charset="0"/>
                <a:cs typeface="Comic Sans MS" charset="0"/>
              </a:rPr>
              <a:t>G-matrix calculation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/>
        </p:nvSpPr>
        <p:spPr bwMode="auto">
          <a:xfrm>
            <a:off x="685800" y="0"/>
            <a:ext cx="7924800" cy="609600"/>
          </a:xfrm>
          <a:prstGeom prst="rect">
            <a:avLst/>
          </a:prstGeom>
          <a:solidFill>
            <a:srgbClr val="D3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altLang="ja-JP" sz="3200">
                <a:solidFill>
                  <a:srgbClr val="FF0000"/>
                </a:solidFill>
                <a:latin typeface="Comic Sans MS" charset="0"/>
                <a:cs typeface="Comic Sans MS" charset="0"/>
              </a:rPr>
              <a:t>Hypernuclear investigation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/>
        </p:nvSpPr>
        <p:spPr bwMode="auto">
          <a:xfrm>
            <a:off x="0" y="9906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Few-body aspects and YN, YY interaction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Short range characteritics ofBB interaction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Short range nature of the </a:t>
            </a:r>
            <a:r>
              <a:rPr kumimoji="1" lang="en-US" altLang="ja-JP" sz="1800">
                <a:solidFill>
                  <a:srgbClr val="0000FF"/>
                </a:solidFill>
                <a:cs typeface="Symbol" charset="0"/>
              </a:rPr>
              <a:t>LN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 interaction, no pion exchange: </a:t>
            </a:r>
            <a:r>
              <a:rPr kumimoji="1" lang="en-US" altLang="ja-JP" sz="1800">
                <a:solidFill>
                  <a:srgbClr val="CC0066"/>
                </a:solidFill>
                <a:latin typeface="Comic Sans MS" charset="0"/>
                <a:cs typeface="Comic Sans MS" charset="0"/>
              </a:rPr>
              <a:t>meson picture or quark picture ?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Spin dependent interactions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Spin-orbit interaction, …….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cs typeface="Symbol" charset="0"/>
              </a:rPr>
              <a:t>LS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 mixing or the three-body interaction</a:t>
            </a:r>
          </a:p>
          <a:p>
            <a:pPr marL="1143000" lvl="2" indent="-228600" algn="l">
              <a:lnSpc>
                <a:spcPct val="80000"/>
              </a:lnSpc>
              <a:spcBef>
                <a:spcPct val="20000"/>
              </a:spcBef>
            </a:pPr>
            <a:endParaRPr kumimoji="1" lang="en-US" altLang="ja-JP" sz="180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Mean field aspects of nuclear matter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A </a:t>
            </a: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baryon deep inside 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a nucleus </a:t>
            </a: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distinguishable as a baryon ?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Single particle potential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Medium effect ?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Tensor interaction in normal nuclei and hypernuclei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Probe </a:t>
            </a: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quark de-confinement 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with strangeness probe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kumimoji="1" lang="en-US" altLang="ja-JP" sz="180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Astrophysical aspect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Role of </a:t>
            </a: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strangeness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 in compact </a:t>
            </a: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stars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Hyperon-matter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, SU(3) </a:t>
            </a: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quark-matter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, …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YN, YY </a:t>
            </a:r>
            <a:r>
              <a:rPr kumimoji="1" lang="en-US" altLang="ja-JP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interaction </a:t>
            </a:r>
            <a:r>
              <a:rPr kumimoji="1" lang="en-US" altLang="ja-JP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information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58674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753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CasellaDiTesto 3"/>
          <p:cNvSpPr txBox="1">
            <a:spLocks noChangeArrowheads="1"/>
          </p:cNvSpPr>
          <p:nvPr/>
        </p:nvSpPr>
        <p:spPr bwMode="auto">
          <a:xfrm>
            <a:off x="6248400" y="400050"/>
            <a:ext cx="2590800" cy="2030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S</a:t>
            </a:r>
            <a:r>
              <a:rPr lang="it-IT" baseline="-25000">
                <a:solidFill>
                  <a:srgbClr val="0000FF"/>
                </a:solidFill>
                <a:cs typeface="Symbol" charset="0"/>
              </a:rPr>
              <a:t>L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, p</a:t>
            </a:r>
            <a:r>
              <a:rPr lang="it-IT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-1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 states are weakly populated - small overlap of the corresponding single particle wave functions of proton and lasmbda. For </a:t>
            </a:r>
            <a:r>
              <a:rPr lang="it-IT">
                <a:solidFill>
                  <a:srgbClr val="0000FF"/>
                </a:solidFill>
                <a:cs typeface="Symbol" charset="0"/>
              </a:rPr>
              <a:t>L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 in higher s.p. states overlap as well as cross sections increases being of the order of ~ 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1 nb</a:t>
            </a:r>
            <a:r>
              <a:rPr lang="it-IT">
                <a:latin typeface="Comic Sans MS" charset="0"/>
                <a:cs typeface="Comic Sans MS" charset="0"/>
              </a:rPr>
              <a:t>.</a:t>
            </a:r>
          </a:p>
        </p:txBody>
      </p:sp>
      <p:pic>
        <p:nvPicPr>
          <p:cNvPr id="58373" name="Picture 7" descr="E140pik_P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124200"/>
            <a:ext cx="3276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Ovale 5"/>
          <p:cNvSpPr>
            <a:spLocks noChangeArrowheads="1"/>
          </p:cNvSpPr>
          <p:nvPr/>
        </p:nvSpPr>
        <p:spPr bwMode="auto">
          <a:xfrm>
            <a:off x="1219200" y="228600"/>
            <a:ext cx="33528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52400"/>
            <a:ext cx="86709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ttangolo 2"/>
          <p:cNvSpPr>
            <a:spLocks noChangeArrowheads="1"/>
          </p:cNvSpPr>
          <p:nvPr/>
        </p:nvSpPr>
        <p:spPr bwMode="auto">
          <a:xfrm>
            <a:off x="5562600" y="9144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396" name="CasellaDiTesto 3"/>
          <p:cNvSpPr txBox="1">
            <a:spLocks noChangeArrowheads="1"/>
          </p:cNvSpPr>
          <p:nvPr/>
        </p:nvSpPr>
        <p:spPr bwMode="auto">
          <a:xfrm>
            <a:off x="5410200" y="914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/>
              <a:t>208</a:t>
            </a:r>
          </a:p>
        </p:txBody>
      </p:sp>
      <p:sp>
        <p:nvSpPr>
          <p:cNvPr id="59397" name="CasellaDiTesto 3"/>
          <p:cNvSpPr txBox="1">
            <a:spLocks noChangeArrowheads="1"/>
          </p:cNvSpPr>
          <p:nvPr/>
        </p:nvSpPr>
        <p:spPr bwMode="auto">
          <a:xfrm>
            <a:off x="2782888" y="410368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/>
              <a:t>208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CasellaDiTesto 2"/>
          <p:cNvSpPr txBox="1">
            <a:spLocks noChangeArrowheads="1"/>
          </p:cNvSpPr>
          <p:nvPr/>
        </p:nvSpPr>
        <p:spPr bwMode="auto">
          <a:xfrm>
            <a:off x="6148388" y="609600"/>
            <a:ext cx="685800" cy="246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1000"/>
              <a:t>208</a:t>
            </a:r>
          </a:p>
        </p:txBody>
      </p:sp>
      <p:sp>
        <p:nvSpPr>
          <p:cNvPr id="60420" name="CasellaDiTesto 4"/>
          <p:cNvSpPr txBox="1">
            <a:spLocks noChangeArrowheads="1"/>
          </p:cNvSpPr>
          <p:nvPr/>
        </p:nvSpPr>
        <p:spPr bwMode="auto">
          <a:xfrm>
            <a:off x="533400" y="1219200"/>
            <a:ext cx="685800" cy="246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1000"/>
              <a:t>208</a:t>
            </a:r>
          </a:p>
        </p:txBody>
      </p:sp>
      <p:sp>
        <p:nvSpPr>
          <p:cNvPr id="60421" name="CasellaDiTesto 5"/>
          <p:cNvSpPr txBox="1">
            <a:spLocks noChangeArrowheads="1"/>
          </p:cNvSpPr>
          <p:nvPr/>
        </p:nvSpPr>
        <p:spPr bwMode="auto">
          <a:xfrm>
            <a:off x="2532063" y="5122863"/>
            <a:ext cx="685800" cy="246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1000"/>
              <a:t>208</a:t>
            </a:r>
          </a:p>
        </p:txBody>
      </p:sp>
      <p:sp>
        <p:nvSpPr>
          <p:cNvPr id="60422" name="CasellaDiTesto 5"/>
          <p:cNvSpPr txBox="1">
            <a:spLocks noChangeArrowheads="1"/>
          </p:cNvSpPr>
          <p:nvPr/>
        </p:nvSpPr>
        <p:spPr bwMode="auto">
          <a:xfrm>
            <a:off x="0" y="5956300"/>
            <a:ext cx="9144000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Comic Sans MS" charset="0"/>
                <a:cs typeface="Comic Sans MS" charset="0"/>
              </a:rPr>
              <a:t>We have to evaluate pion and proton background and fine tune it with data from (e,e’p)Pb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/>
            <a:endParaRPr lang="it-IT" sz="2400" b="0">
              <a:latin typeface="Times New Roman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r="15524" b="83333"/>
          <a:stretch>
            <a:fillRect/>
          </a:stretch>
        </p:blipFill>
        <p:spPr bwMode="auto">
          <a:xfrm>
            <a:off x="139700" y="2908300"/>
            <a:ext cx="392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3"/>
          <a:stretch>
            <a:fillRect/>
          </a:stretch>
        </p:blipFill>
        <p:spPr bwMode="auto">
          <a:xfrm>
            <a:off x="-25400" y="228600"/>
            <a:ext cx="51054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90800" y="2209800"/>
            <a:ext cx="2895600" cy="519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L</a:t>
            </a:r>
            <a:r>
              <a:rPr lang="en-US" sz="2400">
                <a:solidFill>
                  <a:schemeClr val="bg1"/>
                </a:solidFill>
                <a:latin typeface="Comic Sans MS" charset="0"/>
              </a:rPr>
              <a:t>N</a:t>
            </a:r>
            <a:r>
              <a:rPr lang="en-US" sz="2400">
                <a:solidFill>
                  <a:srgbClr val="FAFF12"/>
                </a:solidFill>
                <a:latin typeface="Comic Sans MS" charset="0"/>
              </a:rPr>
              <a:t> interaction</a:t>
            </a:r>
            <a:endParaRPr lang="en-US">
              <a:latin typeface="Comic Sans M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895600"/>
            <a:ext cx="3886200" cy="1752600"/>
            <a:chOff x="96" y="2138"/>
            <a:chExt cx="2352" cy="934"/>
          </a:xfrm>
        </p:grpSpPr>
        <p:pic>
          <p:nvPicPr>
            <p:cNvPr id="2357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 b="16667"/>
            <a:stretch>
              <a:fillRect/>
            </a:stretch>
          </p:blipFill>
          <p:spPr bwMode="auto">
            <a:xfrm>
              <a:off x="96" y="2400"/>
              <a:ext cx="23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Text Box 9"/>
            <p:cNvSpPr txBox="1">
              <a:spLocks noChangeArrowheads="1"/>
            </p:cNvSpPr>
            <p:nvPr/>
          </p:nvSpPr>
          <p:spPr bwMode="auto">
            <a:xfrm>
              <a:off x="672" y="2138"/>
              <a:ext cx="33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latin typeface="Comic Sans MS" charset="0"/>
                </a:rPr>
                <a:t>(r)</a:t>
              </a:r>
            </a:p>
          </p:txBody>
        </p:sp>
      </p:grpSp>
      <p:pic>
        <p:nvPicPr>
          <p:cNvPr id="23559" name="Picture 10" descr="fake_Li_spectrum_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3" t="24480" r="10980" b="13116"/>
          <a:stretch>
            <a:fillRect/>
          </a:stretch>
        </p:blipFill>
        <p:spPr bwMode="auto">
          <a:xfrm>
            <a:off x="7391400" y="2667000"/>
            <a:ext cx="6524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-1323975" y="1546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it-IT" sz="2400" b="0">
              <a:latin typeface="Arial" charset="0"/>
            </a:endParaRPr>
          </a:p>
        </p:txBody>
      </p:sp>
      <p:pic>
        <p:nvPicPr>
          <p:cNvPr id="23561" name="Picture 12" descr="mauro-c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25490" r="14394" b="14706"/>
          <a:stretch>
            <a:fillRect/>
          </a:stretch>
        </p:blipFill>
        <p:spPr bwMode="auto">
          <a:xfrm>
            <a:off x="4419600" y="2959100"/>
            <a:ext cx="2895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"/>
          <a:stretch>
            <a:fillRect/>
          </a:stretch>
        </p:blipFill>
        <p:spPr bwMode="auto">
          <a:xfrm>
            <a:off x="5041900" y="228600"/>
            <a:ext cx="411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0" y="5137150"/>
            <a:ext cx="8763000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it-IT" sz="1800">
                <a:solidFill>
                  <a:srgbClr val="0918AC"/>
                </a:solidFill>
                <a:latin typeface="Comic Sans MS Bold" charset="0"/>
              </a:rPr>
              <a:t>Each of the 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5 radial integral</a:t>
            </a:r>
            <a:r>
              <a:rPr lang="it-IT" sz="1800">
                <a:solidFill>
                  <a:srgbClr val="0918AC"/>
                </a:solidFill>
                <a:latin typeface="Comic Sans MS Bold" charset="0"/>
              </a:rPr>
              <a:t> (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V, </a:t>
            </a:r>
            <a:r>
              <a:rPr lang="it-IT" sz="1800">
                <a:solidFill>
                  <a:srgbClr val="B21D1C"/>
                </a:solidFill>
              </a:rPr>
              <a:t>D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, S</a:t>
            </a:r>
            <a:r>
              <a:rPr lang="it-IT" sz="1800" baseline="-25000">
                <a:solidFill>
                  <a:srgbClr val="B21D1C"/>
                </a:solidFill>
              </a:rPr>
              <a:t>L 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, S</a:t>
            </a:r>
            <a:r>
              <a:rPr lang="it-IT" sz="1800" baseline="-25000">
                <a:solidFill>
                  <a:srgbClr val="B21D1C"/>
                </a:solidFill>
                <a:latin typeface="Comic Sans MS Bold" charset="0"/>
              </a:rPr>
              <a:t>N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, T</a:t>
            </a:r>
            <a:r>
              <a:rPr lang="it-IT" sz="1800">
                <a:solidFill>
                  <a:srgbClr val="0918AC"/>
                </a:solidFill>
                <a:latin typeface="Comic Sans MS Bold" charset="0"/>
              </a:rPr>
              <a:t>) can be  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phenomenologically determined</a:t>
            </a:r>
            <a:r>
              <a:rPr lang="it-IT" sz="1800">
                <a:solidFill>
                  <a:srgbClr val="0918AC"/>
                </a:solidFill>
                <a:latin typeface="Comic Sans MS Bold" charset="0"/>
              </a:rPr>
              <a:t> from the 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low lying</a:t>
            </a:r>
            <a:r>
              <a:rPr lang="it-IT" sz="1800">
                <a:solidFill>
                  <a:srgbClr val="0918AC"/>
                </a:solidFill>
                <a:latin typeface="Comic Sans MS Bold" charset="0"/>
              </a:rPr>
              <a:t> level 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structure</a:t>
            </a:r>
            <a:r>
              <a:rPr lang="it-IT" sz="1800">
                <a:solidFill>
                  <a:srgbClr val="0918AC"/>
                </a:solidFill>
                <a:latin typeface="Comic Sans MS Bold" charset="0"/>
              </a:rPr>
              <a:t> of </a:t>
            </a:r>
            <a:r>
              <a:rPr lang="it-IT" sz="1800">
                <a:solidFill>
                  <a:srgbClr val="B21D1C"/>
                </a:solidFill>
                <a:latin typeface="Comic Sans MS Bold" charset="0"/>
              </a:rPr>
              <a:t>p-shell</a:t>
            </a:r>
            <a:r>
              <a:rPr lang="it-IT" sz="1800">
                <a:solidFill>
                  <a:srgbClr val="0918AC"/>
                </a:solidFill>
                <a:latin typeface="Comic Sans MS Bold" charset="0"/>
              </a:rPr>
              <a:t> hypernuclei</a:t>
            </a:r>
            <a:endParaRPr lang="it-IT" b="0" i="1">
              <a:solidFill>
                <a:srgbClr val="991F24"/>
              </a:solidFill>
              <a:latin typeface="Verdana" charset="0"/>
            </a:endParaRP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>
            <a:off x="0" y="62484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1117600" y="2565400"/>
            <a:ext cx="228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V</a:t>
            </a:r>
          </a:p>
        </p:txBody>
      </p:sp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457200" y="3657600"/>
            <a:ext cx="45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endParaRPr lang="it-IT">
              <a:latin typeface="Comic Sans MS" charset="0"/>
            </a:endParaRPr>
          </a:p>
        </p:txBody>
      </p: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-88900" y="3657600"/>
            <a:ext cx="53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</a:t>
            </a:r>
            <a:r>
              <a:rPr lang="en-US" baseline="-25000"/>
              <a:t>L</a:t>
            </a:r>
            <a:endParaRPr lang="en-US">
              <a:latin typeface="Comic Sans MS" charset="0"/>
            </a:endParaRPr>
          </a:p>
        </p:txBody>
      </p:sp>
      <p:sp>
        <p:nvSpPr>
          <p:cNvPr id="23568" name="Text Box 21"/>
          <p:cNvSpPr txBox="1">
            <a:spLocks noChangeArrowheads="1"/>
          </p:cNvSpPr>
          <p:nvPr/>
        </p:nvSpPr>
        <p:spPr bwMode="auto">
          <a:xfrm>
            <a:off x="-63500" y="3962400"/>
            <a:ext cx="53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</a:t>
            </a:r>
            <a:r>
              <a:rPr lang="en-US" baseline="-25000">
                <a:latin typeface="Comic Sans MS" charset="0"/>
              </a:rPr>
              <a:t>N</a:t>
            </a:r>
            <a:r>
              <a:rPr lang="en-US"/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23569" name="Text Box 22"/>
          <p:cNvSpPr txBox="1">
            <a:spLocks noChangeArrowheads="1"/>
          </p:cNvSpPr>
          <p:nvPr/>
        </p:nvSpPr>
        <p:spPr bwMode="auto">
          <a:xfrm>
            <a:off x="304800" y="4267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3570" name="Text Box 23"/>
          <p:cNvSpPr txBox="1">
            <a:spLocks noChangeArrowheads="1"/>
          </p:cNvSpPr>
          <p:nvPr/>
        </p:nvSpPr>
        <p:spPr bwMode="auto">
          <a:xfrm>
            <a:off x="381000" y="4724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3571" name="Text Box 25"/>
          <p:cNvSpPr txBox="1">
            <a:spLocks noChangeArrowheads="1"/>
          </p:cNvSpPr>
          <p:nvPr/>
        </p:nvSpPr>
        <p:spPr bwMode="auto">
          <a:xfrm>
            <a:off x="-63500" y="34163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</a:t>
            </a:r>
            <a:endParaRPr lang="en-US">
              <a:latin typeface="Comic Sans MS" charset="0"/>
            </a:endParaRPr>
          </a:p>
        </p:txBody>
      </p:sp>
      <p:sp>
        <p:nvSpPr>
          <p:cNvPr id="23572" name="Text Box 26"/>
          <p:cNvSpPr txBox="1">
            <a:spLocks noChangeArrowheads="1"/>
          </p:cNvSpPr>
          <p:nvPr/>
        </p:nvSpPr>
        <p:spPr bwMode="auto">
          <a:xfrm>
            <a:off x="-76200" y="4267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23573" name="Text Box 6"/>
          <p:cNvSpPr txBox="1">
            <a:spLocks noChangeArrowheads="1"/>
          </p:cNvSpPr>
          <p:nvPr/>
        </p:nvSpPr>
        <p:spPr bwMode="auto">
          <a:xfrm>
            <a:off x="0" y="6096000"/>
            <a:ext cx="9144000" cy="677863"/>
          </a:xfrm>
          <a:prstGeom prst="rect">
            <a:avLst/>
          </a:prstGeom>
          <a:solidFill>
            <a:srgbClr val="03F7D6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en-US" sz="1800">
                <a:solidFill>
                  <a:schemeClr val="accent2"/>
                </a:solidFill>
                <a:latin typeface="Zapf Dingbats" charset="0"/>
                <a:cs typeface="Zapf Dingbats" charset="0"/>
              </a:rPr>
              <a:t>✔ </a:t>
            </a: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most of</a:t>
            </a:r>
            <a:r>
              <a:rPr lang="en-US" sz="1800">
                <a:solidFill>
                  <a:srgbClr val="2810D8"/>
                </a:solidFill>
                <a:latin typeface="Comic Sans MS" charset="0"/>
              </a:rPr>
              <a:t> </a:t>
            </a:r>
            <a:r>
              <a:rPr lang="en-US" sz="1800">
                <a:solidFill>
                  <a:srgbClr val="B40D08"/>
                </a:solidFill>
                <a:latin typeface="Comic Sans MS" charset="0"/>
              </a:rPr>
              <a:t>information</a:t>
            </a:r>
            <a:r>
              <a:rPr lang="en-US" sz="1800">
                <a:solidFill>
                  <a:srgbClr val="2810D8"/>
                </a:solidFill>
                <a:latin typeface="Comic Sans MS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is carried out by the</a:t>
            </a:r>
            <a:r>
              <a:rPr lang="en-US" sz="1800">
                <a:solidFill>
                  <a:srgbClr val="2810D8"/>
                </a:solidFill>
                <a:latin typeface="Comic Sans MS" charset="0"/>
              </a:rPr>
              <a:t> </a:t>
            </a:r>
            <a:r>
              <a:rPr lang="en-US" sz="1800">
                <a:solidFill>
                  <a:srgbClr val="B40D08"/>
                </a:solidFill>
                <a:latin typeface="Comic Sans MS" charset="0"/>
              </a:rPr>
              <a:t>spin</a:t>
            </a:r>
            <a:r>
              <a:rPr lang="en-US" sz="1800">
                <a:solidFill>
                  <a:srgbClr val="2810D8"/>
                </a:solidFill>
                <a:latin typeface="Comic Sans MS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dependent part</a:t>
            </a:r>
            <a:r>
              <a:rPr lang="en-US" sz="1800">
                <a:solidFill>
                  <a:srgbClr val="2810D8"/>
                </a:solidFill>
                <a:latin typeface="Comic Sans MS" charset="0"/>
              </a:rPr>
              <a:t>  </a:t>
            </a:r>
          </a:p>
          <a:p>
            <a:pPr algn="just"/>
            <a:r>
              <a:rPr lang="en-US" sz="1800">
                <a:solidFill>
                  <a:srgbClr val="B40D08"/>
                </a:solidFill>
                <a:latin typeface="Zapf Dingbats" charset="0"/>
                <a:cs typeface="Zapf Dingbats" charset="0"/>
              </a:rPr>
              <a:t>✔ </a:t>
            </a:r>
            <a:r>
              <a:rPr lang="en-US" sz="1800">
                <a:solidFill>
                  <a:srgbClr val="B40D08"/>
                </a:solidFill>
                <a:latin typeface="Comic Sans MS" charset="0"/>
              </a:rPr>
              <a:t>doublet splitting</a:t>
            </a:r>
            <a:r>
              <a:rPr lang="en-US" sz="1800">
                <a:solidFill>
                  <a:srgbClr val="2810D8"/>
                </a:solidFill>
                <a:latin typeface="Comic Sans MS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Comic Sans MS" charset="0"/>
              </a:rPr>
              <a:t>determined by</a:t>
            </a:r>
            <a:r>
              <a:rPr lang="en-US" sz="1600">
                <a:solidFill>
                  <a:srgbClr val="2810D8"/>
                </a:solidFill>
                <a:latin typeface="Comic Sans MS" charset="0"/>
              </a:rPr>
              <a:t> </a:t>
            </a:r>
            <a:r>
              <a:rPr lang="en-US" sz="1600">
                <a:solidFill>
                  <a:srgbClr val="940049"/>
                </a:solidFill>
              </a:rPr>
              <a:t>D</a:t>
            </a:r>
            <a:r>
              <a:rPr lang="en-US" sz="1600">
                <a:solidFill>
                  <a:srgbClr val="940049"/>
                </a:solidFill>
                <a:latin typeface="Comic Sans MS" charset="0"/>
              </a:rPr>
              <a:t>, </a:t>
            </a:r>
            <a:r>
              <a:rPr lang="en-US" sz="2000">
                <a:solidFill>
                  <a:srgbClr val="940049"/>
                </a:solidFill>
              </a:rPr>
              <a:t>s</a:t>
            </a:r>
            <a:r>
              <a:rPr lang="en-US" sz="1600" baseline="-25000">
                <a:solidFill>
                  <a:srgbClr val="940049"/>
                </a:solidFill>
              </a:rPr>
              <a:t>L</a:t>
            </a:r>
            <a:r>
              <a:rPr lang="en-US" sz="1600">
                <a:solidFill>
                  <a:srgbClr val="940049"/>
                </a:solidFill>
                <a:latin typeface="Comic Sans MS" charset="0"/>
              </a:rPr>
              <a:t>, T</a:t>
            </a:r>
            <a:endParaRPr lang="en-US">
              <a:solidFill>
                <a:srgbClr val="2810D8"/>
              </a:solidFill>
              <a:latin typeface="Time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ttangolo 4"/>
          <p:cNvSpPr>
            <a:spLocks noChangeArrowheads="1"/>
          </p:cNvSpPr>
          <p:nvPr/>
        </p:nvSpPr>
        <p:spPr bwMode="auto">
          <a:xfrm>
            <a:off x="0" y="1228725"/>
            <a:ext cx="9144000" cy="523875"/>
          </a:xfrm>
          <a:prstGeom prst="rect">
            <a:avLst/>
          </a:prstGeom>
          <a:solidFill>
            <a:srgbClr val="FFD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charset="0"/>
                <a:cs typeface="Comic Sans MS" charset="0"/>
              </a:rPr>
              <a:t>M. Coman, P. Markowitz, K. A. Aniol, et al.Cross sections and Rosenbluth separations in 1H(e,e’ K+) Lambda    up to Q 2=2.35 GeV2, Phys. Rev C 81 (2010), 052201</a:t>
            </a:r>
          </a:p>
        </p:txBody>
      </p:sp>
      <p:sp>
        <p:nvSpPr>
          <p:cNvPr id="63491" name="CasellaDiTesto 5"/>
          <p:cNvSpPr txBox="1">
            <a:spLocks noChangeArrowheads="1"/>
          </p:cNvSpPr>
          <p:nvPr/>
        </p:nvSpPr>
        <p:spPr bwMode="auto">
          <a:xfrm>
            <a:off x="0" y="2435225"/>
            <a:ext cx="9144000" cy="307975"/>
          </a:xfrm>
          <a:prstGeom prst="rect">
            <a:avLst/>
          </a:prstGeom>
          <a:solidFill>
            <a:srgbClr val="CCFFCC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G.M. Urciuoli, F. Cusanno et al.</a:t>
            </a:r>
            <a:r>
              <a:rPr lang="it-IT">
                <a:latin typeface="Calibri" charset="0"/>
              </a:rPr>
              <a:t> </a:t>
            </a:r>
            <a:r>
              <a:rPr lang="it-IT">
                <a:latin typeface="Comic Sans MS" charset="0"/>
                <a:cs typeface="Comic Sans MS" charset="0"/>
              </a:rPr>
              <a:t>High resolution Spectroscopy of  </a:t>
            </a:r>
            <a:r>
              <a:rPr lang="it-IT" baseline="30000">
                <a:latin typeface="Comic Sans MS" charset="0"/>
                <a:cs typeface="Comic Sans MS" charset="0"/>
              </a:rPr>
              <a:t>9</a:t>
            </a:r>
            <a:r>
              <a:rPr lang="it-IT">
                <a:latin typeface="Comic Sans MS" charset="0"/>
                <a:cs typeface="Comic Sans MS" charset="0"/>
              </a:rPr>
              <a:t>Li</a:t>
            </a:r>
            <a:r>
              <a:rPr lang="it-IT" sz="1600" baseline="-25000">
                <a:cs typeface="Symbol" charset="0"/>
              </a:rPr>
              <a:t>L 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Symbol" charset="0"/>
              </a:rPr>
              <a:t>in preparation</a:t>
            </a:r>
            <a:endParaRPr lang="it-IT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63492" name="CasellaDiTesto 6"/>
          <p:cNvSpPr txBox="1">
            <a:spLocks noChangeArrowheads="1"/>
          </p:cNvSpPr>
          <p:nvPr/>
        </p:nvSpPr>
        <p:spPr bwMode="auto">
          <a:xfrm>
            <a:off x="0" y="1828800"/>
            <a:ext cx="9144000" cy="523875"/>
          </a:xfrm>
          <a:prstGeom prst="rect">
            <a:avLst/>
          </a:prstGeom>
          <a:solidFill>
            <a:srgbClr val="DBF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P.Markowit et al. Low Q2 Kaon Elecroproduction, International Journal of Modern Physics E, Vol. 19, No. 12 (2010) 2383–2386</a:t>
            </a:r>
            <a:endParaRPr lang="it-IT">
              <a:solidFill>
                <a:srgbClr val="008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63493" name="CasellaDiTesto 8"/>
          <p:cNvSpPr txBox="1">
            <a:spLocks noChangeArrowheads="1"/>
          </p:cNvSpPr>
          <p:nvPr/>
        </p:nvSpPr>
        <p:spPr bwMode="auto">
          <a:xfrm>
            <a:off x="0" y="2819400"/>
            <a:ext cx="9144000" cy="307975"/>
          </a:xfrm>
          <a:prstGeom prst="rect">
            <a:avLst/>
          </a:prstGeom>
          <a:solidFill>
            <a:srgbClr val="39961C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/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(Archival paper) </a:t>
            </a:r>
            <a:r>
              <a:rPr lang="it-IT">
                <a:latin typeface="Comic Sans MS" charset="0"/>
                <a:cs typeface="Comic Sans MS" charset="0"/>
              </a:rPr>
              <a:t>High Resolution 1p shell Hypernuclear Spectroscopy…</a:t>
            </a:r>
            <a:r>
              <a:rPr lang="it-IT">
                <a:solidFill>
                  <a:srgbClr val="008000"/>
                </a:solidFill>
                <a:latin typeface="Comic Sans MS" charset="0"/>
                <a:cs typeface="Comic Sans MS" charset="0"/>
              </a:rPr>
              <a:t>, 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next year</a:t>
            </a:r>
            <a:r>
              <a:rPr lang="it-IT">
                <a:solidFill>
                  <a:srgbClr val="008000"/>
                </a:solidFill>
                <a:latin typeface="Comic Sans MS" charset="0"/>
                <a:cs typeface="Comic Sans MS" charset="0"/>
              </a:rPr>
              <a:t>)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0" y="3200400"/>
            <a:ext cx="9144000" cy="158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95" name="CasellaDiTesto 11"/>
          <p:cNvSpPr txBox="1">
            <a:spLocks noChangeArrowheads="1"/>
          </p:cNvSpPr>
          <p:nvPr/>
        </p:nvSpPr>
        <p:spPr bwMode="auto">
          <a:xfrm>
            <a:off x="0" y="32766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solidFill>
                  <a:srgbClr val="000000"/>
                </a:solidFill>
                <a:latin typeface="Comic Sans MS" charset="0"/>
                <a:cs typeface="Comic Sans MS" charset="0"/>
              </a:rPr>
              <a:t>F. Garibaldi et al</a:t>
            </a:r>
            <a:r>
              <a:rPr lang="it-IT">
                <a:latin typeface="Comic Sans MS" charset="0"/>
                <a:cs typeface="Comic Sans MS" charset="0"/>
              </a:rPr>
              <a:t>. Nucl. Instr. and Methods  A 314 (1992) 1.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(Waterfall target)</a:t>
            </a:r>
          </a:p>
        </p:txBody>
      </p:sp>
      <p:sp>
        <p:nvSpPr>
          <p:cNvPr id="63496" name="CasellaDiTesto 12"/>
          <p:cNvSpPr txBox="1">
            <a:spLocks noChangeArrowheads="1"/>
          </p:cNvSpPr>
          <p:nvPr/>
        </p:nvSpPr>
        <p:spPr bwMode="auto">
          <a:xfrm>
            <a:off x="0" y="35814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>
                <a:solidFill>
                  <a:srgbClr val="000000"/>
                </a:solidFill>
                <a:latin typeface="Comic Sans MS" charset="0"/>
                <a:cs typeface="Comic Sans MS" charset="0"/>
              </a:rPr>
              <a:t>E. Cisbani   et al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. </a:t>
            </a:r>
            <a:r>
              <a:rPr lang="it-IT">
                <a:latin typeface="Comic Sans MS" charset="0"/>
                <a:cs typeface="Comic Sans MS" charset="0"/>
              </a:rPr>
              <a:t>Nucl. Instr. and Methods  A 496 (2003) 30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(Mirrors for gas Cherenkov detectors)</a:t>
            </a:r>
          </a:p>
        </p:txBody>
      </p:sp>
      <p:sp>
        <p:nvSpPr>
          <p:cNvPr id="63497" name="CasellaDiTesto 13"/>
          <p:cNvSpPr txBox="1">
            <a:spLocks noChangeArrowheads="1"/>
          </p:cNvSpPr>
          <p:nvPr/>
        </p:nvSpPr>
        <p:spPr bwMode="auto">
          <a:xfrm>
            <a:off x="0" y="38100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solidFill>
                  <a:srgbClr val="000000"/>
                </a:solidFill>
                <a:latin typeface="Comic Sans MS" charset="0"/>
                <a:cs typeface="Comic Sans MS" charset="0"/>
              </a:rPr>
              <a:t>M. Iodice   et al</a:t>
            </a:r>
            <a:r>
              <a:rPr lang="it-IT">
                <a:latin typeface="Comic Sans MS" charset="0"/>
                <a:cs typeface="Comic Sans MS" charset="0"/>
              </a:rPr>
              <a:t>. Nucl. Instr. and Methods  A 411 (1998)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(Gas Cherenkov detector)</a:t>
            </a:r>
          </a:p>
        </p:txBody>
      </p:sp>
      <p:sp>
        <p:nvSpPr>
          <p:cNvPr id="63498" name="CasellaDiTesto 14"/>
          <p:cNvSpPr txBox="1">
            <a:spLocks noChangeArrowheads="1"/>
          </p:cNvSpPr>
          <p:nvPr/>
        </p:nvSpPr>
        <p:spPr bwMode="auto">
          <a:xfrm>
            <a:off x="0" y="41116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R. Perrino et al.   Nucl. Instr. and Methods  A 457 (2001) 571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(Aerogel Cherenkov detector)</a:t>
            </a:r>
          </a:p>
        </p:txBody>
      </p:sp>
      <p:sp>
        <p:nvSpPr>
          <p:cNvPr id="63499" name="CasellaDiTesto 15"/>
          <p:cNvSpPr txBox="1">
            <a:spLocks noChangeArrowheads="1"/>
          </p:cNvSpPr>
          <p:nvPr/>
        </p:nvSpPr>
        <p:spPr bwMode="auto">
          <a:xfrm>
            <a:off x="0" y="434022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L. Lagamba et al.  Nucl. Instr. and Methods  A 471 (2001) 325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(Aerogel Cherenkov detector)</a:t>
            </a:r>
          </a:p>
          <a:p>
            <a:endParaRPr lang="it-IT">
              <a:solidFill>
                <a:srgbClr val="0000FF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63500" name="CasellaDiTesto 16"/>
          <p:cNvSpPr txBox="1">
            <a:spLocks noChangeArrowheads="1"/>
          </p:cNvSpPr>
          <p:nvPr/>
        </p:nvSpPr>
        <p:spPr bwMode="auto">
          <a:xfrm>
            <a:off x="0" y="45720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F. Garibaldi et al. Nucl Instr Methods A 502 (2003), 255 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(RICH Hall A)</a:t>
            </a:r>
          </a:p>
        </p:txBody>
      </p:sp>
      <p:sp>
        <p:nvSpPr>
          <p:cNvPr id="63501" name="CasellaDiTesto 17"/>
          <p:cNvSpPr txBox="1">
            <a:spLocks noChangeArrowheads="1"/>
          </p:cNvSpPr>
          <p:nvPr/>
        </p:nvSpPr>
        <p:spPr bwMode="auto">
          <a:xfrm>
            <a:off x="0" y="48006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F. Cusanno et al. Nucl Instr Methods Nucl Instr Meth A 502 (2003), 117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(RICH Hall A)</a:t>
            </a:r>
          </a:p>
        </p:txBody>
      </p:sp>
      <p:sp>
        <p:nvSpPr>
          <p:cNvPr id="63502" name="CasellaDiTesto 18"/>
          <p:cNvSpPr txBox="1">
            <a:spLocks noChangeArrowheads="1"/>
          </p:cNvSpPr>
          <p:nvPr/>
        </p:nvSpPr>
        <p:spPr bwMode="auto">
          <a:xfrm>
            <a:off x="0" y="5334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/>
            <a:r>
              <a:rPr lang="it-IT">
                <a:latin typeface="Comic Sans MS" charset="0"/>
                <a:cs typeface="Comic Sans MS" charset="0"/>
              </a:rPr>
              <a:t>E. Cisbani et al.   Nucl Instr Methods Nucl Instr Meth A 595 (2008), 44 </a:t>
            </a:r>
            <a:r>
              <a:rPr lang="it-IT" sz="1000">
                <a:solidFill>
                  <a:srgbClr val="0000FF"/>
                </a:solidFill>
                <a:latin typeface="Comic Sans MS" charset="0"/>
                <a:cs typeface="Comic Sans MS" charset="0"/>
              </a:rPr>
              <a:t>(RICH Hall A and evaporation techniques)</a:t>
            </a:r>
          </a:p>
        </p:txBody>
      </p:sp>
      <p:sp>
        <p:nvSpPr>
          <p:cNvPr id="63503" name="CasellaDiTesto 20"/>
          <p:cNvSpPr txBox="1">
            <a:spLocks noChangeArrowheads="1"/>
          </p:cNvSpPr>
          <p:nvPr/>
        </p:nvSpPr>
        <p:spPr bwMode="auto">
          <a:xfrm>
            <a:off x="0" y="571500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G. M. Urciuoli et al.</a:t>
            </a:r>
            <a:r>
              <a:rPr lang="it-IT">
                <a:latin typeface="Calibri" charset="0"/>
              </a:rPr>
              <a:t> </a:t>
            </a:r>
            <a:r>
              <a:rPr lang="it-IT">
                <a:latin typeface="Comic Sans MS" charset="0"/>
                <a:cs typeface="Comic Sans MS" charset="0"/>
              </a:rPr>
              <a:t>Nucl Instr Meth A 612 (2009), 56 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</a:t>
            </a:r>
            <a:r>
              <a:rPr lang="it-IT" sz="1200">
                <a:solidFill>
                  <a:srgbClr val="0000FF"/>
                </a:solidFill>
                <a:latin typeface="Comic Sans MS" charset="0"/>
                <a:cs typeface="Comic Sans MS" charset="0"/>
              </a:rPr>
              <a:t>A Method for Particle Identification with RICH Detectors based on the χ2 Test)</a:t>
            </a:r>
          </a:p>
        </p:txBody>
      </p:sp>
      <p:sp>
        <p:nvSpPr>
          <p:cNvPr id="63504" name="CasellaDiTesto 21"/>
          <p:cNvSpPr txBox="1">
            <a:spLocks noChangeArrowheads="1"/>
          </p:cNvSpPr>
          <p:nvPr/>
        </p:nvSpPr>
        <p:spPr bwMode="auto">
          <a:xfrm>
            <a:off x="0" y="51054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M. Iodice et al, Nucl Instr Meth A 553 (2005), 231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(RICH Hall A)</a:t>
            </a:r>
            <a:endParaRPr lang="it-IT">
              <a:latin typeface="Comic Sans MS" charset="0"/>
              <a:cs typeface="Comic Sans MS" charset="0"/>
            </a:endParaRPr>
          </a:p>
        </p:txBody>
      </p:sp>
      <p:sp>
        <p:nvSpPr>
          <p:cNvPr id="63505" name="CasellaDiTesto 22"/>
          <p:cNvSpPr txBox="1">
            <a:spLocks noChangeArrowheads="1"/>
          </p:cNvSpPr>
          <p:nvPr/>
        </p:nvSpPr>
        <p:spPr bwMode="auto">
          <a:xfrm>
            <a:off x="0" y="61722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G. M. Urciuoli et al.</a:t>
            </a:r>
            <a:r>
              <a:rPr lang="it-IT">
                <a:latin typeface="Calibri" charset="0"/>
              </a:rPr>
              <a:t> </a:t>
            </a:r>
            <a:r>
              <a:rPr lang="it-IT">
                <a:latin typeface="Comic Sans MS" charset="0"/>
                <a:cs typeface="Comic Sans MS" charset="0"/>
              </a:rPr>
              <a:t>Software optics Hall A spectrometers 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(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in preparation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) (another on sup. Septa?)</a:t>
            </a:r>
          </a:p>
        </p:txBody>
      </p:sp>
      <p:sp>
        <p:nvSpPr>
          <p:cNvPr id="63506" name="CasellaDiTesto 23"/>
          <p:cNvSpPr txBox="1">
            <a:spLocks noChangeArrowheads="1"/>
          </p:cNvSpPr>
          <p:nvPr/>
        </p:nvSpPr>
        <p:spPr bwMode="auto">
          <a:xfrm>
            <a:off x="0" y="647700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G. M. Urciuoli et al.</a:t>
            </a:r>
            <a:r>
              <a:rPr lang="it-IT">
                <a:latin typeface="Calibri" charset="0"/>
              </a:rPr>
              <a:t> </a:t>
            </a:r>
            <a:r>
              <a:rPr lang="it-IT">
                <a:latin typeface="Comic Sans MS" charset="0"/>
                <a:cs typeface="Comic Sans MS" charset="0"/>
              </a:rPr>
              <a:t> Radiative corrections for…….           (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in preparation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)</a:t>
            </a:r>
          </a:p>
        </p:txBody>
      </p:sp>
      <p:sp>
        <p:nvSpPr>
          <p:cNvPr id="63507" name="CasellaDiTesto 20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M. Iodice, F. Cusanno et al, High resolution spectroscopy of </a:t>
            </a:r>
            <a:r>
              <a:rPr lang="it-IT" baseline="30000">
                <a:latin typeface="Comic Sans MS" charset="0"/>
                <a:cs typeface="Comic Sans MS" charset="0"/>
              </a:rPr>
              <a:t>12</a:t>
            </a:r>
            <a:r>
              <a:rPr lang="it-IT">
                <a:latin typeface="Comic Sans MS" charset="0"/>
                <a:cs typeface="Comic Sans MS" charset="0"/>
              </a:rPr>
              <a:t>B</a:t>
            </a:r>
            <a:r>
              <a:rPr lang="it-IT" sz="1600" baseline="-25000">
                <a:cs typeface="Symbol" charset="0"/>
              </a:rPr>
              <a:t>L </a:t>
            </a:r>
            <a:r>
              <a:rPr lang="it-IT">
                <a:latin typeface="Comic Sans MS" charset="0"/>
                <a:cs typeface="Comic Sans MS" charset="0"/>
              </a:rPr>
              <a:t>by electroproduction, PRL 99, 052501, (2007) </a:t>
            </a:r>
          </a:p>
        </p:txBody>
      </p:sp>
      <p:sp>
        <p:nvSpPr>
          <p:cNvPr id="63508" name="CasellaDiTesto 22"/>
          <p:cNvSpPr txBox="1">
            <a:spLocks noChangeArrowheads="1"/>
          </p:cNvSpPr>
          <p:nvPr/>
        </p:nvSpPr>
        <p:spPr bwMode="auto">
          <a:xfrm>
            <a:off x="0" y="619125"/>
            <a:ext cx="9144000" cy="523875"/>
          </a:xfrm>
          <a:prstGeom prst="rect">
            <a:avLst/>
          </a:prstGeom>
          <a:solidFill>
            <a:srgbClr val="D3F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latin typeface="Comic Sans MS" charset="0"/>
                <a:cs typeface="Comic Sans MS" charset="0"/>
              </a:rPr>
              <a:t>F.Cusanno,G.M.Urciuoli et al,High resolution spectroscopy of </a:t>
            </a:r>
            <a:r>
              <a:rPr lang="it-IT" baseline="30000">
                <a:latin typeface="Comic Sans MS" charset="0"/>
                <a:cs typeface="Comic Sans MS" charset="0"/>
              </a:rPr>
              <a:t>16</a:t>
            </a:r>
            <a:r>
              <a:rPr lang="it-IT">
                <a:latin typeface="Comic Sans MS" charset="0"/>
                <a:cs typeface="Comic Sans MS" charset="0"/>
              </a:rPr>
              <a:t>N</a:t>
            </a:r>
            <a:r>
              <a:rPr lang="it-IT" sz="1600" baseline="-25000">
                <a:cs typeface="Symbol" charset="0"/>
              </a:rPr>
              <a:t>L</a:t>
            </a:r>
            <a:r>
              <a:rPr lang="it-IT">
                <a:latin typeface="Comic Sans MS" charset="0"/>
                <a:cs typeface="Comic Sans MS" charset="0"/>
              </a:rPr>
              <a:t>by electroproduction,PRL 202501, (2007)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sellaDiTesto 3"/>
          <p:cNvSpPr txBox="1">
            <a:spLocks noChangeArrowheads="1"/>
          </p:cNvSpPr>
          <p:nvPr/>
        </p:nvSpPr>
        <p:spPr bwMode="auto">
          <a:xfrm>
            <a:off x="0" y="10668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The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underlying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core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nucleus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baseline="300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8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Li 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can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be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a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good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canditate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for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some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unexpected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behaviour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 In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this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unstable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(beta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decay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)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core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nucleus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with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rather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large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excess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neutral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particles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(%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neutrons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+ Lambda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against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3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protons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only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); the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radii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distribution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protons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and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neutrons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are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rather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different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</a:p>
          <a:p>
            <a:pPr algn="just"/>
            <a:endParaRPr lang="it-IT" sz="18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algn="just"/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There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are at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least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two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measurement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on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radioactive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beams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neutron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(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Rn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) and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matter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(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Rm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)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radius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the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distribution   </a:t>
            </a:r>
            <a:endParaRPr lang="it-IT" sz="18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algn="just"/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 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Rn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      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Rm  </a:t>
            </a:r>
            <a:endParaRPr lang="it-IT" sz="18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algn="just"/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 2.67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    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 2.53 </a:t>
            </a:r>
          </a:p>
          <a:p>
            <a:pPr algn="just"/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 2.44       2.37  </a:t>
            </a:r>
          </a:p>
          <a:p>
            <a:pPr algn="just"/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(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Liatard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et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al.,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Europhys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 Lett. 13(1990)401, (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Obuti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et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 al.,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Nucl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Phys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 A609(1996)74)</a:t>
            </a:r>
          </a:p>
          <a:p>
            <a:pPr algn="just"/>
            <a:endParaRPr lang="it-IT" sz="1800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 algn="just"/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Any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calculation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the cross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section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depends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on the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exact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value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matter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distribution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via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single-particle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wavefunction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the lambda in </a:t>
            </a:r>
            <a:r>
              <a:rPr lang="it-IT" sz="1800" baseline="300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9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Li-lambda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hypernucleus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</a:t>
            </a:r>
          </a:p>
          <a:p>
            <a:pPr algn="just"/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</a:p>
          <a:p>
            <a:pPr algn="just"/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About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the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shift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the position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the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second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and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third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hypernuclear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doublet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.,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this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discrepancy</a:t>
            </a:r>
            <a:r>
              <a:rPr lang="it-IT" sz="18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can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be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used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as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a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valuable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information on the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structure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of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underlying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it-IT" sz="1800" baseline="300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8</a:t>
            </a:r>
            <a:r>
              <a:rPr lang="it-IT" sz="18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Li </a:t>
            </a:r>
            <a:r>
              <a:rPr lang="it-IT" sz="1800" dirty="0" err="1">
                <a:solidFill>
                  <a:srgbClr val="FF0000"/>
                </a:solidFill>
                <a:latin typeface="Comic Sans MS" charset="0"/>
                <a:cs typeface="Comic Sans MS" charset="0"/>
              </a:rPr>
              <a:t>core</a:t>
            </a:r>
            <a:r>
              <a:rPr lang="it-IT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.</a:t>
            </a:r>
          </a:p>
        </p:txBody>
      </p:sp>
      <p:sp>
        <p:nvSpPr>
          <p:cNvPr id="68611" name="CasellaDiTesto 2"/>
          <p:cNvSpPr txBox="1">
            <a:spLocks noChangeArrowheads="1"/>
          </p:cNvSpPr>
          <p:nvPr/>
        </p:nvSpPr>
        <p:spPr bwMode="auto">
          <a:xfrm>
            <a:off x="1447800" y="304800"/>
            <a:ext cx="59436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1800">
                <a:solidFill>
                  <a:srgbClr val="0000FF"/>
                </a:solidFill>
                <a:latin typeface="Comic Sans MS" charset="0"/>
                <a:cs typeface="Comic Sans MS" charset="0"/>
              </a:rPr>
              <a:t>Very preliminary commments by Sotona on Be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905" y="3352800"/>
            <a:ext cx="4792095" cy="3416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2500" cy="3300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5090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27491" y="893094"/>
            <a:ext cx="3823230" cy="507831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The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observation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a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very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heavy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pulsar </a:t>
            </a:r>
            <a:r>
              <a:rPr lang="it-IT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(M=1.97(</a:t>
            </a:r>
            <a:r>
              <a:rPr lang="it-IT" sz="1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it-IT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) </a:t>
            </a:r>
            <a:r>
              <a:rPr lang="it-IT" sz="1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solar</a:t>
            </a:r>
            <a:r>
              <a:rPr lang="it-IT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masses</a:t>
            </a:r>
            <a:r>
              <a:rPr lang="it-IT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Demorest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et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al. Nature 467 1081 (2010),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severely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constraints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the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equation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state at high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densities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with</a:t>
            </a:r>
            <a:r>
              <a:rPr lang="it-IT" sz="1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CCFFCC"/>
                </a:solidFill>
                <a:latin typeface="Comic Sans MS"/>
                <a:cs typeface="Comic Sans MS"/>
              </a:rPr>
              <a:t>implications</a:t>
            </a:r>
            <a:r>
              <a:rPr lang="it-IT" sz="1400" b="1" dirty="0" smtClean="0">
                <a:solidFill>
                  <a:srgbClr val="CCFFCC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CCFFCC"/>
                </a:solidFill>
                <a:latin typeface="Comic Sans MS"/>
                <a:cs typeface="Comic Sans MS"/>
              </a:rPr>
              <a:t>for</a:t>
            </a:r>
            <a:r>
              <a:rPr lang="it-IT" sz="1400" b="1" dirty="0" smtClean="0">
                <a:solidFill>
                  <a:srgbClr val="CCFFCC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CCFFCC"/>
                </a:solidFill>
                <a:latin typeface="Comic Sans MS"/>
                <a:cs typeface="Comic Sans MS"/>
              </a:rPr>
              <a:t>possible</a:t>
            </a:r>
            <a:r>
              <a:rPr lang="it-IT" sz="1400" b="1" dirty="0" smtClean="0">
                <a:solidFill>
                  <a:srgbClr val="CCFFCC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CCFFCC"/>
                </a:solidFill>
                <a:latin typeface="Comic Sans MS"/>
                <a:cs typeface="Comic Sans MS"/>
              </a:rPr>
              <a:t>hypernuclear</a:t>
            </a:r>
            <a:r>
              <a:rPr lang="it-IT" sz="1400" b="1" dirty="0" smtClean="0">
                <a:solidFill>
                  <a:srgbClr val="CCFFCC"/>
                </a:solidFill>
                <a:latin typeface="Comic Sans MS"/>
                <a:cs typeface="Comic Sans MS"/>
              </a:rPr>
              <a:t> </a:t>
            </a:r>
            <a:r>
              <a:rPr lang="it-IT" sz="1400" b="1" dirty="0" err="1" smtClean="0">
                <a:solidFill>
                  <a:srgbClr val="CCFFCC"/>
                </a:solidFill>
                <a:latin typeface="Comic Sans MS"/>
                <a:cs typeface="Comic Sans MS"/>
              </a:rPr>
              <a:t>components</a:t>
            </a:r>
            <a:r>
              <a:rPr lang="it-IT" sz="1400" b="1" dirty="0" smtClean="0">
                <a:solidFill>
                  <a:srgbClr val="CCFFCC"/>
                </a:solidFill>
                <a:latin typeface="Comic Sans MS"/>
                <a:cs typeface="Comic Sans MS"/>
              </a:rPr>
              <a:t>.</a:t>
            </a:r>
          </a:p>
          <a:p>
            <a:pPr algn="just"/>
            <a:endParaRPr lang="it-IT" sz="2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it-IT" sz="2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it-IT" sz="2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it-IT" sz="2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it-IT" sz="2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it-IT" sz="2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Further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information on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contributions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non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nucleonic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degrees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freedom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from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experiments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are </a:t>
            </a:r>
            <a:r>
              <a:rPr lang="it-IT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important</a:t>
            </a:r>
            <a:endParaRPr lang="it-IT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it-IT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it-IT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52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6200" cy="76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33500" y="1752600"/>
          <a:ext cx="613251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3" imgW="1511280" imgH="431640" progId="Equation.3">
                  <p:embed/>
                </p:oleObj>
              </mc:Choice>
              <mc:Fallback>
                <p:oleObj name="Equation" r:id="rId3" imgW="1511280" imgH="431640" progId="Equation.3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752600"/>
                        <a:ext cx="6132513" cy="1752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876800" y="2133600"/>
            <a:ext cx="1371600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solidFill>
            <a:srgbClr val="3AFF2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83" charset="0"/>
                <a:ea typeface="Comic Sans MS" pitchFamily="-83" charset="0"/>
                <a:cs typeface="Comic Sans MS" pitchFamily="-83" charset="0"/>
                <a:sym typeface="Symbol" pitchFamily="-83" charset="2"/>
              </a:rPr>
              <a:t>ELECTROproduction of hypernuclei</a:t>
            </a:r>
          </a:p>
          <a:p>
            <a:pPr>
              <a:defRPr/>
            </a:pPr>
            <a:r>
              <a:rPr lang="en-US" sz="3200" i="1">
                <a:solidFill>
                  <a:srgbClr val="2155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83" charset="0"/>
                <a:ea typeface="Comic Sans MS" pitchFamily="-83" charset="0"/>
                <a:cs typeface="Comic Sans MS" pitchFamily="-83" charset="0"/>
                <a:sym typeface="Symbol" pitchFamily="-83" charset="2"/>
              </a:rPr>
              <a:t>e  +  A  </a:t>
            </a:r>
            <a:r>
              <a:rPr lang="en-US" sz="3200" i="1">
                <a:solidFill>
                  <a:srgbClr val="2155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83" charset="0"/>
                <a:ea typeface="Comic Sans MS" pitchFamily="-83" charset="0"/>
                <a:cs typeface="Comic Sans MS" pitchFamily="-83" charset="0"/>
                <a:sym typeface="Wingdings" pitchFamily="-83" charset="2"/>
              </a:rPr>
              <a:t>-&gt;  e’  +  K</a:t>
            </a:r>
            <a:r>
              <a:rPr lang="en-US" sz="3200" i="1" baseline="50000">
                <a:solidFill>
                  <a:srgbClr val="2155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83" charset="0"/>
                <a:ea typeface="Comic Sans MS" pitchFamily="-83" charset="0"/>
                <a:cs typeface="Comic Sans MS" pitchFamily="-83" charset="0"/>
                <a:sym typeface="Wingdings" pitchFamily="-83" charset="2"/>
              </a:rPr>
              <a:t>+</a:t>
            </a:r>
            <a:r>
              <a:rPr lang="en-US" sz="3200" i="1">
                <a:solidFill>
                  <a:srgbClr val="2155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83" charset="0"/>
                <a:ea typeface="Comic Sans MS" pitchFamily="-83" charset="0"/>
                <a:cs typeface="Comic Sans MS" pitchFamily="-83" charset="0"/>
                <a:sym typeface="Wingdings" pitchFamily="-83" charset="2"/>
              </a:rPr>
              <a:t>  +  H</a:t>
            </a:r>
            <a:endParaRPr lang="en-US" sz="3200" i="1">
              <a:solidFill>
                <a:srgbClr val="21551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83" charset="0"/>
              <a:ea typeface="Comic Sans MS" pitchFamily="-83" charset="0"/>
              <a:cs typeface="Comic Sans MS" pitchFamily="-83" charset="0"/>
              <a:sym typeface="Symbol" pitchFamily="-83" charset="2"/>
            </a:endParaRPr>
          </a:p>
          <a:p>
            <a:pPr>
              <a:defRPr/>
            </a:pPr>
            <a:r>
              <a:rPr lang="en-US" sz="2400">
                <a:solidFill>
                  <a:srgbClr val="0000FF"/>
                </a:solidFill>
                <a:latin typeface="Comic Sans MS" pitchFamily="-83" charset="0"/>
                <a:ea typeface="Comic Sans MS" pitchFamily="-83" charset="0"/>
                <a:cs typeface="Comic Sans MS" pitchFamily="-83" charset="0"/>
                <a:sym typeface="Symbol" pitchFamily="-83" charset="2"/>
              </a:rPr>
              <a:t>in DWIA</a:t>
            </a:r>
            <a:r>
              <a:rPr lang="en-US" sz="2400" i="1">
                <a:solidFill>
                  <a:srgbClr val="0000FF"/>
                </a:solidFill>
                <a:latin typeface="Comic Sans MS" pitchFamily="-83" charset="0"/>
                <a:ea typeface="Comic Sans MS" pitchFamily="-83" charset="0"/>
                <a:cs typeface="Comic Sans MS" pitchFamily="-83" charset="0"/>
                <a:sym typeface="Symbol" pitchFamily="-83" charset="2"/>
              </a:rPr>
              <a:t> (incoming/outgoing particle momenta are </a:t>
            </a:r>
            <a:r>
              <a:rPr lang="it-IT" sz="2400">
                <a:solidFill>
                  <a:srgbClr val="0000FF"/>
                </a:solidFill>
                <a:latin typeface="Comic Sans MS" pitchFamily="-83" charset="0"/>
                <a:ea typeface="Comic Sans MS" pitchFamily="-83" charset="0"/>
                <a:cs typeface="Comic Sans MS" pitchFamily="-83" charset="0"/>
                <a:sym typeface="Symbol" pitchFamily="-83" charset="2"/>
              </a:rPr>
              <a:t>≥ </a:t>
            </a:r>
            <a:r>
              <a:rPr lang="en-US" sz="2400" i="1">
                <a:solidFill>
                  <a:srgbClr val="0000FF"/>
                </a:solidFill>
                <a:latin typeface="Comic Sans MS" pitchFamily="-83" charset="0"/>
                <a:ea typeface="Comic Sans MS" pitchFamily="-83" charset="0"/>
                <a:cs typeface="Comic Sans MS" pitchFamily="-83" charset="0"/>
                <a:sym typeface="Symbol" pitchFamily="-83" charset="2"/>
              </a:rPr>
              <a:t>1 GeV)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en-US" sz="2400">
                <a:latin typeface="Calibri" charset="0"/>
              </a:rPr>
              <a:t>  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0" y="3908425"/>
            <a:ext cx="9144000" cy="3046413"/>
          </a:xfrm>
          <a:prstGeom prst="rect">
            <a:avLst/>
          </a:prstGeom>
          <a:solidFill>
            <a:srgbClr val="9E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en-US" sz="2400" i="1">
                <a:solidFill>
                  <a:srgbClr val="CC0000"/>
                </a:solidFill>
                <a:latin typeface="Times New Roman" charset="0"/>
              </a:rPr>
              <a:t>- J</a:t>
            </a:r>
            <a:r>
              <a:rPr lang="en-US" sz="2400" i="1" baseline="30000">
                <a:solidFill>
                  <a:srgbClr val="CC0000"/>
                </a:solidFill>
                <a:latin typeface="Calibri" charset="0"/>
              </a:rPr>
              <a:t>m</a:t>
            </a:r>
            <a:r>
              <a:rPr lang="en-US" sz="2400" i="1">
                <a:solidFill>
                  <a:srgbClr val="CC0000"/>
                </a:solidFill>
                <a:latin typeface="Times New Roman" charset="0"/>
              </a:rPr>
              <a:t>(i)</a:t>
            </a:r>
            <a:r>
              <a:rPr lang="en-US" sz="2400">
                <a:latin typeface="Times New Roman" charset="0"/>
              </a:rPr>
              <a:t>  </a:t>
            </a:r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elementary hadron current</a:t>
            </a:r>
            <a:r>
              <a:rPr lang="en-US" sz="2400">
                <a:latin typeface="Times New Roman" charset="0"/>
              </a:rPr>
              <a:t> in lab frame </a:t>
            </a:r>
            <a:r>
              <a:rPr lang="en-US" sz="2400" i="1">
                <a:latin typeface="Times New Roman" charset="0"/>
              </a:rPr>
              <a:t>(frozen-nucleon approx)</a:t>
            </a:r>
          </a:p>
          <a:p>
            <a:pPr algn="just"/>
            <a:r>
              <a:rPr lang="en-US" sz="2400" i="1">
                <a:solidFill>
                  <a:srgbClr val="CC0000"/>
                </a:solidFill>
                <a:latin typeface="Calibri" charset="0"/>
              </a:rPr>
              <a:t>- </a:t>
            </a:r>
            <a:r>
              <a:rPr lang="en-US" sz="2400" i="1">
                <a:solidFill>
                  <a:srgbClr val="CC0000"/>
                </a:solidFill>
                <a:cs typeface="Symbol" charset="0"/>
              </a:rPr>
              <a:t>c</a:t>
            </a:r>
            <a:r>
              <a:rPr lang="en-US" sz="2400" i="1" baseline="-25000">
                <a:solidFill>
                  <a:srgbClr val="CC0000"/>
                </a:solidFill>
                <a:cs typeface="Symbol" charset="0"/>
              </a:rPr>
              <a:t>g</a:t>
            </a:r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virtual-photon wave function</a:t>
            </a:r>
            <a:r>
              <a:rPr lang="en-US" sz="2400" i="1">
                <a:latin typeface="Times New Roman" charset="0"/>
              </a:rPr>
              <a:t> (one-photon approx, no Coulomb distortion)</a:t>
            </a:r>
          </a:p>
          <a:p>
            <a:pPr algn="just"/>
            <a:r>
              <a:rPr lang="en-US" sz="2400" i="1">
                <a:solidFill>
                  <a:srgbClr val="CC0000"/>
                </a:solidFill>
                <a:latin typeface="Calibri" charset="0"/>
              </a:rPr>
              <a:t>- </a:t>
            </a:r>
            <a:r>
              <a:rPr lang="en-US" sz="2400" i="1">
                <a:solidFill>
                  <a:srgbClr val="CC0000"/>
                </a:solidFill>
                <a:cs typeface="Symbol" charset="0"/>
              </a:rPr>
              <a:t>c</a:t>
            </a:r>
            <a:r>
              <a:rPr lang="en-US" sz="2400" i="1" baseline="-25000">
                <a:solidFill>
                  <a:srgbClr val="CC0000"/>
                </a:solidFill>
                <a:cs typeface="Symbol" charset="0"/>
              </a:rPr>
              <a:t>K</a:t>
            </a:r>
            <a:r>
              <a:rPr lang="en-US" sz="2400" i="1">
                <a:latin typeface="Arial Unicode MS" charset="0"/>
              </a:rPr>
              <a:t>– </a:t>
            </a:r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distorted kaon w. f.</a:t>
            </a:r>
            <a:r>
              <a:rPr lang="en-US" sz="2400" i="1">
                <a:latin typeface="Arial Unicode MS" charset="0"/>
              </a:rPr>
              <a:t> </a:t>
            </a:r>
            <a:r>
              <a:rPr lang="en-US" sz="2400" i="1">
                <a:latin typeface="Times New Roman" charset="0"/>
              </a:rPr>
              <a:t>(eikonal approx.  with 1</a:t>
            </a:r>
            <a:r>
              <a:rPr lang="en-US" sz="2400" i="1" baseline="30000">
                <a:latin typeface="Times New Roman" charset="0"/>
              </a:rPr>
              <a:t>st</a:t>
            </a:r>
            <a:r>
              <a:rPr lang="en-US" sz="2400" i="1">
                <a:latin typeface="Times New Roman" charset="0"/>
              </a:rPr>
              <a:t> order optical potential)</a:t>
            </a:r>
          </a:p>
          <a:p>
            <a:pPr algn="just"/>
            <a:r>
              <a:rPr lang="en-US" sz="2400" i="1">
                <a:solidFill>
                  <a:srgbClr val="CC0000"/>
                </a:solidFill>
                <a:latin typeface="Calibri" charset="0"/>
              </a:rPr>
              <a:t>-</a:t>
            </a:r>
            <a:r>
              <a:rPr lang="en-US" sz="2400" i="1">
                <a:solidFill>
                  <a:srgbClr val="CC0000"/>
                </a:solidFill>
                <a:cs typeface="Symbol" charset="0"/>
              </a:rPr>
              <a:t>Y</a:t>
            </a:r>
            <a:r>
              <a:rPr lang="en-US" sz="2400" i="1" baseline="-25000">
                <a:solidFill>
                  <a:srgbClr val="CC0000"/>
                </a:solidFill>
                <a:cs typeface="Symbol" charset="0"/>
              </a:rPr>
              <a:t>A</a:t>
            </a:r>
            <a:r>
              <a:rPr lang="en-US" sz="2400" i="1">
                <a:solidFill>
                  <a:srgbClr val="CC0000"/>
                </a:solidFill>
                <a:cs typeface="Symbol" charset="0"/>
              </a:rPr>
              <a:t>(Y</a:t>
            </a:r>
            <a:r>
              <a:rPr lang="en-US" sz="2400" i="1" baseline="-25000">
                <a:solidFill>
                  <a:srgbClr val="CC0000"/>
                </a:solidFill>
                <a:cs typeface="Symbol" charset="0"/>
              </a:rPr>
              <a:t>H</a:t>
            </a:r>
            <a:r>
              <a:rPr lang="en-US" sz="2400" i="1">
                <a:solidFill>
                  <a:srgbClr val="CC0000"/>
                </a:solidFill>
                <a:cs typeface="Symbol" charset="0"/>
              </a:rPr>
              <a:t>) </a:t>
            </a:r>
            <a:r>
              <a:rPr lang="en-US" sz="2400" i="1">
                <a:solidFill>
                  <a:schemeClr val="accent2"/>
                </a:solidFill>
                <a:latin typeface="Times New Roman" charset="0"/>
              </a:rPr>
              <a:t>- </a:t>
            </a:r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target nucleus (hypernucleus)</a:t>
            </a:r>
            <a:r>
              <a:rPr lang="en-US" sz="2400">
                <a:latin typeface="Calibri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nonrelativistic wave functions</a:t>
            </a:r>
            <a:r>
              <a:rPr lang="en-US" sz="2400" i="1">
                <a:latin typeface="Calibri" charset="0"/>
              </a:rPr>
              <a:t> </a:t>
            </a:r>
            <a:r>
              <a:rPr lang="en-US" sz="2400" i="1">
                <a:latin typeface="Times New Roman" charset="0"/>
              </a:rPr>
              <a:t>(</a:t>
            </a:r>
            <a:r>
              <a:rPr lang="en-US" sz="2400" i="1">
                <a:solidFill>
                  <a:srgbClr val="FF0000"/>
                </a:solidFill>
                <a:latin typeface="Times New Roman" charset="0"/>
              </a:rPr>
              <a:t>shell model - weak coupling model</a:t>
            </a:r>
            <a:r>
              <a:rPr lang="en-US" sz="2400" i="1">
                <a:latin typeface="Times New Roman" charset="0"/>
              </a:rPr>
              <a:t>) </a:t>
            </a: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" b="22223"/>
          <a:stretch>
            <a:fillRect/>
          </a:stretch>
        </p:blipFill>
        <p:spPr bwMode="auto">
          <a:xfrm>
            <a:off x="0" y="0"/>
            <a:ext cx="472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733800" y="24384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505200" y="838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505200" y="4267200"/>
            <a:ext cx="83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57400" y="64770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76600" y="6172200"/>
            <a:ext cx="990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477000" y="48006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7239000" y="5622925"/>
            <a:ext cx="1905000" cy="1077913"/>
          </a:xfrm>
          <a:prstGeom prst="rect">
            <a:avLst/>
          </a:prstGeom>
          <a:solidFill>
            <a:schemeClr val="bg1"/>
          </a:solidFill>
          <a:ln w="12700">
            <a:solidFill>
              <a:srgbClr val="00CC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/>
            <a:r>
              <a:rPr kumimoji="1" lang="en-US" altLang="ja-JP" sz="1600" i="1">
                <a:solidFill>
                  <a:srgbClr val="DA271A"/>
                </a:solidFill>
                <a:latin typeface="Comic Sans MS" charset="0"/>
              </a:rPr>
              <a:t>High </a:t>
            </a:r>
            <a:r>
              <a:rPr kumimoji="1" lang="en-US" altLang="ja-JP" sz="1600" i="1">
                <a:solidFill>
                  <a:srgbClr val="1727F6"/>
                </a:solidFill>
                <a:latin typeface="Comic Sans MS" charset="0"/>
              </a:rPr>
              <a:t>resolution</a:t>
            </a:r>
            <a:r>
              <a:rPr kumimoji="1" lang="en-US" altLang="ja-JP" sz="1600" i="1">
                <a:solidFill>
                  <a:srgbClr val="DA271A"/>
                </a:solidFill>
                <a:latin typeface="Comic Sans MS" charset="0"/>
              </a:rPr>
              <a:t>, high </a:t>
            </a:r>
            <a:r>
              <a:rPr kumimoji="1" lang="en-US" altLang="ja-JP" sz="1600" i="1">
                <a:solidFill>
                  <a:srgbClr val="1727F6"/>
                </a:solidFill>
                <a:latin typeface="Comic Sans MS" charset="0"/>
              </a:rPr>
              <a:t>yield,</a:t>
            </a:r>
            <a:r>
              <a:rPr kumimoji="1" lang="en-US" altLang="ja-JP" sz="1600" i="1">
                <a:solidFill>
                  <a:srgbClr val="DA271A"/>
                </a:solidFill>
                <a:latin typeface="Comic Sans MS" charset="0"/>
              </a:rPr>
              <a:t> and </a:t>
            </a:r>
            <a:r>
              <a:rPr kumimoji="1" lang="en-US" altLang="ja-JP" sz="1600" i="1">
                <a:solidFill>
                  <a:srgbClr val="FF0000"/>
                </a:solidFill>
                <a:latin typeface="Comic Sans MS" charset="0"/>
              </a:rPr>
              <a:t>systematic</a:t>
            </a:r>
            <a:r>
              <a:rPr kumimoji="1" lang="en-US" altLang="ja-JP" sz="1600" i="1">
                <a:solidFill>
                  <a:srgbClr val="1727F6"/>
                </a:solidFill>
                <a:latin typeface="Comic Sans MS" charset="0"/>
              </a:rPr>
              <a:t> study</a:t>
            </a:r>
            <a:r>
              <a:rPr kumimoji="1" lang="en-US" altLang="ja-JP" sz="1600" i="1">
                <a:solidFill>
                  <a:srgbClr val="DA271A"/>
                </a:solidFill>
                <a:latin typeface="Comic Sans MS" charset="0"/>
              </a:rPr>
              <a:t> is </a:t>
            </a:r>
            <a:r>
              <a:rPr kumimoji="1" lang="en-US" altLang="ja-JP" sz="1600" i="1">
                <a:solidFill>
                  <a:srgbClr val="1727F6"/>
                </a:solidFill>
                <a:latin typeface="Comic Sans MS" charset="0"/>
              </a:rPr>
              <a:t>essential</a:t>
            </a:r>
            <a:endParaRPr kumimoji="1" lang="en-US" altLang="ja-JP" sz="1600" i="1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7391400" y="4556125"/>
            <a:ext cx="1752600" cy="939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DEF43"/>
                </a:solidFill>
                <a:latin typeface="Comic Sans MS" charset="0"/>
              </a:rPr>
              <a:t>using electromagnetic probe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8077200" y="3946525"/>
            <a:ext cx="685800" cy="427038"/>
          </a:xfrm>
          <a:prstGeom prst="rect">
            <a:avLst/>
          </a:prstGeom>
          <a:solidFill>
            <a:srgbClr val="00FFFF"/>
          </a:solidFill>
          <a:ln w="158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>
                <a:solidFill>
                  <a:srgbClr val="DA271A"/>
                </a:solidFill>
                <a:latin typeface="Comic Sans MS" charset="0"/>
              </a:rPr>
              <a:t>and</a:t>
            </a:r>
            <a:endParaRPr lang="en-US" sz="2400" b="0">
              <a:latin typeface="Arial" charset="0"/>
            </a:endParaRPr>
          </a:p>
        </p:txBody>
      </p:sp>
      <p:sp>
        <p:nvSpPr>
          <p:cNvPr id="21516" name="AutoShape 16"/>
          <p:cNvSpPr>
            <a:spLocks noChangeArrowheads="1"/>
          </p:cNvSpPr>
          <p:nvPr/>
        </p:nvSpPr>
        <p:spPr bwMode="auto">
          <a:xfrm flipH="1">
            <a:off x="7086600" y="4175125"/>
            <a:ext cx="228600" cy="1871663"/>
          </a:xfrm>
          <a:prstGeom prst="curvedRightArrow">
            <a:avLst>
              <a:gd name="adj1" fmla="val 163750"/>
              <a:gd name="adj2" fmla="val 327500"/>
              <a:gd name="adj3" fmla="val 33333"/>
            </a:avLst>
          </a:prstGeom>
          <a:solidFill>
            <a:srgbClr val="DA271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24425" y="0"/>
            <a:ext cx="3838575" cy="1538288"/>
            <a:chOff x="3102" y="0"/>
            <a:chExt cx="2418" cy="969"/>
          </a:xfrm>
        </p:grpSpPr>
        <p:pic>
          <p:nvPicPr>
            <p:cNvPr id="21549" name="Picture 19" descr="BNL12Cpik"/>
            <p:cNvPicPr>
              <a:picLocks noChangeAspect="1" noChangeArrowheads="1"/>
            </p:cNvPicPr>
            <p:nvPr/>
          </p:nvPicPr>
          <p:blipFill>
            <a:blip r:embed="rId4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0"/>
              <a:ext cx="1248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0" name="Text Box 20"/>
            <p:cNvSpPr txBox="1">
              <a:spLocks noChangeArrowheads="1"/>
            </p:cNvSpPr>
            <p:nvPr/>
          </p:nvSpPr>
          <p:spPr bwMode="auto">
            <a:xfrm>
              <a:off x="4704" y="240"/>
              <a:ext cx="816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 eaLnBrk="1" hangingPunct="1"/>
              <a:r>
                <a:rPr kumimoji="1" lang="en-US" altLang="ja-JP" sz="1200">
                  <a:solidFill>
                    <a:schemeClr val="hlink"/>
                  </a:solidFill>
                  <a:latin typeface="Comic Sans MS" charset="0"/>
                </a:rPr>
                <a:t>BNL   </a:t>
              </a:r>
              <a:r>
                <a:rPr kumimoji="1" lang="en-US" altLang="ja-JP" sz="120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kumimoji="1" lang="en-US" altLang="ja-JP">
                  <a:solidFill>
                    <a:srgbClr val="DA271A"/>
                  </a:solidFill>
                  <a:latin typeface="Comic Sans MS" charset="0"/>
                </a:rPr>
                <a:t>3</a:t>
              </a:r>
              <a:r>
                <a:rPr kumimoji="1" lang="en-US" altLang="ja-JP">
                  <a:solidFill>
                    <a:schemeClr val="hlink"/>
                  </a:solidFill>
                  <a:latin typeface="Comic Sans MS" charset="0"/>
                </a:rPr>
                <a:t> MeV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609600"/>
            <a:ext cx="4114800" cy="2332038"/>
            <a:chOff x="3168" y="384"/>
            <a:chExt cx="2592" cy="1469"/>
          </a:xfrm>
        </p:grpSpPr>
        <p:pic>
          <p:nvPicPr>
            <p:cNvPr id="21545" name="Picture 22" descr="c12csfit"/>
            <p:cNvPicPr>
              <a:picLocks noChangeAspect="1" noChangeArrowheads="1"/>
            </p:cNvPicPr>
            <p:nvPr/>
          </p:nvPicPr>
          <p:blipFill>
            <a:blip r:embed="rId5"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912"/>
              <a:ext cx="1152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 Box 23"/>
            <p:cNvSpPr txBox="1">
              <a:spLocks noChangeArrowheads="1"/>
            </p:cNvSpPr>
            <p:nvPr/>
          </p:nvSpPr>
          <p:spPr bwMode="auto">
            <a:xfrm>
              <a:off x="4512" y="1266"/>
              <a:ext cx="1248" cy="4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60F4FD"/>
                  </a:solidFill>
                  <a:latin typeface="Comic Sans MS" charset="0"/>
                </a:rPr>
                <a:t>Improving energy resolution</a:t>
              </a:r>
              <a:endParaRPr lang="en-US" sz="2400" b="0">
                <a:solidFill>
                  <a:srgbClr val="60F4FD"/>
                </a:solidFill>
                <a:latin typeface="Arial" charset="0"/>
              </a:endParaRPr>
            </a:p>
          </p:txBody>
        </p:sp>
        <p:sp>
          <p:nvSpPr>
            <p:cNvPr id="21547" name="AutoShape 24"/>
            <p:cNvSpPr>
              <a:spLocks noChangeArrowheads="1"/>
            </p:cNvSpPr>
            <p:nvPr/>
          </p:nvSpPr>
          <p:spPr bwMode="auto">
            <a:xfrm flipH="1">
              <a:off x="4368" y="384"/>
              <a:ext cx="144" cy="939"/>
            </a:xfrm>
            <a:prstGeom prst="curvedRightArrow">
              <a:avLst>
                <a:gd name="adj1" fmla="val 130417"/>
                <a:gd name="adj2" fmla="val 260833"/>
                <a:gd name="adj3" fmla="val 33333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48" name="Text Box 25"/>
            <p:cNvSpPr txBox="1">
              <a:spLocks noChangeArrowheads="1"/>
            </p:cNvSpPr>
            <p:nvPr/>
          </p:nvSpPr>
          <p:spPr bwMode="auto">
            <a:xfrm>
              <a:off x="4608" y="960"/>
              <a:ext cx="1056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/>
              <a:r>
                <a:rPr lang="en-US" sz="1200">
                  <a:solidFill>
                    <a:schemeClr val="accent2"/>
                  </a:solidFill>
                  <a:latin typeface="Comic Sans MS" charset="0"/>
                </a:rPr>
                <a:t>KEK336  </a:t>
              </a:r>
              <a:r>
                <a:rPr lang="en-US" sz="1000">
                  <a:solidFill>
                    <a:schemeClr val="accent2"/>
                  </a:solidFill>
                  <a:latin typeface="Comic Sans MS" charset="0"/>
                </a:rPr>
                <a:t> </a:t>
              </a:r>
              <a:r>
                <a:rPr lang="en-US">
                  <a:solidFill>
                    <a:srgbClr val="DA271A"/>
                  </a:solidFill>
                  <a:latin typeface="Comic Sans MS" charset="0"/>
                </a:rPr>
                <a:t>2</a:t>
              </a:r>
              <a:r>
                <a:rPr lang="en-US">
                  <a:solidFill>
                    <a:schemeClr val="accent2"/>
                  </a:solidFill>
                  <a:latin typeface="Comic Sans MS" charset="0"/>
                </a:rPr>
                <a:t> MeV</a:t>
              </a:r>
              <a:endParaRPr lang="en-US" sz="1200">
                <a:solidFill>
                  <a:schemeClr val="accent2"/>
                </a:solidFill>
                <a:latin typeface="Comic Sans MS" charset="0"/>
              </a:endParaRPr>
            </a:p>
          </p:txBody>
        </p:sp>
      </p:grp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1524000" y="61722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953000" y="2514600"/>
            <a:ext cx="4191000" cy="2093913"/>
            <a:chOff x="3120" y="1584"/>
            <a:chExt cx="2640" cy="1319"/>
          </a:xfrm>
        </p:grpSpPr>
        <p:pic>
          <p:nvPicPr>
            <p:cNvPr id="21542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68" r="7564"/>
            <a:stretch>
              <a:fillRect/>
            </a:stretch>
          </p:blipFill>
          <p:spPr bwMode="auto">
            <a:xfrm>
              <a:off x="3120" y="1920"/>
              <a:ext cx="1247" cy="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3" name="AutoShape 29"/>
            <p:cNvSpPr>
              <a:spLocks noChangeArrowheads="1"/>
            </p:cNvSpPr>
            <p:nvPr/>
          </p:nvSpPr>
          <p:spPr bwMode="auto">
            <a:xfrm flipH="1">
              <a:off x="4368" y="1584"/>
              <a:ext cx="144" cy="939"/>
            </a:xfrm>
            <a:prstGeom prst="curvedRightArrow">
              <a:avLst>
                <a:gd name="adj1" fmla="val 130417"/>
                <a:gd name="adj2" fmla="val 260833"/>
                <a:gd name="adj3" fmla="val 33333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44" name="Text Box 30"/>
            <p:cNvSpPr txBox="1">
              <a:spLocks noChangeArrowheads="1"/>
            </p:cNvSpPr>
            <p:nvPr/>
          </p:nvSpPr>
          <p:spPr bwMode="auto">
            <a:xfrm>
              <a:off x="4656" y="1920"/>
              <a:ext cx="1104" cy="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/>
              <a:r>
                <a:rPr lang="en-US" sz="1200">
                  <a:solidFill>
                    <a:schemeClr val="accent2"/>
                  </a:solidFill>
                  <a:latin typeface="Comic Sans MS" charset="0"/>
                </a:rPr>
                <a:t>         </a:t>
              </a:r>
              <a:r>
                <a:rPr lang="en-US">
                  <a:solidFill>
                    <a:srgbClr val="DA271A"/>
                  </a:solidFill>
                  <a:latin typeface="Comic Sans MS" charset="0"/>
                </a:rPr>
                <a:t>~ 1.5</a:t>
              </a:r>
              <a:r>
                <a:rPr lang="en-US" sz="1200">
                  <a:solidFill>
                    <a:schemeClr val="accent2"/>
                  </a:solidFill>
                  <a:latin typeface="Comic Sans MS" charset="0"/>
                </a:rPr>
                <a:t> MeV</a:t>
              </a:r>
              <a:endParaRPr lang="en-US">
                <a:solidFill>
                  <a:schemeClr val="accent2"/>
                </a:solidFill>
                <a:latin typeface="Comic Sans MS" charset="0"/>
              </a:endParaRPr>
            </a:p>
          </p:txBody>
        </p:sp>
      </p:grpSp>
      <p:sp>
        <p:nvSpPr>
          <p:cNvPr id="21521" name="Oval 31"/>
          <p:cNvSpPr>
            <a:spLocks noChangeArrowheads="1"/>
          </p:cNvSpPr>
          <p:nvPr/>
        </p:nvSpPr>
        <p:spPr bwMode="auto">
          <a:xfrm>
            <a:off x="228600" y="2514600"/>
            <a:ext cx="2286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2" name="Oval 32"/>
          <p:cNvSpPr>
            <a:spLocks noChangeArrowheads="1"/>
          </p:cNvSpPr>
          <p:nvPr/>
        </p:nvSpPr>
        <p:spPr bwMode="auto">
          <a:xfrm>
            <a:off x="228600" y="838200"/>
            <a:ext cx="2286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3" name="Oval 33"/>
          <p:cNvSpPr>
            <a:spLocks noChangeArrowheads="1"/>
          </p:cNvSpPr>
          <p:nvPr/>
        </p:nvSpPr>
        <p:spPr bwMode="auto">
          <a:xfrm>
            <a:off x="241300" y="4267200"/>
            <a:ext cx="2286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0" y="5410200"/>
            <a:ext cx="4419600" cy="1335088"/>
            <a:chOff x="0" y="3408"/>
            <a:chExt cx="2784" cy="841"/>
          </a:xfrm>
        </p:grpSpPr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0" y="3408"/>
              <a:ext cx="2784" cy="25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sz="1800">
                  <a:solidFill>
                    <a:srgbClr val="FDEF43"/>
                  </a:solidFill>
                  <a:latin typeface="Comic Sans MS" charset="0"/>
                </a:rPr>
                <a:t>new aspects of hyernuclear structure</a:t>
              </a:r>
              <a:endParaRPr lang="it-IT" sz="2400" b="0">
                <a:latin typeface="Arial" charset="0"/>
              </a:endParaRPr>
            </a:p>
          </p:txBody>
        </p:sp>
        <p:sp>
          <p:nvSpPr>
            <p:cNvPr id="21540" name="Text Box 36"/>
            <p:cNvSpPr txBox="1">
              <a:spLocks noChangeArrowheads="1"/>
            </p:cNvSpPr>
            <p:nvPr/>
          </p:nvSpPr>
          <p:spPr bwMode="auto">
            <a:xfrm>
              <a:off x="0" y="3736"/>
              <a:ext cx="2784" cy="21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sz="1600">
                  <a:solidFill>
                    <a:srgbClr val="60F4FD"/>
                  </a:solidFill>
                  <a:latin typeface="Comic Sans MS" charset="0"/>
                </a:rPr>
                <a:t>production of </a:t>
              </a:r>
              <a:r>
                <a:rPr lang="it-IT" sz="1600">
                  <a:solidFill>
                    <a:srgbClr val="FF0000"/>
                  </a:solidFill>
                  <a:latin typeface="Comic Sans MS" charset="0"/>
                </a:rPr>
                <a:t>mirror</a:t>
              </a:r>
              <a:r>
                <a:rPr lang="it-IT" sz="1600">
                  <a:solidFill>
                    <a:srgbClr val="60F4FD"/>
                  </a:solidFill>
                  <a:latin typeface="Comic Sans MS" charset="0"/>
                </a:rPr>
                <a:t> hypernuclei</a:t>
              </a:r>
              <a:endParaRPr lang="it-IT" sz="2400" b="0">
                <a:latin typeface="Arial" charset="0"/>
              </a:endParaRPr>
            </a:p>
          </p:txBody>
        </p:sp>
        <p:sp>
          <p:nvSpPr>
            <p:cNvPr id="21541" name="Text Box 37"/>
            <p:cNvSpPr txBox="1">
              <a:spLocks noChangeArrowheads="1"/>
            </p:cNvSpPr>
            <p:nvPr/>
          </p:nvSpPr>
          <p:spPr bwMode="auto">
            <a:xfrm>
              <a:off x="0" y="4036"/>
              <a:ext cx="2784" cy="21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Comic Sans MS" charset="0"/>
                </a:rPr>
                <a:t>energy resolution </a:t>
              </a:r>
              <a:r>
                <a:rPr lang="it-IT" sz="1600">
                  <a:solidFill>
                    <a:schemeClr val="bg1"/>
                  </a:solidFill>
                  <a:latin typeface="Geneva CY" charset="0"/>
                </a:rPr>
                <a:t>~ </a:t>
              </a:r>
              <a:r>
                <a:rPr lang="it-IT" sz="1600">
                  <a:solidFill>
                    <a:schemeClr val="bg1"/>
                  </a:solidFill>
                  <a:latin typeface="Comic Sans MS" charset="0"/>
                </a:rPr>
                <a:t>500 KeV</a:t>
              </a:r>
              <a:endParaRPr lang="it-IT" sz="2400" b="0">
                <a:latin typeface="Arial" charset="0"/>
              </a:endParaRPr>
            </a:p>
          </p:txBody>
        </p:sp>
      </p:grpSp>
      <p:sp>
        <p:nvSpPr>
          <p:cNvPr id="21525" name="Oval 38"/>
          <p:cNvSpPr>
            <a:spLocks noChangeArrowheads="1"/>
          </p:cNvSpPr>
          <p:nvPr/>
        </p:nvSpPr>
        <p:spPr bwMode="auto">
          <a:xfrm>
            <a:off x="990600" y="3048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6" name="Oval 39"/>
          <p:cNvSpPr>
            <a:spLocks noChangeArrowheads="1"/>
          </p:cNvSpPr>
          <p:nvPr/>
        </p:nvSpPr>
        <p:spPr bwMode="auto">
          <a:xfrm>
            <a:off x="1460500" y="19431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7" name="Oval 40"/>
          <p:cNvSpPr>
            <a:spLocks noChangeArrowheads="1"/>
          </p:cNvSpPr>
          <p:nvPr/>
        </p:nvSpPr>
        <p:spPr bwMode="auto">
          <a:xfrm>
            <a:off x="1485900" y="3581400"/>
            <a:ext cx="1524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343400" y="4648200"/>
            <a:ext cx="2592388" cy="2141538"/>
            <a:chOff x="2736" y="2928"/>
            <a:chExt cx="1633" cy="1349"/>
          </a:xfrm>
        </p:grpSpPr>
        <p:sp>
          <p:nvSpPr>
            <p:cNvPr id="21535" name="Rectangle 9"/>
            <p:cNvSpPr>
              <a:spLocks noChangeArrowheads="1"/>
            </p:cNvSpPr>
            <p:nvPr/>
          </p:nvSpPr>
          <p:spPr bwMode="auto">
            <a:xfrm>
              <a:off x="3648" y="2976"/>
              <a:ext cx="48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36" name="Text Box 17"/>
            <p:cNvSpPr txBox="1">
              <a:spLocks noChangeArrowheads="1"/>
            </p:cNvSpPr>
            <p:nvPr/>
          </p:nvSpPr>
          <p:spPr bwMode="auto">
            <a:xfrm>
              <a:off x="3552" y="3014"/>
              <a:ext cx="635" cy="2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DA271A"/>
                  </a:solidFill>
                  <a:latin typeface="Comic Sans MS" charset="0"/>
                </a:rPr>
                <a:t>635 KeV</a:t>
              </a:r>
            </a:p>
          </p:txBody>
        </p:sp>
        <p:pic>
          <p:nvPicPr>
            <p:cNvPr id="21537" name="Picture 42" descr="Presentation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11766" r="30276" b="18591"/>
            <a:stretch>
              <a:fillRect/>
            </a:stretch>
          </p:blipFill>
          <p:spPr bwMode="auto">
            <a:xfrm>
              <a:off x="2736" y="2928"/>
              <a:ext cx="1633" cy="1349"/>
            </a:xfrm>
            <a:prstGeom prst="rect">
              <a:avLst/>
            </a:prstGeom>
            <a:noFill/>
            <a:ln w="9525">
              <a:solidFill>
                <a:schemeClr val="bg1">
                  <a:alpha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38" name="Text Box 43"/>
            <p:cNvSpPr txBox="1">
              <a:spLocks noChangeArrowheads="1"/>
            </p:cNvSpPr>
            <p:nvPr/>
          </p:nvSpPr>
          <p:spPr bwMode="auto">
            <a:xfrm>
              <a:off x="3589" y="2976"/>
              <a:ext cx="487" cy="15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900">
                  <a:solidFill>
                    <a:srgbClr val="DA271A"/>
                  </a:solidFill>
                  <a:latin typeface="Comic Sans MS" charset="0"/>
                </a:rPr>
                <a:t>635 KeV</a:t>
              </a:r>
              <a:endParaRPr lang="en-US" sz="1200">
                <a:solidFill>
                  <a:srgbClr val="DA271A"/>
                </a:solidFill>
                <a:latin typeface="Comic Sans MS" charset="0"/>
              </a:endParaRPr>
            </a:p>
          </p:txBody>
        </p:sp>
      </p:grpSp>
      <p:sp>
        <p:nvSpPr>
          <p:cNvPr id="21529" name="Oval 40"/>
          <p:cNvSpPr>
            <a:spLocks noChangeArrowheads="1"/>
          </p:cNvSpPr>
          <p:nvPr/>
        </p:nvSpPr>
        <p:spPr bwMode="auto">
          <a:xfrm>
            <a:off x="1803400" y="3670300"/>
            <a:ext cx="2921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0" name="Oval 40"/>
          <p:cNvSpPr>
            <a:spLocks noChangeArrowheads="1"/>
          </p:cNvSpPr>
          <p:nvPr/>
        </p:nvSpPr>
        <p:spPr bwMode="auto">
          <a:xfrm>
            <a:off x="1828800" y="2019300"/>
            <a:ext cx="304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1531" name="Connettore 7 43"/>
          <p:cNvCxnSpPr>
            <a:cxnSpLocks noChangeShapeType="1"/>
          </p:cNvCxnSpPr>
          <p:nvPr/>
        </p:nvCxnSpPr>
        <p:spPr bwMode="auto">
          <a:xfrm rot="16200000" flipH="1">
            <a:off x="1314450" y="3022600"/>
            <a:ext cx="1530350" cy="44450"/>
          </a:xfrm>
          <a:prstGeom prst="curvedConnector3">
            <a:avLst>
              <a:gd name="adj1" fmla="val 50829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2" name="Connettore 1 45"/>
          <p:cNvCxnSpPr>
            <a:cxnSpLocks noChangeShapeType="1"/>
          </p:cNvCxnSpPr>
          <p:nvPr/>
        </p:nvCxnSpPr>
        <p:spPr bwMode="auto">
          <a:xfrm>
            <a:off x="3733800" y="677863"/>
            <a:ext cx="5334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3" name="Connettore 1 46"/>
          <p:cNvCxnSpPr>
            <a:cxnSpLocks noChangeShapeType="1"/>
          </p:cNvCxnSpPr>
          <p:nvPr/>
        </p:nvCxnSpPr>
        <p:spPr bwMode="auto">
          <a:xfrm>
            <a:off x="3868738" y="4095750"/>
            <a:ext cx="5334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4" name="Connettore 1 47"/>
          <p:cNvCxnSpPr>
            <a:cxnSpLocks noChangeShapeType="1"/>
          </p:cNvCxnSpPr>
          <p:nvPr/>
        </p:nvCxnSpPr>
        <p:spPr bwMode="auto">
          <a:xfrm flipV="1">
            <a:off x="3040063" y="2252663"/>
            <a:ext cx="838200" cy="14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ross_section_vs_a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5" r="24300"/>
          <a:stretch>
            <a:fillRect/>
          </a:stretch>
        </p:blipFill>
        <p:spPr bwMode="auto">
          <a:xfrm>
            <a:off x="190500" y="1676400"/>
            <a:ext cx="2770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39316" r="25565" b="46223"/>
          <a:stretch>
            <a:fillRect/>
          </a:stretch>
        </p:blipFill>
        <p:spPr bwMode="auto">
          <a:xfrm>
            <a:off x="0" y="5503863"/>
            <a:ext cx="3200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562600" y="2362200"/>
            <a:ext cx="35814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EF849"/>
                </a:solidFill>
                <a:latin typeface="Comic Sans MS" charset="0"/>
              </a:rPr>
              <a:t>good energy resolution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4114800" y="152400"/>
            <a:ext cx="50292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2F2F2"/>
                </a:solidFill>
                <a:latin typeface="Comic Sans MS" charset="0"/>
              </a:rPr>
              <a:t>reasonable counting rates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029200" y="777875"/>
            <a:ext cx="40386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omic Sans MS" charset="0"/>
              </a:rPr>
              <a:t>forward angle</a:t>
            </a:r>
          </a:p>
        </p:txBody>
      </p:sp>
      <p:sp>
        <p:nvSpPr>
          <p:cNvPr id="498698" name="Text Box 10"/>
          <p:cNvSpPr txBox="1">
            <a:spLocks noChangeArrowheads="1"/>
          </p:cNvSpPr>
          <p:nvPr/>
        </p:nvSpPr>
        <p:spPr bwMode="auto">
          <a:xfrm>
            <a:off x="4800600" y="1600200"/>
            <a:ext cx="3276600" cy="523875"/>
          </a:xfrm>
          <a:prstGeom prst="rect">
            <a:avLst/>
          </a:prstGeom>
          <a:solidFill>
            <a:srgbClr val="FFC5FF"/>
          </a:soli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septum magnets</a:t>
            </a:r>
            <a:endParaRPr lang="en-US" sz="28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4724400" y="3048000"/>
            <a:ext cx="43434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omic Sans MS" charset="0"/>
              </a:rPr>
              <a:t>     </a:t>
            </a:r>
            <a:r>
              <a:rPr lang="en-US" sz="2400">
                <a:solidFill>
                  <a:srgbClr val="FFFF00"/>
                </a:solidFill>
                <a:latin typeface="Comic Sans MS" charset="0"/>
              </a:rPr>
              <a:t>do not degrade HRS   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4038600" y="3733800"/>
            <a:ext cx="51054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Comic Sans MS" charset="0"/>
              </a:rPr>
              <a:t>minimize beam energy instability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4038600" y="4419600"/>
            <a:ext cx="5105400" cy="461963"/>
          </a:xfrm>
          <a:prstGeom prst="rect">
            <a:avLst/>
          </a:prstGeom>
          <a:solidFill>
            <a:srgbClr val="B7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  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</a:rPr>
              <a:t>“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background free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</a:rPr>
              <a:t>”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 spectrum</a:t>
            </a: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4051300" y="5105400"/>
            <a:ext cx="4800600" cy="461963"/>
          </a:xfrm>
          <a:prstGeom prst="rect">
            <a:avLst/>
          </a:prstGeom>
          <a:solidFill>
            <a:srgbClr val="B7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omic Sans MS" charset="0"/>
              </a:rPr>
              <a:t>  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unambiguous K identification</a:t>
            </a:r>
          </a:p>
        </p:txBody>
      </p:sp>
      <p:sp>
        <p:nvSpPr>
          <p:cNvPr id="498704" name="Text Box 16"/>
          <p:cNvSpPr txBox="1">
            <a:spLocks noChangeArrowheads="1"/>
          </p:cNvSpPr>
          <p:nvPr/>
        </p:nvSpPr>
        <p:spPr bwMode="auto">
          <a:xfrm>
            <a:off x="4724400" y="6270625"/>
            <a:ext cx="3276600" cy="587375"/>
          </a:xfrm>
          <a:prstGeom prst="rect">
            <a:avLst/>
          </a:prstGeom>
          <a:solidFill>
            <a:srgbClr val="FFD7BE"/>
          </a:solidFill>
          <a:ln w="57150" cmpd="sng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B21D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RICH detector</a:t>
            </a:r>
            <a:endParaRPr lang="en-US" sz="2400">
              <a:latin typeface="Comic Sans MS" charset="0"/>
            </a:endParaRPr>
          </a:p>
        </p:txBody>
      </p:sp>
      <p:sp>
        <p:nvSpPr>
          <p:cNvPr id="27661" name="Text Box 20"/>
          <p:cNvSpPr txBox="1">
            <a:spLocks noChangeArrowheads="1"/>
          </p:cNvSpPr>
          <p:nvPr/>
        </p:nvSpPr>
        <p:spPr bwMode="auto">
          <a:xfrm>
            <a:off x="4038600" y="5715000"/>
            <a:ext cx="4800600" cy="461963"/>
          </a:xfrm>
          <a:prstGeom prst="rect">
            <a:avLst/>
          </a:prstGeom>
          <a:solidFill>
            <a:srgbClr val="B7FF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High P</a:t>
            </a:r>
            <a:r>
              <a:rPr lang="en-US" sz="2400" baseline="-25000">
                <a:solidFill>
                  <a:srgbClr val="FF0000"/>
                </a:solidFill>
                <a:latin typeface="Comic Sans MS" charset="0"/>
              </a:rPr>
              <a:t>k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/high E</a:t>
            </a:r>
            <a:r>
              <a:rPr lang="en-US" sz="2400" baseline="-25000">
                <a:solidFill>
                  <a:srgbClr val="FF0000"/>
                </a:solidFill>
                <a:latin typeface="Comic Sans MS" charset="0"/>
              </a:rPr>
              <a:t>in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 (Kaon survival)</a:t>
            </a:r>
          </a:p>
        </p:txBody>
      </p:sp>
      <p:pic>
        <p:nvPicPr>
          <p:cNvPr id="2766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19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 Box 5"/>
          <p:cNvSpPr txBox="1">
            <a:spLocks noChangeArrowheads="1"/>
          </p:cNvSpPr>
          <p:nvPr/>
        </p:nvSpPr>
        <p:spPr bwMode="auto">
          <a:xfrm>
            <a:off x="2438400" y="1447800"/>
            <a:ext cx="2209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l">
              <a:spcBef>
                <a:spcPct val="50000"/>
              </a:spcBef>
              <a:buFontTx/>
              <a:buAutoNum type="arabicPeriod"/>
            </a:pPr>
            <a:r>
              <a:rPr lang="en-US" sz="1200">
                <a:solidFill>
                  <a:srgbClr val="0000FF"/>
                </a:solidFill>
              </a:rPr>
              <a:t>D</a:t>
            </a:r>
            <a:r>
              <a:rPr lang="en-US" sz="1200">
                <a:solidFill>
                  <a:srgbClr val="0000FF"/>
                </a:solidFill>
                <a:latin typeface="Comic Sans MS" charset="0"/>
              </a:rPr>
              <a:t>E</a:t>
            </a:r>
            <a:r>
              <a:rPr lang="en-US" sz="1200" baseline="-25000">
                <a:solidFill>
                  <a:srgbClr val="0000FF"/>
                </a:solidFill>
                <a:latin typeface="Comic Sans MS" charset="0"/>
              </a:rPr>
              <a:t>beam</a:t>
            </a:r>
            <a:r>
              <a:rPr lang="en-US" sz="1200">
                <a:solidFill>
                  <a:srgbClr val="0000FF"/>
                </a:solidFill>
                <a:latin typeface="Comic Sans MS" charset="0"/>
              </a:rPr>
              <a:t>/E</a:t>
            </a:r>
            <a:r>
              <a:rPr lang="en-US" sz="1200">
                <a:solidFill>
                  <a:srgbClr val="FF0000"/>
                </a:solidFill>
                <a:latin typeface="Comic Sans MS" charset="0"/>
              </a:rPr>
              <a:t> : 2.5 x </a:t>
            </a:r>
            <a:r>
              <a:rPr lang="en-US" sz="1200">
                <a:solidFill>
                  <a:srgbClr val="0000FF"/>
                </a:solidFill>
                <a:latin typeface="Comic Sans MS" charset="0"/>
              </a:rPr>
              <a:t>10</a:t>
            </a:r>
            <a:r>
              <a:rPr lang="en-US" sz="1200" baseline="30000">
                <a:solidFill>
                  <a:srgbClr val="0000FF"/>
                </a:solidFill>
                <a:latin typeface="Comic Sans MS" charset="0"/>
              </a:rPr>
              <a:t>-5</a:t>
            </a:r>
            <a:r>
              <a:rPr lang="en-US" sz="1200">
                <a:solidFill>
                  <a:srgbClr val="FF0000"/>
                </a:solidFill>
                <a:latin typeface="Comic Sans MS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Comic Sans MS" charset="0"/>
              </a:rPr>
              <a:t>2. </a:t>
            </a:r>
            <a:r>
              <a:rPr lang="en-US" sz="1200">
                <a:solidFill>
                  <a:srgbClr val="0000FF"/>
                </a:solidFill>
              </a:rPr>
              <a:t>D</a:t>
            </a:r>
            <a:r>
              <a:rPr lang="en-US" sz="1200">
                <a:solidFill>
                  <a:srgbClr val="0000FF"/>
                </a:solidFill>
                <a:latin typeface="Comic Sans MS" charset="0"/>
              </a:rPr>
              <a:t>P/P</a:t>
            </a:r>
            <a:r>
              <a:rPr lang="en-US" sz="1200">
                <a:solidFill>
                  <a:srgbClr val="FF0000"/>
                </a:solidFill>
                <a:latin typeface="Comic Sans MS" charset="0"/>
              </a:rPr>
              <a:t>     :  ~ </a:t>
            </a:r>
            <a:r>
              <a:rPr lang="en-US" sz="1200">
                <a:solidFill>
                  <a:srgbClr val="0000FF"/>
                </a:solidFill>
                <a:latin typeface="Comic Sans MS" charset="0"/>
              </a:rPr>
              <a:t>10</a:t>
            </a:r>
            <a:r>
              <a:rPr lang="en-US" sz="1200" baseline="30000">
                <a:solidFill>
                  <a:srgbClr val="0000FF"/>
                </a:solidFill>
                <a:latin typeface="Comic Sans MS" charset="0"/>
              </a:rPr>
              <a:t>-4</a:t>
            </a:r>
          </a:p>
          <a:p>
            <a:pPr algn="l">
              <a:spcBef>
                <a:spcPct val="50000"/>
              </a:spcBef>
              <a:buFont typeface="Times" charset="0"/>
              <a:buNone/>
            </a:pPr>
            <a:r>
              <a:rPr lang="en-US" sz="1200">
                <a:solidFill>
                  <a:srgbClr val="FF0000"/>
                </a:solidFill>
                <a:latin typeface="Comic Sans MS" charset="0"/>
              </a:rPr>
              <a:t>3. Straggling, energy loss…</a:t>
            </a: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2971800" y="2286000"/>
            <a:ext cx="1357313" cy="3698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omic Sans MS" charset="0"/>
                <a:cs typeface="Comic Sans MS" charset="0"/>
              </a:rPr>
              <a:t>~ 600 keV</a:t>
            </a:r>
            <a:endParaRPr lang="it-IT" sz="1800">
              <a:solidFill>
                <a:schemeClr val="bg1"/>
              </a:solidFill>
              <a:latin typeface="Comic Sans MS" charset="0"/>
              <a:cs typeface="Comic Sans MS" charset="0"/>
            </a:endParaRPr>
          </a:p>
        </p:txBody>
      </p:sp>
      <p:cxnSp>
        <p:nvCxnSpPr>
          <p:cNvPr id="27665" name="Connettore 2 21"/>
          <p:cNvCxnSpPr>
            <a:cxnSpLocks noChangeShapeType="1"/>
          </p:cNvCxnSpPr>
          <p:nvPr/>
        </p:nvCxnSpPr>
        <p:spPr bwMode="auto">
          <a:xfrm rot="10800000">
            <a:off x="8191500" y="1862138"/>
            <a:ext cx="952500" cy="4762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Connettore 2 27"/>
          <p:cNvCxnSpPr>
            <a:cxnSpLocks noChangeShapeType="1"/>
          </p:cNvCxnSpPr>
          <p:nvPr/>
        </p:nvCxnSpPr>
        <p:spPr bwMode="auto">
          <a:xfrm rot="10800000">
            <a:off x="8153400" y="6472238"/>
            <a:ext cx="952500" cy="4762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8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solidFill>
            <a:srgbClr val="AD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Text Box 20"/>
          <p:cNvSpPr txBox="1">
            <a:spLocks noChangeArrowheads="1"/>
          </p:cNvSpPr>
          <p:nvPr/>
        </p:nvSpPr>
        <p:spPr bwMode="auto">
          <a:xfrm>
            <a:off x="1547813" y="381000"/>
            <a:ext cx="5186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28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J</a:t>
            </a:r>
            <a:r>
              <a:rPr lang="it-IT" sz="24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LAB</a:t>
            </a:r>
            <a:r>
              <a:rPr lang="it-IT" sz="2400">
                <a:latin typeface="Comic Sans MS" charset="0"/>
                <a:cs typeface="Comic Sans MS" charset="0"/>
              </a:rPr>
              <a:t> Hall </a:t>
            </a:r>
            <a:r>
              <a:rPr lang="it-IT" sz="2800">
                <a:solidFill>
                  <a:schemeClr val="accent2"/>
                </a:solidFill>
                <a:latin typeface="Comic Sans MS" charset="0"/>
                <a:cs typeface="Comic Sans MS" charset="0"/>
              </a:rPr>
              <a:t>A</a:t>
            </a:r>
            <a:r>
              <a:rPr lang="it-IT" sz="2400">
                <a:latin typeface="Comic Sans MS" charset="0"/>
                <a:cs typeface="Comic Sans MS" charset="0"/>
              </a:rPr>
              <a:t> </a:t>
            </a:r>
            <a:r>
              <a:rPr lang="en-US" sz="2400">
                <a:latin typeface="Comic Sans MS" charset="0"/>
                <a:cs typeface="Comic Sans MS" charset="0"/>
              </a:rPr>
              <a:t>Experiment E94-107</a:t>
            </a:r>
            <a:endParaRPr lang="it-IT">
              <a:latin typeface="Comic Sans MS" charset="0"/>
              <a:cs typeface="Comic Sans MS" charset="0"/>
            </a:endParaRPr>
          </a:p>
        </p:txBody>
      </p:sp>
      <p:sp>
        <p:nvSpPr>
          <p:cNvPr id="29700" name="Rectangle 31"/>
          <p:cNvSpPr>
            <a:spLocks noChangeArrowheads="1"/>
          </p:cNvSpPr>
          <p:nvPr/>
        </p:nvSpPr>
        <p:spPr bwMode="auto">
          <a:xfrm>
            <a:off x="542925" y="701675"/>
            <a:ext cx="83518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66" tIns="52139" rIns="100266" bIns="52139" anchor="b" anchorCtr="1"/>
          <a:lstStyle/>
          <a:p>
            <a:pPr defTabSz="509588">
              <a:buSzPct val="63000"/>
              <a:tabLst>
                <a:tab pos="0" algn="l"/>
                <a:tab pos="509588" algn="l"/>
                <a:tab pos="1019175" algn="l"/>
                <a:tab pos="1528763" algn="l"/>
                <a:tab pos="2038350" algn="l"/>
                <a:tab pos="2544763" algn="l"/>
                <a:tab pos="3054350" algn="l"/>
                <a:tab pos="3565525" algn="l"/>
                <a:tab pos="4075113" algn="l"/>
                <a:tab pos="4584700" algn="l"/>
                <a:tab pos="5094288" algn="l"/>
                <a:tab pos="5603875" algn="l"/>
                <a:tab pos="6113463" algn="l"/>
                <a:tab pos="6623050" algn="l"/>
                <a:tab pos="7129463" algn="l"/>
                <a:tab pos="7639050" algn="l"/>
                <a:tab pos="8148638" algn="l"/>
                <a:tab pos="8658225" algn="l"/>
                <a:tab pos="9167813" algn="l"/>
                <a:tab pos="9677400" algn="l"/>
                <a:tab pos="10188575" algn="l"/>
              </a:tabLst>
            </a:pPr>
            <a:endParaRPr lang="it-IT" sz="1900" i="1">
              <a:solidFill>
                <a:schemeClr val="tx2"/>
              </a:solidFill>
            </a:endParaRPr>
          </a:p>
        </p:txBody>
      </p:sp>
      <p:pic>
        <p:nvPicPr>
          <p:cNvPr id="2970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6056313"/>
            <a:ext cx="2301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4557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850"/>
            <a:ext cx="2940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0"/>
            <a:ext cx="26495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6065838"/>
            <a:ext cx="3713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99" name="Rectangle 39"/>
          <p:cNvSpPr>
            <a:spLocks noChangeArrowheads="1"/>
          </p:cNvSpPr>
          <p:nvPr/>
        </p:nvSpPr>
        <p:spPr bwMode="auto">
          <a:xfrm>
            <a:off x="1022350" y="2325688"/>
            <a:ext cx="1503363" cy="152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spAutoFit/>
          </a:bodyPr>
          <a:lstStyle/>
          <a:p>
            <a:pPr defTabSz="1019175">
              <a:lnSpc>
                <a:spcPts val="2738"/>
              </a:lnSpc>
              <a:spcBef>
                <a:spcPts val="475"/>
              </a:spcBef>
              <a:buClr>
                <a:srgbClr val="A3C145"/>
              </a:buClr>
              <a:buSzPct val="45000"/>
              <a:buFont typeface="Wingdings 3" charset="0"/>
              <a:buNone/>
            </a:pPr>
            <a:r>
              <a:rPr lang="en-GB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16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O(e,e’K</a:t>
            </a:r>
            <a:r>
              <a:rPr lang="en-GB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+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)</a:t>
            </a:r>
            <a:r>
              <a:rPr lang="en-GB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16</a:t>
            </a:r>
            <a:r>
              <a:rPr lang="en-GB" baseline="-25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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N</a:t>
            </a:r>
          </a:p>
          <a:p>
            <a:pPr defTabSz="1019175">
              <a:lnSpc>
                <a:spcPts val="2738"/>
              </a:lnSpc>
              <a:spcBef>
                <a:spcPts val="475"/>
              </a:spcBef>
              <a:buClr>
                <a:srgbClr val="A3C145"/>
              </a:buClr>
              <a:buSzPct val="45000"/>
              <a:buFont typeface="Wingdings 3" charset="0"/>
              <a:buNone/>
            </a:pPr>
            <a:r>
              <a:rPr lang="en-GB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12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C(e,e’K</a:t>
            </a:r>
            <a:r>
              <a:rPr lang="en-GB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+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)</a:t>
            </a:r>
            <a:r>
              <a:rPr lang="en-GB" baseline="30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12</a:t>
            </a:r>
            <a:r>
              <a:rPr lang="en-GB" baseline="-25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</a:t>
            </a: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</a:t>
            </a:r>
          </a:p>
          <a:p>
            <a:pPr defTabSz="1019175">
              <a:spcBef>
                <a:spcPts val="475"/>
              </a:spcBef>
              <a:buClr>
                <a:srgbClr val="A3C145"/>
              </a:buClr>
              <a:buSzPct val="45000"/>
              <a:buFont typeface="Wingdings 3" charset="0"/>
              <a:buNone/>
            </a:pPr>
            <a:r>
              <a:rPr lang="en-GB" baseline="30000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</a:t>
            </a:r>
            <a:r>
              <a:rPr lang="en-GB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Be(e,e’K</a:t>
            </a:r>
            <a:r>
              <a:rPr lang="en-GB" baseline="30000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+</a:t>
            </a:r>
            <a:r>
              <a:rPr lang="en-GB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)</a:t>
            </a:r>
            <a:r>
              <a:rPr lang="en-GB" baseline="30000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9</a:t>
            </a:r>
            <a:r>
              <a:rPr lang="en-GB" baseline="-25000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</a:t>
            </a:r>
            <a:r>
              <a:rPr lang="en-GB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Li</a:t>
            </a:r>
          </a:p>
          <a:p>
            <a:pPr defTabSz="1019175">
              <a:lnSpc>
                <a:spcPts val="2738"/>
              </a:lnSpc>
              <a:spcBef>
                <a:spcPts val="475"/>
              </a:spcBef>
              <a:buClr>
                <a:srgbClr val="A3C145"/>
              </a:buClr>
              <a:buSzPct val="45000"/>
              <a:buFont typeface="Wingdings 3" charset="0"/>
              <a:buNone/>
            </a:pPr>
            <a:r>
              <a:rPr lang="en-GB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H(e,e’K</a:t>
            </a:r>
            <a:r>
              <a:rPr lang="en-GB" baseline="30000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+</a:t>
            </a:r>
            <a:r>
              <a:rPr lang="en-GB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)</a:t>
            </a:r>
            <a:r>
              <a:rPr lang="en-GB" baseline="30000">
                <a:solidFill>
                  <a:srgbClr val="2155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Gothic" charset="0"/>
              </a:rPr>
              <a:t>0</a:t>
            </a:r>
            <a:endParaRPr lang="en-US">
              <a:solidFill>
                <a:srgbClr val="215511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9707" name="Rectangle 40"/>
          <p:cNvSpPr>
            <a:spLocks noChangeArrowheads="1"/>
          </p:cNvSpPr>
          <p:nvPr/>
        </p:nvSpPr>
        <p:spPr bwMode="auto">
          <a:xfrm>
            <a:off x="8099425" y="6194425"/>
            <a:ext cx="2047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>
            <a:spAutoFit/>
          </a:bodyPr>
          <a:lstStyle/>
          <a:p>
            <a:pPr defTabSz="1019175"/>
            <a:endParaRPr lang="it-IT" sz="20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29708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42"/>
          <p:cNvSpPr txBox="1">
            <a:spLocks noChangeArrowheads="1"/>
          </p:cNvSpPr>
          <p:nvPr/>
        </p:nvSpPr>
        <p:spPr bwMode="auto">
          <a:xfrm>
            <a:off x="3043238" y="2325688"/>
            <a:ext cx="5767387" cy="1492250"/>
          </a:xfrm>
          <a:prstGeom prst="rect">
            <a:avLst/>
          </a:prstGeom>
          <a:solidFill>
            <a:srgbClr val="ADFFF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it-IT" sz="1200">
                <a:solidFill>
                  <a:srgbClr val="FF0000"/>
                </a:solidFill>
                <a:latin typeface="Verdana" charset="0"/>
              </a:rPr>
              <a:t>E</a:t>
            </a:r>
            <a:r>
              <a:rPr lang="en-US" sz="1200" baseline="-25000">
                <a:solidFill>
                  <a:srgbClr val="FF0000"/>
                </a:solidFill>
                <a:latin typeface="Verdana" charset="0"/>
              </a:rPr>
              <a:t>beam</a:t>
            </a:r>
            <a:r>
              <a:rPr lang="it-IT" sz="1200">
                <a:solidFill>
                  <a:srgbClr val="FF0000"/>
                </a:solidFill>
                <a:latin typeface="Verdana" charset="0"/>
              </a:rPr>
              <a:t> = 4.016</a:t>
            </a:r>
            <a:r>
              <a:rPr lang="en-US" sz="1200">
                <a:solidFill>
                  <a:srgbClr val="FF0000"/>
                </a:solidFill>
                <a:latin typeface="Verdana" charset="0"/>
              </a:rPr>
              <a:t>,</a:t>
            </a:r>
            <a:r>
              <a:rPr lang="en-US" sz="1200">
                <a:solidFill>
                  <a:srgbClr val="0000FF"/>
                </a:solidFill>
                <a:latin typeface="Verdana" charset="0"/>
              </a:rPr>
              <a:t> </a:t>
            </a:r>
            <a:r>
              <a:rPr lang="it-IT" sz="1200">
                <a:solidFill>
                  <a:srgbClr val="0000FF"/>
                </a:solidFill>
                <a:latin typeface="Verdana" charset="0"/>
              </a:rPr>
              <a:t>3.777,</a:t>
            </a:r>
            <a:r>
              <a:rPr lang="en-US" sz="1200">
                <a:solidFill>
                  <a:srgbClr val="0000FF"/>
                </a:solidFill>
                <a:latin typeface="Verdana" charset="0"/>
              </a:rPr>
              <a:t> 3.656</a:t>
            </a:r>
            <a:r>
              <a:rPr lang="it-IT" sz="1200">
                <a:solidFill>
                  <a:srgbClr val="0000FF"/>
                </a:solidFill>
                <a:latin typeface="Verdana" charset="0"/>
              </a:rPr>
              <a:t> GeV</a:t>
            </a:r>
          </a:p>
          <a:p>
            <a:pPr>
              <a:lnSpc>
                <a:spcPct val="125000"/>
              </a:lnSpc>
            </a:pPr>
            <a:r>
              <a:rPr lang="it-IT" sz="1200">
                <a:latin typeface="Verdana" charset="0"/>
              </a:rPr>
              <a:t>P</a:t>
            </a:r>
            <a:r>
              <a:rPr lang="it-IT" sz="1200" baseline="-25000">
                <a:latin typeface="Verdana" charset="0"/>
              </a:rPr>
              <a:t>e</a:t>
            </a:r>
            <a:r>
              <a:rPr lang="it-IT" sz="1200">
                <a:latin typeface="Verdana" charset="0"/>
              </a:rPr>
              <a:t>= 1.80,</a:t>
            </a:r>
            <a:r>
              <a:rPr lang="en-US" sz="1200">
                <a:latin typeface="Verdana" charset="0"/>
              </a:rPr>
              <a:t> </a:t>
            </a:r>
            <a:r>
              <a:rPr lang="it-IT" sz="1200">
                <a:latin typeface="Verdana" charset="0"/>
              </a:rPr>
              <a:t>1.57</a:t>
            </a:r>
            <a:r>
              <a:rPr lang="en-US" sz="1200">
                <a:latin typeface="Verdana" charset="0"/>
              </a:rPr>
              <a:t>, 1.44</a:t>
            </a:r>
            <a:r>
              <a:rPr lang="it-IT" sz="1200">
                <a:latin typeface="Verdana" charset="0"/>
              </a:rPr>
              <a:t> GeV/c           </a:t>
            </a:r>
            <a:r>
              <a:rPr lang="it-IT" sz="1200">
                <a:solidFill>
                  <a:srgbClr val="FF0000"/>
                </a:solidFill>
                <a:latin typeface="Verdana" charset="0"/>
              </a:rPr>
              <a:t>P</a:t>
            </a:r>
            <a:r>
              <a:rPr lang="it-IT" sz="1200" baseline="-25000">
                <a:solidFill>
                  <a:srgbClr val="FF0000"/>
                </a:solidFill>
                <a:latin typeface="Verdana" charset="0"/>
              </a:rPr>
              <a:t>k</a:t>
            </a:r>
            <a:r>
              <a:rPr lang="it-IT" sz="1200">
                <a:solidFill>
                  <a:srgbClr val="FF0000"/>
                </a:solidFill>
                <a:latin typeface="Verdana" charset="0"/>
              </a:rPr>
              <a:t>= 1.96</a:t>
            </a:r>
            <a:r>
              <a:rPr lang="en-US" sz="1200">
                <a:solidFill>
                  <a:srgbClr val="FF0000"/>
                </a:solidFill>
                <a:latin typeface="Verdana" charset="0"/>
              </a:rPr>
              <a:t>  </a:t>
            </a:r>
            <a:r>
              <a:rPr lang="it-IT" sz="1200">
                <a:solidFill>
                  <a:srgbClr val="FF0000"/>
                </a:solidFill>
                <a:latin typeface="Verdana" charset="0"/>
              </a:rPr>
              <a:t> GeV/c</a:t>
            </a:r>
            <a:endParaRPr lang="en-US" sz="1200">
              <a:solidFill>
                <a:srgbClr val="FF0000"/>
              </a:solidFill>
              <a:latin typeface="Verdana" charset="0"/>
            </a:endParaRPr>
          </a:p>
          <a:p>
            <a:pPr>
              <a:lnSpc>
                <a:spcPct val="125000"/>
              </a:lnSpc>
            </a:pPr>
            <a:r>
              <a:rPr lang="en-US" sz="1200">
                <a:solidFill>
                  <a:srgbClr val="FF0000"/>
                </a:solidFill>
              </a:rPr>
              <a:t>q</a:t>
            </a:r>
            <a:r>
              <a:rPr lang="en-US" sz="1200" baseline="-25000">
                <a:solidFill>
                  <a:srgbClr val="FF0000"/>
                </a:solidFill>
                <a:latin typeface="Verdana" charset="0"/>
              </a:rPr>
              <a:t>e</a:t>
            </a:r>
            <a:r>
              <a:rPr lang="en-US" sz="1200">
                <a:solidFill>
                  <a:srgbClr val="FF0000"/>
                </a:solidFill>
                <a:latin typeface="Verdana" charset="0"/>
              </a:rPr>
              <a:t> = </a:t>
            </a:r>
            <a:r>
              <a:rPr lang="en-US" sz="1200">
                <a:solidFill>
                  <a:srgbClr val="FF0000"/>
                </a:solidFill>
              </a:rPr>
              <a:t>q</a:t>
            </a:r>
            <a:r>
              <a:rPr lang="en-US" sz="1200" baseline="-25000">
                <a:solidFill>
                  <a:srgbClr val="FF0000"/>
                </a:solidFill>
                <a:latin typeface="Verdana" charset="0"/>
              </a:rPr>
              <a:t>K</a:t>
            </a:r>
            <a:r>
              <a:rPr lang="en-US" sz="1200">
                <a:solidFill>
                  <a:srgbClr val="FF0000"/>
                </a:solidFill>
                <a:latin typeface="Verdana" charset="0"/>
              </a:rPr>
              <a:t> = 6</a:t>
            </a:r>
            <a:r>
              <a:rPr lang="en-US" sz="1200">
                <a:solidFill>
                  <a:srgbClr val="FF0000"/>
                </a:solidFill>
                <a:latin typeface="Verdana" charset="0"/>
                <a:cs typeface="Times New Roman" charset="0"/>
              </a:rPr>
              <a:t>°</a:t>
            </a:r>
          </a:p>
          <a:p>
            <a:pPr>
              <a:lnSpc>
                <a:spcPct val="125000"/>
              </a:lnSpc>
              <a:buFont typeface="Symbol" charset="0"/>
              <a:buNone/>
            </a:pPr>
            <a:r>
              <a:rPr lang="en-US" sz="1200" i="1">
                <a:latin typeface="Verdana" charset="0"/>
                <a:cs typeface="Times New Roman" charset="0"/>
              </a:rPr>
              <a:t>W</a:t>
            </a:r>
            <a:r>
              <a:rPr lang="en-US" sz="1200">
                <a:latin typeface="Verdana" charset="0"/>
                <a:cs typeface="Times New Roman" charset="0"/>
              </a:rPr>
              <a:t>  2.2 GeV   </a:t>
            </a:r>
            <a:r>
              <a:rPr lang="en-US" sz="1200" i="1">
                <a:latin typeface="Verdana" charset="0"/>
                <a:cs typeface="Times New Roman" charset="0"/>
              </a:rPr>
              <a:t>Q</a:t>
            </a:r>
            <a:r>
              <a:rPr lang="en-US" sz="1200" i="1" baseline="30000">
                <a:latin typeface="Verdana" charset="0"/>
                <a:cs typeface="Times New Roman" charset="0"/>
              </a:rPr>
              <a:t>2</a:t>
            </a:r>
            <a:r>
              <a:rPr lang="en-US" sz="1200">
                <a:latin typeface="Verdana" charset="0"/>
                <a:cs typeface="Times New Roman" charset="0"/>
              </a:rPr>
              <a:t> ~ 0.07 (GeV/c)</a:t>
            </a:r>
            <a:r>
              <a:rPr lang="en-US" sz="1200" baseline="30000">
                <a:latin typeface="Verdana" charset="0"/>
                <a:cs typeface="Times New Roman" charset="0"/>
              </a:rPr>
              <a:t>2</a:t>
            </a:r>
          </a:p>
          <a:p>
            <a:pPr>
              <a:lnSpc>
                <a:spcPct val="125000"/>
              </a:lnSpc>
              <a:buFont typeface="Symbol" charset="0"/>
              <a:buNone/>
            </a:pPr>
            <a:r>
              <a:rPr lang="en-US" sz="1200">
                <a:latin typeface="Verdana" charset="0"/>
              </a:rPr>
              <a:t>Beam current : &lt;100 </a:t>
            </a:r>
            <a:r>
              <a:rPr lang="en-US" sz="1200"/>
              <a:t>m</a:t>
            </a:r>
            <a:r>
              <a:rPr lang="en-US" sz="1200">
                <a:latin typeface="Verdana" charset="0"/>
              </a:rPr>
              <a:t>A  Target thickness : ~100 mg/cm</a:t>
            </a:r>
            <a:r>
              <a:rPr lang="en-US" sz="1200" baseline="30000">
                <a:latin typeface="Verdana" charset="0"/>
              </a:rPr>
              <a:t>2</a:t>
            </a:r>
          </a:p>
          <a:p>
            <a:pPr>
              <a:lnSpc>
                <a:spcPct val="140000"/>
              </a:lnSpc>
              <a:buFont typeface="Symbol" charset="0"/>
              <a:buNone/>
            </a:pPr>
            <a:r>
              <a:rPr lang="en-US" sz="1200">
                <a:solidFill>
                  <a:srgbClr val="FF0000"/>
                </a:solidFill>
                <a:latin typeface="Verdana" charset="0"/>
              </a:rPr>
              <a:t>Counting Rates ~</a:t>
            </a:r>
            <a:r>
              <a:rPr lang="en-US" sz="1200">
                <a:solidFill>
                  <a:srgbClr val="FF0000"/>
                </a:solidFill>
                <a:latin typeface="Verdana" charset="0"/>
                <a:cs typeface="Times New Roman" charset="0"/>
              </a:rPr>
              <a:t> 0.1 – 10 counts/peak/hour</a:t>
            </a:r>
            <a:endParaRPr lang="it-IT" sz="1200">
              <a:solidFill>
                <a:srgbClr val="FF0000"/>
              </a:solidFill>
              <a:latin typeface="Verdana" charset="0"/>
              <a:cs typeface="Times New Roman" charset="0"/>
            </a:endParaRPr>
          </a:p>
        </p:txBody>
      </p:sp>
      <p:sp>
        <p:nvSpPr>
          <p:cNvPr id="29710" name="Rectangle 46"/>
          <p:cNvSpPr>
            <a:spLocks noChangeArrowheads="1"/>
          </p:cNvSpPr>
          <p:nvPr/>
        </p:nvSpPr>
        <p:spPr bwMode="auto">
          <a:xfrm>
            <a:off x="0" y="1295400"/>
            <a:ext cx="9144000" cy="954088"/>
          </a:xfrm>
          <a:prstGeom prst="rect">
            <a:avLst/>
          </a:prstGeom>
          <a:solidFill>
            <a:srgbClr val="ECF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just"/>
            <a:r>
              <a:rPr lang="it-IT">
                <a:solidFill>
                  <a:srgbClr val="FF0000"/>
                </a:solidFill>
                <a:latin typeface="Comic Sans MS" charset="0"/>
              </a:rPr>
              <a:t>A.Acha</a:t>
            </a:r>
            <a:r>
              <a:rPr lang="it-IT">
                <a:latin typeface="Comic Sans MS" charset="0"/>
              </a:rPr>
              <a:t>, H.Breuer, C.C.Chang, E.Cisbani, </a:t>
            </a:r>
            <a:r>
              <a:rPr lang="it-IT">
                <a:solidFill>
                  <a:srgbClr val="FF0000"/>
                </a:solidFill>
                <a:latin typeface="Comic Sans MS" charset="0"/>
              </a:rPr>
              <a:t>F.Cusanno</a:t>
            </a:r>
            <a:r>
              <a:rPr lang="it-IT">
                <a:latin typeface="Comic Sans MS" charset="0"/>
              </a:rPr>
              <a:t>, C.J.DeJager, R. De Leo, R.Feuerbach, </a:t>
            </a:r>
            <a:r>
              <a:rPr lang="it-IT">
                <a:solidFill>
                  <a:srgbClr val="3333CC"/>
                </a:solidFill>
                <a:latin typeface="Comic Sans MS" charset="0"/>
              </a:rPr>
              <a:t>S.Frullani</a:t>
            </a:r>
            <a:r>
              <a:rPr lang="it-IT">
                <a:latin typeface="Comic Sans MS" charset="0"/>
              </a:rPr>
              <a:t>, </a:t>
            </a:r>
            <a:r>
              <a:rPr lang="it-IT">
                <a:solidFill>
                  <a:srgbClr val="3333CC"/>
                </a:solidFill>
                <a:latin typeface="Comic Sans MS" charset="0"/>
              </a:rPr>
              <a:t>F.Garibaldi*</a:t>
            </a:r>
            <a:r>
              <a:rPr lang="it-IT">
                <a:latin typeface="Comic Sans MS" charset="0"/>
              </a:rPr>
              <a:t>, D.Higinbotham, </a:t>
            </a:r>
            <a:r>
              <a:rPr lang="it-IT">
                <a:solidFill>
                  <a:srgbClr val="800000"/>
                </a:solidFill>
                <a:latin typeface="Comic Sans MS" charset="0"/>
              </a:rPr>
              <a:t>M.Iodice</a:t>
            </a:r>
            <a:r>
              <a:rPr lang="it-IT">
                <a:latin typeface="Comic Sans MS" charset="0"/>
              </a:rPr>
              <a:t>, L.Lagamba, </a:t>
            </a:r>
            <a:r>
              <a:rPr lang="it-IT">
                <a:solidFill>
                  <a:srgbClr val="3333CC"/>
                </a:solidFill>
                <a:latin typeface="Comic Sans MS" charset="0"/>
              </a:rPr>
              <a:t>J.LeRose</a:t>
            </a:r>
            <a:r>
              <a:rPr lang="it-IT">
                <a:latin typeface="Comic Sans MS" charset="0"/>
              </a:rPr>
              <a:t>, </a:t>
            </a:r>
            <a:r>
              <a:rPr lang="it-IT">
                <a:solidFill>
                  <a:srgbClr val="3333CC"/>
                </a:solidFill>
                <a:latin typeface="Comic Sans MS" charset="0"/>
              </a:rPr>
              <a:t>P.Markowitz</a:t>
            </a:r>
            <a:r>
              <a:rPr lang="it-IT">
                <a:latin typeface="Comic Sans MS" charset="0"/>
              </a:rPr>
              <a:t>, </a:t>
            </a:r>
            <a:r>
              <a:rPr lang="it-IT">
                <a:solidFill>
                  <a:srgbClr val="800000"/>
                </a:solidFill>
                <a:latin typeface="Comic Sans MS" charset="0"/>
              </a:rPr>
              <a:t>S.Marrone</a:t>
            </a:r>
            <a:r>
              <a:rPr lang="it-IT">
                <a:solidFill>
                  <a:srgbClr val="215511"/>
                </a:solidFill>
                <a:latin typeface="Comic Sans MS" charset="0"/>
              </a:rPr>
              <a:t>, </a:t>
            </a:r>
            <a:r>
              <a:rPr lang="it-IT">
                <a:latin typeface="Comic Sans MS" charset="0"/>
              </a:rPr>
              <a:t>R.Michaels, Y.Qiang, B.Reitz, </a:t>
            </a:r>
            <a:r>
              <a:rPr lang="it-IT">
                <a:solidFill>
                  <a:srgbClr val="800000"/>
                </a:solidFill>
                <a:latin typeface="Comic Sans MS" charset="0"/>
              </a:rPr>
              <a:t>G.M.Urciuol</a:t>
            </a:r>
            <a:r>
              <a:rPr lang="it-IT">
                <a:latin typeface="Comic Sans MS" charset="0"/>
              </a:rPr>
              <a:t>i, B.Wojtsekhowski, and the Hall A Collaboration</a:t>
            </a:r>
          </a:p>
          <a:p>
            <a:pPr marL="0" lvl="1" algn="just"/>
            <a:r>
              <a:rPr lang="it-IT">
                <a:latin typeface="Comic Sans MS" charset="0"/>
              </a:rPr>
              <a:t>and Theorists: Petr Bydzovsky, John Millener, Miloslav Sotona</a:t>
            </a:r>
            <a:endParaRPr lang="it-IT">
              <a:solidFill>
                <a:srgbClr val="990000"/>
              </a:solidFill>
              <a:latin typeface="Comic Sans MS" charset="0"/>
            </a:endParaRPr>
          </a:p>
        </p:txBody>
      </p:sp>
      <p:sp>
        <p:nvSpPr>
          <p:cNvPr id="29711" name="Text Box 47"/>
          <p:cNvSpPr txBox="1">
            <a:spLocks noChangeArrowheads="1"/>
          </p:cNvSpPr>
          <p:nvPr/>
        </p:nvSpPr>
        <p:spPr bwMode="auto">
          <a:xfrm>
            <a:off x="1733550" y="838200"/>
            <a:ext cx="567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2400">
                <a:latin typeface="Comic Sans MS" charset="0"/>
                <a:cs typeface="Comic Sans MS" charset="0"/>
              </a:rPr>
              <a:t>E</a:t>
            </a:r>
            <a:r>
              <a:rPr lang="it-IT">
                <a:latin typeface="Comic Sans MS" charset="0"/>
                <a:cs typeface="Comic Sans MS" charset="0"/>
              </a:rPr>
              <a:t>94107 </a:t>
            </a:r>
            <a:r>
              <a:rPr lang="it-IT" sz="2400">
                <a:solidFill>
                  <a:srgbClr val="990000"/>
                </a:solidFill>
                <a:latin typeface="Comic Sans MS" charset="0"/>
                <a:cs typeface="Comic Sans MS" charset="0"/>
              </a:rPr>
              <a:t>C</a:t>
            </a:r>
            <a:r>
              <a:rPr lang="it-IT">
                <a:latin typeface="Comic Sans MS" charset="0"/>
                <a:cs typeface="Comic Sans MS" charset="0"/>
              </a:rPr>
              <a:t>OLLABORATION</a:t>
            </a:r>
          </a:p>
        </p:txBody>
      </p:sp>
      <p:sp>
        <p:nvSpPr>
          <p:cNvPr id="29712" name="CasellaDiTesto 16"/>
          <p:cNvSpPr txBox="1">
            <a:spLocks noChangeArrowheads="1"/>
          </p:cNvSpPr>
          <p:nvPr/>
        </p:nvSpPr>
        <p:spPr bwMode="auto">
          <a:xfrm>
            <a:off x="0" y="4276725"/>
            <a:ext cx="9144000" cy="523875"/>
          </a:xfrm>
          <a:prstGeom prst="rect">
            <a:avLst/>
          </a:prstGeom>
          <a:solidFill>
            <a:srgbClr val="ADFF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 sz="1200">
                <a:solidFill>
                  <a:srgbClr val="0000FF"/>
                </a:solidFill>
              </a:rPr>
              <a:t>E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-98-108. Electroproduction of Kaons up to Q2=3(GeV/c)2 (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P. Markowitz, M. Iodice, S. Frullani, G. Chang spokespersons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)</a:t>
            </a:r>
          </a:p>
        </p:txBody>
      </p:sp>
      <p:sp>
        <p:nvSpPr>
          <p:cNvPr id="29713" name="CasellaDiTesto 17"/>
          <p:cNvSpPr txBox="1">
            <a:spLocks noChangeArrowheads="1"/>
          </p:cNvSpPr>
          <p:nvPr/>
        </p:nvSpPr>
        <p:spPr bwMode="auto">
          <a:xfrm>
            <a:off x="0" y="5054600"/>
            <a:ext cx="9144000" cy="584200"/>
          </a:xfrm>
          <a:prstGeom prst="rect">
            <a:avLst/>
          </a:prstGeom>
          <a:solidFill>
            <a:srgbClr val="9E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E-07-012. The angular dependence of </a:t>
            </a:r>
            <a:r>
              <a:rPr lang="it-IT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16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O(e,e’K</a:t>
            </a:r>
            <a:r>
              <a:rPr lang="it-IT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+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)</a:t>
            </a:r>
            <a:r>
              <a:rPr lang="it-IT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16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N and H(e,e’K</a:t>
            </a:r>
            <a:r>
              <a:rPr lang="it-IT" baseline="30000">
                <a:solidFill>
                  <a:srgbClr val="0000FF"/>
                </a:solidFill>
                <a:latin typeface="Comic Sans MS" charset="0"/>
                <a:cs typeface="Comic Sans MS" charset="0"/>
              </a:rPr>
              <a:t>+</a:t>
            </a:r>
            <a:r>
              <a:rPr lang="it-IT">
                <a:solidFill>
                  <a:srgbClr val="0000FF"/>
                </a:solidFill>
                <a:latin typeface="Comic Sans MS" charset="0"/>
                <a:cs typeface="Comic Sans MS" charset="0"/>
              </a:rPr>
              <a:t>)</a:t>
            </a:r>
            <a:r>
              <a:rPr lang="it-IT">
                <a:solidFill>
                  <a:srgbClr val="0000FF"/>
                </a:solidFill>
                <a:cs typeface="Symbol" charset="0"/>
              </a:rPr>
              <a:t>L 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Symbol" charset="0"/>
              </a:rPr>
              <a:t>(</a:t>
            </a:r>
            <a:r>
              <a:rPr lang="it-IT">
                <a:solidFill>
                  <a:srgbClr val="FF0000"/>
                </a:solidFill>
                <a:latin typeface="Comic Sans MS" charset="0"/>
                <a:cs typeface="Comic Sans MS" charset="0"/>
              </a:rPr>
              <a:t>F. Garibaldi, M.Iodice, J. LeRose, P. Markowitz spokespersons)  </a:t>
            </a:r>
            <a:r>
              <a:rPr lang="it-IT" u="sng">
                <a:solidFill>
                  <a:srgbClr val="000090"/>
                </a:solidFill>
                <a:latin typeface="Comic Sans MS" charset="0"/>
                <a:cs typeface="Comic Sans MS" charset="0"/>
              </a:rPr>
              <a:t>(run : April-May 2012)</a:t>
            </a:r>
          </a:p>
        </p:txBody>
      </p:sp>
      <p:sp>
        <p:nvSpPr>
          <p:cNvPr id="29714" name="CasellaDiTesto 18"/>
          <p:cNvSpPr txBox="1">
            <a:spLocks noChangeArrowheads="1"/>
          </p:cNvSpPr>
          <p:nvPr/>
        </p:nvSpPr>
        <p:spPr bwMode="auto">
          <a:xfrm>
            <a:off x="2354263" y="1588"/>
            <a:ext cx="2979737" cy="400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/>
              <a:t> </a:t>
            </a:r>
            <a:r>
              <a:rPr lang="it-IT" sz="2000">
                <a:solidFill>
                  <a:srgbClr val="FFFF00"/>
                </a:solidFill>
                <a:latin typeface="Comic Sans MS" charset="0"/>
                <a:cs typeface="Comic Sans MS" charset="0"/>
              </a:rPr>
              <a:t>Kaon collaboration</a:t>
            </a:r>
          </a:p>
        </p:txBody>
      </p:sp>
      <p:cxnSp>
        <p:nvCxnSpPr>
          <p:cNvPr id="29715" name="Connettore 2 20"/>
          <p:cNvCxnSpPr>
            <a:cxnSpLocks noChangeShapeType="1"/>
          </p:cNvCxnSpPr>
          <p:nvPr/>
        </p:nvCxnSpPr>
        <p:spPr bwMode="auto">
          <a:xfrm>
            <a:off x="381000" y="2590800"/>
            <a:ext cx="457200" cy="1588"/>
          </a:xfrm>
          <a:prstGeom prst="straightConnector1">
            <a:avLst/>
          </a:prstGeom>
          <a:noFill/>
          <a:ln w="412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Connettore 2 21"/>
          <p:cNvCxnSpPr>
            <a:cxnSpLocks noChangeShapeType="1"/>
          </p:cNvCxnSpPr>
          <p:nvPr/>
        </p:nvCxnSpPr>
        <p:spPr bwMode="auto">
          <a:xfrm>
            <a:off x="381000" y="2971800"/>
            <a:ext cx="457200" cy="1588"/>
          </a:xfrm>
          <a:prstGeom prst="straightConnector1">
            <a:avLst/>
          </a:prstGeom>
          <a:noFill/>
          <a:ln w="412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Connettore 2 22"/>
          <p:cNvCxnSpPr>
            <a:cxnSpLocks noChangeShapeType="1"/>
          </p:cNvCxnSpPr>
          <p:nvPr/>
        </p:nvCxnSpPr>
        <p:spPr bwMode="auto">
          <a:xfrm>
            <a:off x="381000" y="3351213"/>
            <a:ext cx="457200" cy="1587"/>
          </a:xfrm>
          <a:prstGeom prst="straightConnector1">
            <a:avLst/>
          </a:prstGeom>
          <a:noFill/>
          <a:ln w="412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Connettore 2 23"/>
          <p:cNvCxnSpPr>
            <a:cxnSpLocks noChangeShapeType="1"/>
          </p:cNvCxnSpPr>
          <p:nvPr/>
        </p:nvCxnSpPr>
        <p:spPr bwMode="auto">
          <a:xfrm>
            <a:off x="381000" y="3732213"/>
            <a:ext cx="457200" cy="1587"/>
          </a:xfrm>
          <a:prstGeom prst="straightConnector1">
            <a:avLst/>
          </a:prstGeom>
          <a:noFill/>
          <a:ln w="412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Connettore 2 24"/>
          <p:cNvCxnSpPr>
            <a:cxnSpLocks noChangeShapeType="1"/>
          </p:cNvCxnSpPr>
          <p:nvPr/>
        </p:nvCxnSpPr>
        <p:spPr bwMode="auto">
          <a:xfrm>
            <a:off x="0" y="3962400"/>
            <a:ext cx="381000" cy="304800"/>
          </a:xfrm>
          <a:prstGeom prst="straightConnector1">
            <a:avLst/>
          </a:prstGeom>
          <a:noFill/>
          <a:ln w="412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Connettore 1 23"/>
          <p:cNvCxnSpPr>
            <a:cxnSpLocks noChangeShapeType="1"/>
          </p:cNvCxnSpPr>
          <p:nvPr/>
        </p:nvCxnSpPr>
        <p:spPr bwMode="auto">
          <a:xfrm>
            <a:off x="3124200" y="5027613"/>
            <a:ext cx="2514600" cy="838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Connettore 1 24"/>
          <p:cNvCxnSpPr>
            <a:cxnSpLocks noChangeShapeType="1"/>
          </p:cNvCxnSpPr>
          <p:nvPr/>
        </p:nvCxnSpPr>
        <p:spPr bwMode="auto">
          <a:xfrm flipV="1">
            <a:off x="3124200" y="5181600"/>
            <a:ext cx="2743200" cy="60801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36863"/>
            <a:ext cx="44958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/>
          <a:stretch>
            <a:fillRect/>
          </a:stretch>
        </p:blipFill>
        <p:spPr bwMode="auto">
          <a:xfrm>
            <a:off x="7162800" y="0"/>
            <a:ext cx="19780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2438400" y="819150"/>
            <a:ext cx="1828800" cy="1960563"/>
            <a:chOff x="1872" y="563"/>
            <a:chExt cx="1152" cy="1162"/>
          </a:xfrm>
        </p:grpSpPr>
        <p:pic>
          <p:nvPicPr>
            <p:cNvPr id="3176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73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0" name="Text Box 9"/>
            <p:cNvSpPr txBox="1">
              <a:spLocks noChangeArrowheads="1"/>
            </p:cNvSpPr>
            <p:nvPr/>
          </p:nvSpPr>
          <p:spPr bwMode="auto">
            <a:xfrm>
              <a:off x="1872" y="563"/>
              <a:ext cx="1152" cy="2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D6241A"/>
                  </a:solidFill>
                  <a:latin typeface="Comic Sans MS" charset="0"/>
                </a:rPr>
                <a:t>hadron arm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781800" y="2500313"/>
            <a:ext cx="2362200" cy="1919287"/>
            <a:chOff x="4272" y="1536"/>
            <a:chExt cx="1488" cy="1209"/>
          </a:xfrm>
        </p:grpSpPr>
        <p:pic>
          <p:nvPicPr>
            <p:cNvPr id="31767" name="Picture 11" descr="sept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536"/>
              <a:ext cx="1488" cy="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8" name="Text Box 12"/>
            <p:cNvSpPr txBox="1">
              <a:spLocks noChangeArrowheads="1"/>
            </p:cNvSpPr>
            <p:nvPr/>
          </p:nvSpPr>
          <p:spPr bwMode="auto">
            <a:xfrm>
              <a:off x="4272" y="1536"/>
              <a:ext cx="864" cy="19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D6241A"/>
                  </a:solidFill>
                  <a:latin typeface="Comic Sans MS" charset="0"/>
                </a:rPr>
                <a:t>septum magnets</a:t>
              </a:r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876800" y="381000"/>
            <a:ext cx="1905000" cy="1657350"/>
            <a:chOff x="3555" y="390"/>
            <a:chExt cx="975" cy="913"/>
          </a:xfrm>
        </p:grpSpPr>
        <p:pic>
          <p:nvPicPr>
            <p:cNvPr id="31765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35"/>
            <a:stretch>
              <a:fillRect/>
            </a:stretch>
          </p:blipFill>
          <p:spPr bwMode="auto">
            <a:xfrm>
              <a:off x="3555" y="516"/>
              <a:ext cx="975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6" name="Text Box 15"/>
            <p:cNvSpPr txBox="1">
              <a:spLocks noChangeArrowheads="1"/>
            </p:cNvSpPr>
            <p:nvPr/>
          </p:nvSpPr>
          <p:spPr bwMode="auto">
            <a:xfrm>
              <a:off x="3555" y="390"/>
              <a:ext cx="975" cy="16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D6241A"/>
                  </a:solidFill>
                  <a:latin typeface="Comic Sans MS" charset="0"/>
                </a:rPr>
                <a:t>RICH Detector</a:t>
              </a:r>
              <a:endParaRPr lang="en-US"/>
            </a:p>
          </p:txBody>
        </p:sp>
      </p:grpSp>
      <p:grpSp>
        <p:nvGrpSpPr>
          <p:cNvPr id="31752" name="Group 16"/>
          <p:cNvGrpSpPr>
            <a:grpSpLocks/>
          </p:cNvGrpSpPr>
          <p:nvPr/>
        </p:nvGrpSpPr>
        <p:grpSpPr bwMode="auto">
          <a:xfrm>
            <a:off x="2743200" y="5253038"/>
            <a:ext cx="2032000" cy="1547812"/>
            <a:chOff x="1632" y="3216"/>
            <a:chExt cx="1440" cy="1104"/>
          </a:xfrm>
        </p:grpSpPr>
        <p:pic>
          <p:nvPicPr>
            <p:cNvPr id="31763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7"/>
            <a:stretch>
              <a:fillRect/>
            </a:stretch>
          </p:blipFill>
          <p:spPr bwMode="auto">
            <a:xfrm>
              <a:off x="1632" y="3233"/>
              <a:ext cx="1440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Text Box 18"/>
            <p:cNvSpPr txBox="1">
              <a:spLocks noChangeArrowheads="1"/>
            </p:cNvSpPr>
            <p:nvPr/>
          </p:nvSpPr>
          <p:spPr bwMode="auto">
            <a:xfrm>
              <a:off x="1632" y="3216"/>
              <a:ext cx="720" cy="19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defRPr>
              </a:lvl1pPr>
              <a:lvl2pPr marL="37931725" indent="-37474525"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2pPr>
              <a:lvl3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3pPr>
              <a:lvl4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4pPr>
              <a:lvl5pPr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Symbol" charset="0"/>
                  <a:ea typeface="ＭＳ Ｐゴシック" charset="0"/>
                  <a:sym typeface="Symbo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accent2"/>
                  </a:solidFill>
                  <a:latin typeface="Comic Sans MS" charset="0"/>
                </a:rPr>
                <a:t>electron arm</a:t>
              </a:r>
              <a:endParaRPr lang="en-US">
                <a:solidFill>
                  <a:schemeClr val="accent2"/>
                </a:solidFill>
                <a:latin typeface="Comic Sans MS" charset="0"/>
              </a:endParaRPr>
            </a:p>
          </p:txBody>
        </p:sp>
      </p:grp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0367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1450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65638"/>
            <a:ext cx="1905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91075"/>
            <a:ext cx="2209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24"/>
          <p:cNvSpPr txBox="1">
            <a:spLocks noChangeArrowheads="1"/>
          </p:cNvSpPr>
          <p:nvPr/>
        </p:nvSpPr>
        <p:spPr bwMode="auto">
          <a:xfrm>
            <a:off x="0" y="533400"/>
            <a:ext cx="1981200" cy="3048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chemeClr val="accent2"/>
                </a:solidFill>
                <a:latin typeface="Comic Sans MS" charset="0"/>
              </a:rPr>
              <a:t>aerogel first generation</a:t>
            </a:r>
            <a:endParaRPr lang="en-US"/>
          </a:p>
        </p:txBody>
      </p:sp>
      <p:graphicFrame>
        <p:nvGraphicFramePr>
          <p:cNvPr id="2073" name="Object 2"/>
          <p:cNvGraphicFramePr>
            <a:graphicFrameLocks noChangeAspect="1"/>
          </p:cNvGraphicFramePr>
          <p:nvPr/>
        </p:nvGraphicFramePr>
        <p:xfrm>
          <a:off x="7010400" y="990600"/>
          <a:ext cx="19812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Bitmap Image" r:id="rId13" imgW="6276190" imgH="5229955" progId="">
                  <p:embed/>
                </p:oleObj>
              </mc:Choice>
              <mc:Fallback>
                <p:oleObj name="Bitmap Image" r:id="rId13" imgW="6276190" imgH="5229955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90600"/>
                        <a:ext cx="19812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8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6383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0" y="3429000"/>
            <a:ext cx="1981200" cy="2682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charset="0"/>
              </a:rPr>
              <a:t>aerogel second generation</a:t>
            </a:r>
            <a:endParaRPr lang="en-US"/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5029200" y="6096000"/>
            <a:ext cx="4114800" cy="369888"/>
          </a:xfrm>
          <a:prstGeom prst="rect">
            <a:avLst/>
          </a:prstGeom>
          <a:solidFill>
            <a:srgbClr val="9E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pPr algn="just"/>
            <a:r>
              <a:rPr lang="it-IT" sz="1800">
                <a:solidFill>
                  <a:srgbClr val="FF0000"/>
                </a:solidFill>
                <a:latin typeface="Comic Sans MS" charset="0"/>
                <a:cs typeface="Comic Sans MS" charset="0"/>
              </a:rPr>
              <a:t>To be added to do the experiment</a:t>
            </a:r>
          </a:p>
        </p:txBody>
      </p:sp>
      <p:sp>
        <p:nvSpPr>
          <p:cNvPr id="31761" name="CasellaDiTesto 24"/>
          <p:cNvSpPr txBox="1">
            <a:spLocks noChangeArrowheads="1"/>
          </p:cNvSpPr>
          <p:nvPr/>
        </p:nvSpPr>
        <p:spPr bwMode="auto">
          <a:xfrm>
            <a:off x="381000" y="0"/>
            <a:ext cx="6629400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2pPr>
            <a:lvl3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3pPr>
            <a:lvl4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4pPr>
            <a:lvl5pPr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defRPr>
            </a:lvl9pPr>
          </a:lstStyle>
          <a:p>
            <a:r>
              <a:rPr lang="it-IT" sz="2400">
                <a:solidFill>
                  <a:schemeClr val="bg1"/>
                </a:solidFill>
                <a:latin typeface="Comic Sans MS" charset="0"/>
                <a:cs typeface="Comic Sans MS" charset="0"/>
              </a:rPr>
              <a:t>Hall A deector setup</a:t>
            </a:r>
          </a:p>
        </p:txBody>
      </p:sp>
      <p:pic>
        <p:nvPicPr>
          <p:cNvPr id="27" name="Picture 12" descr="run_2411_disp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2073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 animBg="1" autoUpdateAnimBg="0"/>
      <p:bldP spid="2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ＭＳ Ｐゴシック" charset="-128"/>
            <a:cs typeface="ＭＳ Ｐゴシック" charset="-128"/>
            <a:sym typeface="Symbol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ＭＳ Ｐゴシック" charset="-128"/>
            <a:cs typeface="ＭＳ Ｐゴシック" charset="-128"/>
            <a:sym typeface="Symbol" charset="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7237</TotalTime>
  <Words>2290</Words>
  <Application>Microsoft Office PowerPoint</Application>
  <PresentationFormat>Presentazione su schermo (4:3)</PresentationFormat>
  <Paragraphs>321</Paragraphs>
  <Slides>32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Blank Presentation</vt:lpstr>
      <vt:lpstr>Equation</vt:lpstr>
      <vt:lpstr>Bitmap 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Backup slides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Franco Garibaldi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tecno</cp:lastModifiedBy>
  <cp:revision>671</cp:revision>
  <cp:lastPrinted>2012-08-24T14:10:36Z</cp:lastPrinted>
  <dcterms:created xsi:type="dcterms:W3CDTF">2013-06-04T05:39:48Z</dcterms:created>
  <dcterms:modified xsi:type="dcterms:W3CDTF">2013-06-04T07:36:12Z</dcterms:modified>
</cp:coreProperties>
</file>