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14" r:id="rId1"/>
  </p:sldMasterIdLst>
  <p:notesMasterIdLst>
    <p:notesMasterId r:id="rId29"/>
  </p:notesMasterIdLst>
  <p:handoutMasterIdLst>
    <p:handoutMasterId r:id="rId30"/>
  </p:handoutMasterIdLst>
  <p:sldIdLst>
    <p:sldId id="256" r:id="rId2"/>
    <p:sldId id="539" r:id="rId3"/>
    <p:sldId id="594" r:id="rId4"/>
    <p:sldId id="593" r:id="rId5"/>
    <p:sldId id="623" r:id="rId6"/>
    <p:sldId id="597" r:id="rId7"/>
    <p:sldId id="588" r:id="rId8"/>
    <p:sldId id="590" r:id="rId9"/>
    <p:sldId id="599" r:id="rId10"/>
    <p:sldId id="600" r:id="rId11"/>
    <p:sldId id="541" r:id="rId12"/>
    <p:sldId id="493" r:id="rId13"/>
    <p:sldId id="542" r:id="rId14"/>
    <p:sldId id="601" r:id="rId15"/>
    <p:sldId id="586" r:id="rId16"/>
    <p:sldId id="587" r:id="rId17"/>
    <p:sldId id="626" r:id="rId18"/>
    <p:sldId id="629" r:id="rId19"/>
    <p:sldId id="632" r:id="rId20"/>
    <p:sldId id="633" r:id="rId21"/>
    <p:sldId id="631" r:id="rId22"/>
    <p:sldId id="504" r:id="rId23"/>
    <p:sldId id="530" r:id="rId24"/>
    <p:sldId id="552" r:id="rId25"/>
    <p:sldId id="603" r:id="rId26"/>
    <p:sldId id="606" r:id="rId27"/>
    <p:sldId id="520" r:id="rId28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99FF"/>
    <a:srgbClr val="AFBBD7"/>
    <a:srgbClr val="B8ABDB"/>
    <a:srgbClr val="93E450"/>
    <a:srgbClr val="FF6600"/>
    <a:srgbClr val="959285"/>
    <a:srgbClr val="A88000"/>
    <a:srgbClr val="E7F1C1"/>
    <a:srgbClr val="D8D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8681" autoAdjust="0"/>
    <p:restoredTop sz="94660"/>
  </p:normalViewPr>
  <p:slideViewPr>
    <p:cSldViewPr>
      <p:cViewPr>
        <p:scale>
          <a:sx n="80" d="100"/>
          <a:sy n="80" d="100"/>
        </p:scale>
        <p:origin x="-6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68"/>
    </p:cViewPr>
  </p:sorterViewPr>
  <p:notesViewPr>
    <p:cSldViewPr>
      <p:cViewPr varScale="1">
        <p:scale>
          <a:sx n="57" d="100"/>
          <a:sy n="57" d="100"/>
        </p:scale>
        <p:origin x="-2717" y="-101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3.wmf"/><Relationship Id="rId7" Type="http://schemas.openxmlformats.org/officeDocument/2006/relationships/image" Target="../media/image42.wmf"/><Relationship Id="rId2" Type="http://schemas.openxmlformats.org/officeDocument/2006/relationships/image" Target="../media/image32.wmf"/><Relationship Id="rId1" Type="http://schemas.openxmlformats.org/officeDocument/2006/relationships/image" Target="../media/image40.wmf"/><Relationship Id="rId6" Type="http://schemas.openxmlformats.org/officeDocument/2006/relationships/image" Target="../media/image35.wmf"/><Relationship Id="rId5" Type="http://schemas.openxmlformats.org/officeDocument/2006/relationships/image" Target="../media/image41.wmf"/><Relationship Id="rId4" Type="http://schemas.openxmlformats.org/officeDocument/2006/relationships/image" Target="../media/image34.wmf"/><Relationship Id="rId9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EECEE38-D7A2-4CEA-A35C-5C6F265712A1}" type="datetimeFigureOut">
              <a:rPr kumimoji="1" lang="ja-JP" altLang="en-US" smtClean="0"/>
              <a:pPr/>
              <a:t>2013/6/6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427AFF7-FC3B-4EAB-B8BA-24171EE2E9EF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137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FDE5F58-E699-4A86-9284-FAC0D4C96DC2}" type="datetimeFigureOut">
              <a:rPr kumimoji="1" lang="ja-JP" altLang="en-US" smtClean="0"/>
              <a:pPr/>
              <a:t>2013/6/6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5A23ECA-2526-4FC0-A29F-1AA0AC26379C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22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3ECA-2526-4FC0-A29F-1AA0AC26379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592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8CCD2-F116-4A4C-ABA8-848225AE5D80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7125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INPC2013, Firenze, 6</a:t>
            </a:r>
            <a:r>
              <a:rPr lang="en-US" altLang="ja-JP" baseline="30000" smtClean="0"/>
              <a:t>th</a:t>
            </a:r>
            <a:r>
              <a:rPr lang="en-US" altLang="ja-JP" smtClean="0"/>
              <a:t> June 2013</a:t>
            </a:r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 N Nakamura @ Tohoku Univ.</a:t>
            </a:r>
          </a:p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  <p:sp>
        <p:nvSpPr>
          <p:cNvPr id="8" name="日付プレースホルダー 3"/>
          <p:cNvSpPr txBox="1">
            <a:spLocks/>
          </p:cNvSpPr>
          <p:nvPr userDrawn="1"/>
        </p:nvSpPr>
        <p:spPr>
          <a:xfrm>
            <a:off x="5580112" y="63082"/>
            <a:ext cx="3563888" cy="146558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vert="horz" anchor="b"/>
          <a:lstStyle>
            <a:defPPr>
              <a:defRPr lang="ja-JP"/>
            </a:defPPr>
            <a:lvl1pPr marL="0" algn="l" defTabSz="914400" rtl="0" eaLnBrk="1" latinLnBrk="0" hangingPunct="1">
              <a:defRPr kumimoji="0" sz="1200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err="1" smtClean="0"/>
              <a:t>S.N.Nakamura</a:t>
            </a:r>
            <a:r>
              <a:rPr lang="en-US" altLang="ja-JP" dirty="0" smtClean="0"/>
              <a:t>,</a:t>
            </a:r>
            <a:r>
              <a:rPr lang="en-US" altLang="ja-JP" baseline="0" dirty="0" smtClean="0"/>
              <a:t> Tohoku </a:t>
            </a:r>
            <a:r>
              <a:rPr lang="en-US" altLang="ja-JP" dirty="0" smtClean="0"/>
              <a:t>Univ., INPC2013, Firenze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INPC2013, Firenze, 6</a:t>
            </a:r>
            <a:r>
              <a:rPr lang="en-US" altLang="ja-JP" baseline="30000" smtClean="0"/>
              <a:t>th</a:t>
            </a:r>
            <a:r>
              <a:rPr lang="en-US" altLang="ja-JP" smtClean="0"/>
              <a:t> June 2013</a:t>
            </a:r>
            <a:endParaRPr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 N Nakamura @ Tohoku Univ.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INPC2013, Firenze, 6</a:t>
            </a:r>
            <a:r>
              <a:rPr lang="en-US" altLang="ja-JP" baseline="30000" smtClean="0"/>
              <a:t>th</a:t>
            </a:r>
            <a:r>
              <a:rPr lang="en-US" altLang="ja-JP" smtClean="0"/>
              <a:t> June 2013</a:t>
            </a:r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 N Nakamura @ Tohoku Univ.</a:t>
            </a:r>
          </a:p>
          <a:p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  <p:sp>
        <p:nvSpPr>
          <p:cNvPr id="10" name="日付プレースホルダー 3"/>
          <p:cNvSpPr txBox="1">
            <a:spLocks/>
          </p:cNvSpPr>
          <p:nvPr userDrawn="1"/>
        </p:nvSpPr>
        <p:spPr>
          <a:xfrm>
            <a:off x="5580112" y="63082"/>
            <a:ext cx="3563888" cy="146558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vert="horz" anchor="b"/>
          <a:lstStyle>
            <a:defPPr>
              <a:defRPr lang="ja-JP"/>
            </a:defPPr>
            <a:lvl1pPr marL="0" algn="l" defTabSz="914400" rtl="0" eaLnBrk="1" latinLnBrk="0" hangingPunct="1">
              <a:defRPr kumimoji="0" sz="1200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err="1" smtClean="0"/>
              <a:t>S.N.Nakamura</a:t>
            </a:r>
            <a:r>
              <a:rPr lang="en-US" altLang="ja-JP" dirty="0" smtClean="0"/>
              <a:t>,</a:t>
            </a:r>
            <a:r>
              <a:rPr lang="en-US" altLang="ja-JP" baseline="0" dirty="0" smtClean="0"/>
              <a:t> Tohoku </a:t>
            </a:r>
            <a:r>
              <a:rPr lang="en-US" altLang="ja-JP" dirty="0" smtClean="0"/>
              <a:t>Univ., INPC2013, Firenze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  <p:sp>
        <p:nvSpPr>
          <p:cNvPr id="6" name="日付プレースホルダー 3"/>
          <p:cNvSpPr txBox="1">
            <a:spLocks/>
          </p:cNvSpPr>
          <p:nvPr userDrawn="1"/>
        </p:nvSpPr>
        <p:spPr>
          <a:xfrm>
            <a:off x="5580112" y="63082"/>
            <a:ext cx="3563888" cy="146558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vert="horz" anchor="b"/>
          <a:lstStyle>
            <a:defPPr>
              <a:defRPr lang="ja-JP"/>
            </a:defPPr>
            <a:lvl1pPr marL="0" algn="l" defTabSz="914400" rtl="0" eaLnBrk="1" latinLnBrk="0" hangingPunct="1">
              <a:defRPr kumimoji="0" sz="1200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err="1" smtClean="0"/>
              <a:t>S.N.Nakamura</a:t>
            </a:r>
            <a:r>
              <a:rPr lang="en-US" altLang="ja-JP" dirty="0" smtClean="0"/>
              <a:t>,</a:t>
            </a:r>
            <a:r>
              <a:rPr lang="en-US" altLang="ja-JP" baseline="0" dirty="0" smtClean="0"/>
              <a:t> Tohoku </a:t>
            </a:r>
            <a:r>
              <a:rPr lang="en-US" altLang="ja-JP" dirty="0" smtClean="0"/>
              <a:t>Univ., INPC2013, Firenze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INPC2013, Firenze, 6</a:t>
            </a:r>
            <a:r>
              <a:rPr lang="en-US" altLang="ja-JP" baseline="30000" smtClean="0"/>
              <a:t>th</a:t>
            </a:r>
            <a:r>
              <a:rPr lang="en-US" altLang="ja-JP" smtClean="0"/>
              <a:t> June 2013</a:t>
            </a:r>
            <a:endParaRPr lang="ja-JP" altLang="en-US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 N Nakamura @ Tohoku Univ.</a:t>
            </a:r>
          </a:p>
          <a:p>
            <a:endParaRPr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ja-JP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アイコンをクリックして図を追加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530624" cy="365125"/>
          </a:xfrm>
        </p:spPr>
        <p:txBody>
          <a:bodyPr/>
          <a:lstStyle/>
          <a:p>
            <a:r>
              <a:rPr lang="en-US" altLang="ja-JP" dirty="0" smtClean="0"/>
              <a:t>INPC2013, Firenze, 6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 June 2013</a:t>
            </a:r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err="1" smtClean="0"/>
              <a:t>S.N.Nakamura</a:t>
            </a:r>
            <a:r>
              <a:rPr kumimoji="1" lang="en-US" altLang="ja-JP" dirty="0" smtClean="0"/>
              <a:t> @ Tohoku Univ.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2010/6/14-17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 N Nakamura @ Tohoku Univ.</a:t>
            </a:r>
          </a:p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2010/6/14-17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S N Nakamura @ Tohoku Univ.</a:t>
            </a:r>
          </a:p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AEA2-F557-4124-B311-E7B532E7325E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>
                <a:lumMod val="65000"/>
                <a:lumOff val="35000"/>
              </a:schemeClr>
            </a:gs>
            <a:gs pos="54648">
              <a:srgbClr val="404040"/>
            </a:gs>
            <a:gs pos="22333">
              <a:schemeClr val="bg1">
                <a:lumMod val="65000"/>
                <a:lumOff val="35000"/>
              </a:schemeClr>
            </a:gs>
            <a:gs pos="77000">
              <a:schemeClr val="bg1">
                <a:lumMod val="85000"/>
                <a:lumOff val="15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dirty="0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2 </a:t>
            </a:r>
            <a:r>
              <a:rPr kumimoji="0" lang="ja-JP" altLang="en-US" dirty="0" smtClean="0"/>
              <a:t>レベル</a:t>
            </a:r>
          </a:p>
          <a:p>
            <a:pPr lvl="2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3 </a:t>
            </a:r>
            <a:r>
              <a:rPr kumimoji="0" lang="ja-JP" altLang="en-US" dirty="0" smtClean="0"/>
              <a:t>レベル</a:t>
            </a:r>
          </a:p>
          <a:p>
            <a:pPr lvl="3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4 </a:t>
            </a:r>
            <a:r>
              <a:rPr kumimoji="0" lang="ja-JP" altLang="en-US" dirty="0" smtClean="0"/>
              <a:t>レベル</a:t>
            </a:r>
          </a:p>
          <a:p>
            <a:pPr lvl="4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5 </a:t>
            </a:r>
            <a:r>
              <a:rPr kumimoji="0" lang="ja-JP" altLang="en-US" dirty="0" smtClean="0"/>
              <a:t>レベル</a:t>
            </a:r>
            <a:endParaRPr kumimoji="0" lang="en-US" dirty="0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38660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altLang="ja-JP" dirty="0" smtClean="0"/>
              <a:t>INPC2013, Firenze, 6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June 2013</a:t>
            </a:r>
            <a:endParaRPr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altLang="ja-JP" dirty="0" smtClean="0"/>
              <a:t>S N Nakamura @ Tohoku Univ.</a:t>
            </a:r>
          </a:p>
          <a:p>
            <a:endParaRPr lang="ja-JP" altLang="en-US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2EAEA2-F557-4124-B311-E7B532E7325E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1" r:id="rId1"/>
    <p:sldLayoutId id="2147484115" r:id="rId2"/>
    <p:sldLayoutId id="2147484116" r:id="rId3"/>
    <p:sldLayoutId id="2147484120" r:id="rId4"/>
    <p:sldLayoutId id="2147484122" r:id="rId5"/>
    <p:sldLayoutId id="2147484123" r:id="rId6"/>
    <p:sldLayoutId id="2147484124" r:id="rId7"/>
    <p:sldLayoutId id="2147484125" r:id="rId8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1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7.png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5.wmf"/><Relationship Id="rId17" Type="http://schemas.openxmlformats.org/officeDocument/2006/relationships/image" Target="../media/image39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26.bin"/><Relationship Id="rId3" Type="http://schemas.openxmlformats.org/officeDocument/2006/relationships/oleObject" Target="../embeddings/oleObject20.bin"/><Relationship Id="rId21" Type="http://schemas.openxmlformats.org/officeDocument/2006/relationships/image" Target="../media/image43.wmf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41.wmf"/><Relationship Id="rId17" Type="http://schemas.openxmlformats.org/officeDocument/2006/relationships/image" Target="../media/image39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8.png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37.png"/><Relationship Id="rId23" Type="http://schemas.openxmlformats.org/officeDocument/2006/relationships/image" Target="../media/image31.wmf"/><Relationship Id="rId10" Type="http://schemas.openxmlformats.org/officeDocument/2006/relationships/image" Target="../media/image34.wmf"/><Relationship Id="rId19" Type="http://schemas.openxmlformats.org/officeDocument/2006/relationships/image" Target="../media/image42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5.wmf"/><Relationship Id="rId22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1.png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1547664" y="598376"/>
            <a:ext cx="5751512" cy="357190"/>
          </a:xfrm>
        </p:spPr>
        <p:txBody>
          <a:bodyPr>
            <a:normAutofit fontScale="90000"/>
          </a:bodyPr>
          <a:lstStyle/>
          <a:p>
            <a:r>
              <a:rPr lang="en-US" altLang="ja-JP" sz="2000" dirty="0" smtClean="0"/>
              <a:t>International Nuclear Physics Conference 2013</a:t>
            </a:r>
            <a:br>
              <a:rPr lang="en-US" altLang="ja-JP" sz="2000" dirty="0" smtClean="0"/>
            </a:br>
            <a:r>
              <a:rPr lang="en-US" altLang="ja-JP" sz="2000" dirty="0" smtClean="0"/>
              <a:t>6</a:t>
            </a:r>
            <a:r>
              <a:rPr lang="en-US" altLang="ja-JP" sz="2000" baseline="30000" dirty="0" smtClean="0"/>
              <a:t>th</a:t>
            </a:r>
            <a:r>
              <a:rPr lang="en-US" altLang="ja-JP" sz="2000" dirty="0" smtClean="0"/>
              <a:t> July 2013, Firenze</a:t>
            </a:r>
            <a:endParaRPr lang="ja-JP" altLang="en-US" sz="2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61827" y="5589240"/>
            <a:ext cx="7236296" cy="1368798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600" dirty="0" smtClean="0">
                <a:solidFill>
                  <a:schemeClr val="tx1"/>
                </a:solidFill>
              </a:rPr>
              <a:t>Satoshi N. Nakamura, </a:t>
            </a:r>
            <a:r>
              <a:rPr lang="en-US" altLang="ja-JP" dirty="0" smtClean="0">
                <a:solidFill>
                  <a:schemeClr val="tx1"/>
                </a:solidFill>
              </a:rPr>
              <a:t>Tohoku University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916622" y="2568903"/>
            <a:ext cx="55419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4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Strange Light </a:t>
            </a:r>
            <a:r>
              <a:rPr lang="en-US" altLang="ja-JP" sz="44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sz="4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uclei</a:t>
            </a:r>
            <a:endParaRPr lang="ja-JP" altLang="en-US" sz="4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5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9675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" descr="INCP 2013"/>
          <p:cNvSpPr>
            <a:spLocks noChangeAspect="1" noChangeArrowheads="1"/>
          </p:cNvSpPr>
          <p:nvPr/>
        </p:nvSpPr>
        <p:spPr bwMode="auto">
          <a:xfrm>
            <a:off x="155575" y="-1219200"/>
            <a:ext cx="9144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AutoShape 4" descr="INCP 2013"/>
          <p:cNvSpPr>
            <a:spLocks noChangeAspect="1" noChangeArrowheads="1"/>
          </p:cNvSpPr>
          <p:nvPr/>
        </p:nvSpPr>
        <p:spPr bwMode="auto">
          <a:xfrm>
            <a:off x="307975" y="-1066800"/>
            <a:ext cx="9144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58163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92" y="1268522"/>
            <a:ext cx="3068484" cy="85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グループ化 18"/>
          <p:cNvGrpSpPr/>
          <p:nvPr/>
        </p:nvGrpSpPr>
        <p:grpSpPr>
          <a:xfrm>
            <a:off x="971600" y="3735083"/>
            <a:ext cx="1448467" cy="1500198"/>
            <a:chOff x="683568" y="5313177"/>
            <a:chExt cx="1448467" cy="1500198"/>
          </a:xfrm>
        </p:grpSpPr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683568" y="5313177"/>
              <a:ext cx="1448467" cy="15001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1059689" y="5389297"/>
              <a:ext cx="415967" cy="41596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 flipH="1">
              <a:off x="1069386" y="5376713"/>
              <a:ext cx="334262" cy="356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latin typeface="Symbol" pitchFamily="18" charset="2"/>
                </a:rPr>
                <a:t>L</a:t>
              </a:r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1691680" y="5949280"/>
              <a:ext cx="415967" cy="41596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1751105" y="5949280"/>
              <a:ext cx="277770" cy="36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auto">
            <a:xfrm>
              <a:off x="843665" y="6165304"/>
              <a:ext cx="415967" cy="41596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837846" y="6129292"/>
              <a:ext cx="277770" cy="36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  <p:grpSp>
          <p:nvGrpSpPr>
            <p:cNvPr id="27" name="グループ化 60"/>
            <p:cNvGrpSpPr/>
            <p:nvPr/>
          </p:nvGrpSpPr>
          <p:grpSpPr>
            <a:xfrm>
              <a:off x="1157718" y="5805264"/>
              <a:ext cx="533962" cy="533963"/>
              <a:chOff x="3323342" y="2341361"/>
              <a:chExt cx="739065" cy="739066"/>
            </a:xfrm>
          </p:grpSpPr>
          <p:sp>
            <p:nvSpPr>
              <p:cNvPr id="28" name="Oval 15"/>
              <p:cNvSpPr>
                <a:spLocks noChangeArrowheads="1"/>
              </p:cNvSpPr>
              <p:nvPr/>
            </p:nvSpPr>
            <p:spPr bwMode="auto">
              <a:xfrm>
                <a:off x="3323342" y="2341361"/>
                <a:ext cx="739065" cy="73906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" name="Text Box 16"/>
              <p:cNvSpPr txBox="1">
                <a:spLocks noChangeArrowheads="1"/>
              </p:cNvSpPr>
              <p:nvPr/>
            </p:nvSpPr>
            <p:spPr bwMode="auto">
              <a:xfrm>
                <a:off x="3476818" y="2388359"/>
                <a:ext cx="485521" cy="5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>
                    <a:latin typeface="Symbol" pitchFamily="18" charset="2"/>
                  </a:rPr>
                  <a:t>a</a:t>
                </a:r>
                <a:endParaRPr lang="en-US" altLang="ja-JP" sz="2400" b="1" dirty="0">
                  <a:latin typeface="Symbol" pitchFamily="18" charset="2"/>
                </a:endParaRPr>
              </a:p>
            </p:txBody>
          </p:sp>
        </p:grpSp>
      </p:grpSp>
      <p:sp>
        <p:nvSpPr>
          <p:cNvPr id="2" name="テキスト ボックス 1"/>
          <p:cNvSpPr txBox="1"/>
          <p:nvPr/>
        </p:nvSpPr>
        <p:spPr>
          <a:xfrm>
            <a:off x="3003141" y="3488506"/>
            <a:ext cx="57070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Strange</a:t>
            </a:r>
          </a:p>
          <a:p>
            <a:r>
              <a:rPr lang="en-US" altLang="ja-JP" dirty="0"/>
              <a:t>	</a:t>
            </a:r>
            <a:r>
              <a:rPr lang="en-US" altLang="ja-JP" dirty="0" smtClean="0"/>
              <a:t>1. Unusual or surprising, especially in a way </a:t>
            </a:r>
          </a:p>
          <a:p>
            <a:r>
              <a:rPr lang="en-US" altLang="ja-JP" dirty="0" smtClean="0"/>
              <a:t>                    that is difficult to explain or understand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           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918595" y="4437112"/>
            <a:ext cx="4641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2. having</a:t>
            </a:r>
            <a:r>
              <a:rPr lang="en-US" altLang="ja-JP" dirty="0" smtClean="0"/>
              <a:t> </a:t>
            </a:r>
            <a:r>
              <a:rPr lang="en-US" altLang="ja-JP" i="1" dirty="0" smtClean="0"/>
              <a:t>strangeness </a:t>
            </a:r>
            <a:r>
              <a:rPr lang="en-US" altLang="ja-JP" dirty="0" smtClean="0"/>
              <a:t>degree of freedom</a:t>
            </a:r>
            <a:r>
              <a:rPr kumimoji="1" lang="en-US" altLang="ja-JP" dirty="0" smtClean="0"/>
              <a:t> </a:t>
            </a:r>
          </a:p>
          <a:p>
            <a:r>
              <a:rPr lang="en-US" altLang="ja-JP" dirty="0"/>
              <a:t>	</a:t>
            </a:r>
            <a:r>
              <a:rPr lang="en-US" altLang="ja-JP" dirty="0" smtClean="0"/>
              <a:t>	</a:t>
            </a:r>
            <a:r>
              <a:rPr lang="en-US" altLang="ja-JP" dirty="0"/>
              <a:t> </a:t>
            </a:r>
            <a:r>
              <a:rPr lang="en-US" altLang="ja-JP" dirty="0" smtClean="0"/>
              <a:t>            </a:t>
            </a:r>
            <a:r>
              <a:rPr kumimoji="1" lang="en-US" altLang="ja-JP" dirty="0" smtClean="0"/>
              <a:t>(only for </a:t>
            </a:r>
            <a:r>
              <a:rPr kumimoji="1" lang="en-US" altLang="ja-JP" dirty="0" err="1" smtClean="0"/>
              <a:t>physists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0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ja-JP" sz="4400" b="1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altLang="ja-JP" sz="4400" b="1" baseline="-25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 pitchFamily="18" charset="2"/>
              </a:rPr>
              <a:t></a:t>
            </a:r>
            <a:r>
              <a:rPr lang="en-US" altLang="ja-JP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Density Distributions</a:t>
            </a:r>
          </a:p>
        </p:txBody>
      </p:sp>
      <p:pic>
        <p:nvPicPr>
          <p:cNvPr id="314372" name="Picture 4" descr="hiyama7lheden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4680520" cy="4680520"/>
          </a:xfrm>
          <a:prstGeom prst="rect">
            <a:avLst/>
          </a:prstGeom>
          <a:noFill/>
        </p:spPr>
      </p:pic>
      <p:sp>
        <p:nvSpPr>
          <p:cNvPr id="5" name="円/楕円 4"/>
          <p:cNvSpPr/>
          <p:nvPr/>
        </p:nvSpPr>
        <p:spPr>
          <a:xfrm>
            <a:off x="6948264" y="2780928"/>
            <a:ext cx="792088" cy="792088"/>
          </a:xfrm>
          <a:prstGeom prst="ellipse">
            <a:avLst/>
          </a:prstGeom>
          <a:gradFill>
            <a:gsLst>
              <a:gs pos="37000">
                <a:srgbClr val="CC6600"/>
              </a:gs>
              <a:gs pos="78000">
                <a:srgbClr val="FFC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5868144" y="1700808"/>
            <a:ext cx="3024336" cy="3024336"/>
          </a:xfrm>
          <a:prstGeom prst="ellipse">
            <a:avLst/>
          </a:prstGeom>
          <a:gradFill flip="none" rotWithShape="1">
            <a:gsLst>
              <a:gs pos="0">
                <a:srgbClr val="00B0F0">
                  <a:alpha val="29000"/>
                </a:srgbClr>
              </a:gs>
              <a:gs pos="95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6228184" y="2060848"/>
            <a:ext cx="2304256" cy="2304256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35000"/>
                </a:srgbClr>
              </a:gs>
              <a:gs pos="95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994724" y="2780928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>
                <a:latin typeface="Symbol" pitchFamily="18" charset="2"/>
              </a:rPr>
              <a:t>L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7092280" y="2708920"/>
            <a:ext cx="45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4000" b="1" dirty="0">
                <a:latin typeface="Symbol" pitchFamily="18" charset="2"/>
              </a:rPr>
              <a:t>a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7596336" y="1700808"/>
            <a:ext cx="5100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2n</a:t>
            </a:r>
            <a:endParaRPr lang="en-US" altLang="ja-JP" sz="2400" b="1" dirty="0"/>
          </a:p>
        </p:txBody>
      </p:sp>
      <p:grpSp>
        <p:nvGrpSpPr>
          <p:cNvPr id="12" name="グループ化 41"/>
          <p:cNvGrpSpPr/>
          <p:nvPr/>
        </p:nvGrpSpPr>
        <p:grpSpPr>
          <a:xfrm>
            <a:off x="5872413" y="4917951"/>
            <a:ext cx="1448467" cy="1500198"/>
            <a:chOff x="1071538" y="1785926"/>
            <a:chExt cx="1857388" cy="1923723"/>
          </a:xfrm>
        </p:grpSpPr>
        <p:sp>
          <p:nvSpPr>
            <p:cNvPr id="13" name="Oval 23"/>
            <p:cNvSpPr>
              <a:spLocks noChangeArrowheads="1"/>
            </p:cNvSpPr>
            <p:nvPr/>
          </p:nvSpPr>
          <p:spPr bwMode="auto">
            <a:xfrm>
              <a:off x="1071538" y="1785926"/>
              <a:ext cx="1857388" cy="19237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1357290" y="2071678"/>
              <a:ext cx="533400" cy="533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 flipH="1">
              <a:off x="1428728" y="2071678"/>
              <a:ext cx="42862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latin typeface="Symbol" pitchFamily="18" charset="2"/>
                </a:rPr>
                <a:t>L</a:t>
              </a: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2181212" y="2071678"/>
              <a:ext cx="533400" cy="533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257412" y="2071678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1250132" y="2747788"/>
              <a:ext cx="785818" cy="7858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1400156" y="2857496"/>
              <a:ext cx="485522" cy="591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>
                  <a:latin typeface="Symbol" pitchFamily="18" charset="2"/>
                </a:rPr>
                <a:t>a</a:t>
              </a:r>
              <a:endParaRPr lang="en-US" altLang="ja-JP" sz="2400" b="1" dirty="0">
                <a:latin typeface="Symbol" pitchFamily="18" charset="2"/>
              </a:endParaRPr>
            </a:p>
          </p:txBody>
        </p:sp>
      </p:grpSp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6849818" y="5654112"/>
            <a:ext cx="415967" cy="41596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6909242" y="5654112"/>
            <a:ext cx="277770" cy="36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n</a:t>
            </a:r>
            <a:endParaRPr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319133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363272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Production of </a:t>
            </a:r>
            <a:r>
              <a:rPr kumimoji="1" lang="en-US" altLang="ja-JP" dirty="0" err="1" smtClean="0"/>
              <a:t>Hypernuclei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2162" y="2027936"/>
            <a:ext cx="169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tx1">
                    <a:lumMod val="95000"/>
                  </a:schemeClr>
                </a:solidFill>
              </a:rPr>
              <a:t>s-quark exch.</a:t>
            </a:r>
            <a:endParaRPr kumimoji="1" lang="ja-JP" altLang="en-US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2409651"/>
            <a:ext cx="113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>
                    <a:lumMod val="95000"/>
                  </a:schemeClr>
                </a:solidFill>
              </a:rPr>
              <a:t>(K</a:t>
            </a:r>
            <a:r>
              <a:rPr kumimoji="1" lang="en-US" altLang="ja-JP" sz="2800" baseline="30000" dirty="0" smtClean="0">
                <a:solidFill>
                  <a:schemeClr val="tx1">
                    <a:lumMod val="95000"/>
                  </a:schemeClr>
                </a:solidFill>
              </a:rPr>
              <a:t>-</a:t>
            </a:r>
            <a:r>
              <a:rPr kumimoji="1" lang="en-US" altLang="ja-JP" sz="2800" dirty="0" smtClean="0">
                <a:solidFill>
                  <a:schemeClr val="tx1">
                    <a:lumMod val="95000"/>
                  </a:schemeClr>
                </a:solidFill>
              </a:rPr>
              <a:t>,</a:t>
            </a:r>
            <a:r>
              <a:rPr kumimoji="1" lang="en-US" altLang="ja-JP" sz="2800" dirty="0" smtClean="0">
                <a:solidFill>
                  <a:schemeClr val="tx1">
                    <a:lumMod val="95000"/>
                  </a:schemeClr>
                </a:solidFill>
                <a:latin typeface="Symbol" pitchFamily="18" charset="2"/>
              </a:rPr>
              <a:t>p</a:t>
            </a:r>
            <a:r>
              <a:rPr kumimoji="1" lang="en-US" altLang="ja-JP" sz="2800" baseline="30000" dirty="0" smtClean="0">
                <a:solidFill>
                  <a:schemeClr val="tx1">
                    <a:lumMod val="95000"/>
                  </a:schemeClr>
                </a:solidFill>
              </a:rPr>
              <a:t>-</a:t>
            </a:r>
            <a:r>
              <a:rPr kumimoji="1" lang="en-US" altLang="ja-JP" sz="2800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  <a:endParaRPr kumimoji="1" lang="ja-JP" alt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42421" y="5387247"/>
            <a:ext cx="1774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aseline="30000" dirty="0" smtClean="0"/>
              <a:t>7</a:t>
            </a:r>
            <a:r>
              <a:rPr lang="en-US" altLang="ja-JP" sz="2000" dirty="0" smtClean="0"/>
              <a:t>Li(</a:t>
            </a:r>
            <a:r>
              <a:rPr lang="en-US" altLang="ja-JP" sz="2000" dirty="0" err="1" smtClean="0"/>
              <a:t>e,e’K</a:t>
            </a:r>
            <a:r>
              <a:rPr lang="en-US" altLang="ja-JP" dirty="0" smtClean="0"/>
              <a:t>) </a:t>
            </a:r>
            <a:r>
              <a:rPr lang="en-US" altLang="ja-JP" baseline="30000" dirty="0" smtClean="0"/>
              <a:t>7</a:t>
            </a:r>
            <a:r>
              <a:rPr lang="en-US" altLang="ja-JP" baseline="-25000" dirty="0" smtClean="0">
                <a:latin typeface="Symbol" panose="05050102010706020507" pitchFamily="18" charset="2"/>
              </a:rPr>
              <a:t>L</a:t>
            </a:r>
            <a:r>
              <a:rPr lang="en-US" altLang="ja-JP" dirty="0" smtClean="0"/>
              <a:t>He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621" y="1686820"/>
            <a:ext cx="5077272" cy="391696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23528" y="3573016"/>
            <a:ext cx="14526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 (</a:t>
            </a:r>
            <a:r>
              <a:rPr lang="en-US" altLang="ja-JP" sz="2800" dirty="0" err="1" smtClean="0">
                <a:latin typeface="Symbol" pitchFamily="18" charset="2"/>
              </a:rPr>
              <a:t>p</a:t>
            </a:r>
            <a:r>
              <a:rPr lang="en-US" altLang="ja-JP" sz="2800" baseline="30000" dirty="0" err="1" smtClean="0"/>
              <a:t>+</a:t>
            </a:r>
            <a:r>
              <a:rPr lang="en-US" altLang="ja-JP" sz="2800" dirty="0" err="1"/>
              <a:t>,</a:t>
            </a:r>
            <a:r>
              <a:rPr kumimoji="1" lang="en-US" altLang="ja-JP" sz="2800" dirty="0" err="1" smtClean="0"/>
              <a:t>K</a:t>
            </a:r>
            <a:r>
              <a:rPr kumimoji="1" lang="en-US" altLang="ja-JP" sz="2800" baseline="30000" dirty="0" smtClean="0"/>
              <a:t>+</a:t>
            </a:r>
            <a:r>
              <a:rPr kumimoji="1" lang="en-US" altLang="ja-JP" sz="2800" dirty="0" smtClean="0"/>
              <a:t>)</a:t>
            </a:r>
          </a:p>
          <a:p>
            <a:endParaRPr lang="en-US" altLang="ja-JP" sz="2800" dirty="0"/>
          </a:p>
          <a:p>
            <a:r>
              <a:rPr kumimoji="1" lang="en-US" altLang="ja-JP" sz="2800" dirty="0" smtClean="0"/>
              <a:t> (</a:t>
            </a:r>
            <a:r>
              <a:rPr kumimoji="1" lang="en-US" altLang="ja-JP" sz="2800" dirty="0" err="1" smtClean="0"/>
              <a:t>e,e’K</a:t>
            </a:r>
            <a:r>
              <a:rPr lang="en-US" altLang="ja-JP" sz="2800" baseline="30000" dirty="0"/>
              <a:t>+</a:t>
            </a:r>
            <a:r>
              <a:rPr lang="en-US" altLang="ja-JP" sz="2800" dirty="0"/>
              <a:t>)</a:t>
            </a:r>
            <a:endParaRPr kumimoji="1" lang="ja-JP" altLang="en-US" sz="2800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0" y="2996952"/>
            <a:ext cx="7097893" cy="0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62162" y="3219865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s,sbar</a:t>
            </a:r>
            <a:r>
              <a:rPr lang="en-US" altLang="ja-JP" dirty="0" smtClean="0"/>
              <a:t> pair </a:t>
            </a:r>
            <a:r>
              <a:rPr lang="en-US" altLang="ja-JP" dirty="0" err="1" smtClean="0"/>
              <a:t>cre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2020621" y="4149080"/>
            <a:ext cx="7097893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7525321" y="1667631"/>
            <a:ext cx="126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n to </a:t>
            </a:r>
            <a:r>
              <a:rPr kumimoji="1" lang="en-US" altLang="ja-JP" sz="3200" dirty="0" smtClean="0">
                <a:latin typeface="Symbol" panose="05050102010706020507" pitchFamily="18" charset="2"/>
              </a:rPr>
              <a:t>L</a:t>
            </a:r>
            <a:endParaRPr kumimoji="1" lang="ja-JP" altLang="en-US" sz="3200" dirty="0">
              <a:latin typeface="Symbol" panose="05050102010706020507" pitchFamily="18" charset="2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459387" y="4463305"/>
            <a:ext cx="126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p to </a:t>
            </a:r>
            <a:r>
              <a:rPr kumimoji="1" lang="en-US" altLang="ja-JP" sz="3200" dirty="0" smtClean="0">
                <a:latin typeface="Symbol" panose="05050102010706020507" pitchFamily="18" charset="2"/>
              </a:rPr>
              <a:t>L</a:t>
            </a:r>
            <a:endParaRPr kumimoji="1" lang="ja-JP" altLang="en-US" sz="3200" dirty="0">
              <a:latin typeface="Symbol" panose="05050102010706020507" pitchFamily="18" charset="2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242421" y="2407177"/>
            <a:ext cx="1749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No </a:t>
            </a:r>
            <a:r>
              <a:rPr lang="en-US" altLang="ja-JP" sz="2000" baseline="30000" dirty="0" smtClean="0"/>
              <a:t>7</a:t>
            </a:r>
            <a:r>
              <a:rPr lang="en-US" altLang="ja-JP" sz="2000" dirty="0" smtClean="0"/>
              <a:t>He target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252135" y="3429000"/>
            <a:ext cx="1891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aseline="30000" dirty="0" smtClean="0"/>
              <a:t>7</a:t>
            </a:r>
            <a:r>
              <a:rPr lang="en-US" altLang="ja-JP" sz="2000" dirty="0" smtClean="0"/>
              <a:t>He(</a:t>
            </a:r>
            <a:r>
              <a:rPr lang="en-US" altLang="ja-JP" sz="2000" dirty="0" err="1" smtClean="0">
                <a:latin typeface="Symbol" pitchFamily="18" charset="2"/>
              </a:rPr>
              <a:t>p</a:t>
            </a:r>
            <a:r>
              <a:rPr lang="en-US" altLang="ja-JP" sz="2000" baseline="30000" dirty="0" err="1" smtClean="0">
                <a:latin typeface="Symbol" pitchFamily="18" charset="2"/>
              </a:rPr>
              <a:t>+</a:t>
            </a:r>
            <a:r>
              <a:rPr lang="en-US" altLang="ja-JP" sz="2000" dirty="0" err="1" smtClean="0"/>
              <a:t>,K</a:t>
            </a:r>
            <a:r>
              <a:rPr lang="en-US" altLang="ja-JP" sz="2000" baseline="30000" dirty="0">
                <a:latin typeface="Symbol" pitchFamily="18" charset="2"/>
              </a:rPr>
              <a:t>+</a:t>
            </a:r>
            <a:r>
              <a:rPr lang="en-US" altLang="ja-JP" dirty="0" smtClean="0"/>
              <a:t>) </a:t>
            </a:r>
            <a:r>
              <a:rPr lang="en-US" altLang="ja-JP" baseline="30000" dirty="0" smtClean="0"/>
              <a:t>7</a:t>
            </a:r>
            <a:r>
              <a:rPr lang="en-US" altLang="ja-JP" baseline="-25000" dirty="0" smtClean="0">
                <a:latin typeface="Symbol" panose="05050102010706020507" pitchFamily="18" charset="2"/>
              </a:rPr>
              <a:t>L</a:t>
            </a:r>
            <a:r>
              <a:rPr lang="en-US" altLang="ja-JP" dirty="0" smtClean="0"/>
              <a:t>He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244473" y="3048075"/>
            <a:ext cx="188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aseline="30000" dirty="0" smtClean="0"/>
              <a:t>7</a:t>
            </a:r>
            <a:r>
              <a:rPr lang="en-US" altLang="ja-JP" sz="2000" dirty="0" smtClean="0"/>
              <a:t>He(K</a:t>
            </a:r>
            <a:r>
              <a:rPr lang="en-US" altLang="ja-JP" sz="2000" baseline="30000" dirty="0">
                <a:latin typeface="Symbol" pitchFamily="18" charset="2"/>
              </a:rPr>
              <a:t>-</a:t>
            </a:r>
            <a:r>
              <a:rPr lang="en-US" altLang="ja-JP" sz="2000" dirty="0" smtClean="0"/>
              <a:t>,</a:t>
            </a:r>
            <a:r>
              <a:rPr lang="en-US" altLang="ja-JP" sz="2000" dirty="0" smtClean="0">
                <a:latin typeface="Symbol" pitchFamily="18" charset="2"/>
              </a:rPr>
              <a:t>p</a:t>
            </a:r>
            <a:r>
              <a:rPr lang="en-US" altLang="ja-JP" sz="2000" baseline="30000" dirty="0" smtClean="0">
                <a:latin typeface="Symbol" pitchFamily="18" charset="2"/>
              </a:rPr>
              <a:t>-</a:t>
            </a:r>
            <a:r>
              <a:rPr lang="en-US" altLang="ja-JP" dirty="0" smtClean="0"/>
              <a:t>) </a:t>
            </a:r>
            <a:r>
              <a:rPr lang="en-US" altLang="ja-JP" baseline="30000" dirty="0" smtClean="0"/>
              <a:t>7</a:t>
            </a:r>
            <a:r>
              <a:rPr lang="en-US" altLang="ja-JP" baseline="-25000" dirty="0" smtClean="0">
                <a:latin typeface="Symbol" panose="05050102010706020507" pitchFamily="18" charset="2"/>
              </a:rPr>
              <a:t>L</a:t>
            </a:r>
            <a:r>
              <a:rPr lang="en-US" altLang="ja-JP" dirty="0" smtClean="0"/>
              <a:t>He</a:t>
            </a:r>
            <a:endParaRPr kumimoji="1"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 flipH="1">
            <a:off x="7269145" y="2932871"/>
            <a:ext cx="1722473" cy="1000185"/>
          </a:xfrm>
          <a:prstGeom prst="line">
            <a:avLst/>
          </a:prstGeom>
          <a:ln w="476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 flipV="1">
            <a:off x="7380312" y="2932872"/>
            <a:ext cx="1636954" cy="1000184"/>
          </a:xfrm>
          <a:prstGeom prst="line">
            <a:avLst/>
          </a:prstGeom>
          <a:ln w="476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>
            <a:off x="7242420" y="5229200"/>
            <a:ext cx="1774846" cy="648072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5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540568" y="-99392"/>
            <a:ext cx="10009112" cy="1524000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/>
              <a:t>Characteristics of (</a:t>
            </a:r>
            <a:r>
              <a:rPr kumimoji="1" lang="en-US" altLang="ja-JP" sz="3600" b="1" dirty="0" err="1" smtClean="0"/>
              <a:t>e,e’K</a:t>
            </a:r>
            <a:r>
              <a:rPr kumimoji="1" lang="en-US" altLang="ja-JP" sz="3600" b="1" dirty="0" smtClean="0"/>
              <a:t>) HY study </a:t>
            </a:r>
            <a:endParaRPr kumimoji="1" lang="ja-JP" altLang="en-US" sz="3600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124744"/>
            <a:ext cx="8229600" cy="54726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600"/>
              </a:lnSpc>
              <a:buFont typeface="Wingdings" pitchFamily="2" charset="2"/>
              <a:buChar char="Ø"/>
            </a:pPr>
            <a:r>
              <a:rPr kumimoji="1" lang="en-US" altLang="ja-JP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Electromagnetic</a:t>
            </a:r>
            <a:r>
              <a:rPr kumimoji="1" lang="en-US" altLang="ja-JP" dirty="0" smtClean="0"/>
              <a:t> production</a:t>
            </a:r>
          </a:p>
          <a:p>
            <a:pPr marL="585216" lvl="1" indent="0">
              <a:lnSpc>
                <a:spcPts val="2200"/>
              </a:lnSpc>
              <a:buNone/>
            </a:pPr>
            <a:r>
              <a:rPr lang="en-US" altLang="ja-JP" dirty="0"/>
              <a:t>Less </a:t>
            </a:r>
            <a:r>
              <a:rPr lang="en-US" altLang="ja-JP" dirty="0" smtClean="0"/>
              <a:t>Section</a:t>
            </a:r>
            <a:endParaRPr kumimoji="1" lang="en-US" altLang="ja-JP" sz="2400" dirty="0" smtClean="0"/>
          </a:p>
          <a:p>
            <a:pPr marL="585216" lvl="1" indent="0">
              <a:lnSpc>
                <a:spcPts val="1600"/>
              </a:lnSpc>
              <a:buNone/>
            </a:pPr>
            <a:r>
              <a:rPr lang="en-US" altLang="ja-JP" dirty="0"/>
              <a:t>Huge e’ Background </a:t>
            </a:r>
            <a:endParaRPr lang="en-US" altLang="ja-JP" dirty="0" smtClean="0"/>
          </a:p>
          <a:p>
            <a:pPr marL="585216" lvl="1" indent="0">
              <a:lnSpc>
                <a:spcPts val="1600"/>
              </a:lnSpc>
              <a:buNone/>
            </a:pPr>
            <a:r>
              <a:rPr lang="en-US" altLang="ja-JP" sz="2400" dirty="0"/>
              <a:t>		</a:t>
            </a:r>
            <a:r>
              <a:rPr lang="en-US" altLang="ja-JP" sz="2400" i="1" dirty="0"/>
              <a:t>Signal/Noise,  Detector </a:t>
            </a:r>
          </a:p>
          <a:p>
            <a:pPr>
              <a:lnSpc>
                <a:spcPts val="1600"/>
              </a:lnSpc>
              <a:buFont typeface="Wingdings" pitchFamily="2" charset="2"/>
              <a:buChar char="Ø"/>
            </a:pPr>
            <a:endParaRPr kumimoji="1" lang="en-US" altLang="ja-JP" sz="2400" dirty="0" smtClean="0">
              <a:solidFill>
                <a:schemeClr val="bg1"/>
              </a:solidFill>
            </a:endParaRPr>
          </a:p>
          <a:p>
            <a:pPr lvl="1">
              <a:lnSpc>
                <a:spcPts val="1600"/>
              </a:lnSpc>
              <a:buFont typeface="Wingdings" pitchFamily="2" charset="2"/>
              <a:buChar char="Ø"/>
            </a:pPr>
            <a:endParaRPr kumimoji="1" lang="en-US" altLang="ja-JP" sz="900" dirty="0" smtClean="0"/>
          </a:p>
          <a:p>
            <a:pPr>
              <a:lnSpc>
                <a:spcPts val="2000"/>
              </a:lnSpc>
              <a:buFont typeface="Wingdings" pitchFamily="2" charset="2"/>
              <a:buChar char="Ø"/>
            </a:pPr>
            <a:r>
              <a:rPr kumimoji="1" lang="en-US" altLang="ja-JP" dirty="0" smtClean="0"/>
              <a:t>Convert </a:t>
            </a:r>
            <a:r>
              <a:rPr kumimoji="1" lang="en-US" altLang="ja-JP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Proton to Lambda </a:t>
            </a:r>
            <a:r>
              <a:rPr kumimoji="1" lang="en-US" altLang="ja-JP" dirty="0" smtClean="0"/>
              <a:t>:   </a:t>
            </a:r>
            <a:endParaRPr lang="en-US" altLang="ja-JP" dirty="0" smtClean="0"/>
          </a:p>
          <a:p>
            <a:pPr marL="45720" indent="0">
              <a:lnSpc>
                <a:spcPts val="2000"/>
              </a:lnSpc>
              <a:buNone/>
            </a:pPr>
            <a:r>
              <a:rPr lang="en-US" altLang="ja-JP" sz="2400" dirty="0"/>
              <a:t>	</a:t>
            </a:r>
            <a:r>
              <a:rPr lang="en-US" altLang="ja-JP" sz="2400" dirty="0" err="1" smtClean="0"/>
              <a:t>Iso-multiplet</a:t>
            </a:r>
            <a:r>
              <a:rPr lang="en-US" altLang="ja-JP" sz="2400" dirty="0" smtClean="0"/>
              <a:t> </a:t>
            </a:r>
            <a:r>
              <a:rPr kumimoji="1" lang="en-US" altLang="ja-JP" sz="2400" dirty="0" smtClean="0"/>
              <a:t>HY by (</a:t>
            </a:r>
            <a:r>
              <a:rPr kumimoji="1" lang="en-US" altLang="ja-JP" sz="2400" dirty="0" err="1" smtClean="0">
                <a:latin typeface="Symbol" pitchFamily="18" charset="2"/>
              </a:rPr>
              <a:t>p</a:t>
            </a:r>
            <a:r>
              <a:rPr kumimoji="1" lang="en-US" altLang="ja-JP" sz="2400" dirty="0" err="1" smtClean="0"/>
              <a:t>,K</a:t>
            </a:r>
            <a:r>
              <a:rPr kumimoji="1" lang="en-US" altLang="ja-JP" sz="2400" dirty="0" smtClean="0"/>
              <a:t>), (</a:t>
            </a:r>
            <a:r>
              <a:rPr kumimoji="1" lang="en-US" altLang="ja-JP" sz="2400" dirty="0" err="1" smtClean="0"/>
              <a:t>K,</a:t>
            </a:r>
            <a:r>
              <a:rPr kumimoji="1" lang="en-US" altLang="ja-JP" sz="2400" dirty="0" err="1" smtClean="0">
                <a:latin typeface="Symbol" pitchFamily="18" charset="2"/>
              </a:rPr>
              <a:t>p</a:t>
            </a:r>
            <a:r>
              <a:rPr kumimoji="1" lang="en-US" altLang="ja-JP" sz="2400" dirty="0" smtClean="0"/>
              <a:t>)</a:t>
            </a:r>
          </a:p>
          <a:p>
            <a:pPr marL="45720" indent="0">
              <a:lnSpc>
                <a:spcPts val="2000"/>
              </a:lnSpc>
              <a:buNone/>
            </a:pPr>
            <a:r>
              <a:rPr lang="en-US" altLang="ja-JP" sz="2400" dirty="0"/>
              <a:t>	</a:t>
            </a:r>
            <a:r>
              <a:rPr lang="en-US" altLang="ja-JP" sz="2400" dirty="0" smtClean="0"/>
              <a:t>Absolute energy calibration with </a:t>
            </a:r>
            <a:r>
              <a:rPr lang="en-US" altLang="ja-JP" sz="2400" dirty="0" smtClean="0">
                <a:latin typeface="Symbol" pitchFamily="18" charset="2"/>
              </a:rPr>
              <a:t>L</a:t>
            </a:r>
            <a:r>
              <a:rPr lang="en-US" altLang="ja-JP" sz="2400" dirty="0" smtClean="0"/>
              <a:t> and </a:t>
            </a:r>
            <a:r>
              <a:rPr lang="en-US" altLang="ja-JP" sz="2400" dirty="0" smtClean="0">
                <a:latin typeface="Symbol" pitchFamily="18" charset="2"/>
              </a:rPr>
              <a:t>S</a:t>
            </a:r>
            <a:r>
              <a:rPr lang="en-US" altLang="ja-JP" sz="2400" baseline="30000" dirty="0" smtClean="0">
                <a:latin typeface="Symbol" pitchFamily="18" charset="2"/>
              </a:rPr>
              <a:t>0 </a:t>
            </a:r>
            <a:r>
              <a:rPr lang="en-US" altLang="ja-JP" sz="2400" dirty="0" smtClean="0"/>
              <a:t>masses</a:t>
            </a:r>
          </a:p>
          <a:p>
            <a:pPr marL="45720" indent="0">
              <a:lnSpc>
                <a:spcPts val="1600"/>
              </a:lnSpc>
              <a:buNone/>
            </a:pPr>
            <a:endParaRPr lang="en-US" altLang="ja-JP" sz="2400" dirty="0" smtClean="0"/>
          </a:p>
          <a:p>
            <a:pPr>
              <a:lnSpc>
                <a:spcPts val="2000"/>
              </a:lnSpc>
              <a:buFont typeface="Wingdings" pitchFamily="2" charset="2"/>
              <a:buChar char="Ø"/>
            </a:pPr>
            <a:r>
              <a:rPr lang="en-US" altLang="ja-JP" dirty="0"/>
              <a:t>Coincidence Measurement (e’, K</a:t>
            </a:r>
            <a:r>
              <a:rPr lang="en-US" altLang="ja-JP" baseline="30000" dirty="0"/>
              <a:t>+</a:t>
            </a:r>
            <a:r>
              <a:rPr lang="en-US" altLang="ja-JP" dirty="0"/>
              <a:t>)</a:t>
            </a:r>
          </a:p>
          <a:p>
            <a:pPr>
              <a:lnSpc>
                <a:spcPts val="2000"/>
              </a:lnSpc>
              <a:buNone/>
            </a:pPr>
            <a:r>
              <a:rPr lang="en-US" altLang="ja-JP" sz="2400" dirty="0"/>
              <a:t>		Limited Statistics</a:t>
            </a:r>
          </a:p>
          <a:p>
            <a:pPr>
              <a:lnSpc>
                <a:spcPts val="2000"/>
              </a:lnSpc>
              <a:buNone/>
            </a:pPr>
            <a:r>
              <a:rPr lang="en-US" altLang="ja-JP" sz="2400" dirty="0"/>
              <a:t>		DC beam is necessary</a:t>
            </a:r>
          </a:p>
          <a:p>
            <a:pPr>
              <a:lnSpc>
                <a:spcPts val="2300"/>
              </a:lnSpc>
              <a:buFont typeface="Wingdings" pitchFamily="2" charset="2"/>
              <a:buChar char="Ø"/>
            </a:pPr>
            <a:endParaRPr kumimoji="1" lang="en-US" altLang="ja-JP" sz="2400" dirty="0" smtClean="0"/>
          </a:p>
          <a:p>
            <a:pPr>
              <a:lnSpc>
                <a:spcPts val="2000"/>
              </a:lnSpc>
              <a:buFont typeface="Wingdings" pitchFamily="2" charset="2"/>
              <a:buChar char="Ø"/>
            </a:pPr>
            <a:r>
              <a:rPr kumimoji="1" lang="en-US" altLang="ja-JP" dirty="0" smtClean="0"/>
              <a:t>High quality primary beam</a:t>
            </a:r>
          </a:p>
          <a:p>
            <a:pPr marL="502920" lvl="2" indent="0">
              <a:lnSpc>
                <a:spcPts val="2000"/>
              </a:lnSpc>
              <a:buNone/>
            </a:pPr>
            <a:r>
              <a:rPr lang="en-US" altLang="ja-JP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	High energy resolution  (&lt; 1MeV)</a:t>
            </a:r>
          </a:p>
          <a:p>
            <a:pPr marL="502920" lvl="2" indent="0">
              <a:lnSpc>
                <a:spcPts val="2000"/>
              </a:lnSpc>
              <a:buNone/>
            </a:pPr>
            <a:r>
              <a:rPr lang="en-US" altLang="ja-JP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	Thin enriched target </a:t>
            </a:r>
          </a:p>
          <a:p>
            <a:pPr>
              <a:lnSpc>
                <a:spcPts val="1600"/>
              </a:lnSpc>
            </a:pPr>
            <a:endParaRPr lang="en-US" altLang="ja-JP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5152" y="42655"/>
            <a:ext cx="7315200" cy="115409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Facilities for </a:t>
            </a:r>
            <a:br>
              <a:rPr kumimoji="1" lang="en-US" altLang="ja-JP" dirty="0" smtClean="0"/>
            </a:b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e,e’K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) </a:t>
            </a:r>
            <a:r>
              <a:rPr kumimoji="1" lang="en-US" altLang="ja-JP" dirty="0" err="1" smtClean="0"/>
              <a:t>Hypernuclear</a:t>
            </a:r>
            <a:r>
              <a:rPr kumimoji="1" lang="en-US" altLang="ja-JP" dirty="0" smtClean="0"/>
              <a:t> study</a:t>
            </a:r>
            <a:endParaRPr kumimoji="1" lang="ja-JP" alt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 t="12834"/>
          <a:stretch>
            <a:fillRect/>
          </a:stretch>
        </p:blipFill>
        <p:spPr bwMode="auto">
          <a:xfrm>
            <a:off x="4932771" y="1292912"/>
            <a:ext cx="3359524" cy="18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1154" name="Picture 2" descr="http://demo.media-creations.co.jp/nakamura/assets/images/contents/p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79" y="3766631"/>
            <a:ext cx="3410116" cy="25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348599" y="5325015"/>
            <a:ext cx="19992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JLab</a:t>
            </a:r>
            <a:r>
              <a:rPr kumimoji="1" lang="en-US" altLang="ja-JP" dirty="0" smtClean="0"/>
              <a:t> Hall-C   </a:t>
            </a:r>
          </a:p>
          <a:p>
            <a:r>
              <a:rPr lang="en-US" altLang="ja-JP" dirty="0" smtClean="0"/>
              <a:t>HNSS (2000)</a:t>
            </a:r>
          </a:p>
          <a:p>
            <a:r>
              <a:rPr kumimoji="1" lang="en-US" altLang="ja-JP" dirty="0" smtClean="0"/>
              <a:t>HKS    (2005)</a:t>
            </a:r>
          </a:p>
          <a:p>
            <a:r>
              <a:rPr kumimoji="1" lang="en-US" altLang="ja-JP" dirty="0" smtClean="0"/>
              <a:t>HKS+HES (2009)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20072" y="3115575"/>
            <a:ext cx="3448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JLab</a:t>
            </a:r>
            <a:r>
              <a:rPr kumimoji="1" lang="en-US" altLang="ja-JP" dirty="0" smtClean="0"/>
              <a:t> Hall-A   HRS+HRS (2004)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32771" y="6237312"/>
            <a:ext cx="3480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Mainz MAMI-C A1 </a:t>
            </a:r>
            <a:r>
              <a:rPr kumimoji="1" lang="en-US" altLang="ja-JP" dirty="0" err="1" smtClean="0"/>
              <a:t>KaoS</a:t>
            </a:r>
            <a:r>
              <a:rPr kumimoji="1" lang="en-US" altLang="ja-JP" dirty="0" smtClean="0"/>
              <a:t> (2008-)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539552" y="1662055"/>
            <a:ext cx="3591802" cy="3566060"/>
            <a:chOff x="539552" y="1662055"/>
            <a:chExt cx="3591802" cy="3566060"/>
          </a:xfrm>
        </p:grpSpPr>
        <p:pic>
          <p:nvPicPr>
            <p:cNvPr id="5" name="Picture 4" descr="C:\Users\nue\Pictures\HKS-HES pic\img_3583.jpg"/>
            <p:cNvPicPr>
              <a:picLocks noChangeAspect="1" noChangeArrowheads="1"/>
            </p:cNvPicPr>
            <p:nvPr/>
          </p:nvPicPr>
          <p:blipFill>
            <a:blip r:embed="rId4" cstate="print"/>
            <a:srcRect t="27128" b="6644"/>
            <a:stretch>
              <a:fillRect/>
            </a:stretch>
          </p:blipFill>
          <p:spPr bwMode="auto">
            <a:xfrm>
              <a:off x="539552" y="1662055"/>
              <a:ext cx="3591802" cy="3566060"/>
            </a:xfrm>
            <a:prstGeom prst="rect">
              <a:avLst/>
            </a:prstGeom>
            <a:noFill/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2555776" y="175977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HKS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379741" y="176352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0070C0"/>
                  </a:solidFill>
                </a:rPr>
                <a:t>HES</a:t>
              </a:r>
              <a:endParaRPr kumimoji="1" lang="ja-JP" altLang="en-US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2" name="直線矢印コネクタ 11"/>
          <p:cNvCxnSpPr/>
          <p:nvPr/>
        </p:nvCxnSpPr>
        <p:spPr>
          <a:xfrm flipV="1">
            <a:off x="2348231" y="2348880"/>
            <a:ext cx="543534" cy="43204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2347538" y="2284500"/>
            <a:ext cx="64222" cy="49642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2123728" y="2348880"/>
            <a:ext cx="232195" cy="43204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H="1" flipV="1">
            <a:off x="1935622" y="2466216"/>
            <a:ext cx="404130" cy="31471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724184" y="3347700"/>
            <a:ext cx="2154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/>
              <a:t>F. Garibaldi (HN016)</a:t>
            </a:r>
            <a:endParaRPr kumimoji="1" lang="ja-JP" altLang="en-US" sz="1600" b="1" i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767624" y="6512580"/>
            <a:ext cx="1705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/>
              <a:t>A. </a:t>
            </a:r>
            <a:r>
              <a:rPr kumimoji="1" lang="en-US" altLang="ja-JP" sz="1600" b="1" i="1" dirty="0" err="1" smtClean="0"/>
              <a:t>Esser</a:t>
            </a:r>
            <a:r>
              <a:rPr kumimoji="1" lang="en-US" altLang="ja-JP" sz="1600" b="1" i="1" dirty="0" smtClean="0"/>
              <a:t> (NF026)</a:t>
            </a:r>
            <a:endParaRPr kumimoji="1" lang="ja-JP" alt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303747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en-US" altLang="ja-JP" baseline="30000" dirty="0"/>
              <a:t>7</a:t>
            </a:r>
            <a:r>
              <a:rPr lang="en-US" altLang="ja-JP" dirty="0"/>
              <a:t>Li(</a:t>
            </a:r>
            <a:r>
              <a:rPr lang="en-US" altLang="ja-JP" dirty="0" err="1"/>
              <a:t>e,e’K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)</a:t>
            </a:r>
            <a:r>
              <a:rPr lang="en-US" altLang="ja-JP" baseline="30000" dirty="0" smtClean="0"/>
              <a:t>7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He</a:t>
            </a:r>
            <a:endParaRPr lang="en-US" altLang="ja-JP" dirty="0"/>
          </a:p>
        </p:txBody>
      </p:sp>
      <p:sp>
        <p:nvSpPr>
          <p:cNvPr id="85023" name="Text Box 31"/>
          <p:cNvSpPr txBox="1">
            <a:spLocks noChangeArrowheads="1"/>
          </p:cNvSpPr>
          <p:nvPr/>
        </p:nvSpPr>
        <p:spPr bwMode="auto">
          <a:xfrm>
            <a:off x="179512" y="928670"/>
            <a:ext cx="61462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First observation </a:t>
            </a:r>
            <a:r>
              <a:rPr lang="en-US" altLang="ja-JP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of </a:t>
            </a:r>
            <a:r>
              <a:rPr lang="en-US" altLang="ja-JP" sz="2400" b="1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7</a:t>
            </a:r>
            <a:r>
              <a:rPr lang="en-US" altLang="ja-JP" sz="2400" b="1" baseline="-25000" dirty="0">
                <a:solidFill>
                  <a:schemeClr val="accent2">
                    <a:lumMod val="60000"/>
                    <a:lumOff val="40000"/>
                  </a:schemeClr>
                </a:solidFill>
                <a:latin typeface="Symbol" pitchFamily="18" charset="2"/>
              </a:rPr>
              <a:t>L</a:t>
            </a:r>
            <a:r>
              <a:rPr lang="en-US" altLang="ja-JP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He w/ good statistics</a:t>
            </a:r>
          </a:p>
        </p:txBody>
      </p:sp>
      <p:sp>
        <p:nvSpPr>
          <p:cNvPr id="85039" name="Text Box 47"/>
          <p:cNvSpPr txBox="1">
            <a:spLocks noChangeArrowheads="1"/>
          </p:cNvSpPr>
          <p:nvPr/>
        </p:nvSpPr>
        <p:spPr bwMode="auto">
          <a:xfrm>
            <a:off x="4499992" y="5822888"/>
            <a:ext cx="417646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JLab E01-011 collaboration, </a:t>
            </a:r>
          </a:p>
          <a:p>
            <a:r>
              <a:rPr lang="en-US" altLang="ja-JP" sz="1400" dirty="0" smtClean="0"/>
              <a:t>SNN et al., Phys. Rev. </a:t>
            </a:r>
            <a:r>
              <a:rPr lang="en-US" altLang="ja-JP" sz="1400" dirty="0" err="1" smtClean="0"/>
              <a:t>Lett</a:t>
            </a:r>
            <a:r>
              <a:rPr lang="en-US" altLang="ja-JP" sz="1400" dirty="0" smtClean="0"/>
              <a:t>. 110 (2013) 012502.</a:t>
            </a:r>
            <a:endParaRPr lang="en-US" altLang="ja-JP" sz="1400" dirty="0"/>
          </a:p>
        </p:txBody>
      </p:sp>
      <p:pic>
        <p:nvPicPr>
          <p:cNvPr id="5601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3" b="881"/>
          <a:stretch/>
        </p:blipFill>
        <p:spPr bwMode="auto">
          <a:xfrm>
            <a:off x="611560" y="1809264"/>
            <a:ext cx="4737822" cy="39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056385" y="589983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FWHM 0.63 MeV</a:t>
            </a:r>
            <a:endParaRPr kumimoji="1" lang="ja-JP" altLang="en-US" dirty="0"/>
          </a:p>
        </p:txBody>
      </p:sp>
      <p:pic>
        <p:nvPicPr>
          <p:cNvPr id="560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013" y="2204864"/>
            <a:ext cx="3721377" cy="79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843341" y="3645024"/>
            <a:ext cx="2999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Last missing information of</a:t>
            </a:r>
          </a:p>
          <a:p>
            <a:r>
              <a:rPr lang="en-US" altLang="ja-JP" dirty="0" smtClean="0"/>
              <a:t>A=7 </a:t>
            </a:r>
            <a:r>
              <a:rPr lang="en-US" altLang="ja-JP" dirty="0" err="1" smtClean="0"/>
              <a:t>hypernuclear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iso</a:t>
            </a:r>
            <a:r>
              <a:rPr lang="en-US" altLang="ja-JP" dirty="0" smtClean="0"/>
              <a:t>-triplet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7798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正方形/長方形 79"/>
          <p:cNvSpPr/>
          <p:nvPr/>
        </p:nvSpPr>
        <p:spPr>
          <a:xfrm>
            <a:off x="107504" y="692696"/>
            <a:ext cx="8784976" cy="4303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5204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A=7 </a:t>
            </a:r>
            <a:r>
              <a:rPr lang="en-US" altLang="ja-JP" dirty="0" err="1" smtClean="0"/>
              <a:t>Hypernuclear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iso</a:t>
            </a:r>
            <a:r>
              <a:rPr lang="en-US" altLang="ja-JP" dirty="0" smtClean="0"/>
              <a:t>-triplet</a:t>
            </a:r>
            <a:br>
              <a:rPr lang="en-US" altLang="ja-JP" dirty="0" smtClean="0"/>
            </a:br>
            <a:endParaRPr kumimoji="1" lang="ja-JP" altLang="en-US" dirty="0"/>
          </a:p>
        </p:txBody>
      </p:sp>
      <p:cxnSp>
        <p:nvCxnSpPr>
          <p:cNvPr id="55" name="直線コネクタ 54"/>
          <p:cNvCxnSpPr/>
          <p:nvPr/>
        </p:nvCxnSpPr>
        <p:spPr>
          <a:xfrm>
            <a:off x="759534" y="3699932"/>
            <a:ext cx="20002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759534" y="2259772"/>
            <a:ext cx="200026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57505" name="オブジェクト 15575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418808"/>
              </p:ext>
            </p:extLst>
          </p:nvPr>
        </p:nvGraphicFramePr>
        <p:xfrm>
          <a:off x="458788" y="1882775"/>
          <a:ext cx="17018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915" name="数式" r:id="rId3" imgW="1358640" imgH="215640" progId="Equation.3">
                  <p:embed/>
                </p:oleObj>
              </mc:Choice>
              <mc:Fallback>
                <p:oleObj name="数式" r:id="rId3" imgW="1358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882775"/>
                        <a:ext cx="1701800" cy="2698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8" name="直線コネクタ 67"/>
          <p:cNvCxnSpPr/>
          <p:nvPr/>
        </p:nvCxnSpPr>
        <p:spPr>
          <a:xfrm>
            <a:off x="3651856" y="1899732"/>
            <a:ext cx="2000264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591086"/>
              </p:ext>
            </p:extLst>
          </p:nvPr>
        </p:nvGraphicFramePr>
        <p:xfrm>
          <a:off x="2771800" y="1395676"/>
          <a:ext cx="325596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916" name="数式" r:id="rId5" imgW="2082600" imgH="228600" progId="Equation.3">
                  <p:embed/>
                </p:oleObj>
              </mc:Choice>
              <mc:Fallback>
                <p:oleObj name="数式" r:id="rId5" imgW="2082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395676"/>
                        <a:ext cx="3255963" cy="3571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オブジェクト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574967"/>
              </p:ext>
            </p:extLst>
          </p:nvPr>
        </p:nvGraphicFramePr>
        <p:xfrm>
          <a:off x="3468688" y="1987550"/>
          <a:ext cx="16383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917" name="数式" r:id="rId7" imgW="1346040" imgH="215640" progId="Equation.3">
                  <p:embed/>
                </p:oleObj>
              </mc:Choice>
              <mc:Fallback>
                <p:oleObj name="数式" r:id="rId7" imgW="1346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688" y="1987550"/>
                        <a:ext cx="1638300" cy="2635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282131"/>
              </p:ext>
            </p:extLst>
          </p:nvPr>
        </p:nvGraphicFramePr>
        <p:xfrm>
          <a:off x="5652120" y="819612"/>
          <a:ext cx="3235326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918" name="数式" r:id="rId9" imgW="2070000" imgH="228600" progId="Equation.3">
                  <p:embed/>
                </p:oleObj>
              </mc:Choice>
              <mc:Fallback>
                <p:oleObj name="数式" r:id="rId9" imgW="2070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819612"/>
                        <a:ext cx="3235326" cy="3571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6" name="直線コネクタ 75"/>
          <p:cNvCxnSpPr/>
          <p:nvPr/>
        </p:nvCxnSpPr>
        <p:spPr>
          <a:xfrm>
            <a:off x="6684499" y="1251660"/>
            <a:ext cx="20002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6693827" y="1683708"/>
            <a:ext cx="200026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57512" name="オブジェクト 15575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377645"/>
              </p:ext>
            </p:extLst>
          </p:nvPr>
        </p:nvGraphicFramePr>
        <p:xfrm>
          <a:off x="6567488" y="1330325"/>
          <a:ext cx="18018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919" name="数式" r:id="rId11" imgW="1346040" imgH="215640" progId="Equation.3">
                  <p:embed/>
                </p:oleObj>
              </mc:Choice>
              <mc:Fallback>
                <p:oleObj name="数式" r:id="rId11" imgW="1346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1330325"/>
                        <a:ext cx="1801812" cy="2889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直線コネクタ 69"/>
          <p:cNvCxnSpPr/>
          <p:nvPr/>
        </p:nvCxnSpPr>
        <p:spPr>
          <a:xfrm>
            <a:off x="3651856" y="1827724"/>
            <a:ext cx="20002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42299" y="2791769"/>
            <a:ext cx="1659401" cy="202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12621" y="3172121"/>
            <a:ext cx="2047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Oval 23"/>
          <p:cNvSpPr>
            <a:spLocks noChangeArrowheads="1"/>
          </p:cNvSpPr>
          <p:nvPr/>
        </p:nvSpPr>
        <p:spPr bwMode="auto">
          <a:xfrm>
            <a:off x="3927754" y="5284717"/>
            <a:ext cx="1448467" cy="150019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5" name="Oval 9"/>
          <p:cNvSpPr>
            <a:spLocks noChangeArrowheads="1"/>
          </p:cNvSpPr>
          <p:nvPr/>
        </p:nvSpPr>
        <p:spPr bwMode="auto">
          <a:xfrm>
            <a:off x="4303875" y="5360837"/>
            <a:ext cx="415967" cy="415967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6" name="Text Box 10"/>
          <p:cNvSpPr txBox="1">
            <a:spLocks noChangeArrowheads="1"/>
          </p:cNvSpPr>
          <p:nvPr/>
        </p:nvSpPr>
        <p:spPr bwMode="auto">
          <a:xfrm flipH="1">
            <a:off x="4313572" y="5348253"/>
            <a:ext cx="334262" cy="35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Symbol" pitchFamily="18" charset="2"/>
              </a:rPr>
              <a:t>L</a:t>
            </a:r>
          </a:p>
        </p:txBody>
      </p:sp>
      <p:sp>
        <p:nvSpPr>
          <p:cNvPr id="87" name="Oval 15"/>
          <p:cNvSpPr>
            <a:spLocks noChangeArrowheads="1"/>
          </p:cNvSpPr>
          <p:nvPr/>
        </p:nvSpPr>
        <p:spPr bwMode="auto">
          <a:xfrm>
            <a:off x="4935866" y="5920820"/>
            <a:ext cx="415967" cy="41596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8" name="Text Box 16"/>
          <p:cNvSpPr txBox="1">
            <a:spLocks noChangeArrowheads="1"/>
          </p:cNvSpPr>
          <p:nvPr/>
        </p:nvSpPr>
        <p:spPr bwMode="auto">
          <a:xfrm>
            <a:off x="4957740" y="5849102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p</a:t>
            </a:r>
            <a:endParaRPr lang="en-US" altLang="ja-JP" sz="2400" b="1" dirty="0"/>
          </a:p>
        </p:txBody>
      </p:sp>
      <p:sp>
        <p:nvSpPr>
          <p:cNvPr id="89" name="Oval 15"/>
          <p:cNvSpPr>
            <a:spLocks noChangeArrowheads="1"/>
          </p:cNvSpPr>
          <p:nvPr/>
        </p:nvSpPr>
        <p:spPr bwMode="auto">
          <a:xfrm>
            <a:off x="4087851" y="6136844"/>
            <a:ext cx="415967" cy="41596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0" name="Text Box 16"/>
          <p:cNvSpPr txBox="1">
            <a:spLocks noChangeArrowheads="1"/>
          </p:cNvSpPr>
          <p:nvPr/>
        </p:nvSpPr>
        <p:spPr bwMode="auto">
          <a:xfrm>
            <a:off x="4082032" y="6100832"/>
            <a:ext cx="277770" cy="36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n</a:t>
            </a:r>
            <a:endParaRPr lang="en-US" altLang="ja-JP" sz="2400" b="1" dirty="0"/>
          </a:p>
        </p:txBody>
      </p:sp>
      <p:grpSp>
        <p:nvGrpSpPr>
          <p:cNvPr id="91" name="グループ化 60"/>
          <p:cNvGrpSpPr/>
          <p:nvPr/>
        </p:nvGrpSpPr>
        <p:grpSpPr>
          <a:xfrm>
            <a:off x="4401904" y="5776804"/>
            <a:ext cx="533962" cy="533963"/>
            <a:chOff x="3323342" y="2341361"/>
            <a:chExt cx="739065" cy="739066"/>
          </a:xfrm>
        </p:grpSpPr>
        <p:sp>
          <p:nvSpPr>
            <p:cNvPr id="92" name="Oval 15"/>
            <p:cNvSpPr>
              <a:spLocks noChangeArrowheads="1"/>
            </p:cNvSpPr>
            <p:nvPr/>
          </p:nvSpPr>
          <p:spPr bwMode="auto">
            <a:xfrm>
              <a:off x="3323342" y="2341361"/>
              <a:ext cx="739065" cy="7390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" name="Text Box 16"/>
            <p:cNvSpPr txBox="1">
              <a:spLocks noChangeArrowheads="1"/>
            </p:cNvSpPr>
            <p:nvPr/>
          </p:nvSpPr>
          <p:spPr bwMode="auto">
            <a:xfrm>
              <a:off x="3476818" y="2388359"/>
              <a:ext cx="485521" cy="5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>
                  <a:latin typeface="Symbol" pitchFamily="18" charset="2"/>
                </a:rPr>
                <a:t>a</a:t>
              </a:r>
              <a:endParaRPr lang="en-US" altLang="ja-JP" sz="2400" b="1" dirty="0">
                <a:latin typeface="Symbol" pitchFamily="18" charset="2"/>
              </a:endParaRPr>
            </a:p>
          </p:txBody>
        </p:sp>
      </p:grpSp>
      <p:sp>
        <p:nvSpPr>
          <p:cNvPr id="94" name="正方形/長方形 93"/>
          <p:cNvSpPr/>
          <p:nvPr/>
        </p:nvSpPr>
        <p:spPr>
          <a:xfrm>
            <a:off x="3560506" y="5157192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 smtClean="0"/>
              <a:t>7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Li* </a:t>
            </a:r>
            <a:endParaRPr lang="ja-JP" altLang="en-US" dirty="0"/>
          </a:p>
        </p:txBody>
      </p:sp>
      <p:sp>
        <p:nvSpPr>
          <p:cNvPr id="106" name="Oval 23"/>
          <p:cNvSpPr>
            <a:spLocks noChangeArrowheads="1"/>
          </p:cNvSpPr>
          <p:nvPr/>
        </p:nvSpPr>
        <p:spPr bwMode="auto">
          <a:xfrm>
            <a:off x="6955472" y="5284717"/>
            <a:ext cx="1448467" cy="150019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7" name="Oval 9"/>
          <p:cNvSpPr>
            <a:spLocks noChangeArrowheads="1"/>
          </p:cNvSpPr>
          <p:nvPr/>
        </p:nvSpPr>
        <p:spPr bwMode="auto">
          <a:xfrm>
            <a:off x="7331593" y="5360837"/>
            <a:ext cx="415967" cy="415967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8" name="Text Box 10"/>
          <p:cNvSpPr txBox="1">
            <a:spLocks noChangeArrowheads="1"/>
          </p:cNvSpPr>
          <p:nvPr/>
        </p:nvSpPr>
        <p:spPr bwMode="auto">
          <a:xfrm flipH="1">
            <a:off x="7341290" y="5348253"/>
            <a:ext cx="334262" cy="35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Symbol" pitchFamily="18" charset="2"/>
              </a:rPr>
              <a:t>L</a:t>
            </a:r>
          </a:p>
        </p:txBody>
      </p:sp>
      <p:sp>
        <p:nvSpPr>
          <p:cNvPr id="109" name="Oval 15"/>
          <p:cNvSpPr>
            <a:spLocks noChangeArrowheads="1"/>
          </p:cNvSpPr>
          <p:nvPr/>
        </p:nvSpPr>
        <p:spPr bwMode="auto">
          <a:xfrm>
            <a:off x="7963584" y="5920820"/>
            <a:ext cx="415967" cy="41596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0" name="Text Box 16"/>
          <p:cNvSpPr txBox="1">
            <a:spLocks noChangeArrowheads="1"/>
          </p:cNvSpPr>
          <p:nvPr/>
        </p:nvSpPr>
        <p:spPr bwMode="auto">
          <a:xfrm>
            <a:off x="7985458" y="5849102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p</a:t>
            </a:r>
            <a:endParaRPr lang="en-US" altLang="ja-JP" sz="2400" b="1" dirty="0"/>
          </a:p>
        </p:txBody>
      </p:sp>
      <p:grpSp>
        <p:nvGrpSpPr>
          <p:cNvPr id="113" name="グループ化 60"/>
          <p:cNvGrpSpPr/>
          <p:nvPr/>
        </p:nvGrpSpPr>
        <p:grpSpPr>
          <a:xfrm>
            <a:off x="7429622" y="5776804"/>
            <a:ext cx="533962" cy="533963"/>
            <a:chOff x="3323342" y="2341361"/>
            <a:chExt cx="739065" cy="739066"/>
          </a:xfrm>
        </p:grpSpPr>
        <p:sp>
          <p:nvSpPr>
            <p:cNvPr id="114" name="Oval 15"/>
            <p:cNvSpPr>
              <a:spLocks noChangeArrowheads="1"/>
            </p:cNvSpPr>
            <p:nvPr/>
          </p:nvSpPr>
          <p:spPr bwMode="auto">
            <a:xfrm>
              <a:off x="3323342" y="2341361"/>
              <a:ext cx="739065" cy="7390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5" name="Text Box 16"/>
            <p:cNvSpPr txBox="1">
              <a:spLocks noChangeArrowheads="1"/>
            </p:cNvSpPr>
            <p:nvPr/>
          </p:nvSpPr>
          <p:spPr bwMode="auto">
            <a:xfrm>
              <a:off x="3476818" y="2388359"/>
              <a:ext cx="485521" cy="5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>
                  <a:latin typeface="Symbol" pitchFamily="18" charset="2"/>
                </a:rPr>
                <a:t>a</a:t>
              </a:r>
              <a:endParaRPr lang="en-US" altLang="ja-JP" sz="2400" b="1" dirty="0">
                <a:latin typeface="Symbol" pitchFamily="18" charset="2"/>
              </a:endParaRPr>
            </a:p>
          </p:txBody>
        </p:sp>
      </p:grpSp>
      <p:sp>
        <p:nvSpPr>
          <p:cNvPr id="116" name="正方形/長方形 115"/>
          <p:cNvSpPr/>
          <p:nvPr/>
        </p:nvSpPr>
        <p:spPr>
          <a:xfrm>
            <a:off x="6588224" y="5157192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 smtClean="0"/>
              <a:t>7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Be </a:t>
            </a:r>
            <a:endParaRPr lang="ja-JP" altLang="en-US" dirty="0"/>
          </a:p>
        </p:txBody>
      </p:sp>
      <p:sp>
        <p:nvSpPr>
          <p:cNvPr id="117" name="Oval 15"/>
          <p:cNvSpPr>
            <a:spLocks noChangeArrowheads="1"/>
          </p:cNvSpPr>
          <p:nvPr/>
        </p:nvSpPr>
        <p:spPr bwMode="auto">
          <a:xfrm>
            <a:off x="7108361" y="6181385"/>
            <a:ext cx="415967" cy="41596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8" name="Text Box 16"/>
          <p:cNvSpPr txBox="1">
            <a:spLocks noChangeArrowheads="1"/>
          </p:cNvSpPr>
          <p:nvPr/>
        </p:nvSpPr>
        <p:spPr bwMode="auto">
          <a:xfrm>
            <a:off x="7152110" y="6135687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p</a:t>
            </a:r>
            <a:endParaRPr lang="en-US" altLang="ja-JP" sz="2400" b="1" dirty="0"/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683568" y="5313177"/>
            <a:ext cx="1448467" cy="150019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1059689" y="5389297"/>
            <a:ext cx="415967" cy="415967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 flipH="1">
            <a:off x="1069386" y="5376713"/>
            <a:ext cx="334262" cy="35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Symbol" pitchFamily="18" charset="2"/>
              </a:rPr>
              <a:t>L</a:t>
            </a:r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1691680" y="5949280"/>
            <a:ext cx="415967" cy="41596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751105" y="5949280"/>
            <a:ext cx="277770" cy="36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n</a:t>
            </a:r>
            <a:endParaRPr lang="en-US" altLang="ja-JP" sz="2400" b="1" dirty="0"/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843665" y="6165304"/>
            <a:ext cx="415967" cy="41596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837846" y="6129292"/>
            <a:ext cx="277770" cy="36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n</a:t>
            </a:r>
            <a:endParaRPr lang="en-US" altLang="ja-JP" sz="2400" b="1" dirty="0"/>
          </a:p>
        </p:txBody>
      </p:sp>
      <p:grpSp>
        <p:nvGrpSpPr>
          <p:cNvPr id="15" name="グループ化 60"/>
          <p:cNvGrpSpPr/>
          <p:nvPr/>
        </p:nvGrpSpPr>
        <p:grpSpPr>
          <a:xfrm>
            <a:off x="1157718" y="5805264"/>
            <a:ext cx="533962" cy="533963"/>
            <a:chOff x="3323342" y="2341361"/>
            <a:chExt cx="739065" cy="739066"/>
          </a:xfrm>
        </p:grpSpPr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3323342" y="2341361"/>
              <a:ext cx="739065" cy="7390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3476818" y="2388359"/>
              <a:ext cx="485521" cy="5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>
                  <a:latin typeface="Symbol" pitchFamily="18" charset="2"/>
                </a:rPr>
                <a:t>a</a:t>
              </a:r>
              <a:endParaRPr lang="en-US" altLang="ja-JP" sz="2400" b="1" dirty="0">
                <a:latin typeface="Symbol" pitchFamily="18" charset="2"/>
              </a:endParaRPr>
            </a:p>
          </p:txBody>
        </p:sp>
      </p:grpSp>
      <p:sp>
        <p:nvSpPr>
          <p:cNvPr id="1557514" name="正方形/長方形 1557513"/>
          <p:cNvSpPr/>
          <p:nvPr/>
        </p:nvSpPr>
        <p:spPr>
          <a:xfrm>
            <a:off x="316320" y="5185652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 smtClean="0"/>
              <a:t>7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He </a:t>
            </a:r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01911" y="3532254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</a:rPr>
              <a:t>emulsion + </a:t>
            </a:r>
            <a:r>
              <a:rPr kumimoji="1" lang="en-US" altLang="ja-JP" sz="1200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endParaRPr kumimoji="1" lang="ja-JP" altLang="en-US" sz="12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759534" y="2475796"/>
            <a:ext cx="2000264" cy="2249348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557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266196"/>
              </p:ext>
            </p:extLst>
          </p:nvPr>
        </p:nvGraphicFramePr>
        <p:xfrm>
          <a:off x="9437" y="3230858"/>
          <a:ext cx="3902076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920" name="数式" r:id="rId15" imgW="2476440" imgH="228600" progId="Equation.3">
                  <p:embed/>
                </p:oleObj>
              </mc:Choice>
              <mc:Fallback>
                <p:oleObj name="数式" r:id="rId15" imgW="2476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7" y="3230858"/>
                        <a:ext cx="3902076" cy="3603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683568" y="2852936"/>
            <a:ext cx="221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Jlab</a:t>
            </a:r>
            <a:r>
              <a:rPr kumimoji="1" lang="en-US" altLang="ja-JP" dirty="0" smtClean="0"/>
              <a:t> E01-011(HKS)</a:t>
            </a:r>
            <a:endParaRPr kumimoji="1" lang="ja-JP" altLang="en-US" dirty="0"/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4025" y="3762276"/>
            <a:ext cx="1548000" cy="152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738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5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正方形/長方形 79"/>
          <p:cNvSpPr/>
          <p:nvPr/>
        </p:nvSpPr>
        <p:spPr>
          <a:xfrm>
            <a:off x="107504" y="692696"/>
            <a:ext cx="8784976" cy="4303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24544" y="53752"/>
            <a:ext cx="952338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A=7 </a:t>
            </a:r>
            <a:r>
              <a:rPr lang="en-US" altLang="ja-JP" dirty="0" err="1" smtClean="0"/>
              <a:t>Hypernuclear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iso</a:t>
            </a:r>
            <a:r>
              <a:rPr lang="en-US" altLang="ja-JP" dirty="0" smtClean="0"/>
              <a:t>-triplet w/CSB</a:t>
            </a:r>
            <a:br>
              <a:rPr lang="en-US" altLang="ja-JP" dirty="0" smtClean="0"/>
            </a:br>
            <a:endParaRPr kumimoji="1"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771536" y="1323668"/>
            <a:ext cx="2000264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759534" y="3699932"/>
            <a:ext cx="20002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57504" name="オブジェクト 15575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851362"/>
              </p:ext>
            </p:extLst>
          </p:nvPr>
        </p:nvGraphicFramePr>
        <p:xfrm>
          <a:off x="251520" y="891620"/>
          <a:ext cx="204628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026" name="数式" r:id="rId3" imgW="1549080" imgH="215640" progId="Equation.3">
                  <p:embed/>
                </p:oleObj>
              </mc:Choice>
              <mc:Fallback>
                <p:oleObj name="数式" r:id="rId3" imgW="1549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891620"/>
                        <a:ext cx="2046287" cy="2857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直線コネクタ 56"/>
          <p:cNvCxnSpPr/>
          <p:nvPr/>
        </p:nvCxnSpPr>
        <p:spPr>
          <a:xfrm>
            <a:off x="759534" y="2259772"/>
            <a:ext cx="200026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3651856" y="1899732"/>
            <a:ext cx="2000264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554260"/>
              </p:ext>
            </p:extLst>
          </p:nvPr>
        </p:nvGraphicFramePr>
        <p:xfrm>
          <a:off x="2771800" y="1395676"/>
          <a:ext cx="325596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027" name="数式" r:id="rId5" imgW="2082600" imgH="228600" progId="Equation.3">
                  <p:embed/>
                </p:oleObj>
              </mc:Choice>
              <mc:Fallback>
                <p:oleObj name="数式" r:id="rId5" imgW="2082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395676"/>
                        <a:ext cx="3255963" cy="3571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オブジェクト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123697"/>
              </p:ext>
            </p:extLst>
          </p:nvPr>
        </p:nvGraphicFramePr>
        <p:xfrm>
          <a:off x="3468688" y="1987550"/>
          <a:ext cx="16383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028" name="数式" r:id="rId7" imgW="1346040" imgH="215640" progId="Equation.3">
                  <p:embed/>
                </p:oleObj>
              </mc:Choice>
              <mc:Fallback>
                <p:oleObj name="数式" r:id="rId7" imgW="1346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688" y="1987550"/>
                        <a:ext cx="1638300" cy="2635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直線コネクタ 73"/>
          <p:cNvCxnSpPr/>
          <p:nvPr/>
        </p:nvCxnSpPr>
        <p:spPr>
          <a:xfrm>
            <a:off x="6748200" y="2763828"/>
            <a:ext cx="2000264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147500"/>
              </p:ext>
            </p:extLst>
          </p:nvPr>
        </p:nvGraphicFramePr>
        <p:xfrm>
          <a:off x="5652120" y="819612"/>
          <a:ext cx="3235326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029" name="数式" r:id="rId9" imgW="2070000" imgH="228600" progId="Equation.3">
                  <p:embed/>
                </p:oleObj>
              </mc:Choice>
              <mc:Fallback>
                <p:oleObj name="数式" r:id="rId9" imgW="2070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819612"/>
                        <a:ext cx="3235326" cy="3571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6" name="直線コネクタ 75"/>
          <p:cNvCxnSpPr/>
          <p:nvPr/>
        </p:nvCxnSpPr>
        <p:spPr>
          <a:xfrm>
            <a:off x="6684499" y="1251660"/>
            <a:ext cx="20002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6693827" y="1683708"/>
            <a:ext cx="200026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57506" name="オブジェクト 15575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353441"/>
              </p:ext>
            </p:extLst>
          </p:nvPr>
        </p:nvGraphicFramePr>
        <p:xfrm>
          <a:off x="3275856" y="2271484"/>
          <a:ext cx="2016224" cy="27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030" name="数式" r:id="rId11" imgW="1574640" imgH="215640" progId="Equation.3">
                  <p:embed/>
                </p:oleObj>
              </mc:Choice>
              <mc:Fallback>
                <p:oleObj name="数式" r:id="rId11" imgW="1574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271484"/>
                        <a:ext cx="2016224" cy="27632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7512" name="オブジェクト 15575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768621"/>
              </p:ext>
            </p:extLst>
          </p:nvPr>
        </p:nvGraphicFramePr>
        <p:xfrm>
          <a:off x="6567488" y="1330325"/>
          <a:ext cx="18018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031" name="数式" r:id="rId13" imgW="1346040" imgH="215640" progId="Equation.3">
                  <p:embed/>
                </p:oleObj>
              </mc:Choice>
              <mc:Fallback>
                <p:oleObj name="数式" r:id="rId13" imgW="1346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1330325"/>
                        <a:ext cx="1801812" cy="2889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直線コネクタ 69"/>
          <p:cNvCxnSpPr/>
          <p:nvPr/>
        </p:nvCxnSpPr>
        <p:spPr>
          <a:xfrm>
            <a:off x="3651856" y="1827724"/>
            <a:ext cx="20002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42299" y="2791769"/>
            <a:ext cx="1659401" cy="202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12621" y="3172121"/>
            <a:ext cx="2047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Oval 23"/>
          <p:cNvSpPr>
            <a:spLocks noChangeArrowheads="1"/>
          </p:cNvSpPr>
          <p:nvPr/>
        </p:nvSpPr>
        <p:spPr bwMode="auto">
          <a:xfrm>
            <a:off x="3927754" y="5284717"/>
            <a:ext cx="1448467" cy="150019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5" name="Oval 9"/>
          <p:cNvSpPr>
            <a:spLocks noChangeArrowheads="1"/>
          </p:cNvSpPr>
          <p:nvPr/>
        </p:nvSpPr>
        <p:spPr bwMode="auto">
          <a:xfrm>
            <a:off x="4303875" y="5360837"/>
            <a:ext cx="415967" cy="415967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6" name="Text Box 10"/>
          <p:cNvSpPr txBox="1">
            <a:spLocks noChangeArrowheads="1"/>
          </p:cNvSpPr>
          <p:nvPr/>
        </p:nvSpPr>
        <p:spPr bwMode="auto">
          <a:xfrm flipH="1">
            <a:off x="4313572" y="5348253"/>
            <a:ext cx="334262" cy="35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Symbol" pitchFamily="18" charset="2"/>
              </a:rPr>
              <a:t>L</a:t>
            </a:r>
          </a:p>
        </p:txBody>
      </p:sp>
      <p:sp>
        <p:nvSpPr>
          <p:cNvPr id="87" name="Oval 15"/>
          <p:cNvSpPr>
            <a:spLocks noChangeArrowheads="1"/>
          </p:cNvSpPr>
          <p:nvPr/>
        </p:nvSpPr>
        <p:spPr bwMode="auto">
          <a:xfrm>
            <a:off x="4935866" y="5920820"/>
            <a:ext cx="415967" cy="41596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8" name="Text Box 16"/>
          <p:cNvSpPr txBox="1">
            <a:spLocks noChangeArrowheads="1"/>
          </p:cNvSpPr>
          <p:nvPr/>
        </p:nvSpPr>
        <p:spPr bwMode="auto">
          <a:xfrm>
            <a:off x="4957740" y="5849102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p</a:t>
            </a:r>
            <a:endParaRPr lang="en-US" altLang="ja-JP" sz="2400" b="1" dirty="0"/>
          </a:p>
        </p:txBody>
      </p:sp>
      <p:sp>
        <p:nvSpPr>
          <p:cNvPr id="89" name="Oval 15"/>
          <p:cNvSpPr>
            <a:spLocks noChangeArrowheads="1"/>
          </p:cNvSpPr>
          <p:nvPr/>
        </p:nvSpPr>
        <p:spPr bwMode="auto">
          <a:xfrm>
            <a:off x="4087851" y="6136844"/>
            <a:ext cx="415967" cy="41596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0" name="Text Box 16"/>
          <p:cNvSpPr txBox="1">
            <a:spLocks noChangeArrowheads="1"/>
          </p:cNvSpPr>
          <p:nvPr/>
        </p:nvSpPr>
        <p:spPr bwMode="auto">
          <a:xfrm>
            <a:off x="4082032" y="6100832"/>
            <a:ext cx="277770" cy="36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n</a:t>
            </a:r>
            <a:endParaRPr lang="en-US" altLang="ja-JP" sz="2400" b="1" dirty="0"/>
          </a:p>
        </p:txBody>
      </p:sp>
      <p:grpSp>
        <p:nvGrpSpPr>
          <p:cNvPr id="91" name="グループ化 60"/>
          <p:cNvGrpSpPr/>
          <p:nvPr/>
        </p:nvGrpSpPr>
        <p:grpSpPr>
          <a:xfrm>
            <a:off x="4401904" y="5776804"/>
            <a:ext cx="533962" cy="533963"/>
            <a:chOff x="3323342" y="2341361"/>
            <a:chExt cx="739065" cy="739066"/>
          </a:xfrm>
        </p:grpSpPr>
        <p:sp>
          <p:nvSpPr>
            <p:cNvPr id="92" name="Oval 15"/>
            <p:cNvSpPr>
              <a:spLocks noChangeArrowheads="1"/>
            </p:cNvSpPr>
            <p:nvPr/>
          </p:nvSpPr>
          <p:spPr bwMode="auto">
            <a:xfrm>
              <a:off x="3323342" y="2341361"/>
              <a:ext cx="739065" cy="7390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" name="Text Box 16"/>
            <p:cNvSpPr txBox="1">
              <a:spLocks noChangeArrowheads="1"/>
            </p:cNvSpPr>
            <p:nvPr/>
          </p:nvSpPr>
          <p:spPr bwMode="auto">
            <a:xfrm>
              <a:off x="3476818" y="2388359"/>
              <a:ext cx="485521" cy="5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>
                  <a:latin typeface="Symbol" pitchFamily="18" charset="2"/>
                </a:rPr>
                <a:t>a</a:t>
              </a:r>
              <a:endParaRPr lang="en-US" altLang="ja-JP" sz="2400" b="1" dirty="0">
                <a:latin typeface="Symbol" pitchFamily="18" charset="2"/>
              </a:endParaRPr>
            </a:p>
          </p:txBody>
        </p:sp>
      </p:grpSp>
      <p:sp>
        <p:nvSpPr>
          <p:cNvPr id="94" name="正方形/長方形 93"/>
          <p:cNvSpPr/>
          <p:nvPr/>
        </p:nvSpPr>
        <p:spPr>
          <a:xfrm>
            <a:off x="3560506" y="5157192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 smtClean="0"/>
              <a:t>7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Li* </a:t>
            </a:r>
            <a:endParaRPr lang="ja-JP" altLang="en-US" dirty="0"/>
          </a:p>
        </p:txBody>
      </p:sp>
      <p:sp>
        <p:nvSpPr>
          <p:cNvPr id="106" name="Oval 23"/>
          <p:cNvSpPr>
            <a:spLocks noChangeArrowheads="1"/>
          </p:cNvSpPr>
          <p:nvPr/>
        </p:nvSpPr>
        <p:spPr bwMode="auto">
          <a:xfrm>
            <a:off x="6955472" y="5284717"/>
            <a:ext cx="1448467" cy="150019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7" name="Oval 9"/>
          <p:cNvSpPr>
            <a:spLocks noChangeArrowheads="1"/>
          </p:cNvSpPr>
          <p:nvPr/>
        </p:nvSpPr>
        <p:spPr bwMode="auto">
          <a:xfrm>
            <a:off x="7331593" y="5360837"/>
            <a:ext cx="415967" cy="415967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8" name="Text Box 10"/>
          <p:cNvSpPr txBox="1">
            <a:spLocks noChangeArrowheads="1"/>
          </p:cNvSpPr>
          <p:nvPr/>
        </p:nvSpPr>
        <p:spPr bwMode="auto">
          <a:xfrm flipH="1">
            <a:off x="7341290" y="5348253"/>
            <a:ext cx="334262" cy="35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Symbol" pitchFamily="18" charset="2"/>
              </a:rPr>
              <a:t>L</a:t>
            </a:r>
          </a:p>
        </p:txBody>
      </p:sp>
      <p:sp>
        <p:nvSpPr>
          <p:cNvPr id="109" name="Oval 15"/>
          <p:cNvSpPr>
            <a:spLocks noChangeArrowheads="1"/>
          </p:cNvSpPr>
          <p:nvPr/>
        </p:nvSpPr>
        <p:spPr bwMode="auto">
          <a:xfrm>
            <a:off x="7963584" y="5920820"/>
            <a:ext cx="415967" cy="41596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0" name="Text Box 16"/>
          <p:cNvSpPr txBox="1">
            <a:spLocks noChangeArrowheads="1"/>
          </p:cNvSpPr>
          <p:nvPr/>
        </p:nvSpPr>
        <p:spPr bwMode="auto">
          <a:xfrm>
            <a:off x="7985458" y="5849102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p</a:t>
            </a:r>
            <a:endParaRPr lang="en-US" altLang="ja-JP" sz="2400" b="1" dirty="0"/>
          </a:p>
        </p:txBody>
      </p:sp>
      <p:grpSp>
        <p:nvGrpSpPr>
          <p:cNvPr id="113" name="グループ化 60"/>
          <p:cNvGrpSpPr/>
          <p:nvPr/>
        </p:nvGrpSpPr>
        <p:grpSpPr>
          <a:xfrm>
            <a:off x="7429622" y="5776804"/>
            <a:ext cx="533962" cy="533963"/>
            <a:chOff x="3323342" y="2341361"/>
            <a:chExt cx="739065" cy="739066"/>
          </a:xfrm>
        </p:grpSpPr>
        <p:sp>
          <p:nvSpPr>
            <p:cNvPr id="114" name="Oval 15"/>
            <p:cNvSpPr>
              <a:spLocks noChangeArrowheads="1"/>
            </p:cNvSpPr>
            <p:nvPr/>
          </p:nvSpPr>
          <p:spPr bwMode="auto">
            <a:xfrm>
              <a:off x="3323342" y="2341361"/>
              <a:ext cx="739065" cy="7390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5" name="Text Box 16"/>
            <p:cNvSpPr txBox="1">
              <a:spLocks noChangeArrowheads="1"/>
            </p:cNvSpPr>
            <p:nvPr/>
          </p:nvSpPr>
          <p:spPr bwMode="auto">
            <a:xfrm>
              <a:off x="3476818" y="2388359"/>
              <a:ext cx="485521" cy="5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>
                  <a:latin typeface="Symbol" pitchFamily="18" charset="2"/>
                </a:rPr>
                <a:t>a</a:t>
              </a:r>
              <a:endParaRPr lang="en-US" altLang="ja-JP" sz="2400" b="1" dirty="0">
                <a:latin typeface="Symbol" pitchFamily="18" charset="2"/>
              </a:endParaRPr>
            </a:p>
          </p:txBody>
        </p:sp>
      </p:grpSp>
      <p:sp>
        <p:nvSpPr>
          <p:cNvPr id="116" name="正方形/長方形 115"/>
          <p:cNvSpPr/>
          <p:nvPr/>
        </p:nvSpPr>
        <p:spPr>
          <a:xfrm>
            <a:off x="6588224" y="5157192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 smtClean="0"/>
              <a:t>7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Be </a:t>
            </a:r>
            <a:endParaRPr lang="ja-JP" altLang="en-US" dirty="0"/>
          </a:p>
        </p:txBody>
      </p:sp>
      <p:sp>
        <p:nvSpPr>
          <p:cNvPr id="117" name="Oval 15"/>
          <p:cNvSpPr>
            <a:spLocks noChangeArrowheads="1"/>
          </p:cNvSpPr>
          <p:nvPr/>
        </p:nvSpPr>
        <p:spPr bwMode="auto">
          <a:xfrm>
            <a:off x="7108361" y="6181385"/>
            <a:ext cx="415967" cy="41596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8" name="Text Box 16"/>
          <p:cNvSpPr txBox="1">
            <a:spLocks noChangeArrowheads="1"/>
          </p:cNvSpPr>
          <p:nvPr/>
        </p:nvSpPr>
        <p:spPr bwMode="auto">
          <a:xfrm>
            <a:off x="7152110" y="6135687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p</a:t>
            </a:r>
            <a:endParaRPr lang="en-US" altLang="ja-JP" sz="2400" b="1" dirty="0"/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683568" y="5313177"/>
            <a:ext cx="1448467" cy="150019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1059689" y="5389297"/>
            <a:ext cx="415967" cy="415967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 flipH="1">
            <a:off x="1069386" y="5376713"/>
            <a:ext cx="334262" cy="35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Symbol" pitchFamily="18" charset="2"/>
              </a:rPr>
              <a:t>L</a:t>
            </a:r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1691680" y="5949280"/>
            <a:ext cx="415967" cy="41596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751105" y="5949280"/>
            <a:ext cx="277770" cy="36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n</a:t>
            </a:r>
            <a:endParaRPr lang="en-US" altLang="ja-JP" sz="2400" b="1" dirty="0"/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843665" y="6165304"/>
            <a:ext cx="415967" cy="41596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837846" y="6129292"/>
            <a:ext cx="277770" cy="36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n</a:t>
            </a:r>
            <a:endParaRPr lang="en-US" altLang="ja-JP" sz="2400" b="1" dirty="0"/>
          </a:p>
        </p:txBody>
      </p:sp>
      <p:grpSp>
        <p:nvGrpSpPr>
          <p:cNvPr id="15" name="グループ化 60"/>
          <p:cNvGrpSpPr/>
          <p:nvPr/>
        </p:nvGrpSpPr>
        <p:grpSpPr>
          <a:xfrm>
            <a:off x="1157718" y="5805264"/>
            <a:ext cx="533962" cy="533963"/>
            <a:chOff x="3323342" y="2341361"/>
            <a:chExt cx="739065" cy="739066"/>
          </a:xfrm>
        </p:grpSpPr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3323342" y="2341361"/>
              <a:ext cx="739065" cy="7390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3476818" y="2388359"/>
              <a:ext cx="485521" cy="5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>
                  <a:latin typeface="Symbol" pitchFamily="18" charset="2"/>
                </a:rPr>
                <a:t>a</a:t>
              </a:r>
              <a:endParaRPr lang="en-US" altLang="ja-JP" sz="2400" b="1" dirty="0">
                <a:latin typeface="Symbol" pitchFamily="18" charset="2"/>
              </a:endParaRPr>
            </a:p>
          </p:txBody>
        </p:sp>
      </p:grpSp>
      <p:sp>
        <p:nvSpPr>
          <p:cNvPr id="1557514" name="正方形/長方形 1557513"/>
          <p:cNvSpPr/>
          <p:nvPr/>
        </p:nvSpPr>
        <p:spPr>
          <a:xfrm>
            <a:off x="316320" y="5185652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 smtClean="0"/>
              <a:t>7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He </a:t>
            </a:r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01911" y="3532254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</a:rPr>
              <a:t>emulsion + </a:t>
            </a:r>
            <a:r>
              <a:rPr kumimoji="1" lang="en-US" altLang="ja-JP" sz="1200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endParaRPr kumimoji="1" lang="ja-JP" altLang="en-US" sz="1200" dirty="0">
              <a:solidFill>
                <a:schemeClr val="bg1"/>
              </a:solidFill>
              <a:latin typeface="Symbol" pitchFamily="18" charset="2"/>
            </a:endParaRPr>
          </a:p>
        </p:txBody>
      </p:sp>
      <p:cxnSp>
        <p:nvCxnSpPr>
          <p:cNvPr id="59" name="直線コネクタ 58"/>
          <p:cNvCxnSpPr/>
          <p:nvPr/>
        </p:nvCxnSpPr>
        <p:spPr>
          <a:xfrm>
            <a:off x="3651856" y="1897662"/>
            <a:ext cx="2000264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/>
          <p:cNvSpPr/>
          <p:nvPr/>
        </p:nvSpPr>
        <p:spPr>
          <a:xfrm>
            <a:off x="759534" y="2475796"/>
            <a:ext cx="2000264" cy="2249348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4036" y="3762277"/>
            <a:ext cx="1548000" cy="152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317140"/>
              </p:ext>
            </p:extLst>
          </p:nvPr>
        </p:nvGraphicFramePr>
        <p:xfrm>
          <a:off x="9525" y="3212654"/>
          <a:ext cx="39020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032" name="数式" r:id="rId18" imgW="2476440" imgH="228600" progId="Equation.3">
                  <p:embed/>
                </p:oleObj>
              </mc:Choice>
              <mc:Fallback>
                <p:oleObj name="数式" r:id="rId18" imgW="247644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3212654"/>
                        <a:ext cx="3902075" cy="3603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上矢印 61"/>
          <p:cNvSpPr/>
          <p:nvPr/>
        </p:nvSpPr>
        <p:spPr>
          <a:xfrm rot="10800000">
            <a:off x="7287693" y="1683708"/>
            <a:ext cx="775718" cy="792088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上矢印 6"/>
          <p:cNvSpPr/>
          <p:nvPr/>
        </p:nvSpPr>
        <p:spPr>
          <a:xfrm>
            <a:off x="1303821" y="1412776"/>
            <a:ext cx="775718" cy="792088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557513" name="オブジェクト 15575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430159"/>
              </p:ext>
            </p:extLst>
          </p:nvPr>
        </p:nvGraphicFramePr>
        <p:xfrm>
          <a:off x="6339893" y="2403788"/>
          <a:ext cx="21082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033" name="数式" r:id="rId20" imgW="1574640" imgH="215640" progId="Equation.3">
                  <p:embed/>
                </p:oleObj>
              </mc:Choice>
              <mc:Fallback>
                <p:oleObj name="数式" r:id="rId20" imgW="1574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9893" y="2403788"/>
                        <a:ext cx="2108200" cy="2889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7505" name="オブジェクト 15575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620353"/>
              </p:ext>
            </p:extLst>
          </p:nvPr>
        </p:nvGraphicFramePr>
        <p:xfrm>
          <a:off x="458788" y="1882775"/>
          <a:ext cx="17018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034" name="数式" r:id="rId22" imgW="1358640" imgH="215640" progId="Equation.3">
                  <p:embed/>
                </p:oleObj>
              </mc:Choice>
              <mc:Fallback>
                <p:oleObj name="数式" r:id="rId22" imgW="1358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882775"/>
                        <a:ext cx="1701800" cy="2698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テキスト ボックス 64"/>
          <p:cNvSpPr txBox="1"/>
          <p:nvPr/>
        </p:nvSpPr>
        <p:spPr>
          <a:xfrm>
            <a:off x="683568" y="2852936"/>
            <a:ext cx="221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Jlab</a:t>
            </a:r>
            <a:r>
              <a:rPr kumimoji="1" lang="en-US" altLang="ja-JP" dirty="0" smtClean="0"/>
              <a:t> E01-011(HKS)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5496" y="3013877"/>
            <a:ext cx="9036496" cy="1015663"/>
          </a:xfrm>
          <a:prstGeom prst="rect">
            <a:avLst/>
          </a:prstGeom>
          <a:solidFill>
            <a:schemeClr val="tx2">
              <a:lumMod val="10000"/>
              <a:lumOff val="90000"/>
              <a:alpha val="82000"/>
            </a:schemeClr>
          </a:solidFill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000" b="1" dirty="0">
                <a:solidFill>
                  <a:schemeClr val="bg1"/>
                </a:solidFill>
              </a:rPr>
              <a:t>Assumed CSB potential may be too naïve. </a:t>
            </a:r>
          </a:p>
          <a:p>
            <a:r>
              <a:rPr lang="en-US" altLang="ja-JP" sz="3000" b="1" dirty="0">
                <a:solidFill>
                  <a:schemeClr val="bg1"/>
                </a:solidFill>
              </a:rPr>
              <a:t>New measurements on A=4 systems are necessary. </a:t>
            </a:r>
          </a:p>
        </p:txBody>
      </p:sp>
    </p:spTree>
    <p:extLst>
      <p:ext uri="{BB962C8B-B14F-4D97-AF65-F5344CB8AC3E}">
        <p14:creationId xmlns:p14="http://schemas.microsoft.com/office/powerpoint/2010/main" val="23347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5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5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" grpId="0" animBg="1"/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9792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Light </a:t>
            </a:r>
            <a:r>
              <a:rPr kumimoji="1" lang="en-US" altLang="ja-JP" dirty="0" err="1" smtClean="0"/>
              <a:t>hypernuclei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56704" y="1091780"/>
            <a:ext cx="8535775" cy="48477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673437" y="1124047"/>
            <a:ext cx="8015187" cy="2424535"/>
            <a:chOff x="611560" y="1187460"/>
            <a:chExt cx="8015187" cy="2424535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936538" y="1529899"/>
              <a:ext cx="7690209" cy="2043118"/>
              <a:chOff x="936539" y="1529898"/>
              <a:chExt cx="5250896" cy="1395046"/>
            </a:xfrm>
          </p:grpSpPr>
          <p:cxnSp>
            <p:nvCxnSpPr>
              <p:cNvPr id="17" name="直線コネクタ 16"/>
              <p:cNvCxnSpPr/>
              <p:nvPr/>
            </p:nvCxnSpPr>
            <p:spPr>
              <a:xfrm>
                <a:off x="936539" y="1529898"/>
                <a:ext cx="5250896" cy="39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>
                <a:off x="1331640" y="1556792"/>
                <a:ext cx="494792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>
                <a:off x="1997642" y="2420888"/>
                <a:ext cx="5442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2731585" y="2573288"/>
                <a:ext cx="5442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>
                <a:off x="3347864" y="2924944"/>
                <a:ext cx="5442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テキスト ボックス 6"/>
            <p:cNvSpPr txBox="1"/>
            <p:nvPr/>
          </p:nvSpPr>
          <p:spPr>
            <a:xfrm>
              <a:off x="2612095" y="1187460"/>
              <a:ext cx="658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aseline="30000" dirty="0" smtClean="0">
                  <a:solidFill>
                    <a:schemeClr val="bg1"/>
                  </a:solidFill>
                </a:rPr>
                <a:t>4</a:t>
              </a:r>
              <a:r>
                <a:rPr kumimoji="1"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H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608940" y="1187460"/>
              <a:ext cx="658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aseline="30000" dirty="0" smtClean="0">
                  <a:solidFill>
                    <a:schemeClr val="bg1"/>
                  </a:solidFill>
                </a:rPr>
                <a:t>3</a:t>
              </a:r>
              <a:r>
                <a:rPr kumimoji="1"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H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523640" y="1188157"/>
              <a:ext cx="838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aseline="30000" dirty="0" smtClean="0">
                  <a:solidFill>
                    <a:schemeClr val="bg1"/>
                  </a:solidFill>
                </a:rPr>
                <a:t>4</a:t>
              </a:r>
              <a:r>
                <a:rPr kumimoji="1"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He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572000" y="1187460"/>
              <a:ext cx="838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aseline="30000" dirty="0">
                  <a:solidFill>
                    <a:schemeClr val="bg1"/>
                  </a:solidFill>
                </a:rPr>
                <a:t>5</a:t>
              </a:r>
              <a:r>
                <a:rPr kumimoji="1"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He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11560" y="13407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0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547664" y="1619508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0.13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595091" y="2873331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2.04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648634" y="3057997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2.39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554602" y="3242663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3.12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3" name="直線コネクタ 22"/>
          <p:cNvCxnSpPr/>
          <p:nvPr/>
        </p:nvCxnSpPr>
        <p:spPr>
          <a:xfrm flipV="1">
            <a:off x="2586686" y="2809917"/>
            <a:ext cx="1817274" cy="7641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1537533" y="1509174"/>
            <a:ext cx="737123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559920" y="3545751"/>
            <a:ext cx="737123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1162125" y="1190047"/>
            <a:ext cx="0" cy="437944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503709" y="1972843"/>
            <a:ext cx="567784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B</a:t>
            </a:r>
            <a:r>
              <a:rPr lang="en-US" altLang="ja-JP" sz="2800" baseline="-25000" dirty="0">
                <a:solidFill>
                  <a:schemeClr val="bg1"/>
                </a:solidFill>
                <a:latin typeface="Symbol" pitchFamily="18" charset="2"/>
              </a:rPr>
              <a:t>L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2605834" y="2099241"/>
            <a:ext cx="72464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3580791" y="2244089"/>
            <a:ext cx="79711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2668507" y="2059423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0.99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806465" y="2262493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1.24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2605834" y="2077827"/>
            <a:ext cx="177207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2274656" y="1509174"/>
            <a:ext cx="348972" cy="56865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274656" y="1556095"/>
            <a:ext cx="331178" cy="126146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4378441" y="2059423"/>
            <a:ext cx="181479" cy="145018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4378441" y="2809917"/>
            <a:ext cx="181479" cy="73866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5737264" y="1115452"/>
            <a:ext cx="83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aseline="30000" dirty="0" smtClean="0">
                <a:solidFill>
                  <a:schemeClr val="bg1"/>
                </a:solidFill>
              </a:rPr>
              <a:t>6</a:t>
            </a:r>
            <a:r>
              <a:rPr kumimoji="1" lang="en-US" altLang="ja-JP" baseline="-25000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kumimoji="1" lang="en-US" altLang="ja-JP" dirty="0" smtClean="0">
                <a:solidFill>
                  <a:schemeClr val="bg1"/>
                </a:solidFill>
              </a:rPr>
              <a:t>H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580791" y="5939482"/>
            <a:ext cx="3886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/>
              <a:t>Theingi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K.S.Myint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Y.Akaishi</a:t>
            </a:r>
            <a:r>
              <a:rPr kumimoji="1" lang="en-US" altLang="ja-JP" sz="1400" dirty="0" smtClean="0"/>
              <a:t> </a:t>
            </a:r>
            <a:r>
              <a:rPr kumimoji="1" lang="en-US" altLang="ja-JP" sz="1400" i="1" dirty="0" smtClean="0"/>
              <a:t> </a:t>
            </a:r>
            <a:r>
              <a:rPr lang="en-US" altLang="ja-JP" sz="1400" dirty="0" smtClean="0"/>
              <a:t>arXiv:1211.5719</a:t>
            </a:r>
            <a:endParaRPr kumimoji="1" lang="ja-JP" altLang="en-US" sz="1400" dirty="0"/>
          </a:p>
        </p:txBody>
      </p:sp>
      <p:cxnSp>
        <p:nvCxnSpPr>
          <p:cNvPr id="46" name="直線コネクタ 45"/>
          <p:cNvCxnSpPr/>
          <p:nvPr/>
        </p:nvCxnSpPr>
        <p:spPr>
          <a:xfrm>
            <a:off x="5297251" y="3533711"/>
            <a:ext cx="393757" cy="180590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5840551" y="536392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5.8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38" name="直線コネクタ 37"/>
          <p:cNvCxnSpPr/>
          <p:nvPr/>
        </p:nvCxnSpPr>
        <p:spPr>
          <a:xfrm>
            <a:off x="5671699" y="5339612"/>
            <a:ext cx="737123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/>
          <p:cNvSpPr txBox="1"/>
          <p:nvPr/>
        </p:nvSpPr>
        <p:spPr>
          <a:xfrm>
            <a:off x="7595632" y="1097728"/>
            <a:ext cx="83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aseline="30000" dirty="0" smtClean="0">
                <a:solidFill>
                  <a:schemeClr val="bg1"/>
                </a:solidFill>
              </a:rPr>
              <a:t>7</a:t>
            </a:r>
            <a:r>
              <a:rPr kumimoji="1" lang="en-US" altLang="ja-JP" baseline="-25000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kumimoji="1" lang="en-US" altLang="ja-JP" dirty="0" smtClean="0">
                <a:solidFill>
                  <a:schemeClr val="bg1"/>
                </a:solidFill>
              </a:rPr>
              <a:t>He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7013165" y="5314978"/>
            <a:ext cx="1675459" cy="369332"/>
            <a:chOff x="6607804" y="5540294"/>
            <a:chExt cx="1675459" cy="369332"/>
          </a:xfrm>
        </p:grpSpPr>
        <p:sp>
          <p:nvSpPr>
            <p:cNvPr id="52" name="テキスト ボックス 51"/>
            <p:cNvSpPr txBox="1"/>
            <p:nvPr/>
          </p:nvSpPr>
          <p:spPr>
            <a:xfrm>
              <a:off x="6607804" y="5540294"/>
              <a:ext cx="1675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5.68+0.03+0.25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54" name="直線コネクタ 53"/>
            <p:cNvCxnSpPr/>
            <p:nvPr/>
          </p:nvCxnSpPr>
          <p:spPr>
            <a:xfrm>
              <a:off x="7108858" y="5814556"/>
              <a:ext cx="118179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7643471" y="5814556"/>
              <a:ext cx="118179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正方形/長方形 70"/>
          <p:cNvSpPr/>
          <p:nvPr/>
        </p:nvSpPr>
        <p:spPr>
          <a:xfrm>
            <a:off x="7540167" y="4973699"/>
            <a:ext cx="726322" cy="341279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コネクタ 50"/>
          <p:cNvCxnSpPr/>
          <p:nvPr/>
        </p:nvCxnSpPr>
        <p:spPr>
          <a:xfrm>
            <a:off x="7540167" y="5147924"/>
            <a:ext cx="72632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7616296" y="5569495"/>
            <a:ext cx="1204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JLab E01-011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3054653" y="3359792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CSB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8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9792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New Data from FINUDA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56704" y="1091780"/>
            <a:ext cx="8535775" cy="48477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673437" y="1124047"/>
            <a:ext cx="8015187" cy="2424535"/>
            <a:chOff x="611560" y="1187460"/>
            <a:chExt cx="8015187" cy="2424535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936538" y="1529899"/>
              <a:ext cx="7690209" cy="2043118"/>
              <a:chOff x="936539" y="1529898"/>
              <a:chExt cx="5250896" cy="1395046"/>
            </a:xfrm>
          </p:grpSpPr>
          <p:cxnSp>
            <p:nvCxnSpPr>
              <p:cNvPr id="17" name="直線コネクタ 16"/>
              <p:cNvCxnSpPr/>
              <p:nvPr/>
            </p:nvCxnSpPr>
            <p:spPr>
              <a:xfrm>
                <a:off x="936539" y="1529898"/>
                <a:ext cx="5250896" cy="39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>
                <a:off x="1331640" y="1556792"/>
                <a:ext cx="494792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>
                <a:off x="1997642" y="2420888"/>
                <a:ext cx="5442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2731585" y="2573288"/>
                <a:ext cx="5442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>
                <a:off x="3347864" y="2924944"/>
                <a:ext cx="5442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テキスト ボックス 6"/>
            <p:cNvSpPr txBox="1"/>
            <p:nvPr/>
          </p:nvSpPr>
          <p:spPr>
            <a:xfrm>
              <a:off x="2612095" y="1187460"/>
              <a:ext cx="658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aseline="30000" dirty="0" smtClean="0">
                  <a:solidFill>
                    <a:schemeClr val="bg1"/>
                  </a:solidFill>
                </a:rPr>
                <a:t>4</a:t>
              </a:r>
              <a:r>
                <a:rPr kumimoji="1"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H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608940" y="1187460"/>
              <a:ext cx="658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aseline="30000" dirty="0" smtClean="0">
                  <a:solidFill>
                    <a:schemeClr val="bg1"/>
                  </a:solidFill>
                </a:rPr>
                <a:t>3</a:t>
              </a:r>
              <a:r>
                <a:rPr kumimoji="1"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H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523640" y="1188157"/>
              <a:ext cx="838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aseline="30000" dirty="0" smtClean="0">
                  <a:solidFill>
                    <a:schemeClr val="bg1"/>
                  </a:solidFill>
                </a:rPr>
                <a:t>4</a:t>
              </a:r>
              <a:r>
                <a:rPr kumimoji="1"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He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572000" y="1187460"/>
              <a:ext cx="838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aseline="30000" dirty="0">
                  <a:solidFill>
                    <a:schemeClr val="bg1"/>
                  </a:solidFill>
                </a:rPr>
                <a:t>5</a:t>
              </a:r>
              <a:r>
                <a:rPr kumimoji="1"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He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11560" y="13407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0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547664" y="1619508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0.13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595091" y="2873331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2.04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648634" y="3057997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2.39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554602" y="3242663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3.12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3" name="直線コネクタ 22"/>
          <p:cNvCxnSpPr/>
          <p:nvPr/>
        </p:nvCxnSpPr>
        <p:spPr>
          <a:xfrm flipV="1">
            <a:off x="2586686" y="2809917"/>
            <a:ext cx="1817274" cy="7641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1537533" y="1509174"/>
            <a:ext cx="737123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559920" y="3545751"/>
            <a:ext cx="737123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503709" y="1972843"/>
            <a:ext cx="567784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B</a:t>
            </a:r>
            <a:r>
              <a:rPr lang="en-US" altLang="ja-JP" sz="2800" baseline="-25000" dirty="0">
                <a:solidFill>
                  <a:schemeClr val="bg1"/>
                </a:solidFill>
                <a:latin typeface="Symbol" pitchFamily="18" charset="2"/>
              </a:rPr>
              <a:t>L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2605834" y="2099241"/>
            <a:ext cx="72464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3580791" y="2244089"/>
            <a:ext cx="79711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2668507" y="2059423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0.99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806465" y="2262493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1.24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2605834" y="2077827"/>
            <a:ext cx="177207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2274656" y="1509174"/>
            <a:ext cx="348972" cy="56865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274656" y="1556095"/>
            <a:ext cx="331178" cy="126146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4378441" y="2059423"/>
            <a:ext cx="181479" cy="145018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4378441" y="2809917"/>
            <a:ext cx="181479" cy="73866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5737264" y="1115452"/>
            <a:ext cx="83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aseline="30000" dirty="0" smtClean="0">
                <a:solidFill>
                  <a:schemeClr val="bg1"/>
                </a:solidFill>
              </a:rPr>
              <a:t>6</a:t>
            </a:r>
            <a:r>
              <a:rPr kumimoji="1" lang="en-US" altLang="ja-JP" baseline="-25000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kumimoji="1" lang="en-US" altLang="ja-JP" dirty="0" smtClean="0">
                <a:solidFill>
                  <a:schemeClr val="bg1"/>
                </a:solidFill>
              </a:rPr>
              <a:t>H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580791" y="5939482"/>
            <a:ext cx="3886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/>
              <a:t>Theingi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K.S.Myint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Y.Akaishi</a:t>
            </a:r>
            <a:r>
              <a:rPr kumimoji="1" lang="en-US" altLang="ja-JP" sz="1400" dirty="0" smtClean="0"/>
              <a:t> </a:t>
            </a:r>
            <a:r>
              <a:rPr kumimoji="1" lang="en-US" altLang="ja-JP" sz="1400" i="1" dirty="0" smtClean="0"/>
              <a:t> </a:t>
            </a:r>
            <a:r>
              <a:rPr lang="en-US" altLang="ja-JP" sz="1400" dirty="0" smtClean="0"/>
              <a:t>arXiv:1211.5719</a:t>
            </a:r>
            <a:endParaRPr kumimoji="1" lang="ja-JP" altLang="en-US" sz="1400" dirty="0"/>
          </a:p>
        </p:txBody>
      </p:sp>
      <p:cxnSp>
        <p:nvCxnSpPr>
          <p:cNvPr id="46" name="直線コネクタ 45"/>
          <p:cNvCxnSpPr/>
          <p:nvPr/>
        </p:nvCxnSpPr>
        <p:spPr>
          <a:xfrm>
            <a:off x="5297251" y="3533711"/>
            <a:ext cx="393757" cy="180590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4932040" y="2656616"/>
            <a:ext cx="175400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/>
                </a:solidFill>
              </a:rPr>
              <a:t>FINUDA</a:t>
            </a:r>
          </a:p>
          <a:p>
            <a:r>
              <a:rPr kumimoji="1" lang="en-US" altLang="ja-JP" sz="1600" b="1" i="1" dirty="0" smtClean="0">
                <a:solidFill>
                  <a:schemeClr val="bg1"/>
                </a:solidFill>
              </a:rPr>
              <a:t>E. </a:t>
            </a:r>
            <a:r>
              <a:rPr kumimoji="1" lang="en-US" altLang="ja-JP" sz="1600" b="1" i="1" dirty="0" err="1" smtClean="0">
                <a:solidFill>
                  <a:schemeClr val="bg1"/>
                </a:solidFill>
              </a:rPr>
              <a:t>Botta</a:t>
            </a:r>
            <a:r>
              <a:rPr kumimoji="1" lang="en-US" altLang="ja-JP" sz="1600" b="1" i="1" dirty="0" smtClean="0">
                <a:solidFill>
                  <a:schemeClr val="bg1"/>
                </a:solidFill>
              </a:rPr>
              <a:t> (HN005)</a:t>
            </a:r>
            <a:endParaRPr kumimoji="1" lang="ja-JP" altLang="en-US" sz="1600" b="1" i="1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840551" y="536392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5.8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grpSp>
        <p:nvGrpSpPr>
          <p:cNvPr id="57" name="グループ化 56"/>
          <p:cNvGrpSpPr/>
          <p:nvPr/>
        </p:nvGrpSpPr>
        <p:grpSpPr>
          <a:xfrm>
            <a:off x="5600456" y="3509603"/>
            <a:ext cx="901209" cy="1830009"/>
            <a:chOff x="5568859" y="4553151"/>
            <a:chExt cx="901209" cy="1830009"/>
          </a:xfrm>
        </p:grpSpPr>
        <p:cxnSp>
          <p:nvCxnSpPr>
            <p:cNvPr id="38" name="直線コネクタ 37"/>
            <p:cNvCxnSpPr/>
            <p:nvPr/>
          </p:nvCxnSpPr>
          <p:spPr>
            <a:xfrm>
              <a:off x="5640102" y="6383160"/>
              <a:ext cx="737123" cy="0"/>
            </a:xfrm>
            <a:prstGeom prst="line">
              <a:avLst/>
            </a:prstGeom>
            <a:ln w="317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正方形/長方形 49"/>
            <p:cNvSpPr/>
            <p:nvPr/>
          </p:nvSpPr>
          <p:spPr>
            <a:xfrm>
              <a:off x="5650903" y="4553151"/>
              <a:ext cx="726322" cy="1108097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4" name="直線コネクタ 43"/>
            <p:cNvCxnSpPr/>
            <p:nvPr/>
          </p:nvCxnSpPr>
          <p:spPr>
            <a:xfrm>
              <a:off x="5650903" y="5091020"/>
              <a:ext cx="72632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テキスト ボックス 44"/>
            <p:cNvSpPr txBox="1"/>
            <p:nvPr/>
          </p:nvSpPr>
          <p:spPr>
            <a:xfrm>
              <a:off x="5568859" y="4725144"/>
              <a:ext cx="901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4.0+1.1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53" name="直線コネクタ 52"/>
            <p:cNvCxnSpPr/>
            <p:nvPr/>
          </p:nvCxnSpPr>
          <p:spPr>
            <a:xfrm>
              <a:off x="5965989" y="5013176"/>
              <a:ext cx="118179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テキスト ボックス 84"/>
          <p:cNvSpPr txBox="1"/>
          <p:nvPr/>
        </p:nvSpPr>
        <p:spPr>
          <a:xfrm>
            <a:off x="3223613" y="152030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0.69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94" name="直線コネクタ 93"/>
          <p:cNvCxnSpPr/>
          <p:nvPr/>
        </p:nvCxnSpPr>
        <p:spPr>
          <a:xfrm>
            <a:off x="2631890" y="1831706"/>
            <a:ext cx="1772070" cy="0"/>
          </a:xfrm>
          <a:prstGeom prst="line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/>
          <p:cNvSpPr txBox="1"/>
          <p:nvPr/>
        </p:nvSpPr>
        <p:spPr>
          <a:xfrm>
            <a:off x="7595632" y="1097728"/>
            <a:ext cx="83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aseline="30000" dirty="0" smtClean="0">
                <a:solidFill>
                  <a:schemeClr val="bg1"/>
                </a:solidFill>
              </a:rPr>
              <a:t>7</a:t>
            </a:r>
            <a:r>
              <a:rPr kumimoji="1" lang="en-US" altLang="ja-JP" baseline="-25000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kumimoji="1" lang="en-US" altLang="ja-JP" dirty="0" smtClean="0">
                <a:solidFill>
                  <a:schemeClr val="bg1"/>
                </a:solidFill>
              </a:rPr>
              <a:t>He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7013165" y="5314978"/>
            <a:ext cx="1675459" cy="369332"/>
            <a:chOff x="6607804" y="5540294"/>
            <a:chExt cx="1675459" cy="369332"/>
          </a:xfrm>
        </p:grpSpPr>
        <p:sp>
          <p:nvSpPr>
            <p:cNvPr id="52" name="テキスト ボックス 51"/>
            <p:cNvSpPr txBox="1"/>
            <p:nvPr/>
          </p:nvSpPr>
          <p:spPr>
            <a:xfrm>
              <a:off x="6607804" y="5540294"/>
              <a:ext cx="1675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5.68+0.03+0.25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54" name="直線コネクタ 53"/>
            <p:cNvCxnSpPr/>
            <p:nvPr/>
          </p:nvCxnSpPr>
          <p:spPr>
            <a:xfrm>
              <a:off x="7108858" y="5814556"/>
              <a:ext cx="118179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7643471" y="5814556"/>
              <a:ext cx="118179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テキスト ボックス 61"/>
          <p:cNvSpPr txBox="1"/>
          <p:nvPr/>
        </p:nvSpPr>
        <p:spPr>
          <a:xfrm>
            <a:off x="2373382" y="6381328"/>
            <a:ext cx="6159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/>
              <a:t>B.F.Gibson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I.R.Afnan</a:t>
            </a:r>
            <a:r>
              <a:rPr lang="en-US" altLang="ja-JP" sz="1400" dirty="0" smtClean="0"/>
              <a:t>  </a:t>
            </a:r>
            <a:r>
              <a:rPr lang="en-US" altLang="ja-JP" sz="1400" dirty="0" err="1" smtClean="0"/>
              <a:t>Nucl</a:t>
            </a:r>
            <a:r>
              <a:rPr lang="en-US" altLang="ja-JP" sz="1400" dirty="0" smtClean="0"/>
              <a:t>. Phys. A , DOI 10.1016/j.nuclphysa.2013.02.017</a:t>
            </a:r>
          </a:p>
          <a:p>
            <a:r>
              <a:rPr kumimoji="1" lang="en-US" altLang="ja-JP" sz="1400" dirty="0" err="1" smtClean="0"/>
              <a:t>A.Gal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and </a:t>
            </a:r>
            <a:r>
              <a:rPr lang="en-US" altLang="ja-JP" sz="1400" dirty="0" err="1" smtClean="0"/>
              <a:t>D.J.Millener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arXiv</a:t>
            </a:r>
            <a:r>
              <a:rPr lang="en-US" altLang="ja-JP" sz="1400" dirty="0" smtClean="0"/>
              <a:t> 1305.6716</a:t>
            </a:r>
            <a:endParaRPr kumimoji="1" lang="ja-JP" altLang="en-US" sz="1400" dirty="0"/>
          </a:p>
        </p:txBody>
      </p:sp>
      <p:sp>
        <p:nvSpPr>
          <p:cNvPr id="71" name="正方形/長方形 70"/>
          <p:cNvSpPr/>
          <p:nvPr/>
        </p:nvSpPr>
        <p:spPr>
          <a:xfrm>
            <a:off x="7540167" y="4973699"/>
            <a:ext cx="726322" cy="341279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コネクタ 50"/>
          <p:cNvCxnSpPr/>
          <p:nvPr/>
        </p:nvCxnSpPr>
        <p:spPr>
          <a:xfrm>
            <a:off x="7540167" y="5147924"/>
            <a:ext cx="72632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3733191" y="6151677"/>
            <a:ext cx="3948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/>
              <a:t>M.Agnello</a:t>
            </a:r>
            <a:r>
              <a:rPr lang="en-US" altLang="ja-JP" sz="1400" dirty="0" smtClean="0"/>
              <a:t> et al.   </a:t>
            </a:r>
            <a:r>
              <a:rPr lang="en-US" altLang="ja-JP" sz="1400" dirty="0" err="1" smtClean="0"/>
              <a:t>Nucl</a:t>
            </a:r>
            <a:r>
              <a:rPr lang="en-US" altLang="ja-JP" sz="1400" dirty="0" smtClean="0"/>
              <a:t>. Phys. A 881 (2012) 269.</a:t>
            </a:r>
            <a:endParaRPr kumimoji="1" lang="ja-JP" altLang="en-US" sz="1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616296" y="5569495"/>
            <a:ext cx="1204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JLab E01-011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73" name="直線矢印コネクタ 72"/>
          <p:cNvCxnSpPr/>
          <p:nvPr/>
        </p:nvCxnSpPr>
        <p:spPr>
          <a:xfrm>
            <a:off x="1164764" y="1190047"/>
            <a:ext cx="0" cy="437944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494129" y="3183359"/>
            <a:ext cx="2895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>
                <a:solidFill>
                  <a:schemeClr val="bg1"/>
                </a:solidFill>
              </a:rPr>
              <a:t>M.Agnello</a:t>
            </a:r>
            <a:r>
              <a:rPr kumimoji="1" lang="en-US" altLang="ja-JP" sz="1200" dirty="0" smtClean="0">
                <a:solidFill>
                  <a:schemeClr val="bg1"/>
                </a:solidFill>
              </a:rPr>
              <a:t> et al., PRL 108 (2012) 042501.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 </a:t>
            </a:r>
            <a:r>
              <a:rPr lang="en-US" altLang="ja-JP" sz="1200" dirty="0" smtClean="0">
                <a:solidFill>
                  <a:schemeClr val="bg1"/>
                </a:solidFill>
              </a:rPr>
              <a:t>                             NPA 881 (2012) 269.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0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9792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New Data from FINUDA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56704" y="1091780"/>
            <a:ext cx="8535775" cy="48477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673437" y="1124047"/>
            <a:ext cx="8015187" cy="2424535"/>
            <a:chOff x="611560" y="1187460"/>
            <a:chExt cx="8015187" cy="2424535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936538" y="1529899"/>
              <a:ext cx="7690209" cy="2043118"/>
              <a:chOff x="936539" y="1529898"/>
              <a:chExt cx="5250896" cy="1395046"/>
            </a:xfrm>
          </p:grpSpPr>
          <p:cxnSp>
            <p:nvCxnSpPr>
              <p:cNvPr id="17" name="直線コネクタ 16"/>
              <p:cNvCxnSpPr/>
              <p:nvPr/>
            </p:nvCxnSpPr>
            <p:spPr>
              <a:xfrm>
                <a:off x="936539" y="1529898"/>
                <a:ext cx="5250896" cy="39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>
                <a:off x="1331640" y="1556792"/>
                <a:ext cx="494792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>
                <a:off x="1997642" y="2420888"/>
                <a:ext cx="5442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2731585" y="2573288"/>
                <a:ext cx="5442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>
                <a:off x="3347864" y="2924944"/>
                <a:ext cx="5442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テキスト ボックス 6"/>
            <p:cNvSpPr txBox="1"/>
            <p:nvPr/>
          </p:nvSpPr>
          <p:spPr>
            <a:xfrm>
              <a:off x="2612095" y="1187460"/>
              <a:ext cx="658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aseline="30000" dirty="0" smtClean="0">
                  <a:solidFill>
                    <a:schemeClr val="bg1"/>
                  </a:solidFill>
                </a:rPr>
                <a:t>4</a:t>
              </a:r>
              <a:r>
                <a:rPr kumimoji="1"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H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608940" y="1187460"/>
              <a:ext cx="658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aseline="30000" dirty="0" smtClean="0">
                  <a:solidFill>
                    <a:schemeClr val="bg1"/>
                  </a:solidFill>
                </a:rPr>
                <a:t>3</a:t>
              </a:r>
              <a:r>
                <a:rPr kumimoji="1"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H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523640" y="1188157"/>
              <a:ext cx="838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aseline="30000" dirty="0" smtClean="0">
                  <a:solidFill>
                    <a:schemeClr val="bg1"/>
                  </a:solidFill>
                </a:rPr>
                <a:t>4</a:t>
              </a:r>
              <a:r>
                <a:rPr kumimoji="1"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He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572000" y="1187460"/>
              <a:ext cx="838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aseline="30000" dirty="0">
                  <a:solidFill>
                    <a:schemeClr val="bg1"/>
                  </a:solidFill>
                </a:rPr>
                <a:t>5</a:t>
              </a:r>
              <a:r>
                <a:rPr kumimoji="1"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He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11560" y="13407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0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547664" y="1619508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0.13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595091" y="2873331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2.04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648634" y="3057997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2.39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554602" y="3242663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3.12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3" name="直線コネクタ 22"/>
          <p:cNvCxnSpPr/>
          <p:nvPr/>
        </p:nvCxnSpPr>
        <p:spPr>
          <a:xfrm flipV="1">
            <a:off x="2586686" y="2809917"/>
            <a:ext cx="1817274" cy="7641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1537533" y="1509174"/>
            <a:ext cx="737123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559920" y="3545751"/>
            <a:ext cx="737123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503709" y="1972843"/>
            <a:ext cx="567784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B</a:t>
            </a:r>
            <a:r>
              <a:rPr lang="en-US" altLang="ja-JP" sz="2800" baseline="-25000" dirty="0">
                <a:solidFill>
                  <a:schemeClr val="bg1"/>
                </a:solidFill>
                <a:latin typeface="Symbol" pitchFamily="18" charset="2"/>
              </a:rPr>
              <a:t>L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2605834" y="2099241"/>
            <a:ext cx="72464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3580791" y="2244089"/>
            <a:ext cx="79711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2668507" y="2059423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0.99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806465" y="2262493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1.24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2605834" y="2077827"/>
            <a:ext cx="177207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2274656" y="1509174"/>
            <a:ext cx="348972" cy="56865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274656" y="1556095"/>
            <a:ext cx="331178" cy="126146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4378441" y="2059423"/>
            <a:ext cx="181479" cy="145018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4378441" y="2809917"/>
            <a:ext cx="181479" cy="73866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5737264" y="1115452"/>
            <a:ext cx="83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aseline="30000" dirty="0" smtClean="0">
                <a:solidFill>
                  <a:schemeClr val="bg1"/>
                </a:solidFill>
              </a:rPr>
              <a:t>6</a:t>
            </a:r>
            <a:r>
              <a:rPr kumimoji="1" lang="en-US" altLang="ja-JP" baseline="-25000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kumimoji="1" lang="en-US" altLang="ja-JP" dirty="0" smtClean="0">
                <a:solidFill>
                  <a:schemeClr val="bg1"/>
                </a:solidFill>
              </a:rPr>
              <a:t>H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580791" y="5939482"/>
            <a:ext cx="3886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/>
              <a:t>Theingi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K.S.Myint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Y.Akaishi</a:t>
            </a:r>
            <a:r>
              <a:rPr kumimoji="1" lang="en-US" altLang="ja-JP" sz="1400" dirty="0" smtClean="0"/>
              <a:t> </a:t>
            </a:r>
            <a:r>
              <a:rPr kumimoji="1" lang="en-US" altLang="ja-JP" sz="1400" i="1" dirty="0" smtClean="0"/>
              <a:t> </a:t>
            </a:r>
            <a:r>
              <a:rPr lang="en-US" altLang="ja-JP" sz="1400" dirty="0" smtClean="0"/>
              <a:t>arXiv:1211.5719</a:t>
            </a:r>
            <a:endParaRPr kumimoji="1" lang="ja-JP" altLang="en-US" sz="1400" dirty="0"/>
          </a:p>
        </p:txBody>
      </p:sp>
      <p:cxnSp>
        <p:nvCxnSpPr>
          <p:cNvPr id="46" name="直線コネクタ 45"/>
          <p:cNvCxnSpPr/>
          <p:nvPr/>
        </p:nvCxnSpPr>
        <p:spPr>
          <a:xfrm>
            <a:off x="5297251" y="3533711"/>
            <a:ext cx="393757" cy="180590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4932040" y="2656616"/>
            <a:ext cx="175400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/>
                </a:solidFill>
              </a:rPr>
              <a:t>FINUDA</a:t>
            </a:r>
          </a:p>
          <a:p>
            <a:r>
              <a:rPr kumimoji="1" lang="en-US" altLang="ja-JP" sz="1600" b="1" i="1" dirty="0" smtClean="0">
                <a:solidFill>
                  <a:schemeClr val="bg1"/>
                </a:solidFill>
              </a:rPr>
              <a:t>E. </a:t>
            </a:r>
            <a:r>
              <a:rPr kumimoji="1" lang="en-US" altLang="ja-JP" sz="1600" b="1" i="1" dirty="0" err="1" smtClean="0">
                <a:solidFill>
                  <a:schemeClr val="bg1"/>
                </a:solidFill>
              </a:rPr>
              <a:t>Botta</a:t>
            </a:r>
            <a:r>
              <a:rPr kumimoji="1" lang="en-US" altLang="ja-JP" sz="1600" b="1" i="1" dirty="0" smtClean="0">
                <a:solidFill>
                  <a:schemeClr val="bg1"/>
                </a:solidFill>
              </a:rPr>
              <a:t> (HN005)</a:t>
            </a:r>
            <a:endParaRPr kumimoji="1" lang="ja-JP" altLang="en-US" sz="1600" b="1" i="1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840551" y="536392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5.8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grpSp>
        <p:nvGrpSpPr>
          <p:cNvPr id="57" name="グループ化 56"/>
          <p:cNvGrpSpPr/>
          <p:nvPr/>
        </p:nvGrpSpPr>
        <p:grpSpPr>
          <a:xfrm>
            <a:off x="5600456" y="3509603"/>
            <a:ext cx="901209" cy="1830009"/>
            <a:chOff x="5568859" y="4553151"/>
            <a:chExt cx="901209" cy="1830009"/>
          </a:xfrm>
        </p:grpSpPr>
        <p:cxnSp>
          <p:nvCxnSpPr>
            <p:cNvPr id="38" name="直線コネクタ 37"/>
            <p:cNvCxnSpPr/>
            <p:nvPr/>
          </p:nvCxnSpPr>
          <p:spPr>
            <a:xfrm>
              <a:off x="5640102" y="6383160"/>
              <a:ext cx="737123" cy="0"/>
            </a:xfrm>
            <a:prstGeom prst="line">
              <a:avLst/>
            </a:prstGeom>
            <a:ln w="317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正方形/長方形 49"/>
            <p:cNvSpPr/>
            <p:nvPr/>
          </p:nvSpPr>
          <p:spPr>
            <a:xfrm>
              <a:off x="5650903" y="4553151"/>
              <a:ext cx="726322" cy="1108097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4" name="直線コネクタ 43"/>
            <p:cNvCxnSpPr/>
            <p:nvPr/>
          </p:nvCxnSpPr>
          <p:spPr>
            <a:xfrm>
              <a:off x="5650903" y="5091020"/>
              <a:ext cx="72632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テキスト ボックス 44"/>
            <p:cNvSpPr txBox="1"/>
            <p:nvPr/>
          </p:nvSpPr>
          <p:spPr>
            <a:xfrm>
              <a:off x="5568859" y="4725144"/>
              <a:ext cx="901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4.0+1.1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53" name="直線コネクタ 52"/>
            <p:cNvCxnSpPr/>
            <p:nvPr/>
          </p:nvCxnSpPr>
          <p:spPr>
            <a:xfrm>
              <a:off x="5965989" y="5013176"/>
              <a:ext cx="118179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テキスト ボックス 84"/>
          <p:cNvSpPr txBox="1"/>
          <p:nvPr/>
        </p:nvSpPr>
        <p:spPr>
          <a:xfrm>
            <a:off x="3223613" y="152030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0.69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94" name="直線コネクタ 93"/>
          <p:cNvCxnSpPr/>
          <p:nvPr/>
        </p:nvCxnSpPr>
        <p:spPr>
          <a:xfrm>
            <a:off x="2631890" y="1831706"/>
            <a:ext cx="1772070" cy="0"/>
          </a:xfrm>
          <a:prstGeom prst="line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/>
          <p:cNvSpPr txBox="1"/>
          <p:nvPr/>
        </p:nvSpPr>
        <p:spPr>
          <a:xfrm>
            <a:off x="7595632" y="1097728"/>
            <a:ext cx="83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aseline="30000" dirty="0" smtClean="0">
                <a:solidFill>
                  <a:schemeClr val="bg1"/>
                </a:solidFill>
              </a:rPr>
              <a:t>7</a:t>
            </a:r>
            <a:r>
              <a:rPr kumimoji="1" lang="en-US" altLang="ja-JP" baseline="-25000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kumimoji="1" lang="en-US" altLang="ja-JP" dirty="0" smtClean="0">
                <a:solidFill>
                  <a:schemeClr val="bg1"/>
                </a:solidFill>
              </a:rPr>
              <a:t>He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7013165" y="5314978"/>
            <a:ext cx="1675459" cy="369332"/>
            <a:chOff x="6607804" y="5540294"/>
            <a:chExt cx="1675459" cy="369332"/>
          </a:xfrm>
        </p:grpSpPr>
        <p:sp>
          <p:nvSpPr>
            <p:cNvPr id="52" name="テキスト ボックス 51"/>
            <p:cNvSpPr txBox="1"/>
            <p:nvPr/>
          </p:nvSpPr>
          <p:spPr>
            <a:xfrm>
              <a:off x="6607804" y="5540294"/>
              <a:ext cx="1675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5.68+0.03+0.25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54" name="直線コネクタ 53"/>
            <p:cNvCxnSpPr/>
            <p:nvPr/>
          </p:nvCxnSpPr>
          <p:spPr>
            <a:xfrm>
              <a:off x="7108858" y="5814556"/>
              <a:ext cx="118179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7643471" y="5814556"/>
              <a:ext cx="118179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直線矢印コネクタ 25"/>
          <p:cNvCxnSpPr/>
          <p:nvPr/>
        </p:nvCxnSpPr>
        <p:spPr>
          <a:xfrm>
            <a:off x="3208962" y="2797009"/>
            <a:ext cx="9767" cy="1272032"/>
          </a:xfrm>
          <a:prstGeom prst="straightConnector1">
            <a:avLst/>
          </a:prstGeom>
          <a:ln w="15875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3223613" y="4069041"/>
            <a:ext cx="2467395" cy="0"/>
          </a:xfrm>
          <a:prstGeom prst="straightConnector1">
            <a:avLst/>
          </a:prstGeom>
          <a:ln w="15875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2373382" y="6381328"/>
            <a:ext cx="6159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/>
              <a:t>B.F.Gibson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I.R.Afnan</a:t>
            </a:r>
            <a:r>
              <a:rPr lang="en-US" altLang="ja-JP" sz="1400" dirty="0" smtClean="0"/>
              <a:t>  </a:t>
            </a:r>
            <a:r>
              <a:rPr lang="en-US" altLang="ja-JP" sz="1400" dirty="0" err="1" smtClean="0"/>
              <a:t>Nucl</a:t>
            </a:r>
            <a:r>
              <a:rPr lang="en-US" altLang="ja-JP" sz="1400" dirty="0" smtClean="0"/>
              <a:t>. Phys. A , DOI 10.1016/j.nuclphysa.2013.02.017</a:t>
            </a:r>
          </a:p>
          <a:p>
            <a:r>
              <a:rPr kumimoji="1" lang="en-US" altLang="ja-JP" sz="1400" dirty="0" err="1" smtClean="0"/>
              <a:t>A.Gal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and </a:t>
            </a:r>
            <a:r>
              <a:rPr lang="en-US" altLang="ja-JP" sz="1400" dirty="0" err="1" smtClean="0"/>
              <a:t>D.J.Millener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arXiv</a:t>
            </a:r>
            <a:r>
              <a:rPr lang="en-US" altLang="ja-JP" sz="1400" dirty="0" smtClean="0"/>
              <a:t> 1305.6716</a:t>
            </a:r>
            <a:endParaRPr kumimoji="1" lang="ja-JP" altLang="en-US" sz="1400" dirty="0"/>
          </a:p>
        </p:txBody>
      </p:sp>
      <p:cxnSp>
        <p:nvCxnSpPr>
          <p:cNvPr id="64" name="直線矢印コネクタ 63"/>
          <p:cNvCxnSpPr/>
          <p:nvPr/>
        </p:nvCxnSpPr>
        <p:spPr>
          <a:xfrm flipV="1">
            <a:off x="4910790" y="4769337"/>
            <a:ext cx="3310231" cy="27815"/>
          </a:xfrm>
          <a:prstGeom prst="straightConnector1">
            <a:avLst/>
          </a:prstGeom>
          <a:ln w="15875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>
            <a:off x="4922273" y="3579323"/>
            <a:ext cx="9767" cy="1272032"/>
          </a:xfrm>
          <a:prstGeom prst="straightConnector1">
            <a:avLst/>
          </a:prstGeom>
          <a:ln w="15875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70"/>
          <p:cNvSpPr/>
          <p:nvPr/>
        </p:nvSpPr>
        <p:spPr>
          <a:xfrm>
            <a:off x="7540167" y="4973699"/>
            <a:ext cx="726322" cy="341279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コネクタ 50"/>
          <p:cNvCxnSpPr/>
          <p:nvPr/>
        </p:nvCxnSpPr>
        <p:spPr>
          <a:xfrm>
            <a:off x="7540167" y="5147924"/>
            <a:ext cx="72632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7632398" y="440000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5.08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3733191" y="6151677"/>
            <a:ext cx="3948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/>
              <a:t>M.Agnello</a:t>
            </a:r>
            <a:r>
              <a:rPr lang="en-US" altLang="ja-JP" sz="1400" dirty="0" smtClean="0"/>
              <a:t> et al.   </a:t>
            </a:r>
            <a:r>
              <a:rPr lang="en-US" altLang="ja-JP" sz="1400" dirty="0" err="1" smtClean="0"/>
              <a:t>Nucl</a:t>
            </a:r>
            <a:r>
              <a:rPr lang="en-US" altLang="ja-JP" sz="1400" dirty="0" smtClean="0"/>
              <a:t>. Phys. A 881 (2012) 269.</a:t>
            </a:r>
            <a:endParaRPr kumimoji="1" lang="ja-JP" altLang="en-US" sz="1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616296" y="5569495"/>
            <a:ext cx="1204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JLab E01-011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73" name="直線矢印コネクタ 72"/>
          <p:cNvCxnSpPr/>
          <p:nvPr/>
        </p:nvCxnSpPr>
        <p:spPr>
          <a:xfrm>
            <a:off x="1164764" y="1190047"/>
            <a:ext cx="0" cy="437944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グループ化 26"/>
          <p:cNvGrpSpPr/>
          <p:nvPr/>
        </p:nvGrpSpPr>
        <p:grpSpPr>
          <a:xfrm>
            <a:off x="2391875" y="3212976"/>
            <a:ext cx="739965" cy="766393"/>
            <a:chOff x="141598" y="23077"/>
            <a:chExt cx="1063678" cy="1101667"/>
          </a:xfrm>
        </p:grpSpPr>
        <p:sp>
          <p:nvSpPr>
            <p:cNvPr id="66" name="Oval 23"/>
            <p:cNvSpPr>
              <a:spLocks noChangeArrowheads="1"/>
            </p:cNvSpPr>
            <p:nvPr/>
          </p:nvSpPr>
          <p:spPr bwMode="auto">
            <a:xfrm>
              <a:off x="141598" y="23077"/>
              <a:ext cx="1063678" cy="1101667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8" name="Oval 9"/>
            <p:cNvSpPr>
              <a:spLocks noChangeArrowheads="1"/>
            </p:cNvSpPr>
            <p:nvPr/>
          </p:nvSpPr>
          <p:spPr bwMode="auto">
            <a:xfrm>
              <a:off x="305241" y="186720"/>
              <a:ext cx="305464" cy="305465"/>
            </a:xfrm>
            <a:prstGeom prst="ellipse">
              <a:avLst/>
            </a:prstGeom>
            <a:solidFill>
              <a:srgbClr val="92D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0" name="Oval 15"/>
            <p:cNvSpPr>
              <a:spLocks noChangeArrowheads="1"/>
            </p:cNvSpPr>
            <p:nvPr/>
          </p:nvSpPr>
          <p:spPr bwMode="auto">
            <a:xfrm>
              <a:off x="777080" y="215001"/>
              <a:ext cx="305464" cy="30546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6" name="Oval 15"/>
            <p:cNvSpPr>
              <a:spLocks noChangeArrowheads="1"/>
            </p:cNvSpPr>
            <p:nvPr/>
          </p:nvSpPr>
          <p:spPr bwMode="auto">
            <a:xfrm>
              <a:off x="286151" y="636738"/>
              <a:ext cx="305464" cy="305465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8" name="Oval 15"/>
            <p:cNvSpPr>
              <a:spLocks noChangeArrowheads="1"/>
            </p:cNvSpPr>
            <p:nvPr/>
          </p:nvSpPr>
          <p:spPr bwMode="auto">
            <a:xfrm>
              <a:off x="777080" y="636738"/>
              <a:ext cx="305464" cy="305465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3203578" y="4134515"/>
            <a:ext cx="966369" cy="966369"/>
            <a:chOff x="3245591" y="4584671"/>
            <a:chExt cx="966369" cy="966369"/>
          </a:xfrm>
        </p:grpSpPr>
        <p:sp>
          <p:nvSpPr>
            <p:cNvPr id="40" name="円/楕円 39"/>
            <p:cNvSpPr/>
            <p:nvPr/>
          </p:nvSpPr>
          <p:spPr>
            <a:xfrm>
              <a:off x="3245591" y="4584671"/>
              <a:ext cx="966369" cy="966369"/>
            </a:xfrm>
            <a:prstGeom prst="ellipse">
              <a:avLst/>
            </a:prstGeom>
            <a:solidFill>
              <a:schemeClr val="tx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Oval 15"/>
            <p:cNvSpPr>
              <a:spLocks noChangeArrowheads="1"/>
            </p:cNvSpPr>
            <p:nvPr/>
          </p:nvSpPr>
          <p:spPr bwMode="auto">
            <a:xfrm>
              <a:off x="3681432" y="4602758"/>
              <a:ext cx="212501" cy="212502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81" name="Oval 15"/>
            <p:cNvSpPr>
              <a:spLocks noChangeArrowheads="1"/>
            </p:cNvSpPr>
            <p:nvPr/>
          </p:nvSpPr>
          <p:spPr bwMode="auto">
            <a:xfrm>
              <a:off x="3609424" y="5319316"/>
              <a:ext cx="212501" cy="212502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83" name="グループ化 82"/>
          <p:cNvGrpSpPr/>
          <p:nvPr/>
        </p:nvGrpSpPr>
        <p:grpSpPr>
          <a:xfrm>
            <a:off x="6804248" y="3746130"/>
            <a:ext cx="966369" cy="966369"/>
            <a:chOff x="3245591" y="4584671"/>
            <a:chExt cx="966369" cy="966369"/>
          </a:xfrm>
        </p:grpSpPr>
        <p:sp>
          <p:nvSpPr>
            <p:cNvPr id="84" name="円/楕円 83"/>
            <p:cNvSpPr/>
            <p:nvPr/>
          </p:nvSpPr>
          <p:spPr>
            <a:xfrm>
              <a:off x="3245591" y="4584671"/>
              <a:ext cx="966369" cy="966369"/>
            </a:xfrm>
            <a:prstGeom prst="ellipse">
              <a:avLst/>
            </a:prstGeom>
            <a:solidFill>
              <a:schemeClr val="tx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Oval 15"/>
            <p:cNvSpPr>
              <a:spLocks noChangeArrowheads="1"/>
            </p:cNvSpPr>
            <p:nvPr/>
          </p:nvSpPr>
          <p:spPr bwMode="auto">
            <a:xfrm>
              <a:off x="3245591" y="5063151"/>
              <a:ext cx="212501" cy="212502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7" name="Oval 15"/>
            <p:cNvSpPr>
              <a:spLocks noChangeArrowheads="1"/>
            </p:cNvSpPr>
            <p:nvPr/>
          </p:nvSpPr>
          <p:spPr bwMode="auto">
            <a:xfrm>
              <a:off x="3965671" y="4771597"/>
              <a:ext cx="212501" cy="212502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88" name="グループ化 87"/>
          <p:cNvGrpSpPr/>
          <p:nvPr/>
        </p:nvGrpSpPr>
        <p:grpSpPr>
          <a:xfrm>
            <a:off x="4544614" y="4894855"/>
            <a:ext cx="739965" cy="766393"/>
            <a:chOff x="141598" y="23077"/>
            <a:chExt cx="1063678" cy="1101667"/>
          </a:xfrm>
        </p:grpSpPr>
        <p:sp>
          <p:nvSpPr>
            <p:cNvPr id="89" name="Oval 23"/>
            <p:cNvSpPr>
              <a:spLocks noChangeArrowheads="1"/>
            </p:cNvSpPr>
            <p:nvPr/>
          </p:nvSpPr>
          <p:spPr bwMode="auto">
            <a:xfrm>
              <a:off x="141598" y="23077"/>
              <a:ext cx="1063678" cy="1101667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0" name="Oval 9"/>
            <p:cNvSpPr>
              <a:spLocks noChangeArrowheads="1"/>
            </p:cNvSpPr>
            <p:nvPr/>
          </p:nvSpPr>
          <p:spPr bwMode="auto">
            <a:xfrm>
              <a:off x="305241" y="186720"/>
              <a:ext cx="305464" cy="305465"/>
            </a:xfrm>
            <a:prstGeom prst="ellipse">
              <a:avLst/>
            </a:prstGeom>
            <a:solidFill>
              <a:srgbClr val="92D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1" name="Oval 15"/>
            <p:cNvSpPr>
              <a:spLocks noChangeArrowheads="1"/>
            </p:cNvSpPr>
            <p:nvPr/>
          </p:nvSpPr>
          <p:spPr bwMode="auto">
            <a:xfrm>
              <a:off x="600066" y="405241"/>
              <a:ext cx="305464" cy="30546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" name="Oval 15"/>
            <p:cNvSpPr>
              <a:spLocks noChangeArrowheads="1"/>
            </p:cNvSpPr>
            <p:nvPr/>
          </p:nvSpPr>
          <p:spPr bwMode="auto">
            <a:xfrm>
              <a:off x="393048" y="715769"/>
              <a:ext cx="305464" cy="305465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3" name="Oval 15"/>
            <p:cNvSpPr>
              <a:spLocks noChangeArrowheads="1"/>
            </p:cNvSpPr>
            <p:nvPr/>
          </p:nvSpPr>
          <p:spPr bwMode="auto">
            <a:xfrm>
              <a:off x="698512" y="715769"/>
              <a:ext cx="305464" cy="305465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96" name="グループ化 95"/>
          <p:cNvGrpSpPr/>
          <p:nvPr/>
        </p:nvGrpSpPr>
        <p:grpSpPr>
          <a:xfrm>
            <a:off x="3327979" y="4221088"/>
            <a:ext cx="739965" cy="766393"/>
            <a:chOff x="141598" y="23077"/>
            <a:chExt cx="1063678" cy="1101667"/>
          </a:xfrm>
        </p:grpSpPr>
        <p:sp>
          <p:nvSpPr>
            <p:cNvPr id="97" name="Oval 23"/>
            <p:cNvSpPr>
              <a:spLocks noChangeArrowheads="1"/>
            </p:cNvSpPr>
            <p:nvPr/>
          </p:nvSpPr>
          <p:spPr bwMode="auto">
            <a:xfrm>
              <a:off x="141598" y="23077"/>
              <a:ext cx="1063678" cy="1101667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8" name="Oval 9"/>
            <p:cNvSpPr>
              <a:spLocks noChangeArrowheads="1"/>
            </p:cNvSpPr>
            <p:nvPr/>
          </p:nvSpPr>
          <p:spPr bwMode="auto">
            <a:xfrm>
              <a:off x="305241" y="186720"/>
              <a:ext cx="305464" cy="305465"/>
            </a:xfrm>
            <a:prstGeom prst="ellipse">
              <a:avLst/>
            </a:prstGeom>
            <a:solidFill>
              <a:srgbClr val="92D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" name="Oval 15"/>
            <p:cNvSpPr>
              <a:spLocks noChangeArrowheads="1"/>
            </p:cNvSpPr>
            <p:nvPr/>
          </p:nvSpPr>
          <p:spPr bwMode="auto">
            <a:xfrm>
              <a:off x="777080" y="215001"/>
              <a:ext cx="305464" cy="30546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" name="Oval 15"/>
            <p:cNvSpPr>
              <a:spLocks noChangeArrowheads="1"/>
            </p:cNvSpPr>
            <p:nvPr/>
          </p:nvSpPr>
          <p:spPr bwMode="auto">
            <a:xfrm>
              <a:off x="286151" y="636738"/>
              <a:ext cx="305464" cy="305465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" name="Oval 15"/>
            <p:cNvSpPr>
              <a:spLocks noChangeArrowheads="1"/>
            </p:cNvSpPr>
            <p:nvPr/>
          </p:nvSpPr>
          <p:spPr bwMode="auto">
            <a:xfrm>
              <a:off x="777080" y="636738"/>
              <a:ext cx="305464" cy="305465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4" name="Oval 15"/>
          <p:cNvSpPr>
            <a:spLocks noChangeArrowheads="1"/>
          </p:cNvSpPr>
          <p:nvPr/>
        </p:nvSpPr>
        <p:spPr bwMode="auto">
          <a:xfrm>
            <a:off x="5079579" y="5180770"/>
            <a:ext cx="212501" cy="21250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05" name="グループ化 104"/>
          <p:cNvGrpSpPr/>
          <p:nvPr/>
        </p:nvGrpSpPr>
        <p:grpSpPr>
          <a:xfrm>
            <a:off x="6925847" y="3814735"/>
            <a:ext cx="739965" cy="766393"/>
            <a:chOff x="141598" y="23077"/>
            <a:chExt cx="1063678" cy="1101667"/>
          </a:xfrm>
        </p:grpSpPr>
        <p:sp>
          <p:nvSpPr>
            <p:cNvPr id="106" name="Oval 23"/>
            <p:cNvSpPr>
              <a:spLocks noChangeArrowheads="1"/>
            </p:cNvSpPr>
            <p:nvPr/>
          </p:nvSpPr>
          <p:spPr bwMode="auto">
            <a:xfrm>
              <a:off x="141598" y="23077"/>
              <a:ext cx="1063678" cy="1101667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305241" y="186720"/>
              <a:ext cx="305464" cy="305465"/>
            </a:xfrm>
            <a:prstGeom prst="ellipse">
              <a:avLst/>
            </a:prstGeom>
            <a:solidFill>
              <a:srgbClr val="92D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8" name="Oval 15"/>
            <p:cNvSpPr>
              <a:spLocks noChangeArrowheads="1"/>
            </p:cNvSpPr>
            <p:nvPr/>
          </p:nvSpPr>
          <p:spPr bwMode="auto">
            <a:xfrm>
              <a:off x="600066" y="405241"/>
              <a:ext cx="305464" cy="30546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9" name="Oval 15"/>
            <p:cNvSpPr>
              <a:spLocks noChangeArrowheads="1"/>
            </p:cNvSpPr>
            <p:nvPr/>
          </p:nvSpPr>
          <p:spPr bwMode="auto">
            <a:xfrm>
              <a:off x="393048" y="715769"/>
              <a:ext cx="305464" cy="305465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0" name="Oval 15"/>
            <p:cNvSpPr>
              <a:spLocks noChangeArrowheads="1"/>
            </p:cNvSpPr>
            <p:nvPr/>
          </p:nvSpPr>
          <p:spPr bwMode="auto">
            <a:xfrm>
              <a:off x="698512" y="715769"/>
              <a:ext cx="305464" cy="305465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1" name="Oval 15"/>
          <p:cNvSpPr>
            <a:spLocks noChangeArrowheads="1"/>
          </p:cNvSpPr>
          <p:nvPr/>
        </p:nvSpPr>
        <p:spPr bwMode="auto">
          <a:xfrm>
            <a:off x="7420555" y="4077072"/>
            <a:ext cx="212501" cy="21250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5494129" y="3183359"/>
            <a:ext cx="2895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>
                <a:solidFill>
                  <a:schemeClr val="bg1"/>
                </a:solidFill>
              </a:rPr>
              <a:t>M.Agnello</a:t>
            </a:r>
            <a:r>
              <a:rPr kumimoji="1" lang="en-US" altLang="ja-JP" sz="1200" dirty="0" smtClean="0">
                <a:solidFill>
                  <a:schemeClr val="bg1"/>
                </a:solidFill>
              </a:rPr>
              <a:t> et al., PRL 108 (2012) 042501.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 </a:t>
            </a:r>
            <a:r>
              <a:rPr lang="en-US" altLang="ja-JP" sz="1200" dirty="0" smtClean="0">
                <a:solidFill>
                  <a:schemeClr val="bg1"/>
                </a:solidFill>
              </a:rPr>
              <a:t>                             NPA 881 (2012) 269.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30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39552" y="1916832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Nuclear Force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2492896"/>
            <a:ext cx="3528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Lots of NN scattering data</a:t>
            </a:r>
            <a:endParaRPr kumimoji="1" lang="ja-JP" altLang="en-US" sz="2400" dirty="0"/>
          </a:p>
        </p:txBody>
      </p:sp>
      <p:sp>
        <p:nvSpPr>
          <p:cNvPr id="5" name="角丸四角形 4"/>
          <p:cNvSpPr/>
          <p:nvPr/>
        </p:nvSpPr>
        <p:spPr>
          <a:xfrm>
            <a:off x="467544" y="1916832"/>
            <a:ext cx="3888432" cy="1296144"/>
          </a:xfrm>
          <a:prstGeom prst="round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下矢印 5"/>
          <p:cNvSpPr/>
          <p:nvPr/>
        </p:nvSpPr>
        <p:spPr>
          <a:xfrm>
            <a:off x="1547664" y="3429000"/>
            <a:ext cx="1440160" cy="1368152"/>
          </a:xfrm>
          <a:prstGeom prst="down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4941168"/>
            <a:ext cx="3167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Nuclear Structure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22299" y="5517232"/>
            <a:ext cx="2829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Normal/Exotic nuclei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03848" y="3429000"/>
            <a:ext cx="31983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Established Calculation Tech.</a:t>
            </a:r>
          </a:p>
          <a:p>
            <a:pPr algn="ctr"/>
            <a:r>
              <a:rPr lang="en-US" altLang="ja-JP" dirty="0" err="1" smtClean="0"/>
              <a:t>Fadeev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ChPT</a:t>
            </a:r>
            <a:r>
              <a:rPr lang="en-US" altLang="ja-JP" dirty="0" smtClean="0"/>
              <a:t>,</a:t>
            </a:r>
          </a:p>
          <a:p>
            <a:pPr algn="ctr"/>
            <a:r>
              <a:rPr lang="en-US" altLang="ja-JP" dirty="0" smtClean="0"/>
              <a:t>Cluster Model</a:t>
            </a:r>
          </a:p>
          <a:p>
            <a:pPr algn="ctr"/>
            <a:r>
              <a:rPr kumimoji="1" lang="en-US" altLang="ja-JP" dirty="0" smtClean="0"/>
              <a:t>Shell Model</a:t>
            </a:r>
          </a:p>
          <a:p>
            <a:pPr algn="ctr"/>
            <a:r>
              <a:rPr lang="en-US" altLang="ja-JP" dirty="0" smtClean="0"/>
              <a:t>Mean Field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467544" y="4869160"/>
            <a:ext cx="3888432" cy="1296144"/>
          </a:xfrm>
          <a:prstGeom prst="round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4788024" y="1916832"/>
            <a:ext cx="4211960" cy="4248472"/>
            <a:chOff x="4788024" y="1916832"/>
            <a:chExt cx="4211960" cy="4248472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4788024" y="1916832"/>
              <a:ext cx="4211960" cy="1296144"/>
              <a:chOff x="4788024" y="1916832"/>
              <a:chExt cx="4211960" cy="1296144"/>
            </a:xfrm>
          </p:grpSpPr>
          <p:sp>
            <p:nvSpPr>
              <p:cNvPr id="11" name="テキスト ボックス 10"/>
              <p:cNvSpPr txBox="1"/>
              <p:nvPr/>
            </p:nvSpPr>
            <p:spPr>
              <a:xfrm>
                <a:off x="4843786" y="1988840"/>
                <a:ext cx="26805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200" dirty="0" err="1" smtClean="0"/>
                  <a:t>Hyperon</a:t>
                </a:r>
                <a:r>
                  <a:rPr kumimoji="1" lang="en-US" altLang="ja-JP" sz="3200" dirty="0" smtClean="0"/>
                  <a:t> Force</a:t>
                </a:r>
                <a:endParaRPr kumimoji="1" lang="ja-JP" altLang="en-US" sz="3200" dirty="0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4799948" y="2564904"/>
                <a:ext cx="41424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Limited YN/YY </a:t>
                </a:r>
                <a:r>
                  <a:rPr kumimoji="1" lang="en-US" altLang="ja-JP" sz="2000" dirty="0" smtClean="0"/>
                  <a:t>scattering data</a:t>
                </a:r>
                <a:endParaRPr kumimoji="1" lang="ja-JP" altLang="en-US" sz="2000" dirty="0"/>
              </a:p>
            </p:txBody>
          </p:sp>
          <p:sp>
            <p:nvSpPr>
              <p:cNvPr id="13" name="角丸四角形 12"/>
              <p:cNvSpPr/>
              <p:nvPr/>
            </p:nvSpPr>
            <p:spPr>
              <a:xfrm>
                <a:off x="4788024" y="1916832"/>
                <a:ext cx="4211960" cy="1296144"/>
              </a:xfrm>
              <a:prstGeom prst="roundRect">
                <a:avLst/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4" name="グループ化 23"/>
            <p:cNvGrpSpPr/>
            <p:nvPr/>
          </p:nvGrpSpPr>
          <p:grpSpPr>
            <a:xfrm>
              <a:off x="5004048" y="3356992"/>
              <a:ext cx="3888432" cy="2808312"/>
              <a:chOff x="5004048" y="3356992"/>
              <a:chExt cx="3888432" cy="2808312"/>
            </a:xfrm>
          </p:grpSpPr>
          <p:sp>
            <p:nvSpPr>
              <p:cNvPr id="14" name="下矢印 13"/>
              <p:cNvSpPr/>
              <p:nvPr/>
            </p:nvSpPr>
            <p:spPr>
              <a:xfrm rot="10800000">
                <a:off x="6372200" y="3356992"/>
                <a:ext cx="1440160" cy="1368152"/>
              </a:xfrm>
              <a:prstGeom prst="downArrow">
                <a:avLst/>
              </a:prstGeom>
              <a:solidFill>
                <a:schemeClr val="tx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220072" y="4941168"/>
                <a:ext cx="31674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200" dirty="0" smtClean="0"/>
                  <a:t>Nuclear Structure</a:t>
                </a:r>
                <a:endParaRPr kumimoji="1" lang="ja-JP" altLang="en-US" sz="3200" dirty="0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6156176" y="5517232"/>
                <a:ext cx="17716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err="1" smtClean="0"/>
                  <a:t>Hypernuclei</a:t>
                </a:r>
                <a:endParaRPr kumimoji="1" lang="ja-JP" altLang="en-US" sz="2400" dirty="0"/>
              </a:p>
            </p:txBody>
          </p:sp>
          <p:sp>
            <p:nvSpPr>
              <p:cNvPr id="17" name="角丸四角形 16"/>
              <p:cNvSpPr/>
              <p:nvPr/>
            </p:nvSpPr>
            <p:spPr>
              <a:xfrm>
                <a:off x="5004048" y="4869160"/>
                <a:ext cx="3888432" cy="1296144"/>
              </a:xfrm>
              <a:prstGeom prst="roundRect">
                <a:avLst/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6" name="グループ化 25"/>
          <p:cNvGrpSpPr/>
          <p:nvPr/>
        </p:nvGrpSpPr>
        <p:grpSpPr>
          <a:xfrm>
            <a:off x="323528" y="251937"/>
            <a:ext cx="8820472" cy="3177063"/>
            <a:chOff x="323528" y="179929"/>
            <a:chExt cx="8820472" cy="3177063"/>
          </a:xfrm>
        </p:grpSpPr>
        <p:sp>
          <p:nvSpPr>
            <p:cNvPr id="21" name="円/楕円 20"/>
            <p:cNvSpPr/>
            <p:nvPr/>
          </p:nvSpPr>
          <p:spPr>
            <a:xfrm>
              <a:off x="7020272" y="207313"/>
              <a:ext cx="1296144" cy="5486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519841" y="836711"/>
              <a:ext cx="36231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/>
                <a:t>Baryon  Interaction</a:t>
              </a:r>
              <a:endParaRPr kumimoji="1" lang="ja-JP" altLang="en-US" sz="3200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164288" y="179929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 smtClean="0"/>
                <a:t>QCD</a:t>
              </a:r>
              <a:endParaRPr kumimoji="1" lang="ja-JP" altLang="en-US" sz="3200" dirty="0"/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323528" y="836712"/>
              <a:ext cx="8820472" cy="2520280"/>
            </a:xfrm>
            <a:prstGeom prst="roundRect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左右矢印 21"/>
            <p:cNvSpPr/>
            <p:nvPr/>
          </p:nvSpPr>
          <p:spPr>
            <a:xfrm rot="19364824">
              <a:off x="6343741" y="502347"/>
              <a:ext cx="792088" cy="576064"/>
            </a:xfrm>
            <a:prstGeom prst="leftRightArrow">
              <a:avLst>
                <a:gd name="adj1" fmla="val 49289"/>
                <a:gd name="adj2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6228184" y="1268760"/>
            <a:ext cx="2601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Quark degree of freedom</a:t>
            </a:r>
          </a:p>
          <a:p>
            <a:r>
              <a:rPr kumimoji="1" lang="en-US" altLang="ja-JP" dirty="0" err="1" smtClean="0"/>
              <a:t>SU</a:t>
            </a:r>
            <a:r>
              <a:rPr kumimoji="1" lang="en-US" altLang="ja-JP" baseline="-25000" dirty="0" err="1" smtClean="0"/>
              <a:t>f</a:t>
            </a:r>
            <a:r>
              <a:rPr kumimoji="1" lang="en-US" altLang="ja-JP" dirty="0" smtClean="0"/>
              <a:t>(3) Symmetry</a:t>
            </a:r>
            <a:endParaRPr kumimoji="1" lang="ja-JP" altLang="en-US" dirty="0"/>
          </a:p>
        </p:txBody>
      </p:sp>
      <p:sp>
        <p:nvSpPr>
          <p:cNvPr id="28" name="左カーブ矢印 27"/>
          <p:cNvSpPr/>
          <p:nvPr/>
        </p:nvSpPr>
        <p:spPr>
          <a:xfrm>
            <a:off x="7884368" y="3573016"/>
            <a:ext cx="432048" cy="1080120"/>
          </a:xfrm>
          <a:prstGeom prst="curvedLeft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58584" y="116632"/>
            <a:ext cx="368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Lattic</a:t>
            </a:r>
            <a:r>
              <a:rPr lang="en-US" altLang="ja-JP" dirty="0" smtClean="0"/>
              <a:t>e QCD</a:t>
            </a:r>
          </a:p>
          <a:p>
            <a:r>
              <a:rPr kumimoji="1" lang="en-US" altLang="ja-JP" dirty="0" err="1" smtClean="0"/>
              <a:t>Modarn</a:t>
            </a:r>
            <a:r>
              <a:rPr kumimoji="1" lang="en-US" altLang="ja-JP" dirty="0" smtClean="0"/>
              <a:t> baryon Interaction models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9372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9792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New Data from FINUDA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56704" y="1091780"/>
            <a:ext cx="8535775" cy="48477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673437" y="1124047"/>
            <a:ext cx="8015187" cy="2424535"/>
            <a:chOff x="611560" y="1187460"/>
            <a:chExt cx="8015187" cy="2424535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936538" y="1529899"/>
              <a:ext cx="7690209" cy="2043118"/>
              <a:chOff x="936539" y="1529898"/>
              <a:chExt cx="5250896" cy="1395046"/>
            </a:xfrm>
          </p:grpSpPr>
          <p:cxnSp>
            <p:nvCxnSpPr>
              <p:cNvPr id="17" name="直線コネクタ 16"/>
              <p:cNvCxnSpPr/>
              <p:nvPr/>
            </p:nvCxnSpPr>
            <p:spPr>
              <a:xfrm>
                <a:off x="936539" y="1529898"/>
                <a:ext cx="5250896" cy="39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>
                <a:off x="1331640" y="1556792"/>
                <a:ext cx="494792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>
                <a:off x="1997642" y="2420888"/>
                <a:ext cx="5442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2731585" y="2573288"/>
                <a:ext cx="5442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>
                <a:off x="3347864" y="2924944"/>
                <a:ext cx="5442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テキスト ボックス 6"/>
            <p:cNvSpPr txBox="1"/>
            <p:nvPr/>
          </p:nvSpPr>
          <p:spPr>
            <a:xfrm>
              <a:off x="2612095" y="1187460"/>
              <a:ext cx="658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aseline="30000" dirty="0" smtClean="0">
                  <a:solidFill>
                    <a:schemeClr val="bg1"/>
                  </a:solidFill>
                </a:rPr>
                <a:t>4</a:t>
              </a:r>
              <a:r>
                <a:rPr kumimoji="1"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H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608940" y="1187460"/>
              <a:ext cx="658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aseline="30000" dirty="0" smtClean="0">
                  <a:solidFill>
                    <a:schemeClr val="bg1"/>
                  </a:solidFill>
                </a:rPr>
                <a:t>3</a:t>
              </a:r>
              <a:r>
                <a:rPr kumimoji="1"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H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523640" y="1188157"/>
              <a:ext cx="838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aseline="30000" dirty="0" smtClean="0">
                  <a:solidFill>
                    <a:schemeClr val="bg1"/>
                  </a:solidFill>
                </a:rPr>
                <a:t>4</a:t>
              </a:r>
              <a:r>
                <a:rPr kumimoji="1"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He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572000" y="1187460"/>
              <a:ext cx="838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aseline="30000" dirty="0">
                  <a:solidFill>
                    <a:schemeClr val="bg1"/>
                  </a:solidFill>
                </a:rPr>
                <a:t>5</a:t>
              </a:r>
              <a:r>
                <a:rPr kumimoji="1"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He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11560" y="13407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0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547664" y="1619508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0.13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595091" y="2873331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2.04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648634" y="3057997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2.39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554602" y="3242663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3.12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3" name="直線コネクタ 22"/>
          <p:cNvCxnSpPr/>
          <p:nvPr/>
        </p:nvCxnSpPr>
        <p:spPr>
          <a:xfrm flipV="1">
            <a:off x="2586686" y="2809917"/>
            <a:ext cx="1817274" cy="7641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1537533" y="1509174"/>
            <a:ext cx="737123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559920" y="3545751"/>
            <a:ext cx="737123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503709" y="1972843"/>
            <a:ext cx="567784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B</a:t>
            </a:r>
            <a:r>
              <a:rPr lang="en-US" altLang="ja-JP" sz="2800" baseline="-25000" dirty="0">
                <a:solidFill>
                  <a:schemeClr val="bg1"/>
                </a:solidFill>
                <a:latin typeface="Symbol" pitchFamily="18" charset="2"/>
              </a:rPr>
              <a:t>L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2605834" y="2099241"/>
            <a:ext cx="72464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3580791" y="2244089"/>
            <a:ext cx="79711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2668507" y="2059423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0.99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806465" y="2262493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1.24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2605834" y="2077827"/>
            <a:ext cx="177207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2274656" y="1509174"/>
            <a:ext cx="348972" cy="56865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274656" y="1556095"/>
            <a:ext cx="331178" cy="126146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4378441" y="2059423"/>
            <a:ext cx="181479" cy="145018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4378441" y="2809917"/>
            <a:ext cx="181479" cy="73866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5737264" y="1115452"/>
            <a:ext cx="83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aseline="30000" dirty="0" smtClean="0">
                <a:solidFill>
                  <a:schemeClr val="bg1"/>
                </a:solidFill>
              </a:rPr>
              <a:t>6</a:t>
            </a:r>
            <a:r>
              <a:rPr kumimoji="1" lang="en-US" altLang="ja-JP" baseline="-25000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kumimoji="1" lang="en-US" altLang="ja-JP" dirty="0" smtClean="0">
                <a:solidFill>
                  <a:schemeClr val="bg1"/>
                </a:solidFill>
              </a:rPr>
              <a:t>H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580791" y="5939482"/>
            <a:ext cx="3886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/>
              <a:t>Theingi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K.S.Myint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Y.Akaishi</a:t>
            </a:r>
            <a:r>
              <a:rPr kumimoji="1" lang="en-US" altLang="ja-JP" sz="1400" dirty="0" smtClean="0"/>
              <a:t> </a:t>
            </a:r>
            <a:r>
              <a:rPr kumimoji="1" lang="en-US" altLang="ja-JP" sz="1400" i="1" dirty="0" smtClean="0"/>
              <a:t> </a:t>
            </a:r>
            <a:r>
              <a:rPr lang="en-US" altLang="ja-JP" sz="1400" dirty="0" smtClean="0"/>
              <a:t>arXiv:1211.5719</a:t>
            </a:r>
            <a:endParaRPr kumimoji="1" lang="ja-JP" altLang="en-US" sz="1400" dirty="0"/>
          </a:p>
        </p:txBody>
      </p:sp>
      <p:cxnSp>
        <p:nvCxnSpPr>
          <p:cNvPr id="46" name="直線コネクタ 45"/>
          <p:cNvCxnSpPr/>
          <p:nvPr/>
        </p:nvCxnSpPr>
        <p:spPr>
          <a:xfrm>
            <a:off x="5297251" y="3533711"/>
            <a:ext cx="393757" cy="180590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4932040" y="2656616"/>
            <a:ext cx="175400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/>
                </a:solidFill>
              </a:rPr>
              <a:t>FINUDA</a:t>
            </a:r>
          </a:p>
          <a:p>
            <a:r>
              <a:rPr kumimoji="1" lang="en-US" altLang="ja-JP" sz="1600" b="1" i="1" dirty="0" smtClean="0">
                <a:solidFill>
                  <a:schemeClr val="bg1"/>
                </a:solidFill>
              </a:rPr>
              <a:t>E. </a:t>
            </a:r>
            <a:r>
              <a:rPr kumimoji="1" lang="en-US" altLang="ja-JP" sz="1600" b="1" i="1" dirty="0" err="1" smtClean="0">
                <a:solidFill>
                  <a:schemeClr val="bg1"/>
                </a:solidFill>
              </a:rPr>
              <a:t>Botta</a:t>
            </a:r>
            <a:r>
              <a:rPr kumimoji="1" lang="en-US" altLang="ja-JP" sz="1600" b="1" i="1" dirty="0" smtClean="0">
                <a:solidFill>
                  <a:schemeClr val="bg1"/>
                </a:solidFill>
              </a:rPr>
              <a:t> (HN005)</a:t>
            </a:r>
            <a:endParaRPr kumimoji="1" lang="ja-JP" altLang="en-US" sz="1600" b="1" i="1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840551" y="536392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5.8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grpSp>
        <p:nvGrpSpPr>
          <p:cNvPr id="57" name="グループ化 56"/>
          <p:cNvGrpSpPr/>
          <p:nvPr/>
        </p:nvGrpSpPr>
        <p:grpSpPr>
          <a:xfrm>
            <a:off x="5600456" y="3509603"/>
            <a:ext cx="901209" cy="1830009"/>
            <a:chOff x="5568859" y="4553151"/>
            <a:chExt cx="901209" cy="1830009"/>
          </a:xfrm>
        </p:grpSpPr>
        <p:cxnSp>
          <p:nvCxnSpPr>
            <p:cNvPr id="38" name="直線コネクタ 37"/>
            <p:cNvCxnSpPr/>
            <p:nvPr/>
          </p:nvCxnSpPr>
          <p:spPr>
            <a:xfrm>
              <a:off x="5640102" y="6383160"/>
              <a:ext cx="737123" cy="0"/>
            </a:xfrm>
            <a:prstGeom prst="line">
              <a:avLst/>
            </a:prstGeom>
            <a:ln w="317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正方形/長方形 49"/>
            <p:cNvSpPr/>
            <p:nvPr/>
          </p:nvSpPr>
          <p:spPr>
            <a:xfrm>
              <a:off x="5650903" y="4553151"/>
              <a:ext cx="726322" cy="1108097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4" name="直線コネクタ 43"/>
            <p:cNvCxnSpPr/>
            <p:nvPr/>
          </p:nvCxnSpPr>
          <p:spPr>
            <a:xfrm>
              <a:off x="5650903" y="5091020"/>
              <a:ext cx="72632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テキスト ボックス 44"/>
            <p:cNvSpPr txBox="1"/>
            <p:nvPr/>
          </p:nvSpPr>
          <p:spPr>
            <a:xfrm>
              <a:off x="5568859" y="4725144"/>
              <a:ext cx="901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4.0+1.1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53" name="直線コネクタ 52"/>
            <p:cNvCxnSpPr/>
            <p:nvPr/>
          </p:nvCxnSpPr>
          <p:spPr>
            <a:xfrm>
              <a:off x="5965989" y="5013176"/>
              <a:ext cx="118179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テキスト ボックス 84"/>
          <p:cNvSpPr txBox="1"/>
          <p:nvPr/>
        </p:nvSpPr>
        <p:spPr>
          <a:xfrm>
            <a:off x="3223613" y="152030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0.69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94" name="直線コネクタ 93"/>
          <p:cNvCxnSpPr/>
          <p:nvPr/>
        </p:nvCxnSpPr>
        <p:spPr>
          <a:xfrm>
            <a:off x="2631890" y="1831706"/>
            <a:ext cx="1772070" cy="0"/>
          </a:xfrm>
          <a:prstGeom prst="line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/>
          <p:cNvSpPr txBox="1"/>
          <p:nvPr/>
        </p:nvSpPr>
        <p:spPr>
          <a:xfrm>
            <a:off x="7595632" y="1097728"/>
            <a:ext cx="83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aseline="30000" dirty="0" smtClean="0">
                <a:solidFill>
                  <a:schemeClr val="bg1"/>
                </a:solidFill>
              </a:rPr>
              <a:t>7</a:t>
            </a:r>
            <a:r>
              <a:rPr kumimoji="1" lang="en-US" altLang="ja-JP" baseline="-25000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kumimoji="1" lang="en-US" altLang="ja-JP" dirty="0" smtClean="0">
                <a:solidFill>
                  <a:schemeClr val="bg1"/>
                </a:solidFill>
              </a:rPr>
              <a:t>He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7013165" y="5314978"/>
            <a:ext cx="1675459" cy="369332"/>
            <a:chOff x="6607804" y="5540294"/>
            <a:chExt cx="1675459" cy="369332"/>
          </a:xfrm>
        </p:grpSpPr>
        <p:sp>
          <p:nvSpPr>
            <p:cNvPr id="52" name="テキスト ボックス 51"/>
            <p:cNvSpPr txBox="1"/>
            <p:nvPr/>
          </p:nvSpPr>
          <p:spPr>
            <a:xfrm>
              <a:off x="6607804" y="5540294"/>
              <a:ext cx="1675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5.68+0.03+0.25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54" name="直線コネクタ 53"/>
            <p:cNvCxnSpPr/>
            <p:nvPr/>
          </p:nvCxnSpPr>
          <p:spPr>
            <a:xfrm>
              <a:off x="7108858" y="5814556"/>
              <a:ext cx="118179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7643471" y="5814556"/>
              <a:ext cx="118179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直線矢印コネクタ 25"/>
          <p:cNvCxnSpPr/>
          <p:nvPr/>
        </p:nvCxnSpPr>
        <p:spPr>
          <a:xfrm>
            <a:off x="3208962" y="2797009"/>
            <a:ext cx="0" cy="1647723"/>
          </a:xfrm>
          <a:prstGeom prst="straightConnector1">
            <a:avLst/>
          </a:prstGeom>
          <a:ln w="15875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2373382" y="6381328"/>
            <a:ext cx="6159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/>
              <a:t>B.F.Gibson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I.R.Afnan</a:t>
            </a:r>
            <a:r>
              <a:rPr lang="en-US" altLang="ja-JP" sz="1400" dirty="0" smtClean="0"/>
              <a:t>  </a:t>
            </a:r>
            <a:r>
              <a:rPr lang="en-US" altLang="ja-JP" sz="1400" dirty="0" err="1" smtClean="0"/>
              <a:t>Nucl</a:t>
            </a:r>
            <a:r>
              <a:rPr lang="en-US" altLang="ja-JP" sz="1400" dirty="0" smtClean="0"/>
              <a:t>. Phys. A , DOI 10.1016/j.nuclphysa.2013.02.017</a:t>
            </a:r>
          </a:p>
          <a:p>
            <a:r>
              <a:rPr kumimoji="1" lang="en-US" altLang="ja-JP" sz="1400" dirty="0" err="1" smtClean="0"/>
              <a:t>A.Gal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and </a:t>
            </a:r>
            <a:r>
              <a:rPr lang="en-US" altLang="ja-JP" sz="1400" dirty="0" err="1" smtClean="0"/>
              <a:t>D.J.Millener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arXiv</a:t>
            </a:r>
            <a:r>
              <a:rPr lang="en-US" altLang="ja-JP" sz="1400" dirty="0" smtClean="0"/>
              <a:t> 1305.6716</a:t>
            </a:r>
            <a:endParaRPr kumimoji="1" lang="ja-JP" altLang="en-US" sz="1400" dirty="0"/>
          </a:p>
        </p:txBody>
      </p:sp>
      <p:cxnSp>
        <p:nvCxnSpPr>
          <p:cNvPr id="67" name="直線矢印コネクタ 66"/>
          <p:cNvCxnSpPr/>
          <p:nvPr/>
        </p:nvCxnSpPr>
        <p:spPr>
          <a:xfrm>
            <a:off x="4922273" y="3579323"/>
            <a:ext cx="0" cy="1593520"/>
          </a:xfrm>
          <a:prstGeom prst="straightConnector1">
            <a:avLst/>
          </a:prstGeom>
          <a:ln w="15875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70"/>
          <p:cNvSpPr/>
          <p:nvPr/>
        </p:nvSpPr>
        <p:spPr>
          <a:xfrm>
            <a:off x="7540167" y="4973699"/>
            <a:ext cx="726322" cy="341279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コネクタ 50"/>
          <p:cNvCxnSpPr/>
          <p:nvPr/>
        </p:nvCxnSpPr>
        <p:spPr>
          <a:xfrm>
            <a:off x="7540167" y="5147924"/>
            <a:ext cx="72632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3733191" y="6151677"/>
            <a:ext cx="3948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/>
              <a:t>M.Agnello</a:t>
            </a:r>
            <a:r>
              <a:rPr lang="en-US" altLang="ja-JP" sz="1400" dirty="0" smtClean="0"/>
              <a:t> et al.   </a:t>
            </a:r>
            <a:r>
              <a:rPr lang="en-US" altLang="ja-JP" sz="1400" dirty="0" err="1" smtClean="0"/>
              <a:t>Nucl</a:t>
            </a:r>
            <a:r>
              <a:rPr lang="en-US" altLang="ja-JP" sz="1400" dirty="0" smtClean="0"/>
              <a:t>. Phys. A 881 (2012) 269.</a:t>
            </a:r>
            <a:endParaRPr kumimoji="1" lang="ja-JP" altLang="en-US" sz="1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616296" y="5569495"/>
            <a:ext cx="1204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JLab E01-011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73" name="直線矢印コネクタ 72"/>
          <p:cNvCxnSpPr/>
          <p:nvPr/>
        </p:nvCxnSpPr>
        <p:spPr>
          <a:xfrm>
            <a:off x="1164764" y="1190047"/>
            <a:ext cx="0" cy="437944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3223613" y="4444732"/>
            <a:ext cx="2467395" cy="0"/>
          </a:xfrm>
          <a:prstGeom prst="straightConnector1">
            <a:avLst/>
          </a:prstGeom>
          <a:ln w="15875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 flipV="1">
            <a:off x="4910790" y="5144338"/>
            <a:ext cx="2629377" cy="28506"/>
          </a:xfrm>
          <a:prstGeom prst="straightConnector1">
            <a:avLst/>
          </a:prstGeom>
          <a:ln w="15875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4939638" y="2060848"/>
            <a:ext cx="2201244" cy="584775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Theoretical discussion</a:t>
            </a:r>
          </a:p>
          <a:p>
            <a:r>
              <a:rPr kumimoji="1" lang="en-US" altLang="ja-JP" sz="1600" b="1" i="1" dirty="0" smtClean="0">
                <a:solidFill>
                  <a:schemeClr val="bg1"/>
                </a:solidFill>
              </a:rPr>
              <a:t>A. Gal (HN015)</a:t>
            </a:r>
            <a:endParaRPr kumimoji="1" lang="ja-JP" altLang="en-US" sz="1600" b="1" i="1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494129" y="3183359"/>
            <a:ext cx="2895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>
                <a:solidFill>
                  <a:schemeClr val="bg1"/>
                </a:solidFill>
              </a:rPr>
              <a:t>M.Agnello</a:t>
            </a:r>
            <a:r>
              <a:rPr kumimoji="1" lang="en-US" altLang="ja-JP" sz="1200" dirty="0" smtClean="0">
                <a:solidFill>
                  <a:schemeClr val="bg1"/>
                </a:solidFill>
              </a:rPr>
              <a:t> et al., PRL 108 (2012) 042501.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 </a:t>
            </a:r>
            <a:r>
              <a:rPr lang="en-US" altLang="ja-JP" sz="1200" dirty="0" smtClean="0">
                <a:solidFill>
                  <a:schemeClr val="bg1"/>
                </a:solidFill>
              </a:rPr>
              <a:t>                             NPA 881 (2012) 269.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41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9792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New Data from FINUDA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56704" y="1091780"/>
            <a:ext cx="8535775" cy="48477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73437" y="1124047"/>
            <a:ext cx="8015187" cy="2424535"/>
            <a:chOff x="611560" y="1187460"/>
            <a:chExt cx="8015187" cy="2424535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936538" y="1529899"/>
              <a:ext cx="7690209" cy="2043118"/>
              <a:chOff x="936539" y="1529898"/>
              <a:chExt cx="5250896" cy="1395046"/>
            </a:xfrm>
          </p:grpSpPr>
          <p:cxnSp>
            <p:nvCxnSpPr>
              <p:cNvPr id="17" name="直線コネクタ 16"/>
              <p:cNvCxnSpPr/>
              <p:nvPr/>
            </p:nvCxnSpPr>
            <p:spPr>
              <a:xfrm>
                <a:off x="936539" y="1529898"/>
                <a:ext cx="5250896" cy="39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>
                <a:off x="1331640" y="1556792"/>
                <a:ext cx="494792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>
                <a:off x="1997642" y="2420888"/>
                <a:ext cx="5442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2731585" y="2573288"/>
                <a:ext cx="5442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>
                <a:off x="3347864" y="2924944"/>
                <a:ext cx="5442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テキスト ボックス 6"/>
            <p:cNvSpPr txBox="1"/>
            <p:nvPr/>
          </p:nvSpPr>
          <p:spPr>
            <a:xfrm>
              <a:off x="2612095" y="1187460"/>
              <a:ext cx="658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aseline="30000" dirty="0" smtClean="0">
                  <a:solidFill>
                    <a:schemeClr val="bg1"/>
                  </a:solidFill>
                </a:rPr>
                <a:t>4</a:t>
              </a:r>
              <a:r>
                <a:rPr kumimoji="1"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H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608940" y="1187460"/>
              <a:ext cx="658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aseline="30000" dirty="0" smtClean="0">
                  <a:solidFill>
                    <a:schemeClr val="bg1"/>
                  </a:solidFill>
                </a:rPr>
                <a:t>3</a:t>
              </a:r>
              <a:r>
                <a:rPr kumimoji="1"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H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523640" y="1188157"/>
              <a:ext cx="838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aseline="30000" dirty="0" smtClean="0">
                  <a:solidFill>
                    <a:schemeClr val="bg1"/>
                  </a:solidFill>
                </a:rPr>
                <a:t>4</a:t>
              </a:r>
              <a:r>
                <a:rPr kumimoji="1"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He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572000" y="1187460"/>
              <a:ext cx="838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aseline="30000" dirty="0">
                  <a:solidFill>
                    <a:schemeClr val="bg1"/>
                  </a:solidFill>
                </a:rPr>
                <a:t>5</a:t>
              </a:r>
              <a:r>
                <a:rPr kumimoji="1"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He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11560" y="13407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0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547664" y="1619508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0.13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595091" y="2873331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2.04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648634" y="3057997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2.39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554602" y="3242663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3.12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3" name="直線コネクタ 22"/>
          <p:cNvCxnSpPr/>
          <p:nvPr/>
        </p:nvCxnSpPr>
        <p:spPr>
          <a:xfrm flipV="1">
            <a:off x="2586686" y="2809917"/>
            <a:ext cx="1817274" cy="7641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1537533" y="1509174"/>
            <a:ext cx="737123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559920" y="3545751"/>
            <a:ext cx="737123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503709" y="1972843"/>
            <a:ext cx="567784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B</a:t>
            </a:r>
            <a:r>
              <a:rPr lang="en-US" altLang="ja-JP" sz="2800" baseline="-25000" dirty="0">
                <a:solidFill>
                  <a:schemeClr val="bg1"/>
                </a:solidFill>
                <a:latin typeface="Symbol" pitchFamily="18" charset="2"/>
              </a:rPr>
              <a:t>L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2605834" y="2099241"/>
            <a:ext cx="72464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3580791" y="2244089"/>
            <a:ext cx="79711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2668507" y="2059423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0.99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806465" y="2262493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1.24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2605834" y="2077827"/>
            <a:ext cx="177207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2274656" y="1509174"/>
            <a:ext cx="348972" cy="56865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274656" y="1556095"/>
            <a:ext cx="331178" cy="126146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4378441" y="2059423"/>
            <a:ext cx="181479" cy="145018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4378441" y="2809917"/>
            <a:ext cx="181479" cy="73866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5737264" y="1115452"/>
            <a:ext cx="83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aseline="30000" dirty="0" smtClean="0">
                <a:solidFill>
                  <a:schemeClr val="bg1"/>
                </a:solidFill>
              </a:rPr>
              <a:t>6</a:t>
            </a:r>
            <a:r>
              <a:rPr kumimoji="1" lang="en-US" altLang="ja-JP" baseline="-25000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kumimoji="1" lang="en-US" altLang="ja-JP" dirty="0" smtClean="0">
                <a:solidFill>
                  <a:schemeClr val="bg1"/>
                </a:solidFill>
              </a:rPr>
              <a:t>H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580791" y="5939482"/>
            <a:ext cx="3886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/>
              <a:t>Theingi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K.S.Myint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Y.Akaishi</a:t>
            </a:r>
            <a:r>
              <a:rPr kumimoji="1" lang="en-US" altLang="ja-JP" sz="1400" dirty="0" smtClean="0"/>
              <a:t> </a:t>
            </a:r>
            <a:r>
              <a:rPr kumimoji="1" lang="en-US" altLang="ja-JP" sz="1400" i="1" dirty="0" smtClean="0"/>
              <a:t> </a:t>
            </a:r>
            <a:r>
              <a:rPr lang="en-US" altLang="ja-JP" sz="1400" dirty="0" smtClean="0"/>
              <a:t>arXiv:1211.5719</a:t>
            </a:r>
            <a:endParaRPr kumimoji="1" lang="ja-JP" altLang="en-US" sz="1400" dirty="0"/>
          </a:p>
        </p:txBody>
      </p:sp>
      <p:cxnSp>
        <p:nvCxnSpPr>
          <p:cNvPr id="46" name="直線コネクタ 45"/>
          <p:cNvCxnSpPr/>
          <p:nvPr/>
        </p:nvCxnSpPr>
        <p:spPr>
          <a:xfrm>
            <a:off x="5297251" y="3533711"/>
            <a:ext cx="393757" cy="180590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4932040" y="2656616"/>
            <a:ext cx="175400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/>
                </a:solidFill>
              </a:rPr>
              <a:t>FINUDA</a:t>
            </a:r>
          </a:p>
          <a:p>
            <a:r>
              <a:rPr kumimoji="1" lang="en-US" altLang="ja-JP" sz="1600" b="1" i="1" dirty="0" smtClean="0">
                <a:solidFill>
                  <a:schemeClr val="bg1"/>
                </a:solidFill>
              </a:rPr>
              <a:t>E. </a:t>
            </a:r>
            <a:r>
              <a:rPr kumimoji="1" lang="en-US" altLang="ja-JP" sz="1600" b="1" i="1" dirty="0" err="1" smtClean="0">
                <a:solidFill>
                  <a:schemeClr val="bg1"/>
                </a:solidFill>
              </a:rPr>
              <a:t>Botta</a:t>
            </a:r>
            <a:r>
              <a:rPr kumimoji="1" lang="en-US" altLang="ja-JP" sz="1600" b="1" i="1" dirty="0" smtClean="0">
                <a:solidFill>
                  <a:schemeClr val="bg1"/>
                </a:solidFill>
              </a:rPr>
              <a:t> (HN005)</a:t>
            </a:r>
            <a:endParaRPr kumimoji="1" lang="ja-JP" altLang="en-US" sz="1600" b="1" i="1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840551" y="536392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5.8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grpSp>
        <p:nvGrpSpPr>
          <p:cNvPr id="57" name="グループ化 56"/>
          <p:cNvGrpSpPr/>
          <p:nvPr/>
        </p:nvGrpSpPr>
        <p:grpSpPr>
          <a:xfrm>
            <a:off x="5600456" y="3509603"/>
            <a:ext cx="901209" cy="1830009"/>
            <a:chOff x="5568859" y="4553151"/>
            <a:chExt cx="901209" cy="1830009"/>
          </a:xfrm>
        </p:grpSpPr>
        <p:cxnSp>
          <p:nvCxnSpPr>
            <p:cNvPr id="38" name="直線コネクタ 37"/>
            <p:cNvCxnSpPr/>
            <p:nvPr/>
          </p:nvCxnSpPr>
          <p:spPr>
            <a:xfrm>
              <a:off x="5640102" y="6383160"/>
              <a:ext cx="737123" cy="0"/>
            </a:xfrm>
            <a:prstGeom prst="line">
              <a:avLst/>
            </a:prstGeom>
            <a:ln w="317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正方形/長方形 49"/>
            <p:cNvSpPr/>
            <p:nvPr/>
          </p:nvSpPr>
          <p:spPr>
            <a:xfrm>
              <a:off x="5650903" y="4553151"/>
              <a:ext cx="726322" cy="1108097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4" name="直線コネクタ 43"/>
            <p:cNvCxnSpPr/>
            <p:nvPr/>
          </p:nvCxnSpPr>
          <p:spPr>
            <a:xfrm>
              <a:off x="5650903" y="5091020"/>
              <a:ext cx="72632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テキスト ボックス 44"/>
            <p:cNvSpPr txBox="1"/>
            <p:nvPr/>
          </p:nvSpPr>
          <p:spPr>
            <a:xfrm>
              <a:off x="5568859" y="4725144"/>
              <a:ext cx="901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4.0+1.1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53" name="直線コネクタ 52"/>
            <p:cNvCxnSpPr/>
            <p:nvPr/>
          </p:nvCxnSpPr>
          <p:spPr>
            <a:xfrm>
              <a:off x="5965989" y="5013176"/>
              <a:ext cx="118179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テキスト ボックス 84"/>
          <p:cNvSpPr txBox="1"/>
          <p:nvPr/>
        </p:nvSpPr>
        <p:spPr>
          <a:xfrm>
            <a:off x="3223613" y="152030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0.69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94" name="直線コネクタ 93"/>
          <p:cNvCxnSpPr/>
          <p:nvPr/>
        </p:nvCxnSpPr>
        <p:spPr>
          <a:xfrm>
            <a:off x="2631890" y="1831706"/>
            <a:ext cx="1772070" cy="0"/>
          </a:xfrm>
          <a:prstGeom prst="line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/>
          <p:cNvSpPr txBox="1"/>
          <p:nvPr/>
        </p:nvSpPr>
        <p:spPr>
          <a:xfrm>
            <a:off x="7595632" y="1097728"/>
            <a:ext cx="83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aseline="30000" dirty="0" smtClean="0">
                <a:solidFill>
                  <a:schemeClr val="bg1"/>
                </a:solidFill>
              </a:rPr>
              <a:t>7</a:t>
            </a:r>
            <a:r>
              <a:rPr kumimoji="1" lang="en-US" altLang="ja-JP" baseline="-25000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kumimoji="1" lang="en-US" altLang="ja-JP" dirty="0" smtClean="0">
                <a:solidFill>
                  <a:schemeClr val="bg1"/>
                </a:solidFill>
              </a:rPr>
              <a:t>He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7013165" y="5314978"/>
            <a:ext cx="1675459" cy="369332"/>
            <a:chOff x="6607804" y="5540294"/>
            <a:chExt cx="1675459" cy="369332"/>
          </a:xfrm>
        </p:grpSpPr>
        <p:sp>
          <p:nvSpPr>
            <p:cNvPr id="52" name="テキスト ボックス 51"/>
            <p:cNvSpPr txBox="1"/>
            <p:nvPr/>
          </p:nvSpPr>
          <p:spPr>
            <a:xfrm>
              <a:off x="6607804" y="5540294"/>
              <a:ext cx="1675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5.68+0.03+0.25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54" name="直線コネクタ 53"/>
            <p:cNvCxnSpPr/>
            <p:nvPr/>
          </p:nvCxnSpPr>
          <p:spPr>
            <a:xfrm>
              <a:off x="7108858" y="5814556"/>
              <a:ext cx="118179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7643471" y="5814556"/>
              <a:ext cx="118179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テキスト ボックス 61"/>
          <p:cNvSpPr txBox="1"/>
          <p:nvPr/>
        </p:nvSpPr>
        <p:spPr>
          <a:xfrm>
            <a:off x="2373382" y="6381328"/>
            <a:ext cx="6159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/>
              <a:t>B.F.Gibson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I.R.Afnan</a:t>
            </a:r>
            <a:r>
              <a:rPr lang="en-US" altLang="ja-JP" sz="1400" dirty="0" smtClean="0"/>
              <a:t>  </a:t>
            </a:r>
            <a:r>
              <a:rPr lang="en-US" altLang="ja-JP" sz="1400" dirty="0" err="1" smtClean="0"/>
              <a:t>Nucl</a:t>
            </a:r>
            <a:r>
              <a:rPr lang="en-US" altLang="ja-JP" sz="1400" dirty="0" smtClean="0"/>
              <a:t>. Phys. A , DOI 10.1016/j.nuclphysa.2013.02.017</a:t>
            </a:r>
          </a:p>
          <a:p>
            <a:r>
              <a:rPr kumimoji="1" lang="en-US" altLang="ja-JP" sz="1400" dirty="0" err="1" smtClean="0"/>
              <a:t>A.Gal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and </a:t>
            </a:r>
            <a:r>
              <a:rPr lang="en-US" altLang="ja-JP" sz="1400" dirty="0" err="1" smtClean="0"/>
              <a:t>D.J.Millener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arXiv</a:t>
            </a:r>
            <a:r>
              <a:rPr lang="en-US" altLang="ja-JP" sz="1400" dirty="0" smtClean="0"/>
              <a:t> 1305.6716</a:t>
            </a:r>
            <a:endParaRPr kumimoji="1" lang="ja-JP" altLang="en-US" sz="1400" dirty="0"/>
          </a:p>
        </p:txBody>
      </p:sp>
      <p:sp>
        <p:nvSpPr>
          <p:cNvPr id="71" name="正方形/長方形 70"/>
          <p:cNvSpPr/>
          <p:nvPr/>
        </p:nvSpPr>
        <p:spPr>
          <a:xfrm>
            <a:off x="7540167" y="4973699"/>
            <a:ext cx="726322" cy="341279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コネクタ 50"/>
          <p:cNvCxnSpPr/>
          <p:nvPr/>
        </p:nvCxnSpPr>
        <p:spPr>
          <a:xfrm>
            <a:off x="7540167" y="5147924"/>
            <a:ext cx="72632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3733191" y="6151677"/>
            <a:ext cx="3948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/>
              <a:t>M.Agnello</a:t>
            </a:r>
            <a:r>
              <a:rPr lang="en-US" altLang="ja-JP" sz="1400" dirty="0" smtClean="0"/>
              <a:t> et al.   </a:t>
            </a:r>
            <a:r>
              <a:rPr lang="en-US" altLang="ja-JP" sz="1400" dirty="0" err="1" smtClean="0"/>
              <a:t>Nucl</a:t>
            </a:r>
            <a:r>
              <a:rPr lang="en-US" altLang="ja-JP" sz="1400" dirty="0" smtClean="0"/>
              <a:t>. Phys. A 881 (2012) 269.</a:t>
            </a:r>
            <a:endParaRPr kumimoji="1" lang="ja-JP" altLang="en-US" sz="1400" dirty="0"/>
          </a:p>
        </p:txBody>
      </p:sp>
      <p:sp>
        <p:nvSpPr>
          <p:cNvPr id="66" name="乗算記号 65"/>
          <p:cNvSpPr/>
          <p:nvPr/>
        </p:nvSpPr>
        <p:spPr>
          <a:xfrm>
            <a:off x="6787472" y="3717032"/>
            <a:ext cx="238704" cy="237942"/>
          </a:xfrm>
          <a:prstGeom prst="mathMultipl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乗算記号 76"/>
          <p:cNvSpPr/>
          <p:nvPr/>
        </p:nvSpPr>
        <p:spPr>
          <a:xfrm>
            <a:off x="6781568" y="3212976"/>
            <a:ext cx="238704" cy="237942"/>
          </a:xfrm>
          <a:prstGeom prst="mathMultipl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乗算記号 78"/>
          <p:cNvSpPr/>
          <p:nvPr/>
        </p:nvSpPr>
        <p:spPr>
          <a:xfrm>
            <a:off x="6781568" y="4775234"/>
            <a:ext cx="238704" cy="237942"/>
          </a:xfrm>
          <a:prstGeom prst="mathMultipl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左中かっこ 69"/>
          <p:cNvSpPr/>
          <p:nvPr/>
        </p:nvSpPr>
        <p:spPr>
          <a:xfrm>
            <a:off x="6500264" y="3331947"/>
            <a:ext cx="287208" cy="1631139"/>
          </a:xfrm>
          <a:prstGeom prst="leftBrace">
            <a:avLst>
              <a:gd name="adj1" fmla="val 8333"/>
              <a:gd name="adj2" fmla="val 43548"/>
            </a:avLst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4932040" y="1476073"/>
            <a:ext cx="2143536" cy="584775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/>
                </a:solidFill>
              </a:rPr>
              <a:t>J-PARC E10</a:t>
            </a:r>
          </a:p>
          <a:p>
            <a:r>
              <a:rPr kumimoji="1" lang="en-US" altLang="ja-JP" sz="1600" b="1" i="1" dirty="0" smtClean="0">
                <a:solidFill>
                  <a:schemeClr val="bg1"/>
                </a:solidFill>
              </a:rPr>
              <a:t>H. Sugimura (HN044)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616296" y="5569495"/>
            <a:ext cx="1204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JLab E01-011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73" name="直線矢印コネクタ 72"/>
          <p:cNvCxnSpPr/>
          <p:nvPr/>
        </p:nvCxnSpPr>
        <p:spPr>
          <a:xfrm>
            <a:off x="1164764" y="1190047"/>
            <a:ext cx="0" cy="437944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>
            <a:off x="3208962" y="2797009"/>
            <a:ext cx="0" cy="1647723"/>
          </a:xfrm>
          <a:prstGeom prst="straightConnector1">
            <a:avLst/>
          </a:prstGeom>
          <a:ln w="15875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>
            <a:off x="4922273" y="3579323"/>
            <a:ext cx="0" cy="1593520"/>
          </a:xfrm>
          <a:prstGeom prst="straightConnector1">
            <a:avLst/>
          </a:prstGeom>
          <a:ln w="15875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/>
          <p:nvPr/>
        </p:nvCxnSpPr>
        <p:spPr>
          <a:xfrm>
            <a:off x="3223613" y="4444732"/>
            <a:ext cx="2467395" cy="0"/>
          </a:xfrm>
          <a:prstGeom prst="straightConnector1">
            <a:avLst/>
          </a:prstGeom>
          <a:ln w="15875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 flipV="1">
            <a:off x="4910790" y="5144338"/>
            <a:ext cx="2629377" cy="28506"/>
          </a:xfrm>
          <a:prstGeom prst="straightConnector1">
            <a:avLst/>
          </a:prstGeom>
          <a:ln w="15875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グループ化 40"/>
          <p:cNvGrpSpPr/>
          <p:nvPr/>
        </p:nvGrpSpPr>
        <p:grpSpPr>
          <a:xfrm>
            <a:off x="6662132" y="3028374"/>
            <a:ext cx="454728" cy="547892"/>
            <a:chOff x="7020272" y="2975034"/>
            <a:chExt cx="454728" cy="547892"/>
          </a:xfrm>
        </p:grpSpPr>
        <p:sp>
          <p:nvSpPr>
            <p:cNvPr id="69" name="乗算記号 68"/>
            <p:cNvSpPr/>
            <p:nvPr/>
          </p:nvSpPr>
          <p:spPr>
            <a:xfrm>
              <a:off x="7020272" y="2975034"/>
              <a:ext cx="238704" cy="237942"/>
            </a:xfrm>
            <a:prstGeom prst="mathMultiply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84" name="乗算記号 83"/>
            <p:cNvSpPr/>
            <p:nvPr/>
          </p:nvSpPr>
          <p:spPr>
            <a:xfrm>
              <a:off x="7236296" y="3284984"/>
              <a:ext cx="238704" cy="237942"/>
            </a:xfrm>
            <a:prstGeom prst="mathMultiply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cxnSp>
          <p:nvCxnSpPr>
            <p:cNvPr id="26" name="直線コネクタ 25"/>
            <p:cNvCxnSpPr/>
            <p:nvPr/>
          </p:nvCxnSpPr>
          <p:spPr>
            <a:xfrm>
              <a:off x="7139624" y="3094005"/>
              <a:ext cx="216024" cy="309950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グループ化 46"/>
          <p:cNvGrpSpPr/>
          <p:nvPr/>
        </p:nvGrpSpPr>
        <p:grpSpPr>
          <a:xfrm>
            <a:off x="6684812" y="3441754"/>
            <a:ext cx="439668" cy="713826"/>
            <a:chOff x="7035332" y="3396034"/>
            <a:chExt cx="439668" cy="713826"/>
          </a:xfrm>
        </p:grpSpPr>
        <p:sp>
          <p:nvSpPr>
            <p:cNvPr id="74" name="乗算記号 73"/>
            <p:cNvSpPr/>
            <p:nvPr/>
          </p:nvSpPr>
          <p:spPr>
            <a:xfrm>
              <a:off x="7035332" y="3396034"/>
              <a:ext cx="238704" cy="237942"/>
            </a:xfrm>
            <a:prstGeom prst="mathMultiply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83" name="乗算記号 82"/>
            <p:cNvSpPr/>
            <p:nvPr/>
          </p:nvSpPr>
          <p:spPr>
            <a:xfrm>
              <a:off x="7236296" y="3871918"/>
              <a:ext cx="238704" cy="237942"/>
            </a:xfrm>
            <a:prstGeom prst="mathMultiply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cxnSp>
          <p:nvCxnSpPr>
            <p:cNvPr id="88" name="直線コネクタ 87"/>
            <p:cNvCxnSpPr/>
            <p:nvPr/>
          </p:nvCxnSpPr>
          <p:spPr>
            <a:xfrm>
              <a:off x="7154684" y="3506744"/>
              <a:ext cx="200964" cy="484145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グループ化 47"/>
          <p:cNvGrpSpPr/>
          <p:nvPr/>
        </p:nvGrpSpPr>
        <p:grpSpPr>
          <a:xfrm>
            <a:off x="6677372" y="4437112"/>
            <a:ext cx="454728" cy="958022"/>
            <a:chOff x="7020272" y="4437112"/>
            <a:chExt cx="454728" cy="958022"/>
          </a:xfrm>
        </p:grpSpPr>
        <p:sp>
          <p:nvSpPr>
            <p:cNvPr id="82" name="乗算記号 81"/>
            <p:cNvSpPr/>
            <p:nvPr/>
          </p:nvSpPr>
          <p:spPr>
            <a:xfrm>
              <a:off x="7020272" y="4437112"/>
              <a:ext cx="238704" cy="237942"/>
            </a:xfrm>
            <a:prstGeom prst="mathMultiply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87" name="乗算記号 86"/>
            <p:cNvSpPr/>
            <p:nvPr/>
          </p:nvSpPr>
          <p:spPr>
            <a:xfrm>
              <a:off x="7236296" y="5157192"/>
              <a:ext cx="238704" cy="237942"/>
            </a:xfrm>
            <a:prstGeom prst="mathMultiply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cxnSp>
          <p:nvCxnSpPr>
            <p:cNvPr id="89" name="直線コネクタ 88"/>
            <p:cNvCxnSpPr/>
            <p:nvPr/>
          </p:nvCxnSpPr>
          <p:spPr>
            <a:xfrm>
              <a:off x="7147154" y="4557335"/>
              <a:ext cx="208494" cy="718828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テキスト ボックス 89"/>
          <p:cNvSpPr txBox="1"/>
          <p:nvPr/>
        </p:nvSpPr>
        <p:spPr>
          <a:xfrm>
            <a:off x="4939638" y="2060848"/>
            <a:ext cx="2201244" cy="584775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Theoretical discussion</a:t>
            </a:r>
          </a:p>
          <a:p>
            <a:r>
              <a:rPr kumimoji="1" lang="en-US" altLang="ja-JP" sz="1600" b="1" i="1" dirty="0" smtClean="0">
                <a:solidFill>
                  <a:schemeClr val="bg1"/>
                </a:solidFill>
              </a:rPr>
              <a:t>A. Gal (HN015)</a:t>
            </a:r>
            <a:endParaRPr kumimoji="1" lang="ja-JP" altLang="en-US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0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487064" y="809073"/>
            <a:ext cx="9396536" cy="90011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Decay </a:t>
            </a:r>
            <a:r>
              <a:rPr lang="en-US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Symbol" pitchFamily="18" charset="2"/>
              </a:rPr>
              <a:t>p</a:t>
            </a:r>
            <a:r>
              <a:rPr lang="en-US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Spectroscopy </a:t>
            </a:r>
            <a:r>
              <a:rPr lang="en-US" sz="3200" b="1" dirty="0" smtClean="0"/>
              <a:t>of </a:t>
            </a:r>
            <a:br>
              <a:rPr lang="en-US" sz="3200" b="1" dirty="0" smtClean="0"/>
            </a:br>
            <a:r>
              <a:rPr lang="en-US" sz="3200" b="1" dirty="0" smtClean="0"/>
              <a:t>electro-produced HY 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ja-JP" altLang="en-US" sz="2000" dirty="0" smtClean="0"/>
              <a:t>　　</a:t>
            </a:r>
            <a:endParaRPr lang="en-US" sz="2000" dirty="0"/>
          </a:p>
        </p:txBody>
      </p:sp>
      <p:grpSp>
        <p:nvGrpSpPr>
          <p:cNvPr id="73" name="グループ化 72"/>
          <p:cNvGrpSpPr/>
          <p:nvPr/>
        </p:nvGrpSpPr>
        <p:grpSpPr>
          <a:xfrm>
            <a:off x="306926" y="3068960"/>
            <a:ext cx="8645957" cy="3312368"/>
            <a:chOff x="179512" y="1772816"/>
            <a:chExt cx="8645957" cy="3312368"/>
          </a:xfrm>
        </p:grpSpPr>
        <p:sp>
          <p:nvSpPr>
            <p:cNvPr id="74" name="正方形/長方形 73"/>
            <p:cNvSpPr/>
            <p:nvPr/>
          </p:nvSpPr>
          <p:spPr>
            <a:xfrm>
              <a:off x="6516216" y="1772816"/>
              <a:ext cx="2304256" cy="33123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772816"/>
              <a:ext cx="6336704" cy="2602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6" name="グループ化 75"/>
            <p:cNvGrpSpPr/>
            <p:nvPr/>
          </p:nvGrpSpPr>
          <p:grpSpPr>
            <a:xfrm>
              <a:off x="179512" y="1844824"/>
              <a:ext cx="8645957" cy="3226457"/>
              <a:chOff x="179512" y="2636912"/>
              <a:chExt cx="9089249" cy="3391883"/>
            </a:xfrm>
          </p:grpSpPr>
          <p:sp>
            <p:nvSpPr>
              <p:cNvPr id="77" name="正方形/長方形 76"/>
              <p:cNvSpPr/>
              <p:nvPr/>
            </p:nvSpPr>
            <p:spPr>
              <a:xfrm>
                <a:off x="179512" y="5236707"/>
                <a:ext cx="6661597" cy="7920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78" name="グループ化 34"/>
              <p:cNvGrpSpPr/>
              <p:nvPr/>
            </p:nvGrpSpPr>
            <p:grpSpPr>
              <a:xfrm>
                <a:off x="3923928" y="2636912"/>
                <a:ext cx="3862838" cy="648072"/>
                <a:chOff x="4067944" y="3140968"/>
                <a:chExt cx="3862838" cy="648072"/>
              </a:xfrm>
            </p:grpSpPr>
            <p:sp>
              <p:nvSpPr>
                <p:cNvPr id="90" name="テキスト ボックス 5"/>
                <p:cNvSpPr txBox="1"/>
                <p:nvPr/>
              </p:nvSpPr>
              <p:spPr>
                <a:xfrm>
                  <a:off x="7308304" y="3140968"/>
                  <a:ext cx="62247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000" b="1" dirty="0" smtClean="0">
                      <a:solidFill>
                        <a:schemeClr val="bg1"/>
                      </a:solidFill>
                    </a:rPr>
                    <a:t>Tag</a:t>
                  </a:r>
                </a:p>
              </p:txBody>
            </p:sp>
            <p:sp>
              <p:nvSpPr>
                <p:cNvPr id="91" name="正方形/長方形 6"/>
                <p:cNvSpPr/>
                <p:nvPr/>
              </p:nvSpPr>
              <p:spPr>
                <a:xfrm>
                  <a:off x="4067944" y="3140968"/>
                  <a:ext cx="1296144" cy="648072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92" name="直線矢印コネクタ 7"/>
                <p:cNvCxnSpPr/>
                <p:nvPr/>
              </p:nvCxnSpPr>
              <p:spPr>
                <a:xfrm flipV="1">
                  <a:off x="5364088" y="3341023"/>
                  <a:ext cx="1944216" cy="123981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グループ化 33"/>
              <p:cNvGrpSpPr/>
              <p:nvPr/>
            </p:nvGrpSpPr>
            <p:grpSpPr>
              <a:xfrm>
                <a:off x="5652120" y="3140968"/>
                <a:ext cx="3616641" cy="2372543"/>
                <a:chOff x="5796136" y="3645024"/>
                <a:chExt cx="3616641" cy="2372543"/>
              </a:xfrm>
            </p:grpSpPr>
            <p:sp>
              <p:nvSpPr>
                <p:cNvPr id="87" name="テキスト ボックス 86"/>
                <p:cNvSpPr txBox="1"/>
                <p:nvPr/>
              </p:nvSpPr>
              <p:spPr>
                <a:xfrm>
                  <a:off x="6985125" y="5309680"/>
                  <a:ext cx="2427652" cy="707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2000" b="1" dirty="0" smtClean="0">
                      <a:solidFill>
                        <a:schemeClr val="bg1"/>
                      </a:solidFill>
                    </a:rPr>
                    <a:t>spectrometer</a:t>
                  </a:r>
                </a:p>
                <a:p>
                  <a:pPr algn="ctr"/>
                  <a:r>
                    <a:rPr lang="en-US" altLang="ja-JP" sz="2000" b="1" dirty="0" smtClean="0">
                      <a:solidFill>
                        <a:schemeClr val="bg1"/>
                      </a:solidFill>
                    </a:rPr>
                    <a:t>(FWHM~100keV/c)</a:t>
                  </a:r>
                </a:p>
              </p:txBody>
            </p:sp>
            <p:sp>
              <p:nvSpPr>
                <p:cNvPr id="88" name="正方形/長方形 87"/>
                <p:cNvSpPr/>
                <p:nvPr/>
              </p:nvSpPr>
              <p:spPr>
                <a:xfrm>
                  <a:off x="5796136" y="3645024"/>
                  <a:ext cx="936104" cy="576064"/>
                </a:xfrm>
                <a:prstGeom prst="rect">
                  <a:avLst/>
                </a:prstGeom>
                <a:noFill/>
                <a:ln w="381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89" name="直線矢印コネクタ 88"/>
                <p:cNvCxnSpPr>
                  <a:stCxn id="88" idx="3"/>
                  <a:endCxn id="87" idx="0"/>
                </p:cNvCxnSpPr>
                <p:nvPr/>
              </p:nvCxnSpPr>
              <p:spPr>
                <a:xfrm>
                  <a:off x="6732240" y="3933057"/>
                  <a:ext cx="1466712" cy="1376624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グループ化 35"/>
              <p:cNvGrpSpPr/>
              <p:nvPr/>
            </p:nvGrpSpPr>
            <p:grpSpPr>
              <a:xfrm>
                <a:off x="4018925" y="3212976"/>
                <a:ext cx="1810112" cy="2272318"/>
                <a:chOff x="4162941" y="3717032"/>
                <a:chExt cx="1810112" cy="2272318"/>
              </a:xfrm>
            </p:grpSpPr>
            <p:sp>
              <p:nvSpPr>
                <p:cNvPr id="84" name="テキスト ボックス 83"/>
                <p:cNvSpPr txBox="1"/>
                <p:nvPr/>
              </p:nvSpPr>
              <p:spPr>
                <a:xfrm>
                  <a:off x="4162941" y="5589240"/>
                  <a:ext cx="18101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2000" b="1" dirty="0" smtClean="0">
                      <a:solidFill>
                        <a:schemeClr val="bg1"/>
                      </a:solidFill>
                    </a:rPr>
                    <a:t>deduce mass</a:t>
                  </a:r>
                </a:p>
              </p:txBody>
            </p:sp>
            <p:sp>
              <p:nvSpPr>
                <p:cNvPr id="85" name="正方形/長方形 84"/>
                <p:cNvSpPr/>
                <p:nvPr/>
              </p:nvSpPr>
              <p:spPr>
                <a:xfrm>
                  <a:off x="4427984" y="3717032"/>
                  <a:ext cx="1296144" cy="864096"/>
                </a:xfrm>
                <a:prstGeom prst="rect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86" name="直線矢印コネクタ 85"/>
                <p:cNvCxnSpPr>
                  <a:stCxn id="85" idx="2"/>
                  <a:endCxn id="84" idx="0"/>
                </p:cNvCxnSpPr>
                <p:nvPr/>
              </p:nvCxnSpPr>
              <p:spPr>
                <a:xfrm rot="5400000">
                  <a:off x="4567971" y="5081155"/>
                  <a:ext cx="1008112" cy="8059"/>
                </a:xfrm>
                <a:prstGeom prst="straightConnector1">
                  <a:avLst/>
                </a:prstGeom>
                <a:ln w="38100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1" name="テキスト ボックス 80"/>
              <p:cNvSpPr txBox="1"/>
              <p:nvPr/>
            </p:nvSpPr>
            <p:spPr>
              <a:xfrm>
                <a:off x="4139952" y="3861048"/>
                <a:ext cx="748923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 smtClean="0">
                    <a:solidFill>
                      <a:schemeClr val="bg1"/>
                    </a:solidFill>
                  </a:rPr>
                  <a:t>M</a:t>
                </a:r>
                <a:r>
                  <a:rPr kumimoji="1" lang="en-US" altLang="ja-JP" sz="2000" b="1" baseline="-25000" dirty="0" smtClean="0">
                    <a:solidFill>
                      <a:schemeClr val="bg1"/>
                    </a:solidFill>
                  </a:rPr>
                  <a:t>HYP</a:t>
                </a:r>
                <a:endParaRPr kumimoji="1" lang="ja-JP" altLang="en-US" sz="2000" b="1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テキスト ボックス 81"/>
              <p:cNvSpPr txBox="1"/>
              <p:nvPr/>
            </p:nvSpPr>
            <p:spPr>
              <a:xfrm>
                <a:off x="5796136" y="4365104"/>
                <a:ext cx="644728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 err="1" smtClean="0">
                    <a:solidFill>
                      <a:schemeClr val="bg1"/>
                    </a:solidFill>
                  </a:rPr>
                  <a:t>M</a:t>
                </a:r>
                <a:r>
                  <a:rPr lang="en-US" altLang="ja-JP" sz="2000" b="1" baseline="-25000" dirty="0" err="1" smtClean="0">
                    <a:solidFill>
                      <a:schemeClr val="bg1"/>
                    </a:solidFill>
                  </a:rPr>
                  <a:t>ncl</a:t>
                </a:r>
                <a:endParaRPr kumimoji="1" lang="ja-JP" altLang="en-US" sz="2000" b="1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テキスト ボックス 82"/>
              <p:cNvSpPr txBox="1"/>
              <p:nvPr/>
            </p:nvSpPr>
            <p:spPr>
              <a:xfrm>
                <a:off x="6660232" y="2996952"/>
                <a:ext cx="1007007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 err="1" smtClean="0">
                    <a:solidFill>
                      <a:schemeClr val="bg1"/>
                    </a:solidFill>
                  </a:rPr>
                  <a:t>M</a:t>
                </a:r>
                <a:r>
                  <a:rPr lang="en-US" altLang="ja-JP" sz="2000" b="1" baseline="-25000" dirty="0" err="1" smtClean="0">
                    <a:solidFill>
                      <a:schemeClr val="bg1"/>
                    </a:solidFill>
                  </a:rPr>
                  <a:t>π</a:t>
                </a:r>
                <a:r>
                  <a:rPr lang="ja-JP" altLang="en-US" sz="2000" b="1" baseline="-25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altLang="ja-JP" sz="2000" b="1" dirty="0" smtClean="0">
                    <a:solidFill>
                      <a:schemeClr val="bg1"/>
                    </a:solidFill>
                  </a:rPr>
                  <a:t>, </a:t>
                </a:r>
                <a:r>
                  <a:rPr lang="en-US" altLang="ja-JP" sz="2000" b="1" dirty="0" err="1" smtClean="0">
                    <a:solidFill>
                      <a:schemeClr val="bg1"/>
                    </a:solidFill>
                  </a:rPr>
                  <a:t>p</a:t>
                </a:r>
                <a:r>
                  <a:rPr lang="en-US" altLang="ja-JP" sz="2000" b="1" baseline="-25000" dirty="0" err="1" smtClean="0">
                    <a:solidFill>
                      <a:schemeClr val="bg1"/>
                    </a:solidFill>
                  </a:rPr>
                  <a:t>π</a:t>
                </a:r>
                <a:endParaRPr kumimoji="1" lang="ja-JP" altLang="en-US" sz="2000" b="1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3" name="正方形/長方形 22"/>
          <p:cNvSpPr/>
          <p:nvPr/>
        </p:nvSpPr>
        <p:spPr>
          <a:xfrm>
            <a:off x="2016126" y="1753479"/>
            <a:ext cx="4828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/>
              <a:t>Study of </a:t>
            </a:r>
            <a:r>
              <a:rPr lang="en-US" altLang="ja-JP" sz="3200" baseline="30000" dirty="0" smtClean="0"/>
              <a:t>4</a:t>
            </a:r>
            <a:r>
              <a:rPr lang="en-US" altLang="ja-JP" sz="3200" baseline="-25000" dirty="0" smtClean="0">
                <a:latin typeface="Symbol" pitchFamily="18" charset="2"/>
              </a:rPr>
              <a:t>L</a:t>
            </a:r>
            <a:r>
              <a:rPr lang="en-US" altLang="ja-JP" sz="3200" dirty="0" smtClean="0"/>
              <a:t>H ground state</a:t>
            </a:r>
            <a:endParaRPr lang="ja-JP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"/>
          <p:cNvSpPr txBox="1">
            <a:spLocks/>
          </p:cNvSpPr>
          <p:nvPr/>
        </p:nvSpPr>
        <p:spPr>
          <a:xfrm>
            <a:off x="950912" y="66328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rPr>
              <a:t>Kaos</a:t>
            </a:r>
            <a:r>
              <a:rPr kumimoji="1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rPr>
              <a:t>  at MAMI-C (Mainz Univ.)</a:t>
            </a:r>
            <a:endParaRPr kumimoji="1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unga" pitchFamily="2"/>
            </a:endParaRPr>
          </a:p>
        </p:txBody>
      </p:sp>
      <p:pic>
        <p:nvPicPr>
          <p:cNvPr id="68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52" y="1439972"/>
            <a:ext cx="5916400" cy="44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6069736" y="2840911"/>
            <a:ext cx="27318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Pilot </a:t>
            </a:r>
            <a:r>
              <a:rPr lang="en-US" altLang="ja-JP" sz="2400" b="1" dirty="0" smtClean="0"/>
              <a:t>experiments</a:t>
            </a:r>
            <a:r>
              <a:rPr kumimoji="1" lang="en-US" altLang="ja-JP" sz="2400" b="1" dirty="0" smtClean="0"/>
              <a:t> </a:t>
            </a:r>
          </a:p>
          <a:p>
            <a:pPr algn="ctr"/>
            <a:r>
              <a:rPr lang="en-US" altLang="ja-JP" sz="2400" b="1" dirty="0" smtClean="0"/>
              <a:t>performed </a:t>
            </a:r>
          </a:p>
          <a:p>
            <a:pPr algn="ctr"/>
            <a:r>
              <a:rPr lang="en-US" altLang="ja-JP" sz="2400" b="1" dirty="0" smtClean="0"/>
              <a:t>at MAMI-C</a:t>
            </a:r>
          </a:p>
          <a:p>
            <a:pPr algn="ctr"/>
            <a:r>
              <a:rPr lang="en-US" altLang="ja-JP" sz="2400" b="1" dirty="0"/>
              <a:t>i</a:t>
            </a:r>
            <a:r>
              <a:rPr lang="en-US" altLang="ja-JP" sz="2400" b="1" dirty="0" smtClean="0"/>
              <a:t>n 2011 and 2012</a:t>
            </a:r>
            <a:endParaRPr kumimoji="1" lang="en-US" altLang="ja-JP" sz="2400" b="1" dirty="0" smtClean="0"/>
          </a:p>
        </p:txBody>
      </p:sp>
      <p:cxnSp>
        <p:nvCxnSpPr>
          <p:cNvPr id="3" name="直線矢印コネクタ 2"/>
          <p:cNvCxnSpPr/>
          <p:nvPr/>
        </p:nvCxnSpPr>
        <p:spPr>
          <a:xfrm flipH="1">
            <a:off x="1979712" y="1421954"/>
            <a:ext cx="576064" cy="2631311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2195736" y="2980551"/>
            <a:ext cx="1014633" cy="36824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 flipV="1">
            <a:off x="1403648" y="2809616"/>
            <a:ext cx="792088" cy="187336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076758" y="2440284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p</a:t>
            </a:r>
            <a:r>
              <a:rPr kumimoji="1" lang="en-US" altLang="ja-JP" baseline="30000" dirty="0" smtClean="0"/>
              <a:t>-</a:t>
            </a:r>
            <a:endParaRPr kumimoji="1" lang="ja-JP" altLang="en-US" baseline="30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15816" y="335699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</a:t>
            </a:r>
            <a:r>
              <a:rPr kumimoji="1" lang="en-US" altLang="ja-JP" baseline="30000" dirty="0" smtClean="0"/>
              <a:t>+</a:t>
            </a:r>
            <a:endParaRPr kumimoji="1" lang="ja-JP" altLang="en-US" baseline="30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21152"/>
            <a:ext cx="7315200" cy="1154097"/>
          </a:xfrm>
        </p:spPr>
        <p:txBody>
          <a:bodyPr/>
          <a:lstStyle/>
          <a:p>
            <a:r>
              <a:rPr kumimoji="1" lang="en-US" altLang="ja-JP" dirty="0" smtClean="0">
                <a:latin typeface="Symbol" pitchFamily="18" charset="2"/>
              </a:rPr>
              <a:t>p</a:t>
            </a:r>
            <a:r>
              <a:rPr kumimoji="1" lang="en-US" altLang="ja-JP" baseline="30000" dirty="0" smtClean="0">
                <a:latin typeface="Symbol" pitchFamily="18" charset="2"/>
              </a:rPr>
              <a:t>-</a:t>
            </a:r>
            <a:r>
              <a:rPr kumimoji="1" lang="en-US" altLang="ja-JP" dirty="0" smtClean="0"/>
              <a:t> spectrum tagged by K</a:t>
            </a:r>
            <a:r>
              <a:rPr kumimoji="1" lang="en-US" altLang="ja-JP" baseline="30000" dirty="0" smtClean="0"/>
              <a:t>+</a:t>
            </a:r>
            <a:endParaRPr kumimoji="1" lang="ja-JP" altLang="en-US" baseline="30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61978" y="3581529"/>
            <a:ext cx="378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Pion momentum  : </a:t>
            </a:r>
            <a:r>
              <a:rPr kumimoji="1" lang="en-US" altLang="ja-JP" b="1" dirty="0" smtClean="0"/>
              <a:t>Not calibrated</a:t>
            </a:r>
            <a:endParaRPr kumimoji="1" lang="ja-JP" altLang="en-US" b="1" dirty="0"/>
          </a:p>
        </p:txBody>
      </p:sp>
      <p:pic>
        <p:nvPicPr>
          <p:cNvPr id="15" name="Picture 6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753" y="1529529"/>
            <a:ext cx="8625826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263226" y="1517876"/>
            <a:ext cx="348204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A1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Hypernuclear</a:t>
            </a:r>
            <a:r>
              <a:rPr kumimoji="1" lang="en-US" altLang="ja-JP" dirty="0" smtClean="0">
                <a:solidFill>
                  <a:srgbClr val="FF0000"/>
                </a:solidFill>
              </a:rPr>
              <a:t> Collaboration 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Very preliminary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8103" y="2196489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</a:rPr>
              <a:t>Kaos</a:t>
            </a:r>
            <a:r>
              <a:rPr kumimoji="1" lang="en-US" altLang="ja-JP" dirty="0" smtClean="0">
                <a:solidFill>
                  <a:schemeClr val="bg1"/>
                </a:solidFill>
              </a:rPr>
              <a:t> +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Spek</a:t>
            </a:r>
            <a:r>
              <a:rPr kumimoji="1" lang="en-US" altLang="ja-JP" dirty="0" smtClean="0">
                <a:solidFill>
                  <a:schemeClr val="bg1"/>
                </a:solidFill>
              </a:rPr>
              <a:t>-C (2011)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525666" y="3910715"/>
            <a:ext cx="8121936" cy="1408298"/>
            <a:chOff x="495104" y="5229200"/>
            <a:chExt cx="8259656" cy="1408298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04" y="5229200"/>
              <a:ext cx="8259656" cy="1408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6876256" y="5805264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Expectation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292080" y="5446622"/>
              <a:ext cx="831245" cy="646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baseline="30000" dirty="0" smtClean="0">
                  <a:solidFill>
                    <a:srgbClr val="FF0000"/>
                  </a:solidFill>
                  <a:latin typeface="+mn-lt"/>
                </a:rPr>
                <a:t>4</a:t>
              </a:r>
              <a:r>
                <a:rPr lang="en-US" altLang="ja-JP" sz="2400" b="1" baseline="-25000" dirty="0" smtClean="0">
                  <a:solidFill>
                    <a:srgbClr val="FF0000"/>
                  </a:solidFill>
                  <a:latin typeface="+mn-lt"/>
                </a:rPr>
                <a:t>Λ</a:t>
              </a:r>
              <a:r>
                <a:rPr lang="en-US" altLang="ja-JP" sz="2400" b="1" dirty="0" smtClean="0">
                  <a:solidFill>
                    <a:srgbClr val="FF0000"/>
                  </a:solidFill>
                  <a:latin typeface="+mn-lt"/>
                </a:rPr>
                <a:t>H</a:t>
              </a:r>
              <a:endParaRPr kumimoji="1" lang="ja-JP" altLang="en-US" sz="2400" b="1" dirty="0" err="1" smtClean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501930" y="6061938"/>
            <a:ext cx="811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Collaboration is now working to finalize spectra including data taken in 2012.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7347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New Experiment at </a:t>
            </a:r>
            <a:r>
              <a:rPr kumimoji="1" lang="en-US" altLang="ja-JP" dirty="0" err="1" smtClean="0"/>
              <a:t>Jlab</a:t>
            </a:r>
            <a:r>
              <a:rPr kumimoji="1" lang="en-US" altLang="ja-JP" dirty="0" smtClean="0"/>
              <a:t> </a:t>
            </a:r>
            <a:br>
              <a:rPr kumimoji="1" lang="en-US" altLang="ja-JP" dirty="0" smtClean="0"/>
            </a:br>
            <a:r>
              <a:rPr kumimoji="1" lang="en-US" altLang="ja-JP" dirty="0" smtClean="0"/>
              <a:t>(PR12-13-002)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6386" y="5269918"/>
            <a:ext cx="8206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Proposed to PAC40 : A Study with High Precision </a:t>
            </a:r>
          </a:p>
          <a:p>
            <a:r>
              <a:rPr kumimoji="1" lang="en-US" altLang="ja-JP" dirty="0" smtClean="0"/>
              <a:t>on the </a:t>
            </a:r>
            <a:r>
              <a:rPr kumimoji="1" lang="en-US" altLang="ja-JP" dirty="0" err="1" smtClean="0"/>
              <a:t>Elecro</a:t>
            </a:r>
            <a:r>
              <a:rPr kumimoji="1" lang="en-US" altLang="ja-JP" dirty="0" smtClean="0"/>
              <a:t>-production  of the </a:t>
            </a:r>
            <a:r>
              <a:rPr kumimoji="1" lang="en-US" altLang="ja-JP" dirty="0" smtClean="0">
                <a:latin typeface="Symbol" pitchFamily="18" charset="2"/>
              </a:rPr>
              <a:t>L </a:t>
            </a:r>
            <a:r>
              <a:rPr kumimoji="1" lang="en-US" altLang="ja-JP" dirty="0" smtClean="0"/>
              <a:t> and </a:t>
            </a:r>
            <a:r>
              <a:rPr lang="en-US" altLang="ja-JP" dirty="0">
                <a:latin typeface="Symbol" pitchFamily="18" charset="2"/>
              </a:rPr>
              <a:t>L </a:t>
            </a:r>
            <a:r>
              <a:rPr kumimoji="1" lang="en-US" altLang="ja-JP" dirty="0" smtClean="0"/>
              <a:t>-</a:t>
            </a:r>
            <a:r>
              <a:rPr kumimoji="1" lang="en-US" altLang="ja-JP" dirty="0" err="1" smtClean="0"/>
              <a:t>Hypernuclei</a:t>
            </a:r>
            <a:r>
              <a:rPr kumimoji="1" lang="en-US" altLang="ja-JP" dirty="0" smtClean="0"/>
              <a:t>  in the Full Mass Range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0599" y="5979203"/>
            <a:ext cx="834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By JLab </a:t>
            </a:r>
            <a:r>
              <a:rPr kumimoji="1" lang="en-US" altLang="ja-JP" dirty="0" err="1" smtClean="0"/>
              <a:t>hypernuclear</a:t>
            </a:r>
            <a:r>
              <a:rPr kumimoji="1" lang="en-US" altLang="ja-JP" dirty="0" smtClean="0"/>
              <a:t> Collaboration = previous Hall-A HY + HKS-HES (Hall-C) </a:t>
            </a:r>
            <a:endParaRPr kumimoji="1" lang="ja-JP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4927460" cy="39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490432" y="6372036"/>
            <a:ext cx="6051657" cy="369332"/>
          </a:xfrm>
          <a:prstGeom prst="rect">
            <a:avLst/>
          </a:prstGeom>
          <a:solidFill>
            <a:schemeClr val="tx1">
              <a:lumMod val="95000"/>
              <a:alpha val="84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chemeClr val="bg1"/>
                </a:solidFill>
              </a:rPr>
              <a:t>Decay </a:t>
            </a:r>
            <a:r>
              <a:rPr kumimoji="1" lang="en-US" altLang="ja-JP" i="1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kumimoji="1" lang="en-US" altLang="ja-JP" i="1" dirty="0" smtClean="0">
                <a:solidFill>
                  <a:schemeClr val="bg1"/>
                </a:solidFill>
              </a:rPr>
              <a:t> spectroscopy &amp; </a:t>
            </a:r>
            <a:r>
              <a:rPr kumimoji="1" lang="en-US" altLang="ja-JP" i="1" baseline="30000" dirty="0" smtClean="0">
                <a:solidFill>
                  <a:schemeClr val="bg1"/>
                </a:solidFill>
              </a:rPr>
              <a:t>4</a:t>
            </a:r>
            <a:r>
              <a:rPr kumimoji="1" lang="en-US" altLang="ja-JP" i="1" dirty="0" smtClean="0">
                <a:solidFill>
                  <a:schemeClr val="bg1"/>
                </a:solidFill>
              </a:rPr>
              <a:t>He(</a:t>
            </a:r>
            <a:r>
              <a:rPr kumimoji="1" lang="en-US" altLang="ja-JP" i="1" dirty="0" err="1" smtClean="0">
                <a:solidFill>
                  <a:schemeClr val="bg1"/>
                </a:solidFill>
              </a:rPr>
              <a:t>e,e’K</a:t>
            </a:r>
            <a:r>
              <a:rPr kumimoji="1" lang="en-US" altLang="ja-JP" i="1" baseline="30000" dirty="0" smtClean="0">
                <a:solidFill>
                  <a:schemeClr val="bg1"/>
                </a:solidFill>
              </a:rPr>
              <a:t>+</a:t>
            </a:r>
            <a:r>
              <a:rPr kumimoji="1" lang="en-US" altLang="ja-JP" i="1" dirty="0" smtClean="0">
                <a:solidFill>
                  <a:schemeClr val="bg1"/>
                </a:solidFill>
              </a:rPr>
              <a:t>)</a:t>
            </a:r>
            <a:r>
              <a:rPr lang="en-US" altLang="ja-JP" i="1" baseline="30000" dirty="0">
                <a:solidFill>
                  <a:schemeClr val="bg1"/>
                </a:solidFill>
              </a:rPr>
              <a:t> </a:t>
            </a:r>
            <a:r>
              <a:rPr lang="en-US" altLang="ja-JP" i="1" baseline="30000" dirty="0" smtClean="0">
                <a:solidFill>
                  <a:schemeClr val="bg1"/>
                </a:solidFill>
              </a:rPr>
              <a:t>4</a:t>
            </a:r>
            <a:r>
              <a:rPr kumimoji="1" lang="en-US" altLang="ja-JP" i="1" baseline="-25000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kumimoji="1" lang="en-US" altLang="ja-JP" i="1" dirty="0" smtClean="0">
                <a:solidFill>
                  <a:schemeClr val="bg1"/>
                </a:solidFill>
              </a:rPr>
              <a:t>H   are parts of program.</a:t>
            </a:r>
            <a:endParaRPr kumimoji="1" lang="ja-JP" alt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69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4520264" y="4590544"/>
            <a:ext cx="458233" cy="425972"/>
            <a:chOff x="2483768" y="6354121"/>
            <a:chExt cx="504056" cy="387247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2555776" y="6415676"/>
              <a:ext cx="432048" cy="30777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>
                  <a:solidFill>
                    <a:schemeClr val="bg1"/>
                  </a:solidFill>
                  <a:latin typeface="+mj-lt"/>
                </a:rPr>
                <a:t>K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2483768" y="6354121"/>
              <a:ext cx="3225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40</a:t>
              </a:r>
              <a:endParaRPr lang="ja-JP" altLang="en-US" sz="1600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483768" y="6372036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7938"/>
            <a:ext cx="8427486" cy="479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5382157" y="4610266"/>
            <a:ext cx="2520280" cy="17909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6084168" y="4568126"/>
            <a:ext cx="504056" cy="445050"/>
            <a:chOff x="2483768" y="6318855"/>
            <a:chExt cx="504056" cy="404591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2555776" y="6415670"/>
              <a:ext cx="432048" cy="307776"/>
            </a:xfrm>
            <a:prstGeom prst="rect">
              <a:avLst/>
            </a:prstGeom>
            <a:solidFill>
              <a:srgbClr val="92D050"/>
            </a:solidFill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>
                  <a:solidFill>
                    <a:schemeClr val="bg1"/>
                  </a:solidFill>
                  <a:latin typeface="+mj-lt"/>
                </a:rPr>
                <a:t>K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483768" y="6354121"/>
              <a:ext cx="322524" cy="338554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44</a:t>
              </a:r>
              <a:endParaRPr lang="ja-JP" altLang="en-US" sz="16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535460" y="6318855"/>
              <a:ext cx="290464" cy="36933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7812360" y="4624782"/>
            <a:ext cx="504056" cy="388394"/>
            <a:chOff x="2483768" y="6354121"/>
            <a:chExt cx="504056" cy="388394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2555776" y="6415676"/>
              <a:ext cx="432048" cy="307777"/>
            </a:xfrm>
            <a:prstGeom prst="rect">
              <a:avLst/>
            </a:prstGeom>
            <a:solidFill>
              <a:srgbClr val="92D050"/>
            </a:solidFill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>
                  <a:solidFill>
                    <a:schemeClr val="bg1"/>
                  </a:solidFill>
                  <a:latin typeface="+mj-lt"/>
                </a:rPr>
                <a:t>K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2483768" y="6354121"/>
              <a:ext cx="322524" cy="338554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48</a:t>
              </a:r>
              <a:endParaRPr lang="ja-JP" altLang="en-US" sz="1600" dirty="0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2510113" y="6373183"/>
              <a:ext cx="290464" cy="36933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5148064" y="4155156"/>
            <a:ext cx="504056" cy="425972"/>
            <a:chOff x="2483768" y="6354121"/>
            <a:chExt cx="504056" cy="387247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2555776" y="6415676"/>
              <a:ext cx="432048" cy="307777"/>
            </a:xfrm>
            <a:prstGeom prst="rect">
              <a:avLst/>
            </a:prstGeom>
            <a:solidFill>
              <a:srgbClr val="92D050"/>
            </a:solidFill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err="1" smtClean="0">
                  <a:solidFill>
                    <a:schemeClr val="bg1"/>
                  </a:solidFill>
                  <a:latin typeface="+mj-lt"/>
                </a:rPr>
                <a:t>Sc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2483768" y="6354121"/>
              <a:ext cx="322524" cy="338554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48</a:t>
              </a:r>
              <a:endParaRPr lang="ja-JP" altLang="en-US" sz="1600" dirty="0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2483768" y="6372036"/>
              <a:ext cx="290464" cy="36933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4572000" y="4569758"/>
            <a:ext cx="504056" cy="515426"/>
            <a:chOff x="2483768" y="6354121"/>
            <a:chExt cx="504056" cy="387247"/>
          </a:xfrm>
        </p:grpSpPr>
        <p:sp>
          <p:nvSpPr>
            <p:cNvPr id="33" name="テキスト ボックス 32"/>
            <p:cNvSpPr txBox="1"/>
            <p:nvPr/>
          </p:nvSpPr>
          <p:spPr>
            <a:xfrm>
              <a:off x="2555776" y="6415676"/>
              <a:ext cx="432048" cy="231237"/>
            </a:xfrm>
            <a:prstGeom prst="rect">
              <a:avLst/>
            </a:prstGeom>
            <a:solidFill>
              <a:srgbClr val="92D050"/>
            </a:solidFill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>
                  <a:solidFill>
                    <a:schemeClr val="bg1"/>
                  </a:solidFill>
                  <a:latin typeface="+mj-lt"/>
                </a:rPr>
                <a:t>K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2483768" y="6354121"/>
              <a:ext cx="322524" cy="254361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40</a:t>
              </a:r>
              <a:endParaRPr lang="ja-JP" altLang="en-US" sz="1600" dirty="0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2483768" y="6372036"/>
              <a:ext cx="290464" cy="36933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288313" y="6176337"/>
            <a:ext cx="503664" cy="276999"/>
          </a:xfrm>
          <a:prstGeom prst="rect">
            <a:avLst/>
          </a:prstGeom>
          <a:solidFill>
            <a:srgbClr val="92D050"/>
          </a:solidFill>
          <a:ln w="539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  <a:latin typeface="Symbol" pitchFamily="18" charset="2"/>
              </a:rPr>
              <a:t>[LN]</a:t>
            </a:r>
            <a:endParaRPr kumimoji="1" lang="ja-JP" altLang="en-US" sz="12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6873" y="6453336"/>
            <a:ext cx="502718" cy="369332"/>
          </a:xfrm>
          <a:prstGeom prst="rect">
            <a:avLst/>
          </a:prstGeom>
          <a:solidFill>
            <a:srgbClr val="92D050"/>
          </a:solidFill>
          <a:ln w="539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endParaRPr kumimoji="1" lang="ja-JP" altLang="en-US" dirty="0">
              <a:solidFill>
                <a:schemeClr val="bg1"/>
              </a:solidFill>
              <a:latin typeface="Symbol" pitchFamily="18" charset="2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8448809" y="2583762"/>
            <a:ext cx="554462" cy="406265"/>
            <a:chOff x="2483768" y="6372036"/>
            <a:chExt cx="504056" cy="369332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2555776" y="6415676"/>
              <a:ext cx="432048" cy="307777"/>
            </a:xfrm>
            <a:prstGeom prst="rect">
              <a:avLst/>
            </a:prstGeom>
            <a:solidFill>
              <a:srgbClr val="92D050"/>
            </a:solidFill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err="1" smtClean="0">
                  <a:solidFill>
                    <a:schemeClr val="bg1"/>
                  </a:solidFill>
                  <a:latin typeface="+mj-lt"/>
                </a:rPr>
                <a:t>Tl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483768" y="6431639"/>
              <a:ext cx="362600" cy="23596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1400" baseline="30000" dirty="0" smtClean="0">
                  <a:solidFill>
                    <a:schemeClr val="bg1"/>
                  </a:solidFill>
                  <a:latin typeface="Symbol" pitchFamily="18" charset="2"/>
                </a:rPr>
                <a:t>208</a:t>
              </a: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489224" y="6372036"/>
              <a:ext cx="290464" cy="36933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1115616" y="5805271"/>
            <a:ext cx="432048" cy="594813"/>
            <a:chOff x="2483768" y="6410799"/>
            <a:chExt cx="432048" cy="369332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2555776" y="6424136"/>
              <a:ext cx="360040" cy="210216"/>
            </a:xfrm>
            <a:prstGeom prst="rect">
              <a:avLst/>
            </a:prstGeom>
            <a:solidFill>
              <a:srgbClr val="92D050"/>
            </a:solidFill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>
                  <a:solidFill>
                    <a:schemeClr val="bg1"/>
                  </a:solidFill>
                  <a:latin typeface="+mj-lt"/>
                </a:rPr>
                <a:t>H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2483768" y="6424129"/>
              <a:ext cx="253596" cy="210215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4</a:t>
              </a:r>
              <a:endParaRPr lang="ja-JP" altLang="en-US" sz="1600" dirty="0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2490711" y="6410799"/>
              <a:ext cx="290464" cy="36933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4214750" y="2567898"/>
            <a:ext cx="554462" cy="479760"/>
            <a:chOff x="2483768" y="6344873"/>
            <a:chExt cx="504056" cy="396495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2555776" y="6415676"/>
              <a:ext cx="432048" cy="307777"/>
            </a:xfrm>
            <a:prstGeom prst="rect">
              <a:avLst/>
            </a:prstGeom>
            <a:solidFill>
              <a:srgbClr val="92D050"/>
            </a:solidFill>
            <a:ln w="4762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>
                  <a:solidFill>
                    <a:schemeClr val="bg1"/>
                  </a:solidFill>
                  <a:latin typeface="+mj-lt"/>
                </a:rPr>
                <a:t>Mg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2483768" y="6372036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2483768" y="6344873"/>
              <a:ext cx="3225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27</a:t>
              </a:r>
              <a:endParaRPr lang="ja-JP" altLang="en-US" sz="1600" dirty="0"/>
            </a:p>
          </p:txBody>
        </p:sp>
      </p:grpSp>
      <p:sp>
        <p:nvSpPr>
          <p:cNvPr id="41" name="角丸四角形 40"/>
          <p:cNvSpPr/>
          <p:nvPr/>
        </p:nvSpPr>
        <p:spPr>
          <a:xfrm rot="18914893">
            <a:off x="441663" y="4255318"/>
            <a:ext cx="3046666" cy="1998957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2" name="グループ化 41"/>
          <p:cNvGrpSpPr/>
          <p:nvPr/>
        </p:nvGrpSpPr>
        <p:grpSpPr>
          <a:xfrm>
            <a:off x="2722836" y="4178351"/>
            <a:ext cx="465956" cy="515426"/>
            <a:chOff x="2483768" y="6354121"/>
            <a:chExt cx="465956" cy="387247"/>
          </a:xfrm>
        </p:grpSpPr>
        <p:sp>
          <p:nvSpPr>
            <p:cNvPr id="43" name="テキスト ボックス 42"/>
            <p:cNvSpPr txBox="1"/>
            <p:nvPr/>
          </p:nvSpPr>
          <p:spPr>
            <a:xfrm>
              <a:off x="2517676" y="6380068"/>
              <a:ext cx="432048" cy="307777"/>
            </a:xfrm>
            <a:prstGeom prst="rect">
              <a:avLst/>
            </a:prstGeom>
            <a:solidFill>
              <a:srgbClr val="92D050"/>
            </a:solidFill>
            <a:ln w="539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400" dirty="0">
                  <a:solidFill>
                    <a:schemeClr val="bg1"/>
                  </a:solidFill>
                  <a:latin typeface="+mj-lt"/>
                </a:rPr>
                <a:t>B</a:t>
              </a:r>
              <a:endParaRPr kumimoji="1" lang="ja-JP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2483768" y="6354121"/>
              <a:ext cx="322524" cy="254361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sz="1600" baseline="30000" dirty="0" smtClean="0">
                  <a:solidFill>
                    <a:schemeClr val="bg1"/>
                  </a:solidFill>
                  <a:latin typeface="Symbol" pitchFamily="18" charset="2"/>
                </a:rPr>
                <a:t>12</a:t>
              </a:r>
              <a:endParaRPr lang="ja-JP" altLang="en-US" sz="1600" dirty="0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2483768" y="6372036"/>
              <a:ext cx="290464" cy="369332"/>
            </a:xfrm>
            <a:prstGeom prst="rect">
              <a:avLst/>
            </a:prstGeom>
            <a:ln w="539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lang="ja-JP" altLang="en-US" dirty="0"/>
            </a:p>
          </p:txBody>
        </p:sp>
      </p:grp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536044" y="-101621"/>
            <a:ext cx="82296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Present Status of </a:t>
            </a:r>
            <a:br>
              <a:rPr lang="en-US" altLang="ja-JP" dirty="0" smtClean="0"/>
            </a:b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Hypernuclear</a:t>
            </a:r>
            <a:r>
              <a:rPr lang="en-US" altLang="ja-JP" dirty="0" smtClean="0"/>
              <a:t> Spectroscopy</a:t>
            </a:r>
            <a:endParaRPr lang="en-US" altLang="ja-JP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2611475" y="6504776"/>
            <a:ext cx="62361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altLang="ja-JP" sz="1400" dirty="0">
                <a:effectLst/>
              </a:rPr>
              <a:t>Updated from: O. Hashimoto and H. Tamura, </a:t>
            </a:r>
            <a:r>
              <a:rPr lang="en-US" altLang="ja-JP" sz="1400" dirty="0" err="1">
                <a:effectLst/>
              </a:rPr>
              <a:t>Prog</a:t>
            </a:r>
            <a:r>
              <a:rPr lang="en-US" altLang="ja-JP" sz="1400" dirty="0">
                <a:effectLst/>
              </a:rPr>
              <a:t>. Part. </a:t>
            </a:r>
            <a:r>
              <a:rPr lang="en-US" altLang="ja-JP" sz="1400" dirty="0" err="1">
                <a:effectLst/>
              </a:rPr>
              <a:t>Nucl</a:t>
            </a:r>
            <a:r>
              <a:rPr lang="en-US" altLang="ja-JP" sz="1400" dirty="0">
                <a:effectLst/>
              </a:rPr>
              <a:t>. Phys. 57 (2006) 564.</a:t>
            </a:r>
          </a:p>
        </p:txBody>
      </p:sp>
    </p:spTree>
    <p:extLst>
      <p:ext uri="{BB962C8B-B14F-4D97-AF65-F5344CB8AC3E}">
        <p14:creationId xmlns:p14="http://schemas.microsoft.com/office/powerpoint/2010/main" val="206880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 animBg="1"/>
      <p:bldP spid="4" grpId="0" animBg="1"/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-252536" y="-150282"/>
            <a:ext cx="8229600" cy="84297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chemeClr val="tx1"/>
                </a:solidFill>
                <a:cs typeface="+mj-cs"/>
              </a:rPr>
              <a:t>Summary</a:t>
            </a:r>
            <a:endParaRPr lang="ja-JP" altLang="en-US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35496" y="692696"/>
            <a:ext cx="9108504" cy="4752528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Emulsion data provided s-shell </a:t>
            </a:r>
            <a:r>
              <a:rPr lang="en-US" altLang="ja-JP" sz="2400" dirty="0" err="1" smtClean="0"/>
              <a:t>hypernuclei</a:t>
            </a:r>
            <a:r>
              <a:rPr lang="en-US" altLang="ja-JP" sz="2400" dirty="0" smtClean="0"/>
              <a:t> data. </a:t>
            </a:r>
          </a:p>
          <a:p>
            <a:pPr marL="137160" indent="0">
              <a:buNone/>
            </a:pPr>
            <a:r>
              <a:rPr lang="en-US" altLang="ja-JP" sz="2400" dirty="0" smtClean="0">
                <a:latin typeface="Symbol" pitchFamily="18" charset="2"/>
              </a:rPr>
              <a:t>      LN-SN</a:t>
            </a:r>
            <a:r>
              <a:rPr lang="en-US" altLang="ja-JP" sz="2400" dirty="0" smtClean="0"/>
              <a:t> coupling is important to understand them.</a:t>
            </a:r>
          </a:p>
          <a:p>
            <a:r>
              <a:rPr lang="en-US" altLang="ja-JP" sz="2400" dirty="0" smtClean="0"/>
              <a:t>Binding energy of </a:t>
            </a:r>
            <a:r>
              <a:rPr lang="en-US" altLang="ja-JP" sz="2400" baseline="30000" dirty="0" smtClean="0">
                <a:solidFill>
                  <a:srgbClr val="FFC000"/>
                </a:solidFill>
              </a:rPr>
              <a:t>7</a:t>
            </a:r>
            <a:r>
              <a:rPr lang="en-US" altLang="ja-JP" sz="2400" baseline="-25000" dirty="0" smtClean="0">
                <a:solidFill>
                  <a:srgbClr val="FFC000"/>
                </a:solidFill>
                <a:latin typeface="Symbol" pitchFamily="18" charset="2"/>
              </a:rPr>
              <a:t>L</a:t>
            </a:r>
            <a:r>
              <a:rPr lang="en-US" altLang="ja-JP" sz="2400" dirty="0" smtClean="0">
                <a:solidFill>
                  <a:srgbClr val="FFC000"/>
                </a:solidFill>
              </a:rPr>
              <a:t>He</a:t>
            </a:r>
            <a:r>
              <a:rPr lang="en-US" altLang="ja-JP" sz="2400" baseline="-25000" dirty="0" smtClean="0">
                <a:solidFill>
                  <a:srgbClr val="FFC000"/>
                </a:solidFill>
              </a:rPr>
              <a:t>gs</a:t>
            </a:r>
            <a:r>
              <a:rPr lang="en-US" altLang="ja-JP" sz="3200" dirty="0" smtClean="0"/>
              <a:t> </a:t>
            </a:r>
            <a:r>
              <a:rPr lang="en-US" altLang="ja-JP" sz="2400" dirty="0" smtClean="0"/>
              <a:t>was determined by the</a:t>
            </a:r>
            <a:r>
              <a:rPr lang="en-US" altLang="ja-JP" b="1" i="1" dirty="0" smtClean="0">
                <a:solidFill>
                  <a:srgbClr val="FFC000"/>
                </a:solidFill>
              </a:rPr>
              <a:t> (</a:t>
            </a:r>
            <a:r>
              <a:rPr lang="en-US" altLang="ja-JP" b="1" i="1" dirty="0" err="1" smtClean="0">
                <a:solidFill>
                  <a:srgbClr val="FFC000"/>
                </a:solidFill>
              </a:rPr>
              <a:t>e,e’K</a:t>
            </a:r>
            <a:r>
              <a:rPr lang="en-US" altLang="ja-JP" b="1" i="1" baseline="30000" dirty="0" smtClean="0">
                <a:solidFill>
                  <a:srgbClr val="FFC000"/>
                </a:solidFill>
              </a:rPr>
              <a:t>+</a:t>
            </a:r>
            <a:r>
              <a:rPr lang="en-US" altLang="ja-JP" b="1" i="1" dirty="0" smtClean="0">
                <a:solidFill>
                  <a:srgbClr val="FFC000"/>
                </a:solidFill>
              </a:rPr>
              <a:t>) </a:t>
            </a:r>
            <a:r>
              <a:rPr lang="en-US" altLang="ja-JP" b="1" i="1" dirty="0" err="1" smtClean="0">
                <a:solidFill>
                  <a:srgbClr val="FFC000"/>
                </a:solidFill>
              </a:rPr>
              <a:t>hypernuclear</a:t>
            </a:r>
            <a:r>
              <a:rPr lang="en-US" altLang="ja-JP" b="1" i="1" dirty="0" smtClean="0">
                <a:solidFill>
                  <a:srgbClr val="FFC000"/>
                </a:solidFill>
              </a:rPr>
              <a:t> spectroscopy</a:t>
            </a:r>
            <a:r>
              <a:rPr lang="en-US" altLang="ja-JP" sz="2400" dirty="0" smtClean="0"/>
              <a:t> at JLab with newly developed HKS-HES . </a:t>
            </a:r>
          </a:p>
          <a:p>
            <a:r>
              <a:rPr lang="en-US" altLang="ja-JP" sz="2400" dirty="0" smtClean="0"/>
              <a:t>Observation of </a:t>
            </a:r>
            <a:r>
              <a:rPr lang="en-US" altLang="ja-JP" sz="2400" baseline="30000" dirty="0" smtClean="0">
                <a:solidFill>
                  <a:srgbClr val="FFC000"/>
                </a:solidFill>
              </a:rPr>
              <a:t>6</a:t>
            </a:r>
            <a:r>
              <a:rPr lang="en-US" altLang="ja-JP" sz="2400" baseline="-25000" dirty="0" smtClean="0">
                <a:solidFill>
                  <a:srgbClr val="FFC000"/>
                </a:solidFill>
                <a:latin typeface="Symbol" pitchFamily="18" charset="2"/>
              </a:rPr>
              <a:t>L</a:t>
            </a:r>
            <a:r>
              <a:rPr lang="en-US" altLang="ja-JP" sz="2400" dirty="0" smtClean="0">
                <a:solidFill>
                  <a:srgbClr val="FFC000"/>
                </a:solidFill>
              </a:rPr>
              <a:t>H </a:t>
            </a:r>
            <a:r>
              <a:rPr lang="en-US" altLang="ja-JP" sz="2400" dirty="0" smtClean="0"/>
              <a:t>by FINUDA collaboration triggered active discussion.</a:t>
            </a:r>
          </a:p>
          <a:p>
            <a:r>
              <a:rPr lang="en-US" altLang="ja-JP" sz="2400" dirty="0" smtClean="0"/>
              <a:t>Study of </a:t>
            </a:r>
            <a:r>
              <a:rPr lang="en-US" altLang="ja-JP" b="1" i="1" dirty="0">
                <a:solidFill>
                  <a:srgbClr val="FFC000"/>
                </a:solidFill>
              </a:rPr>
              <a:t>d</a:t>
            </a:r>
            <a:r>
              <a:rPr lang="en-US" altLang="ja-JP" sz="2800" b="1" i="1" dirty="0" smtClean="0">
                <a:solidFill>
                  <a:srgbClr val="FFC000"/>
                </a:solidFill>
              </a:rPr>
              <a:t>ecay of electro-produced </a:t>
            </a:r>
            <a:r>
              <a:rPr lang="en-US" altLang="ja-JP" sz="2800" b="1" i="1" dirty="0" err="1" smtClean="0">
                <a:solidFill>
                  <a:srgbClr val="FFC000"/>
                </a:solidFill>
              </a:rPr>
              <a:t>hypernuclei</a:t>
            </a:r>
            <a:r>
              <a:rPr lang="en-US" altLang="ja-JP" sz="2800" b="1" i="1" dirty="0" smtClean="0">
                <a:solidFill>
                  <a:srgbClr val="FFC000"/>
                </a:solidFill>
              </a:rPr>
              <a:t> </a:t>
            </a:r>
            <a:r>
              <a:rPr lang="en-US" altLang="ja-JP" sz="2400" dirty="0" smtClean="0"/>
              <a:t>has  began at MAMI-C. (</a:t>
            </a:r>
            <a:r>
              <a:rPr lang="en-US" altLang="ja-JP" sz="2400" baseline="30000" dirty="0" smtClean="0">
                <a:solidFill>
                  <a:srgbClr val="FFC000"/>
                </a:solidFill>
              </a:rPr>
              <a:t>4</a:t>
            </a:r>
            <a:r>
              <a:rPr lang="en-US" altLang="ja-JP" sz="2400" baseline="-25000" dirty="0" smtClean="0">
                <a:solidFill>
                  <a:srgbClr val="FFC000"/>
                </a:solidFill>
                <a:latin typeface="Symbol" pitchFamily="18" charset="2"/>
              </a:rPr>
              <a:t>L</a:t>
            </a:r>
            <a:r>
              <a:rPr lang="en-US" altLang="ja-JP" sz="2400" dirty="0" smtClean="0">
                <a:solidFill>
                  <a:srgbClr val="FFC000"/>
                </a:solidFill>
              </a:rPr>
              <a:t>H will be studied</a:t>
            </a:r>
            <a:r>
              <a:rPr lang="en-US" altLang="ja-JP" sz="2400" dirty="0" smtClean="0"/>
              <a:t>).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19" y="5092352"/>
            <a:ext cx="886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>
                <a:solidFill>
                  <a:srgbClr val="FFC000"/>
                </a:solidFill>
              </a:rPr>
              <a:t>New experimental efforts are on going at JLab, Mainz, J-PARC.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6021288"/>
            <a:ext cx="7435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Light </a:t>
            </a:r>
            <a:r>
              <a:rPr kumimoji="1" lang="en-US" altLang="ja-JP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hypernuclei</a:t>
            </a:r>
            <a:r>
              <a:rPr kumimoji="1" lang="en-US" altLang="ja-JP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are still strange!</a:t>
            </a:r>
            <a:endParaRPr kumimoji="1" lang="ja-JP" alt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395536" y="1196752"/>
            <a:ext cx="8607616" cy="41740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57356" y="1214150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1" lang="en-US" altLang="ja-JP" sz="2800" baseline="-25000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kumimoji="1" lang="en-US" altLang="ja-JP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1" lang="ja-JP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57554" y="1214150"/>
            <a:ext cx="72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1" lang="en-US" altLang="ja-JP" sz="2800" baseline="-25000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kumimoji="1" lang="en-US" altLang="ja-JP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1" lang="ja-JP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86446" y="1214150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1" lang="en-US" altLang="ja-JP" sz="2800" baseline="-25000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kumimoji="1" lang="en-US" altLang="ja-JP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endParaRPr kumimoji="1" lang="ja-JP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1785918" y="2428596"/>
            <a:ext cx="12858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247735"/>
              </p:ext>
            </p:extLst>
          </p:nvPr>
        </p:nvGraphicFramePr>
        <p:xfrm>
          <a:off x="1428728" y="2500034"/>
          <a:ext cx="1832175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27" name="数式" r:id="rId3" imgW="1384200" imgH="215640" progId="Equation.3">
                  <p:embed/>
                </p:oleObj>
              </mc:Choice>
              <mc:Fallback>
                <p:oleObj name="数式" r:id="rId3" imgW="1384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2500034"/>
                        <a:ext cx="1832175" cy="28575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線コネクタ 8"/>
          <p:cNvCxnSpPr/>
          <p:nvPr/>
        </p:nvCxnSpPr>
        <p:spPr>
          <a:xfrm>
            <a:off x="3357554" y="3285852"/>
            <a:ext cx="12858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664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443930"/>
              </p:ext>
            </p:extLst>
          </p:nvPr>
        </p:nvGraphicFramePr>
        <p:xfrm>
          <a:off x="2987824" y="3504156"/>
          <a:ext cx="18319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28" name="数式" r:id="rId5" imgW="1384200" imgH="215640" progId="Equation.3">
                  <p:embed/>
                </p:oleObj>
              </mc:Choice>
              <mc:Fallback>
                <p:oleObj name="数式" r:id="rId5" imgW="1384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504156"/>
                        <a:ext cx="1831975" cy="2857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線コネクタ 10"/>
          <p:cNvCxnSpPr/>
          <p:nvPr/>
        </p:nvCxnSpPr>
        <p:spPr>
          <a:xfrm>
            <a:off x="5786446" y="3714480"/>
            <a:ext cx="12858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664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001857"/>
              </p:ext>
            </p:extLst>
          </p:nvPr>
        </p:nvGraphicFramePr>
        <p:xfrm>
          <a:off x="7101614" y="3657890"/>
          <a:ext cx="18319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29" name="数式" r:id="rId7" imgW="1384200" imgH="215640" progId="Equation.3">
                  <p:embed/>
                </p:oleObj>
              </mc:Choice>
              <mc:Fallback>
                <p:oleObj name="数式" r:id="rId7" imgW="1384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1614" y="3657890"/>
                        <a:ext cx="1831975" cy="2857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216396" y="5781156"/>
            <a:ext cx="366799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B050"/>
                </a:solidFill>
              </a:rPr>
              <a:t>R.H.Dalitz</a:t>
            </a:r>
            <a:r>
              <a:rPr kumimoji="1" lang="en-US" altLang="ja-JP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i="1" dirty="0" smtClean="0">
                <a:solidFill>
                  <a:srgbClr val="00B050"/>
                </a:solidFill>
              </a:rPr>
              <a:t>et al. </a:t>
            </a:r>
            <a:r>
              <a:rPr kumimoji="1" lang="en-US" altLang="ja-JP" dirty="0" smtClean="0">
                <a:solidFill>
                  <a:srgbClr val="00B050"/>
                </a:solidFill>
              </a:rPr>
              <a:t>NPB47 (1972) 109.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176640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6396" y="5423966"/>
            <a:ext cx="3667992" cy="34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直線コネクタ 17"/>
          <p:cNvCxnSpPr/>
          <p:nvPr/>
        </p:nvCxnSpPr>
        <p:spPr>
          <a:xfrm>
            <a:off x="5786446" y="4345280"/>
            <a:ext cx="128588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5143504" y="4488156"/>
            <a:ext cx="374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</a:rPr>
              <a:t>Dalitz</a:t>
            </a:r>
            <a:r>
              <a:rPr kumimoji="1" lang="en-US" altLang="ja-JP" dirty="0" smtClean="0">
                <a:solidFill>
                  <a:schemeClr val="bg1"/>
                </a:solidFill>
              </a:rPr>
              <a:t> B</a:t>
            </a:r>
            <a:r>
              <a:rPr kumimoji="1" lang="en-US" altLang="ja-JP" baseline="-25000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kumimoji="1" lang="en-US" altLang="ja-JP" dirty="0" smtClean="0">
                <a:solidFill>
                  <a:schemeClr val="bg1"/>
                </a:solidFill>
              </a:rPr>
              <a:t>(</a:t>
            </a:r>
            <a:r>
              <a:rPr lang="en-US" altLang="ja-JP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ja-JP" baseline="-25000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kumimoji="1" lang="en-US" altLang="ja-JP" dirty="0" smtClean="0">
                <a:solidFill>
                  <a:schemeClr val="bg1"/>
                </a:solidFill>
              </a:rPr>
              <a:t>) = 5.46MeV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3357554" y="3432148"/>
            <a:ext cx="128588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1785918" y="2352028"/>
            <a:ext cx="128588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000628" y="4786050"/>
            <a:ext cx="2937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ja-JP" sz="3200" baseline="-25000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lang="en-US" altLang="ja-JP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altLang="ja-JP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Overbound</a:t>
            </a:r>
            <a:endParaRPr lang="ja-JP" alt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>
            <a:off x="5786446" y="3643042"/>
            <a:ext cx="128588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5286380" y="307153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Akaishi D2  B</a:t>
            </a:r>
            <a:r>
              <a:rPr kumimoji="1" lang="en-US" altLang="ja-JP" baseline="-25000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kumimoji="1" lang="en-US" altLang="ja-JP" dirty="0" smtClean="0">
                <a:solidFill>
                  <a:schemeClr val="bg1"/>
                </a:solidFill>
              </a:rPr>
              <a:t>(</a:t>
            </a:r>
            <a:r>
              <a:rPr lang="en-US" altLang="ja-JP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ja-JP" baseline="-25000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kumimoji="1" lang="en-US" altLang="ja-JP" dirty="0" smtClean="0">
                <a:solidFill>
                  <a:schemeClr val="bg1"/>
                </a:solidFill>
              </a:rPr>
              <a:t>) = 3.01MeV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>
            <a:off x="3357554" y="2857224"/>
            <a:ext cx="128588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3357554" y="235715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Akaishi D2  B</a:t>
            </a:r>
            <a:r>
              <a:rPr kumimoji="1" lang="en-US" altLang="ja-JP" baseline="-25000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kumimoji="1" lang="en-US" altLang="ja-JP" dirty="0" smtClean="0">
                <a:solidFill>
                  <a:schemeClr val="bg1"/>
                </a:solidFill>
              </a:rPr>
              <a:t>(</a:t>
            </a:r>
            <a:r>
              <a:rPr lang="en-US" altLang="ja-JP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ja-JP" baseline="-25000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lang="en-US" altLang="ja-JP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1" lang="en-US" altLang="ja-JP" dirty="0" smtClean="0">
                <a:solidFill>
                  <a:schemeClr val="bg1"/>
                </a:solidFill>
              </a:rPr>
              <a:t>) = 0.69MeV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785918" y="3904809"/>
            <a:ext cx="2959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ja-JP" sz="3200" baseline="-25000" dirty="0" smtClean="0">
                <a:solidFill>
                  <a:schemeClr val="bg1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lang="en-US" altLang="ja-JP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altLang="ja-JP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Underbound</a:t>
            </a:r>
            <a:endParaRPr lang="ja-JP" alt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173051" y="116632"/>
            <a:ext cx="8719429" cy="1143000"/>
          </a:xfrm>
          <a:prstGeom prst="rect">
            <a:avLst/>
          </a:prstGeom>
        </p:spPr>
        <p:txBody>
          <a:bodyPr vert="horz" anchor="ctr">
            <a:normAutofit fontScale="92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s-shell </a:t>
            </a:r>
            <a:r>
              <a:rPr lang="en-US" altLang="ja-JP" dirty="0" err="1" smtClean="0"/>
              <a:t>hypernuclei</a:t>
            </a:r>
            <a:r>
              <a:rPr lang="en-US" altLang="ja-JP" dirty="0" smtClean="0"/>
              <a:t> in 20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Century</a:t>
            </a:r>
            <a:endParaRPr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1024984" y="2208012"/>
            <a:ext cx="6750802" cy="0"/>
          </a:xfrm>
          <a:prstGeom prst="line">
            <a:avLst/>
          </a:prstGeom>
          <a:ln w="317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586093" y="1847972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Core + </a:t>
            </a:r>
            <a:r>
              <a:rPr kumimoji="1" lang="en-US" altLang="ja-JP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endParaRPr kumimoji="1" lang="ja-JP" altLang="en-US" dirty="0">
              <a:solidFill>
                <a:schemeClr val="bg1"/>
              </a:solidFill>
              <a:latin typeface="Symbol" pitchFamily="18" charset="2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1115616" y="2136004"/>
            <a:ext cx="0" cy="265004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457200" y="3000100"/>
            <a:ext cx="567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B</a:t>
            </a:r>
            <a:r>
              <a:rPr lang="en-US" altLang="ja-JP" sz="2800" baseline="-25000" dirty="0">
                <a:solidFill>
                  <a:schemeClr val="bg1"/>
                </a:solidFill>
                <a:latin typeface="Symbol" pitchFamily="18" charset="2"/>
              </a:rPr>
              <a:t>L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1785918" y="2424036"/>
            <a:ext cx="12424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1785918" y="2424036"/>
            <a:ext cx="128588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3347864" y="3432148"/>
            <a:ext cx="12424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5796136" y="3792188"/>
            <a:ext cx="12424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5305500" y="5736629"/>
            <a:ext cx="3704860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>
                <a:solidFill>
                  <a:schemeClr val="bg1"/>
                </a:solidFill>
              </a:rPr>
              <a:t>D.H.Davis</a:t>
            </a:r>
            <a:r>
              <a:rPr lang="en-US" altLang="ja-JP" sz="1400" dirty="0" smtClean="0">
                <a:solidFill>
                  <a:schemeClr val="bg1"/>
                </a:solidFill>
              </a:rPr>
              <a:t>, 50 years of </a:t>
            </a:r>
            <a:r>
              <a:rPr lang="en-US" altLang="ja-JP" sz="1400" dirty="0" err="1" smtClean="0">
                <a:solidFill>
                  <a:schemeClr val="bg1"/>
                </a:solidFill>
              </a:rPr>
              <a:t>hypernuclear</a:t>
            </a:r>
            <a:r>
              <a:rPr lang="en-US" altLang="ja-JP" sz="1400" dirty="0" smtClean="0">
                <a:solidFill>
                  <a:schemeClr val="bg1"/>
                </a:solidFill>
              </a:rPr>
              <a:t> physics</a:t>
            </a:r>
          </a:p>
          <a:p>
            <a:r>
              <a:rPr kumimoji="1" lang="en-US" altLang="ja-JP" sz="1400" dirty="0" smtClean="0">
                <a:solidFill>
                  <a:schemeClr val="bg1"/>
                </a:solidFill>
              </a:rPr>
              <a:t>I. </a:t>
            </a:r>
            <a:r>
              <a:rPr lang="en-US" altLang="ja-JP" sz="1400" dirty="0" smtClean="0">
                <a:solidFill>
                  <a:schemeClr val="bg1"/>
                </a:solidFill>
              </a:rPr>
              <a:t>The early experiments,  NPA754 (2005) 3. 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84047" y="5411699"/>
            <a:ext cx="3547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Data from emulsion experiments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6729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64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19" grpId="1"/>
      <p:bldP spid="22" grpId="0"/>
      <p:bldP spid="22" grpId="1"/>
      <p:bldP spid="25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N -</a:t>
            </a:r>
            <a:r>
              <a:rPr kumimoji="1" lang="en-US" altLang="ja-JP" dirty="0" smtClean="0">
                <a:latin typeface="Symbol" pitchFamily="18" charset="2"/>
              </a:rPr>
              <a:t>S</a:t>
            </a:r>
            <a:r>
              <a:rPr kumimoji="1" lang="en-US" altLang="ja-JP" dirty="0" smtClean="0"/>
              <a:t>N coupling is important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64321" y="5934670"/>
            <a:ext cx="3953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B.F. Gibson et al.</a:t>
            </a:r>
            <a:r>
              <a:rPr lang="en-US" altLang="ja-JP" dirty="0" smtClean="0"/>
              <a:t>,   PRC 6 (1972) 741, </a:t>
            </a:r>
          </a:p>
          <a:p>
            <a:r>
              <a:rPr lang="en-US" altLang="ja-JP" dirty="0" smtClean="0"/>
              <a:t>J. </a:t>
            </a:r>
            <a:r>
              <a:rPr lang="en-US" altLang="ja-JP" dirty="0" err="1" smtClean="0"/>
              <a:t>Dabrowski</a:t>
            </a:r>
            <a:r>
              <a:rPr lang="en-US" altLang="ja-JP" dirty="0" smtClean="0"/>
              <a:t>, PRC 8 (1973) 835.</a:t>
            </a:r>
          </a:p>
          <a:p>
            <a:r>
              <a:rPr lang="en-US" altLang="ja-JP" dirty="0" smtClean="0"/>
              <a:t> 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grpSp>
        <p:nvGrpSpPr>
          <p:cNvPr id="49" name="グループ化 48"/>
          <p:cNvGrpSpPr/>
          <p:nvPr/>
        </p:nvGrpSpPr>
        <p:grpSpPr>
          <a:xfrm>
            <a:off x="1886370" y="2089046"/>
            <a:ext cx="5357818" cy="1500198"/>
            <a:chOff x="2357454" y="4643446"/>
            <a:chExt cx="5357818" cy="1500198"/>
          </a:xfrm>
        </p:grpSpPr>
        <p:grpSp>
          <p:nvGrpSpPr>
            <p:cNvPr id="18" name="グループ化 41"/>
            <p:cNvGrpSpPr/>
            <p:nvPr/>
          </p:nvGrpSpPr>
          <p:grpSpPr>
            <a:xfrm>
              <a:off x="2357454" y="4643446"/>
              <a:ext cx="1448467" cy="1500198"/>
              <a:chOff x="1071538" y="1785926"/>
              <a:chExt cx="1857388" cy="1923723"/>
            </a:xfrm>
          </p:grpSpPr>
          <p:sp>
            <p:nvSpPr>
              <p:cNvPr id="19" name="Oval 23"/>
              <p:cNvSpPr>
                <a:spLocks noChangeArrowheads="1"/>
              </p:cNvSpPr>
              <p:nvPr/>
            </p:nvSpPr>
            <p:spPr bwMode="auto">
              <a:xfrm>
                <a:off x="1071538" y="1785926"/>
                <a:ext cx="1857388" cy="192372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Oval 9"/>
              <p:cNvSpPr>
                <a:spLocks noChangeArrowheads="1"/>
              </p:cNvSpPr>
              <p:nvPr/>
            </p:nvSpPr>
            <p:spPr bwMode="auto">
              <a:xfrm>
                <a:off x="1357290" y="2071678"/>
                <a:ext cx="533400" cy="5334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Text Box 10"/>
              <p:cNvSpPr txBox="1">
                <a:spLocks noChangeArrowheads="1"/>
              </p:cNvSpPr>
              <p:nvPr/>
            </p:nvSpPr>
            <p:spPr bwMode="auto">
              <a:xfrm flipH="1">
                <a:off x="1428728" y="2071678"/>
                <a:ext cx="42862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ja-JP" sz="2400" b="1" dirty="0">
                    <a:latin typeface="Symbol" pitchFamily="18" charset="2"/>
                  </a:rPr>
                  <a:t>L</a:t>
                </a:r>
              </a:p>
            </p:txBody>
          </p:sp>
          <p:sp>
            <p:nvSpPr>
              <p:cNvPr id="22" name="Oval 15"/>
              <p:cNvSpPr>
                <a:spLocks noChangeArrowheads="1"/>
              </p:cNvSpPr>
              <p:nvPr/>
            </p:nvSpPr>
            <p:spPr bwMode="auto">
              <a:xfrm>
                <a:off x="2181212" y="2071678"/>
                <a:ext cx="533400" cy="5334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Text Box 16"/>
              <p:cNvSpPr txBox="1">
                <a:spLocks noChangeArrowheads="1"/>
              </p:cNvSpPr>
              <p:nvPr/>
            </p:nvSpPr>
            <p:spPr bwMode="auto">
              <a:xfrm>
                <a:off x="2257412" y="2071678"/>
                <a:ext cx="35618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/>
                  <a:t>n</a:t>
                </a:r>
                <a:endParaRPr lang="en-US" altLang="ja-JP" sz="2400" b="1" dirty="0"/>
              </a:p>
            </p:txBody>
          </p:sp>
          <p:sp>
            <p:nvSpPr>
              <p:cNvPr id="24" name="Oval 15"/>
              <p:cNvSpPr>
                <a:spLocks noChangeArrowheads="1"/>
              </p:cNvSpPr>
              <p:nvPr/>
            </p:nvSpPr>
            <p:spPr bwMode="auto">
              <a:xfrm>
                <a:off x="1323956" y="2857496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Text Box 16"/>
              <p:cNvSpPr txBox="1">
                <a:spLocks noChangeArrowheads="1"/>
              </p:cNvSpPr>
              <p:nvPr/>
            </p:nvSpPr>
            <p:spPr bwMode="auto">
              <a:xfrm>
                <a:off x="1400156" y="2857496"/>
                <a:ext cx="35618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/>
                  <a:t>p</a:t>
                </a:r>
                <a:endParaRPr lang="en-US" altLang="ja-JP" sz="2400" b="1" dirty="0"/>
              </a:p>
            </p:txBody>
          </p:sp>
          <p:sp>
            <p:nvSpPr>
              <p:cNvPr id="26" name="Oval 15"/>
              <p:cNvSpPr>
                <a:spLocks noChangeArrowheads="1"/>
              </p:cNvSpPr>
              <p:nvPr/>
            </p:nvSpPr>
            <p:spPr bwMode="auto">
              <a:xfrm>
                <a:off x="2181212" y="2857496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" name="Text Box 16"/>
              <p:cNvSpPr txBox="1">
                <a:spLocks noChangeArrowheads="1"/>
              </p:cNvSpPr>
              <p:nvPr/>
            </p:nvSpPr>
            <p:spPr bwMode="auto">
              <a:xfrm>
                <a:off x="2257412" y="2857496"/>
                <a:ext cx="35618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/>
                  <a:t>p</a:t>
                </a:r>
                <a:endParaRPr lang="en-US" altLang="ja-JP" sz="2400" b="1" dirty="0"/>
              </a:p>
            </p:txBody>
          </p:sp>
        </p:grpSp>
        <p:grpSp>
          <p:nvGrpSpPr>
            <p:cNvPr id="28" name="グループ化 41"/>
            <p:cNvGrpSpPr/>
            <p:nvPr/>
          </p:nvGrpSpPr>
          <p:grpSpPr>
            <a:xfrm>
              <a:off x="4286280" y="4643446"/>
              <a:ext cx="1448467" cy="1500198"/>
              <a:chOff x="1071538" y="1785926"/>
              <a:chExt cx="1857388" cy="1923723"/>
            </a:xfrm>
          </p:grpSpPr>
          <p:sp>
            <p:nvSpPr>
              <p:cNvPr id="29" name="Oval 23"/>
              <p:cNvSpPr>
                <a:spLocks noChangeArrowheads="1"/>
              </p:cNvSpPr>
              <p:nvPr/>
            </p:nvSpPr>
            <p:spPr bwMode="auto">
              <a:xfrm>
                <a:off x="1071538" y="1785926"/>
                <a:ext cx="1857388" cy="192372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" name="Oval 9"/>
              <p:cNvSpPr>
                <a:spLocks noChangeArrowheads="1"/>
              </p:cNvSpPr>
              <p:nvPr/>
            </p:nvSpPr>
            <p:spPr bwMode="auto">
              <a:xfrm>
                <a:off x="1357290" y="2071678"/>
                <a:ext cx="533400" cy="533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1" name="Text Box 10"/>
              <p:cNvSpPr txBox="1">
                <a:spLocks noChangeArrowheads="1"/>
              </p:cNvSpPr>
              <p:nvPr/>
            </p:nvSpPr>
            <p:spPr bwMode="auto">
              <a:xfrm flipH="1">
                <a:off x="1337120" y="2071678"/>
                <a:ext cx="833688" cy="591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ja-JP" sz="2400" b="1" dirty="0" smtClean="0">
                    <a:latin typeface="Symbol" pitchFamily="18" charset="2"/>
                  </a:rPr>
                  <a:t>S</a:t>
                </a:r>
                <a:r>
                  <a:rPr lang="en-US" altLang="ja-JP" sz="2400" b="1" baseline="30000" dirty="0" smtClean="0">
                    <a:latin typeface="Symbol" pitchFamily="18" charset="2"/>
                  </a:rPr>
                  <a:t>+</a:t>
                </a:r>
                <a:endParaRPr lang="en-US" altLang="ja-JP" sz="2400" b="1" baseline="30000" dirty="0">
                  <a:latin typeface="Symbol" pitchFamily="18" charset="2"/>
                </a:endParaRPr>
              </a:p>
            </p:txBody>
          </p:sp>
          <p:sp>
            <p:nvSpPr>
              <p:cNvPr id="32" name="Oval 15"/>
              <p:cNvSpPr>
                <a:spLocks noChangeArrowheads="1"/>
              </p:cNvSpPr>
              <p:nvPr/>
            </p:nvSpPr>
            <p:spPr bwMode="auto">
              <a:xfrm>
                <a:off x="2181212" y="2071678"/>
                <a:ext cx="533400" cy="5334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3" name="Text Box 16"/>
              <p:cNvSpPr txBox="1">
                <a:spLocks noChangeArrowheads="1"/>
              </p:cNvSpPr>
              <p:nvPr/>
            </p:nvSpPr>
            <p:spPr bwMode="auto">
              <a:xfrm>
                <a:off x="2257412" y="2071678"/>
                <a:ext cx="35618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/>
                  <a:t>n</a:t>
                </a:r>
                <a:endParaRPr lang="en-US" altLang="ja-JP" sz="2400" b="1" dirty="0"/>
              </a:p>
            </p:txBody>
          </p:sp>
          <p:sp>
            <p:nvSpPr>
              <p:cNvPr id="34" name="Oval 15"/>
              <p:cNvSpPr>
                <a:spLocks noChangeArrowheads="1"/>
              </p:cNvSpPr>
              <p:nvPr/>
            </p:nvSpPr>
            <p:spPr bwMode="auto">
              <a:xfrm>
                <a:off x="1323956" y="2857496"/>
                <a:ext cx="533400" cy="5334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" name="Text Box 16"/>
              <p:cNvSpPr txBox="1">
                <a:spLocks noChangeArrowheads="1"/>
              </p:cNvSpPr>
              <p:nvPr/>
            </p:nvSpPr>
            <p:spPr bwMode="auto">
              <a:xfrm>
                <a:off x="1400156" y="2857496"/>
                <a:ext cx="456744" cy="591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/>
                  <a:t>n</a:t>
                </a:r>
                <a:endParaRPr lang="en-US" altLang="ja-JP" sz="2400" b="1" dirty="0"/>
              </a:p>
            </p:txBody>
          </p:sp>
          <p:sp>
            <p:nvSpPr>
              <p:cNvPr id="36" name="Oval 15"/>
              <p:cNvSpPr>
                <a:spLocks noChangeArrowheads="1"/>
              </p:cNvSpPr>
              <p:nvPr/>
            </p:nvSpPr>
            <p:spPr bwMode="auto">
              <a:xfrm>
                <a:off x="2181212" y="2857496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" name="Text Box 16"/>
              <p:cNvSpPr txBox="1">
                <a:spLocks noChangeArrowheads="1"/>
              </p:cNvSpPr>
              <p:nvPr/>
            </p:nvSpPr>
            <p:spPr bwMode="auto">
              <a:xfrm>
                <a:off x="2257412" y="2857496"/>
                <a:ext cx="35618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/>
                  <a:t>p</a:t>
                </a:r>
                <a:endParaRPr lang="en-US" altLang="ja-JP" sz="2400" b="1" dirty="0"/>
              </a:p>
            </p:txBody>
          </p:sp>
        </p:grpSp>
        <p:grpSp>
          <p:nvGrpSpPr>
            <p:cNvPr id="38" name="グループ化 41"/>
            <p:cNvGrpSpPr/>
            <p:nvPr/>
          </p:nvGrpSpPr>
          <p:grpSpPr>
            <a:xfrm>
              <a:off x="6266805" y="4643446"/>
              <a:ext cx="1448467" cy="1500198"/>
              <a:chOff x="1071538" y="1785926"/>
              <a:chExt cx="1857388" cy="1923723"/>
            </a:xfrm>
          </p:grpSpPr>
          <p:sp>
            <p:nvSpPr>
              <p:cNvPr id="39" name="Oval 23"/>
              <p:cNvSpPr>
                <a:spLocks noChangeArrowheads="1"/>
              </p:cNvSpPr>
              <p:nvPr/>
            </p:nvSpPr>
            <p:spPr bwMode="auto">
              <a:xfrm>
                <a:off x="1071538" y="1785926"/>
                <a:ext cx="1857388" cy="192372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0" name="Oval 9"/>
              <p:cNvSpPr>
                <a:spLocks noChangeArrowheads="1"/>
              </p:cNvSpPr>
              <p:nvPr/>
            </p:nvSpPr>
            <p:spPr bwMode="auto">
              <a:xfrm>
                <a:off x="1357290" y="2071678"/>
                <a:ext cx="533400" cy="53340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1" name="Text Box 10"/>
              <p:cNvSpPr txBox="1">
                <a:spLocks noChangeArrowheads="1"/>
              </p:cNvSpPr>
              <p:nvPr/>
            </p:nvSpPr>
            <p:spPr bwMode="auto">
              <a:xfrm flipH="1">
                <a:off x="1337122" y="2060744"/>
                <a:ext cx="858998" cy="591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ja-JP" sz="2400" b="1" dirty="0" smtClean="0">
                    <a:latin typeface="Symbol" pitchFamily="18" charset="2"/>
                  </a:rPr>
                  <a:t>S</a:t>
                </a:r>
                <a:r>
                  <a:rPr lang="en-US" altLang="ja-JP" sz="2400" b="1" baseline="30000" dirty="0" smtClean="0">
                    <a:latin typeface="Symbol" pitchFamily="18" charset="2"/>
                  </a:rPr>
                  <a:t>0</a:t>
                </a:r>
                <a:endParaRPr lang="en-US" altLang="ja-JP" sz="2400" b="1" baseline="30000" dirty="0">
                  <a:latin typeface="Symbol" pitchFamily="18" charset="2"/>
                </a:endParaRPr>
              </a:p>
            </p:txBody>
          </p:sp>
          <p:sp>
            <p:nvSpPr>
              <p:cNvPr id="42" name="Oval 15"/>
              <p:cNvSpPr>
                <a:spLocks noChangeArrowheads="1"/>
              </p:cNvSpPr>
              <p:nvPr/>
            </p:nvSpPr>
            <p:spPr bwMode="auto">
              <a:xfrm>
                <a:off x="2181212" y="2071678"/>
                <a:ext cx="533400" cy="533400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3" name="Text Box 16"/>
              <p:cNvSpPr txBox="1">
                <a:spLocks noChangeArrowheads="1"/>
              </p:cNvSpPr>
              <p:nvPr/>
            </p:nvSpPr>
            <p:spPr bwMode="auto">
              <a:xfrm>
                <a:off x="2257412" y="2071678"/>
                <a:ext cx="35618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/>
                  <a:t>n</a:t>
                </a:r>
                <a:endParaRPr lang="en-US" altLang="ja-JP" sz="2400" b="1" dirty="0"/>
              </a:p>
            </p:txBody>
          </p:sp>
          <p:sp>
            <p:nvSpPr>
              <p:cNvPr id="44" name="Oval 15"/>
              <p:cNvSpPr>
                <a:spLocks noChangeArrowheads="1"/>
              </p:cNvSpPr>
              <p:nvPr/>
            </p:nvSpPr>
            <p:spPr bwMode="auto">
              <a:xfrm>
                <a:off x="1323956" y="2857496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5" name="Text Box 16"/>
              <p:cNvSpPr txBox="1">
                <a:spLocks noChangeArrowheads="1"/>
              </p:cNvSpPr>
              <p:nvPr/>
            </p:nvSpPr>
            <p:spPr bwMode="auto">
              <a:xfrm>
                <a:off x="1400156" y="2857496"/>
                <a:ext cx="35618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/>
                  <a:t>p</a:t>
                </a:r>
                <a:endParaRPr lang="en-US" altLang="ja-JP" sz="2400" b="1" dirty="0"/>
              </a:p>
            </p:txBody>
          </p:sp>
          <p:sp>
            <p:nvSpPr>
              <p:cNvPr id="46" name="Oval 15"/>
              <p:cNvSpPr>
                <a:spLocks noChangeArrowheads="1"/>
              </p:cNvSpPr>
              <p:nvPr/>
            </p:nvSpPr>
            <p:spPr bwMode="auto">
              <a:xfrm>
                <a:off x="2181212" y="2857496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" name="Text Box 16"/>
              <p:cNvSpPr txBox="1">
                <a:spLocks noChangeArrowheads="1"/>
              </p:cNvSpPr>
              <p:nvPr/>
            </p:nvSpPr>
            <p:spPr bwMode="auto">
              <a:xfrm>
                <a:off x="2257412" y="2857496"/>
                <a:ext cx="35618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/>
                  <a:t>p</a:t>
                </a:r>
                <a:endParaRPr lang="en-US" altLang="ja-JP" sz="2400" b="1" dirty="0"/>
              </a:p>
            </p:txBody>
          </p:sp>
        </p:grpSp>
        <p:sp>
          <p:nvSpPr>
            <p:cNvPr id="48" name="左右矢印 47"/>
            <p:cNvSpPr/>
            <p:nvPr/>
          </p:nvSpPr>
          <p:spPr>
            <a:xfrm>
              <a:off x="3857652" y="5214950"/>
              <a:ext cx="428628" cy="357190"/>
            </a:xfrm>
            <a:prstGeom prst="left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/>
              <p:cNvSpPr txBox="1"/>
              <p:nvPr/>
            </p:nvSpPr>
            <p:spPr>
              <a:xfrm>
                <a:off x="388048" y="4066776"/>
                <a:ext cx="9001000" cy="969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kumimoji="1" lang="en-US" altLang="ja-JP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ja-JP" altLang="en-US" sz="2800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/>
                          </a:rPr>
                          <m:t>Λ</m:t>
                        </m:r>
                      </m:sub>
                      <m:sup>
                        <m:r>
                          <a:rPr kumimoji="1" lang="en-US" altLang="ja-JP" sz="2800" b="0" i="1" smtClean="0">
                            <a:latin typeface="Cambria Math"/>
                          </a:rPr>
                          <m:t>4</m:t>
                        </m:r>
                      </m:sup>
                    </m:sSubSup>
                    <m:d>
                      <m:dPr>
                        <m:begChr m:val=""/>
                        <m:endChr m:val="⟩"/>
                        <m:ctrlPr>
                          <a:rPr kumimoji="1" lang="en-US" altLang="ja-JP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𝐻𝑒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/>
                          </a:rPr>
                          <m:t>Λ</m:t>
                        </m:r>
                      </m:sub>
                    </m:sSub>
                    <m:d>
                      <m:d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1" lang="en-US" altLang="ja-JP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  <m:sSup>
                      <m:sSup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kumimoji="1" lang="en-US" altLang="ja-JP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ja-JP" altLang="en-US" sz="2800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d>
                      <m:dPr>
                        <m:begChr m:val=""/>
                        <m:endChr m:val="⟩"/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𝐻𝑒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1" lang="en-US" altLang="ja-JP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rad>
                    <m:sSub>
                      <m:sSub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𝜙</m:t>
                        </m:r>
                      </m:e>
                      <m:sub>
                        <m:sSup>
                          <m:sSupPr>
                            <m:ctrlPr>
                              <a:rPr lang="en-US" altLang="ja-JP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2800" b="0" i="0" smtClean="0">
                                <a:latin typeface="Cambria Math"/>
                              </a:rPr>
                              <m:t>Σ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  <m:sSup>
                      <m:sSup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ja-JP" altLang="en-US" sz="2800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3</m:t>
                        </m:r>
                      </m:sup>
                    </m:sSup>
                    <m:d>
                      <m:dPr>
                        <m:begChr m:val=""/>
                        <m:endChr m:val="⟩"/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kumimoji="1" lang="en-US" altLang="ja-JP" sz="2800" dirty="0" smtClean="0"/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28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8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rad>
                    <m:sSub>
                      <m:sSub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𝜙</m:t>
                        </m:r>
                      </m:e>
                      <m:sub>
                        <m:sSup>
                          <m:sSup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/>
                              </a:rPr>
                              <m:t>Σ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</m:d>
                    <m:sSup>
                      <m:sSup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ja-JP" altLang="en-US" sz="2800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3</m:t>
                        </m:r>
                      </m:sup>
                    </m:sSup>
                    <m:d>
                      <m:dPr>
                        <m:begChr m:val=""/>
                        <m:endChr m:val="⟩"/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𝐻</m:t>
                        </m:r>
                        <m:r>
                          <a:rPr lang="en-US" altLang="ja-JP" sz="2800" b="0" i="1" smtClean="0"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0" name="テキスト ボックス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48" y="4066776"/>
                <a:ext cx="9001000" cy="9691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87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07504" y="1196713"/>
            <a:ext cx="5713704" cy="29523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1189" y="-90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N-</a:t>
            </a:r>
            <a:r>
              <a:rPr kumimoji="1" lang="en-US" altLang="ja-JP" dirty="0" smtClean="0">
                <a:latin typeface="Symbol" pitchFamily="18" charset="2"/>
              </a:rPr>
              <a:t>S</a:t>
            </a:r>
            <a:r>
              <a:rPr kumimoji="1" lang="en-US" altLang="ja-JP" dirty="0" smtClean="0"/>
              <a:t>N coupling and s-shell HY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83893" y="888975"/>
            <a:ext cx="3886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/>
              <a:t>Theingi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K.S.Myint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Y.Akaishi</a:t>
            </a:r>
            <a:r>
              <a:rPr kumimoji="1" lang="en-US" altLang="ja-JP" sz="1400" dirty="0" smtClean="0"/>
              <a:t> </a:t>
            </a:r>
            <a:r>
              <a:rPr kumimoji="1" lang="en-US" altLang="ja-JP" sz="1400" i="1" dirty="0" smtClean="0"/>
              <a:t> </a:t>
            </a:r>
            <a:r>
              <a:rPr lang="en-US" altLang="ja-JP" sz="1400" dirty="0" smtClean="0"/>
              <a:t>arXiv:1211.5719</a:t>
            </a:r>
            <a:endParaRPr kumimoji="1" lang="ja-JP" altLang="en-US" sz="14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964789" y="4263482"/>
            <a:ext cx="1043623" cy="1127962"/>
            <a:chOff x="1187624" y="4606071"/>
            <a:chExt cx="1043623" cy="1127962"/>
          </a:xfrm>
        </p:grpSpPr>
        <p:sp>
          <p:nvSpPr>
            <p:cNvPr id="57" name="Oval 23"/>
            <p:cNvSpPr>
              <a:spLocks noChangeArrowheads="1"/>
            </p:cNvSpPr>
            <p:nvPr/>
          </p:nvSpPr>
          <p:spPr bwMode="auto">
            <a:xfrm>
              <a:off x="1187624" y="4653136"/>
              <a:ext cx="1043623" cy="108089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8" name="Oval 9"/>
            <p:cNvSpPr>
              <a:spLocks noChangeArrowheads="1"/>
            </p:cNvSpPr>
            <p:nvPr/>
          </p:nvSpPr>
          <p:spPr bwMode="auto">
            <a:xfrm>
              <a:off x="1534409" y="4706655"/>
              <a:ext cx="299705" cy="29970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9" name="Text Box 10"/>
            <p:cNvSpPr txBox="1">
              <a:spLocks noChangeArrowheads="1"/>
            </p:cNvSpPr>
            <p:nvPr/>
          </p:nvSpPr>
          <p:spPr bwMode="auto">
            <a:xfrm flipH="1">
              <a:off x="1492253" y="4606071"/>
              <a:ext cx="240836" cy="256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latin typeface="Symbol" pitchFamily="18" charset="2"/>
                </a:rPr>
                <a:t>L</a:t>
              </a:r>
            </a:p>
          </p:txBody>
        </p:sp>
        <p:sp>
          <p:nvSpPr>
            <p:cNvPr id="60" name="Oval 15"/>
            <p:cNvSpPr>
              <a:spLocks noChangeArrowheads="1"/>
            </p:cNvSpPr>
            <p:nvPr/>
          </p:nvSpPr>
          <p:spPr bwMode="auto">
            <a:xfrm>
              <a:off x="1811124" y="5254364"/>
              <a:ext cx="299705" cy="29970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1" name="Text Box 16"/>
            <p:cNvSpPr txBox="1">
              <a:spLocks noChangeArrowheads="1"/>
            </p:cNvSpPr>
            <p:nvPr/>
          </p:nvSpPr>
          <p:spPr bwMode="auto">
            <a:xfrm>
              <a:off x="1771643" y="5144636"/>
              <a:ext cx="200134" cy="259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  <p:sp>
          <p:nvSpPr>
            <p:cNvPr id="62" name="Oval 15"/>
            <p:cNvSpPr>
              <a:spLocks noChangeArrowheads="1"/>
            </p:cNvSpPr>
            <p:nvPr/>
          </p:nvSpPr>
          <p:spPr bwMode="auto">
            <a:xfrm>
              <a:off x="1329452" y="5255227"/>
              <a:ext cx="299705" cy="29970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1295064" y="5121760"/>
              <a:ext cx="3722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p</a:t>
              </a:r>
              <a:endParaRPr lang="en-US" altLang="ja-JP" sz="2400" b="1" dirty="0"/>
            </a:p>
          </p:txBody>
        </p:sp>
      </p:grpSp>
      <p:sp>
        <p:nvSpPr>
          <p:cNvPr id="44" name="テキスト ボックス 43"/>
          <p:cNvSpPr txBox="1"/>
          <p:nvPr/>
        </p:nvSpPr>
        <p:spPr>
          <a:xfrm>
            <a:off x="986206" y="888975"/>
            <a:ext cx="3751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/>
              <a:t>K.S.Myint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Y.Akaishi</a:t>
            </a:r>
            <a:r>
              <a:rPr kumimoji="1" lang="en-US" altLang="ja-JP" sz="1400" dirty="0" smtClean="0"/>
              <a:t> </a:t>
            </a:r>
            <a:r>
              <a:rPr kumimoji="1" lang="en-US" altLang="ja-JP" sz="1400" i="1" dirty="0" smtClean="0"/>
              <a:t>et al. </a:t>
            </a:r>
            <a:r>
              <a:rPr kumimoji="1" lang="en-US" altLang="ja-JP" sz="1400" dirty="0" smtClean="0"/>
              <a:t>NPA684(2001)592.</a:t>
            </a:r>
            <a:endParaRPr kumimoji="1" lang="ja-JP" altLang="en-US" sz="1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688" y="1153137"/>
            <a:ext cx="3055808" cy="310793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759679" y="5906651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Unbalance of </a:t>
            </a:r>
            <a:r>
              <a:rPr kumimoji="1" lang="en-US" altLang="ja-JP" dirty="0" err="1" smtClean="0"/>
              <a:t>isospin</a:t>
            </a:r>
            <a:endParaRPr kumimoji="1" lang="en-US" altLang="ja-JP" dirty="0" smtClean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352228" y="1196713"/>
            <a:ext cx="5278787" cy="2451430"/>
            <a:chOff x="611560" y="1160565"/>
            <a:chExt cx="5278787" cy="2451430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936538" y="1529897"/>
              <a:ext cx="4953809" cy="2043119"/>
              <a:chOff x="936539" y="1529897"/>
              <a:chExt cx="3382474" cy="1395047"/>
            </a:xfrm>
          </p:grpSpPr>
          <p:cxnSp>
            <p:nvCxnSpPr>
              <p:cNvPr id="7" name="直線コネクタ 6"/>
              <p:cNvCxnSpPr/>
              <p:nvPr/>
            </p:nvCxnSpPr>
            <p:spPr>
              <a:xfrm>
                <a:off x="936539" y="1529897"/>
                <a:ext cx="3382474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/>
              <p:cNvCxnSpPr/>
              <p:nvPr/>
            </p:nvCxnSpPr>
            <p:spPr>
              <a:xfrm>
                <a:off x="1331640" y="1556792"/>
                <a:ext cx="494792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>
                <a:off x="1997642" y="2420888"/>
                <a:ext cx="5442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>
                <a:off x="2731585" y="2573288"/>
                <a:ext cx="5442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>
                <a:off x="3347864" y="2924944"/>
                <a:ext cx="5442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テキスト ボックス 7"/>
            <p:cNvSpPr txBox="1"/>
            <p:nvPr/>
          </p:nvSpPr>
          <p:spPr>
            <a:xfrm>
              <a:off x="2612095" y="1187460"/>
              <a:ext cx="658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aseline="30000" dirty="0" smtClean="0">
                  <a:solidFill>
                    <a:schemeClr val="bg1"/>
                  </a:solidFill>
                </a:rPr>
                <a:t>4</a:t>
              </a:r>
              <a:r>
                <a:rPr kumimoji="1"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H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1608940" y="1187460"/>
              <a:ext cx="658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aseline="30000" dirty="0" smtClean="0">
                  <a:solidFill>
                    <a:schemeClr val="bg1"/>
                  </a:solidFill>
                </a:rPr>
                <a:t>3</a:t>
              </a:r>
              <a:r>
                <a:rPr kumimoji="1"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H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3523640" y="1160565"/>
              <a:ext cx="838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aseline="30000" dirty="0" smtClean="0">
                  <a:solidFill>
                    <a:schemeClr val="bg1"/>
                  </a:solidFill>
                </a:rPr>
                <a:t>4</a:t>
              </a:r>
              <a:r>
                <a:rPr kumimoji="1"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He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4572000" y="1187460"/>
              <a:ext cx="838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aseline="30000" dirty="0">
                  <a:solidFill>
                    <a:schemeClr val="bg1"/>
                  </a:solidFill>
                </a:rPr>
                <a:t>5</a:t>
              </a:r>
              <a:r>
                <a:rPr kumimoji="1"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He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11560" y="13407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0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547664" y="1619508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0.13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3135680" y="1569286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70C0"/>
                  </a:solidFill>
                </a:rPr>
                <a:t>0.69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2595091" y="2873331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2.04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3648634" y="3057997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2.39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4554602" y="3242663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3.12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6" name="直線コネクタ 15"/>
          <p:cNvCxnSpPr/>
          <p:nvPr/>
        </p:nvCxnSpPr>
        <p:spPr>
          <a:xfrm>
            <a:off x="2284625" y="1916832"/>
            <a:ext cx="1772070" cy="0"/>
          </a:xfrm>
          <a:prstGeom prst="line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 flipV="1">
            <a:off x="2265477" y="2909478"/>
            <a:ext cx="1817274" cy="7641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>
            <a:off x="1216324" y="1608735"/>
            <a:ext cx="737123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>
            <a:off x="4238711" y="3645312"/>
            <a:ext cx="737123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下矢印 17"/>
          <p:cNvSpPr/>
          <p:nvPr/>
        </p:nvSpPr>
        <p:spPr>
          <a:xfrm>
            <a:off x="2908112" y="1972159"/>
            <a:ext cx="534089" cy="937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1" name="直線矢印コネクタ 90"/>
          <p:cNvCxnSpPr/>
          <p:nvPr/>
        </p:nvCxnSpPr>
        <p:spPr>
          <a:xfrm>
            <a:off x="840916" y="1289608"/>
            <a:ext cx="0" cy="256874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正方形/長方形 96"/>
          <p:cNvSpPr/>
          <p:nvPr/>
        </p:nvSpPr>
        <p:spPr>
          <a:xfrm>
            <a:off x="182500" y="2072404"/>
            <a:ext cx="567784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B</a:t>
            </a:r>
            <a:r>
              <a:rPr lang="en-US" altLang="ja-JP" sz="2800" baseline="-25000" dirty="0">
                <a:solidFill>
                  <a:schemeClr val="bg1"/>
                </a:solidFill>
                <a:latin typeface="Symbol" pitchFamily="18" charset="2"/>
              </a:rPr>
              <a:t>L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grpSp>
        <p:nvGrpSpPr>
          <p:cNvPr id="98" name="グループ化 41"/>
          <p:cNvGrpSpPr/>
          <p:nvPr/>
        </p:nvGrpSpPr>
        <p:grpSpPr>
          <a:xfrm>
            <a:off x="3256769" y="4686966"/>
            <a:ext cx="1063678" cy="1101667"/>
            <a:chOff x="1071538" y="1785926"/>
            <a:chExt cx="1857388" cy="1923723"/>
          </a:xfrm>
        </p:grpSpPr>
        <p:sp>
          <p:nvSpPr>
            <p:cNvPr id="99" name="Oval 23"/>
            <p:cNvSpPr>
              <a:spLocks noChangeArrowheads="1"/>
            </p:cNvSpPr>
            <p:nvPr/>
          </p:nvSpPr>
          <p:spPr bwMode="auto">
            <a:xfrm>
              <a:off x="1071538" y="1785926"/>
              <a:ext cx="1857388" cy="19237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0" name="Oval 9"/>
            <p:cNvSpPr>
              <a:spLocks noChangeArrowheads="1"/>
            </p:cNvSpPr>
            <p:nvPr/>
          </p:nvSpPr>
          <p:spPr bwMode="auto">
            <a:xfrm>
              <a:off x="1357290" y="2071678"/>
              <a:ext cx="533400" cy="5334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" name="Text Box 10"/>
            <p:cNvSpPr txBox="1">
              <a:spLocks noChangeArrowheads="1"/>
            </p:cNvSpPr>
            <p:nvPr/>
          </p:nvSpPr>
          <p:spPr bwMode="auto">
            <a:xfrm flipH="1">
              <a:off x="1337122" y="1912591"/>
              <a:ext cx="858998" cy="806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latin typeface="Symbol" pitchFamily="18" charset="2"/>
                </a:rPr>
                <a:t>L</a:t>
              </a:r>
              <a:endParaRPr lang="en-US" altLang="ja-JP" sz="2400" b="1" baseline="30000" dirty="0">
                <a:latin typeface="Symbol" pitchFamily="18" charset="2"/>
              </a:endParaRPr>
            </a:p>
          </p:txBody>
        </p:sp>
        <p:sp>
          <p:nvSpPr>
            <p:cNvPr id="102" name="Oval 15"/>
            <p:cNvSpPr>
              <a:spLocks noChangeArrowheads="1"/>
            </p:cNvSpPr>
            <p:nvPr/>
          </p:nvSpPr>
          <p:spPr bwMode="auto">
            <a:xfrm>
              <a:off x="2181213" y="2121062"/>
              <a:ext cx="533399" cy="53340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" name="Text Box 16"/>
            <p:cNvSpPr txBox="1">
              <a:spLocks noChangeArrowheads="1"/>
            </p:cNvSpPr>
            <p:nvPr/>
          </p:nvSpPr>
          <p:spPr bwMode="auto">
            <a:xfrm>
              <a:off x="2142182" y="1956449"/>
              <a:ext cx="3561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  <p:sp>
          <p:nvSpPr>
            <p:cNvPr id="104" name="Oval 15"/>
            <p:cNvSpPr>
              <a:spLocks noChangeArrowheads="1"/>
            </p:cNvSpPr>
            <p:nvPr/>
          </p:nvSpPr>
          <p:spPr bwMode="auto">
            <a:xfrm>
              <a:off x="1323956" y="2857496"/>
              <a:ext cx="533400" cy="533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5" name="Text Box 16"/>
            <p:cNvSpPr txBox="1">
              <a:spLocks noChangeArrowheads="1"/>
            </p:cNvSpPr>
            <p:nvPr/>
          </p:nvSpPr>
          <p:spPr bwMode="auto">
            <a:xfrm>
              <a:off x="1334310" y="2659960"/>
              <a:ext cx="3561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p</a:t>
              </a:r>
              <a:endParaRPr lang="en-US" altLang="ja-JP" sz="2400" b="1" dirty="0"/>
            </a:p>
          </p:txBody>
        </p:sp>
        <p:sp>
          <p:nvSpPr>
            <p:cNvPr id="106" name="Oval 15"/>
            <p:cNvSpPr>
              <a:spLocks noChangeArrowheads="1"/>
            </p:cNvSpPr>
            <p:nvPr/>
          </p:nvSpPr>
          <p:spPr bwMode="auto">
            <a:xfrm>
              <a:off x="2181212" y="2857496"/>
              <a:ext cx="533400" cy="533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" name="Text Box 16"/>
            <p:cNvSpPr txBox="1">
              <a:spLocks noChangeArrowheads="1"/>
            </p:cNvSpPr>
            <p:nvPr/>
          </p:nvSpPr>
          <p:spPr bwMode="auto">
            <a:xfrm>
              <a:off x="2175105" y="2659960"/>
              <a:ext cx="3561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p</a:t>
              </a:r>
              <a:endParaRPr lang="en-US" altLang="ja-JP" sz="2400" b="1" dirty="0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2150326" y="4703597"/>
            <a:ext cx="1063678" cy="1101667"/>
            <a:chOff x="2150326" y="4343557"/>
            <a:chExt cx="1063678" cy="1101667"/>
          </a:xfrm>
        </p:grpSpPr>
        <p:sp>
          <p:nvSpPr>
            <p:cNvPr id="120" name="Oval 23"/>
            <p:cNvSpPr>
              <a:spLocks noChangeArrowheads="1"/>
            </p:cNvSpPr>
            <p:nvPr/>
          </p:nvSpPr>
          <p:spPr bwMode="auto">
            <a:xfrm>
              <a:off x="2150326" y="4343557"/>
              <a:ext cx="1063678" cy="110166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1" name="Oval 9"/>
            <p:cNvSpPr>
              <a:spLocks noChangeArrowheads="1"/>
            </p:cNvSpPr>
            <p:nvPr/>
          </p:nvSpPr>
          <p:spPr bwMode="auto">
            <a:xfrm>
              <a:off x="2313969" y="4507200"/>
              <a:ext cx="305464" cy="305465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2" name="Text Box 10"/>
            <p:cNvSpPr txBox="1">
              <a:spLocks noChangeArrowheads="1"/>
            </p:cNvSpPr>
            <p:nvPr/>
          </p:nvSpPr>
          <p:spPr bwMode="auto">
            <a:xfrm flipH="1">
              <a:off x="2302419" y="4416095"/>
              <a:ext cx="4919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latin typeface="Symbol" pitchFamily="18" charset="2"/>
                </a:rPr>
                <a:t>L</a:t>
              </a:r>
              <a:endParaRPr lang="en-US" altLang="ja-JP" sz="2400" b="1" baseline="30000" dirty="0">
                <a:latin typeface="Symbol" pitchFamily="18" charset="2"/>
              </a:endParaRPr>
            </a:p>
          </p:txBody>
        </p:sp>
        <p:sp>
          <p:nvSpPr>
            <p:cNvPr id="123" name="Oval 15"/>
            <p:cNvSpPr>
              <a:spLocks noChangeArrowheads="1"/>
            </p:cNvSpPr>
            <p:nvPr/>
          </p:nvSpPr>
          <p:spPr bwMode="auto">
            <a:xfrm>
              <a:off x="2785808" y="4535481"/>
              <a:ext cx="305464" cy="3054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4" name="Text Box 16"/>
            <p:cNvSpPr txBox="1">
              <a:spLocks noChangeArrowheads="1"/>
            </p:cNvSpPr>
            <p:nvPr/>
          </p:nvSpPr>
          <p:spPr bwMode="auto">
            <a:xfrm>
              <a:off x="2765781" y="4402203"/>
              <a:ext cx="3722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p</a:t>
              </a:r>
              <a:endParaRPr lang="en-US" altLang="ja-JP" sz="2400" b="1" dirty="0"/>
            </a:p>
          </p:txBody>
        </p:sp>
        <p:sp>
          <p:nvSpPr>
            <p:cNvPr id="125" name="Oval 15"/>
            <p:cNvSpPr>
              <a:spLocks noChangeArrowheads="1"/>
            </p:cNvSpPr>
            <p:nvPr/>
          </p:nvSpPr>
          <p:spPr bwMode="auto">
            <a:xfrm>
              <a:off x="2294879" y="4957218"/>
              <a:ext cx="305464" cy="30546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6" name="Text Box 16"/>
            <p:cNvSpPr txBox="1">
              <a:spLocks noChangeArrowheads="1"/>
            </p:cNvSpPr>
            <p:nvPr/>
          </p:nvSpPr>
          <p:spPr bwMode="auto">
            <a:xfrm>
              <a:off x="2253736" y="4869160"/>
              <a:ext cx="3722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  <p:sp>
          <p:nvSpPr>
            <p:cNvPr id="127" name="Oval 15"/>
            <p:cNvSpPr>
              <a:spLocks noChangeArrowheads="1"/>
            </p:cNvSpPr>
            <p:nvPr/>
          </p:nvSpPr>
          <p:spPr bwMode="auto">
            <a:xfrm>
              <a:off x="2785808" y="4957218"/>
              <a:ext cx="305464" cy="30546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8" name="Text Box 16"/>
            <p:cNvSpPr txBox="1">
              <a:spLocks noChangeArrowheads="1"/>
            </p:cNvSpPr>
            <p:nvPr/>
          </p:nvSpPr>
          <p:spPr bwMode="auto">
            <a:xfrm>
              <a:off x="2765781" y="4867890"/>
              <a:ext cx="3722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4211960" y="5306668"/>
            <a:ext cx="1063678" cy="1218676"/>
            <a:chOff x="4461875" y="4173521"/>
            <a:chExt cx="1063678" cy="1218676"/>
          </a:xfrm>
        </p:grpSpPr>
        <p:grpSp>
          <p:nvGrpSpPr>
            <p:cNvPr id="129" name="グループ化 41"/>
            <p:cNvGrpSpPr/>
            <p:nvPr/>
          </p:nvGrpSpPr>
          <p:grpSpPr>
            <a:xfrm>
              <a:off x="4461875" y="4173521"/>
              <a:ext cx="1063678" cy="1218676"/>
              <a:chOff x="1071538" y="1581606"/>
              <a:chExt cx="1857388" cy="2128043"/>
            </a:xfrm>
          </p:grpSpPr>
          <p:sp>
            <p:nvSpPr>
              <p:cNvPr id="130" name="Oval 23"/>
              <p:cNvSpPr>
                <a:spLocks noChangeArrowheads="1"/>
              </p:cNvSpPr>
              <p:nvPr/>
            </p:nvSpPr>
            <p:spPr bwMode="auto">
              <a:xfrm>
                <a:off x="1071538" y="1785926"/>
                <a:ext cx="1857388" cy="192372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" name="Oval 9"/>
              <p:cNvSpPr>
                <a:spLocks noChangeArrowheads="1"/>
              </p:cNvSpPr>
              <p:nvPr/>
            </p:nvSpPr>
            <p:spPr bwMode="auto">
              <a:xfrm>
                <a:off x="1733532" y="1844181"/>
                <a:ext cx="533399" cy="533401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2" name="Text Box 10"/>
              <p:cNvSpPr txBox="1">
                <a:spLocks noChangeArrowheads="1"/>
              </p:cNvSpPr>
              <p:nvPr/>
            </p:nvSpPr>
            <p:spPr bwMode="auto">
              <a:xfrm flipH="1">
                <a:off x="1639372" y="1581606"/>
                <a:ext cx="858998" cy="806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ja-JP" sz="2400" b="1" dirty="0">
                    <a:latin typeface="Symbol" pitchFamily="18" charset="2"/>
                  </a:rPr>
                  <a:t>L</a:t>
                </a:r>
                <a:endParaRPr lang="en-US" altLang="ja-JP" sz="2400" b="1" baseline="30000" dirty="0">
                  <a:latin typeface="Symbol" pitchFamily="18" charset="2"/>
                </a:endParaRPr>
              </a:p>
            </p:txBody>
          </p:sp>
          <p:sp>
            <p:nvSpPr>
              <p:cNvPr id="133" name="Oval 15"/>
              <p:cNvSpPr>
                <a:spLocks noChangeArrowheads="1"/>
              </p:cNvSpPr>
              <p:nvPr/>
            </p:nvSpPr>
            <p:spPr bwMode="auto">
              <a:xfrm>
                <a:off x="2181213" y="2293366"/>
                <a:ext cx="533399" cy="533401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4" name="Text Box 16"/>
              <p:cNvSpPr txBox="1">
                <a:spLocks noChangeArrowheads="1"/>
              </p:cNvSpPr>
              <p:nvPr/>
            </p:nvSpPr>
            <p:spPr bwMode="auto">
              <a:xfrm>
                <a:off x="2142182" y="2167626"/>
                <a:ext cx="35618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/>
                  <a:t>n</a:t>
                </a:r>
                <a:endParaRPr lang="en-US" altLang="ja-JP" sz="2400" b="1" dirty="0"/>
              </a:p>
            </p:txBody>
          </p:sp>
          <p:sp>
            <p:nvSpPr>
              <p:cNvPr id="135" name="Oval 15"/>
              <p:cNvSpPr>
                <a:spLocks noChangeArrowheads="1"/>
              </p:cNvSpPr>
              <p:nvPr/>
            </p:nvSpPr>
            <p:spPr bwMode="auto">
              <a:xfrm>
                <a:off x="1323956" y="2857496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" name="Text Box 16"/>
              <p:cNvSpPr txBox="1">
                <a:spLocks noChangeArrowheads="1"/>
              </p:cNvSpPr>
              <p:nvPr/>
            </p:nvSpPr>
            <p:spPr bwMode="auto">
              <a:xfrm>
                <a:off x="1334310" y="2659960"/>
                <a:ext cx="35618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/>
                  <a:t>p</a:t>
                </a:r>
                <a:endParaRPr lang="en-US" altLang="ja-JP" sz="2400" b="1" dirty="0"/>
              </a:p>
            </p:txBody>
          </p:sp>
          <p:sp>
            <p:nvSpPr>
              <p:cNvPr id="137" name="Oval 15"/>
              <p:cNvSpPr>
                <a:spLocks noChangeArrowheads="1"/>
              </p:cNvSpPr>
              <p:nvPr/>
            </p:nvSpPr>
            <p:spPr bwMode="auto">
              <a:xfrm>
                <a:off x="1325429" y="2318875"/>
                <a:ext cx="533399" cy="53340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8" name="Text Box 16"/>
              <p:cNvSpPr txBox="1">
                <a:spLocks noChangeArrowheads="1"/>
              </p:cNvSpPr>
              <p:nvPr/>
            </p:nvSpPr>
            <p:spPr bwMode="auto">
              <a:xfrm flipH="1">
                <a:off x="1303626" y="2083610"/>
                <a:ext cx="353892" cy="806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ja-JP" sz="2400" b="1" dirty="0" smtClean="0"/>
                  <a:t>p</a:t>
                </a:r>
                <a:endParaRPr lang="en-US" altLang="ja-JP" sz="2400" b="1" dirty="0"/>
              </a:p>
            </p:txBody>
          </p:sp>
        </p:grpSp>
        <p:sp>
          <p:nvSpPr>
            <p:cNvPr id="139" name="Oval 15"/>
            <p:cNvSpPr>
              <a:spLocks noChangeArrowheads="1"/>
            </p:cNvSpPr>
            <p:nvPr/>
          </p:nvSpPr>
          <p:spPr bwMode="auto">
            <a:xfrm>
              <a:off x="5098925" y="4903214"/>
              <a:ext cx="305464" cy="30546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0" name="Text Box 16"/>
            <p:cNvSpPr txBox="1">
              <a:spLocks noChangeArrowheads="1"/>
            </p:cNvSpPr>
            <p:nvPr/>
          </p:nvSpPr>
          <p:spPr bwMode="auto">
            <a:xfrm>
              <a:off x="5076573" y="4831206"/>
              <a:ext cx="203980" cy="264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</p:grpSp>
      <p:cxnSp>
        <p:nvCxnSpPr>
          <p:cNvPr id="141" name="直線コネクタ 140"/>
          <p:cNvCxnSpPr/>
          <p:nvPr/>
        </p:nvCxnSpPr>
        <p:spPr>
          <a:xfrm>
            <a:off x="2284625" y="2198802"/>
            <a:ext cx="72464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/>
          <p:nvPr/>
        </p:nvCxnSpPr>
        <p:spPr>
          <a:xfrm>
            <a:off x="3259582" y="2343650"/>
            <a:ext cx="79711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テキスト ボックス 142"/>
          <p:cNvSpPr txBox="1"/>
          <p:nvPr/>
        </p:nvSpPr>
        <p:spPr>
          <a:xfrm>
            <a:off x="2347298" y="215898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0.99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3485256" y="236205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1.24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45" name="直線コネクタ 144"/>
          <p:cNvCxnSpPr/>
          <p:nvPr/>
        </p:nvCxnSpPr>
        <p:spPr>
          <a:xfrm>
            <a:off x="2284625" y="2177388"/>
            <a:ext cx="177207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/>
          <p:cNvCxnSpPr/>
          <p:nvPr/>
        </p:nvCxnSpPr>
        <p:spPr>
          <a:xfrm>
            <a:off x="1953447" y="1608735"/>
            <a:ext cx="348972" cy="56865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>
          <a:xfrm>
            <a:off x="1953447" y="1655656"/>
            <a:ext cx="331178" cy="126146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/>
          <p:nvPr/>
        </p:nvCxnSpPr>
        <p:spPr>
          <a:xfrm>
            <a:off x="4057232" y="2158984"/>
            <a:ext cx="238038" cy="145018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>
          <a:xfrm>
            <a:off x="4081364" y="2870948"/>
            <a:ext cx="157347" cy="77719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372200" y="4703597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Effective </a:t>
            </a:r>
            <a:r>
              <a:rPr kumimoji="1" lang="en-US" altLang="ja-JP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NN force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9944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251520" y="1357868"/>
            <a:ext cx="8640960" cy="43033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1785918" y="3643314"/>
            <a:ext cx="200026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41"/>
          <p:cNvGrpSpPr/>
          <p:nvPr/>
        </p:nvGrpSpPr>
        <p:grpSpPr>
          <a:xfrm>
            <a:off x="5909615" y="4000504"/>
            <a:ext cx="1448467" cy="1500198"/>
            <a:chOff x="1071538" y="1785926"/>
            <a:chExt cx="1857388" cy="1923723"/>
          </a:xfrm>
        </p:grpSpPr>
        <p:sp>
          <p:nvSpPr>
            <p:cNvPr id="6" name="Oval 23"/>
            <p:cNvSpPr>
              <a:spLocks noChangeArrowheads="1"/>
            </p:cNvSpPr>
            <p:nvPr/>
          </p:nvSpPr>
          <p:spPr bwMode="auto">
            <a:xfrm>
              <a:off x="1071538" y="1785926"/>
              <a:ext cx="1857388" cy="19237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1357290" y="2071678"/>
              <a:ext cx="533400" cy="533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 flipH="1">
              <a:off x="1428728" y="2071678"/>
              <a:ext cx="42862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latin typeface="Symbol" pitchFamily="18" charset="2"/>
                </a:rPr>
                <a:t>L</a:t>
              </a:r>
            </a:p>
          </p:txBody>
        </p:sp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2181212" y="2071678"/>
              <a:ext cx="533400" cy="533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2257412" y="2071678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1323956" y="2857496"/>
              <a:ext cx="533400" cy="533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1400156" y="2857496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p</a:t>
              </a:r>
              <a:endParaRPr lang="en-US" altLang="ja-JP" sz="2400" b="1" dirty="0"/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2181212" y="2857496"/>
              <a:ext cx="533400" cy="533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2257412" y="2857496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p</a:t>
              </a:r>
              <a:endParaRPr lang="en-US" altLang="ja-JP" sz="2400" b="1" dirty="0"/>
            </a:p>
          </p:txBody>
        </p:sp>
      </p:grpSp>
      <p:grpSp>
        <p:nvGrpSpPr>
          <p:cNvPr id="5" name="グループ化 71"/>
          <p:cNvGrpSpPr/>
          <p:nvPr/>
        </p:nvGrpSpPr>
        <p:grpSpPr>
          <a:xfrm>
            <a:off x="2000232" y="3929066"/>
            <a:ext cx="1448467" cy="1500198"/>
            <a:chOff x="2786050" y="1714488"/>
            <a:chExt cx="1857388" cy="1923723"/>
          </a:xfrm>
        </p:grpSpPr>
        <p:sp>
          <p:nvSpPr>
            <p:cNvPr id="16" name="Oval 23"/>
            <p:cNvSpPr>
              <a:spLocks noChangeArrowheads="1"/>
            </p:cNvSpPr>
            <p:nvPr/>
          </p:nvSpPr>
          <p:spPr bwMode="auto">
            <a:xfrm>
              <a:off x="2786050" y="1714488"/>
              <a:ext cx="1857388" cy="19237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3071802" y="2000240"/>
              <a:ext cx="533400" cy="533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 flipH="1">
              <a:off x="3143240" y="2000240"/>
              <a:ext cx="42862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latin typeface="Symbol" pitchFamily="18" charset="2"/>
                </a:rPr>
                <a:t>L</a:t>
              </a: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3895724" y="2000240"/>
              <a:ext cx="533400" cy="533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3971924" y="2000240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  <p:sp>
          <p:nvSpPr>
            <p:cNvPr id="21" name="Oval 15"/>
            <p:cNvSpPr>
              <a:spLocks noChangeArrowheads="1"/>
            </p:cNvSpPr>
            <p:nvPr/>
          </p:nvSpPr>
          <p:spPr bwMode="auto">
            <a:xfrm>
              <a:off x="3038468" y="2786058"/>
              <a:ext cx="533400" cy="533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3114668" y="2786058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  <p:grpSp>
          <p:nvGrpSpPr>
            <p:cNvPr id="15" name="グループ化 60"/>
            <p:cNvGrpSpPr/>
            <p:nvPr/>
          </p:nvGrpSpPr>
          <p:grpSpPr>
            <a:xfrm>
              <a:off x="3895724" y="2786058"/>
              <a:ext cx="533400" cy="533400"/>
              <a:chOff x="3895724" y="2786058"/>
              <a:chExt cx="533400" cy="533400"/>
            </a:xfrm>
          </p:grpSpPr>
          <p:sp>
            <p:nvSpPr>
              <p:cNvPr id="24" name="Oval 15"/>
              <p:cNvSpPr>
                <a:spLocks noChangeArrowheads="1"/>
              </p:cNvSpPr>
              <p:nvPr/>
            </p:nvSpPr>
            <p:spPr bwMode="auto">
              <a:xfrm>
                <a:off x="3895724" y="2786058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Text Box 16"/>
              <p:cNvSpPr txBox="1">
                <a:spLocks noChangeArrowheads="1"/>
              </p:cNvSpPr>
              <p:nvPr/>
            </p:nvSpPr>
            <p:spPr bwMode="auto">
              <a:xfrm>
                <a:off x="3971924" y="2786058"/>
                <a:ext cx="35458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/>
                  <a:t>p</a:t>
                </a:r>
                <a:endParaRPr lang="en-US" altLang="ja-JP" sz="2400" b="1" dirty="0"/>
              </a:p>
            </p:txBody>
          </p:sp>
        </p:grpSp>
      </p:grpSp>
      <p:cxnSp>
        <p:nvCxnSpPr>
          <p:cNvPr id="26" name="直線コネクタ 25"/>
          <p:cNvCxnSpPr/>
          <p:nvPr/>
        </p:nvCxnSpPr>
        <p:spPr>
          <a:xfrm>
            <a:off x="1785918" y="2143116"/>
            <a:ext cx="200026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5143504" y="3929066"/>
            <a:ext cx="200026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5072066" y="2285992"/>
            <a:ext cx="200026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283035"/>
              </p:ext>
            </p:extLst>
          </p:nvPr>
        </p:nvGraphicFramePr>
        <p:xfrm>
          <a:off x="704851" y="3214683"/>
          <a:ext cx="29368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22" name="数式" r:id="rId3" imgW="1879560" imgH="228600" progId="Equation.3">
                  <p:embed/>
                </p:oleObj>
              </mc:Choice>
              <mc:Fallback>
                <p:oleObj name="数式" r:id="rId3" imgW="1879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1" y="3214683"/>
                        <a:ext cx="2936875" cy="3571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テキスト ボックス 29"/>
          <p:cNvSpPr txBox="1"/>
          <p:nvPr/>
        </p:nvSpPr>
        <p:spPr>
          <a:xfrm>
            <a:off x="4214810" y="3714752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Symbol" pitchFamily="18" charset="2"/>
              </a:rPr>
              <a:t>0</a:t>
            </a:r>
            <a:r>
              <a:rPr kumimoji="1" lang="en-US" altLang="ja-JP" sz="3200" baseline="30000" dirty="0" smtClean="0">
                <a:latin typeface="Symbol" pitchFamily="18" charset="2"/>
              </a:rPr>
              <a:t>+</a:t>
            </a:r>
            <a:endParaRPr kumimoji="1" lang="ja-JP" altLang="en-US" sz="3200" baseline="30000" dirty="0">
              <a:latin typeface="Symbol" pitchFamily="18" charset="2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143372" y="1500174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Symbol" pitchFamily="18" charset="2"/>
              </a:rPr>
              <a:t>1</a:t>
            </a:r>
            <a:r>
              <a:rPr kumimoji="1" lang="en-US" altLang="ja-JP" sz="3200" baseline="30000" dirty="0" smtClean="0">
                <a:latin typeface="Symbol" pitchFamily="18" charset="2"/>
              </a:rPr>
              <a:t>+</a:t>
            </a:r>
            <a:endParaRPr kumimoji="1" lang="ja-JP" altLang="en-US" sz="3200" baseline="30000" dirty="0">
              <a:latin typeface="Symbol" pitchFamily="18" charset="2"/>
            </a:endParaRPr>
          </a:p>
        </p:txBody>
      </p:sp>
      <p:graphicFrame>
        <p:nvGraphicFramePr>
          <p:cNvPr id="1557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454612"/>
              </p:ext>
            </p:extLst>
          </p:nvPr>
        </p:nvGraphicFramePr>
        <p:xfrm>
          <a:off x="595314" y="1714495"/>
          <a:ext cx="287813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23" name="数式" r:id="rId5" imgW="1841400" imgH="228600" progId="Equation.3">
                  <p:embed/>
                </p:oleObj>
              </mc:Choice>
              <mc:Fallback>
                <p:oleObj name="数式" r:id="rId5" imgW="1841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4" y="1714495"/>
                        <a:ext cx="2878137" cy="3571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7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872385"/>
              </p:ext>
            </p:extLst>
          </p:nvPr>
        </p:nvGraphicFramePr>
        <p:xfrm>
          <a:off x="5465790" y="3430583"/>
          <a:ext cx="30353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24" name="数式" r:id="rId7" imgW="1942920" imgH="228600" progId="Equation.3">
                  <p:embed/>
                </p:oleObj>
              </mc:Choice>
              <mc:Fallback>
                <p:oleObj name="数式" r:id="rId7" imgW="1942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790" y="3430583"/>
                        <a:ext cx="3035300" cy="3571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7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629781"/>
              </p:ext>
            </p:extLst>
          </p:nvPr>
        </p:nvGraphicFramePr>
        <p:xfrm>
          <a:off x="5503890" y="1714488"/>
          <a:ext cx="29972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25" name="数式" r:id="rId9" imgW="1917360" imgH="228600" progId="Equation.3">
                  <p:embed/>
                </p:oleObj>
              </mc:Choice>
              <mc:Fallback>
                <p:oleObj name="数式" r:id="rId9" imgW="1917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890" y="1714488"/>
                        <a:ext cx="2997200" cy="3571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直線矢印コネクタ 35"/>
          <p:cNvCxnSpPr/>
          <p:nvPr/>
        </p:nvCxnSpPr>
        <p:spPr>
          <a:xfrm>
            <a:off x="3786182" y="3643314"/>
            <a:ext cx="1285884" cy="285752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3853228" y="329913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0.35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857620" y="221455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0.24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5751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00100" y="6000768"/>
            <a:ext cx="2300291" cy="65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テキスト ボックス 42"/>
          <p:cNvSpPr txBox="1"/>
          <p:nvPr/>
        </p:nvSpPr>
        <p:spPr>
          <a:xfrm>
            <a:off x="155431" y="5658276"/>
            <a:ext cx="269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Coulomb effect is small.</a:t>
            </a:r>
            <a:endParaRPr kumimoji="1" lang="ja-JP" altLang="en-US" dirty="0"/>
          </a:p>
        </p:txBody>
      </p:sp>
      <p:cxnSp>
        <p:nvCxnSpPr>
          <p:cNvPr id="46" name="カギ線コネクタ 45"/>
          <p:cNvCxnSpPr/>
          <p:nvPr/>
        </p:nvCxnSpPr>
        <p:spPr>
          <a:xfrm rot="16200000" flipH="1">
            <a:off x="3571868" y="4143380"/>
            <a:ext cx="2214578" cy="121444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角丸四角形 48"/>
          <p:cNvSpPr/>
          <p:nvPr/>
        </p:nvSpPr>
        <p:spPr>
          <a:xfrm>
            <a:off x="3786182" y="2239706"/>
            <a:ext cx="1143008" cy="1428760"/>
          </a:xfrm>
          <a:prstGeom prst="roundRect">
            <a:avLst/>
          </a:prstGeom>
          <a:solidFill>
            <a:schemeClr val="tx1">
              <a:lumMod val="85000"/>
              <a:alpha val="2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211960" y="5877272"/>
            <a:ext cx="4602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Charge Symmetry Breaking</a:t>
            </a:r>
            <a:endParaRPr kumimoji="1" lang="ja-JP" altLang="en-US" sz="2800" dirty="0"/>
          </a:p>
        </p:txBody>
      </p:sp>
      <p:sp>
        <p:nvSpPr>
          <p:cNvPr id="55" name="タイトル 1"/>
          <p:cNvSpPr txBox="1">
            <a:spLocks/>
          </p:cNvSpPr>
          <p:nvPr/>
        </p:nvSpPr>
        <p:spPr>
          <a:xfrm>
            <a:off x="482275" y="44947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dirty="0" smtClean="0">
                <a:solidFill>
                  <a:srgbClr val="FFC000"/>
                </a:solidFill>
              </a:rPr>
              <a:t>Charge Symmetry Breaking Effect of </a:t>
            </a:r>
            <a:r>
              <a:rPr lang="en-US" altLang="ja-JP" dirty="0" smtClean="0">
                <a:solidFill>
                  <a:srgbClr val="FFC000"/>
                </a:solidFill>
                <a:latin typeface="Symbol" pitchFamily="18" charset="2"/>
              </a:rPr>
              <a:t>L</a:t>
            </a:r>
            <a:r>
              <a:rPr lang="en-US" altLang="ja-JP" dirty="0" smtClean="0">
                <a:solidFill>
                  <a:srgbClr val="FFC000"/>
                </a:solidFill>
              </a:rPr>
              <a:t>N interaction</a:t>
            </a:r>
            <a:endParaRPr lang="ja-JP" altLang="en-US" dirty="0">
              <a:solidFill>
                <a:srgbClr val="FFC000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661892" y="4230310"/>
            <a:ext cx="1124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baseline="30000" dirty="0" smtClean="0">
                <a:solidFill>
                  <a:srgbClr val="FFFF00"/>
                </a:solidFill>
              </a:rPr>
              <a:t>4</a:t>
            </a:r>
            <a:r>
              <a:rPr lang="en-US" altLang="ja-JP" sz="4400" baseline="-25000" dirty="0" smtClean="0">
                <a:solidFill>
                  <a:srgbClr val="FFFF00"/>
                </a:solidFill>
                <a:latin typeface="Symbol" pitchFamily="18" charset="2"/>
              </a:rPr>
              <a:t>L</a:t>
            </a:r>
            <a:r>
              <a:rPr lang="en-US" altLang="ja-JP" sz="4400" dirty="0" smtClean="0">
                <a:solidFill>
                  <a:srgbClr val="FFFF00"/>
                </a:solidFill>
              </a:rPr>
              <a:t>H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45" name="正方形/長方形 44"/>
          <p:cNvSpPr/>
          <p:nvPr/>
        </p:nvSpPr>
        <p:spPr>
          <a:xfrm>
            <a:off x="7524328" y="4254591"/>
            <a:ext cx="14382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baseline="30000" dirty="0" smtClean="0">
                <a:solidFill>
                  <a:srgbClr val="FFC000"/>
                </a:solidFill>
              </a:rPr>
              <a:t>4</a:t>
            </a:r>
            <a:r>
              <a:rPr lang="en-US" altLang="ja-JP" sz="4400" baseline="-25000" dirty="0" smtClean="0">
                <a:solidFill>
                  <a:srgbClr val="FFC000"/>
                </a:solidFill>
                <a:latin typeface="Symbol" pitchFamily="18" charset="2"/>
              </a:rPr>
              <a:t>L</a:t>
            </a:r>
            <a:r>
              <a:rPr lang="en-US" altLang="ja-JP" sz="4400" dirty="0" smtClean="0">
                <a:solidFill>
                  <a:srgbClr val="FFC000"/>
                </a:solidFill>
              </a:rPr>
              <a:t>He</a:t>
            </a:r>
            <a:r>
              <a:rPr lang="en-US" altLang="ja-JP" dirty="0" smtClean="0">
                <a:solidFill>
                  <a:srgbClr val="FFC000"/>
                </a:solidFill>
              </a:rPr>
              <a:t> </a:t>
            </a:r>
            <a:endParaRPr lang="ja-JP" altLang="en-US" dirty="0">
              <a:solidFill>
                <a:srgbClr val="FFC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265320" y="6459934"/>
            <a:ext cx="436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c</a:t>
            </a:r>
            <a:r>
              <a:rPr lang="en-US" altLang="ja-JP" dirty="0" err="1" smtClean="0"/>
              <a:t>f</a:t>
            </a:r>
            <a:r>
              <a:rPr lang="en-US" altLang="ja-JP" dirty="0" smtClean="0"/>
              <a:t>) B(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H)-B(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He)-</a:t>
            </a:r>
            <a:r>
              <a:rPr lang="en-US" altLang="ja-JP" dirty="0" err="1" smtClean="0">
                <a:latin typeface="Symbol" pitchFamily="18" charset="2"/>
              </a:rPr>
              <a:t>D</a:t>
            </a:r>
            <a:r>
              <a:rPr lang="en-US" altLang="ja-JP" dirty="0" err="1" smtClean="0"/>
              <a:t>B</a:t>
            </a:r>
            <a:r>
              <a:rPr lang="en-US" altLang="ja-JP" baseline="-25000" dirty="0" err="1" smtClean="0"/>
              <a:t>c</a:t>
            </a:r>
            <a:r>
              <a:rPr lang="en-US" altLang="ja-JP" dirty="0" smtClean="0"/>
              <a:t> = 764-693 = 71 </a:t>
            </a:r>
            <a:r>
              <a:rPr lang="en-US" altLang="ja-JP" dirty="0" err="1" smtClean="0"/>
              <a:t>keV</a:t>
            </a:r>
            <a:endParaRPr kumimoji="1" lang="ja-JP" altLang="en-US" dirty="0"/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3786182" y="2143116"/>
            <a:ext cx="1285884" cy="142876"/>
          </a:xfrm>
          <a:prstGeom prst="straightConnector1">
            <a:avLst/>
          </a:prstGeom>
          <a:ln w="31750">
            <a:solidFill>
              <a:schemeClr val="accent4">
                <a:lumMod val="75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94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4754681" y="4066337"/>
            <a:ext cx="4353823" cy="4489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37649" y="4060152"/>
            <a:ext cx="4246319" cy="4489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1468" y="-29353"/>
            <a:ext cx="8491012" cy="1154097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Three-body 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NN force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3059832" y="1933280"/>
            <a:ext cx="2520280" cy="2059784"/>
            <a:chOff x="1782191" y="2658763"/>
            <a:chExt cx="1212141" cy="990663"/>
          </a:xfrm>
        </p:grpSpPr>
        <p:sp>
          <p:nvSpPr>
            <p:cNvPr id="3" name="Line 5"/>
            <p:cNvSpPr>
              <a:spLocks noChangeShapeType="1"/>
            </p:cNvSpPr>
            <p:nvPr/>
          </p:nvSpPr>
          <p:spPr bwMode="auto">
            <a:xfrm>
              <a:off x="1841418" y="2658763"/>
              <a:ext cx="0" cy="815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 flipH="1">
              <a:off x="2318189" y="2658763"/>
              <a:ext cx="7938" cy="815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2903501" y="2658763"/>
              <a:ext cx="8105" cy="7899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1841418" y="3221977"/>
              <a:ext cx="528699" cy="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2326127" y="2940369"/>
              <a:ext cx="585479" cy="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2370117" y="2934415"/>
              <a:ext cx="0" cy="2875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1782191" y="3448819"/>
              <a:ext cx="1212141" cy="200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400" dirty="0"/>
                <a:t>N </a:t>
              </a:r>
              <a:r>
                <a:rPr lang="en-US" altLang="ja-JP" sz="2400" dirty="0" smtClean="0"/>
                <a:t> </a:t>
              </a:r>
              <a:r>
                <a:rPr lang="ja-JP" altLang="en-US" sz="2400" dirty="0" smtClean="0"/>
                <a:t> </a:t>
              </a:r>
              <a:r>
                <a:rPr lang="en-US" altLang="ja-JP" sz="2400" dirty="0" smtClean="0">
                  <a:latin typeface="Symbol" pitchFamily="18" charset="2"/>
                </a:rPr>
                <a:t>        L          </a:t>
              </a:r>
              <a:r>
                <a:rPr lang="ja-JP" altLang="en-US" sz="2400" dirty="0" smtClean="0">
                  <a:latin typeface="Symbol" pitchFamily="18" charset="2"/>
                </a:rPr>
                <a:t> </a:t>
              </a:r>
              <a:r>
                <a:rPr lang="en-US" altLang="ja-JP" sz="2400" dirty="0" smtClean="0">
                  <a:latin typeface="Symbol" pitchFamily="18" charset="2"/>
                </a:rPr>
                <a:t> </a:t>
              </a:r>
              <a:r>
                <a:rPr lang="ja-JP" altLang="en-US" sz="2400" dirty="0" smtClean="0">
                  <a:latin typeface="Symbol" pitchFamily="18" charset="2"/>
                </a:rPr>
                <a:t>  </a:t>
              </a:r>
              <a:r>
                <a:rPr lang="en-US" altLang="ja-JP" sz="2400" dirty="0"/>
                <a:t>N</a:t>
              </a: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907704" y="2815211"/>
              <a:ext cx="3825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800" dirty="0">
                  <a:latin typeface="Symbol" pitchFamily="18" charset="2"/>
                </a:rPr>
                <a:t>p</a:t>
              </a: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2520913" y="2715326"/>
              <a:ext cx="38258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800" dirty="0">
                  <a:latin typeface="Symbol" pitchFamily="18" charset="2"/>
                </a:rPr>
                <a:t>p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2378646" y="2972311"/>
              <a:ext cx="172885" cy="227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800" dirty="0" smtClean="0">
                  <a:solidFill>
                    <a:srgbClr val="FFC000"/>
                  </a:solidFill>
                  <a:latin typeface="Symbol" pitchFamily="18" charset="2"/>
                </a:rPr>
                <a:t>S</a:t>
              </a:r>
              <a:endParaRPr lang="en-US" altLang="ja-JP" sz="2800" dirty="0">
                <a:solidFill>
                  <a:srgbClr val="FFC000"/>
                </a:solidFill>
                <a:latin typeface="ＭＳ Ｐゴシック" charset="-128"/>
              </a:endParaRPr>
            </a:p>
          </p:txBody>
        </p:sp>
      </p:grpSp>
      <p:sp>
        <p:nvSpPr>
          <p:cNvPr id="15" name="正方形/長方形 14"/>
          <p:cNvSpPr/>
          <p:nvPr/>
        </p:nvSpPr>
        <p:spPr>
          <a:xfrm>
            <a:off x="107830" y="3904854"/>
            <a:ext cx="8712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latin typeface="Symbol" pitchFamily="18" charset="2"/>
              </a:rPr>
              <a:t>LS </a:t>
            </a:r>
            <a:r>
              <a:rPr lang="en-US" altLang="ja-JP" sz="2000" dirty="0" smtClean="0">
                <a:solidFill>
                  <a:schemeClr val="bg1"/>
                </a:solidFill>
                <a:latin typeface="+mj-lt"/>
              </a:rPr>
              <a:t>mass difference ~ 80 MeV    </a:t>
            </a:r>
            <a:r>
              <a:rPr lang="en-US" altLang="ja-JP" sz="2000" dirty="0" smtClean="0">
                <a:latin typeface="+mj-lt"/>
              </a:rPr>
              <a:t>   </a:t>
            </a:r>
            <a:r>
              <a:rPr lang="en-US" altLang="ja-JP" sz="3600" dirty="0" smtClean="0">
                <a:latin typeface="+mj-lt"/>
              </a:rPr>
              <a:t>&lt;</a:t>
            </a:r>
            <a:r>
              <a:rPr lang="en-US" altLang="ja-JP" sz="2400" dirty="0" smtClean="0">
                <a:latin typeface="+mj-lt"/>
              </a:rPr>
              <a:t>   </a:t>
            </a:r>
            <a:r>
              <a:rPr lang="en-US" altLang="ja-JP" sz="2000" dirty="0" smtClean="0">
                <a:solidFill>
                  <a:schemeClr val="bg1"/>
                </a:solidFill>
                <a:latin typeface="+mj-lt"/>
              </a:rPr>
              <a:t>N</a:t>
            </a:r>
            <a:r>
              <a:rPr lang="en-US" altLang="ja-JP" sz="2000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altLang="ja-JP" sz="2000" dirty="0" smtClean="0">
                <a:solidFill>
                  <a:schemeClr val="bg1"/>
                </a:solidFill>
                <a:latin typeface="+mj-lt"/>
              </a:rPr>
              <a:t> mass difference ~ 300MeV</a:t>
            </a:r>
            <a:endParaRPr lang="ja-JP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16465" y="4623519"/>
            <a:ext cx="6215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M(</a:t>
            </a:r>
            <a:r>
              <a:rPr lang="en-US" altLang="ja-JP" sz="2400" dirty="0" smtClean="0">
                <a:latin typeface="Symbol" pitchFamily="18" charset="2"/>
              </a:rPr>
              <a:t>S</a:t>
            </a:r>
            <a:r>
              <a:rPr lang="en-US" altLang="ja-JP" sz="2400" baseline="30000" dirty="0" smtClean="0">
                <a:latin typeface="Symbol" pitchFamily="18" charset="2"/>
              </a:rPr>
              <a:t>+</a:t>
            </a:r>
            <a:r>
              <a:rPr lang="en-US" altLang="ja-JP" sz="2400" dirty="0" smtClean="0">
                <a:latin typeface="Symbol" pitchFamily="18" charset="2"/>
              </a:rPr>
              <a:t>) &lt; M(S</a:t>
            </a:r>
            <a:r>
              <a:rPr lang="en-US" altLang="ja-JP" sz="2400" baseline="30000" dirty="0" smtClean="0">
                <a:latin typeface="Symbol" pitchFamily="18" charset="2"/>
              </a:rPr>
              <a:t>0</a:t>
            </a:r>
            <a:r>
              <a:rPr lang="en-US" altLang="ja-JP" sz="2400" dirty="0" smtClean="0">
                <a:latin typeface="Symbol" pitchFamily="18" charset="2"/>
              </a:rPr>
              <a:t>) &lt; M(S</a:t>
            </a:r>
            <a:r>
              <a:rPr lang="en-US" altLang="ja-JP" sz="2400" baseline="30000" dirty="0" smtClean="0">
                <a:latin typeface="Symbol" pitchFamily="18" charset="2"/>
              </a:rPr>
              <a:t>-</a:t>
            </a:r>
            <a:r>
              <a:rPr lang="en-US" altLang="ja-JP" sz="2400" dirty="0">
                <a:latin typeface="Symbol" pitchFamily="18" charset="2"/>
              </a:rPr>
              <a:t>),       </a:t>
            </a:r>
            <a:r>
              <a:rPr lang="en-US" altLang="ja-JP" sz="2400" dirty="0" smtClean="0">
                <a:latin typeface="Symbol" pitchFamily="18" charset="2"/>
              </a:rPr>
              <a:t> DM(S</a:t>
            </a:r>
            <a:r>
              <a:rPr lang="en-US" altLang="ja-JP" sz="2400" baseline="30000" dirty="0" smtClean="0">
                <a:latin typeface="Symbol" pitchFamily="18" charset="2"/>
              </a:rPr>
              <a:t>-</a:t>
            </a:r>
            <a:r>
              <a:rPr lang="en-US" altLang="ja-JP" sz="2400" dirty="0" smtClean="0">
                <a:latin typeface="Symbol" pitchFamily="18" charset="2"/>
              </a:rPr>
              <a:t>-S</a:t>
            </a:r>
            <a:r>
              <a:rPr lang="en-US" altLang="ja-JP" sz="2400" baseline="30000" dirty="0" smtClean="0">
                <a:latin typeface="Symbol" pitchFamily="18" charset="2"/>
              </a:rPr>
              <a:t>+</a:t>
            </a:r>
            <a:r>
              <a:rPr lang="en-US" altLang="ja-JP" sz="2400" dirty="0" smtClean="0">
                <a:latin typeface="Symbol" pitchFamily="18" charset="2"/>
              </a:rPr>
              <a:t>)~</a:t>
            </a:r>
            <a:r>
              <a:rPr lang="en-US" altLang="ja-JP" sz="2400" dirty="0" smtClean="0">
                <a:latin typeface="+mj-lt"/>
              </a:rPr>
              <a:t>8MeV</a:t>
            </a:r>
            <a:endParaRPr kumimoji="1" lang="ja-JP" altLang="en-US" sz="2400" dirty="0">
              <a:latin typeface="+mj-lt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497880" y="5820446"/>
            <a:ext cx="8206888" cy="866123"/>
            <a:chOff x="497880" y="5820446"/>
            <a:chExt cx="8206888" cy="866123"/>
          </a:xfrm>
        </p:grpSpPr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11858" y="6000768"/>
              <a:ext cx="3392910" cy="685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1237416" y="6189778"/>
              <a:ext cx="36038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err="1" smtClean="0"/>
                <a:t>A.R.Bodmer&amp;Q.N.Usmani</a:t>
              </a:r>
              <a:r>
                <a:rPr kumimoji="1" lang="en-US" altLang="ja-JP" sz="1400" dirty="0" smtClean="0"/>
                <a:t>, PRC 31(1985)1400.</a:t>
              </a:r>
              <a:endParaRPr kumimoji="1" lang="ja-JP" altLang="en-US" sz="14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97880" y="5820446"/>
              <a:ext cx="3147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Phenomenological potential :</a:t>
              </a:r>
              <a:endParaRPr kumimoji="1" lang="ja-JP" altLang="en-US" dirty="0"/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1111308" y="5329327"/>
            <a:ext cx="6752169" cy="461665"/>
            <a:chOff x="1111308" y="5661248"/>
            <a:chExt cx="6752169" cy="461665"/>
          </a:xfrm>
        </p:grpSpPr>
        <p:sp>
          <p:nvSpPr>
            <p:cNvPr id="29" name="正方形/長方形 28"/>
            <p:cNvSpPr/>
            <p:nvPr/>
          </p:nvSpPr>
          <p:spPr>
            <a:xfrm>
              <a:off x="1111308" y="5661248"/>
              <a:ext cx="67521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smtClean="0"/>
                <a:t>Consistent understanding of 0</a:t>
              </a:r>
              <a:r>
                <a:rPr lang="en-US" altLang="ja-JP" sz="2400" baseline="30000" dirty="0" smtClean="0"/>
                <a:t>+</a:t>
              </a:r>
              <a:r>
                <a:rPr lang="en-US" altLang="ja-JP" sz="2400" dirty="0" smtClean="0"/>
                <a:t>, 1</a:t>
              </a:r>
              <a:r>
                <a:rPr lang="en-US" altLang="ja-JP" sz="2400" baseline="30000" dirty="0" smtClean="0"/>
                <a:t>+</a:t>
              </a:r>
              <a:r>
                <a:rPr lang="en-US" altLang="ja-JP" sz="2400" dirty="0"/>
                <a:t> </a:t>
              </a:r>
              <a:r>
                <a:rPr lang="en-US" altLang="ja-JP" sz="2400" dirty="0" smtClean="0"/>
                <a:t>of  </a:t>
              </a:r>
              <a:r>
                <a:rPr lang="en-US" altLang="ja-JP" sz="2400" baseline="30000" dirty="0" smtClean="0"/>
                <a:t>4</a:t>
              </a:r>
              <a:r>
                <a:rPr lang="en-US" altLang="ja-JP" sz="2400" baseline="-25000" dirty="0" smtClean="0">
                  <a:latin typeface="Symbol" pitchFamily="18" charset="2"/>
                </a:rPr>
                <a:t>L</a:t>
              </a:r>
              <a:r>
                <a:rPr lang="en-US" altLang="ja-JP" sz="2400" dirty="0" smtClean="0"/>
                <a:t>H, </a:t>
              </a:r>
              <a:r>
                <a:rPr lang="en-US" altLang="ja-JP" sz="2400" baseline="30000" dirty="0" smtClean="0"/>
                <a:t>4</a:t>
              </a:r>
              <a:r>
                <a:rPr lang="en-US" altLang="ja-JP" sz="2400" baseline="-25000" dirty="0" smtClean="0">
                  <a:latin typeface="Symbol" pitchFamily="18" charset="2"/>
                </a:rPr>
                <a:t>L</a:t>
              </a:r>
              <a:r>
                <a:rPr lang="en-US" altLang="ja-JP" sz="2400" dirty="0" smtClean="0"/>
                <a:t>He </a:t>
              </a:r>
              <a:endParaRPr lang="ja-JP" altLang="en-US" sz="2400" dirty="0"/>
            </a:p>
          </p:txBody>
        </p:sp>
        <p:cxnSp>
          <p:nvCxnSpPr>
            <p:cNvPr id="30" name="直線コネクタ 29"/>
            <p:cNvCxnSpPr/>
            <p:nvPr/>
          </p:nvCxnSpPr>
          <p:spPr>
            <a:xfrm>
              <a:off x="2748301" y="5803523"/>
              <a:ext cx="4992051" cy="21776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/>
          <p:cNvSpPr txBox="1"/>
          <p:nvPr/>
        </p:nvSpPr>
        <p:spPr>
          <a:xfrm>
            <a:off x="200347" y="916357"/>
            <a:ext cx="7457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Modern </a:t>
            </a:r>
            <a:r>
              <a:rPr kumimoji="1" lang="en-US" altLang="ja-JP" dirty="0" err="1" smtClean="0"/>
              <a:t>Yakubovsky</a:t>
            </a:r>
            <a:r>
              <a:rPr kumimoji="1" lang="en-US" altLang="ja-JP" dirty="0" smtClean="0"/>
              <a:t> and </a:t>
            </a:r>
            <a:r>
              <a:rPr lang="en-US" altLang="ja-JP" dirty="0" err="1" smtClean="0"/>
              <a:t>ChPT</a:t>
            </a:r>
            <a:r>
              <a:rPr kumimoji="1" lang="en-US" altLang="ja-JP" dirty="0" smtClean="0"/>
              <a:t>-NLO calculations were performed but </a:t>
            </a:r>
          </a:p>
          <a:p>
            <a:r>
              <a:rPr lang="en-US" altLang="ja-JP" dirty="0"/>
              <a:t>t</a:t>
            </a:r>
            <a:r>
              <a:rPr lang="en-US" altLang="ja-JP" dirty="0" smtClean="0"/>
              <a:t>hey cannot explain A=4, T=1/2, </a:t>
            </a:r>
            <a:r>
              <a:rPr lang="en-US" altLang="ja-JP" dirty="0" err="1" smtClean="0"/>
              <a:t>hypernuclei</a:t>
            </a:r>
            <a:r>
              <a:rPr lang="en-US" altLang="ja-JP" dirty="0" smtClean="0"/>
              <a:t>.   (</a:t>
            </a:r>
            <a:r>
              <a:rPr lang="en-US" altLang="ja-JP" dirty="0" err="1" smtClean="0"/>
              <a:t>A.Nogga</a:t>
            </a:r>
            <a:r>
              <a:rPr lang="en-US" altLang="ja-JP" dirty="0" smtClean="0"/>
              <a:t>, HYP2012)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6606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角丸四角形 69"/>
          <p:cNvSpPr/>
          <p:nvPr/>
        </p:nvSpPr>
        <p:spPr>
          <a:xfrm>
            <a:off x="274504" y="5941193"/>
            <a:ext cx="3289384" cy="844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9758" y="42655"/>
            <a:ext cx="7315200" cy="1154097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B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 of light </a:t>
            </a:r>
            <a:r>
              <a:rPr lang="en-US" altLang="ja-JP" dirty="0" err="1" smtClean="0"/>
              <a:t>hypermultiplets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41547" y="6323905"/>
            <a:ext cx="210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>
                <a:solidFill>
                  <a:schemeClr val="bg1"/>
                </a:solidFill>
              </a:rPr>
              <a:t>Hiyama</a:t>
            </a:r>
            <a:r>
              <a:rPr kumimoji="1" lang="en-US" altLang="ja-JP" sz="12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1200" i="1" dirty="0" smtClean="0">
                <a:solidFill>
                  <a:schemeClr val="bg1"/>
                </a:solidFill>
              </a:rPr>
              <a:t>et al.  PRC80.054321</a:t>
            </a:r>
          </a:p>
          <a:p>
            <a:r>
              <a:rPr kumimoji="1" lang="en-US" altLang="ja-JP" sz="1200" i="1" dirty="0" smtClean="0">
                <a:solidFill>
                  <a:schemeClr val="bg1"/>
                </a:solidFill>
              </a:rPr>
              <a:t>                        PTP in press.</a:t>
            </a:r>
            <a:endParaRPr kumimoji="1" lang="ja-JP" altLang="en-US" sz="1200" i="1" dirty="0">
              <a:solidFill>
                <a:schemeClr val="bg1"/>
              </a:solidFill>
            </a:endParaRPr>
          </a:p>
        </p:txBody>
      </p:sp>
      <p:grpSp>
        <p:nvGrpSpPr>
          <p:cNvPr id="4" name="グループ化 71"/>
          <p:cNvGrpSpPr/>
          <p:nvPr/>
        </p:nvGrpSpPr>
        <p:grpSpPr>
          <a:xfrm>
            <a:off x="592153" y="2492896"/>
            <a:ext cx="1448467" cy="1500198"/>
            <a:chOff x="2786050" y="1714488"/>
            <a:chExt cx="1857388" cy="1923723"/>
          </a:xfrm>
        </p:grpSpPr>
        <p:sp>
          <p:nvSpPr>
            <p:cNvPr id="5" name="Oval 23"/>
            <p:cNvSpPr>
              <a:spLocks noChangeArrowheads="1"/>
            </p:cNvSpPr>
            <p:nvPr/>
          </p:nvSpPr>
          <p:spPr bwMode="auto">
            <a:xfrm>
              <a:off x="2786050" y="1714488"/>
              <a:ext cx="1857388" cy="19237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3071802" y="2000240"/>
              <a:ext cx="533400" cy="533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 flipH="1">
              <a:off x="3143240" y="2000240"/>
              <a:ext cx="42862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latin typeface="Symbol" pitchFamily="18" charset="2"/>
                </a:rPr>
                <a:t>L</a:t>
              </a:r>
            </a:p>
          </p:txBody>
        </p:sp>
        <p:sp>
          <p:nvSpPr>
            <p:cNvPr id="8" name="Oval 15"/>
            <p:cNvSpPr>
              <a:spLocks noChangeArrowheads="1"/>
            </p:cNvSpPr>
            <p:nvPr/>
          </p:nvSpPr>
          <p:spPr bwMode="auto">
            <a:xfrm>
              <a:off x="3895724" y="2000240"/>
              <a:ext cx="533400" cy="533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3971924" y="2000240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3038468" y="2786058"/>
              <a:ext cx="533400" cy="533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3114668" y="2786058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  <p:grpSp>
          <p:nvGrpSpPr>
            <p:cNvPr id="12" name="グループ化 60"/>
            <p:cNvGrpSpPr/>
            <p:nvPr/>
          </p:nvGrpSpPr>
          <p:grpSpPr>
            <a:xfrm>
              <a:off x="3895724" y="2786058"/>
              <a:ext cx="533400" cy="533400"/>
              <a:chOff x="3895724" y="2786058"/>
              <a:chExt cx="533400" cy="533400"/>
            </a:xfrm>
          </p:grpSpPr>
          <p:sp>
            <p:nvSpPr>
              <p:cNvPr id="13" name="Oval 15"/>
              <p:cNvSpPr>
                <a:spLocks noChangeArrowheads="1"/>
              </p:cNvSpPr>
              <p:nvPr/>
            </p:nvSpPr>
            <p:spPr bwMode="auto">
              <a:xfrm>
                <a:off x="3895724" y="2786058"/>
                <a:ext cx="533400" cy="533400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Text Box 16"/>
              <p:cNvSpPr txBox="1">
                <a:spLocks noChangeArrowheads="1"/>
              </p:cNvSpPr>
              <p:nvPr/>
            </p:nvSpPr>
            <p:spPr bwMode="auto">
              <a:xfrm>
                <a:off x="3971924" y="2786058"/>
                <a:ext cx="35458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/>
                  <a:t>p</a:t>
                </a:r>
                <a:endParaRPr lang="en-US" altLang="ja-JP" sz="2400" b="1" dirty="0"/>
              </a:p>
            </p:txBody>
          </p:sp>
        </p:grpSp>
      </p:grpSp>
      <p:grpSp>
        <p:nvGrpSpPr>
          <p:cNvPr id="15" name="グループ化 71"/>
          <p:cNvGrpSpPr/>
          <p:nvPr/>
        </p:nvGrpSpPr>
        <p:grpSpPr>
          <a:xfrm>
            <a:off x="560204" y="4377074"/>
            <a:ext cx="1448467" cy="1500198"/>
            <a:chOff x="2786050" y="1714488"/>
            <a:chExt cx="1857388" cy="1923723"/>
          </a:xfrm>
        </p:grpSpPr>
        <p:sp>
          <p:nvSpPr>
            <p:cNvPr id="16" name="Oval 23"/>
            <p:cNvSpPr>
              <a:spLocks noChangeArrowheads="1"/>
            </p:cNvSpPr>
            <p:nvPr/>
          </p:nvSpPr>
          <p:spPr bwMode="auto">
            <a:xfrm>
              <a:off x="2786050" y="1714488"/>
              <a:ext cx="1857388" cy="19237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3071802" y="2000240"/>
              <a:ext cx="533400" cy="533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 flipH="1">
              <a:off x="3143240" y="2000240"/>
              <a:ext cx="42862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latin typeface="Symbol" pitchFamily="18" charset="2"/>
                </a:rPr>
                <a:t>L</a:t>
              </a: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3895724" y="2000240"/>
              <a:ext cx="533400" cy="5334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3971924" y="1938171"/>
              <a:ext cx="477300" cy="591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p</a:t>
              </a:r>
              <a:endParaRPr lang="en-US" altLang="ja-JP" sz="2400" b="1" dirty="0"/>
            </a:p>
          </p:txBody>
        </p:sp>
        <p:sp>
          <p:nvSpPr>
            <p:cNvPr id="21" name="Oval 15"/>
            <p:cNvSpPr>
              <a:spLocks noChangeArrowheads="1"/>
            </p:cNvSpPr>
            <p:nvPr/>
          </p:nvSpPr>
          <p:spPr bwMode="auto">
            <a:xfrm>
              <a:off x="3038468" y="2786058"/>
              <a:ext cx="533400" cy="53340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3114668" y="2786058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  <p:grpSp>
          <p:nvGrpSpPr>
            <p:cNvPr id="23" name="グループ化 60"/>
            <p:cNvGrpSpPr/>
            <p:nvPr/>
          </p:nvGrpSpPr>
          <p:grpSpPr>
            <a:xfrm>
              <a:off x="3895724" y="2786058"/>
              <a:ext cx="533400" cy="533400"/>
              <a:chOff x="3895724" y="2786058"/>
              <a:chExt cx="533400" cy="533400"/>
            </a:xfrm>
          </p:grpSpPr>
          <p:sp>
            <p:nvSpPr>
              <p:cNvPr id="24" name="Oval 15"/>
              <p:cNvSpPr>
                <a:spLocks noChangeArrowheads="1"/>
              </p:cNvSpPr>
              <p:nvPr/>
            </p:nvSpPr>
            <p:spPr bwMode="auto">
              <a:xfrm>
                <a:off x="3895724" y="2786058"/>
                <a:ext cx="533400" cy="533400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Text Box 16"/>
              <p:cNvSpPr txBox="1">
                <a:spLocks noChangeArrowheads="1"/>
              </p:cNvSpPr>
              <p:nvPr/>
            </p:nvSpPr>
            <p:spPr bwMode="auto">
              <a:xfrm>
                <a:off x="3971924" y="2786058"/>
                <a:ext cx="35458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/>
                  <a:t>p</a:t>
                </a:r>
                <a:endParaRPr lang="en-US" altLang="ja-JP" sz="2400" b="1" dirty="0"/>
              </a:p>
            </p:txBody>
          </p:sp>
        </p:grpSp>
      </p:grpSp>
      <p:grpSp>
        <p:nvGrpSpPr>
          <p:cNvPr id="63" name="グループ化 62"/>
          <p:cNvGrpSpPr/>
          <p:nvPr/>
        </p:nvGrpSpPr>
        <p:grpSpPr>
          <a:xfrm>
            <a:off x="3353323" y="3116199"/>
            <a:ext cx="1815715" cy="1627723"/>
            <a:chOff x="3560506" y="5157192"/>
            <a:chExt cx="1815715" cy="1627723"/>
          </a:xfrm>
        </p:grpSpPr>
        <p:sp>
          <p:nvSpPr>
            <p:cNvPr id="29" name="Oval 23"/>
            <p:cNvSpPr>
              <a:spLocks noChangeArrowheads="1"/>
            </p:cNvSpPr>
            <p:nvPr/>
          </p:nvSpPr>
          <p:spPr bwMode="auto">
            <a:xfrm>
              <a:off x="3927754" y="5284717"/>
              <a:ext cx="1448467" cy="15001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" name="Oval 9"/>
            <p:cNvSpPr>
              <a:spLocks noChangeArrowheads="1"/>
            </p:cNvSpPr>
            <p:nvPr/>
          </p:nvSpPr>
          <p:spPr bwMode="auto">
            <a:xfrm>
              <a:off x="4303875" y="5360837"/>
              <a:ext cx="415967" cy="41596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 flipH="1">
              <a:off x="4313572" y="5348253"/>
              <a:ext cx="334262" cy="356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latin typeface="Symbol" pitchFamily="18" charset="2"/>
                </a:rPr>
                <a:t>L</a:t>
              </a:r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4935866" y="5920820"/>
              <a:ext cx="415967" cy="41596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4957740" y="5849102"/>
              <a:ext cx="3722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p</a:t>
              </a:r>
              <a:endParaRPr lang="en-US" altLang="ja-JP" sz="2400" b="1" dirty="0"/>
            </a:p>
          </p:txBody>
        </p:sp>
        <p:sp>
          <p:nvSpPr>
            <p:cNvPr id="34" name="Oval 15"/>
            <p:cNvSpPr>
              <a:spLocks noChangeArrowheads="1"/>
            </p:cNvSpPr>
            <p:nvPr/>
          </p:nvSpPr>
          <p:spPr bwMode="auto">
            <a:xfrm>
              <a:off x="4087851" y="6136844"/>
              <a:ext cx="415967" cy="41596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" name="Text Box 16"/>
            <p:cNvSpPr txBox="1">
              <a:spLocks noChangeArrowheads="1"/>
            </p:cNvSpPr>
            <p:nvPr/>
          </p:nvSpPr>
          <p:spPr bwMode="auto">
            <a:xfrm>
              <a:off x="4082032" y="6100832"/>
              <a:ext cx="277770" cy="36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  <p:grpSp>
          <p:nvGrpSpPr>
            <p:cNvPr id="36" name="グループ化 60"/>
            <p:cNvGrpSpPr/>
            <p:nvPr/>
          </p:nvGrpSpPr>
          <p:grpSpPr>
            <a:xfrm>
              <a:off x="4401904" y="5776804"/>
              <a:ext cx="533962" cy="533963"/>
              <a:chOff x="3323342" y="2341361"/>
              <a:chExt cx="739065" cy="739066"/>
            </a:xfrm>
          </p:grpSpPr>
          <p:sp>
            <p:nvSpPr>
              <p:cNvPr id="37" name="Oval 15"/>
              <p:cNvSpPr>
                <a:spLocks noChangeArrowheads="1"/>
              </p:cNvSpPr>
              <p:nvPr/>
            </p:nvSpPr>
            <p:spPr bwMode="auto">
              <a:xfrm>
                <a:off x="3323342" y="2341361"/>
                <a:ext cx="739065" cy="73906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8" name="Text Box 16"/>
              <p:cNvSpPr txBox="1">
                <a:spLocks noChangeArrowheads="1"/>
              </p:cNvSpPr>
              <p:nvPr/>
            </p:nvSpPr>
            <p:spPr bwMode="auto">
              <a:xfrm>
                <a:off x="3476818" y="2388359"/>
                <a:ext cx="485521" cy="5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>
                    <a:latin typeface="Symbol" pitchFamily="18" charset="2"/>
                  </a:rPr>
                  <a:t>a</a:t>
                </a:r>
                <a:endParaRPr lang="en-US" altLang="ja-JP" sz="2400" b="1" dirty="0">
                  <a:latin typeface="Symbol" pitchFamily="18" charset="2"/>
                </a:endParaRPr>
              </a:p>
            </p:txBody>
          </p:sp>
        </p:grpSp>
        <p:sp>
          <p:nvSpPr>
            <p:cNvPr id="39" name="正方形/長方形 38"/>
            <p:cNvSpPr/>
            <p:nvPr/>
          </p:nvSpPr>
          <p:spPr>
            <a:xfrm>
              <a:off x="3560506" y="5157192"/>
              <a:ext cx="7088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aseline="30000" dirty="0" smtClean="0"/>
                <a:t>7</a:t>
              </a:r>
              <a:r>
                <a:rPr lang="en-US" altLang="ja-JP" baseline="-25000" dirty="0" smtClean="0">
                  <a:latin typeface="Symbol" pitchFamily="18" charset="2"/>
                </a:rPr>
                <a:t>L</a:t>
              </a:r>
              <a:r>
                <a:rPr lang="en-US" altLang="ja-JP" dirty="0" smtClean="0"/>
                <a:t>Li* </a:t>
              </a:r>
              <a:endParaRPr lang="ja-JP" altLang="en-US" dirty="0"/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3425331" y="4859916"/>
            <a:ext cx="1815715" cy="1627723"/>
            <a:chOff x="6588224" y="5157192"/>
            <a:chExt cx="1815715" cy="1627723"/>
          </a:xfrm>
        </p:grpSpPr>
        <p:sp>
          <p:nvSpPr>
            <p:cNvPr id="40" name="Oval 23"/>
            <p:cNvSpPr>
              <a:spLocks noChangeArrowheads="1"/>
            </p:cNvSpPr>
            <p:nvPr/>
          </p:nvSpPr>
          <p:spPr bwMode="auto">
            <a:xfrm>
              <a:off x="6955472" y="5284717"/>
              <a:ext cx="1448467" cy="15001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1" name="Oval 9"/>
            <p:cNvSpPr>
              <a:spLocks noChangeArrowheads="1"/>
            </p:cNvSpPr>
            <p:nvPr/>
          </p:nvSpPr>
          <p:spPr bwMode="auto">
            <a:xfrm>
              <a:off x="7331593" y="5360837"/>
              <a:ext cx="415967" cy="41596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 flipH="1">
              <a:off x="7341290" y="5348253"/>
              <a:ext cx="334262" cy="356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latin typeface="Symbol" pitchFamily="18" charset="2"/>
                </a:rPr>
                <a:t>L</a:t>
              </a:r>
            </a:p>
          </p:txBody>
        </p:sp>
        <p:sp>
          <p:nvSpPr>
            <p:cNvPr id="43" name="Oval 15"/>
            <p:cNvSpPr>
              <a:spLocks noChangeArrowheads="1"/>
            </p:cNvSpPr>
            <p:nvPr/>
          </p:nvSpPr>
          <p:spPr bwMode="auto">
            <a:xfrm>
              <a:off x="7963584" y="5920820"/>
              <a:ext cx="415967" cy="41596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4" name="Text Box 16"/>
            <p:cNvSpPr txBox="1">
              <a:spLocks noChangeArrowheads="1"/>
            </p:cNvSpPr>
            <p:nvPr/>
          </p:nvSpPr>
          <p:spPr bwMode="auto">
            <a:xfrm>
              <a:off x="7985458" y="5849102"/>
              <a:ext cx="3722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p</a:t>
              </a:r>
              <a:endParaRPr lang="en-US" altLang="ja-JP" sz="2400" b="1" dirty="0"/>
            </a:p>
          </p:txBody>
        </p:sp>
        <p:grpSp>
          <p:nvGrpSpPr>
            <p:cNvPr id="45" name="グループ化 60"/>
            <p:cNvGrpSpPr/>
            <p:nvPr/>
          </p:nvGrpSpPr>
          <p:grpSpPr>
            <a:xfrm>
              <a:off x="7429622" y="5776804"/>
              <a:ext cx="533962" cy="533963"/>
              <a:chOff x="3323342" y="2341361"/>
              <a:chExt cx="739065" cy="739066"/>
            </a:xfrm>
          </p:grpSpPr>
          <p:sp>
            <p:nvSpPr>
              <p:cNvPr id="46" name="Oval 15"/>
              <p:cNvSpPr>
                <a:spLocks noChangeArrowheads="1"/>
              </p:cNvSpPr>
              <p:nvPr/>
            </p:nvSpPr>
            <p:spPr bwMode="auto">
              <a:xfrm>
                <a:off x="3323342" y="2341361"/>
                <a:ext cx="739065" cy="73906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" name="Text Box 16"/>
              <p:cNvSpPr txBox="1">
                <a:spLocks noChangeArrowheads="1"/>
              </p:cNvSpPr>
              <p:nvPr/>
            </p:nvSpPr>
            <p:spPr bwMode="auto">
              <a:xfrm>
                <a:off x="3476818" y="2388359"/>
                <a:ext cx="485521" cy="5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>
                    <a:latin typeface="Symbol" pitchFamily="18" charset="2"/>
                  </a:rPr>
                  <a:t>a</a:t>
                </a:r>
                <a:endParaRPr lang="en-US" altLang="ja-JP" sz="2400" b="1" dirty="0">
                  <a:latin typeface="Symbol" pitchFamily="18" charset="2"/>
                </a:endParaRPr>
              </a:p>
            </p:txBody>
          </p:sp>
        </p:grpSp>
        <p:sp>
          <p:nvSpPr>
            <p:cNvPr id="48" name="正方形/長方形 47"/>
            <p:cNvSpPr/>
            <p:nvPr/>
          </p:nvSpPr>
          <p:spPr>
            <a:xfrm>
              <a:off x="6588224" y="5157192"/>
              <a:ext cx="7216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aseline="30000" dirty="0" smtClean="0"/>
                <a:t>7</a:t>
              </a:r>
              <a:r>
                <a:rPr lang="en-US" altLang="ja-JP" baseline="-25000" dirty="0" smtClean="0">
                  <a:latin typeface="Symbol" pitchFamily="18" charset="2"/>
                </a:rPr>
                <a:t>L</a:t>
              </a:r>
              <a:r>
                <a:rPr lang="en-US" altLang="ja-JP" dirty="0" smtClean="0"/>
                <a:t>Be </a:t>
              </a:r>
              <a:endParaRPr lang="ja-JP" altLang="en-US" dirty="0"/>
            </a:p>
          </p:txBody>
        </p:sp>
        <p:sp>
          <p:nvSpPr>
            <p:cNvPr id="49" name="Oval 15"/>
            <p:cNvSpPr>
              <a:spLocks noChangeArrowheads="1"/>
            </p:cNvSpPr>
            <p:nvPr/>
          </p:nvSpPr>
          <p:spPr bwMode="auto">
            <a:xfrm>
              <a:off x="7108361" y="6181385"/>
              <a:ext cx="415967" cy="41596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7152110" y="6135687"/>
              <a:ext cx="3722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p</a:t>
              </a:r>
              <a:endParaRPr lang="en-US" altLang="ja-JP" sz="2400" b="1" dirty="0"/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3751759" y="1453426"/>
            <a:ext cx="1448467" cy="1500198"/>
            <a:chOff x="683568" y="5313177"/>
            <a:chExt cx="1448467" cy="1500198"/>
          </a:xfrm>
        </p:grpSpPr>
        <p:sp>
          <p:nvSpPr>
            <p:cNvPr id="51" name="Oval 23"/>
            <p:cNvSpPr>
              <a:spLocks noChangeArrowheads="1"/>
            </p:cNvSpPr>
            <p:nvPr/>
          </p:nvSpPr>
          <p:spPr bwMode="auto">
            <a:xfrm>
              <a:off x="683568" y="5313177"/>
              <a:ext cx="1448467" cy="15001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" name="Oval 9"/>
            <p:cNvSpPr>
              <a:spLocks noChangeArrowheads="1"/>
            </p:cNvSpPr>
            <p:nvPr/>
          </p:nvSpPr>
          <p:spPr bwMode="auto">
            <a:xfrm>
              <a:off x="1059689" y="5389297"/>
              <a:ext cx="415967" cy="41596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3" name="Text Box 10"/>
            <p:cNvSpPr txBox="1">
              <a:spLocks noChangeArrowheads="1"/>
            </p:cNvSpPr>
            <p:nvPr/>
          </p:nvSpPr>
          <p:spPr bwMode="auto">
            <a:xfrm flipH="1">
              <a:off x="1069386" y="5376713"/>
              <a:ext cx="334262" cy="356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latin typeface="Symbol" pitchFamily="18" charset="2"/>
                </a:rPr>
                <a:t>L</a:t>
              </a:r>
            </a:p>
          </p:txBody>
        </p:sp>
        <p:sp>
          <p:nvSpPr>
            <p:cNvPr id="54" name="Oval 15"/>
            <p:cNvSpPr>
              <a:spLocks noChangeArrowheads="1"/>
            </p:cNvSpPr>
            <p:nvPr/>
          </p:nvSpPr>
          <p:spPr bwMode="auto">
            <a:xfrm>
              <a:off x="1691680" y="5949280"/>
              <a:ext cx="415967" cy="41596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5" name="Text Box 16"/>
            <p:cNvSpPr txBox="1">
              <a:spLocks noChangeArrowheads="1"/>
            </p:cNvSpPr>
            <p:nvPr/>
          </p:nvSpPr>
          <p:spPr bwMode="auto">
            <a:xfrm>
              <a:off x="1751105" y="5949280"/>
              <a:ext cx="277770" cy="36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  <p:sp>
          <p:nvSpPr>
            <p:cNvPr id="56" name="Oval 15"/>
            <p:cNvSpPr>
              <a:spLocks noChangeArrowheads="1"/>
            </p:cNvSpPr>
            <p:nvPr/>
          </p:nvSpPr>
          <p:spPr bwMode="auto">
            <a:xfrm>
              <a:off x="843665" y="6165304"/>
              <a:ext cx="415967" cy="41596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7" name="Text Box 16"/>
            <p:cNvSpPr txBox="1">
              <a:spLocks noChangeArrowheads="1"/>
            </p:cNvSpPr>
            <p:nvPr/>
          </p:nvSpPr>
          <p:spPr bwMode="auto">
            <a:xfrm>
              <a:off x="837846" y="6129292"/>
              <a:ext cx="277770" cy="36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  <p:grpSp>
          <p:nvGrpSpPr>
            <p:cNvPr id="58" name="グループ化 60"/>
            <p:cNvGrpSpPr/>
            <p:nvPr/>
          </p:nvGrpSpPr>
          <p:grpSpPr>
            <a:xfrm>
              <a:off x="1157718" y="5805264"/>
              <a:ext cx="533962" cy="533963"/>
              <a:chOff x="3323342" y="2341361"/>
              <a:chExt cx="739065" cy="739066"/>
            </a:xfrm>
          </p:grpSpPr>
          <p:sp>
            <p:nvSpPr>
              <p:cNvPr id="59" name="Oval 15"/>
              <p:cNvSpPr>
                <a:spLocks noChangeArrowheads="1"/>
              </p:cNvSpPr>
              <p:nvPr/>
            </p:nvSpPr>
            <p:spPr bwMode="auto">
              <a:xfrm>
                <a:off x="3323342" y="2341361"/>
                <a:ext cx="739065" cy="73906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0" name="Text Box 16"/>
              <p:cNvSpPr txBox="1">
                <a:spLocks noChangeArrowheads="1"/>
              </p:cNvSpPr>
              <p:nvPr/>
            </p:nvSpPr>
            <p:spPr bwMode="auto">
              <a:xfrm>
                <a:off x="3476818" y="2388359"/>
                <a:ext cx="485521" cy="5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>
                    <a:latin typeface="Symbol" pitchFamily="18" charset="2"/>
                  </a:rPr>
                  <a:t>a</a:t>
                </a:r>
                <a:endParaRPr lang="en-US" altLang="ja-JP" sz="2400" b="1" dirty="0">
                  <a:latin typeface="Symbol" pitchFamily="18" charset="2"/>
                </a:endParaRPr>
              </a:p>
            </p:txBody>
          </p:sp>
        </p:grpSp>
      </p:grpSp>
      <p:sp>
        <p:nvSpPr>
          <p:cNvPr id="61" name="正方形/長方形 60"/>
          <p:cNvSpPr/>
          <p:nvPr/>
        </p:nvSpPr>
        <p:spPr>
          <a:xfrm>
            <a:off x="3275856" y="1283515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 smtClean="0"/>
              <a:t>7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He </a:t>
            </a:r>
            <a:endParaRPr lang="ja-JP" altLang="en-US" dirty="0"/>
          </a:p>
        </p:txBody>
      </p:sp>
      <p:sp>
        <p:nvSpPr>
          <p:cNvPr id="65" name="正方形/長方形 64"/>
          <p:cNvSpPr/>
          <p:nvPr/>
        </p:nvSpPr>
        <p:spPr>
          <a:xfrm>
            <a:off x="107504" y="2308230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 smtClean="0"/>
              <a:t>4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H </a:t>
            </a:r>
            <a:endParaRPr lang="ja-JP" altLang="en-US" dirty="0"/>
          </a:p>
        </p:txBody>
      </p:sp>
      <p:sp>
        <p:nvSpPr>
          <p:cNvPr id="66" name="正方形/長方形 65"/>
          <p:cNvSpPr/>
          <p:nvPr/>
        </p:nvSpPr>
        <p:spPr>
          <a:xfrm>
            <a:off x="150794" y="4224238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 smtClean="0"/>
              <a:t>4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He </a:t>
            </a:r>
            <a:endParaRPr lang="ja-JP" altLang="en-US" dirty="0"/>
          </a:p>
        </p:txBody>
      </p:sp>
      <p:sp>
        <p:nvSpPr>
          <p:cNvPr id="76" name="正方形/長方形 75"/>
          <p:cNvSpPr/>
          <p:nvPr/>
        </p:nvSpPr>
        <p:spPr>
          <a:xfrm>
            <a:off x="6694033" y="3933056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 smtClean="0"/>
              <a:t>10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B</a:t>
            </a:r>
            <a:endParaRPr lang="ja-JP" altLang="en-US" dirty="0"/>
          </a:p>
        </p:txBody>
      </p:sp>
      <p:grpSp>
        <p:nvGrpSpPr>
          <p:cNvPr id="79" name="グループ化 78"/>
          <p:cNvGrpSpPr/>
          <p:nvPr/>
        </p:nvGrpSpPr>
        <p:grpSpPr>
          <a:xfrm>
            <a:off x="7092280" y="2499886"/>
            <a:ext cx="1448467" cy="1500198"/>
            <a:chOff x="683568" y="5313177"/>
            <a:chExt cx="1448467" cy="1500198"/>
          </a:xfrm>
        </p:grpSpPr>
        <p:sp>
          <p:nvSpPr>
            <p:cNvPr id="80" name="Oval 23"/>
            <p:cNvSpPr>
              <a:spLocks noChangeArrowheads="1"/>
            </p:cNvSpPr>
            <p:nvPr/>
          </p:nvSpPr>
          <p:spPr bwMode="auto">
            <a:xfrm>
              <a:off x="683568" y="5313177"/>
              <a:ext cx="1448467" cy="15001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1" name="Oval 9"/>
            <p:cNvSpPr>
              <a:spLocks noChangeArrowheads="1"/>
            </p:cNvSpPr>
            <p:nvPr/>
          </p:nvSpPr>
          <p:spPr bwMode="auto">
            <a:xfrm>
              <a:off x="899592" y="5538292"/>
              <a:ext cx="415967" cy="41596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2" name="Text Box 10"/>
            <p:cNvSpPr txBox="1">
              <a:spLocks noChangeArrowheads="1"/>
            </p:cNvSpPr>
            <p:nvPr/>
          </p:nvSpPr>
          <p:spPr bwMode="auto">
            <a:xfrm flipH="1">
              <a:off x="909289" y="5525708"/>
              <a:ext cx="334262" cy="356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latin typeface="Symbol" pitchFamily="18" charset="2"/>
                </a:rPr>
                <a:t>L</a:t>
              </a:r>
            </a:p>
          </p:txBody>
        </p:sp>
        <p:sp>
          <p:nvSpPr>
            <p:cNvPr id="85" name="Oval 15"/>
            <p:cNvSpPr>
              <a:spLocks noChangeArrowheads="1"/>
            </p:cNvSpPr>
            <p:nvPr/>
          </p:nvSpPr>
          <p:spPr bwMode="auto">
            <a:xfrm>
              <a:off x="843665" y="6165304"/>
              <a:ext cx="415967" cy="41596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6" name="Text Box 16"/>
            <p:cNvSpPr txBox="1">
              <a:spLocks noChangeArrowheads="1"/>
            </p:cNvSpPr>
            <p:nvPr/>
          </p:nvSpPr>
          <p:spPr bwMode="auto">
            <a:xfrm>
              <a:off x="837846" y="6129292"/>
              <a:ext cx="277770" cy="36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n</a:t>
              </a:r>
              <a:endParaRPr lang="en-US" altLang="ja-JP" sz="2400" b="1" dirty="0"/>
            </a:p>
          </p:txBody>
        </p:sp>
        <p:grpSp>
          <p:nvGrpSpPr>
            <p:cNvPr id="87" name="グループ化 60"/>
            <p:cNvGrpSpPr/>
            <p:nvPr/>
          </p:nvGrpSpPr>
          <p:grpSpPr>
            <a:xfrm>
              <a:off x="1445750" y="5594219"/>
              <a:ext cx="533962" cy="533963"/>
              <a:chOff x="3722010" y="2049251"/>
              <a:chExt cx="739065" cy="739066"/>
            </a:xfrm>
          </p:grpSpPr>
          <p:sp>
            <p:nvSpPr>
              <p:cNvPr id="88" name="Oval 15"/>
              <p:cNvSpPr>
                <a:spLocks noChangeArrowheads="1"/>
              </p:cNvSpPr>
              <p:nvPr/>
            </p:nvSpPr>
            <p:spPr bwMode="auto">
              <a:xfrm>
                <a:off x="3722010" y="2049251"/>
                <a:ext cx="739065" cy="73906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89" name="Text Box 16"/>
              <p:cNvSpPr txBox="1">
                <a:spLocks noChangeArrowheads="1"/>
              </p:cNvSpPr>
              <p:nvPr/>
            </p:nvSpPr>
            <p:spPr bwMode="auto">
              <a:xfrm>
                <a:off x="3875486" y="2096249"/>
                <a:ext cx="485521" cy="5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>
                    <a:latin typeface="Symbol" pitchFamily="18" charset="2"/>
                  </a:rPr>
                  <a:t>a</a:t>
                </a:r>
                <a:endParaRPr lang="en-US" altLang="ja-JP" sz="2400" b="1" dirty="0">
                  <a:latin typeface="Symbol" pitchFamily="18" charset="2"/>
                </a:endParaRPr>
              </a:p>
            </p:txBody>
          </p:sp>
        </p:grpSp>
      </p:grpSp>
      <p:sp>
        <p:nvSpPr>
          <p:cNvPr id="90" name="Oval 15"/>
          <p:cNvSpPr>
            <a:spLocks noChangeArrowheads="1"/>
          </p:cNvSpPr>
          <p:nvPr/>
        </p:nvSpPr>
        <p:spPr bwMode="auto">
          <a:xfrm>
            <a:off x="7718830" y="3399093"/>
            <a:ext cx="533962" cy="5339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1" name="Text Box 16"/>
          <p:cNvSpPr txBox="1">
            <a:spLocks noChangeArrowheads="1"/>
          </p:cNvSpPr>
          <p:nvPr/>
        </p:nvSpPr>
        <p:spPr bwMode="auto">
          <a:xfrm>
            <a:off x="7829714" y="3433048"/>
            <a:ext cx="350781" cy="42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Symbol" pitchFamily="18" charset="2"/>
              </a:rPr>
              <a:t>a</a:t>
            </a:r>
            <a:endParaRPr lang="en-US" altLang="ja-JP" sz="2400" b="1" dirty="0">
              <a:latin typeface="Symbol" pitchFamily="18" charset="2"/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6717697" y="1916832"/>
            <a:ext cx="80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 smtClean="0"/>
              <a:t>10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Be </a:t>
            </a:r>
            <a:endParaRPr lang="ja-JP" altLang="en-US" dirty="0"/>
          </a:p>
        </p:txBody>
      </p:sp>
      <p:grpSp>
        <p:nvGrpSpPr>
          <p:cNvPr id="93" name="グループ化 92"/>
          <p:cNvGrpSpPr/>
          <p:nvPr/>
        </p:nvGrpSpPr>
        <p:grpSpPr>
          <a:xfrm>
            <a:off x="7052777" y="4449082"/>
            <a:ext cx="1448467" cy="1500198"/>
            <a:chOff x="683568" y="5313177"/>
            <a:chExt cx="1448467" cy="1500198"/>
          </a:xfrm>
        </p:grpSpPr>
        <p:sp>
          <p:nvSpPr>
            <p:cNvPr id="94" name="Oval 23"/>
            <p:cNvSpPr>
              <a:spLocks noChangeArrowheads="1"/>
            </p:cNvSpPr>
            <p:nvPr/>
          </p:nvSpPr>
          <p:spPr bwMode="auto">
            <a:xfrm>
              <a:off x="683568" y="5313177"/>
              <a:ext cx="1448467" cy="150019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5" name="Oval 9"/>
            <p:cNvSpPr>
              <a:spLocks noChangeArrowheads="1"/>
            </p:cNvSpPr>
            <p:nvPr/>
          </p:nvSpPr>
          <p:spPr bwMode="auto">
            <a:xfrm>
              <a:off x="899592" y="5538292"/>
              <a:ext cx="415967" cy="41596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6" name="Text Box 10"/>
            <p:cNvSpPr txBox="1">
              <a:spLocks noChangeArrowheads="1"/>
            </p:cNvSpPr>
            <p:nvPr/>
          </p:nvSpPr>
          <p:spPr bwMode="auto">
            <a:xfrm flipH="1">
              <a:off x="909289" y="5525708"/>
              <a:ext cx="334262" cy="356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2400" b="1" dirty="0">
                  <a:latin typeface="Symbol" pitchFamily="18" charset="2"/>
                </a:rPr>
                <a:t>L</a:t>
              </a:r>
            </a:p>
          </p:txBody>
        </p:sp>
        <p:sp>
          <p:nvSpPr>
            <p:cNvPr id="97" name="Oval 15"/>
            <p:cNvSpPr>
              <a:spLocks noChangeArrowheads="1"/>
            </p:cNvSpPr>
            <p:nvPr/>
          </p:nvSpPr>
          <p:spPr bwMode="auto">
            <a:xfrm>
              <a:off x="843665" y="6165304"/>
              <a:ext cx="415967" cy="41596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8" name="Text Box 16"/>
            <p:cNvSpPr txBox="1">
              <a:spLocks noChangeArrowheads="1"/>
            </p:cNvSpPr>
            <p:nvPr/>
          </p:nvSpPr>
          <p:spPr bwMode="auto">
            <a:xfrm>
              <a:off x="837846" y="6129292"/>
              <a:ext cx="3722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p</a:t>
              </a:r>
              <a:endParaRPr lang="en-US" altLang="ja-JP" sz="2400" b="1" dirty="0"/>
            </a:p>
          </p:txBody>
        </p:sp>
        <p:grpSp>
          <p:nvGrpSpPr>
            <p:cNvPr id="99" name="グループ化 60"/>
            <p:cNvGrpSpPr/>
            <p:nvPr/>
          </p:nvGrpSpPr>
          <p:grpSpPr>
            <a:xfrm>
              <a:off x="1445750" y="5594219"/>
              <a:ext cx="533962" cy="533963"/>
              <a:chOff x="3722010" y="2049251"/>
              <a:chExt cx="739065" cy="739066"/>
            </a:xfrm>
          </p:grpSpPr>
          <p:sp>
            <p:nvSpPr>
              <p:cNvPr id="100" name="Oval 15"/>
              <p:cNvSpPr>
                <a:spLocks noChangeArrowheads="1"/>
              </p:cNvSpPr>
              <p:nvPr/>
            </p:nvSpPr>
            <p:spPr bwMode="auto">
              <a:xfrm>
                <a:off x="3722010" y="2049251"/>
                <a:ext cx="739065" cy="73906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1" name="Text Box 16"/>
              <p:cNvSpPr txBox="1">
                <a:spLocks noChangeArrowheads="1"/>
              </p:cNvSpPr>
              <p:nvPr/>
            </p:nvSpPr>
            <p:spPr bwMode="auto">
              <a:xfrm>
                <a:off x="3875486" y="2096249"/>
                <a:ext cx="485521" cy="5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 smtClean="0">
                    <a:latin typeface="Symbol" pitchFamily="18" charset="2"/>
                  </a:rPr>
                  <a:t>a</a:t>
                </a:r>
                <a:endParaRPr lang="en-US" altLang="ja-JP" sz="2400" b="1" dirty="0">
                  <a:latin typeface="Symbol" pitchFamily="18" charset="2"/>
                </a:endParaRPr>
              </a:p>
            </p:txBody>
          </p:sp>
        </p:grpSp>
      </p:grpSp>
      <p:sp>
        <p:nvSpPr>
          <p:cNvPr id="102" name="Oval 15"/>
          <p:cNvSpPr>
            <a:spLocks noChangeArrowheads="1"/>
          </p:cNvSpPr>
          <p:nvPr/>
        </p:nvSpPr>
        <p:spPr bwMode="auto">
          <a:xfrm>
            <a:off x="7718830" y="5271301"/>
            <a:ext cx="533962" cy="5339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" name="Text Box 16"/>
          <p:cNvSpPr txBox="1">
            <a:spLocks noChangeArrowheads="1"/>
          </p:cNvSpPr>
          <p:nvPr/>
        </p:nvSpPr>
        <p:spPr bwMode="auto">
          <a:xfrm>
            <a:off x="7829714" y="5305546"/>
            <a:ext cx="350781" cy="42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Symbol" pitchFamily="18" charset="2"/>
              </a:rPr>
              <a:t>a</a:t>
            </a:r>
            <a:endParaRPr lang="en-US" altLang="ja-JP" sz="2400" b="1" dirty="0">
              <a:latin typeface="Symbol" pitchFamily="18" charset="2"/>
            </a:endParaRPr>
          </a:p>
        </p:txBody>
      </p:sp>
      <p:grpSp>
        <p:nvGrpSpPr>
          <p:cNvPr id="107" name="グループ化 106"/>
          <p:cNvGrpSpPr/>
          <p:nvPr/>
        </p:nvGrpSpPr>
        <p:grpSpPr>
          <a:xfrm>
            <a:off x="274504" y="5920533"/>
            <a:ext cx="2969292" cy="388787"/>
            <a:chOff x="490528" y="5867980"/>
            <a:chExt cx="2969292" cy="388787"/>
          </a:xfrm>
        </p:grpSpPr>
        <p:sp>
          <p:nvSpPr>
            <p:cNvPr id="104" name="テキスト ボックス 103"/>
            <p:cNvSpPr txBox="1"/>
            <p:nvPr/>
          </p:nvSpPr>
          <p:spPr>
            <a:xfrm>
              <a:off x="490528" y="5887435"/>
              <a:ext cx="1854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Experimental B</a:t>
              </a:r>
              <a:r>
                <a:rPr kumimoji="1" lang="en-US" altLang="ja-JP" baseline="-250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kumimoji="1" lang="ja-JP" altLang="en-US" baseline="-25000" dirty="0">
                <a:solidFill>
                  <a:schemeClr val="bg1"/>
                </a:solidFill>
                <a:latin typeface="Symbol" pitchFamily="18" charset="2"/>
              </a:endParaRPr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2850358" y="5867980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  <a:latin typeface="Symbol" pitchFamily="18" charset="2"/>
                </a:rPr>
                <a:t>D</a:t>
              </a:r>
              <a:r>
                <a:rPr kumimoji="1" lang="en-US" altLang="ja-JP" baseline="-25000" dirty="0" smtClean="0">
                  <a:solidFill>
                    <a:schemeClr val="bg1"/>
                  </a:solidFill>
                </a:rPr>
                <a:t>CSB</a:t>
              </a:r>
              <a:endParaRPr kumimoji="1" lang="ja-JP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6" name="右矢印 105"/>
            <p:cNvSpPr/>
            <p:nvPr/>
          </p:nvSpPr>
          <p:spPr>
            <a:xfrm>
              <a:off x="2483768" y="5949280"/>
              <a:ext cx="288032" cy="24709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0" name="テキスト ボックス 109"/>
          <p:cNvSpPr txBox="1"/>
          <p:nvPr/>
        </p:nvSpPr>
        <p:spPr>
          <a:xfrm>
            <a:off x="4949653" y="1196752"/>
            <a:ext cx="1460593" cy="30777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chemeClr val="bg1"/>
                </a:solidFill>
              </a:rPr>
              <a:t>No reported B</a:t>
            </a:r>
            <a:r>
              <a:rPr lang="en-US" altLang="ja-JP" sz="1400" baseline="-25000" dirty="0" smtClean="0">
                <a:solidFill>
                  <a:schemeClr val="bg1"/>
                </a:solidFill>
                <a:latin typeface="Symbol" pitchFamily="18" charset="2"/>
              </a:rPr>
              <a:t>L  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1963791" y="245620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67 events</a:t>
            </a:r>
            <a:endParaRPr kumimoji="1" lang="ja-JP" altLang="en-US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2065311" y="443711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98 events</a:t>
            </a:r>
            <a:endParaRPr kumimoji="1" lang="ja-JP" altLang="en-US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5097066" y="343637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167 events</a:t>
            </a:r>
            <a:endParaRPr kumimoji="1" lang="ja-JP" altLang="en-US" dirty="0"/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5225531" y="518017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15 events</a:t>
            </a:r>
            <a:endParaRPr kumimoji="1" lang="ja-JP" altLang="en-US" dirty="0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8244408" y="249289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 event</a:t>
            </a:r>
            <a:endParaRPr kumimoji="1" lang="ja-JP" altLang="en-US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7884368" y="586798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 events</a:t>
            </a:r>
            <a:endParaRPr kumimoji="1" lang="ja-JP" altLang="en-US" dirty="0"/>
          </a:p>
        </p:txBody>
      </p:sp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838068"/>
              </p:ext>
            </p:extLst>
          </p:nvPr>
        </p:nvGraphicFramePr>
        <p:xfrm>
          <a:off x="856543" y="2189596"/>
          <a:ext cx="2021607" cy="271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51" name="数式" r:id="rId3" imgW="1701720" imgH="228600" progId="Equation.3">
                  <p:embed/>
                </p:oleObj>
              </mc:Choice>
              <mc:Fallback>
                <p:oleObj name="数式" r:id="rId3" imgW="1701720" imgH="228600" progId="Equation.3">
                  <p:embed/>
                  <p:pic>
                    <p:nvPicPr>
                      <p:cNvPr id="0" name="オブジェクト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543" y="2189596"/>
                        <a:ext cx="2021607" cy="27155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オブジェクト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839959"/>
              </p:ext>
            </p:extLst>
          </p:nvPr>
        </p:nvGraphicFramePr>
        <p:xfrm>
          <a:off x="928551" y="4093642"/>
          <a:ext cx="209550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52" name="数式" r:id="rId5" imgW="1765080" imgH="228600" progId="Equation.3">
                  <p:embed/>
                </p:oleObj>
              </mc:Choice>
              <mc:Fallback>
                <p:oleObj name="数式" r:id="rId5" imgW="1765080" imgH="228600" progId="Equation.3">
                  <p:embed/>
                  <p:pic>
                    <p:nvPicPr>
                      <p:cNvPr id="0" name="オブジェクト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551" y="4093642"/>
                        <a:ext cx="2095500" cy="2714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058166"/>
              </p:ext>
            </p:extLst>
          </p:nvPr>
        </p:nvGraphicFramePr>
        <p:xfrm>
          <a:off x="4577459" y="3108514"/>
          <a:ext cx="209550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53" name="数式" r:id="rId7" imgW="1765080" imgH="228600" progId="Equation.3">
                  <p:embed/>
                </p:oleObj>
              </mc:Choice>
              <mc:Fallback>
                <p:oleObj name="数式" r:id="rId7" imgW="1765080" imgH="228600" progId="Equation.3">
                  <p:embed/>
                  <p:pic>
                    <p:nvPicPr>
                      <p:cNvPr id="0" name="オブジェクト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7459" y="3108514"/>
                        <a:ext cx="2095500" cy="2714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オブジェクト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980418"/>
              </p:ext>
            </p:extLst>
          </p:nvPr>
        </p:nvGraphicFramePr>
        <p:xfrm>
          <a:off x="4652616" y="4797152"/>
          <a:ext cx="2065082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54" name="数式" r:id="rId9" imgW="1752480" imgH="228600" progId="Equation.3">
                  <p:embed/>
                </p:oleObj>
              </mc:Choice>
              <mc:Fallback>
                <p:oleObj name="数式" r:id="rId9" imgW="1752480" imgH="228600" progId="Equation.3">
                  <p:embed/>
                  <p:pic>
                    <p:nvPicPr>
                      <p:cNvPr id="0" name="オブジェクト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616" y="4797152"/>
                        <a:ext cx="2065082" cy="2714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オブジェクト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226829"/>
              </p:ext>
            </p:extLst>
          </p:nvPr>
        </p:nvGraphicFramePr>
        <p:xfrm>
          <a:off x="7020272" y="2273186"/>
          <a:ext cx="209550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55" name="数式" r:id="rId11" imgW="1765080" imgH="228600" progId="Equation.3">
                  <p:embed/>
                </p:oleObj>
              </mc:Choice>
              <mc:Fallback>
                <p:oleObj name="数式" r:id="rId11" imgW="1765080" imgH="228600" progId="Equation.3">
                  <p:embed/>
                  <p:pic>
                    <p:nvPicPr>
                      <p:cNvPr id="0" name="オブジェクト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2273186"/>
                        <a:ext cx="2095500" cy="2714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オブジェクト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517041"/>
              </p:ext>
            </p:extLst>
          </p:nvPr>
        </p:nvGraphicFramePr>
        <p:xfrm>
          <a:off x="7092280" y="4237657"/>
          <a:ext cx="20193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56" name="数式" r:id="rId13" imgW="1701720" imgH="228600" progId="Equation.3">
                  <p:embed/>
                </p:oleObj>
              </mc:Choice>
              <mc:Fallback>
                <p:oleObj name="数式" r:id="rId13" imgW="1701720" imgH="228600" progId="Equation.3">
                  <p:embed/>
                  <p:pic>
                    <p:nvPicPr>
                      <p:cNvPr id="0" name="オブジェクト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4237657"/>
                        <a:ext cx="2019300" cy="2714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41901" y="1396200"/>
            <a:ext cx="18669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テキスト ボックス 70"/>
          <p:cNvSpPr txBox="1"/>
          <p:nvPr/>
        </p:nvSpPr>
        <p:spPr>
          <a:xfrm>
            <a:off x="6804248" y="1069483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Exp. Data : Emulsion</a:t>
            </a:r>
            <a:endParaRPr kumimoji="1" lang="ja-JP" altLang="en-US" dirty="0"/>
          </a:p>
        </p:txBody>
      </p:sp>
      <p:cxnSp>
        <p:nvCxnSpPr>
          <p:cNvPr id="73" name="直線コネクタ 72"/>
          <p:cNvCxnSpPr/>
          <p:nvPr/>
        </p:nvCxnSpPr>
        <p:spPr>
          <a:xfrm>
            <a:off x="3203848" y="1124744"/>
            <a:ext cx="0" cy="4657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>
            <a:off x="6732240" y="1173613"/>
            <a:ext cx="0" cy="4657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02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7680960" cy="1066800"/>
          </a:xfrm>
        </p:spPr>
        <p:txBody>
          <a:bodyPr/>
          <a:lstStyle/>
          <a:p>
            <a:r>
              <a:rPr lang="en-US" altLang="ja-JP" baseline="30000" dirty="0" smtClean="0"/>
              <a:t>7</a:t>
            </a:r>
            <a:r>
              <a:rPr lang="en-US" altLang="ja-JP" baseline="-25000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He   = </a:t>
            </a:r>
            <a:r>
              <a:rPr lang="en-US" altLang="ja-JP" baseline="30000" dirty="0" smtClean="0"/>
              <a:t>6</a:t>
            </a:r>
            <a:r>
              <a:rPr lang="en-US" altLang="ja-JP" dirty="0" smtClean="0"/>
              <a:t>He   +    </a:t>
            </a:r>
            <a:r>
              <a:rPr lang="en-US" altLang="ja-JP" dirty="0" smtClean="0">
                <a:latin typeface="Symbol" pitchFamily="18" charset="2"/>
              </a:rPr>
              <a:t>L</a:t>
            </a:r>
            <a:endParaRPr kumimoji="1" lang="ja-JP" altLang="en-US" dirty="0">
              <a:latin typeface="Symbol" pitchFamily="18" charset="2"/>
            </a:endParaRPr>
          </a:p>
        </p:txBody>
      </p:sp>
      <p:pic>
        <p:nvPicPr>
          <p:cNvPr id="630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2267744" cy="213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t="12888" r="63280"/>
          <a:stretch>
            <a:fillRect/>
          </a:stretch>
        </p:blipFill>
        <p:spPr bwMode="auto">
          <a:xfrm>
            <a:off x="3059832" y="1340768"/>
            <a:ext cx="3096344" cy="514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正方形/長方形 15"/>
          <p:cNvSpPr/>
          <p:nvPr/>
        </p:nvSpPr>
        <p:spPr>
          <a:xfrm>
            <a:off x="251520" y="3789040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aseline="30000" dirty="0" smtClean="0"/>
              <a:t>6</a:t>
            </a:r>
            <a:r>
              <a:rPr lang="en-US" altLang="ja-JP" sz="3600" dirty="0" smtClean="0"/>
              <a:t>He : 2n halo</a:t>
            </a:r>
            <a:endParaRPr lang="ja-JP" altLang="en-US" sz="3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28184" y="2711822"/>
            <a:ext cx="2915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/>
              <a:buChar char="L"/>
            </a:pPr>
            <a:r>
              <a:rPr kumimoji="1" lang="en-US" altLang="ja-JP" sz="3200" i="1" dirty="0" smtClean="0"/>
              <a:t>behaves     like glue</a:t>
            </a:r>
            <a:endParaRPr kumimoji="1" lang="ja-JP" altLang="en-US" sz="3200" i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19872" y="6488668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E.Hiyama</a:t>
            </a:r>
            <a:r>
              <a:rPr kumimoji="1" lang="en-US" altLang="ja-JP" dirty="0" smtClean="0"/>
              <a:t> et al.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PRC 80, 054321 (2009)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4716016" y="1844824"/>
            <a:ext cx="720080" cy="29523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4744652" y="2852936"/>
            <a:ext cx="403412" cy="29523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40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ひらめき">
  <a:themeElements>
    <a:clrScheme name="ひらめき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ひらめき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1389</Words>
  <Application>Microsoft Office PowerPoint</Application>
  <PresentationFormat>Presentazione su schermo (4:3)</PresentationFormat>
  <Paragraphs>482</Paragraphs>
  <Slides>27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9" baseType="lpstr">
      <vt:lpstr>ひらめき</vt:lpstr>
      <vt:lpstr>数式</vt:lpstr>
      <vt:lpstr>International Nuclear Physics Conference 2013 6th July 2013, Firenze</vt:lpstr>
      <vt:lpstr>Presentazione standard di PowerPoint</vt:lpstr>
      <vt:lpstr>Presentazione standard di PowerPoint</vt:lpstr>
      <vt:lpstr>LN -SN coupling is important</vt:lpstr>
      <vt:lpstr>LN-SN coupling and s-shell HY</vt:lpstr>
      <vt:lpstr>Presentazione standard di PowerPoint</vt:lpstr>
      <vt:lpstr>Three-body LNN force</vt:lpstr>
      <vt:lpstr>BL of light hypermultiplets</vt:lpstr>
      <vt:lpstr>7LHe   = 6He   +    L</vt:lpstr>
      <vt:lpstr>Presentazione standard di PowerPoint</vt:lpstr>
      <vt:lpstr>Production of Hypernuclei</vt:lpstr>
      <vt:lpstr>Characteristics of (e,e’K) HY study </vt:lpstr>
      <vt:lpstr>Facilities for  (e,e’K+) Hypernuclear study</vt:lpstr>
      <vt:lpstr>7Li(e,e’K+)7LHe</vt:lpstr>
      <vt:lpstr>A=7 Hypernuclear iso-triplet </vt:lpstr>
      <vt:lpstr>A=7 Hypernuclear iso-triplet w/CSB </vt:lpstr>
      <vt:lpstr>Light hypernuclei</vt:lpstr>
      <vt:lpstr>New Data from FINUDA</vt:lpstr>
      <vt:lpstr>New Data from FINUDA</vt:lpstr>
      <vt:lpstr>New Data from FINUDA</vt:lpstr>
      <vt:lpstr>New Data from FINUDA</vt:lpstr>
      <vt:lpstr>Decay p Spectroscopy of  electro-produced HY   　　</vt:lpstr>
      <vt:lpstr>Presentazione standard di PowerPoint</vt:lpstr>
      <vt:lpstr>p- spectrum tagged by K+</vt:lpstr>
      <vt:lpstr>New Experiment at Jlab  (PR12-13-002) </vt:lpstr>
      <vt:lpstr>Presentazione standard di PowerPoint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2013-06-05T18:56:18Z</dcterms:created>
  <dcterms:modified xsi:type="dcterms:W3CDTF">2013-06-06T06:03:13Z</dcterms:modified>
  <cp:contentStatus/>
</cp:coreProperties>
</file>