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86" r:id="rId2"/>
    <p:sldId id="257" r:id="rId3"/>
    <p:sldId id="256" r:id="rId4"/>
    <p:sldId id="259" r:id="rId5"/>
    <p:sldId id="287" r:id="rId6"/>
    <p:sldId id="266" r:id="rId7"/>
    <p:sldId id="267" r:id="rId8"/>
    <p:sldId id="265" r:id="rId9"/>
    <p:sldId id="288" r:id="rId10"/>
    <p:sldId id="260" r:id="rId11"/>
    <p:sldId id="270" r:id="rId12"/>
    <p:sldId id="269" r:id="rId13"/>
    <p:sldId id="268" r:id="rId14"/>
    <p:sldId id="271" r:id="rId15"/>
    <p:sldId id="272" r:id="rId16"/>
    <p:sldId id="261" r:id="rId17"/>
    <p:sldId id="274" r:id="rId18"/>
    <p:sldId id="275" r:id="rId19"/>
    <p:sldId id="276" r:id="rId20"/>
    <p:sldId id="262" r:id="rId21"/>
    <p:sldId id="279" r:id="rId22"/>
    <p:sldId id="280" r:id="rId23"/>
    <p:sldId id="278" r:id="rId24"/>
    <p:sldId id="277" r:id="rId25"/>
    <p:sldId id="290" r:id="rId26"/>
    <p:sldId id="281" r:id="rId27"/>
    <p:sldId id="263" r:id="rId28"/>
    <p:sldId id="282" r:id="rId29"/>
    <p:sldId id="283" r:id="rId30"/>
    <p:sldId id="285" r:id="rId31"/>
    <p:sldId id="258" r:id="rId32"/>
    <p:sldId id="273" r:id="rId33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 preferSingleView="1">
    <p:restoredLeft sz="15620"/>
    <p:restoredTop sz="98445" autoAdjust="0"/>
  </p:normalViewPr>
  <p:slideViewPr>
    <p:cSldViewPr snapToGrid="0" snapToObjects="1">
      <p:cViewPr varScale="1">
        <p:scale>
          <a:sx n="62" d="100"/>
          <a:sy n="62" d="100"/>
        </p:scale>
        <p:origin x="-166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BED44F-6AD0-0048-A623-9140CA2C4776}" type="datetimeFigureOut">
              <a:rPr lang="fr-FR" smtClean="0"/>
              <a:t>05/06/2013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4ED325-EE32-8A41-8BC2-A150B26E1280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4028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13E72B-2E54-0D44-B933-336C4BC915A9}" type="slidenum">
              <a:rPr lang="fr-FR">
                <a:latin typeface="Times New Roman" pitchFamily="-112" charset="0"/>
              </a:rPr>
              <a:pPr/>
              <a:t>1</a:t>
            </a:fld>
            <a:endParaRPr lang="fr-FR">
              <a:latin typeface="Times New Roman" pitchFamily="-112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Let us ask a simple question: do we really probe matter at saturation at first order when measuring observables in nuclei ?</a:t>
            </a:r>
          </a:p>
          <a:p>
            <a:r>
              <a:rPr lang="en-US" dirty="0" smtClean="0"/>
              <a:t>Take example of 208Pb: used to the density</a:t>
            </a:r>
            <a:r>
              <a:rPr lang="en-US" baseline="0" dirty="0" smtClean="0"/>
              <a:t> : large saturation density area.</a:t>
            </a:r>
          </a:p>
          <a:p>
            <a:r>
              <a:rPr lang="en-US" baseline="0" dirty="0" smtClean="0"/>
              <a:t>But it is only a minority of the </a:t>
            </a:r>
            <a:r>
              <a:rPr lang="en-US" baseline="0" dirty="0" err="1" smtClean="0"/>
              <a:t>nucleoons</a:t>
            </a:r>
            <a:r>
              <a:rPr lang="en-US" baseline="0" dirty="0" smtClean="0"/>
              <a:t>:  X scale which constant integration step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D3760-E689-E74E-961A-C9B0787DA942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Analog</a:t>
            </a:r>
            <a:r>
              <a:rPr lang="fr-FR" baseline="0" dirty="0" smtClean="0"/>
              <a:t> to the </a:t>
            </a:r>
            <a:r>
              <a:rPr lang="fr-FR" baseline="0" dirty="0" err="1" smtClean="0"/>
              <a:t>slope</a:t>
            </a:r>
            <a:r>
              <a:rPr lang="fr-FR" baseline="0" dirty="0" smtClean="0"/>
              <a:t> of n </a:t>
            </a:r>
            <a:r>
              <a:rPr lang="fr-FR" baseline="0" dirty="0" err="1" smtClean="0"/>
              <a:t>eos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constraining</a:t>
            </a:r>
            <a:r>
              <a:rPr lang="fr-FR" baseline="0" dirty="0" smtClean="0"/>
              <a:t> the n skin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D3760-E689-E74E-961A-C9B0787DA94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02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Unified</a:t>
            </a:r>
            <a:r>
              <a:rPr lang="fr-FR" dirty="0" smtClean="0"/>
              <a:t> description of </a:t>
            </a:r>
            <a:r>
              <a:rPr lang="fr-FR" dirty="0" err="1" smtClean="0"/>
              <a:t>various</a:t>
            </a:r>
            <a:r>
              <a:rPr lang="fr-FR" dirty="0" smtClean="0"/>
              <a:t> </a:t>
            </a:r>
            <a:r>
              <a:rPr lang="fr-FR" dirty="0" err="1" smtClean="0"/>
              <a:t>nuclear</a:t>
            </a:r>
            <a:r>
              <a:rPr lang="fr-FR" dirty="0" smtClean="0"/>
              <a:t> states : </a:t>
            </a:r>
            <a:r>
              <a:rPr lang="fr-FR" dirty="0" err="1" smtClean="0"/>
              <a:t>order</a:t>
            </a:r>
            <a:r>
              <a:rPr lang="fr-FR" dirty="0" smtClean="0"/>
              <a:t> </a:t>
            </a:r>
            <a:r>
              <a:rPr lang="fr-FR" dirty="0" err="1" smtClean="0"/>
              <a:t>them</a:t>
            </a:r>
            <a:r>
              <a:rPr lang="fr-FR" dirty="0" smtClean="0"/>
              <a:t> halo, cluster, quantum </a:t>
            </a:r>
            <a:r>
              <a:rPr lang="fr-FR" dirty="0" err="1" smtClean="0"/>
              <a:t>liquid</a:t>
            </a:r>
            <a:endParaRPr lang="fr-FR" dirty="0" smtClean="0"/>
          </a:p>
          <a:p>
            <a:r>
              <a:rPr lang="fr-FR" dirty="0" err="1" smtClean="0"/>
              <a:t>Hypothetical</a:t>
            </a:r>
            <a:r>
              <a:rPr lang="fr-FR" baseline="0" dirty="0" smtClean="0"/>
              <a:t> cristal states (</a:t>
            </a:r>
            <a:r>
              <a:rPr lang="fr-FR" baseline="0" dirty="0" err="1" smtClean="0"/>
              <a:t>only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neutronssatr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crust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because</a:t>
            </a:r>
            <a:r>
              <a:rPr lang="fr-FR" baseline="0" dirty="0" smtClean="0"/>
              <a:t> of coulomb frustration (long range of the coulomb interaction </a:t>
            </a:r>
            <a:r>
              <a:rPr lang="fr-FR" baseline="0" dirty="0" err="1" smtClean="0"/>
              <a:t>combined</a:t>
            </a:r>
            <a:r>
              <a:rPr lang="fr-FR" baseline="0" dirty="0" smtClean="0"/>
              <a:t> by the </a:t>
            </a:r>
            <a:r>
              <a:rPr lang="fr-FR" baseline="0" dirty="0" err="1" smtClean="0"/>
              <a:t>low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density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imposed</a:t>
            </a:r>
            <a:r>
              <a:rPr lang="fr-FR" baseline="0" dirty="0" smtClean="0"/>
              <a:t> by gravitation </a:t>
            </a:r>
            <a:r>
              <a:rPr lang="fr-FR" baseline="0" dirty="0" err="1" smtClean="0"/>
              <a:t>sdrives</a:t>
            </a:r>
            <a:r>
              <a:rPr lang="fr-FR" baseline="0" dirty="0" smtClean="0"/>
              <a:t> to coulomb cristal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intercluster</a:t>
            </a:r>
            <a:r>
              <a:rPr lang="fr-FR" baseline="0" dirty="0" smtClean="0"/>
              <a:t> distance of about</a:t>
            </a:r>
          </a:p>
          <a:p>
            <a:r>
              <a:rPr lang="fr-FR" baseline="0" dirty="0" smtClean="0"/>
              <a:t>10 </a:t>
            </a:r>
            <a:r>
              <a:rPr lang="fr-FR" baseline="0" dirty="0" err="1" smtClean="0"/>
              <a:t>fm</a:t>
            </a:r>
            <a:r>
              <a:rPr lang="fr-FR" baseline="0" dirty="0" smtClean="0"/>
              <a:t>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7596C-F692-2244-AE8A-CC376F1856CA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1740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First: are </a:t>
            </a:r>
            <a:r>
              <a:rPr lang="en-US" dirty="0" err="1" smtClean="0"/>
              <a:t>microspcoic</a:t>
            </a:r>
            <a:r>
              <a:rPr lang="en-US" dirty="0" smtClean="0"/>
              <a:t> models</a:t>
            </a:r>
            <a:r>
              <a:rPr lang="en-US" baseline="0" dirty="0" smtClean="0"/>
              <a:t> able to predict the GMR </a:t>
            </a:r>
            <a:r>
              <a:rPr lang="en-US" baseline="0" dirty="0" err="1" smtClean="0"/>
              <a:t>withonly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paramter</a:t>
            </a:r>
            <a:r>
              <a:rPr lang="en-US" baseline="0" dirty="0" smtClean="0"/>
              <a:t> the EDF ?</a:t>
            </a:r>
          </a:p>
          <a:p>
            <a:r>
              <a:rPr lang="en-US" baseline="0" dirty="0" smtClean="0"/>
              <a:t>1975: doubly magic</a:t>
            </a:r>
          </a:p>
          <a:p>
            <a:r>
              <a:rPr lang="en-US" baseline="0" dirty="0" smtClean="0"/>
              <a:t>2000: </a:t>
            </a:r>
            <a:r>
              <a:rPr lang="en-US" baseline="0" dirty="0" err="1" smtClean="0"/>
              <a:t>superfluidity</a:t>
            </a:r>
            <a:endParaRPr lang="en-US" baseline="0" dirty="0" smtClean="0"/>
          </a:p>
          <a:p>
            <a:r>
              <a:rPr lang="en-US" baseline="0" dirty="0" smtClean="0"/>
              <a:t>Only in 2008: possible on all nuclei : deformation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D3760-E689-E74E-961A-C9B0787DA942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7E897-D10F-4E41-9CBD-A467B8AD0BAF}" type="datetimeFigureOut">
              <a:rPr lang="fr-FR" smtClean="0"/>
              <a:t>05/06/2013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998D2-6E56-D845-BBFA-F691CEE57729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9069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7E897-D10F-4E41-9CBD-A467B8AD0BAF}" type="datetimeFigureOut">
              <a:rPr lang="fr-FR" smtClean="0"/>
              <a:t>05/06/2013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998D2-6E56-D845-BBFA-F691CEE57729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8775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7E897-D10F-4E41-9CBD-A467B8AD0BAF}" type="datetimeFigureOut">
              <a:rPr lang="fr-FR" smtClean="0"/>
              <a:t>05/06/2013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998D2-6E56-D845-BBFA-F691CEE57729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174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7E897-D10F-4E41-9CBD-A467B8AD0BAF}" type="datetimeFigureOut">
              <a:rPr lang="fr-FR" smtClean="0"/>
              <a:t>05/06/2013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998D2-6E56-D845-BBFA-F691CEE57729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0352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7E897-D10F-4E41-9CBD-A467B8AD0BAF}" type="datetimeFigureOut">
              <a:rPr lang="fr-FR" smtClean="0"/>
              <a:t>05/06/2013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998D2-6E56-D845-BBFA-F691CEE57729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1998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7E897-D10F-4E41-9CBD-A467B8AD0BAF}" type="datetimeFigureOut">
              <a:rPr lang="fr-FR" smtClean="0"/>
              <a:t>05/06/2013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998D2-6E56-D845-BBFA-F691CEE57729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4264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7E897-D10F-4E41-9CBD-A467B8AD0BAF}" type="datetimeFigureOut">
              <a:rPr lang="fr-FR" smtClean="0"/>
              <a:t>05/06/2013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998D2-6E56-D845-BBFA-F691CEE57729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9352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7E897-D10F-4E41-9CBD-A467B8AD0BAF}" type="datetimeFigureOut">
              <a:rPr lang="fr-FR" smtClean="0"/>
              <a:t>05/06/2013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998D2-6E56-D845-BBFA-F691CEE57729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6722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7E897-D10F-4E41-9CBD-A467B8AD0BAF}" type="datetimeFigureOut">
              <a:rPr lang="fr-FR" smtClean="0"/>
              <a:t>05/06/2013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998D2-6E56-D845-BBFA-F691CEE57729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5181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7E897-D10F-4E41-9CBD-A467B8AD0BAF}" type="datetimeFigureOut">
              <a:rPr lang="fr-FR" smtClean="0"/>
              <a:t>05/06/2013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998D2-6E56-D845-BBFA-F691CEE57729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7476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7E897-D10F-4E41-9CBD-A467B8AD0BAF}" type="datetimeFigureOut">
              <a:rPr lang="fr-FR" smtClean="0"/>
              <a:t>05/06/2013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998D2-6E56-D845-BBFA-F691CEE57729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9692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7E897-D10F-4E41-9CBD-A467B8AD0BAF}" type="datetimeFigureOut">
              <a:rPr lang="fr-FR" smtClean="0"/>
              <a:t>05/06/2013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998D2-6E56-D845-BBFA-F691CEE57729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0331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1025393" y="1989313"/>
            <a:ext cx="7543800" cy="86409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 defTabSz="762000" eaLnBrk="0" hangingPunct="0"/>
            <a:r>
              <a:rPr lang="fr-FR" sz="3600" dirty="0" err="1"/>
              <a:t>Recent</a:t>
            </a:r>
            <a:r>
              <a:rPr lang="fr-FR" sz="3600" dirty="0"/>
              <a:t> </a:t>
            </a:r>
            <a:r>
              <a:rPr lang="fr-FR" sz="3600" dirty="0" err="1"/>
              <a:t>progress</a:t>
            </a:r>
            <a:r>
              <a:rPr lang="fr-FR" sz="3600" dirty="0"/>
              <a:t> in EDF-</a:t>
            </a:r>
            <a:r>
              <a:rPr lang="fr-FR" sz="3600" dirty="0" err="1"/>
              <a:t>based</a:t>
            </a:r>
            <a:r>
              <a:rPr lang="fr-FR" sz="3600" dirty="0"/>
              <a:t> </a:t>
            </a:r>
            <a:r>
              <a:rPr lang="fr-FR" sz="3600" dirty="0" err="1" smtClean="0"/>
              <a:t>methods</a:t>
            </a:r>
            <a:endParaRPr lang="fr-FR" sz="3600" dirty="0" smtClean="0"/>
          </a:p>
          <a:p>
            <a:pPr algn="ctr" defTabSz="762000" eaLnBrk="0" hangingPunct="0"/>
            <a:r>
              <a:rPr lang="fr-FR" sz="3600" dirty="0" smtClean="0"/>
              <a:t> </a:t>
            </a:r>
            <a:r>
              <a:rPr lang="fr-FR" sz="3600" dirty="0" err="1"/>
              <a:t>applied</a:t>
            </a:r>
            <a:r>
              <a:rPr lang="fr-FR" sz="3600" dirty="0"/>
              <a:t> to </a:t>
            </a:r>
            <a:r>
              <a:rPr lang="fr-FR" sz="3600" dirty="0" err="1"/>
              <a:t>nuclear</a:t>
            </a:r>
            <a:r>
              <a:rPr lang="fr-FR" sz="3600" dirty="0"/>
              <a:t> </a:t>
            </a:r>
            <a:r>
              <a:rPr lang="fr-FR" sz="3600" dirty="0" err="1"/>
              <a:t>properties</a:t>
            </a:r>
            <a:r>
              <a:rPr lang="fr-FR" sz="3600" dirty="0"/>
              <a:t>.</a:t>
            </a:r>
            <a:endParaRPr lang="en-US" sz="3600" dirty="0" smtClean="0">
              <a:solidFill>
                <a:srgbClr val="003366"/>
              </a:solidFill>
              <a:latin typeface="Comic Sans MS" pitchFamily="-112" charset="0"/>
            </a:endParaRPr>
          </a:p>
        </p:txBody>
      </p:sp>
      <p:pic>
        <p:nvPicPr>
          <p:cNvPr id="15363" name="Picture 8" descr="Logo_IUF_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5410200"/>
            <a:ext cx="9144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10" descr="IN2P3-Q_SignV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5200" y="5410200"/>
            <a:ext cx="16002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11" descr="IPN_gif64trans_L200p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5334000"/>
            <a:ext cx="1792288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Box 7"/>
          <p:cNvSpPr txBox="1">
            <a:spLocks noChangeArrowheads="1"/>
          </p:cNvSpPr>
          <p:nvPr/>
        </p:nvSpPr>
        <p:spPr bwMode="auto">
          <a:xfrm>
            <a:off x="1298805" y="4983559"/>
            <a:ext cx="11129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E. Khan</a:t>
            </a:r>
          </a:p>
        </p:txBody>
      </p:sp>
      <p:pic>
        <p:nvPicPr>
          <p:cNvPr id="1536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81600" y="5334000"/>
            <a:ext cx="136525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7232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3"/>
          <p:cNvGrpSpPr/>
          <p:nvPr/>
        </p:nvGrpSpPr>
        <p:grpSpPr>
          <a:xfrm>
            <a:off x="2912626" y="2614932"/>
            <a:ext cx="564797" cy="526202"/>
            <a:chOff x="4631265" y="1117600"/>
            <a:chExt cx="369332" cy="369332"/>
          </a:xfrm>
        </p:grpSpPr>
        <p:sp>
          <p:nvSpPr>
            <p:cNvPr id="5" name="ZoneTexte 4"/>
            <p:cNvSpPr txBox="1"/>
            <p:nvPr/>
          </p:nvSpPr>
          <p:spPr>
            <a:xfrm>
              <a:off x="4714965" y="1121019"/>
              <a:ext cx="222763" cy="3240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/>
                <a:t>2</a:t>
              </a:r>
            </a:p>
          </p:txBody>
        </p:sp>
        <p:sp>
          <p:nvSpPr>
            <p:cNvPr id="6" name="Ellipse 5"/>
            <p:cNvSpPr/>
            <p:nvPr/>
          </p:nvSpPr>
          <p:spPr>
            <a:xfrm>
              <a:off x="4631265" y="1117600"/>
              <a:ext cx="369332" cy="369332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" name="ZoneTexte 6"/>
          <p:cNvSpPr txBox="1"/>
          <p:nvPr/>
        </p:nvSpPr>
        <p:spPr>
          <a:xfrm flipH="1">
            <a:off x="3703410" y="2602867"/>
            <a:ext cx="4695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Quantum </a:t>
            </a:r>
            <a:r>
              <a:rPr lang="fr-FR" sz="2400" dirty="0" err="1" smtClean="0"/>
              <a:t>liquid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122661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t="1091" b="-1091"/>
          <a:stretch/>
        </p:blipFill>
        <p:spPr>
          <a:xfrm>
            <a:off x="1399119" y="1146660"/>
            <a:ext cx="5469496" cy="31947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45053" y="4202925"/>
            <a:ext cx="26613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A. Rios &amp; V. Soma PRL108(2012)012501</a:t>
            </a:r>
            <a:endParaRPr lang="fr-FR" sz="1200" dirty="0"/>
          </a:p>
        </p:txBody>
      </p:sp>
      <p:sp>
        <p:nvSpPr>
          <p:cNvPr id="6" name="ZoneTexte 5"/>
          <p:cNvSpPr txBox="1"/>
          <p:nvPr/>
        </p:nvSpPr>
        <p:spPr>
          <a:xfrm rot="16200000">
            <a:off x="577037" y="2204528"/>
            <a:ext cx="1644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Mean</a:t>
            </a:r>
            <a:r>
              <a:rPr lang="fr-FR" dirty="0" smtClean="0"/>
              <a:t> free </a:t>
            </a:r>
            <a:r>
              <a:rPr lang="fr-FR" dirty="0" err="1" smtClean="0"/>
              <a:t>path</a:t>
            </a:r>
            <a:r>
              <a:rPr lang="fr-FR" dirty="0"/>
              <a:t> </a:t>
            </a:r>
          </a:p>
        </p:txBody>
      </p:sp>
      <p:grpSp>
        <p:nvGrpSpPr>
          <p:cNvPr id="7" name="Grouper 6"/>
          <p:cNvGrpSpPr/>
          <p:nvPr/>
        </p:nvGrpSpPr>
        <p:grpSpPr>
          <a:xfrm>
            <a:off x="489501" y="5001566"/>
            <a:ext cx="1880418" cy="1584176"/>
            <a:chOff x="6248400" y="1219200"/>
            <a:chExt cx="2442135" cy="2057400"/>
          </a:xfrm>
        </p:grpSpPr>
        <p:sp>
          <p:nvSpPr>
            <p:cNvPr id="8" name="Oval 33"/>
            <p:cNvSpPr/>
            <p:nvPr/>
          </p:nvSpPr>
          <p:spPr>
            <a:xfrm>
              <a:off x="6248400" y="1219200"/>
              <a:ext cx="1524000" cy="1524000"/>
            </a:xfrm>
            <a:prstGeom prst="ellipse">
              <a:avLst/>
            </a:prstGeom>
            <a:solidFill>
              <a:srgbClr val="0000FF">
                <a:alpha val="60000"/>
              </a:srgbClr>
            </a:solidFill>
            <a:ln>
              <a:noFill/>
            </a:ln>
            <a:effectLst>
              <a:outerShdw blurRad="127000" dist="86487" dir="21360000" rotWithShape="0">
                <a:srgbClr val="000000">
                  <a:alpha val="66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32"/>
            <p:cNvSpPr/>
            <p:nvPr/>
          </p:nvSpPr>
          <p:spPr>
            <a:xfrm>
              <a:off x="6629400" y="1219200"/>
              <a:ext cx="1524000" cy="1524000"/>
            </a:xfrm>
            <a:prstGeom prst="ellipse">
              <a:avLst/>
            </a:prstGeom>
            <a:solidFill>
              <a:srgbClr val="C0257C">
                <a:alpha val="60000"/>
              </a:srgbClr>
            </a:solidFill>
            <a:ln>
              <a:noFill/>
            </a:ln>
            <a:effectLst>
              <a:outerShdw blurRad="127000" dist="86487" dir="21360000" rotWithShape="0">
                <a:srgbClr val="000000">
                  <a:alpha val="66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7"/>
            <p:cNvSpPr/>
            <p:nvPr/>
          </p:nvSpPr>
          <p:spPr>
            <a:xfrm>
              <a:off x="6629400" y="1752600"/>
              <a:ext cx="1524000" cy="1524000"/>
            </a:xfrm>
            <a:prstGeom prst="ellipse">
              <a:avLst/>
            </a:prstGeom>
            <a:solidFill>
              <a:srgbClr val="C0257C">
                <a:alpha val="60000"/>
              </a:srgbClr>
            </a:solidFill>
            <a:ln>
              <a:noFill/>
            </a:ln>
            <a:effectLst>
              <a:outerShdw blurRad="127000" dist="86487" dir="21360000" rotWithShape="0">
                <a:srgbClr val="000000">
                  <a:alpha val="66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8"/>
            <p:cNvSpPr/>
            <p:nvPr/>
          </p:nvSpPr>
          <p:spPr>
            <a:xfrm>
              <a:off x="6259062" y="1752600"/>
              <a:ext cx="1524000" cy="1524000"/>
            </a:xfrm>
            <a:prstGeom prst="ellipse">
              <a:avLst/>
            </a:prstGeom>
            <a:solidFill>
              <a:srgbClr val="0000FF">
                <a:alpha val="60000"/>
              </a:srgbClr>
            </a:solidFill>
            <a:ln>
              <a:noFill/>
            </a:ln>
            <a:effectLst>
              <a:outerShdw blurRad="127000" dist="86487" dir="21360000" rotWithShape="0">
                <a:srgbClr val="000000">
                  <a:alpha val="66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2"/>
            <p:cNvCxnSpPr/>
            <p:nvPr/>
          </p:nvCxnSpPr>
          <p:spPr>
            <a:xfrm>
              <a:off x="6934200" y="2514600"/>
              <a:ext cx="6096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30"/>
            <p:cNvCxnSpPr/>
            <p:nvPr/>
          </p:nvCxnSpPr>
          <p:spPr>
            <a:xfrm rot="5400000" flipH="1" flipV="1">
              <a:off x="6687344" y="2228056"/>
              <a:ext cx="4953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31"/>
            <p:cNvCxnSpPr/>
            <p:nvPr/>
          </p:nvCxnSpPr>
          <p:spPr>
            <a:xfrm rot="5400000" flipH="1" flipV="1">
              <a:off x="7295356" y="2228056"/>
              <a:ext cx="4953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34"/>
            <p:cNvCxnSpPr/>
            <p:nvPr/>
          </p:nvCxnSpPr>
          <p:spPr>
            <a:xfrm>
              <a:off x="6934200" y="1981200"/>
              <a:ext cx="6096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42"/>
            <p:cNvSpPr txBox="1"/>
            <p:nvPr/>
          </p:nvSpPr>
          <p:spPr>
            <a:xfrm>
              <a:off x="7086600" y="2438400"/>
              <a:ext cx="3431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r</a:t>
              </a:r>
              <a:r>
                <a:rPr lang="en-US" b="1" baseline="-25000" dirty="0" smtClean="0"/>
                <a:t>0</a:t>
              </a:r>
              <a:endParaRPr lang="en-US" b="1" dirty="0"/>
            </a:p>
          </p:txBody>
        </p:sp>
        <p:sp>
          <p:nvSpPr>
            <p:cNvPr id="17" name="TextBox 46"/>
            <p:cNvSpPr txBox="1"/>
            <p:nvPr/>
          </p:nvSpPr>
          <p:spPr>
            <a:xfrm>
              <a:off x="8382000" y="2291834"/>
              <a:ext cx="3085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/>
                <a:t>b</a:t>
              </a:r>
              <a:endParaRPr lang="en-US" b="1" dirty="0"/>
            </a:p>
          </p:txBody>
        </p:sp>
        <p:cxnSp>
          <p:nvCxnSpPr>
            <p:cNvPr id="18" name="Straight Arrow Connector 47"/>
            <p:cNvCxnSpPr/>
            <p:nvPr/>
          </p:nvCxnSpPr>
          <p:spPr>
            <a:xfrm rot="5400000" flipH="1" flipV="1">
              <a:off x="7715647" y="2609453"/>
              <a:ext cx="1332706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721954" y="277798"/>
            <a:ext cx="7403910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 defTabSz="762000" eaLnBrk="0" hangingPunct="0"/>
            <a:r>
              <a:rPr lang="en-US" sz="2800" dirty="0" smtClean="0">
                <a:solidFill>
                  <a:srgbClr val="003366"/>
                </a:solidFill>
                <a:latin typeface="Comic Sans MS" pitchFamily="-112" charset="0"/>
              </a:rPr>
              <a:t>A quantum liquid feature</a:t>
            </a:r>
            <a:endParaRPr lang="en-US" sz="2800" baseline="-25000" dirty="0">
              <a:solidFill>
                <a:srgbClr val="003366"/>
              </a:solidFill>
              <a:latin typeface="Comic Sans MS" pitchFamily="-112" charset="0"/>
              <a:ea typeface="Arial" pitchFamily="-112" charset="0"/>
              <a:cs typeface="Arial" pitchFamily="-11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491" y="5281524"/>
            <a:ext cx="6102752" cy="83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40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0941" y="1427847"/>
            <a:ext cx="7247466" cy="5071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21954" y="252269"/>
            <a:ext cx="7403910" cy="107318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 defTabSz="762000" eaLnBrk="0" hangingPunct="0"/>
            <a:r>
              <a:rPr lang="en-US" sz="2800" dirty="0" smtClean="0">
                <a:solidFill>
                  <a:srgbClr val="003366"/>
                </a:solidFill>
                <a:latin typeface="Comic Sans MS" pitchFamily="-112" charset="0"/>
              </a:rPr>
              <a:t>Improvements in predicting exotic nuclei:</a:t>
            </a:r>
          </a:p>
          <a:p>
            <a:pPr algn="ctr" defTabSz="762000" eaLnBrk="0" hangingPunct="0"/>
            <a:endParaRPr lang="en-US" sz="2800" dirty="0" smtClean="0">
              <a:solidFill>
                <a:srgbClr val="003366"/>
              </a:solidFill>
              <a:latin typeface="Comic Sans MS" pitchFamily="-112" charset="0"/>
            </a:endParaRPr>
          </a:p>
          <a:p>
            <a:pPr algn="ctr" defTabSz="762000" eaLnBrk="0" hangingPunct="0"/>
            <a:r>
              <a:rPr lang="en-US" sz="2800" dirty="0" smtClean="0">
                <a:solidFill>
                  <a:srgbClr val="003366"/>
                </a:solidFill>
                <a:latin typeface="Comic Sans MS" pitchFamily="-112" charset="0"/>
              </a:rPr>
              <a:t>From 1995 …</a:t>
            </a:r>
          </a:p>
          <a:p>
            <a:pPr algn="ctr" defTabSz="762000" eaLnBrk="0" hangingPunct="0"/>
            <a:endParaRPr lang="en-US" sz="2800" baseline="-25000" dirty="0">
              <a:solidFill>
                <a:srgbClr val="003366"/>
              </a:solidFill>
              <a:latin typeface="Comic Sans MS" pitchFamily="-112" charset="0"/>
              <a:ea typeface="Arial" pitchFamily="-112" charset="0"/>
              <a:cs typeface="Arial" pitchFamily="-112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377705" y="6126063"/>
            <a:ext cx="24122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9pPr>
          </a:lstStyle>
          <a:p>
            <a:r>
              <a:rPr lang="fr-FR" sz="1200" dirty="0">
                <a:solidFill>
                  <a:srgbClr val="000000"/>
                </a:solidFill>
                <a:latin typeface="+mn-lt"/>
              </a:rPr>
              <a:t>D. </a:t>
            </a:r>
            <a:r>
              <a:rPr lang="fr-FR" sz="1200" dirty="0" err="1">
                <a:solidFill>
                  <a:srgbClr val="000000"/>
                </a:solidFill>
                <a:latin typeface="+mn-lt"/>
              </a:rPr>
              <a:t>Lunney</a:t>
            </a:r>
            <a:r>
              <a:rPr lang="fr-FR" sz="1200" dirty="0">
                <a:solidFill>
                  <a:srgbClr val="000000"/>
                </a:solidFill>
                <a:latin typeface="+mn-lt"/>
              </a:rPr>
              <a:t> </a:t>
            </a:r>
            <a:r>
              <a:rPr lang="fr-FR" sz="1200" i="1" dirty="0">
                <a:solidFill>
                  <a:srgbClr val="000000"/>
                </a:solidFill>
                <a:latin typeface="+mn-lt"/>
              </a:rPr>
              <a:t>et al.</a:t>
            </a:r>
            <a:r>
              <a:rPr lang="fr-FR" sz="1200" dirty="0">
                <a:solidFill>
                  <a:srgbClr val="000000"/>
                </a:solidFill>
                <a:latin typeface="+mn-lt"/>
              </a:rPr>
              <a:t>, ENAM 1995 (Arles)</a:t>
            </a:r>
          </a:p>
        </p:txBody>
      </p:sp>
    </p:spTree>
    <p:extLst>
      <p:ext uri="{BB962C8B-B14F-4D97-AF65-F5344CB8AC3E}">
        <p14:creationId xmlns:p14="http://schemas.microsoft.com/office/powerpoint/2010/main" val="3847125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3140"/>
            <a:ext cx="8805333" cy="416110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 flipH="1">
            <a:off x="4213839" y="6078826"/>
            <a:ext cx="4531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UNEDF0,1: </a:t>
            </a:r>
            <a:r>
              <a:rPr lang="fr-FR" sz="1400" dirty="0" err="1" smtClean="0"/>
              <a:t>functionnals</a:t>
            </a:r>
            <a:r>
              <a:rPr lang="fr-FR" sz="1400" dirty="0" smtClean="0"/>
              <a:t> </a:t>
            </a:r>
            <a:r>
              <a:rPr lang="fr-FR" sz="1400" dirty="0" err="1" smtClean="0"/>
              <a:t>designed</a:t>
            </a:r>
            <a:r>
              <a:rPr lang="fr-FR" sz="1400" dirty="0" smtClean="0"/>
              <a:t> </a:t>
            </a:r>
            <a:r>
              <a:rPr lang="fr-FR" sz="1400" dirty="0" err="1" smtClean="0"/>
              <a:t>using</a:t>
            </a:r>
            <a:r>
              <a:rPr lang="fr-FR" sz="1400" dirty="0" smtClean="0"/>
              <a:t> data on </a:t>
            </a:r>
            <a:r>
              <a:rPr lang="fr-FR" sz="1400" dirty="0" err="1" smtClean="0"/>
              <a:t>deformed</a:t>
            </a:r>
            <a:r>
              <a:rPr lang="fr-FR" sz="1400" dirty="0" smtClean="0"/>
              <a:t> </a:t>
            </a:r>
            <a:r>
              <a:rPr lang="fr-FR" sz="1400" dirty="0" err="1" smtClean="0"/>
              <a:t>nuclei</a:t>
            </a:r>
            <a:r>
              <a:rPr lang="fr-FR" sz="1400" dirty="0" smtClean="0"/>
              <a:t>, excitations, …</a:t>
            </a:r>
            <a:endParaRPr lang="fr-FR" sz="1400" dirty="0"/>
          </a:p>
        </p:txBody>
      </p:sp>
      <p:sp>
        <p:nvSpPr>
          <p:cNvPr id="6" name="Rectangle 5"/>
          <p:cNvSpPr/>
          <p:nvPr/>
        </p:nvSpPr>
        <p:spPr>
          <a:xfrm>
            <a:off x="6479531" y="4558778"/>
            <a:ext cx="23258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J. </a:t>
            </a:r>
            <a:r>
              <a:rPr lang="fr-FR" sz="1200" dirty="0" err="1" smtClean="0"/>
              <a:t>Erler</a:t>
            </a:r>
            <a:r>
              <a:rPr lang="fr-FR" sz="1200" dirty="0" smtClean="0"/>
              <a:t> et al. Nature 486(2012)509</a:t>
            </a:r>
            <a:endParaRPr lang="fr-FR" sz="1200" dirty="0"/>
          </a:p>
        </p:txBody>
      </p:sp>
      <p:sp>
        <p:nvSpPr>
          <p:cNvPr id="7" name="ZoneTexte 6"/>
          <p:cNvSpPr txBox="1"/>
          <p:nvPr/>
        </p:nvSpPr>
        <p:spPr>
          <a:xfrm>
            <a:off x="426599" y="4865425"/>
            <a:ext cx="3728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EDF </a:t>
            </a:r>
            <a:r>
              <a:rPr lang="fr-FR" dirty="0" err="1" smtClean="0"/>
              <a:t>error</a:t>
            </a:r>
            <a:r>
              <a:rPr lang="fr-FR" dirty="0" smtClean="0"/>
              <a:t> bar </a:t>
            </a:r>
            <a:r>
              <a:rPr lang="fr-FR" dirty="0" err="1" smtClean="0"/>
              <a:t>estimate</a:t>
            </a:r>
            <a:r>
              <a:rPr lang="fr-FR" dirty="0" smtClean="0"/>
              <a:t> (</a:t>
            </a:r>
            <a:r>
              <a:rPr lang="fr-FR" dirty="0" err="1" smtClean="0"/>
              <a:t>syst</a:t>
            </a:r>
            <a:r>
              <a:rPr lang="fr-FR" dirty="0" smtClean="0"/>
              <a:t> and stat)</a:t>
            </a:r>
          </a:p>
          <a:p>
            <a:r>
              <a:rPr lang="fr-FR" dirty="0" smtClean="0"/>
              <a:t>6900± 500</a:t>
            </a:r>
            <a:r>
              <a:rPr lang="fr-FR" baseline="-25000" dirty="0" smtClean="0"/>
              <a:t>syst</a:t>
            </a:r>
            <a:r>
              <a:rPr lang="fr-FR" dirty="0" smtClean="0"/>
              <a:t> </a:t>
            </a:r>
            <a:r>
              <a:rPr lang="fr-FR" dirty="0" err="1" smtClean="0"/>
              <a:t>nuclei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Z&lt;121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21954" y="277798"/>
            <a:ext cx="7403910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 defTabSz="762000" eaLnBrk="0" hangingPunct="0"/>
            <a:r>
              <a:rPr lang="en-US" sz="2800" dirty="0" smtClean="0">
                <a:solidFill>
                  <a:srgbClr val="003366"/>
                </a:solidFill>
                <a:latin typeface="Comic Sans MS" pitchFamily="-112" charset="0"/>
              </a:rPr>
              <a:t>To 2012</a:t>
            </a:r>
            <a:endParaRPr lang="en-US" sz="2800" baseline="-25000" dirty="0">
              <a:solidFill>
                <a:srgbClr val="003366"/>
              </a:solidFill>
              <a:latin typeface="Comic Sans MS" pitchFamily="-112" charset="0"/>
              <a:ea typeface="Arial" pitchFamily="-112" charset="0"/>
              <a:cs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619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t="47201"/>
          <a:stretch/>
        </p:blipFill>
        <p:spPr>
          <a:xfrm>
            <a:off x="4688347" y="2116645"/>
            <a:ext cx="3552746" cy="29548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65066" y="6111333"/>
            <a:ext cx="21210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L. Li et al., PRC85(2012)023312</a:t>
            </a:r>
            <a:endParaRPr lang="fr-FR" sz="1200" dirty="0"/>
          </a:p>
        </p:txBody>
      </p:sp>
      <p:sp>
        <p:nvSpPr>
          <p:cNvPr id="6" name="ZoneTexte 5"/>
          <p:cNvSpPr txBox="1"/>
          <p:nvPr/>
        </p:nvSpPr>
        <p:spPr>
          <a:xfrm>
            <a:off x="2123151" y="1092200"/>
            <a:ext cx="4741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 </a:t>
            </a:r>
            <a:r>
              <a:rPr lang="fr-FR" dirty="0" err="1" smtClean="0"/>
              <a:t>Relativistic</a:t>
            </a:r>
            <a:r>
              <a:rPr lang="fr-FR" dirty="0" smtClean="0"/>
              <a:t> + </a:t>
            </a:r>
            <a:r>
              <a:rPr lang="fr-FR" dirty="0" err="1" smtClean="0"/>
              <a:t>pairing</a:t>
            </a:r>
            <a:r>
              <a:rPr lang="fr-FR" dirty="0" smtClean="0"/>
              <a:t> + </a:t>
            </a:r>
            <a:r>
              <a:rPr lang="fr-FR" dirty="0" err="1" smtClean="0"/>
              <a:t>deformation</a:t>
            </a:r>
            <a:r>
              <a:rPr lang="fr-FR" dirty="0" smtClean="0"/>
              <a:t> + continuum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b="49773"/>
          <a:stretch/>
        </p:blipFill>
        <p:spPr>
          <a:xfrm>
            <a:off x="884708" y="2192839"/>
            <a:ext cx="3552746" cy="2810935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21954" y="277798"/>
            <a:ext cx="7403910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 defTabSz="762000" eaLnBrk="0" hangingPunct="0"/>
            <a:r>
              <a:rPr lang="en-US" sz="2800" dirty="0" smtClean="0">
                <a:solidFill>
                  <a:srgbClr val="003366"/>
                </a:solidFill>
                <a:latin typeface="Comic Sans MS" pitchFamily="-112" charset="0"/>
              </a:rPr>
              <a:t>Heavy halo nucleus close to the </a:t>
            </a:r>
            <a:r>
              <a:rPr lang="en-US" sz="2800" dirty="0" err="1" smtClean="0">
                <a:solidFill>
                  <a:srgbClr val="003366"/>
                </a:solidFill>
                <a:latin typeface="Comic Sans MS" pitchFamily="-112" charset="0"/>
              </a:rPr>
              <a:t>dripline</a:t>
            </a:r>
            <a:endParaRPr lang="en-US" sz="2800" baseline="-25000" dirty="0">
              <a:solidFill>
                <a:srgbClr val="003366"/>
              </a:solidFill>
              <a:latin typeface="Comic Sans MS" pitchFamily="-112" charset="0"/>
              <a:ea typeface="Arial" pitchFamily="-112" charset="0"/>
              <a:cs typeface="Arial" pitchFamily="-112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905000" y="5123910"/>
            <a:ext cx="144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Oblate n halo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901267" y="5123910"/>
            <a:ext cx="150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Prolate</a:t>
            </a:r>
            <a:r>
              <a:rPr lang="fr-FR" dirty="0" smtClean="0"/>
              <a:t> n </a:t>
            </a:r>
            <a:r>
              <a:rPr lang="fr-FR" dirty="0" err="1" smtClean="0"/>
              <a:t>core</a:t>
            </a:r>
            <a:endParaRPr lang="fr-FR" dirty="0" smtClean="0"/>
          </a:p>
        </p:txBody>
      </p:sp>
      <p:grpSp>
        <p:nvGrpSpPr>
          <p:cNvPr id="11" name="Grouper 10"/>
          <p:cNvGrpSpPr/>
          <p:nvPr/>
        </p:nvGrpSpPr>
        <p:grpSpPr>
          <a:xfrm>
            <a:off x="433039" y="1461532"/>
            <a:ext cx="903337" cy="832935"/>
            <a:chOff x="433039" y="1461532"/>
            <a:chExt cx="903337" cy="832935"/>
          </a:xfrm>
        </p:grpSpPr>
        <p:sp>
          <p:nvSpPr>
            <p:cNvPr id="2" name="Rectangle 1"/>
            <p:cNvSpPr/>
            <p:nvPr/>
          </p:nvSpPr>
          <p:spPr>
            <a:xfrm>
              <a:off x="433039" y="1588159"/>
              <a:ext cx="90333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800" baseline="30000" dirty="0"/>
                <a:t>42</a:t>
              </a:r>
              <a:r>
                <a:rPr lang="fr-FR" sz="2800" dirty="0"/>
                <a:t>Mg</a:t>
              </a:r>
            </a:p>
          </p:txBody>
        </p:sp>
        <p:sp>
          <p:nvSpPr>
            <p:cNvPr id="10" name="Ellipse 9"/>
            <p:cNvSpPr/>
            <p:nvPr/>
          </p:nvSpPr>
          <p:spPr>
            <a:xfrm>
              <a:off x="458440" y="1461532"/>
              <a:ext cx="832935" cy="832935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397178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1433" y="1376310"/>
            <a:ext cx="4229100" cy="36544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442666" y="5155489"/>
            <a:ext cx="26084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K. Nomura et al., PRL108(2012)132501</a:t>
            </a:r>
            <a:endParaRPr lang="fr-FR" sz="1200" dirty="0"/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721954" y="277798"/>
            <a:ext cx="7403910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 defTabSz="762000" eaLnBrk="0" hangingPunct="0"/>
            <a:r>
              <a:rPr lang="en-US" sz="2800" dirty="0" smtClean="0">
                <a:solidFill>
                  <a:srgbClr val="003366"/>
                </a:solidFill>
                <a:latin typeface="Comic Sans MS" pitchFamily="-112" charset="0"/>
              </a:rPr>
              <a:t>Nuclear shapes</a:t>
            </a:r>
            <a:endParaRPr lang="en-US" sz="2800" baseline="-25000" dirty="0">
              <a:solidFill>
                <a:srgbClr val="003366"/>
              </a:solidFill>
              <a:latin typeface="Comic Sans MS" pitchFamily="-112" charset="0"/>
              <a:ea typeface="Arial" pitchFamily="-112" charset="0"/>
              <a:cs typeface="Arial" pitchFamily="-112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349066" y="1149447"/>
            <a:ext cx="932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No 3 body</a:t>
            </a:r>
            <a:endParaRPr lang="fr-FR" sz="1400" dirty="0"/>
          </a:p>
        </p:txBody>
      </p:sp>
      <p:sp>
        <p:nvSpPr>
          <p:cNvPr id="15" name="ZoneTexte 14"/>
          <p:cNvSpPr txBox="1"/>
          <p:nvPr/>
        </p:nvSpPr>
        <p:spPr>
          <a:xfrm>
            <a:off x="6282270" y="1149446"/>
            <a:ext cx="680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3 body</a:t>
            </a:r>
            <a:endParaRPr lang="fr-FR" sz="1400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29" y="920101"/>
            <a:ext cx="4457143" cy="464616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209301" y="5689121"/>
            <a:ext cx="24416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V. </a:t>
            </a:r>
            <a:r>
              <a:rPr lang="fr-FR" sz="1200" dirty="0" err="1" smtClean="0"/>
              <a:t>Prassa</a:t>
            </a:r>
            <a:r>
              <a:rPr lang="fr-FR" sz="1200" dirty="0" smtClean="0"/>
              <a:t> et al., PRC86(2012)024317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1280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3"/>
          <p:cNvGrpSpPr/>
          <p:nvPr/>
        </p:nvGrpSpPr>
        <p:grpSpPr>
          <a:xfrm>
            <a:off x="3375202" y="2806303"/>
            <a:ext cx="564797" cy="526202"/>
            <a:chOff x="4631265" y="1117600"/>
            <a:chExt cx="369332" cy="369332"/>
          </a:xfrm>
        </p:grpSpPr>
        <p:sp>
          <p:nvSpPr>
            <p:cNvPr id="5" name="ZoneTexte 4"/>
            <p:cNvSpPr txBox="1"/>
            <p:nvPr/>
          </p:nvSpPr>
          <p:spPr>
            <a:xfrm>
              <a:off x="4714965" y="1121019"/>
              <a:ext cx="222763" cy="3240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/>
                <a:t>3</a:t>
              </a:r>
            </a:p>
          </p:txBody>
        </p:sp>
        <p:sp>
          <p:nvSpPr>
            <p:cNvPr id="6" name="Ellipse 5"/>
            <p:cNvSpPr/>
            <p:nvPr/>
          </p:nvSpPr>
          <p:spPr>
            <a:xfrm>
              <a:off x="4631265" y="1117600"/>
              <a:ext cx="369332" cy="369332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" name="ZoneTexte 6"/>
          <p:cNvSpPr txBox="1"/>
          <p:nvPr/>
        </p:nvSpPr>
        <p:spPr>
          <a:xfrm flipH="1">
            <a:off x="4165986" y="2794238"/>
            <a:ext cx="4695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Clusters</a:t>
            </a:r>
          </a:p>
        </p:txBody>
      </p:sp>
    </p:spTree>
    <p:extLst>
      <p:ext uri="{BB962C8B-B14F-4D97-AF65-F5344CB8AC3E}">
        <p14:creationId xmlns:p14="http://schemas.microsoft.com/office/powerpoint/2010/main" val="1122661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027" y="1051807"/>
            <a:ext cx="2117099" cy="25242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12705" y="3553483"/>
            <a:ext cx="26344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err="1" smtClean="0"/>
              <a:t>T</a:t>
            </a:r>
            <a:r>
              <a:rPr lang="fr-FR" sz="1200" dirty="0" smtClean="0"/>
              <a:t>. Ichikawa et al., PRL107(2011)112501</a:t>
            </a:r>
            <a:endParaRPr lang="fr-FR" sz="1200" dirty="0"/>
          </a:p>
        </p:txBody>
      </p:sp>
      <p:sp>
        <p:nvSpPr>
          <p:cNvPr id="7" name="Rectangle 6"/>
          <p:cNvSpPr/>
          <p:nvPr/>
        </p:nvSpPr>
        <p:spPr>
          <a:xfrm>
            <a:off x="5323188" y="3576041"/>
            <a:ext cx="26344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err="1" smtClean="0"/>
              <a:t>T</a:t>
            </a:r>
            <a:r>
              <a:rPr lang="fr-FR" sz="1200" dirty="0" smtClean="0"/>
              <a:t>. Ichikawa et al., PRL109(2012)232503</a:t>
            </a:r>
            <a:endParaRPr lang="fr-FR" sz="1200" dirty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975954" y="275138"/>
            <a:ext cx="7403910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 defTabSz="762000" eaLnBrk="0" hangingPunct="0"/>
            <a:r>
              <a:rPr lang="en-US" sz="2800" dirty="0" smtClean="0">
                <a:solidFill>
                  <a:srgbClr val="003366"/>
                </a:solidFill>
                <a:latin typeface="Comic Sans MS" pitchFamily="-112" charset="0"/>
              </a:rPr>
              <a:t>EDF approach to cluster states</a:t>
            </a:r>
            <a:endParaRPr lang="en-US" sz="2800" baseline="-25000" dirty="0">
              <a:solidFill>
                <a:srgbClr val="003366"/>
              </a:solidFill>
              <a:latin typeface="Comic Sans MS" pitchFamily="-112" charset="0"/>
              <a:ea typeface="Arial" pitchFamily="-112" charset="0"/>
              <a:cs typeface="Arial" pitchFamily="-112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r="78034"/>
          <a:stretch/>
        </p:blipFill>
        <p:spPr>
          <a:xfrm>
            <a:off x="5048176" y="1052105"/>
            <a:ext cx="579211" cy="251889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684927" y="2680508"/>
            <a:ext cx="81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~60ħ</a:t>
            </a:r>
            <a:r>
              <a:rPr lang="fr-FR" dirty="0" smtClean="0">
                <a:latin typeface="Symbol" charset="2"/>
                <a:cs typeface="Symbol" charset="2"/>
              </a:rPr>
              <a:t>w</a:t>
            </a:r>
            <a:endParaRPr lang="fr-FR" dirty="0"/>
          </a:p>
        </p:txBody>
      </p:sp>
      <p:pic>
        <p:nvPicPr>
          <p:cNvPr id="11" name="Image 10" descr="animate2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168" y="4068935"/>
            <a:ext cx="3081867" cy="2311401"/>
          </a:xfrm>
          <a:prstGeom prst="rect">
            <a:avLst/>
          </a:prstGeom>
        </p:spPr>
      </p:pic>
      <p:grpSp>
        <p:nvGrpSpPr>
          <p:cNvPr id="12" name="Grouper 11"/>
          <p:cNvGrpSpPr/>
          <p:nvPr/>
        </p:nvGrpSpPr>
        <p:grpSpPr>
          <a:xfrm>
            <a:off x="5830241" y="5636589"/>
            <a:ext cx="858336" cy="832935"/>
            <a:chOff x="433039" y="1461532"/>
            <a:chExt cx="858336" cy="832935"/>
          </a:xfrm>
        </p:grpSpPr>
        <p:sp>
          <p:nvSpPr>
            <p:cNvPr id="13" name="Rectangle 12"/>
            <p:cNvSpPr/>
            <p:nvPr/>
          </p:nvSpPr>
          <p:spPr>
            <a:xfrm>
              <a:off x="433039" y="1588159"/>
              <a:ext cx="61877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800" baseline="30000" dirty="0" smtClean="0"/>
                <a:t>12</a:t>
              </a:r>
              <a:r>
                <a:rPr lang="fr-FR" sz="2800" dirty="0"/>
                <a:t>C</a:t>
              </a:r>
            </a:p>
          </p:txBody>
        </p:sp>
        <p:sp>
          <p:nvSpPr>
            <p:cNvPr id="14" name="Ellipse 13"/>
            <p:cNvSpPr/>
            <p:nvPr/>
          </p:nvSpPr>
          <p:spPr>
            <a:xfrm>
              <a:off x="458440" y="1461532"/>
              <a:ext cx="832935" cy="832935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/>
          <a:srcRect l="1" r="91734"/>
          <a:stretch/>
        </p:blipFill>
        <p:spPr>
          <a:xfrm>
            <a:off x="760992" y="794093"/>
            <a:ext cx="756000" cy="275939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5"/>
          <a:srcRect l="74017" r="-74017"/>
          <a:stretch/>
        </p:blipFill>
        <p:spPr>
          <a:xfrm>
            <a:off x="1516992" y="834856"/>
            <a:ext cx="9144000" cy="275939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771203" y="2588990"/>
            <a:ext cx="81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~15ħ</a:t>
            </a:r>
            <a:r>
              <a:rPr lang="fr-FR" dirty="0" smtClean="0">
                <a:latin typeface="Symbol" charset="2"/>
                <a:cs typeface="Symbol" charset="2"/>
              </a:rPr>
              <a:t>w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1666872" y="1016837"/>
            <a:ext cx="49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 dirty="0" smtClean="0"/>
              <a:t>16</a:t>
            </a:r>
            <a:r>
              <a:rPr lang="fr-FR" dirty="0" smtClean="0"/>
              <a:t>O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 flipH="1">
            <a:off x="2878640" y="3141929"/>
            <a:ext cx="3402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 smtClean="0"/>
              <a:t>Skyrme</a:t>
            </a:r>
            <a:r>
              <a:rPr lang="fr-FR" sz="1400" dirty="0" smtClean="0"/>
              <a:t> </a:t>
            </a:r>
            <a:r>
              <a:rPr lang="fr-FR" sz="1400" dirty="0" err="1" smtClean="0"/>
              <a:t>cranked</a:t>
            </a:r>
            <a:r>
              <a:rPr lang="fr-FR" sz="1400" dirty="0" smtClean="0"/>
              <a:t> 3D HF</a:t>
            </a:r>
          </a:p>
          <a:p>
            <a:pPr algn="ctr"/>
            <a:r>
              <a:rPr lang="fr-FR" sz="1400" dirty="0" smtClean="0"/>
              <a:t>Stabilisation </a:t>
            </a:r>
            <a:r>
              <a:rPr lang="fr-FR" sz="1400" dirty="0" err="1" smtClean="0"/>
              <a:t>at</a:t>
            </a:r>
            <a:r>
              <a:rPr lang="fr-FR" sz="1400" dirty="0" smtClean="0"/>
              <a:t> </a:t>
            </a:r>
            <a:r>
              <a:rPr lang="fr-FR" sz="1400" dirty="0" err="1" smtClean="0"/>
              <a:t>high</a:t>
            </a:r>
            <a:r>
              <a:rPr lang="fr-FR" sz="1400" dirty="0" smtClean="0"/>
              <a:t>-spin </a:t>
            </a:r>
            <a:r>
              <a:rPr lang="fr-FR" sz="1400" dirty="0" err="1" smtClean="0"/>
              <a:t>excited</a:t>
            </a:r>
            <a:r>
              <a:rPr lang="fr-FR" sz="1400" dirty="0" smtClean="0"/>
              <a:t> states</a:t>
            </a:r>
            <a:endParaRPr lang="fr-FR" sz="1400" dirty="0"/>
          </a:p>
        </p:txBody>
      </p:sp>
      <p:sp>
        <p:nvSpPr>
          <p:cNvPr id="20" name="ZoneTexte 19"/>
          <p:cNvSpPr txBox="1"/>
          <p:nvPr/>
        </p:nvSpPr>
        <p:spPr>
          <a:xfrm flipH="1">
            <a:off x="1597958" y="5978659"/>
            <a:ext cx="1851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DDME2 RHB</a:t>
            </a:r>
            <a:endParaRPr lang="fr-FR" sz="1400" dirty="0"/>
          </a:p>
        </p:txBody>
      </p:sp>
      <p:sp>
        <p:nvSpPr>
          <p:cNvPr id="22" name="ZoneTexte 21"/>
          <p:cNvSpPr txBox="1"/>
          <p:nvPr/>
        </p:nvSpPr>
        <p:spPr>
          <a:xfrm>
            <a:off x="5769768" y="1125442"/>
            <a:ext cx="574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 dirty="0" smtClean="0"/>
              <a:t>40</a:t>
            </a:r>
            <a:r>
              <a:rPr lang="fr-FR" dirty="0" smtClean="0"/>
              <a:t>Ca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87147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rcRect b="23159"/>
          <a:stretch>
            <a:fillRect/>
          </a:stretch>
        </p:blipFill>
        <p:spPr>
          <a:xfrm>
            <a:off x="810779" y="1391850"/>
            <a:ext cx="1889013" cy="9572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20072" y="774829"/>
            <a:ext cx="839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Cluster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10011" y="622429"/>
            <a:ext cx="1073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Quantum</a:t>
            </a:r>
          </a:p>
          <a:p>
            <a:pPr algn="ctr"/>
            <a:r>
              <a:rPr lang="en-US" dirty="0" smtClean="0"/>
              <a:t>liquid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581979" y="743778"/>
            <a:ext cx="613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Halo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1268760"/>
            <a:ext cx="1784474" cy="1477429"/>
          </a:xfrm>
          <a:prstGeom prst="rect">
            <a:avLst/>
          </a:prstGeom>
        </p:spPr>
      </p:pic>
      <p:pic>
        <p:nvPicPr>
          <p:cNvPr id="25" name="Picture 2" descr="G:\coursphynu\deformed_nuclei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7941" y="1183350"/>
            <a:ext cx="1164019" cy="1525570"/>
          </a:xfrm>
          <a:prstGeom prst="rect">
            <a:avLst/>
          </a:prstGeom>
          <a:noFill/>
        </p:spPr>
      </p:pic>
      <p:grpSp>
        <p:nvGrpSpPr>
          <p:cNvPr id="20" name="Grouper 19"/>
          <p:cNvGrpSpPr/>
          <p:nvPr/>
        </p:nvGrpSpPr>
        <p:grpSpPr>
          <a:xfrm>
            <a:off x="35496" y="2319263"/>
            <a:ext cx="8856984" cy="461665"/>
            <a:chOff x="35496" y="2319263"/>
            <a:chExt cx="8856984" cy="461665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228600" y="2780928"/>
              <a:ext cx="8663880" cy="0"/>
            </a:xfrm>
            <a:prstGeom prst="straightConnector1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5496" y="2319263"/>
              <a:ext cx="11935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Symbol" charset="2"/>
                  <a:cs typeface="Symbol" charset="2"/>
                </a:rPr>
                <a:t>a = </a:t>
              </a:r>
              <a:r>
                <a:rPr lang="en-US" sz="2400" dirty="0" smtClean="0">
                  <a:latin typeface="+mj-lt"/>
                  <a:cs typeface="Symbol" charset="2"/>
                </a:rPr>
                <a:t>b/r</a:t>
              </a:r>
              <a:r>
                <a:rPr lang="en-US" sz="2400" baseline="-25000" dirty="0" smtClean="0">
                  <a:latin typeface="+mj-lt"/>
                  <a:cs typeface="Symbol" charset="2"/>
                </a:rPr>
                <a:t>0</a:t>
              </a:r>
              <a:r>
                <a:rPr lang="en-US" sz="2400" dirty="0" smtClean="0">
                  <a:latin typeface="Symbol" charset="2"/>
                  <a:cs typeface="Symbol" charset="2"/>
                </a:rPr>
                <a:t> </a:t>
              </a:r>
              <a:endParaRPr lang="en-US" sz="2400" dirty="0">
                <a:latin typeface="Symbol" charset="2"/>
                <a:cs typeface="Symbol" charset="2"/>
              </a:endParaRPr>
            </a:p>
          </p:txBody>
        </p:sp>
      </p:grpSp>
      <p:pic>
        <p:nvPicPr>
          <p:cNvPr id="19" name="Picture 3" descr="NStar_l"/>
          <p:cNvPicPr>
            <a:picLocks noChangeAspect="1" noChangeArrowheads="1"/>
          </p:cNvPicPr>
          <p:nvPr/>
        </p:nvPicPr>
        <p:blipFill>
          <a:blip r:embed="rId6"/>
          <a:srcRect l="25197" t="4900" r="1772" b="80141"/>
          <a:stretch>
            <a:fillRect/>
          </a:stretch>
        </p:blipFill>
        <p:spPr bwMode="auto">
          <a:xfrm>
            <a:off x="1586719" y="5373216"/>
            <a:ext cx="7513837" cy="113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 descr="NStar_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504" y="5157192"/>
            <a:ext cx="1343340" cy="1511424"/>
          </a:xfrm>
          <a:prstGeom prst="rect">
            <a:avLst/>
          </a:prstGeom>
          <a:noFill/>
          <a:ln w="57150">
            <a:solidFill>
              <a:srgbClr val="FFCC00"/>
            </a:solidFill>
            <a:miter lim="800000"/>
            <a:headEnd/>
            <a:tailEnd/>
          </a:ln>
        </p:spPr>
      </p:pic>
      <p:grpSp>
        <p:nvGrpSpPr>
          <p:cNvPr id="2" name="Grouper 1"/>
          <p:cNvGrpSpPr/>
          <p:nvPr/>
        </p:nvGrpSpPr>
        <p:grpSpPr>
          <a:xfrm>
            <a:off x="6938479" y="827420"/>
            <a:ext cx="1161913" cy="1804462"/>
            <a:chOff x="6938479" y="827420"/>
            <a:chExt cx="1161913" cy="1804462"/>
          </a:xfrm>
        </p:grpSpPr>
        <p:sp>
          <p:nvSpPr>
            <p:cNvPr id="10" name="TextBox 9"/>
            <p:cNvSpPr txBox="1"/>
            <p:nvPr/>
          </p:nvSpPr>
          <p:spPr>
            <a:xfrm>
              <a:off x="7132525" y="827420"/>
              <a:ext cx="8238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Crystal</a:t>
              </a:r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7"/>
            <a:srcRect l="15609" t="3760" r="23377" b="6664"/>
            <a:stretch/>
          </p:blipFill>
          <p:spPr>
            <a:xfrm>
              <a:off x="6938479" y="1352563"/>
              <a:ext cx="1161913" cy="1279319"/>
            </a:xfrm>
            <a:prstGeom prst="rect">
              <a:avLst/>
            </a:prstGeom>
          </p:spPr>
        </p:pic>
      </p:grpSp>
      <p:grpSp>
        <p:nvGrpSpPr>
          <p:cNvPr id="30" name="Grouper 29"/>
          <p:cNvGrpSpPr/>
          <p:nvPr/>
        </p:nvGrpSpPr>
        <p:grpSpPr>
          <a:xfrm>
            <a:off x="2907606" y="2852936"/>
            <a:ext cx="1880418" cy="1584176"/>
            <a:chOff x="6248400" y="1219200"/>
            <a:chExt cx="2442135" cy="2057400"/>
          </a:xfrm>
        </p:grpSpPr>
        <p:sp>
          <p:nvSpPr>
            <p:cNvPr id="31" name="Oval 33"/>
            <p:cNvSpPr/>
            <p:nvPr/>
          </p:nvSpPr>
          <p:spPr>
            <a:xfrm>
              <a:off x="6248400" y="1219200"/>
              <a:ext cx="1524000" cy="1524000"/>
            </a:xfrm>
            <a:prstGeom prst="ellipse">
              <a:avLst/>
            </a:prstGeom>
            <a:solidFill>
              <a:srgbClr val="0000FF">
                <a:alpha val="60000"/>
              </a:srgbClr>
            </a:solidFill>
            <a:ln>
              <a:noFill/>
            </a:ln>
            <a:effectLst>
              <a:outerShdw blurRad="127000" dist="86487" dir="21360000" rotWithShape="0">
                <a:srgbClr val="000000">
                  <a:alpha val="66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2"/>
            <p:cNvSpPr/>
            <p:nvPr/>
          </p:nvSpPr>
          <p:spPr>
            <a:xfrm>
              <a:off x="6629400" y="1219200"/>
              <a:ext cx="1524000" cy="1524000"/>
            </a:xfrm>
            <a:prstGeom prst="ellipse">
              <a:avLst/>
            </a:prstGeom>
            <a:solidFill>
              <a:srgbClr val="C0257C">
                <a:alpha val="60000"/>
              </a:srgbClr>
            </a:solidFill>
            <a:ln>
              <a:noFill/>
            </a:ln>
            <a:effectLst>
              <a:outerShdw blurRad="127000" dist="86487" dir="21360000" rotWithShape="0">
                <a:srgbClr val="000000">
                  <a:alpha val="66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7"/>
            <p:cNvSpPr/>
            <p:nvPr/>
          </p:nvSpPr>
          <p:spPr>
            <a:xfrm>
              <a:off x="6629400" y="1752600"/>
              <a:ext cx="1524000" cy="1524000"/>
            </a:xfrm>
            <a:prstGeom prst="ellipse">
              <a:avLst/>
            </a:prstGeom>
            <a:solidFill>
              <a:srgbClr val="C0257C">
                <a:alpha val="60000"/>
              </a:srgbClr>
            </a:solidFill>
            <a:ln>
              <a:noFill/>
            </a:ln>
            <a:effectLst>
              <a:outerShdw blurRad="127000" dist="86487" dir="21360000" rotWithShape="0">
                <a:srgbClr val="000000">
                  <a:alpha val="66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8"/>
            <p:cNvSpPr/>
            <p:nvPr/>
          </p:nvSpPr>
          <p:spPr>
            <a:xfrm>
              <a:off x="6259062" y="1752600"/>
              <a:ext cx="1524000" cy="1524000"/>
            </a:xfrm>
            <a:prstGeom prst="ellipse">
              <a:avLst/>
            </a:prstGeom>
            <a:solidFill>
              <a:srgbClr val="0000FF">
                <a:alpha val="60000"/>
              </a:srgbClr>
            </a:solidFill>
            <a:ln>
              <a:noFill/>
            </a:ln>
            <a:effectLst>
              <a:outerShdw blurRad="127000" dist="86487" dir="21360000" rotWithShape="0">
                <a:srgbClr val="000000">
                  <a:alpha val="66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Arrow Connector 12"/>
            <p:cNvCxnSpPr/>
            <p:nvPr/>
          </p:nvCxnSpPr>
          <p:spPr>
            <a:xfrm>
              <a:off x="6934200" y="2514600"/>
              <a:ext cx="6096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0"/>
            <p:cNvCxnSpPr/>
            <p:nvPr/>
          </p:nvCxnSpPr>
          <p:spPr>
            <a:xfrm rot="5400000" flipH="1" flipV="1">
              <a:off x="6687344" y="2228056"/>
              <a:ext cx="4953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1"/>
            <p:cNvCxnSpPr/>
            <p:nvPr/>
          </p:nvCxnSpPr>
          <p:spPr>
            <a:xfrm rot="5400000" flipH="1" flipV="1">
              <a:off x="7295356" y="2228056"/>
              <a:ext cx="4953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4"/>
            <p:cNvCxnSpPr/>
            <p:nvPr/>
          </p:nvCxnSpPr>
          <p:spPr>
            <a:xfrm>
              <a:off x="6934200" y="1981200"/>
              <a:ext cx="6096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42"/>
            <p:cNvSpPr txBox="1"/>
            <p:nvPr/>
          </p:nvSpPr>
          <p:spPr>
            <a:xfrm>
              <a:off x="7086600" y="2438400"/>
              <a:ext cx="3431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r</a:t>
              </a:r>
              <a:r>
                <a:rPr lang="en-US" b="1" baseline="-25000" dirty="0" smtClean="0"/>
                <a:t>0</a:t>
              </a:r>
              <a:endParaRPr lang="en-US" b="1" dirty="0"/>
            </a:p>
          </p:txBody>
        </p:sp>
        <p:sp>
          <p:nvSpPr>
            <p:cNvPr id="40" name="TextBox 46"/>
            <p:cNvSpPr txBox="1"/>
            <p:nvPr/>
          </p:nvSpPr>
          <p:spPr>
            <a:xfrm>
              <a:off x="8382000" y="2291834"/>
              <a:ext cx="3085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/>
                <a:t>b</a:t>
              </a:r>
              <a:endParaRPr lang="en-US" b="1" dirty="0"/>
            </a:p>
          </p:txBody>
        </p:sp>
        <p:cxnSp>
          <p:nvCxnSpPr>
            <p:cNvPr id="41" name="Straight Arrow Connector 47"/>
            <p:cNvCxnSpPr/>
            <p:nvPr/>
          </p:nvCxnSpPr>
          <p:spPr>
            <a:xfrm rot="5400000" flipH="1" flipV="1">
              <a:off x="7715647" y="2609453"/>
              <a:ext cx="1332706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er 41"/>
          <p:cNvGrpSpPr/>
          <p:nvPr/>
        </p:nvGrpSpPr>
        <p:grpSpPr>
          <a:xfrm>
            <a:off x="5134904" y="2971383"/>
            <a:ext cx="1381312" cy="1033681"/>
            <a:chOff x="3733800" y="1600200"/>
            <a:chExt cx="1680135" cy="1257300"/>
          </a:xfrm>
        </p:grpSpPr>
        <p:sp>
          <p:nvSpPr>
            <p:cNvPr id="43" name="Oval 3"/>
            <p:cNvSpPr/>
            <p:nvPr/>
          </p:nvSpPr>
          <p:spPr>
            <a:xfrm>
              <a:off x="4343400" y="2171700"/>
              <a:ext cx="685800" cy="685800"/>
            </a:xfrm>
            <a:prstGeom prst="ellipse">
              <a:avLst/>
            </a:prstGeom>
            <a:solidFill>
              <a:srgbClr val="C0257C">
                <a:alpha val="60000"/>
              </a:srgbClr>
            </a:solidFill>
            <a:ln>
              <a:noFill/>
            </a:ln>
            <a:effectLst>
              <a:outerShdw blurRad="127000" dist="86487" dir="21360000" rotWithShape="0">
                <a:srgbClr val="000000">
                  <a:alpha val="66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"/>
            <p:cNvSpPr/>
            <p:nvPr/>
          </p:nvSpPr>
          <p:spPr>
            <a:xfrm>
              <a:off x="3733800" y="2171700"/>
              <a:ext cx="685800" cy="685800"/>
            </a:xfrm>
            <a:prstGeom prst="ellipse">
              <a:avLst/>
            </a:prstGeom>
            <a:solidFill>
              <a:srgbClr val="0000FF">
                <a:alpha val="60000"/>
              </a:srgbClr>
            </a:solidFill>
            <a:ln>
              <a:noFill/>
            </a:ln>
            <a:effectLst>
              <a:outerShdw blurRad="127000" dist="86487" dir="21360000" rotWithShape="0">
                <a:srgbClr val="000000">
                  <a:alpha val="66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Arrow Connector 11"/>
            <p:cNvCxnSpPr/>
            <p:nvPr/>
          </p:nvCxnSpPr>
          <p:spPr>
            <a:xfrm>
              <a:off x="4038600" y="2514600"/>
              <a:ext cx="6096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24"/>
            <p:cNvCxnSpPr/>
            <p:nvPr/>
          </p:nvCxnSpPr>
          <p:spPr>
            <a:xfrm rot="5400000" flipH="1" flipV="1">
              <a:off x="3790155" y="2228056"/>
              <a:ext cx="4953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26"/>
            <p:cNvCxnSpPr/>
            <p:nvPr/>
          </p:nvCxnSpPr>
          <p:spPr>
            <a:xfrm rot="5400000" flipH="1" flipV="1">
              <a:off x="4399756" y="2228056"/>
              <a:ext cx="4953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27"/>
            <p:cNvSpPr/>
            <p:nvPr/>
          </p:nvSpPr>
          <p:spPr>
            <a:xfrm>
              <a:off x="4343400" y="1600200"/>
              <a:ext cx="685800" cy="685800"/>
            </a:xfrm>
            <a:prstGeom prst="ellipse">
              <a:avLst/>
            </a:prstGeom>
            <a:solidFill>
              <a:srgbClr val="C0257C">
                <a:alpha val="60000"/>
              </a:srgbClr>
            </a:solidFill>
            <a:ln>
              <a:noFill/>
            </a:ln>
            <a:effectLst>
              <a:outerShdw blurRad="127000" dist="86487" dir="21360000" rotWithShape="0">
                <a:srgbClr val="000000">
                  <a:alpha val="66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28"/>
            <p:cNvSpPr/>
            <p:nvPr/>
          </p:nvSpPr>
          <p:spPr>
            <a:xfrm>
              <a:off x="3733800" y="1600200"/>
              <a:ext cx="685800" cy="685800"/>
            </a:xfrm>
            <a:prstGeom prst="ellipse">
              <a:avLst/>
            </a:prstGeom>
            <a:solidFill>
              <a:srgbClr val="0000FF">
                <a:alpha val="60000"/>
              </a:srgbClr>
            </a:solidFill>
            <a:ln>
              <a:noFill/>
            </a:ln>
            <a:effectLst>
              <a:outerShdw blurRad="127000" dist="86487" dir="21360000" rotWithShape="0">
                <a:srgbClr val="000000">
                  <a:alpha val="66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Arrow Connector 29"/>
            <p:cNvCxnSpPr/>
            <p:nvPr/>
          </p:nvCxnSpPr>
          <p:spPr>
            <a:xfrm>
              <a:off x="4038600" y="1943100"/>
              <a:ext cx="6096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41"/>
            <p:cNvSpPr txBox="1"/>
            <p:nvPr/>
          </p:nvSpPr>
          <p:spPr>
            <a:xfrm>
              <a:off x="4191000" y="2438400"/>
              <a:ext cx="3431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r</a:t>
              </a:r>
              <a:r>
                <a:rPr lang="en-US" b="1" baseline="-25000" dirty="0" smtClean="0"/>
                <a:t>0</a:t>
              </a:r>
              <a:endParaRPr lang="en-US" b="1" dirty="0"/>
            </a:p>
          </p:txBody>
        </p:sp>
        <p:sp>
          <p:nvSpPr>
            <p:cNvPr id="52" name="TextBox 43"/>
            <p:cNvSpPr txBox="1"/>
            <p:nvPr/>
          </p:nvSpPr>
          <p:spPr>
            <a:xfrm>
              <a:off x="5105400" y="2286000"/>
              <a:ext cx="3085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/>
                <a:t>b</a:t>
              </a:r>
              <a:endParaRPr lang="en-US" b="1" dirty="0"/>
            </a:p>
          </p:txBody>
        </p:sp>
        <p:cxnSp>
          <p:nvCxnSpPr>
            <p:cNvPr id="53" name="Straight Arrow Connector 44"/>
            <p:cNvCxnSpPr/>
            <p:nvPr/>
          </p:nvCxnSpPr>
          <p:spPr>
            <a:xfrm rot="5400000" flipH="1" flipV="1">
              <a:off x="4800602" y="2514598"/>
              <a:ext cx="609597" cy="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er 53"/>
          <p:cNvGrpSpPr/>
          <p:nvPr/>
        </p:nvGrpSpPr>
        <p:grpSpPr>
          <a:xfrm>
            <a:off x="7092280" y="3006397"/>
            <a:ext cx="1321515" cy="998667"/>
            <a:chOff x="990600" y="1828800"/>
            <a:chExt cx="1295400" cy="978932"/>
          </a:xfrm>
        </p:grpSpPr>
        <p:sp>
          <p:nvSpPr>
            <p:cNvPr id="55" name="Oval 5"/>
            <p:cNvSpPr/>
            <p:nvPr/>
          </p:nvSpPr>
          <p:spPr>
            <a:xfrm>
              <a:off x="1600200" y="2362200"/>
              <a:ext cx="304800" cy="304800"/>
            </a:xfrm>
            <a:prstGeom prst="ellipse">
              <a:avLst/>
            </a:prstGeom>
            <a:solidFill>
              <a:srgbClr val="C0257C">
                <a:alpha val="60000"/>
              </a:srgbClr>
            </a:solidFill>
            <a:ln>
              <a:noFill/>
            </a:ln>
            <a:effectLst>
              <a:outerShdw blurRad="127000" dist="86487" dir="21360000" rotWithShape="0">
                <a:srgbClr val="000000">
                  <a:alpha val="66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6"/>
            <p:cNvSpPr/>
            <p:nvPr/>
          </p:nvSpPr>
          <p:spPr>
            <a:xfrm>
              <a:off x="990600" y="2362200"/>
              <a:ext cx="304800" cy="304800"/>
            </a:xfrm>
            <a:prstGeom prst="ellipse">
              <a:avLst/>
            </a:prstGeom>
            <a:solidFill>
              <a:srgbClr val="0000FF">
                <a:alpha val="60000"/>
              </a:srgbClr>
            </a:solidFill>
            <a:ln>
              <a:noFill/>
            </a:ln>
            <a:effectLst>
              <a:outerShdw blurRad="127000" dist="86487" dir="21360000" rotWithShape="0">
                <a:srgbClr val="000000">
                  <a:alpha val="66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Arrow Connector 10"/>
            <p:cNvCxnSpPr/>
            <p:nvPr/>
          </p:nvCxnSpPr>
          <p:spPr>
            <a:xfrm>
              <a:off x="1143000" y="2514600"/>
              <a:ext cx="6096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18"/>
            <p:cNvSpPr/>
            <p:nvPr/>
          </p:nvSpPr>
          <p:spPr>
            <a:xfrm>
              <a:off x="1600200" y="1828800"/>
              <a:ext cx="304800" cy="304800"/>
            </a:xfrm>
            <a:prstGeom prst="ellipse">
              <a:avLst/>
            </a:prstGeom>
            <a:solidFill>
              <a:srgbClr val="C0257C">
                <a:alpha val="60000"/>
              </a:srgbClr>
            </a:solidFill>
            <a:ln>
              <a:noFill/>
            </a:ln>
            <a:effectLst>
              <a:outerShdw blurRad="127000" dist="86487" dir="21360000" rotWithShape="0">
                <a:srgbClr val="000000">
                  <a:alpha val="66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19"/>
            <p:cNvSpPr/>
            <p:nvPr/>
          </p:nvSpPr>
          <p:spPr>
            <a:xfrm>
              <a:off x="990600" y="1828800"/>
              <a:ext cx="304800" cy="304800"/>
            </a:xfrm>
            <a:prstGeom prst="ellipse">
              <a:avLst/>
            </a:prstGeom>
            <a:solidFill>
              <a:srgbClr val="0000FF">
                <a:alpha val="60000"/>
              </a:srgbClr>
            </a:solidFill>
            <a:ln>
              <a:noFill/>
            </a:ln>
            <a:effectLst>
              <a:outerShdw blurRad="127000" dist="86487" dir="21360000" rotWithShape="0">
                <a:srgbClr val="000000">
                  <a:alpha val="66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Arrow Connector 20"/>
            <p:cNvCxnSpPr/>
            <p:nvPr/>
          </p:nvCxnSpPr>
          <p:spPr>
            <a:xfrm>
              <a:off x="1143000" y="1981200"/>
              <a:ext cx="6096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21"/>
            <p:cNvCxnSpPr/>
            <p:nvPr/>
          </p:nvCxnSpPr>
          <p:spPr>
            <a:xfrm rot="5400000" flipH="1" flipV="1">
              <a:off x="896144" y="2228056"/>
              <a:ext cx="4953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23"/>
            <p:cNvCxnSpPr/>
            <p:nvPr/>
          </p:nvCxnSpPr>
          <p:spPr>
            <a:xfrm rot="5400000" flipH="1" flipV="1">
              <a:off x="1504156" y="2228056"/>
              <a:ext cx="4953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35"/>
            <p:cNvSpPr txBox="1"/>
            <p:nvPr/>
          </p:nvSpPr>
          <p:spPr>
            <a:xfrm>
              <a:off x="1295400" y="2438400"/>
              <a:ext cx="3431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r</a:t>
              </a:r>
              <a:r>
                <a:rPr lang="en-US" b="1" baseline="-25000" dirty="0" smtClean="0"/>
                <a:t>0</a:t>
              </a:r>
              <a:endParaRPr lang="en-US" b="1" dirty="0"/>
            </a:p>
          </p:txBody>
        </p:sp>
        <p:sp>
          <p:nvSpPr>
            <p:cNvPr id="64" name="TextBox 36"/>
            <p:cNvSpPr txBox="1"/>
            <p:nvPr/>
          </p:nvSpPr>
          <p:spPr>
            <a:xfrm>
              <a:off x="1977465" y="2286000"/>
              <a:ext cx="3085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/>
                <a:t>b</a:t>
              </a:r>
              <a:endParaRPr lang="en-US" b="1" dirty="0"/>
            </a:p>
          </p:txBody>
        </p:sp>
        <p:cxnSp>
          <p:nvCxnSpPr>
            <p:cNvPr id="65" name="Straight Arrow Connector 37"/>
            <p:cNvCxnSpPr/>
            <p:nvPr/>
          </p:nvCxnSpPr>
          <p:spPr>
            <a:xfrm rot="5400000" flipH="1" flipV="1">
              <a:off x="1825066" y="2514601"/>
              <a:ext cx="304799" cy="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er 88"/>
          <p:cNvGrpSpPr/>
          <p:nvPr/>
        </p:nvGrpSpPr>
        <p:grpSpPr>
          <a:xfrm>
            <a:off x="467544" y="2904018"/>
            <a:ext cx="2006538" cy="1605102"/>
            <a:chOff x="3125154" y="3668673"/>
            <a:chExt cx="3031021" cy="2424623"/>
          </a:xfrm>
        </p:grpSpPr>
        <p:sp>
          <p:nvSpPr>
            <p:cNvPr id="90" name="Oval 32"/>
            <p:cNvSpPr/>
            <p:nvPr/>
          </p:nvSpPr>
          <p:spPr>
            <a:xfrm>
              <a:off x="3731552" y="3668673"/>
              <a:ext cx="2424623" cy="2424623"/>
            </a:xfrm>
            <a:prstGeom prst="ellipse">
              <a:avLst/>
            </a:prstGeom>
            <a:solidFill>
              <a:srgbClr val="C0257C">
                <a:alpha val="31000"/>
              </a:srgbClr>
            </a:solidFill>
            <a:ln>
              <a:noFill/>
            </a:ln>
            <a:effectLst>
              <a:outerShdw blurRad="127000" dist="86487" dir="21360000" rotWithShape="0">
                <a:srgbClr val="000000">
                  <a:alpha val="66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46"/>
            <p:cNvSpPr txBox="1"/>
            <p:nvPr/>
          </p:nvSpPr>
          <p:spPr>
            <a:xfrm>
              <a:off x="3125154" y="4676482"/>
              <a:ext cx="466064" cy="5579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b</a:t>
              </a:r>
              <a:endParaRPr lang="en-US" b="1" dirty="0"/>
            </a:p>
          </p:txBody>
        </p:sp>
        <p:cxnSp>
          <p:nvCxnSpPr>
            <p:cNvPr id="92" name="Straight Arrow Connector 47"/>
            <p:cNvCxnSpPr/>
            <p:nvPr/>
          </p:nvCxnSpPr>
          <p:spPr>
            <a:xfrm flipV="1">
              <a:off x="3635896" y="3712468"/>
              <a:ext cx="0" cy="238082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Rectangle 4"/>
          <p:cNvSpPr>
            <a:spLocks noChangeArrowheads="1"/>
          </p:cNvSpPr>
          <p:nvPr/>
        </p:nvSpPr>
        <p:spPr bwMode="auto">
          <a:xfrm>
            <a:off x="539552" y="151805"/>
            <a:ext cx="8001000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 defTabSz="762000" eaLnBrk="0" hangingPunct="0"/>
            <a:r>
              <a:rPr lang="en-US" sz="2800" dirty="0" smtClean="0">
                <a:solidFill>
                  <a:srgbClr val="003366"/>
                </a:solidFill>
                <a:latin typeface="Comic Sans MS" pitchFamily="-112" charset="0"/>
              </a:rPr>
              <a:t>Nuclear states</a:t>
            </a:r>
            <a:endParaRPr lang="en-US" sz="2800" baseline="-25000" dirty="0">
              <a:solidFill>
                <a:srgbClr val="003366"/>
              </a:solidFill>
              <a:latin typeface="Comic Sans MS" pitchFamily="-112" charset="0"/>
              <a:ea typeface="Arial" pitchFamily="-112" charset="0"/>
              <a:cs typeface="Arial" pitchFamily="-112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6414399" y="4647619"/>
            <a:ext cx="25995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J.-P. Ebran et al., Nature 487(2012)341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169259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401" y="888999"/>
            <a:ext cx="4950994" cy="35690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60399" y="4319508"/>
            <a:ext cx="25314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J.-P. Ebran et al., PRC87(2013)044307</a:t>
            </a:r>
            <a:endParaRPr lang="fr-FR" sz="1200" dirty="0"/>
          </a:p>
        </p:txBody>
      </p:sp>
      <p:sp>
        <p:nvSpPr>
          <p:cNvPr id="6" name="TextBox 8"/>
          <p:cNvSpPr txBox="1"/>
          <p:nvPr/>
        </p:nvSpPr>
        <p:spPr>
          <a:xfrm rot="16200000">
            <a:off x="1392918" y="2260000"/>
            <a:ext cx="1193506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Symbol" charset="2"/>
                <a:cs typeface="Symbol" charset="2"/>
              </a:rPr>
              <a:t>a = </a:t>
            </a:r>
            <a:r>
              <a:rPr lang="en-US" sz="2400" dirty="0" smtClean="0">
                <a:latin typeface="+mj-lt"/>
                <a:cs typeface="Symbol" charset="2"/>
              </a:rPr>
              <a:t>b/r</a:t>
            </a:r>
            <a:r>
              <a:rPr lang="en-US" sz="2400" baseline="-25000" dirty="0" smtClean="0">
                <a:latin typeface="+mj-lt"/>
                <a:cs typeface="Symbol" charset="2"/>
              </a:rPr>
              <a:t>0</a:t>
            </a:r>
            <a:r>
              <a:rPr lang="en-US" sz="2400" dirty="0" smtClean="0">
                <a:latin typeface="Symbol" charset="2"/>
                <a:cs typeface="Symbol" charset="2"/>
              </a:rPr>
              <a:t> </a:t>
            </a:r>
            <a:endParaRPr lang="en-US" sz="2400" dirty="0">
              <a:latin typeface="Symbol" charset="2"/>
              <a:cs typeface="Symbol" charset="2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39552" y="151805"/>
            <a:ext cx="8001000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 defTabSz="762000" eaLnBrk="0" hangingPunct="0"/>
            <a:r>
              <a:rPr lang="en-US" sz="2800" dirty="0" smtClean="0">
                <a:solidFill>
                  <a:srgbClr val="003366"/>
                </a:solidFill>
                <a:latin typeface="Comic Sans MS" pitchFamily="-112" charset="0"/>
              </a:rPr>
              <a:t>From a nuclear crystal to a nuclear liquid</a:t>
            </a:r>
            <a:endParaRPr lang="en-US" sz="2800" baseline="-25000" dirty="0">
              <a:solidFill>
                <a:srgbClr val="003366"/>
              </a:solidFill>
              <a:latin typeface="Comic Sans MS" pitchFamily="-112" charset="0"/>
              <a:ea typeface="Arial" pitchFamily="-112" charset="0"/>
              <a:cs typeface="Arial" pitchFamily="-112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900992" y="5079682"/>
            <a:ext cx="2661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B. Mottelson: </a:t>
            </a:r>
            <a:r>
              <a:rPr lang="fr-FR" dirty="0" err="1" smtClean="0"/>
              <a:t>quantality</a:t>
            </a:r>
            <a:r>
              <a:rPr lang="fr-FR" dirty="0" smtClean="0"/>
              <a:t> </a:t>
            </a:r>
            <a:r>
              <a:rPr lang="fr-FR" dirty="0" smtClean="0">
                <a:latin typeface="Symbol" charset="2"/>
                <a:cs typeface="Symbol" charset="2"/>
              </a:rPr>
              <a:t>L </a:t>
            </a:r>
            <a:endParaRPr lang="fr-FR" dirty="0">
              <a:latin typeface="Symbol" charset="2"/>
              <a:cs typeface="Symbol" charset="2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331" y="5560445"/>
            <a:ext cx="3552484" cy="46320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6333" y="5411131"/>
            <a:ext cx="2193942" cy="71549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872388" y="5076123"/>
            <a:ext cx="2943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In  </a:t>
            </a:r>
            <a:r>
              <a:rPr lang="fr-FR" dirty="0" err="1" smtClean="0"/>
              <a:t>finite</a:t>
            </a:r>
            <a:r>
              <a:rPr lang="fr-FR" dirty="0" smtClean="0"/>
              <a:t> </a:t>
            </a:r>
            <a:r>
              <a:rPr lang="fr-FR" dirty="0" err="1" smtClean="0"/>
              <a:t>nuclei</a:t>
            </a:r>
            <a:r>
              <a:rPr lang="fr-FR" dirty="0" smtClean="0"/>
              <a:t>: localisation </a:t>
            </a:r>
            <a:r>
              <a:rPr lang="fr-FR" dirty="0">
                <a:latin typeface="Symbol" charset="2"/>
                <a:cs typeface="Symbol" charset="2"/>
              </a:rPr>
              <a:t>a</a:t>
            </a:r>
            <a:r>
              <a:rPr lang="fr-FR" dirty="0" smtClean="0">
                <a:latin typeface="Symbol" charset="2"/>
                <a:cs typeface="Symbol" charset="2"/>
              </a:rPr>
              <a:t> </a:t>
            </a:r>
            <a:endParaRPr lang="fr-FR" dirty="0">
              <a:latin typeface="Symbol" charset="2"/>
              <a:cs typeface="Symbol" charset="2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4316183" y="4796524"/>
            <a:ext cx="0" cy="16903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0077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puppisa_rosa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2800" y="4188183"/>
            <a:ext cx="1916806" cy="1526817"/>
          </a:xfrm>
          <a:prstGeom prst="rect">
            <a:avLst/>
          </a:prstGeom>
          <a:noFill/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067" y="457200"/>
            <a:ext cx="1224907" cy="16053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2867" y="0"/>
            <a:ext cx="2946400" cy="2209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553" y="1707367"/>
            <a:ext cx="5105400" cy="4565581"/>
          </a:xfrm>
          <a:prstGeom prst="rect">
            <a:avLst/>
          </a:prstGeom>
        </p:spPr>
      </p:pic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496953" y="3840968"/>
            <a:ext cx="1739900" cy="1304925"/>
            <a:chOff x="0" y="0"/>
            <a:chExt cx="5760" cy="4320"/>
          </a:xfrm>
        </p:grpSpPr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10" name="Picture 4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20" y="0"/>
              <a:ext cx="432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1" name="Picture 3" descr="NStar_l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23467" y="2362200"/>
            <a:ext cx="1828599" cy="2057400"/>
          </a:xfrm>
          <a:prstGeom prst="rect">
            <a:avLst/>
          </a:prstGeom>
          <a:noFill/>
          <a:ln w="57150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8"/>
          <a:srcRect l="4910" t="8504" r="6548" b="19843"/>
          <a:stretch>
            <a:fillRect/>
          </a:stretch>
        </p:blipFill>
        <p:spPr bwMode="auto">
          <a:xfrm rot="19048392">
            <a:off x="2951740" y="2122680"/>
            <a:ext cx="1818966" cy="796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4276" y="3886200"/>
            <a:ext cx="1605524" cy="1264829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4706923" y="2033537"/>
            <a:ext cx="2050215" cy="1444226"/>
          </a:xfrm>
          <a:custGeom>
            <a:avLst/>
            <a:gdLst>
              <a:gd name="connsiteX0" fmla="*/ 0 w 2050215"/>
              <a:gd name="connsiteY0" fmla="*/ 1361225 h 1444226"/>
              <a:gd name="connsiteX1" fmla="*/ 282216 w 2050215"/>
              <a:gd name="connsiteY1" fmla="*/ 1369525 h 1444226"/>
              <a:gd name="connsiteX2" fmla="*/ 365220 w 2050215"/>
              <a:gd name="connsiteY2" fmla="*/ 1394425 h 1444226"/>
              <a:gd name="connsiteX3" fmla="*/ 390122 w 2050215"/>
              <a:gd name="connsiteY3" fmla="*/ 1411026 h 1444226"/>
              <a:gd name="connsiteX4" fmla="*/ 456525 w 2050215"/>
              <a:gd name="connsiteY4" fmla="*/ 1427626 h 1444226"/>
              <a:gd name="connsiteX5" fmla="*/ 498028 w 2050215"/>
              <a:gd name="connsiteY5" fmla="*/ 1444226 h 1444226"/>
              <a:gd name="connsiteX6" fmla="*/ 697239 w 2050215"/>
              <a:gd name="connsiteY6" fmla="*/ 1435926 h 1444226"/>
              <a:gd name="connsiteX7" fmla="*/ 738741 w 2050215"/>
              <a:gd name="connsiteY7" fmla="*/ 1419326 h 1444226"/>
              <a:gd name="connsiteX8" fmla="*/ 788544 w 2050215"/>
              <a:gd name="connsiteY8" fmla="*/ 1411026 h 1444226"/>
              <a:gd name="connsiteX9" fmla="*/ 830046 w 2050215"/>
              <a:gd name="connsiteY9" fmla="*/ 1402726 h 1444226"/>
              <a:gd name="connsiteX10" fmla="*/ 854948 w 2050215"/>
              <a:gd name="connsiteY10" fmla="*/ 1394425 h 1444226"/>
              <a:gd name="connsiteX11" fmla="*/ 879849 w 2050215"/>
              <a:gd name="connsiteY11" fmla="*/ 1377825 h 1444226"/>
              <a:gd name="connsiteX12" fmla="*/ 913051 w 2050215"/>
              <a:gd name="connsiteY12" fmla="*/ 1361225 h 1444226"/>
              <a:gd name="connsiteX13" fmla="*/ 962854 w 2050215"/>
              <a:gd name="connsiteY13" fmla="*/ 1336324 h 1444226"/>
              <a:gd name="connsiteX14" fmla="*/ 1045858 w 2050215"/>
              <a:gd name="connsiteY14" fmla="*/ 1278223 h 1444226"/>
              <a:gd name="connsiteX15" fmla="*/ 1070760 w 2050215"/>
              <a:gd name="connsiteY15" fmla="*/ 1261623 h 1444226"/>
              <a:gd name="connsiteX16" fmla="*/ 1120563 w 2050215"/>
              <a:gd name="connsiteY16" fmla="*/ 1245023 h 1444226"/>
              <a:gd name="connsiteX17" fmla="*/ 1137164 w 2050215"/>
              <a:gd name="connsiteY17" fmla="*/ 1228422 h 1444226"/>
              <a:gd name="connsiteX18" fmla="*/ 1145464 w 2050215"/>
              <a:gd name="connsiteY18" fmla="*/ 1203522 h 1444226"/>
              <a:gd name="connsiteX19" fmla="*/ 1162065 w 2050215"/>
              <a:gd name="connsiteY19" fmla="*/ 1178622 h 1444226"/>
              <a:gd name="connsiteX20" fmla="*/ 1195267 w 2050215"/>
              <a:gd name="connsiteY20" fmla="*/ 1137121 h 1444226"/>
              <a:gd name="connsiteX21" fmla="*/ 1228469 w 2050215"/>
              <a:gd name="connsiteY21" fmla="*/ 1095620 h 1444226"/>
              <a:gd name="connsiteX22" fmla="*/ 1261671 w 2050215"/>
              <a:gd name="connsiteY22" fmla="*/ 1054119 h 1444226"/>
              <a:gd name="connsiteX23" fmla="*/ 1286572 w 2050215"/>
              <a:gd name="connsiteY23" fmla="*/ 1037519 h 1444226"/>
              <a:gd name="connsiteX24" fmla="*/ 1311473 w 2050215"/>
              <a:gd name="connsiteY24" fmla="*/ 996018 h 1444226"/>
              <a:gd name="connsiteX25" fmla="*/ 1352976 w 2050215"/>
              <a:gd name="connsiteY25" fmla="*/ 921317 h 1444226"/>
              <a:gd name="connsiteX26" fmla="*/ 1377877 w 2050215"/>
              <a:gd name="connsiteY26" fmla="*/ 904717 h 1444226"/>
              <a:gd name="connsiteX27" fmla="*/ 1427680 w 2050215"/>
              <a:gd name="connsiteY27" fmla="*/ 854916 h 1444226"/>
              <a:gd name="connsiteX28" fmla="*/ 1452581 w 2050215"/>
              <a:gd name="connsiteY28" fmla="*/ 846615 h 1444226"/>
              <a:gd name="connsiteX29" fmla="*/ 1502384 w 2050215"/>
              <a:gd name="connsiteY29" fmla="*/ 805115 h 1444226"/>
              <a:gd name="connsiteX30" fmla="*/ 1535586 w 2050215"/>
              <a:gd name="connsiteY30" fmla="*/ 763614 h 1444226"/>
              <a:gd name="connsiteX31" fmla="*/ 1552187 w 2050215"/>
              <a:gd name="connsiteY31" fmla="*/ 730413 h 1444226"/>
              <a:gd name="connsiteX32" fmla="*/ 1568788 w 2050215"/>
              <a:gd name="connsiteY32" fmla="*/ 680612 h 1444226"/>
              <a:gd name="connsiteX33" fmla="*/ 1593689 w 2050215"/>
              <a:gd name="connsiteY33" fmla="*/ 655712 h 1444226"/>
              <a:gd name="connsiteX34" fmla="*/ 1601990 w 2050215"/>
              <a:gd name="connsiteY34" fmla="*/ 630812 h 1444226"/>
              <a:gd name="connsiteX35" fmla="*/ 1618591 w 2050215"/>
              <a:gd name="connsiteY35" fmla="*/ 614211 h 1444226"/>
              <a:gd name="connsiteX36" fmla="*/ 1626891 w 2050215"/>
              <a:gd name="connsiteY36" fmla="*/ 572711 h 1444226"/>
              <a:gd name="connsiteX37" fmla="*/ 1668393 w 2050215"/>
              <a:gd name="connsiteY37" fmla="*/ 390107 h 1444226"/>
              <a:gd name="connsiteX38" fmla="*/ 1709896 w 2050215"/>
              <a:gd name="connsiteY38" fmla="*/ 340306 h 1444226"/>
              <a:gd name="connsiteX39" fmla="*/ 1826102 w 2050215"/>
              <a:gd name="connsiteY39" fmla="*/ 298806 h 1444226"/>
              <a:gd name="connsiteX40" fmla="*/ 1851004 w 2050215"/>
              <a:gd name="connsiteY40" fmla="*/ 257305 h 1444226"/>
              <a:gd name="connsiteX41" fmla="*/ 1875905 w 2050215"/>
              <a:gd name="connsiteY41" fmla="*/ 232404 h 1444226"/>
              <a:gd name="connsiteX42" fmla="*/ 1884205 w 2050215"/>
              <a:gd name="connsiteY42" fmla="*/ 207504 h 1444226"/>
              <a:gd name="connsiteX43" fmla="*/ 1909107 w 2050215"/>
              <a:gd name="connsiteY43" fmla="*/ 190904 h 1444226"/>
              <a:gd name="connsiteX44" fmla="*/ 1925708 w 2050215"/>
              <a:gd name="connsiteY44" fmla="*/ 166003 h 1444226"/>
              <a:gd name="connsiteX45" fmla="*/ 1958910 w 2050215"/>
              <a:gd name="connsiteY45" fmla="*/ 91302 h 1444226"/>
              <a:gd name="connsiteX46" fmla="*/ 1975511 w 2050215"/>
              <a:gd name="connsiteY46" fmla="*/ 74701 h 1444226"/>
              <a:gd name="connsiteX47" fmla="*/ 2000412 w 2050215"/>
              <a:gd name="connsiteY47" fmla="*/ 58101 h 1444226"/>
              <a:gd name="connsiteX48" fmla="*/ 2050215 w 2050215"/>
              <a:gd name="connsiteY48" fmla="*/ 0 h 144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050215" h="1444226">
                <a:moveTo>
                  <a:pt x="0" y="1361225"/>
                </a:moveTo>
                <a:cubicBezTo>
                  <a:pt x="94072" y="1363992"/>
                  <a:pt x="188227" y="1364705"/>
                  <a:pt x="282216" y="1369525"/>
                </a:cubicBezTo>
                <a:cubicBezTo>
                  <a:pt x="308209" y="1370858"/>
                  <a:pt x="342428" y="1383030"/>
                  <a:pt x="365220" y="1394425"/>
                </a:cubicBezTo>
                <a:cubicBezTo>
                  <a:pt x="374143" y="1398886"/>
                  <a:pt x="381199" y="1406565"/>
                  <a:pt x="390122" y="1411026"/>
                </a:cubicBezTo>
                <a:cubicBezTo>
                  <a:pt x="412031" y="1421980"/>
                  <a:pt x="432849" y="1420524"/>
                  <a:pt x="456525" y="1427626"/>
                </a:cubicBezTo>
                <a:cubicBezTo>
                  <a:pt x="470797" y="1431907"/>
                  <a:pt x="484194" y="1438693"/>
                  <a:pt x="498028" y="1444226"/>
                </a:cubicBezTo>
                <a:cubicBezTo>
                  <a:pt x="564432" y="1441459"/>
                  <a:pt x="631130" y="1442764"/>
                  <a:pt x="697239" y="1435926"/>
                </a:cubicBezTo>
                <a:cubicBezTo>
                  <a:pt x="712059" y="1434393"/>
                  <a:pt x="724366" y="1423246"/>
                  <a:pt x="738741" y="1419326"/>
                </a:cubicBezTo>
                <a:cubicBezTo>
                  <a:pt x="754978" y="1414898"/>
                  <a:pt x="771985" y="1414036"/>
                  <a:pt x="788544" y="1411026"/>
                </a:cubicBezTo>
                <a:cubicBezTo>
                  <a:pt x="802424" y="1408502"/>
                  <a:pt x="816359" y="1406148"/>
                  <a:pt x="830046" y="1402726"/>
                </a:cubicBezTo>
                <a:cubicBezTo>
                  <a:pt x="838534" y="1400604"/>
                  <a:pt x="847122" y="1398338"/>
                  <a:pt x="854948" y="1394425"/>
                </a:cubicBezTo>
                <a:cubicBezTo>
                  <a:pt x="863871" y="1389964"/>
                  <a:pt x="871188" y="1382774"/>
                  <a:pt x="879849" y="1377825"/>
                </a:cubicBezTo>
                <a:cubicBezTo>
                  <a:pt x="890592" y="1371686"/>
                  <a:pt x="902308" y="1367364"/>
                  <a:pt x="913051" y="1361225"/>
                </a:cubicBezTo>
                <a:cubicBezTo>
                  <a:pt x="958107" y="1335480"/>
                  <a:pt x="917195" y="1351544"/>
                  <a:pt x="962854" y="1336324"/>
                </a:cubicBezTo>
                <a:cubicBezTo>
                  <a:pt x="1020724" y="1278458"/>
                  <a:pt x="989881" y="1292218"/>
                  <a:pt x="1045858" y="1278223"/>
                </a:cubicBezTo>
                <a:cubicBezTo>
                  <a:pt x="1054159" y="1272690"/>
                  <a:pt x="1061644" y="1265674"/>
                  <a:pt x="1070760" y="1261623"/>
                </a:cubicBezTo>
                <a:cubicBezTo>
                  <a:pt x="1086751" y="1254516"/>
                  <a:pt x="1120563" y="1245023"/>
                  <a:pt x="1120563" y="1245023"/>
                </a:cubicBezTo>
                <a:cubicBezTo>
                  <a:pt x="1126097" y="1239489"/>
                  <a:pt x="1133138" y="1235133"/>
                  <a:pt x="1137164" y="1228422"/>
                </a:cubicBezTo>
                <a:cubicBezTo>
                  <a:pt x="1141665" y="1220920"/>
                  <a:pt x="1141551" y="1211347"/>
                  <a:pt x="1145464" y="1203522"/>
                </a:cubicBezTo>
                <a:cubicBezTo>
                  <a:pt x="1149925" y="1194600"/>
                  <a:pt x="1156531" y="1186922"/>
                  <a:pt x="1162065" y="1178622"/>
                </a:cubicBezTo>
                <a:cubicBezTo>
                  <a:pt x="1182927" y="1116033"/>
                  <a:pt x="1152358" y="1190755"/>
                  <a:pt x="1195267" y="1137121"/>
                </a:cubicBezTo>
                <a:cubicBezTo>
                  <a:pt x="1241088" y="1079847"/>
                  <a:pt x="1157102" y="1143194"/>
                  <a:pt x="1228469" y="1095620"/>
                </a:cubicBezTo>
                <a:cubicBezTo>
                  <a:pt x="1240795" y="1077133"/>
                  <a:pt x="1244776" y="1067635"/>
                  <a:pt x="1261671" y="1054119"/>
                </a:cubicBezTo>
                <a:cubicBezTo>
                  <a:pt x="1269461" y="1047887"/>
                  <a:pt x="1278272" y="1043052"/>
                  <a:pt x="1286572" y="1037519"/>
                </a:cubicBezTo>
                <a:cubicBezTo>
                  <a:pt x="1310082" y="966989"/>
                  <a:pt x="1277294" y="1052979"/>
                  <a:pt x="1311473" y="996018"/>
                </a:cubicBezTo>
                <a:cubicBezTo>
                  <a:pt x="1331655" y="962383"/>
                  <a:pt x="1302216" y="955156"/>
                  <a:pt x="1352976" y="921317"/>
                </a:cubicBezTo>
                <a:cubicBezTo>
                  <a:pt x="1361276" y="915784"/>
                  <a:pt x="1370421" y="911344"/>
                  <a:pt x="1377877" y="904717"/>
                </a:cubicBezTo>
                <a:cubicBezTo>
                  <a:pt x="1395424" y="889120"/>
                  <a:pt x="1405408" y="862341"/>
                  <a:pt x="1427680" y="854916"/>
                </a:cubicBezTo>
                <a:cubicBezTo>
                  <a:pt x="1435980" y="852149"/>
                  <a:pt x="1444755" y="850528"/>
                  <a:pt x="1452581" y="846615"/>
                </a:cubicBezTo>
                <a:cubicBezTo>
                  <a:pt x="1475696" y="835058"/>
                  <a:pt x="1484024" y="823474"/>
                  <a:pt x="1502384" y="805115"/>
                </a:cubicBezTo>
                <a:cubicBezTo>
                  <a:pt x="1522204" y="745661"/>
                  <a:pt x="1493869" y="813673"/>
                  <a:pt x="1535586" y="763614"/>
                </a:cubicBezTo>
                <a:cubicBezTo>
                  <a:pt x="1543507" y="754109"/>
                  <a:pt x="1547592" y="741901"/>
                  <a:pt x="1552187" y="730413"/>
                </a:cubicBezTo>
                <a:cubicBezTo>
                  <a:pt x="1558686" y="714166"/>
                  <a:pt x="1556415" y="692985"/>
                  <a:pt x="1568788" y="680612"/>
                </a:cubicBezTo>
                <a:lnTo>
                  <a:pt x="1593689" y="655712"/>
                </a:lnTo>
                <a:cubicBezTo>
                  <a:pt x="1596456" y="647412"/>
                  <a:pt x="1597488" y="638314"/>
                  <a:pt x="1601990" y="630812"/>
                </a:cubicBezTo>
                <a:cubicBezTo>
                  <a:pt x="1606017" y="624102"/>
                  <a:pt x="1615508" y="621404"/>
                  <a:pt x="1618591" y="614211"/>
                </a:cubicBezTo>
                <a:cubicBezTo>
                  <a:pt x="1624148" y="601244"/>
                  <a:pt x="1625210" y="586718"/>
                  <a:pt x="1626891" y="572711"/>
                </a:cubicBezTo>
                <a:cubicBezTo>
                  <a:pt x="1648309" y="394231"/>
                  <a:pt x="1596535" y="438011"/>
                  <a:pt x="1668393" y="390107"/>
                </a:cubicBezTo>
                <a:cubicBezTo>
                  <a:pt x="1680071" y="372591"/>
                  <a:pt x="1691396" y="352079"/>
                  <a:pt x="1709896" y="340306"/>
                </a:cubicBezTo>
                <a:cubicBezTo>
                  <a:pt x="1767703" y="303521"/>
                  <a:pt x="1767972" y="308494"/>
                  <a:pt x="1826102" y="298806"/>
                </a:cubicBezTo>
                <a:cubicBezTo>
                  <a:pt x="1877804" y="247104"/>
                  <a:pt x="1807903" y="321955"/>
                  <a:pt x="1851004" y="257305"/>
                </a:cubicBezTo>
                <a:cubicBezTo>
                  <a:pt x="1857515" y="247538"/>
                  <a:pt x="1867605" y="240704"/>
                  <a:pt x="1875905" y="232404"/>
                </a:cubicBezTo>
                <a:cubicBezTo>
                  <a:pt x="1878672" y="224104"/>
                  <a:pt x="1878739" y="214336"/>
                  <a:pt x="1884205" y="207504"/>
                </a:cubicBezTo>
                <a:cubicBezTo>
                  <a:pt x="1890437" y="199714"/>
                  <a:pt x="1902053" y="197958"/>
                  <a:pt x="1909107" y="190904"/>
                </a:cubicBezTo>
                <a:cubicBezTo>
                  <a:pt x="1916161" y="183850"/>
                  <a:pt x="1920174" y="174303"/>
                  <a:pt x="1925708" y="166003"/>
                </a:cubicBezTo>
                <a:cubicBezTo>
                  <a:pt x="1938872" y="126512"/>
                  <a:pt x="1936360" y="119489"/>
                  <a:pt x="1958910" y="91302"/>
                </a:cubicBezTo>
                <a:cubicBezTo>
                  <a:pt x="1963799" y="85191"/>
                  <a:pt x="1969400" y="79590"/>
                  <a:pt x="1975511" y="74701"/>
                </a:cubicBezTo>
                <a:cubicBezTo>
                  <a:pt x="1983301" y="68469"/>
                  <a:pt x="1992112" y="63634"/>
                  <a:pt x="2000412" y="58101"/>
                </a:cubicBezTo>
                <a:cubicBezTo>
                  <a:pt x="2037046" y="3152"/>
                  <a:pt x="2015769" y="17222"/>
                  <a:pt x="2050215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399467" y="2286000"/>
            <a:ext cx="9487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Terra</a:t>
            </a:r>
          </a:p>
          <a:p>
            <a:pPr algn="ctr"/>
            <a:r>
              <a:rPr lang="en-US" sz="1600" dirty="0" smtClean="0"/>
              <a:t>incognita</a:t>
            </a:r>
            <a:endParaRPr lang="en-US" sz="1600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70267" y="6399212"/>
            <a:ext cx="8686800" cy="1588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923704" y="6019800"/>
            <a:ext cx="105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Neutrons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rot="5400000" flipH="1" flipV="1">
            <a:off x="-2563277" y="3426415"/>
            <a:ext cx="5938430" cy="1588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4965" y="87868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Protons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124200" y="64124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458146" y="6400800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867400" y="6412468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 rot="5400000">
            <a:off x="3206055" y="6406455"/>
            <a:ext cx="139520" cy="157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>
            <a:off x="4579225" y="6393575"/>
            <a:ext cx="139520" cy="157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>
            <a:off x="6027025" y="6393575"/>
            <a:ext cx="139520" cy="157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312952" y="6412468"/>
            <a:ext cx="76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&gt;1000</a:t>
            </a:r>
            <a:endParaRPr lang="en-US" dirty="0"/>
          </a:p>
        </p:txBody>
      </p:sp>
      <p:cxnSp>
        <p:nvCxnSpPr>
          <p:cNvPr id="41" name="Straight Connector 40"/>
          <p:cNvCxnSpPr/>
          <p:nvPr/>
        </p:nvCxnSpPr>
        <p:spPr>
          <a:xfrm rot="5400000">
            <a:off x="7625655" y="6393575"/>
            <a:ext cx="139520" cy="157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30514" y="4421188"/>
            <a:ext cx="126686" cy="15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79340" y="42026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-37654" y="2971800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cxnSp>
        <p:nvCxnSpPr>
          <p:cNvPr id="55" name="Straight Connector 54"/>
          <p:cNvCxnSpPr/>
          <p:nvPr/>
        </p:nvCxnSpPr>
        <p:spPr>
          <a:xfrm>
            <a:off x="330514" y="3198812"/>
            <a:ext cx="126686" cy="15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30514" y="1674812"/>
            <a:ext cx="126686" cy="15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-76200" y="1459468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657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3"/>
          <p:cNvGrpSpPr/>
          <p:nvPr/>
        </p:nvGrpSpPr>
        <p:grpSpPr>
          <a:xfrm>
            <a:off x="3246723" y="2101713"/>
            <a:ext cx="564797" cy="526202"/>
            <a:chOff x="4631265" y="1117600"/>
            <a:chExt cx="369332" cy="369332"/>
          </a:xfrm>
        </p:grpSpPr>
        <p:sp>
          <p:nvSpPr>
            <p:cNvPr id="5" name="ZoneTexte 4"/>
            <p:cNvSpPr txBox="1"/>
            <p:nvPr/>
          </p:nvSpPr>
          <p:spPr>
            <a:xfrm>
              <a:off x="4714965" y="1121019"/>
              <a:ext cx="222763" cy="3240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/>
                <a:t>4</a:t>
              </a:r>
            </a:p>
          </p:txBody>
        </p:sp>
        <p:sp>
          <p:nvSpPr>
            <p:cNvPr id="6" name="Ellipse 5"/>
            <p:cNvSpPr/>
            <p:nvPr/>
          </p:nvSpPr>
          <p:spPr>
            <a:xfrm>
              <a:off x="4631265" y="1117600"/>
              <a:ext cx="369332" cy="369332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" name="ZoneTexte 6"/>
          <p:cNvSpPr txBox="1"/>
          <p:nvPr/>
        </p:nvSpPr>
        <p:spPr>
          <a:xfrm flipH="1">
            <a:off x="4037507" y="2089648"/>
            <a:ext cx="4695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Excitations</a:t>
            </a:r>
          </a:p>
        </p:txBody>
      </p:sp>
      <p:pic>
        <p:nvPicPr>
          <p:cNvPr id="8" name="Image 7" descr="animaterp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720" y="2895022"/>
            <a:ext cx="2438400" cy="2438400"/>
          </a:xfrm>
          <a:prstGeom prst="rect">
            <a:avLst/>
          </a:prstGeom>
        </p:spPr>
      </p:pic>
      <p:grpSp>
        <p:nvGrpSpPr>
          <p:cNvPr id="9" name="Grouper 8"/>
          <p:cNvGrpSpPr/>
          <p:nvPr/>
        </p:nvGrpSpPr>
        <p:grpSpPr>
          <a:xfrm>
            <a:off x="5300236" y="3984052"/>
            <a:ext cx="858336" cy="832935"/>
            <a:chOff x="433039" y="1461532"/>
            <a:chExt cx="858336" cy="832935"/>
          </a:xfrm>
        </p:grpSpPr>
        <p:sp>
          <p:nvSpPr>
            <p:cNvPr id="10" name="Rectangle 9"/>
            <p:cNvSpPr/>
            <p:nvPr/>
          </p:nvSpPr>
          <p:spPr>
            <a:xfrm>
              <a:off x="433039" y="1588159"/>
              <a:ext cx="83776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800" baseline="30000" dirty="0" smtClean="0"/>
                <a:t>20</a:t>
              </a:r>
              <a:r>
                <a:rPr lang="fr-FR" sz="2800" dirty="0" smtClean="0"/>
                <a:t>Ne</a:t>
              </a:r>
              <a:endParaRPr lang="fr-FR" sz="2800" dirty="0"/>
            </a:p>
          </p:txBody>
        </p:sp>
        <p:sp>
          <p:nvSpPr>
            <p:cNvPr id="11" name="Ellipse 10"/>
            <p:cNvSpPr/>
            <p:nvPr/>
          </p:nvSpPr>
          <p:spPr>
            <a:xfrm>
              <a:off x="458440" y="1461532"/>
              <a:ext cx="832935" cy="832935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3912230" y="5088262"/>
            <a:ext cx="18171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D. </a:t>
            </a:r>
            <a:r>
              <a:rPr lang="fr-FR" sz="1200" dirty="0" err="1" smtClean="0"/>
              <a:t>Peña</a:t>
            </a:r>
            <a:r>
              <a:rPr lang="fr-FR" sz="1200" dirty="0" smtClean="0"/>
              <a:t> </a:t>
            </a:r>
            <a:r>
              <a:rPr lang="fr-FR" sz="1200" dirty="0" err="1" smtClean="0"/>
              <a:t>Arteaga</a:t>
            </a:r>
            <a:r>
              <a:rPr lang="fr-FR" sz="1200" dirty="0" smtClean="0"/>
              <a:t> (</a:t>
            </a:r>
            <a:r>
              <a:rPr lang="fr-FR" sz="1200" dirty="0" err="1" smtClean="0"/>
              <a:t>RQRPAz</a:t>
            </a:r>
            <a:r>
              <a:rPr lang="fr-FR" sz="1200" dirty="0" smtClean="0"/>
              <a:t>)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122661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272" y="795884"/>
            <a:ext cx="8458200" cy="2849140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539552" y="151805"/>
            <a:ext cx="8001000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 defTabSz="762000" eaLnBrk="0" hangingPunct="0"/>
            <a:r>
              <a:rPr lang="en-US" sz="2800" dirty="0" smtClean="0">
                <a:solidFill>
                  <a:srgbClr val="003366"/>
                </a:solidFill>
                <a:latin typeface="Comic Sans MS" pitchFamily="-112" charset="0"/>
              </a:rPr>
              <a:t>Nuclear excitations: microscopic description</a:t>
            </a:r>
            <a:endParaRPr lang="en-US" sz="2800" baseline="-25000" dirty="0">
              <a:solidFill>
                <a:srgbClr val="003366"/>
              </a:solidFill>
              <a:latin typeface="Comic Sans MS" pitchFamily="-112" charset="0"/>
              <a:ea typeface="Arial" pitchFamily="-112" charset="0"/>
              <a:cs typeface="Arial" pitchFamily="-112" charset="0"/>
            </a:endParaRPr>
          </a:p>
        </p:txBody>
      </p:sp>
      <p:pic>
        <p:nvPicPr>
          <p:cNvPr id="7" name="Picture 23" descr="p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520" y="3916528"/>
            <a:ext cx="2954717" cy="2017468"/>
          </a:xfrm>
          <a:prstGeom prst="rect">
            <a:avLst/>
          </a:prstGeom>
          <a:noFill/>
        </p:spPr>
      </p:pic>
      <p:pic>
        <p:nvPicPr>
          <p:cNvPr id="13" name="Picture 25" descr="rpaqrpacol"/>
          <p:cNvPicPr>
            <a:picLocks noChangeAspect="1" noChangeArrowheads="1"/>
          </p:cNvPicPr>
          <p:nvPr/>
        </p:nvPicPr>
        <p:blipFill>
          <a:blip r:embed="rId5"/>
          <a:srcRect t="15907" b="19884"/>
          <a:stretch>
            <a:fillRect/>
          </a:stretch>
        </p:blipFill>
        <p:spPr bwMode="auto">
          <a:xfrm>
            <a:off x="3100464" y="3921492"/>
            <a:ext cx="2767680" cy="2300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09968" y="3989780"/>
            <a:ext cx="3300799" cy="221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ZoneTexte 3"/>
          <p:cNvSpPr txBox="1"/>
          <p:nvPr/>
        </p:nvSpPr>
        <p:spPr>
          <a:xfrm>
            <a:off x="4490894" y="412933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L=2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784228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247" y="1192974"/>
            <a:ext cx="3082558" cy="3755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23686" y="5047818"/>
            <a:ext cx="28027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N. </a:t>
            </a:r>
            <a:r>
              <a:rPr lang="fr-FR" sz="1200" dirty="0" err="1" smtClean="0"/>
              <a:t>Hinohara</a:t>
            </a:r>
            <a:r>
              <a:rPr lang="fr-FR" sz="1200" dirty="0" smtClean="0"/>
              <a:t> et al., PRC84(2011)061302(R)</a:t>
            </a:r>
            <a:endParaRPr lang="fr-FR" sz="1200" dirty="0"/>
          </a:p>
        </p:txBody>
      </p:sp>
      <p:sp>
        <p:nvSpPr>
          <p:cNvPr id="11" name="ZoneTexte 10"/>
          <p:cNvSpPr txBox="1"/>
          <p:nvPr/>
        </p:nvSpPr>
        <p:spPr>
          <a:xfrm>
            <a:off x="2982190" y="150499"/>
            <a:ext cx="35734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000090"/>
                </a:solidFill>
                <a:latin typeface="Comic Sans MS"/>
                <a:cs typeface="Comic Sans MS"/>
              </a:rPr>
              <a:t>First </a:t>
            </a:r>
            <a:r>
              <a:rPr lang="fr-FR" sz="28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excited</a:t>
            </a:r>
            <a:r>
              <a:rPr lang="fr-FR" sz="2800" dirty="0" smtClean="0">
                <a:solidFill>
                  <a:srgbClr val="000090"/>
                </a:solidFill>
                <a:latin typeface="Comic Sans MS"/>
                <a:cs typeface="Comic Sans MS"/>
              </a:rPr>
              <a:t> states  </a:t>
            </a:r>
            <a:endParaRPr lang="fr-FR" sz="28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grpSp>
        <p:nvGrpSpPr>
          <p:cNvPr id="12" name="Grouper 11"/>
          <p:cNvGrpSpPr/>
          <p:nvPr/>
        </p:nvGrpSpPr>
        <p:grpSpPr>
          <a:xfrm>
            <a:off x="5023211" y="3536905"/>
            <a:ext cx="832935" cy="832935"/>
            <a:chOff x="458440" y="1461532"/>
            <a:chExt cx="832935" cy="832935"/>
          </a:xfrm>
        </p:grpSpPr>
        <p:sp>
          <p:nvSpPr>
            <p:cNvPr id="13" name="Rectangle 12"/>
            <p:cNvSpPr/>
            <p:nvPr/>
          </p:nvSpPr>
          <p:spPr>
            <a:xfrm>
              <a:off x="534643" y="1588159"/>
              <a:ext cx="66068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800" dirty="0" smtClean="0"/>
                <a:t>Mg</a:t>
              </a:r>
              <a:endParaRPr lang="fr-FR" sz="2800" dirty="0"/>
            </a:p>
          </p:txBody>
        </p:sp>
        <p:sp>
          <p:nvSpPr>
            <p:cNvPr id="14" name="Ellipse 13"/>
            <p:cNvSpPr/>
            <p:nvPr/>
          </p:nvSpPr>
          <p:spPr>
            <a:xfrm>
              <a:off x="458440" y="1461532"/>
              <a:ext cx="832935" cy="832935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019268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162629" y="68709"/>
            <a:ext cx="4946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Dipole</a:t>
            </a:r>
            <a:r>
              <a:rPr lang="fr-FR" sz="2800" dirty="0" smtClean="0">
                <a:solidFill>
                  <a:srgbClr val="000090"/>
                </a:solidFill>
                <a:latin typeface="Comic Sans MS"/>
                <a:cs typeface="Comic Sans MS"/>
              </a:rPr>
              <a:t> and </a:t>
            </a:r>
            <a:r>
              <a:rPr lang="fr-FR" sz="28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low</a:t>
            </a:r>
            <a:r>
              <a:rPr lang="fr-FR" sz="2800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fr-FR" sz="28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energy</a:t>
            </a:r>
            <a:r>
              <a:rPr lang="fr-FR" sz="2800" dirty="0" smtClean="0">
                <a:solidFill>
                  <a:srgbClr val="000090"/>
                </a:solidFill>
                <a:latin typeface="Comic Sans MS"/>
                <a:cs typeface="Comic Sans MS"/>
              </a:rPr>
              <a:t> modes</a:t>
            </a:r>
            <a:endParaRPr lang="fr-FR" sz="28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32" y="812799"/>
            <a:ext cx="4781355" cy="31750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67589" y="3888708"/>
            <a:ext cx="28448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N. </a:t>
            </a:r>
            <a:r>
              <a:rPr lang="fr-FR" sz="1200" dirty="0" err="1" smtClean="0"/>
              <a:t>Lyutorovich</a:t>
            </a:r>
            <a:r>
              <a:rPr lang="fr-FR" sz="1200" dirty="0" smtClean="0"/>
              <a:t> et al., PRL109(2012)092502</a:t>
            </a:r>
            <a:endParaRPr lang="fr-FR" sz="1200" dirty="0"/>
          </a:p>
        </p:txBody>
      </p:sp>
      <p:sp>
        <p:nvSpPr>
          <p:cNvPr id="7" name="Rectangle 6"/>
          <p:cNvSpPr/>
          <p:nvPr/>
        </p:nvSpPr>
        <p:spPr>
          <a:xfrm>
            <a:off x="2062031" y="4140120"/>
            <a:ext cx="26488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E. </a:t>
            </a:r>
            <a:r>
              <a:rPr lang="fr-FR" sz="1200" dirty="0" err="1" smtClean="0"/>
              <a:t>Litvinova</a:t>
            </a:r>
            <a:r>
              <a:rPr lang="fr-FR" sz="1200" dirty="0" smtClean="0"/>
              <a:t> et al., PRL105(2010)022502</a:t>
            </a:r>
            <a:endParaRPr lang="fr-FR" sz="1200" dirty="0"/>
          </a:p>
        </p:txBody>
      </p:sp>
      <p:sp>
        <p:nvSpPr>
          <p:cNvPr id="8" name="ZoneTexte 7"/>
          <p:cNvSpPr txBox="1"/>
          <p:nvPr/>
        </p:nvSpPr>
        <p:spPr>
          <a:xfrm>
            <a:off x="1148438" y="4096017"/>
            <a:ext cx="1015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Relativistic</a:t>
            </a:r>
            <a:r>
              <a:rPr lang="fr-FR" sz="1400" dirty="0" smtClean="0"/>
              <a:t>:</a:t>
            </a:r>
            <a:endParaRPr lang="fr-FR" sz="1400" dirty="0"/>
          </a:p>
        </p:txBody>
      </p:sp>
      <p:sp>
        <p:nvSpPr>
          <p:cNvPr id="9" name="ZoneTexte 8"/>
          <p:cNvSpPr txBox="1"/>
          <p:nvPr/>
        </p:nvSpPr>
        <p:spPr>
          <a:xfrm>
            <a:off x="2827867" y="1083734"/>
            <a:ext cx="1763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Photoabsorption</a:t>
            </a:r>
            <a:endParaRPr lang="fr-FR" dirty="0" smtClean="0"/>
          </a:p>
          <a:p>
            <a:r>
              <a:rPr lang="fr-FR" baseline="30000" dirty="0" smtClean="0"/>
              <a:t>208</a:t>
            </a:r>
            <a:r>
              <a:rPr lang="fr-FR" dirty="0" smtClean="0"/>
              <a:t>Pb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852093" y="4357850"/>
            <a:ext cx="13337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Nuclear</a:t>
            </a:r>
            <a:r>
              <a:rPr lang="fr-FR" sz="1400" dirty="0" smtClean="0"/>
              <a:t> </a:t>
            </a:r>
            <a:r>
              <a:rPr lang="fr-FR" sz="1400" dirty="0" err="1" smtClean="0"/>
              <a:t>matter</a:t>
            </a:r>
            <a:r>
              <a:rPr lang="fr-FR" sz="1400" dirty="0" smtClean="0"/>
              <a:t>: </a:t>
            </a:r>
            <a:endParaRPr lang="fr-FR" sz="1400" dirty="0"/>
          </a:p>
        </p:txBody>
      </p:sp>
      <p:sp>
        <p:nvSpPr>
          <p:cNvPr id="12" name="Rectangle 11"/>
          <p:cNvSpPr/>
          <p:nvPr/>
        </p:nvSpPr>
        <p:spPr>
          <a:xfrm>
            <a:off x="2065352" y="4386860"/>
            <a:ext cx="27015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K. </a:t>
            </a:r>
            <a:r>
              <a:rPr lang="fr-FR" sz="1200" dirty="0" err="1" smtClean="0"/>
              <a:t>Moghrabi</a:t>
            </a:r>
            <a:r>
              <a:rPr lang="fr-FR" sz="1200" dirty="0" smtClean="0"/>
              <a:t> et al., PRL105(2010)262501</a:t>
            </a:r>
            <a:endParaRPr lang="fr-FR" sz="1200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955" y="954423"/>
            <a:ext cx="3015786" cy="404991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9215" y="3888708"/>
            <a:ext cx="1507698" cy="605321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5370409" y="4835061"/>
            <a:ext cx="3565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Soft E1 mode more </a:t>
            </a:r>
            <a:r>
              <a:rPr lang="fr-FR" sz="1600" dirty="0" err="1" smtClean="0"/>
              <a:t>complex</a:t>
            </a:r>
            <a:r>
              <a:rPr lang="fr-FR" sz="1600" dirty="0" smtClean="0"/>
              <a:t> </a:t>
            </a:r>
            <a:r>
              <a:rPr lang="fr-FR" sz="1600" dirty="0" err="1" smtClean="0"/>
              <a:t>than</a:t>
            </a:r>
            <a:r>
              <a:rPr lang="fr-FR" sz="1600" dirty="0" smtClean="0"/>
              <a:t> </a:t>
            </a:r>
            <a:r>
              <a:rPr lang="fr-FR" sz="1600" dirty="0" err="1" smtClean="0"/>
              <a:t>pygmy</a:t>
            </a:r>
            <a:endParaRPr lang="fr-FR" sz="1600" dirty="0"/>
          </a:p>
        </p:txBody>
      </p:sp>
      <p:sp>
        <p:nvSpPr>
          <p:cNvPr id="16" name="Rectangle 15"/>
          <p:cNvSpPr/>
          <p:nvPr/>
        </p:nvSpPr>
        <p:spPr>
          <a:xfrm>
            <a:off x="6116256" y="5111702"/>
            <a:ext cx="28192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D. </a:t>
            </a:r>
            <a:r>
              <a:rPr lang="fr-FR" sz="1200" dirty="0" err="1" smtClean="0"/>
              <a:t>Gambacurta</a:t>
            </a:r>
            <a:r>
              <a:rPr lang="fr-FR" sz="1200" dirty="0" smtClean="0"/>
              <a:t> et al., PRC84(2011)034301</a:t>
            </a:r>
          </a:p>
          <a:p>
            <a:r>
              <a:rPr lang="fr-FR" sz="1200" dirty="0" err="1" smtClean="0"/>
              <a:t>M.Martini</a:t>
            </a:r>
            <a:r>
              <a:rPr lang="fr-FR" sz="1200" dirty="0" smtClean="0"/>
              <a:t> et al., PRC83(2011)034039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5794779" y="5506801"/>
            <a:ext cx="3097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Low</a:t>
            </a:r>
            <a:r>
              <a:rPr lang="fr-FR" sz="1600" dirty="0"/>
              <a:t> </a:t>
            </a:r>
            <a:r>
              <a:rPr lang="fr-FR" sz="1600" dirty="0" err="1" smtClean="0"/>
              <a:t>energy</a:t>
            </a:r>
            <a:r>
              <a:rPr lang="fr-FR" sz="1600" dirty="0" smtClean="0"/>
              <a:t> </a:t>
            </a:r>
            <a:r>
              <a:rPr lang="fr-FR" sz="1600" dirty="0" err="1" smtClean="0"/>
              <a:t>quadrupole</a:t>
            </a:r>
            <a:r>
              <a:rPr lang="fr-FR" sz="1600" dirty="0" smtClean="0"/>
              <a:t> </a:t>
            </a:r>
            <a:r>
              <a:rPr lang="fr-FR" sz="1600" dirty="0" err="1" smtClean="0"/>
              <a:t>collectivity</a:t>
            </a:r>
            <a:endParaRPr lang="fr-FR" sz="1600" dirty="0"/>
          </a:p>
        </p:txBody>
      </p:sp>
      <p:sp>
        <p:nvSpPr>
          <p:cNvPr id="18" name="Rectangle 17"/>
          <p:cNvSpPr/>
          <p:nvPr/>
        </p:nvSpPr>
        <p:spPr>
          <a:xfrm>
            <a:off x="6402239" y="5752604"/>
            <a:ext cx="24032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C. </a:t>
            </a:r>
            <a:r>
              <a:rPr lang="fr-FR" sz="1200" dirty="0" err="1" smtClean="0"/>
              <a:t>Walz</a:t>
            </a:r>
            <a:r>
              <a:rPr lang="fr-FR" sz="1200" dirty="0" smtClean="0"/>
              <a:t> et al., PRL106(2011)062501</a:t>
            </a:r>
            <a:endParaRPr lang="fr-FR" sz="1200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2819395" y="1786462"/>
            <a:ext cx="76200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2810928" y="2031999"/>
            <a:ext cx="762000" cy="0"/>
          </a:xfrm>
          <a:prstGeom prst="line">
            <a:avLst/>
          </a:prstGeom>
          <a:ln>
            <a:solidFill>
              <a:srgbClr val="0000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3666760" y="1845731"/>
            <a:ext cx="479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RPA</a:t>
            </a:r>
            <a:endParaRPr lang="fr-FR" sz="1400" dirty="0"/>
          </a:p>
        </p:txBody>
      </p:sp>
      <p:sp>
        <p:nvSpPr>
          <p:cNvPr id="21" name="ZoneTexte 20"/>
          <p:cNvSpPr txBox="1"/>
          <p:nvPr/>
        </p:nvSpPr>
        <p:spPr>
          <a:xfrm>
            <a:off x="3548222" y="1588756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b</a:t>
            </a:r>
            <a:r>
              <a:rPr lang="fr-FR" sz="1400" dirty="0" err="1" smtClean="0"/>
              <a:t>eyond</a:t>
            </a:r>
            <a:r>
              <a:rPr lang="fr-FR" sz="1400" dirty="0" smtClean="0"/>
              <a:t> RPA</a:t>
            </a:r>
            <a:endParaRPr lang="fr-FR" sz="1400" dirty="0"/>
          </a:p>
        </p:txBody>
      </p:sp>
      <p:sp>
        <p:nvSpPr>
          <p:cNvPr id="22" name="ZoneTexte 21"/>
          <p:cNvSpPr txBox="1"/>
          <p:nvPr/>
        </p:nvSpPr>
        <p:spPr>
          <a:xfrm>
            <a:off x="5730959" y="5930234"/>
            <a:ext cx="31616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Soft non-collective monopole mode</a:t>
            </a:r>
            <a:endParaRPr lang="fr-FR" sz="1600" dirty="0"/>
          </a:p>
        </p:txBody>
      </p:sp>
      <p:sp>
        <p:nvSpPr>
          <p:cNvPr id="23" name="Rectangle 22"/>
          <p:cNvSpPr/>
          <p:nvPr/>
        </p:nvSpPr>
        <p:spPr>
          <a:xfrm>
            <a:off x="6462827" y="6130288"/>
            <a:ext cx="23419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E. Khan et al., PRC84(2011)051301</a:t>
            </a:r>
          </a:p>
        </p:txBody>
      </p:sp>
      <p:grpSp>
        <p:nvGrpSpPr>
          <p:cNvPr id="24" name="Grouper 23"/>
          <p:cNvGrpSpPr/>
          <p:nvPr/>
        </p:nvGrpSpPr>
        <p:grpSpPr>
          <a:xfrm>
            <a:off x="7729340" y="1896533"/>
            <a:ext cx="858336" cy="832935"/>
            <a:chOff x="433039" y="1461532"/>
            <a:chExt cx="858336" cy="832935"/>
          </a:xfrm>
        </p:grpSpPr>
        <p:sp>
          <p:nvSpPr>
            <p:cNvPr id="25" name="Rectangle 24"/>
            <p:cNvSpPr/>
            <p:nvPr/>
          </p:nvSpPr>
          <p:spPr>
            <a:xfrm>
              <a:off x="433039" y="1588159"/>
              <a:ext cx="79077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800" baseline="30000" dirty="0" smtClean="0"/>
                <a:t>48</a:t>
              </a:r>
              <a:r>
                <a:rPr lang="fr-FR" sz="2800" dirty="0" smtClean="0"/>
                <a:t>Ca</a:t>
              </a:r>
              <a:endParaRPr lang="fr-FR" sz="2800" dirty="0"/>
            </a:p>
          </p:txBody>
        </p:sp>
        <p:sp>
          <p:nvSpPr>
            <p:cNvPr id="26" name="Ellipse 25"/>
            <p:cNvSpPr/>
            <p:nvPr/>
          </p:nvSpPr>
          <p:spPr>
            <a:xfrm>
              <a:off x="458440" y="1461532"/>
              <a:ext cx="832935" cy="832935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73633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81" y="807504"/>
            <a:ext cx="3877733" cy="42232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00724" y="5030708"/>
            <a:ext cx="29193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J. </a:t>
            </a:r>
            <a:r>
              <a:rPr lang="fr-FR" sz="1200" dirty="0" err="1" smtClean="0"/>
              <a:t>Piekarewicz</a:t>
            </a:r>
            <a:r>
              <a:rPr lang="fr-FR" sz="1200" dirty="0" smtClean="0"/>
              <a:t> et al., PRC85(2012)041302(R)</a:t>
            </a:r>
            <a:endParaRPr lang="fr-FR" sz="1200" dirty="0"/>
          </a:p>
        </p:txBody>
      </p:sp>
      <p:sp>
        <p:nvSpPr>
          <p:cNvPr id="7" name="Rectangle 6"/>
          <p:cNvSpPr/>
          <p:nvPr/>
        </p:nvSpPr>
        <p:spPr>
          <a:xfrm>
            <a:off x="618678" y="5215612"/>
            <a:ext cx="35317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P.-G. Reinhard &amp; W. </a:t>
            </a:r>
            <a:r>
              <a:rPr lang="fr-FR" sz="1200" dirty="0" err="1" smtClean="0"/>
              <a:t>Nazarewicz</a:t>
            </a:r>
            <a:r>
              <a:rPr lang="fr-FR" sz="1200" dirty="0" smtClean="0"/>
              <a:t>, PRC81(2010)051303</a:t>
            </a:r>
            <a:endParaRPr lang="fr-FR" sz="1200" dirty="0"/>
          </a:p>
        </p:txBody>
      </p:sp>
      <p:sp>
        <p:nvSpPr>
          <p:cNvPr id="8" name="ZoneTexte 7"/>
          <p:cNvSpPr txBox="1"/>
          <p:nvPr/>
        </p:nvSpPr>
        <p:spPr>
          <a:xfrm>
            <a:off x="272681" y="5881692"/>
            <a:ext cx="8778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Correlation</a:t>
            </a:r>
            <a:r>
              <a:rPr lang="fr-FR" dirty="0" smtClean="0"/>
              <a:t> </a:t>
            </a:r>
            <a:r>
              <a:rPr lang="fr-FR" dirty="0" err="1" smtClean="0"/>
              <a:t>between</a:t>
            </a:r>
            <a:r>
              <a:rPr lang="fr-FR" dirty="0" smtClean="0"/>
              <a:t> the neutrons skin and the </a:t>
            </a:r>
            <a:r>
              <a:rPr lang="fr-FR" dirty="0" err="1" smtClean="0"/>
              <a:t>density</a:t>
            </a:r>
            <a:r>
              <a:rPr lang="fr-FR" dirty="0" smtClean="0"/>
              <a:t> </a:t>
            </a:r>
            <a:r>
              <a:rPr lang="fr-FR" dirty="0" err="1" smtClean="0"/>
              <a:t>dependence</a:t>
            </a:r>
            <a:r>
              <a:rPr lang="fr-FR" dirty="0" smtClean="0"/>
              <a:t> of the </a:t>
            </a:r>
            <a:r>
              <a:rPr lang="fr-FR" dirty="0" err="1" smtClean="0"/>
              <a:t>symmetry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066912" y="6231037"/>
            <a:ext cx="27238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B.K. Agrawal et al., PRL109(2012)262501</a:t>
            </a:r>
            <a:endParaRPr lang="fr-FR" sz="1200" dirty="0"/>
          </a:p>
        </p:txBody>
      </p:sp>
      <p:sp>
        <p:nvSpPr>
          <p:cNvPr id="10" name="Rectangle 9"/>
          <p:cNvSpPr/>
          <p:nvPr/>
        </p:nvSpPr>
        <p:spPr>
          <a:xfrm>
            <a:off x="6066912" y="6438086"/>
            <a:ext cx="27823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X. Roca-Maza et al., PRL106(2011)252501</a:t>
            </a:r>
            <a:endParaRPr lang="fr-FR" sz="1200" dirty="0"/>
          </a:p>
        </p:txBody>
      </p:sp>
      <p:sp>
        <p:nvSpPr>
          <p:cNvPr id="11" name="ZoneTexte 10"/>
          <p:cNvSpPr txBox="1"/>
          <p:nvPr/>
        </p:nvSpPr>
        <p:spPr>
          <a:xfrm>
            <a:off x="29990" y="116107"/>
            <a:ext cx="9156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0090"/>
                </a:solidFill>
                <a:latin typeface="Comic Sans MS"/>
                <a:cs typeface="Comic Sans MS"/>
              </a:rPr>
              <a:t>Neutron skin: </a:t>
            </a:r>
            <a:r>
              <a:rPr lang="fr-FR" sz="28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from</a:t>
            </a:r>
            <a:r>
              <a:rPr lang="fr-FR" sz="2800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fr-FR" sz="28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polarisability</a:t>
            </a:r>
            <a:r>
              <a:rPr lang="fr-FR" sz="2800" dirty="0" smtClean="0">
                <a:solidFill>
                  <a:srgbClr val="000090"/>
                </a:solidFill>
                <a:latin typeface="Comic Sans MS"/>
                <a:cs typeface="Comic Sans MS"/>
              </a:rPr>
              <a:t> to </a:t>
            </a:r>
            <a:r>
              <a:rPr lang="fr-FR" sz="28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symmetry</a:t>
            </a:r>
            <a:r>
              <a:rPr lang="fr-FR" sz="2800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fr-FR" sz="28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energy</a:t>
            </a:r>
            <a:r>
              <a:rPr lang="fr-FR" sz="2800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endParaRPr lang="fr-FR" sz="28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925" y="900483"/>
            <a:ext cx="3922344" cy="403013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103054" y="4892208"/>
            <a:ext cx="27462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/>
              <a:t>A</a:t>
            </a:r>
            <a:r>
              <a:rPr lang="fr-FR" sz="1200" dirty="0" smtClean="0"/>
              <a:t>. Carbone et al., PRC81(2010)041301(R)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356444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9990" y="116107"/>
            <a:ext cx="9156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0090"/>
                </a:solidFill>
                <a:latin typeface="Comic Sans MS"/>
                <a:cs typeface="Comic Sans MS"/>
              </a:rPr>
              <a:t>Neutron skin: </a:t>
            </a:r>
            <a:r>
              <a:rPr lang="fr-FR" sz="28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from</a:t>
            </a:r>
            <a:r>
              <a:rPr lang="fr-FR" sz="2800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fr-FR" sz="28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polarisability</a:t>
            </a:r>
            <a:r>
              <a:rPr lang="fr-FR" sz="2800" dirty="0" smtClean="0">
                <a:solidFill>
                  <a:srgbClr val="000090"/>
                </a:solidFill>
                <a:latin typeface="Comic Sans MS"/>
                <a:cs typeface="Comic Sans MS"/>
              </a:rPr>
              <a:t> to </a:t>
            </a:r>
            <a:r>
              <a:rPr lang="fr-FR" sz="28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symmetry</a:t>
            </a:r>
            <a:r>
              <a:rPr lang="fr-FR" sz="2800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fr-FR" sz="28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energy</a:t>
            </a:r>
            <a:r>
              <a:rPr lang="fr-FR" sz="2800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endParaRPr lang="fr-FR" sz="28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433161" y="4165599"/>
            <a:ext cx="13041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L (</a:t>
            </a:r>
            <a:r>
              <a:rPr lang="fr-FR" sz="3200" dirty="0" err="1" smtClean="0"/>
              <a:t>EoS</a:t>
            </a:r>
            <a:r>
              <a:rPr lang="fr-FR" sz="3200" dirty="0" smtClean="0"/>
              <a:t>)</a:t>
            </a:r>
            <a:endParaRPr lang="fr-FR" sz="3200" dirty="0"/>
          </a:p>
        </p:txBody>
      </p:sp>
      <p:sp>
        <p:nvSpPr>
          <p:cNvPr id="6" name="ZoneTexte 5"/>
          <p:cNvSpPr txBox="1"/>
          <p:nvPr/>
        </p:nvSpPr>
        <p:spPr>
          <a:xfrm>
            <a:off x="6070741" y="2108205"/>
            <a:ext cx="8453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/>
              <a:t>R</a:t>
            </a:r>
            <a:r>
              <a:rPr lang="fr-FR" sz="3200" baseline="-25000" dirty="0" err="1" smtClean="0"/>
              <a:t>skin</a:t>
            </a:r>
            <a:endParaRPr lang="fr-FR" sz="3200" dirty="0"/>
          </a:p>
        </p:txBody>
      </p:sp>
      <p:sp>
        <p:nvSpPr>
          <p:cNvPr id="7" name="ZoneTexte 6"/>
          <p:cNvSpPr txBox="1"/>
          <p:nvPr/>
        </p:nvSpPr>
        <p:spPr>
          <a:xfrm>
            <a:off x="1990761" y="1902079"/>
            <a:ext cx="22511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err="1"/>
              <a:t>d</a:t>
            </a:r>
            <a:r>
              <a:rPr lang="fr-FR" sz="2400" dirty="0" err="1" smtClean="0"/>
              <a:t>ipole</a:t>
            </a:r>
            <a:r>
              <a:rPr lang="fr-FR" sz="2400" dirty="0" smtClean="0"/>
              <a:t> </a:t>
            </a:r>
            <a:r>
              <a:rPr lang="fr-FR" sz="2400" dirty="0" err="1" smtClean="0"/>
              <a:t>response</a:t>
            </a:r>
            <a:endParaRPr lang="fr-FR" sz="2400" dirty="0" smtClean="0"/>
          </a:p>
          <a:p>
            <a:pPr algn="ctr"/>
            <a:r>
              <a:rPr lang="fr-FR" sz="3200" dirty="0" err="1" smtClean="0">
                <a:latin typeface="Symbol" charset="2"/>
                <a:cs typeface="Symbol" charset="2"/>
              </a:rPr>
              <a:t>a</a:t>
            </a:r>
            <a:r>
              <a:rPr lang="fr-FR" sz="3200" baseline="-25000" dirty="0" err="1" smtClean="0"/>
              <a:t>D</a:t>
            </a:r>
            <a:endParaRPr lang="fr-FR" sz="3200" dirty="0"/>
          </a:p>
        </p:txBody>
      </p:sp>
      <p:cxnSp>
        <p:nvCxnSpPr>
          <p:cNvPr id="9" name="Connecteur droit avec flèche 8"/>
          <p:cNvCxnSpPr/>
          <p:nvPr/>
        </p:nvCxnSpPr>
        <p:spPr>
          <a:xfrm flipV="1">
            <a:off x="5427276" y="2794006"/>
            <a:ext cx="795866" cy="134620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3962542" y="2463803"/>
            <a:ext cx="2015066" cy="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 flipV="1">
            <a:off x="3632348" y="2856186"/>
            <a:ext cx="1117600" cy="1292481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3" descr="NStar_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2740" y="4860442"/>
            <a:ext cx="1120036" cy="1260179"/>
          </a:xfrm>
          <a:prstGeom prst="rect">
            <a:avLst/>
          </a:prstGeom>
          <a:noFill/>
          <a:ln w="57150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99" y="1036971"/>
            <a:ext cx="1710267" cy="113568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47757" t="21189"/>
          <a:stretch/>
        </p:blipFill>
        <p:spPr>
          <a:xfrm>
            <a:off x="6557120" y="1340290"/>
            <a:ext cx="1096745" cy="112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384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1075267"/>
            <a:ext cx="2865967" cy="24410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9276" y="3597084"/>
            <a:ext cx="29931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A.D. </a:t>
            </a:r>
            <a:r>
              <a:rPr lang="fr-FR" sz="1200" dirty="0" err="1" smtClean="0"/>
              <a:t>Ayangeakaa</a:t>
            </a:r>
            <a:r>
              <a:rPr lang="fr-FR" sz="1200" dirty="0" smtClean="0"/>
              <a:t> et al., PRL110(2013)102501</a:t>
            </a:r>
            <a:endParaRPr lang="fr-FR" sz="1200" dirty="0"/>
          </a:p>
        </p:txBody>
      </p:sp>
      <p:sp>
        <p:nvSpPr>
          <p:cNvPr id="7" name="ZoneTexte 6"/>
          <p:cNvSpPr txBox="1"/>
          <p:nvPr/>
        </p:nvSpPr>
        <p:spPr>
          <a:xfrm>
            <a:off x="982133" y="99060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Tidal </a:t>
            </a:r>
            <a:r>
              <a:rPr lang="fr-FR" dirty="0" err="1" smtClean="0"/>
              <a:t>waves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080" y="1075267"/>
            <a:ext cx="4211132" cy="324696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13343" y="4337918"/>
            <a:ext cx="25751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P.W. Zhao et al., PRL107(2011)122501</a:t>
            </a:r>
            <a:endParaRPr lang="fr-FR" sz="1200" dirty="0"/>
          </a:p>
        </p:txBody>
      </p:sp>
      <p:sp>
        <p:nvSpPr>
          <p:cNvPr id="11" name="ZoneTexte 10"/>
          <p:cNvSpPr txBox="1"/>
          <p:nvPr/>
        </p:nvSpPr>
        <p:spPr>
          <a:xfrm>
            <a:off x="5875867" y="705935"/>
            <a:ext cx="2247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Antimagnetic</a:t>
            </a:r>
            <a:r>
              <a:rPr lang="fr-FR" dirty="0" smtClean="0"/>
              <a:t> rotation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228594" y="90706"/>
            <a:ext cx="8678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rgbClr val="000090"/>
                </a:solidFill>
                <a:latin typeface="Comic Sans MS"/>
                <a:cs typeface="Comic Sans MS"/>
              </a:rPr>
              <a:t>More </a:t>
            </a:r>
            <a:r>
              <a:rPr lang="fr-FR" sz="28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exotic</a:t>
            </a:r>
            <a:r>
              <a:rPr lang="fr-FR" sz="2800" dirty="0" smtClean="0">
                <a:solidFill>
                  <a:srgbClr val="000090"/>
                </a:solidFill>
                <a:latin typeface="Comic Sans MS"/>
                <a:cs typeface="Comic Sans MS"/>
              </a:rPr>
              <a:t> modes</a:t>
            </a:r>
            <a:endParaRPr lang="fr-FR" sz="28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grpSp>
        <p:nvGrpSpPr>
          <p:cNvPr id="12" name="Grouper 11"/>
          <p:cNvGrpSpPr/>
          <p:nvPr/>
        </p:nvGrpSpPr>
        <p:grpSpPr>
          <a:xfrm>
            <a:off x="2495003" y="943464"/>
            <a:ext cx="922798" cy="832935"/>
            <a:chOff x="433039" y="1461532"/>
            <a:chExt cx="922798" cy="832935"/>
          </a:xfrm>
        </p:grpSpPr>
        <p:sp>
          <p:nvSpPr>
            <p:cNvPr id="13" name="Rectangle 12"/>
            <p:cNvSpPr/>
            <p:nvPr/>
          </p:nvSpPr>
          <p:spPr>
            <a:xfrm>
              <a:off x="433039" y="1588159"/>
              <a:ext cx="92279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800" baseline="30000" dirty="0" smtClean="0"/>
                <a:t>102</a:t>
              </a:r>
              <a:r>
                <a:rPr lang="fr-FR" sz="2800" dirty="0" smtClean="0"/>
                <a:t>Pd</a:t>
              </a:r>
              <a:endParaRPr lang="fr-FR" sz="2800" dirty="0"/>
            </a:p>
          </p:txBody>
        </p:sp>
        <p:sp>
          <p:nvSpPr>
            <p:cNvPr id="14" name="Ellipse 13"/>
            <p:cNvSpPr/>
            <p:nvPr/>
          </p:nvSpPr>
          <p:spPr>
            <a:xfrm>
              <a:off x="458440" y="1461532"/>
              <a:ext cx="832935" cy="832935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" name="Grouper 3"/>
          <p:cNvGrpSpPr/>
          <p:nvPr/>
        </p:nvGrpSpPr>
        <p:grpSpPr>
          <a:xfrm>
            <a:off x="5946550" y="4751031"/>
            <a:ext cx="1927560" cy="1495173"/>
            <a:chOff x="5946550" y="4751031"/>
            <a:chExt cx="1927560" cy="1495173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09587" y="4751031"/>
              <a:ext cx="1764523" cy="1495173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946550" y="4942393"/>
              <a:ext cx="540595" cy="4290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075111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3"/>
          <p:cNvGrpSpPr/>
          <p:nvPr/>
        </p:nvGrpSpPr>
        <p:grpSpPr>
          <a:xfrm>
            <a:off x="2969411" y="2648945"/>
            <a:ext cx="564797" cy="526202"/>
            <a:chOff x="4631265" y="1117600"/>
            <a:chExt cx="369332" cy="369332"/>
          </a:xfrm>
        </p:grpSpPr>
        <p:sp>
          <p:nvSpPr>
            <p:cNvPr id="5" name="ZoneTexte 4"/>
            <p:cNvSpPr txBox="1"/>
            <p:nvPr/>
          </p:nvSpPr>
          <p:spPr>
            <a:xfrm>
              <a:off x="4714965" y="1121019"/>
              <a:ext cx="222763" cy="3240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/>
                <a:t>5</a:t>
              </a:r>
            </a:p>
          </p:txBody>
        </p:sp>
        <p:sp>
          <p:nvSpPr>
            <p:cNvPr id="6" name="Ellipse 5"/>
            <p:cNvSpPr/>
            <p:nvPr/>
          </p:nvSpPr>
          <p:spPr>
            <a:xfrm>
              <a:off x="4631265" y="1117600"/>
              <a:ext cx="369332" cy="369332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" name="ZoneTexte 6"/>
          <p:cNvSpPr txBox="1"/>
          <p:nvPr/>
        </p:nvSpPr>
        <p:spPr>
          <a:xfrm flipH="1">
            <a:off x="3760194" y="2636880"/>
            <a:ext cx="2793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/>
              <a:t>Decays</a:t>
            </a:r>
            <a:r>
              <a:rPr lang="fr-FR" sz="2400" dirty="0" smtClean="0"/>
              <a:t> &amp; </a:t>
            </a:r>
            <a:r>
              <a:rPr lang="fr-FR" sz="2400" dirty="0" err="1" smtClean="0"/>
              <a:t>Reactions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122661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077" y="863365"/>
            <a:ext cx="2729245" cy="34374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25564" y="4300832"/>
            <a:ext cx="28567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F. </a:t>
            </a:r>
            <a:r>
              <a:rPr lang="fr-FR" sz="1200" dirty="0" err="1" smtClean="0"/>
              <a:t>Minato</a:t>
            </a:r>
            <a:r>
              <a:rPr lang="fr-FR" sz="1200" dirty="0" smtClean="0"/>
              <a:t> &amp; C.L. Bai., PRL110(2013)122501</a:t>
            </a:r>
            <a:endParaRPr lang="fr-FR" sz="1200" dirty="0"/>
          </a:p>
        </p:txBody>
      </p:sp>
      <p:sp>
        <p:nvSpPr>
          <p:cNvPr id="6" name="ZoneTexte 5"/>
          <p:cNvSpPr txBox="1"/>
          <p:nvPr/>
        </p:nvSpPr>
        <p:spPr>
          <a:xfrm>
            <a:off x="792924" y="4683665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Effect</a:t>
            </a:r>
            <a:r>
              <a:rPr lang="fr-FR" dirty="0" smtClean="0"/>
              <a:t> of the </a:t>
            </a:r>
            <a:r>
              <a:rPr lang="fr-FR" dirty="0" err="1" smtClean="0"/>
              <a:t>tensor</a:t>
            </a:r>
            <a:r>
              <a:rPr lang="fr-FR" dirty="0" smtClean="0"/>
              <a:t> force on </a:t>
            </a:r>
            <a:r>
              <a:rPr lang="fr-FR" dirty="0" smtClean="0">
                <a:latin typeface="Symbol" charset="2"/>
                <a:cs typeface="Symbol" charset="2"/>
              </a:rPr>
              <a:t>b </a:t>
            </a:r>
            <a:r>
              <a:rPr lang="fr-FR" dirty="0" err="1" smtClean="0"/>
              <a:t>decay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4578974" y="4325209"/>
            <a:ext cx="40062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err="1" smtClean="0"/>
              <a:t>T</a:t>
            </a:r>
            <a:r>
              <a:rPr lang="fr-FR" sz="1200" dirty="0" smtClean="0"/>
              <a:t>. R. Rodriguez and G. Martinez-</a:t>
            </a:r>
            <a:r>
              <a:rPr lang="fr-FR" sz="1200" dirty="0" err="1" smtClean="0"/>
              <a:t>Pinedo</a:t>
            </a:r>
            <a:r>
              <a:rPr lang="fr-FR" sz="1200" dirty="0" smtClean="0"/>
              <a:t> PRL105(2010)252503</a:t>
            </a:r>
            <a:endParaRPr lang="fr-FR" sz="1200" dirty="0"/>
          </a:p>
        </p:txBody>
      </p:sp>
      <p:sp>
        <p:nvSpPr>
          <p:cNvPr id="9" name="ZoneTexte 8"/>
          <p:cNvSpPr txBox="1"/>
          <p:nvPr/>
        </p:nvSpPr>
        <p:spPr>
          <a:xfrm>
            <a:off x="6092374" y="4692481"/>
            <a:ext cx="1551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</a:t>
            </a:r>
            <a:r>
              <a:rPr lang="fr-FR" dirty="0" smtClean="0">
                <a:latin typeface="Symbol" charset="2"/>
                <a:cs typeface="Symbol" charset="2"/>
              </a:rPr>
              <a:t>b0n </a:t>
            </a:r>
            <a:r>
              <a:rPr lang="fr-FR" dirty="0" err="1" smtClean="0">
                <a:cs typeface="Symbol" charset="2"/>
              </a:rPr>
              <a:t>with</a:t>
            </a:r>
            <a:r>
              <a:rPr lang="fr-FR" dirty="0" smtClean="0">
                <a:cs typeface="Symbol" charset="2"/>
              </a:rPr>
              <a:t> EDF</a:t>
            </a:r>
            <a:r>
              <a:rPr lang="fr-FR" dirty="0" smtClean="0">
                <a:latin typeface="Symbol" charset="2"/>
                <a:cs typeface="Symbol" charset="2"/>
              </a:rPr>
              <a:t> 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1388533" y="86565"/>
            <a:ext cx="6680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Weak</a:t>
            </a:r>
            <a:r>
              <a:rPr lang="fr-FR" sz="2800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fr-FR" sz="28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decays</a:t>
            </a:r>
            <a:endParaRPr lang="fr-FR" sz="28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grpSp>
        <p:nvGrpSpPr>
          <p:cNvPr id="3" name="Grouper 2"/>
          <p:cNvGrpSpPr/>
          <p:nvPr/>
        </p:nvGrpSpPr>
        <p:grpSpPr>
          <a:xfrm>
            <a:off x="4113643" y="1150277"/>
            <a:ext cx="4309533" cy="3150555"/>
            <a:chOff x="4113643" y="1150277"/>
            <a:chExt cx="4309533" cy="3150555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13643" y="1150277"/>
              <a:ext cx="4309533" cy="3150555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4732867" y="1150277"/>
              <a:ext cx="2023533" cy="1118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" name="ZoneTexte 11"/>
          <p:cNvSpPr txBox="1"/>
          <p:nvPr/>
        </p:nvSpPr>
        <p:spPr>
          <a:xfrm rot="16200000">
            <a:off x="-10832" y="2325327"/>
            <a:ext cx="169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Symbol" charset="2"/>
                <a:cs typeface="Symbol" charset="2"/>
              </a:rPr>
              <a:t>b</a:t>
            </a:r>
            <a:r>
              <a:rPr lang="fr-FR" dirty="0" smtClean="0"/>
              <a:t> </a:t>
            </a:r>
            <a:r>
              <a:rPr lang="fr-FR" dirty="0" err="1" smtClean="0"/>
              <a:t>decay</a:t>
            </a:r>
            <a:r>
              <a:rPr lang="fr-FR" dirty="0" smtClean="0"/>
              <a:t> </a:t>
            </a:r>
            <a:r>
              <a:rPr lang="fr-FR" dirty="0" err="1" smtClean="0"/>
              <a:t>half</a:t>
            </a:r>
            <a:r>
              <a:rPr lang="fr-FR" dirty="0" smtClean="0"/>
              <a:t> life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5597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3" y="977483"/>
            <a:ext cx="4124288" cy="37415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67319" y="4703136"/>
            <a:ext cx="24332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G. </a:t>
            </a:r>
            <a:r>
              <a:rPr lang="fr-FR" sz="1200" dirty="0" err="1" smtClean="0"/>
              <a:t>Potel</a:t>
            </a:r>
            <a:r>
              <a:rPr lang="fr-FR" sz="1200" dirty="0" smtClean="0"/>
              <a:t> et al., PRL105(2010)172502</a:t>
            </a:r>
            <a:endParaRPr lang="fr-FR" sz="1200" dirty="0"/>
          </a:p>
        </p:txBody>
      </p:sp>
      <p:sp>
        <p:nvSpPr>
          <p:cNvPr id="7" name="ZoneTexte 6"/>
          <p:cNvSpPr txBox="1"/>
          <p:nvPr/>
        </p:nvSpPr>
        <p:spPr>
          <a:xfrm>
            <a:off x="628068" y="5029184"/>
            <a:ext cx="3451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Phonon </a:t>
            </a:r>
            <a:r>
              <a:rPr lang="fr-FR" dirty="0" err="1" smtClean="0"/>
              <a:t>coupling</a:t>
            </a:r>
            <a:r>
              <a:rPr lang="fr-FR" dirty="0" smtClean="0"/>
              <a:t>, </a:t>
            </a:r>
            <a:r>
              <a:rPr lang="fr-FR" dirty="0" err="1" smtClean="0"/>
              <a:t>pairing</a:t>
            </a:r>
            <a:r>
              <a:rPr lang="fr-FR" dirty="0" smtClean="0"/>
              <a:t> and halo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388533" y="86565"/>
            <a:ext cx="6680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rgbClr val="000090"/>
                </a:solidFill>
                <a:latin typeface="Comic Sans MS"/>
                <a:cs typeface="Comic Sans MS"/>
              </a:rPr>
              <a:t>Structure &amp; </a:t>
            </a:r>
            <a:r>
              <a:rPr lang="fr-FR" sz="28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reaction</a:t>
            </a:r>
            <a:r>
              <a:rPr lang="fr-FR" sz="2800" dirty="0" smtClean="0">
                <a:solidFill>
                  <a:srgbClr val="000090"/>
                </a:solidFill>
                <a:latin typeface="Comic Sans MS"/>
                <a:cs typeface="Comic Sans MS"/>
              </a:rPr>
              <a:t> unification</a:t>
            </a:r>
            <a:endParaRPr lang="fr-FR" sz="28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145126" y="887107"/>
            <a:ext cx="2166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2n </a:t>
            </a:r>
            <a:r>
              <a:rPr lang="fr-FR" dirty="0" err="1" smtClean="0"/>
              <a:t>transfer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baseline="30000" dirty="0" smtClean="0"/>
              <a:t>11</a:t>
            </a:r>
            <a:r>
              <a:rPr lang="fr-FR" dirty="0" smtClean="0"/>
              <a:t>Li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413" y="1097174"/>
            <a:ext cx="4397514" cy="352424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203963" y="4693967"/>
            <a:ext cx="22493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C. </a:t>
            </a:r>
            <a:r>
              <a:rPr lang="fr-FR" sz="1200" dirty="0" err="1" smtClean="0"/>
              <a:t>Simenel</a:t>
            </a:r>
            <a:r>
              <a:rPr lang="fr-FR" sz="1200" dirty="0" smtClean="0"/>
              <a:t>, PRL105(2010)192701</a:t>
            </a:r>
            <a:endParaRPr lang="fr-FR" sz="1200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5378" y="126690"/>
            <a:ext cx="1212717" cy="11278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753560" y="920975"/>
            <a:ext cx="22285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p </a:t>
            </a:r>
            <a:r>
              <a:rPr lang="fr-FR" dirty="0" err="1" smtClean="0"/>
              <a:t>transfer</a:t>
            </a:r>
            <a:r>
              <a:rPr lang="fr-FR" dirty="0" smtClean="0"/>
              <a:t> in</a:t>
            </a:r>
            <a:r>
              <a:rPr lang="fr-FR" baseline="30000" dirty="0" smtClean="0"/>
              <a:t>16</a:t>
            </a:r>
            <a:r>
              <a:rPr lang="fr-FR" dirty="0" smtClean="0"/>
              <a:t>O+</a:t>
            </a:r>
            <a:r>
              <a:rPr lang="fr-FR" baseline="30000" dirty="0" smtClean="0"/>
              <a:t>208</a:t>
            </a:r>
            <a:r>
              <a:rPr lang="fr-FR" dirty="0" smtClean="0"/>
              <a:t>Pb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0277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avec flèche 4"/>
          <p:cNvCxnSpPr/>
          <p:nvPr/>
        </p:nvCxnSpPr>
        <p:spPr>
          <a:xfrm flipV="1">
            <a:off x="1464733" y="1250831"/>
            <a:ext cx="0" cy="45720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1058333" y="560270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002206" y="4248044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10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819014" y="299496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100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2382920" y="142515"/>
            <a:ext cx="4817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000090"/>
                </a:solidFill>
                <a:latin typeface="Comic Sans MS"/>
                <a:cs typeface="Comic Sans MS"/>
              </a:rPr>
              <a:t>The nucleus’ </a:t>
            </a:r>
            <a:r>
              <a:rPr lang="fr-FR" sz="28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phenomenology</a:t>
            </a:r>
            <a:endParaRPr lang="fr-FR" sz="28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cxnSp>
        <p:nvCxnSpPr>
          <p:cNvPr id="14" name="Connecteur droit 13"/>
          <p:cNvCxnSpPr/>
          <p:nvPr/>
        </p:nvCxnSpPr>
        <p:spPr>
          <a:xfrm flipH="1">
            <a:off x="1337725" y="3206633"/>
            <a:ext cx="262466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 flipH="1">
            <a:off x="1371592" y="4451241"/>
            <a:ext cx="262466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flipH="1">
            <a:off x="1354660" y="5822831"/>
            <a:ext cx="262466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1283792" y="763766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A</a:t>
            </a:r>
            <a:endParaRPr lang="fr-FR" sz="2400" dirty="0"/>
          </a:p>
        </p:txBody>
      </p:sp>
      <p:sp>
        <p:nvSpPr>
          <p:cNvPr id="18" name="ZoneTexte 17"/>
          <p:cNvSpPr txBox="1"/>
          <p:nvPr/>
        </p:nvSpPr>
        <p:spPr>
          <a:xfrm>
            <a:off x="639719" y="1902768"/>
            <a:ext cx="76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&gt;1000</a:t>
            </a:r>
            <a:endParaRPr lang="fr-FR" dirty="0"/>
          </a:p>
        </p:txBody>
      </p:sp>
      <p:cxnSp>
        <p:nvCxnSpPr>
          <p:cNvPr id="19" name="Connecteur droit 18"/>
          <p:cNvCxnSpPr/>
          <p:nvPr/>
        </p:nvCxnSpPr>
        <p:spPr>
          <a:xfrm flipH="1">
            <a:off x="1337719" y="2114434"/>
            <a:ext cx="262466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1752598" y="5578896"/>
            <a:ext cx="963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Nucleon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1794933" y="4232708"/>
            <a:ext cx="844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Cluster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1745874" y="3005033"/>
            <a:ext cx="2192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Quantum </a:t>
            </a:r>
            <a:r>
              <a:rPr lang="fr-FR" dirty="0" err="1" smtClean="0"/>
              <a:t>Liquid</a:t>
            </a:r>
            <a:r>
              <a:rPr lang="fr-FR" dirty="0" smtClean="0"/>
              <a:t> drop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1745874" y="1588069"/>
            <a:ext cx="1599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</a:t>
            </a:r>
            <a:r>
              <a:rPr lang="fr-FR" dirty="0" smtClean="0"/>
              <a:t>eutron star</a:t>
            </a:r>
          </a:p>
          <a:p>
            <a:r>
              <a:rPr lang="fr-FR" dirty="0" err="1" smtClean="0"/>
              <a:t>Infinite</a:t>
            </a:r>
            <a:r>
              <a:rPr lang="fr-FR" dirty="0" smtClean="0"/>
              <a:t> </a:t>
            </a:r>
            <a:r>
              <a:rPr lang="fr-FR" dirty="0" err="1" smtClean="0"/>
              <a:t>matter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5541940" y="2394802"/>
            <a:ext cx="1265002" cy="203132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+</a:t>
            </a:r>
            <a:r>
              <a:rPr lang="fr-FR" u="sng" dirty="0" smtClean="0"/>
              <a:t>Dynamics:</a:t>
            </a:r>
          </a:p>
          <a:p>
            <a:endParaRPr lang="fr-FR" u="sng" dirty="0" smtClean="0"/>
          </a:p>
          <a:p>
            <a:r>
              <a:rPr lang="fr-FR" dirty="0" smtClean="0"/>
              <a:t>  Excitation</a:t>
            </a:r>
          </a:p>
          <a:p>
            <a:r>
              <a:rPr lang="fr-FR" dirty="0" smtClean="0"/>
              <a:t>  </a:t>
            </a:r>
          </a:p>
          <a:p>
            <a:r>
              <a:rPr lang="fr-FR" dirty="0"/>
              <a:t> </a:t>
            </a:r>
            <a:r>
              <a:rPr lang="fr-FR" dirty="0" smtClean="0"/>
              <a:t> </a:t>
            </a:r>
            <a:r>
              <a:rPr lang="fr-FR" dirty="0" err="1" smtClean="0"/>
              <a:t>Decay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  </a:t>
            </a:r>
            <a:r>
              <a:rPr lang="fr-FR" dirty="0" err="1" smtClean="0"/>
              <a:t>Reaction</a:t>
            </a:r>
            <a:endParaRPr lang="fr-FR" dirty="0"/>
          </a:p>
        </p:txBody>
      </p:sp>
      <p:grpSp>
        <p:nvGrpSpPr>
          <p:cNvPr id="27" name="Grouper 26"/>
          <p:cNvGrpSpPr/>
          <p:nvPr/>
        </p:nvGrpSpPr>
        <p:grpSpPr>
          <a:xfrm>
            <a:off x="3990437" y="1736635"/>
            <a:ext cx="369332" cy="377799"/>
            <a:chOff x="4631265" y="1109133"/>
            <a:chExt cx="369332" cy="377799"/>
          </a:xfrm>
        </p:grpSpPr>
        <p:sp>
          <p:nvSpPr>
            <p:cNvPr id="25" name="ZoneTexte 24"/>
            <p:cNvSpPr txBox="1"/>
            <p:nvPr/>
          </p:nvSpPr>
          <p:spPr>
            <a:xfrm>
              <a:off x="4665133" y="1109133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1</a:t>
              </a:r>
              <a:endParaRPr lang="fr-FR" dirty="0"/>
            </a:p>
          </p:txBody>
        </p:sp>
        <p:sp>
          <p:nvSpPr>
            <p:cNvPr id="26" name="Ellipse 25"/>
            <p:cNvSpPr/>
            <p:nvPr/>
          </p:nvSpPr>
          <p:spPr>
            <a:xfrm>
              <a:off x="4631265" y="1117600"/>
              <a:ext cx="369332" cy="369332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8" name="Grouper 27"/>
          <p:cNvGrpSpPr/>
          <p:nvPr/>
        </p:nvGrpSpPr>
        <p:grpSpPr>
          <a:xfrm>
            <a:off x="3990113" y="3026200"/>
            <a:ext cx="369332" cy="377799"/>
            <a:chOff x="4631265" y="1109133"/>
            <a:chExt cx="369332" cy="377799"/>
          </a:xfrm>
        </p:grpSpPr>
        <p:sp>
          <p:nvSpPr>
            <p:cNvPr id="29" name="ZoneTexte 28"/>
            <p:cNvSpPr txBox="1"/>
            <p:nvPr/>
          </p:nvSpPr>
          <p:spPr>
            <a:xfrm>
              <a:off x="4665133" y="1109133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2</a:t>
              </a:r>
            </a:p>
          </p:txBody>
        </p:sp>
        <p:sp>
          <p:nvSpPr>
            <p:cNvPr id="30" name="Ellipse 29"/>
            <p:cNvSpPr/>
            <p:nvPr/>
          </p:nvSpPr>
          <p:spPr>
            <a:xfrm>
              <a:off x="4631265" y="1117600"/>
              <a:ext cx="369332" cy="369332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1" name="Grouper 30"/>
          <p:cNvGrpSpPr/>
          <p:nvPr/>
        </p:nvGrpSpPr>
        <p:grpSpPr>
          <a:xfrm>
            <a:off x="3990113" y="4219272"/>
            <a:ext cx="369332" cy="377799"/>
            <a:chOff x="4631265" y="1109133"/>
            <a:chExt cx="369332" cy="377799"/>
          </a:xfrm>
        </p:grpSpPr>
        <p:sp>
          <p:nvSpPr>
            <p:cNvPr id="32" name="ZoneTexte 31"/>
            <p:cNvSpPr txBox="1"/>
            <p:nvPr/>
          </p:nvSpPr>
          <p:spPr>
            <a:xfrm>
              <a:off x="4665133" y="1109133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3</a:t>
              </a:r>
            </a:p>
          </p:txBody>
        </p:sp>
        <p:sp>
          <p:nvSpPr>
            <p:cNvPr id="33" name="Ellipse 32"/>
            <p:cNvSpPr/>
            <p:nvPr/>
          </p:nvSpPr>
          <p:spPr>
            <a:xfrm>
              <a:off x="4631265" y="1117600"/>
              <a:ext cx="369332" cy="369332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851527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61341" y="1664110"/>
            <a:ext cx="846939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fr-FR" dirty="0" err="1" smtClean="0"/>
              <a:t>Better</a:t>
            </a:r>
            <a:r>
              <a:rPr lang="fr-FR" dirty="0" smtClean="0"/>
              <a:t> </a:t>
            </a:r>
            <a:r>
              <a:rPr lang="fr-FR" dirty="0" err="1" smtClean="0"/>
              <a:t>link</a:t>
            </a:r>
            <a:r>
              <a:rPr lang="fr-FR" dirty="0" smtClean="0"/>
              <a:t> </a:t>
            </a:r>
            <a:r>
              <a:rPr lang="fr-FR" dirty="0" err="1" smtClean="0"/>
              <a:t>between</a:t>
            </a:r>
            <a:r>
              <a:rPr lang="fr-FR" dirty="0" smtClean="0"/>
              <a:t> </a:t>
            </a:r>
            <a:r>
              <a:rPr lang="fr-FR" dirty="0" err="1" smtClean="0"/>
              <a:t>EoS</a:t>
            </a:r>
            <a:r>
              <a:rPr lang="fr-FR" dirty="0" smtClean="0"/>
              <a:t> and </a:t>
            </a:r>
            <a:r>
              <a:rPr lang="fr-FR" dirty="0" err="1" smtClean="0"/>
              <a:t>nuclear</a:t>
            </a:r>
            <a:r>
              <a:rPr lang="fr-FR" dirty="0" smtClean="0"/>
              <a:t> observables</a:t>
            </a:r>
          </a:p>
          <a:p>
            <a:pPr marL="342900" indent="-342900">
              <a:buAutoNum type="arabicParenR"/>
            </a:pPr>
            <a:endParaRPr lang="fr-FR" dirty="0"/>
          </a:p>
          <a:p>
            <a:pPr marL="342900" indent="-342900">
              <a:buAutoNum type="arabicParenR"/>
            </a:pPr>
            <a:r>
              <a:rPr lang="fr-FR" dirty="0" err="1" smtClean="0"/>
              <a:t>Universal</a:t>
            </a:r>
            <a:r>
              <a:rPr lang="fr-FR" dirty="0" smtClean="0"/>
              <a:t> description of </a:t>
            </a:r>
            <a:r>
              <a:rPr lang="fr-FR" dirty="0" err="1" smtClean="0"/>
              <a:t>nuclear</a:t>
            </a:r>
            <a:r>
              <a:rPr lang="fr-FR" dirty="0" smtClean="0"/>
              <a:t> states: clusters &amp; quantum </a:t>
            </a:r>
            <a:r>
              <a:rPr lang="fr-FR" dirty="0" err="1" smtClean="0"/>
              <a:t>liquid</a:t>
            </a:r>
            <a:endParaRPr lang="fr-FR" dirty="0" smtClean="0"/>
          </a:p>
          <a:p>
            <a:pPr marL="342900" indent="-342900">
              <a:buAutoNum type="arabicParenR"/>
            </a:pPr>
            <a:endParaRPr lang="fr-FR" dirty="0"/>
          </a:p>
          <a:p>
            <a:pPr marL="342900" indent="-342900">
              <a:buAutoNum type="arabicParenR"/>
            </a:pPr>
            <a:r>
              <a:rPr lang="fr-FR" dirty="0" err="1" smtClean="0"/>
              <a:t>Accurate</a:t>
            </a:r>
            <a:r>
              <a:rPr lang="fr-FR" dirty="0" smtClean="0"/>
              <a:t> </a:t>
            </a:r>
            <a:r>
              <a:rPr lang="fr-FR" dirty="0" err="1" smtClean="0"/>
              <a:t>predictions</a:t>
            </a:r>
            <a:r>
              <a:rPr lang="fr-FR" dirty="0" smtClean="0"/>
              <a:t> of </a:t>
            </a:r>
            <a:r>
              <a:rPr lang="fr-FR" dirty="0" err="1" smtClean="0"/>
              <a:t>nuclear</a:t>
            </a:r>
            <a:r>
              <a:rPr lang="fr-FR" dirty="0" smtClean="0"/>
              <a:t> </a:t>
            </a:r>
            <a:r>
              <a:rPr lang="fr-FR" dirty="0" err="1" smtClean="0"/>
              <a:t>landscape</a:t>
            </a:r>
            <a:r>
              <a:rPr lang="fr-FR" dirty="0" smtClean="0"/>
              <a:t>, </a:t>
            </a:r>
            <a:r>
              <a:rPr lang="fr-FR" dirty="0" err="1" smtClean="0"/>
              <a:t>shapes</a:t>
            </a:r>
            <a:r>
              <a:rPr lang="fr-FR" dirty="0" smtClean="0"/>
              <a:t> and </a:t>
            </a:r>
            <a:r>
              <a:rPr lang="fr-FR" dirty="0" err="1" smtClean="0"/>
              <a:t>excited</a:t>
            </a:r>
            <a:r>
              <a:rPr lang="fr-FR" dirty="0" smtClean="0"/>
              <a:t> states</a:t>
            </a:r>
          </a:p>
          <a:p>
            <a:pPr marL="342900" indent="-342900">
              <a:buAutoNum type="arabicParenR"/>
            </a:pPr>
            <a:endParaRPr lang="fr-FR" dirty="0"/>
          </a:p>
          <a:p>
            <a:pPr marL="342900" indent="-342900">
              <a:buAutoNum type="arabicParenR"/>
            </a:pPr>
            <a:r>
              <a:rPr lang="fr-FR" dirty="0" smtClean="0"/>
              <a:t>New modes : soft and more </a:t>
            </a:r>
            <a:r>
              <a:rPr lang="fr-FR" dirty="0" err="1" smtClean="0"/>
              <a:t>exotic</a:t>
            </a:r>
            <a:r>
              <a:rPr lang="fr-FR" dirty="0" smtClean="0"/>
              <a:t> </a:t>
            </a:r>
            <a:r>
              <a:rPr lang="fr-FR" dirty="0" err="1" smtClean="0"/>
              <a:t>ones</a:t>
            </a:r>
            <a:endParaRPr lang="fr-FR" dirty="0" smtClean="0"/>
          </a:p>
          <a:p>
            <a:pPr marL="342900" indent="-342900">
              <a:buAutoNum type="arabicParenR"/>
            </a:pPr>
            <a:endParaRPr lang="fr-FR" dirty="0"/>
          </a:p>
          <a:p>
            <a:pPr marL="342900" indent="-342900">
              <a:buAutoNum type="arabicParenR"/>
            </a:pPr>
            <a:r>
              <a:rPr lang="fr-FR" dirty="0" err="1" smtClean="0"/>
              <a:t>Strong</a:t>
            </a:r>
            <a:r>
              <a:rPr lang="fr-FR" dirty="0" smtClean="0"/>
              <a:t> </a:t>
            </a:r>
            <a:r>
              <a:rPr lang="fr-FR" dirty="0" err="1"/>
              <a:t>i</a:t>
            </a:r>
            <a:r>
              <a:rPr lang="fr-FR" dirty="0" err="1" smtClean="0"/>
              <a:t>mprovements</a:t>
            </a:r>
            <a:r>
              <a:rPr lang="fr-FR" dirty="0" smtClean="0"/>
              <a:t> in </a:t>
            </a:r>
            <a:r>
              <a:rPr lang="fr-FR" dirty="0" err="1" smtClean="0"/>
              <a:t>weak</a:t>
            </a:r>
            <a:r>
              <a:rPr lang="fr-FR" dirty="0" smtClean="0"/>
              <a:t> </a:t>
            </a:r>
            <a:r>
              <a:rPr lang="fr-FR" dirty="0" err="1" smtClean="0"/>
              <a:t>decays</a:t>
            </a:r>
            <a:endParaRPr lang="fr-FR" dirty="0" smtClean="0"/>
          </a:p>
          <a:p>
            <a:pPr marL="342900" indent="-342900">
              <a:buAutoNum type="arabicParenR"/>
            </a:pPr>
            <a:endParaRPr lang="fr-FR" dirty="0"/>
          </a:p>
          <a:p>
            <a:pPr marL="342900" indent="-342900">
              <a:buAutoNum type="arabicParenR"/>
            </a:pPr>
            <a:r>
              <a:rPr lang="fr-FR" dirty="0" smtClean="0"/>
              <a:t>Unification </a:t>
            </a:r>
            <a:r>
              <a:rPr lang="fr-FR" dirty="0" err="1" smtClean="0"/>
              <a:t>between</a:t>
            </a:r>
            <a:r>
              <a:rPr lang="fr-FR" dirty="0" smtClean="0"/>
              <a:t> structure and </a:t>
            </a:r>
            <a:r>
              <a:rPr lang="fr-FR" dirty="0" err="1" smtClean="0"/>
              <a:t>reaction</a:t>
            </a:r>
            <a:r>
              <a:rPr lang="fr-FR" dirty="0" smtClean="0"/>
              <a:t> </a:t>
            </a:r>
            <a:r>
              <a:rPr lang="fr-FR" dirty="0" err="1" smtClean="0"/>
              <a:t>becomes</a:t>
            </a:r>
            <a:r>
              <a:rPr lang="fr-FR" dirty="0" smtClean="0"/>
              <a:t> accessible</a:t>
            </a:r>
          </a:p>
          <a:p>
            <a:endParaRPr lang="fr-FR" dirty="0"/>
          </a:p>
          <a:p>
            <a:r>
              <a:rPr lang="fr-FR" dirty="0" smtClean="0"/>
              <a:t>7)   </a:t>
            </a:r>
            <a:r>
              <a:rPr lang="fr-FR" dirty="0" err="1" smtClean="0"/>
              <a:t>Promising</a:t>
            </a:r>
            <a:r>
              <a:rPr lang="fr-FR" dirty="0" smtClean="0"/>
              <a:t> </a:t>
            </a:r>
            <a:r>
              <a:rPr lang="fr-FR" dirty="0" err="1" smtClean="0"/>
              <a:t>improvements</a:t>
            </a:r>
            <a:r>
              <a:rPr lang="fr-FR" dirty="0" smtClean="0"/>
              <a:t> of </a:t>
            </a:r>
            <a:r>
              <a:rPr lang="fr-FR" dirty="0" err="1" smtClean="0"/>
              <a:t>methods</a:t>
            </a:r>
            <a:r>
              <a:rPr lang="fr-FR" dirty="0" smtClean="0"/>
              <a:t>: DME and EFT, 3 Body, </a:t>
            </a:r>
            <a:r>
              <a:rPr lang="fr-FR" dirty="0" err="1" smtClean="0"/>
              <a:t>particle</a:t>
            </a:r>
            <a:r>
              <a:rPr lang="fr-FR" dirty="0" smtClean="0"/>
              <a:t> projection …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388533" y="86565"/>
            <a:ext cx="6680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Outlooks</a:t>
            </a:r>
            <a:endParaRPr lang="fr-FR" sz="2800" dirty="0" smtClean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614186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547534" y="171047"/>
            <a:ext cx="2328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Methodology</a:t>
            </a:r>
            <a:endParaRPr lang="fr-FR" sz="28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26531" y="1600200"/>
            <a:ext cx="844333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2000" dirty="0" smtClean="0"/>
              <a:t>EDF </a:t>
            </a:r>
            <a:r>
              <a:rPr lang="fr-FR" sz="2000" dirty="0" err="1" smtClean="0"/>
              <a:t>topics</a:t>
            </a:r>
            <a:endParaRPr lang="fr-FR" sz="2000" dirty="0" smtClean="0"/>
          </a:p>
          <a:p>
            <a:pPr marL="285750" indent="-285750">
              <a:buFont typeface="Arial"/>
              <a:buChar char="•"/>
            </a:pPr>
            <a:endParaRPr lang="fr-FR" sz="2000" dirty="0" smtClean="0"/>
          </a:p>
          <a:p>
            <a:pPr marL="285750" indent="-285750">
              <a:buFont typeface="Arial"/>
              <a:buChar char="•"/>
            </a:pPr>
            <a:r>
              <a:rPr lang="fr-FR" sz="2000" dirty="0" smtClean="0"/>
              <a:t>(2010) to 2013 (</a:t>
            </a:r>
            <a:r>
              <a:rPr lang="fr-FR" sz="2000" dirty="0" err="1" smtClean="0"/>
              <a:t>since</a:t>
            </a:r>
            <a:r>
              <a:rPr lang="fr-FR" sz="2000" dirty="0" smtClean="0"/>
              <a:t> INPC2010)</a:t>
            </a:r>
          </a:p>
          <a:p>
            <a:pPr marL="285750" indent="-285750">
              <a:buFont typeface="Arial"/>
              <a:buChar char="•"/>
            </a:pPr>
            <a:endParaRPr lang="fr-FR" sz="2000" dirty="0" smtClean="0"/>
          </a:p>
          <a:p>
            <a:pPr marL="285750" indent="-285750">
              <a:buFont typeface="Arial"/>
              <a:buChar char="•"/>
            </a:pPr>
            <a:r>
              <a:rPr lang="fr-FR" sz="2000" dirty="0" smtClean="0"/>
              <a:t>Focus on </a:t>
            </a:r>
            <a:r>
              <a:rPr lang="fr-FR" sz="2000" dirty="0" err="1" smtClean="0"/>
              <a:t>nuclear</a:t>
            </a:r>
            <a:r>
              <a:rPr lang="fr-FR" sz="2000" dirty="0" smtClean="0"/>
              <a:t> </a:t>
            </a:r>
            <a:r>
              <a:rPr lang="fr-FR" sz="2000" dirty="0" err="1" smtClean="0"/>
              <a:t>phenomenon</a:t>
            </a:r>
            <a:r>
              <a:rPr lang="fr-FR" sz="2000" dirty="0" smtClean="0"/>
              <a:t> (not </a:t>
            </a:r>
            <a:r>
              <a:rPr lang="fr-FR" sz="2000" dirty="0" err="1" smtClean="0"/>
              <a:t>technical</a:t>
            </a:r>
            <a:r>
              <a:rPr lang="fr-FR" sz="2000" dirty="0" smtClean="0"/>
              <a:t> </a:t>
            </a:r>
            <a:r>
              <a:rPr lang="fr-FR" sz="2000" dirty="0" err="1" smtClean="0"/>
              <a:t>improvement</a:t>
            </a:r>
            <a:r>
              <a:rPr lang="fr-FR" sz="2000" dirty="0" smtClean="0"/>
              <a:t> </a:t>
            </a:r>
            <a:r>
              <a:rPr lang="fr-FR" sz="2000" dirty="0" err="1" smtClean="0"/>
              <a:t>alone</a:t>
            </a:r>
            <a:r>
              <a:rPr lang="fr-FR" sz="2000" dirty="0" smtClean="0"/>
              <a:t>, </a:t>
            </a:r>
            <a:r>
              <a:rPr lang="fr-FR" sz="2000" dirty="0" err="1" smtClean="0"/>
              <a:t>see</a:t>
            </a:r>
            <a:r>
              <a:rPr lang="fr-FR" sz="2000" dirty="0" smtClean="0"/>
              <a:t> </a:t>
            </a:r>
            <a:r>
              <a:rPr lang="fr-FR" sz="2000" dirty="0" err="1" smtClean="0"/>
              <a:t>title</a:t>
            </a:r>
            <a:r>
              <a:rPr lang="fr-FR" sz="2000" dirty="0" smtClean="0"/>
              <a:t>)</a:t>
            </a:r>
          </a:p>
          <a:p>
            <a:endParaRPr lang="fr-FR" sz="2000" dirty="0" smtClean="0"/>
          </a:p>
          <a:p>
            <a:pPr marL="285750" indent="-285750">
              <a:buFont typeface="Arial"/>
              <a:buChar char="•"/>
            </a:pPr>
            <a:r>
              <a:rPr lang="fr-FR" sz="2000" dirty="0" smtClean="0"/>
              <a:t>(PRL) or (Nature) or (top 10% </a:t>
            </a:r>
            <a:r>
              <a:rPr lang="fr-FR" sz="2000" dirty="0" err="1" smtClean="0"/>
              <a:t>year-renormalised-quotation</a:t>
            </a:r>
            <a:r>
              <a:rPr lang="fr-FR" sz="2000" dirty="0" smtClean="0"/>
              <a:t> in PRC, JPG, NPA)</a:t>
            </a:r>
          </a:p>
          <a:p>
            <a:pPr marL="285750" indent="-285750">
              <a:buFont typeface="Arial"/>
              <a:buChar char="•"/>
            </a:pPr>
            <a:endParaRPr lang="fr-FR" sz="2000" dirty="0"/>
          </a:p>
          <a:p>
            <a:pPr marL="285750" indent="-285750">
              <a:buFont typeface="Arial"/>
              <a:buChar char="•"/>
            </a:pPr>
            <a:r>
              <a:rPr lang="fr-FR" sz="2000" dirty="0" err="1" smtClean="0"/>
              <a:t>Sufficient</a:t>
            </a:r>
            <a:r>
              <a:rPr lang="fr-FR" sz="2000" dirty="0" smtClean="0"/>
              <a:t> condition but not </a:t>
            </a:r>
            <a:r>
              <a:rPr lang="fr-FR" sz="2000" dirty="0" err="1" smtClean="0"/>
              <a:t>necessary</a:t>
            </a:r>
            <a:r>
              <a:rPr lang="fr-FR" sz="2000" dirty="0"/>
              <a:t> </a:t>
            </a:r>
            <a:r>
              <a:rPr lang="fr-FR" sz="2000" dirty="0" smtClean="0"/>
              <a:t>(</a:t>
            </a:r>
            <a:r>
              <a:rPr lang="fr-FR" sz="2000" dirty="0" err="1" smtClean="0"/>
              <a:t>it’s</a:t>
            </a:r>
            <a:r>
              <a:rPr lang="fr-FR" sz="2000" dirty="0" smtClean="0"/>
              <a:t> </a:t>
            </a:r>
            <a:r>
              <a:rPr lang="fr-FR" sz="2000" dirty="0" err="1"/>
              <a:t>m</a:t>
            </a:r>
            <a:r>
              <a:rPr lang="fr-FR" sz="2000" dirty="0" err="1" smtClean="0"/>
              <a:t>y</a:t>
            </a:r>
            <a:r>
              <a:rPr lang="fr-FR" sz="2000" dirty="0" smtClean="0"/>
              <a:t>  25 min. talk)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790711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900" y="1577664"/>
            <a:ext cx="5524500" cy="36285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42666" y="5016858"/>
            <a:ext cx="28135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P.M. Goddard et al., PRL110(2013)032503</a:t>
            </a:r>
            <a:endParaRPr lang="fr-FR" sz="1200" dirty="0"/>
          </a:p>
        </p:txBody>
      </p:sp>
      <p:sp>
        <p:nvSpPr>
          <p:cNvPr id="6" name="ZoneTexte 5"/>
          <p:cNvSpPr txBox="1"/>
          <p:nvPr/>
        </p:nvSpPr>
        <p:spPr>
          <a:xfrm>
            <a:off x="3677516" y="1392998"/>
            <a:ext cx="2170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1i</a:t>
            </a:r>
            <a:r>
              <a:rPr lang="fr-FR" baseline="-25000" dirty="0" smtClean="0"/>
              <a:t>11/2 </a:t>
            </a:r>
            <a:r>
              <a:rPr lang="fr-FR" dirty="0" err="1" smtClean="0"/>
              <a:t>instead</a:t>
            </a:r>
            <a:r>
              <a:rPr lang="fr-FR" dirty="0" smtClean="0"/>
              <a:t> of 2g</a:t>
            </a:r>
            <a:r>
              <a:rPr lang="fr-FR" baseline="-25000" dirty="0" smtClean="0"/>
              <a:t>9/2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975954" y="275138"/>
            <a:ext cx="7403910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 defTabSz="762000" eaLnBrk="0" hangingPunct="0"/>
            <a:r>
              <a:rPr lang="en-US" sz="2800" dirty="0" smtClean="0">
                <a:solidFill>
                  <a:srgbClr val="003366"/>
                </a:solidFill>
                <a:latin typeface="Comic Sans MS" pitchFamily="-112" charset="0"/>
              </a:rPr>
              <a:t>A new view on isotope shift: pairing origin</a:t>
            </a:r>
            <a:endParaRPr lang="en-US" sz="2800" baseline="-25000" dirty="0">
              <a:solidFill>
                <a:srgbClr val="003366"/>
              </a:solidFill>
              <a:latin typeface="Comic Sans MS" pitchFamily="-112" charset="0"/>
              <a:ea typeface="Arial" pitchFamily="-112" charset="0"/>
              <a:cs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725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3"/>
          <p:cNvGrpSpPr/>
          <p:nvPr/>
        </p:nvGrpSpPr>
        <p:grpSpPr>
          <a:xfrm>
            <a:off x="2099185" y="2664526"/>
            <a:ext cx="564797" cy="526202"/>
            <a:chOff x="4631265" y="1117600"/>
            <a:chExt cx="369332" cy="369332"/>
          </a:xfrm>
        </p:grpSpPr>
        <p:sp>
          <p:nvSpPr>
            <p:cNvPr id="5" name="ZoneTexte 4"/>
            <p:cNvSpPr txBox="1"/>
            <p:nvPr/>
          </p:nvSpPr>
          <p:spPr>
            <a:xfrm>
              <a:off x="4714965" y="1121019"/>
              <a:ext cx="222763" cy="3240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smtClean="0"/>
                <a:t>1</a:t>
              </a:r>
              <a:endParaRPr lang="fr-FR" sz="2400" dirty="0"/>
            </a:p>
          </p:txBody>
        </p:sp>
        <p:sp>
          <p:nvSpPr>
            <p:cNvPr id="6" name="Ellipse 5"/>
            <p:cNvSpPr/>
            <p:nvPr/>
          </p:nvSpPr>
          <p:spPr>
            <a:xfrm>
              <a:off x="4631265" y="1117600"/>
              <a:ext cx="369332" cy="369332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" name="ZoneTexte 6"/>
          <p:cNvSpPr txBox="1"/>
          <p:nvPr/>
        </p:nvSpPr>
        <p:spPr>
          <a:xfrm flipH="1">
            <a:off x="2889969" y="2652461"/>
            <a:ext cx="4695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/>
              <a:t>Nuclear</a:t>
            </a:r>
            <a:r>
              <a:rPr lang="fr-FR" sz="2400" dirty="0" smtClean="0"/>
              <a:t> </a:t>
            </a:r>
            <a:r>
              <a:rPr lang="fr-FR" sz="2400" dirty="0" err="1" smtClean="0"/>
              <a:t>matter</a:t>
            </a:r>
            <a:r>
              <a:rPr lang="fr-FR" sz="2400" dirty="0" smtClean="0"/>
              <a:t> &amp; neutron stars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030615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298575" y="60324"/>
            <a:ext cx="6626225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 defTabSz="762000" eaLnBrk="0" hangingPunct="0"/>
            <a:r>
              <a:rPr lang="en-US" sz="2800" dirty="0" smtClean="0">
                <a:solidFill>
                  <a:srgbClr val="003366"/>
                </a:solidFill>
                <a:latin typeface="Comic Sans MS" pitchFamily="-112" charset="0"/>
              </a:rPr>
              <a:t>Nuclear matter in space</a:t>
            </a:r>
            <a:endParaRPr lang="en-US" sz="2800" baseline="-25000" dirty="0">
              <a:solidFill>
                <a:srgbClr val="003366"/>
              </a:solidFill>
              <a:latin typeface="Comic Sans MS" pitchFamily="-112" charset="0"/>
              <a:ea typeface="Arial" pitchFamily="-112" charset="0"/>
              <a:cs typeface="Arial" pitchFamily="-112" charset="0"/>
            </a:endParaRPr>
          </a:p>
        </p:txBody>
      </p:sp>
      <p:pic>
        <p:nvPicPr>
          <p:cNvPr id="6" name="Picture 3" descr="NStar_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72" y="937769"/>
            <a:ext cx="4410309" cy="4962143"/>
          </a:xfrm>
          <a:prstGeom prst="rect">
            <a:avLst/>
          </a:prstGeom>
          <a:noFill/>
          <a:ln w="57150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8" name="Picture 1" descr="Matthias Hempel ITP Francfir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729" y="3194980"/>
            <a:ext cx="4535090" cy="3629465"/>
          </a:xfrm>
          <a:prstGeom prst="rect">
            <a:avLst/>
          </a:prstGeom>
        </p:spPr>
      </p:pic>
      <p:sp>
        <p:nvSpPr>
          <p:cNvPr id="9" name="TextBox 2"/>
          <p:cNvSpPr txBox="1"/>
          <p:nvPr/>
        </p:nvSpPr>
        <p:spPr>
          <a:xfrm>
            <a:off x="7369806" y="2635172"/>
            <a:ext cx="161915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Matthias </a:t>
            </a:r>
            <a:r>
              <a:rPr lang="en-US" sz="1600" dirty="0" err="1" smtClean="0"/>
              <a:t>Hempel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ITP </a:t>
            </a:r>
            <a:r>
              <a:rPr lang="en-US" sz="1600" dirty="0" err="1" smtClean="0"/>
              <a:t>Franckfurt</a:t>
            </a:r>
            <a:endParaRPr lang="en-US" sz="1600" dirty="0"/>
          </a:p>
        </p:txBody>
      </p:sp>
      <p:sp>
        <p:nvSpPr>
          <p:cNvPr id="10" name="TextBox 4"/>
          <p:cNvSpPr txBox="1"/>
          <p:nvPr/>
        </p:nvSpPr>
        <p:spPr>
          <a:xfrm>
            <a:off x="5346915" y="5425071"/>
            <a:ext cx="1265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5B179F"/>
                </a:solidFill>
              </a:rPr>
              <a:t>K=180 </a:t>
            </a:r>
            <a:r>
              <a:rPr lang="en-US" dirty="0" err="1" smtClean="0">
                <a:solidFill>
                  <a:srgbClr val="5B179F"/>
                </a:solidFill>
              </a:rPr>
              <a:t>MeV</a:t>
            </a:r>
            <a:endParaRPr lang="en-US" dirty="0" smtClean="0">
              <a:solidFill>
                <a:srgbClr val="5B179F"/>
              </a:solidFill>
            </a:endParaRPr>
          </a:p>
          <a:p>
            <a:r>
              <a:rPr lang="en-US" dirty="0" smtClean="0">
                <a:solidFill>
                  <a:srgbClr val="D677CD"/>
                </a:solidFill>
              </a:rPr>
              <a:t>K=220 </a:t>
            </a:r>
            <a:r>
              <a:rPr lang="en-US" dirty="0" err="1" smtClean="0">
                <a:solidFill>
                  <a:srgbClr val="D677CD"/>
                </a:solidFill>
              </a:rPr>
              <a:t>MeV</a:t>
            </a:r>
            <a:endParaRPr lang="en-US" dirty="0">
              <a:solidFill>
                <a:srgbClr val="D677CD"/>
              </a:solidFill>
            </a:endParaRPr>
          </a:p>
        </p:txBody>
      </p:sp>
      <p:cxnSp>
        <p:nvCxnSpPr>
          <p:cNvPr id="11" name="Straight Arrow Connector 6"/>
          <p:cNvCxnSpPr/>
          <p:nvPr/>
        </p:nvCxnSpPr>
        <p:spPr>
          <a:xfrm flipV="1">
            <a:off x="5575557" y="4558227"/>
            <a:ext cx="95680" cy="910339"/>
          </a:xfrm>
          <a:prstGeom prst="straightConnector1">
            <a:avLst/>
          </a:prstGeom>
          <a:ln>
            <a:solidFill>
              <a:srgbClr val="5B179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7"/>
          <p:cNvCxnSpPr/>
          <p:nvPr/>
        </p:nvCxnSpPr>
        <p:spPr>
          <a:xfrm flipV="1">
            <a:off x="6036560" y="4297260"/>
            <a:ext cx="0" cy="1487513"/>
          </a:xfrm>
          <a:prstGeom prst="straightConnector1">
            <a:avLst/>
          </a:prstGeom>
          <a:ln>
            <a:solidFill>
              <a:srgbClr val="D677C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3908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1298575" y="60325"/>
            <a:ext cx="6626225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 defTabSz="762000" eaLnBrk="0" hangingPunct="0"/>
            <a:r>
              <a:rPr lang="en-US" sz="2800" dirty="0">
                <a:solidFill>
                  <a:srgbClr val="003366"/>
                </a:solidFill>
                <a:latin typeface="Comic Sans MS" pitchFamily="-112" charset="0"/>
              </a:rPr>
              <a:t>Saturation ?</a:t>
            </a:r>
            <a:endParaRPr lang="en-US" sz="2800" baseline="-25000" dirty="0">
              <a:solidFill>
                <a:srgbClr val="003366"/>
              </a:solidFill>
              <a:latin typeface="Comic Sans MS" pitchFamily="-112" charset="0"/>
              <a:ea typeface="Arial" pitchFamily="-112" charset="0"/>
              <a:cs typeface="Arial" pitchFamily="-112" charset="0"/>
            </a:endParaRPr>
          </a:p>
        </p:txBody>
      </p:sp>
      <p:pic>
        <p:nvPicPr>
          <p:cNvPr id="18435" name="Picture 2" descr="densc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685800"/>
            <a:ext cx="61087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Box 4"/>
          <p:cNvSpPr txBox="1">
            <a:spLocks noChangeArrowheads="1"/>
          </p:cNvSpPr>
          <p:nvPr/>
        </p:nvSpPr>
        <p:spPr bwMode="auto">
          <a:xfrm flipH="1">
            <a:off x="1447800" y="5334000"/>
            <a:ext cx="6629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pitchFamily="-112" charset="0"/>
              <a:buChar char="•"/>
            </a:pPr>
            <a:r>
              <a:rPr lang="en-US" dirty="0"/>
              <a:t>Surface: 2/3 of nucleons in </a:t>
            </a:r>
            <a:r>
              <a:rPr lang="en-US" baseline="30000" dirty="0" smtClean="0"/>
              <a:t>208</a:t>
            </a:r>
            <a:r>
              <a:rPr lang="en-US" dirty="0" smtClean="0"/>
              <a:t>Pb</a:t>
            </a:r>
          </a:p>
          <a:p>
            <a:pPr>
              <a:buFont typeface="Arial" pitchFamily="-112" charset="0"/>
              <a:buChar char="•"/>
            </a:pPr>
            <a:endParaRPr lang="en-US" dirty="0" smtClean="0"/>
          </a:p>
          <a:p>
            <a:pPr>
              <a:buFont typeface="Arial" pitchFamily="-112" charset="0"/>
              <a:buChar char="•"/>
            </a:pPr>
            <a:r>
              <a:rPr lang="en-US" dirty="0"/>
              <a:t>Saturation density area may not be the most probed </a:t>
            </a:r>
          </a:p>
        </p:txBody>
      </p:sp>
      <p:sp>
        <p:nvSpPr>
          <p:cNvPr id="5" name="Rectangle 4"/>
          <p:cNvSpPr/>
          <p:nvPr/>
        </p:nvSpPr>
        <p:spPr>
          <a:xfrm>
            <a:off x="1298575" y="464485"/>
            <a:ext cx="6778625" cy="23116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583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9877" y="884553"/>
            <a:ext cx="6192688" cy="453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298575" y="60325"/>
            <a:ext cx="6626225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 defTabSz="762000" eaLnBrk="0" hangingPunct="0"/>
            <a:r>
              <a:rPr lang="en-US" sz="2800" dirty="0" smtClean="0">
                <a:solidFill>
                  <a:srgbClr val="003366"/>
                </a:solidFill>
                <a:latin typeface="Comic Sans MS" pitchFamily="-112" charset="0"/>
              </a:rPr>
              <a:t>The nuclear incompressibility</a:t>
            </a:r>
            <a:endParaRPr lang="en-US" sz="2800" baseline="-25000" dirty="0">
              <a:solidFill>
                <a:srgbClr val="003366"/>
              </a:solidFill>
              <a:latin typeface="Comic Sans MS" pitchFamily="-112" charset="0"/>
              <a:ea typeface="Arial" pitchFamily="-112" charset="0"/>
              <a:cs typeface="Arial" pitchFamily="-112" charset="0"/>
            </a:endParaRPr>
          </a:p>
        </p:txBody>
      </p:sp>
      <p:grpSp>
        <p:nvGrpSpPr>
          <p:cNvPr id="17" name="Grouper 16"/>
          <p:cNvGrpSpPr/>
          <p:nvPr/>
        </p:nvGrpSpPr>
        <p:grpSpPr>
          <a:xfrm>
            <a:off x="2547078" y="4124913"/>
            <a:ext cx="1512168" cy="720080"/>
            <a:chOff x="2555776" y="4725144"/>
            <a:chExt cx="1512168" cy="720080"/>
          </a:xfrm>
        </p:grpSpPr>
        <p:grpSp>
          <p:nvGrpSpPr>
            <p:cNvPr id="15" name="Grouper 14"/>
            <p:cNvGrpSpPr/>
            <p:nvPr/>
          </p:nvGrpSpPr>
          <p:grpSpPr>
            <a:xfrm>
              <a:off x="2555776" y="4725144"/>
              <a:ext cx="1512168" cy="720080"/>
              <a:chOff x="2555776" y="4725144"/>
              <a:chExt cx="1512168" cy="720080"/>
            </a:xfrm>
          </p:grpSpPr>
          <p:cxnSp>
            <p:nvCxnSpPr>
              <p:cNvPr id="9" name="Connecteur droit 8"/>
              <p:cNvCxnSpPr/>
              <p:nvPr/>
            </p:nvCxnSpPr>
            <p:spPr>
              <a:xfrm flipV="1">
                <a:off x="2555776" y="4725144"/>
                <a:ext cx="1512168" cy="72008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ZoneTexte 13"/>
              <p:cNvSpPr txBox="1"/>
              <p:nvPr/>
            </p:nvSpPr>
            <p:spPr>
              <a:xfrm>
                <a:off x="3462071" y="4869160"/>
                <a:ext cx="49166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800" dirty="0" smtClean="0">
                    <a:solidFill>
                      <a:srgbClr val="0000FF"/>
                    </a:solidFill>
                  </a:rPr>
                  <a:t>M</a:t>
                </a:r>
                <a:endParaRPr lang="fr-FR" sz="2800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16" name="Ellipse 15"/>
            <p:cNvSpPr/>
            <p:nvPr/>
          </p:nvSpPr>
          <p:spPr>
            <a:xfrm>
              <a:off x="3131840" y="5077610"/>
              <a:ext cx="144016" cy="144016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1" name="Connecteur droit avec flèche 10"/>
          <p:cNvCxnSpPr/>
          <p:nvPr/>
        </p:nvCxnSpPr>
        <p:spPr>
          <a:xfrm flipV="1">
            <a:off x="6319729" y="2451300"/>
            <a:ext cx="0" cy="504056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175713" y="2955356"/>
            <a:ext cx="5195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K</a:t>
            </a:r>
            <a:r>
              <a:rPr lang="en-US" sz="2400" baseline="-25000" dirty="0">
                <a:solidFill>
                  <a:srgbClr val="0000FF"/>
                </a:solidFill>
              </a:rPr>
              <a:t>∞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endParaRPr lang="fr-FR" sz="2400" dirty="0"/>
          </a:p>
        </p:txBody>
      </p:sp>
      <p:sp>
        <p:nvSpPr>
          <p:cNvPr id="2" name="ZoneTexte 1"/>
          <p:cNvSpPr txBox="1"/>
          <p:nvPr/>
        </p:nvSpPr>
        <p:spPr>
          <a:xfrm>
            <a:off x="2088689" y="5659917"/>
            <a:ext cx="5039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Good </a:t>
            </a:r>
            <a:r>
              <a:rPr lang="fr-FR" dirty="0" err="1" smtClean="0"/>
              <a:t>correlation</a:t>
            </a:r>
            <a:r>
              <a:rPr lang="fr-FR" dirty="0" smtClean="0"/>
              <a:t> </a:t>
            </a:r>
            <a:r>
              <a:rPr lang="fr-FR" dirty="0" err="1" smtClean="0"/>
              <a:t>between</a:t>
            </a:r>
            <a:r>
              <a:rPr lang="fr-FR" dirty="0" smtClean="0"/>
              <a:t> M and the GMR </a:t>
            </a:r>
            <a:r>
              <a:rPr lang="fr-FR" dirty="0" err="1" smtClean="0"/>
              <a:t>centroid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18" name="Rectangle 17"/>
          <p:cNvSpPr/>
          <p:nvPr/>
        </p:nvSpPr>
        <p:spPr>
          <a:xfrm>
            <a:off x="6009702" y="5417428"/>
            <a:ext cx="23647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E. Khan et al. PRL109(2012)092501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069783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07458" y="1455742"/>
            <a:ext cx="3147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/>
              <a:t>Selection</a:t>
            </a:r>
            <a:r>
              <a:rPr lang="fr-FR" dirty="0" smtClean="0"/>
              <a:t> of </a:t>
            </a:r>
            <a:r>
              <a:rPr lang="fr-FR" dirty="0" err="1" smtClean="0"/>
              <a:t>Skyrme</a:t>
            </a:r>
            <a:r>
              <a:rPr lang="fr-FR" dirty="0" smtClean="0"/>
              <a:t> EDF</a:t>
            </a:r>
          </a:p>
          <a:p>
            <a:pPr algn="ctr"/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nuclear</a:t>
            </a:r>
            <a:r>
              <a:rPr lang="fr-FR" dirty="0" smtClean="0"/>
              <a:t> </a:t>
            </a:r>
            <a:r>
              <a:rPr lang="fr-FR" dirty="0" err="1" smtClean="0"/>
              <a:t>matter</a:t>
            </a:r>
            <a:r>
              <a:rPr lang="fr-FR" dirty="0" smtClean="0"/>
              <a:t> </a:t>
            </a:r>
            <a:r>
              <a:rPr lang="fr-FR" dirty="0" err="1" smtClean="0"/>
              <a:t>constaints</a:t>
            </a:r>
            <a:endParaRPr lang="fr-FR" dirty="0" smtClean="0"/>
          </a:p>
        </p:txBody>
      </p:sp>
      <p:sp>
        <p:nvSpPr>
          <p:cNvPr id="5" name="Rectangle 4"/>
          <p:cNvSpPr/>
          <p:nvPr/>
        </p:nvSpPr>
        <p:spPr>
          <a:xfrm>
            <a:off x="6576493" y="6095064"/>
            <a:ext cx="24032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M. Dutra et al. PRC85(2012)035201</a:t>
            </a:r>
            <a:endParaRPr lang="fr-FR" sz="1200" dirty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298575" y="164712"/>
            <a:ext cx="6626225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 defTabSz="762000" eaLnBrk="0" hangingPunct="0"/>
            <a:r>
              <a:rPr lang="en-US" sz="2800" dirty="0" smtClean="0">
                <a:solidFill>
                  <a:srgbClr val="003366"/>
                </a:solidFill>
                <a:latin typeface="Comic Sans MS" pitchFamily="-112" charset="0"/>
              </a:rPr>
              <a:t>Constraints on </a:t>
            </a:r>
            <a:r>
              <a:rPr lang="en-US" sz="2800" dirty="0" err="1" smtClean="0">
                <a:solidFill>
                  <a:srgbClr val="003366"/>
                </a:solidFill>
                <a:latin typeface="Comic Sans MS" pitchFamily="-112" charset="0"/>
              </a:rPr>
              <a:t>functionnals</a:t>
            </a:r>
            <a:endParaRPr lang="en-US" sz="2800" baseline="-25000" dirty="0">
              <a:solidFill>
                <a:srgbClr val="003366"/>
              </a:solidFill>
              <a:latin typeface="Comic Sans MS" pitchFamily="-112" charset="0"/>
              <a:ea typeface="Arial" pitchFamily="-112" charset="0"/>
              <a:cs typeface="Arial" pitchFamily="-11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78755" y="1650368"/>
            <a:ext cx="539289" cy="2566177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6279880" y="4081544"/>
            <a:ext cx="539289" cy="13500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7588777" y="4173051"/>
            <a:ext cx="539289" cy="4571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4878755" y="122230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240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6279880" y="3694957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16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7650382" y="371221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5</a:t>
            </a:r>
            <a:endParaRPr lang="fr-FR" dirty="0"/>
          </a:p>
        </p:txBody>
      </p:sp>
      <p:sp>
        <p:nvSpPr>
          <p:cNvPr id="14" name="Flèche courbée vers le haut 13"/>
          <p:cNvSpPr/>
          <p:nvPr/>
        </p:nvSpPr>
        <p:spPr>
          <a:xfrm>
            <a:off x="5243363" y="4379667"/>
            <a:ext cx="1330827" cy="635020"/>
          </a:xfrm>
          <a:prstGeom prst="curvedUp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5" name="Flèche courbée vers le haut 14"/>
          <p:cNvSpPr/>
          <p:nvPr/>
        </p:nvSpPr>
        <p:spPr>
          <a:xfrm>
            <a:off x="6690800" y="4388366"/>
            <a:ext cx="1330827" cy="635020"/>
          </a:xfrm>
          <a:prstGeom prst="curvedUp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200309" y="5074273"/>
            <a:ext cx="12490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err="1" smtClean="0"/>
              <a:t>Macroscopic</a:t>
            </a:r>
            <a:endParaRPr lang="fr-FR" sz="1600" dirty="0" smtClean="0"/>
          </a:p>
          <a:p>
            <a:pPr algn="ctr"/>
            <a:r>
              <a:rPr lang="fr-FR" sz="1600" dirty="0" err="1" smtClean="0"/>
              <a:t>constraints</a:t>
            </a:r>
            <a:endParaRPr lang="fr-FR" sz="1600" dirty="0"/>
          </a:p>
        </p:txBody>
      </p:sp>
      <p:sp>
        <p:nvSpPr>
          <p:cNvPr id="17" name="ZoneTexte 16"/>
          <p:cNvSpPr txBox="1"/>
          <p:nvPr/>
        </p:nvSpPr>
        <p:spPr>
          <a:xfrm>
            <a:off x="6823863" y="5074273"/>
            <a:ext cx="11977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err="1" smtClean="0"/>
              <a:t>Microscopic</a:t>
            </a:r>
            <a:endParaRPr lang="fr-FR" sz="1600" dirty="0" smtClean="0"/>
          </a:p>
          <a:p>
            <a:pPr algn="ctr"/>
            <a:r>
              <a:rPr lang="fr-FR" sz="1600" dirty="0" err="1" smtClean="0"/>
              <a:t>constraints</a:t>
            </a:r>
            <a:endParaRPr lang="fr-FR" sz="1600" dirty="0"/>
          </a:p>
        </p:txBody>
      </p:sp>
      <p:sp>
        <p:nvSpPr>
          <p:cNvPr id="18" name="Rectangle 17"/>
          <p:cNvSpPr/>
          <p:nvPr/>
        </p:nvSpPr>
        <p:spPr>
          <a:xfrm>
            <a:off x="5319204" y="5580758"/>
            <a:ext cx="9519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K</a:t>
            </a:r>
            <a:r>
              <a:rPr lang="en-US" sz="2000" baseline="-25000" dirty="0" smtClean="0"/>
              <a:t>∞, </a:t>
            </a:r>
            <a:r>
              <a:rPr lang="en-US" sz="2000" dirty="0" smtClean="0"/>
              <a:t>L, … </a:t>
            </a:r>
            <a:endParaRPr lang="fr-FR" sz="2000" dirty="0"/>
          </a:p>
        </p:txBody>
      </p:sp>
      <p:sp>
        <p:nvSpPr>
          <p:cNvPr id="19" name="Rectangle 18"/>
          <p:cNvSpPr/>
          <p:nvPr/>
        </p:nvSpPr>
        <p:spPr>
          <a:xfrm>
            <a:off x="6930480" y="5557718"/>
            <a:ext cx="14145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m</a:t>
            </a:r>
            <a:r>
              <a:rPr lang="en-US" sz="2000" baseline="30000" dirty="0" smtClean="0"/>
              <a:t>*</a:t>
            </a:r>
            <a:r>
              <a:rPr lang="en-US" sz="2000" dirty="0" smtClean="0"/>
              <a:t>, 2M</a:t>
            </a:r>
            <a:r>
              <a:rPr lang="en-US" sz="2000" baseline="-2500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2000" dirty="0" smtClean="0">
                <a:ea typeface="Wingdings"/>
                <a:cs typeface="Wingdings"/>
                <a:sym typeface="Wingdings"/>
              </a:rPr>
              <a:t>, …</a:t>
            </a:r>
            <a:endParaRPr lang="fr-FR" sz="2000" baseline="-250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55" y="2179661"/>
            <a:ext cx="3646078" cy="37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906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837" y="973865"/>
            <a:ext cx="3398688" cy="43222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1837" y="5286628"/>
            <a:ext cx="27238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J.B. </a:t>
            </a:r>
            <a:r>
              <a:rPr lang="fr-FR" sz="1200" dirty="0" err="1" smtClean="0"/>
              <a:t>Natowicz</a:t>
            </a:r>
            <a:r>
              <a:rPr lang="fr-FR" sz="1200" dirty="0" smtClean="0"/>
              <a:t> et al. PRL104(2010)202501</a:t>
            </a:r>
            <a:endParaRPr lang="fr-FR" sz="1200" dirty="0"/>
          </a:p>
        </p:txBody>
      </p:sp>
      <p:sp>
        <p:nvSpPr>
          <p:cNvPr id="6" name="ZoneTexte 5"/>
          <p:cNvSpPr txBox="1"/>
          <p:nvPr/>
        </p:nvSpPr>
        <p:spPr>
          <a:xfrm>
            <a:off x="391837" y="5695968"/>
            <a:ext cx="4164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Clusters in </a:t>
            </a:r>
            <a:r>
              <a:rPr lang="fr-FR" dirty="0" err="1" smtClean="0"/>
              <a:t>EoS</a:t>
            </a:r>
            <a:r>
              <a:rPr lang="fr-FR" dirty="0" smtClean="0"/>
              <a:t> </a:t>
            </a:r>
            <a:r>
              <a:rPr lang="fr-FR" dirty="0" err="1" smtClean="0"/>
              <a:t>better</a:t>
            </a:r>
            <a:r>
              <a:rPr lang="fr-FR" dirty="0" smtClean="0"/>
              <a:t> </a:t>
            </a:r>
            <a:r>
              <a:rPr lang="fr-FR" dirty="0" err="1" smtClean="0"/>
              <a:t>describe</a:t>
            </a:r>
            <a:r>
              <a:rPr lang="fr-FR" dirty="0" smtClean="0"/>
              <a:t> </a:t>
            </a:r>
            <a:r>
              <a:rPr lang="fr-FR" dirty="0" err="1" smtClean="0"/>
              <a:t>experiment</a:t>
            </a:r>
            <a:endParaRPr lang="fr-FR" dirty="0" smtClean="0"/>
          </a:p>
          <a:p>
            <a:r>
              <a:rPr lang="fr-FR" dirty="0" smtClean="0"/>
              <a:t>Data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heavy</a:t>
            </a:r>
            <a:r>
              <a:rPr lang="fr-FR" dirty="0" smtClean="0"/>
              <a:t> ion collision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298575" y="164712"/>
            <a:ext cx="6626225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 defTabSz="762000" eaLnBrk="0" hangingPunct="0"/>
            <a:r>
              <a:rPr lang="en-US" sz="2800" dirty="0" smtClean="0">
                <a:solidFill>
                  <a:srgbClr val="003366"/>
                </a:solidFill>
                <a:latin typeface="Comic Sans MS" pitchFamily="-112" charset="0"/>
              </a:rPr>
              <a:t>Clusters in low density nuclear matter</a:t>
            </a:r>
            <a:endParaRPr lang="en-US" sz="2800" baseline="-25000" dirty="0">
              <a:solidFill>
                <a:srgbClr val="003366"/>
              </a:solidFill>
              <a:latin typeface="Comic Sans MS" pitchFamily="-112" charset="0"/>
              <a:ea typeface="Arial" pitchFamily="-112" charset="0"/>
              <a:cs typeface="Arial" pitchFamily="-112" charset="0"/>
            </a:endParaRPr>
          </a:p>
        </p:txBody>
      </p:sp>
      <p:pic>
        <p:nvPicPr>
          <p:cNvPr id="2" name="016_Rcs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18821" y="2021621"/>
            <a:ext cx="4587553" cy="258049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735669" y="4926777"/>
            <a:ext cx="1684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Explosion of </a:t>
            </a:r>
            <a:r>
              <a:rPr lang="fr-FR" baseline="30000" dirty="0" smtClean="0"/>
              <a:t>16</a:t>
            </a:r>
            <a:r>
              <a:rPr lang="fr-FR" dirty="0" smtClean="0"/>
              <a:t>O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804616" y="1867732"/>
            <a:ext cx="10997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RHB-DDME2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27903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1016</TotalTime>
  <Words>981</Words>
  <Application>Microsoft Office PowerPoint</Application>
  <PresentationFormat>Presentazione su schermo (4:3)</PresentationFormat>
  <Paragraphs>232</Paragraphs>
  <Slides>32</Slides>
  <Notes>5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33" baseType="lpstr">
      <vt:lpstr>Thème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Labo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Labo1 Labo</dc:creator>
  <cp:lastModifiedBy>tecno</cp:lastModifiedBy>
  <cp:revision>322</cp:revision>
  <dcterms:created xsi:type="dcterms:W3CDTF">2013-04-09T11:56:45Z</dcterms:created>
  <dcterms:modified xsi:type="dcterms:W3CDTF">2013-06-05T06:21:41Z</dcterms:modified>
</cp:coreProperties>
</file>